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7" r:id="rId3"/>
    <p:sldId id="258" r:id="rId4"/>
    <p:sldId id="259" r:id="rId5"/>
    <p:sldId id="263" r:id="rId6"/>
    <p:sldId id="264" r:id="rId7"/>
    <p:sldId id="265" r:id="rId8"/>
    <p:sldId id="266" r:id="rId9"/>
    <p:sldId id="260" r:id="rId10"/>
    <p:sldId id="267" r:id="rId11"/>
    <p:sldId id="268" r:id="rId12"/>
    <p:sldId id="269" r:id="rId13"/>
    <p:sldId id="271" r:id="rId14"/>
    <p:sldId id="272" r:id="rId15"/>
    <p:sldId id="273" r:id="rId16"/>
    <p:sldId id="274" r:id="rId17"/>
    <p:sldId id="270" r:id="rId18"/>
    <p:sldId id="261" r:id="rId19"/>
    <p:sldId id="275" r:id="rId20"/>
    <p:sldId id="276" r:id="rId21"/>
    <p:sldId id="277" r:id="rId22"/>
    <p:sldId id="278" r:id="rId23"/>
    <p:sldId id="279" r:id="rId24"/>
    <p:sldId id="280" r:id="rId25"/>
    <p:sldId id="281" r:id="rId26"/>
    <p:sldId id="262" r:id="rId27"/>
    <p:sldId id="282" r:id="rId28"/>
    <p:sldId id="283" r:id="rId29"/>
    <p:sldId id="284" r:id="rId30"/>
    <p:sldId id="288" r:id="rId31"/>
    <p:sldId id="285" r:id="rId32"/>
    <p:sldId id="286" r:id="rId33"/>
    <p:sldId id="289" r:id="rId34"/>
    <p:sldId id="287" r:id="rId35"/>
    <p:sldId id="290" r:id="rId36"/>
    <p:sldId id="292" r:id="rId37"/>
    <p:sldId id="29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1204"/>
  </p:normalViewPr>
  <p:slideViewPr>
    <p:cSldViewPr snapToGrid="0" snapToObjects="1">
      <p:cViewPr varScale="1">
        <p:scale>
          <a:sx n="90" d="100"/>
          <a:sy n="90" d="100"/>
        </p:scale>
        <p:origin x="232"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commentAuthors" Target="commentAuthors.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05T16:54:07.733"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7045D-11AA-4441-9C27-1E67C5837FF4}" type="datetimeFigureOut">
              <a:rPr lang="en-US" smtClean="0"/>
              <a:t>7/8/19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F5FE3-3F43-2348-9EE8-7FB75FB8D2E1}" type="slidenum">
              <a:rPr lang="en-US" smtClean="0"/>
              <a:t>‹#›</a:t>
            </a:fld>
            <a:endParaRPr lang="en-US"/>
          </a:p>
        </p:txBody>
      </p:sp>
    </p:spTree>
    <p:extLst>
      <p:ext uri="{BB962C8B-B14F-4D97-AF65-F5344CB8AC3E}">
        <p14:creationId xmlns:p14="http://schemas.microsoft.com/office/powerpoint/2010/main" val="193339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 Id="rId3" Type="http://schemas.openxmlformats.org/officeDocument/2006/relationships/hyperlink" Target="https://github.com/alibaba/cobar"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 Id="rId3" Type="http://schemas.openxmlformats.org/officeDocument/2006/relationships/hyperlink" Target="https://github.com/MyCATApache/Mycat-Serve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https://github.com/alibaba/cobar</a:t>
            </a:r>
            <a:endParaRPr lang="en-US" dirty="0"/>
          </a:p>
        </p:txBody>
      </p:sp>
      <p:sp>
        <p:nvSpPr>
          <p:cNvPr id="4" name="Slide Number Placeholder 3"/>
          <p:cNvSpPr>
            <a:spLocks noGrp="1"/>
          </p:cNvSpPr>
          <p:nvPr>
            <p:ph type="sldNum" sz="quarter" idx="10"/>
          </p:nvPr>
        </p:nvSpPr>
        <p:spPr/>
        <p:txBody>
          <a:bodyPr/>
          <a:lstStyle/>
          <a:p>
            <a:fld id="{2BCF5FE3-3F43-2348-9EE8-7FB75FB8D2E1}" type="slidenum">
              <a:rPr lang="en-US" smtClean="0"/>
              <a:t>30</a:t>
            </a:fld>
            <a:endParaRPr lang="en-US"/>
          </a:p>
        </p:txBody>
      </p:sp>
    </p:spTree>
    <p:extLst>
      <p:ext uri="{BB962C8B-B14F-4D97-AF65-F5344CB8AC3E}">
        <p14:creationId xmlns:p14="http://schemas.microsoft.com/office/powerpoint/2010/main" val="313075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https://github.com/MyCATApache/Mycat-Server</a:t>
            </a:r>
            <a:endParaRPr lang="en-US" dirty="0"/>
          </a:p>
        </p:txBody>
      </p:sp>
      <p:sp>
        <p:nvSpPr>
          <p:cNvPr id="4" name="Slide Number Placeholder 3"/>
          <p:cNvSpPr>
            <a:spLocks noGrp="1"/>
          </p:cNvSpPr>
          <p:nvPr>
            <p:ph type="sldNum" sz="quarter" idx="10"/>
          </p:nvPr>
        </p:nvSpPr>
        <p:spPr/>
        <p:txBody>
          <a:bodyPr/>
          <a:lstStyle/>
          <a:p>
            <a:fld id="{2BCF5FE3-3F43-2348-9EE8-7FB75FB8D2E1}" type="slidenum">
              <a:rPr lang="en-US" smtClean="0"/>
              <a:t>31</a:t>
            </a:fld>
            <a:endParaRPr lang="en-US"/>
          </a:p>
        </p:txBody>
      </p:sp>
    </p:spTree>
    <p:extLst>
      <p:ext uri="{BB962C8B-B14F-4D97-AF65-F5344CB8AC3E}">
        <p14:creationId xmlns:p14="http://schemas.microsoft.com/office/powerpoint/2010/main" val="810818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D559E5-7AD5-064C-8289-F9A6E09BD6BB}" type="datetimeFigureOut">
              <a:rPr lang="en-US" smtClean="0"/>
              <a:t>7/8/19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7A87-561A-2F49-BF31-07B017451013}" type="slidenum">
              <a:rPr lang="en-US" smtClean="0"/>
              <a:t>‹#›</a:t>
            </a:fld>
            <a:endParaRPr lang="en-US"/>
          </a:p>
        </p:txBody>
      </p:sp>
    </p:spTree>
    <p:extLst>
      <p:ext uri="{BB962C8B-B14F-4D97-AF65-F5344CB8AC3E}">
        <p14:creationId xmlns:p14="http://schemas.microsoft.com/office/powerpoint/2010/main" val="1920483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559E5-7AD5-064C-8289-F9A6E09BD6BB}" type="datetimeFigureOut">
              <a:rPr lang="en-US" smtClean="0"/>
              <a:t>7/8/19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7A87-561A-2F49-BF31-07B017451013}" type="slidenum">
              <a:rPr lang="en-US" smtClean="0"/>
              <a:t>‹#›</a:t>
            </a:fld>
            <a:endParaRPr lang="en-US"/>
          </a:p>
        </p:txBody>
      </p:sp>
    </p:spTree>
    <p:extLst>
      <p:ext uri="{BB962C8B-B14F-4D97-AF65-F5344CB8AC3E}">
        <p14:creationId xmlns:p14="http://schemas.microsoft.com/office/powerpoint/2010/main" val="1937094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559E5-7AD5-064C-8289-F9A6E09BD6BB}" type="datetimeFigureOut">
              <a:rPr lang="en-US" smtClean="0"/>
              <a:t>7/8/19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7A87-561A-2F49-BF31-07B017451013}" type="slidenum">
              <a:rPr lang="en-US" smtClean="0"/>
              <a:t>‹#›</a:t>
            </a:fld>
            <a:endParaRPr lang="en-US"/>
          </a:p>
        </p:txBody>
      </p:sp>
    </p:spTree>
    <p:extLst>
      <p:ext uri="{BB962C8B-B14F-4D97-AF65-F5344CB8AC3E}">
        <p14:creationId xmlns:p14="http://schemas.microsoft.com/office/powerpoint/2010/main" val="89465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559E5-7AD5-064C-8289-F9A6E09BD6BB}" type="datetimeFigureOut">
              <a:rPr lang="en-US" smtClean="0"/>
              <a:t>7/8/19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7A87-561A-2F49-BF31-07B017451013}" type="slidenum">
              <a:rPr lang="en-US" smtClean="0"/>
              <a:t>‹#›</a:t>
            </a:fld>
            <a:endParaRPr lang="en-US"/>
          </a:p>
        </p:txBody>
      </p:sp>
    </p:spTree>
    <p:extLst>
      <p:ext uri="{BB962C8B-B14F-4D97-AF65-F5344CB8AC3E}">
        <p14:creationId xmlns:p14="http://schemas.microsoft.com/office/powerpoint/2010/main" val="424014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D559E5-7AD5-064C-8289-F9A6E09BD6BB}" type="datetimeFigureOut">
              <a:rPr lang="en-US" smtClean="0"/>
              <a:t>7/8/19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7A87-561A-2F49-BF31-07B017451013}" type="slidenum">
              <a:rPr lang="en-US" smtClean="0"/>
              <a:t>‹#›</a:t>
            </a:fld>
            <a:endParaRPr lang="en-US"/>
          </a:p>
        </p:txBody>
      </p:sp>
    </p:spTree>
    <p:extLst>
      <p:ext uri="{BB962C8B-B14F-4D97-AF65-F5344CB8AC3E}">
        <p14:creationId xmlns:p14="http://schemas.microsoft.com/office/powerpoint/2010/main" val="106612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D559E5-7AD5-064C-8289-F9A6E09BD6BB}" type="datetimeFigureOut">
              <a:rPr lang="en-US" smtClean="0"/>
              <a:t>7/8/19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7A87-561A-2F49-BF31-07B017451013}" type="slidenum">
              <a:rPr lang="en-US" smtClean="0"/>
              <a:t>‹#›</a:t>
            </a:fld>
            <a:endParaRPr lang="en-US"/>
          </a:p>
        </p:txBody>
      </p:sp>
    </p:spTree>
    <p:extLst>
      <p:ext uri="{BB962C8B-B14F-4D97-AF65-F5344CB8AC3E}">
        <p14:creationId xmlns:p14="http://schemas.microsoft.com/office/powerpoint/2010/main" val="1831227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D559E5-7AD5-064C-8289-F9A6E09BD6BB}" type="datetimeFigureOut">
              <a:rPr lang="en-US" smtClean="0"/>
              <a:t>7/8/19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227A87-561A-2F49-BF31-07B017451013}" type="slidenum">
              <a:rPr lang="en-US" smtClean="0"/>
              <a:t>‹#›</a:t>
            </a:fld>
            <a:endParaRPr lang="en-US"/>
          </a:p>
        </p:txBody>
      </p:sp>
    </p:spTree>
    <p:extLst>
      <p:ext uri="{BB962C8B-B14F-4D97-AF65-F5344CB8AC3E}">
        <p14:creationId xmlns:p14="http://schemas.microsoft.com/office/powerpoint/2010/main" val="184404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D559E5-7AD5-064C-8289-F9A6E09BD6BB}" type="datetimeFigureOut">
              <a:rPr lang="en-US" smtClean="0"/>
              <a:t>7/8/19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227A87-561A-2F49-BF31-07B017451013}" type="slidenum">
              <a:rPr lang="en-US" smtClean="0"/>
              <a:t>‹#›</a:t>
            </a:fld>
            <a:endParaRPr lang="en-US"/>
          </a:p>
        </p:txBody>
      </p:sp>
    </p:spTree>
    <p:extLst>
      <p:ext uri="{BB962C8B-B14F-4D97-AF65-F5344CB8AC3E}">
        <p14:creationId xmlns:p14="http://schemas.microsoft.com/office/powerpoint/2010/main" val="36087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559E5-7AD5-064C-8289-F9A6E09BD6BB}" type="datetimeFigureOut">
              <a:rPr lang="en-US" smtClean="0"/>
              <a:t>7/8/19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227A87-561A-2F49-BF31-07B017451013}" type="slidenum">
              <a:rPr lang="en-US" smtClean="0"/>
              <a:t>‹#›</a:t>
            </a:fld>
            <a:endParaRPr lang="en-US"/>
          </a:p>
        </p:txBody>
      </p:sp>
    </p:spTree>
    <p:extLst>
      <p:ext uri="{BB962C8B-B14F-4D97-AF65-F5344CB8AC3E}">
        <p14:creationId xmlns:p14="http://schemas.microsoft.com/office/powerpoint/2010/main" val="74570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D559E5-7AD5-064C-8289-F9A6E09BD6BB}" type="datetimeFigureOut">
              <a:rPr lang="en-US" smtClean="0"/>
              <a:t>7/8/19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7A87-561A-2F49-BF31-07B017451013}" type="slidenum">
              <a:rPr lang="en-US" smtClean="0"/>
              <a:t>‹#›</a:t>
            </a:fld>
            <a:endParaRPr lang="en-US"/>
          </a:p>
        </p:txBody>
      </p:sp>
    </p:spTree>
    <p:extLst>
      <p:ext uri="{BB962C8B-B14F-4D97-AF65-F5344CB8AC3E}">
        <p14:creationId xmlns:p14="http://schemas.microsoft.com/office/powerpoint/2010/main" val="283000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D559E5-7AD5-064C-8289-F9A6E09BD6BB}" type="datetimeFigureOut">
              <a:rPr lang="en-US" smtClean="0"/>
              <a:t>7/8/19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7A87-561A-2F49-BF31-07B017451013}" type="slidenum">
              <a:rPr lang="en-US" smtClean="0"/>
              <a:t>‹#›</a:t>
            </a:fld>
            <a:endParaRPr lang="en-US"/>
          </a:p>
        </p:txBody>
      </p:sp>
    </p:spTree>
    <p:extLst>
      <p:ext uri="{BB962C8B-B14F-4D97-AF65-F5344CB8AC3E}">
        <p14:creationId xmlns:p14="http://schemas.microsoft.com/office/powerpoint/2010/main" val="18566593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559E5-7AD5-064C-8289-F9A6E09BD6BB}" type="datetimeFigureOut">
              <a:rPr lang="en-US" smtClean="0"/>
              <a:t>7/8/19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27A87-561A-2F49-BF31-07B017451013}" type="slidenum">
              <a:rPr lang="en-US" smtClean="0"/>
              <a:t>‹#›</a:t>
            </a:fld>
            <a:endParaRPr lang="en-US"/>
          </a:p>
        </p:txBody>
      </p:sp>
    </p:spTree>
    <p:extLst>
      <p:ext uri="{BB962C8B-B14F-4D97-AF65-F5344CB8AC3E}">
        <p14:creationId xmlns:p14="http://schemas.microsoft.com/office/powerpoint/2010/main" val="1179971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网站的伸缩性架构</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81104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应用服务器集群的伸缩性设计</a:t>
            </a:r>
            <a:endParaRPr lang="en-US" dirty="0"/>
          </a:p>
        </p:txBody>
      </p:sp>
      <p:sp>
        <p:nvSpPr>
          <p:cNvPr id="3" name="Content Placeholder 2"/>
          <p:cNvSpPr>
            <a:spLocks noGrp="1"/>
          </p:cNvSpPr>
          <p:nvPr>
            <p:ph idx="1"/>
          </p:nvPr>
        </p:nvSpPr>
        <p:spPr>
          <a:xfrm>
            <a:off x="838200" y="1825625"/>
            <a:ext cx="7247021" cy="4351338"/>
          </a:xfrm>
        </p:spPr>
        <p:txBody>
          <a:bodyPr>
            <a:normAutofit fontScale="77500" lnSpcReduction="20000"/>
          </a:bodyPr>
          <a:lstStyle/>
          <a:p>
            <a:r>
              <a:rPr lang="zh-CN" altLang="en-US" dirty="0" smtClean="0">
                <a:effectLst/>
              </a:rPr>
              <a:t>应用服务器应该设计成无状态的</a:t>
            </a:r>
            <a:r>
              <a:rPr lang="en-US" altLang="zh-CN" dirty="0" smtClean="0">
                <a:effectLst/>
              </a:rPr>
              <a:t>,</a:t>
            </a:r>
            <a:r>
              <a:rPr lang="zh-CN" altLang="en-US" dirty="0" smtClean="0">
                <a:effectLst/>
              </a:rPr>
              <a:t>即应用服务器不存储请求上下文信息</a:t>
            </a:r>
            <a:r>
              <a:rPr lang="en-US" altLang="zh-CN" dirty="0" smtClean="0">
                <a:effectLst/>
              </a:rPr>
              <a:t>,</a:t>
            </a:r>
            <a:r>
              <a:rPr lang="zh-CN" altLang="en-US" dirty="0" smtClean="0">
                <a:effectLst/>
              </a:rPr>
              <a:t>如果将部署有相同应用的服务器组成一个集群</a:t>
            </a:r>
            <a:r>
              <a:rPr lang="en-US" altLang="zh-CN" dirty="0" smtClean="0">
                <a:effectLst/>
              </a:rPr>
              <a:t>,</a:t>
            </a:r>
            <a:r>
              <a:rPr lang="zh-CN" altLang="en-US" dirty="0" smtClean="0">
                <a:effectLst/>
              </a:rPr>
              <a:t>每次用户请求都可以发送到集群中任意一台服务器上去处理</a:t>
            </a:r>
            <a:r>
              <a:rPr lang="en-US" altLang="zh-CN" dirty="0" smtClean="0">
                <a:effectLst/>
              </a:rPr>
              <a:t>,</a:t>
            </a:r>
            <a:r>
              <a:rPr lang="zh-CN" altLang="en-US" dirty="0" smtClean="0">
                <a:effectLst/>
              </a:rPr>
              <a:t>任何一台服务器的处理结果都是相同的。这样只要能将用户请求按照某种规则分发到集群的不同服务器上</a:t>
            </a:r>
            <a:r>
              <a:rPr lang="en-US" altLang="zh-CN" dirty="0" smtClean="0">
                <a:effectLst/>
              </a:rPr>
              <a:t>,</a:t>
            </a:r>
            <a:r>
              <a:rPr lang="zh-CN" altLang="en-US" dirty="0" smtClean="0">
                <a:effectLst/>
              </a:rPr>
              <a:t>就可以构成一个应用服务器集群</a:t>
            </a:r>
            <a:r>
              <a:rPr lang="en-US" altLang="zh-CN" dirty="0" smtClean="0">
                <a:effectLst/>
              </a:rPr>
              <a:t>,</a:t>
            </a:r>
            <a:r>
              <a:rPr lang="zh-CN" altLang="en-US" dirty="0" smtClean="0">
                <a:effectLst/>
              </a:rPr>
              <a:t>每个用户的每个请求都可能落在不同的服务器上。</a:t>
            </a:r>
            <a:endParaRPr lang="en-US" altLang="zh-CN" dirty="0" smtClean="0">
              <a:effectLst/>
            </a:endParaRPr>
          </a:p>
          <a:p>
            <a:r>
              <a:rPr lang="zh-CN" altLang="en-US" dirty="0" smtClean="0">
                <a:effectLst/>
              </a:rPr>
              <a:t>如果</a:t>
            </a:r>
            <a:r>
              <a:rPr lang="en-US" altLang="zh-CN" dirty="0" smtClean="0">
                <a:effectLst/>
              </a:rPr>
              <a:t>HTTP </a:t>
            </a:r>
            <a:r>
              <a:rPr lang="zh-CN" altLang="en-US" dirty="0" smtClean="0">
                <a:effectLst/>
              </a:rPr>
              <a:t>请求分发装置可以感知或者可以配置集群的服务器数量</a:t>
            </a:r>
            <a:r>
              <a:rPr lang="en-US" altLang="zh-CN" dirty="0" smtClean="0">
                <a:effectLst/>
              </a:rPr>
              <a:t>,</a:t>
            </a:r>
            <a:r>
              <a:rPr lang="zh-CN" altLang="en-US" dirty="0" smtClean="0">
                <a:effectLst/>
              </a:rPr>
              <a:t>可以及时发现集群中新上线或下线的服务器</a:t>
            </a:r>
            <a:r>
              <a:rPr lang="en-US" altLang="zh-CN" dirty="0" smtClean="0">
                <a:effectLst/>
              </a:rPr>
              <a:t>,</a:t>
            </a:r>
            <a:r>
              <a:rPr lang="zh-CN" altLang="en-US" dirty="0" smtClean="0">
                <a:effectLst/>
              </a:rPr>
              <a:t>并能向新上线的服务器分发请求</a:t>
            </a:r>
            <a:r>
              <a:rPr lang="en-US" altLang="zh-CN" dirty="0" smtClean="0">
                <a:effectLst/>
              </a:rPr>
              <a:t>,</a:t>
            </a:r>
            <a:r>
              <a:rPr lang="zh-CN" altLang="en-US" dirty="0" smtClean="0">
                <a:effectLst/>
              </a:rPr>
              <a:t>停止向已下线的服务器分发请求</a:t>
            </a:r>
            <a:r>
              <a:rPr lang="en-US" altLang="zh-CN" dirty="0" smtClean="0">
                <a:effectLst/>
              </a:rPr>
              <a:t>,</a:t>
            </a:r>
            <a:r>
              <a:rPr lang="zh-CN" altLang="en-US" dirty="0" smtClean="0">
                <a:effectLst/>
              </a:rPr>
              <a:t>那么就实现了应用服务器集群的伸缩性。</a:t>
            </a:r>
          </a:p>
          <a:p>
            <a:r>
              <a:rPr lang="zh-CN" altLang="en-US" dirty="0" smtClean="0">
                <a:effectLst/>
              </a:rPr>
              <a:t>这里</a:t>
            </a:r>
            <a:r>
              <a:rPr lang="en-US" altLang="zh-CN" dirty="0" smtClean="0">
                <a:effectLst/>
              </a:rPr>
              <a:t>,</a:t>
            </a:r>
            <a:r>
              <a:rPr lang="zh-CN" altLang="en-US" dirty="0" smtClean="0">
                <a:effectLst/>
              </a:rPr>
              <a:t>这个</a:t>
            </a:r>
            <a:r>
              <a:rPr lang="en-US" altLang="zh-CN" dirty="0" smtClean="0">
                <a:effectLst/>
              </a:rPr>
              <a:t>HTTP</a:t>
            </a:r>
            <a:r>
              <a:rPr lang="zh-CN" altLang="en-US" dirty="0" smtClean="0">
                <a:effectLst/>
              </a:rPr>
              <a:t>请求分发装置被称作负载均衡服务器。负载均衡是网站必不可少的基础技术手段</a:t>
            </a:r>
            <a:r>
              <a:rPr lang="en-US" altLang="zh-CN" dirty="0" smtClean="0">
                <a:effectLst/>
              </a:rPr>
              <a:t>,</a:t>
            </a:r>
            <a:r>
              <a:rPr lang="zh-CN" altLang="en-US" dirty="0" smtClean="0">
                <a:effectLst/>
              </a:rPr>
              <a:t>不但可以实现网站的伸缩性</a:t>
            </a:r>
            <a:r>
              <a:rPr lang="en-US" altLang="zh-CN" dirty="0" smtClean="0">
                <a:effectLst/>
              </a:rPr>
              <a:t>,</a:t>
            </a:r>
            <a:r>
              <a:rPr lang="zh-CN" altLang="en-US" dirty="0" smtClean="0">
                <a:effectLst/>
              </a:rPr>
              <a:t>同时还改善网站的可用性</a:t>
            </a:r>
            <a:r>
              <a:rPr lang="en-US" altLang="zh-CN" dirty="0" smtClean="0">
                <a:effectLst/>
              </a:rPr>
              <a:t>,</a:t>
            </a:r>
            <a:r>
              <a:rPr lang="zh-CN" altLang="en-US" dirty="0" smtClean="0">
                <a:effectLst/>
              </a:rPr>
              <a:t>可谓网站的杀手锏之一。具体的技术实现也多种多样</a:t>
            </a:r>
            <a:r>
              <a:rPr lang="en-US" altLang="zh-CN" dirty="0" smtClean="0">
                <a:effectLst/>
              </a:rPr>
              <a:t>,</a:t>
            </a:r>
            <a:r>
              <a:rPr lang="zh-CN" altLang="en-US" dirty="0" smtClean="0">
                <a:effectLst/>
              </a:rPr>
              <a:t>从硬件实现到软件实现</a:t>
            </a:r>
            <a:r>
              <a:rPr lang="en-US" altLang="zh-CN" dirty="0" smtClean="0">
                <a:effectLst/>
              </a:rPr>
              <a:t>,</a:t>
            </a:r>
            <a:r>
              <a:rPr lang="zh-CN" altLang="en-US" dirty="0" smtClean="0">
                <a:effectLst/>
              </a:rPr>
              <a:t>从商业产品到开源软件</a:t>
            </a:r>
            <a:r>
              <a:rPr lang="en-US" altLang="zh-CN" dirty="0" smtClean="0">
                <a:effectLst/>
              </a:rPr>
              <a:t>,</a:t>
            </a:r>
            <a:r>
              <a:rPr lang="zh-CN" altLang="en-US" dirty="0" smtClean="0">
                <a:effectLst/>
              </a:rPr>
              <a:t>应有尽有</a:t>
            </a:r>
            <a:r>
              <a:rPr lang="en-US" altLang="zh-CN" dirty="0" smtClean="0">
                <a:effectLst/>
              </a:rPr>
              <a:t>,</a:t>
            </a:r>
            <a:r>
              <a:rPr lang="zh-CN" altLang="en-US" dirty="0" smtClean="0">
                <a:effectLst/>
              </a:rPr>
              <a:t>但是实现负载均衡的基础技术不外以下几种。</a:t>
            </a:r>
          </a:p>
        </p:txBody>
      </p:sp>
      <p:pic>
        <p:nvPicPr>
          <p:cNvPr id="4" name="Picture 3"/>
          <p:cNvPicPr>
            <a:picLocks noChangeAspect="1"/>
          </p:cNvPicPr>
          <p:nvPr/>
        </p:nvPicPr>
        <p:blipFill>
          <a:blip r:embed="rId2"/>
          <a:stretch>
            <a:fillRect/>
          </a:stretch>
        </p:blipFill>
        <p:spPr>
          <a:xfrm>
            <a:off x="7994059" y="1690688"/>
            <a:ext cx="4486029" cy="2687805"/>
          </a:xfrm>
          <a:prstGeom prst="rect">
            <a:avLst/>
          </a:prstGeom>
        </p:spPr>
      </p:pic>
    </p:spTree>
    <p:extLst>
      <p:ext uri="{BB962C8B-B14F-4D97-AF65-F5344CB8AC3E}">
        <p14:creationId xmlns:p14="http://schemas.microsoft.com/office/powerpoint/2010/main" val="1128205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负载均衡实现方式</a:t>
            </a:r>
            <a:endParaRPr lang="en-US" dirty="0"/>
          </a:p>
        </p:txBody>
      </p:sp>
      <p:sp>
        <p:nvSpPr>
          <p:cNvPr id="3" name="Content Placeholder 2"/>
          <p:cNvSpPr>
            <a:spLocks noGrp="1"/>
          </p:cNvSpPr>
          <p:nvPr>
            <p:ph idx="1"/>
          </p:nvPr>
        </p:nvSpPr>
        <p:spPr/>
        <p:txBody>
          <a:bodyPr/>
          <a:lstStyle/>
          <a:p>
            <a:r>
              <a:rPr lang="en-US" altLang="zh-CN" dirty="0" smtClean="0"/>
              <a:t>HTTP</a:t>
            </a:r>
            <a:r>
              <a:rPr lang="zh-CN" altLang="en-US" dirty="0" smtClean="0"/>
              <a:t>重定向负载均衡</a:t>
            </a:r>
            <a:endParaRPr lang="en-US" altLang="zh-CN" dirty="0" smtClean="0"/>
          </a:p>
          <a:p>
            <a:r>
              <a:rPr lang="en-US" altLang="zh-CN" dirty="0" smtClean="0"/>
              <a:t>DNS</a:t>
            </a:r>
            <a:r>
              <a:rPr lang="zh-CN" altLang="en-US" dirty="0" smtClean="0"/>
              <a:t>域名解析负载均衡</a:t>
            </a:r>
            <a:endParaRPr lang="en-US" altLang="zh-CN" dirty="0" smtClean="0"/>
          </a:p>
          <a:p>
            <a:r>
              <a:rPr lang="zh-CN" altLang="en-US" dirty="0" smtClean="0"/>
              <a:t>反向代理负载均衡</a:t>
            </a:r>
            <a:endParaRPr lang="en-US" altLang="zh-CN" dirty="0" smtClean="0"/>
          </a:p>
          <a:p>
            <a:r>
              <a:rPr lang="en-US" altLang="zh-CN" dirty="0" err="1" smtClean="0"/>
              <a:t>Ip</a:t>
            </a:r>
            <a:r>
              <a:rPr lang="zh-CN" altLang="en-US" dirty="0" smtClean="0"/>
              <a:t>负载均衡</a:t>
            </a:r>
            <a:endParaRPr lang="en-US" altLang="zh-CN" dirty="0" smtClean="0"/>
          </a:p>
          <a:p>
            <a:r>
              <a:rPr lang="zh-CN" altLang="en-US" dirty="0" smtClean="0"/>
              <a:t>数据链路层负载均衡</a:t>
            </a:r>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37308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HTTP</a:t>
            </a:r>
            <a:r>
              <a:rPr lang="zh-CN" altLang="en-US" dirty="0" smtClean="0"/>
              <a:t>重定向负载均衡</a:t>
            </a:r>
            <a:endParaRPr lang="en-US" dirty="0"/>
          </a:p>
        </p:txBody>
      </p:sp>
      <p:sp>
        <p:nvSpPr>
          <p:cNvPr id="3" name="Content Placeholder 2"/>
          <p:cNvSpPr>
            <a:spLocks noGrp="1"/>
          </p:cNvSpPr>
          <p:nvPr>
            <p:ph idx="1"/>
          </p:nvPr>
        </p:nvSpPr>
        <p:spPr>
          <a:xfrm>
            <a:off x="838200" y="1825624"/>
            <a:ext cx="5767137" cy="5032375"/>
          </a:xfrm>
        </p:spPr>
        <p:txBody>
          <a:bodyPr>
            <a:normAutofit fontScale="77500" lnSpcReduction="20000"/>
          </a:bodyPr>
          <a:lstStyle/>
          <a:p>
            <a:r>
              <a:rPr lang="en-US" altLang="zh-CN" dirty="0" smtClean="0">
                <a:effectLst/>
              </a:rPr>
              <a:t>HTTP</a:t>
            </a:r>
            <a:r>
              <a:rPr lang="zh-CN" altLang="en-US" dirty="0" smtClean="0">
                <a:effectLst/>
              </a:rPr>
              <a:t>重定向服务器是一台普通的应用服务器</a:t>
            </a:r>
            <a:r>
              <a:rPr lang="en-US" altLang="zh-CN" dirty="0" smtClean="0">
                <a:effectLst/>
              </a:rPr>
              <a:t>,</a:t>
            </a:r>
            <a:r>
              <a:rPr lang="zh-CN" altLang="en-US" dirty="0" smtClean="0">
                <a:effectLst/>
              </a:rPr>
              <a:t>其唯一的功能就是根据用户的 </a:t>
            </a:r>
            <a:r>
              <a:rPr lang="en-US" altLang="zh-CN" dirty="0" smtClean="0">
                <a:effectLst/>
              </a:rPr>
              <a:t>HTTP</a:t>
            </a:r>
            <a:r>
              <a:rPr lang="zh-CN" altLang="en-US" dirty="0" smtClean="0">
                <a:effectLst/>
              </a:rPr>
              <a:t>请求计算一台真实的</a:t>
            </a:r>
            <a:r>
              <a:rPr lang="en-US" altLang="zh-CN" dirty="0" smtClean="0">
                <a:effectLst/>
              </a:rPr>
              <a:t>Web</a:t>
            </a:r>
            <a:r>
              <a:rPr lang="zh-CN" altLang="en-US" dirty="0" smtClean="0">
                <a:effectLst/>
              </a:rPr>
              <a:t>服务器地址</a:t>
            </a:r>
            <a:r>
              <a:rPr lang="en-US" altLang="zh-CN" dirty="0" smtClean="0">
                <a:effectLst/>
              </a:rPr>
              <a:t>,</a:t>
            </a:r>
            <a:r>
              <a:rPr lang="zh-CN" altLang="en-US" dirty="0" smtClean="0">
                <a:effectLst/>
              </a:rPr>
              <a:t>并将该</a:t>
            </a:r>
            <a:r>
              <a:rPr lang="en-US" altLang="zh-CN" dirty="0" smtClean="0">
                <a:effectLst/>
              </a:rPr>
              <a:t>Web</a:t>
            </a:r>
            <a:r>
              <a:rPr lang="zh-CN" altLang="en-US" dirty="0" smtClean="0">
                <a:effectLst/>
              </a:rPr>
              <a:t>服务器地址写入</a:t>
            </a:r>
            <a:r>
              <a:rPr lang="en-US" altLang="zh-CN" dirty="0" smtClean="0">
                <a:effectLst/>
              </a:rPr>
              <a:t>HTTP </a:t>
            </a:r>
            <a:r>
              <a:rPr lang="zh-CN" altLang="en-US" dirty="0" smtClean="0">
                <a:effectLst/>
              </a:rPr>
              <a:t>重定向响应中</a:t>
            </a:r>
            <a:r>
              <a:rPr lang="en-US" altLang="zh-CN" dirty="0" smtClean="0">
                <a:effectLst/>
              </a:rPr>
              <a:t>(</a:t>
            </a:r>
            <a:r>
              <a:rPr lang="zh-CN" altLang="en-US" dirty="0" smtClean="0">
                <a:effectLst/>
              </a:rPr>
              <a:t>响应状态码</a:t>
            </a:r>
            <a:r>
              <a:rPr lang="en-US" altLang="zh-CN" dirty="0" smtClean="0">
                <a:effectLst/>
              </a:rPr>
              <a:t>302)</a:t>
            </a:r>
            <a:r>
              <a:rPr lang="zh-CN" altLang="en-US" dirty="0" smtClean="0">
                <a:effectLst/>
              </a:rPr>
              <a:t>返回给用户浏览器。在图</a:t>
            </a:r>
            <a:r>
              <a:rPr lang="en-US" altLang="zh-CN" dirty="0" smtClean="0">
                <a:effectLst/>
              </a:rPr>
              <a:t>65</a:t>
            </a:r>
            <a:r>
              <a:rPr lang="zh-CN" altLang="en-US" dirty="0" smtClean="0">
                <a:effectLst/>
              </a:rPr>
              <a:t>中</a:t>
            </a:r>
            <a:r>
              <a:rPr lang="en-US" altLang="zh-CN" dirty="0" smtClean="0">
                <a:effectLst/>
              </a:rPr>
              <a:t>,</a:t>
            </a:r>
            <a:r>
              <a:rPr lang="zh-CN" altLang="en-US" dirty="0" smtClean="0">
                <a:effectLst/>
              </a:rPr>
              <a:t>浏览器请求访问域名</a:t>
            </a:r>
            <a:r>
              <a:rPr lang="en-US" altLang="zh-CN" dirty="0" err="1" smtClean="0">
                <a:effectLst/>
              </a:rPr>
              <a:t>www.mysite.com,DNS</a:t>
            </a:r>
            <a:r>
              <a:rPr lang="en-US" altLang="zh-CN" dirty="0" smtClean="0">
                <a:effectLst/>
              </a:rPr>
              <a:t> </a:t>
            </a:r>
            <a:r>
              <a:rPr lang="zh-CN" altLang="en-US" dirty="0" smtClean="0">
                <a:effectLst/>
              </a:rPr>
              <a:t>服务器解析得到 </a:t>
            </a:r>
            <a:r>
              <a:rPr lang="en-US" altLang="zh-CN" dirty="0" smtClean="0">
                <a:effectLst/>
              </a:rPr>
              <a:t>P</a:t>
            </a:r>
            <a:r>
              <a:rPr lang="zh-CN" altLang="en-US" dirty="0" smtClean="0">
                <a:effectLst/>
              </a:rPr>
              <a:t>地址是</a:t>
            </a:r>
            <a:r>
              <a:rPr lang="en-US" altLang="zh-CN" dirty="0" smtClean="0">
                <a:effectLst/>
              </a:rPr>
              <a:t>114.100.80.10,</a:t>
            </a:r>
            <a:r>
              <a:rPr lang="zh-CN" altLang="en-US" dirty="0" smtClean="0">
                <a:effectLst/>
              </a:rPr>
              <a:t>即 </a:t>
            </a:r>
            <a:r>
              <a:rPr lang="en-US" altLang="zh-CN" dirty="0" smtClean="0">
                <a:effectLst/>
              </a:rPr>
              <a:t>HTTP </a:t>
            </a:r>
            <a:r>
              <a:rPr lang="zh-CN" altLang="en-US" dirty="0" smtClean="0">
                <a:effectLst/>
              </a:rPr>
              <a:t>重定向服务器的</a:t>
            </a:r>
            <a:r>
              <a:rPr lang="en-US" altLang="zh-CN" dirty="0" smtClean="0">
                <a:effectLst/>
              </a:rPr>
              <a:t>P</a:t>
            </a:r>
            <a:r>
              <a:rPr lang="zh-CN" altLang="en-US" dirty="0" smtClean="0">
                <a:effectLst/>
              </a:rPr>
              <a:t>地址。然后浏览器通过</a:t>
            </a:r>
            <a:r>
              <a:rPr lang="en-US" altLang="zh-CN" dirty="0" smtClean="0">
                <a:effectLst/>
              </a:rPr>
              <a:t>IP</a:t>
            </a:r>
            <a:r>
              <a:rPr lang="zh-CN" altLang="en-US" dirty="0" smtClean="0">
                <a:effectLst/>
              </a:rPr>
              <a:t>地址 </a:t>
            </a:r>
            <a:r>
              <a:rPr lang="en-US" altLang="zh-CN" dirty="0" smtClean="0">
                <a:effectLst/>
              </a:rPr>
              <a:t>114.100.80.10</a:t>
            </a:r>
            <a:r>
              <a:rPr lang="zh-CN" altLang="en-US" dirty="0" smtClean="0">
                <a:effectLst/>
              </a:rPr>
              <a:t>访问 </a:t>
            </a:r>
            <a:r>
              <a:rPr lang="en-US" altLang="zh-CN" dirty="0" smtClean="0">
                <a:effectLst/>
              </a:rPr>
              <a:t>HTTP </a:t>
            </a:r>
            <a:r>
              <a:rPr lang="zh-CN" altLang="en-US" dirty="0" smtClean="0">
                <a:effectLst/>
              </a:rPr>
              <a:t>重定向负载均衡服务器。</a:t>
            </a:r>
            <a:endParaRPr lang="en-US" altLang="zh-CN" dirty="0" smtClean="0">
              <a:effectLst/>
            </a:endParaRPr>
          </a:p>
          <a:p>
            <a:r>
              <a:rPr lang="zh-CN" altLang="en-US" dirty="0" smtClean="0">
                <a:effectLst/>
              </a:rPr>
              <a:t>这种负载均衡方案的优点是比较简单。缺点是浏览器需要两次请求服务器才能完成一次访问</a:t>
            </a:r>
            <a:r>
              <a:rPr lang="en-US" altLang="zh-CN" dirty="0" smtClean="0">
                <a:effectLst/>
              </a:rPr>
              <a:t>,</a:t>
            </a:r>
            <a:r>
              <a:rPr lang="zh-CN" altLang="en-US" dirty="0" smtClean="0">
                <a:effectLst/>
              </a:rPr>
              <a:t>性能较差</a:t>
            </a:r>
            <a:r>
              <a:rPr lang="en-US" altLang="zh-CN" dirty="0" smtClean="0">
                <a:effectLst/>
              </a:rPr>
              <a:t>:</a:t>
            </a:r>
            <a:r>
              <a:rPr lang="zh-CN" altLang="en-US" dirty="0" smtClean="0">
                <a:effectLst/>
              </a:rPr>
              <a:t>重定向服务器自身的处理能力有可能成为瓶颈</a:t>
            </a:r>
            <a:r>
              <a:rPr lang="en-US" altLang="zh-CN" dirty="0" smtClean="0">
                <a:effectLst/>
              </a:rPr>
              <a:t>,</a:t>
            </a:r>
            <a:r>
              <a:rPr lang="zh-CN" altLang="en-US" dirty="0" smtClean="0">
                <a:effectLst/>
              </a:rPr>
              <a:t>整个集群的伸缩性规模有限</a:t>
            </a:r>
            <a:r>
              <a:rPr lang="en-US" altLang="zh-CN" dirty="0" smtClean="0">
                <a:effectLst/>
              </a:rPr>
              <a:t>:</a:t>
            </a:r>
            <a:r>
              <a:rPr lang="zh-CN" altLang="en-US" dirty="0" smtClean="0">
                <a:effectLst/>
              </a:rPr>
              <a:t>使用</a:t>
            </a:r>
            <a:r>
              <a:rPr lang="en-US" altLang="zh-CN" dirty="0" smtClean="0">
                <a:effectLst/>
              </a:rPr>
              <a:t>HTTP302</a:t>
            </a:r>
            <a:r>
              <a:rPr lang="zh-CN" altLang="en-US" dirty="0" smtClean="0">
                <a:effectLst/>
              </a:rPr>
              <a:t>响应码重定向</a:t>
            </a:r>
            <a:r>
              <a:rPr lang="en-US" altLang="zh-CN" dirty="0" smtClean="0">
                <a:effectLst/>
              </a:rPr>
              <a:t>,</a:t>
            </a:r>
            <a:r>
              <a:rPr lang="zh-CN" altLang="en-US" dirty="0" smtClean="0">
                <a:effectLst/>
              </a:rPr>
              <a:t>有可能使搜索引擎判断为</a:t>
            </a:r>
            <a:r>
              <a:rPr lang="en-US" altLang="zh-CN" dirty="0" smtClean="0">
                <a:effectLst/>
              </a:rPr>
              <a:t>SEO</a:t>
            </a:r>
            <a:r>
              <a:rPr lang="zh-CN" altLang="en-US" dirty="0" smtClean="0">
                <a:effectLst/>
              </a:rPr>
              <a:t>作弊</a:t>
            </a:r>
            <a:r>
              <a:rPr lang="en-US" altLang="zh-CN" dirty="0" smtClean="0">
                <a:effectLst/>
              </a:rPr>
              <a:t>,</a:t>
            </a:r>
            <a:r>
              <a:rPr lang="zh-CN" altLang="en-US" dirty="0" smtClean="0">
                <a:effectLst/>
              </a:rPr>
              <a:t>降低搜索排名。因此实践中使用这种方案进行负载均衡的案例并不多见。</a:t>
            </a:r>
          </a:p>
          <a:p>
            <a:endParaRPr lang="zh-CN" altLang="en-US" dirty="0" smtClean="0">
              <a:effectLst/>
            </a:endParaRPr>
          </a:p>
          <a:p>
            <a:endParaRPr lang="en-US" dirty="0"/>
          </a:p>
        </p:txBody>
      </p:sp>
      <p:pic>
        <p:nvPicPr>
          <p:cNvPr id="4" name="Picture 3"/>
          <p:cNvPicPr>
            <a:picLocks noChangeAspect="1"/>
          </p:cNvPicPr>
          <p:nvPr/>
        </p:nvPicPr>
        <p:blipFill>
          <a:blip r:embed="rId2"/>
          <a:stretch>
            <a:fillRect/>
          </a:stretch>
        </p:blipFill>
        <p:spPr>
          <a:xfrm>
            <a:off x="6461961" y="1159234"/>
            <a:ext cx="5730039" cy="4441466"/>
          </a:xfrm>
          <a:prstGeom prst="rect">
            <a:avLst/>
          </a:prstGeom>
        </p:spPr>
      </p:pic>
    </p:spTree>
    <p:extLst>
      <p:ext uri="{BB962C8B-B14F-4D97-AF65-F5344CB8AC3E}">
        <p14:creationId xmlns:p14="http://schemas.microsoft.com/office/powerpoint/2010/main" val="2025038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DNS</a:t>
            </a:r>
            <a:r>
              <a:rPr lang="zh-CN" altLang="en-US" dirty="0" smtClean="0"/>
              <a:t>域名解析负载均衡</a:t>
            </a:r>
            <a:endParaRPr lang="en-US" dirty="0"/>
          </a:p>
        </p:txBody>
      </p:sp>
      <p:sp>
        <p:nvSpPr>
          <p:cNvPr id="3" name="Content Placeholder 2"/>
          <p:cNvSpPr>
            <a:spLocks noGrp="1"/>
          </p:cNvSpPr>
          <p:nvPr>
            <p:ph idx="1"/>
          </p:nvPr>
        </p:nvSpPr>
        <p:spPr>
          <a:xfrm>
            <a:off x="348916" y="1825624"/>
            <a:ext cx="5528511" cy="4870443"/>
          </a:xfrm>
        </p:spPr>
        <p:txBody>
          <a:bodyPr>
            <a:normAutofit fontScale="70000" lnSpcReduction="20000"/>
          </a:bodyPr>
          <a:lstStyle/>
          <a:p>
            <a:r>
              <a:rPr lang="en-US" altLang="zh-CN" dirty="0" smtClean="0">
                <a:effectLst/>
              </a:rPr>
              <a:t>DNS</a:t>
            </a:r>
            <a:r>
              <a:rPr lang="zh-CN" altLang="en-US" dirty="0" smtClean="0">
                <a:effectLst/>
              </a:rPr>
              <a:t>域名解析负载均衡的优点是将负载均衡的工作转交给 </a:t>
            </a:r>
            <a:r>
              <a:rPr lang="en-US" altLang="zh-CN" dirty="0" smtClean="0">
                <a:effectLst/>
              </a:rPr>
              <a:t>DNS,</a:t>
            </a:r>
            <a:r>
              <a:rPr lang="zh-CN" altLang="en-US" dirty="0" smtClean="0">
                <a:effectLst/>
              </a:rPr>
              <a:t>省掉了网站管理维护负载均衡服务器的麻烦</a:t>
            </a:r>
            <a:r>
              <a:rPr lang="en-US" altLang="zh-CN" dirty="0" smtClean="0">
                <a:effectLst/>
              </a:rPr>
              <a:t>,</a:t>
            </a:r>
            <a:r>
              <a:rPr lang="zh-CN" altLang="en-US" dirty="0" smtClean="0">
                <a:effectLst/>
              </a:rPr>
              <a:t>同时许多</a:t>
            </a:r>
            <a:r>
              <a:rPr lang="en-US" altLang="zh-CN" dirty="0" smtClean="0">
                <a:effectLst/>
              </a:rPr>
              <a:t>DNS</a:t>
            </a:r>
            <a:r>
              <a:rPr lang="zh-CN" altLang="en-US" dirty="0" smtClean="0">
                <a:effectLst/>
              </a:rPr>
              <a:t>还支持基于地理位置的域名解析</a:t>
            </a:r>
            <a:r>
              <a:rPr lang="en-US" altLang="zh-CN" dirty="0" smtClean="0">
                <a:effectLst/>
              </a:rPr>
              <a:t>,</a:t>
            </a:r>
            <a:r>
              <a:rPr lang="zh-CN" altLang="en-US" dirty="0" smtClean="0">
                <a:effectLst/>
              </a:rPr>
              <a:t>即会将域名解析成距离用户地理最近的一个服务器地址</a:t>
            </a:r>
            <a:r>
              <a:rPr lang="en-US" altLang="zh-CN" dirty="0" smtClean="0">
                <a:effectLst/>
              </a:rPr>
              <a:t>,</a:t>
            </a:r>
            <a:r>
              <a:rPr lang="zh-CN" altLang="en-US" dirty="0" smtClean="0">
                <a:effectLst/>
              </a:rPr>
              <a:t>这样可加快用户访问速度</a:t>
            </a:r>
            <a:r>
              <a:rPr lang="en-US" altLang="zh-CN" dirty="0" smtClean="0">
                <a:effectLst/>
              </a:rPr>
              <a:t>,</a:t>
            </a:r>
            <a:r>
              <a:rPr lang="zh-CN" altLang="en-US" dirty="0" smtClean="0">
                <a:effectLst/>
              </a:rPr>
              <a:t>改善性能。但是</a:t>
            </a:r>
            <a:r>
              <a:rPr lang="en-US" altLang="zh-CN" dirty="0" smtClean="0">
                <a:effectLst/>
              </a:rPr>
              <a:t>DNS</a:t>
            </a:r>
            <a:r>
              <a:rPr lang="zh-CN" altLang="en-US" dirty="0" smtClean="0">
                <a:effectLst/>
              </a:rPr>
              <a:t>域名解析负载均衡也有缺点</a:t>
            </a:r>
            <a:r>
              <a:rPr lang="en-US" altLang="zh-CN" dirty="0" smtClean="0">
                <a:effectLst/>
              </a:rPr>
              <a:t>,</a:t>
            </a:r>
            <a:r>
              <a:rPr lang="zh-CN" altLang="en-US" dirty="0" smtClean="0">
                <a:effectLst/>
              </a:rPr>
              <a:t>就是目前的</a:t>
            </a:r>
            <a:r>
              <a:rPr lang="en-US" altLang="zh-CN" dirty="0" smtClean="0">
                <a:effectLst/>
              </a:rPr>
              <a:t>DNS</a:t>
            </a:r>
            <a:r>
              <a:rPr lang="zh-CN" altLang="en-US" dirty="0" smtClean="0">
                <a:effectLst/>
              </a:rPr>
              <a:t>是多级解析</a:t>
            </a:r>
            <a:r>
              <a:rPr lang="en-US" altLang="zh-CN" dirty="0" smtClean="0">
                <a:effectLst/>
              </a:rPr>
              <a:t>,</a:t>
            </a:r>
            <a:r>
              <a:rPr lang="zh-CN" altLang="en-US" dirty="0" smtClean="0">
                <a:effectLst/>
              </a:rPr>
              <a:t>每一级</a:t>
            </a:r>
            <a:r>
              <a:rPr lang="en-US" altLang="zh-CN" dirty="0" smtClean="0">
                <a:effectLst/>
              </a:rPr>
              <a:t>DS</a:t>
            </a:r>
            <a:r>
              <a:rPr lang="zh-CN" altLang="en-US" dirty="0" smtClean="0">
                <a:effectLst/>
              </a:rPr>
              <a:t>都可能缓存</a:t>
            </a:r>
            <a:r>
              <a:rPr lang="en-US" altLang="zh-CN" dirty="0" smtClean="0">
                <a:effectLst/>
              </a:rPr>
              <a:t>A</a:t>
            </a:r>
            <a:r>
              <a:rPr lang="zh-CN" altLang="en-US" dirty="0" smtClean="0">
                <a:effectLst/>
              </a:rPr>
              <a:t>记录</a:t>
            </a:r>
            <a:r>
              <a:rPr lang="en-US" altLang="zh-CN" dirty="0" smtClean="0">
                <a:effectLst/>
              </a:rPr>
              <a:t>,</a:t>
            </a:r>
            <a:r>
              <a:rPr lang="zh-CN" altLang="en-US" dirty="0" smtClean="0">
                <a:effectLst/>
              </a:rPr>
              <a:t>当下线某台服务器后</a:t>
            </a:r>
            <a:r>
              <a:rPr lang="en-US" altLang="zh-CN" dirty="0" smtClean="0">
                <a:effectLst/>
              </a:rPr>
              <a:t>,</a:t>
            </a:r>
            <a:r>
              <a:rPr lang="zh-CN" altLang="en-US" dirty="0" smtClean="0">
                <a:effectLst/>
              </a:rPr>
              <a:t>即使修改了</a:t>
            </a:r>
            <a:r>
              <a:rPr lang="en-US" altLang="zh-CN" dirty="0" smtClean="0">
                <a:effectLst/>
              </a:rPr>
              <a:t>DNS</a:t>
            </a:r>
            <a:r>
              <a:rPr lang="zh-CN" altLang="en-US" dirty="0" smtClean="0">
                <a:effectLst/>
              </a:rPr>
              <a:t>的</a:t>
            </a:r>
            <a:r>
              <a:rPr lang="en-US" altLang="zh-CN" dirty="0" smtClean="0">
                <a:effectLst/>
              </a:rPr>
              <a:t>A</a:t>
            </a:r>
            <a:r>
              <a:rPr lang="zh-CN" altLang="en-US" dirty="0" smtClean="0">
                <a:effectLst/>
              </a:rPr>
              <a:t>记录</a:t>
            </a:r>
            <a:r>
              <a:rPr lang="en-US" altLang="zh-CN" dirty="0" smtClean="0">
                <a:effectLst/>
              </a:rPr>
              <a:t>,</a:t>
            </a:r>
            <a:r>
              <a:rPr lang="zh-CN" altLang="en-US" dirty="0" smtClean="0">
                <a:effectLst/>
              </a:rPr>
              <a:t>要使其生效也需要较长时间</a:t>
            </a:r>
            <a:r>
              <a:rPr lang="en-US" altLang="zh-CN" dirty="0" smtClean="0">
                <a:effectLst/>
              </a:rPr>
              <a:t>,</a:t>
            </a:r>
            <a:r>
              <a:rPr lang="zh-CN" altLang="en-US" dirty="0" smtClean="0">
                <a:effectLst/>
              </a:rPr>
              <a:t>这段时间</a:t>
            </a:r>
            <a:r>
              <a:rPr lang="en-US" altLang="zh-CN" dirty="0" smtClean="0">
                <a:effectLst/>
              </a:rPr>
              <a:t>DNS</a:t>
            </a:r>
            <a:r>
              <a:rPr lang="zh-CN" altLang="en-US" dirty="0" smtClean="0">
                <a:effectLst/>
              </a:rPr>
              <a:t>依然会将域名解析到已经下线的服务器</a:t>
            </a:r>
            <a:r>
              <a:rPr lang="en-US" altLang="zh-CN" dirty="0" smtClean="0">
                <a:effectLst/>
              </a:rPr>
              <a:t>,</a:t>
            </a:r>
            <a:r>
              <a:rPr lang="zh-CN" altLang="en-US" dirty="0" smtClean="0">
                <a:effectLst/>
              </a:rPr>
              <a:t>导致用户访问失败</a:t>
            </a:r>
            <a:r>
              <a:rPr lang="en-US" altLang="zh-CN" dirty="0" smtClean="0">
                <a:effectLst/>
              </a:rPr>
              <a:t>:</a:t>
            </a:r>
            <a:r>
              <a:rPr lang="zh-CN" altLang="en-US" dirty="0" smtClean="0">
                <a:effectLst/>
              </a:rPr>
              <a:t>而且</a:t>
            </a:r>
            <a:r>
              <a:rPr lang="en-US" altLang="zh-CN" dirty="0" smtClean="0">
                <a:effectLst/>
              </a:rPr>
              <a:t>DNS</a:t>
            </a:r>
            <a:r>
              <a:rPr lang="zh-CN" altLang="en-US" dirty="0" smtClean="0">
                <a:effectLst/>
              </a:rPr>
              <a:t>负载均衡的控制权在域名服务商那里</a:t>
            </a:r>
            <a:r>
              <a:rPr lang="en-US" altLang="zh-CN" dirty="0" smtClean="0">
                <a:effectLst/>
              </a:rPr>
              <a:t>,</a:t>
            </a:r>
            <a:r>
              <a:rPr lang="zh-CN" altLang="en-US" dirty="0" smtClean="0">
                <a:effectLst/>
              </a:rPr>
              <a:t>网站无法对其做更多改善和更强大的管理。</a:t>
            </a:r>
          </a:p>
          <a:p>
            <a:r>
              <a:rPr lang="zh-CN" altLang="en-US" dirty="0" smtClean="0">
                <a:effectLst/>
              </a:rPr>
              <a:t>事实上</a:t>
            </a:r>
            <a:r>
              <a:rPr lang="en-US" altLang="zh-CN" dirty="0" smtClean="0">
                <a:effectLst/>
              </a:rPr>
              <a:t>,</a:t>
            </a:r>
            <a:r>
              <a:rPr lang="zh-CN" altLang="en-US" dirty="0" smtClean="0">
                <a:effectLst/>
              </a:rPr>
              <a:t>大型网站总是部分使用</a:t>
            </a:r>
            <a:r>
              <a:rPr lang="en-US" altLang="zh-CN" dirty="0" smtClean="0">
                <a:effectLst/>
              </a:rPr>
              <a:t>DS</a:t>
            </a:r>
            <a:r>
              <a:rPr lang="zh-CN" altLang="en-US" dirty="0" smtClean="0">
                <a:effectLst/>
              </a:rPr>
              <a:t>域名解析</a:t>
            </a:r>
            <a:r>
              <a:rPr lang="en-US" altLang="zh-CN" dirty="0" smtClean="0">
                <a:effectLst/>
              </a:rPr>
              <a:t>,</a:t>
            </a:r>
            <a:r>
              <a:rPr lang="zh-CN" altLang="en-US" dirty="0" smtClean="0">
                <a:effectLst/>
              </a:rPr>
              <a:t>利用域名解析作为第一级负载均衡手段</a:t>
            </a:r>
            <a:r>
              <a:rPr lang="en-US" altLang="zh-CN" dirty="0" smtClean="0">
                <a:effectLst/>
              </a:rPr>
              <a:t>,</a:t>
            </a:r>
            <a:r>
              <a:rPr lang="zh-CN" altLang="en-US" dirty="0" smtClean="0">
                <a:effectLst/>
              </a:rPr>
              <a:t>即域名解析得到的一组服务器并不是实际提供</a:t>
            </a:r>
            <a:r>
              <a:rPr lang="en-US" altLang="zh-CN" dirty="0" smtClean="0">
                <a:effectLst/>
              </a:rPr>
              <a:t>Web</a:t>
            </a:r>
            <a:r>
              <a:rPr lang="zh-CN" altLang="en-US" dirty="0" smtClean="0">
                <a:effectLst/>
              </a:rPr>
              <a:t>服务的物理服务器</a:t>
            </a:r>
            <a:r>
              <a:rPr lang="en-US" altLang="zh-CN" dirty="0" smtClean="0">
                <a:effectLst/>
              </a:rPr>
              <a:t>,</a:t>
            </a:r>
            <a:r>
              <a:rPr lang="zh-CN" altLang="en-US" dirty="0" smtClean="0">
                <a:effectLst/>
              </a:rPr>
              <a:t>而是同样提供负载均衡服务的内部服务器</a:t>
            </a:r>
            <a:r>
              <a:rPr lang="en-US" altLang="zh-CN" dirty="0" smtClean="0">
                <a:effectLst/>
              </a:rPr>
              <a:t>,</a:t>
            </a:r>
            <a:r>
              <a:rPr lang="zh-CN" altLang="en-US" dirty="0" smtClean="0">
                <a:effectLst/>
              </a:rPr>
              <a:t>这组内部负载均衡服务器再进行负载均衡</a:t>
            </a:r>
            <a:r>
              <a:rPr lang="en-US" altLang="zh-CN" dirty="0" smtClean="0">
                <a:effectLst/>
              </a:rPr>
              <a:t>,</a:t>
            </a:r>
            <a:r>
              <a:rPr lang="zh-CN" altLang="en-US" dirty="0" smtClean="0">
                <a:effectLst/>
              </a:rPr>
              <a:t>将请求分发到真实的 </a:t>
            </a:r>
            <a:r>
              <a:rPr lang="en-US" altLang="zh-CN" dirty="0" smtClean="0">
                <a:effectLst/>
              </a:rPr>
              <a:t>Web </a:t>
            </a:r>
            <a:r>
              <a:rPr lang="zh-CN" altLang="en-US" dirty="0" smtClean="0">
                <a:effectLst/>
              </a:rPr>
              <a:t>服务器上。</a:t>
            </a:r>
          </a:p>
          <a:p>
            <a:endParaRPr lang="en-US" dirty="0"/>
          </a:p>
        </p:txBody>
      </p:sp>
      <p:pic>
        <p:nvPicPr>
          <p:cNvPr id="4" name="Picture 3"/>
          <p:cNvPicPr>
            <a:picLocks noChangeAspect="1"/>
          </p:cNvPicPr>
          <p:nvPr/>
        </p:nvPicPr>
        <p:blipFill>
          <a:blip r:embed="rId2"/>
          <a:stretch>
            <a:fillRect/>
          </a:stretch>
        </p:blipFill>
        <p:spPr>
          <a:xfrm>
            <a:off x="5877426" y="1382957"/>
            <a:ext cx="6314574" cy="4295279"/>
          </a:xfrm>
          <a:prstGeom prst="rect">
            <a:avLst/>
          </a:prstGeom>
        </p:spPr>
      </p:pic>
    </p:spTree>
    <p:extLst>
      <p:ext uri="{BB962C8B-B14F-4D97-AF65-F5344CB8AC3E}">
        <p14:creationId xmlns:p14="http://schemas.microsoft.com/office/powerpoint/2010/main" val="2129695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反向代理负载均衡</a:t>
            </a:r>
            <a:endParaRPr lang="en-US" dirty="0"/>
          </a:p>
        </p:txBody>
      </p:sp>
      <p:sp>
        <p:nvSpPr>
          <p:cNvPr id="3" name="Content Placeholder 2"/>
          <p:cNvSpPr>
            <a:spLocks noGrp="1"/>
          </p:cNvSpPr>
          <p:nvPr>
            <p:ph idx="1"/>
          </p:nvPr>
        </p:nvSpPr>
        <p:spPr>
          <a:xfrm>
            <a:off x="838200" y="1825625"/>
            <a:ext cx="4888832" cy="4351338"/>
          </a:xfrm>
        </p:spPr>
        <p:txBody>
          <a:bodyPr>
            <a:normAutofit fontScale="85000" lnSpcReduction="20000"/>
          </a:bodyPr>
          <a:lstStyle/>
          <a:p>
            <a:r>
              <a:rPr lang="zh-CN" altLang="en-US" dirty="0" smtClean="0">
                <a:effectLst/>
              </a:rPr>
              <a:t>图</a:t>
            </a:r>
            <a:r>
              <a:rPr lang="en-US" altLang="zh-CN" dirty="0" smtClean="0">
                <a:effectLst/>
              </a:rPr>
              <a:t>67</a:t>
            </a:r>
            <a:r>
              <a:rPr lang="zh-CN" altLang="en-US" dirty="0" smtClean="0">
                <a:effectLst/>
              </a:rPr>
              <a:t>中</a:t>
            </a:r>
            <a:r>
              <a:rPr lang="en-US" altLang="zh-CN" dirty="0" smtClean="0">
                <a:effectLst/>
              </a:rPr>
              <a:t>,</a:t>
            </a:r>
            <a:r>
              <a:rPr lang="zh-CN" altLang="en-US" dirty="0" smtClean="0">
                <a:effectLst/>
              </a:rPr>
              <a:t>浏览器访问请求的地址是反向代理服务器的地址 </a:t>
            </a:r>
            <a:r>
              <a:rPr lang="en-US" altLang="zh-CN" dirty="0" smtClean="0">
                <a:effectLst/>
              </a:rPr>
              <a:t>114.100.80.10,</a:t>
            </a:r>
            <a:r>
              <a:rPr lang="zh-CN" altLang="en-US" dirty="0" smtClean="0">
                <a:effectLst/>
              </a:rPr>
              <a:t>反向代理服务器收到请求后</a:t>
            </a:r>
            <a:r>
              <a:rPr lang="en-US" altLang="zh-CN" dirty="0" smtClean="0">
                <a:effectLst/>
              </a:rPr>
              <a:t>,</a:t>
            </a:r>
            <a:r>
              <a:rPr lang="zh-CN" altLang="en-US" dirty="0" smtClean="0">
                <a:effectLst/>
              </a:rPr>
              <a:t>根据负载均衡算法计算得到一台真实物理服务器的地址 </a:t>
            </a:r>
            <a:r>
              <a:rPr lang="en-US" altLang="zh-CN" dirty="0" smtClean="0">
                <a:effectLst/>
              </a:rPr>
              <a:t>10.0.0.3,</a:t>
            </a:r>
            <a:r>
              <a:rPr lang="zh-CN" altLang="en-US" dirty="0" smtClean="0">
                <a:effectLst/>
              </a:rPr>
              <a:t>并将请求转发给服务器。</a:t>
            </a:r>
            <a:r>
              <a:rPr lang="en-US" altLang="zh-CN" dirty="0" smtClean="0">
                <a:effectLst/>
              </a:rPr>
              <a:t>100.0.3</a:t>
            </a:r>
            <a:r>
              <a:rPr lang="zh-CN" altLang="en-US" dirty="0" smtClean="0">
                <a:effectLst/>
              </a:rPr>
              <a:t>处理完请求后将响应返回给反向代理服务器</a:t>
            </a:r>
            <a:r>
              <a:rPr lang="en-US" altLang="zh-CN" dirty="0" smtClean="0">
                <a:effectLst/>
              </a:rPr>
              <a:t>,</a:t>
            </a:r>
            <a:r>
              <a:rPr lang="zh-CN" altLang="en-US" dirty="0" smtClean="0">
                <a:effectLst/>
              </a:rPr>
              <a:t>反向代理服务器再将该响应返回给用户。</a:t>
            </a:r>
          </a:p>
          <a:p>
            <a:r>
              <a:rPr lang="zh-CN" altLang="en-US" dirty="0" smtClean="0">
                <a:effectLst/>
              </a:rPr>
              <a:t>由于反向代理服务器转发请求在 </a:t>
            </a:r>
            <a:r>
              <a:rPr lang="en-US" altLang="zh-CN" dirty="0" smtClean="0">
                <a:effectLst/>
              </a:rPr>
              <a:t>HTTP </a:t>
            </a:r>
            <a:r>
              <a:rPr lang="zh-CN" altLang="en-US" dirty="0" smtClean="0">
                <a:effectLst/>
              </a:rPr>
              <a:t>协议层面</a:t>
            </a:r>
            <a:r>
              <a:rPr lang="en-US" altLang="zh-CN" dirty="0" smtClean="0">
                <a:effectLst/>
              </a:rPr>
              <a:t>,</a:t>
            </a:r>
            <a:r>
              <a:rPr lang="zh-CN" altLang="en-US" dirty="0" smtClean="0">
                <a:effectLst/>
              </a:rPr>
              <a:t>因此也叫应用层负载均衡。其优点是和反向代理服务器功能集成在一起</a:t>
            </a:r>
            <a:r>
              <a:rPr lang="en-US" altLang="zh-CN" dirty="0" smtClean="0">
                <a:effectLst/>
              </a:rPr>
              <a:t>,</a:t>
            </a:r>
            <a:r>
              <a:rPr lang="zh-CN" altLang="en-US" dirty="0" smtClean="0">
                <a:effectLst/>
              </a:rPr>
              <a:t>部署简单。缺点是反向代理服务器是所有请求和响应的中转站</a:t>
            </a:r>
            <a:r>
              <a:rPr lang="en-US" altLang="zh-CN" dirty="0" smtClean="0">
                <a:effectLst/>
              </a:rPr>
              <a:t>,</a:t>
            </a:r>
            <a:r>
              <a:rPr lang="zh-CN" altLang="en-US" dirty="0" smtClean="0">
                <a:effectLst/>
              </a:rPr>
              <a:t>其性能可能会成为瓶颈。</a:t>
            </a:r>
          </a:p>
          <a:p>
            <a:endParaRPr lang="en-US" dirty="0"/>
          </a:p>
        </p:txBody>
      </p:sp>
      <p:pic>
        <p:nvPicPr>
          <p:cNvPr id="4" name="Picture 3"/>
          <p:cNvPicPr>
            <a:picLocks noChangeAspect="1"/>
          </p:cNvPicPr>
          <p:nvPr/>
        </p:nvPicPr>
        <p:blipFill>
          <a:blip r:embed="rId2"/>
          <a:stretch>
            <a:fillRect/>
          </a:stretch>
        </p:blipFill>
        <p:spPr>
          <a:xfrm>
            <a:off x="5877580" y="1690688"/>
            <a:ext cx="6222512" cy="4257508"/>
          </a:xfrm>
          <a:prstGeom prst="rect">
            <a:avLst/>
          </a:prstGeom>
        </p:spPr>
      </p:pic>
    </p:spTree>
    <p:extLst>
      <p:ext uri="{BB962C8B-B14F-4D97-AF65-F5344CB8AC3E}">
        <p14:creationId xmlns:p14="http://schemas.microsoft.com/office/powerpoint/2010/main" val="1399308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Ip</a:t>
            </a:r>
            <a:r>
              <a:rPr lang="zh-CN" altLang="en-US" dirty="0" smtClean="0"/>
              <a:t>负载均衡</a:t>
            </a:r>
            <a:endParaRPr lang="en-US" dirty="0"/>
          </a:p>
        </p:txBody>
      </p:sp>
      <p:sp>
        <p:nvSpPr>
          <p:cNvPr id="3" name="Content Placeholder 2"/>
          <p:cNvSpPr>
            <a:spLocks noGrp="1"/>
          </p:cNvSpPr>
          <p:nvPr>
            <p:ph idx="1"/>
          </p:nvPr>
        </p:nvSpPr>
        <p:spPr>
          <a:xfrm>
            <a:off x="838200" y="1825624"/>
            <a:ext cx="5257800" cy="5032375"/>
          </a:xfrm>
        </p:spPr>
        <p:txBody>
          <a:bodyPr>
            <a:normAutofit fontScale="62500" lnSpcReduction="20000"/>
          </a:bodyPr>
          <a:lstStyle/>
          <a:p>
            <a:r>
              <a:rPr lang="zh-CN" altLang="en-US" dirty="0" smtClean="0">
                <a:effectLst/>
              </a:rPr>
              <a:t>用户请求数据包到达负载均衡服务器 </a:t>
            </a:r>
            <a:r>
              <a:rPr lang="en-US" altLang="zh-CN" dirty="0" smtClean="0">
                <a:effectLst/>
              </a:rPr>
              <a:t>114.100.80.10</a:t>
            </a:r>
            <a:r>
              <a:rPr lang="zh-CN" altLang="en-US" dirty="0" smtClean="0">
                <a:effectLst/>
              </a:rPr>
              <a:t>后</a:t>
            </a:r>
            <a:r>
              <a:rPr lang="en-US" altLang="zh-CN" dirty="0" smtClean="0">
                <a:effectLst/>
              </a:rPr>
              <a:t>,</a:t>
            </a:r>
            <a:r>
              <a:rPr lang="zh-CN" altLang="en-US" dirty="0" smtClean="0">
                <a:effectLst/>
              </a:rPr>
              <a:t>负载均衡服务器在操作系统内核进程获取网络数据包</a:t>
            </a:r>
            <a:r>
              <a:rPr lang="en-US" altLang="zh-CN" dirty="0" smtClean="0">
                <a:effectLst/>
              </a:rPr>
              <a:t>,</a:t>
            </a:r>
            <a:r>
              <a:rPr lang="zh-CN" altLang="en-US" dirty="0" smtClean="0">
                <a:effectLst/>
              </a:rPr>
              <a:t>根据负载均衡算法计算得到一台真实</a:t>
            </a:r>
            <a:r>
              <a:rPr lang="en-US" altLang="zh-CN" dirty="0" err="1" smtClean="0">
                <a:effectLst/>
              </a:rPr>
              <a:t>Wb</a:t>
            </a:r>
            <a:r>
              <a:rPr lang="zh-CN" altLang="en-US" dirty="0" smtClean="0">
                <a:effectLst/>
              </a:rPr>
              <a:t>服务器 </a:t>
            </a:r>
            <a:r>
              <a:rPr lang="en-US" altLang="zh-CN" dirty="0" smtClean="0">
                <a:effectLst/>
              </a:rPr>
              <a:t>10.0.0.1,</a:t>
            </a:r>
            <a:r>
              <a:rPr lang="zh-CN" altLang="en-US" dirty="0" smtClean="0">
                <a:effectLst/>
              </a:rPr>
              <a:t>然后将数据目的日地址修改为</a:t>
            </a:r>
            <a:r>
              <a:rPr lang="en-US" altLang="zh-CN" dirty="0" smtClean="0">
                <a:effectLst/>
              </a:rPr>
              <a:t>10.0.0.1,</a:t>
            </a:r>
            <a:r>
              <a:rPr lang="zh-CN" altLang="en-US" dirty="0" smtClean="0">
                <a:effectLst/>
              </a:rPr>
              <a:t>不需要通过用户进程处理。真实 </a:t>
            </a:r>
            <a:r>
              <a:rPr lang="en-US" altLang="zh-CN" dirty="0" smtClean="0">
                <a:effectLst/>
              </a:rPr>
              <a:t>Web </a:t>
            </a:r>
            <a:r>
              <a:rPr lang="zh-CN" altLang="en-US" dirty="0" smtClean="0">
                <a:effectLst/>
              </a:rPr>
              <a:t>应用服务器处理完成后</a:t>
            </a:r>
            <a:r>
              <a:rPr lang="en-US" altLang="zh-CN" dirty="0" smtClean="0">
                <a:effectLst/>
              </a:rPr>
              <a:t>,</a:t>
            </a:r>
            <a:r>
              <a:rPr lang="zh-CN" altLang="en-US" dirty="0" smtClean="0">
                <a:effectLst/>
              </a:rPr>
              <a:t>响应数据包回到负载均衡服务器</a:t>
            </a:r>
            <a:r>
              <a:rPr lang="en-US" altLang="zh-CN" dirty="0" smtClean="0">
                <a:effectLst/>
              </a:rPr>
              <a:t>,</a:t>
            </a:r>
            <a:r>
              <a:rPr lang="zh-CN" altLang="en-US" dirty="0" smtClean="0">
                <a:effectLst/>
              </a:rPr>
              <a:t>负载均衡服务器再将数据包源地址修改为自身的</a:t>
            </a:r>
            <a:r>
              <a:rPr lang="en-US" altLang="zh-CN" dirty="0" smtClean="0">
                <a:effectLst/>
              </a:rPr>
              <a:t>IP</a:t>
            </a:r>
            <a:r>
              <a:rPr lang="zh-CN" altLang="en-US" dirty="0" smtClean="0">
                <a:effectLst/>
              </a:rPr>
              <a:t>地址</a:t>
            </a:r>
            <a:r>
              <a:rPr lang="en-US" altLang="zh-CN" dirty="0" smtClean="0">
                <a:effectLst/>
              </a:rPr>
              <a:t>(114.100.80.10)</a:t>
            </a:r>
            <a:r>
              <a:rPr lang="zh-CN" altLang="en-US" dirty="0" smtClean="0">
                <a:effectLst/>
              </a:rPr>
              <a:t>发送给用户浏览器。</a:t>
            </a:r>
            <a:endParaRPr lang="en-US" altLang="zh-CN" dirty="0" smtClean="0">
              <a:effectLst/>
            </a:endParaRPr>
          </a:p>
          <a:p>
            <a:r>
              <a:rPr lang="zh-CN" altLang="en-US" dirty="0" smtClean="0">
                <a:effectLst/>
              </a:rPr>
              <a:t>这里的关键在于真实物理</a:t>
            </a:r>
            <a:r>
              <a:rPr lang="en-US" altLang="zh-CN" dirty="0" smtClean="0">
                <a:effectLst/>
              </a:rPr>
              <a:t>Web</a:t>
            </a:r>
            <a:r>
              <a:rPr lang="zh-CN" altLang="en-US" dirty="0" smtClean="0">
                <a:effectLst/>
              </a:rPr>
              <a:t>服务器响应数据包如何返回给负载均衡服务器。一种方案是负载均衡服务器在修改目的</a:t>
            </a:r>
            <a:r>
              <a:rPr lang="en-US" altLang="zh-CN" dirty="0" smtClean="0">
                <a:effectLst/>
              </a:rPr>
              <a:t>P</a:t>
            </a:r>
            <a:r>
              <a:rPr lang="zh-CN" altLang="en-US" dirty="0" smtClean="0">
                <a:effectLst/>
              </a:rPr>
              <a:t>地址的同时修改源地址</a:t>
            </a:r>
            <a:r>
              <a:rPr lang="en-US" altLang="zh-CN" dirty="0" smtClean="0">
                <a:effectLst/>
              </a:rPr>
              <a:t>,</a:t>
            </a:r>
            <a:r>
              <a:rPr lang="zh-CN" altLang="en-US" dirty="0" smtClean="0">
                <a:effectLst/>
              </a:rPr>
              <a:t>将数据包源地址设为自身</a:t>
            </a:r>
            <a:r>
              <a:rPr lang="en-US" altLang="zh-CN" dirty="0" smtClean="0">
                <a:effectLst/>
              </a:rPr>
              <a:t>IP,</a:t>
            </a:r>
            <a:r>
              <a:rPr lang="zh-CN" altLang="en-US" dirty="0" smtClean="0">
                <a:effectLst/>
              </a:rPr>
              <a:t>即源地址转换</a:t>
            </a:r>
            <a:r>
              <a:rPr lang="en-US" altLang="zh-CN" dirty="0" smtClean="0">
                <a:effectLst/>
              </a:rPr>
              <a:t>(SNAT),</a:t>
            </a:r>
            <a:r>
              <a:rPr lang="zh-CN" altLang="en-US" dirty="0" smtClean="0">
                <a:effectLst/>
              </a:rPr>
              <a:t>这样 </a:t>
            </a:r>
            <a:r>
              <a:rPr lang="en-US" altLang="zh-CN" dirty="0" smtClean="0">
                <a:effectLst/>
              </a:rPr>
              <a:t>Web</a:t>
            </a:r>
            <a:r>
              <a:rPr lang="zh-CN" altLang="en-US" dirty="0" smtClean="0">
                <a:effectLst/>
              </a:rPr>
              <a:t>服务器的响应会再回到负载均衡服务器</a:t>
            </a:r>
            <a:r>
              <a:rPr lang="en-US" altLang="zh-CN" dirty="0" smtClean="0">
                <a:effectLst/>
              </a:rPr>
              <a:t>:</a:t>
            </a:r>
            <a:r>
              <a:rPr lang="zh-CN" altLang="en-US" dirty="0" smtClean="0">
                <a:effectLst/>
              </a:rPr>
              <a:t>另一种方案是将负载均衡服务器同时作为真实物理服务器集群的网关服务器</a:t>
            </a:r>
            <a:r>
              <a:rPr lang="en-US" altLang="zh-CN" dirty="0" smtClean="0">
                <a:effectLst/>
              </a:rPr>
              <a:t>,</a:t>
            </a:r>
            <a:r>
              <a:rPr lang="zh-CN" altLang="en-US" dirty="0" smtClean="0">
                <a:effectLst/>
              </a:rPr>
              <a:t>这样所有响应数据都会到达负载均衡服务器。</a:t>
            </a:r>
          </a:p>
          <a:p>
            <a:r>
              <a:rPr lang="en-US" altLang="zh-CN" dirty="0" smtClean="0">
                <a:effectLst/>
              </a:rPr>
              <a:t>IP</a:t>
            </a:r>
            <a:r>
              <a:rPr lang="zh-CN" altLang="en-US" dirty="0" smtClean="0">
                <a:effectLst/>
              </a:rPr>
              <a:t>负载均衡在内核进程完成数据分发</a:t>
            </a:r>
            <a:r>
              <a:rPr lang="en-US" altLang="zh-CN" dirty="0" smtClean="0">
                <a:effectLst/>
              </a:rPr>
              <a:t>,</a:t>
            </a:r>
            <a:r>
              <a:rPr lang="zh-CN" altLang="en-US" dirty="0" smtClean="0">
                <a:effectLst/>
              </a:rPr>
              <a:t>较反向代理负载均衡</a:t>
            </a:r>
            <a:r>
              <a:rPr lang="en-US" altLang="zh-CN" dirty="0" smtClean="0">
                <a:effectLst/>
              </a:rPr>
              <a:t>(</a:t>
            </a:r>
            <a:r>
              <a:rPr lang="zh-CN" altLang="en-US" dirty="0" smtClean="0">
                <a:effectLst/>
              </a:rPr>
              <a:t>在应用程序中分发数据</a:t>
            </a:r>
            <a:r>
              <a:rPr lang="en-US" altLang="zh-CN" dirty="0" smtClean="0">
                <a:effectLst/>
              </a:rPr>
              <a:t>)</a:t>
            </a:r>
            <a:r>
              <a:rPr lang="zh-CN" altLang="en-US" dirty="0" smtClean="0">
                <a:effectLst/>
              </a:rPr>
              <a:t>有更好的处理性能。但是由于所有请求响应都需要经过负载均衡服务器</a:t>
            </a:r>
            <a:r>
              <a:rPr lang="en-US" altLang="zh-CN" dirty="0" smtClean="0">
                <a:effectLst/>
              </a:rPr>
              <a:t>,</a:t>
            </a:r>
            <a:r>
              <a:rPr lang="zh-CN" altLang="en-US" dirty="0" smtClean="0">
                <a:effectLst/>
              </a:rPr>
              <a:t>集群的最大响应数据吞吐量不得不受制于负载均衡服务器网卡带宽。</a:t>
            </a:r>
          </a:p>
          <a:p>
            <a:endParaRPr lang="en-US" dirty="0"/>
          </a:p>
        </p:txBody>
      </p:sp>
      <p:pic>
        <p:nvPicPr>
          <p:cNvPr id="4" name="Picture 3"/>
          <p:cNvPicPr>
            <a:picLocks noChangeAspect="1"/>
          </p:cNvPicPr>
          <p:nvPr/>
        </p:nvPicPr>
        <p:blipFill>
          <a:blip r:embed="rId2"/>
          <a:stretch>
            <a:fillRect/>
          </a:stretch>
        </p:blipFill>
        <p:spPr>
          <a:xfrm>
            <a:off x="6096000" y="1690688"/>
            <a:ext cx="6209310" cy="3390900"/>
          </a:xfrm>
          <a:prstGeom prst="rect">
            <a:avLst/>
          </a:prstGeom>
        </p:spPr>
      </p:pic>
    </p:spTree>
    <p:extLst>
      <p:ext uri="{BB962C8B-B14F-4D97-AF65-F5344CB8AC3E}">
        <p14:creationId xmlns:p14="http://schemas.microsoft.com/office/powerpoint/2010/main" val="755385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数据链路层负载均衡</a:t>
            </a:r>
            <a:endParaRPr lang="en-US" dirty="0"/>
          </a:p>
        </p:txBody>
      </p:sp>
      <p:sp>
        <p:nvSpPr>
          <p:cNvPr id="3" name="Content Placeholder 2"/>
          <p:cNvSpPr>
            <a:spLocks noGrp="1"/>
          </p:cNvSpPr>
          <p:nvPr>
            <p:ph idx="1"/>
          </p:nvPr>
        </p:nvSpPr>
        <p:spPr>
          <a:xfrm>
            <a:off x="0" y="1500772"/>
            <a:ext cx="5702969" cy="5032376"/>
          </a:xfrm>
        </p:spPr>
        <p:txBody>
          <a:bodyPr>
            <a:noAutofit/>
          </a:bodyPr>
          <a:lstStyle/>
          <a:p>
            <a:r>
              <a:rPr lang="zh-CN" altLang="en-US" sz="1600" dirty="0" smtClean="0"/>
              <a:t>顾名思义，数据链路层负载均衡是指在通信协议的数据链路层修改</a:t>
            </a:r>
            <a:r>
              <a:rPr lang="en-US" altLang="zh-CN" sz="1600" dirty="0" smtClean="0"/>
              <a:t>mac</a:t>
            </a:r>
            <a:r>
              <a:rPr lang="zh-CN" altLang="en-US" sz="1600" dirty="0" smtClean="0"/>
              <a:t>地址进行负载均衡。</a:t>
            </a:r>
            <a:endParaRPr lang="en-US" altLang="zh-CN" sz="1600" dirty="0" smtClean="0"/>
          </a:p>
          <a:p>
            <a:r>
              <a:rPr lang="zh-CN" altLang="en-US" sz="1600" dirty="0" smtClean="0">
                <a:effectLst/>
              </a:rPr>
              <a:t>这种数据传输方式又称作三角传输模式</a:t>
            </a:r>
            <a:r>
              <a:rPr lang="en-US" altLang="zh-CN" sz="1600" dirty="0" smtClean="0">
                <a:effectLst/>
              </a:rPr>
              <a:t>,</a:t>
            </a:r>
            <a:r>
              <a:rPr lang="zh-CN" altLang="en-US" sz="1600" dirty="0" smtClean="0">
                <a:effectLst/>
              </a:rPr>
              <a:t>负载均衡数据分发过程中不修改</a:t>
            </a:r>
            <a:r>
              <a:rPr lang="en-US" altLang="zh-CN" sz="1600" dirty="0" smtClean="0">
                <a:effectLst/>
              </a:rPr>
              <a:t>IP</a:t>
            </a:r>
            <a:r>
              <a:rPr lang="zh-CN" altLang="en-US" sz="1600" dirty="0" smtClean="0">
                <a:effectLst/>
              </a:rPr>
              <a:t>地址</a:t>
            </a:r>
            <a:r>
              <a:rPr lang="en-US" altLang="zh-CN" sz="1600" dirty="0" smtClean="0">
                <a:effectLst/>
              </a:rPr>
              <a:t>,</a:t>
            </a:r>
            <a:r>
              <a:rPr lang="zh-CN" altLang="en-US" sz="1600" dirty="0" smtClean="0">
                <a:effectLst/>
              </a:rPr>
              <a:t>只修改目的</a:t>
            </a:r>
            <a:r>
              <a:rPr lang="en-US" altLang="zh-CN" sz="1600" dirty="0" smtClean="0">
                <a:effectLst/>
              </a:rPr>
              <a:t>mac</a:t>
            </a:r>
            <a:r>
              <a:rPr lang="zh-CN" altLang="en-US" sz="1600" dirty="0" smtClean="0">
                <a:effectLst/>
              </a:rPr>
              <a:t>地址</a:t>
            </a:r>
            <a:r>
              <a:rPr lang="en-US" altLang="zh-CN" sz="1600" dirty="0" smtClean="0">
                <a:effectLst/>
              </a:rPr>
              <a:t>,</a:t>
            </a:r>
            <a:r>
              <a:rPr lang="zh-CN" altLang="en-US" sz="1600" dirty="0" smtClean="0">
                <a:effectLst/>
              </a:rPr>
              <a:t>通过配置真实物理服务器集群所有机器虚拟 </a:t>
            </a:r>
            <a:r>
              <a:rPr lang="en-US" altLang="zh-CN" sz="1600" dirty="0" smtClean="0">
                <a:effectLst/>
              </a:rPr>
              <a:t>IP</a:t>
            </a:r>
            <a:r>
              <a:rPr lang="zh-CN" altLang="en-US" sz="1600" dirty="0" smtClean="0">
                <a:effectLst/>
              </a:rPr>
              <a:t>和负载均衡服务器</a:t>
            </a:r>
            <a:r>
              <a:rPr lang="en-US" altLang="zh-CN" sz="1600" dirty="0" smtClean="0">
                <a:effectLst/>
              </a:rPr>
              <a:t>IP</a:t>
            </a:r>
            <a:r>
              <a:rPr lang="zh-CN" altLang="en-US" sz="1600" dirty="0" smtClean="0">
                <a:effectLst/>
              </a:rPr>
              <a:t>地址一致</a:t>
            </a:r>
            <a:r>
              <a:rPr lang="en-US" altLang="zh-CN" sz="1600" dirty="0" smtClean="0">
                <a:effectLst/>
              </a:rPr>
              <a:t>,</a:t>
            </a:r>
            <a:r>
              <a:rPr lang="zh-CN" altLang="en-US" sz="1600" dirty="0" smtClean="0">
                <a:effectLst/>
              </a:rPr>
              <a:t>从而达到不修改数据包的源地址和目的地址就可以进行数据分发的目的</a:t>
            </a:r>
            <a:r>
              <a:rPr lang="en-US" altLang="zh-CN" sz="1600" dirty="0" smtClean="0">
                <a:effectLst/>
              </a:rPr>
              <a:t>,</a:t>
            </a:r>
            <a:r>
              <a:rPr lang="zh-CN" altLang="en-US" sz="1600" dirty="0" smtClean="0">
                <a:effectLst/>
              </a:rPr>
              <a:t>由于实际处理请求的真实物理服务器</a:t>
            </a:r>
            <a:r>
              <a:rPr lang="en-US" altLang="zh-CN" sz="1600" dirty="0" smtClean="0">
                <a:effectLst/>
              </a:rPr>
              <a:t>IP</a:t>
            </a:r>
            <a:r>
              <a:rPr lang="zh-CN" altLang="en-US" sz="1600" dirty="0" smtClean="0">
                <a:effectLst/>
              </a:rPr>
              <a:t>和数据请求目的</a:t>
            </a:r>
            <a:r>
              <a:rPr lang="en-US" altLang="zh-CN" sz="1600" dirty="0" smtClean="0">
                <a:effectLst/>
              </a:rPr>
              <a:t>IP</a:t>
            </a:r>
            <a:r>
              <a:rPr lang="zh-CN" altLang="en-US" sz="1600" dirty="0" smtClean="0">
                <a:effectLst/>
              </a:rPr>
              <a:t>一致</a:t>
            </a:r>
            <a:r>
              <a:rPr lang="en-US" altLang="zh-CN" sz="1600" dirty="0" smtClean="0">
                <a:effectLst/>
              </a:rPr>
              <a:t>,</a:t>
            </a:r>
            <a:r>
              <a:rPr lang="zh-CN" altLang="en-US" sz="1600" dirty="0" smtClean="0">
                <a:effectLst/>
              </a:rPr>
              <a:t>不需要通过负载均衡服务器进行地址转换</a:t>
            </a:r>
            <a:r>
              <a:rPr lang="en-US" altLang="zh-CN" sz="1600" dirty="0" smtClean="0">
                <a:effectLst/>
              </a:rPr>
              <a:t>,</a:t>
            </a:r>
            <a:r>
              <a:rPr lang="zh-CN" altLang="en-US" sz="1600" dirty="0" smtClean="0">
                <a:effectLst/>
              </a:rPr>
              <a:t>可将响应数据包直接返回给用户浏览器</a:t>
            </a:r>
            <a:r>
              <a:rPr lang="en-US" altLang="zh-CN" sz="1600" dirty="0" smtClean="0">
                <a:effectLst/>
              </a:rPr>
              <a:t>,</a:t>
            </a:r>
            <a:r>
              <a:rPr lang="zh-CN" altLang="en-US" sz="1600" dirty="0" smtClean="0">
                <a:effectLst/>
              </a:rPr>
              <a:t>避免负载均衡服务器网卡带宽成为瓶颈。这种负载均衡方式又称作直接路由方式</a:t>
            </a:r>
            <a:r>
              <a:rPr lang="en-US" altLang="zh-CN" sz="1600" dirty="0" smtClean="0">
                <a:effectLst/>
              </a:rPr>
              <a:t>(DR)</a:t>
            </a:r>
            <a:r>
              <a:rPr lang="zh-CN" altLang="en-US" sz="1600" dirty="0" smtClean="0">
                <a:effectLst/>
              </a:rPr>
              <a:t>。</a:t>
            </a:r>
          </a:p>
          <a:p>
            <a:r>
              <a:rPr lang="zh-CN" altLang="en-US" sz="1600" dirty="0" smtClean="0">
                <a:effectLst/>
              </a:rPr>
              <a:t>在图中</a:t>
            </a:r>
            <a:r>
              <a:rPr lang="en-US" altLang="zh-CN" sz="1600" dirty="0" smtClean="0">
                <a:effectLst/>
              </a:rPr>
              <a:t>,</a:t>
            </a:r>
            <a:r>
              <a:rPr lang="zh-CN" altLang="en-US" sz="1600" dirty="0" smtClean="0">
                <a:effectLst/>
              </a:rPr>
              <a:t>用户请求到达负载均衡服务器</a:t>
            </a:r>
            <a:r>
              <a:rPr lang="en-US" altLang="zh-CN" sz="1600" dirty="0" smtClean="0">
                <a:effectLst/>
              </a:rPr>
              <a:t>114.100.80.10</a:t>
            </a:r>
            <a:r>
              <a:rPr lang="zh-CN" altLang="en-US" sz="1600" dirty="0" smtClean="0">
                <a:effectLst/>
              </a:rPr>
              <a:t>后</a:t>
            </a:r>
            <a:r>
              <a:rPr lang="en-US" altLang="zh-CN" sz="1600" dirty="0" smtClean="0">
                <a:effectLst/>
              </a:rPr>
              <a:t>,</a:t>
            </a:r>
            <a:r>
              <a:rPr lang="zh-CN" altLang="en-US" sz="1600" dirty="0" smtClean="0">
                <a:effectLst/>
              </a:rPr>
              <a:t>负载均衡服务器将请求数据的目的 </a:t>
            </a:r>
            <a:r>
              <a:rPr lang="en-US" altLang="zh-CN" sz="1600" dirty="0" smtClean="0">
                <a:effectLst/>
              </a:rPr>
              <a:t>mac</a:t>
            </a:r>
            <a:r>
              <a:rPr lang="zh-CN" altLang="en-US" sz="1600" dirty="0" smtClean="0">
                <a:effectLst/>
              </a:rPr>
              <a:t>地址修改为</a:t>
            </a:r>
            <a:r>
              <a:rPr lang="en-US" altLang="zh-CN" sz="1600" dirty="0" smtClean="0">
                <a:effectLst/>
              </a:rPr>
              <a:t>00:0c:29:d2,</a:t>
            </a:r>
            <a:r>
              <a:rPr lang="zh-CN" altLang="en-US" sz="1600" dirty="0" smtClean="0">
                <a:effectLst/>
              </a:rPr>
              <a:t>并不修改数目包目标</a:t>
            </a:r>
            <a:r>
              <a:rPr lang="en-US" altLang="zh-CN" sz="1600" dirty="0" smtClean="0">
                <a:effectLst/>
              </a:rPr>
              <a:t>IP</a:t>
            </a:r>
            <a:r>
              <a:rPr lang="zh-CN" altLang="en-US" sz="1600" dirty="0" smtClean="0">
                <a:effectLst/>
              </a:rPr>
              <a:t>地址</a:t>
            </a:r>
            <a:r>
              <a:rPr lang="en-US" altLang="zh-CN" sz="1600" dirty="0" smtClean="0">
                <a:effectLst/>
              </a:rPr>
              <a:t>,</a:t>
            </a:r>
            <a:r>
              <a:rPr lang="zh-CN" altLang="en-US" sz="1600" dirty="0" smtClean="0">
                <a:effectLst/>
              </a:rPr>
              <a:t>由于</a:t>
            </a:r>
            <a:r>
              <a:rPr lang="en-US" altLang="zh-CN" sz="1600" dirty="0" smtClean="0">
                <a:effectLst/>
              </a:rPr>
              <a:t>Web </a:t>
            </a:r>
            <a:r>
              <a:rPr lang="zh-CN" altLang="en-US" sz="1600" dirty="0" smtClean="0">
                <a:effectLst/>
              </a:rPr>
              <a:t>服务器集群所有服务器的虚拟</a:t>
            </a:r>
            <a:r>
              <a:rPr lang="en-US" altLang="zh-CN" sz="1600" dirty="0" smtClean="0">
                <a:effectLst/>
              </a:rPr>
              <a:t>IP</a:t>
            </a:r>
            <a:r>
              <a:rPr lang="zh-CN" altLang="en-US" sz="1600" dirty="0" smtClean="0">
                <a:effectLst/>
              </a:rPr>
              <a:t>地址都和负载均服务器的</a:t>
            </a:r>
            <a:r>
              <a:rPr lang="en-US" altLang="zh-CN" sz="1600" dirty="0" smtClean="0">
                <a:effectLst/>
              </a:rPr>
              <a:t>P</a:t>
            </a:r>
            <a:r>
              <a:rPr lang="zh-CN" altLang="en-US" sz="1600" dirty="0" smtClean="0">
                <a:effectLst/>
              </a:rPr>
              <a:t>地址相同</a:t>
            </a:r>
            <a:r>
              <a:rPr lang="en-US" altLang="zh-CN" sz="1600" dirty="0" smtClean="0">
                <a:effectLst/>
              </a:rPr>
              <a:t>,</a:t>
            </a:r>
            <a:r>
              <a:rPr lang="zh-CN" altLang="en-US" sz="1600" dirty="0" smtClean="0">
                <a:effectLst/>
              </a:rPr>
              <a:t>因此数据可以正常传输到达 </a:t>
            </a:r>
            <a:r>
              <a:rPr lang="en-US" altLang="zh-CN" sz="1600" dirty="0" smtClean="0">
                <a:effectLst/>
              </a:rPr>
              <a:t>mac</a:t>
            </a:r>
            <a:r>
              <a:rPr lang="zh-CN" altLang="en-US" sz="1600" dirty="0" smtClean="0">
                <a:effectLst/>
              </a:rPr>
              <a:t>地址</a:t>
            </a:r>
            <a:r>
              <a:rPr lang="en-US" altLang="zh-CN" sz="1600" dirty="0" smtClean="0">
                <a:effectLst/>
              </a:rPr>
              <a:t>00:0c:29:d2</a:t>
            </a:r>
            <a:r>
              <a:rPr lang="zh-CN" altLang="en-US" sz="1600" dirty="0" smtClean="0">
                <a:effectLst/>
              </a:rPr>
              <a:t>对应的服务器</a:t>
            </a:r>
            <a:r>
              <a:rPr lang="en-US" altLang="zh-CN" sz="1600" dirty="0" smtClean="0">
                <a:effectLst/>
              </a:rPr>
              <a:t>,</a:t>
            </a:r>
            <a:r>
              <a:rPr lang="zh-CN" altLang="en-US" sz="1600" dirty="0" smtClean="0">
                <a:effectLst/>
              </a:rPr>
              <a:t>该服务器处理完成后发送响应数据到网站的网关服务器</a:t>
            </a:r>
            <a:r>
              <a:rPr lang="en-US" altLang="zh-CN" sz="1600" dirty="0" smtClean="0">
                <a:effectLst/>
              </a:rPr>
              <a:t>,</a:t>
            </a:r>
            <a:r>
              <a:rPr lang="zh-CN" altLang="en-US" sz="1600" dirty="0" smtClean="0">
                <a:effectLst/>
              </a:rPr>
              <a:t>网关服务器直接将该数据包发送到用户浏览器</a:t>
            </a:r>
            <a:r>
              <a:rPr lang="en-US" altLang="zh-CN" sz="1600" dirty="0" smtClean="0">
                <a:effectLst/>
              </a:rPr>
              <a:t>(</a:t>
            </a:r>
            <a:r>
              <a:rPr lang="zh-CN" altLang="en-US" sz="1600" dirty="0" smtClean="0">
                <a:effectLst/>
              </a:rPr>
              <a:t>通过互联网</a:t>
            </a:r>
            <a:r>
              <a:rPr lang="en-US" altLang="zh-CN" sz="1600" dirty="0" smtClean="0">
                <a:effectLst/>
              </a:rPr>
              <a:t>),</a:t>
            </a:r>
            <a:r>
              <a:rPr lang="zh-CN" altLang="en-US" sz="1600" dirty="0" smtClean="0">
                <a:effectLst/>
              </a:rPr>
              <a:t>响应数据不需要通过负载均衡服务器。</a:t>
            </a:r>
          </a:p>
          <a:p>
            <a:r>
              <a:rPr lang="zh-CN" altLang="en-US" sz="1600" dirty="0" smtClean="0">
                <a:effectLst/>
              </a:rPr>
              <a:t>使用三角传输模式的链路层负载均衡是目前大型网站使用最广的一种负载均衡手段。在 </a:t>
            </a:r>
            <a:r>
              <a:rPr lang="en-US" altLang="zh-CN" sz="1600" dirty="0" smtClean="0">
                <a:effectLst/>
              </a:rPr>
              <a:t>Linux</a:t>
            </a:r>
            <a:r>
              <a:rPr lang="zh-CN" altLang="en-US" sz="1600" dirty="0" smtClean="0">
                <a:effectLst/>
              </a:rPr>
              <a:t>平台上最好的链路层负载均衡开源产品是 </a:t>
            </a:r>
            <a:r>
              <a:rPr lang="en-US" altLang="zh-CN" sz="1600" dirty="0" smtClean="0">
                <a:effectLst/>
              </a:rPr>
              <a:t>LVS ( Linux Virtual Server ).</a:t>
            </a:r>
          </a:p>
          <a:p>
            <a:endParaRPr lang="en-US" sz="1600" dirty="0"/>
          </a:p>
        </p:txBody>
      </p:sp>
      <p:pic>
        <p:nvPicPr>
          <p:cNvPr id="4" name="Picture 3"/>
          <p:cNvPicPr>
            <a:picLocks noChangeAspect="1"/>
          </p:cNvPicPr>
          <p:nvPr/>
        </p:nvPicPr>
        <p:blipFill>
          <a:blip r:embed="rId2"/>
          <a:stretch>
            <a:fillRect/>
          </a:stretch>
        </p:blipFill>
        <p:spPr>
          <a:xfrm>
            <a:off x="5702969" y="1917868"/>
            <a:ext cx="6645442" cy="3555053"/>
          </a:xfrm>
          <a:prstGeom prst="rect">
            <a:avLst/>
          </a:prstGeom>
        </p:spPr>
      </p:pic>
    </p:spTree>
    <p:extLst>
      <p:ext uri="{BB962C8B-B14F-4D97-AF65-F5344CB8AC3E}">
        <p14:creationId xmlns:p14="http://schemas.microsoft.com/office/powerpoint/2010/main" val="1862171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负载均衡算法</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t>轮训</a:t>
            </a:r>
            <a:endParaRPr lang="en-US" altLang="zh-CN" dirty="0" smtClean="0"/>
          </a:p>
          <a:p>
            <a:r>
              <a:rPr lang="zh-CN" altLang="en-US" dirty="0" smtClean="0"/>
              <a:t>加权轮训</a:t>
            </a:r>
            <a:endParaRPr lang="en-US" altLang="zh-CN" dirty="0" smtClean="0"/>
          </a:p>
          <a:p>
            <a:r>
              <a:rPr lang="zh-CN" altLang="en-US" dirty="0" smtClean="0"/>
              <a:t>随机</a:t>
            </a:r>
            <a:endParaRPr lang="en-US" altLang="zh-CN" dirty="0" smtClean="0"/>
          </a:p>
          <a:p>
            <a:r>
              <a:rPr lang="zh-CN" altLang="en-US" dirty="0" smtClean="0"/>
              <a:t>最少连接</a:t>
            </a:r>
            <a:endParaRPr lang="en-US" altLang="zh-CN" dirty="0" smtClean="0"/>
          </a:p>
          <a:p>
            <a:pPr lvl="1"/>
            <a:r>
              <a:rPr lang="zh-CN" altLang="en-US" dirty="0" smtClean="0">
                <a:effectLst/>
              </a:rPr>
              <a:t>记录每个应用服务器正在处理的连接数</a:t>
            </a:r>
            <a:r>
              <a:rPr lang="en-US" altLang="zh-CN" dirty="0" smtClean="0">
                <a:effectLst/>
              </a:rPr>
              <a:t>(</a:t>
            </a:r>
            <a:r>
              <a:rPr lang="zh-CN" altLang="en-US" dirty="0" smtClean="0">
                <a:effectLst/>
              </a:rPr>
              <a:t>请求数</a:t>
            </a:r>
            <a:r>
              <a:rPr lang="en-US" altLang="zh-CN" dirty="0" smtClean="0">
                <a:effectLst/>
              </a:rPr>
              <a:t>),</a:t>
            </a:r>
            <a:r>
              <a:rPr lang="zh-CN" altLang="en-US" dirty="0" smtClean="0">
                <a:effectLst/>
              </a:rPr>
              <a:t>将新到的请求分发到最少连接的服务器上</a:t>
            </a:r>
            <a:r>
              <a:rPr lang="en-US" altLang="zh-CN" dirty="0" smtClean="0">
                <a:effectLst/>
              </a:rPr>
              <a:t>,</a:t>
            </a:r>
            <a:r>
              <a:rPr lang="zh-CN" altLang="en-US" dirty="0" smtClean="0">
                <a:effectLst/>
              </a:rPr>
              <a:t>应该说</a:t>
            </a:r>
            <a:r>
              <a:rPr lang="en-US" altLang="zh-CN" dirty="0" smtClean="0">
                <a:effectLst/>
              </a:rPr>
              <a:t>,</a:t>
            </a:r>
            <a:r>
              <a:rPr lang="zh-CN" altLang="en-US" dirty="0" smtClean="0">
                <a:effectLst/>
              </a:rPr>
              <a:t>这是最符合负载均衡定义的算法。同样</a:t>
            </a:r>
            <a:r>
              <a:rPr lang="en-US" altLang="zh-CN" dirty="0" smtClean="0">
                <a:effectLst/>
              </a:rPr>
              <a:t>,</a:t>
            </a:r>
            <a:r>
              <a:rPr lang="zh-CN" altLang="en-US" dirty="0" smtClean="0">
                <a:effectLst/>
              </a:rPr>
              <a:t>最少连接算法也可以实现加权最少连接。</a:t>
            </a:r>
            <a:endParaRPr lang="en-US" altLang="zh-CN" dirty="0" smtClean="0"/>
          </a:p>
          <a:p>
            <a:r>
              <a:rPr lang="zh-CN" altLang="en-US" dirty="0" smtClean="0"/>
              <a:t>源地址散列</a:t>
            </a:r>
            <a:endParaRPr lang="en-US" altLang="zh-CN" dirty="0" smtClean="0"/>
          </a:p>
          <a:p>
            <a:pPr lvl="1"/>
            <a:r>
              <a:rPr lang="zh-CN" altLang="en-US" dirty="0" smtClean="0">
                <a:effectLst/>
              </a:rPr>
              <a:t>根据请求来源的</a:t>
            </a:r>
            <a:r>
              <a:rPr lang="en-US" altLang="zh-CN" dirty="0" smtClean="0">
                <a:effectLst/>
              </a:rPr>
              <a:t>P</a:t>
            </a:r>
            <a:r>
              <a:rPr lang="zh-CN" altLang="en-US" dirty="0" smtClean="0">
                <a:effectLst/>
              </a:rPr>
              <a:t>地址进行</a:t>
            </a:r>
            <a:r>
              <a:rPr lang="en-US" altLang="zh-CN" dirty="0" smtClean="0">
                <a:effectLst/>
              </a:rPr>
              <a:t>Hash </a:t>
            </a:r>
            <a:r>
              <a:rPr lang="zh-CN" altLang="en-US" dirty="0" smtClean="0">
                <a:effectLst/>
              </a:rPr>
              <a:t>计算</a:t>
            </a:r>
            <a:r>
              <a:rPr lang="en-US" altLang="zh-CN" dirty="0" smtClean="0">
                <a:effectLst/>
              </a:rPr>
              <a:t>,</a:t>
            </a:r>
            <a:r>
              <a:rPr lang="zh-CN" altLang="en-US" dirty="0" smtClean="0">
                <a:effectLst/>
              </a:rPr>
              <a:t>得到应用服务器</a:t>
            </a:r>
            <a:r>
              <a:rPr lang="en-US" altLang="zh-CN" dirty="0" smtClean="0">
                <a:effectLst/>
              </a:rPr>
              <a:t>,</a:t>
            </a:r>
            <a:r>
              <a:rPr lang="zh-CN" altLang="en-US" dirty="0" smtClean="0">
                <a:effectLst/>
              </a:rPr>
              <a:t>这样来自同一个</a:t>
            </a:r>
            <a:r>
              <a:rPr lang="en-US" altLang="zh-CN" dirty="0" smtClean="0">
                <a:effectLst/>
              </a:rPr>
              <a:t>IP</a:t>
            </a:r>
            <a:r>
              <a:rPr lang="zh-CN" altLang="en-US" dirty="0" smtClean="0">
                <a:effectLst/>
              </a:rPr>
              <a:t>地址的请求总在同一个服务器上处理</a:t>
            </a:r>
            <a:r>
              <a:rPr lang="en-US" altLang="zh-CN" dirty="0" smtClean="0">
                <a:effectLst/>
              </a:rPr>
              <a:t>,</a:t>
            </a:r>
            <a:r>
              <a:rPr lang="zh-CN" altLang="en-US" dirty="0" smtClean="0">
                <a:effectLst/>
              </a:rPr>
              <a:t>该请求的上下文信息可以存储在这台服务器上</a:t>
            </a:r>
            <a:r>
              <a:rPr lang="en-US" altLang="zh-CN" dirty="0" smtClean="0">
                <a:effectLst/>
              </a:rPr>
              <a:t>,</a:t>
            </a:r>
            <a:r>
              <a:rPr lang="zh-CN" altLang="en-US" dirty="0" smtClean="0">
                <a:effectLst/>
              </a:rPr>
              <a:t>在一个会话周期内重复使用</a:t>
            </a:r>
            <a:r>
              <a:rPr lang="en-US" altLang="zh-CN" dirty="0" smtClean="0">
                <a:effectLst/>
              </a:rPr>
              <a:t>,</a:t>
            </a:r>
            <a:r>
              <a:rPr lang="zh-CN" altLang="en-US" dirty="0" smtClean="0">
                <a:effectLst/>
              </a:rPr>
              <a:t>从而实现会话黏滞。</a:t>
            </a:r>
          </a:p>
          <a:p>
            <a:pPr lvl="1"/>
            <a:endParaRPr lang="en-US" dirty="0"/>
          </a:p>
        </p:txBody>
      </p:sp>
    </p:spTree>
    <p:extLst>
      <p:ext uri="{BB962C8B-B14F-4D97-AF65-F5344CB8AC3E}">
        <p14:creationId xmlns:p14="http://schemas.microsoft.com/office/powerpoint/2010/main" val="669963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网站架构的伸缩性设计</a:t>
            </a:r>
            <a:endParaRPr lang="en-US" altLang="zh-CN" dirty="0" smtClean="0"/>
          </a:p>
          <a:p>
            <a:r>
              <a:rPr lang="zh-CN" altLang="en-US" dirty="0" smtClean="0"/>
              <a:t>应用服务器集群的伸缩性设计</a:t>
            </a:r>
            <a:endParaRPr lang="en-US" altLang="zh-CN" dirty="0" smtClean="0"/>
          </a:p>
          <a:p>
            <a:r>
              <a:rPr lang="zh-CN" altLang="en-US" dirty="0" smtClean="0">
                <a:solidFill>
                  <a:srgbClr val="FF0000"/>
                </a:solidFill>
              </a:rPr>
              <a:t>分布式缓存的伸缩性设计</a:t>
            </a:r>
            <a:endParaRPr lang="en-US" altLang="zh-CN" dirty="0" smtClean="0">
              <a:solidFill>
                <a:srgbClr val="FF0000"/>
              </a:solidFill>
            </a:endParaRPr>
          </a:p>
          <a:p>
            <a:r>
              <a:rPr lang="zh-CN" altLang="en-US" dirty="0" smtClean="0"/>
              <a:t>数据存储服务器集群的伸缩性设计</a:t>
            </a:r>
            <a:endParaRPr lang="en-US" dirty="0"/>
          </a:p>
        </p:txBody>
      </p:sp>
    </p:spTree>
    <p:extLst>
      <p:ext uri="{BB962C8B-B14F-4D97-AF65-F5344CB8AC3E}">
        <p14:creationId xmlns:p14="http://schemas.microsoft.com/office/powerpoint/2010/main" val="995763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分布式缓存的伸缩性设计</a:t>
            </a:r>
            <a:endParaRPr lang="en-US" dirty="0"/>
          </a:p>
        </p:txBody>
      </p:sp>
      <p:sp>
        <p:nvSpPr>
          <p:cNvPr id="3" name="Content Placeholder 2"/>
          <p:cNvSpPr>
            <a:spLocks noGrp="1"/>
          </p:cNvSpPr>
          <p:nvPr>
            <p:ph idx="1"/>
          </p:nvPr>
        </p:nvSpPr>
        <p:spPr/>
        <p:txBody>
          <a:bodyPr>
            <a:normAutofit/>
          </a:bodyPr>
          <a:lstStyle/>
          <a:p>
            <a:r>
              <a:rPr lang="zh-CN" altLang="en-US" dirty="0" smtClean="0">
                <a:effectLst/>
              </a:rPr>
              <a:t>和所有服务器都部署相同应用的应用服务器集群不同</a:t>
            </a:r>
            <a:r>
              <a:rPr lang="en-US" altLang="zh-CN" dirty="0" smtClean="0">
                <a:effectLst/>
              </a:rPr>
              <a:t>,</a:t>
            </a:r>
            <a:r>
              <a:rPr lang="zh-CN" altLang="en-US" dirty="0" smtClean="0">
                <a:effectLst/>
              </a:rPr>
              <a:t>分布式缓存服务器集群中不同服务器中缓存的数据各不相同</a:t>
            </a:r>
            <a:r>
              <a:rPr lang="en-US" altLang="zh-CN" dirty="0" smtClean="0">
                <a:effectLst/>
              </a:rPr>
              <a:t>,</a:t>
            </a:r>
            <a:r>
              <a:rPr lang="zh-CN" altLang="en-US" dirty="0" smtClean="0">
                <a:effectLst/>
              </a:rPr>
              <a:t>缓存访问请求不可以在缓存服务器集群中的任意一台处理</a:t>
            </a:r>
            <a:r>
              <a:rPr lang="en-US" altLang="zh-CN" dirty="0" smtClean="0">
                <a:effectLst/>
              </a:rPr>
              <a:t>,</a:t>
            </a:r>
            <a:r>
              <a:rPr lang="zh-CN" altLang="en-US" dirty="0" smtClean="0">
                <a:effectLst/>
              </a:rPr>
              <a:t>必须先找到缓存有需要数据的服务器</a:t>
            </a:r>
            <a:r>
              <a:rPr lang="en-US" altLang="zh-CN" dirty="0" smtClean="0">
                <a:effectLst/>
              </a:rPr>
              <a:t>,</a:t>
            </a:r>
            <a:r>
              <a:rPr lang="zh-CN" altLang="en-US" dirty="0" smtClean="0">
                <a:effectLst/>
              </a:rPr>
              <a:t>然后才能访问。这个特点会严重制约分布式缓存集群的伸缩性设计</a:t>
            </a:r>
            <a:r>
              <a:rPr lang="en-US" altLang="zh-CN" dirty="0" smtClean="0">
                <a:effectLst/>
              </a:rPr>
              <a:t>,</a:t>
            </a:r>
            <a:r>
              <a:rPr lang="zh-CN" altLang="en-US" dirty="0" smtClean="0">
                <a:effectLst/>
              </a:rPr>
              <a:t>因为新上线的缓存服务器没有缓存任何数据</a:t>
            </a:r>
            <a:r>
              <a:rPr lang="en-US" altLang="zh-CN" dirty="0" smtClean="0">
                <a:effectLst/>
              </a:rPr>
              <a:t>,</a:t>
            </a:r>
            <a:r>
              <a:rPr lang="zh-CN" altLang="en-US" dirty="0" smtClean="0">
                <a:effectLst/>
              </a:rPr>
              <a:t>而已下线的缓存服务器还缓存着网站的许多热点数据。</a:t>
            </a:r>
          </a:p>
          <a:p>
            <a:r>
              <a:rPr lang="zh-CN" altLang="en-US" dirty="0" smtClean="0">
                <a:effectLst/>
              </a:rPr>
              <a:t>必须让新上线的缓存服务器对整个分布式缓存集群影响最小</a:t>
            </a:r>
            <a:r>
              <a:rPr lang="en-US" altLang="zh-CN" dirty="0" smtClean="0">
                <a:effectLst/>
              </a:rPr>
              <a:t>,</a:t>
            </a:r>
            <a:r>
              <a:rPr lang="zh-CN" altLang="en-US" dirty="0" smtClean="0">
                <a:effectLst/>
              </a:rPr>
              <a:t>也就是说新加入缓存服务器后应使整个缓存服务器集群中已经缓存的数据尽可能还被访问到</a:t>
            </a:r>
            <a:r>
              <a:rPr lang="en-US" altLang="zh-CN" dirty="0" smtClean="0">
                <a:effectLst/>
              </a:rPr>
              <a:t>,</a:t>
            </a:r>
            <a:r>
              <a:rPr lang="zh-CN" altLang="en-US" dirty="0" smtClean="0">
                <a:effectLst/>
              </a:rPr>
              <a:t>这是分布式缓存集群伸缩性设计的最主要目标。</a:t>
            </a:r>
          </a:p>
          <a:p>
            <a:endParaRPr lang="en-US" dirty="0"/>
          </a:p>
        </p:txBody>
      </p:sp>
    </p:spTree>
    <p:extLst>
      <p:ext uri="{BB962C8B-B14F-4D97-AF65-F5344CB8AC3E}">
        <p14:creationId xmlns:p14="http://schemas.microsoft.com/office/powerpoint/2010/main" val="46950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网站的伸缩性架构</a:t>
            </a:r>
            <a:endParaRPr lang="en-US" dirty="0"/>
          </a:p>
        </p:txBody>
      </p:sp>
      <p:sp>
        <p:nvSpPr>
          <p:cNvPr id="3" name="Content Placeholder 2"/>
          <p:cNvSpPr>
            <a:spLocks noGrp="1"/>
          </p:cNvSpPr>
          <p:nvPr>
            <p:ph idx="1"/>
          </p:nvPr>
        </p:nvSpPr>
        <p:spPr>
          <a:xfrm>
            <a:off x="838200" y="1825624"/>
            <a:ext cx="10515600" cy="4851901"/>
          </a:xfrm>
        </p:spPr>
        <p:txBody>
          <a:bodyPr>
            <a:normAutofit fontScale="77500" lnSpcReduction="20000"/>
          </a:bodyPr>
          <a:lstStyle/>
          <a:p>
            <a:r>
              <a:rPr lang="zh-CN" altLang="en-US" dirty="0" smtClean="0">
                <a:effectLst/>
              </a:rPr>
              <a:t>所谓网站的伸缩性是指不需要改变网站的软硬件设计</a:t>
            </a:r>
            <a:r>
              <a:rPr lang="en-US" altLang="zh-CN" dirty="0" smtClean="0">
                <a:effectLst/>
              </a:rPr>
              <a:t>,</a:t>
            </a:r>
            <a:r>
              <a:rPr lang="zh-CN" altLang="en-US" dirty="0" smtClean="0">
                <a:effectLst/>
              </a:rPr>
              <a:t>仅仅通过改变部署的服务器数量就可以扩大或者缩小网站的服务处理能力。</a:t>
            </a:r>
            <a:endParaRPr lang="en-US" altLang="zh-CN" dirty="0" smtClean="0">
              <a:effectLst/>
            </a:endParaRPr>
          </a:p>
          <a:p>
            <a:r>
              <a:rPr lang="zh-CN" altLang="en-US" dirty="0" smtClean="0">
                <a:effectLst/>
              </a:rPr>
              <a:t>大型网站不是一开始就是大型网站的</a:t>
            </a:r>
            <a:r>
              <a:rPr lang="en-US" altLang="zh-CN" dirty="0" smtClean="0">
                <a:effectLst/>
              </a:rPr>
              <a:t>,</a:t>
            </a:r>
            <a:r>
              <a:rPr lang="zh-CN" altLang="en-US" dirty="0" smtClean="0">
                <a:effectLst/>
              </a:rPr>
              <a:t>而是从小型网站逐步演化而来的</a:t>
            </a:r>
            <a:r>
              <a:rPr lang="en-US" altLang="zh-CN" dirty="0" smtClean="0">
                <a:effectLst/>
              </a:rPr>
              <a:t>,Google</a:t>
            </a:r>
            <a:r>
              <a:rPr lang="zh-CN" altLang="en-US" dirty="0" smtClean="0">
                <a:effectLst/>
              </a:rPr>
              <a:t>诞生的时候也才只有一台服务器。设计一个大型网站或者一个大型软件系统</a:t>
            </a:r>
            <a:r>
              <a:rPr lang="en-US" altLang="zh-CN" dirty="0" smtClean="0">
                <a:effectLst/>
              </a:rPr>
              <a:t>,</a:t>
            </a:r>
            <a:r>
              <a:rPr lang="zh-CN" altLang="en-US" dirty="0" smtClean="0">
                <a:effectLst/>
              </a:rPr>
              <a:t>和将一个小网站逐渐演化成一个大型网站</a:t>
            </a:r>
            <a:r>
              <a:rPr lang="en-US" altLang="zh-CN" dirty="0" smtClean="0">
                <a:effectLst/>
              </a:rPr>
              <a:t>,</a:t>
            </a:r>
            <a:r>
              <a:rPr lang="zh-CN" altLang="en-US" dirty="0" smtClean="0">
                <a:effectLst/>
              </a:rPr>
              <a:t>其技术方案是完全不同的。</a:t>
            </a:r>
            <a:endParaRPr lang="en-US" altLang="zh-CN" dirty="0" smtClean="0">
              <a:effectLst/>
            </a:endParaRPr>
          </a:p>
          <a:p>
            <a:r>
              <a:rPr lang="zh-CN" altLang="en-US" dirty="0" smtClean="0">
                <a:effectLst/>
              </a:rPr>
              <a:t>在这个渐进式的演化过程中</a:t>
            </a:r>
            <a:r>
              <a:rPr lang="en-US" altLang="zh-CN" dirty="0" smtClean="0">
                <a:effectLst/>
              </a:rPr>
              <a:t>,</a:t>
            </a:r>
            <a:r>
              <a:rPr lang="zh-CN" altLang="en-US" dirty="0" smtClean="0">
                <a:effectLst/>
              </a:rPr>
              <a:t>最重要的技术手段就是使用服务器集群</a:t>
            </a:r>
            <a:r>
              <a:rPr lang="en-US" altLang="zh-CN" dirty="0" smtClean="0">
                <a:effectLst/>
              </a:rPr>
              <a:t>,</a:t>
            </a:r>
            <a:r>
              <a:rPr lang="zh-CN" altLang="en-US" dirty="0" smtClean="0">
                <a:effectLst/>
              </a:rPr>
              <a:t>通过不断地向集群中添加服务器来增强整个集群的处理能力。这就是网站系统的伸缩性架构</a:t>
            </a:r>
            <a:r>
              <a:rPr lang="en-US" altLang="zh-CN" dirty="0" smtClean="0">
                <a:effectLst/>
              </a:rPr>
              <a:t>,</a:t>
            </a:r>
            <a:r>
              <a:rPr lang="zh-CN" altLang="en-US" dirty="0" smtClean="0">
                <a:effectLst/>
              </a:rPr>
              <a:t>只要技术上能做到向集群中加入服务器的数量和集群的处理能力成线性关系</a:t>
            </a:r>
            <a:r>
              <a:rPr lang="en-US" altLang="zh-CN" dirty="0" smtClean="0">
                <a:effectLst/>
              </a:rPr>
              <a:t>,</a:t>
            </a:r>
            <a:r>
              <a:rPr lang="zh-CN" altLang="en-US" dirty="0" smtClean="0">
                <a:effectLst/>
              </a:rPr>
              <a:t>那么网站就可以以此手段不断提升自己的规模</a:t>
            </a:r>
            <a:r>
              <a:rPr lang="en-US" altLang="zh-CN" dirty="0" smtClean="0">
                <a:effectLst/>
              </a:rPr>
              <a:t>,</a:t>
            </a:r>
            <a:r>
              <a:rPr lang="zh-CN" altLang="en-US" dirty="0" smtClean="0">
                <a:effectLst/>
              </a:rPr>
              <a:t>从一个服务几十人的小网站发展成服务几十亿人的大网站</a:t>
            </a:r>
            <a:r>
              <a:rPr lang="en-US" altLang="zh-CN" dirty="0" smtClean="0">
                <a:effectLst/>
              </a:rPr>
              <a:t>,</a:t>
            </a:r>
            <a:r>
              <a:rPr lang="zh-CN" altLang="en-US" dirty="0" smtClean="0">
                <a:effectLst/>
              </a:rPr>
              <a:t>从只能存储几个</a:t>
            </a:r>
            <a:r>
              <a:rPr lang="en-US" altLang="zh-CN" dirty="0" smtClean="0">
                <a:effectLst/>
              </a:rPr>
              <a:t>G</a:t>
            </a:r>
            <a:r>
              <a:rPr lang="zh-CN" altLang="en-US" dirty="0" smtClean="0">
                <a:effectLst/>
              </a:rPr>
              <a:t>图片的小网站发展成存储几百</a:t>
            </a:r>
            <a:r>
              <a:rPr lang="en-US" altLang="zh-CN" dirty="0" smtClean="0">
                <a:effectLst/>
              </a:rPr>
              <a:t>P</a:t>
            </a:r>
            <a:r>
              <a:rPr lang="zh-CN" altLang="en-US" dirty="0" smtClean="0">
                <a:effectLst/>
              </a:rPr>
              <a:t>图片的大网站。</a:t>
            </a:r>
            <a:endParaRPr lang="en-US" altLang="zh-CN" dirty="0" smtClean="0">
              <a:effectLst/>
            </a:endParaRPr>
          </a:p>
          <a:p>
            <a:r>
              <a:rPr lang="zh-CN" altLang="en-US" dirty="0" smtClean="0">
                <a:effectLst/>
              </a:rPr>
              <a:t>这个演化过程总体来说是渐进式的</a:t>
            </a:r>
            <a:r>
              <a:rPr lang="en-US" altLang="zh-CN" dirty="0" smtClean="0">
                <a:effectLst/>
              </a:rPr>
              <a:t>,</a:t>
            </a:r>
            <a:r>
              <a:rPr lang="zh-CN" altLang="en-US" dirty="0" smtClean="0">
                <a:effectLst/>
              </a:rPr>
              <a:t>而且总是在“伸”</a:t>
            </a:r>
            <a:r>
              <a:rPr lang="en-US" altLang="zh-CN" dirty="0" smtClean="0">
                <a:effectLst/>
              </a:rPr>
              <a:t>,</a:t>
            </a:r>
            <a:r>
              <a:rPr lang="zh-CN" altLang="en-US" dirty="0" smtClean="0">
                <a:effectLst/>
              </a:rPr>
              <a:t> 但是这个过程也可能因为运营上的需要而出现脉冲</a:t>
            </a:r>
            <a:r>
              <a:rPr lang="en-US" altLang="zh-CN" dirty="0" smtClean="0">
                <a:effectLst/>
              </a:rPr>
              <a:t>,</a:t>
            </a:r>
            <a:r>
              <a:rPr lang="zh-CN" altLang="en-US" dirty="0" smtClean="0">
                <a:effectLst/>
              </a:rPr>
              <a:t>比如前面案例中提到的电商网站的促销活动</a:t>
            </a:r>
            <a:r>
              <a:rPr lang="en-US" altLang="zh-CN" dirty="0" smtClean="0">
                <a:effectLst/>
              </a:rPr>
              <a:t>:</a:t>
            </a:r>
            <a:r>
              <a:rPr lang="zh-CN" altLang="en-US" dirty="0" smtClean="0">
                <a:effectLst/>
              </a:rPr>
              <a:t>在某个短时间内</a:t>
            </a:r>
            <a:r>
              <a:rPr lang="en-US" altLang="zh-CN" dirty="0" smtClean="0">
                <a:effectLst/>
              </a:rPr>
              <a:t>,</a:t>
            </a:r>
            <a:r>
              <a:rPr lang="zh-CN" altLang="en-US" dirty="0" smtClean="0">
                <a:effectLst/>
              </a:rPr>
              <a:t>网站的访问量和交易规模突然爆发式增长</a:t>
            </a:r>
            <a:r>
              <a:rPr lang="en-US" altLang="zh-CN" dirty="0" smtClean="0">
                <a:effectLst/>
              </a:rPr>
              <a:t>,</a:t>
            </a:r>
            <a:r>
              <a:rPr lang="zh-CN" altLang="en-US" dirty="0" smtClean="0">
                <a:effectLst/>
              </a:rPr>
              <a:t>然后又回归正常状态。这时就需要网站的技术架构具有极好的伸缩性一一活动期间向服务器集群中加入更多服务器</a:t>
            </a:r>
            <a:r>
              <a:rPr lang="en-US" altLang="zh-CN" dirty="0" smtClean="0">
                <a:effectLst/>
              </a:rPr>
              <a:t>(</a:t>
            </a:r>
            <a:r>
              <a:rPr lang="zh-CN" altLang="en-US" dirty="0" smtClean="0">
                <a:effectLst/>
              </a:rPr>
              <a:t>及向网络服务商租借更多的网络带宽</a:t>
            </a:r>
            <a:r>
              <a:rPr lang="en-US" altLang="zh-CN" dirty="0" smtClean="0">
                <a:effectLst/>
              </a:rPr>
              <a:t>)</a:t>
            </a:r>
            <a:r>
              <a:rPr lang="zh-CN" altLang="en-US" dirty="0" smtClean="0">
                <a:effectLst/>
              </a:rPr>
              <a:t>以满足用户访问</a:t>
            </a:r>
            <a:r>
              <a:rPr lang="en-US" altLang="zh-CN" dirty="0" smtClean="0">
                <a:effectLst/>
              </a:rPr>
              <a:t>,</a:t>
            </a:r>
            <a:r>
              <a:rPr lang="zh-CN" altLang="en-US" dirty="0" smtClean="0">
                <a:effectLst/>
              </a:rPr>
              <a:t>活动结束后又将这些服务器下线以节约成本。</a:t>
            </a:r>
          </a:p>
          <a:p>
            <a:endParaRPr lang="zh-CN" altLang="en-US" dirty="0" smtClean="0">
              <a:effectLst/>
            </a:endParaRPr>
          </a:p>
          <a:p>
            <a:endParaRPr lang="zh-CN" altLang="en-US" dirty="0" smtClean="0">
              <a:effectLst/>
            </a:endParaRPr>
          </a:p>
          <a:p>
            <a:endParaRPr lang="en-US" dirty="0"/>
          </a:p>
        </p:txBody>
      </p:sp>
    </p:spTree>
    <p:extLst>
      <p:ext uri="{BB962C8B-B14F-4D97-AF65-F5344CB8AC3E}">
        <p14:creationId xmlns:p14="http://schemas.microsoft.com/office/powerpoint/2010/main" val="1882529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Memcached</a:t>
            </a:r>
            <a:r>
              <a:rPr lang="zh-CN" altLang="en-US" dirty="0" smtClean="0"/>
              <a:t>分布式缓存</a:t>
            </a:r>
            <a:endParaRPr lang="en-US" dirty="0"/>
          </a:p>
        </p:txBody>
      </p:sp>
      <p:pic>
        <p:nvPicPr>
          <p:cNvPr id="4" name="Content Placeholder 3"/>
          <p:cNvPicPr>
            <a:picLocks noGrp="1" noChangeAspect="1"/>
          </p:cNvPicPr>
          <p:nvPr>
            <p:ph idx="1"/>
          </p:nvPr>
        </p:nvPicPr>
        <p:blipFill>
          <a:blip r:embed="rId2"/>
          <a:stretch>
            <a:fillRect/>
          </a:stretch>
        </p:blipFill>
        <p:spPr>
          <a:xfrm>
            <a:off x="1588398" y="1825625"/>
            <a:ext cx="9015203" cy="4351338"/>
          </a:xfrm>
          <a:prstGeom prst="rect">
            <a:avLst/>
          </a:prstGeom>
        </p:spPr>
      </p:pic>
    </p:spTree>
    <p:extLst>
      <p:ext uri="{BB962C8B-B14F-4D97-AF65-F5344CB8AC3E}">
        <p14:creationId xmlns:p14="http://schemas.microsoft.com/office/powerpoint/2010/main" val="1862541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路由算法</a:t>
            </a:r>
            <a:endParaRPr lang="en-US" dirty="0"/>
          </a:p>
        </p:txBody>
      </p:sp>
      <p:sp>
        <p:nvSpPr>
          <p:cNvPr id="3" name="Content Placeholder 2"/>
          <p:cNvSpPr>
            <a:spLocks noGrp="1"/>
          </p:cNvSpPr>
          <p:nvPr>
            <p:ph idx="1"/>
          </p:nvPr>
        </p:nvSpPr>
        <p:spPr/>
        <p:txBody>
          <a:bodyPr/>
          <a:lstStyle/>
          <a:p>
            <a:r>
              <a:rPr lang="zh-CN" altLang="en-US" dirty="0" smtClean="0"/>
              <a:t>余数</a:t>
            </a:r>
            <a:r>
              <a:rPr lang="en-US" altLang="zh-CN" dirty="0" smtClean="0"/>
              <a:t>Hash</a:t>
            </a:r>
          </a:p>
          <a:p>
            <a:r>
              <a:rPr lang="zh-CN" altLang="en-US" dirty="0" smtClean="0"/>
              <a:t>一致性</a:t>
            </a:r>
            <a:r>
              <a:rPr lang="en-US" altLang="zh-CN" dirty="0" smtClean="0"/>
              <a:t>Hash</a:t>
            </a:r>
            <a:endParaRPr lang="en-US" dirty="0"/>
          </a:p>
        </p:txBody>
      </p:sp>
    </p:spTree>
    <p:extLst>
      <p:ext uri="{BB962C8B-B14F-4D97-AF65-F5344CB8AC3E}">
        <p14:creationId xmlns:p14="http://schemas.microsoft.com/office/powerpoint/2010/main" val="1330760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一致性</a:t>
            </a:r>
            <a:r>
              <a:rPr lang="en-US" altLang="zh-CN" dirty="0" smtClean="0"/>
              <a:t>Hash</a:t>
            </a:r>
            <a:r>
              <a:rPr lang="zh-CN" altLang="en-US" dirty="0" smtClean="0"/>
              <a:t>算法</a:t>
            </a:r>
            <a:endParaRPr lang="en-US" dirty="0"/>
          </a:p>
        </p:txBody>
      </p:sp>
      <p:sp>
        <p:nvSpPr>
          <p:cNvPr id="3" name="Content Placeholder 2"/>
          <p:cNvSpPr>
            <a:spLocks noGrp="1"/>
          </p:cNvSpPr>
          <p:nvPr>
            <p:ph idx="1"/>
          </p:nvPr>
        </p:nvSpPr>
        <p:spPr>
          <a:xfrm>
            <a:off x="838200" y="1825625"/>
            <a:ext cx="6007768" cy="4351338"/>
          </a:xfrm>
        </p:spPr>
        <p:txBody>
          <a:bodyPr>
            <a:normAutofit/>
          </a:bodyPr>
          <a:lstStyle/>
          <a:p>
            <a:r>
              <a:rPr lang="zh-CN" altLang="en-US" dirty="0" smtClean="0">
                <a:effectLst/>
              </a:rPr>
              <a:t>具体算法过程为</a:t>
            </a:r>
            <a:r>
              <a:rPr lang="en-US" altLang="zh-CN" dirty="0" smtClean="0">
                <a:effectLst/>
              </a:rPr>
              <a:t>:</a:t>
            </a:r>
            <a:r>
              <a:rPr lang="zh-CN" altLang="en-US" dirty="0" smtClean="0">
                <a:effectLst/>
              </a:rPr>
              <a:t>先构造一个长度为</a:t>
            </a:r>
            <a:r>
              <a:rPr lang="en-US" altLang="zh-CN" dirty="0" smtClean="0">
                <a:effectLst/>
              </a:rPr>
              <a:t>022</a:t>
            </a:r>
            <a:r>
              <a:rPr lang="zh-CN" altLang="en-US" dirty="0" smtClean="0">
                <a:effectLst/>
              </a:rPr>
              <a:t>的整数环</a:t>
            </a:r>
            <a:r>
              <a:rPr lang="en-US" altLang="zh-CN" dirty="0" smtClean="0">
                <a:effectLst/>
              </a:rPr>
              <a:t>(</a:t>
            </a:r>
            <a:r>
              <a:rPr lang="zh-CN" altLang="en-US" dirty="0" smtClean="0">
                <a:effectLst/>
              </a:rPr>
              <a:t>这个环被称作一致性 </a:t>
            </a:r>
            <a:r>
              <a:rPr lang="en-US" altLang="zh-CN" dirty="0" smtClean="0">
                <a:effectLst/>
              </a:rPr>
              <a:t>Hash </a:t>
            </a:r>
            <a:r>
              <a:rPr lang="zh-CN" altLang="en-US" dirty="0" smtClean="0">
                <a:effectLst/>
              </a:rPr>
              <a:t>环</a:t>
            </a:r>
            <a:r>
              <a:rPr lang="en-US" altLang="zh-CN" dirty="0" smtClean="0">
                <a:effectLst/>
              </a:rPr>
              <a:t>),</a:t>
            </a:r>
            <a:r>
              <a:rPr lang="zh-CN" altLang="en-US" dirty="0" smtClean="0">
                <a:effectLst/>
              </a:rPr>
              <a:t>根据节点名称的 </a:t>
            </a:r>
            <a:r>
              <a:rPr lang="en-US" altLang="zh-CN" dirty="0" smtClean="0">
                <a:effectLst/>
              </a:rPr>
              <a:t>Hash</a:t>
            </a:r>
            <a:r>
              <a:rPr lang="zh-CN" altLang="en-US" dirty="0" smtClean="0">
                <a:effectLst/>
              </a:rPr>
              <a:t>值</a:t>
            </a:r>
            <a:r>
              <a:rPr lang="en-US" altLang="zh-CN" dirty="0" smtClean="0">
                <a:effectLst/>
              </a:rPr>
              <a:t>(</a:t>
            </a:r>
            <a:r>
              <a:rPr lang="zh-CN" altLang="en-US" dirty="0" smtClean="0">
                <a:effectLst/>
              </a:rPr>
              <a:t>其分布范围同样为</a:t>
            </a:r>
            <a:r>
              <a:rPr lang="en-US" altLang="zh-CN" dirty="0" smtClean="0">
                <a:effectLst/>
              </a:rPr>
              <a:t>023)</a:t>
            </a:r>
            <a:r>
              <a:rPr lang="zh-CN" altLang="en-US" dirty="0" smtClean="0">
                <a:effectLst/>
              </a:rPr>
              <a:t>将缓存服务器节点放置在这个 </a:t>
            </a:r>
            <a:r>
              <a:rPr lang="en-US" altLang="zh-CN" dirty="0" smtClean="0">
                <a:effectLst/>
              </a:rPr>
              <a:t>Hash</a:t>
            </a:r>
            <a:r>
              <a:rPr lang="zh-CN" altLang="en-US" dirty="0" smtClean="0">
                <a:effectLst/>
              </a:rPr>
              <a:t>环上。然后根据需要缓存的数据的 </a:t>
            </a:r>
            <a:r>
              <a:rPr lang="en-US" altLang="zh-CN" dirty="0" smtClean="0">
                <a:effectLst/>
              </a:rPr>
              <a:t>KEY </a:t>
            </a:r>
            <a:r>
              <a:rPr lang="zh-CN" altLang="en-US" dirty="0" smtClean="0">
                <a:effectLst/>
              </a:rPr>
              <a:t>值计算得到其 </a:t>
            </a:r>
            <a:r>
              <a:rPr lang="en-US" altLang="zh-CN" dirty="0" smtClean="0">
                <a:effectLst/>
              </a:rPr>
              <a:t>Hash</a:t>
            </a:r>
            <a:r>
              <a:rPr lang="zh-CN" altLang="en-US" dirty="0" smtClean="0">
                <a:effectLst/>
              </a:rPr>
              <a:t>值</a:t>
            </a:r>
            <a:r>
              <a:rPr lang="en-US" altLang="zh-CN" dirty="0" smtClean="0">
                <a:effectLst/>
              </a:rPr>
              <a:t>(</a:t>
            </a:r>
            <a:r>
              <a:rPr lang="zh-CN" altLang="en-US" dirty="0" smtClean="0">
                <a:effectLst/>
              </a:rPr>
              <a:t>其分布范围也同样为</a:t>
            </a:r>
            <a:r>
              <a:rPr lang="en-US" altLang="zh-CN" dirty="0" smtClean="0">
                <a:effectLst/>
              </a:rPr>
              <a:t>0~22),</a:t>
            </a:r>
            <a:r>
              <a:rPr lang="zh-CN" altLang="en-US" dirty="0" smtClean="0">
                <a:effectLst/>
              </a:rPr>
              <a:t>然后在 </a:t>
            </a:r>
            <a:r>
              <a:rPr lang="en-US" altLang="zh-CN" dirty="0" smtClean="0">
                <a:effectLst/>
              </a:rPr>
              <a:t>Hash </a:t>
            </a:r>
            <a:r>
              <a:rPr lang="zh-CN" altLang="en-US" dirty="0" smtClean="0">
                <a:effectLst/>
              </a:rPr>
              <a:t>环上顺时针查找距离这个 </a:t>
            </a:r>
            <a:r>
              <a:rPr lang="en-US" altLang="zh-CN" dirty="0" smtClean="0">
                <a:effectLst/>
              </a:rPr>
              <a:t>KEY </a:t>
            </a:r>
            <a:r>
              <a:rPr lang="zh-CN" altLang="en-US" dirty="0" smtClean="0">
                <a:effectLst/>
              </a:rPr>
              <a:t>的 </a:t>
            </a:r>
            <a:r>
              <a:rPr lang="en-US" altLang="zh-CN" dirty="0" smtClean="0">
                <a:effectLst/>
              </a:rPr>
              <a:t>Hash </a:t>
            </a:r>
            <a:r>
              <a:rPr lang="zh-CN" altLang="en-US" dirty="0" smtClean="0">
                <a:effectLst/>
              </a:rPr>
              <a:t>值最近的缓存服务器节点</a:t>
            </a:r>
            <a:r>
              <a:rPr lang="en-US" altLang="zh-CN" dirty="0" smtClean="0">
                <a:effectLst/>
              </a:rPr>
              <a:t>,</a:t>
            </a:r>
            <a:r>
              <a:rPr lang="zh-CN" altLang="en-US" dirty="0" smtClean="0">
                <a:effectLst/>
              </a:rPr>
              <a:t>完成</a:t>
            </a:r>
            <a:r>
              <a:rPr lang="en-US" altLang="zh-CN" dirty="0" smtClean="0">
                <a:effectLst/>
              </a:rPr>
              <a:t>KEY</a:t>
            </a:r>
            <a:r>
              <a:rPr lang="zh-CN" altLang="en-US" dirty="0" smtClean="0">
                <a:effectLst/>
              </a:rPr>
              <a:t>到服务器的 </a:t>
            </a:r>
            <a:r>
              <a:rPr lang="en-US" altLang="zh-CN" dirty="0" smtClean="0">
                <a:effectLst/>
              </a:rPr>
              <a:t>Hash </a:t>
            </a:r>
            <a:r>
              <a:rPr lang="zh-CN" altLang="en-US" dirty="0" smtClean="0">
                <a:effectLst/>
              </a:rPr>
              <a:t>映射查找。</a:t>
            </a:r>
          </a:p>
          <a:p>
            <a:endParaRPr lang="en-US" dirty="0"/>
          </a:p>
        </p:txBody>
      </p:sp>
      <p:pic>
        <p:nvPicPr>
          <p:cNvPr id="5" name="Picture 4"/>
          <p:cNvPicPr>
            <a:picLocks noChangeAspect="1"/>
          </p:cNvPicPr>
          <p:nvPr/>
        </p:nvPicPr>
        <p:blipFill>
          <a:blip r:embed="rId2"/>
          <a:stretch>
            <a:fillRect/>
          </a:stretch>
        </p:blipFill>
        <p:spPr>
          <a:xfrm>
            <a:off x="6749716" y="1690688"/>
            <a:ext cx="4604084" cy="4037192"/>
          </a:xfrm>
          <a:prstGeom prst="rect">
            <a:avLst/>
          </a:prstGeom>
        </p:spPr>
      </p:pic>
    </p:spTree>
    <p:extLst>
      <p:ext uri="{BB962C8B-B14F-4D97-AF65-F5344CB8AC3E}">
        <p14:creationId xmlns:p14="http://schemas.microsoft.com/office/powerpoint/2010/main" val="1171747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一致性</a:t>
            </a:r>
            <a:r>
              <a:rPr lang="en-US" altLang="zh-CN" dirty="0" smtClean="0"/>
              <a:t>Hash</a:t>
            </a:r>
            <a:r>
              <a:rPr lang="zh-CN" altLang="en-US" dirty="0" smtClean="0"/>
              <a:t>算法</a:t>
            </a:r>
            <a:endParaRPr lang="en-US" dirty="0"/>
          </a:p>
        </p:txBody>
      </p:sp>
      <p:sp>
        <p:nvSpPr>
          <p:cNvPr id="3" name="Content Placeholder 2"/>
          <p:cNvSpPr>
            <a:spLocks noGrp="1"/>
          </p:cNvSpPr>
          <p:nvPr>
            <p:ph idx="1"/>
          </p:nvPr>
        </p:nvSpPr>
        <p:spPr>
          <a:xfrm>
            <a:off x="838200" y="1825625"/>
            <a:ext cx="6007768" cy="4351338"/>
          </a:xfrm>
        </p:spPr>
        <p:txBody>
          <a:bodyPr>
            <a:normAutofit fontScale="77500" lnSpcReduction="20000"/>
          </a:bodyPr>
          <a:lstStyle/>
          <a:p>
            <a:r>
              <a:rPr lang="zh-CN" altLang="en-US" dirty="0" smtClean="0">
                <a:effectLst/>
              </a:rPr>
              <a:t>当缓存服务器集群需要扩容的时候</a:t>
            </a:r>
            <a:r>
              <a:rPr lang="en-US" altLang="zh-CN" dirty="0" smtClean="0">
                <a:effectLst/>
              </a:rPr>
              <a:t>,</a:t>
            </a:r>
            <a:r>
              <a:rPr lang="zh-CN" altLang="en-US" dirty="0" smtClean="0">
                <a:effectLst/>
              </a:rPr>
              <a:t>只需要将新加入的节点名称</a:t>
            </a:r>
            <a:r>
              <a:rPr lang="en-US" altLang="zh-CN" dirty="0" smtClean="0">
                <a:effectLst/>
              </a:rPr>
              <a:t>(NODE3) </a:t>
            </a:r>
            <a:r>
              <a:rPr lang="zh-CN" altLang="en-US" dirty="0" smtClean="0">
                <a:effectLst/>
              </a:rPr>
              <a:t>的 </a:t>
            </a:r>
            <a:r>
              <a:rPr lang="en-US" altLang="zh-CN" dirty="0" smtClean="0">
                <a:effectLst/>
              </a:rPr>
              <a:t>Hash</a:t>
            </a:r>
            <a:r>
              <a:rPr lang="zh-CN" altLang="en-US" dirty="0" smtClean="0">
                <a:effectLst/>
              </a:rPr>
              <a:t>值放入一致性 </a:t>
            </a:r>
            <a:r>
              <a:rPr lang="en-US" altLang="zh-CN" dirty="0" smtClean="0">
                <a:effectLst/>
              </a:rPr>
              <a:t>Hash</a:t>
            </a:r>
            <a:r>
              <a:rPr lang="zh-CN" altLang="en-US" dirty="0" smtClean="0">
                <a:effectLst/>
              </a:rPr>
              <a:t>环中</a:t>
            </a:r>
            <a:r>
              <a:rPr lang="en-US" altLang="zh-CN" dirty="0" smtClean="0">
                <a:effectLst/>
              </a:rPr>
              <a:t>,</a:t>
            </a:r>
            <a:r>
              <a:rPr lang="zh-CN" altLang="en-US" dirty="0" smtClean="0">
                <a:effectLst/>
              </a:rPr>
              <a:t>由于</a:t>
            </a:r>
            <a:r>
              <a:rPr lang="en-US" altLang="zh-CN" dirty="0" smtClean="0">
                <a:effectLst/>
              </a:rPr>
              <a:t>KEY</a:t>
            </a:r>
            <a:r>
              <a:rPr lang="zh-CN" altLang="en-US" dirty="0" smtClean="0">
                <a:effectLst/>
              </a:rPr>
              <a:t>是顺时针查找距离其最近的节点</a:t>
            </a:r>
            <a:r>
              <a:rPr lang="en-US" altLang="zh-CN" dirty="0" smtClean="0">
                <a:effectLst/>
              </a:rPr>
              <a:t>,</a:t>
            </a:r>
            <a:r>
              <a:rPr lang="zh-CN" altLang="en-US" dirty="0" smtClean="0">
                <a:effectLst/>
              </a:rPr>
              <a:t>因此新加入的节点只影响整个环中的一小段</a:t>
            </a:r>
            <a:r>
              <a:rPr lang="zh-CN" altLang="en-US" dirty="0" smtClean="0"/>
              <a:t>。</a:t>
            </a:r>
            <a:endParaRPr lang="en-US" altLang="zh-CN" dirty="0" smtClean="0"/>
          </a:p>
          <a:p>
            <a:r>
              <a:rPr lang="zh-CN" altLang="en-US" dirty="0" smtClean="0">
                <a:effectLst/>
              </a:rPr>
              <a:t>加入新节点</a:t>
            </a:r>
            <a:r>
              <a:rPr lang="en-US" altLang="zh-CN" dirty="0" smtClean="0">
                <a:effectLst/>
              </a:rPr>
              <a:t>NODE3</a:t>
            </a:r>
            <a:r>
              <a:rPr lang="zh-CN" altLang="en-US" dirty="0" smtClean="0">
                <a:effectLst/>
              </a:rPr>
              <a:t>后</a:t>
            </a:r>
            <a:r>
              <a:rPr lang="en-US" altLang="zh-CN" dirty="0" smtClean="0">
                <a:effectLst/>
              </a:rPr>
              <a:t>,</a:t>
            </a:r>
            <a:r>
              <a:rPr lang="zh-CN" altLang="en-US" dirty="0" smtClean="0">
                <a:effectLst/>
              </a:rPr>
              <a:t>原来的</a:t>
            </a:r>
            <a:r>
              <a:rPr lang="en-US" altLang="zh-CN" dirty="0" smtClean="0">
                <a:effectLst/>
              </a:rPr>
              <a:t>KEY</a:t>
            </a:r>
            <a:r>
              <a:rPr lang="zh-CN" altLang="en-US" dirty="0" smtClean="0">
                <a:effectLst/>
              </a:rPr>
              <a:t>大部分还能继续计算到原来的节点</a:t>
            </a:r>
            <a:r>
              <a:rPr lang="en-US" altLang="zh-CN" dirty="0" smtClean="0">
                <a:effectLst/>
              </a:rPr>
              <a:t>,</a:t>
            </a:r>
            <a:r>
              <a:rPr lang="zh-CN" altLang="en-US" dirty="0" smtClean="0">
                <a:effectLst/>
              </a:rPr>
              <a:t>只有 </a:t>
            </a:r>
            <a:r>
              <a:rPr lang="en-US" altLang="zh-CN" dirty="0" smtClean="0">
                <a:effectLst/>
              </a:rPr>
              <a:t>KEY3</a:t>
            </a:r>
            <a:r>
              <a:rPr lang="zh-CN" altLang="en-US" dirty="0" smtClean="0">
                <a:effectLst/>
              </a:rPr>
              <a:t>、</a:t>
            </a:r>
            <a:r>
              <a:rPr lang="en-US" altLang="zh-CN" dirty="0" smtClean="0">
                <a:effectLst/>
              </a:rPr>
              <a:t>KEYO </a:t>
            </a:r>
            <a:r>
              <a:rPr lang="zh-CN" altLang="en-US" dirty="0" smtClean="0">
                <a:effectLst/>
              </a:rPr>
              <a:t>从原来的 </a:t>
            </a:r>
            <a:r>
              <a:rPr lang="en-US" altLang="zh-CN" dirty="0" smtClean="0">
                <a:effectLst/>
              </a:rPr>
              <a:t>NODE1 </a:t>
            </a:r>
            <a:r>
              <a:rPr lang="zh-CN" altLang="en-US" dirty="0" smtClean="0">
                <a:effectLst/>
              </a:rPr>
              <a:t>重新计算到 </a:t>
            </a:r>
            <a:r>
              <a:rPr lang="en-US" altLang="zh-CN" dirty="0" smtClean="0">
                <a:effectLst/>
              </a:rPr>
              <a:t>NODE3</a:t>
            </a:r>
            <a:r>
              <a:rPr lang="zh-CN" altLang="en-US" dirty="0" smtClean="0">
                <a:effectLst/>
              </a:rPr>
              <a:t>。这样就能保证大部分被缓存数据还可以继续命中。</a:t>
            </a:r>
            <a:r>
              <a:rPr lang="en-US" altLang="zh-CN" dirty="0" smtClean="0">
                <a:effectLst/>
              </a:rPr>
              <a:t>3</a:t>
            </a:r>
            <a:r>
              <a:rPr lang="zh-CN" altLang="en-US" dirty="0" smtClean="0">
                <a:effectLst/>
              </a:rPr>
              <a:t>台服务器扩容至</a:t>
            </a:r>
            <a:r>
              <a:rPr lang="en-US" altLang="zh-CN" dirty="0" smtClean="0">
                <a:effectLst/>
              </a:rPr>
              <a:t>4</a:t>
            </a:r>
            <a:r>
              <a:rPr lang="zh-CN" altLang="en-US" dirty="0" smtClean="0">
                <a:effectLst/>
              </a:rPr>
              <a:t>台服务器</a:t>
            </a:r>
            <a:r>
              <a:rPr lang="en-US" altLang="zh-CN" dirty="0" smtClean="0">
                <a:effectLst/>
              </a:rPr>
              <a:t>,</a:t>
            </a:r>
            <a:r>
              <a:rPr lang="zh-CN" altLang="en-US" dirty="0" smtClean="0">
                <a:effectLst/>
              </a:rPr>
              <a:t>可以继续命中原有缓存数据的概率是</a:t>
            </a:r>
            <a:r>
              <a:rPr lang="en-US" altLang="zh-CN" dirty="0" smtClean="0">
                <a:effectLst/>
              </a:rPr>
              <a:t>75%,</a:t>
            </a:r>
            <a:r>
              <a:rPr lang="zh-CN" altLang="en-US" dirty="0" smtClean="0">
                <a:effectLst/>
              </a:rPr>
              <a:t>远高于余数</a:t>
            </a:r>
            <a:r>
              <a:rPr lang="en-US" altLang="zh-CN" dirty="0" smtClean="0">
                <a:effectLst/>
              </a:rPr>
              <a:t>Hash </a:t>
            </a:r>
            <a:r>
              <a:rPr lang="zh-CN" altLang="en-US" dirty="0" smtClean="0">
                <a:effectLst/>
              </a:rPr>
              <a:t>的</a:t>
            </a:r>
            <a:r>
              <a:rPr lang="en-US" altLang="zh-CN" dirty="0" smtClean="0">
                <a:effectLst/>
              </a:rPr>
              <a:t>25%,</a:t>
            </a:r>
            <a:r>
              <a:rPr lang="zh-CN" altLang="en-US" dirty="0" smtClean="0">
                <a:effectLst/>
              </a:rPr>
              <a:t>而且随着集群规模越大</a:t>
            </a:r>
            <a:r>
              <a:rPr lang="en-US" altLang="zh-CN" dirty="0" smtClean="0">
                <a:effectLst/>
              </a:rPr>
              <a:t>,</a:t>
            </a:r>
            <a:r>
              <a:rPr lang="zh-CN" altLang="en-US" dirty="0" smtClean="0">
                <a:effectLst/>
              </a:rPr>
              <a:t>继续命中原有缓存数据的概率也逐渐增大</a:t>
            </a:r>
            <a:r>
              <a:rPr lang="en-US" altLang="zh-CN" dirty="0" smtClean="0">
                <a:effectLst/>
              </a:rPr>
              <a:t>,100</a:t>
            </a:r>
            <a:r>
              <a:rPr lang="zh-CN" altLang="en-US" dirty="0" smtClean="0">
                <a:effectLst/>
              </a:rPr>
              <a:t>台服务器扩容增加</a:t>
            </a:r>
            <a:r>
              <a:rPr lang="en-US" altLang="zh-CN" dirty="0" smtClean="0">
                <a:effectLst/>
              </a:rPr>
              <a:t>1</a:t>
            </a:r>
            <a:r>
              <a:rPr lang="zh-CN" altLang="en-US" dirty="0" smtClean="0">
                <a:effectLst/>
              </a:rPr>
              <a:t>台服务器</a:t>
            </a:r>
            <a:r>
              <a:rPr lang="en-US" altLang="zh-CN" dirty="0" smtClean="0">
                <a:effectLst/>
              </a:rPr>
              <a:t>,</a:t>
            </a:r>
            <a:r>
              <a:rPr lang="zh-CN" altLang="en-US" dirty="0" smtClean="0">
                <a:effectLst/>
              </a:rPr>
              <a:t>继续命中的概率是</a:t>
            </a:r>
            <a:r>
              <a:rPr lang="en-US" altLang="zh-CN" dirty="0" smtClean="0">
                <a:effectLst/>
              </a:rPr>
              <a:t>99%</a:t>
            </a:r>
            <a:r>
              <a:rPr lang="zh-CN" altLang="en-US" dirty="0" smtClean="0">
                <a:effectLst/>
              </a:rPr>
              <a:t>。虽然仍有小部分数据缓存在服务器中不能被读到</a:t>
            </a:r>
            <a:r>
              <a:rPr lang="en-US" altLang="zh-CN" dirty="0" smtClean="0">
                <a:effectLst/>
              </a:rPr>
              <a:t>,</a:t>
            </a:r>
            <a:r>
              <a:rPr lang="zh-CN" altLang="en-US" dirty="0" smtClean="0">
                <a:effectLst/>
              </a:rPr>
              <a:t>但是这个比例足够小</a:t>
            </a:r>
            <a:r>
              <a:rPr lang="en-US" altLang="zh-CN" dirty="0" smtClean="0">
                <a:effectLst/>
              </a:rPr>
              <a:t>,</a:t>
            </a:r>
            <a:r>
              <a:rPr lang="zh-CN" altLang="en-US" dirty="0" smtClean="0">
                <a:effectLst/>
              </a:rPr>
              <a:t>通过访问数据库获取也不会对数据库造成致命的负载压力。</a:t>
            </a:r>
          </a:p>
          <a:p>
            <a:endParaRPr lang="en-US" dirty="0"/>
          </a:p>
        </p:txBody>
      </p:sp>
      <p:pic>
        <p:nvPicPr>
          <p:cNvPr id="5" name="Picture 4"/>
          <p:cNvPicPr>
            <a:picLocks noChangeAspect="1"/>
          </p:cNvPicPr>
          <p:nvPr/>
        </p:nvPicPr>
        <p:blipFill>
          <a:blip r:embed="rId2"/>
          <a:stretch>
            <a:fillRect/>
          </a:stretch>
        </p:blipFill>
        <p:spPr>
          <a:xfrm>
            <a:off x="8361946" y="-81804"/>
            <a:ext cx="3955549" cy="3468510"/>
          </a:xfrm>
          <a:prstGeom prst="rect">
            <a:avLst/>
          </a:prstGeom>
        </p:spPr>
      </p:pic>
      <p:pic>
        <p:nvPicPr>
          <p:cNvPr id="4" name="Picture 3"/>
          <p:cNvPicPr>
            <a:picLocks noChangeAspect="1"/>
          </p:cNvPicPr>
          <p:nvPr/>
        </p:nvPicPr>
        <p:blipFill>
          <a:blip r:embed="rId3"/>
          <a:stretch>
            <a:fillRect/>
          </a:stretch>
        </p:blipFill>
        <p:spPr>
          <a:xfrm>
            <a:off x="7567863" y="3386705"/>
            <a:ext cx="4405897" cy="3622467"/>
          </a:xfrm>
          <a:prstGeom prst="rect">
            <a:avLst/>
          </a:prstGeom>
        </p:spPr>
      </p:pic>
    </p:spTree>
    <p:extLst>
      <p:ext uri="{BB962C8B-B14F-4D97-AF65-F5344CB8AC3E}">
        <p14:creationId xmlns:p14="http://schemas.microsoft.com/office/powerpoint/2010/main" val="1088641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zh-CN" altLang="en-US" dirty="0" smtClean="0">
                <a:effectLst/>
              </a:rPr>
              <a:t>但是</a:t>
            </a:r>
            <a:r>
              <a:rPr lang="en-US" altLang="zh-CN" dirty="0" smtClean="0">
                <a:effectLst/>
              </a:rPr>
              <a:t>,</a:t>
            </a:r>
            <a:r>
              <a:rPr lang="zh-CN" altLang="en-US" dirty="0" smtClean="0">
                <a:effectLst/>
              </a:rPr>
              <a:t>上面描述的算法过程还存在一个小小的问题。新加入的节点</a:t>
            </a:r>
            <a:r>
              <a:rPr lang="en-US" altLang="zh-CN" dirty="0" smtClean="0">
                <a:effectLst/>
              </a:rPr>
              <a:t>NODE3</a:t>
            </a:r>
            <a:r>
              <a:rPr lang="zh-CN" altLang="en-US" dirty="0" smtClean="0">
                <a:effectLst/>
              </a:rPr>
              <a:t>只影响了原来的节点</a:t>
            </a:r>
            <a:r>
              <a:rPr lang="en-US" altLang="zh-CN" dirty="0" smtClean="0">
                <a:effectLst/>
              </a:rPr>
              <a:t>NODE1,</a:t>
            </a:r>
            <a:r>
              <a:rPr lang="zh-CN" altLang="en-US" dirty="0" smtClean="0">
                <a:effectLst/>
              </a:rPr>
              <a:t>也就是说一部分原来需要访问</a:t>
            </a:r>
            <a:r>
              <a:rPr lang="en-US" altLang="zh-CN" dirty="0" smtClean="0">
                <a:effectLst/>
              </a:rPr>
              <a:t>NODE! </a:t>
            </a:r>
            <a:r>
              <a:rPr lang="zh-CN" altLang="en-US" dirty="0" smtClean="0">
                <a:effectLst/>
              </a:rPr>
              <a:t>的缓存数据现在需要访问 </a:t>
            </a:r>
            <a:r>
              <a:rPr lang="en-US" altLang="zh-CN" dirty="0" smtClean="0">
                <a:effectLst/>
              </a:rPr>
              <a:t>NODE3(</a:t>
            </a:r>
            <a:r>
              <a:rPr lang="zh-CN" altLang="en-US" dirty="0" smtClean="0">
                <a:effectLst/>
              </a:rPr>
              <a:t>概率上是</a:t>
            </a:r>
            <a:r>
              <a:rPr lang="en-US" altLang="zh-CN" dirty="0" smtClean="0">
                <a:effectLst/>
              </a:rPr>
              <a:t>50%)</a:t>
            </a:r>
            <a:r>
              <a:rPr lang="zh-CN" altLang="en-US" dirty="0" smtClean="0">
                <a:effectLst/>
              </a:rPr>
              <a:t>。但是原来的节点 </a:t>
            </a:r>
            <a:r>
              <a:rPr lang="en-US" altLang="zh-CN" dirty="0" smtClean="0">
                <a:effectLst/>
              </a:rPr>
              <a:t>NODEO </a:t>
            </a:r>
            <a:r>
              <a:rPr lang="zh-CN" altLang="en-US" dirty="0" smtClean="0">
                <a:effectLst/>
              </a:rPr>
              <a:t>和</a:t>
            </a:r>
            <a:r>
              <a:rPr lang="en-US" altLang="zh-CN" dirty="0" smtClean="0">
                <a:effectLst/>
              </a:rPr>
              <a:t>NODE2</a:t>
            </a:r>
            <a:r>
              <a:rPr lang="zh-CN" altLang="en-US" dirty="0" smtClean="0">
                <a:effectLst/>
              </a:rPr>
              <a:t>不受影响</a:t>
            </a:r>
            <a:r>
              <a:rPr lang="en-US" altLang="zh-CN" dirty="0" smtClean="0">
                <a:effectLst/>
              </a:rPr>
              <a:t>,</a:t>
            </a:r>
            <a:r>
              <a:rPr lang="zh-CN" altLang="en-US" dirty="0" smtClean="0">
                <a:effectLst/>
              </a:rPr>
              <a:t>这就意味着 </a:t>
            </a:r>
            <a:r>
              <a:rPr lang="en-US" altLang="zh-CN" dirty="0" smtClean="0">
                <a:effectLst/>
              </a:rPr>
              <a:t>NODEO </a:t>
            </a:r>
            <a:r>
              <a:rPr lang="zh-CN" altLang="en-US" dirty="0" smtClean="0">
                <a:effectLst/>
              </a:rPr>
              <a:t>和 </a:t>
            </a:r>
            <a:r>
              <a:rPr lang="en-US" altLang="zh-CN" dirty="0" smtClean="0">
                <a:effectLst/>
              </a:rPr>
              <a:t>NODE2</a:t>
            </a:r>
            <a:r>
              <a:rPr lang="zh-CN" altLang="en-US" dirty="0" smtClean="0">
                <a:effectLst/>
              </a:rPr>
              <a:t>缓存数据量和负载压力是 </a:t>
            </a:r>
            <a:r>
              <a:rPr lang="en-US" altLang="zh-CN" dirty="0" smtClean="0">
                <a:effectLst/>
              </a:rPr>
              <a:t>NODE1 </a:t>
            </a:r>
            <a:r>
              <a:rPr lang="zh-CN" altLang="en-US" dirty="0" smtClean="0">
                <a:effectLst/>
              </a:rPr>
              <a:t>与</a:t>
            </a:r>
            <a:r>
              <a:rPr lang="en-US" altLang="zh-CN" dirty="0" smtClean="0">
                <a:effectLst/>
              </a:rPr>
              <a:t>NODE3</a:t>
            </a:r>
            <a:r>
              <a:rPr lang="zh-CN" altLang="en-US" dirty="0" smtClean="0">
                <a:effectLst/>
              </a:rPr>
              <a:t>的两倍。如果</a:t>
            </a:r>
            <a:r>
              <a:rPr lang="en-US" altLang="zh-CN" dirty="0" smtClean="0">
                <a:effectLst/>
              </a:rPr>
              <a:t>4</a:t>
            </a:r>
            <a:r>
              <a:rPr lang="zh-CN" altLang="en-US" dirty="0" smtClean="0">
                <a:effectLst/>
              </a:rPr>
              <a:t>台机器的性能是一样的</a:t>
            </a:r>
            <a:r>
              <a:rPr lang="en-US" altLang="zh-CN" dirty="0" smtClean="0">
                <a:effectLst/>
              </a:rPr>
              <a:t>,</a:t>
            </a:r>
            <a:r>
              <a:rPr lang="zh-CN" altLang="en-US" dirty="0" smtClean="0">
                <a:effectLst/>
              </a:rPr>
              <a:t>那么这种结果显然不是我们需要的。</a:t>
            </a:r>
          </a:p>
          <a:p>
            <a:r>
              <a:rPr lang="zh-CN" altLang="en-US" dirty="0" smtClean="0">
                <a:effectLst/>
              </a:rPr>
              <a:t>怎么办</a:t>
            </a:r>
            <a:r>
              <a:rPr lang="en-US" altLang="zh-CN" dirty="0" smtClean="0">
                <a:effectLst/>
              </a:rPr>
              <a:t>?</a:t>
            </a:r>
          </a:p>
          <a:p>
            <a:r>
              <a:rPr lang="zh-CN" altLang="en-US" dirty="0" smtClean="0">
                <a:effectLst/>
              </a:rPr>
              <a:t>计算机领域有句话</a:t>
            </a:r>
            <a:r>
              <a:rPr lang="en-US" altLang="zh-CN" dirty="0" smtClean="0">
                <a:effectLst/>
              </a:rPr>
              <a:t>:</a:t>
            </a:r>
            <a:r>
              <a:rPr lang="zh-CN" altLang="en-US" dirty="0" smtClean="0">
                <a:effectLst/>
              </a:rPr>
              <a:t>计算机的任何问题都可以通过增加一个虚拟层来解决。</a:t>
            </a:r>
            <a:endParaRPr lang="en-US" altLang="zh-CN" dirty="0" smtClean="0">
              <a:effectLst/>
            </a:endParaRPr>
          </a:p>
          <a:p>
            <a:r>
              <a:rPr lang="zh-CN" altLang="en-US" dirty="0" smtClean="0">
                <a:effectLst/>
              </a:rPr>
              <a:t>解决上述一致性</a:t>
            </a:r>
            <a:r>
              <a:rPr lang="en-US" altLang="zh-CN" dirty="0" smtClean="0">
                <a:effectLst/>
              </a:rPr>
              <a:t>Hash</a:t>
            </a:r>
            <a:r>
              <a:rPr lang="zh-CN" altLang="en-US" dirty="0" smtClean="0">
                <a:effectLst/>
              </a:rPr>
              <a:t>算法带来的负载不均衡问题</a:t>
            </a:r>
            <a:r>
              <a:rPr lang="en-US" altLang="zh-CN" dirty="0" smtClean="0">
                <a:effectLst/>
              </a:rPr>
              <a:t>,</a:t>
            </a:r>
            <a:r>
              <a:rPr lang="zh-CN" altLang="en-US" dirty="0" smtClean="0">
                <a:effectLst/>
              </a:rPr>
              <a:t>也可以通过使用虚拟层的手段</a:t>
            </a:r>
            <a:r>
              <a:rPr lang="en-US" altLang="zh-CN" dirty="0" smtClean="0">
                <a:effectLst/>
              </a:rPr>
              <a:t>:</a:t>
            </a:r>
            <a:r>
              <a:rPr lang="zh-CN" altLang="en-US" dirty="0" smtClean="0">
                <a:effectLst/>
              </a:rPr>
              <a:t>将每台物理缓存服务器虚拟为一组虚拟缓存服务器</a:t>
            </a:r>
            <a:r>
              <a:rPr lang="en-US" altLang="zh-CN" dirty="0" smtClean="0">
                <a:effectLst/>
              </a:rPr>
              <a:t>,</a:t>
            </a:r>
            <a:r>
              <a:rPr lang="zh-CN" altLang="en-US" dirty="0" smtClean="0">
                <a:effectLst/>
              </a:rPr>
              <a:t>将虚拟服务器的 </a:t>
            </a:r>
            <a:r>
              <a:rPr lang="en-US" altLang="zh-CN" dirty="0" smtClean="0">
                <a:effectLst/>
              </a:rPr>
              <a:t>Hash </a:t>
            </a:r>
            <a:r>
              <a:rPr lang="zh-CN" altLang="en-US" dirty="0" smtClean="0">
                <a:effectLst/>
              </a:rPr>
              <a:t>值放置在 </a:t>
            </a:r>
            <a:r>
              <a:rPr lang="en-US" altLang="zh-CN" dirty="0" smtClean="0">
                <a:effectLst/>
              </a:rPr>
              <a:t>Hash</a:t>
            </a:r>
            <a:r>
              <a:rPr lang="zh-CN" altLang="en-US" dirty="0" smtClean="0">
                <a:effectLst/>
              </a:rPr>
              <a:t>环上</a:t>
            </a:r>
            <a:r>
              <a:rPr lang="en-US" altLang="zh-CN" dirty="0" smtClean="0">
                <a:effectLst/>
              </a:rPr>
              <a:t>,KEY</a:t>
            </a:r>
            <a:r>
              <a:rPr lang="zh-CN" altLang="en-US" dirty="0" smtClean="0">
                <a:effectLst/>
              </a:rPr>
              <a:t>在环上先找到虚拟服务器节点</a:t>
            </a:r>
            <a:r>
              <a:rPr lang="en-US" altLang="zh-CN" dirty="0" smtClean="0">
                <a:effectLst/>
              </a:rPr>
              <a:t>,</a:t>
            </a:r>
            <a:r>
              <a:rPr lang="zh-CN" altLang="en-US" dirty="0" smtClean="0">
                <a:effectLst/>
              </a:rPr>
              <a:t>再得到物理服务器的信息。</a:t>
            </a:r>
          </a:p>
          <a:p>
            <a:endParaRPr lang="en-US" dirty="0"/>
          </a:p>
        </p:txBody>
      </p:sp>
    </p:spTree>
    <p:extLst>
      <p:ext uri="{BB962C8B-B14F-4D97-AF65-F5344CB8AC3E}">
        <p14:creationId xmlns:p14="http://schemas.microsoft.com/office/powerpoint/2010/main" val="2097033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79500" y="0"/>
            <a:ext cx="10033000" cy="6667500"/>
          </a:xfrm>
          <a:prstGeom prst="rect">
            <a:avLst/>
          </a:prstGeom>
        </p:spPr>
      </p:pic>
    </p:spTree>
    <p:extLst>
      <p:ext uri="{BB962C8B-B14F-4D97-AF65-F5344CB8AC3E}">
        <p14:creationId xmlns:p14="http://schemas.microsoft.com/office/powerpoint/2010/main" val="1109602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网站架构的伸缩性设计</a:t>
            </a:r>
            <a:endParaRPr lang="en-US" altLang="zh-CN" dirty="0" smtClean="0"/>
          </a:p>
          <a:p>
            <a:r>
              <a:rPr lang="zh-CN" altLang="en-US" dirty="0" smtClean="0"/>
              <a:t>应用服务器集群的伸缩性设计</a:t>
            </a:r>
            <a:endParaRPr lang="en-US" altLang="zh-CN" dirty="0" smtClean="0"/>
          </a:p>
          <a:p>
            <a:r>
              <a:rPr lang="zh-CN" altLang="en-US" dirty="0" smtClean="0"/>
              <a:t>分布式缓存的伸缩性设计</a:t>
            </a:r>
            <a:endParaRPr lang="en-US" altLang="zh-CN" dirty="0" smtClean="0"/>
          </a:p>
          <a:p>
            <a:r>
              <a:rPr lang="zh-CN" altLang="en-US" dirty="0" smtClean="0">
                <a:solidFill>
                  <a:srgbClr val="FF0000"/>
                </a:solidFill>
              </a:rPr>
              <a:t>数据存储服务器集群的伸缩性设计</a:t>
            </a:r>
            <a:endParaRPr lang="en-US" dirty="0">
              <a:solidFill>
                <a:srgbClr val="FF0000"/>
              </a:solidFill>
            </a:endParaRPr>
          </a:p>
        </p:txBody>
      </p:sp>
    </p:spTree>
    <p:extLst>
      <p:ext uri="{BB962C8B-B14F-4D97-AF65-F5344CB8AC3E}">
        <p14:creationId xmlns:p14="http://schemas.microsoft.com/office/powerpoint/2010/main" val="2013441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数据存储服务器集群的伸缩性设计</a:t>
            </a:r>
            <a:endParaRPr lang="en-US" dirty="0"/>
          </a:p>
        </p:txBody>
      </p:sp>
      <p:sp>
        <p:nvSpPr>
          <p:cNvPr id="3" name="Content Placeholder 2"/>
          <p:cNvSpPr>
            <a:spLocks noGrp="1"/>
          </p:cNvSpPr>
          <p:nvPr>
            <p:ph idx="1"/>
          </p:nvPr>
        </p:nvSpPr>
        <p:spPr/>
        <p:txBody>
          <a:bodyPr>
            <a:normAutofit/>
          </a:bodyPr>
          <a:lstStyle/>
          <a:p>
            <a:r>
              <a:rPr lang="zh-CN" altLang="en-US" dirty="0"/>
              <a:t>和缓存服务器集群的伸缩性设计不同</a:t>
            </a:r>
            <a:r>
              <a:rPr lang="en-US" altLang="zh-CN" dirty="0"/>
              <a:t>,</a:t>
            </a:r>
            <a:r>
              <a:rPr lang="zh-CN" altLang="en-US" dirty="0"/>
              <a:t>数据存储服务器集群的伸缩性对数据的</a:t>
            </a:r>
            <a:r>
              <a:rPr lang="zh-CN" altLang="en-US" dirty="0" smtClean="0"/>
              <a:t>持久性</a:t>
            </a:r>
            <a:r>
              <a:rPr lang="zh-CN" altLang="en-US" dirty="0"/>
              <a:t>和可用性提出了更高的要求</a:t>
            </a:r>
            <a:r>
              <a:rPr lang="zh-CN" altLang="en-US" dirty="0" smtClean="0"/>
              <a:t>。</a:t>
            </a:r>
            <a:endParaRPr lang="en-US" altLang="zh-CN" dirty="0" smtClean="0"/>
          </a:p>
          <a:p>
            <a:r>
              <a:rPr lang="zh-CN" altLang="en-US" dirty="0" smtClean="0"/>
              <a:t>缓存</a:t>
            </a:r>
            <a:r>
              <a:rPr lang="zh-CN" altLang="en-US" dirty="0"/>
              <a:t>的目的是加速数据读取的速度并减轻数据存储服务器的负载压力</a:t>
            </a:r>
            <a:r>
              <a:rPr lang="en-US" altLang="zh-CN" dirty="0"/>
              <a:t>,</a:t>
            </a:r>
            <a:r>
              <a:rPr lang="zh-CN" altLang="en-US" dirty="0"/>
              <a:t>因此部分</a:t>
            </a:r>
            <a:r>
              <a:rPr lang="zh-CN" altLang="en-US" dirty="0" smtClean="0"/>
              <a:t>缓存</a:t>
            </a:r>
            <a:r>
              <a:rPr lang="zh-CN" altLang="en-US" dirty="0"/>
              <a:t>数据的丢失不影响业务的正常处理</a:t>
            </a:r>
            <a:r>
              <a:rPr lang="en-US" altLang="zh-CN" dirty="0"/>
              <a:t>,</a:t>
            </a:r>
            <a:r>
              <a:rPr lang="zh-CN" altLang="en-US" dirty="0"/>
              <a:t>因为数据还可以从数据库等存储服务器上获取。</a:t>
            </a:r>
          </a:p>
          <a:p>
            <a:r>
              <a:rPr lang="zh-CN" altLang="en-US" dirty="0"/>
              <a:t>而数据存储服务器必须保证数据的可靠存储</a:t>
            </a:r>
            <a:r>
              <a:rPr lang="en-US" altLang="zh-CN" dirty="0"/>
              <a:t>,</a:t>
            </a:r>
            <a:r>
              <a:rPr lang="zh-CN" altLang="en-US" dirty="0"/>
              <a:t>任何情况下都必须保证数据的可用</a:t>
            </a:r>
            <a:r>
              <a:rPr lang="zh-CN" altLang="en-US" dirty="0" smtClean="0"/>
              <a:t>性和</a:t>
            </a:r>
            <a:r>
              <a:rPr lang="zh-CN" altLang="en-US" dirty="0"/>
              <a:t>正确性。因此缓存服务器集群的伸缩性架构方案不能直接适用于数据库等存储服务器</a:t>
            </a:r>
            <a:r>
              <a:rPr lang="zh-CN" altLang="en-US" dirty="0" smtClean="0"/>
              <a:t>。存储</a:t>
            </a:r>
            <a:r>
              <a:rPr lang="zh-CN" altLang="en-US" dirty="0"/>
              <a:t>服务器集群的伸缩性设计相对更复杂一些</a:t>
            </a:r>
            <a:r>
              <a:rPr lang="en-US" altLang="zh-CN" dirty="0"/>
              <a:t>,</a:t>
            </a:r>
            <a:r>
              <a:rPr lang="zh-CN" altLang="en-US" dirty="0"/>
              <a:t>具体说来</a:t>
            </a:r>
            <a:r>
              <a:rPr lang="en-US" altLang="zh-CN" dirty="0"/>
              <a:t>,</a:t>
            </a:r>
            <a:r>
              <a:rPr lang="zh-CN" altLang="en-US" dirty="0"/>
              <a:t>又可分为</a:t>
            </a:r>
            <a:r>
              <a:rPr lang="zh-CN" altLang="en-US" b="1" dirty="0"/>
              <a:t>关系数据库集群</a:t>
            </a:r>
            <a:r>
              <a:rPr lang="zh-CN" altLang="en-US" dirty="0" smtClean="0"/>
              <a:t>的伸缩性</a:t>
            </a:r>
            <a:r>
              <a:rPr lang="zh-CN" altLang="en-US" dirty="0"/>
              <a:t>设计和 </a:t>
            </a:r>
            <a:r>
              <a:rPr lang="en-US" altLang="zh-CN" b="1" dirty="0"/>
              <a:t>NoSQL</a:t>
            </a:r>
            <a:r>
              <a:rPr lang="zh-CN" altLang="en-US" b="1" dirty="0"/>
              <a:t>数据库</a:t>
            </a:r>
            <a:r>
              <a:rPr lang="zh-CN" altLang="en-US" dirty="0"/>
              <a:t>的伸缩性设计。</a:t>
            </a:r>
          </a:p>
          <a:p>
            <a:endParaRPr lang="en-US" dirty="0"/>
          </a:p>
        </p:txBody>
      </p:sp>
    </p:spTree>
    <p:extLst>
      <p:ext uri="{BB962C8B-B14F-4D97-AF65-F5344CB8AC3E}">
        <p14:creationId xmlns:p14="http://schemas.microsoft.com/office/powerpoint/2010/main" val="67255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关系数据库集群的伸缩性设计</a:t>
            </a:r>
            <a:endParaRPr lang="en-US" dirty="0"/>
          </a:p>
        </p:txBody>
      </p:sp>
      <p:sp>
        <p:nvSpPr>
          <p:cNvPr id="3" name="Content Placeholder 2"/>
          <p:cNvSpPr>
            <a:spLocks noGrp="1"/>
          </p:cNvSpPr>
          <p:nvPr>
            <p:ph idx="1"/>
          </p:nvPr>
        </p:nvSpPr>
        <p:spPr/>
        <p:txBody>
          <a:bodyPr/>
          <a:lstStyle/>
          <a:p>
            <a:r>
              <a:rPr lang="zh-CN" altLang="en-US" dirty="0"/>
              <a:t>关系数据库凭借其简单强大的</a:t>
            </a:r>
            <a:r>
              <a:rPr lang="en-US" altLang="zh-CN" dirty="0"/>
              <a:t>SQL</a:t>
            </a:r>
            <a:r>
              <a:rPr lang="zh-CN" altLang="en-US" dirty="0"/>
              <a:t>和众多成熟的商业数据库产品</a:t>
            </a:r>
            <a:r>
              <a:rPr lang="en-US" altLang="zh-CN" dirty="0"/>
              <a:t>,</a:t>
            </a:r>
            <a:r>
              <a:rPr lang="zh-CN" altLang="en-US" dirty="0"/>
              <a:t>占据了从企业</a:t>
            </a:r>
            <a:r>
              <a:rPr lang="zh-CN" altLang="en-US" dirty="0" smtClean="0"/>
              <a:t>应用</a:t>
            </a:r>
            <a:r>
              <a:rPr lang="zh-CN" altLang="en-US" dirty="0"/>
              <a:t>到网站系统的大部分业务数据存储服务。市场上主要的关系数据都支持数据复制功能</a:t>
            </a:r>
            <a:r>
              <a:rPr lang="en-US" altLang="zh-CN" dirty="0" smtClean="0"/>
              <a:t>,</a:t>
            </a:r>
            <a:r>
              <a:rPr lang="zh-CN" altLang="en-US" dirty="0" smtClean="0"/>
              <a:t>使用</a:t>
            </a:r>
            <a:r>
              <a:rPr lang="zh-CN" altLang="en-US" dirty="0"/>
              <a:t>这个功能可以对数据库进行简单伸缩</a:t>
            </a:r>
            <a:r>
              <a:rPr lang="zh-CN" altLang="en-US" dirty="0" smtClean="0"/>
              <a:t>。</a:t>
            </a:r>
            <a:endParaRPr lang="en-US" altLang="zh-CN" dirty="0" smtClean="0"/>
          </a:p>
          <a:p>
            <a:r>
              <a:rPr lang="zh-CN" altLang="en-US" dirty="0" smtClean="0"/>
              <a:t>图为</a:t>
            </a:r>
            <a:r>
              <a:rPr lang="zh-CN" altLang="en-US" dirty="0"/>
              <a:t>使用数据复制的 </a:t>
            </a:r>
            <a:r>
              <a:rPr lang="en-US" altLang="zh-CN" dirty="0"/>
              <a:t>MySQL </a:t>
            </a:r>
            <a:endParaRPr lang="en-US" altLang="zh-CN" dirty="0" smtClean="0"/>
          </a:p>
          <a:p>
            <a:r>
              <a:rPr lang="zh-CN" altLang="en-US" dirty="0" smtClean="0"/>
              <a:t>集群伸缩性</a:t>
            </a:r>
            <a:r>
              <a:rPr lang="zh-CN" altLang="en-US" dirty="0"/>
              <a:t>方案</a:t>
            </a:r>
            <a:r>
              <a:rPr lang="zh-CN" altLang="en-US" dirty="0" smtClean="0"/>
              <a:t>。</a:t>
            </a:r>
            <a:endParaRPr lang="zh-CN" altLang="en-US" dirty="0"/>
          </a:p>
        </p:txBody>
      </p:sp>
      <p:pic>
        <p:nvPicPr>
          <p:cNvPr id="4" name="Picture 3"/>
          <p:cNvPicPr>
            <a:picLocks noChangeAspect="1"/>
          </p:cNvPicPr>
          <p:nvPr/>
        </p:nvPicPr>
        <p:blipFill>
          <a:blip r:embed="rId2"/>
          <a:stretch>
            <a:fillRect/>
          </a:stretch>
        </p:blipFill>
        <p:spPr>
          <a:xfrm>
            <a:off x="5465157" y="3005138"/>
            <a:ext cx="6726843" cy="3777452"/>
          </a:xfrm>
          <a:prstGeom prst="rect">
            <a:avLst/>
          </a:prstGeom>
        </p:spPr>
      </p:pic>
    </p:spTree>
    <p:extLst>
      <p:ext uri="{BB962C8B-B14F-4D97-AF65-F5344CB8AC3E}">
        <p14:creationId xmlns:p14="http://schemas.microsoft.com/office/powerpoint/2010/main" val="1724026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zh-CN" altLang="en-US" dirty="0"/>
              <a:t>在这种架构中</a:t>
            </a:r>
            <a:r>
              <a:rPr lang="en-US" altLang="zh-CN" dirty="0"/>
              <a:t>,</a:t>
            </a:r>
            <a:r>
              <a:rPr lang="zh-CN" altLang="en-US" dirty="0"/>
              <a:t>虽然多台服务器部署 </a:t>
            </a:r>
            <a:r>
              <a:rPr lang="en-US" altLang="zh-CN" dirty="0"/>
              <a:t>MySQL</a:t>
            </a:r>
            <a:r>
              <a:rPr lang="zh-CN" altLang="en-US" dirty="0"/>
              <a:t>实例</a:t>
            </a:r>
            <a:r>
              <a:rPr lang="en-US" altLang="zh-CN" dirty="0"/>
              <a:t>,</a:t>
            </a:r>
            <a:r>
              <a:rPr lang="zh-CN" altLang="en-US" dirty="0"/>
              <a:t>但是它们的角色有主从之分</a:t>
            </a:r>
            <a:r>
              <a:rPr lang="en-US" altLang="zh-CN" dirty="0"/>
              <a:t>,</a:t>
            </a:r>
            <a:r>
              <a:rPr lang="zh-CN" altLang="en-US" dirty="0" smtClean="0"/>
              <a:t>数据</a:t>
            </a:r>
            <a:r>
              <a:rPr lang="zh-CN" altLang="en-US" dirty="0"/>
              <a:t>写操作都在主服务器上</a:t>
            </a:r>
            <a:r>
              <a:rPr lang="en-US" altLang="zh-CN" dirty="0"/>
              <a:t>,</a:t>
            </a:r>
            <a:r>
              <a:rPr lang="zh-CN" altLang="en-US" dirty="0"/>
              <a:t>由主服务器将数据同步到集群中其他从服务器</a:t>
            </a:r>
            <a:r>
              <a:rPr lang="en-US" altLang="zh-CN" dirty="0"/>
              <a:t>,</a:t>
            </a:r>
            <a:r>
              <a:rPr lang="zh-CN" altLang="en-US" dirty="0"/>
              <a:t>数据读</a:t>
            </a:r>
            <a:r>
              <a:rPr lang="zh-CN" altLang="en-US" dirty="0" smtClean="0"/>
              <a:t>操作及</a:t>
            </a:r>
            <a:r>
              <a:rPr lang="zh-CN" altLang="en-US" dirty="0"/>
              <a:t>数据分析等离线操作在从服务器上进行。</a:t>
            </a:r>
          </a:p>
          <a:p>
            <a:r>
              <a:rPr lang="zh-CN" altLang="en-US" dirty="0"/>
              <a:t>除了数据库主从读写分离</a:t>
            </a:r>
            <a:r>
              <a:rPr lang="en-US" altLang="zh-CN" dirty="0"/>
              <a:t>,</a:t>
            </a:r>
            <a:r>
              <a:rPr lang="zh-CN" altLang="en-US" dirty="0"/>
              <a:t>前面提到的业务分割模式也可以用在数据库</a:t>
            </a:r>
            <a:r>
              <a:rPr lang="en-US" altLang="zh-CN" dirty="0"/>
              <a:t>,</a:t>
            </a:r>
            <a:r>
              <a:rPr lang="zh-CN" altLang="en-US" dirty="0"/>
              <a:t>不同</a:t>
            </a:r>
            <a:r>
              <a:rPr lang="zh-CN" altLang="en-US" dirty="0" smtClean="0"/>
              <a:t>业务数据</a:t>
            </a:r>
            <a:r>
              <a:rPr lang="zh-CN" altLang="en-US" dirty="0"/>
              <a:t>表部署在不同的数据库集群上</a:t>
            </a:r>
            <a:r>
              <a:rPr lang="en-US" altLang="zh-CN" dirty="0"/>
              <a:t>,</a:t>
            </a:r>
            <a:r>
              <a:rPr lang="zh-CN" altLang="en-US" dirty="0"/>
              <a:t>即俗称的数据分库。这种方式的制约条件是跨库</a:t>
            </a:r>
            <a:r>
              <a:rPr lang="zh-CN" altLang="en-US" dirty="0" smtClean="0"/>
              <a:t>的表</a:t>
            </a:r>
            <a:r>
              <a:rPr lang="zh-CN" altLang="en-US" dirty="0"/>
              <a:t>不能进行</a:t>
            </a:r>
            <a:r>
              <a:rPr lang="en-US" altLang="zh-CN" dirty="0"/>
              <a:t>Join</a:t>
            </a:r>
            <a:r>
              <a:rPr lang="zh-CN" altLang="en-US" dirty="0"/>
              <a:t>操作。</a:t>
            </a:r>
          </a:p>
          <a:p>
            <a:r>
              <a:rPr lang="zh-CN" altLang="en-US" dirty="0"/>
              <a:t>在大型网站的实际应用中</a:t>
            </a:r>
            <a:r>
              <a:rPr lang="en-US" altLang="zh-CN" dirty="0"/>
              <a:t>,</a:t>
            </a:r>
            <a:r>
              <a:rPr lang="zh-CN" altLang="en-US" dirty="0"/>
              <a:t>即使进行了分库和主从复制</a:t>
            </a:r>
            <a:r>
              <a:rPr lang="en-US" altLang="zh-CN" dirty="0"/>
              <a:t>,</a:t>
            </a:r>
            <a:r>
              <a:rPr lang="zh-CN" altLang="en-US" dirty="0"/>
              <a:t>对一些单表数据仍然很</a:t>
            </a:r>
            <a:r>
              <a:rPr lang="zh-CN" altLang="en-US" dirty="0" smtClean="0"/>
              <a:t>大的</a:t>
            </a:r>
            <a:r>
              <a:rPr lang="zh-CN" altLang="en-US" dirty="0"/>
              <a:t>表</a:t>
            </a:r>
            <a:r>
              <a:rPr lang="en-US" altLang="zh-CN" dirty="0"/>
              <a:t>,</a:t>
            </a:r>
            <a:r>
              <a:rPr lang="zh-CN" altLang="en-US" dirty="0"/>
              <a:t>比如 </a:t>
            </a:r>
            <a:r>
              <a:rPr lang="en-US" altLang="zh-CN" dirty="0"/>
              <a:t>Facebook </a:t>
            </a:r>
            <a:r>
              <a:rPr lang="zh-CN" altLang="en-US" dirty="0"/>
              <a:t>的用户数据库</a:t>
            </a:r>
            <a:r>
              <a:rPr lang="en-US" altLang="zh-CN" dirty="0"/>
              <a:t>,</a:t>
            </a:r>
            <a:r>
              <a:rPr lang="zh-CN" altLang="en-US" dirty="0"/>
              <a:t>淘宝的商品数据库</a:t>
            </a:r>
            <a:r>
              <a:rPr lang="en-US" altLang="zh-CN" dirty="0"/>
              <a:t>,</a:t>
            </a:r>
            <a:r>
              <a:rPr lang="zh-CN" altLang="en-US" dirty="0"/>
              <a:t>还需要进行分片</a:t>
            </a:r>
            <a:r>
              <a:rPr lang="en-US" altLang="zh-CN" dirty="0"/>
              <a:t>,</a:t>
            </a:r>
            <a:r>
              <a:rPr lang="zh-CN" altLang="en-US" dirty="0"/>
              <a:t>将一张表</a:t>
            </a:r>
            <a:r>
              <a:rPr lang="zh-CN" altLang="en-US" dirty="0" smtClean="0"/>
              <a:t>拆开</a:t>
            </a:r>
            <a:r>
              <a:rPr lang="zh-CN" altLang="en-US" dirty="0"/>
              <a:t>分别存储在多个数据库中。</a:t>
            </a:r>
          </a:p>
          <a:p>
            <a:endParaRPr lang="en-US" dirty="0"/>
          </a:p>
        </p:txBody>
      </p:sp>
    </p:spTree>
    <p:extLst>
      <p:ext uri="{BB962C8B-B14F-4D97-AF65-F5344CB8AC3E}">
        <p14:creationId xmlns:p14="http://schemas.microsoft.com/office/powerpoint/2010/main" val="351961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网站架构的伸缩性设计</a:t>
            </a:r>
            <a:endParaRPr lang="en-US" altLang="zh-CN" dirty="0" smtClean="0"/>
          </a:p>
          <a:p>
            <a:r>
              <a:rPr lang="zh-CN" altLang="en-US" dirty="0" smtClean="0"/>
              <a:t>应用服务器集群的伸缩性设计</a:t>
            </a:r>
            <a:endParaRPr lang="en-US" altLang="zh-CN" dirty="0" smtClean="0"/>
          </a:p>
          <a:p>
            <a:r>
              <a:rPr lang="zh-CN" altLang="en-US" dirty="0" smtClean="0"/>
              <a:t>分布式缓存的伸缩性设计</a:t>
            </a:r>
            <a:endParaRPr lang="en-US" altLang="zh-CN" dirty="0" smtClean="0"/>
          </a:p>
          <a:p>
            <a:r>
              <a:rPr lang="zh-CN" altLang="en-US" dirty="0" smtClean="0"/>
              <a:t>数据存储服务器集群的伸缩性设计</a:t>
            </a:r>
            <a:endParaRPr lang="en-US" dirty="0"/>
          </a:p>
        </p:txBody>
      </p:sp>
    </p:spTree>
    <p:extLst>
      <p:ext uri="{BB962C8B-B14F-4D97-AF65-F5344CB8AC3E}">
        <p14:creationId xmlns:p14="http://schemas.microsoft.com/office/powerpoint/2010/main" val="1826491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alibaba</a:t>
            </a:r>
            <a:r>
              <a:rPr lang="en-US" altLang="zh-CN" dirty="0" smtClean="0"/>
              <a:t>/</a:t>
            </a:r>
            <a:r>
              <a:rPr lang="en-US" altLang="zh-CN" dirty="0" err="1" smtClean="0"/>
              <a:t>cobar</a:t>
            </a:r>
            <a:endParaRPr lang="en-US" dirty="0"/>
          </a:p>
        </p:txBody>
      </p:sp>
      <p:pic>
        <p:nvPicPr>
          <p:cNvPr id="1026" name="Picture 2" descr="https://raw.githubusercontent.com/alibaba/cobar/master/doc/Cobar_architectur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71713" y="1347392"/>
            <a:ext cx="7500937" cy="541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288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MYCAT</a:t>
            </a:r>
            <a:r>
              <a:rPr lang="zh-CN" altLang="en-US" dirty="0"/>
              <a:t>架构图</a:t>
            </a:r>
            <a:endParaRPr lang="en-US" dirty="0"/>
          </a:p>
        </p:txBody>
      </p:sp>
      <p:sp>
        <p:nvSpPr>
          <p:cNvPr id="3" name="Content Placeholder 2"/>
          <p:cNvSpPr>
            <a:spLocks noGrp="1"/>
          </p:cNvSpPr>
          <p:nvPr>
            <p:ph idx="1"/>
          </p:nvPr>
        </p:nvSpPr>
        <p:spPr/>
        <p:txBody>
          <a:bodyPr/>
          <a:lstStyle/>
          <a:p>
            <a:endParaRPr lang="en-US"/>
          </a:p>
        </p:txBody>
      </p:sp>
      <p:pic>
        <p:nvPicPr>
          <p:cNvPr id="4" name="Picture 4" descr="http://www.mycat.io/index_files/ar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5625"/>
            <a:ext cx="8614558" cy="4810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853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分库分表后的问题</a:t>
            </a:r>
            <a:endParaRPr lang="en-US" dirty="0"/>
          </a:p>
        </p:txBody>
      </p:sp>
      <p:sp>
        <p:nvSpPr>
          <p:cNvPr id="3" name="Content Placeholder 2"/>
          <p:cNvSpPr>
            <a:spLocks noGrp="1"/>
          </p:cNvSpPr>
          <p:nvPr>
            <p:ph idx="1"/>
          </p:nvPr>
        </p:nvSpPr>
        <p:spPr/>
        <p:txBody>
          <a:bodyPr/>
          <a:lstStyle/>
          <a:p>
            <a:r>
              <a:rPr lang="zh-CN" altLang="en-US" dirty="0" smtClean="0"/>
              <a:t>数据跨表</a:t>
            </a:r>
            <a:r>
              <a:rPr lang="en-US" altLang="zh-CN" dirty="0" smtClean="0"/>
              <a:t>Join</a:t>
            </a:r>
          </a:p>
          <a:p>
            <a:pPr lvl="1"/>
            <a:r>
              <a:rPr lang="zh-CN" altLang="en-US" dirty="0" smtClean="0"/>
              <a:t>中间件</a:t>
            </a:r>
            <a:endParaRPr lang="en-US" altLang="zh-CN" dirty="0" smtClean="0"/>
          </a:p>
          <a:p>
            <a:pPr lvl="1"/>
            <a:r>
              <a:rPr lang="zh-CN" altLang="en-US" dirty="0" smtClean="0"/>
              <a:t>分次查询，逻辑</a:t>
            </a:r>
            <a:r>
              <a:rPr lang="en-US" altLang="zh-CN" dirty="0" smtClean="0"/>
              <a:t>join</a:t>
            </a:r>
            <a:endParaRPr lang="en-US" altLang="zh-CN" dirty="0" smtClean="0"/>
          </a:p>
          <a:p>
            <a:r>
              <a:rPr lang="zh-CN" altLang="en-US" dirty="0" smtClean="0"/>
              <a:t>不同维度查询（买家订单，卖家订单）</a:t>
            </a:r>
            <a:endParaRPr lang="en-US" altLang="zh-CN" dirty="0" smtClean="0"/>
          </a:p>
          <a:p>
            <a:pPr lvl="1"/>
            <a:r>
              <a:rPr lang="zh-CN" altLang="en-US" dirty="0" smtClean="0"/>
              <a:t>冗余</a:t>
            </a:r>
            <a:endParaRPr lang="en-US" altLang="zh-CN" dirty="0" smtClean="0"/>
          </a:p>
          <a:p>
            <a:pPr lvl="1"/>
            <a:r>
              <a:rPr lang="zh-CN" altLang="en-US" dirty="0" smtClean="0"/>
              <a:t>搜索</a:t>
            </a:r>
            <a:r>
              <a:rPr lang="zh-CN" altLang="en-US" dirty="0" smtClean="0"/>
              <a:t>引擎</a:t>
            </a:r>
            <a:endParaRPr lang="en-US" altLang="zh-CN" dirty="0" smtClean="0"/>
          </a:p>
          <a:p>
            <a:r>
              <a:rPr lang="zh-CN" altLang="en-US" dirty="0" smtClean="0"/>
              <a:t>扩容相关</a:t>
            </a:r>
            <a:endParaRPr lang="en-US" altLang="zh-CN" dirty="0" smtClean="0"/>
          </a:p>
          <a:p>
            <a:pPr lvl="1"/>
            <a:r>
              <a:rPr lang="en-US" altLang="zh-CN" dirty="0" err="1" smtClean="0"/>
              <a:t>cobar</a:t>
            </a:r>
            <a:r>
              <a:rPr lang="en-US" altLang="zh-CN" dirty="0" smtClean="0"/>
              <a:t>/</a:t>
            </a:r>
            <a:r>
              <a:rPr lang="en-US" altLang="zh-CN" dirty="0" err="1" smtClean="0"/>
              <a:t>mycat</a:t>
            </a:r>
            <a:r>
              <a:rPr lang="zh-CN" altLang="en-US" dirty="0" smtClean="0"/>
              <a:t>无状态扩容</a:t>
            </a:r>
            <a:endParaRPr lang="en-US" altLang="zh-CN" dirty="0" smtClean="0"/>
          </a:p>
          <a:p>
            <a:pPr lvl="1"/>
            <a:r>
              <a:rPr lang="en-US" altLang="zh-CN" dirty="0" smtClean="0"/>
              <a:t>MySQL</a:t>
            </a:r>
            <a:r>
              <a:rPr lang="zh-CN" altLang="en-US" dirty="0" smtClean="0"/>
              <a:t>数据迁移</a:t>
            </a:r>
            <a:endParaRPr lang="en-US" altLang="zh-CN" dirty="0" smtClean="0"/>
          </a:p>
          <a:p>
            <a:pPr lvl="1"/>
            <a:endParaRPr lang="en-US" altLang="zh-CN" dirty="0" smtClean="0"/>
          </a:p>
          <a:p>
            <a:pPr lvl="1"/>
            <a:endParaRPr lang="en-US" dirty="0"/>
          </a:p>
        </p:txBody>
      </p:sp>
    </p:spTree>
    <p:extLst>
      <p:ext uri="{BB962C8B-B14F-4D97-AF65-F5344CB8AC3E}">
        <p14:creationId xmlns:p14="http://schemas.microsoft.com/office/powerpoint/2010/main" val="9531358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2"/>
          <a:stretch>
            <a:fillRect/>
          </a:stretch>
        </p:blipFill>
        <p:spPr>
          <a:xfrm>
            <a:off x="2893742" y="1825625"/>
            <a:ext cx="6404516" cy="4351338"/>
          </a:xfrm>
          <a:prstGeom prst="rect">
            <a:avLst/>
          </a:prstGeom>
        </p:spPr>
      </p:pic>
    </p:spTree>
    <p:extLst>
      <p:ext uri="{BB962C8B-B14F-4D97-AF65-F5344CB8AC3E}">
        <p14:creationId xmlns:p14="http://schemas.microsoft.com/office/powerpoint/2010/main" val="1603742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数据库编码规约</a:t>
            </a:r>
            <a:endParaRPr lang="en-US" dirty="0"/>
          </a:p>
        </p:txBody>
      </p:sp>
      <p:sp>
        <p:nvSpPr>
          <p:cNvPr id="3" name="Content Placeholder 2"/>
          <p:cNvSpPr>
            <a:spLocks noGrp="1"/>
          </p:cNvSpPr>
          <p:nvPr>
            <p:ph idx="1"/>
          </p:nvPr>
        </p:nvSpPr>
        <p:spPr/>
        <p:txBody>
          <a:bodyPr/>
          <a:lstStyle/>
          <a:p>
            <a:r>
              <a:rPr lang="en-US" altLang="zh-CN" dirty="0"/>
              <a:t>【</a:t>
            </a:r>
            <a:r>
              <a:rPr lang="zh-CN" altLang="en-US" dirty="0"/>
              <a:t>推荐</a:t>
            </a:r>
            <a:r>
              <a:rPr lang="en-US" altLang="zh-CN" dirty="0"/>
              <a:t>】</a:t>
            </a:r>
            <a:r>
              <a:rPr lang="zh-CN" altLang="en-US" dirty="0"/>
              <a:t>单表行数超过 </a:t>
            </a:r>
            <a:r>
              <a:rPr lang="en-US" altLang="zh-CN" dirty="0"/>
              <a:t>500 </a:t>
            </a:r>
            <a:r>
              <a:rPr lang="zh-CN" altLang="en-US" dirty="0"/>
              <a:t>万行或者单表容量超过 </a:t>
            </a:r>
            <a:r>
              <a:rPr lang="en-US" altLang="zh-CN" dirty="0"/>
              <a:t>2GB</a:t>
            </a:r>
            <a:r>
              <a:rPr lang="zh-CN" altLang="en-US" dirty="0"/>
              <a:t>，才推荐进行分库分表。 说明</a:t>
            </a:r>
            <a:r>
              <a:rPr lang="en-US" altLang="zh-CN" dirty="0"/>
              <a:t>:</a:t>
            </a:r>
            <a:r>
              <a:rPr lang="zh-CN" altLang="en-US" dirty="0"/>
              <a:t>如果预计三年后的数据量根本达不到这个级别，请不要在创建表时就分库分表。 </a:t>
            </a:r>
            <a:endParaRPr lang="zh-CN" altLang="en-US" dirty="0" smtClean="0"/>
          </a:p>
          <a:p>
            <a:r>
              <a:rPr lang="en-US" altLang="zh-CN" dirty="0"/>
              <a:t>【</a:t>
            </a:r>
            <a:r>
              <a:rPr lang="zh-CN" altLang="en-US" dirty="0"/>
              <a:t>强制</a:t>
            </a:r>
            <a:r>
              <a:rPr lang="en-US" altLang="zh-CN" dirty="0"/>
              <a:t>】</a:t>
            </a:r>
            <a:r>
              <a:rPr lang="zh-CN" altLang="en-US" dirty="0"/>
              <a:t>超过三个表禁止 </a:t>
            </a:r>
            <a:r>
              <a:rPr lang="en-US" altLang="zh-CN" dirty="0"/>
              <a:t>join</a:t>
            </a:r>
            <a:r>
              <a:rPr lang="zh-CN" altLang="en-US" dirty="0"/>
              <a:t>。需要 </a:t>
            </a:r>
            <a:r>
              <a:rPr lang="en-US" altLang="zh-CN" dirty="0"/>
              <a:t>join </a:t>
            </a:r>
            <a:r>
              <a:rPr lang="zh-CN" altLang="en-US" dirty="0"/>
              <a:t>的字段，数据类型必须绝对一致</a:t>
            </a:r>
            <a:r>
              <a:rPr lang="en-US" altLang="zh-CN" dirty="0"/>
              <a:t>;</a:t>
            </a:r>
            <a:r>
              <a:rPr lang="zh-CN" altLang="en-US" dirty="0"/>
              <a:t>多表关联查询时， 保证被关联的字段需要有索引。</a:t>
            </a:r>
            <a:br>
              <a:rPr lang="zh-CN" altLang="en-US" dirty="0"/>
            </a:br>
            <a:r>
              <a:rPr lang="zh-CN" altLang="en-US" dirty="0"/>
              <a:t>说明</a:t>
            </a:r>
            <a:r>
              <a:rPr lang="en-US" altLang="zh-CN" dirty="0"/>
              <a:t>:</a:t>
            </a:r>
            <a:r>
              <a:rPr lang="zh-CN" altLang="en-US" dirty="0"/>
              <a:t>即使双表 </a:t>
            </a:r>
            <a:r>
              <a:rPr lang="en-US" altLang="zh-CN" dirty="0"/>
              <a:t>join </a:t>
            </a:r>
            <a:r>
              <a:rPr lang="zh-CN" altLang="en-US" dirty="0"/>
              <a:t>也要注意表索引、</a:t>
            </a:r>
            <a:r>
              <a:rPr lang="en-US" altLang="zh-CN" dirty="0"/>
              <a:t>SQL </a:t>
            </a:r>
            <a:r>
              <a:rPr lang="zh-CN" altLang="en-US" dirty="0"/>
              <a:t>性能。 </a:t>
            </a:r>
          </a:p>
          <a:p>
            <a:r>
              <a:rPr lang="en-US" altLang="zh-CN" dirty="0"/>
              <a:t>【</a:t>
            </a:r>
            <a:r>
              <a:rPr lang="zh-CN" altLang="en-US" dirty="0"/>
              <a:t>强制</a:t>
            </a:r>
            <a:r>
              <a:rPr lang="en-US" altLang="zh-CN" dirty="0"/>
              <a:t>】</a:t>
            </a:r>
            <a:r>
              <a:rPr lang="zh-CN" altLang="en-US" dirty="0"/>
              <a:t>不得使用外键与级联，一切外键概念必须在应用层解决。 </a:t>
            </a:r>
          </a:p>
          <a:p>
            <a:r>
              <a:rPr lang="en-US" altLang="zh-CN" dirty="0"/>
              <a:t>【</a:t>
            </a:r>
            <a:r>
              <a:rPr lang="zh-CN" altLang="en-US" dirty="0"/>
              <a:t>强制</a:t>
            </a:r>
            <a:r>
              <a:rPr lang="en-US" altLang="zh-CN" dirty="0"/>
              <a:t>】</a:t>
            </a:r>
            <a:r>
              <a:rPr lang="zh-CN" altLang="en-US" dirty="0"/>
              <a:t>禁止使用存储过程，存储过程难以调试和扩展，更没有移植性。 </a:t>
            </a:r>
          </a:p>
          <a:p>
            <a:endParaRPr lang="en-US" dirty="0"/>
          </a:p>
        </p:txBody>
      </p:sp>
    </p:spTree>
    <p:extLst>
      <p:ext uri="{BB962C8B-B14F-4D97-AF65-F5344CB8AC3E}">
        <p14:creationId xmlns:p14="http://schemas.microsoft.com/office/powerpoint/2010/main" val="12729012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NoSQL</a:t>
            </a:r>
            <a:r>
              <a:rPr lang="zh-CN" altLang="en-US" dirty="0" smtClean="0"/>
              <a:t>数据库的伸缩性设计</a:t>
            </a:r>
            <a:endParaRPr lang="en-US" dirty="0"/>
          </a:p>
        </p:txBody>
      </p:sp>
      <p:sp>
        <p:nvSpPr>
          <p:cNvPr id="3" name="Content Placeholder 2"/>
          <p:cNvSpPr>
            <a:spLocks noGrp="1"/>
          </p:cNvSpPr>
          <p:nvPr>
            <p:ph idx="1"/>
          </p:nvPr>
        </p:nvSpPr>
        <p:spPr/>
        <p:txBody>
          <a:bodyPr>
            <a:normAutofit fontScale="92500"/>
          </a:bodyPr>
          <a:lstStyle/>
          <a:p>
            <a:r>
              <a:rPr lang="en-US" altLang="zh-CN" dirty="0"/>
              <a:t>NoSQL,</a:t>
            </a:r>
            <a:r>
              <a:rPr lang="zh-CN" altLang="en-US" dirty="0"/>
              <a:t>主要指非关系的、分布式的数据库设计模式。也有许多专家将 </a:t>
            </a:r>
            <a:r>
              <a:rPr lang="en-US" altLang="zh-CN" dirty="0"/>
              <a:t>NSQL </a:t>
            </a:r>
            <a:r>
              <a:rPr lang="zh-CN" altLang="en-US" dirty="0" smtClean="0"/>
              <a:t>解读为</a:t>
            </a:r>
            <a:r>
              <a:rPr lang="en-US" altLang="zh-CN" dirty="0"/>
              <a:t>Not Only SQL,</a:t>
            </a:r>
            <a:r>
              <a:rPr lang="zh-CN" altLang="en-US" dirty="0"/>
              <a:t>表示</a:t>
            </a:r>
            <a:r>
              <a:rPr lang="en-US" altLang="zh-CN" dirty="0"/>
              <a:t>NoSQL</a:t>
            </a:r>
            <a:r>
              <a:rPr lang="zh-CN" altLang="en-US" dirty="0"/>
              <a:t>只是关系数据库的补充</a:t>
            </a:r>
            <a:r>
              <a:rPr lang="en-US" altLang="zh-CN" dirty="0"/>
              <a:t>,</a:t>
            </a:r>
            <a:r>
              <a:rPr lang="zh-CN" altLang="en-US" dirty="0"/>
              <a:t>而不是替代方案。一般而言</a:t>
            </a:r>
            <a:r>
              <a:rPr lang="en-US" altLang="zh-CN" dirty="0"/>
              <a:t>,</a:t>
            </a:r>
            <a:r>
              <a:rPr lang="en-US" altLang="zh-CN" dirty="0" smtClean="0"/>
              <a:t>NoSQL</a:t>
            </a:r>
            <a:r>
              <a:rPr lang="zh-CN" altLang="en-US" dirty="0" smtClean="0"/>
              <a:t>数据库</a:t>
            </a:r>
            <a:r>
              <a:rPr lang="zh-CN" altLang="en-US" dirty="0"/>
              <a:t>产品都放弃了关系数据库的两大重要基础</a:t>
            </a:r>
            <a:r>
              <a:rPr lang="en-US" altLang="zh-CN" dirty="0"/>
              <a:t>:</a:t>
            </a:r>
            <a:r>
              <a:rPr lang="zh-CN" altLang="en-US" dirty="0"/>
              <a:t>以关系代数为基础的结构化查询</a:t>
            </a:r>
            <a:r>
              <a:rPr lang="zh-CN" altLang="en-US" dirty="0" smtClean="0"/>
              <a:t>语言</a:t>
            </a:r>
            <a:r>
              <a:rPr lang="en-US" altLang="zh-CN" dirty="0" smtClean="0"/>
              <a:t>(</a:t>
            </a:r>
            <a:r>
              <a:rPr lang="en-US" altLang="zh-CN" dirty="0"/>
              <a:t>SQL)</a:t>
            </a:r>
            <a:r>
              <a:rPr lang="zh-CN" altLang="en-US" dirty="0"/>
              <a:t>和事务一致性保证</a:t>
            </a:r>
            <a:r>
              <a:rPr lang="en-US" altLang="zh-CN" dirty="0"/>
              <a:t>(ACID)</a:t>
            </a:r>
            <a:r>
              <a:rPr lang="zh-CN" altLang="en-US" dirty="0"/>
              <a:t>。而强化其他一些大型网站更关注的特性</a:t>
            </a:r>
            <a:r>
              <a:rPr lang="en-US" altLang="zh-CN" dirty="0"/>
              <a:t>:</a:t>
            </a:r>
            <a:r>
              <a:rPr lang="zh-CN" altLang="en-US" dirty="0"/>
              <a:t>高可用</a:t>
            </a:r>
            <a:r>
              <a:rPr lang="zh-CN" altLang="en-US" dirty="0" smtClean="0"/>
              <a:t>性和</a:t>
            </a:r>
            <a:r>
              <a:rPr lang="zh-CN" altLang="en-US" dirty="0"/>
              <a:t>可伸缩性。</a:t>
            </a:r>
          </a:p>
          <a:p>
            <a:r>
              <a:rPr lang="zh-CN" altLang="en-US" dirty="0"/>
              <a:t>开源社区有各种</a:t>
            </a:r>
            <a:r>
              <a:rPr lang="en-US" altLang="zh-CN" dirty="0" smtClean="0"/>
              <a:t>NOSOL</a:t>
            </a:r>
            <a:r>
              <a:rPr lang="zh-CN" altLang="en-US" dirty="0"/>
              <a:t>产品</a:t>
            </a:r>
            <a:r>
              <a:rPr lang="en-US" altLang="zh-CN" dirty="0"/>
              <a:t>,</a:t>
            </a:r>
            <a:r>
              <a:rPr lang="zh-CN" altLang="en-US" dirty="0"/>
              <a:t>其支持的数据结构和伸缩特性也各不相同</a:t>
            </a:r>
            <a:r>
              <a:rPr lang="en-US" altLang="zh-CN" dirty="0"/>
              <a:t>,</a:t>
            </a:r>
            <a:r>
              <a:rPr lang="zh-CN" altLang="en-US" dirty="0"/>
              <a:t>目前看来</a:t>
            </a:r>
            <a:r>
              <a:rPr lang="en-US" altLang="zh-CN" dirty="0" smtClean="0"/>
              <a:t>,</a:t>
            </a:r>
            <a:r>
              <a:rPr lang="zh-CN" altLang="en-US" dirty="0" smtClean="0"/>
              <a:t>应用比较广泛的有</a:t>
            </a:r>
            <a:endParaRPr lang="en-US" altLang="zh-CN" dirty="0" smtClean="0"/>
          </a:p>
          <a:p>
            <a:pPr lvl="1"/>
            <a:r>
              <a:rPr lang="en-US" altLang="zh-CN" dirty="0" smtClean="0"/>
              <a:t>Apache </a:t>
            </a:r>
            <a:r>
              <a:rPr lang="en-US" altLang="zh-CN" dirty="0" err="1" smtClean="0"/>
              <a:t>HBase</a:t>
            </a:r>
            <a:endParaRPr lang="en-US" altLang="zh-CN" dirty="0" smtClean="0"/>
          </a:p>
          <a:p>
            <a:pPr lvl="1"/>
            <a:r>
              <a:rPr lang="en-US" altLang="zh-CN" dirty="0" err="1" smtClean="0"/>
              <a:t>Redis</a:t>
            </a:r>
            <a:endParaRPr lang="en-US" altLang="zh-CN" dirty="0" smtClean="0"/>
          </a:p>
          <a:p>
            <a:pPr lvl="1"/>
            <a:r>
              <a:rPr lang="en-US" altLang="zh-CN" dirty="0" err="1" smtClean="0"/>
              <a:t>Memcached</a:t>
            </a:r>
            <a:endParaRPr lang="en-US" altLang="zh-CN" dirty="0" smtClean="0"/>
          </a:p>
          <a:p>
            <a:pPr lvl="1"/>
            <a:r>
              <a:rPr lang="en-US" altLang="zh-CN" dirty="0" smtClean="0"/>
              <a:t>MongoDB</a:t>
            </a:r>
          </a:p>
          <a:p>
            <a:pPr lvl="1"/>
            <a:endParaRPr lang="en-US" altLang="zh-CN" dirty="0"/>
          </a:p>
          <a:p>
            <a:endParaRPr lang="en-US" dirty="0"/>
          </a:p>
        </p:txBody>
      </p:sp>
    </p:spTree>
    <p:extLst>
      <p:ext uri="{BB962C8B-B14F-4D97-AF65-F5344CB8AC3E}">
        <p14:creationId xmlns:p14="http://schemas.microsoft.com/office/powerpoint/2010/main" val="1923723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zh-CN" altLang="en-US" dirty="0" smtClean="0"/>
              <a:t>线性伸缩</a:t>
            </a:r>
            <a:endParaRPr lang="en-US" dirty="0"/>
          </a:p>
        </p:txBody>
      </p:sp>
      <p:pic>
        <p:nvPicPr>
          <p:cNvPr id="4" name="Content Placeholder 3"/>
          <p:cNvPicPr>
            <a:picLocks noGrp="1" noChangeAspect="1"/>
          </p:cNvPicPr>
          <p:nvPr>
            <p:ph idx="1"/>
          </p:nvPr>
        </p:nvPicPr>
        <p:blipFill>
          <a:blip r:embed="rId2"/>
          <a:stretch>
            <a:fillRect/>
          </a:stretch>
        </p:blipFill>
        <p:spPr>
          <a:xfrm>
            <a:off x="0" y="1252259"/>
            <a:ext cx="9153525" cy="2967901"/>
          </a:xfrm>
          <a:prstGeom prst="rect">
            <a:avLst/>
          </a:prstGeom>
        </p:spPr>
      </p:pic>
      <p:pic>
        <p:nvPicPr>
          <p:cNvPr id="5" name="Picture 4"/>
          <p:cNvPicPr>
            <a:picLocks noChangeAspect="1"/>
          </p:cNvPicPr>
          <p:nvPr/>
        </p:nvPicPr>
        <p:blipFill>
          <a:blip r:embed="rId3"/>
          <a:stretch>
            <a:fillRect/>
          </a:stretch>
        </p:blipFill>
        <p:spPr>
          <a:xfrm>
            <a:off x="5314951" y="4102887"/>
            <a:ext cx="6877049" cy="2755113"/>
          </a:xfrm>
          <a:prstGeom prst="rect">
            <a:avLst/>
          </a:prstGeom>
        </p:spPr>
      </p:pic>
    </p:spTree>
    <p:extLst>
      <p:ext uri="{BB962C8B-B14F-4D97-AF65-F5344CB8AC3E}">
        <p14:creationId xmlns:p14="http://schemas.microsoft.com/office/powerpoint/2010/main" val="1363257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小结</a:t>
            </a:r>
            <a:endParaRPr lang="en-US" dirty="0"/>
          </a:p>
        </p:txBody>
      </p:sp>
      <p:sp>
        <p:nvSpPr>
          <p:cNvPr id="3" name="Content Placeholder 2"/>
          <p:cNvSpPr>
            <a:spLocks noGrp="1"/>
          </p:cNvSpPr>
          <p:nvPr>
            <p:ph idx="1"/>
          </p:nvPr>
        </p:nvSpPr>
        <p:spPr>
          <a:xfrm>
            <a:off x="838200" y="1825624"/>
            <a:ext cx="10515600" cy="5260975"/>
          </a:xfrm>
        </p:spPr>
        <p:txBody>
          <a:bodyPr>
            <a:normAutofit fontScale="92500" lnSpcReduction="20000"/>
          </a:bodyPr>
          <a:lstStyle/>
          <a:p>
            <a:r>
              <a:rPr lang="zh-CN" altLang="en-US" dirty="0"/>
              <a:t>伸缩性架构设计能力是网站架构师必须具备的能力。</a:t>
            </a:r>
          </a:p>
          <a:p>
            <a:r>
              <a:rPr lang="zh-CN" altLang="en-US" dirty="0"/>
              <a:t>伸缩性架构设计是简单的</a:t>
            </a:r>
            <a:r>
              <a:rPr lang="en-US" altLang="zh-CN" dirty="0"/>
              <a:t>,</a:t>
            </a:r>
            <a:r>
              <a:rPr lang="zh-CN" altLang="en-US" dirty="0"/>
              <a:t>因为几乎所有稍有规模的网站都必须是可伸缩的</a:t>
            </a:r>
            <a:r>
              <a:rPr lang="en-US" altLang="zh-CN" dirty="0"/>
              <a:t>,</a:t>
            </a:r>
            <a:r>
              <a:rPr lang="zh-CN" altLang="en-US" dirty="0"/>
              <a:t>有</a:t>
            </a:r>
            <a:r>
              <a:rPr lang="zh-CN" altLang="en-US" dirty="0" smtClean="0"/>
              <a:t>很多</a:t>
            </a:r>
            <a:r>
              <a:rPr lang="zh-CN" altLang="en-US" dirty="0"/>
              <a:t>案例可供借鉴</a:t>
            </a:r>
            <a:r>
              <a:rPr lang="en-US" altLang="zh-CN" dirty="0"/>
              <a:t>,</a:t>
            </a:r>
            <a:r>
              <a:rPr lang="zh-CN" altLang="en-US" dirty="0"/>
              <a:t>同时又有大量商业的、开源的提供伸缩性能力的软硬件产品可供选用</a:t>
            </a:r>
            <a:r>
              <a:rPr lang="zh-CN" altLang="en-US" dirty="0" smtClean="0"/>
              <a:t>。然而</a:t>
            </a:r>
            <a:r>
              <a:rPr lang="zh-CN" altLang="en-US" dirty="0"/>
              <a:t>伸缩性设计又是复杂的</a:t>
            </a:r>
            <a:r>
              <a:rPr lang="en-US" altLang="zh-CN" dirty="0"/>
              <a:t>,</a:t>
            </a:r>
            <a:r>
              <a:rPr lang="zh-CN" altLang="en-US" dirty="0"/>
              <a:t>没有通用的、完美的解决方案和产品</a:t>
            </a:r>
            <a:r>
              <a:rPr lang="en-US" altLang="zh-CN" dirty="0"/>
              <a:t>,</a:t>
            </a:r>
            <a:r>
              <a:rPr lang="zh-CN" altLang="en-US" dirty="0"/>
              <a:t>网站伸缩性往往</a:t>
            </a:r>
            <a:r>
              <a:rPr lang="zh-CN" altLang="en-US" dirty="0" smtClean="0"/>
              <a:t>和可</a:t>
            </a:r>
            <a:r>
              <a:rPr lang="zh-CN" altLang="en-US" dirty="0"/>
              <a:t>用性、正确性、性能等稠合在一起</a:t>
            </a:r>
            <a:r>
              <a:rPr lang="en-US" altLang="zh-CN" dirty="0"/>
              <a:t>,</a:t>
            </a:r>
            <a:r>
              <a:rPr lang="zh-CN" altLang="en-US" dirty="0"/>
              <a:t>改善伸缩性可能会影响一些网站的其他特性</a:t>
            </a:r>
            <a:r>
              <a:rPr lang="en-US" altLang="zh-CN" dirty="0"/>
              <a:t>,</a:t>
            </a:r>
            <a:r>
              <a:rPr lang="zh-CN" altLang="en-US" dirty="0" smtClean="0"/>
              <a:t>网站</a:t>
            </a:r>
            <a:r>
              <a:rPr lang="zh-CN" altLang="en-US" dirty="0"/>
              <a:t>架构师必须对网站的商业目标、历史演化、技术路线了然于胸</a:t>
            </a:r>
            <a:r>
              <a:rPr lang="en-US" altLang="zh-CN" dirty="0"/>
              <a:t>,</a:t>
            </a:r>
            <a:r>
              <a:rPr lang="zh-CN" altLang="en-US" dirty="0"/>
              <a:t>甚至还需要综合</a:t>
            </a:r>
            <a:r>
              <a:rPr lang="zh-CN" altLang="en-US" dirty="0" smtClean="0"/>
              <a:t>考虑技术</a:t>
            </a:r>
            <a:r>
              <a:rPr lang="zh-CN" altLang="en-US" dirty="0"/>
              <a:t>团队的知识储备和结构、管理层的战略愿景和规划</a:t>
            </a:r>
            <a:r>
              <a:rPr lang="en-US" altLang="zh-CN" dirty="0"/>
              <a:t>,</a:t>
            </a:r>
            <a:r>
              <a:rPr lang="zh-CN" altLang="en-US" dirty="0"/>
              <a:t>才能最终做出对网站伸缩性</a:t>
            </a:r>
            <a:r>
              <a:rPr lang="zh-CN" altLang="en-US" dirty="0" smtClean="0"/>
              <a:t>架构</a:t>
            </a:r>
            <a:r>
              <a:rPr lang="zh-CN" altLang="en-US" dirty="0"/>
              <a:t>最合适的决策。</a:t>
            </a:r>
          </a:p>
          <a:p>
            <a:r>
              <a:rPr lang="zh-CN" altLang="en-US" dirty="0"/>
              <a:t>一个具有良好伸缩性架构设计的网站</a:t>
            </a:r>
            <a:r>
              <a:rPr lang="en-US" altLang="zh-CN" dirty="0"/>
              <a:t>,</a:t>
            </a:r>
            <a:r>
              <a:rPr lang="zh-CN" altLang="en-US" dirty="0"/>
              <a:t>其设计总是走在业务发展的前面</a:t>
            </a:r>
            <a:r>
              <a:rPr lang="en-US" altLang="zh-CN" dirty="0"/>
              <a:t>,</a:t>
            </a:r>
            <a:r>
              <a:rPr lang="zh-CN" altLang="en-US" dirty="0"/>
              <a:t>在业务</a:t>
            </a:r>
            <a:r>
              <a:rPr lang="zh-CN" altLang="en-US" dirty="0" smtClean="0"/>
              <a:t>需要</a:t>
            </a:r>
            <a:r>
              <a:rPr lang="zh-CN" altLang="en-US" dirty="0"/>
              <a:t>处理更多访问和服务之前</a:t>
            </a:r>
            <a:r>
              <a:rPr lang="en-US" altLang="zh-CN" dirty="0"/>
              <a:t>,</a:t>
            </a:r>
            <a:r>
              <a:rPr lang="zh-CN" altLang="en-US" dirty="0"/>
              <a:t>就已经做好充足准备</a:t>
            </a:r>
            <a:r>
              <a:rPr lang="en-US" altLang="zh-CN" dirty="0"/>
              <a:t>,</a:t>
            </a:r>
            <a:r>
              <a:rPr lang="zh-CN" altLang="en-US" dirty="0"/>
              <a:t>当业务需要时</a:t>
            </a:r>
            <a:r>
              <a:rPr lang="en-US" altLang="zh-CN" dirty="0"/>
              <a:t>,</a:t>
            </a:r>
            <a:r>
              <a:rPr lang="zh-CN" altLang="en-US" dirty="0"/>
              <a:t>只需要购买或者</a:t>
            </a:r>
            <a:r>
              <a:rPr lang="zh-CN" altLang="en-US" dirty="0" smtClean="0"/>
              <a:t>租用</a:t>
            </a:r>
            <a:r>
              <a:rPr lang="zh-CN" altLang="en-US" dirty="0"/>
              <a:t>服务器简单部署实施就可以了</a:t>
            </a:r>
            <a:r>
              <a:rPr lang="en-US" altLang="zh-CN" dirty="0"/>
              <a:t>,</a:t>
            </a:r>
            <a:r>
              <a:rPr lang="zh-CN" altLang="en-US" dirty="0"/>
              <a:t>技术团队亦可高枕无忧。反之</a:t>
            </a:r>
            <a:r>
              <a:rPr lang="en-US" altLang="zh-CN" dirty="0"/>
              <a:t>,</a:t>
            </a:r>
            <a:r>
              <a:rPr lang="zh-CN" altLang="en-US" dirty="0"/>
              <a:t>设计和技术走在</a:t>
            </a:r>
            <a:r>
              <a:rPr lang="zh-CN" altLang="en-US" dirty="0" smtClean="0"/>
              <a:t>业务的</a:t>
            </a:r>
            <a:r>
              <a:rPr lang="zh-CN" altLang="en-US" dirty="0"/>
              <a:t>后面</a:t>
            </a:r>
            <a:r>
              <a:rPr lang="en-US" altLang="zh-CN" dirty="0"/>
              <a:t>,</a:t>
            </a:r>
            <a:r>
              <a:rPr lang="zh-CN" altLang="en-US" dirty="0"/>
              <a:t>采购来的机器根本就没办法加入集群</a:t>
            </a:r>
            <a:r>
              <a:rPr lang="en-US" altLang="zh-CN" dirty="0"/>
              <a:t>,</a:t>
            </a:r>
            <a:r>
              <a:rPr lang="zh-CN" altLang="en-US" dirty="0"/>
              <a:t>勉强加了进去</a:t>
            </a:r>
            <a:r>
              <a:rPr lang="en-US" altLang="zh-CN" dirty="0"/>
              <a:t>,</a:t>
            </a:r>
            <a:r>
              <a:rPr lang="zh-CN" altLang="en-US" dirty="0"/>
              <a:t>却发现瓶颈不在这里</a:t>
            </a:r>
            <a:r>
              <a:rPr lang="en-US" altLang="zh-CN" dirty="0" smtClean="0"/>
              <a:t>,</a:t>
            </a:r>
            <a:r>
              <a:rPr lang="zh-CN" altLang="en-US" dirty="0" smtClean="0"/>
              <a:t>系统</a:t>
            </a:r>
            <a:r>
              <a:rPr lang="zh-CN" altLang="en-US" dirty="0"/>
              <a:t>整体处理能力依然上不去。技术团队每天加班</a:t>
            </a:r>
            <a:r>
              <a:rPr lang="en-US" altLang="zh-CN" dirty="0"/>
              <a:t>,</a:t>
            </a:r>
            <a:r>
              <a:rPr lang="zh-CN" altLang="en-US" dirty="0"/>
              <a:t>却总是拖公司发展的后腿。</a:t>
            </a:r>
            <a:r>
              <a:rPr lang="zh-CN" altLang="en-US" dirty="0" smtClean="0"/>
              <a:t>架构师对</a:t>
            </a:r>
            <a:r>
              <a:rPr lang="zh-CN" altLang="en-US" dirty="0"/>
              <a:t>网站伸缩性的把握</a:t>
            </a:r>
            <a:r>
              <a:rPr lang="en-US" altLang="zh-CN" dirty="0"/>
              <a:t>,</a:t>
            </a:r>
            <a:r>
              <a:rPr lang="zh-CN" altLang="en-US" dirty="0"/>
              <a:t>一线之间</a:t>
            </a:r>
            <a:r>
              <a:rPr lang="en-US" altLang="zh-CN" dirty="0"/>
              <a:t>,</a:t>
            </a:r>
            <a:r>
              <a:rPr lang="zh-CN" altLang="en-US" dirty="0"/>
              <a:t>天堂和地狱</a:t>
            </a:r>
            <a:r>
              <a:rPr lang="zh-CN" altLang="en-US" dirty="0" smtClean="0"/>
              <a:t>。</a:t>
            </a:r>
            <a:endParaRPr lang="zh-CN" altLang="en-US" dirty="0"/>
          </a:p>
        </p:txBody>
      </p:sp>
    </p:spTree>
    <p:extLst>
      <p:ext uri="{BB962C8B-B14F-4D97-AF65-F5344CB8AC3E}">
        <p14:creationId xmlns:p14="http://schemas.microsoft.com/office/powerpoint/2010/main" val="2032895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solidFill>
                  <a:srgbClr val="FF0000"/>
                </a:solidFill>
              </a:rPr>
              <a:t>网站架构的伸缩性设计</a:t>
            </a:r>
            <a:endParaRPr lang="en-US" altLang="zh-CN" dirty="0" smtClean="0">
              <a:solidFill>
                <a:srgbClr val="FF0000"/>
              </a:solidFill>
            </a:endParaRPr>
          </a:p>
          <a:p>
            <a:r>
              <a:rPr lang="zh-CN" altLang="en-US" dirty="0" smtClean="0"/>
              <a:t>应用服务器集群的伸缩性设计</a:t>
            </a:r>
            <a:endParaRPr lang="en-US" altLang="zh-CN" dirty="0" smtClean="0"/>
          </a:p>
          <a:p>
            <a:r>
              <a:rPr lang="zh-CN" altLang="en-US" dirty="0" smtClean="0"/>
              <a:t>分布式缓存的伸缩性设计</a:t>
            </a:r>
            <a:endParaRPr lang="en-US" altLang="zh-CN" dirty="0" smtClean="0"/>
          </a:p>
          <a:p>
            <a:r>
              <a:rPr lang="zh-CN" altLang="en-US" dirty="0" smtClean="0"/>
              <a:t>数据存储服务器集群的伸缩性设计</a:t>
            </a:r>
            <a:endParaRPr lang="en-US" dirty="0"/>
          </a:p>
        </p:txBody>
      </p:sp>
    </p:spTree>
    <p:extLst>
      <p:ext uri="{BB962C8B-B14F-4D97-AF65-F5344CB8AC3E}">
        <p14:creationId xmlns:p14="http://schemas.microsoft.com/office/powerpoint/2010/main" val="867824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网站架构的伸缩性设计</a:t>
            </a:r>
            <a:endParaRPr lang="en-US" dirty="0"/>
          </a:p>
        </p:txBody>
      </p:sp>
      <p:sp>
        <p:nvSpPr>
          <p:cNvPr id="3" name="Content Placeholder 2"/>
          <p:cNvSpPr>
            <a:spLocks noGrp="1"/>
          </p:cNvSpPr>
          <p:nvPr>
            <p:ph idx="1"/>
          </p:nvPr>
        </p:nvSpPr>
        <p:spPr/>
        <p:txBody>
          <a:bodyPr>
            <a:normAutofit/>
          </a:bodyPr>
          <a:lstStyle/>
          <a:p>
            <a:r>
              <a:rPr lang="zh-CN" altLang="en-US" dirty="0" smtClean="0">
                <a:effectLst/>
              </a:rPr>
              <a:t>回顾网站架构发展历程</a:t>
            </a:r>
            <a:r>
              <a:rPr lang="en-US" altLang="zh-CN" dirty="0" smtClean="0">
                <a:effectLst/>
              </a:rPr>
              <a:t>,</a:t>
            </a:r>
            <a:r>
              <a:rPr lang="zh-CN" altLang="en-US" dirty="0" smtClean="0">
                <a:effectLst/>
              </a:rPr>
              <a:t>网站架构发展史就是一部不断向网站添加服务器的历史。只要工程师能向网站的服务器集群中添加新的机器</a:t>
            </a:r>
            <a:r>
              <a:rPr lang="en-US" altLang="zh-CN" dirty="0" smtClean="0">
                <a:effectLst/>
              </a:rPr>
              <a:t>,</a:t>
            </a:r>
            <a:r>
              <a:rPr lang="zh-CN" altLang="en-US" dirty="0" smtClean="0">
                <a:effectLst/>
              </a:rPr>
              <a:t>只要新添加的服务器能线性提高网站的整体服务处理能力</a:t>
            </a:r>
            <a:r>
              <a:rPr lang="en-US" altLang="zh-CN" dirty="0" smtClean="0">
                <a:effectLst/>
              </a:rPr>
              <a:t>,</a:t>
            </a:r>
            <a:r>
              <a:rPr lang="zh-CN" altLang="en-US" dirty="0" smtClean="0">
                <a:effectLst/>
              </a:rPr>
              <a:t>网站就无需为不断增长的用户和访问而焦虑。</a:t>
            </a:r>
          </a:p>
          <a:p>
            <a:r>
              <a:rPr lang="zh-CN" altLang="en-US" dirty="0" smtClean="0">
                <a:effectLst/>
              </a:rPr>
              <a:t>一般说来</a:t>
            </a:r>
            <a:r>
              <a:rPr lang="en-US" altLang="zh-CN" dirty="0" smtClean="0">
                <a:effectLst/>
              </a:rPr>
              <a:t>,</a:t>
            </a:r>
            <a:r>
              <a:rPr lang="zh-CN" altLang="en-US" dirty="0" smtClean="0">
                <a:effectLst/>
              </a:rPr>
              <a:t>网站的伸缩性设计可分成两类</a:t>
            </a:r>
            <a:r>
              <a:rPr lang="en-US" altLang="zh-CN" dirty="0" smtClean="0">
                <a:effectLst/>
              </a:rPr>
              <a:t>,</a:t>
            </a:r>
            <a:r>
              <a:rPr lang="zh-CN" altLang="en-US" dirty="0" smtClean="0">
                <a:effectLst/>
              </a:rPr>
              <a:t>一类是根据功能进行物理分离实现伸缩</a:t>
            </a:r>
            <a:r>
              <a:rPr lang="en-US" altLang="zh-CN" dirty="0" smtClean="0">
                <a:effectLst/>
              </a:rPr>
              <a:t>,</a:t>
            </a:r>
            <a:r>
              <a:rPr lang="zh-CN" altLang="en-US" dirty="0" smtClean="0">
                <a:effectLst/>
              </a:rPr>
              <a:t>一类是单一功能通过集群实现伸缩。前者是不同的服务器部署不同的服务</a:t>
            </a:r>
            <a:r>
              <a:rPr lang="en-US" altLang="zh-CN" dirty="0" smtClean="0">
                <a:effectLst/>
              </a:rPr>
              <a:t>,</a:t>
            </a:r>
            <a:r>
              <a:rPr lang="zh-CN" altLang="en-US" dirty="0" smtClean="0">
                <a:effectLst/>
              </a:rPr>
              <a:t>提供不同的功能</a:t>
            </a:r>
            <a:r>
              <a:rPr lang="en-US" altLang="zh-CN" dirty="0" smtClean="0">
                <a:effectLst/>
              </a:rPr>
              <a:t>;</a:t>
            </a:r>
            <a:r>
              <a:rPr lang="zh-CN" altLang="en-US" dirty="0" smtClean="0">
                <a:effectLst/>
              </a:rPr>
              <a:t>后者是集群内的多台服务器部署相同的服务</a:t>
            </a:r>
            <a:r>
              <a:rPr lang="en-US" altLang="zh-CN" dirty="0" smtClean="0">
                <a:effectLst/>
              </a:rPr>
              <a:t>,</a:t>
            </a:r>
            <a:r>
              <a:rPr lang="zh-CN" altLang="en-US" dirty="0" smtClean="0">
                <a:effectLst/>
              </a:rPr>
              <a:t>提供相同的功能。</a:t>
            </a:r>
          </a:p>
          <a:p>
            <a:endParaRPr lang="en-US" dirty="0"/>
          </a:p>
        </p:txBody>
      </p:sp>
    </p:spTree>
    <p:extLst>
      <p:ext uri="{BB962C8B-B14F-4D97-AF65-F5344CB8AC3E}">
        <p14:creationId xmlns:p14="http://schemas.microsoft.com/office/powerpoint/2010/main" val="1028391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不同功能进行物理分离实现伸缩</a:t>
            </a:r>
            <a:endParaRPr lang="en-US" dirty="0"/>
          </a:p>
        </p:txBody>
      </p:sp>
      <p:pic>
        <p:nvPicPr>
          <p:cNvPr id="4" name="Content Placeholder 3"/>
          <p:cNvPicPr>
            <a:picLocks noGrp="1" noChangeAspect="1"/>
          </p:cNvPicPr>
          <p:nvPr>
            <p:ph idx="1"/>
          </p:nvPr>
        </p:nvPicPr>
        <p:blipFill>
          <a:blip r:embed="rId2"/>
          <a:stretch>
            <a:fillRect/>
          </a:stretch>
        </p:blipFill>
        <p:spPr>
          <a:xfrm>
            <a:off x="6491045" y="1690688"/>
            <a:ext cx="5394142" cy="4351338"/>
          </a:xfrm>
          <a:prstGeom prst="rect">
            <a:avLst/>
          </a:prstGeom>
        </p:spPr>
      </p:pic>
      <p:sp>
        <p:nvSpPr>
          <p:cNvPr id="5" name="TextBox 4"/>
          <p:cNvSpPr txBox="1"/>
          <p:nvPr/>
        </p:nvSpPr>
        <p:spPr>
          <a:xfrm>
            <a:off x="733926" y="1690687"/>
            <a:ext cx="4860758" cy="2308324"/>
          </a:xfrm>
          <a:prstGeom prst="rect">
            <a:avLst/>
          </a:prstGeom>
          <a:noFill/>
        </p:spPr>
        <p:txBody>
          <a:bodyPr wrap="square" rtlCol="0">
            <a:spAutoFit/>
          </a:bodyPr>
          <a:lstStyle/>
          <a:p>
            <a:r>
              <a:rPr lang="zh-CN" altLang="en-US" dirty="0" smtClean="0">
                <a:effectLst/>
              </a:rPr>
              <a:t>每次分离都会有更多的服务器加入网站</a:t>
            </a:r>
            <a:r>
              <a:rPr lang="en-US" altLang="zh-CN" dirty="0" smtClean="0">
                <a:effectLst/>
              </a:rPr>
              <a:t>,</a:t>
            </a:r>
            <a:r>
              <a:rPr lang="zh-CN" altLang="en-US" dirty="0" smtClean="0">
                <a:effectLst/>
              </a:rPr>
              <a:t>使用新增的服务器处理某种特定服务。事</a:t>
            </a:r>
          </a:p>
          <a:p>
            <a:r>
              <a:rPr lang="zh-CN" altLang="en-US" dirty="0" smtClean="0">
                <a:effectLst/>
              </a:rPr>
              <a:t>实上</a:t>
            </a:r>
            <a:r>
              <a:rPr lang="en-US" altLang="zh-CN" dirty="0" smtClean="0">
                <a:effectLst/>
              </a:rPr>
              <a:t>,</a:t>
            </a:r>
            <a:r>
              <a:rPr lang="zh-CN" altLang="en-US" dirty="0" smtClean="0">
                <a:effectLst/>
              </a:rPr>
              <a:t>通过物理上分离不同的网站功能</a:t>
            </a:r>
            <a:r>
              <a:rPr lang="en-US" altLang="zh-CN" dirty="0" smtClean="0">
                <a:effectLst/>
              </a:rPr>
              <a:t>,</a:t>
            </a:r>
            <a:r>
              <a:rPr lang="zh-CN" altLang="en-US" dirty="0" smtClean="0">
                <a:effectLst/>
              </a:rPr>
              <a:t>实现网站伸缩性的手段</a:t>
            </a:r>
            <a:r>
              <a:rPr lang="en-US" altLang="zh-CN" dirty="0" smtClean="0">
                <a:effectLst/>
              </a:rPr>
              <a:t>,</a:t>
            </a:r>
            <a:r>
              <a:rPr lang="zh-CN" altLang="en-US" dirty="0" smtClean="0">
                <a:effectLst/>
              </a:rPr>
              <a:t>不仅可以用在网站发</a:t>
            </a:r>
          </a:p>
          <a:p>
            <a:r>
              <a:rPr lang="zh-CN" altLang="en-US" dirty="0" smtClean="0">
                <a:effectLst/>
              </a:rPr>
              <a:t>展早期</a:t>
            </a:r>
            <a:r>
              <a:rPr lang="en-US" altLang="zh-CN" dirty="0" smtClean="0">
                <a:effectLst/>
              </a:rPr>
              <a:t>,</a:t>
            </a:r>
            <a:r>
              <a:rPr lang="zh-CN" altLang="en-US" dirty="0" smtClean="0">
                <a:effectLst/>
              </a:rPr>
              <a:t>而且可以在网站发展的任何阶段使用。具体又可分成如下两种情况。</a:t>
            </a:r>
            <a:endParaRPr lang="en-US" altLang="zh-CN" dirty="0" smtClean="0">
              <a:effectLst/>
            </a:endParaRPr>
          </a:p>
          <a:p>
            <a:pPr marL="742950" lvl="1" indent="-285750">
              <a:buFont typeface="Arial" charset="0"/>
              <a:buChar char="•"/>
            </a:pPr>
            <a:r>
              <a:rPr lang="zh-CN" altLang="en-US" dirty="0" smtClean="0"/>
              <a:t>纵向分离</a:t>
            </a:r>
            <a:endParaRPr lang="en-US" altLang="zh-CN" dirty="0" smtClean="0"/>
          </a:p>
          <a:p>
            <a:pPr marL="742950" lvl="1" indent="-285750">
              <a:buFont typeface="Arial" charset="0"/>
              <a:buChar char="•"/>
            </a:pPr>
            <a:r>
              <a:rPr lang="zh-CN" altLang="en-US" dirty="0" smtClean="0">
                <a:effectLst/>
              </a:rPr>
              <a:t>横向分离</a:t>
            </a:r>
            <a:endParaRPr lang="zh-CN" altLang="en-US" dirty="0">
              <a:effectLst/>
            </a:endParaRPr>
          </a:p>
        </p:txBody>
      </p:sp>
    </p:spTree>
    <p:extLst>
      <p:ext uri="{BB962C8B-B14F-4D97-AF65-F5344CB8AC3E}">
        <p14:creationId xmlns:p14="http://schemas.microsoft.com/office/powerpoint/2010/main" val="11696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6"/>
          <p:cNvPicPr>
            <a:picLocks noChangeAspect="1"/>
          </p:cNvPicPr>
          <p:nvPr/>
        </p:nvPicPr>
        <p:blipFill>
          <a:blip r:embed="rId2"/>
          <a:stretch>
            <a:fillRect/>
          </a:stretch>
        </p:blipFill>
        <p:spPr>
          <a:xfrm>
            <a:off x="155407" y="148557"/>
            <a:ext cx="6057900" cy="4660900"/>
          </a:xfrm>
          <a:prstGeom prst="rect">
            <a:avLst/>
          </a:prstGeom>
        </p:spPr>
      </p:pic>
      <p:pic>
        <p:nvPicPr>
          <p:cNvPr id="8" name="Picture 7"/>
          <p:cNvPicPr>
            <a:picLocks noChangeAspect="1"/>
          </p:cNvPicPr>
          <p:nvPr/>
        </p:nvPicPr>
        <p:blipFill>
          <a:blip r:embed="rId3"/>
          <a:stretch>
            <a:fillRect/>
          </a:stretch>
        </p:blipFill>
        <p:spPr>
          <a:xfrm>
            <a:off x="6213307" y="0"/>
            <a:ext cx="5537200" cy="5448300"/>
          </a:xfrm>
          <a:prstGeom prst="rect">
            <a:avLst/>
          </a:prstGeom>
        </p:spPr>
      </p:pic>
      <p:sp>
        <p:nvSpPr>
          <p:cNvPr id="9" name="TextBox 8"/>
          <p:cNvSpPr txBox="1"/>
          <p:nvPr/>
        </p:nvSpPr>
        <p:spPr>
          <a:xfrm>
            <a:off x="6124074" y="5448300"/>
            <a:ext cx="5626433" cy="1200329"/>
          </a:xfrm>
          <a:prstGeom prst="rect">
            <a:avLst/>
          </a:prstGeom>
          <a:noFill/>
        </p:spPr>
        <p:txBody>
          <a:bodyPr wrap="square" rtlCol="0">
            <a:spAutoFit/>
          </a:bodyPr>
          <a:lstStyle/>
          <a:p>
            <a:r>
              <a:rPr lang="zh-CN" altLang="en-US" dirty="0" smtClean="0">
                <a:effectLst/>
              </a:rPr>
              <a:t>横向分离的粒度可以非常小</a:t>
            </a:r>
            <a:r>
              <a:rPr lang="en-US" altLang="zh-CN" dirty="0" smtClean="0">
                <a:effectLst/>
              </a:rPr>
              <a:t>,</a:t>
            </a:r>
            <a:r>
              <a:rPr lang="zh-CN" altLang="en-US" dirty="0" smtClean="0">
                <a:effectLst/>
              </a:rPr>
              <a:t>甚至可以一个关键网页部署一个独立服务</a:t>
            </a:r>
            <a:r>
              <a:rPr lang="en-US" altLang="zh-CN" dirty="0" smtClean="0">
                <a:effectLst/>
              </a:rPr>
              <a:t>,</a:t>
            </a:r>
            <a:r>
              <a:rPr lang="zh-CN" altLang="en-US" dirty="0" smtClean="0">
                <a:effectLst/>
              </a:rPr>
              <a:t>比如对于电商网站非常重要的产品详情页面</a:t>
            </a:r>
            <a:r>
              <a:rPr lang="en-US" altLang="zh-CN" dirty="0" smtClean="0">
                <a:effectLst/>
              </a:rPr>
              <a:t>,</a:t>
            </a:r>
            <a:r>
              <a:rPr lang="zh-CN" altLang="en-US" dirty="0" smtClean="0">
                <a:effectLst/>
              </a:rPr>
              <a:t>商铺页面</a:t>
            </a:r>
            <a:r>
              <a:rPr lang="en-US" altLang="zh-CN" dirty="0" smtClean="0">
                <a:effectLst/>
              </a:rPr>
              <a:t>,</a:t>
            </a:r>
            <a:r>
              <a:rPr lang="zh-CN" altLang="en-US" dirty="0" smtClean="0">
                <a:effectLst/>
              </a:rPr>
              <a:t>搜索列表页面</a:t>
            </a:r>
            <a:r>
              <a:rPr lang="en-US" altLang="zh-CN" dirty="0" smtClean="0">
                <a:effectLst/>
              </a:rPr>
              <a:t>,</a:t>
            </a:r>
            <a:r>
              <a:rPr lang="zh-CN" altLang="en-US" dirty="0" smtClean="0">
                <a:effectLst/>
              </a:rPr>
              <a:t>每个页面都可以独立部</a:t>
            </a:r>
          </a:p>
          <a:p>
            <a:r>
              <a:rPr lang="zh-CN" altLang="en-US" dirty="0" smtClean="0">
                <a:effectLst/>
              </a:rPr>
              <a:t>署</a:t>
            </a:r>
            <a:r>
              <a:rPr lang="en-US" altLang="zh-CN" dirty="0" smtClean="0">
                <a:effectLst/>
              </a:rPr>
              <a:t>,</a:t>
            </a:r>
            <a:r>
              <a:rPr lang="zh-CN" altLang="en-US" dirty="0" smtClean="0">
                <a:effectLst/>
              </a:rPr>
              <a:t>专门维护。</a:t>
            </a:r>
            <a:endParaRPr lang="zh-CN" altLang="en-US" dirty="0">
              <a:effectLst/>
            </a:endParaRPr>
          </a:p>
        </p:txBody>
      </p:sp>
    </p:spTree>
    <p:extLst>
      <p:ext uri="{BB962C8B-B14F-4D97-AF65-F5344CB8AC3E}">
        <p14:creationId xmlns:p14="http://schemas.microsoft.com/office/powerpoint/2010/main" val="598888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单一功能通过集群规模实现伸缩</a:t>
            </a:r>
            <a:endParaRPr lang="en-US" dirty="0"/>
          </a:p>
        </p:txBody>
      </p:sp>
      <p:sp>
        <p:nvSpPr>
          <p:cNvPr id="3" name="Content Placeholder 2"/>
          <p:cNvSpPr>
            <a:spLocks noGrp="1"/>
          </p:cNvSpPr>
          <p:nvPr>
            <p:ph idx="1"/>
          </p:nvPr>
        </p:nvSpPr>
        <p:spPr/>
        <p:txBody>
          <a:bodyPr>
            <a:normAutofit/>
          </a:bodyPr>
          <a:lstStyle/>
          <a:p>
            <a:r>
              <a:rPr lang="zh-CN" altLang="en-US" dirty="0" smtClean="0">
                <a:effectLst/>
              </a:rPr>
              <a:t>将不同功能分离部署可以实现一定程度的伸缩性</a:t>
            </a:r>
            <a:r>
              <a:rPr lang="en-US" altLang="zh-CN" dirty="0" smtClean="0">
                <a:effectLst/>
              </a:rPr>
              <a:t>,</a:t>
            </a:r>
            <a:r>
              <a:rPr lang="zh-CN" altLang="en-US" dirty="0" smtClean="0">
                <a:effectLst/>
              </a:rPr>
              <a:t>但是随着网站访问量的逐步增加</a:t>
            </a:r>
            <a:r>
              <a:rPr lang="en-US" altLang="zh-CN" dirty="0" smtClean="0">
                <a:effectLst/>
              </a:rPr>
              <a:t>,</a:t>
            </a:r>
            <a:r>
              <a:rPr lang="zh-CN" altLang="en-US" dirty="0" smtClean="0">
                <a:effectLst/>
              </a:rPr>
              <a:t>即使分离到最小粒度的独立部署</a:t>
            </a:r>
            <a:r>
              <a:rPr lang="en-US" altLang="zh-CN" dirty="0" smtClean="0">
                <a:effectLst/>
              </a:rPr>
              <a:t>,</a:t>
            </a:r>
            <a:r>
              <a:rPr lang="zh-CN" altLang="en-US" dirty="0" smtClean="0">
                <a:effectLst/>
              </a:rPr>
              <a:t>单一的服务器也不能满足业务规模的要求。因此必须使用服务器集群</a:t>
            </a:r>
            <a:r>
              <a:rPr lang="en-US" altLang="zh-CN" dirty="0" smtClean="0">
                <a:effectLst/>
              </a:rPr>
              <a:t>,</a:t>
            </a:r>
            <a:r>
              <a:rPr lang="zh-CN" altLang="en-US" dirty="0" smtClean="0">
                <a:effectLst/>
              </a:rPr>
              <a:t>即将相同服务部署在多台服务器上构成一个集群整体对外提供服务。</a:t>
            </a:r>
            <a:endParaRPr lang="en-US" altLang="zh-CN" dirty="0" smtClean="0">
              <a:effectLst/>
            </a:endParaRPr>
          </a:p>
          <a:p>
            <a:endParaRPr lang="en-US" altLang="zh-CN" dirty="0"/>
          </a:p>
          <a:p>
            <a:endParaRPr lang="en-US" altLang="zh-CN" dirty="0" smtClean="0">
              <a:effectLst/>
            </a:endParaRPr>
          </a:p>
          <a:p>
            <a:r>
              <a:rPr lang="zh-CN" altLang="en-US" dirty="0" smtClean="0">
                <a:effectLst/>
              </a:rPr>
              <a:t>具体来说</a:t>
            </a:r>
            <a:r>
              <a:rPr lang="en-US" altLang="zh-CN" dirty="0" smtClean="0">
                <a:effectLst/>
              </a:rPr>
              <a:t>,</a:t>
            </a:r>
            <a:r>
              <a:rPr lang="zh-CN" altLang="en-US" dirty="0" smtClean="0">
                <a:effectLst/>
              </a:rPr>
              <a:t>集群伸缩性又可分为</a:t>
            </a:r>
            <a:r>
              <a:rPr lang="zh-CN" altLang="en-US" b="1" dirty="0" smtClean="0">
                <a:effectLst/>
              </a:rPr>
              <a:t>应用服务器集群伸缩性</a:t>
            </a:r>
            <a:r>
              <a:rPr lang="zh-CN" altLang="en-US" dirty="0" smtClean="0">
                <a:effectLst/>
              </a:rPr>
              <a:t>和</a:t>
            </a:r>
            <a:r>
              <a:rPr lang="zh-CN" altLang="en-US" b="1" dirty="0" smtClean="0">
                <a:effectLst/>
              </a:rPr>
              <a:t>数据服务器集群伸缩性</a:t>
            </a:r>
            <a:r>
              <a:rPr lang="zh-CN" altLang="en-US" dirty="0" smtClean="0">
                <a:effectLst/>
              </a:rPr>
              <a:t>。这两种集群由于对数据状态管理的不同</a:t>
            </a:r>
            <a:r>
              <a:rPr lang="en-US" altLang="zh-CN" dirty="0" smtClean="0">
                <a:effectLst/>
              </a:rPr>
              <a:t>,</a:t>
            </a:r>
            <a:r>
              <a:rPr lang="zh-CN" altLang="en-US" dirty="0" smtClean="0">
                <a:effectLst/>
              </a:rPr>
              <a:t>技术实现也有非常大的区别。而数据服务器集群也可分为缓存数据服务器集群和存储数据服务器集群</a:t>
            </a:r>
            <a:r>
              <a:rPr lang="en-US" altLang="zh-CN" dirty="0" smtClean="0">
                <a:effectLst/>
              </a:rPr>
              <a:t>,</a:t>
            </a:r>
            <a:r>
              <a:rPr lang="zh-CN" altLang="en-US" dirty="0" smtClean="0">
                <a:effectLst/>
              </a:rPr>
              <a:t>这两种集群的伸缩性设计也不大相同。</a:t>
            </a:r>
          </a:p>
          <a:p>
            <a:endParaRPr lang="zh-CN" altLang="en-US" dirty="0" smtClean="0">
              <a:effectLst/>
            </a:endParaRPr>
          </a:p>
          <a:p>
            <a:endParaRPr lang="en-US" dirty="0"/>
          </a:p>
        </p:txBody>
      </p:sp>
      <p:sp>
        <p:nvSpPr>
          <p:cNvPr id="4" name="TextBox 3"/>
          <p:cNvSpPr txBox="1"/>
          <p:nvPr/>
        </p:nvSpPr>
        <p:spPr>
          <a:xfrm>
            <a:off x="7640053" y="3539629"/>
            <a:ext cx="4315326" cy="923330"/>
          </a:xfrm>
          <a:prstGeom prst="rect">
            <a:avLst/>
          </a:prstGeom>
          <a:noFill/>
        </p:spPr>
        <p:txBody>
          <a:bodyPr wrap="square" rtlCol="0">
            <a:spAutoFit/>
          </a:bodyPr>
          <a:lstStyle/>
          <a:p>
            <a:r>
              <a:rPr lang="zh-CN" altLang="en-US" dirty="0" smtClean="0">
                <a:effectLst/>
              </a:rPr>
              <a:t>当一头牛拉不动车的时候</a:t>
            </a:r>
            <a:r>
              <a:rPr lang="en-US" altLang="zh-CN" dirty="0" smtClean="0">
                <a:effectLst/>
              </a:rPr>
              <a:t>,</a:t>
            </a:r>
            <a:r>
              <a:rPr lang="zh-CN" altLang="en-US" dirty="0" smtClean="0">
                <a:effectLst/>
              </a:rPr>
              <a:t>不要去寻找一头更强壮的牛</a:t>
            </a:r>
            <a:r>
              <a:rPr lang="en-US" altLang="zh-CN" dirty="0" smtClean="0">
                <a:effectLst/>
              </a:rPr>
              <a:t>,</a:t>
            </a:r>
            <a:r>
              <a:rPr lang="zh-CN" altLang="en-US" dirty="0" smtClean="0">
                <a:effectLst/>
              </a:rPr>
              <a:t>而是用两头牛来拉车。</a:t>
            </a:r>
          </a:p>
          <a:p>
            <a:endParaRPr lang="en-US" dirty="0"/>
          </a:p>
        </p:txBody>
      </p:sp>
    </p:spTree>
    <p:extLst>
      <p:ext uri="{BB962C8B-B14F-4D97-AF65-F5344CB8AC3E}">
        <p14:creationId xmlns:p14="http://schemas.microsoft.com/office/powerpoint/2010/main" val="402317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网站架构的伸缩性设计</a:t>
            </a:r>
            <a:endParaRPr lang="en-US" altLang="zh-CN" dirty="0" smtClean="0"/>
          </a:p>
          <a:p>
            <a:r>
              <a:rPr lang="zh-CN" altLang="en-US" dirty="0" smtClean="0">
                <a:solidFill>
                  <a:srgbClr val="FF0000"/>
                </a:solidFill>
              </a:rPr>
              <a:t>应用服务器集群的伸缩性设计</a:t>
            </a:r>
            <a:endParaRPr lang="en-US" altLang="zh-CN" dirty="0" smtClean="0">
              <a:solidFill>
                <a:srgbClr val="FF0000"/>
              </a:solidFill>
            </a:endParaRPr>
          </a:p>
          <a:p>
            <a:r>
              <a:rPr lang="zh-CN" altLang="en-US" dirty="0" smtClean="0"/>
              <a:t>分布式缓存的伸缩性设计</a:t>
            </a:r>
            <a:endParaRPr lang="en-US" altLang="zh-CN" dirty="0" smtClean="0"/>
          </a:p>
          <a:p>
            <a:r>
              <a:rPr lang="zh-CN" altLang="en-US" dirty="0" smtClean="0"/>
              <a:t>数据存储服务器集群的伸缩性设计</a:t>
            </a:r>
            <a:endParaRPr lang="en-US" dirty="0"/>
          </a:p>
        </p:txBody>
      </p:sp>
    </p:spTree>
    <p:extLst>
      <p:ext uri="{BB962C8B-B14F-4D97-AF65-F5344CB8AC3E}">
        <p14:creationId xmlns:p14="http://schemas.microsoft.com/office/powerpoint/2010/main" val="721008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4002</Words>
  <Application>Microsoft Macintosh PowerPoint</Application>
  <PresentationFormat>Widescreen</PresentationFormat>
  <Paragraphs>145</Paragraphs>
  <Slides>37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Calibri</vt:lpstr>
      <vt:lpstr>Calibri Light</vt:lpstr>
      <vt:lpstr>DengXian</vt:lpstr>
      <vt:lpstr>DengXian Light</vt:lpstr>
      <vt:lpstr>Arial</vt:lpstr>
      <vt:lpstr>Office Theme</vt:lpstr>
      <vt:lpstr>网站的伸缩性架构</vt:lpstr>
      <vt:lpstr>网站的伸缩性架构</vt:lpstr>
      <vt:lpstr>Agenda</vt:lpstr>
      <vt:lpstr>Agenda</vt:lpstr>
      <vt:lpstr>网站架构的伸缩性设计</vt:lpstr>
      <vt:lpstr>不同功能进行物理分离实现伸缩</vt:lpstr>
      <vt:lpstr>PowerPoint Presentation</vt:lpstr>
      <vt:lpstr>单一功能通过集群规模实现伸缩</vt:lpstr>
      <vt:lpstr>Agenda</vt:lpstr>
      <vt:lpstr>应用服务器集群的伸缩性设计</vt:lpstr>
      <vt:lpstr>负载均衡实现方式</vt:lpstr>
      <vt:lpstr>HTTP重定向负载均衡</vt:lpstr>
      <vt:lpstr>DNS域名解析负载均衡</vt:lpstr>
      <vt:lpstr>反向代理负载均衡</vt:lpstr>
      <vt:lpstr>Ip负载均衡</vt:lpstr>
      <vt:lpstr>数据链路层负载均衡</vt:lpstr>
      <vt:lpstr>负载均衡算法</vt:lpstr>
      <vt:lpstr>Agenda</vt:lpstr>
      <vt:lpstr>分布式缓存的伸缩性设计</vt:lpstr>
      <vt:lpstr>Memcached分布式缓存</vt:lpstr>
      <vt:lpstr>路由算法</vt:lpstr>
      <vt:lpstr>一致性Hash算法</vt:lpstr>
      <vt:lpstr>一致性Hash算法</vt:lpstr>
      <vt:lpstr>PowerPoint Presentation</vt:lpstr>
      <vt:lpstr>PowerPoint Presentation</vt:lpstr>
      <vt:lpstr>Agenda</vt:lpstr>
      <vt:lpstr>数据存储服务器集群的伸缩性设计</vt:lpstr>
      <vt:lpstr>关系数据库集群的伸缩性设计</vt:lpstr>
      <vt:lpstr>PowerPoint Presentation</vt:lpstr>
      <vt:lpstr>alibaba/cobar</vt:lpstr>
      <vt:lpstr>MYCAT架构图</vt:lpstr>
      <vt:lpstr>分库分表后的问题</vt:lpstr>
      <vt:lpstr>PowerPoint Presentation</vt:lpstr>
      <vt:lpstr>数据库编码规约</vt:lpstr>
      <vt:lpstr>NoSQL数据库的伸缩性设计</vt:lpstr>
      <vt:lpstr>Hbase线性伸缩</vt:lpstr>
      <vt:lpstr>小结</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网站的伸缩性架构</dc:title>
  <dc:creator>Microsoft Office User</dc:creator>
  <cp:lastModifiedBy>Microsoft Office User</cp:lastModifiedBy>
  <cp:revision>15</cp:revision>
  <dcterms:created xsi:type="dcterms:W3CDTF">2019-07-05T08:39:21Z</dcterms:created>
  <dcterms:modified xsi:type="dcterms:W3CDTF">2019-07-08T07:33:10Z</dcterms:modified>
</cp:coreProperties>
</file>