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6" r:id="rId9"/>
    <p:sldId id="267" r:id="rId10"/>
    <p:sldId id="268" r:id="rId11"/>
    <p:sldId id="270" r:id="rId12"/>
    <p:sldId id="269" r:id="rId13"/>
    <p:sldId id="263" r:id="rId14"/>
    <p:sldId id="271" r:id="rId15"/>
    <p:sldId id="272" r:id="rId16"/>
    <p:sldId id="273" r:id="rId17"/>
    <p:sldId id="274" r:id="rId18"/>
    <p:sldId id="275" r:id="rId19"/>
    <p:sldId id="276" r:id="rId20"/>
    <p:sldId id="277" r:id="rId21"/>
    <p:sldId id="278" r:id="rId22"/>
    <p:sldId id="280" r:id="rId23"/>
    <p:sldId id="281" r:id="rId24"/>
    <p:sldId id="279" r:id="rId25"/>
    <p:sldId id="282" r:id="rId26"/>
    <p:sldId id="264" r:id="rId27"/>
    <p:sldId id="283" r:id="rId28"/>
    <p:sldId id="284" r:id="rId29"/>
    <p:sldId id="285" r:id="rId30"/>
    <p:sldId id="26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F3EE7-6C41-D149-A7EF-D84747A8C007}" type="datetimeFigureOut">
              <a:rPr lang="en-US" smtClean="0"/>
              <a:t>7/8/19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DEAB-D9CD-6D4E-8C4F-2157177C9F9D}" type="slidenum">
              <a:rPr lang="en-US" smtClean="0"/>
              <a:t>‹#›</a:t>
            </a:fld>
            <a:endParaRPr lang="en-US"/>
          </a:p>
        </p:txBody>
      </p:sp>
    </p:spTree>
    <p:extLst>
      <p:ext uri="{BB962C8B-B14F-4D97-AF65-F5344CB8AC3E}">
        <p14:creationId xmlns:p14="http://schemas.microsoft.com/office/powerpoint/2010/main" val="1209385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juejin.im/post/5b32044ef265da59654c3027"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s://colobu.com/2016/09/05/benchmarks-of-popular-rpc-framework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 Id="rId3" Type="http://schemas.openxmlformats.org/officeDocument/2006/relationships/hyperlink" Target="https://dubbo.apache.org/zh-cn/docs/user/references/registry/introduction.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参考：</a:t>
            </a:r>
            <a:r>
              <a:rPr lang="hr-HR" dirty="0" smtClean="0">
                <a:hlinkClick r:id="rId3"/>
              </a:rPr>
              <a:t>https://juejin.im/post/5b32044ef265da59654c3027</a:t>
            </a:r>
            <a:endParaRPr lang="en-US" dirty="0"/>
          </a:p>
        </p:txBody>
      </p:sp>
      <p:sp>
        <p:nvSpPr>
          <p:cNvPr id="4" name="Slide Number Placeholder 3"/>
          <p:cNvSpPr>
            <a:spLocks noGrp="1"/>
          </p:cNvSpPr>
          <p:nvPr>
            <p:ph type="sldNum" sz="quarter" idx="10"/>
          </p:nvPr>
        </p:nvSpPr>
        <p:spPr/>
        <p:txBody>
          <a:bodyPr/>
          <a:lstStyle/>
          <a:p>
            <a:fld id="{E046DEAB-D9CD-6D4E-8C4F-2157177C9F9D}" type="slidenum">
              <a:rPr lang="en-US" smtClean="0"/>
              <a:t>12</a:t>
            </a:fld>
            <a:endParaRPr lang="en-US"/>
          </a:p>
        </p:txBody>
      </p:sp>
    </p:spTree>
    <p:extLst>
      <p:ext uri="{BB962C8B-B14F-4D97-AF65-F5344CB8AC3E}">
        <p14:creationId xmlns:p14="http://schemas.microsoft.com/office/powerpoint/2010/main" val="211581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https://colobu.com/2016/09/05/benchmarks-of-popular-rpc-frameworks/</a:t>
            </a:r>
            <a:endParaRPr lang="en-US" dirty="0"/>
          </a:p>
        </p:txBody>
      </p:sp>
      <p:sp>
        <p:nvSpPr>
          <p:cNvPr id="4" name="Slide Number Placeholder 3"/>
          <p:cNvSpPr>
            <a:spLocks noGrp="1"/>
          </p:cNvSpPr>
          <p:nvPr>
            <p:ph type="sldNum" sz="quarter" idx="10"/>
          </p:nvPr>
        </p:nvSpPr>
        <p:spPr/>
        <p:txBody>
          <a:bodyPr/>
          <a:lstStyle/>
          <a:p>
            <a:fld id="{E046DEAB-D9CD-6D4E-8C4F-2157177C9F9D}" type="slidenum">
              <a:rPr lang="en-US" smtClean="0"/>
              <a:t>22</a:t>
            </a:fld>
            <a:endParaRPr lang="en-US"/>
          </a:p>
        </p:txBody>
      </p:sp>
    </p:spTree>
    <p:extLst>
      <p:ext uri="{BB962C8B-B14F-4D97-AF65-F5344CB8AC3E}">
        <p14:creationId xmlns:p14="http://schemas.microsoft.com/office/powerpoint/2010/main" val="1626436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https://dubbo.apache.org/zh-cn/docs/user/references/registry/introduction.html</a:t>
            </a:r>
            <a:endParaRPr lang="en-US" dirty="0"/>
          </a:p>
        </p:txBody>
      </p:sp>
      <p:sp>
        <p:nvSpPr>
          <p:cNvPr id="4" name="Slide Number Placeholder 3"/>
          <p:cNvSpPr>
            <a:spLocks noGrp="1"/>
          </p:cNvSpPr>
          <p:nvPr>
            <p:ph type="sldNum" sz="quarter" idx="10"/>
          </p:nvPr>
        </p:nvSpPr>
        <p:spPr/>
        <p:txBody>
          <a:bodyPr/>
          <a:lstStyle/>
          <a:p>
            <a:fld id="{E046DEAB-D9CD-6D4E-8C4F-2157177C9F9D}" type="slidenum">
              <a:rPr lang="en-US" smtClean="0"/>
              <a:t>25</a:t>
            </a:fld>
            <a:endParaRPr lang="en-US"/>
          </a:p>
        </p:txBody>
      </p:sp>
    </p:spTree>
    <p:extLst>
      <p:ext uri="{BB962C8B-B14F-4D97-AF65-F5344CB8AC3E}">
        <p14:creationId xmlns:p14="http://schemas.microsoft.com/office/powerpoint/2010/main" val="1243702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0E8BFC-B6E8-704E-ADDA-02B78CE2C244}" type="datetimeFigureOut">
              <a:rPr lang="en-US" smtClean="0"/>
              <a:t>7/8/19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5C06-F464-C645-A066-8DD959EC72F7}" type="slidenum">
              <a:rPr lang="en-US" smtClean="0"/>
              <a:t>‹#›</a:t>
            </a:fld>
            <a:endParaRPr lang="en-US"/>
          </a:p>
        </p:txBody>
      </p:sp>
    </p:spTree>
    <p:extLst>
      <p:ext uri="{BB962C8B-B14F-4D97-AF65-F5344CB8AC3E}">
        <p14:creationId xmlns:p14="http://schemas.microsoft.com/office/powerpoint/2010/main" val="171734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E8BFC-B6E8-704E-ADDA-02B78CE2C244}" type="datetimeFigureOut">
              <a:rPr lang="en-US" smtClean="0"/>
              <a:t>7/8/19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5C06-F464-C645-A066-8DD959EC72F7}" type="slidenum">
              <a:rPr lang="en-US" smtClean="0"/>
              <a:t>‹#›</a:t>
            </a:fld>
            <a:endParaRPr lang="en-US"/>
          </a:p>
        </p:txBody>
      </p:sp>
    </p:spTree>
    <p:extLst>
      <p:ext uri="{BB962C8B-B14F-4D97-AF65-F5344CB8AC3E}">
        <p14:creationId xmlns:p14="http://schemas.microsoft.com/office/powerpoint/2010/main" val="283538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E8BFC-B6E8-704E-ADDA-02B78CE2C244}" type="datetimeFigureOut">
              <a:rPr lang="en-US" smtClean="0"/>
              <a:t>7/8/19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5C06-F464-C645-A066-8DD959EC72F7}" type="slidenum">
              <a:rPr lang="en-US" smtClean="0"/>
              <a:t>‹#›</a:t>
            </a:fld>
            <a:endParaRPr lang="en-US"/>
          </a:p>
        </p:txBody>
      </p:sp>
    </p:spTree>
    <p:extLst>
      <p:ext uri="{BB962C8B-B14F-4D97-AF65-F5344CB8AC3E}">
        <p14:creationId xmlns:p14="http://schemas.microsoft.com/office/powerpoint/2010/main" val="17071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E8BFC-B6E8-704E-ADDA-02B78CE2C244}" type="datetimeFigureOut">
              <a:rPr lang="en-US" smtClean="0"/>
              <a:t>7/8/19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5C06-F464-C645-A066-8DD959EC72F7}" type="slidenum">
              <a:rPr lang="en-US" smtClean="0"/>
              <a:t>‹#›</a:t>
            </a:fld>
            <a:endParaRPr lang="en-US"/>
          </a:p>
        </p:txBody>
      </p:sp>
    </p:spTree>
    <p:extLst>
      <p:ext uri="{BB962C8B-B14F-4D97-AF65-F5344CB8AC3E}">
        <p14:creationId xmlns:p14="http://schemas.microsoft.com/office/powerpoint/2010/main" val="2114672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0E8BFC-B6E8-704E-ADDA-02B78CE2C244}" type="datetimeFigureOut">
              <a:rPr lang="en-US" smtClean="0"/>
              <a:t>7/8/19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5C06-F464-C645-A066-8DD959EC72F7}" type="slidenum">
              <a:rPr lang="en-US" smtClean="0"/>
              <a:t>‹#›</a:t>
            </a:fld>
            <a:endParaRPr lang="en-US"/>
          </a:p>
        </p:txBody>
      </p:sp>
    </p:spTree>
    <p:extLst>
      <p:ext uri="{BB962C8B-B14F-4D97-AF65-F5344CB8AC3E}">
        <p14:creationId xmlns:p14="http://schemas.microsoft.com/office/powerpoint/2010/main" val="62771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0E8BFC-B6E8-704E-ADDA-02B78CE2C244}" type="datetimeFigureOut">
              <a:rPr lang="en-US" smtClean="0"/>
              <a:t>7/8/19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A5C06-F464-C645-A066-8DD959EC72F7}" type="slidenum">
              <a:rPr lang="en-US" smtClean="0"/>
              <a:t>‹#›</a:t>
            </a:fld>
            <a:endParaRPr lang="en-US"/>
          </a:p>
        </p:txBody>
      </p:sp>
    </p:spTree>
    <p:extLst>
      <p:ext uri="{BB962C8B-B14F-4D97-AF65-F5344CB8AC3E}">
        <p14:creationId xmlns:p14="http://schemas.microsoft.com/office/powerpoint/2010/main" val="1503405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0E8BFC-B6E8-704E-ADDA-02B78CE2C244}" type="datetimeFigureOut">
              <a:rPr lang="en-US" smtClean="0"/>
              <a:t>7/8/19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DA5C06-F464-C645-A066-8DD959EC72F7}" type="slidenum">
              <a:rPr lang="en-US" smtClean="0"/>
              <a:t>‹#›</a:t>
            </a:fld>
            <a:endParaRPr lang="en-US"/>
          </a:p>
        </p:txBody>
      </p:sp>
    </p:spTree>
    <p:extLst>
      <p:ext uri="{BB962C8B-B14F-4D97-AF65-F5344CB8AC3E}">
        <p14:creationId xmlns:p14="http://schemas.microsoft.com/office/powerpoint/2010/main" val="444118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0E8BFC-B6E8-704E-ADDA-02B78CE2C244}" type="datetimeFigureOut">
              <a:rPr lang="en-US" smtClean="0"/>
              <a:t>7/8/19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DA5C06-F464-C645-A066-8DD959EC72F7}" type="slidenum">
              <a:rPr lang="en-US" smtClean="0"/>
              <a:t>‹#›</a:t>
            </a:fld>
            <a:endParaRPr lang="en-US"/>
          </a:p>
        </p:txBody>
      </p:sp>
    </p:spTree>
    <p:extLst>
      <p:ext uri="{BB962C8B-B14F-4D97-AF65-F5344CB8AC3E}">
        <p14:creationId xmlns:p14="http://schemas.microsoft.com/office/powerpoint/2010/main" val="1793855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0E8BFC-B6E8-704E-ADDA-02B78CE2C244}" type="datetimeFigureOut">
              <a:rPr lang="en-US" smtClean="0"/>
              <a:t>7/8/19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DA5C06-F464-C645-A066-8DD959EC72F7}" type="slidenum">
              <a:rPr lang="en-US" smtClean="0"/>
              <a:t>‹#›</a:t>
            </a:fld>
            <a:endParaRPr lang="en-US"/>
          </a:p>
        </p:txBody>
      </p:sp>
    </p:spTree>
    <p:extLst>
      <p:ext uri="{BB962C8B-B14F-4D97-AF65-F5344CB8AC3E}">
        <p14:creationId xmlns:p14="http://schemas.microsoft.com/office/powerpoint/2010/main" val="80366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0E8BFC-B6E8-704E-ADDA-02B78CE2C244}" type="datetimeFigureOut">
              <a:rPr lang="en-US" smtClean="0"/>
              <a:t>7/8/19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A5C06-F464-C645-A066-8DD959EC72F7}" type="slidenum">
              <a:rPr lang="en-US" smtClean="0"/>
              <a:t>‹#›</a:t>
            </a:fld>
            <a:endParaRPr lang="en-US"/>
          </a:p>
        </p:txBody>
      </p:sp>
    </p:spTree>
    <p:extLst>
      <p:ext uri="{BB962C8B-B14F-4D97-AF65-F5344CB8AC3E}">
        <p14:creationId xmlns:p14="http://schemas.microsoft.com/office/powerpoint/2010/main" val="1614140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0E8BFC-B6E8-704E-ADDA-02B78CE2C244}" type="datetimeFigureOut">
              <a:rPr lang="en-US" smtClean="0"/>
              <a:t>7/8/19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A5C06-F464-C645-A066-8DD959EC72F7}" type="slidenum">
              <a:rPr lang="en-US" smtClean="0"/>
              <a:t>‹#›</a:t>
            </a:fld>
            <a:endParaRPr lang="en-US"/>
          </a:p>
        </p:txBody>
      </p:sp>
    </p:spTree>
    <p:extLst>
      <p:ext uri="{BB962C8B-B14F-4D97-AF65-F5344CB8AC3E}">
        <p14:creationId xmlns:p14="http://schemas.microsoft.com/office/powerpoint/2010/main" val="18527278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0E8BFC-B6E8-704E-ADDA-02B78CE2C244}" type="datetimeFigureOut">
              <a:rPr lang="en-US" smtClean="0"/>
              <a:t>7/8/19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DA5C06-F464-C645-A066-8DD959EC72F7}" type="slidenum">
              <a:rPr lang="en-US" smtClean="0"/>
              <a:t>‹#›</a:t>
            </a:fld>
            <a:endParaRPr lang="en-US"/>
          </a:p>
        </p:txBody>
      </p:sp>
    </p:spTree>
    <p:extLst>
      <p:ext uri="{BB962C8B-B14F-4D97-AF65-F5344CB8AC3E}">
        <p14:creationId xmlns:p14="http://schemas.microsoft.com/office/powerpoint/2010/main" val="2020068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dubbo.io/" TargetMode="External"/><Relationship Id="rId4" Type="http://schemas.openxmlformats.org/officeDocument/2006/relationships/hyperlink" Target="http://www.oschina.net/news/55059/druid-1-0-9" TargetMode="External"/><Relationship Id="rId5" Type="http://schemas.openxmlformats.org/officeDocument/2006/relationships/hyperlink" Target="https://github.com/weibocom/motan" TargetMode="External"/><Relationship Id="rId6" Type="http://schemas.openxmlformats.org/officeDocument/2006/relationships/hyperlink" Target="https://github.com/smallnest/rpcx" TargetMode="External"/><Relationship Id="rId7" Type="http://schemas.openxmlformats.org/officeDocument/2006/relationships/hyperlink" Target="http://www.grpc.io/" TargetMode="External"/><Relationship Id="rId8" Type="http://schemas.openxmlformats.org/officeDocument/2006/relationships/hyperlink" Target="https://thrift.apache.org/"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open.taobao.com/" TargetMode="External"/><Relationship Id="rId4" Type="http://schemas.openxmlformats.org/officeDocument/2006/relationships/hyperlink" Target="https://open.tencent.com/" TargetMode="External"/><Relationship Id="rId1" Type="http://schemas.openxmlformats.org/officeDocument/2006/relationships/slideLayout" Target="../slideLayouts/slideLayout2.xml"/><Relationship Id="rId2" Type="http://schemas.openxmlformats.org/officeDocument/2006/relationships/hyperlink" Target="https://app.baidu.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网站的可扩展性架构</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54208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分布式消息队列</a:t>
            </a:r>
            <a:endParaRPr lang="en-US" dirty="0"/>
          </a:p>
        </p:txBody>
      </p:sp>
      <p:sp>
        <p:nvSpPr>
          <p:cNvPr id="3" name="Content Placeholder 2"/>
          <p:cNvSpPr>
            <a:spLocks noGrp="1"/>
          </p:cNvSpPr>
          <p:nvPr>
            <p:ph idx="1"/>
          </p:nvPr>
        </p:nvSpPr>
        <p:spPr>
          <a:xfrm>
            <a:off x="838200" y="1825625"/>
            <a:ext cx="10515600" cy="2289175"/>
          </a:xfrm>
        </p:spPr>
        <p:txBody>
          <a:bodyPr>
            <a:normAutofit fontScale="85000" lnSpcReduction="20000"/>
          </a:bodyPr>
          <a:lstStyle/>
          <a:p>
            <a:r>
              <a:rPr lang="zh-CN" altLang="en-US" dirty="0" smtClean="0">
                <a:effectLst/>
              </a:rPr>
              <a:t>队列是一种先进先出的数据结构</a:t>
            </a:r>
            <a:r>
              <a:rPr lang="en-US" altLang="zh-CN" dirty="0" smtClean="0">
                <a:effectLst/>
              </a:rPr>
              <a:t>,</a:t>
            </a:r>
            <a:r>
              <a:rPr lang="zh-CN" altLang="en-US" dirty="0" smtClean="0">
                <a:effectLst/>
              </a:rPr>
              <a:t>分布式消息队列可以看作将这种数据结构部署到独立的服务器上</a:t>
            </a:r>
            <a:r>
              <a:rPr lang="en-US" altLang="zh-CN" dirty="0" smtClean="0">
                <a:effectLst/>
              </a:rPr>
              <a:t>,</a:t>
            </a:r>
            <a:r>
              <a:rPr lang="zh-CN" altLang="en-US" dirty="0" smtClean="0">
                <a:effectLst/>
              </a:rPr>
              <a:t>应用程序可以通过远程访问接口使用分布式消息队列</a:t>
            </a:r>
            <a:r>
              <a:rPr lang="en-US" altLang="zh-CN" dirty="0" smtClean="0">
                <a:effectLst/>
              </a:rPr>
              <a:t>,</a:t>
            </a:r>
            <a:r>
              <a:rPr lang="zh-CN" altLang="en-US" dirty="0" smtClean="0">
                <a:effectLst/>
              </a:rPr>
              <a:t>进行消息存取操作</a:t>
            </a:r>
            <a:r>
              <a:rPr lang="en-US" altLang="zh-CN" dirty="0" smtClean="0">
                <a:effectLst/>
              </a:rPr>
              <a:t>,</a:t>
            </a:r>
            <a:r>
              <a:rPr lang="zh-CN" altLang="en-US" dirty="0" smtClean="0">
                <a:effectLst/>
              </a:rPr>
              <a:t>进而实现分布式的异步调用</a:t>
            </a:r>
            <a:r>
              <a:rPr lang="en-US" altLang="zh-CN" dirty="0" smtClean="0">
                <a:effectLst/>
              </a:rPr>
              <a:t>,</a:t>
            </a:r>
            <a:r>
              <a:rPr lang="zh-CN" altLang="en-US" dirty="0" smtClean="0">
                <a:effectLst/>
              </a:rPr>
              <a:t>基本原理如图所示。</a:t>
            </a:r>
          </a:p>
          <a:p>
            <a:r>
              <a:rPr lang="zh-CN" altLang="en-US" dirty="0" smtClean="0">
                <a:effectLst/>
              </a:rPr>
              <a:t>消息生产者应用程序通过远程访问接口将消息推送给消息队列服务器</a:t>
            </a:r>
            <a:r>
              <a:rPr lang="en-US" altLang="zh-CN" dirty="0" smtClean="0">
                <a:effectLst/>
              </a:rPr>
              <a:t>,</a:t>
            </a:r>
            <a:r>
              <a:rPr lang="zh-CN" altLang="en-US" dirty="0" smtClean="0">
                <a:effectLst/>
              </a:rPr>
              <a:t>消息队列服务器将消息写入本地内存队列后立即返回成功响应给消息生产者。消息队列服务器根据消息订阅列表查找订阅该消息的消息消费者应用程序</a:t>
            </a:r>
            <a:r>
              <a:rPr lang="en-US" altLang="zh-CN" dirty="0" smtClean="0">
                <a:effectLst/>
              </a:rPr>
              <a:t>,</a:t>
            </a:r>
            <a:r>
              <a:rPr lang="zh-CN" altLang="en-US" dirty="0" smtClean="0">
                <a:effectLst/>
              </a:rPr>
              <a:t>将消息队列中的消息按照先进先出（</a:t>
            </a:r>
            <a:r>
              <a:rPr lang="en-US" altLang="zh-CN" dirty="0" smtClean="0">
                <a:effectLst/>
              </a:rPr>
              <a:t>FIFO</a:t>
            </a:r>
            <a:r>
              <a:rPr lang="zh-CN" altLang="en-US" dirty="0" smtClean="0">
                <a:effectLst/>
              </a:rPr>
              <a:t>）的原则将消息通过远程通信接口发送给消息消费者程序。</a:t>
            </a:r>
          </a:p>
          <a:p>
            <a:endParaRPr lang="en-US" dirty="0"/>
          </a:p>
        </p:txBody>
      </p:sp>
      <p:pic>
        <p:nvPicPr>
          <p:cNvPr id="4" name="Picture 3"/>
          <p:cNvPicPr>
            <a:picLocks noChangeAspect="1"/>
          </p:cNvPicPr>
          <p:nvPr/>
        </p:nvPicPr>
        <p:blipFill>
          <a:blip r:embed="rId2"/>
          <a:stretch>
            <a:fillRect/>
          </a:stretch>
        </p:blipFill>
        <p:spPr>
          <a:xfrm>
            <a:off x="1730040" y="4114800"/>
            <a:ext cx="8731919" cy="2737279"/>
          </a:xfrm>
          <a:prstGeom prst="rect">
            <a:avLst/>
          </a:prstGeom>
        </p:spPr>
      </p:pic>
    </p:spTree>
    <p:extLst>
      <p:ext uri="{BB962C8B-B14F-4D97-AF65-F5344CB8AC3E}">
        <p14:creationId xmlns:p14="http://schemas.microsoft.com/office/powerpoint/2010/main" val="977037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smtClean="0">
                <a:effectLst/>
              </a:rPr>
              <a:t>在</a:t>
            </a:r>
            <a:r>
              <a:rPr lang="zh-CN" altLang="en-US" b="1" dirty="0" smtClean="0">
                <a:effectLst/>
              </a:rPr>
              <a:t>伸缩性</a:t>
            </a:r>
            <a:r>
              <a:rPr lang="zh-CN" altLang="en-US" dirty="0" smtClean="0">
                <a:effectLst/>
              </a:rPr>
              <a:t>方面</a:t>
            </a:r>
            <a:r>
              <a:rPr lang="en-US" altLang="zh-CN" dirty="0" smtClean="0">
                <a:effectLst/>
              </a:rPr>
              <a:t>,</a:t>
            </a:r>
            <a:r>
              <a:rPr lang="zh-CN" altLang="en-US" dirty="0" smtClean="0">
                <a:effectLst/>
              </a:rPr>
              <a:t>由于消息队列服务器上的数据可以看作是被即时处理的</a:t>
            </a:r>
            <a:r>
              <a:rPr lang="en-US" altLang="zh-CN" dirty="0" smtClean="0">
                <a:effectLst/>
              </a:rPr>
              <a:t>,</a:t>
            </a:r>
            <a:r>
              <a:rPr lang="zh-CN" altLang="en-US" dirty="0" smtClean="0">
                <a:effectLst/>
              </a:rPr>
              <a:t>因此类似于无状态的服务器</a:t>
            </a:r>
            <a:r>
              <a:rPr lang="en-US" altLang="zh-CN" dirty="0" smtClean="0">
                <a:effectLst/>
              </a:rPr>
              <a:t>,</a:t>
            </a:r>
            <a:r>
              <a:rPr lang="zh-CN" altLang="en-US" dirty="0" smtClean="0">
                <a:effectLst/>
              </a:rPr>
              <a:t>伸缩性设计比较简单。将新服务器加入分布式消息队列集群中</a:t>
            </a:r>
            <a:r>
              <a:rPr lang="en-US" altLang="zh-CN" dirty="0" smtClean="0">
                <a:effectLst/>
              </a:rPr>
              <a:t>,</a:t>
            </a:r>
            <a:r>
              <a:rPr lang="zh-CN" altLang="en-US" dirty="0" smtClean="0">
                <a:effectLst/>
              </a:rPr>
              <a:t>通知生产者服务器更改消息队列服务器列表即可。</a:t>
            </a:r>
          </a:p>
          <a:p>
            <a:r>
              <a:rPr lang="zh-CN" altLang="en-US" dirty="0" smtClean="0">
                <a:effectLst/>
              </a:rPr>
              <a:t>在</a:t>
            </a:r>
            <a:r>
              <a:rPr lang="zh-CN" altLang="en-US" b="1" dirty="0" smtClean="0">
                <a:effectLst/>
              </a:rPr>
              <a:t>可用性</a:t>
            </a:r>
            <a:r>
              <a:rPr lang="zh-CN" altLang="en-US" dirty="0" smtClean="0">
                <a:effectLst/>
              </a:rPr>
              <a:t>方面</a:t>
            </a:r>
            <a:r>
              <a:rPr lang="en-US" altLang="zh-CN" dirty="0" smtClean="0">
                <a:effectLst/>
              </a:rPr>
              <a:t>,</a:t>
            </a:r>
            <a:r>
              <a:rPr lang="zh-CN" altLang="en-US" dirty="0" smtClean="0">
                <a:effectLst/>
              </a:rPr>
              <a:t>为了避免消费者进程处理缓慢</a:t>
            </a:r>
            <a:r>
              <a:rPr lang="en-US" altLang="zh-CN" dirty="0" smtClean="0">
                <a:effectLst/>
              </a:rPr>
              <a:t>,</a:t>
            </a:r>
            <a:r>
              <a:rPr lang="zh-CN" altLang="en-US" dirty="0" smtClean="0">
                <a:effectLst/>
              </a:rPr>
              <a:t>分布式消息队列服务器内存空间不足造成的问题</a:t>
            </a:r>
            <a:r>
              <a:rPr lang="en-US" altLang="zh-CN" dirty="0" smtClean="0">
                <a:effectLst/>
              </a:rPr>
              <a:t>,</a:t>
            </a:r>
            <a:r>
              <a:rPr lang="zh-CN" altLang="en-US" dirty="0" smtClean="0">
                <a:effectLst/>
              </a:rPr>
              <a:t>如果内存队列已满</a:t>
            </a:r>
            <a:r>
              <a:rPr lang="en-US" altLang="zh-CN" dirty="0" smtClean="0">
                <a:effectLst/>
              </a:rPr>
              <a:t>,</a:t>
            </a:r>
            <a:r>
              <a:rPr lang="zh-CN" altLang="en-US" dirty="0" smtClean="0">
                <a:effectLst/>
              </a:rPr>
              <a:t>会将消息写入磁盘</a:t>
            </a:r>
            <a:r>
              <a:rPr lang="en-US" altLang="zh-CN" dirty="0" smtClean="0">
                <a:effectLst/>
              </a:rPr>
              <a:t>,</a:t>
            </a:r>
            <a:r>
              <a:rPr lang="zh-CN" altLang="en-US" dirty="0" smtClean="0">
                <a:effectLst/>
              </a:rPr>
              <a:t>消息推送模块在将内存队列消息处理完以后</a:t>
            </a:r>
            <a:r>
              <a:rPr lang="en-US" altLang="zh-CN" dirty="0" smtClean="0">
                <a:effectLst/>
              </a:rPr>
              <a:t>,</a:t>
            </a:r>
            <a:r>
              <a:rPr lang="zh-CN" altLang="en-US" dirty="0" smtClean="0">
                <a:effectLst/>
              </a:rPr>
              <a:t>将磁盘内容加载到内存队列继续处理。</a:t>
            </a:r>
          </a:p>
          <a:p>
            <a:r>
              <a:rPr lang="zh-CN" altLang="en-US" dirty="0" smtClean="0">
                <a:effectLst/>
              </a:rPr>
              <a:t>为了避免消息队列服务器宕机造成消息丢失</a:t>
            </a:r>
            <a:r>
              <a:rPr lang="en-US" altLang="zh-CN" dirty="0" smtClean="0">
                <a:effectLst/>
              </a:rPr>
              <a:t>,</a:t>
            </a:r>
            <a:r>
              <a:rPr lang="zh-CN" altLang="en-US" dirty="0" smtClean="0">
                <a:effectLst/>
              </a:rPr>
              <a:t>会将消息成功发送到消息队列的消息存储在消息生产者服务器</a:t>
            </a:r>
            <a:r>
              <a:rPr lang="en-US" altLang="zh-CN" dirty="0" smtClean="0">
                <a:effectLst/>
              </a:rPr>
              <a:t>,</a:t>
            </a:r>
            <a:r>
              <a:rPr lang="zh-CN" altLang="en-US" dirty="0" smtClean="0">
                <a:effectLst/>
              </a:rPr>
              <a:t>等消息真正被消息消费者服务器处理后才删除消息。在消息队列服务器宕机后</a:t>
            </a:r>
            <a:r>
              <a:rPr lang="en-US" altLang="zh-CN" dirty="0" smtClean="0">
                <a:effectLst/>
              </a:rPr>
              <a:t>,</a:t>
            </a:r>
            <a:r>
              <a:rPr lang="zh-CN" altLang="en-US" dirty="0" smtClean="0">
                <a:effectLst/>
              </a:rPr>
              <a:t>生产者服务器会选择分布式消息队列服务器集群中其他的服务器发布消息。</a:t>
            </a:r>
          </a:p>
          <a:p>
            <a:r>
              <a:rPr lang="zh-CN" altLang="en-US" dirty="0" smtClean="0">
                <a:effectLst/>
              </a:rPr>
              <a:t>分布式消息队列可以很复杂</a:t>
            </a:r>
            <a:r>
              <a:rPr lang="en-US" altLang="zh-CN" dirty="0" smtClean="0">
                <a:effectLst/>
              </a:rPr>
              <a:t>,</a:t>
            </a:r>
            <a:r>
              <a:rPr lang="zh-CN" altLang="en-US" dirty="0" smtClean="0">
                <a:effectLst/>
              </a:rPr>
              <a:t>比如可以支持</a:t>
            </a:r>
            <a:r>
              <a:rPr lang="en-US" altLang="zh-CN" dirty="0" smtClean="0">
                <a:effectLst/>
              </a:rPr>
              <a:t>ESB(</a:t>
            </a:r>
            <a:r>
              <a:rPr lang="zh-CN" altLang="en-US" dirty="0" smtClean="0">
                <a:effectLst/>
              </a:rPr>
              <a:t>企业服务总线</a:t>
            </a:r>
            <a:r>
              <a:rPr lang="en-US" altLang="zh-CN" dirty="0" smtClean="0">
                <a:effectLst/>
              </a:rPr>
              <a:t>)</a:t>
            </a:r>
            <a:r>
              <a:rPr lang="zh-CN" altLang="en-US" dirty="0" smtClean="0">
                <a:effectLst/>
              </a:rPr>
              <a:t>支持</a:t>
            </a:r>
            <a:r>
              <a:rPr lang="en-US" altLang="zh-CN" dirty="0" smtClean="0">
                <a:effectLst/>
              </a:rPr>
              <a:t>SOA(</a:t>
            </a:r>
            <a:r>
              <a:rPr lang="zh-CN" altLang="en-US" dirty="0" smtClean="0">
                <a:effectLst/>
              </a:rPr>
              <a:t>面向服务的架构</a:t>
            </a:r>
            <a:r>
              <a:rPr lang="en-US" altLang="zh-CN" dirty="0" smtClean="0">
                <a:effectLst/>
              </a:rPr>
              <a:t>)</a:t>
            </a:r>
            <a:r>
              <a:rPr lang="zh-CN" altLang="en-US" dirty="0" smtClean="0">
                <a:effectLst/>
              </a:rPr>
              <a:t>等</a:t>
            </a:r>
            <a:r>
              <a:rPr lang="en-US" altLang="zh-CN" dirty="0" smtClean="0">
                <a:effectLst/>
              </a:rPr>
              <a:t>;</a:t>
            </a:r>
            <a:r>
              <a:rPr lang="zh-CN" altLang="en-US" dirty="0" smtClean="0">
                <a:effectLst/>
              </a:rPr>
              <a:t>也可以很简单</a:t>
            </a:r>
            <a:r>
              <a:rPr lang="en-US" altLang="zh-CN" dirty="0" smtClean="0">
                <a:effectLst/>
              </a:rPr>
              <a:t>,</a:t>
            </a:r>
            <a:r>
              <a:rPr lang="zh-CN" altLang="en-US" dirty="0" smtClean="0">
                <a:effectLst/>
              </a:rPr>
              <a:t>比如用</a:t>
            </a:r>
            <a:r>
              <a:rPr lang="en-US" altLang="zh-CN" dirty="0" smtClean="0">
                <a:effectLst/>
              </a:rPr>
              <a:t>MySQL</a:t>
            </a:r>
            <a:r>
              <a:rPr lang="zh-CN" altLang="en-US" dirty="0" smtClean="0">
                <a:effectLst/>
              </a:rPr>
              <a:t>也可以当作分布式消息队列</a:t>
            </a:r>
            <a:r>
              <a:rPr lang="en-US" altLang="zh-CN" dirty="0" smtClean="0">
                <a:effectLst/>
              </a:rPr>
              <a:t>:</a:t>
            </a:r>
            <a:r>
              <a:rPr lang="zh-CN" altLang="en-US" dirty="0" smtClean="0">
                <a:effectLst/>
              </a:rPr>
              <a:t>消息生产者程序将消息当作数据记录写入数据库</a:t>
            </a:r>
            <a:r>
              <a:rPr lang="en-US" altLang="zh-CN" dirty="0" smtClean="0">
                <a:effectLst/>
              </a:rPr>
              <a:t>,</a:t>
            </a:r>
            <a:r>
              <a:rPr lang="zh-CN" altLang="en-US" dirty="0" smtClean="0">
                <a:effectLst/>
              </a:rPr>
              <a:t>消息消费者程序查询数据库并按记录写入时间排序</a:t>
            </a:r>
            <a:r>
              <a:rPr lang="en-US" altLang="zh-CN" dirty="0" smtClean="0">
                <a:effectLst/>
              </a:rPr>
              <a:t>,</a:t>
            </a:r>
            <a:r>
              <a:rPr lang="zh-CN" altLang="en-US" dirty="0" smtClean="0">
                <a:effectLst/>
              </a:rPr>
              <a:t>就实现了一个事实上的分布式消息队列</a:t>
            </a:r>
            <a:r>
              <a:rPr lang="en-US" altLang="zh-CN" dirty="0" smtClean="0">
                <a:effectLst/>
              </a:rPr>
              <a:t>,</a:t>
            </a:r>
            <a:r>
              <a:rPr lang="zh-CN" altLang="en-US" dirty="0" smtClean="0">
                <a:effectLst/>
              </a:rPr>
              <a:t>而且这个消息队列使用成熟的 </a:t>
            </a:r>
            <a:r>
              <a:rPr lang="en-US" altLang="zh-CN" dirty="0" smtClean="0">
                <a:effectLst/>
              </a:rPr>
              <a:t>MySQL</a:t>
            </a:r>
            <a:r>
              <a:rPr lang="zh-CN" altLang="en-US" dirty="0" smtClean="0">
                <a:effectLst/>
              </a:rPr>
              <a:t>运维手段</a:t>
            </a:r>
            <a:r>
              <a:rPr lang="en-US" altLang="zh-CN" dirty="0" smtClean="0">
                <a:effectLst/>
              </a:rPr>
              <a:t>,</a:t>
            </a:r>
            <a:r>
              <a:rPr lang="zh-CN" altLang="en-US" dirty="0" smtClean="0">
                <a:effectLst/>
              </a:rPr>
              <a:t>也可以达到较高的可用性和性能指标。</a:t>
            </a:r>
          </a:p>
          <a:p>
            <a:endParaRPr lang="en-US" dirty="0"/>
          </a:p>
        </p:txBody>
      </p:sp>
    </p:spTree>
    <p:extLst>
      <p:ext uri="{BB962C8B-B14F-4D97-AF65-F5344CB8AC3E}">
        <p14:creationId xmlns:p14="http://schemas.microsoft.com/office/powerpoint/2010/main" val="209354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779" y="401220"/>
            <a:ext cx="10515600" cy="1325563"/>
          </a:xfrm>
        </p:spPr>
        <p:txBody>
          <a:bodyPr/>
          <a:lstStyle/>
          <a:p>
            <a:r>
              <a:rPr lang="zh-CN" altLang="en-US" dirty="0" smtClean="0"/>
              <a:t>不同消息队列的对比</a:t>
            </a:r>
            <a:endParaRPr lang="en-US" dirty="0"/>
          </a:p>
        </p:txBody>
      </p:sp>
      <p:pic>
        <p:nvPicPr>
          <p:cNvPr id="1026" name="Picture 2" descr="https://user-gold-cdn.xitu.io/2018/6/28/164457bef2701e85?imagesli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42811" y="0"/>
            <a:ext cx="6549189" cy="6706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066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构建可扩展的网络架构</a:t>
            </a:r>
            <a:endParaRPr lang="en-US" altLang="zh-CN" dirty="0" smtClean="0"/>
          </a:p>
          <a:p>
            <a:r>
              <a:rPr lang="zh-CN" altLang="en-US" dirty="0" smtClean="0"/>
              <a:t>利用分布式消息队列降低系统耦合</a:t>
            </a:r>
            <a:endParaRPr lang="en-US" altLang="zh-CN" dirty="0" smtClean="0"/>
          </a:p>
          <a:p>
            <a:r>
              <a:rPr lang="zh-CN" altLang="en-US" dirty="0" smtClean="0">
                <a:solidFill>
                  <a:srgbClr val="FF0000"/>
                </a:solidFill>
              </a:rPr>
              <a:t>利用分布式服务打造可复用的业务平台</a:t>
            </a:r>
            <a:endParaRPr lang="en-US" altLang="zh-CN" dirty="0" smtClean="0">
              <a:solidFill>
                <a:srgbClr val="FF0000"/>
              </a:solidFill>
            </a:endParaRPr>
          </a:p>
          <a:p>
            <a:r>
              <a:rPr lang="zh-CN" altLang="en-US" dirty="0" smtClean="0"/>
              <a:t>可扩展的数据结构</a:t>
            </a:r>
            <a:endParaRPr lang="en-US" altLang="zh-CN" dirty="0" smtClean="0"/>
          </a:p>
          <a:p>
            <a:r>
              <a:rPr lang="zh-CN" altLang="en-US" dirty="0" smtClean="0"/>
              <a:t>利用开放平台建设网站生态圈</a:t>
            </a:r>
            <a:endParaRPr lang="en-US" altLang="zh-CN" dirty="0" smtClean="0"/>
          </a:p>
        </p:txBody>
      </p:sp>
    </p:spTree>
    <p:extLst>
      <p:ext uri="{BB962C8B-B14F-4D97-AF65-F5344CB8AC3E}">
        <p14:creationId xmlns:p14="http://schemas.microsoft.com/office/powerpoint/2010/main" val="706555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利用分布式服务打造可复用的业务平台</a:t>
            </a:r>
            <a:endParaRPr lang="en-US" dirty="0"/>
          </a:p>
        </p:txBody>
      </p:sp>
      <p:sp>
        <p:nvSpPr>
          <p:cNvPr id="3" name="Content Placeholder 2"/>
          <p:cNvSpPr>
            <a:spLocks noGrp="1"/>
          </p:cNvSpPr>
          <p:nvPr>
            <p:ph idx="1"/>
          </p:nvPr>
        </p:nvSpPr>
        <p:spPr/>
        <p:txBody>
          <a:bodyPr>
            <a:normAutofit/>
          </a:bodyPr>
          <a:lstStyle/>
          <a:p>
            <a:r>
              <a:rPr lang="zh-CN" altLang="en-US" dirty="0" smtClean="0">
                <a:effectLst/>
              </a:rPr>
              <a:t>使用分布式服务是降低系统稠合性的另一个重要手段。如果说分布式消息队列通过消息对象分解系统稠合性</a:t>
            </a:r>
            <a:r>
              <a:rPr lang="en-US" altLang="zh-CN" dirty="0" smtClean="0">
                <a:effectLst/>
              </a:rPr>
              <a:t>,</a:t>
            </a:r>
            <a:r>
              <a:rPr lang="zh-CN" altLang="en-US" dirty="0" smtClean="0">
                <a:effectLst/>
              </a:rPr>
              <a:t>不同子系统处理同一个消息</a:t>
            </a:r>
            <a:r>
              <a:rPr lang="en-US" altLang="zh-CN" dirty="0" smtClean="0">
                <a:effectLst/>
              </a:rPr>
              <a:t>:</a:t>
            </a:r>
            <a:r>
              <a:rPr lang="zh-CN" altLang="en-US" dirty="0" smtClean="0">
                <a:effectLst/>
              </a:rPr>
              <a:t>那么分布式服务则通过接口分解系统稠合性</a:t>
            </a:r>
            <a:r>
              <a:rPr lang="en-US" altLang="zh-CN" dirty="0" smtClean="0">
                <a:effectLst/>
              </a:rPr>
              <a:t>,</a:t>
            </a:r>
            <a:r>
              <a:rPr lang="zh-CN" altLang="en-US" dirty="0" smtClean="0">
                <a:effectLst/>
              </a:rPr>
              <a:t>不同子系统通过相同的接口描述进行服务调用。</a:t>
            </a:r>
          </a:p>
          <a:p>
            <a:r>
              <a:rPr lang="zh-CN" altLang="en-US" dirty="0" smtClean="0">
                <a:effectLst/>
              </a:rPr>
              <a:t>回顾网站架构发展历程</a:t>
            </a:r>
            <a:r>
              <a:rPr lang="en-US" altLang="zh-CN" dirty="0" smtClean="0">
                <a:effectLst/>
              </a:rPr>
              <a:t>,</a:t>
            </a:r>
            <a:r>
              <a:rPr lang="zh-CN" altLang="en-US" dirty="0" smtClean="0">
                <a:effectLst/>
              </a:rPr>
              <a:t>网站在由小到大的演化过程中</a:t>
            </a:r>
            <a:r>
              <a:rPr lang="en-US" altLang="zh-CN" dirty="0" smtClean="0">
                <a:effectLst/>
              </a:rPr>
              <a:t>,</a:t>
            </a:r>
            <a:r>
              <a:rPr lang="zh-CN" altLang="en-US" dirty="0" smtClean="0">
                <a:effectLst/>
              </a:rPr>
              <a:t>表现为整个网站是由单一应用系统逐步膨胀发展变化而来</a:t>
            </a:r>
            <a:r>
              <a:rPr lang="en-US" altLang="zh-CN" dirty="0" smtClean="0">
                <a:effectLst/>
              </a:rPr>
              <a:t>,</a:t>
            </a:r>
            <a:r>
              <a:rPr lang="zh-CN" altLang="en-US" dirty="0" smtClean="0">
                <a:effectLst/>
              </a:rPr>
              <a:t>随着网站功能的日益复杂</a:t>
            </a:r>
            <a:r>
              <a:rPr lang="en-US" altLang="zh-CN" dirty="0" smtClean="0">
                <a:effectLst/>
              </a:rPr>
              <a:t>,</a:t>
            </a:r>
            <a:r>
              <a:rPr lang="zh-CN" altLang="en-US" dirty="0" smtClean="0">
                <a:effectLst/>
              </a:rPr>
              <a:t>网站应用系统会逐渐成为一个巨无霸。一个应用中聚合了大量的应用和服务组件</a:t>
            </a:r>
            <a:r>
              <a:rPr lang="en-US" altLang="zh-CN" dirty="0" smtClean="0">
                <a:effectLst/>
              </a:rPr>
              <a:t>,</a:t>
            </a:r>
            <a:r>
              <a:rPr lang="zh-CN" altLang="en-US" dirty="0" smtClean="0">
                <a:effectLst/>
              </a:rPr>
              <a:t>这个巨无霸给整个网站的开发、维护、部署都带来了巨大的麻烦。</a:t>
            </a:r>
          </a:p>
          <a:p>
            <a:endParaRPr lang="en-US" dirty="0"/>
          </a:p>
        </p:txBody>
      </p:sp>
    </p:spTree>
    <p:extLst>
      <p:ext uri="{BB962C8B-B14F-4D97-AF65-F5344CB8AC3E}">
        <p14:creationId xmlns:p14="http://schemas.microsoft.com/office/powerpoint/2010/main" val="529815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巨无霸应用系统</a:t>
            </a:r>
            <a:endParaRPr lang="en-US" dirty="0"/>
          </a:p>
        </p:txBody>
      </p:sp>
      <p:pic>
        <p:nvPicPr>
          <p:cNvPr id="4" name="Content Placeholder 3"/>
          <p:cNvPicPr>
            <a:picLocks noGrp="1" noChangeAspect="1"/>
          </p:cNvPicPr>
          <p:nvPr>
            <p:ph idx="1"/>
          </p:nvPr>
        </p:nvPicPr>
        <p:blipFill>
          <a:blip r:embed="rId2"/>
          <a:stretch>
            <a:fillRect/>
          </a:stretch>
        </p:blipFill>
        <p:spPr>
          <a:xfrm>
            <a:off x="2060111" y="1825625"/>
            <a:ext cx="8071778" cy="4351338"/>
          </a:xfrm>
          <a:prstGeom prst="rect">
            <a:avLst/>
          </a:prstGeom>
        </p:spPr>
      </p:pic>
    </p:spTree>
    <p:extLst>
      <p:ext uri="{BB962C8B-B14F-4D97-AF65-F5344CB8AC3E}">
        <p14:creationId xmlns:p14="http://schemas.microsoft.com/office/powerpoint/2010/main" val="1994614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带来的问题</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dirty="0" smtClean="0">
                <a:effectLst/>
              </a:rPr>
              <a:t>1.</a:t>
            </a:r>
            <a:r>
              <a:rPr lang="zh-CN" altLang="en-US" dirty="0" smtClean="0">
                <a:effectLst/>
              </a:rPr>
              <a:t>编译、部署困难</a:t>
            </a:r>
            <a:r>
              <a:rPr lang="en-US" altLang="zh-CN" dirty="0" smtClean="0">
                <a:effectLst/>
              </a:rPr>
              <a:t>:</a:t>
            </a:r>
            <a:r>
              <a:rPr lang="zh-CN" altLang="en-US" dirty="0" smtClean="0">
                <a:effectLst/>
              </a:rPr>
              <a:t>对于网站开发工程师而言</a:t>
            </a:r>
            <a:r>
              <a:rPr lang="en-US" altLang="zh-CN" dirty="0" smtClean="0">
                <a:effectLst/>
              </a:rPr>
              <a:t>,</a:t>
            </a:r>
            <a:r>
              <a:rPr lang="zh-CN" altLang="en-US" dirty="0" smtClean="0">
                <a:effectLst/>
              </a:rPr>
              <a:t>打包构建一个巨型应用是一件痛苦的事情</a:t>
            </a:r>
            <a:r>
              <a:rPr lang="en-US" altLang="zh-CN" dirty="0" smtClean="0">
                <a:effectLst/>
              </a:rPr>
              <a:t>,</a:t>
            </a:r>
            <a:r>
              <a:rPr lang="zh-CN" altLang="en-US" dirty="0" smtClean="0">
                <a:effectLst/>
              </a:rPr>
              <a:t>也许只是修改了一行代码</a:t>
            </a:r>
            <a:r>
              <a:rPr lang="en-US" altLang="zh-CN" dirty="0" smtClean="0">
                <a:effectLst/>
              </a:rPr>
              <a:t>,</a:t>
            </a:r>
            <a:r>
              <a:rPr lang="zh-CN" altLang="en-US" dirty="0" smtClean="0">
                <a:effectLst/>
              </a:rPr>
              <a:t>输入 </a:t>
            </a:r>
            <a:r>
              <a:rPr lang="en-US" altLang="zh-CN" dirty="0" smtClean="0">
                <a:effectLst/>
              </a:rPr>
              <a:t>build</a:t>
            </a:r>
            <a:r>
              <a:rPr lang="zh-CN" altLang="en-US" dirty="0" smtClean="0">
                <a:effectLst/>
              </a:rPr>
              <a:t>命令后</a:t>
            </a:r>
            <a:r>
              <a:rPr lang="en-US" altLang="zh-CN" dirty="0" smtClean="0">
                <a:effectLst/>
              </a:rPr>
              <a:t>,</a:t>
            </a:r>
            <a:r>
              <a:rPr lang="zh-CN" altLang="en-US" dirty="0" smtClean="0">
                <a:effectLst/>
              </a:rPr>
              <a:t>抽完一支烟</a:t>
            </a:r>
            <a:r>
              <a:rPr lang="en-US" altLang="zh-CN" dirty="0" smtClean="0">
                <a:effectLst/>
              </a:rPr>
              <a:t>,</a:t>
            </a:r>
            <a:r>
              <a:rPr lang="zh-CN" altLang="en-US" dirty="0" smtClean="0">
                <a:effectLst/>
              </a:rPr>
              <a:t>回来一看</a:t>
            </a:r>
            <a:r>
              <a:rPr lang="en-US" altLang="zh-CN" dirty="0" smtClean="0">
                <a:effectLst/>
              </a:rPr>
              <a:t>,</a:t>
            </a:r>
            <a:r>
              <a:rPr lang="zh-CN" altLang="en-US" dirty="0" smtClean="0">
                <a:effectLst/>
              </a:rPr>
              <a:t>还在</a:t>
            </a:r>
            <a:r>
              <a:rPr lang="en-US" altLang="zh-CN" dirty="0" smtClean="0">
                <a:effectLst/>
              </a:rPr>
              <a:t>building;</a:t>
            </a:r>
            <a:r>
              <a:rPr lang="zh-CN" altLang="en-US" dirty="0" smtClean="0">
                <a:effectLst/>
              </a:rPr>
              <a:t>又去喝了一杯水</a:t>
            </a:r>
            <a:r>
              <a:rPr lang="en-US" altLang="zh-CN" dirty="0" smtClean="0">
                <a:effectLst/>
              </a:rPr>
              <a:t>,</a:t>
            </a:r>
            <a:r>
              <a:rPr lang="zh-CN" altLang="en-US" dirty="0" smtClean="0">
                <a:effectLst/>
              </a:rPr>
              <a:t>回来一看</a:t>
            </a:r>
            <a:r>
              <a:rPr lang="en-US" altLang="zh-CN" dirty="0" smtClean="0">
                <a:effectLst/>
              </a:rPr>
              <a:t>,</a:t>
            </a:r>
            <a:r>
              <a:rPr lang="zh-CN" altLang="en-US" dirty="0" smtClean="0">
                <a:effectLst/>
              </a:rPr>
              <a:t>还在</a:t>
            </a:r>
            <a:r>
              <a:rPr lang="en-US" altLang="zh-CN" dirty="0" smtClean="0">
                <a:effectLst/>
              </a:rPr>
              <a:t>building;</a:t>
            </a:r>
            <a:r>
              <a:rPr lang="zh-CN" altLang="en-US" dirty="0" smtClean="0">
                <a:effectLst/>
              </a:rPr>
              <a:t>又去了一次厕所</a:t>
            </a:r>
            <a:r>
              <a:rPr lang="en-US" altLang="zh-CN" dirty="0" smtClean="0">
                <a:effectLst/>
              </a:rPr>
              <a:t>,</a:t>
            </a:r>
            <a:r>
              <a:rPr lang="zh-CN" altLang="en-US" dirty="0" smtClean="0">
                <a:effectLst/>
              </a:rPr>
              <a:t>回来一看</a:t>
            </a:r>
            <a:r>
              <a:rPr lang="en-US" altLang="zh-CN" dirty="0" smtClean="0">
                <a:effectLst/>
              </a:rPr>
              <a:t>,</a:t>
            </a:r>
            <a:r>
              <a:rPr lang="zh-CN" altLang="en-US" dirty="0" smtClean="0">
                <a:effectLst/>
              </a:rPr>
              <a:t>还在</a:t>
            </a:r>
            <a:r>
              <a:rPr lang="en-US" altLang="zh-CN" dirty="0" smtClean="0">
                <a:effectLst/>
              </a:rPr>
              <a:t>building;</a:t>
            </a:r>
            <a:r>
              <a:rPr lang="zh-CN" altLang="en-US" dirty="0" smtClean="0">
                <a:effectLst/>
              </a:rPr>
              <a:t>好不容易</a:t>
            </a:r>
            <a:r>
              <a:rPr lang="en-US" altLang="zh-CN" dirty="0" err="1" smtClean="0">
                <a:effectLst/>
              </a:rPr>
              <a:t>buid</a:t>
            </a:r>
            <a:r>
              <a:rPr lang="zh-CN" altLang="en-US" dirty="0" smtClean="0">
                <a:effectLst/>
              </a:rPr>
              <a:t>结束</a:t>
            </a:r>
            <a:r>
              <a:rPr lang="en-US" altLang="zh-CN" dirty="0" smtClean="0">
                <a:effectLst/>
              </a:rPr>
              <a:t>,</a:t>
            </a:r>
            <a:r>
              <a:rPr lang="zh-CN" altLang="en-US" dirty="0" smtClean="0">
                <a:effectLst/>
              </a:rPr>
              <a:t>一看编译失败</a:t>
            </a:r>
            <a:r>
              <a:rPr lang="en-US" altLang="zh-CN" dirty="0" smtClean="0">
                <a:effectLst/>
              </a:rPr>
              <a:t>,</a:t>
            </a:r>
            <a:r>
              <a:rPr lang="zh-CN" altLang="en-US" dirty="0" smtClean="0">
                <a:effectLst/>
              </a:rPr>
              <a:t>还得重来</a:t>
            </a:r>
            <a:r>
              <a:rPr lang="en-US" altLang="zh-CN" dirty="0" smtClean="0">
                <a:effectLst/>
              </a:rPr>
              <a:t>····</a:t>
            </a:r>
          </a:p>
          <a:p>
            <a:r>
              <a:rPr lang="en-US" altLang="zh-CN" dirty="0" smtClean="0">
                <a:effectLst/>
              </a:rPr>
              <a:t>2.</a:t>
            </a:r>
            <a:r>
              <a:rPr lang="zh-CN" altLang="en-US" dirty="0" smtClean="0">
                <a:effectLst/>
              </a:rPr>
              <a:t>代码分支管理困难</a:t>
            </a:r>
            <a:r>
              <a:rPr lang="en-US" altLang="zh-CN" dirty="0" smtClean="0">
                <a:effectLst/>
              </a:rPr>
              <a:t>:</a:t>
            </a:r>
            <a:r>
              <a:rPr lang="zh-CN" altLang="en-US" dirty="0" smtClean="0">
                <a:effectLst/>
              </a:rPr>
              <a:t>复用的代码模块由多个团队共同维护修改</a:t>
            </a:r>
            <a:r>
              <a:rPr lang="en-US" altLang="zh-CN" dirty="0" smtClean="0">
                <a:effectLst/>
              </a:rPr>
              <a:t>,</a:t>
            </a:r>
            <a:r>
              <a:rPr lang="zh-CN" altLang="en-US" dirty="0" smtClean="0">
                <a:effectLst/>
              </a:rPr>
              <a:t>代码 </a:t>
            </a:r>
            <a:r>
              <a:rPr lang="en-US" altLang="zh-CN" dirty="0" smtClean="0">
                <a:effectLst/>
              </a:rPr>
              <a:t>merge </a:t>
            </a:r>
            <a:r>
              <a:rPr lang="zh-CN" altLang="en-US" dirty="0" smtClean="0">
                <a:effectLst/>
              </a:rPr>
              <a:t>的时候总会发生冲突。代码 </a:t>
            </a:r>
            <a:r>
              <a:rPr lang="en-US" altLang="zh-CN" dirty="0" smtClean="0">
                <a:effectLst/>
              </a:rPr>
              <a:t>merge</a:t>
            </a:r>
            <a:r>
              <a:rPr lang="zh-CN" altLang="en-US" dirty="0" smtClean="0">
                <a:effectLst/>
              </a:rPr>
              <a:t>一般发生在网站发布的时候</a:t>
            </a:r>
            <a:r>
              <a:rPr lang="en-US" altLang="zh-CN" dirty="0" smtClean="0">
                <a:effectLst/>
              </a:rPr>
              <a:t>,</a:t>
            </a:r>
            <a:r>
              <a:rPr lang="zh-CN" altLang="en-US" dirty="0" smtClean="0">
                <a:effectLst/>
              </a:rPr>
              <a:t>经常和发布过程中出现的其他问题互相纠结在一起</a:t>
            </a:r>
            <a:r>
              <a:rPr lang="en-US" altLang="zh-CN" dirty="0" smtClean="0">
                <a:effectLst/>
              </a:rPr>
              <a:t>,</a:t>
            </a:r>
            <a:r>
              <a:rPr lang="zh-CN" altLang="en-US" dirty="0" smtClean="0">
                <a:effectLst/>
              </a:rPr>
              <a:t>顾此失彼</a:t>
            </a:r>
            <a:r>
              <a:rPr lang="en-US" altLang="zh-CN" dirty="0" smtClean="0">
                <a:effectLst/>
              </a:rPr>
              <a:t>,</a:t>
            </a:r>
            <a:r>
              <a:rPr lang="zh-CN" altLang="en-US" dirty="0" smtClean="0">
                <a:effectLst/>
              </a:rPr>
              <a:t>导致每次发布都要拖到半夜三更。</a:t>
            </a:r>
          </a:p>
          <a:p>
            <a:r>
              <a:rPr lang="en-US" altLang="zh-CN" dirty="0" smtClean="0">
                <a:effectLst/>
              </a:rPr>
              <a:t>3.</a:t>
            </a:r>
            <a:r>
              <a:rPr lang="zh-CN" altLang="en-US" dirty="0" smtClean="0">
                <a:effectLst/>
              </a:rPr>
              <a:t>数据库连接耗尽</a:t>
            </a:r>
            <a:r>
              <a:rPr lang="en-US" altLang="zh-CN" dirty="0" smtClean="0">
                <a:effectLst/>
              </a:rPr>
              <a:t>:</a:t>
            </a:r>
            <a:r>
              <a:rPr lang="zh-CN" altLang="en-US" dirty="0" smtClean="0">
                <a:effectLst/>
              </a:rPr>
              <a:t>巨型的应用、大量的访问</a:t>
            </a:r>
            <a:r>
              <a:rPr lang="en-US" altLang="zh-CN" dirty="0" smtClean="0">
                <a:effectLst/>
              </a:rPr>
              <a:t>,</a:t>
            </a:r>
            <a:r>
              <a:rPr lang="zh-CN" altLang="en-US" dirty="0" smtClean="0">
                <a:effectLst/>
              </a:rPr>
              <a:t>必然需要将这个应用部署在一个大规模的服务器集群上</a:t>
            </a:r>
            <a:r>
              <a:rPr lang="en-US" altLang="zh-CN" dirty="0" smtClean="0">
                <a:effectLst/>
              </a:rPr>
              <a:t>,</a:t>
            </a:r>
            <a:r>
              <a:rPr lang="zh-CN" altLang="en-US" dirty="0" smtClean="0">
                <a:effectLst/>
              </a:rPr>
              <a:t>应用与数据库的连接通常使用数据库连接池</a:t>
            </a:r>
            <a:r>
              <a:rPr lang="en-US" altLang="zh-CN" dirty="0" smtClean="0">
                <a:effectLst/>
              </a:rPr>
              <a:t>,</a:t>
            </a:r>
            <a:r>
              <a:rPr lang="zh-CN" altLang="en-US" dirty="0" smtClean="0">
                <a:effectLst/>
              </a:rPr>
              <a:t>以每个应用</a:t>
            </a:r>
            <a:r>
              <a:rPr lang="en-US" altLang="zh-CN" dirty="0" smtClean="0">
                <a:effectLst/>
              </a:rPr>
              <a:t>10</a:t>
            </a:r>
            <a:r>
              <a:rPr lang="zh-CN" altLang="en-US" dirty="0" smtClean="0">
                <a:effectLst/>
              </a:rPr>
              <a:t>个连接计</a:t>
            </a:r>
            <a:r>
              <a:rPr lang="en-US" altLang="zh-CN" dirty="0" smtClean="0">
                <a:effectLst/>
              </a:rPr>
              <a:t>,</a:t>
            </a:r>
            <a:r>
              <a:rPr lang="zh-CN" altLang="en-US" dirty="0" smtClean="0">
                <a:effectLst/>
              </a:rPr>
              <a:t>一个数百台服务器集群的应用将需要在数据库上创建数千个连接。数据库服务器上</a:t>
            </a:r>
            <a:r>
              <a:rPr lang="en-US" altLang="zh-CN" dirty="0" smtClean="0">
                <a:effectLst/>
              </a:rPr>
              <a:t>,</a:t>
            </a:r>
            <a:r>
              <a:rPr lang="zh-CN" altLang="en-US" dirty="0" smtClean="0">
                <a:effectLst/>
              </a:rPr>
              <a:t>每个连接都会占用一些昂贵的系统资源</a:t>
            </a:r>
            <a:r>
              <a:rPr lang="en-US" altLang="zh-CN" dirty="0" smtClean="0">
                <a:effectLst/>
              </a:rPr>
              <a:t>,</a:t>
            </a:r>
            <a:r>
              <a:rPr lang="zh-CN" altLang="en-US" dirty="0" smtClean="0">
                <a:effectLst/>
              </a:rPr>
              <a:t>以至于数据库缺乏足够的系统资源进行一般的数据操作。</a:t>
            </a:r>
          </a:p>
          <a:p>
            <a:r>
              <a:rPr lang="en-US" altLang="zh-CN" dirty="0" smtClean="0">
                <a:effectLst/>
              </a:rPr>
              <a:t>4,</a:t>
            </a:r>
            <a:r>
              <a:rPr lang="zh-CN" altLang="en-US" dirty="0" smtClean="0">
                <a:effectLst/>
              </a:rPr>
              <a:t>新增业务困难</a:t>
            </a:r>
            <a:r>
              <a:rPr lang="en-US" altLang="zh-CN" dirty="0" smtClean="0">
                <a:effectLst/>
              </a:rPr>
              <a:t>:</a:t>
            </a:r>
            <a:r>
              <a:rPr lang="zh-CN" altLang="en-US" dirty="0" smtClean="0">
                <a:effectLst/>
              </a:rPr>
              <a:t>想要在一个已经如乱麻般的系统中增加新业务</a:t>
            </a:r>
            <a:r>
              <a:rPr lang="en-US" altLang="zh-CN" dirty="0" smtClean="0">
                <a:effectLst/>
              </a:rPr>
              <a:t>,</a:t>
            </a:r>
            <a:r>
              <a:rPr lang="zh-CN" altLang="en-US" dirty="0" smtClean="0">
                <a:effectLst/>
              </a:rPr>
              <a:t>维护旧功能</a:t>
            </a:r>
            <a:r>
              <a:rPr lang="en-US" altLang="zh-CN" dirty="0" smtClean="0">
                <a:effectLst/>
              </a:rPr>
              <a:t>,</a:t>
            </a:r>
            <a:r>
              <a:rPr lang="zh-CN" altLang="en-US" dirty="0" smtClean="0">
                <a:effectLst/>
              </a:rPr>
              <a:t>难度可想而知</a:t>
            </a:r>
            <a:r>
              <a:rPr lang="en-US" altLang="zh-CN" dirty="0" smtClean="0">
                <a:effectLst/>
              </a:rPr>
              <a:t>:</a:t>
            </a:r>
            <a:r>
              <a:rPr lang="zh-CN" altLang="en-US" dirty="0" smtClean="0">
                <a:effectLst/>
              </a:rPr>
              <a:t>一脚踩进去</a:t>
            </a:r>
            <a:r>
              <a:rPr lang="en-US" altLang="zh-CN" dirty="0" smtClean="0">
                <a:effectLst/>
              </a:rPr>
              <a:t>,</a:t>
            </a:r>
            <a:r>
              <a:rPr lang="zh-CN" altLang="en-US" dirty="0" smtClean="0">
                <a:effectLst/>
              </a:rPr>
              <a:t>发现全都是雷</a:t>
            </a:r>
            <a:r>
              <a:rPr lang="en-US" altLang="zh-CN" dirty="0" smtClean="0">
                <a:effectLst/>
              </a:rPr>
              <a:t>,</a:t>
            </a:r>
            <a:r>
              <a:rPr lang="zh-CN" altLang="en-US" dirty="0" smtClean="0">
                <a:effectLst/>
              </a:rPr>
              <a:t>什么都不敢碰。许多新工程师来公司半年了</a:t>
            </a:r>
            <a:r>
              <a:rPr lang="en-US" altLang="zh-CN" dirty="0" smtClean="0">
                <a:effectLst/>
              </a:rPr>
              <a:t>,</a:t>
            </a:r>
            <a:r>
              <a:rPr lang="zh-CN" altLang="en-US" dirty="0" smtClean="0">
                <a:effectLst/>
              </a:rPr>
              <a:t>还是不能接手业务</a:t>
            </a:r>
            <a:r>
              <a:rPr lang="en-US" altLang="zh-CN" dirty="0" smtClean="0">
                <a:effectLst/>
              </a:rPr>
              <a:t>,</a:t>
            </a:r>
            <a:r>
              <a:rPr lang="zh-CN" altLang="en-US" dirty="0" smtClean="0">
                <a:effectLst/>
              </a:rPr>
              <a:t>因为不知道水有多深。于是就出现这种怪现象</a:t>
            </a:r>
            <a:r>
              <a:rPr lang="en-US" altLang="zh-CN" dirty="0" smtClean="0">
                <a:effectLst/>
              </a:rPr>
              <a:t>:</a:t>
            </a:r>
            <a:r>
              <a:rPr lang="zh-CN" altLang="en-US" dirty="0" smtClean="0">
                <a:effectLst/>
              </a:rPr>
              <a:t>熟悉网站产品的“老人”忙得要死</a:t>
            </a:r>
            <a:r>
              <a:rPr lang="en-US" altLang="zh-CN" dirty="0" smtClean="0">
                <a:effectLst/>
              </a:rPr>
              <a:t>,</a:t>
            </a:r>
            <a:r>
              <a:rPr lang="zh-CN" altLang="en-US" dirty="0" smtClean="0">
                <a:effectLst/>
              </a:rPr>
              <a:t>加班加点干活</a:t>
            </a:r>
            <a:r>
              <a:rPr lang="en-US" altLang="zh-CN" dirty="0" smtClean="0">
                <a:effectLst/>
              </a:rPr>
              <a:t>:</a:t>
            </a:r>
            <a:r>
              <a:rPr lang="zh-CN" altLang="en-US" dirty="0" smtClean="0">
                <a:effectLst/>
              </a:rPr>
              <a:t>不熟悉网站产品的新人一帮忙就出乱</a:t>
            </a:r>
            <a:r>
              <a:rPr lang="en-US" altLang="zh-CN" dirty="0" smtClean="0">
                <a:effectLst/>
              </a:rPr>
              <a:t>,</a:t>
            </a:r>
            <a:r>
              <a:rPr lang="zh-CN" altLang="en-US" dirty="0" smtClean="0">
                <a:effectLst/>
              </a:rPr>
              <a:t>跟着加班加点</a:t>
            </a:r>
            <a:r>
              <a:rPr lang="en-US" altLang="zh-CN" dirty="0" smtClean="0">
                <a:effectLst/>
              </a:rPr>
              <a:t>;</a:t>
            </a:r>
            <a:r>
              <a:rPr lang="zh-CN" altLang="en-US" dirty="0" smtClean="0">
                <a:effectLst/>
              </a:rPr>
              <a:t>整个公司热火朝天</a:t>
            </a:r>
            <a:r>
              <a:rPr lang="en-US" altLang="zh-CN" dirty="0" smtClean="0">
                <a:effectLst/>
              </a:rPr>
              <a:t>,</a:t>
            </a:r>
            <a:r>
              <a:rPr lang="zh-CN" altLang="en-US" dirty="0" smtClean="0">
                <a:effectLst/>
              </a:rPr>
              <a:t>加班加点</a:t>
            </a:r>
            <a:r>
              <a:rPr lang="en-US" altLang="zh-CN" dirty="0" smtClean="0">
                <a:effectLst/>
              </a:rPr>
              <a:t>,</a:t>
            </a:r>
            <a:r>
              <a:rPr lang="zh-CN" altLang="en-US" dirty="0" smtClean="0">
                <a:effectLst/>
              </a:rPr>
              <a:t>却还是经常出故障</a:t>
            </a:r>
            <a:r>
              <a:rPr lang="en-US" altLang="zh-CN" dirty="0" smtClean="0">
                <a:effectLst/>
              </a:rPr>
              <a:t>,</a:t>
            </a:r>
            <a:r>
              <a:rPr lang="zh-CN" altLang="en-US" dirty="0" smtClean="0">
                <a:effectLst/>
              </a:rPr>
              <a:t>新产品迟迟不能上线。</a:t>
            </a:r>
          </a:p>
          <a:p>
            <a:endParaRPr lang="zh-CN" altLang="en-US" dirty="0" smtClean="0">
              <a:effectLst/>
            </a:endParaRPr>
          </a:p>
          <a:p>
            <a:endParaRPr lang="en-US" dirty="0"/>
          </a:p>
        </p:txBody>
      </p:sp>
    </p:spTree>
    <p:extLst>
      <p:ext uri="{BB962C8B-B14F-4D97-AF65-F5344CB8AC3E}">
        <p14:creationId xmlns:p14="http://schemas.microsoft.com/office/powerpoint/2010/main" val="214414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解决巨无霸</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effectLst/>
              </a:rPr>
              <a:t>解决方案就是拆分</a:t>
            </a:r>
            <a:r>
              <a:rPr lang="en-US" altLang="zh-CN" dirty="0" smtClean="0">
                <a:effectLst/>
              </a:rPr>
              <a:t>,</a:t>
            </a:r>
            <a:r>
              <a:rPr lang="zh-CN" altLang="en-US" dirty="0" smtClean="0">
                <a:effectLst/>
              </a:rPr>
              <a:t>将模块独立部署</a:t>
            </a:r>
            <a:r>
              <a:rPr lang="en-US" altLang="zh-CN" dirty="0" smtClean="0">
                <a:effectLst/>
              </a:rPr>
              <a:t>,</a:t>
            </a:r>
            <a:r>
              <a:rPr lang="zh-CN" altLang="en-US" dirty="0" smtClean="0">
                <a:effectLst/>
              </a:rPr>
              <a:t>降低系统稠合性。拆分可以分为纵向拆分和横向拆分两种。</a:t>
            </a:r>
          </a:p>
          <a:p>
            <a:r>
              <a:rPr lang="zh-CN" altLang="en-US" b="1" dirty="0" smtClean="0">
                <a:effectLst/>
              </a:rPr>
              <a:t>纵向拆分</a:t>
            </a:r>
            <a:r>
              <a:rPr lang="en-US" altLang="zh-CN" dirty="0" smtClean="0">
                <a:effectLst/>
              </a:rPr>
              <a:t>:</a:t>
            </a:r>
            <a:r>
              <a:rPr lang="zh-CN" altLang="en-US" dirty="0" smtClean="0">
                <a:effectLst/>
              </a:rPr>
              <a:t>将一个大应用拆分为多个小应用</a:t>
            </a:r>
            <a:r>
              <a:rPr lang="en-US" altLang="zh-CN" dirty="0" smtClean="0">
                <a:effectLst/>
              </a:rPr>
              <a:t>,</a:t>
            </a:r>
            <a:r>
              <a:rPr lang="zh-CN" altLang="en-US" dirty="0" smtClean="0">
                <a:effectLst/>
              </a:rPr>
              <a:t>如果新增业务较为独立</a:t>
            </a:r>
            <a:r>
              <a:rPr lang="en-US" altLang="zh-CN" dirty="0" smtClean="0">
                <a:effectLst/>
              </a:rPr>
              <a:t>,</a:t>
            </a:r>
            <a:r>
              <a:rPr lang="zh-CN" altLang="en-US" dirty="0" smtClean="0">
                <a:effectLst/>
              </a:rPr>
              <a:t>那么就直接将其设计部署为一个独立的</a:t>
            </a:r>
            <a:r>
              <a:rPr lang="en-US" altLang="zh-CN" dirty="0" smtClean="0">
                <a:effectLst/>
              </a:rPr>
              <a:t>Web </a:t>
            </a:r>
            <a:r>
              <a:rPr lang="zh-CN" altLang="en-US" dirty="0" smtClean="0">
                <a:effectLst/>
              </a:rPr>
              <a:t>应用系统。</a:t>
            </a:r>
          </a:p>
          <a:p>
            <a:r>
              <a:rPr lang="zh-CN" altLang="en-US" b="1" dirty="0" smtClean="0">
                <a:effectLst/>
              </a:rPr>
              <a:t>横向拆分</a:t>
            </a:r>
            <a:r>
              <a:rPr lang="en-US" altLang="zh-CN" dirty="0" smtClean="0">
                <a:effectLst/>
              </a:rPr>
              <a:t>:</a:t>
            </a:r>
            <a:r>
              <a:rPr lang="zh-CN" altLang="en-US" dirty="0" smtClean="0">
                <a:effectLst/>
              </a:rPr>
              <a:t>将复用的业务拆分出来</a:t>
            </a:r>
            <a:r>
              <a:rPr lang="en-US" altLang="zh-CN" dirty="0" smtClean="0">
                <a:effectLst/>
              </a:rPr>
              <a:t>,</a:t>
            </a:r>
            <a:r>
              <a:rPr lang="zh-CN" altLang="en-US" dirty="0" smtClean="0">
                <a:effectLst/>
              </a:rPr>
              <a:t>独立部署为分布式服务</a:t>
            </a:r>
            <a:r>
              <a:rPr lang="en-US" altLang="zh-CN" dirty="0" smtClean="0">
                <a:effectLst/>
              </a:rPr>
              <a:t>,</a:t>
            </a:r>
            <a:r>
              <a:rPr lang="zh-CN" altLang="en-US" dirty="0" smtClean="0">
                <a:effectLst/>
              </a:rPr>
              <a:t>新增业务只需要调用这些分布式服务</a:t>
            </a:r>
            <a:r>
              <a:rPr lang="en-US" altLang="zh-CN" dirty="0" smtClean="0">
                <a:effectLst/>
              </a:rPr>
              <a:t>,</a:t>
            </a:r>
            <a:r>
              <a:rPr lang="zh-CN" altLang="en-US" dirty="0" smtClean="0">
                <a:effectLst/>
              </a:rPr>
              <a:t>不需要依赖具体的模块代码</a:t>
            </a:r>
            <a:r>
              <a:rPr lang="en-US" altLang="zh-CN" dirty="0" smtClean="0">
                <a:effectLst/>
              </a:rPr>
              <a:t>,</a:t>
            </a:r>
            <a:r>
              <a:rPr lang="zh-CN" altLang="en-US" dirty="0" smtClean="0">
                <a:effectLst/>
              </a:rPr>
              <a:t>即可快速搭建一个应用系统</a:t>
            </a:r>
            <a:r>
              <a:rPr lang="en-US" altLang="zh-CN" dirty="0" smtClean="0">
                <a:effectLst/>
              </a:rPr>
              <a:t>,</a:t>
            </a:r>
            <a:r>
              <a:rPr lang="zh-CN" altLang="en-US" dirty="0" smtClean="0">
                <a:effectLst/>
              </a:rPr>
              <a:t>而模块内业务逻辑变化的时候</a:t>
            </a:r>
            <a:r>
              <a:rPr lang="en-US" altLang="zh-CN" dirty="0" smtClean="0">
                <a:effectLst/>
              </a:rPr>
              <a:t>,</a:t>
            </a:r>
            <a:r>
              <a:rPr lang="zh-CN" altLang="en-US" dirty="0" smtClean="0">
                <a:effectLst/>
              </a:rPr>
              <a:t>只要接口保持一致就不会影响业务程序和其他模块。</a:t>
            </a:r>
            <a:endParaRPr lang="en-US" altLang="zh-CN" dirty="0" smtClean="0">
              <a:effectLst/>
            </a:endParaRPr>
          </a:p>
          <a:p>
            <a:r>
              <a:rPr lang="zh-CN" altLang="en-US" dirty="0" smtClean="0">
                <a:effectLst/>
              </a:rPr>
              <a:t>纵向拆分相对较为简单</a:t>
            </a:r>
            <a:r>
              <a:rPr lang="en-US" altLang="zh-CN" dirty="0" smtClean="0">
                <a:effectLst/>
              </a:rPr>
              <a:t>,</a:t>
            </a:r>
            <a:r>
              <a:rPr lang="zh-CN" altLang="en-US" dirty="0" smtClean="0">
                <a:effectLst/>
              </a:rPr>
              <a:t>通过梳理业务</a:t>
            </a:r>
            <a:r>
              <a:rPr lang="en-US" altLang="zh-CN" dirty="0" smtClean="0">
                <a:effectLst/>
              </a:rPr>
              <a:t>,</a:t>
            </a:r>
            <a:r>
              <a:rPr lang="zh-CN" altLang="en-US" dirty="0" smtClean="0">
                <a:effectLst/>
              </a:rPr>
              <a:t>将较少相关的业务剥离</a:t>
            </a:r>
            <a:r>
              <a:rPr lang="en-US" altLang="zh-CN" dirty="0" smtClean="0">
                <a:effectLst/>
              </a:rPr>
              <a:t>,</a:t>
            </a:r>
            <a:r>
              <a:rPr lang="zh-CN" altLang="en-US" dirty="0" smtClean="0">
                <a:effectLst/>
              </a:rPr>
              <a:t>使其成为独立的</a:t>
            </a:r>
            <a:r>
              <a:rPr lang="en-US" altLang="zh-CN" dirty="0" smtClean="0">
                <a:effectLst/>
              </a:rPr>
              <a:t>Web</a:t>
            </a:r>
            <a:r>
              <a:rPr lang="zh-CN" altLang="en-US" dirty="0" smtClean="0">
                <a:effectLst/>
              </a:rPr>
              <a:t>应用。而对于横向拆分</a:t>
            </a:r>
            <a:r>
              <a:rPr lang="en-US" altLang="zh-CN" dirty="0" smtClean="0">
                <a:effectLst/>
              </a:rPr>
              <a:t>,</a:t>
            </a:r>
            <a:r>
              <a:rPr lang="zh-CN" altLang="en-US" dirty="0" smtClean="0">
                <a:effectLst/>
              </a:rPr>
              <a:t>不但需要识别可复用的业务</a:t>
            </a:r>
            <a:r>
              <a:rPr lang="en-US" altLang="zh-CN" dirty="0" smtClean="0">
                <a:effectLst/>
              </a:rPr>
              <a:t>,</a:t>
            </a:r>
            <a:r>
              <a:rPr lang="zh-CN" altLang="en-US" dirty="0" smtClean="0">
                <a:effectLst/>
              </a:rPr>
              <a:t>设计服务接口</a:t>
            </a:r>
            <a:r>
              <a:rPr lang="en-US" altLang="zh-CN" dirty="0" smtClean="0">
                <a:effectLst/>
              </a:rPr>
              <a:t>,</a:t>
            </a:r>
            <a:r>
              <a:rPr lang="zh-CN" altLang="en-US" dirty="0" smtClean="0">
                <a:effectLst/>
              </a:rPr>
              <a:t>规范服务依赖关系</a:t>
            </a:r>
            <a:r>
              <a:rPr lang="en-US" altLang="zh-CN" dirty="0" smtClean="0">
                <a:effectLst/>
              </a:rPr>
              <a:t>,</a:t>
            </a:r>
            <a:r>
              <a:rPr lang="zh-CN" altLang="en-US" dirty="0" smtClean="0">
                <a:effectLst/>
              </a:rPr>
              <a:t>还需要一个完善的分布式服务管理框架。</a:t>
            </a:r>
          </a:p>
          <a:p>
            <a:endParaRPr lang="en-US" dirty="0"/>
          </a:p>
        </p:txBody>
      </p:sp>
    </p:spTree>
    <p:extLst>
      <p:ext uri="{BB962C8B-B14F-4D97-AF65-F5344CB8AC3E}">
        <p14:creationId xmlns:p14="http://schemas.microsoft.com/office/powerpoint/2010/main" val="614264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000" dirty="0" smtClean="0"/>
              <a:t>业务及模块拆分独立部署的分布式服务架构</a:t>
            </a:r>
            <a:endParaRPr lang="en-US" sz="4000" dirty="0"/>
          </a:p>
        </p:txBody>
      </p:sp>
      <p:pic>
        <p:nvPicPr>
          <p:cNvPr id="4" name="Content Placeholder 3"/>
          <p:cNvPicPr>
            <a:picLocks noGrp="1" noChangeAspect="1"/>
          </p:cNvPicPr>
          <p:nvPr>
            <p:ph idx="1"/>
          </p:nvPr>
        </p:nvPicPr>
        <p:blipFill>
          <a:blip r:embed="rId2"/>
          <a:stretch>
            <a:fillRect/>
          </a:stretch>
        </p:blipFill>
        <p:spPr>
          <a:xfrm>
            <a:off x="861470" y="1825625"/>
            <a:ext cx="10469060" cy="4351338"/>
          </a:xfrm>
          <a:prstGeom prst="rect">
            <a:avLst/>
          </a:prstGeom>
        </p:spPr>
      </p:pic>
    </p:spTree>
    <p:extLst>
      <p:ext uri="{BB962C8B-B14F-4D97-AF65-F5344CB8AC3E}">
        <p14:creationId xmlns:p14="http://schemas.microsoft.com/office/powerpoint/2010/main" val="1953809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Web</a:t>
            </a:r>
            <a:r>
              <a:rPr lang="zh-CN" altLang="en-US" dirty="0" smtClean="0"/>
              <a:t> </a:t>
            </a:r>
            <a:r>
              <a:rPr lang="en-US" altLang="zh-CN" dirty="0" smtClean="0"/>
              <a:t>Service</a:t>
            </a:r>
            <a:r>
              <a:rPr lang="zh-CN" altLang="en-US" dirty="0" smtClean="0"/>
              <a:t>与企业级分布式服务</a:t>
            </a:r>
            <a:endParaRPr lang="en-US" dirty="0"/>
          </a:p>
        </p:txBody>
      </p:sp>
      <p:sp>
        <p:nvSpPr>
          <p:cNvPr id="3" name="Content Placeholder 2"/>
          <p:cNvSpPr>
            <a:spLocks noGrp="1"/>
          </p:cNvSpPr>
          <p:nvPr>
            <p:ph idx="1"/>
          </p:nvPr>
        </p:nvSpPr>
        <p:spPr>
          <a:xfrm>
            <a:off x="838200" y="1825625"/>
            <a:ext cx="10515600" cy="4351338"/>
          </a:xfrm>
        </p:spPr>
        <p:txBody>
          <a:bodyPr>
            <a:normAutofit fontScale="92500" lnSpcReduction="20000"/>
          </a:bodyPr>
          <a:lstStyle/>
          <a:p>
            <a:r>
              <a:rPr lang="en-US" altLang="zh-CN" dirty="0" err="1" smtClean="0"/>
              <a:t>WebService</a:t>
            </a:r>
            <a:r>
              <a:rPr lang="zh-CN" altLang="en-US" dirty="0" smtClean="0"/>
              <a:t>曾经是企业应用系统开发最时髦的词汇之一，用以整合异构系统及构建分布式系统。</a:t>
            </a:r>
            <a:endParaRPr lang="en-US" altLang="zh-CN" dirty="0" smtClean="0"/>
          </a:p>
          <a:p>
            <a:r>
              <a:rPr lang="zh-CN" altLang="en-US" dirty="0" smtClean="0">
                <a:effectLst/>
              </a:rPr>
              <a:t>服务提供者通过 </a:t>
            </a:r>
            <a:r>
              <a:rPr lang="en-US" altLang="zh-CN" dirty="0" smtClean="0">
                <a:effectLst/>
              </a:rPr>
              <a:t>WSDL ( Web Services Description </a:t>
            </a:r>
            <a:r>
              <a:rPr lang="en-US" altLang="zh-CN" dirty="0" err="1" smtClean="0">
                <a:effectLst/>
              </a:rPr>
              <a:t>Language,Web</a:t>
            </a:r>
            <a:r>
              <a:rPr lang="zh-CN" altLang="en-US" dirty="0" smtClean="0">
                <a:effectLst/>
              </a:rPr>
              <a:t>服务描述语言</a:t>
            </a:r>
            <a:r>
              <a:rPr lang="en-US" altLang="zh-CN" dirty="0" smtClean="0">
                <a:effectLst/>
              </a:rPr>
              <a:t>)</a:t>
            </a:r>
            <a:r>
              <a:rPr lang="zh-CN" altLang="en-US" dirty="0" smtClean="0">
                <a:effectLst/>
              </a:rPr>
              <a:t>向注册中心</a:t>
            </a:r>
            <a:r>
              <a:rPr lang="en-US" altLang="zh-CN" dirty="0" smtClean="0">
                <a:effectLst/>
              </a:rPr>
              <a:t>(Service Broker)</a:t>
            </a:r>
            <a:r>
              <a:rPr lang="zh-CN" altLang="en-US" dirty="0" smtClean="0">
                <a:effectLst/>
              </a:rPr>
              <a:t>描述自身提供的服务接口属性</a:t>
            </a:r>
            <a:r>
              <a:rPr lang="en-US" altLang="zh-CN" dirty="0" smtClean="0">
                <a:effectLst/>
              </a:rPr>
              <a:t>,</a:t>
            </a:r>
            <a:r>
              <a:rPr lang="zh-CN" altLang="en-US" dirty="0" smtClean="0">
                <a:effectLst/>
              </a:rPr>
              <a:t>注册中心使用 </a:t>
            </a:r>
            <a:r>
              <a:rPr lang="en-US" altLang="zh-CN" dirty="0" smtClean="0">
                <a:effectLst/>
              </a:rPr>
              <a:t>UDDI( </a:t>
            </a:r>
            <a:r>
              <a:rPr lang="en-US" altLang="zh-CN" dirty="0" err="1" smtClean="0">
                <a:effectLst/>
              </a:rPr>
              <a:t>UniversalDescription</a:t>
            </a:r>
            <a:r>
              <a:rPr lang="en-US" altLang="zh-CN" dirty="0" smtClean="0">
                <a:effectLst/>
              </a:rPr>
              <a:t>, Discovery, and Integration,</a:t>
            </a:r>
            <a:r>
              <a:rPr lang="zh-CN" altLang="en-US" dirty="0" smtClean="0">
                <a:effectLst/>
              </a:rPr>
              <a:t>统一描述、发现和集成</a:t>
            </a:r>
            <a:r>
              <a:rPr lang="en-US" altLang="zh-CN" dirty="0" smtClean="0">
                <a:effectLst/>
              </a:rPr>
              <a:t>)</a:t>
            </a:r>
            <a:r>
              <a:rPr lang="zh-CN" altLang="en-US" dirty="0" smtClean="0">
                <a:effectLst/>
              </a:rPr>
              <a:t>发布服务提供者提供的服务</a:t>
            </a:r>
            <a:r>
              <a:rPr lang="en-US" altLang="zh-CN" dirty="0" smtClean="0">
                <a:effectLst/>
              </a:rPr>
              <a:t>,</a:t>
            </a:r>
            <a:r>
              <a:rPr lang="zh-CN" altLang="en-US" dirty="0" smtClean="0">
                <a:effectLst/>
              </a:rPr>
              <a:t>服务请求者从注册中心检索到服务信息后</a:t>
            </a:r>
            <a:r>
              <a:rPr lang="en-US" altLang="zh-CN" dirty="0" smtClean="0">
                <a:effectLst/>
              </a:rPr>
              <a:t>,</a:t>
            </a:r>
            <a:r>
              <a:rPr lang="zh-CN" altLang="en-US" dirty="0" smtClean="0">
                <a:effectLst/>
              </a:rPr>
              <a:t>通过 </a:t>
            </a:r>
            <a:r>
              <a:rPr lang="en-US" altLang="zh-CN" dirty="0" smtClean="0">
                <a:effectLst/>
              </a:rPr>
              <a:t>SOAP ( Simple Object </a:t>
            </a:r>
            <a:r>
              <a:rPr lang="en-US" altLang="zh-CN" dirty="0" err="1" smtClean="0">
                <a:effectLst/>
              </a:rPr>
              <a:t>AccessProtocol</a:t>
            </a:r>
            <a:r>
              <a:rPr lang="en-US" altLang="zh-CN" dirty="0" smtClean="0">
                <a:effectLst/>
              </a:rPr>
              <a:t>,</a:t>
            </a:r>
            <a:r>
              <a:rPr lang="zh-CN" altLang="en-US" dirty="0" smtClean="0">
                <a:effectLst/>
              </a:rPr>
              <a:t>简单对象访问协议</a:t>
            </a:r>
            <a:r>
              <a:rPr lang="en-US" altLang="zh-CN" dirty="0" smtClean="0">
                <a:effectLst/>
              </a:rPr>
              <a:t>)</a:t>
            </a:r>
            <a:r>
              <a:rPr lang="zh-CN" altLang="en-US" dirty="0" smtClean="0">
                <a:effectLst/>
              </a:rPr>
              <a:t>和服务提供者通信</a:t>
            </a:r>
            <a:r>
              <a:rPr lang="en-US" altLang="zh-CN" dirty="0" smtClean="0">
                <a:effectLst/>
              </a:rPr>
              <a:t>,</a:t>
            </a:r>
            <a:r>
              <a:rPr lang="zh-CN" altLang="en-US" dirty="0" smtClean="0">
                <a:effectLst/>
              </a:rPr>
              <a:t>使用相关服务。</a:t>
            </a:r>
          </a:p>
          <a:p>
            <a:r>
              <a:rPr lang="en-US" altLang="zh-CN" dirty="0" err="1" smtClean="0">
                <a:effectLst/>
              </a:rPr>
              <a:t>WebService</a:t>
            </a:r>
            <a:r>
              <a:rPr lang="zh-CN" altLang="en-US" dirty="0" smtClean="0">
                <a:effectLst/>
              </a:rPr>
              <a:t>虽然有成熟的技术规范和产品实现</a:t>
            </a:r>
            <a:r>
              <a:rPr lang="en-US" altLang="zh-CN" dirty="0" smtClean="0">
                <a:effectLst/>
              </a:rPr>
              <a:t>,</a:t>
            </a:r>
            <a:r>
              <a:rPr lang="zh-CN" altLang="en-US" dirty="0" smtClean="0">
                <a:effectLst/>
              </a:rPr>
              <a:t>并在企业应用领域有许多成功的案例</a:t>
            </a:r>
            <a:r>
              <a:rPr lang="en-US" altLang="zh-CN" dirty="0" smtClean="0">
                <a:effectLst/>
              </a:rPr>
              <a:t>,</a:t>
            </a:r>
            <a:r>
              <a:rPr lang="zh-CN" altLang="en-US" dirty="0" smtClean="0">
                <a:effectLst/>
              </a:rPr>
              <a:t>但也有如下固有的缺点。</a:t>
            </a:r>
          </a:p>
          <a:p>
            <a:pPr lvl="1"/>
            <a:r>
              <a:rPr lang="en-US" altLang="zh-CN" dirty="0" smtClean="0">
                <a:effectLst/>
              </a:rPr>
              <a:t>1.</a:t>
            </a:r>
            <a:r>
              <a:rPr lang="zh-CN" altLang="en-US" dirty="0" smtClean="0">
                <a:effectLst/>
              </a:rPr>
              <a:t>臃肿的注册与发现机制。</a:t>
            </a:r>
          </a:p>
          <a:p>
            <a:pPr lvl="1"/>
            <a:r>
              <a:rPr lang="en-US" altLang="zh-CN" dirty="0" smtClean="0">
                <a:effectLst/>
              </a:rPr>
              <a:t>2.</a:t>
            </a:r>
            <a:r>
              <a:rPr lang="zh-CN" altLang="en-US" dirty="0" smtClean="0">
                <a:effectLst/>
              </a:rPr>
              <a:t>低效的</a:t>
            </a:r>
            <a:r>
              <a:rPr lang="en-US" altLang="zh-CN" dirty="0" smtClean="0">
                <a:effectLst/>
              </a:rPr>
              <a:t>XML</a:t>
            </a:r>
            <a:r>
              <a:rPr lang="zh-CN" altLang="en-US" dirty="0" smtClean="0">
                <a:effectLst/>
              </a:rPr>
              <a:t>序列化手段。</a:t>
            </a:r>
          </a:p>
          <a:p>
            <a:pPr lvl="1"/>
            <a:r>
              <a:rPr lang="en-US" altLang="zh-CN" dirty="0" smtClean="0">
                <a:effectLst/>
              </a:rPr>
              <a:t>3.</a:t>
            </a:r>
            <a:r>
              <a:rPr lang="zh-CN" altLang="en-US" dirty="0" smtClean="0">
                <a:effectLst/>
              </a:rPr>
              <a:t>开销相对较高的 </a:t>
            </a:r>
            <a:r>
              <a:rPr lang="en-US" altLang="zh-CN" dirty="0" smtClean="0">
                <a:effectLst/>
              </a:rPr>
              <a:t>HTTP </a:t>
            </a:r>
            <a:r>
              <a:rPr lang="zh-CN" altLang="en-US" dirty="0" smtClean="0">
                <a:effectLst/>
              </a:rPr>
              <a:t>远程通信。</a:t>
            </a:r>
            <a:endParaRPr lang="en-US" altLang="zh-CN" dirty="0" smtClean="0">
              <a:effectLst/>
            </a:endParaRPr>
          </a:p>
          <a:p>
            <a:pPr lvl="1"/>
            <a:r>
              <a:rPr lang="en-US" altLang="zh-CN" dirty="0" smtClean="0"/>
              <a:t>4.</a:t>
            </a:r>
            <a:r>
              <a:rPr lang="zh-CN" altLang="en-US" dirty="0" smtClean="0"/>
              <a:t>复杂的部署与维护手段</a:t>
            </a:r>
            <a:endParaRPr lang="zh-CN" altLang="en-US" dirty="0" smtClean="0">
              <a:effectLst/>
            </a:endParaRPr>
          </a:p>
          <a:p>
            <a:endParaRPr lang="en-US" dirty="0"/>
          </a:p>
        </p:txBody>
      </p:sp>
      <p:pic>
        <p:nvPicPr>
          <p:cNvPr id="4" name="Picture 3"/>
          <p:cNvPicPr>
            <a:picLocks noChangeAspect="1"/>
          </p:cNvPicPr>
          <p:nvPr/>
        </p:nvPicPr>
        <p:blipFill>
          <a:blip r:embed="rId2"/>
          <a:stretch>
            <a:fillRect/>
          </a:stretch>
        </p:blipFill>
        <p:spPr>
          <a:xfrm>
            <a:off x="9013153" y="4608094"/>
            <a:ext cx="3008734" cy="2367213"/>
          </a:xfrm>
          <a:prstGeom prst="rect">
            <a:avLst/>
          </a:prstGeom>
        </p:spPr>
      </p:pic>
    </p:spTree>
    <p:extLst>
      <p:ext uri="{BB962C8B-B14F-4D97-AF65-F5344CB8AC3E}">
        <p14:creationId xmlns:p14="http://schemas.microsoft.com/office/powerpoint/2010/main" val="73612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扩展性和伸缩性</a:t>
            </a:r>
            <a:endParaRPr lang="en-US" dirty="0"/>
          </a:p>
        </p:txBody>
      </p:sp>
      <p:sp>
        <p:nvSpPr>
          <p:cNvPr id="3" name="Content Placeholder 2"/>
          <p:cNvSpPr>
            <a:spLocks noGrp="1"/>
          </p:cNvSpPr>
          <p:nvPr>
            <p:ph idx="1"/>
          </p:nvPr>
        </p:nvSpPr>
        <p:spPr/>
        <p:txBody>
          <a:bodyPr>
            <a:normAutofit/>
          </a:bodyPr>
          <a:lstStyle/>
          <a:p>
            <a:r>
              <a:rPr lang="zh-CN" altLang="en-US" dirty="0" smtClean="0">
                <a:effectLst/>
              </a:rPr>
              <a:t>扩展性</a:t>
            </a:r>
            <a:r>
              <a:rPr lang="en-US" altLang="zh-CN" dirty="0" smtClean="0">
                <a:effectLst/>
              </a:rPr>
              <a:t>(Extensibility)</a:t>
            </a:r>
          </a:p>
          <a:p>
            <a:pPr lvl="1"/>
            <a:r>
              <a:rPr lang="zh-CN" altLang="en-US" dirty="0" smtClean="0">
                <a:effectLst/>
              </a:rPr>
              <a:t>指对现有系统影响最小的情况下</a:t>
            </a:r>
            <a:r>
              <a:rPr lang="en-US" altLang="zh-CN" dirty="0" smtClean="0">
                <a:effectLst/>
              </a:rPr>
              <a:t>,</a:t>
            </a:r>
            <a:r>
              <a:rPr lang="zh-CN" altLang="en-US" dirty="0" smtClean="0">
                <a:effectLst/>
              </a:rPr>
              <a:t>系统功能可持续扩展或提升的能力。表现在系统基础设施稳定不需要经常变更</a:t>
            </a:r>
            <a:r>
              <a:rPr lang="en-US" altLang="zh-CN" dirty="0" smtClean="0">
                <a:effectLst/>
              </a:rPr>
              <a:t>,</a:t>
            </a:r>
            <a:r>
              <a:rPr lang="zh-CN" altLang="en-US" dirty="0" smtClean="0">
                <a:effectLst/>
              </a:rPr>
              <a:t>应用之间较少依赖和耦合</a:t>
            </a:r>
            <a:r>
              <a:rPr lang="en-US" altLang="zh-CN" dirty="0" smtClean="0">
                <a:effectLst/>
              </a:rPr>
              <a:t>,</a:t>
            </a:r>
            <a:r>
              <a:rPr lang="zh-CN" altLang="en-US" dirty="0" smtClean="0">
                <a:effectLst/>
              </a:rPr>
              <a:t>对需求变更可以敏捷响应。它是系统架构设计层面的开闭原则</a:t>
            </a:r>
            <a:r>
              <a:rPr lang="en-US" altLang="zh-CN" dirty="0" smtClean="0">
                <a:effectLst/>
              </a:rPr>
              <a:t>(</a:t>
            </a:r>
            <a:r>
              <a:rPr lang="zh-CN" altLang="en-US" dirty="0" smtClean="0">
                <a:effectLst/>
              </a:rPr>
              <a:t>对扩展开放</a:t>
            </a:r>
            <a:r>
              <a:rPr lang="en-US" altLang="zh-CN" dirty="0" smtClean="0">
                <a:effectLst/>
              </a:rPr>
              <a:t>,</a:t>
            </a:r>
            <a:r>
              <a:rPr lang="zh-CN" altLang="en-US" dirty="0" smtClean="0">
                <a:effectLst/>
              </a:rPr>
              <a:t>对修改关闭</a:t>
            </a:r>
            <a:r>
              <a:rPr lang="en-US" altLang="zh-CN" dirty="0" smtClean="0">
                <a:effectLst/>
              </a:rPr>
              <a:t>),</a:t>
            </a:r>
            <a:r>
              <a:rPr lang="zh-CN" altLang="en-US" dirty="0" smtClean="0">
                <a:effectLst/>
              </a:rPr>
              <a:t>架构设计考虑未来功能扩展</a:t>
            </a:r>
            <a:r>
              <a:rPr lang="en-US" altLang="zh-CN" dirty="0" smtClean="0">
                <a:effectLst/>
              </a:rPr>
              <a:t>,</a:t>
            </a:r>
            <a:r>
              <a:rPr lang="zh-CN" altLang="en-US" dirty="0" smtClean="0">
                <a:effectLst/>
              </a:rPr>
              <a:t>当系统增加新功能时</a:t>
            </a:r>
            <a:r>
              <a:rPr lang="en-US" altLang="zh-CN" dirty="0" smtClean="0">
                <a:effectLst/>
              </a:rPr>
              <a:t>,</a:t>
            </a:r>
            <a:r>
              <a:rPr lang="zh-CN" altLang="en-US" dirty="0" smtClean="0">
                <a:effectLst/>
              </a:rPr>
              <a:t>不需要对现有系统的结构和代码进行修改。</a:t>
            </a:r>
          </a:p>
          <a:p>
            <a:r>
              <a:rPr lang="zh-CN" altLang="en-US" dirty="0" smtClean="0">
                <a:effectLst/>
              </a:rPr>
              <a:t>伸缩性 </a:t>
            </a:r>
            <a:r>
              <a:rPr lang="en-US" altLang="zh-CN" dirty="0" smtClean="0">
                <a:effectLst/>
              </a:rPr>
              <a:t>(Scalability)</a:t>
            </a:r>
          </a:p>
          <a:p>
            <a:pPr lvl="1"/>
            <a:r>
              <a:rPr lang="zh-CN" altLang="en-US" dirty="0" smtClean="0">
                <a:effectLst/>
              </a:rPr>
              <a:t>指系统能够通过增加</a:t>
            </a:r>
            <a:r>
              <a:rPr lang="en-US" altLang="zh-CN" dirty="0" smtClean="0">
                <a:effectLst/>
              </a:rPr>
              <a:t>(</a:t>
            </a:r>
            <a:r>
              <a:rPr lang="zh-CN" altLang="en-US" dirty="0" smtClean="0">
                <a:effectLst/>
              </a:rPr>
              <a:t>减少</a:t>
            </a:r>
            <a:r>
              <a:rPr lang="en-US" altLang="zh-CN" dirty="0" smtClean="0">
                <a:effectLst/>
              </a:rPr>
              <a:t>)</a:t>
            </a:r>
            <a:r>
              <a:rPr lang="zh-CN" altLang="en-US" dirty="0" smtClean="0">
                <a:effectLst/>
              </a:rPr>
              <a:t>自身资源规模的方式增强</a:t>
            </a:r>
            <a:r>
              <a:rPr lang="en-US" altLang="zh-CN" dirty="0" smtClean="0">
                <a:effectLst/>
              </a:rPr>
              <a:t>(</a:t>
            </a:r>
            <a:r>
              <a:rPr lang="zh-CN" altLang="en-US" dirty="0" smtClean="0">
                <a:effectLst/>
              </a:rPr>
              <a:t>减少</a:t>
            </a:r>
            <a:r>
              <a:rPr lang="en-US" altLang="zh-CN" dirty="0" smtClean="0">
                <a:effectLst/>
              </a:rPr>
              <a:t>)</a:t>
            </a:r>
            <a:r>
              <a:rPr lang="zh-CN" altLang="en-US" dirty="0" smtClean="0">
                <a:effectLst/>
              </a:rPr>
              <a:t>自己计算处理事务的能力。如果这种增减是成比例的</a:t>
            </a:r>
            <a:r>
              <a:rPr lang="en-US" altLang="zh-CN" dirty="0" smtClean="0">
                <a:effectLst/>
              </a:rPr>
              <a:t>,</a:t>
            </a:r>
            <a:r>
              <a:rPr lang="zh-CN" altLang="en-US" dirty="0" smtClean="0">
                <a:effectLst/>
              </a:rPr>
              <a:t>就被称作线性伸缩性。在网站架构中</a:t>
            </a:r>
            <a:r>
              <a:rPr lang="en-US" altLang="zh-CN" dirty="0" smtClean="0">
                <a:effectLst/>
              </a:rPr>
              <a:t>,</a:t>
            </a:r>
            <a:r>
              <a:rPr lang="zh-CN" altLang="en-US" dirty="0" smtClean="0">
                <a:effectLst/>
              </a:rPr>
              <a:t>通常指利用集群的方式增加服务器数量、提高系统的整体事务吞吐能力。</a:t>
            </a:r>
          </a:p>
          <a:p>
            <a:endParaRPr lang="en-US" dirty="0"/>
          </a:p>
        </p:txBody>
      </p:sp>
    </p:spTree>
    <p:extLst>
      <p:ext uri="{BB962C8B-B14F-4D97-AF65-F5344CB8AC3E}">
        <p14:creationId xmlns:p14="http://schemas.microsoft.com/office/powerpoint/2010/main" val="439593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7872"/>
            <a:ext cx="10515600" cy="1325563"/>
          </a:xfrm>
        </p:spPr>
        <p:txBody>
          <a:bodyPr/>
          <a:lstStyle/>
          <a:p>
            <a:r>
              <a:rPr lang="zh-CN" altLang="en-US" dirty="0" smtClean="0"/>
              <a:t>大型网站分布式服务的需求与特点</a:t>
            </a:r>
            <a:endParaRPr lang="en-US" dirty="0"/>
          </a:p>
        </p:txBody>
      </p:sp>
      <p:sp>
        <p:nvSpPr>
          <p:cNvPr id="3" name="Content Placeholder 2"/>
          <p:cNvSpPr>
            <a:spLocks noGrp="1"/>
          </p:cNvSpPr>
          <p:nvPr>
            <p:ph idx="1"/>
          </p:nvPr>
        </p:nvSpPr>
        <p:spPr>
          <a:xfrm>
            <a:off x="838200" y="1921876"/>
            <a:ext cx="10515600" cy="4274387"/>
          </a:xfrm>
        </p:spPr>
        <p:txBody>
          <a:bodyPr>
            <a:noAutofit/>
          </a:bodyPr>
          <a:lstStyle/>
          <a:p>
            <a:r>
              <a:rPr lang="zh-CN" altLang="en-US" sz="1600" dirty="0" smtClean="0">
                <a:effectLst/>
              </a:rPr>
              <a:t>对于大型网站</a:t>
            </a:r>
            <a:r>
              <a:rPr lang="en-US" altLang="zh-CN" sz="1600" dirty="0" smtClean="0">
                <a:effectLst/>
              </a:rPr>
              <a:t>,</a:t>
            </a:r>
            <a:r>
              <a:rPr lang="zh-CN" altLang="en-US" sz="1600" dirty="0" smtClean="0">
                <a:effectLst/>
              </a:rPr>
              <a:t>除了 </a:t>
            </a:r>
            <a:r>
              <a:rPr lang="en-US" altLang="zh-CN" sz="1600" dirty="0" smtClean="0">
                <a:effectLst/>
              </a:rPr>
              <a:t>Web Service</a:t>
            </a:r>
            <a:r>
              <a:rPr lang="zh-CN" altLang="en-US" sz="1600" dirty="0" smtClean="0">
                <a:effectLst/>
              </a:rPr>
              <a:t>所提供的服务注册与发现</a:t>
            </a:r>
            <a:r>
              <a:rPr lang="en-US" altLang="zh-CN" sz="1600" dirty="0" smtClean="0">
                <a:effectLst/>
              </a:rPr>
              <a:t>,</a:t>
            </a:r>
            <a:r>
              <a:rPr lang="zh-CN" altLang="en-US" sz="1600" dirty="0" smtClean="0">
                <a:effectLst/>
              </a:rPr>
              <a:t>服务调用等标准功能</a:t>
            </a:r>
            <a:r>
              <a:rPr lang="en-US" altLang="zh-CN" sz="1600" dirty="0" smtClean="0">
                <a:effectLst/>
              </a:rPr>
              <a:t>,</a:t>
            </a:r>
            <a:r>
              <a:rPr lang="zh-CN" altLang="en-US" sz="1600" dirty="0" smtClean="0">
                <a:effectLst/>
              </a:rPr>
              <a:t>还需要分布式服务框架能够支持如下特性。</a:t>
            </a:r>
          </a:p>
          <a:p>
            <a:r>
              <a:rPr lang="zh-CN" altLang="en-US" sz="1600" dirty="0" smtClean="0">
                <a:effectLst/>
              </a:rPr>
              <a:t>负载均衡</a:t>
            </a:r>
          </a:p>
          <a:p>
            <a:pPr lvl="1"/>
            <a:r>
              <a:rPr lang="zh-CN" altLang="en-US" sz="1600" dirty="0" smtClean="0">
                <a:effectLst/>
              </a:rPr>
              <a:t>对热门服务</a:t>
            </a:r>
            <a:r>
              <a:rPr lang="en-US" altLang="zh-CN" sz="1600" dirty="0" smtClean="0">
                <a:effectLst/>
              </a:rPr>
              <a:t>,</a:t>
            </a:r>
            <a:r>
              <a:rPr lang="zh-CN" altLang="en-US" sz="1600" dirty="0" smtClean="0">
                <a:effectLst/>
              </a:rPr>
              <a:t>比如登录服务或者商品服务</a:t>
            </a:r>
            <a:r>
              <a:rPr lang="en-US" altLang="zh-CN" sz="1600" dirty="0" smtClean="0">
                <a:effectLst/>
              </a:rPr>
              <a:t>,</a:t>
            </a:r>
            <a:r>
              <a:rPr lang="zh-CN" altLang="en-US" sz="1600" dirty="0" smtClean="0">
                <a:effectLst/>
              </a:rPr>
              <a:t>访问量非常大</a:t>
            </a:r>
            <a:r>
              <a:rPr lang="en-US" altLang="zh-CN" sz="1600" dirty="0" smtClean="0">
                <a:effectLst/>
              </a:rPr>
              <a:t>,</a:t>
            </a:r>
            <a:r>
              <a:rPr lang="zh-CN" altLang="en-US" sz="1600" dirty="0" smtClean="0">
                <a:effectLst/>
              </a:rPr>
              <a:t>服务需要部署在一个集群上。分布式服务框架要能够支持服务请求者使用可配置的负载均衡算法访问服务</a:t>
            </a:r>
            <a:r>
              <a:rPr lang="en-US" altLang="zh-CN" sz="1600" dirty="0" smtClean="0">
                <a:effectLst/>
              </a:rPr>
              <a:t>,</a:t>
            </a:r>
            <a:r>
              <a:rPr lang="zh-CN" altLang="en-US" sz="1600" dirty="0" smtClean="0">
                <a:effectLst/>
              </a:rPr>
              <a:t>使服务提供者集群实现负载均衡。</a:t>
            </a:r>
          </a:p>
          <a:p>
            <a:r>
              <a:rPr lang="zh-CN" altLang="en-US" sz="1600" dirty="0" smtClean="0">
                <a:effectLst/>
              </a:rPr>
              <a:t>失效转移</a:t>
            </a:r>
          </a:p>
          <a:p>
            <a:pPr lvl="1"/>
            <a:r>
              <a:rPr lang="zh-CN" altLang="en-US" sz="1600" dirty="0" smtClean="0">
                <a:effectLst/>
              </a:rPr>
              <a:t>可复用的服务通常会被多个应用调用</a:t>
            </a:r>
            <a:r>
              <a:rPr lang="en-US" altLang="zh-CN" sz="1600" dirty="0" smtClean="0">
                <a:effectLst/>
              </a:rPr>
              <a:t>,</a:t>
            </a:r>
            <a:r>
              <a:rPr lang="zh-CN" altLang="en-US" sz="1600" dirty="0" smtClean="0">
                <a:effectLst/>
              </a:rPr>
              <a:t>一旦该服务不可用</a:t>
            </a:r>
            <a:r>
              <a:rPr lang="en-US" altLang="zh-CN" sz="1600" dirty="0" smtClean="0">
                <a:effectLst/>
              </a:rPr>
              <a:t>,</a:t>
            </a:r>
            <a:r>
              <a:rPr lang="zh-CN" altLang="en-US" sz="1600" dirty="0" smtClean="0">
                <a:effectLst/>
              </a:rPr>
              <a:t>就会影响到很多应用的可用性。因此对于大型网站的分布式服务而言</a:t>
            </a:r>
            <a:r>
              <a:rPr lang="en-US" altLang="zh-CN" sz="1600" dirty="0" smtClean="0">
                <a:effectLst/>
              </a:rPr>
              <a:t>,</a:t>
            </a:r>
            <a:r>
              <a:rPr lang="zh-CN" altLang="en-US" sz="1600" dirty="0" smtClean="0">
                <a:effectLst/>
              </a:rPr>
              <a:t>即使是很少访问的简单服务</a:t>
            </a:r>
            <a:r>
              <a:rPr lang="en-US" altLang="zh-CN" sz="1600" dirty="0" smtClean="0">
                <a:effectLst/>
              </a:rPr>
              <a:t>,</a:t>
            </a:r>
            <a:r>
              <a:rPr lang="zh-CN" altLang="en-US" sz="1600" dirty="0" smtClean="0">
                <a:effectLst/>
              </a:rPr>
              <a:t>也需要集群部署</a:t>
            </a:r>
            <a:r>
              <a:rPr lang="en-US" altLang="zh-CN" sz="1600" dirty="0" smtClean="0">
                <a:effectLst/>
              </a:rPr>
              <a:t>,</a:t>
            </a:r>
            <a:r>
              <a:rPr lang="zh-CN" altLang="en-US" sz="1600" dirty="0" smtClean="0">
                <a:effectLst/>
              </a:rPr>
              <a:t>分布式服务框架支持服务提供者的失效转移机制</a:t>
            </a:r>
            <a:r>
              <a:rPr lang="en-US" altLang="zh-CN" sz="1600" dirty="0" smtClean="0">
                <a:effectLst/>
              </a:rPr>
              <a:t>,</a:t>
            </a:r>
            <a:r>
              <a:rPr lang="zh-CN" altLang="en-US" sz="1600" dirty="0" smtClean="0">
                <a:effectLst/>
              </a:rPr>
              <a:t>当某个服务实例不可用</a:t>
            </a:r>
            <a:r>
              <a:rPr lang="en-US" altLang="zh-CN" sz="1600" dirty="0" smtClean="0">
                <a:effectLst/>
              </a:rPr>
              <a:t>,</a:t>
            </a:r>
            <a:r>
              <a:rPr lang="zh-CN" altLang="en-US" sz="1600" dirty="0" smtClean="0">
                <a:effectLst/>
              </a:rPr>
              <a:t>就将访问切换到其他服务实例上</a:t>
            </a:r>
            <a:r>
              <a:rPr lang="en-US" altLang="zh-CN" sz="1600" dirty="0" smtClean="0">
                <a:effectLst/>
              </a:rPr>
              <a:t>,</a:t>
            </a:r>
            <a:r>
              <a:rPr lang="zh-CN" altLang="en-US" sz="1600" dirty="0" smtClean="0">
                <a:effectLst/>
              </a:rPr>
              <a:t>以实现服务整体高可用。</a:t>
            </a:r>
          </a:p>
          <a:p>
            <a:r>
              <a:rPr lang="zh-CN" altLang="en-US" sz="1600" dirty="0" smtClean="0">
                <a:effectLst/>
              </a:rPr>
              <a:t>高效的远程通信</a:t>
            </a:r>
          </a:p>
          <a:p>
            <a:pPr lvl="1"/>
            <a:r>
              <a:rPr lang="zh-CN" altLang="en-US" sz="1600" dirty="0" smtClean="0">
                <a:effectLst/>
              </a:rPr>
              <a:t>对于大型网站</a:t>
            </a:r>
            <a:r>
              <a:rPr lang="en-US" altLang="zh-CN" sz="1600" dirty="0" smtClean="0">
                <a:effectLst/>
              </a:rPr>
              <a:t>,</a:t>
            </a:r>
            <a:r>
              <a:rPr lang="zh-CN" altLang="en-US" sz="1600" dirty="0" smtClean="0">
                <a:effectLst/>
              </a:rPr>
              <a:t>核心服务每天的调用次数会达到数以亿计</a:t>
            </a:r>
            <a:r>
              <a:rPr lang="en-US" altLang="zh-CN" sz="1600" dirty="0" smtClean="0">
                <a:effectLst/>
              </a:rPr>
              <a:t>,</a:t>
            </a:r>
            <a:r>
              <a:rPr lang="zh-CN" altLang="en-US" sz="1600" dirty="0" smtClean="0">
                <a:effectLst/>
              </a:rPr>
              <a:t>如果没有高效的远程通信手段</a:t>
            </a:r>
            <a:r>
              <a:rPr lang="en-US" altLang="zh-CN" sz="1600" dirty="0" smtClean="0">
                <a:effectLst/>
              </a:rPr>
              <a:t>,</a:t>
            </a:r>
            <a:r>
              <a:rPr lang="zh-CN" altLang="en-US" sz="1600" dirty="0" smtClean="0">
                <a:effectLst/>
              </a:rPr>
              <a:t>服务调用会成为整个系统性能的瓶颈。</a:t>
            </a:r>
          </a:p>
          <a:p>
            <a:endParaRPr lang="zh-CN" altLang="en-US" sz="1600" dirty="0" smtClean="0">
              <a:effectLst/>
            </a:endParaRPr>
          </a:p>
        </p:txBody>
      </p:sp>
    </p:spTree>
    <p:extLst>
      <p:ext uri="{BB962C8B-B14F-4D97-AF65-F5344CB8AC3E}">
        <p14:creationId xmlns:p14="http://schemas.microsoft.com/office/powerpoint/2010/main" val="1972336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大型网站分布式服务的需求与特点</a:t>
            </a:r>
            <a:endParaRPr lang="en-US" dirty="0"/>
          </a:p>
        </p:txBody>
      </p:sp>
      <p:sp>
        <p:nvSpPr>
          <p:cNvPr id="3" name="Content Placeholder 2"/>
          <p:cNvSpPr>
            <a:spLocks noGrp="1"/>
          </p:cNvSpPr>
          <p:nvPr>
            <p:ph idx="1"/>
          </p:nvPr>
        </p:nvSpPr>
        <p:spPr/>
        <p:txBody>
          <a:bodyPr>
            <a:normAutofit/>
          </a:bodyPr>
          <a:lstStyle/>
          <a:p>
            <a:r>
              <a:rPr lang="zh-CN" altLang="en-US" sz="1600" dirty="0" smtClean="0">
                <a:effectLst/>
              </a:rPr>
              <a:t>整合异构系统</a:t>
            </a:r>
          </a:p>
          <a:p>
            <a:pPr lvl="1"/>
            <a:r>
              <a:rPr lang="zh-CN" altLang="en-US" sz="1600" dirty="0" smtClean="0">
                <a:effectLst/>
              </a:rPr>
              <a:t>由于历史发展和组织分割</a:t>
            </a:r>
            <a:r>
              <a:rPr lang="en-US" altLang="zh-CN" sz="1600" dirty="0" smtClean="0">
                <a:effectLst/>
              </a:rPr>
              <a:t>,</a:t>
            </a:r>
            <a:r>
              <a:rPr lang="zh-CN" altLang="en-US" sz="1600" dirty="0" smtClean="0">
                <a:effectLst/>
              </a:rPr>
              <a:t>网站服务可能会使用不同的语言开发并部署于不同的平台</a:t>
            </a:r>
            <a:r>
              <a:rPr lang="en-US" altLang="zh-CN" sz="1600" dirty="0" smtClean="0">
                <a:effectLst/>
              </a:rPr>
              <a:t>,</a:t>
            </a:r>
            <a:r>
              <a:rPr lang="zh-CN" altLang="en-US" sz="1600" dirty="0" smtClean="0">
                <a:effectLst/>
              </a:rPr>
              <a:t>分布式服务框架需要整合这些异构的系统。</a:t>
            </a:r>
            <a:endParaRPr lang="en-US" altLang="zh-CN" sz="1600" dirty="0" smtClean="0">
              <a:effectLst/>
            </a:endParaRPr>
          </a:p>
          <a:p>
            <a:r>
              <a:rPr lang="zh-CN" altLang="en-US" sz="1600" dirty="0" smtClean="0">
                <a:effectLst/>
              </a:rPr>
              <a:t>对应用最少侵入</a:t>
            </a:r>
          </a:p>
          <a:p>
            <a:pPr lvl="1"/>
            <a:r>
              <a:rPr lang="zh-CN" altLang="en-US" sz="1600" dirty="0" smtClean="0">
                <a:effectLst/>
              </a:rPr>
              <a:t>网站技术是为业务服务的</a:t>
            </a:r>
            <a:r>
              <a:rPr lang="en-US" altLang="zh-CN" sz="1600" dirty="0" smtClean="0">
                <a:effectLst/>
              </a:rPr>
              <a:t>,</a:t>
            </a:r>
            <a:r>
              <a:rPr lang="zh-CN" altLang="en-US" sz="1600" dirty="0" smtClean="0">
                <a:effectLst/>
              </a:rPr>
              <a:t>是否使用分布式服务需要根据业务发展规划</a:t>
            </a:r>
            <a:r>
              <a:rPr lang="en-US" altLang="zh-CN" sz="1600" dirty="0" smtClean="0">
                <a:effectLst/>
              </a:rPr>
              <a:t>,</a:t>
            </a:r>
            <a:r>
              <a:rPr lang="zh-CN" altLang="en-US" sz="1600" dirty="0" smtClean="0">
                <a:effectLst/>
              </a:rPr>
              <a:t>分布式服务也需要渐进式的演化</a:t>
            </a:r>
            <a:r>
              <a:rPr lang="en-US" altLang="zh-CN" sz="1600" dirty="0" smtClean="0">
                <a:effectLst/>
              </a:rPr>
              <a:t>,</a:t>
            </a:r>
            <a:r>
              <a:rPr lang="zh-CN" altLang="en-US" sz="1600" dirty="0" smtClean="0">
                <a:effectLst/>
              </a:rPr>
              <a:t>甚至会出现反复</a:t>
            </a:r>
            <a:r>
              <a:rPr lang="en-US" altLang="zh-CN" sz="1600" dirty="0" smtClean="0">
                <a:effectLst/>
              </a:rPr>
              <a:t>,</a:t>
            </a:r>
            <a:r>
              <a:rPr lang="zh-CN" altLang="en-US" sz="1600" dirty="0" smtClean="0">
                <a:effectLst/>
              </a:rPr>
              <a:t>即使用了分布式服务后又退回到集中式部署</a:t>
            </a:r>
            <a:r>
              <a:rPr lang="en-US" altLang="zh-CN" sz="1600" dirty="0" smtClean="0">
                <a:effectLst/>
              </a:rPr>
              <a:t>,</a:t>
            </a:r>
            <a:r>
              <a:rPr lang="zh-CN" altLang="en-US" sz="1600" dirty="0" smtClean="0">
                <a:effectLst/>
              </a:rPr>
              <a:t> 分布式服务框架需要支持这种渐进式演化和反复。当然服务模块本身需要支持可集中式部署</a:t>
            </a:r>
            <a:r>
              <a:rPr lang="en-US" altLang="zh-CN" sz="1600" dirty="0" smtClean="0">
                <a:effectLst/>
              </a:rPr>
              <a:t>,</a:t>
            </a:r>
            <a:r>
              <a:rPr lang="zh-CN" altLang="en-US" sz="1600" dirty="0" smtClean="0">
                <a:effectLst/>
              </a:rPr>
              <a:t>也可分布式部署。</a:t>
            </a:r>
          </a:p>
          <a:p>
            <a:r>
              <a:rPr lang="zh-CN" altLang="en-US" sz="1600" dirty="0" smtClean="0">
                <a:effectLst/>
              </a:rPr>
              <a:t>版本管理</a:t>
            </a:r>
          </a:p>
          <a:p>
            <a:pPr lvl="1"/>
            <a:r>
              <a:rPr lang="zh-CN" altLang="en-US" sz="1600" dirty="0" smtClean="0">
                <a:effectLst/>
              </a:rPr>
              <a:t>为了应对快速变化的需求</a:t>
            </a:r>
            <a:r>
              <a:rPr lang="en-US" altLang="zh-CN" sz="1600" dirty="0" smtClean="0">
                <a:effectLst/>
              </a:rPr>
              <a:t>,</a:t>
            </a:r>
            <a:r>
              <a:rPr lang="zh-CN" altLang="en-US" sz="1600" dirty="0" smtClean="0">
                <a:effectLst/>
              </a:rPr>
              <a:t>服务升级不可避免</a:t>
            </a:r>
            <a:r>
              <a:rPr lang="en-US" altLang="zh-CN" sz="1600" dirty="0" smtClean="0">
                <a:effectLst/>
              </a:rPr>
              <a:t>,</a:t>
            </a:r>
            <a:r>
              <a:rPr lang="zh-CN" altLang="en-US" sz="1600" dirty="0" smtClean="0">
                <a:effectLst/>
              </a:rPr>
              <a:t>如果仅仅是服务内部实现逻辑升级</a:t>
            </a:r>
            <a:r>
              <a:rPr lang="en-US" altLang="zh-CN" sz="1600" dirty="0" smtClean="0">
                <a:effectLst/>
              </a:rPr>
              <a:t>,</a:t>
            </a:r>
            <a:r>
              <a:rPr lang="zh-CN" altLang="en-US" sz="1600" dirty="0" smtClean="0">
                <a:effectLst/>
              </a:rPr>
              <a:t>那么这种升级对服务请求者而言是透明的</a:t>
            </a:r>
            <a:r>
              <a:rPr lang="en-US" altLang="zh-CN" sz="1600" dirty="0" smtClean="0">
                <a:effectLst/>
              </a:rPr>
              <a:t>,</a:t>
            </a:r>
            <a:r>
              <a:rPr lang="zh-CN" altLang="en-US" sz="1600" dirty="0" smtClean="0">
                <a:effectLst/>
              </a:rPr>
              <a:t>无需关注。但如果服务的访问接口也发生了变化</a:t>
            </a:r>
            <a:r>
              <a:rPr lang="en-US" altLang="zh-CN" sz="1600" dirty="0" smtClean="0">
                <a:effectLst/>
              </a:rPr>
              <a:t>,</a:t>
            </a:r>
            <a:r>
              <a:rPr lang="zh-CN" altLang="en-US" sz="1600" dirty="0" smtClean="0">
                <a:effectLst/>
              </a:rPr>
              <a:t>就需要服务请求者和服务提供者同时升级才不会导致服务调用失败。企业应用系统可以申请停机维护</a:t>
            </a:r>
            <a:r>
              <a:rPr lang="en-US" altLang="zh-CN" sz="1600" dirty="0" smtClean="0">
                <a:effectLst/>
              </a:rPr>
              <a:t>,</a:t>
            </a:r>
            <a:r>
              <a:rPr lang="zh-CN" altLang="en-US" sz="1600" dirty="0" smtClean="0">
                <a:effectLst/>
              </a:rPr>
              <a:t>同时升级接口。但是网站服务不可能中断</a:t>
            </a:r>
            <a:r>
              <a:rPr lang="en-US" altLang="zh-CN" sz="1600" dirty="0" smtClean="0">
                <a:effectLst/>
              </a:rPr>
              <a:t>,</a:t>
            </a:r>
            <a:r>
              <a:rPr lang="zh-CN" altLang="en-US" sz="1600" dirty="0" smtClean="0">
                <a:effectLst/>
              </a:rPr>
              <a:t>因此分布式服务框架需要支持服务多版本发布</a:t>
            </a:r>
            <a:r>
              <a:rPr lang="en-US" altLang="zh-CN" sz="1600" dirty="0" smtClean="0">
                <a:effectLst/>
              </a:rPr>
              <a:t>,</a:t>
            </a:r>
            <a:r>
              <a:rPr lang="zh-CN" altLang="en-US" sz="1600" dirty="0" smtClean="0">
                <a:effectLst/>
              </a:rPr>
              <a:t>服务提供者先升级接口发布新版本的服务</a:t>
            </a:r>
            <a:r>
              <a:rPr lang="en-US" altLang="zh-CN" sz="1600" dirty="0" smtClean="0">
                <a:effectLst/>
              </a:rPr>
              <a:t>,</a:t>
            </a:r>
            <a:r>
              <a:rPr lang="zh-CN" altLang="en-US" sz="1600" dirty="0" smtClean="0">
                <a:effectLst/>
              </a:rPr>
              <a:t>并同时提供旧版本的服务供请求者调用</a:t>
            </a:r>
            <a:r>
              <a:rPr lang="en-US" altLang="zh-CN" sz="1600" dirty="0" smtClean="0">
                <a:effectLst/>
              </a:rPr>
              <a:t>,</a:t>
            </a:r>
            <a:r>
              <a:rPr lang="zh-CN" altLang="en-US" sz="1600" dirty="0" smtClean="0">
                <a:effectLst/>
              </a:rPr>
              <a:t>当请求者调用接口升级后才可以关闭旧版本服务。</a:t>
            </a:r>
          </a:p>
          <a:p>
            <a:r>
              <a:rPr lang="zh-CN" altLang="en-US" sz="1600" dirty="0" smtClean="0">
                <a:effectLst/>
              </a:rPr>
              <a:t>实时监控</a:t>
            </a:r>
          </a:p>
          <a:p>
            <a:pPr lvl="1"/>
            <a:r>
              <a:rPr lang="zh-CN" altLang="en-US" sz="1600" dirty="0" smtClean="0">
                <a:effectLst/>
              </a:rPr>
              <a:t>对于网站应用而言</a:t>
            </a:r>
            <a:r>
              <a:rPr lang="en-US" altLang="zh-CN" sz="1600" dirty="0" smtClean="0">
                <a:effectLst/>
              </a:rPr>
              <a:t>,</a:t>
            </a:r>
            <a:r>
              <a:rPr lang="zh-CN" altLang="en-US" sz="1600" dirty="0" smtClean="0">
                <a:effectLst/>
              </a:rPr>
              <a:t>没有监控的服务是不可能实现高可用的。分布式服务框架还需要监控服务提供者和调用者的各项指标</a:t>
            </a:r>
            <a:r>
              <a:rPr lang="en-US" altLang="zh-CN" sz="1600" dirty="0" smtClean="0">
                <a:effectLst/>
              </a:rPr>
              <a:t>,</a:t>
            </a:r>
            <a:r>
              <a:rPr lang="zh-CN" altLang="en-US" sz="1600" dirty="0" smtClean="0">
                <a:effectLst/>
              </a:rPr>
              <a:t>提供运维和运营支持。</a:t>
            </a:r>
            <a:endParaRPr lang="en-US" sz="2800" dirty="0"/>
          </a:p>
        </p:txBody>
      </p:sp>
    </p:spTree>
    <p:extLst>
      <p:ext uri="{BB962C8B-B14F-4D97-AF65-F5344CB8AC3E}">
        <p14:creationId xmlns:p14="http://schemas.microsoft.com/office/powerpoint/2010/main" val="1978562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常见的</a:t>
            </a:r>
            <a:r>
              <a:rPr lang="en-US" altLang="zh-CN" dirty="0" smtClean="0"/>
              <a:t>RPC</a:t>
            </a:r>
            <a:r>
              <a:rPr lang="zh-CN" altLang="en-US" dirty="0" smtClean="0"/>
              <a:t>框架</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altLang="zh-CN" dirty="0" smtClean="0">
                <a:hlinkClick r:id="rId3"/>
              </a:rPr>
              <a:t>Dubbo</a:t>
            </a:r>
            <a:r>
              <a:rPr lang="zh-CN" altLang="en-US" dirty="0"/>
              <a:t> 是阿里巴巴公司开源的一个</a:t>
            </a:r>
            <a:r>
              <a:rPr lang="en-US" altLang="zh-CN" dirty="0"/>
              <a:t>Java</a:t>
            </a:r>
            <a:r>
              <a:rPr lang="zh-CN" altLang="en-US" dirty="0"/>
              <a:t>高性能优秀的服务框架，使得应用可通过高性能的 </a:t>
            </a:r>
            <a:r>
              <a:rPr lang="en-US" altLang="zh-CN" dirty="0"/>
              <a:t>RPC </a:t>
            </a:r>
            <a:r>
              <a:rPr lang="zh-CN" altLang="en-US" dirty="0"/>
              <a:t>实现服务的输出和输入功能，可以和 </a:t>
            </a:r>
            <a:r>
              <a:rPr lang="en-US" altLang="zh-CN" dirty="0"/>
              <a:t>Spring</a:t>
            </a:r>
            <a:r>
              <a:rPr lang="zh-CN" altLang="en-US" dirty="0"/>
              <a:t>框架无缝集成。不过，略有遗憾的是，据说在淘宝内部，</a:t>
            </a:r>
            <a:r>
              <a:rPr lang="en-US" altLang="zh-CN" dirty="0" err="1"/>
              <a:t>dubbo</a:t>
            </a:r>
            <a:r>
              <a:rPr lang="zh-CN" altLang="en-US" dirty="0"/>
              <a:t>由于跟淘宝另一个类似的框架</a:t>
            </a:r>
            <a:r>
              <a:rPr lang="en-US" altLang="zh-CN" dirty="0"/>
              <a:t>HSF</a:t>
            </a:r>
            <a:r>
              <a:rPr lang="zh-CN" altLang="en-US" dirty="0"/>
              <a:t>（非开源）有竞争关系，导致</a:t>
            </a:r>
            <a:r>
              <a:rPr lang="en-US" altLang="zh-CN" dirty="0" err="1"/>
              <a:t>dubbo</a:t>
            </a:r>
            <a:r>
              <a:rPr lang="zh-CN" altLang="en-US" dirty="0"/>
              <a:t>团队已经解散（参见</a:t>
            </a:r>
            <a:r>
              <a:rPr lang="en-US" altLang="zh-CN" dirty="0">
                <a:hlinkClick r:id="rId4"/>
              </a:rPr>
              <a:t>http://www.oschina.net/news/55059/druid-1-0-9</a:t>
            </a:r>
            <a:r>
              <a:rPr lang="zh-CN" altLang="en-US" dirty="0"/>
              <a:t> 中的评论），反到是当当网的扩展版本仍在持续发展，墙内开花墙外香。其它的一些知名电商如当当、京东、国美维护了自己的分支或者在</a:t>
            </a:r>
            <a:r>
              <a:rPr lang="en-US" altLang="zh-CN" dirty="0" err="1"/>
              <a:t>dubbo</a:t>
            </a:r>
            <a:r>
              <a:rPr lang="zh-CN" altLang="en-US" dirty="0"/>
              <a:t>的基础开发，但是官方的库缺乏维护，相关的依赖类比如</a:t>
            </a:r>
            <a:r>
              <a:rPr lang="en-US" altLang="zh-CN" dirty="0"/>
              <a:t>Spring</a:t>
            </a:r>
            <a:r>
              <a:rPr lang="zh-CN" altLang="en-US" dirty="0"/>
              <a:t>，</a:t>
            </a:r>
            <a:r>
              <a:rPr lang="en-US" altLang="zh-CN" dirty="0" err="1"/>
              <a:t>Netty</a:t>
            </a:r>
            <a:r>
              <a:rPr lang="zh-CN" altLang="en-US" dirty="0"/>
              <a:t>还是很老的版本</a:t>
            </a:r>
            <a:r>
              <a:rPr lang="en-US" altLang="zh-CN" dirty="0"/>
              <a:t>(Spring 3.2.16.RELEASE, </a:t>
            </a:r>
            <a:r>
              <a:rPr lang="en-US" altLang="zh-CN" dirty="0" err="1"/>
              <a:t>netty</a:t>
            </a:r>
            <a:r>
              <a:rPr lang="en-US" altLang="zh-CN" dirty="0"/>
              <a:t> 3.2.5.Final),</a:t>
            </a:r>
            <a:r>
              <a:rPr lang="zh-CN" altLang="en-US" dirty="0"/>
              <a:t>倒是有些网友写了升级</a:t>
            </a:r>
            <a:r>
              <a:rPr lang="en-US" altLang="zh-CN" dirty="0"/>
              <a:t>Spring</a:t>
            </a:r>
            <a:r>
              <a:rPr lang="zh-CN" altLang="en-US" dirty="0"/>
              <a:t>和</a:t>
            </a:r>
            <a:r>
              <a:rPr lang="en-US" altLang="zh-CN" dirty="0" err="1"/>
              <a:t>Netty</a:t>
            </a:r>
            <a:r>
              <a:rPr lang="zh-CN" altLang="en-US" dirty="0"/>
              <a:t>的插件。</a:t>
            </a:r>
          </a:p>
          <a:p>
            <a:pPr fontAlgn="base"/>
            <a:r>
              <a:rPr lang="en-US" altLang="zh-CN" dirty="0">
                <a:hlinkClick r:id="rId5"/>
              </a:rPr>
              <a:t>Motan</a:t>
            </a:r>
            <a:r>
              <a:rPr lang="zh-CN" altLang="en-US" dirty="0"/>
              <a:t>是新浪微博开源的一个</a:t>
            </a:r>
            <a:r>
              <a:rPr lang="en-US" altLang="zh-CN" dirty="0"/>
              <a:t>Java </a:t>
            </a:r>
            <a:r>
              <a:rPr lang="zh-CN" altLang="en-US" dirty="0"/>
              <a:t>框架。它诞生的比较晚，起于</a:t>
            </a:r>
            <a:r>
              <a:rPr lang="en-US" altLang="zh-CN" dirty="0"/>
              <a:t>2013</a:t>
            </a:r>
            <a:r>
              <a:rPr lang="zh-CN" altLang="en-US" dirty="0"/>
              <a:t>年，</a:t>
            </a:r>
            <a:r>
              <a:rPr lang="en-US" altLang="zh-CN" dirty="0"/>
              <a:t>2016</a:t>
            </a:r>
            <a:r>
              <a:rPr lang="zh-CN" altLang="en-US" dirty="0"/>
              <a:t>年</a:t>
            </a:r>
            <a:r>
              <a:rPr lang="en-US" altLang="zh-CN" dirty="0"/>
              <a:t>5</a:t>
            </a:r>
            <a:r>
              <a:rPr lang="zh-CN" altLang="en-US" dirty="0"/>
              <a:t>月开源。</a:t>
            </a:r>
            <a:r>
              <a:rPr lang="en-US" altLang="zh-CN" dirty="0" err="1"/>
              <a:t>Motan</a:t>
            </a:r>
            <a:r>
              <a:rPr lang="en-US" altLang="zh-CN" dirty="0"/>
              <a:t> </a:t>
            </a:r>
            <a:r>
              <a:rPr lang="zh-CN" altLang="en-US" dirty="0"/>
              <a:t>在微博平台中已经广泛应用，每天为数百个服务完成近千亿次的调用。</a:t>
            </a:r>
          </a:p>
          <a:p>
            <a:pPr fontAlgn="base"/>
            <a:r>
              <a:rPr lang="en-US" altLang="zh-CN" dirty="0">
                <a:hlinkClick r:id="rId6"/>
              </a:rPr>
              <a:t>rpcx</a:t>
            </a:r>
            <a:r>
              <a:rPr lang="zh-CN" altLang="en-US" dirty="0"/>
              <a:t>是</a:t>
            </a:r>
            <a:r>
              <a:rPr lang="en-US" altLang="zh-CN" dirty="0"/>
              <a:t>Go</a:t>
            </a:r>
            <a:r>
              <a:rPr lang="zh-CN" altLang="en-US" dirty="0"/>
              <a:t>语言生态圈的</a:t>
            </a:r>
            <a:r>
              <a:rPr lang="en-US" altLang="zh-CN" dirty="0" err="1"/>
              <a:t>Dubbo</a:t>
            </a:r>
            <a:r>
              <a:rPr lang="zh-CN" altLang="en-US" dirty="0"/>
              <a:t>， 比</a:t>
            </a:r>
            <a:r>
              <a:rPr lang="en-US" altLang="zh-CN" dirty="0" err="1"/>
              <a:t>Dubbo</a:t>
            </a:r>
            <a:r>
              <a:rPr lang="zh-CN" altLang="en-US" dirty="0"/>
              <a:t>更轻量，实现了</a:t>
            </a:r>
            <a:r>
              <a:rPr lang="en-US" altLang="zh-CN" dirty="0" err="1"/>
              <a:t>Dubbo</a:t>
            </a:r>
            <a:r>
              <a:rPr lang="zh-CN" altLang="en-US" dirty="0"/>
              <a:t>的许多特性，借助于</a:t>
            </a:r>
            <a:r>
              <a:rPr lang="en-US" altLang="zh-CN" dirty="0"/>
              <a:t>Go</a:t>
            </a:r>
            <a:r>
              <a:rPr lang="zh-CN" altLang="en-US" dirty="0"/>
              <a:t>语言优秀的并发特性和简洁语法，可以使用较少的代码实现分布式的</a:t>
            </a:r>
            <a:r>
              <a:rPr lang="en-US" altLang="zh-CN" dirty="0"/>
              <a:t>RPC</a:t>
            </a:r>
            <a:r>
              <a:rPr lang="zh-CN" altLang="en-US" dirty="0"/>
              <a:t>服务。</a:t>
            </a:r>
          </a:p>
          <a:p>
            <a:pPr fontAlgn="base"/>
            <a:r>
              <a:rPr lang="en-US" altLang="zh-CN" dirty="0">
                <a:hlinkClick r:id="rId7"/>
              </a:rPr>
              <a:t>gRPC</a:t>
            </a:r>
            <a:r>
              <a:rPr lang="zh-CN" altLang="en-US" dirty="0"/>
              <a:t>是</a:t>
            </a:r>
            <a:r>
              <a:rPr lang="en-US" altLang="zh-CN" dirty="0"/>
              <a:t>Google</a:t>
            </a:r>
            <a:r>
              <a:rPr lang="zh-CN" altLang="en-US" dirty="0"/>
              <a:t>开发的高性能、通用的开源</a:t>
            </a:r>
            <a:r>
              <a:rPr lang="en-US" altLang="zh-CN" dirty="0"/>
              <a:t>RPC</a:t>
            </a:r>
            <a:r>
              <a:rPr lang="zh-CN" altLang="en-US" dirty="0"/>
              <a:t>框架，其由</a:t>
            </a:r>
            <a:r>
              <a:rPr lang="en-US" altLang="zh-CN" dirty="0"/>
              <a:t>Google</a:t>
            </a:r>
            <a:r>
              <a:rPr lang="zh-CN" altLang="en-US" dirty="0"/>
              <a:t>主要面向移动应用开发并基于</a:t>
            </a:r>
            <a:r>
              <a:rPr lang="en-US" altLang="zh-CN" dirty="0"/>
              <a:t>HTTP/2</a:t>
            </a:r>
            <a:r>
              <a:rPr lang="zh-CN" altLang="en-US" dirty="0"/>
              <a:t>协议标准而设计，基于</a:t>
            </a:r>
            <a:r>
              <a:rPr lang="en-US" altLang="zh-CN" dirty="0" err="1"/>
              <a:t>ProtoBuf</a:t>
            </a:r>
            <a:r>
              <a:rPr lang="en-US" altLang="zh-CN" dirty="0"/>
              <a:t>(Protocol Buffers)</a:t>
            </a:r>
            <a:r>
              <a:rPr lang="zh-CN" altLang="en-US" dirty="0"/>
              <a:t>序列化协议开发，且支持众多开发语言。本身它不是分布式的，所以要实现上面的框架的功能需要进一步的开发。</a:t>
            </a:r>
          </a:p>
          <a:p>
            <a:pPr fontAlgn="base"/>
            <a:r>
              <a:rPr lang="en-US" altLang="zh-CN" dirty="0">
                <a:hlinkClick r:id="rId8"/>
              </a:rPr>
              <a:t>thrift</a:t>
            </a:r>
            <a:r>
              <a:rPr lang="zh-CN" altLang="en-US" dirty="0"/>
              <a:t>是</a:t>
            </a:r>
            <a:r>
              <a:rPr lang="en-US" altLang="zh-CN" dirty="0"/>
              <a:t>Apache</a:t>
            </a:r>
            <a:r>
              <a:rPr lang="zh-CN" altLang="en-US" dirty="0"/>
              <a:t>的一个跨语言的高性能的服务框架，也得到了广泛的应用。</a:t>
            </a:r>
          </a:p>
          <a:p>
            <a:endParaRPr lang="en-US" dirty="0"/>
          </a:p>
        </p:txBody>
      </p:sp>
    </p:spTree>
    <p:extLst>
      <p:ext uri="{BB962C8B-B14F-4D97-AF65-F5344CB8AC3E}">
        <p14:creationId xmlns:p14="http://schemas.microsoft.com/office/powerpoint/2010/main" val="55506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对比</a:t>
            </a:r>
            <a:endParaRPr lang="en-US" dirty="0"/>
          </a:p>
        </p:txBody>
      </p:sp>
      <p:pic>
        <p:nvPicPr>
          <p:cNvPr id="4" name="Content Placeholder 3"/>
          <p:cNvPicPr>
            <a:picLocks noGrp="1" noChangeAspect="1"/>
          </p:cNvPicPr>
          <p:nvPr>
            <p:ph idx="1"/>
          </p:nvPr>
        </p:nvPicPr>
        <p:blipFill>
          <a:blip r:embed="rId2"/>
          <a:stretch>
            <a:fillRect/>
          </a:stretch>
        </p:blipFill>
        <p:spPr>
          <a:xfrm>
            <a:off x="838200" y="2030363"/>
            <a:ext cx="10515600" cy="3941861"/>
          </a:xfrm>
          <a:prstGeom prst="rect">
            <a:avLst/>
          </a:prstGeom>
        </p:spPr>
      </p:pic>
    </p:spTree>
    <p:extLst>
      <p:ext uri="{BB962C8B-B14F-4D97-AF65-F5344CB8AC3E}">
        <p14:creationId xmlns:p14="http://schemas.microsoft.com/office/powerpoint/2010/main" val="192475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Dubbo</a:t>
            </a:r>
            <a:r>
              <a:rPr lang="zh-CN" altLang="en-US" dirty="0" smtClean="0"/>
              <a:t>介绍</a:t>
            </a:r>
            <a:endParaRPr lang="en-US" dirty="0"/>
          </a:p>
        </p:txBody>
      </p:sp>
      <p:pic>
        <p:nvPicPr>
          <p:cNvPr id="2050" name="Picture 2" descr="http://dubbo.apache.org/img/architec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10252" y="1560931"/>
            <a:ext cx="5096187" cy="39615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0841" y="1560931"/>
            <a:ext cx="5936771" cy="4801314"/>
          </a:xfrm>
          <a:prstGeom prst="rect">
            <a:avLst/>
          </a:prstGeom>
          <a:noFill/>
        </p:spPr>
        <p:txBody>
          <a:bodyPr wrap="square" rtlCol="0">
            <a:spAutoFit/>
          </a:bodyPr>
          <a:lstStyle/>
          <a:p>
            <a:pPr marL="285750" indent="-285750">
              <a:buFont typeface="Arial" charset="0"/>
              <a:buChar char="•"/>
            </a:pPr>
            <a:r>
              <a:rPr lang="en-US" altLang="zh-CN" b="1" dirty="0"/>
              <a:t>Provider</a:t>
            </a:r>
            <a:r>
              <a:rPr lang="zh-CN" altLang="en-US" dirty="0"/>
              <a:t> 暴露服务的服务提供方</a:t>
            </a:r>
          </a:p>
          <a:p>
            <a:pPr marL="285750" indent="-285750">
              <a:buFont typeface="Arial" charset="0"/>
              <a:buChar char="•"/>
            </a:pPr>
            <a:r>
              <a:rPr lang="en-US" altLang="zh-CN" b="1" dirty="0"/>
              <a:t>Consumer</a:t>
            </a:r>
            <a:r>
              <a:rPr lang="zh-CN" altLang="en-US" dirty="0"/>
              <a:t> 调用远程服务的服务消费方</a:t>
            </a:r>
          </a:p>
          <a:p>
            <a:pPr marL="285750" indent="-285750">
              <a:buFont typeface="Arial" charset="0"/>
              <a:buChar char="•"/>
            </a:pPr>
            <a:r>
              <a:rPr lang="en-US" altLang="zh-CN" b="1" dirty="0"/>
              <a:t>Registry</a:t>
            </a:r>
            <a:r>
              <a:rPr lang="zh-CN" altLang="en-US" dirty="0"/>
              <a:t> 服务注册与发现的注册中心</a:t>
            </a:r>
          </a:p>
          <a:p>
            <a:pPr marL="285750" indent="-285750">
              <a:buFont typeface="Arial" charset="0"/>
              <a:buChar char="•"/>
            </a:pPr>
            <a:r>
              <a:rPr lang="en-US" altLang="zh-CN" b="1" dirty="0"/>
              <a:t>Monitor</a:t>
            </a:r>
            <a:r>
              <a:rPr lang="zh-CN" altLang="en-US" dirty="0"/>
              <a:t> 统计服务的调用次数和调用时间的监控中心</a:t>
            </a:r>
          </a:p>
          <a:p>
            <a:pPr marL="285750" indent="-285750">
              <a:buFont typeface="Arial" charset="0"/>
              <a:buChar char="•"/>
            </a:pPr>
            <a:r>
              <a:rPr lang="en-US" altLang="zh-CN" b="1" dirty="0"/>
              <a:t>Container</a:t>
            </a:r>
            <a:r>
              <a:rPr lang="zh-CN" altLang="en-US" dirty="0"/>
              <a:t> 服务运行</a:t>
            </a:r>
            <a:r>
              <a:rPr lang="zh-CN" altLang="en-US" dirty="0" smtClean="0"/>
              <a:t>容器</a:t>
            </a:r>
            <a:endParaRPr lang="en-US" altLang="zh-CN" dirty="0" smtClean="0"/>
          </a:p>
          <a:p>
            <a:pPr marL="342900" indent="-342900">
              <a:buFont typeface="+mj-lt"/>
              <a:buAutoNum type="arabicPeriod"/>
            </a:pPr>
            <a:r>
              <a:rPr lang="zh-CN" altLang="en-US" dirty="0" smtClean="0"/>
              <a:t>服务容器负责启动，加载，运行服务提供者。</a:t>
            </a:r>
          </a:p>
          <a:p>
            <a:pPr marL="342900" indent="-342900">
              <a:buFont typeface="+mj-lt"/>
              <a:buAutoNum type="arabicPeriod"/>
            </a:pPr>
            <a:r>
              <a:rPr lang="zh-CN" altLang="en-US" dirty="0" smtClean="0"/>
              <a:t>服务提供者在启动时，向注册中心注册自己提供的服务。</a:t>
            </a:r>
          </a:p>
          <a:p>
            <a:pPr marL="342900" indent="-342900">
              <a:buFont typeface="+mj-lt"/>
              <a:buAutoNum type="arabicPeriod"/>
            </a:pPr>
            <a:r>
              <a:rPr lang="zh-CN" altLang="en-US" dirty="0" smtClean="0"/>
              <a:t>服务消费者在启动时，向注册中心订阅自己所需的服务。</a:t>
            </a:r>
          </a:p>
          <a:p>
            <a:pPr marL="342900" indent="-342900">
              <a:buFont typeface="+mj-lt"/>
              <a:buAutoNum type="arabicPeriod"/>
            </a:pPr>
            <a:r>
              <a:rPr lang="zh-CN" altLang="en-US" dirty="0" smtClean="0"/>
              <a:t>注册中心返回服务提供者地址列表给消费者，如果有变更，注册中心将基于长连接推送变更数据给消费者。</a:t>
            </a:r>
          </a:p>
          <a:p>
            <a:pPr marL="342900" indent="-342900">
              <a:buFont typeface="+mj-lt"/>
              <a:buAutoNum type="arabicPeriod"/>
            </a:pPr>
            <a:r>
              <a:rPr lang="zh-CN" altLang="en-US" dirty="0" smtClean="0"/>
              <a:t>服务消费者，从提供者地址列表中，基于软负载均衡算法，选一台提供者进行调用，如果调用失败，再选另一台调用。</a:t>
            </a:r>
          </a:p>
          <a:p>
            <a:pPr marL="342900" indent="-342900">
              <a:buFont typeface="+mj-lt"/>
              <a:buAutoNum type="arabicPeriod"/>
            </a:pPr>
            <a:r>
              <a:rPr lang="zh-CN" altLang="en-US" dirty="0" smtClean="0"/>
              <a:t>服务消费者和提供者，在内存中累计调用次数和调用时间，定时每分钟发送一次统计数据到监控中心。</a:t>
            </a:r>
          </a:p>
        </p:txBody>
      </p:sp>
    </p:spTree>
    <p:extLst>
      <p:ext uri="{BB962C8B-B14F-4D97-AF65-F5344CB8AC3E}">
        <p14:creationId xmlns:p14="http://schemas.microsoft.com/office/powerpoint/2010/main" val="1392239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注册中心</a:t>
            </a:r>
            <a:endParaRPr lang="en-US" dirty="0"/>
          </a:p>
        </p:txBody>
      </p:sp>
      <p:sp>
        <p:nvSpPr>
          <p:cNvPr id="3" name="Content Placeholder 2"/>
          <p:cNvSpPr>
            <a:spLocks noGrp="1"/>
          </p:cNvSpPr>
          <p:nvPr>
            <p:ph idx="1"/>
          </p:nvPr>
        </p:nvSpPr>
        <p:spPr/>
        <p:txBody>
          <a:bodyPr/>
          <a:lstStyle/>
          <a:p>
            <a:r>
              <a:rPr lang="zh-CN" altLang="en-US" dirty="0"/>
              <a:t>一个完整的</a:t>
            </a:r>
            <a:r>
              <a:rPr lang="en-US" altLang="zh-CN" dirty="0" err="1"/>
              <a:t>dubbo</a:t>
            </a:r>
            <a:r>
              <a:rPr lang="zh-CN" altLang="en-US" dirty="0"/>
              <a:t>应该是包括注册中心的。 </a:t>
            </a:r>
            <a:r>
              <a:rPr lang="zh-CN" altLang="en-US" b="1" dirty="0"/>
              <a:t>注册中心</a:t>
            </a:r>
            <a:r>
              <a:rPr lang="zh-CN" altLang="en-US" dirty="0"/>
              <a:t>用来注册服务和进行负载均衡，哪一个服务由哪一个机器来提供必需让调用者知道，简单来说就是</a:t>
            </a:r>
            <a:r>
              <a:rPr lang="en-US" altLang="zh-CN" dirty="0"/>
              <a:t>IP</a:t>
            </a:r>
            <a:r>
              <a:rPr lang="zh-CN" altLang="en-US" dirty="0"/>
              <a:t>地址和服务名称的对应关系。</a:t>
            </a:r>
            <a:r>
              <a:rPr lang="zh-CN" altLang="en-US" dirty="0" smtClean="0"/>
              <a:t/>
            </a:r>
            <a:br>
              <a:rPr lang="zh-CN" altLang="en-US" dirty="0" smtClean="0"/>
            </a:br>
            <a:r>
              <a:rPr lang="en-US" altLang="zh-CN" dirty="0" err="1"/>
              <a:t>dubbo</a:t>
            </a:r>
            <a:r>
              <a:rPr lang="zh-CN" altLang="en-US" dirty="0"/>
              <a:t>官方提供了</a:t>
            </a:r>
            <a:r>
              <a:rPr lang="zh-CN" altLang="en-US" b="1" dirty="0"/>
              <a:t>几种实现注册中心的方式</a:t>
            </a:r>
            <a:r>
              <a:rPr lang="zh-CN" altLang="en-US" dirty="0"/>
              <a:t>：</a:t>
            </a:r>
            <a:endParaRPr lang="en-US" dirty="0" smtClean="0"/>
          </a:p>
          <a:p>
            <a:pPr lvl="1"/>
            <a:r>
              <a:rPr lang="en-US" dirty="0" smtClean="0"/>
              <a:t>Multicast </a:t>
            </a:r>
            <a:r>
              <a:rPr lang="en-US" dirty="0"/>
              <a:t>注册中心</a:t>
            </a:r>
          </a:p>
          <a:p>
            <a:pPr lvl="1"/>
            <a:r>
              <a:rPr lang="en-US" b="1" dirty="0"/>
              <a:t>Zookeeper </a:t>
            </a:r>
            <a:r>
              <a:rPr lang="en-US" b="1" dirty="0" smtClean="0"/>
              <a:t>注册中心</a:t>
            </a:r>
          </a:p>
          <a:p>
            <a:pPr lvl="1"/>
            <a:r>
              <a:rPr lang="en-US" altLang="zh-CN" dirty="0" err="1" smtClean="0"/>
              <a:t>Nacos</a:t>
            </a:r>
            <a:r>
              <a:rPr lang="zh-CN" altLang="en-US" dirty="0" smtClean="0"/>
              <a:t>注册中心</a:t>
            </a:r>
            <a:endParaRPr lang="en-US" dirty="0"/>
          </a:p>
          <a:p>
            <a:pPr lvl="1"/>
            <a:r>
              <a:rPr lang="en-US" dirty="0" err="1"/>
              <a:t>Redis</a:t>
            </a:r>
            <a:r>
              <a:rPr lang="en-US" dirty="0"/>
              <a:t> 注册中心</a:t>
            </a:r>
          </a:p>
          <a:p>
            <a:pPr lvl="1"/>
            <a:r>
              <a:rPr lang="en-US" dirty="0"/>
              <a:t>Simple 注册中心</a:t>
            </a:r>
          </a:p>
          <a:p>
            <a:endParaRPr lang="en-US" dirty="0"/>
          </a:p>
        </p:txBody>
      </p:sp>
    </p:spTree>
    <p:extLst>
      <p:ext uri="{BB962C8B-B14F-4D97-AF65-F5344CB8AC3E}">
        <p14:creationId xmlns:p14="http://schemas.microsoft.com/office/powerpoint/2010/main" val="1954593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构建可扩展的网络架构</a:t>
            </a:r>
            <a:endParaRPr lang="en-US" altLang="zh-CN" dirty="0" smtClean="0"/>
          </a:p>
          <a:p>
            <a:r>
              <a:rPr lang="zh-CN" altLang="en-US" dirty="0" smtClean="0"/>
              <a:t>利用分布式消息队列降低系统耦合</a:t>
            </a:r>
            <a:endParaRPr lang="en-US" altLang="zh-CN" dirty="0" smtClean="0"/>
          </a:p>
          <a:p>
            <a:r>
              <a:rPr lang="zh-CN" altLang="en-US" dirty="0" smtClean="0"/>
              <a:t>利用分布式服务打造可复用的业务平台</a:t>
            </a:r>
            <a:endParaRPr lang="en-US" altLang="zh-CN" dirty="0" smtClean="0"/>
          </a:p>
          <a:p>
            <a:r>
              <a:rPr lang="zh-CN" altLang="en-US" dirty="0" smtClean="0">
                <a:solidFill>
                  <a:srgbClr val="FF0000"/>
                </a:solidFill>
              </a:rPr>
              <a:t>可扩展的数据结构</a:t>
            </a:r>
            <a:endParaRPr lang="en-US" altLang="zh-CN" dirty="0" smtClean="0">
              <a:solidFill>
                <a:srgbClr val="FF0000"/>
              </a:solidFill>
            </a:endParaRPr>
          </a:p>
          <a:p>
            <a:r>
              <a:rPr lang="zh-CN" altLang="en-US" dirty="0" smtClean="0"/>
              <a:t>利用开放平台建设网站生态圈</a:t>
            </a:r>
            <a:endParaRPr lang="en-US" altLang="zh-CN" dirty="0" smtClean="0"/>
          </a:p>
        </p:txBody>
      </p:sp>
    </p:spTree>
    <p:extLst>
      <p:ext uri="{BB962C8B-B14F-4D97-AF65-F5344CB8AC3E}">
        <p14:creationId xmlns:p14="http://schemas.microsoft.com/office/powerpoint/2010/main" val="7120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可扩展的数据结构</a:t>
            </a:r>
            <a:endParaRPr lang="en-US" dirty="0"/>
          </a:p>
        </p:txBody>
      </p:sp>
      <p:sp>
        <p:nvSpPr>
          <p:cNvPr id="3" name="Content Placeholder 2"/>
          <p:cNvSpPr>
            <a:spLocks noGrp="1"/>
          </p:cNvSpPr>
          <p:nvPr>
            <p:ph idx="1"/>
          </p:nvPr>
        </p:nvSpPr>
        <p:spPr>
          <a:xfrm>
            <a:off x="838200" y="1825625"/>
            <a:ext cx="10515600" cy="2541838"/>
          </a:xfrm>
        </p:spPr>
        <p:txBody>
          <a:bodyPr>
            <a:normAutofit fontScale="77500" lnSpcReduction="20000"/>
          </a:bodyPr>
          <a:lstStyle/>
          <a:p>
            <a:r>
              <a:rPr lang="zh-CN" altLang="en-US" dirty="0" smtClean="0">
                <a:effectLst/>
              </a:rPr>
              <a:t>传统的关系数据库为了保证关系运算</a:t>
            </a:r>
            <a:r>
              <a:rPr lang="en-US" altLang="zh-CN" dirty="0" smtClean="0">
                <a:effectLst/>
              </a:rPr>
              <a:t>(</a:t>
            </a:r>
            <a:r>
              <a:rPr lang="zh-CN" altLang="en-US" dirty="0" smtClean="0">
                <a:effectLst/>
              </a:rPr>
              <a:t>通过</a:t>
            </a:r>
            <a:r>
              <a:rPr lang="en-US" altLang="zh-CN" dirty="0" smtClean="0">
                <a:effectLst/>
              </a:rPr>
              <a:t>SQL </a:t>
            </a:r>
            <a:r>
              <a:rPr lang="zh-CN" altLang="en-US" dirty="0" smtClean="0">
                <a:effectLst/>
              </a:rPr>
              <a:t>语句</a:t>
            </a:r>
            <a:r>
              <a:rPr lang="en-US" altLang="zh-CN" dirty="0" smtClean="0">
                <a:effectLst/>
              </a:rPr>
              <a:t>)</a:t>
            </a:r>
            <a:r>
              <a:rPr lang="zh-CN" altLang="en-US" dirty="0" smtClean="0">
                <a:effectLst/>
              </a:rPr>
              <a:t>的正确性</a:t>
            </a:r>
            <a:r>
              <a:rPr lang="en-US" altLang="zh-CN" dirty="0" smtClean="0">
                <a:effectLst/>
              </a:rPr>
              <a:t>,</a:t>
            </a:r>
            <a:r>
              <a:rPr lang="zh-CN" altLang="en-US" dirty="0" smtClean="0">
                <a:effectLst/>
              </a:rPr>
              <a:t>在设计数据库表结构的时候</a:t>
            </a:r>
            <a:r>
              <a:rPr lang="en-US" altLang="zh-CN" dirty="0" smtClean="0">
                <a:effectLst/>
              </a:rPr>
              <a:t>,</a:t>
            </a:r>
            <a:r>
              <a:rPr lang="zh-CN" altLang="en-US" dirty="0" smtClean="0">
                <a:effectLst/>
              </a:rPr>
              <a:t>就需要指定表的 </a:t>
            </a:r>
            <a:r>
              <a:rPr lang="en-US" altLang="zh-CN" dirty="0" smtClean="0">
                <a:effectLst/>
              </a:rPr>
              <a:t>schema</a:t>
            </a:r>
            <a:r>
              <a:rPr lang="zh-CN" altLang="en-US" dirty="0" smtClean="0">
                <a:effectLst/>
              </a:rPr>
              <a:t>一</a:t>
            </a:r>
            <a:r>
              <a:rPr lang="en-US" altLang="zh-CN" dirty="0" smtClean="0">
                <a:effectLst/>
              </a:rPr>
              <a:t>-</a:t>
            </a:r>
            <a:r>
              <a:rPr lang="zh-CN" altLang="en-US" dirty="0" smtClean="0">
                <a:effectLst/>
              </a:rPr>
              <a:t>字段名称</a:t>
            </a:r>
            <a:r>
              <a:rPr lang="en-US" altLang="zh-CN" dirty="0" smtClean="0">
                <a:effectLst/>
              </a:rPr>
              <a:t>,</a:t>
            </a:r>
            <a:r>
              <a:rPr lang="zh-CN" altLang="en-US" dirty="0" smtClean="0">
                <a:effectLst/>
              </a:rPr>
              <a:t>数据类型等</a:t>
            </a:r>
            <a:r>
              <a:rPr lang="en-US" altLang="zh-CN" dirty="0" smtClean="0">
                <a:effectLst/>
              </a:rPr>
              <a:t>,</a:t>
            </a:r>
            <a:r>
              <a:rPr lang="zh-CN" altLang="en-US" dirty="0" smtClean="0">
                <a:effectLst/>
              </a:rPr>
              <a:t>并要遵循特定的设计范式。这些规范带来的一个问题就是僵硬的数据结构难以面对需求变更带来的挑战</a:t>
            </a:r>
            <a:r>
              <a:rPr lang="en-US" altLang="zh-CN" dirty="0" smtClean="0">
                <a:effectLst/>
              </a:rPr>
              <a:t>,</a:t>
            </a:r>
            <a:r>
              <a:rPr lang="zh-CN" altLang="en-US" dirty="0" smtClean="0">
                <a:effectLst/>
              </a:rPr>
              <a:t>有些应用系统设计者通过预先设计一些冗余字段来应对</a:t>
            </a:r>
            <a:r>
              <a:rPr lang="en-US" altLang="zh-CN" dirty="0" smtClean="0">
                <a:effectLst/>
              </a:rPr>
              <a:t>,</a:t>
            </a:r>
            <a:r>
              <a:rPr lang="zh-CN" altLang="en-US" dirty="0" smtClean="0">
                <a:effectLst/>
              </a:rPr>
              <a:t>不过显然这是一种糟糕的数据库设计。</a:t>
            </a:r>
          </a:p>
          <a:p>
            <a:r>
              <a:rPr lang="zh-CN" altLang="en-US" dirty="0" smtClean="0">
                <a:effectLst/>
              </a:rPr>
              <a:t>那么有没有办法能够做到可扩展的数据结构设计呢</a:t>
            </a:r>
            <a:r>
              <a:rPr lang="en-US" altLang="zh-CN" dirty="0" smtClean="0">
                <a:effectLst/>
              </a:rPr>
              <a:t>?</a:t>
            </a:r>
            <a:r>
              <a:rPr lang="zh-CN" altLang="en-US" dirty="0" smtClean="0">
                <a:effectLst/>
              </a:rPr>
              <a:t>无需修改表结构就可以新增字段呢</a:t>
            </a:r>
            <a:r>
              <a:rPr lang="en-US" altLang="zh-CN" dirty="0" smtClean="0">
                <a:effectLst/>
              </a:rPr>
              <a:t>?</a:t>
            </a:r>
            <a:r>
              <a:rPr lang="zh-CN" altLang="en-US" dirty="0" smtClean="0">
                <a:effectLst/>
              </a:rPr>
              <a:t>许多 </a:t>
            </a:r>
            <a:r>
              <a:rPr lang="en-US" altLang="zh-CN" dirty="0" smtClean="0">
                <a:effectLst/>
              </a:rPr>
              <a:t>NoSQL </a:t>
            </a:r>
            <a:r>
              <a:rPr lang="zh-CN" altLang="en-US" dirty="0" smtClean="0">
                <a:effectLst/>
              </a:rPr>
              <a:t>数据库使用的</a:t>
            </a:r>
            <a:r>
              <a:rPr lang="en-US" altLang="zh-CN" dirty="0" err="1" smtClean="0">
                <a:effectLst/>
              </a:rPr>
              <a:t>ColumnFamily</a:t>
            </a:r>
            <a:r>
              <a:rPr lang="en-US" altLang="zh-CN" dirty="0" smtClean="0">
                <a:effectLst/>
              </a:rPr>
              <a:t>(</a:t>
            </a:r>
            <a:r>
              <a:rPr lang="zh-CN" altLang="en-US" dirty="0" smtClean="0">
                <a:effectLst/>
              </a:rPr>
              <a:t>列族</a:t>
            </a:r>
            <a:r>
              <a:rPr lang="en-US" altLang="zh-CN" dirty="0" smtClean="0">
                <a:effectLst/>
              </a:rPr>
              <a:t>)</a:t>
            </a:r>
            <a:r>
              <a:rPr lang="zh-CN" altLang="en-US" dirty="0" smtClean="0">
                <a:effectLst/>
              </a:rPr>
              <a:t>设计就是一个解决方案。</a:t>
            </a:r>
          </a:p>
          <a:p>
            <a:r>
              <a:rPr lang="en-US" altLang="zh-CN" dirty="0" err="1" smtClean="0">
                <a:effectLst/>
              </a:rPr>
              <a:t>ColumnFamily</a:t>
            </a:r>
            <a:r>
              <a:rPr lang="en-US" altLang="zh-CN" dirty="0" smtClean="0">
                <a:effectLst/>
              </a:rPr>
              <a:t> </a:t>
            </a:r>
            <a:r>
              <a:rPr lang="zh-CN" altLang="en-US" dirty="0" smtClean="0">
                <a:effectLst/>
              </a:rPr>
              <a:t>最早在 </a:t>
            </a:r>
            <a:r>
              <a:rPr lang="en-US" altLang="zh-CN" dirty="0" smtClean="0">
                <a:effectLst/>
              </a:rPr>
              <a:t>Google </a:t>
            </a:r>
            <a:r>
              <a:rPr lang="zh-CN" altLang="en-US" dirty="0" smtClean="0">
                <a:effectLst/>
              </a:rPr>
              <a:t>的 </a:t>
            </a:r>
            <a:r>
              <a:rPr lang="en-US" altLang="zh-CN" dirty="0" err="1" smtClean="0">
                <a:effectLst/>
              </a:rPr>
              <a:t>Bigtable</a:t>
            </a:r>
            <a:r>
              <a:rPr lang="zh-CN" altLang="en-US" dirty="0" smtClean="0">
                <a:effectLst/>
              </a:rPr>
              <a:t>中使用</a:t>
            </a:r>
            <a:r>
              <a:rPr lang="en-US" altLang="zh-CN" dirty="0" smtClean="0">
                <a:effectLst/>
              </a:rPr>
              <a:t>,</a:t>
            </a:r>
            <a:r>
              <a:rPr lang="zh-CN" altLang="en-US" dirty="0" smtClean="0">
                <a:effectLst/>
              </a:rPr>
              <a:t>这是一种面向列族的稀疏矩阵存储格式</a:t>
            </a:r>
            <a:endParaRPr lang="en-US" altLang="zh-CN" dirty="0" smtClean="0">
              <a:effectLst/>
            </a:endParaRPr>
          </a:p>
        </p:txBody>
      </p:sp>
      <p:pic>
        <p:nvPicPr>
          <p:cNvPr id="4" name="Picture 3"/>
          <p:cNvPicPr>
            <a:picLocks noChangeAspect="1"/>
          </p:cNvPicPr>
          <p:nvPr/>
        </p:nvPicPr>
        <p:blipFill>
          <a:blip r:embed="rId2"/>
          <a:stretch>
            <a:fillRect/>
          </a:stretch>
        </p:blipFill>
        <p:spPr>
          <a:xfrm>
            <a:off x="0" y="4603813"/>
            <a:ext cx="12192000" cy="2254187"/>
          </a:xfrm>
          <a:prstGeom prst="rect">
            <a:avLst/>
          </a:prstGeom>
        </p:spPr>
      </p:pic>
    </p:spTree>
    <p:extLst>
      <p:ext uri="{BB962C8B-B14F-4D97-AF65-F5344CB8AC3E}">
        <p14:creationId xmlns:p14="http://schemas.microsoft.com/office/powerpoint/2010/main" val="1220776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zh-CN" altLang="en-US" dirty="0" smtClean="0">
                <a:effectLst/>
              </a:rPr>
              <a:t>这是一个学生的基本信息表</a:t>
            </a:r>
            <a:r>
              <a:rPr lang="en-US" altLang="zh-CN" dirty="0" smtClean="0">
                <a:effectLst/>
              </a:rPr>
              <a:t>,</a:t>
            </a:r>
            <a:r>
              <a:rPr lang="zh-CN" altLang="en-US" dirty="0" smtClean="0">
                <a:effectLst/>
              </a:rPr>
              <a:t>不同学生的联系方式各不相同</a:t>
            </a:r>
            <a:r>
              <a:rPr lang="en-US" altLang="zh-CN" dirty="0" smtClean="0">
                <a:effectLst/>
              </a:rPr>
              <a:t>,</a:t>
            </a:r>
            <a:r>
              <a:rPr lang="zh-CN" altLang="en-US" dirty="0" smtClean="0">
                <a:effectLst/>
              </a:rPr>
              <a:t>选修的课程也不同</a:t>
            </a:r>
            <a:r>
              <a:rPr lang="en-US" altLang="zh-CN" dirty="0" smtClean="0">
                <a:effectLst/>
              </a:rPr>
              <a:t>,</a:t>
            </a:r>
            <a:r>
              <a:rPr lang="zh-CN" altLang="en-US" dirty="0" smtClean="0">
                <a:effectLst/>
              </a:rPr>
              <a:t>而且在将来会有更多联系方式和课程加入到这张表</a:t>
            </a:r>
            <a:r>
              <a:rPr lang="en-US" altLang="zh-CN" dirty="0" smtClean="0">
                <a:effectLst/>
              </a:rPr>
              <a:t>,</a:t>
            </a:r>
            <a:r>
              <a:rPr lang="zh-CN" altLang="en-US" dirty="0" smtClean="0">
                <a:effectLst/>
              </a:rPr>
              <a:t>如果按照传统的关系数据库设计</a:t>
            </a:r>
            <a:r>
              <a:rPr lang="en-US" altLang="zh-CN" dirty="0" smtClean="0">
                <a:effectLst/>
              </a:rPr>
              <a:t>,</a:t>
            </a:r>
            <a:r>
              <a:rPr lang="zh-CN" altLang="en-US" dirty="0" smtClean="0">
                <a:effectLst/>
              </a:rPr>
              <a:t>无论提前预设多少冗余字段都会捉襟见肘</a:t>
            </a:r>
            <a:r>
              <a:rPr lang="en-US" altLang="zh-CN" dirty="0" smtClean="0">
                <a:effectLst/>
              </a:rPr>
              <a:t>,</a:t>
            </a:r>
            <a:r>
              <a:rPr lang="zh-CN" altLang="en-US" dirty="0" smtClean="0">
                <a:effectLst/>
              </a:rPr>
              <a:t>疲于应付。</a:t>
            </a:r>
          </a:p>
          <a:p>
            <a:r>
              <a:rPr lang="zh-CN" altLang="en-US" dirty="0" smtClean="0">
                <a:effectLst/>
              </a:rPr>
              <a:t>而使用支持 </a:t>
            </a:r>
            <a:r>
              <a:rPr lang="en-US" altLang="zh-CN" dirty="0" err="1" smtClean="0">
                <a:effectLst/>
              </a:rPr>
              <a:t>ColumnFamily</a:t>
            </a:r>
            <a:r>
              <a:rPr lang="zh-CN" altLang="en-US" dirty="0" smtClean="0">
                <a:effectLst/>
              </a:rPr>
              <a:t>结构的 </a:t>
            </a:r>
            <a:r>
              <a:rPr lang="en-US" altLang="zh-CN" dirty="0" smtClean="0">
                <a:effectLst/>
              </a:rPr>
              <a:t>NoSQL</a:t>
            </a:r>
            <a:r>
              <a:rPr lang="zh-CN" altLang="en-US" dirty="0" smtClean="0">
                <a:effectLst/>
              </a:rPr>
              <a:t>数据库</a:t>
            </a:r>
            <a:r>
              <a:rPr lang="en-US" altLang="zh-CN" dirty="0" smtClean="0">
                <a:effectLst/>
              </a:rPr>
              <a:t>,</a:t>
            </a:r>
            <a:r>
              <a:rPr lang="zh-CN" altLang="en-US" dirty="0" smtClean="0">
                <a:effectLst/>
              </a:rPr>
              <a:t>创建表的时候</a:t>
            </a:r>
            <a:r>
              <a:rPr lang="en-US" altLang="zh-CN" dirty="0" smtClean="0">
                <a:effectLst/>
              </a:rPr>
              <a:t>,</a:t>
            </a:r>
            <a:r>
              <a:rPr lang="zh-CN" altLang="en-US" dirty="0" smtClean="0">
                <a:effectLst/>
              </a:rPr>
              <a:t>只需要指定</a:t>
            </a:r>
            <a:r>
              <a:rPr lang="en-US" altLang="zh-CN" dirty="0" err="1" smtClean="0">
                <a:effectLst/>
              </a:rPr>
              <a:t>ColumnFamily</a:t>
            </a:r>
            <a:r>
              <a:rPr lang="zh-CN" altLang="en-US" dirty="0" smtClean="0">
                <a:effectLst/>
              </a:rPr>
              <a:t>的名字</a:t>
            </a:r>
            <a:r>
              <a:rPr lang="en-US" altLang="zh-CN" dirty="0" smtClean="0">
                <a:effectLst/>
              </a:rPr>
              <a:t>,</a:t>
            </a:r>
            <a:r>
              <a:rPr lang="zh-CN" altLang="en-US" dirty="0" smtClean="0">
                <a:effectLst/>
              </a:rPr>
              <a:t>无需指定字段</a:t>
            </a:r>
            <a:r>
              <a:rPr lang="en-US" altLang="zh-CN" dirty="0" smtClean="0">
                <a:effectLst/>
              </a:rPr>
              <a:t>(Column),</a:t>
            </a:r>
            <a:r>
              <a:rPr lang="zh-CN" altLang="en-US" dirty="0" smtClean="0">
                <a:effectLst/>
              </a:rPr>
              <a:t>可以在数据写入时再指定</a:t>
            </a:r>
            <a:r>
              <a:rPr lang="en-US" altLang="zh-CN" dirty="0" smtClean="0">
                <a:effectLst/>
              </a:rPr>
              <a:t>,</a:t>
            </a:r>
            <a:r>
              <a:rPr lang="zh-CN" altLang="en-US" dirty="0" smtClean="0">
                <a:effectLst/>
              </a:rPr>
              <a:t>通过这种方式</a:t>
            </a:r>
            <a:r>
              <a:rPr lang="en-US" altLang="zh-CN" dirty="0" smtClean="0">
                <a:effectLst/>
              </a:rPr>
              <a:t>,</a:t>
            </a:r>
            <a:r>
              <a:rPr lang="zh-CN" altLang="en-US" dirty="0" smtClean="0">
                <a:effectLst/>
              </a:rPr>
              <a:t>数据表可以包含数百万的字段</a:t>
            </a:r>
            <a:r>
              <a:rPr lang="en-US" altLang="zh-CN" dirty="0" smtClean="0">
                <a:effectLst/>
              </a:rPr>
              <a:t>,</a:t>
            </a:r>
            <a:r>
              <a:rPr lang="zh-CN" altLang="en-US" dirty="0" smtClean="0">
                <a:effectLst/>
              </a:rPr>
              <a:t>使得应用程序的数据结构可以随意扩展。而在查询时</a:t>
            </a:r>
            <a:r>
              <a:rPr lang="en-US" altLang="zh-CN" dirty="0" smtClean="0">
                <a:effectLst/>
              </a:rPr>
              <a:t>,</a:t>
            </a:r>
            <a:r>
              <a:rPr lang="zh-CN" altLang="en-US" dirty="0" smtClean="0">
                <a:effectLst/>
              </a:rPr>
              <a:t>可以通过指定任意字段名称和值进行查询。</a:t>
            </a:r>
          </a:p>
          <a:p>
            <a:endParaRPr lang="en-US" dirty="0"/>
          </a:p>
        </p:txBody>
      </p:sp>
    </p:spTree>
    <p:extLst>
      <p:ext uri="{BB962C8B-B14F-4D97-AF65-F5344CB8AC3E}">
        <p14:creationId xmlns:p14="http://schemas.microsoft.com/office/powerpoint/2010/main" val="63544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smtClean="0"/>
              <a:t>MySQL</a:t>
            </a:r>
          </a:p>
          <a:p>
            <a:pPr lvl="1"/>
            <a:r>
              <a:rPr lang="zh-CN" altLang="en-US" dirty="0"/>
              <a:t>从 </a:t>
            </a:r>
            <a:r>
              <a:rPr lang="en-US" altLang="zh-CN" dirty="0"/>
              <a:t>MySQL 5.7.8 </a:t>
            </a:r>
            <a:r>
              <a:rPr lang="zh-CN" altLang="en-US" dirty="0"/>
              <a:t>开始，</a:t>
            </a:r>
            <a:r>
              <a:rPr lang="en-US" altLang="zh-CN" dirty="0"/>
              <a:t>MySQL </a:t>
            </a:r>
            <a:r>
              <a:rPr lang="zh-CN" altLang="en-US" dirty="0"/>
              <a:t>支持原生的 </a:t>
            </a:r>
            <a:r>
              <a:rPr lang="en-US" altLang="zh-CN" dirty="0"/>
              <a:t>JSON </a:t>
            </a:r>
            <a:r>
              <a:rPr lang="zh-CN" altLang="en-US" dirty="0"/>
              <a:t>数据类型</a:t>
            </a:r>
            <a:r>
              <a:rPr lang="zh-CN" altLang="en-US" dirty="0" smtClean="0"/>
              <a:t>。</a:t>
            </a:r>
            <a:endParaRPr lang="en-US" altLang="zh-CN" dirty="0" smtClean="0"/>
          </a:p>
          <a:p>
            <a:r>
              <a:rPr lang="en-US" altLang="zh-CN" dirty="0" smtClean="0"/>
              <a:t>MongoDB</a:t>
            </a:r>
          </a:p>
          <a:p>
            <a:pPr lvl="1"/>
            <a:r>
              <a:rPr lang="zh-CN" altLang="en-US" dirty="0" smtClean="0"/>
              <a:t>文档型数据库，天生支持扩展</a:t>
            </a:r>
            <a:endParaRPr lang="en-US" altLang="zh-CN" dirty="0" smtClean="0"/>
          </a:p>
          <a:p>
            <a:r>
              <a:rPr lang="en-US" altLang="zh-CN" dirty="0" err="1" smtClean="0"/>
              <a:t>Redis</a:t>
            </a:r>
            <a:endParaRPr lang="en-US" altLang="zh-CN" dirty="0" smtClean="0"/>
          </a:p>
          <a:p>
            <a:pPr lvl="1"/>
            <a:r>
              <a:rPr lang="en-US" altLang="zh-CN" dirty="0" smtClean="0"/>
              <a:t>Key-Value</a:t>
            </a:r>
            <a:endParaRPr lang="en-US" dirty="0"/>
          </a:p>
        </p:txBody>
      </p:sp>
    </p:spTree>
    <p:extLst>
      <p:ext uri="{BB962C8B-B14F-4D97-AF65-F5344CB8AC3E}">
        <p14:creationId xmlns:p14="http://schemas.microsoft.com/office/powerpoint/2010/main" val="732327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构建可扩展的网络架构</a:t>
            </a:r>
            <a:endParaRPr lang="en-US" altLang="zh-CN" dirty="0" smtClean="0"/>
          </a:p>
          <a:p>
            <a:r>
              <a:rPr lang="zh-CN" altLang="en-US" dirty="0" smtClean="0"/>
              <a:t>利用分布式消息队列降低系统耦合</a:t>
            </a:r>
            <a:endParaRPr lang="en-US" altLang="zh-CN" dirty="0" smtClean="0"/>
          </a:p>
          <a:p>
            <a:r>
              <a:rPr lang="zh-CN" altLang="en-US" dirty="0" smtClean="0"/>
              <a:t>利用分布式服务打造可复用的业务平台</a:t>
            </a:r>
            <a:endParaRPr lang="en-US" altLang="zh-CN" dirty="0" smtClean="0"/>
          </a:p>
          <a:p>
            <a:r>
              <a:rPr lang="zh-CN" altLang="en-US" dirty="0" smtClean="0"/>
              <a:t>可扩展的数据结构</a:t>
            </a:r>
            <a:endParaRPr lang="en-US" altLang="zh-CN" dirty="0" smtClean="0"/>
          </a:p>
          <a:p>
            <a:r>
              <a:rPr lang="zh-CN" altLang="en-US" dirty="0" smtClean="0"/>
              <a:t>利用开放平台建设网站生态圈</a:t>
            </a:r>
            <a:endParaRPr lang="en-US" altLang="zh-CN" dirty="0" smtClean="0"/>
          </a:p>
        </p:txBody>
      </p:sp>
    </p:spTree>
    <p:extLst>
      <p:ext uri="{BB962C8B-B14F-4D97-AF65-F5344CB8AC3E}">
        <p14:creationId xmlns:p14="http://schemas.microsoft.com/office/powerpoint/2010/main" val="1486678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构建可扩展的网络架构</a:t>
            </a:r>
            <a:endParaRPr lang="en-US" altLang="zh-CN" dirty="0" smtClean="0"/>
          </a:p>
          <a:p>
            <a:r>
              <a:rPr lang="zh-CN" altLang="en-US" dirty="0" smtClean="0"/>
              <a:t>利用分布式消息队列降低系统耦合</a:t>
            </a:r>
            <a:endParaRPr lang="en-US" altLang="zh-CN" dirty="0" smtClean="0"/>
          </a:p>
          <a:p>
            <a:r>
              <a:rPr lang="zh-CN" altLang="en-US" dirty="0" smtClean="0"/>
              <a:t>利用分布式服务打造可复用的业务平台</a:t>
            </a:r>
            <a:endParaRPr lang="en-US" altLang="zh-CN" dirty="0" smtClean="0"/>
          </a:p>
          <a:p>
            <a:r>
              <a:rPr lang="zh-CN" altLang="en-US" dirty="0" smtClean="0"/>
              <a:t>可扩展的数据结构</a:t>
            </a:r>
            <a:endParaRPr lang="en-US" altLang="zh-CN" dirty="0" smtClean="0"/>
          </a:p>
          <a:p>
            <a:r>
              <a:rPr lang="zh-CN" altLang="en-US" dirty="0" smtClean="0">
                <a:solidFill>
                  <a:srgbClr val="FF0000"/>
                </a:solidFill>
              </a:rPr>
              <a:t>利用开放平台建设网站生态圈</a:t>
            </a:r>
            <a:endParaRPr lang="en-US" altLang="zh-CN" dirty="0" smtClean="0">
              <a:solidFill>
                <a:srgbClr val="FF0000"/>
              </a:solidFill>
            </a:endParaRPr>
          </a:p>
        </p:txBody>
      </p:sp>
    </p:spTree>
    <p:extLst>
      <p:ext uri="{BB962C8B-B14F-4D97-AF65-F5344CB8AC3E}">
        <p14:creationId xmlns:p14="http://schemas.microsoft.com/office/powerpoint/2010/main" val="437089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利用开放平台建设网站生态圈</a:t>
            </a:r>
            <a:endParaRPr lang="en-US" dirty="0"/>
          </a:p>
        </p:txBody>
      </p:sp>
      <p:sp>
        <p:nvSpPr>
          <p:cNvPr id="3" name="Content Placeholder 2"/>
          <p:cNvSpPr>
            <a:spLocks noGrp="1"/>
          </p:cNvSpPr>
          <p:nvPr>
            <p:ph idx="1"/>
          </p:nvPr>
        </p:nvSpPr>
        <p:spPr/>
        <p:txBody>
          <a:bodyPr>
            <a:normAutofit fontScale="62500" lnSpcReduction="20000"/>
          </a:bodyPr>
          <a:lstStyle/>
          <a:p>
            <a:r>
              <a:rPr lang="zh-CN" altLang="en-US" dirty="0" smtClean="0">
                <a:effectLst/>
              </a:rPr>
              <a:t>网站的价值在于为他的用户创造价值</a:t>
            </a:r>
            <a:r>
              <a:rPr lang="en-US" altLang="zh-CN" dirty="0" smtClean="0">
                <a:effectLst/>
              </a:rPr>
              <a:t>,</a:t>
            </a:r>
            <a:r>
              <a:rPr lang="zh-CN" altLang="en-US" dirty="0" smtClean="0">
                <a:effectLst/>
              </a:rPr>
              <a:t>淘宝的价值在于为人们创造交易的平台</a:t>
            </a:r>
            <a:r>
              <a:rPr lang="en-US" altLang="zh-CN" dirty="0" smtClean="0">
                <a:effectLst/>
              </a:rPr>
              <a:t>;QQ</a:t>
            </a:r>
            <a:r>
              <a:rPr lang="zh-CN" altLang="en-US" dirty="0" smtClean="0">
                <a:effectLst/>
              </a:rPr>
              <a:t>的价值在于为人们创造交流的平台新浪微博的价值在于为人们创造表达自我的平台。只有用户得到了他们想要的价值</a:t>
            </a:r>
            <a:r>
              <a:rPr lang="en-US" altLang="zh-CN" dirty="0" smtClean="0">
                <a:effectLst/>
              </a:rPr>
              <a:t>,</a:t>
            </a:r>
            <a:r>
              <a:rPr lang="zh-CN" altLang="en-US" dirty="0" smtClean="0">
                <a:effectLst/>
              </a:rPr>
              <a:t>他们才愿意使用网站的服务</a:t>
            </a:r>
            <a:r>
              <a:rPr lang="en-US" altLang="zh-CN" dirty="0" smtClean="0">
                <a:effectLst/>
              </a:rPr>
              <a:t>,</a:t>
            </a:r>
            <a:r>
              <a:rPr lang="zh-CN" altLang="en-US" dirty="0" smtClean="0">
                <a:effectLst/>
              </a:rPr>
              <a:t>网站的存在才有意义。但是淘宝有上千万卖家和数亿买家</a:t>
            </a:r>
            <a:r>
              <a:rPr lang="en-US" altLang="zh-CN" dirty="0" smtClean="0">
                <a:effectLst/>
              </a:rPr>
              <a:t>,</a:t>
            </a:r>
            <a:r>
              <a:rPr lang="zh-CN" altLang="en-US" dirty="0" smtClean="0">
                <a:effectLst/>
              </a:rPr>
              <a:t>光靠淘宝一个公司不可能满足所有用户的需求</a:t>
            </a:r>
            <a:r>
              <a:rPr lang="en-US" altLang="zh-CN" dirty="0" smtClean="0">
                <a:effectLst/>
              </a:rPr>
              <a:t>,</a:t>
            </a:r>
            <a:r>
              <a:rPr lang="zh-CN" altLang="en-US" dirty="0" smtClean="0">
                <a:effectLst/>
              </a:rPr>
              <a:t>同样</a:t>
            </a:r>
            <a:r>
              <a:rPr lang="en-US" altLang="zh-CN" dirty="0" smtClean="0">
                <a:effectLst/>
              </a:rPr>
              <a:t>,</a:t>
            </a:r>
            <a:r>
              <a:rPr lang="zh-CN" altLang="en-US" dirty="0" smtClean="0">
                <a:effectLst/>
              </a:rPr>
              <a:t>腾讯、新浪微博也无法面面俱到照顾好如此庞大的用户群。</a:t>
            </a:r>
          </a:p>
          <a:p>
            <a:r>
              <a:rPr lang="zh-CN" altLang="en-US" dirty="0" smtClean="0">
                <a:effectLst/>
              </a:rPr>
              <a:t>另一方面</a:t>
            </a:r>
            <a:r>
              <a:rPr lang="en-US" altLang="zh-CN" dirty="0" smtClean="0">
                <a:effectLst/>
              </a:rPr>
              <a:t>,</a:t>
            </a:r>
            <a:r>
              <a:rPr lang="zh-CN" altLang="en-US" dirty="0" smtClean="0">
                <a:effectLst/>
              </a:rPr>
              <a:t>用户却不需要为网站提供的价值而买单。没有人需要为自己在</a:t>
            </a:r>
            <a:r>
              <a:rPr lang="en-US" altLang="zh-CN" dirty="0" smtClean="0">
                <a:effectLst/>
              </a:rPr>
              <a:t>QQ</a:t>
            </a:r>
            <a:r>
              <a:rPr lang="zh-CN" altLang="en-US" dirty="0" smtClean="0">
                <a:effectLst/>
              </a:rPr>
              <a:t>上聊天</a:t>
            </a:r>
            <a:r>
              <a:rPr lang="en-US" altLang="zh-CN" dirty="0" smtClean="0">
                <a:effectLst/>
              </a:rPr>
              <a:t>,</a:t>
            </a:r>
            <a:r>
              <a:rPr lang="zh-CN" altLang="en-US" dirty="0" smtClean="0">
                <a:effectLst/>
              </a:rPr>
              <a:t>在淘宝上购物</a:t>
            </a:r>
            <a:r>
              <a:rPr lang="en-US" altLang="zh-CN" dirty="0" smtClean="0">
                <a:effectLst/>
              </a:rPr>
              <a:t>,</a:t>
            </a:r>
            <a:r>
              <a:rPr lang="zh-CN" altLang="en-US" dirty="0" smtClean="0">
                <a:effectLst/>
              </a:rPr>
              <a:t>在新浪发微博而付费。网站必须提供更多的增值服务才能赚钱。比如</a:t>
            </a:r>
            <a:r>
              <a:rPr lang="en-US" altLang="zh-CN" dirty="0" smtClean="0">
                <a:effectLst/>
              </a:rPr>
              <a:t>,QQ</a:t>
            </a:r>
            <a:r>
              <a:rPr lang="zh-CN" altLang="en-US" dirty="0" smtClean="0">
                <a:effectLst/>
              </a:rPr>
              <a:t>可以卖各种钻石会员服务</a:t>
            </a:r>
            <a:r>
              <a:rPr lang="en-US" altLang="zh-CN" dirty="0" smtClean="0">
                <a:effectLst/>
              </a:rPr>
              <a:t>,</a:t>
            </a:r>
            <a:r>
              <a:rPr lang="zh-CN" altLang="en-US" dirty="0" smtClean="0">
                <a:effectLst/>
              </a:rPr>
              <a:t>淘宝可以出卖商品排名赚钱</a:t>
            </a:r>
            <a:r>
              <a:rPr lang="en-US" altLang="zh-CN" dirty="0" smtClean="0">
                <a:effectLst/>
              </a:rPr>
              <a:t>,</a:t>
            </a:r>
            <a:r>
              <a:rPr lang="zh-CN" altLang="en-US" dirty="0" smtClean="0">
                <a:effectLst/>
              </a:rPr>
              <a:t>新浪微博靠植入广告也能赚点钱。根据长尾效应</a:t>
            </a:r>
            <a:r>
              <a:rPr lang="en-US" altLang="zh-CN" dirty="0" smtClean="0">
                <a:effectLst/>
              </a:rPr>
              <a:t>,</a:t>
            </a:r>
            <a:r>
              <a:rPr lang="zh-CN" altLang="en-US" dirty="0" smtClean="0">
                <a:effectLst/>
              </a:rPr>
              <a:t>这些增值服务的数量越是庞大</a:t>
            </a:r>
            <a:r>
              <a:rPr lang="en-US" altLang="zh-CN" dirty="0" smtClean="0">
                <a:effectLst/>
              </a:rPr>
              <a:t>,</a:t>
            </a:r>
            <a:r>
              <a:rPr lang="zh-CN" altLang="en-US" dirty="0" smtClean="0">
                <a:effectLst/>
              </a:rPr>
              <a:t>种类越是繁多</a:t>
            </a:r>
            <a:r>
              <a:rPr lang="en-US" altLang="zh-CN" dirty="0" smtClean="0">
                <a:effectLst/>
              </a:rPr>
              <a:t>,</a:t>
            </a:r>
            <a:r>
              <a:rPr lang="zh-CN" altLang="en-US" dirty="0" smtClean="0">
                <a:effectLst/>
              </a:rPr>
              <a:t>盈利也就越多。</a:t>
            </a:r>
          </a:p>
          <a:p>
            <a:r>
              <a:rPr lang="zh-CN" altLang="en-US" dirty="0" smtClean="0">
                <a:effectLst/>
              </a:rPr>
              <a:t>同样</a:t>
            </a:r>
            <a:r>
              <a:rPr lang="en-US" altLang="zh-CN" dirty="0" smtClean="0">
                <a:effectLst/>
              </a:rPr>
              <a:t>,</a:t>
            </a:r>
            <a:r>
              <a:rPr lang="zh-CN" altLang="en-US" dirty="0" smtClean="0">
                <a:effectLst/>
              </a:rPr>
              <a:t>一个网站自己能够开发出的增值服务也是有限的。大型网站为了更好地服务自己的用户</a:t>
            </a:r>
            <a:r>
              <a:rPr lang="en-US" altLang="zh-CN" dirty="0" smtClean="0">
                <a:effectLst/>
              </a:rPr>
              <a:t>,</a:t>
            </a:r>
            <a:r>
              <a:rPr lang="zh-CN" altLang="en-US" dirty="0" smtClean="0">
                <a:effectLst/>
              </a:rPr>
              <a:t>开发更多的增值服务</a:t>
            </a:r>
            <a:r>
              <a:rPr lang="en-US" altLang="zh-CN" dirty="0" smtClean="0">
                <a:effectLst/>
              </a:rPr>
              <a:t>,</a:t>
            </a:r>
            <a:r>
              <a:rPr lang="zh-CN" altLang="en-US" dirty="0" smtClean="0">
                <a:effectLst/>
              </a:rPr>
              <a:t>会把网站内部的服务封装成一些调用接口开放出去</a:t>
            </a:r>
            <a:r>
              <a:rPr lang="en-US" altLang="zh-CN" dirty="0" smtClean="0">
                <a:effectLst/>
              </a:rPr>
              <a:t>,</a:t>
            </a:r>
            <a:r>
              <a:rPr lang="zh-CN" altLang="en-US" dirty="0" smtClean="0">
                <a:effectLst/>
              </a:rPr>
              <a:t>供外部的第三方开发者使用</a:t>
            </a:r>
            <a:r>
              <a:rPr lang="en-US" altLang="zh-CN" dirty="0" smtClean="0">
                <a:effectLst/>
              </a:rPr>
              <a:t>,</a:t>
            </a:r>
            <a:r>
              <a:rPr lang="zh-CN" altLang="en-US" dirty="0" smtClean="0">
                <a:effectLst/>
              </a:rPr>
              <a:t>这个提供开放接口的平台被称作开放平台。第三方开发者利用这些开放的接口开发应用程序</a:t>
            </a:r>
            <a:r>
              <a:rPr lang="en-US" altLang="zh-CN" dirty="0" smtClean="0">
                <a:effectLst/>
              </a:rPr>
              <a:t>(APP)</a:t>
            </a:r>
            <a:r>
              <a:rPr lang="zh-CN" altLang="en-US" dirty="0" smtClean="0">
                <a:effectLst/>
              </a:rPr>
              <a:t>或者网站</a:t>
            </a:r>
            <a:r>
              <a:rPr lang="en-US" altLang="zh-CN" dirty="0" smtClean="0">
                <a:effectLst/>
              </a:rPr>
              <a:t>,</a:t>
            </a:r>
            <a:r>
              <a:rPr lang="zh-CN" altLang="en-US" dirty="0" smtClean="0">
                <a:effectLst/>
              </a:rPr>
              <a:t>为更多的用户提供价值。网站、用户、第三方开发者互相依赖</a:t>
            </a:r>
            <a:r>
              <a:rPr lang="en-US" altLang="zh-CN" dirty="0" smtClean="0">
                <a:effectLst/>
              </a:rPr>
              <a:t>,</a:t>
            </a:r>
            <a:r>
              <a:rPr lang="zh-CN" altLang="en-US" dirty="0" smtClean="0">
                <a:effectLst/>
              </a:rPr>
              <a:t>形成一个网站的生态圈</a:t>
            </a:r>
            <a:r>
              <a:rPr lang="en-US" altLang="zh-CN" dirty="0" smtClean="0">
                <a:effectLst/>
              </a:rPr>
              <a:t>,</a:t>
            </a:r>
            <a:r>
              <a:rPr lang="zh-CN" altLang="en-US" dirty="0" smtClean="0">
                <a:effectLst/>
              </a:rPr>
              <a:t>既为用户提供更多的价值</a:t>
            </a:r>
            <a:r>
              <a:rPr lang="en-US" altLang="zh-CN" dirty="0" smtClean="0">
                <a:effectLst/>
              </a:rPr>
              <a:t>,</a:t>
            </a:r>
            <a:r>
              <a:rPr lang="zh-CN" altLang="en-US" dirty="0" smtClean="0">
                <a:effectLst/>
              </a:rPr>
              <a:t>也提高了网站和第三方开发者的竞争能力和盈利能力。</a:t>
            </a:r>
          </a:p>
          <a:p>
            <a:r>
              <a:rPr lang="zh-CN" altLang="en-US" dirty="0" smtClean="0">
                <a:effectLst/>
              </a:rPr>
              <a:t>目前百度、淘宝、腾讯等国内互联网巨头都建设有自己的开放平台</a:t>
            </a:r>
            <a:r>
              <a:rPr lang="en-US" altLang="zh-CN" dirty="0" smtClean="0">
                <a:effectLst/>
              </a:rPr>
              <a:t>,</a:t>
            </a:r>
            <a:r>
              <a:rPr lang="zh-CN" altLang="en-US" dirty="0" smtClean="0">
                <a:effectLst/>
              </a:rPr>
              <a:t>力图利用自己庞大的用户群吸引第三方开发者</a:t>
            </a:r>
            <a:r>
              <a:rPr lang="en-US" altLang="zh-CN" dirty="0" smtClean="0">
                <a:effectLst/>
              </a:rPr>
              <a:t>,</a:t>
            </a:r>
            <a:r>
              <a:rPr lang="zh-CN" altLang="en-US" dirty="0" smtClean="0">
                <a:effectLst/>
              </a:rPr>
              <a:t>打造一个更加庞大的航母战斗群</a:t>
            </a:r>
            <a:r>
              <a:rPr lang="en-US" altLang="zh-CN" dirty="0" smtClean="0">
                <a:effectLst/>
              </a:rPr>
              <a:t>,</a:t>
            </a:r>
            <a:r>
              <a:rPr lang="zh-CN" altLang="en-US" dirty="0" smtClean="0">
                <a:effectLst/>
              </a:rPr>
              <a:t>在市场竞争中呼风唤雨</a:t>
            </a:r>
            <a:r>
              <a:rPr lang="en-US" altLang="zh-CN" dirty="0" smtClean="0">
                <a:effectLst/>
              </a:rPr>
              <a:t>,</a:t>
            </a:r>
            <a:r>
              <a:rPr lang="zh-CN" altLang="en-US" dirty="0" smtClean="0">
                <a:effectLst/>
              </a:rPr>
              <a:t>立于不败之地。</a:t>
            </a:r>
          </a:p>
          <a:p>
            <a:r>
              <a:rPr lang="zh-CN" altLang="en-US" dirty="0" smtClean="0">
                <a:effectLst/>
              </a:rPr>
              <a:t>开放平台是网站内部和外部交互的接口</a:t>
            </a:r>
            <a:r>
              <a:rPr lang="en-US" altLang="zh-CN" dirty="0" smtClean="0">
                <a:effectLst/>
              </a:rPr>
              <a:t>,</a:t>
            </a:r>
            <a:r>
              <a:rPr lang="zh-CN" altLang="en-US" dirty="0" smtClean="0">
                <a:effectLst/>
              </a:rPr>
              <a:t>外部需要面对众多的第三方开发者</a:t>
            </a:r>
            <a:r>
              <a:rPr lang="en-US" altLang="zh-CN" dirty="0" smtClean="0">
                <a:effectLst/>
              </a:rPr>
              <a:t>,</a:t>
            </a:r>
            <a:r>
              <a:rPr lang="zh-CN" altLang="en-US" dirty="0" smtClean="0">
                <a:effectLst/>
              </a:rPr>
              <a:t>内部需要面对网站内诸多的业务服务。虽然每个网站的业务场景和需求都各不相同</a:t>
            </a:r>
            <a:r>
              <a:rPr lang="en-US" altLang="zh-CN" dirty="0" smtClean="0">
                <a:effectLst/>
              </a:rPr>
              <a:t>,</a:t>
            </a:r>
            <a:r>
              <a:rPr lang="zh-CN" altLang="en-US" dirty="0" smtClean="0">
                <a:effectLst/>
              </a:rPr>
              <a:t>但是开放平台的架构设计却大同小异</a:t>
            </a:r>
            <a:r>
              <a:rPr lang="en-US" altLang="zh-CN" dirty="0" smtClean="0">
                <a:effectLst/>
              </a:rPr>
              <a:t>,</a:t>
            </a:r>
            <a:r>
              <a:rPr lang="zh-CN" altLang="en-US" dirty="0" smtClean="0">
                <a:effectLst/>
              </a:rPr>
              <a:t>如图所示。</a:t>
            </a:r>
          </a:p>
          <a:p>
            <a:endParaRPr lang="zh-CN" altLang="en-US" dirty="0" smtClean="0">
              <a:effectLst/>
            </a:endParaRPr>
          </a:p>
          <a:p>
            <a:endParaRPr lang="en-US" dirty="0"/>
          </a:p>
        </p:txBody>
      </p:sp>
    </p:spTree>
    <p:extLst>
      <p:ext uri="{BB962C8B-B14F-4D97-AF65-F5344CB8AC3E}">
        <p14:creationId xmlns:p14="http://schemas.microsoft.com/office/powerpoint/2010/main" val="1075361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开放平台架构原理</a:t>
            </a:r>
            <a:endParaRPr lang="en-US" dirty="0"/>
          </a:p>
        </p:txBody>
      </p:sp>
      <p:pic>
        <p:nvPicPr>
          <p:cNvPr id="4" name="Content Placeholder 3"/>
          <p:cNvPicPr>
            <a:picLocks noGrp="1" noChangeAspect="1"/>
          </p:cNvPicPr>
          <p:nvPr>
            <p:ph idx="1"/>
          </p:nvPr>
        </p:nvPicPr>
        <p:blipFill>
          <a:blip r:embed="rId2"/>
          <a:stretch>
            <a:fillRect/>
          </a:stretch>
        </p:blipFill>
        <p:spPr>
          <a:xfrm>
            <a:off x="3910725" y="1825625"/>
            <a:ext cx="4370549" cy="4351338"/>
          </a:xfrm>
          <a:prstGeom prst="rect">
            <a:avLst/>
          </a:prstGeom>
        </p:spPr>
      </p:pic>
    </p:spTree>
    <p:extLst>
      <p:ext uri="{BB962C8B-B14F-4D97-AF65-F5344CB8AC3E}">
        <p14:creationId xmlns:p14="http://schemas.microsoft.com/office/powerpoint/2010/main" val="1174516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altLang="zh-CN" dirty="0" err="1" smtClean="0">
                <a:effectLst/>
              </a:rPr>
              <a:t>APl</a:t>
            </a:r>
            <a:r>
              <a:rPr lang="zh-CN" altLang="en-US" dirty="0" smtClean="0">
                <a:effectLst/>
              </a:rPr>
              <a:t>接口</a:t>
            </a:r>
            <a:r>
              <a:rPr lang="en-US" altLang="zh-CN" dirty="0" smtClean="0">
                <a:effectLst/>
              </a:rPr>
              <a:t>:</a:t>
            </a:r>
            <a:r>
              <a:rPr lang="zh-CN" altLang="en-US" dirty="0" smtClean="0">
                <a:effectLst/>
              </a:rPr>
              <a:t>是开放平台暴露给开发者使用的一组 </a:t>
            </a:r>
            <a:r>
              <a:rPr lang="en-US" altLang="zh-CN" dirty="0" smtClean="0">
                <a:effectLst/>
              </a:rPr>
              <a:t>API,</a:t>
            </a:r>
            <a:r>
              <a:rPr lang="zh-CN" altLang="en-US" dirty="0" smtClean="0">
                <a:effectLst/>
              </a:rPr>
              <a:t>其形式可以是 </a:t>
            </a:r>
            <a:r>
              <a:rPr lang="en-US" altLang="zh-CN" dirty="0" smtClean="0">
                <a:effectLst/>
              </a:rPr>
              <a:t>RESTful</a:t>
            </a:r>
            <a:r>
              <a:rPr lang="zh-CN" altLang="en-US" dirty="0" smtClean="0">
                <a:effectLst/>
              </a:rPr>
              <a:t>、</a:t>
            </a:r>
            <a:r>
              <a:rPr lang="en-US" altLang="zh-CN" dirty="0" err="1" smtClean="0">
                <a:effectLst/>
              </a:rPr>
              <a:t>WebService</a:t>
            </a:r>
            <a:r>
              <a:rPr lang="zh-CN" altLang="en-US" dirty="0" smtClean="0">
                <a:effectLst/>
              </a:rPr>
              <a:t>、</a:t>
            </a:r>
            <a:r>
              <a:rPr lang="en-US" altLang="zh-CN" dirty="0" smtClean="0">
                <a:effectLst/>
              </a:rPr>
              <a:t>RPC </a:t>
            </a:r>
            <a:r>
              <a:rPr lang="zh-CN" altLang="en-US" dirty="0" smtClean="0">
                <a:effectLst/>
              </a:rPr>
              <a:t>等各种形式。</a:t>
            </a:r>
          </a:p>
          <a:p>
            <a:r>
              <a:rPr lang="zh-CN" altLang="en-US" dirty="0" smtClean="0">
                <a:effectLst/>
              </a:rPr>
              <a:t>协议转换</a:t>
            </a:r>
            <a:r>
              <a:rPr lang="en-US" altLang="zh-CN" dirty="0" smtClean="0">
                <a:effectLst/>
              </a:rPr>
              <a:t>:</a:t>
            </a:r>
            <a:r>
              <a:rPr lang="zh-CN" altLang="en-US" dirty="0" smtClean="0">
                <a:effectLst/>
              </a:rPr>
              <a:t>将各种</a:t>
            </a:r>
            <a:r>
              <a:rPr lang="en-US" altLang="zh-CN" dirty="0" err="1" smtClean="0">
                <a:effectLst/>
              </a:rPr>
              <a:t>APl</a:t>
            </a:r>
            <a:r>
              <a:rPr lang="zh-CN" altLang="en-US" dirty="0" smtClean="0">
                <a:effectLst/>
              </a:rPr>
              <a:t>输入转换成内部服务可以识别的形式</a:t>
            </a:r>
            <a:r>
              <a:rPr lang="en-US" altLang="zh-CN" dirty="0" smtClean="0">
                <a:effectLst/>
              </a:rPr>
              <a:t>,</a:t>
            </a:r>
            <a:r>
              <a:rPr lang="zh-CN" altLang="en-US" dirty="0" smtClean="0">
                <a:effectLst/>
              </a:rPr>
              <a:t>并将内部服务的返回封装成</a:t>
            </a:r>
            <a:r>
              <a:rPr lang="en-US" altLang="zh-CN" dirty="0" smtClean="0">
                <a:effectLst/>
              </a:rPr>
              <a:t>API</a:t>
            </a:r>
            <a:r>
              <a:rPr lang="zh-CN" altLang="en-US" dirty="0" smtClean="0">
                <a:effectLst/>
              </a:rPr>
              <a:t>的格式。</a:t>
            </a:r>
          </a:p>
          <a:p>
            <a:r>
              <a:rPr lang="zh-CN" altLang="en-US" dirty="0" smtClean="0">
                <a:effectLst/>
              </a:rPr>
              <a:t>安全</a:t>
            </a:r>
            <a:r>
              <a:rPr lang="en-US" altLang="zh-CN" dirty="0" smtClean="0">
                <a:effectLst/>
              </a:rPr>
              <a:t>:</a:t>
            </a:r>
            <a:r>
              <a:rPr lang="zh-CN" altLang="en-US" dirty="0" smtClean="0">
                <a:effectLst/>
              </a:rPr>
              <a:t>除了一般应用需要的身份识别、权限控制等安全手段</a:t>
            </a:r>
            <a:r>
              <a:rPr lang="en-US" altLang="zh-CN" dirty="0" smtClean="0">
                <a:effectLst/>
              </a:rPr>
              <a:t>,</a:t>
            </a:r>
            <a:r>
              <a:rPr lang="zh-CN" altLang="en-US" dirty="0" smtClean="0">
                <a:effectLst/>
              </a:rPr>
              <a:t>开放平台还需要分级的访问带宽限制</a:t>
            </a:r>
            <a:r>
              <a:rPr lang="en-US" altLang="zh-CN" dirty="0" smtClean="0">
                <a:effectLst/>
              </a:rPr>
              <a:t>,</a:t>
            </a:r>
            <a:r>
              <a:rPr lang="zh-CN" altLang="en-US" dirty="0" smtClean="0">
                <a:effectLst/>
              </a:rPr>
              <a:t>保证平台资源被第三方应用公平合理使用</a:t>
            </a:r>
            <a:r>
              <a:rPr lang="en-US" altLang="zh-CN" dirty="0" smtClean="0">
                <a:effectLst/>
              </a:rPr>
              <a:t>,</a:t>
            </a:r>
            <a:r>
              <a:rPr lang="zh-CN" altLang="en-US" dirty="0" smtClean="0">
                <a:effectLst/>
              </a:rPr>
              <a:t>也保护网站内部服务不会被外部应用拖垮。</a:t>
            </a:r>
          </a:p>
          <a:p>
            <a:r>
              <a:rPr lang="zh-CN" altLang="en-US" dirty="0" smtClean="0">
                <a:effectLst/>
              </a:rPr>
              <a:t>审计</a:t>
            </a:r>
            <a:r>
              <a:rPr lang="en-US" altLang="zh-CN" dirty="0" smtClean="0">
                <a:effectLst/>
              </a:rPr>
              <a:t>:</a:t>
            </a:r>
            <a:r>
              <a:rPr lang="zh-CN" altLang="en-US" dirty="0" smtClean="0">
                <a:effectLst/>
              </a:rPr>
              <a:t>记录第三方应用的访问情况</a:t>
            </a:r>
            <a:r>
              <a:rPr lang="en-US" altLang="zh-CN" dirty="0" smtClean="0">
                <a:effectLst/>
              </a:rPr>
              <a:t>,</a:t>
            </a:r>
            <a:r>
              <a:rPr lang="zh-CN" altLang="en-US" dirty="0" smtClean="0">
                <a:effectLst/>
              </a:rPr>
              <a:t>并进行监控、计费等。</a:t>
            </a:r>
            <a:endParaRPr lang="en-US" altLang="zh-CN" dirty="0" smtClean="0">
              <a:effectLst/>
            </a:endParaRPr>
          </a:p>
          <a:p>
            <a:r>
              <a:rPr lang="zh-CN" altLang="en-US" dirty="0" smtClean="0">
                <a:effectLst/>
              </a:rPr>
              <a:t>路由</a:t>
            </a:r>
            <a:r>
              <a:rPr lang="en-US" altLang="zh-CN" dirty="0" smtClean="0">
                <a:effectLst/>
              </a:rPr>
              <a:t>:</a:t>
            </a:r>
            <a:r>
              <a:rPr lang="zh-CN" altLang="en-US" dirty="0" smtClean="0">
                <a:effectLst/>
              </a:rPr>
              <a:t>将开放平台的各种访问路由映射到具体的内部服务。</a:t>
            </a:r>
          </a:p>
          <a:p>
            <a:r>
              <a:rPr lang="zh-CN" altLang="en-US" dirty="0" smtClean="0">
                <a:effectLst/>
              </a:rPr>
              <a:t>流程</a:t>
            </a:r>
            <a:r>
              <a:rPr lang="en-US" altLang="zh-CN" dirty="0" smtClean="0">
                <a:effectLst/>
              </a:rPr>
              <a:t>:</a:t>
            </a:r>
            <a:r>
              <a:rPr lang="zh-CN" altLang="en-US" dirty="0" smtClean="0">
                <a:effectLst/>
              </a:rPr>
              <a:t>将一组离散的服务组织成一个上下文相关的新服务</a:t>
            </a:r>
            <a:r>
              <a:rPr lang="en-US" altLang="zh-CN" dirty="0" smtClean="0">
                <a:effectLst/>
              </a:rPr>
              <a:t>,</a:t>
            </a:r>
            <a:r>
              <a:rPr lang="zh-CN" altLang="en-US" dirty="0" smtClean="0">
                <a:effectLst/>
              </a:rPr>
              <a:t>隐藏服务细节</a:t>
            </a:r>
            <a:r>
              <a:rPr lang="en-US" altLang="zh-CN" dirty="0" smtClean="0">
                <a:effectLst/>
              </a:rPr>
              <a:t>,</a:t>
            </a:r>
            <a:r>
              <a:rPr lang="zh-CN" altLang="en-US" dirty="0" smtClean="0">
                <a:effectLst/>
              </a:rPr>
              <a:t>提供统一接口供开发者调用。</a:t>
            </a:r>
          </a:p>
          <a:p>
            <a:endParaRPr lang="zh-CN" altLang="en-US" dirty="0" smtClean="0">
              <a:effectLst/>
            </a:endParaRPr>
          </a:p>
          <a:p>
            <a:endParaRPr lang="en-US" dirty="0"/>
          </a:p>
        </p:txBody>
      </p:sp>
    </p:spTree>
    <p:extLst>
      <p:ext uri="{BB962C8B-B14F-4D97-AF65-F5344CB8AC3E}">
        <p14:creationId xmlns:p14="http://schemas.microsoft.com/office/powerpoint/2010/main" val="903807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smtClean="0"/>
              <a:t>百度开放平台</a:t>
            </a:r>
            <a:endParaRPr lang="en-US" altLang="zh-CN" dirty="0" smtClean="0"/>
          </a:p>
          <a:p>
            <a:pPr lvl="1"/>
            <a:r>
              <a:rPr lang="en-US" dirty="0" smtClean="0">
                <a:hlinkClick r:id="rId2"/>
              </a:rPr>
              <a:t>https://app.baidu.com/</a:t>
            </a:r>
            <a:endParaRPr lang="en-US" dirty="0" smtClean="0"/>
          </a:p>
          <a:p>
            <a:r>
              <a:rPr lang="zh-CN" altLang="en-US" dirty="0" smtClean="0"/>
              <a:t>淘宝开放平台</a:t>
            </a:r>
            <a:endParaRPr lang="en-US" altLang="zh-CN" dirty="0" smtClean="0"/>
          </a:p>
          <a:p>
            <a:pPr lvl="1"/>
            <a:r>
              <a:rPr lang="en-US" dirty="0" smtClean="0">
                <a:hlinkClick r:id="rId3"/>
              </a:rPr>
              <a:t>https://open.taobao.com/</a:t>
            </a:r>
            <a:endParaRPr lang="en-US" dirty="0" smtClean="0"/>
          </a:p>
          <a:p>
            <a:r>
              <a:rPr lang="zh-CN" altLang="en-US" dirty="0" smtClean="0"/>
              <a:t>腾讯开放平台</a:t>
            </a:r>
            <a:endParaRPr lang="en-US" altLang="zh-CN" dirty="0" smtClean="0"/>
          </a:p>
          <a:p>
            <a:pPr lvl="1"/>
            <a:r>
              <a:rPr lang="en-US" dirty="0" smtClean="0">
                <a:hlinkClick r:id="rId4"/>
              </a:rPr>
              <a:t>https://open.tencent.com/</a:t>
            </a:r>
            <a:endParaRPr lang="en-US" dirty="0"/>
          </a:p>
        </p:txBody>
      </p:sp>
    </p:spTree>
    <p:extLst>
      <p:ext uri="{BB962C8B-B14F-4D97-AF65-F5344CB8AC3E}">
        <p14:creationId xmlns:p14="http://schemas.microsoft.com/office/powerpoint/2010/main" val="155990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solidFill>
                  <a:srgbClr val="FF0000"/>
                </a:solidFill>
              </a:rPr>
              <a:t>构建可扩展的网络架构</a:t>
            </a:r>
            <a:endParaRPr lang="en-US" altLang="zh-CN" dirty="0" smtClean="0">
              <a:solidFill>
                <a:srgbClr val="FF0000"/>
              </a:solidFill>
            </a:endParaRPr>
          </a:p>
          <a:p>
            <a:r>
              <a:rPr lang="zh-CN" altLang="en-US" dirty="0" smtClean="0"/>
              <a:t>利用分布式消息队列降低系统耦合</a:t>
            </a:r>
            <a:endParaRPr lang="en-US" altLang="zh-CN" dirty="0" smtClean="0"/>
          </a:p>
          <a:p>
            <a:r>
              <a:rPr lang="zh-CN" altLang="en-US" dirty="0" smtClean="0"/>
              <a:t>利用分布式服务打造可复用的业务平台</a:t>
            </a:r>
            <a:endParaRPr lang="en-US" altLang="zh-CN" dirty="0" smtClean="0"/>
          </a:p>
          <a:p>
            <a:r>
              <a:rPr lang="zh-CN" altLang="en-US" dirty="0" smtClean="0"/>
              <a:t>可扩展的数据结构</a:t>
            </a:r>
            <a:endParaRPr lang="en-US" altLang="zh-CN" dirty="0" smtClean="0"/>
          </a:p>
          <a:p>
            <a:r>
              <a:rPr lang="zh-CN" altLang="en-US" dirty="0" smtClean="0"/>
              <a:t>利用开放平台建设网站生态圈</a:t>
            </a:r>
            <a:endParaRPr lang="en-US" altLang="zh-CN" dirty="0" smtClean="0"/>
          </a:p>
        </p:txBody>
      </p:sp>
    </p:spTree>
    <p:extLst>
      <p:ext uri="{BB962C8B-B14F-4D97-AF65-F5344CB8AC3E}">
        <p14:creationId xmlns:p14="http://schemas.microsoft.com/office/powerpoint/2010/main" val="147165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构建可扩展的网络架构</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effectLst/>
              </a:rPr>
              <a:t>开发低耦合系统是软件设计的终极目标之一</a:t>
            </a:r>
            <a:r>
              <a:rPr lang="en-US" altLang="zh-CN" dirty="0" smtClean="0">
                <a:effectLst/>
              </a:rPr>
              <a:t>,</a:t>
            </a:r>
            <a:r>
              <a:rPr lang="zh-CN" altLang="en-US" dirty="0" smtClean="0">
                <a:effectLst/>
              </a:rPr>
              <a:t>这一目标驱动着软件开发技术的创新与发展</a:t>
            </a:r>
            <a:r>
              <a:rPr lang="en-US" altLang="zh-CN" dirty="0" smtClean="0">
                <a:effectLst/>
              </a:rPr>
              <a:t>,</a:t>
            </a:r>
            <a:r>
              <a:rPr lang="zh-CN" altLang="en-US" dirty="0" smtClean="0">
                <a:effectLst/>
              </a:rPr>
              <a:t>从软件与硬件的第一次分离到操作系统的诞生</a:t>
            </a:r>
            <a:r>
              <a:rPr lang="en-US" altLang="zh-CN" dirty="0" smtClean="0">
                <a:effectLst/>
              </a:rPr>
              <a:t>:</a:t>
            </a:r>
            <a:r>
              <a:rPr lang="zh-CN" altLang="en-US" dirty="0" smtClean="0">
                <a:effectLst/>
              </a:rPr>
              <a:t>从汇编语言到面向过程的开发语言</a:t>
            </a:r>
            <a:r>
              <a:rPr lang="en-US" altLang="zh-CN" dirty="0" smtClean="0">
                <a:effectLst/>
              </a:rPr>
              <a:t>,</a:t>
            </a:r>
            <a:r>
              <a:rPr lang="zh-CN" altLang="en-US" dirty="0" smtClean="0">
                <a:effectLst/>
              </a:rPr>
              <a:t>再到面向对象的编程语言从各种软件工具集到各种开发框架</a:t>
            </a:r>
            <a:r>
              <a:rPr lang="en-US" altLang="zh-CN" dirty="0" smtClean="0">
                <a:effectLst/>
              </a:rPr>
              <a:t>:</a:t>
            </a:r>
            <a:r>
              <a:rPr lang="zh-CN" altLang="en-US" dirty="0" smtClean="0">
                <a:effectLst/>
              </a:rPr>
              <a:t>无不体现着降低软件系统耦合性这一终极目标。可以说</a:t>
            </a:r>
            <a:r>
              <a:rPr lang="en-US" altLang="zh-CN" dirty="0" smtClean="0">
                <a:effectLst/>
              </a:rPr>
              <a:t>,</a:t>
            </a:r>
            <a:r>
              <a:rPr lang="zh-CN" altLang="en-US" dirty="0" smtClean="0">
                <a:effectLst/>
              </a:rPr>
              <a:t>度量一个开发框架、设计模式、编程语言优劣的重要尺度就是衡量它是不是让软件开发过程和软件产品更加低耦合。</a:t>
            </a:r>
          </a:p>
          <a:p>
            <a:r>
              <a:rPr lang="zh-CN" altLang="en-US" dirty="0" smtClean="0">
                <a:effectLst/>
              </a:rPr>
              <a:t>显而易见</a:t>
            </a:r>
            <a:r>
              <a:rPr lang="en-US" altLang="zh-CN" dirty="0" smtClean="0">
                <a:effectLst/>
              </a:rPr>
              <a:t>,</a:t>
            </a:r>
            <a:r>
              <a:rPr lang="zh-CN" altLang="en-US" dirty="0" smtClean="0">
                <a:effectLst/>
              </a:rPr>
              <a:t>低耦合的系统更容易扩展</a:t>
            </a:r>
            <a:r>
              <a:rPr lang="en-US" altLang="zh-CN" dirty="0" smtClean="0">
                <a:effectLst/>
              </a:rPr>
              <a:t>,</a:t>
            </a:r>
            <a:r>
              <a:rPr lang="zh-CN" altLang="en-US" dirty="0" smtClean="0">
                <a:effectLst/>
              </a:rPr>
              <a:t>低耦合的模块更容易复用</a:t>
            </a:r>
            <a:r>
              <a:rPr lang="en-US" altLang="zh-CN" dirty="0" smtClean="0">
                <a:effectLst/>
              </a:rPr>
              <a:t>,</a:t>
            </a:r>
            <a:r>
              <a:rPr lang="zh-CN" altLang="en-US" dirty="0" smtClean="0">
                <a:effectLst/>
              </a:rPr>
              <a:t>一个低耦合的系统设计也会让开发过程和维护变得更加轻松和容易管理。一个复杂度为</a:t>
            </a:r>
            <a:r>
              <a:rPr lang="en-US" altLang="zh-CN" dirty="0" smtClean="0">
                <a:effectLst/>
              </a:rPr>
              <a:t>100</a:t>
            </a:r>
            <a:r>
              <a:rPr lang="zh-CN" altLang="en-US" dirty="0" smtClean="0">
                <a:effectLst/>
              </a:rPr>
              <a:t>的系统</a:t>
            </a:r>
            <a:r>
              <a:rPr lang="en-US" altLang="zh-CN" dirty="0" smtClean="0">
                <a:effectLst/>
              </a:rPr>
              <a:t>,</a:t>
            </a:r>
            <a:r>
              <a:rPr lang="zh-CN" altLang="en-US" dirty="0" smtClean="0">
                <a:effectLst/>
              </a:rPr>
              <a:t>如果能够分解成没有耦合的两个子系统</a:t>
            </a:r>
            <a:r>
              <a:rPr lang="en-US" altLang="zh-CN" dirty="0" smtClean="0">
                <a:effectLst/>
              </a:rPr>
              <a:t>,</a:t>
            </a:r>
            <a:r>
              <a:rPr lang="zh-CN" altLang="en-US" dirty="0" smtClean="0">
                <a:effectLst/>
              </a:rPr>
              <a:t>那么每个子系统的复杂度不是</a:t>
            </a:r>
            <a:r>
              <a:rPr lang="en-US" altLang="zh-CN" dirty="0" smtClean="0">
                <a:effectLst/>
              </a:rPr>
              <a:t>50,</a:t>
            </a:r>
            <a:r>
              <a:rPr lang="zh-CN" altLang="en-US" dirty="0" smtClean="0">
                <a:effectLst/>
              </a:rPr>
              <a:t>而可能是</a:t>
            </a:r>
            <a:r>
              <a:rPr lang="en-US" altLang="zh-CN" dirty="0" smtClean="0">
                <a:effectLst/>
              </a:rPr>
              <a:t>25</a:t>
            </a:r>
            <a:r>
              <a:rPr lang="zh-CN" altLang="en-US" dirty="0" smtClean="0">
                <a:effectLst/>
              </a:rPr>
              <a:t>。当然</a:t>
            </a:r>
            <a:r>
              <a:rPr lang="en-US" altLang="zh-CN" dirty="0" smtClean="0">
                <a:effectLst/>
              </a:rPr>
              <a:t>,</a:t>
            </a:r>
            <a:r>
              <a:rPr lang="zh-CN" altLang="en-US" dirty="0" smtClean="0">
                <a:effectLst/>
              </a:rPr>
              <a:t>完全没有耦合就是没有关系</a:t>
            </a:r>
            <a:r>
              <a:rPr lang="en-US" altLang="zh-CN" dirty="0" smtClean="0">
                <a:effectLst/>
              </a:rPr>
              <a:t>,</a:t>
            </a:r>
            <a:r>
              <a:rPr lang="zh-CN" altLang="en-US" dirty="0" smtClean="0">
                <a:effectLst/>
              </a:rPr>
              <a:t>也就无法组合出一个强大的系统。那么如何分解系统的各个模块、如何定义各个模块的接口、如何复用组合不同的模块构造成一个完整的系统</a:t>
            </a:r>
            <a:r>
              <a:rPr lang="en-US" altLang="zh-CN" dirty="0" smtClean="0">
                <a:effectLst/>
              </a:rPr>
              <a:t>,</a:t>
            </a:r>
            <a:r>
              <a:rPr lang="zh-CN" altLang="en-US" dirty="0" smtClean="0">
                <a:effectLst/>
              </a:rPr>
              <a:t>这是软件设计中最有挑战的部分。</a:t>
            </a:r>
          </a:p>
          <a:p>
            <a:endParaRPr lang="en-US" dirty="0"/>
          </a:p>
        </p:txBody>
      </p:sp>
    </p:spTree>
    <p:extLst>
      <p:ext uri="{BB962C8B-B14F-4D97-AF65-F5344CB8AC3E}">
        <p14:creationId xmlns:p14="http://schemas.microsoft.com/office/powerpoint/2010/main" val="21618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构建可扩展的网络架构</a:t>
            </a:r>
            <a:endParaRPr lang="en-US" dirty="0"/>
          </a:p>
        </p:txBody>
      </p:sp>
      <p:sp>
        <p:nvSpPr>
          <p:cNvPr id="3" name="Content Placeholder 2"/>
          <p:cNvSpPr>
            <a:spLocks noGrp="1"/>
          </p:cNvSpPr>
          <p:nvPr>
            <p:ph idx="1"/>
          </p:nvPr>
        </p:nvSpPr>
        <p:spPr>
          <a:xfrm>
            <a:off x="838200" y="1825625"/>
            <a:ext cx="10515600" cy="4827838"/>
          </a:xfrm>
        </p:spPr>
        <p:txBody>
          <a:bodyPr>
            <a:normAutofit fontScale="77500" lnSpcReduction="20000"/>
          </a:bodyPr>
          <a:lstStyle/>
          <a:p>
            <a:r>
              <a:rPr lang="zh-CN" altLang="en-US" dirty="0" smtClean="0">
                <a:effectLst/>
              </a:rPr>
              <a:t>软件架构师最大的价值不在于掌握多少先进的技术</a:t>
            </a:r>
            <a:r>
              <a:rPr lang="en-US" altLang="zh-CN" dirty="0" smtClean="0">
                <a:effectLst/>
              </a:rPr>
              <a:t>,</a:t>
            </a:r>
            <a:r>
              <a:rPr lang="zh-CN" altLang="en-US" dirty="0" smtClean="0">
                <a:effectLst/>
              </a:rPr>
              <a:t>而在于具有将一个大系统切分成</a:t>
            </a:r>
            <a:r>
              <a:rPr lang="en-US" altLang="zh-CN" dirty="0" smtClean="0">
                <a:effectLst/>
              </a:rPr>
              <a:t>N</a:t>
            </a:r>
            <a:r>
              <a:rPr lang="zh-CN" altLang="en-US" dirty="0" smtClean="0">
                <a:effectLst/>
              </a:rPr>
              <a:t>个低耦合的子模块的能力</a:t>
            </a:r>
            <a:r>
              <a:rPr lang="en-US" altLang="zh-CN" dirty="0" smtClean="0">
                <a:effectLst/>
              </a:rPr>
              <a:t>,</a:t>
            </a:r>
            <a:r>
              <a:rPr lang="zh-CN" altLang="en-US" dirty="0" smtClean="0">
                <a:effectLst/>
              </a:rPr>
              <a:t>这些子模块包含横向的业务模块</a:t>
            </a:r>
            <a:r>
              <a:rPr lang="en-US" altLang="zh-CN" dirty="0" smtClean="0">
                <a:effectLst/>
              </a:rPr>
              <a:t>,</a:t>
            </a:r>
            <a:r>
              <a:rPr lang="zh-CN" altLang="en-US" dirty="0" smtClean="0">
                <a:effectLst/>
              </a:rPr>
              <a:t>也包含纵向的基础技术模块。这种能力一部分源自专业的技术和经验</a:t>
            </a:r>
            <a:r>
              <a:rPr lang="en-US" altLang="zh-CN" dirty="0" smtClean="0">
                <a:effectLst/>
              </a:rPr>
              <a:t>,</a:t>
            </a:r>
            <a:r>
              <a:rPr lang="zh-CN" altLang="en-US" dirty="0" smtClean="0">
                <a:effectLst/>
              </a:rPr>
              <a:t>还有一部分源自架构师对业务场景的理解、对人性的把握、甚至对世界的认知。</a:t>
            </a:r>
          </a:p>
          <a:p>
            <a:r>
              <a:rPr lang="zh-CN" altLang="en-US" dirty="0" smtClean="0">
                <a:effectLst/>
              </a:rPr>
              <a:t>大型网站也常常意味着功能复杂</a:t>
            </a:r>
            <a:r>
              <a:rPr lang="en-US" altLang="zh-CN" dirty="0" smtClean="0">
                <a:effectLst/>
              </a:rPr>
              <a:t>,</a:t>
            </a:r>
            <a:r>
              <a:rPr lang="zh-CN" altLang="en-US" dirty="0" smtClean="0">
                <a:effectLst/>
              </a:rPr>
              <a:t>产品众多。网站为了在市场竞争中胜出</a:t>
            </a:r>
            <a:r>
              <a:rPr lang="en-US" altLang="zh-CN" dirty="0" smtClean="0">
                <a:effectLst/>
              </a:rPr>
              <a:t>,</a:t>
            </a:r>
            <a:r>
              <a:rPr lang="zh-CN" altLang="en-US" dirty="0" smtClean="0">
                <a:effectLst/>
              </a:rPr>
              <a:t>不断推出各种新产品</a:t>
            </a:r>
            <a:r>
              <a:rPr lang="en-US" altLang="zh-CN" dirty="0" smtClean="0">
                <a:effectLst/>
              </a:rPr>
              <a:t>,</a:t>
            </a:r>
            <a:r>
              <a:rPr lang="zh-CN" altLang="en-US" dirty="0" smtClean="0">
                <a:effectLst/>
              </a:rPr>
              <a:t>为了把握市场机会</a:t>
            </a:r>
            <a:r>
              <a:rPr lang="en-US" altLang="zh-CN" dirty="0" smtClean="0">
                <a:effectLst/>
              </a:rPr>
              <a:t>,</a:t>
            </a:r>
            <a:r>
              <a:rPr lang="zh-CN" altLang="en-US" dirty="0" smtClean="0">
                <a:effectLst/>
              </a:rPr>
              <a:t>这些产品从策划到上线</a:t>
            </a:r>
            <a:r>
              <a:rPr lang="en-US" altLang="zh-CN" dirty="0" smtClean="0">
                <a:effectLst/>
              </a:rPr>
              <a:t>,</a:t>
            </a:r>
            <a:r>
              <a:rPr lang="zh-CN" altLang="en-US" dirty="0" smtClean="0">
                <a:effectLst/>
              </a:rPr>
              <a:t>时间非常短暂</a:t>
            </a:r>
            <a:r>
              <a:rPr lang="en-US" altLang="zh-CN" dirty="0" smtClean="0">
                <a:effectLst/>
              </a:rPr>
              <a:t>,</a:t>
            </a:r>
            <a:r>
              <a:rPr lang="zh-CN" altLang="en-US" dirty="0" smtClean="0">
                <a:effectLst/>
              </a:rPr>
              <a:t>技术团队必须在产品设计和需求分析结束之后</a:t>
            </a:r>
            <a:r>
              <a:rPr lang="en-US" altLang="zh-CN" dirty="0" smtClean="0">
                <a:effectLst/>
              </a:rPr>
              <a:t>,</a:t>
            </a:r>
            <a:r>
              <a:rPr lang="zh-CN" altLang="en-US" dirty="0" smtClean="0">
                <a:effectLst/>
              </a:rPr>
              <a:t>快速地开发完成一个新产品。同时经过长期的演化和发展</a:t>
            </a:r>
            <a:r>
              <a:rPr lang="en-US" altLang="zh-CN" dirty="0" smtClean="0">
                <a:effectLst/>
              </a:rPr>
              <a:t>,</a:t>
            </a:r>
            <a:r>
              <a:rPr lang="zh-CN" altLang="en-US" dirty="0" smtClean="0">
                <a:effectLst/>
              </a:rPr>
              <a:t>这些产品之间的关系错综复杂</a:t>
            </a:r>
            <a:r>
              <a:rPr lang="en-US" altLang="zh-CN" dirty="0" smtClean="0">
                <a:effectLst/>
              </a:rPr>
              <a:t>,</a:t>
            </a:r>
            <a:r>
              <a:rPr lang="zh-CN" altLang="en-US" dirty="0" smtClean="0">
                <a:effectLst/>
              </a:rPr>
              <a:t>维护也变得异常困难。这些问题对网站的可扩展架构提出了挑战和要求。</a:t>
            </a:r>
          </a:p>
          <a:p>
            <a:r>
              <a:rPr lang="zh-CN" altLang="en-US" dirty="0" smtClean="0">
                <a:effectLst/>
              </a:rPr>
              <a:t>设计网站可扩展架构的核心思想是模块化</a:t>
            </a:r>
            <a:r>
              <a:rPr lang="en-US" altLang="zh-CN" dirty="0" smtClean="0">
                <a:effectLst/>
              </a:rPr>
              <a:t>,</a:t>
            </a:r>
            <a:r>
              <a:rPr lang="zh-CN" altLang="en-US" dirty="0" smtClean="0">
                <a:effectLst/>
              </a:rPr>
              <a:t>并在此基础之上</a:t>
            </a:r>
            <a:r>
              <a:rPr lang="en-US" altLang="zh-CN" dirty="0" smtClean="0">
                <a:effectLst/>
              </a:rPr>
              <a:t>,</a:t>
            </a:r>
            <a:r>
              <a:rPr lang="zh-CN" altLang="en-US" dirty="0" smtClean="0">
                <a:effectLst/>
              </a:rPr>
              <a:t>降低模块间的耦合性</a:t>
            </a:r>
            <a:r>
              <a:rPr lang="en-US" altLang="zh-CN" dirty="0" smtClean="0">
                <a:effectLst/>
              </a:rPr>
              <a:t>,</a:t>
            </a:r>
            <a:r>
              <a:rPr lang="zh-CN" altLang="en-US" dirty="0" smtClean="0">
                <a:effectLst/>
              </a:rPr>
              <a:t>提高模块的复用性。</a:t>
            </a:r>
          </a:p>
          <a:p>
            <a:r>
              <a:rPr lang="zh-CN" altLang="en-US" dirty="0" smtClean="0">
                <a:effectLst/>
              </a:rPr>
              <a:t>我们讨论过网站通过分层和分割的方式进行架构伸缩</a:t>
            </a:r>
            <a:r>
              <a:rPr lang="en-US" altLang="zh-CN" dirty="0" smtClean="0">
                <a:effectLst/>
              </a:rPr>
              <a:t>,</a:t>
            </a:r>
            <a:r>
              <a:rPr lang="zh-CN" altLang="en-US" dirty="0" smtClean="0">
                <a:effectLst/>
              </a:rPr>
              <a:t>分层和分割也是模块化设计的重要手段</a:t>
            </a:r>
            <a:r>
              <a:rPr lang="en-US" altLang="zh-CN" dirty="0" smtClean="0">
                <a:effectLst/>
              </a:rPr>
              <a:t>,</a:t>
            </a:r>
            <a:r>
              <a:rPr lang="zh-CN" altLang="en-US" dirty="0" smtClean="0">
                <a:effectLst/>
              </a:rPr>
              <a:t>利用分层和分割的方式将软件分割为若干个低耦合的独立的组件模块</a:t>
            </a:r>
            <a:r>
              <a:rPr lang="en-US" altLang="zh-CN" dirty="0" smtClean="0">
                <a:effectLst/>
              </a:rPr>
              <a:t>,</a:t>
            </a:r>
            <a:r>
              <a:rPr lang="zh-CN" altLang="en-US" dirty="0" smtClean="0">
                <a:effectLst/>
              </a:rPr>
              <a:t>这些组件模块以消息传递及依赖调用的方式聚合成一个完整的系统。</a:t>
            </a:r>
            <a:endParaRPr lang="en-US" altLang="zh-CN" dirty="0"/>
          </a:p>
          <a:p>
            <a:r>
              <a:rPr lang="zh-CN" altLang="en-US" dirty="0" smtClean="0">
                <a:effectLst/>
              </a:rPr>
              <a:t>在大型网站中</a:t>
            </a:r>
            <a:r>
              <a:rPr lang="en-US" altLang="zh-CN" dirty="0" smtClean="0">
                <a:effectLst/>
              </a:rPr>
              <a:t>,</a:t>
            </a:r>
            <a:r>
              <a:rPr lang="zh-CN" altLang="en-US" dirty="0" smtClean="0">
                <a:effectLst/>
              </a:rPr>
              <a:t>这些模块通过分布式部署的方式</a:t>
            </a:r>
            <a:r>
              <a:rPr lang="en-US" altLang="zh-CN" dirty="0" smtClean="0">
                <a:effectLst/>
              </a:rPr>
              <a:t>,</a:t>
            </a:r>
            <a:r>
              <a:rPr lang="zh-CN" altLang="en-US" dirty="0" smtClean="0">
                <a:effectLst/>
              </a:rPr>
              <a:t>独立的模块部署在独立的服务器</a:t>
            </a:r>
            <a:r>
              <a:rPr lang="en-US" altLang="zh-CN" dirty="0" smtClean="0">
                <a:effectLst/>
              </a:rPr>
              <a:t>(</a:t>
            </a:r>
            <a:r>
              <a:rPr lang="zh-CN" altLang="en-US" dirty="0" smtClean="0">
                <a:effectLst/>
              </a:rPr>
              <a:t>集群</a:t>
            </a:r>
            <a:r>
              <a:rPr lang="en-US" altLang="zh-CN" dirty="0" smtClean="0">
                <a:effectLst/>
              </a:rPr>
              <a:t>)</a:t>
            </a:r>
            <a:r>
              <a:rPr lang="zh-CN" altLang="en-US" dirty="0" smtClean="0">
                <a:effectLst/>
              </a:rPr>
              <a:t>上</a:t>
            </a:r>
            <a:r>
              <a:rPr lang="en-US" altLang="zh-CN" dirty="0" smtClean="0">
                <a:effectLst/>
              </a:rPr>
              <a:t>,</a:t>
            </a:r>
            <a:r>
              <a:rPr lang="zh-CN" altLang="en-US" dirty="0" smtClean="0">
                <a:effectLst/>
              </a:rPr>
              <a:t>从物理上分离模块之间的耦合关系</a:t>
            </a:r>
            <a:r>
              <a:rPr lang="en-US" altLang="zh-CN" dirty="0" smtClean="0">
                <a:effectLst/>
              </a:rPr>
              <a:t>,</a:t>
            </a:r>
            <a:r>
              <a:rPr lang="zh-CN" altLang="en-US" dirty="0" smtClean="0">
                <a:effectLst/>
              </a:rPr>
              <a:t>进一步降低耦合性提高复用性。</a:t>
            </a:r>
          </a:p>
        </p:txBody>
      </p:sp>
    </p:spTree>
    <p:extLst>
      <p:ext uri="{BB962C8B-B14F-4D97-AF65-F5344CB8AC3E}">
        <p14:creationId xmlns:p14="http://schemas.microsoft.com/office/powerpoint/2010/main" val="703857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构建可扩展的网络架构</a:t>
            </a:r>
            <a:endParaRPr lang="en-US" altLang="zh-CN" dirty="0" smtClean="0"/>
          </a:p>
          <a:p>
            <a:r>
              <a:rPr lang="zh-CN" altLang="en-US" dirty="0" smtClean="0">
                <a:solidFill>
                  <a:srgbClr val="FF0000"/>
                </a:solidFill>
              </a:rPr>
              <a:t>利用分布式消息队列降低系统耦合</a:t>
            </a:r>
            <a:endParaRPr lang="en-US" altLang="zh-CN" dirty="0" smtClean="0">
              <a:solidFill>
                <a:srgbClr val="FF0000"/>
              </a:solidFill>
            </a:endParaRPr>
          </a:p>
          <a:p>
            <a:r>
              <a:rPr lang="zh-CN" altLang="en-US" dirty="0" smtClean="0"/>
              <a:t>利用分布式服务打造可复用的业务平台</a:t>
            </a:r>
            <a:endParaRPr lang="en-US" altLang="zh-CN" dirty="0" smtClean="0"/>
          </a:p>
          <a:p>
            <a:r>
              <a:rPr lang="zh-CN" altLang="en-US" dirty="0" smtClean="0"/>
              <a:t>可扩展的数据结构</a:t>
            </a:r>
            <a:endParaRPr lang="en-US" altLang="zh-CN" dirty="0" smtClean="0"/>
          </a:p>
          <a:p>
            <a:r>
              <a:rPr lang="zh-CN" altLang="en-US" dirty="0" smtClean="0"/>
              <a:t>利用开放平台建设网站生态圈</a:t>
            </a:r>
            <a:endParaRPr lang="en-US" altLang="zh-CN" dirty="0" smtClean="0"/>
          </a:p>
        </p:txBody>
      </p:sp>
    </p:spTree>
    <p:extLst>
      <p:ext uri="{BB962C8B-B14F-4D97-AF65-F5344CB8AC3E}">
        <p14:creationId xmlns:p14="http://schemas.microsoft.com/office/powerpoint/2010/main" val="383687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利用分布式消息队列降低系统耦合性</a:t>
            </a:r>
            <a:endParaRPr lang="en-US" dirty="0"/>
          </a:p>
        </p:txBody>
      </p:sp>
      <p:sp>
        <p:nvSpPr>
          <p:cNvPr id="3" name="Content Placeholder 2"/>
          <p:cNvSpPr>
            <a:spLocks noGrp="1"/>
          </p:cNvSpPr>
          <p:nvPr>
            <p:ph idx="1"/>
          </p:nvPr>
        </p:nvSpPr>
        <p:spPr/>
        <p:txBody>
          <a:bodyPr/>
          <a:lstStyle/>
          <a:p>
            <a:r>
              <a:rPr lang="zh-CN" altLang="en-US" dirty="0" smtClean="0">
                <a:effectLst/>
              </a:rPr>
              <a:t>事件驱动架构</a:t>
            </a:r>
            <a:r>
              <a:rPr lang="en-US" altLang="zh-CN" dirty="0" smtClean="0">
                <a:effectLst/>
              </a:rPr>
              <a:t>(Event Driven Architecture):</a:t>
            </a:r>
            <a:r>
              <a:rPr lang="zh-CN" altLang="en-US" dirty="0" smtClean="0">
                <a:effectLst/>
              </a:rPr>
              <a:t>通过在低稠合的模块之间传输事件消息</a:t>
            </a:r>
            <a:r>
              <a:rPr lang="en-US" altLang="zh-CN" dirty="0" smtClean="0">
                <a:effectLst/>
              </a:rPr>
              <a:t>,</a:t>
            </a:r>
            <a:r>
              <a:rPr lang="zh-CN" altLang="en-US" dirty="0" smtClean="0">
                <a:effectLst/>
              </a:rPr>
              <a:t>以保持模块的松散稠合</a:t>
            </a:r>
            <a:r>
              <a:rPr lang="en-US" altLang="zh-CN" dirty="0" smtClean="0">
                <a:effectLst/>
              </a:rPr>
              <a:t>,</a:t>
            </a:r>
            <a:r>
              <a:rPr lang="zh-CN" altLang="en-US" dirty="0" smtClean="0">
                <a:effectLst/>
              </a:rPr>
              <a:t>并借助事件消息的通信完成模块间合作</a:t>
            </a:r>
            <a:r>
              <a:rPr lang="en-US" altLang="zh-CN" dirty="0" smtClean="0">
                <a:effectLst/>
              </a:rPr>
              <a:t>,</a:t>
            </a:r>
            <a:r>
              <a:rPr lang="zh-CN" altLang="en-US" dirty="0" smtClean="0">
                <a:effectLst/>
              </a:rPr>
              <a:t>典型的</a:t>
            </a:r>
            <a:r>
              <a:rPr lang="en-US" altLang="zh-CN" dirty="0" smtClean="0">
                <a:effectLst/>
              </a:rPr>
              <a:t>EDA</a:t>
            </a:r>
            <a:r>
              <a:rPr lang="zh-CN" altLang="en-US" dirty="0" smtClean="0">
                <a:effectLst/>
              </a:rPr>
              <a:t>架构就是操作系统中常见的生产者消费者模式。</a:t>
            </a:r>
            <a:endParaRPr lang="en-US" altLang="zh-CN" dirty="0" smtClean="0">
              <a:effectLst/>
            </a:endParaRPr>
          </a:p>
          <a:p>
            <a:r>
              <a:rPr lang="zh-CN" altLang="en-US" dirty="0" smtClean="0">
                <a:effectLst/>
              </a:rPr>
              <a:t>在大型网站架构中</a:t>
            </a:r>
            <a:r>
              <a:rPr lang="en-US" altLang="zh-CN" dirty="0" smtClean="0">
                <a:effectLst/>
              </a:rPr>
              <a:t>,</a:t>
            </a:r>
            <a:r>
              <a:rPr lang="zh-CN" altLang="en-US" dirty="0" smtClean="0">
                <a:effectLst/>
              </a:rPr>
              <a:t>具体实现手段有很多</a:t>
            </a:r>
            <a:r>
              <a:rPr lang="en-US" altLang="zh-CN" dirty="0" smtClean="0">
                <a:effectLst/>
              </a:rPr>
              <a:t>,</a:t>
            </a:r>
            <a:r>
              <a:rPr lang="zh-CN" altLang="en-US" dirty="0" smtClean="0">
                <a:effectLst/>
              </a:rPr>
              <a:t>最常用的是分布式消息队列</a:t>
            </a:r>
            <a:r>
              <a:rPr lang="en-US" altLang="zh-CN" dirty="0" smtClean="0">
                <a:effectLst/>
              </a:rPr>
              <a:t>,</a:t>
            </a:r>
            <a:r>
              <a:rPr lang="zh-CN" altLang="en-US" dirty="0" smtClean="0">
                <a:effectLst/>
              </a:rPr>
              <a:t>如图所示。</a:t>
            </a:r>
          </a:p>
          <a:p>
            <a:endParaRPr lang="en-US" dirty="0"/>
          </a:p>
        </p:txBody>
      </p:sp>
      <p:pic>
        <p:nvPicPr>
          <p:cNvPr id="4" name="Picture 3"/>
          <p:cNvPicPr>
            <a:picLocks noChangeAspect="1"/>
          </p:cNvPicPr>
          <p:nvPr/>
        </p:nvPicPr>
        <p:blipFill>
          <a:blip r:embed="rId2"/>
          <a:stretch>
            <a:fillRect/>
          </a:stretch>
        </p:blipFill>
        <p:spPr>
          <a:xfrm>
            <a:off x="3705727" y="3893751"/>
            <a:ext cx="7485314" cy="2796810"/>
          </a:xfrm>
          <a:prstGeom prst="rect">
            <a:avLst/>
          </a:prstGeom>
        </p:spPr>
      </p:pic>
    </p:spTree>
    <p:extLst>
      <p:ext uri="{BB962C8B-B14F-4D97-AF65-F5344CB8AC3E}">
        <p14:creationId xmlns:p14="http://schemas.microsoft.com/office/powerpoint/2010/main" val="65393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发布</a:t>
            </a:r>
            <a:r>
              <a:rPr lang="en-US" altLang="zh-CN" dirty="0" smtClean="0"/>
              <a:t>-</a:t>
            </a:r>
            <a:r>
              <a:rPr lang="zh-CN" altLang="en-US" dirty="0" smtClean="0"/>
              <a:t>订阅模式</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smtClean="0">
                <a:effectLst/>
              </a:rPr>
              <a:t>消息队列利用发布一订阅模式工作</a:t>
            </a:r>
            <a:r>
              <a:rPr lang="en-US" altLang="zh-CN" dirty="0" smtClean="0">
                <a:effectLst/>
              </a:rPr>
              <a:t>,</a:t>
            </a:r>
            <a:r>
              <a:rPr lang="zh-CN" altLang="en-US" dirty="0" smtClean="0">
                <a:effectLst/>
              </a:rPr>
              <a:t>消息发送者发布消息</a:t>
            </a:r>
            <a:r>
              <a:rPr lang="en-US" altLang="zh-CN" dirty="0" smtClean="0">
                <a:effectLst/>
              </a:rPr>
              <a:t>,</a:t>
            </a:r>
            <a:r>
              <a:rPr lang="zh-CN" altLang="en-US" dirty="0" smtClean="0">
                <a:effectLst/>
              </a:rPr>
              <a:t>一个或者多个消息接收者订阅消息。消息发送者是消息源</a:t>
            </a:r>
            <a:r>
              <a:rPr lang="en-US" altLang="zh-CN" dirty="0" smtClean="0">
                <a:effectLst/>
              </a:rPr>
              <a:t>,</a:t>
            </a:r>
            <a:r>
              <a:rPr lang="zh-CN" altLang="en-US" dirty="0" smtClean="0">
                <a:effectLst/>
              </a:rPr>
              <a:t>在对消息进行处理后将消息发送至分布式消息队列</a:t>
            </a:r>
            <a:r>
              <a:rPr lang="en-US" altLang="zh-CN" dirty="0" smtClean="0">
                <a:effectLst/>
              </a:rPr>
              <a:t>,</a:t>
            </a:r>
            <a:r>
              <a:rPr lang="zh-CN" altLang="en-US" dirty="0" smtClean="0">
                <a:effectLst/>
              </a:rPr>
              <a:t>消息接受者从分布式消息队列获取该消息后继续进行处理。可以看到</a:t>
            </a:r>
            <a:r>
              <a:rPr lang="en-US" altLang="zh-CN" dirty="0" smtClean="0">
                <a:effectLst/>
              </a:rPr>
              <a:t>,</a:t>
            </a:r>
            <a:r>
              <a:rPr lang="zh-CN" altLang="en-US" dirty="0" smtClean="0">
                <a:effectLst/>
              </a:rPr>
              <a:t>消息发送者和消息接受者之间没有直接稠合</a:t>
            </a:r>
            <a:r>
              <a:rPr lang="en-US" altLang="zh-CN" dirty="0" smtClean="0">
                <a:effectLst/>
              </a:rPr>
              <a:t>,</a:t>
            </a:r>
            <a:r>
              <a:rPr lang="zh-CN" altLang="en-US" dirty="0" smtClean="0">
                <a:effectLst/>
              </a:rPr>
              <a:t>消息发送者将消息发送至分布式消息队列即结束对消息的处理</a:t>
            </a:r>
            <a:r>
              <a:rPr lang="en-US" altLang="zh-CN" dirty="0" smtClean="0">
                <a:effectLst/>
              </a:rPr>
              <a:t>,</a:t>
            </a:r>
            <a:r>
              <a:rPr lang="zh-CN" altLang="en-US" dirty="0" smtClean="0">
                <a:effectLst/>
              </a:rPr>
              <a:t>而消息接受者只需要从分布式消息队列获取消息后进行处理</a:t>
            </a:r>
            <a:r>
              <a:rPr lang="en-US" altLang="zh-CN" dirty="0" smtClean="0">
                <a:effectLst/>
              </a:rPr>
              <a:t>,</a:t>
            </a:r>
            <a:r>
              <a:rPr lang="zh-CN" altLang="en-US" dirty="0" smtClean="0">
                <a:effectLst/>
              </a:rPr>
              <a:t>不需要知道该消息从何而来。对新增业务</a:t>
            </a:r>
            <a:r>
              <a:rPr lang="en-US" altLang="zh-CN" dirty="0" smtClean="0">
                <a:effectLst/>
              </a:rPr>
              <a:t>,</a:t>
            </a:r>
            <a:r>
              <a:rPr lang="zh-CN" altLang="en-US" dirty="0" smtClean="0">
                <a:effectLst/>
              </a:rPr>
              <a:t>只要对该类消息感兴趣</a:t>
            </a:r>
            <a:r>
              <a:rPr lang="en-US" altLang="zh-CN" dirty="0" smtClean="0">
                <a:effectLst/>
              </a:rPr>
              <a:t>,</a:t>
            </a:r>
            <a:r>
              <a:rPr lang="zh-CN" altLang="en-US" dirty="0" smtClean="0">
                <a:effectLst/>
              </a:rPr>
              <a:t>即可订阅该消息</a:t>
            </a:r>
            <a:r>
              <a:rPr lang="en-US" altLang="zh-CN" dirty="0" smtClean="0">
                <a:effectLst/>
              </a:rPr>
              <a:t>,</a:t>
            </a:r>
            <a:r>
              <a:rPr lang="zh-CN" altLang="en-US" dirty="0" smtClean="0">
                <a:effectLst/>
              </a:rPr>
              <a:t>对原有系统和业务没有任何影响</a:t>
            </a:r>
            <a:r>
              <a:rPr lang="en-US" altLang="zh-CN" dirty="0" smtClean="0">
                <a:effectLst/>
              </a:rPr>
              <a:t>,</a:t>
            </a:r>
            <a:r>
              <a:rPr lang="zh-CN" altLang="en-US" dirty="0" smtClean="0">
                <a:effectLst/>
              </a:rPr>
              <a:t>从而实现网站业务的可扩展设计。</a:t>
            </a:r>
          </a:p>
          <a:p>
            <a:r>
              <a:rPr lang="zh-CN" altLang="en-US" dirty="0" smtClean="0">
                <a:effectLst/>
              </a:rPr>
              <a:t>消息接受者在对消息进行过滤、处理、包装后</a:t>
            </a:r>
            <a:r>
              <a:rPr lang="en-US" altLang="zh-CN" dirty="0" smtClean="0">
                <a:effectLst/>
              </a:rPr>
              <a:t>,</a:t>
            </a:r>
            <a:r>
              <a:rPr lang="zh-CN" altLang="en-US" dirty="0" smtClean="0">
                <a:effectLst/>
              </a:rPr>
              <a:t>构造成一个新的消息类型</a:t>
            </a:r>
            <a:r>
              <a:rPr lang="en-US" altLang="zh-CN" dirty="0" smtClean="0">
                <a:effectLst/>
              </a:rPr>
              <a:t>,</a:t>
            </a:r>
            <a:r>
              <a:rPr lang="zh-CN" altLang="en-US" dirty="0" smtClean="0">
                <a:effectLst/>
              </a:rPr>
              <a:t>将消息继续发送出去</a:t>
            </a:r>
            <a:r>
              <a:rPr lang="en-US" altLang="zh-CN" dirty="0" smtClean="0">
                <a:effectLst/>
              </a:rPr>
              <a:t>,</a:t>
            </a:r>
            <a:r>
              <a:rPr lang="zh-CN" altLang="en-US" dirty="0" smtClean="0">
                <a:effectLst/>
              </a:rPr>
              <a:t>等待其他消息接受者订阅处理该消息。因此基于事件</a:t>
            </a:r>
            <a:r>
              <a:rPr lang="en-US" altLang="zh-CN" dirty="0" smtClean="0">
                <a:effectLst/>
              </a:rPr>
              <a:t>(</a:t>
            </a:r>
            <a:r>
              <a:rPr lang="zh-CN" altLang="en-US" dirty="0" smtClean="0">
                <a:effectLst/>
              </a:rPr>
              <a:t>消息对象</a:t>
            </a:r>
            <a:r>
              <a:rPr lang="en-US" altLang="zh-CN" dirty="0" smtClean="0">
                <a:effectLst/>
              </a:rPr>
              <a:t>)</a:t>
            </a:r>
            <a:r>
              <a:rPr lang="zh-CN" altLang="en-US" dirty="0" smtClean="0">
                <a:effectLst/>
              </a:rPr>
              <a:t>驱动的业务架构可以是一系列的流程。</a:t>
            </a:r>
          </a:p>
          <a:p>
            <a:r>
              <a:rPr lang="zh-CN" altLang="en-US" dirty="0" smtClean="0">
                <a:effectLst/>
              </a:rPr>
              <a:t>由于消息发送者不需要等待消息接受者处理数据就可以返回</a:t>
            </a:r>
            <a:r>
              <a:rPr lang="en-US" altLang="zh-CN" dirty="0" smtClean="0">
                <a:effectLst/>
              </a:rPr>
              <a:t>,</a:t>
            </a:r>
            <a:r>
              <a:rPr lang="zh-CN" altLang="en-US" dirty="0" smtClean="0">
                <a:effectLst/>
              </a:rPr>
              <a:t>系统具有更好的响应延迟</a:t>
            </a:r>
            <a:r>
              <a:rPr lang="en-US" altLang="zh-CN" dirty="0" smtClean="0">
                <a:effectLst/>
              </a:rPr>
              <a:t>;</a:t>
            </a:r>
            <a:r>
              <a:rPr lang="zh-CN" altLang="en-US" dirty="0" smtClean="0">
                <a:effectLst/>
              </a:rPr>
              <a:t>同时</a:t>
            </a:r>
            <a:r>
              <a:rPr lang="en-US" altLang="zh-CN" dirty="0" smtClean="0">
                <a:effectLst/>
              </a:rPr>
              <a:t>,</a:t>
            </a:r>
            <a:r>
              <a:rPr lang="zh-CN" altLang="en-US" dirty="0" smtClean="0">
                <a:effectLst/>
              </a:rPr>
              <a:t>在网站访问高峰</a:t>
            </a:r>
            <a:r>
              <a:rPr lang="en-US" altLang="zh-CN" dirty="0" smtClean="0">
                <a:effectLst/>
              </a:rPr>
              <a:t>,</a:t>
            </a:r>
            <a:r>
              <a:rPr lang="zh-CN" altLang="en-US" dirty="0" smtClean="0">
                <a:effectLst/>
              </a:rPr>
              <a:t>消息可以暂时存储在消息队列中等待消息接受者根据自身负载处理能力控制消息处理速度</a:t>
            </a:r>
            <a:r>
              <a:rPr lang="en-US" altLang="zh-CN" dirty="0" smtClean="0">
                <a:effectLst/>
              </a:rPr>
              <a:t>,</a:t>
            </a:r>
            <a:r>
              <a:rPr lang="zh-CN" altLang="en-US" dirty="0" smtClean="0">
                <a:effectLst/>
              </a:rPr>
              <a:t>减轻数据库等后端存储的负载压力。</a:t>
            </a:r>
          </a:p>
          <a:p>
            <a:endParaRPr lang="en-US" dirty="0"/>
          </a:p>
        </p:txBody>
      </p:sp>
    </p:spTree>
    <p:extLst>
      <p:ext uri="{BB962C8B-B14F-4D97-AF65-F5344CB8AC3E}">
        <p14:creationId xmlns:p14="http://schemas.microsoft.com/office/powerpoint/2010/main" val="973196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4145</Words>
  <Application>Microsoft Macintosh PowerPoint</Application>
  <PresentationFormat>Widescreen</PresentationFormat>
  <Paragraphs>169</Paragraphs>
  <Slides>34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Calibri</vt:lpstr>
      <vt:lpstr>Calibri Light</vt:lpstr>
      <vt:lpstr>DengXian</vt:lpstr>
      <vt:lpstr>DengXian Light</vt:lpstr>
      <vt:lpstr>Arial</vt:lpstr>
      <vt:lpstr>Office Theme</vt:lpstr>
      <vt:lpstr>网站的可扩展性架构</vt:lpstr>
      <vt:lpstr>扩展性和伸缩性</vt:lpstr>
      <vt:lpstr>Agenda</vt:lpstr>
      <vt:lpstr>Agenda</vt:lpstr>
      <vt:lpstr>构建可扩展的网络架构</vt:lpstr>
      <vt:lpstr>构建可扩展的网络架构</vt:lpstr>
      <vt:lpstr>Agenda</vt:lpstr>
      <vt:lpstr>利用分布式消息队列降低系统耦合性</vt:lpstr>
      <vt:lpstr>发布-订阅模式</vt:lpstr>
      <vt:lpstr>分布式消息队列</vt:lpstr>
      <vt:lpstr>PowerPoint Presentation</vt:lpstr>
      <vt:lpstr>不同消息队列的对比</vt:lpstr>
      <vt:lpstr>Agenda</vt:lpstr>
      <vt:lpstr>利用分布式服务打造可复用的业务平台</vt:lpstr>
      <vt:lpstr>巨无霸应用系统</vt:lpstr>
      <vt:lpstr>带来的问题</vt:lpstr>
      <vt:lpstr>解决巨无霸</vt:lpstr>
      <vt:lpstr>业务及模块拆分独立部署的分布式服务架构</vt:lpstr>
      <vt:lpstr>Web Service与企业级分布式服务</vt:lpstr>
      <vt:lpstr>大型网站分布式服务的需求与特点</vt:lpstr>
      <vt:lpstr>大型网站分布式服务的需求与特点</vt:lpstr>
      <vt:lpstr>常见的RPC框架</vt:lpstr>
      <vt:lpstr>对比</vt:lpstr>
      <vt:lpstr>Dubbo介绍</vt:lpstr>
      <vt:lpstr>注册中心</vt:lpstr>
      <vt:lpstr>Agenda</vt:lpstr>
      <vt:lpstr>可扩展的数据结构</vt:lpstr>
      <vt:lpstr>PowerPoint Presentation</vt:lpstr>
      <vt:lpstr>PowerPoint Presentation</vt:lpstr>
      <vt:lpstr>Agenda</vt:lpstr>
      <vt:lpstr>利用开放平台建设网站生态圈</vt:lpstr>
      <vt:lpstr>开放平台架构原理</vt:lpstr>
      <vt:lpstr>PowerPoint Presentation</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网站的可扩展性架构</dc:title>
  <dc:creator>Microsoft Office User</dc:creator>
  <cp:lastModifiedBy>Microsoft Office User</cp:lastModifiedBy>
  <cp:revision>14</cp:revision>
  <dcterms:created xsi:type="dcterms:W3CDTF">2019-07-08T07:34:13Z</dcterms:created>
  <dcterms:modified xsi:type="dcterms:W3CDTF">2019-07-08T09:02:01Z</dcterms:modified>
</cp:coreProperties>
</file>