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9"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60"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1" r:id="rId33"/>
    <p:sldId id="289" r:id="rId34"/>
    <p:sldId id="290" r:id="rId35"/>
    <p:sldId id="291" r:id="rId36"/>
    <p:sldId id="292" r:id="rId37"/>
    <p:sldId id="293" r:id="rId38"/>
    <p:sldId id="294" r:id="rId39"/>
    <p:sldId id="295" r:id="rId40"/>
    <p:sldId id="296" r:id="rId41"/>
    <p:sldId id="297" r:id="rId42"/>
    <p:sldId id="262"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590"/>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622AF-1370-774A-AC81-606932F301D1}" type="datetimeFigureOut">
              <a:rPr lang="en-US" smtClean="0"/>
              <a:t>7/9/19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24ED2-16EB-1D43-98EE-542FFB53BE6B}" type="slidenum">
              <a:rPr lang="en-US" smtClean="0"/>
              <a:t>‹#›</a:t>
            </a:fld>
            <a:endParaRPr lang="en-US"/>
          </a:p>
        </p:txBody>
      </p:sp>
    </p:spTree>
    <p:extLst>
      <p:ext uri="{BB962C8B-B14F-4D97-AF65-F5344CB8AC3E}">
        <p14:creationId xmlns:p14="http://schemas.microsoft.com/office/powerpoint/2010/main" val="3876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tech.meituan.com/2018/09/27/fe-security.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www.cmd5.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my.oschina.net/u/1415710/blog/1499903"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www.jianshu.com/p/6f81da81bd0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blog.csdn.net/china1000/article/details/4859746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https://tech.meituan.com/2018/09/27/fe-security.html</a:t>
            </a:r>
            <a:endParaRPr lang="en-US" dirty="0"/>
          </a:p>
        </p:txBody>
      </p:sp>
      <p:sp>
        <p:nvSpPr>
          <p:cNvPr id="4" name="Slide Number Placeholder 3"/>
          <p:cNvSpPr>
            <a:spLocks noGrp="1"/>
          </p:cNvSpPr>
          <p:nvPr>
            <p:ph type="sldNum" sz="quarter" idx="10"/>
          </p:nvPr>
        </p:nvSpPr>
        <p:spPr/>
        <p:txBody>
          <a:bodyPr/>
          <a:lstStyle/>
          <a:p>
            <a:fld id="{3BF24ED2-16EB-1D43-98EE-542FFB53BE6B}" type="slidenum">
              <a:rPr lang="en-US" smtClean="0"/>
              <a:t>6</a:t>
            </a:fld>
            <a:endParaRPr lang="en-US"/>
          </a:p>
        </p:txBody>
      </p:sp>
    </p:spTree>
    <p:extLst>
      <p:ext uri="{BB962C8B-B14F-4D97-AF65-F5344CB8AC3E}">
        <p14:creationId xmlns:p14="http://schemas.microsoft.com/office/powerpoint/2010/main" val="76263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https://www.cmd5.com/</a:t>
            </a:r>
            <a:endParaRPr lang="en-US" dirty="0"/>
          </a:p>
        </p:txBody>
      </p:sp>
      <p:sp>
        <p:nvSpPr>
          <p:cNvPr id="4" name="Slide Number Placeholder 3"/>
          <p:cNvSpPr>
            <a:spLocks noGrp="1"/>
          </p:cNvSpPr>
          <p:nvPr>
            <p:ph type="sldNum" sz="quarter" idx="10"/>
          </p:nvPr>
        </p:nvSpPr>
        <p:spPr/>
        <p:txBody>
          <a:bodyPr/>
          <a:lstStyle/>
          <a:p>
            <a:fld id="{3BF24ED2-16EB-1D43-98EE-542FFB53BE6B}" type="slidenum">
              <a:rPr lang="en-US" smtClean="0"/>
              <a:t>23</a:t>
            </a:fld>
            <a:endParaRPr lang="en-US"/>
          </a:p>
        </p:txBody>
      </p:sp>
    </p:spTree>
    <p:extLst>
      <p:ext uri="{BB962C8B-B14F-4D97-AF65-F5344CB8AC3E}">
        <p14:creationId xmlns:p14="http://schemas.microsoft.com/office/powerpoint/2010/main" val="153654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smtClean="0">
                <a:hlinkClick r:id="rId3"/>
              </a:rPr>
              <a:t>https://my.oschina.net/u/1415710/blog/1499903</a:t>
            </a:r>
            <a:endParaRPr lang="en-US" dirty="0" smtClean="0"/>
          </a:p>
          <a:p>
            <a:r>
              <a:rPr lang="en-US" altLang="zh-CN" dirty="0" smtClean="0"/>
              <a:t>base64</a:t>
            </a:r>
            <a:r>
              <a:rPr lang="zh-CN" altLang="en-US" dirty="0" smtClean="0"/>
              <a:t>是加密算法么？</a:t>
            </a:r>
            <a:endParaRPr lang="en-US" dirty="0"/>
          </a:p>
        </p:txBody>
      </p:sp>
      <p:sp>
        <p:nvSpPr>
          <p:cNvPr id="4" name="Slide Number Placeholder 3"/>
          <p:cNvSpPr>
            <a:spLocks noGrp="1"/>
          </p:cNvSpPr>
          <p:nvPr>
            <p:ph type="sldNum" sz="quarter" idx="10"/>
          </p:nvPr>
        </p:nvSpPr>
        <p:spPr/>
        <p:txBody>
          <a:bodyPr/>
          <a:lstStyle/>
          <a:p>
            <a:fld id="{3BF24ED2-16EB-1D43-98EE-542FFB53BE6B}" type="slidenum">
              <a:rPr lang="en-US" smtClean="0"/>
              <a:t>28</a:t>
            </a:fld>
            <a:endParaRPr lang="en-US"/>
          </a:p>
        </p:txBody>
      </p:sp>
    </p:spTree>
    <p:extLst>
      <p:ext uri="{BB962C8B-B14F-4D97-AF65-F5344CB8AC3E}">
        <p14:creationId xmlns:p14="http://schemas.microsoft.com/office/powerpoint/2010/main" val="129816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https://www.jianshu.com/p/6f81da81bd02</a:t>
            </a:r>
            <a:endParaRPr lang="en-US" dirty="0"/>
          </a:p>
        </p:txBody>
      </p:sp>
      <p:sp>
        <p:nvSpPr>
          <p:cNvPr id="4" name="Slide Number Placeholder 3"/>
          <p:cNvSpPr>
            <a:spLocks noGrp="1"/>
          </p:cNvSpPr>
          <p:nvPr>
            <p:ph type="sldNum" sz="quarter" idx="10"/>
          </p:nvPr>
        </p:nvSpPr>
        <p:spPr/>
        <p:txBody>
          <a:bodyPr/>
          <a:lstStyle/>
          <a:p>
            <a:fld id="{3BF24ED2-16EB-1D43-98EE-542FFB53BE6B}" type="slidenum">
              <a:rPr lang="en-US" smtClean="0"/>
              <a:t>33</a:t>
            </a:fld>
            <a:endParaRPr lang="en-US"/>
          </a:p>
        </p:txBody>
      </p:sp>
    </p:spTree>
    <p:extLst>
      <p:ext uri="{BB962C8B-B14F-4D97-AF65-F5344CB8AC3E}">
        <p14:creationId xmlns:p14="http://schemas.microsoft.com/office/powerpoint/2010/main" val="170867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https://blog.csdn.net/china1000/article/details/48597469</a:t>
            </a:r>
            <a:endParaRPr lang="en-US" dirty="0"/>
          </a:p>
        </p:txBody>
      </p:sp>
      <p:sp>
        <p:nvSpPr>
          <p:cNvPr id="4" name="Slide Number Placeholder 3"/>
          <p:cNvSpPr>
            <a:spLocks noGrp="1"/>
          </p:cNvSpPr>
          <p:nvPr>
            <p:ph type="sldNum" sz="quarter" idx="10"/>
          </p:nvPr>
        </p:nvSpPr>
        <p:spPr/>
        <p:txBody>
          <a:bodyPr/>
          <a:lstStyle/>
          <a:p>
            <a:fld id="{3BF24ED2-16EB-1D43-98EE-542FFB53BE6B}" type="slidenum">
              <a:rPr lang="en-US" smtClean="0"/>
              <a:t>37</a:t>
            </a:fld>
            <a:endParaRPr lang="en-US"/>
          </a:p>
        </p:txBody>
      </p:sp>
    </p:spTree>
    <p:extLst>
      <p:ext uri="{BB962C8B-B14F-4D97-AF65-F5344CB8AC3E}">
        <p14:creationId xmlns:p14="http://schemas.microsoft.com/office/powerpoint/2010/main" val="192246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BADE74-68E1-0548-AADD-6164B194FF7A}"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61928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ADE74-68E1-0548-AADD-6164B194FF7A}"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21826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ADE74-68E1-0548-AADD-6164B194FF7A}"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46237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ADE74-68E1-0548-AADD-6164B194FF7A}"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20984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ADE74-68E1-0548-AADD-6164B194FF7A}" type="datetimeFigureOut">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74901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BADE74-68E1-0548-AADD-6164B194FF7A}"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22309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BADE74-68E1-0548-AADD-6164B194FF7A}" type="datetimeFigureOut">
              <a:rPr lang="en-US" smtClean="0"/>
              <a:t>7/9/19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2783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BADE74-68E1-0548-AADD-6164B194FF7A}" type="datetimeFigureOut">
              <a:rPr lang="en-US" smtClean="0"/>
              <a:t>7/9/19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188277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ADE74-68E1-0548-AADD-6164B194FF7A}" type="datetimeFigureOut">
              <a:rPr lang="en-US" smtClean="0"/>
              <a:t>7/9/19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66163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ADE74-68E1-0548-AADD-6164B194FF7A}"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42762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ADE74-68E1-0548-AADD-6164B194FF7A}" type="datetimeFigureOut">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EB1BA-0F8E-2941-B168-94432A920FF0}" type="slidenum">
              <a:rPr lang="en-US" smtClean="0"/>
              <a:t>‹#›</a:t>
            </a:fld>
            <a:endParaRPr lang="en-US"/>
          </a:p>
        </p:txBody>
      </p:sp>
    </p:spTree>
    <p:extLst>
      <p:ext uri="{BB962C8B-B14F-4D97-AF65-F5344CB8AC3E}">
        <p14:creationId xmlns:p14="http://schemas.microsoft.com/office/powerpoint/2010/main" val="1613277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ADE74-68E1-0548-AADD-6164B194FF7A}" type="datetimeFigureOut">
              <a:rPr lang="en-US" smtClean="0"/>
              <a:t>7/9/19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EB1BA-0F8E-2941-B168-94432A920FF0}" type="slidenum">
              <a:rPr lang="en-US" smtClean="0"/>
              <a:t>‹#›</a:t>
            </a:fld>
            <a:endParaRPr lang="en-US"/>
          </a:p>
        </p:txBody>
      </p:sp>
    </p:spTree>
    <p:extLst>
      <p:ext uri="{BB962C8B-B14F-4D97-AF65-F5344CB8AC3E}">
        <p14:creationId xmlns:p14="http://schemas.microsoft.com/office/powerpoint/2010/main" val="162531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网站的安全架构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725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zh-CN" dirty="0" smtClean="0">
                <a:effectLst/>
              </a:rPr>
              <a:t>SQL</a:t>
            </a:r>
            <a:r>
              <a:rPr lang="zh-CN" altLang="en-US" dirty="0" smtClean="0">
                <a:effectLst/>
              </a:rPr>
              <a:t>注入攻击需要攻击者对数据库结构有所了解才能进行</a:t>
            </a:r>
            <a:r>
              <a:rPr lang="en-US" altLang="zh-CN" dirty="0" smtClean="0">
                <a:effectLst/>
              </a:rPr>
              <a:t>,</a:t>
            </a:r>
            <a:r>
              <a:rPr lang="zh-CN" altLang="en-US" dirty="0" smtClean="0">
                <a:effectLst/>
              </a:rPr>
              <a:t>攻击者获取数据库表结构信息的手段有如下几种。</a:t>
            </a:r>
          </a:p>
          <a:p>
            <a:r>
              <a:rPr lang="zh-CN" altLang="en-US" dirty="0" smtClean="0">
                <a:effectLst/>
              </a:rPr>
              <a:t>开源</a:t>
            </a:r>
          </a:p>
          <a:p>
            <a:pPr lvl="1"/>
            <a:r>
              <a:rPr lang="zh-CN" altLang="en-US" dirty="0" smtClean="0">
                <a:effectLst/>
              </a:rPr>
              <a:t>如果网站采用开源软件搭建</a:t>
            </a:r>
            <a:r>
              <a:rPr lang="en-US" altLang="zh-CN" dirty="0" smtClean="0">
                <a:effectLst/>
              </a:rPr>
              <a:t>,</a:t>
            </a:r>
            <a:r>
              <a:rPr lang="zh-CN" altLang="en-US" dirty="0" smtClean="0">
                <a:effectLst/>
              </a:rPr>
              <a:t>如用</a:t>
            </a:r>
            <a:r>
              <a:rPr lang="en-US" altLang="zh-CN" dirty="0" err="1" smtClean="0">
                <a:effectLst/>
              </a:rPr>
              <a:t>Discuz</a:t>
            </a:r>
            <a:r>
              <a:rPr lang="en-US" altLang="zh-CN" dirty="0" smtClean="0">
                <a:effectLst/>
              </a:rPr>
              <a:t>!</a:t>
            </a:r>
            <a:r>
              <a:rPr lang="zh-CN" altLang="en-US" dirty="0" smtClean="0">
                <a:effectLst/>
              </a:rPr>
              <a:t>搭建论坛网站</a:t>
            </a:r>
            <a:r>
              <a:rPr lang="en-US" altLang="zh-CN" dirty="0" smtClean="0">
                <a:effectLst/>
              </a:rPr>
              <a:t>,</a:t>
            </a:r>
            <a:r>
              <a:rPr lang="zh-CN" altLang="en-US" dirty="0" smtClean="0">
                <a:effectLst/>
              </a:rPr>
              <a:t>那么网站数据库结构就是公开的</a:t>
            </a:r>
            <a:r>
              <a:rPr lang="en-US" altLang="zh-CN" dirty="0" smtClean="0">
                <a:effectLst/>
              </a:rPr>
              <a:t>,</a:t>
            </a:r>
            <a:r>
              <a:rPr lang="zh-CN" altLang="en-US" dirty="0" smtClean="0">
                <a:effectLst/>
              </a:rPr>
              <a:t>攻击者可以直接获得。</a:t>
            </a:r>
          </a:p>
          <a:p>
            <a:r>
              <a:rPr lang="zh-CN" altLang="en-US" dirty="0" smtClean="0">
                <a:effectLst/>
              </a:rPr>
              <a:t>错误回显</a:t>
            </a:r>
          </a:p>
          <a:p>
            <a:pPr lvl="1"/>
            <a:r>
              <a:rPr lang="zh-CN" altLang="en-US" dirty="0" smtClean="0">
                <a:effectLst/>
              </a:rPr>
              <a:t>如果网站开启错误回显</a:t>
            </a:r>
            <a:r>
              <a:rPr lang="en-US" altLang="zh-CN" dirty="0" smtClean="0">
                <a:effectLst/>
              </a:rPr>
              <a:t>,</a:t>
            </a:r>
            <a:r>
              <a:rPr lang="zh-CN" altLang="en-US" dirty="0" smtClean="0">
                <a:effectLst/>
              </a:rPr>
              <a:t>即服务器内部</a:t>
            </a:r>
            <a:r>
              <a:rPr lang="en-US" altLang="zh-CN" dirty="0" smtClean="0">
                <a:effectLst/>
              </a:rPr>
              <a:t>500</a:t>
            </a:r>
            <a:r>
              <a:rPr lang="zh-CN" altLang="en-US" dirty="0" smtClean="0">
                <a:effectLst/>
              </a:rPr>
              <a:t>错误会显示到浏览器上。攻击者通过故意构造非法参数</a:t>
            </a:r>
            <a:r>
              <a:rPr lang="en-US" altLang="zh-CN" dirty="0" smtClean="0">
                <a:effectLst/>
              </a:rPr>
              <a:t>,</a:t>
            </a:r>
            <a:r>
              <a:rPr lang="zh-CN" altLang="en-US" dirty="0" smtClean="0">
                <a:effectLst/>
              </a:rPr>
              <a:t>使服务端异常信息输出到浏览器端</a:t>
            </a:r>
            <a:r>
              <a:rPr lang="en-US" altLang="zh-CN" dirty="0" smtClean="0">
                <a:effectLst/>
              </a:rPr>
              <a:t>,</a:t>
            </a:r>
            <a:r>
              <a:rPr lang="zh-CN" altLang="en-US" dirty="0" smtClean="0">
                <a:effectLst/>
              </a:rPr>
              <a:t>为攻击猜测数据库表结构提供了便利。</a:t>
            </a:r>
          </a:p>
          <a:p>
            <a:r>
              <a:rPr lang="zh-CN" altLang="en-US" dirty="0" smtClean="0">
                <a:effectLst/>
              </a:rPr>
              <a:t>盲注</a:t>
            </a:r>
          </a:p>
          <a:p>
            <a:pPr lvl="1"/>
            <a:r>
              <a:rPr lang="zh-CN" altLang="en-US" dirty="0" smtClean="0">
                <a:effectLst/>
              </a:rPr>
              <a:t>网站关闭错误回显</a:t>
            </a:r>
            <a:r>
              <a:rPr lang="en-US" altLang="zh-CN" dirty="0" smtClean="0">
                <a:effectLst/>
              </a:rPr>
              <a:t>,</a:t>
            </a:r>
            <a:r>
              <a:rPr lang="zh-CN" altLang="en-US" dirty="0" smtClean="0">
                <a:effectLst/>
              </a:rPr>
              <a:t>攻击者根据页面变化情况判断</a:t>
            </a:r>
            <a:r>
              <a:rPr lang="en-US" altLang="zh-CN" dirty="0" smtClean="0">
                <a:effectLst/>
              </a:rPr>
              <a:t>SQL</a:t>
            </a:r>
            <a:r>
              <a:rPr lang="zh-CN" altLang="en-US" dirty="0" smtClean="0">
                <a:effectLst/>
              </a:rPr>
              <a:t>语句的执行情况</a:t>
            </a:r>
            <a:r>
              <a:rPr lang="en-US" altLang="zh-CN" dirty="0" smtClean="0">
                <a:effectLst/>
              </a:rPr>
              <a:t>,</a:t>
            </a:r>
            <a:r>
              <a:rPr lang="zh-CN" altLang="en-US" dirty="0" smtClean="0">
                <a:effectLst/>
              </a:rPr>
              <a:t>据此猜测数据库表结构</a:t>
            </a:r>
            <a:r>
              <a:rPr lang="en-US" altLang="zh-CN" dirty="0" smtClean="0">
                <a:effectLst/>
              </a:rPr>
              <a:t>,</a:t>
            </a:r>
            <a:r>
              <a:rPr lang="zh-CN" altLang="en-US" dirty="0" smtClean="0">
                <a:effectLst/>
              </a:rPr>
              <a:t>此种方式攻击难度较大。</a:t>
            </a:r>
          </a:p>
          <a:p>
            <a:endParaRPr lang="en-US" dirty="0"/>
          </a:p>
        </p:txBody>
      </p:sp>
    </p:spTree>
    <p:extLst>
      <p:ext uri="{BB962C8B-B14F-4D97-AF65-F5344CB8AC3E}">
        <p14:creationId xmlns:p14="http://schemas.microsoft.com/office/powerpoint/2010/main" val="157872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注入防范</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消毒</a:t>
            </a:r>
          </a:p>
          <a:p>
            <a:pPr lvl="1"/>
            <a:r>
              <a:rPr lang="zh-CN" altLang="en-US" dirty="0" smtClean="0">
                <a:effectLst/>
              </a:rPr>
              <a:t>和防</a:t>
            </a:r>
            <a:r>
              <a:rPr lang="en-US" altLang="zh-CN" dirty="0" smtClean="0">
                <a:effectLst/>
              </a:rPr>
              <a:t>XSS</a:t>
            </a:r>
            <a:r>
              <a:rPr lang="zh-CN" altLang="en-US" dirty="0" smtClean="0">
                <a:effectLst/>
              </a:rPr>
              <a:t>攻击一样</a:t>
            </a:r>
            <a:r>
              <a:rPr lang="en-US" altLang="zh-CN" dirty="0" smtClean="0">
                <a:effectLst/>
              </a:rPr>
              <a:t>,</a:t>
            </a:r>
            <a:r>
              <a:rPr lang="zh-CN" altLang="en-US" dirty="0" smtClean="0">
                <a:effectLst/>
              </a:rPr>
              <a:t>请求参数消毒是一种比较简单粗暴又有效的手段。通过正则匹配</a:t>
            </a:r>
            <a:r>
              <a:rPr lang="en-US" altLang="zh-CN" dirty="0" smtClean="0">
                <a:effectLst/>
              </a:rPr>
              <a:t>,</a:t>
            </a:r>
            <a:r>
              <a:rPr lang="zh-CN" altLang="en-US" dirty="0" smtClean="0">
                <a:effectLst/>
              </a:rPr>
              <a:t>过滤请求数据中可能注入的 </a:t>
            </a:r>
            <a:r>
              <a:rPr lang="en-US" altLang="zh-CN" dirty="0" smtClean="0">
                <a:effectLst/>
              </a:rPr>
              <a:t>SQL, </a:t>
            </a:r>
            <a:r>
              <a:rPr lang="zh-CN" altLang="en-US" dirty="0" smtClean="0">
                <a:effectLst/>
              </a:rPr>
              <a:t>如“</a:t>
            </a:r>
            <a:r>
              <a:rPr lang="en-US" altLang="zh-CN" dirty="0" smtClean="0">
                <a:effectLst/>
              </a:rPr>
              <a:t>drop table "</a:t>
            </a:r>
            <a:r>
              <a:rPr lang="zh-CN" altLang="en-US" dirty="0" smtClean="0">
                <a:effectLst/>
              </a:rPr>
              <a:t>“</a:t>
            </a:r>
            <a:r>
              <a:rPr lang="en-US" altLang="zh-CN" dirty="0" smtClean="0">
                <a:effectLst/>
              </a:rPr>
              <a:t>\b(?:</a:t>
            </a:r>
            <a:r>
              <a:rPr lang="en-US" altLang="zh-CN" dirty="0" err="1" smtClean="0">
                <a:effectLst/>
              </a:rPr>
              <a:t>update'b</a:t>
            </a:r>
            <a:r>
              <a:rPr lang="en-US" altLang="zh-CN" dirty="0" smtClean="0">
                <a:effectLst/>
              </a:rPr>
              <a:t>.*?'</a:t>
            </a:r>
            <a:r>
              <a:rPr lang="en-US" altLang="zh-CN" dirty="0" err="1" smtClean="0">
                <a:effectLst/>
              </a:rPr>
              <a:t>bsetdelete'biW</a:t>
            </a:r>
            <a:r>
              <a:rPr lang="en-US" altLang="zh-CN" dirty="0" smtClean="0">
                <a:effectLst/>
              </a:rPr>
              <a:t>*?</a:t>
            </a:r>
            <a:r>
              <a:rPr lang="en-US" altLang="zh-CN" dirty="0" err="1" smtClean="0">
                <a:effectLst/>
              </a:rPr>
              <a:t>bfrom</a:t>
            </a:r>
            <a:r>
              <a:rPr lang="en-US" altLang="zh-CN" dirty="0" smtClean="0">
                <a:effectLst/>
              </a:rPr>
              <a:t>)\b”</a:t>
            </a:r>
            <a:r>
              <a:rPr lang="zh-CN" altLang="en-US" dirty="0" smtClean="0">
                <a:effectLst/>
              </a:rPr>
              <a:t>等。</a:t>
            </a:r>
          </a:p>
          <a:p>
            <a:r>
              <a:rPr lang="zh-CN" altLang="en-US" dirty="0" smtClean="0">
                <a:effectLst/>
              </a:rPr>
              <a:t>参数绑定</a:t>
            </a:r>
          </a:p>
          <a:p>
            <a:pPr lvl="1"/>
            <a:r>
              <a:rPr lang="zh-CN" altLang="en-US" dirty="0" smtClean="0">
                <a:effectLst/>
              </a:rPr>
              <a:t>使用预编译手段</a:t>
            </a:r>
            <a:r>
              <a:rPr lang="en-US" altLang="zh-CN" dirty="0" smtClean="0">
                <a:effectLst/>
              </a:rPr>
              <a:t>,</a:t>
            </a:r>
            <a:r>
              <a:rPr lang="zh-CN" altLang="en-US" dirty="0" smtClean="0">
                <a:effectLst/>
              </a:rPr>
              <a:t>绑定参数是最好的防</a:t>
            </a:r>
            <a:r>
              <a:rPr lang="en-US" altLang="zh-CN" dirty="0" smtClean="0">
                <a:effectLst/>
              </a:rPr>
              <a:t>SQL</a:t>
            </a:r>
            <a:r>
              <a:rPr lang="zh-CN" altLang="en-US" dirty="0" smtClean="0">
                <a:effectLst/>
              </a:rPr>
              <a:t>注入方法。目前许多数据访问层框架</a:t>
            </a:r>
            <a:r>
              <a:rPr lang="en-US" altLang="zh-CN" dirty="0" smtClean="0">
                <a:effectLst/>
              </a:rPr>
              <a:t>,</a:t>
            </a:r>
            <a:r>
              <a:rPr lang="zh-CN" altLang="en-US" dirty="0" smtClean="0">
                <a:effectLst/>
              </a:rPr>
              <a:t>如 </a:t>
            </a:r>
            <a:r>
              <a:rPr lang="en-US" altLang="zh-CN" dirty="0" err="1" smtClean="0"/>
              <a:t>My</a:t>
            </a:r>
            <a:r>
              <a:rPr lang="en-US" altLang="zh-CN" dirty="0" err="1" smtClean="0">
                <a:effectLst/>
              </a:rPr>
              <a:t>Batis</a:t>
            </a:r>
            <a:r>
              <a:rPr lang="en-US" altLang="zh-CN" dirty="0" smtClean="0">
                <a:effectLst/>
              </a:rPr>
              <a:t>, Hibernate</a:t>
            </a:r>
            <a:r>
              <a:rPr lang="zh-CN" altLang="en-US" dirty="0" smtClean="0">
                <a:effectLst/>
              </a:rPr>
              <a:t>等</a:t>
            </a:r>
            <a:r>
              <a:rPr lang="en-US" altLang="zh-CN" dirty="0" smtClean="0">
                <a:effectLst/>
              </a:rPr>
              <a:t>,</a:t>
            </a:r>
            <a:r>
              <a:rPr lang="zh-CN" altLang="en-US" dirty="0" smtClean="0">
                <a:effectLst/>
              </a:rPr>
              <a:t>都实现</a:t>
            </a:r>
            <a:r>
              <a:rPr lang="en-US" altLang="zh-CN" dirty="0" smtClean="0">
                <a:effectLst/>
              </a:rPr>
              <a:t>SQL</a:t>
            </a:r>
            <a:r>
              <a:rPr lang="zh-CN" altLang="en-US" dirty="0" smtClean="0">
                <a:effectLst/>
              </a:rPr>
              <a:t>预编译和参数绑定</a:t>
            </a:r>
            <a:r>
              <a:rPr lang="en-US" altLang="zh-CN" dirty="0" smtClean="0">
                <a:effectLst/>
              </a:rPr>
              <a:t>,</a:t>
            </a:r>
            <a:r>
              <a:rPr lang="zh-CN" altLang="en-US" dirty="0" smtClean="0">
                <a:effectLst/>
              </a:rPr>
              <a:t>攻击者的恶意</a:t>
            </a:r>
            <a:r>
              <a:rPr lang="en-US" altLang="zh-CN" dirty="0" smtClean="0">
                <a:effectLst/>
              </a:rPr>
              <a:t>SQL</a:t>
            </a:r>
            <a:r>
              <a:rPr lang="zh-CN" altLang="en-US" dirty="0" smtClean="0">
                <a:effectLst/>
              </a:rPr>
              <a:t>会被当做 </a:t>
            </a:r>
            <a:r>
              <a:rPr lang="en-US" altLang="zh-CN" dirty="0" smtClean="0">
                <a:effectLst/>
              </a:rPr>
              <a:t>SOL</a:t>
            </a:r>
            <a:r>
              <a:rPr lang="zh-CN" altLang="en-US" dirty="0" smtClean="0">
                <a:effectLst/>
              </a:rPr>
              <a:t>的参数</a:t>
            </a:r>
            <a:r>
              <a:rPr lang="en-US" altLang="zh-CN" dirty="0" smtClean="0">
                <a:effectLst/>
              </a:rPr>
              <a:t>,</a:t>
            </a:r>
            <a:r>
              <a:rPr lang="zh-CN" altLang="en-US" dirty="0" smtClean="0">
                <a:effectLst/>
              </a:rPr>
              <a:t>而不是</a:t>
            </a:r>
            <a:r>
              <a:rPr lang="en-US" altLang="zh-CN" dirty="0" smtClean="0">
                <a:effectLst/>
              </a:rPr>
              <a:t>SQL</a:t>
            </a:r>
            <a:r>
              <a:rPr lang="zh-CN" altLang="en-US" dirty="0" smtClean="0">
                <a:effectLst/>
              </a:rPr>
              <a:t>命令被执行。</a:t>
            </a:r>
          </a:p>
          <a:p>
            <a:r>
              <a:rPr lang="zh-CN" altLang="en-US" dirty="0" smtClean="0">
                <a:effectLst/>
              </a:rPr>
              <a:t>除了</a:t>
            </a:r>
            <a:r>
              <a:rPr lang="en-US" altLang="zh-CN" dirty="0" smtClean="0">
                <a:effectLst/>
              </a:rPr>
              <a:t>SQL</a:t>
            </a:r>
            <a:r>
              <a:rPr lang="zh-CN" altLang="en-US" dirty="0" smtClean="0">
                <a:effectLst/>
              </a:rPr>
              <a:t>注入</a:t>
            </a:r>
            <a:r>
              <a:rPr lang="en-US" altLang="zh-CN" dirty="0" smtClean="0">
                <a:effectLst/>
              </a:rPr>
              <a:t>,</a:t>
            </a:r>
            <a:r>
              <a:rPr lang="zh-CN" altLang="en-US" dirty="0" smtClean="0">
                <a:effectLst/>
              </a:rPr>
              <a:t>攻击者还根据具体应用</a:t>
            </a:r>
            <a:r>
              <a:rPr lang="en-US" altLang="zh-CN" dirty="0" smtClean="0">
                <a:effectLst/>
              </a:rPr>
              <a:t>,</a:t>
            </a:r>
            <a:r>
              <a:rPr lang="zh-CN" altLang="en-US" dirty="0" smtClean="0">
                <a:effectLst/>
              </a:rPr>
              <a:t>注入</a:t>
            </a:r>
            <a:r>
              <a:rPr lang="en-US" altLang="zh-CN" dirty="0" smtClean="0">
                <a:effectLst/>
              </a:rPr>
              <a:t>0S</a:t>
            </a:r>
            <a:r>
              <a:rPr lang="zh-CN" altLang="en-US" dirty="0" smtClean="0">
                <a:effectLst/>
              </a:rPr>
              <a:t>命令、编程语言代码等</a:t>
            </a:r>
            <a:r>
              <a:rPr lang="en-US" altLang="zh-CN" dirty="0" smtClean="0">
                <a:effectLst/>
              </a:rPr>
              <a:t>,</a:t>
            </a:r>
            <a:r>
              <a:rPr lang="zh-CN" altLang="en-US" dirty="0" smtClean="0">
                <a:effectLst/>
              </a:rPr>
              <a:t>利用程序漏洞</a:t>
            </a:r>
            <a:r>
              <a:rPr lang="en-US" altLang="zh-CN" dirty="0" smtClean="0">
                <a:effectLst/>
              </a:rPr>
              <a:t>,</a:t>
            </a:r>
            <a:r>
              <a:rPr lang="zh-CN" altLang="en-US" dirty="0" smtClean="0">
                <a:effectLst/>
              </a:rPr>
              <a:t>达到攻击目的。</a:t>
            </a:r>
          </a:p>
          <a:p>
            <a:endParaRPr lang="en-US" dirty="0"/>
          </a:p>
        </p:txBody>
      </p:sp>
    </p:spTree>
    <p:extLst>
      <p:ext uri="{BB962C8B-B14F-4D97-AF65-F5344CB8AC3E}">
        <p14:creationId xmlns:p14="http://schemas.microsoft.com/office/powerpoint/2010/main" val="189357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CSRF</a:t>
            </a:r>
            <a:r>
              <a:rPr lang="zh-CN" altLang="en-US" dirty="0" smtClean="0"/>
              <a:t>攻击</a:t>
            </a:r>
            <a:endParaRPr lang="en-US" dirty="0"/>
          </a:p>
        </p:txBody>
      </p:sp>
      <p:sp>
        <p:nvSpPr>
          <p:cNvPr id="3" name="Content Placeholder 2"/>
          <p:cNvSpPr>
            <a:spLocks noGrp="1"/>
          </p:cNvSpPr>
          <p:nvPr>
            <p:ph idx="1"/>
          </p:nvPr>
        </p:nvSpPr>
        <p:spPr/>
        <p:txBody>
          <a:bodyPr/>
          <a:lstStyle/>
          <a:p>
            <a:r>
              <a:rPr lang="en-US" altLang="zh-CN" dirty="0" smtClean="0">
                <a:effectLst/>
              </a:rPr>
              <a:t>CSRF ( Cross Site Request Forgery,</a:t>
            </a:r>
            <a:r>
              <a:rPr lang="zh-CN" altLang="en-US" dirty="0" smtClean="0">
                <a:effectLst/>
              </a:rPr>
              <a:t>跨站点请求伪造</a:t>
            </a:r>
            <a:r>
              <a:rPr lang="en-US" altLang="zh-CN" dirty="0" smtClean="0">
                <a:effectLst/>
              </a:rPr>
              <a:t>),</a:t>
            </a:r>
            <a:r>
              <a:rPr lang="zh-CN" altLang="en-US" dirty="0" smtClean="0">
                <a:effectLst/>
              </a:rPr>
              <a:t>攻击者通过跨站请求</a:t>
            </a:r>
            <a:r>
              <a:rPr lang="en-US" altLang="zh-CN" dirty="0" smtClean="0">
                <a:effectLst/>
              </a:rPr>
              <a:t>,</a:t>
            </a:r>
            <a:r>
              <a:rPr lang="zh-CN" altLang="en-US" dirty="0" smtClean="0">
                <a:effectLst/>
              </a:rPr>
              <a:t>以合法用户的身份进行非法操作</a:t>
            </a:r>
            <a:r>
              <a:rPr lang="en-US" altLang="zh-CN" dirty="0" smtClean="0">
                <a:effectLst/>
              </a:rPr>
              <a:t>,</a:t>
            </a:r>
            <a:r>
              <a:rPr lang="zh-CN" altLang="en-US" dirty="0" smtClean="0">
                <a:effectLst/>
              </a:rPr>
              <a:t>如转账交易、发表评论等</a:t>
            </a:r>
            <a:r>
              <a:rPr lang="en-US" altLang="zh-CN" dirty="0" smtClean="0">
                <a:effectLst/>
              </a:rPr>
              <a:t>,</a:t>
            </a:r>
            <a:r>
              <a:rPr lang="zh-CN" altLang="en-US" dirty="0" smtClean="0">
                <a:effectLst/>
              </a:rPr>
              <a:t>如图</a:t>
            </a:r>
            <a:r>
              <a:rPr lang="en-US" altLang="zh-CN" dirty="0" smtClean="0">
                <a:effectLst/>
              </a:rPr>
              <a:t>84</a:t>
            </a:r>
            <a:r>
              <a:rPr lang="zh-CN" altLang="en-US" dirty="0" smtClean="0">
                <a:effectLst/>
              </a:rPr>
              <a:t>所示。</a:t>
            </a:r>
            <a:r>
              <a:rPr lang="en-US" altLang="zh-CN" dirty="0" smtClean="0">
                <a:effectLst/>
              </a:rPr>
              <a:t>CSRF </a:t>
            </a:r>
            <a:r>
              <a:rPr lang="zh-CN" altLang="en-US" dirty="0" smtClean="0">
                <a:effectLst/>
              </a:rPr>
              <a:t>的主要手法是利用跨站请求</a:t>
            </a:r>
            <a:r>
              <a:rPr lang="en-US" altLang="zh-CN" dirty="0" smtClean="0">
                <a:effectLst/>
              </a:rPr>
              <a:t>,</a:t>
            </a:r>
            <a:r>
              <a:rPr lang="zh-CN" altLang="en-US" dirty="0" smtClean="0">
                <a:effectLst/>
              </a:rPr>
              <a:t>在用户不知情的情况下</a:t>
            </a:r>
            <a:r>
              <a:rPr lang="en-US" altLang="zh-CN" dirty="0" smtClean="0">
                <a:effectLst/>
              </a:rPr>
              <a:t>,</a:t>
            </a:r>
            <a:r>
              <a:rPr lang="zh-CN" altLang="en-US" dirty="0" smtClean="0">
                <a:effectLst/>
              </a:rPr>
              <a:t>以用户的身份伪造请求。其核心是利用了浏览器 </a:t>
            </a:r>
            <a:r>
              <a:rPr lang="en-US" altLang="zh-CN" dirty="0" smtClean="0">
                <a:effectLst/>
              </a:rPr>
              <a:t>Cookie </a:t>
            </a:r>
            <a:r>
              <a:rPr lang="zh-CN" altLang="en-US" dirty="0" smtClean="0">
                <a:effectLst/>
              </a:rPr>
              <a:t>或服务器 </a:t>
            </a:r>
            <a:r>
              <a:rPr lang="en-US" altLang="zh-CN" dirty="0" smtClean="0">
                <a:effectLst/>
              </a:rPr>
              <a:t>Session</a:t>
            </a:r>
            <a:r>
              <a:rPr lang="zh-CN" altLang="en-US" dirty="0" smtClean="0">
                <a:effectLst/>
              </a:rPr>
              <a:t>策略</a:t>
            </a:r>
            <a:r>
              <a:rPr lang="en-US" altLang="zh-CN" dirty="0" smtClean="0">
                <a:effectLst/>
              </a:rPr>
              <a:t>,</a:t>
            </a:r>
            <a:r>
              <a:rPr lang="zh-CN" altLang="en-US" dirty="0" smtClean="0">
                <a:effectLst/>
              </a:rPr>
              <a:t>盜取用户身份。</a:t>
            </a:r>
          </a:p>
          <a:p>
            <a:endParaRPr lang="en-US" dirty="0"/>
          </a:p>
        </p:txBody>
      </p:sp>
      <p:pic>
        <p:nvPicPr>
          <p:cNvPr id="4" name="Picture 3"/>
          <p:cNvPicPr>
            <a:picLocks noChangeAspect="1"/>
          </p:cNvPicPr>
          <p:nvPr/>
        </p:nvPicPr>
        <p:blipFill>
          <a:blip r:embed="rId2"/>
          <a:stretch>
            <a:fillRect/>
          </a:stretch>
        </p:blipFill>
        <p:spPr>
          <a:xfrm>
            <a:off x="6864262" y="3413765"/>
            <a:ext cx="4947607" cy="3444235"/>
          </a:xfrm>
          <a:prstGeom prst="rect">
            <a:avLst/>
          </a:prstGeom>
        </p:spPr>
      </p:pic>
    </p:spTree>
    <p:extLst>
      <p:ext uri="{BB962C8B-B14F-4D97-AF65-F5344CB8AC3E}">
        <p14:creationId xmlns:p14="http://schemas.microsoft.com/office/powerpoint/2010/main" val="446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err="1"/>
              <a:t>银行网站A，它以GET请求来完成银行转账的操作，如：http</a:t>
            </a:r>
            <a:r>
              <a:rPr lang="en-US" dirty="0"/>
              <a:t>://</a:t>
            </a:r>
            <a:r>
              <a:rPr lang="en-US" dirty="0" err="1"/>
              <a:t>www.mybank.com</a:t>
            </a:r>
            <a:r>
              <a:rPr lang="en-US" dirty="0"/>
              <a:t>/</a:t>
            </a:r>
            <a:r>
              <a:rPr lang="en-US" dirty="0" err="1"/>
              <a:t>Transfer.php?toBankId</a:t>
            </a:r>
            <a:r>
              <a:rPr lang="en-US" dirty="0"/>
              <a:t>=11&amp;money=1000</a:t>
            </a:r>
          </a:p>
          <a:p>
            <a:r>
              <a:rPr lang="en-US" dirty="0" err="1" smtClean="0"/>
              <a:t>危险网站</a:t>
            </a:r>
            <a:r>
              <a:rPr lang="en-US" dirty="0" err="1"/>
              <a:t>B，它里面有一段HTML的代码如下</a:t>
            </a:r>
            <a:r>
              <a:rPr lang="en-US" dirty="0" smtClean="0"/>
              <a:t>：</a:t>
            </a:r>
          </a:p>
          <a:p>
            <a:endParaRPr lang="en-US" dirty="0"/>
          </a:p>
          <a:p>
            <a:r>
              <a:rPr lang="zh-CN" altLang="en-US" dirty="0" smtClean="0"/>
              <a:t>首先</a:t>
            </a:r>
            <a:r>
              <a:rPr lang="zh-CN" altLang="en-US" dirty="0"/>
              <a:t>，你登录了银行网站</a:t>
            </a:r>
            <a:r>
              <a:rPr lang="en-US" altLang="zh-CN" dirty="0"/>
              <a:t>A</a:t>
            </a:r>
            <a:r>
              <a:rPr lang="zh-CN" altLang="en-US" dirty="0"/>
              <a:t>，然后访问危险网站</a:t>
            </a:r>
            <a:r>
              <a:rPr lang="en-US" altLang="zh-CN" dirty="0"/>
              <a:t>B</a:t>
            </a:r>
            <a:r>
              <a:rPr lang="zh-CN" altLang="en-US" dirty="0"/>
              <a:t>，噢，这时你会发现你的银行账户少了</a:t>
            </a:r>
            <a:r>
              <a:rPr lang="en-US" altLang="zh-CN" dirty="0"/>
              <a:t>1000</a:t>
            </a:r>
            <a:r>
              <a:rPr lang="zh-CN" altLang="en-US" dirty="0"/>
              <a:t>块</a:t>
            </a:r>
            <a:r>
              <a:rPr lang="en-US" altLang="zh-CN" dirty="0"/>
              <a:t>......</a:t>
            </a:r>
          </a:p>
          <a:p>
            <a:r>
              <a:rPr lang="zh-CN" altLang="en-US" dirty="0" smtClean="0"/>
              <a:t>为什么</a:t>
            </a:r>
            <a:r>
              <a:rPr lang="zh-CN" altLang="en-US" dirty="0"/>
              <a:t>会这样呢？原因是银行网站</a:t>
            </a:r>
            <a:r>
              <a:rPr lang="en-US" altLang="zh-CN" dirty="0"/>
              <a:t>A</a:t>
            </a:r>
            <a:r>
              <a:rPr lang="zh-CN" altLang="en-US" dirty="0"/>
              <a:t>违反了</a:t>
            </a:r>
            <a:r>
              <a:rPr lang="en-US" altLang="zh-CN" dirty="0"/>
              <a:t>HTTP</a:t>
            </a:r>
            <a:r>
              <a:rPr lang="zh-CN" altLang="en-US" dirty="0"/>
              <a:t>规范，使用</a:t>
            </a:r>
            <a:r>
              <a:rPr lang="en-US" altLang="zh-CN" dirty="0"/>
              <a:t>GET</a:t>
            </a:r>
            <a:r>
              <a:rPr lang="zh-CN" altLang="en-US" dirty="0"/>
              <a:t>请求更新资源。在访问危险网站</a:t>
            </a:r>
            <a:r>
              <a:rPr lang="en-US" altLang="zh-CN" dirty="0"/>
              <a:t>B</a:t>
            </a:r>
            <a:r>
              <a:rPr lang="zh-CN" altLang="en-US" dirty="0"/>
              <a:t>的之前，你已经登录了银行网站</a:t>
            </a:r>
            <a:r>
              <a:rPr lang="en-US" altLang="zh-CN" dirty="0"/>
              <a:t>A</a:t>
            </a:r>
            <a:r>
              <a:rPr lang="zh-CN" altLang="en-US" dirty="0"/>
              <a:t>，而</a:t>
            </a:r>
            <a:r>
              <a:rPr lang="en-US" altLang="zh-CN" dirty="0"/>
              <a:t>B</a:t>
            </a:r>
            <a:r>
              <a:rPr lang="zh-CN" altLang="en-US" dirty="0"/>
              <a:t>中的</a:t>
            </a:r>
            <a:r>
              <a:rPr lang="en-US" altLang="zh-CN" dirty="0"/>
              <a:t>&lt;</a:t>
            </a:r>
            <a:r>
              <a:rPr lang="en-US" altLang="zh-CN" dirty="0" err="1"/>
              <a:t>img</a:t>
            </a:r>
            <a:r>
              <a:rPr lang="en-US" altLang="zh-CN" dirty="0"/>
              <a:t>&gt;</a:t>
            </a:r>
            <a:r>
              <a:rPr lang="zh-CN" altLang="en-US" dirty="0"/>
              <a:t>以</a:t>
            </a:r>
            <a:r>
              <a:rPr lang="en-US" altLang="zh-CN" dirty="0"/>
              <a:t>GET</a:t>
            </a:r>
            <a:r>
              <a:rPr lang="zh-CN" altLang="en-US" dirty="0"/>
              <a:t>的方式请求第三方资源（这里的第三方就是指银行网站了，原本这是一个合法的请求，但这里被不法分子利用了），所以你的浏览器会带上你的银行网站</a:t>
            </a:r>
            <a:r>
              <a:rPr lang="en-US" altLang="zh-CN" dirty="0"/>
              <a:t>A</a:t>
            </a:r>
            <a:r>
              <a:rPr lang="zh-CN" altLang="en-US" dirty="0"/>
              <a:t>的</a:t>
            </a:r>
            <a:r>
              <a:rPr lang="en-US" altLang="zh-CN" dirty="0"/>
              <a:t>Cookie</a:t>
            </a:r>
            <a:r>
              <a:rPr lang="zh-CN" altLang="en-US" dirty="0"/>
              <a:t>发出</a:t>
            </a:r>
            <a:r>
              <a:rPr lang="en-US" altLang="zh-CN" dirty="0"/>
              <a:t>Get</a:t>
            </a:r>
            <a:r>
              <a:rPr lang="zh-CN" altLang="en-US" dirty="0"/>
              <a:t>请求，去获取资源“</a:t>
            </a:r>
            <a:r>
              <a:rPr lang="en-US" altLang="zh-CN" dirty="0"/>
              <a:t>http://</a:t>
            </a:r>
            <a:r>
              <a:rPr lang="en-US" altLang="zh-CN" dirty="0" err="1"/>
              <a:t>www.mybank.com</a:t>
            </a:r>
            <a:r>
              <a:rPr lang="en-US" altLang="zh-CN" dirty="0"/>
              <a:t>/</a:t>
            </a:r>
            <a:r>
              <a:rPr lang="en-US" altLang="zh-CN" dirty="0" err="1"/>
              <a:t>Transfer.php?toBankId</a:t>
            </a:r>
            <a:r>
              <a:rPr lang="en-US" altLang="zh-CN" dirty="0"/>
              <a:t>=11&amp;money=1000”</a:t>
            </a:r>
            <a:r>
              <a:rPr lang="zh-CN" altLang="en-US" dirty="0"/>
              <a:t>，结果银行网站服务器收到请求后，认为这是一个更新资源操作（转账操作），所以就立刻进行转账操作</a:t>
            </a:r>
            <a:r>
              <a:rPr lang="en-US" altLang="zh-CN" dirty="0"/>
              <a:t>......</a:t>
            </a:r>
          </a:p>
          <a:p>
            <a:endParaRPr lang="en-US" dirty="0"/>
          </a:p>
        </p:txBody>
      </p:sp>
      <p:pic>
        <p:nvPicPr>
          <p:cNvPr id="4" name="Picture 3"/>
          <p:cNvPicPr>
            <a:picLocks noChangeAspect="1"/>
          </p:cNvPicPr>
          <p:nvPr/>
        </p:nvPicPr>
        <p:blipFill>
          <a:blip r:embed="rId2"/>
          <a:stretch>
            <a:fillRect/>
          </a:stretch>
        </p:blipFill>
        <p:spPr>
          <a:xfrm>
            <a:off x="1918222" y="2793739"/>
            <a:ext cx="6451600" cy="393700"/>
          </a:xfrm>
          <a:prstGeom prst="rect">
            <a:avLst/>
          </a:prstGeom>
        </p:spPr>
      </p:pic>
    </p:spTree>
    <p:extLst>
      <p:ext uri="{BB962C8B-B14F-4D97-AF65-F5344CB8AC3E}">
        <p14:creationId xmlns:p14="http://schemas.microsoft.com/office/powerpoint/2010/main" val="176093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解决方案</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表单 </a:t>
            </a:r>
            <a:r>
              <a:rPr lang="en-US" altLang="zh-CN" dirty="0" smtClean="0">
                <a:effectLst/>
              </a:rPr>
              <a:t>Token</a:t>
            </a:r>
          </a:p>
          <a:p>
            <a:pPr lvl="1"/>
            <a:r>
              <a:rPr lang="en-US" altLang="zh-CN" dirty="0" smtClean="0">
                <a:effectLst/>
              </a:rPr>
              <a:t>CSRF</a:t>
            </a:r>
            <a:r>
              <a:rPr lang="zh-CN" altLang="en-US" dirty="0" smtClean="0">
                <a:effectLst/>
              </a:rPr>
              <a:t>是一个伪造用户请求的操作</a:t>
            </a:r>
            <a:r>
              <a:rPr lang="en-US" altLang="zh-CN" dirty="0" smtClean="0">
                <a:effectLst/>
              </a:rPr>
              <a:t>,</a:t>
            </a:r>
            <a:r>
              <a:rPr lang="zh-CN" altLang="en-US" dirty="0" smtClean="0">
                <a:effectLst/>
              </a:rPr>
              <a:t>所以需要构造用户请求的所有参数才可以。表单</a:t>
            </a:r>
            <a:r>
              <a:rPr lang="en-US" altLang="zh-CN" dirty="0" smtClean="0">
                <a:effectLst/>
              </a:rPr>
              <a:t>Token</a:t>
            </a:r>
            <a:r>
              <a:rPr lang="zh-CN" altLang="en-US" dirty="0" smtClean="0">
                <a:effectLst/>
              </a:rPr>
              <a:t>通过在请求参数中增加随机数的办法来阻止攻击者获得所有请求参数</a:t>
            </a:r>
            <a:r>
              <a:rPr lang="en-US" altLang="zh-CN" dirty="0" smtClean="0">
                <a:effectLst/>
              </a:rPr>
              <a:t>:</a:t>
            </a:r>
            <a:r>
              <a:rPr lang="zh-CN" altLang="en-US" dirty="0" smtClean="0">
                <a:effectLst/>
              </a:rPr>
              <a:t>在页面表单中增加一个随机数作为 </a:t>
            </a:r>
            <a:r>
              <a:rPr lang="en-US" altLang="zh-CN" dirty="0" smtClean="0">
                <a:effectLst/>
              </a:rPr>
              <a:t>Token,</a:t>
            </a:r>
            <a:r>
              <a:rPr lang="zh-CN" altLang="en-US" dirty="0" smtClean="0">
                <a:effectLst/>
              </a:rPr>
              <a:t>每次响应页面的 </a:t>
            </a:r>
            <a:r>
              <a:rPr lang="en-US" altLang="zh-CN" dirty="0" smtClean="0">
                <a:effectLst/>
              </a:rPr>
              <a:t>Token</a:t>
            </a:r>
            <a:r>
              <a:rPr lang="zh-CN" altLang="en-US" dirty="0" smtClean="0">
                <a:effectLst/>
              </a:rPr>
              <a:t>都不相同</a:t>
            </a:r>
            <a:r>
              <a:rPr lang="en-US" altLang="zh-CN" dirty="0" smtClean="0">
                <a:effectLst/>
              </a:rPr>
              <a:t>,</a:t>
            </a:r>
            <a:r>
              <a:rPr lang="zh-CN" altLang="en-US" dirty="0" smtClean="0">
                <a:effectLst/>
              </a:rPr>
              <a:t>从正常页面提交的请求会包含该 </a:t>
            </a:r>
            <a:r>
              <a:rPr lang="en-US" altLang="zh-CN" dirty="0" smtClean="0">
                <a:effectLst/>
              </a:rPr>
              <a:t>Token</a:t>
            </a:r>
            <a:r>
              <a:rPr lang="zh-CN" altLang="en-US" dirty="0" smtClean="0">
                <a:effectLst/>
              </a:rPr>
              <a:t>值</a:t>
            </a:r>
            <a:r>
              <a:rPr lang="en-US" altLang="zh-CN" dirty="0" smtClean="0">
                <a:effectLst/>
              </a:rPr>
              <a:t>,</a:t>
            </a:r>
            <a:r>
              <a:rPr lang="zh-CN" altLang="en-US" dirty="0" smtClean="0">
                <a:effectLst/>
              </a:rPr>
              <a:t>而伪造的请求无法获得该值</a:t>
            </a:r>
            <a:r>
              <a:rPr lang="en-US" altLang="zh-CN" dirty="0" smtClean="0">
                <a:effectLst/>
              </a:rPr>
              <a:t>,</a:t>
            </a:r>
            <a:r>
              <a:rPr lang="zh-CN" altLang="en-US" dirty="0" smtClean="0">
                <a:effectLst/>
              </a:rPr>
              <a:t>服务器检查请求参数中 </a:t>
            </a:r>
            <a:r>
              <a:rPr lang="en-US" altLang="zh-CN" dirty="0" smtClean="0">
                <a:effectLst/>
              </a:rPr>
              <a:t>Token </a:t>
            </a:r>
            <a:r>
              <a:rPr lang="zh-CN" altLang="en-US" dirty="0" smtClean="0">
                <a:effectLst/>
              </a:rPr>
              <a:t>的值是否存在并且正确以确定请求提交者是否合法。</a:t>
            </a:r>
          </a:p>
          <a:p>
            <a:r>
              <a:rPr lang="zh-CN" altLang="en-US" dirty="0" smtClean="0">
                <a:effectLst/>
              </a:rPr>
              <a:t>验证码</a:t>
            </a:r>
          </a:p>
          <a:p>
            <a:pPr lvl="1"/>
            <a:r>
              <a:rPr lang="zh-CN" altLang="en-US" dirty="0" smtClean="0">
                <a:effectLst/>
              </a:rPr>
              <a:t>相对说来</a:t>
            </a:r>
            <a:r>
              <a:rPr lang="en-US" altLang="zh-CN" dirty="0" smtClean="0">
                <a:effectLst/>
              </a:rPr>
              <a:t>,</a:t>
            </a:r>
            <a:r>
              <a:rPr lang="zh-CN" altLang="en-US" dirty="0" smtClean="0">
                <a:effectLst/>
              </a:rPr>
              <a:t>验证码则更加简单有效</a:t>
            </a:r>
            <a:r>
              <a:rPr lang="en-US" altLang="zh-CN" dirty="0" smtClean="0">
                <a:effectLst/>
              </a:rPr>
              <a:t>,</a:t>
            </a:r>
            <a:r>
              <a:rPr lang="zh-CN" altLang="en-US" dirty="0" smtClean="0">
                <a:effectLst/>
              </a:rPr>
              <a:t>即请求提交时</a:t>
            </a:r>
            <a:r>
              <a:rPr lang="en-US" altLang="zh-CN" dirty="0" smtClean="0">
                <a:effectLst/>
              </a:rPr>
              <a:t>,</a:t>
            </a:r>
            <a:r>
              <a:rPr lang="zh-CN" altLang="en-US" dirty="0" smtClean="0">
                <a:effectLst/>
              </a:rPr>
              <a:t>需要用户输入验证码</a:t>
            </a:r>
            <a:r>
              <a:rPr lang="en-US" altLang="zh-CN" dirty="0" smtClean="0">
                <a:effectLst/>
              </a:rPr>
              <a:t>,</a:t>
            </a:r>
            <a:r>
              <a:rPr lang="zh-CN" altLang="en-US" dirty="0" smtClean="0">
                <a:effectLst/>
              </a:rPr>
              <a:t>以避免在用户不知情的情况下被攻击者伪造请求。但是输入验证码是一个糟糕的用户体验</a:t>
            </a:r>
            <a:r>
              <a:rPr lang="en-US" altLang="zh-CN" dirty="0" smtClean="0">
                <a:effectLst/>
              </a:rPr>
              <a:t>,</a:t>
            </a:r>
            <a:r>
              <a:rPr lang="zh-CN" altLang="en-US" dirty="0" smtClean="0">
                <a:effectLst/>
              </a:rPr>
              <a:t>所以请在必要时使用</a:t>
            </a:r>
            <a:r>
              <a:rPr lang="en-US" altLang="zh-CN" dirty="0" smtClean="0">
                <a:effectLst/>
              </a:rPr>
              <a:t>,</a:t>
            </a:r>
            <a:r>
              <a:rPr lang="zh-CN" altLang="en-US" dirty="0" smtClean="0">
                <a:effectLst/>
              </a:rPr>
              <a:t>如支付交易等关键页面。</a:t>
            </a:r>
          </a:p>
          <a:p>
            <a:r>
              <a:rPr lang="en-US" altLang="zh-CN" dirty="0" err="1" smtClean="0">
                <a:effectLst/>
              </a:rPr>
              <a:t>Referer</a:t>
            </a:r>
            <a:r>
              <a:rPr lang="en-US" altLang="zh-CN" dirty="0" smtClean="0">
                <a:effectLst/>
              </a:rPr>
              <a:t> check</a:t>
            </a:r>
          </a:p>
          <a:p>
            <a:pPr lvl="1"/>
            <a:r>
              <a:rPr lang="en-US" altLang="zh-CN" dirty="0" smtClean="0">
                <a:effectLst/>
              </a:rPr>
              <a:t>HTTP </a:t>
            </a:r>
            <a:r>
              <a:rPr lang="zh-CN" altLang="en-US" dirty="0" smtClean="0">
                <a:effectLst/>
              </a:rPr>
              <a:t>请求头的</a:t>
            </a:r>
            <a:r>
              <a:rPr lang="en-US" altLang="zh-CN" dirty="0" err="1" smtClean="0">
                <a:effectLst/>
              </a:rPr>
              <a:t>Referer</a:t>
            </a:r>
            <a:r>
              <a:rPr lang="zh-CN" altLang="en-US" dirty="0" smtClean="0">
                <a:effectLst/>
              </a:rPr>
              <a:t>域中记录着请求来源</a:t>
            </a:r>
            <a:r>
              <a:rPr lang="en-US" altLang="zh-CN" dirty="0" smtClean="0">
                <a:effectLst/>
              </a:rPr>
              <a:t>,</a:t>
            </a:r>
            <a:r>
              <a:rPr lang="zh-CN" altLang="en-US" dirty="0" smtClean="0">
                <a:effectLst/>
              </a:rPr>
              <a:t>可通过检查请求来源</a:t>
            </a:r>
            <a:r>
              <a:rPr lang="en-US" altLang="zh-CN" dirty="0" smtClean="0">
                <a:effectLst/>
              </a:rPr>
              <a:t>,</a:t>
            </a:r>
            <a:r>
              <a:rPr lang="zh-CN" altLang="en-US" dirty="0" smtClean="0">
                <a:effectLst/>
              </a:rPr>
              <a:t>验证其是否合法。很多网站使用这个功能实现图片防盜链</a:t>
            </a:r>
            <a:r>
              <a:rPr lang="en-US" altLang="zh-CN" dirty="0" smtClean="0">
                <a:effectLst/>
              </a:rPr>
              <a:t>(</a:t>
            </a:r>
            <a:r>
              <a:rPr lang="zh-CN" altLang="en-US" dirty="0" smtClean="0">
                <a:effectLst/>
              </a:rPr>
              <a:t>如果图片访问的页面来源不是来自自己网站的网页就拒绝</a:t>
            </a:r>
            <a:r>
              <a:rPr lang="en-US" altLang="zh-CN" dirty="0" smtClean="0">
                <a:effectLst/>
              </a:rPr>
              <a:t>)</a:t>
            </a:r>
            <a:r>
              <a:rPr lang="zh-CN" altLang="en-US" dirty="0" smtClean="0">
                <a:effectLst/>
              </a:rPr>
              <a:t>。</a:t>
            </a:r>
          </a:p>
          <a:p>
            <a:endParaRPr lang="en-US" dirty="0"/>
          </a:p>
        </p:txBody>
      </p:sp>
    </p:spTree>
    <p:extLst>
      <p:ext uri="{BB962C8B-B14F-4D97-AF65-F5344CB8AC3E}">
        <p14:creationId xmlns:p14="http://schemas.microsoft.com/office/powerpoint/2010/main" val="179417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其他攻击和漏洞</a:t>
            </a:r>
            <a:endParaRPr lang="en-US" dirty="0"/>
          </a:p>
        </p:txBody>
      </p:sp>
      <p:sp>
        <p:nvSpPr>
          <p:cNvPr id="3" name="Content Placeholder 2"/>
          <p:cNvSpPr>
            <a:spLocks noGrp="1"/>
          </p:cNvSpPr>
          <p:nvPr>
            <p:ph idx="1"/>
          </p:nvPr>
        </p:nvSpPr>
        <p:spPr>
          <a:xfrm>
            <a:off x="938409" y="1412265"/>
            <a:ext cx="10515600" cy="4800643"/>
          </a:xfrm>
        </p:spPr>
        <p:txBody>
          <a:bodyPr>
            <a:noAutofit/>
          </a:bodyPr>
          <a:lstStyle/>
          <a:p>
            <a:r>
              <a:rPr lang="en-US" altLang="zh-CN" sz="1800" dirty="0" smtClean="0">
                <a:effectLst/>
              </a:rPr>
              <a:t>Error Code</a:t>
            </a:r>
          </a:p>
          <a:p>
            <a:pPr lvl="1"/>
            <a:r>
              <a:rPr lang="zh-CN" altLang="en-US" sz="1800" dirty="0" smtClean="0">
                <a:effectLst/>
              </a:rPr>
              <a:t>也称作错误回显</a:t>
            </a:r>
            <a:r>
              <a:rPr lang="en-US" altLang="zh-CN" sz="1800" dirty="0" smtClean="0">
                <a:effectLst/>
              </a:rPr>
              <a:t>,</a:t>
            </a:r>
            <a:r>
              <a:rPr lang="zh-CN" altLang="en-US" sz="1800" dirty="0" smtClean="0">
                <a:effectLst/>
              </a:rPr>
              <a:t>许多</a:t>
            </a:r>
            <a:r>
              <a:rPr lang="en-US" altLang="zh-CN" sz="1800" dirty="0" smtClean="0">
                <a:effectLst/>
              </a:rPr>
              <a:t>Web</a:t>
            </a:r>
            <a:r>
              <a:rPr lang="zh-CN" altLang="en-US" sz="1800" dirty="0" smtClean="0">
                <a:effectLst/>
              </a:rPr>
              <a:t>服务器默认是打开异常信息输出的</a:t>
            </a:r>
            <a:r>
              <a:rPr lang="en-US" altLang="zh-CN" sz="1800" dirty="0" smtClean="0">
                <a:effectLst/>
              </a:rPr>
              <a:t>,</a:t>
            </a:r>
            <a:r>
              <a:rPr lang="zh-CN" altLang="en-US" sz="1800" dirty="0" smtClean="0">
                <a:effectLst/>
              </a:rPr>
              <a:t>即服务器端未处理的异常堆栈信息会直接输出到客户端浏览器</a:t>
            </a:r>
            <a:r>
              <a:rPr lang="en-US" altLang="zh-CN" sz="1800" dirty="0" smtClean="0">
                <a:effectLst/>
              </a:rPr>
              <a:t>,</a:t>
            </a:r>
            <a:r>
              <a:rPr lang="zh-CN" altLang="en-US" sz="1800" dirty="0" smtClean="0">
                <a:effectLst/>
              </a:rPr>
              <a:t>这种方式虽然对程序调试和错误报告有好处</a:t>
            </a:r>
            <a:r>
              <a:rPr lang="en-US" altLang="zh-CN" sz="1800" dirty="0" smtClean="0">
                <a:effectLst/>
              </a:rPr>
              <a:t>,</a:t>
            </a:r>
            <a:r>
              <a:rPr lang="zh-CN" altLang="en-US" sz="1800" dirty="0" smtClean="0">
                <a:effectLst/>
              </a:rPr>
              <a:t>但同时也给黑客造成可乘之机。通过故意制造非法输入</a:t>
            </a:r>
            <a:r>
              <a:rPr lang="en-US" altLang="zh-CN" sz="1800" dirty="0" smtClean="0">
                <a:effectLst/>
              </a:rPr>
              <a:t>,</a:t>
            </a:r>
            <a:r>
              <a:rPr lang="zh-CN" altLang="en-US" sz="1800" dirty="0" smtClean="0">
                <a:effectLst/>
              </a:rPr>
              <a:t>使系统运行时出错</a:t>
            </a:r>
            <a:r>
              <a:rPr lang="en-US" altLang="zh-CN" sz="1800" dirty="0" smtClean="0">
                <a:effectLst/>
              </a:rPr>
              <a:t>,</a:t>
            </a:r>
            <a:r>
              <a:rPr lang="zh-CN" altLang="en-US" sz="1800" dirty="0" smtClean="0">
                <a:effectLst/>
              </a:rPr>
              <a:t>获得异常信息</a:t>
            </a:r>
            <a:r>
              <a:rPr lang="en-US" altLang="zh-CN" sz="1800" dirty="0" smtClean="0">
                <a:effectLst/>
              </a:rPr>
              <a:t>,</a:t>
            </a:r>
            <a:r>
              <a:rPr lang="zh-CN" altLang="en-US" sz="1800" dirty="0" smtClean="0">
                <a:effectLst/>
              </a:rPr>
              <a:t>从而寻找系统漏洞进行攻击。防御手段也很简单</a:t>
            </a:r>
            <a:r>
              <a:rPr lang="en-US" altLang="zh-CN" sz="1800" dirty="0" smtClean="0">
                <a:effectLst/>
              </a:rPr>
              <a:t>,</a:t>
            </a:r>
            <a:r>
              <a:rPr lang="zh-CN" altLang="en-US" sz="1800" dirty="0" smtClean="0">
                <a:effectLst/>
              </a:rPr>
              <a:t>通过配置</a:t>
            </a:r>
            <a:r>
              <a:rPr lang="en-US" altLang="zh-CN" sz="1800" dirty="0" smtClean="0">
                <a:effectLst/>
              </a:rPr>
              <a:t>Web </a:t>
            </a:r>
            <a:r>
              <a:rPr lang="zh-CN" altLang="en-US" sz="1800" dirty="0" smtClean="0">
                <a:effectLst/>
              </a:rPr>
              <a:t>服务器参数</a:t>
            </a:r>
            <a:r>
              <a:rPr lang="en-US" altLang="zh-CN" sz="1800" dirty="0" smtClean="0">
                <a:effectLst/>
              </a:rPr>
              <a:t>,</a:t>
            </a:r>
            <a:r>
              <a:rPr lang="zh-CN" altLang="en-US" sz="1800" dirty="0" smtClean="0">
                <a:effectLst/>
              </a:rPr>
              <a:t>跳转</a:t>
            </a:r>
            <a:r>
              <a:rPr lang="en-US" altLang="zh-CN" sz="1800" dirty="0" smtClean="0">
                <a:effectLst/>
              </a:rPr>
              <a:t>500</a:t>
            </a:r>
            <a:r>
              <a:rPr lang="zh-CN" altLang="en-US" sz="1800" dirty="0" smtClean="0">
                <a:effectLst/>
              </a:rPr>
              <a:t>页面</a:t>
            </a:r>
            <a:r>
              <a:rPr lang="en-US" altLang="zh-CN" sz="1800" dirty="0" smtClean="0">
                <a:effectLst/>
              </a:rPr>
              <a:t>(HTTP</a:t>
            </a:r>
            <a:r>
              <a:rPr lang="zh-CN" altLang="en-US" sz="1800" dirty="0" smtClean="0">
                <a:effectLst/>
              </a:rPr>
              <a:t>响应码</a:t>
            </a:r>
            <a:r>
              <a:rPr lang="en-US" altLang="zh-CN" sz="1800" dirty="0" smtClean="0">
                <a:effectLst/>
              </a:rPr>
              <a:t>500</a:t>
            </a:r>
            <a:r>
              <a:rPr lang="zh-CN" altLang="en-US" sz="1800" dirty="0" smtClean="0">
                <a:effectLst/>
              </a:rPr>
              <a:t>表示服务器内部错误</a:t>
            </a:r>
            <a:r>
              <a:rPr lang="en-US" altLang="zh-CN" sz="1800" dirty="0" smtClean="0">
                <a:effectLst/>
              </a:rPr>
              <a:t>)</a:t>
            </a:r>
            <a:r>
              <a:rPr lang="zh-CN" altLang="en-US" sz="1800" dirty="0" smtClean="0">
                <a:effectLst/>
              </a:rPr>
              <a:t>到专门的错误页面即可</a:t>
            </a:r>
            <a:r>
              <a:rPr lang="en-US" altLang="zh-CN" sz="1800" dirty="0" smtClean="0">
                <a:effectLst/>
              </a:rPr>
              <a:t>, Web</a:t>
            </a:r>
            <a:r>
              <a:rPr lang="zh-CN" altLang="en-US" sz="1800" dirty="0" smtClean="0">
                <a:effectLst/>
              </a:rPr>
              <a:t>应用常用的 </a:t>
            </a:r>
            <a:r>
              <a:rPr lang="en-US" altLang="zh-CN" sz="1800" dirty="0" smtClean="0">
                <a:effectLst/>
              </a:rPr>
              <a:t>MVC</a:t>
            </a:r>
            <a:r>
              <a:rPr lang="zh-CN" altLang="en-US" sz="1800" dirty="0" smtClean="0">
                <a:effectLst/>
              </a:rPr>
              <a:t>框架也有这个功能。</a:t>
            </a:r>
          </a:p>
          <a:p>
            <a:r>
              <a:rPr lang="en-US" altLang="zh-CN" sz="1800" dirty="0" smtClean="0">
                <a:effectLst/>
              </a:rPr>
              <a:t>HTML </a:t>
            </a:r>
            <a:r>
              <a:rPr lang="zh-CN" altLang="en-US" sz="1800" dirty="0" smtClean="0">
                <a:effectLst/>
              </a:rPr>
              <a:t>注释</a:t>
            </a:r>
          </a:p>
          <a:p>
            <a:pPr lvl="1"/>
            <a:r>
              <a:rPr lang="zh-CN" altLang="en-US" sz="1800" dirty="0" smtClean="0">
                <a:effectLst/>
              </a:rPr>
              <a:t>为调试程序方便或其他不恰当的原因</a:t>
            </a:r>
            <a:r>
              <a:rPr lang="en-US" altLang="zh-CN" sz="1800" dirty="0" smtClean="0">
                <a:effectLst/>
              </a:rPr>
              <a:t>,</a:t>
            </a:r>
            <a:r>
              <a:rPr lang="zh-CN" altLang="en-US" sz="1800" dirty="0" smtClean="0">
                <a:effectLst/>
              </a:rPr>
              <a:t>有时程序开发人员会在</a:t>
            </a:r>
            <a:r>
              <a:rPr lang="en-US" altLang="zh-CN" sz="1800" dirty="0" smtClean="0">
                <a:effectLst/>
              </a:rPr>
              <a:t>PHP</a:t>
            </a:r>
            <a:r>
              <a:rPr lang="zh-CN" altLang="en-US" sz="1800" dirty="0" smtClean="0">
                <a:effectLst/>
              </a:rPr>
              <a:t>、</a:t>
            </a:r>
            <a:r>
              <a:rPr lang="en-US" altLang="zh-CN" sz="1800" dirty="0" smtClean="0">
                <a:effectLst/>
              </a:rPr>
              <a:t>JS</a:t>
            </a:r>
            <a:r>
              <a:rPr lang="zh-CN" altLang="en-US" sz="1800" dirty="0" smtClean="0">
                <a:effectLst/>
              </a:rPr>
              <a:t>等服务器页面程序中使用</a:t>
            </a:r>
            <a:r>
              <a:rPr lang="en-US" altLang="zh-CN" sz="1800" dirty="0" smtClean="0">
                <a:effectLst/>
              </a:rPr>
              <a:t>HTML</a:t>
            </a:r>
            <a:r>
              <a:rPr lang="zh-CN" altLang="en-US" sz="1800" dirty="0" smtClean="0">
                <a:effectLst/>
              </a:rPr>
              <a:t>注释语法进行程序注释</a:t>
            </a:r>
            <a:r>
              <a:rPr lang="en-US" altLang="zh-CN" sz="1800" dirty="0" smtClean="0">
                <a:effectLst/>
              </a:rPr>
              <a:t>,</a:t>
            </a:r>
            <a:r>
              <a:rPr lang="zh-CN" altLang="en-US" sz="1800" dirty="0" smtClean="0">
                <a:effectLst/>
              </a:rPr>
              <a:t>这些</a:t>
            </a:r>
            <a:r>
              <a:rPr lang="en-US" altLang="zh-CN" sz="1800" dirty="0" smtClean="0">
                <a:effectLst/>
              </a:rPr>
              <a:t>HTML</a:t>
            </a:r>
            <a:r>
              <a:rPr lang="zh-CN" altLang="en-US" sz="1800" dirty="0" smtClean="0">
                <a:effectLst/>
              </a:rPr>
              <a:t>注释就会显示在客户端浏览器</a:t>
            </a:r>
            <a:r>
              <a:rPr lang="en-US" altLang="zh-CN" sz="1800" dirty="0" smtClean="0">
                <a:effectLst/>
              </a:rPr>
              <a:t>,</a:t>
            </a:r>
            <a:r>
              <a:rPr lang="zh-CN" altLang="en-US" sz="1800" dirty="0" smtClean="0">
                <a:effectLst/>
              </a:rPr>
              <a:t>给黑客造成攻击便利。程序最终发布前需要进行代码 </a:t>
            </a:r>
            <a:r>
              <a:rPr lang="en-US" altLang="zh-CN" sz="1800" dirty="0" smtClean="0">
                <a:effectLst/>
              </a:rPr>
              <a:t>review</a:t>
            </a:r>
            <a:r>
              <a:rPr lang="zh-CN" altLang="en-US" sz="1800" dirty="0" smtClean="0">
                <a:effectLst/>
              </a:rPr>
              <a:t>或自动扫描</a:t>
            </a:r>
            <a:r>
              <a:rPr lang="en-US" altLang="zh-CN" sz="1800" dirty="0" smtClean="0">
                <a:effectLst/>
              </a:rPr>
              <a:t>,</a:t>
            </a:r>
            <a:r>
              <a:rPr lang="zh-CN" altLang="en-US" sz="1800" dirty="0" smtClean="0">
                <a:effectLst/>
              </a:rPr>
              <a:t>避免 </a:t>
            </a:r>
            <a:r>
              <a:rPr lang="en-US" altLang="zh-CN" sz="1800" dirty="0" smtClean="0">
                <a:effectLst/>
              </a:rPr>
              <a:t>HTML </a:t>
            </a:r>
            <a:r>
              <a:rPr lang="zh-CN" altLang="en-US" sz="1800" dirty="0" smtClean="0">
                <a:effectLst/>
              </a:rPr>
              <a:t>注释漏洞。</a:t>
            </a:r>
          </a:p>
          <a:p>
            <a:r>
              <a:rPr lang="zh-CN" altLang="en-US" sz="1800" dirty="0" smtClean="0">
                <a:effectLst/>
              </a:rPr>
              <a:t>文件上传</a:t>
            </a:r>
          </a:p>
          <a:p>
            <a:pPr lvl="1"/>
            <a:r>
              <a:rPr lang="zh-CN" altLang="en-US" sz="1800" dirty="0" smtClean="0">
                <a:effectLst/>
              </a:rPr>
              <a:t>一般网站都会有文件上传功能</a:t>
            </a:r>
            <a:r>
              <a:rPr lang="en-US" altLang="zh-CN" sz="1800" dirty="0" smtClean="0">
                <a:effectLst/>
              </a:rPr>
              <a:t>,</a:t>
            </a:r>
            <a:r>
              <a:rPr lang="zh-CN" altLang="en-US" sz="1800" dirty="0" smtClean="0">
                <a:effectLst/>
              </a:rPr>
              <a:t>设置头像、分享视频、上传附件等。如果上传的是可执行的程序</a:t>
            </a:r>
            <a:r>
              <a:rPr lang="en-US" altLang="zh-CN" sz="1800" dirty="0" smtClean="0">
                <a:effectLst/>
              </a:rPr>
              <a:t>,</a:t>
            </a:r>
            <a:r>
              <a:rPr lang="zh-CN" altLang="en-US" sz="1800" dirty="0" smtClean="0">
                <a:effectLst/>
              </a:rPr>
              <a:t>并通过该程序获得服务器端命令执行能力</a:t>
            </a:r>
            <a:r>
              <a:rPr lang="en-US" altLang="zh-CN" sz="1800" dirty="0" smtClean="0">
                <a:effectLst/>
              </a:rPr>
              <a:t>,</a:t>
            </a:r>
            <a:r>
              <a:rPr lang="zh-CN" altLang="en-US" sz="1800" dirty="0" smtClean="0">
                <a:effectLst/>
              </a:rPr>
              <a:t>那么攻击者几乎可以在服务器上为所欲为</a:t>
            </a:r>
            <a:r>
              <a:rPr lang="en-US" altLang="zh-CN" sz="1800" dirty="0" smtClean="0">
                <a:effectLst/>
              </a:rPr>
              <a:t>,</a:t>
            </a:r>
            <a:r>
              <a:rPr lang="zh-CN" altLang="en-US" sz="1800" dirty="0" smtClean="0">
                <a:effectLst/>
              </a:rPr>
              <a:t>并以此为跳板攻击集群环境的其他机器。最有效的防御手段是设置上传文件白名单</a:t>
            </a:r>
            <a:r>
              <a:rPr lang="en-US" altLang="zh-CN" sz="1800" dirty="0" smtClean="0">
                <a:effectLst/>
              </a:rPr>
              <a:t>,</a:t>
            </a:r>
            <a:r>
              <a:rPr lang="zh-CN" altLang="en-US" sz="1800" dirty="0" smtClean="0">
                <a:effectLst/>
              </a:rPr>
              <a:t>只允许上传可靠的文件类型。此外还可以修改文件名、使用专门的存储等手段</a:t>
            </a:r>
            <a:r>
              <a:rPr lang="en-US" altLang="zh-CN" sz="1800" dirty="0" smtClean="0">
                <a:effectLst/>
              </a:rPr>
              <a:t>,</a:t>
            </a:r>
            <a:r>
              <a:rPr lang="zh-CN" altLang="en-US" sz="1800" dirty="0" smtClean="0">
                <a:effectLst/>
              </a:rPr>
              <a:t>保护服务器免受上传文件攻击。</a:t>
            </a:r>
          </a:p>
          <a:p>
            <a:r>
              <a:rPr lang="zh-CN" altLang="en-US" sz="1800" dirty="0" smtClean="0">
                <a:effectLst/>
              </a:rPr>
              <a:t>路径遍历</a:t>
            </a:r>
          </a:p>
          <a:p>
            <a:pPr lvl="1"/>
            <a:r>
              <a:rPr lang="zh-CN" altLang="en-US" sz="1800" dirty="0" smtClean="0">
                <a:effectLst/>
              </a:rPr>
              <a:t>攻击者在请求的</a:t>
            </a:r>
            <a:r>
              <a:rPr lang="en-US" altLang="zh-CN" sz="1800" dirty="0" err="1" smtClean="0">
                <a:effectLst/>
              </a:rPr>
              <a:t>UrL</a:t>
            </a:r>
            <a:r>
              <a:rPr lang="zh-CN" altLang="en-US" sz="1800" dirty="0" smtClean="0">
                <a:effectLst/>
              </a:rPr>
              <a:t>中使用相对路径</a:t>
            </a:r>
            <a:r>
              <a:rPr lang="en-US" altLang="zh-CN" sz="1800" dirty="0" smtClean="0">
                <a:effectLst/>
              </a:rPr>
              <a:t>,</a:t>
            </a:r>
            <a:r>
              <a:rPr lang="zh-CN" altLang="en-US" sz="1800" dirty="0" smtClean="0">
                <a:effectLst/>
              </a:rPr>
              <a:t>遍历系统未开放的目录和文件。防御方法主是将</a:t>
            </a:r>
            <a:r>
              <a:rPr lang="en-US" altLang="zh-CN" sz="1800" dirty="0" smtClean="0">
                <a:effectLst/>
              </a:rPr>
              <a:t>JS</a:t>
            </a:r>
            <a:r>
              <a:rPr lang="zh-CN" altLang="en-US" sz="1800" dirty="0" smtClean="0">
                <a:effectLst/>
              </a:rPr>
              <a:t>、</a:t>
            </a:r>
            <a:r>
              <a:rPr lang="en-US" altLang="zh-CN" sz="1800" dirty="0" smtClean="0">
                <a:effectLst/>
              </a:rPr>
              <a:t>CSS</a:t>
            </a:r>
            <a:r>
              <a:rPr lang="zh-CN" altLang="en-US" sz="1800" dirty="0" smtClean="0">
                <a:effectLst/>
              </a:rPr>
              <a:t>等资源文件部署在独立服务器、使用独立域名</a:t>
            </a:r>
            <a:r>
              <a:rPr lang="en-US" altLang="zh-CN" sz="1800" dirty="0" smtClean="0">
                <a:effectLst/>
              </a:rPr>
              <a:t>,</a:t>
            </a:r>
            <a:r>
              <a:rPr lang="zh-CN" altLang="en-US" sz="1800" dirty="0" smtClean="0">
                <a:effectLst/>
              </a:rPr>
              <a:t>其他文件不使用静态</a:t>
            </a:r>
            <a:r>
              <a:rPr lang="en-US" altLang="zh-CN" sz="1800" dirty="0" smtClean="0">
                <a:effectLst/>
              </a:rPr>
              <a:t>URL</a:t>
            </a:r>
            <a:r>
              <a:rPr lang="zh-CN" altLang="en-US" sz="1800" dirty="0" smtClean="0">
                <a:effectLst/>
              </a:rPr>
              <a:t>访问</a:t>
            </a:r>
            <a:r>
              <a:rPr lang="en-US" altLang="zh-CN" sz="1800" dirty="0" smtClean="0">
                <a:effectLst/>
              </a:rPr>
              <a:t>,</a:t>
            </a:r>
            <a:r>
              <a:rPr lang="zh-CN" altLang="en-US" sz="1800" dirty="0" smtClean="0">
                <a:effectLst/>
              </a:rPr>
              <a:t>动态参数不包含文件路径信息。</a:t>
            </a:r>
          </a:p>
          <a:p>
            <a:pPr lvl="1"/>
            <a:endParaRPr lang="zh-CN" altLang="en-US" sz="1800" dirty="0" smtClean="0">
              <a:effectLst/>
            </a:endParaRPr>
          </a:p>
          <a:p>
            <a:endParaRPr lang="en-US" sz="1800" dirty="0"/>
          </a:p>
        </p:txBody>
      </p:sp>
    </p:spTree>
    <p:extLst>
      <p:ext uri="{BB962C8B-B14F-4D97-AF65-F5344CB8AC3E}">
        <p14:creationId xmlns:p14="http://schemas.microsoft.com/office/powerpoint/2010/main" val="181657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应用防火墙</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网站面临的安全问题复杂多样</a:t>
            </a:r>
            <a:r>
              <a:rPr lang="en-US" altLang="zh-CN" dirty="0" smtClean="0">
                <a:effectLst/>
              </a:rPr>
              <a:t>,</a:t>
            </a:r>
            <a:r>
              <a:rPr lang="zh-CN" altLang="en-US" dirty="0" smtClean="0">
                <a:effectLst/>
              </a:rPr>
              <a:t>各种攻击手段日新月异</a:t>
            </a:r>
            <a:r>
              <a:rPr lang="en-US" altLang="zh-CN" dirty="0" smtClean="0">
                <a:effectLst/>
              </a:rPr>
              <a:t>,</a:t>
            </a:r>
            <a:r>
              <a:rPr lang="zh-CN" altLang="en-US" dirty="0" smtClean="0">
                <a:effectLst/>
              </a:rPr>
              <a:t>新型漏洞不断被报告。如果有一款产品能够统一拦截请求</a:t>
            </a:r>
            <a:r>
              <a:rPr lang="en-US" altLang="zh-CN" dirty="0" smtClean="0">
                <a:effectLst/>
              </a:rPr>
              <a:t>,</a:t>
            </a:r>
            <a:r>
              <a:rPr lang="zh-CN" altLang="en-US" dirty="0" smtClean="0">
                <a:effectLst/>
              </a:rPr>
              <a:t>过滤恶意参数</a:t>
            </a:r>
            <a:r>
              <a:rPr lang="en-US" altLang="zh-CN" dirty="0" smtClean="0">
                <a:effectLst/>
              </a:rPr>
              <a:t>,</a:t>
            </a:r>
            <a:r>
              <a:rPr lang="zh-CN" altLang="en-US" dirty="0" smtClean="0">
                <a:effectLst/>
              </a:rPr>
              <a:t>自动消毒、添加 </a:t>
            </a:r>
            <a:r>
              <a:rPr lang="en-US" altLang="zh-CN" dirty="0" smtClean="0">
                <a:effectLst/>
              </a:rPr>
              <a:t>Token,</a:t>
            </a:r>
            <a:r>
              <a:rPr lang="zh-CN" altLang="en-US" dirty="0" smtClean="0">
                <a:effectLst/>
              </a:rPr>
              <a:t>并且能够根据最新攻击和漏洞情报</a:t>
            </a:r>
            <a:r>
              <a:rPr lang="en-US" altLang="zh-CN" dirty="0" smtClean="0">
                <a:effectLst/>
              </a:rPr>
              <a:t>,</a:t>
            </a:r>
            <a:r>
              <a:rPr lang="zh-CN" altLang="en-US" dirty="0" smtClean="0">
                <a:effectLst/>
              </a:rPr>
              <a:t>不断升级对策</a:t>
            </a:r>
            <a:r>
              <a:rPr lang="en-US" altLang="zh-CN" dirty="0" smtClean="0">
                <a:effectLst/>
              </a:rPr>
              <a:t>,</a:t>
            </a:r>
            <a:r>
              <a:rPr lang="zh-CN" altLang="en-US" dirty="0" smtClean="0">
                <a:effectLst/>
              </a:rPr>
              <a:t>处理掉大多数令人头痛的网站攻击</a:t>
            </a:r>
            <a:r>
              <a:rPr lang="en-US" altLang="zh-CN" dirty="0" smtClean="0">
                <a:effectLst/>
              </a:rPr>
              <a:t>,</a:t>
            </a:r>
            <a:r>
              <a:rPr lang="zh-CN" altLang="en-US" dirty="0" smtClean="0">
                <a:effectLst/>
              </a:rPr>
              <a:t>就是一件很美妙的事了。</a:t>
            </a:r>
          </a:p>
          <a:p>
            <a:r>
              <a:rPr lang="zh-CN" altLang="en-US" dirty="0" smtClean="0">
                <a:effectLst/>
              </a:rPr>
              <a:t>非常幸运</a:t>
            </a:r>
            <a:r>
              <a:rPr lang="en-US" altLang="zh-CN" dirty="0" smtClean="0">
                <a:effectLst/>
              </a:rPr>
              <a:t>,</a:t>
            </a:r>
            <a:r>
              <a:rPr lang="zh-CN" altLang="en-US" dirty="0" smtClean="0">
                <a:effectLst/>
              </a:rPr>
              <a:t>真的有这样的产品一一</a:t>
            </a:r>
            <a:r>
              <a:rPr lang="en-US" altLang="zh-CN" dirty="0" err="1" smtClean="0">
                <a:effectLst/>
              </a:rPr>
              <a:t>ModSecurity</a:t>
            </a:r>
            <a:r>
              <a:rPr lang="zh-CN" altLang="en-US" dirty="0" smtClean="0">
                <a:effectLst/>
              </a:rPr>
              <a:t>。</a:t>
            </a:r>
          </a:p>
          <a:p>
            <a:r>
              <a:rPr lang="en-US" altLang="zh-CN" dirty="0" err="1" smtClean="0">
                <a:effectLst/>
              </a:rPr>
              <a:t>ModSecurity</a:t>
            </a:r>
            <a:r>
              <a:rPr lang="zh-CN" altLang="en-US" dirty="0" smtClean="0">
                <a:effectLst/>
              </a:rPr>
              <a:t>是一个开源的 </a:t>
            </a:r>
            <a:r>
              <a:rPr lang="en-US" altLang="zh-CN" dirty="0" smtClean="0">
                <a:effectLst/>
              </a:rPr>
              <a:t>Web </a:t>
            </a:r>
            <a:r>
              <a:rPr lang="zh-CN" altLang="en-US" dirty="0" smtClean="0">
                <a:effectLst/>
              </a:rPr>
              <a:t>应用防火墙</a:t>
            </a:r>
            <a:r>
              <a:rPr lang="en-US" altLang="zh-CN" dirty="0" smtClean="0">
                <a:effectLst/>
              </a:rPr>
              <a:t>,</a:t>
            </a:r>
            <a:r>
              <a:rPr lang="zh-CN" altLang="en-US" dirty="0" smtClean="0">
                <a:effectLst/>
              </a:rPr>
              <a:t>探测攻击并保护</a:t>
            </a:r>
            <a:r>
              <a:rPr lang="en-US" altLang="zh-CN" dirty="0" smtClean="0">
                <a:effectLst/>
              </a:rPr>
              <a:t>Web </a:t>
            </a:r>
            <a:r>
              <a:rPr lang="zh-CN" altLang="en-US" dirty="0" smtClean="0">
                <a:effectLst/>
              </a:rPr>
              <a:t>应用程序</a:t>
            </a:r>
            <a:r>
              <a:rPr lang="en-US" altLang="zh-CN" dirty="0" smtClean="0">
                <a:effectLst/>
              </a:rPr>
              <a:t>,</a:t>
            </a:r>
            <a:r>
              <a:rPr lang="zh-CN" altLang="en-US" dirty="0" smtClean="0">
                <a:effectLst/>
              </a:rPr>
              <a:t>既可以嵌入到</a:t>
            </a:r>
            <a:r>
              <a:rPr lang="en-US" altLang="zh-CN" dirty="0" smtClean="0">
                <a:effectLst/>
              </a:rPr>
              <a:t>Web </a:t>
            </a:r>
            <a:r>
              <a:rPr lang="zh-CN" altLang="en-US" dirty="0" smtClean="0">
                <a:effectLst/>
              </a:rPr>
              <a:t>应用服务器中</a:t>
            </a:r>
            <a:r>
              <a:rPr lang="en-US" altLang="zh-CN" dirty="0" smtClean="0">
                <a:effectLst/>
              </a:rPr>
              <a:t>,</a:t>
            </a:r>
            <a:r>
              <a:rPr lang="zh-CN" altLang="en-US" dirty="0" smtClean="0">
                <a:effectLst/>
              </a:rPr>
              <a:t>也可以作为一个独立的应用程序启动。</a:t>
            </a:r>
            <a:r>
              <a:rPr lang="en-US" altLang="zh-CN" dirty="0" err="1" smtClean="0">
                <a:effectLst/>
              </a:rPr>
              <a:t>ModSecurity</a:t>
            </a:r>
            <a:r>
              <a:rPr lang="en-US" altLang="zh-CN" dirty="0" smtClean="0">
                <a:effectLst/>
              </a:rPr>
              <a:t> </a:t>
            </a:r>
            <a:r>
              <a:rPr lang="zh-CN" altLang="en-US" dirty="0" smtClean="0">
                <a:effectLst/>
              </a:rPr>
              <a:t>最早只是 </a:t>
            </a:r>
            <a:r>
              <a:rPr lang="en-US" altLang="zh-CN" dirty="0" smtClean="0">
                <a:effectLst/>
              </a:rPr>
              <a:t>Apache </a:t>
            </a:r>
            <a:r>
              <a:rPr lang="zh-CN" altLang="en-US" dirty="0" smtClean="0">
                <a:effectLst/>
              </a:rPr>
              <a:t>的一个模块</a:t>
            </a:r>
            <a:r>
              <a:rPr lang="en-US" altLang="zh-CN" dirty="0" smtClean="0">
                <a:effectLst/>
              </a:rPr>
              <a:t>,</a:t>
            </a:r>
            <a:r>
              <a:rPr lang="zh-CN" altLang="en-US" dirty="0" smtClean="0">
                <a:effectLst/>
              </a:rPr>
              <a:t>现在已经有</a:t>
            </a:r>
            <a:r>
              <a:rPr lang="en-US" altLang="zh-CN" dirty="0" smtClean="0">
                <a:effectLst/>
              </a:rPr>
              <a:t>Java</a:t>
            </a:r>
            <a:r>
              <a:rPr lang="zh-CN" altLang="en-US" dirty="0" smtClean="0">
                <a:effectLst/>
              </a:rPr>
              <a:t>、</a:t>
            </a:r>
            <a:r>
              <a:rPr lang="en-US" altLang="zh-CN" dirty="0" smtClean="0">
                <a:effectLst/>
              </a:rPr>
              <a:t>.NET</a:t>
            </a:r>
            <a:r>
              <a:rPr lang="zh-CN" altLang="en-US" dirty="0" smtClean="0">
                <a:effectLst/>
              </a:rPr>
              <a:t>多个版本</a:t>
            </a:r>
            <a:r>
              <a:rPr lang="en-US" altLang="zh-CN" dirty="0" smtClean="0">
                <a:effectLst/>
              </a:rPr>
              <a:t>,</a:t>
            </a:r>
            <a:r>
              <a:rPr lang="zh-CN" altLang="en-US" dirty="0" smtClean="0">
                <a:effectLst/>
              </a:rPr>
              <a:t>并支持 </a:t>
            </a:r>
            <a:r>
              <a:rPr lang="en-US" altLang="zh-CN" dirty="0" smtClean="0">
                <a:effectLst/>
              </a:rPr>
              <a:t>Nginx</a:t>
            </a:r>
            <a:r>
              <a:rPr lang="zh-CN" altLang="en-US" dirty="0" smtClean="0">
                <a:effectLst/>
              </a:rPr>
              <a:t>。</a:t>
            </a:r>
          </a:p>
          <a:p>
            <a:r>
              <a:rPr lang="en-US" altLang="zh-CN" dirty="0" err="1" smtClean="0">
                <a:effectLst/>
              </a:rPr>
              <a:t>ModSecurity</a:t>
            </a:r>
            <a:r>
              <a:rPr lang="zh-CN" altLang="en-US" dirty="0" smtClean="0">
                <a:effectLst/>
              </a:rPr>
              <a:t>采用处理逻辑与攻击规则集合分离的架构模式。处理逻辑</a:t>
            </a:r>
            <a:r>
              <a:rPr lang="en-US" altLang="zh-CN" dirty="0" smtClean="0">
                <a:effectLst/>
              </a:rPr>
              <a:t>(</a:t>
            </a:r>
            <a:r>
              <a:rPr lang="zh-CN" altLang="en-US" dirty="0" smtClean="0">
                <a:effectLst/>
              </a:rPr>
              <a:t>执行引擎</a:t>
            </a:r>
            <a:r>
              <a:rPr lang="en-US" altLang="zh-CN" dirty="0" smtClean="0">
                <a:effectLst/>
              </a:rPr>
              <a:t>)</a:t>
            </a:r>
            <a:r>
              <a:rPr lang="zh-CN" altLang="en-US" dirty="0" smtClean="0">
                <a:effectLst/>
              </a:rPr>
              <a:t>负责请求和响应的拦截过滤</a:t>
            </a:r>
            <a:r>
              <a:rPr lang="en-US" altLang="zh-CN" dirty="0" smtClean="0">
                <a:effectLst/>
              </a:rPr>
              <a:t>,</a:t>
            </a:r>
            <a:r>
              <a:rPr lang="zh-CN" altLang="en-US" dirty="0" smtClean="0">
                <a:effectLst/>
              </a:rPr>
              <a:t>规则加载执行等功能。而攻击规则集合则负责描述对具体攻击的规则定义、模式识别、防御策略等功能</a:t>
            </a:r>
            <a:r>
              <a:rPr lang="en-US" altLang="zh-CN" dirty="0" smtClean="0">
                <a:effectLst/>
              </a:rPr>
              <a:t>(</a:t>
            </a:r>
            <a:r>
              <a:rPr lang="zh-CN" altLang="en-US" dirty="0" smtClean="0">
                <a:effectLst/>
              </a:rPr>
              <a:t>可以通过文本方式进行描述</a:t>
            </a:r>
            <a:r>
              <a:rPr lang="en-US" altLang="zh-CN" dirty="0" smtClean="0">
                <a:effectLst/>
              </a:rPr>
              <a:t>)</a:t>
            </a:r>
            <a:r>
              <a:rPr lang="zh-CN" altLang="en-US" dirty="0" smtClean="0">
                <a:effectLst/>
              </a:rPr>
              <a:t>。处理逻辑比较稳定</a:t>
            </a:r>
            <a:r>
              <a:rPr lang="en-US" altLang="zh-CN" dirty="0" smtClean="0">
                <a:effectLst/>
              </a:rPr>
              <a:t>,</a:t>
            </a:r>
            <a:r>
              <a:rPr lang="zh-CN" altLang="en-US" dirty="0" smtClean="0">
                <a:effectLst/>
              </a:rPr>
              <a:t>规则集合需要不断针对漏洞进行升级</a:t>
            </a:r>
            <a:r>
              <a:rPr lang="en-US" altLang="zh-CN" dirty="0" smtClean="0">
                <a:effectLst/>
              </a:rPr>
              <a:t>,</a:t>
            </a:r>
            <a:r>
              <a:rPr lang="zh-CN" altLang="en-US" dirty="0" smtClean="0">
                <a:effectLst/>
              </a:rPr>
              <a:t>这是一种可扩展的架构设计。</a:t>
            </a:r>
            <a:endParaRPr lang="zh-CN" altLang="en-US" dirty="0">
              <a:effectLst/>
            </a:endParaRPr>
          </a:p>
        </p:txBody>
      </p:sp>
    </p:spTree>
    <p:extLst>
      <p:ext uri="{BB962C8B-B14F-4D97-AF65-F5344CB8AC3E}">
        <p14:creationId xmlns:p14="http://schemas.microsoft.com/office/powerpoint/2010/main" val="185465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ModSecurity</a:t>
            </a:r>
            <a:endParaRPr lang="en-US" dirty="0"/>
          </a:p>
        </p:txBody>
      </p:sp>
      <p:pic>
        <p:nvPicPr>
          <p:cNvPr id="4" name="Content Placeholder 3"/>
          <p:cNvPicPr>
            <a:picLocks noGrp="1" noChangeAspect="1"/>
          </p:cNvPicPr>
          <p:nvPr>
            <p:ph idx="1"/>
          </p:nvPr>
        </p:nvPicPr>
        <p:blipFill>
          <a:blip r:embed="rId2"/>
          <a:stretch>
            <a:fillRect/>
          </a:stretch>
        </p:blipFill>
        <p:spPr>
          <a:xfrm>
            <a:off x="2218049" y="1825625"/>
            <a:ext cx="7755901" cy="4351338"/>
          </a:xfrm>
          <a:prstGeom prst="rect">
            <a:avLst/>
          </a:prstGeom>
        </p:spPr>
      </p:pic>
    </p:spTree>
    <p:extLst>
      <p:ext uri="{BB962C8B-B14F-4D97-AF65-F5344CB8AC3E}">
        <p14:creationId xmlns:p14="http://schemas.microsoft.com/office/powerpoint/2010/main" val="157083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网站安全漏洞扫描</a:t>
            </a:r>
            <a:endParaRPr lang="en-US" dirty="0"/>
          </a:p>
        </p:txBody>
      </p:sp>
      <p:sp>
        <p:nvSpPr>
          <p:cNvPr id="3" name="Content Placeholder 2"/>
          <p:cNvSpPr>
            <a:spLocks noGrp="1"/>
          </p:cNvSpPr>
          <p:nvPr>
            <p:ph idx="1"/>
          </p:nvPr>
        </p:nvSpPr>
        <p:spPr/>
        <p:txBody>
          <a:bodyPr/>
          <a:lstStyle/>
          <a:p>
            <a:r>
              <a:rPr lang="zh-CN" altLang="en-US" dirty="0" smtClean="0">
                <a:effectLst/>
              </a:rPr>
              <a:t>和计算机安全漏洞扫描一样</a:t>
            </a:r>
            <a:r>
              <a:rPr lang="en-US" altLang="zh-CN" dirty="0" smtClean="0">
                <a:effectLst/>
              </a:rPr>
              <a:t>,</a:t>
            </a:r>
            <a:r>
              <a:rPr lang="zh-CN" altLang="en-US" dirty="0" smtClean="0">
                <a:effectLst/>
              </a:rPr>
              <a:t>网站也需要安全漏洞扫描。</a:t>
            </a:r>
            <a:endParaRPr lang="en-US" altLang="zh-CN" dirty="0" smtClean="0">
              <a:effectLst/>
            </a:endParaRPr>
          </a:p>
          <a:p>
            <a:r>
              <a:rPr lang="zh-CN" altLang="en-US" dirty="0" smtClean="0">
                <a:effectLst/>
              </a:rPr>
              <a:t>网站安全漏洞扫描工具是根据内置规则</a:t>
            </a:r>
            <a:r>
              <a:rPr lang="en-US" altLang="zh-CN" dirty="0" smtClean="0">
                <a:effectLst/>
              </a:rPr>
              <a:t>,</a:t>
            </a:r>
            <a:r>
              <a:rPr lang="zh-CN" altLang="en-US" dirty="0" smtClean="0">
                <a:effectLst/>
              </a:rPr>
              <a:t>构造具有攻击性的</a:t>
            </a:r>
            <a:r>
              <a:rPr lang="en-US" altLang="zh-CN" dirty="0" smtClean="0">
                <a:effectLst/>
              </a:rPr>
              <a:t>URL</a:t>
            </a:r>
            <a:r>
              <a:rPr lang="zh-CN" altLang="en-US" dirty="0" smtClean="0">
                <a:effectLst/>
              </a:rPr>
              <a:t>请求</a:t>
            </a:r>
            <a:r>
              <a:rPr lang="en-US" altLang="zh-CN" dirty="0" smtClean="0">
                <a:effectLst/>
              </a:rPr>
              <a:t>,</a:t>
            </a:r>
            <a:r>
              <a:rPr lang="zh-CN" altLang="en-US" dirty="0" smtClean="0">
                <a:effectLst/>
              </a:rPr>
              <a:t>模拟黑客攻击行为</a:t>
            </a:r>
            <a:r>
              <a:rPr lang="en-US" altLang="zh-CN" dirty="0" smtClean="0">
                <a:effectLst/>
              </a:rPr>
              <a:t>,</a:t>
            </a:r>
            <a:r>
              <a:rPr lang="zh-CN" altLang="en-US" dirty="0" smtClean="0">
                <a:effectLst/>
              </a:rPr>
              <a:t>用以发现网站安全漏洞的工具。许多大型网站的安全团队都有自己开发的漏洞扫描工具</a:t>
            </a:r>
            <a:r>
              <a:rPr lang="en-US" altLang="zh-CN" dirty="0" smtClean="0">
                <a:effectLst/>
              </a:rPr>
              <a:t>,</a:t>
            </a:r>
            <a:r>
              <a:rPr lang="zh-CN" altLang="en-US" dirty="0" smtClean="0">
                <a:effectLst/>
              </a:rPr>
              <a:t>不定期地对网站的服务器进行扫描</a:t>
            </a:r>
            <a:r>
              <a:rPr lang="en-US" altLang="zh-CN" dirty="0" smtClean="0">
                <a:effectLst/>
              </a:rPr>
              <a:t>,</a:t>
            </a:r>
            <a:r>
              <a:rPr lang="zh-CN" altLang="en-US" dirty="0" smtClean="0">
                <a:effectLst/>
              </a:rPr>
              <a:t>查漏补缺。市场上也有很多商用的网站安全漏洞扫描平台。</a:t>
            </a:r>
          </a:p>
          <a:p>
            <a:endParaRPr lang="en-US" dirty="0"/>
          </a:p>
        </p:txBody>
      </p:sp>
    </p:spTree>
    <p:extLst>
      <p:ext uri="{BB962C8B-B14F-4D97-AF65-F5344CB8AC3E}">
        <p14:creationId xmlns:p14="http://schemas.microsoft.com/office/powerpoint/2010/main" val="76512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网站应用攻击与防御</a:t>
            </a:r>
            <a:endParaRPr lang="en-US" altLang="zh-CN" dirty="0" smtClean="0"/>
          </a:p>
          <a:p>
            <a:r>
              <a:rPr lang="zh-CN" altLang="en-US" dirty="0" smtClean="0">
                <a:solidFill>
                  <a:srgbClr val="FF0000"/>
                </a:solidFill>
              </a:rPr>
              <a:t>信息加密技术及密钥安全管理</a:t>
            </a:r>
            <a:endParaRPr lang="en-US" altLang="zh-CN" dirty="0" smtClean="0">
              <a:solidFill>
                <a:srgbClr val="FF0000"/>
              </a:solidFill>
            </a:endParaRPr>
          </a:p>
          <a:p>
            <a:r>
              <a:rPr lang="zh-CN" altLang="en-US" dirty="0" smtClean="0"/>
              <a:t>信息过滤与反垃圾</a:t>
            </a:r>
            <a:endParaRPr lang="en-US" altLang="zh-CN" dirty="0" smtClean="0"/>
          </a:p>
          <a:p>
            <a:r>
              <a:rPr lang="zh-CN" altLang="en-US" dirty="0" smtClean="0"/>
              <a:t>电子商务风险控制</a:t>
            </a:r>
            <a:endParaRPr lang="en-US" dirty="0"/>
          </a:p>
        </p:txBody>
      </p:sp>
    </p:spTree>
    <p:extLst>
      <p:ext uri="{BB962C8B-B14F-4D97-AF65-F5344CB8AC3E}">
        <p14:creationId xmlns:p14="http://schemas.microsoft.com/office/powerpoint/2010/main" val="107387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网站应用攻击与防御</a:t>
            </a:r>
            <a:endParaRPr lang="en-US" altLang="zh-CN" dirty="0" smtClean="0"/>
          </a:p>
          <a:p>
            <a:r>
              <a:rPr lang="zh-CN" altLang="en-US" dirty="0" smtClean="0"/>
              <a:t>信息加密技术及密钥安全管理</a:t>
            </a:r>
            <a:endParaRPr lang="en-US" altLang="zh-CN" dirty="0" smtClean="0"/>
          </a:p>
          <a:p>
            <a:r>
              <a:rPr lang="zh-CN" altLang="en-US" dirty="0" smtClean="0"/>
              <a:t>信息过滤与反垃圾</a:t>
            </a:r>
            <a:endParaRPr lang="en-US" altLang="zh-CN" dirty="0" smtClean="0"/>
          </a:p>
          <a:p>
            <a:r>
              <a:rPr lang="zh-CN" altLang="en-US" dirty="0" smtClean="0"/>
              <a:t>电子商务风险控制</a:t>
            </a:r>
            <a:endParaRPr lang="en-US" dirty="0"/>
          </a:p>
        </p:txBody>
      </p:sp>
    </p:spTree>
    <p:extLst>
      <p:ext uri="{BB962C8B-B14F-4D97-AF65-F5344CB8AC3E}">
        <p14:creationId xmlns:p14="http://schemas.microsoft.com/office/powerpoint/2010/main" val="551850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信息加密技术及密钥安全管理</a:t>
            </a:r>
            <a:endParaRPr lang="en-US" dirty="0"/>
          </a:p>
        </p:txBody>
      </p:sp>
      <p:sp>
        <p:nvSpPr>
          <p:cNvPr id="3" name="Content Placeholder 2"/>
          <p:cNvSpPr>
            <a:spLocks noGrp="1"/>
          </p:cNvSpPr>
          <p:nvPr>
            <p:ph idx="1"/>
          </p:nvPr>
        </p:nvSpPr>
        <p:spPr/>
        <p:txBody>
          <a:bodyPr/>
          <a:lstStyle/>
          <a:p>
            <a:r>
              <a:rPr lang="zh-CN" altLang="en-US" dirty="0" smtClean="0"/>
              <a:t>单向散列加密</a:t>
            </a:r>
            <a:endParaRPr lang="en-US" altLang="zh-CN" dirty="0" smtClean="0"/>
          </a:p>
          <a:p>
            <a:r>
              <a:rPr lang="zh-CN" altLang="en-US" dirty="0" smtClean="0"/>
              <a:t>对称加密</a:t>
            </a:r>
            <a:endParaRPr lang="en-US" altLang="zh-CN" dirty="0" smtClean="0"/>
          </a:p>
          <a:p>
            <a:r>
              <a:rPr lang="zh-CN" altLang="en-US" dirty="0" smtClean="0"/>
              <a:t>非对称加密</a:t>
            </a:r>
            <a:endParaRPr lang="en-US" dirty="0"/>
          </a:p>
        </p:txBody>
      </p:sp>
    </p:spTree>
    <p:extLst>
      <p:ext uri="{BB962C8B-B14F-4D97-AF65-F5344CB8AC3E}">
        <p14:creationId xmlns:p14="http://schemas.microsoft.com/office/powerpoint/2010/main" val="177824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单向散列加密</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单向散列加密是指通过对不同输入长度的信息进行散列计算</a:t>
            </a:r>
            <a:r>
              <a:rPr lang="en-US" altLang="zh-CN" dirty="0" smtClean="0">
                <a:effectLst/>
              </a:rPr>
              <a:t>,</a:t>
            </a:r>
            <a:r>
              <a:rPr lang="zh-CN" altLang="en-US" dirty="0" smtClean="0">
                <a:effectLst/>
              </a:rPr>
              <a:t>得到固定长度的输出</a:t>
            </a:r>
            <a:r>
              <a:rPr lang="en-US" altLang="zh-CN" dirty="0" smtClean="0">
                <a:effectLst/>
              </a:rPr>
              <a:t>,</a:t>
            </a:r>
            <a:r>
              <a:rPr lang="zh-CN" altLang="en-US" dirty="0" smtClean="0">
                <a:effectLst/>
              </a:rPr>
              <a:t>这个散列计算过程是单向的</a:t>
            </a:r>
            <a:r>
              <a:rPr lang="en-US" altLang="zh-CN" dirty="0" smtClean="0">
                <a:effectLst/>
              </a:rPr>
              <a:t>,</a:t>
            </a:r>
            <a:r>
              <a:rPr lang="zh-CN" altLang="en-US" dirty="0" smtClean="0">
                <a:effectLst/>
              </a:rPr>
              <a:t>即不能对固定长度的输出进行计算从而获得输入信息</a:t>
            </a:r>
            <a:r>
              <a:rPr lang="en-US" altLang="zh-CN" dirty="0" smtClean="0">
                <a:effectLst/>
              </a:rPr>
              <a:t>,</a:t>
            </a:r>
            <a:r>
              <a:rPr lang="zh-CN" altLang="en-US" dirty="0" smtClean="0">
                <a:effectLst/>
              </a:rPr>
              <a:t>如图所示。</a:t>
            </a:r>
            <a:endParaRPr lang="en-US" altLang="zh-CN" dirty="0" smtClean="0">
              <a:effectLst/>
            </a:endParaRPr>
          </a:p>
          <a:p>
            <a:r>
              <a:rPr lang="zh-CN" altLang="en-US" dirty="0" smtClean="0"/>
              <a:t>最简单的单向散列：取模</a:t>
            </a:r>
            <a:endParaRPr lang="zh-CN" altLang="en-US" dirty="0" smtClean="0">
              <a:effectLst/>
            </a:endParaRPr>
          </a:p>
          <a:p>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2724150" y="4088976"/>
            <a:ext cx="6743700" cy="1790700"/>
          </a:xfrm>
          <a:prstGeom prst="rect">
            <a:avLst/>
          </a:prstGeom>
        </p:spPr>
      </p:pic>
    </p:spTree>
    <p:extLst>
      <p:ext uri="{BB962C8B-B14F-4D97-AF65-F5344CB8AC3E}">
        <p14:creationId xmlns:p14="http://schemas.microsoft.com/office/powerpoint/2010/main" val="4926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622" y="247345"/>
            <a:ext cx="10515600" cy="2057444"/>
          </a:xfrm>
        </p:spPr>
        <p:txBody>
          <a:bodyPr/>
          <a:lstStyle/>
          <a:p>
            <a:r>
              <a:rPr lang="zh-CN" altLang="en-US" dirty="0" smtClean="0">
                <a:effectLst/>
              </a:rPr>
              <a:t>利用单向散列加密的这个特性</a:t>
            </a:r>
            <a:r>
              <a:rPr lang="en-US" altLang="zh-CN" dirty="0" smtClean="0">
                <a:effectLst/>
              </a:rPr>
              <a:t>,</a:t>
            </a:r>
            <a:r>
              <a:rPr lang="zh-CN" altLang="en-US" dirty="0" smtClean="0">
                <a:effectLst/>
              </a:rPr>
              <a:t>可以进行密码加密保存</a:t>
            </a:r>
            <a:r>
              <a:rPr lang="en-US" altLang="zh-CN" dirty="0" smtClean="0">
                <a:effectLst/>
              </a:rPr>
              <a:t>,</a:t>
            </a:r>
            <a:r>
              <a:rPr lang="zh-CN" altLang="en-US" dirty="0" smtClean="0">
                <a:effectLst/>
              </a:rPr>
              <a:t>即用户注册时输入的密码不直接保存到数据库</a:t>
            </a:r>
            <a:r>
              <a:rPr lang="en-US" altLang="zh-CN" dirty="0" smtClean="0">
                <a:effectLst/>
              </a:rPr>
              <a:t>,</a:t>
            </a:r>
            <a:r>
              <a:rPr lang="zh-CN" altLang="en-US" dirty="0" smtClean="0">
                <a:effectLst/>
              </a:rPr>
              <a:t>而是对密码进行单向散列加密</a:t>
            </a:r>
            <a:r>
              <a:rPr lang="en-US" altLang="zh-CN" dirty="0" smtClean="0">
                <a:effectLst/>
              </a:rPr>
              <a:t>,</a:t>
            </a:r>
            <a:r>
              <a:rPr lang="zh-CN" altLang="en-US" dirty="0" smtClean="0">
                <a:effectLst/>
              </a:rPr>
              <a:t>将密文存入数据库</a:t>
            </a:r>
            <a:r>
              <a:rPr lang="en-US" altLang="zh-CN" dirty="0" smtClean="0">
                <a:effectLst/>
              </a:rPr>
              <a:t>,</a:t>
            </a:r>
            <a:r>
              <a:rPr lang="zh-CN" altLang="en-US" dirty="0" smtClean="0">
                <a:effectLst/>
              </a:rPr>
              <a:t>用户登录时</a:t>
            </a:r>
            <a:r>
              <a:rPr lang="en-US" altLang="zh-CN" dirty="0" smtClean="0">
                <a:effectLst/>
              </a:rPr>
              <a:t>,</a:t>
            </a:r>
            <a:r>
              <a:rPr lang="zh-CN" altLang="en-US" dirty="0" smtClean="0">
                <a:effectLst/>
              </a:rPr>
              <a:t>进行密码验证</a:t>
            </a:r>
            <a:r>
              <a:rPr lang="en-US" altLang="zh-CN" dirty="0" smtClean="0">
                <a:effectLst/>
              </a:rPr>
              <a:t>,</a:t>
            </a:r>
            <a:r>
              <a:rPr lang="zh-CN" altLang="en-US" dirty="0" smtClean="0">
                <a:effectLst/>
              </a:rPr>
              <a:t>同样计算得到输入密码的密文</a:t>
            </a:r>
            <a:r>
              <a:rPr lang="en-US" altLang="zh-CN" dirty="0" smtClean="0">
                <a:effectLst/>
              </a:rPr>
              <a:t>,</a:t>
            </a:r>
            <a:r>
              <a:rPr lang="zh-CN" altLang="en-US" dirty="0" smtClean="0">
                <a:effectLst/>
              </a:rPr>
              <a:t>并和数据库中的密文比较</a:t>
            </a:r>
            <a:r>
              <a:rPr lang="en-US" altLang="zh-CN" dirty="0" smtClean="0">
                <a:effectLst/>
              </a:rPr>
              <a:t>,</a:t>
            </a:r>
            <a:r>
              <a:rPr lang="zh-CN" altLang="en-US" dirty="0" smtClean="0">
                <a:effectLst/>
              </a:rPr>
              <a:t>如果一致</a:t>
            </a:r>
            <a:r>
              <a:rPr lang="en-US" altLang="zh-CN" dirty="0" smtClean="0">
                <a:effectLst/>
              </a:rPr>
              <a:t>,</a:t>
            </a:r>
            <a:r>
              <a:rPr lang="zh-CN" altLang="en-US" dirty="0" smtClean="0">
                <a:effectLst/>
              </a:rPr>
              <a:t>则密码验证成功 。</a:t>
            </a:r>
            <a:endParaRPr lang="en-US" dirty="0"/>
          </a:p>
        </p:txBody>
      </p:sp>
      <p:pic>
        <p:nvPicPr>
          <p:cNvPr id="4" name="Picture 3"/>
          <p:cNvPicPr>
            <a:picLocks noChangeAspect="1"/>
          </p:cNvPicPr>
          <p:nvPr/>
        </p:nvPicPr>
        <p:blipFill>
          <a:blip r:embed="rId2"/>
          <a:stretch>
            <a:fillRect/>
          </a:stretch>
        </p:blipFill>
        <p:spPr>
          <a:xfrm>
            <a:off x="3348431" y="1846481"/>
            <a:ext cx="5419982" cy="5011519"/>
          </a:xfrm>
          <a:prstGeom prst="rect">
            <a:avLst/>
          </a:prstGeom>
        </p:spPr>
      </p:pic>
    </p:spTree>
    <p:extLst>
      <p:ext uri="{BB962C8B-B14F-4D97-AF65-F5344CB8AC3E}">
        <p14:creationId xmlns:p14="http://schemas.microsoft.com/office/powerpoint/2010/main" val="90834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zh-CN" altLang="en-US" dirty="0" smtClean="0"/>
              <a:t>这样保存在数据库中的是用户输入的密码的密文，而且不可逆地计算得到密码的明</a:t>
            </a:r>
            <a:r>
              <a:rPr lang="zh-CN" altLang="en-US" dirty="0" smtClean="0">
                <a:effectLst/>
              </a:rPr>
              <a:t>文</a:t>
            </a:r>
            <a:r>
              <a:rPr lang="en-US" altLang="zh-CN" dirty="0" smtClean="0">
                <a:effectLst/>
              </a:rPr>
              <a:t>,</a:t>
            </a:r>
            <a:r>
              <a:rPr lang="zh-CN" altLang="en-US" dirty="0" smtClean="0">
                <a:effectLst/>
              </a:rPr>
              <a:t>因此即使数据库被“拖库”</a:t>
            </a:r>
            <a:r>
              <a:rPr lang="en-US" altLang="zh-CN" dirty="0" smtClean="0">
                <a:effectLst/>
              </a:rPr>
              <a:t>,</a:t>
            </a:r>
            <a:r>
              <a:rPr lang="zh-CN" altLang="en-US" dirty="0" smtClean="0">
                <a:effectLst/>
              </a:rPr>
              <a:t>也不会泄露用户的密码信息。</a:t>
            </a:r>
          </a:p>
          <a:p>
            <a:r>
              <a:rPr lang="zh-CN" altLang="en-US" dirty="0" smtClean="0">
                <a:effectLst/>
              </a:rPr>
              <a:t>虽然不能通过算法将单向散列密文反算得到明文</a:t>
            </a:r>
            <a:r>
              <a:rPr lang="en-US" altLang="zh-CN" dirty="0" smtClean="0">
                <a:effectLst/>
              </a:rPr>
              <a:t>,</a:t>
            </a:r>
            <a:r>
              <a:rPr lang="zh-CN" altLang="en-US" dirty="0" smtClean="0">
                <a:effectLst/>
              </a:rPr>
              <a:t>但是由于人们设置密码具有一定的模式</a:t>
            </a:r>
            <a:r>
              <a:rPr lang="en-US" altLang="zh-CN" dirty="0" smtClean="0">
                <a:effectLst/>
              </a:rPr>
              <a:t>,</a:t>
            </a:r>
            <a:r>
              <a:rPr lang="zh-CN" altLang="en-US" dirty="0" smtClean="0">
                <a:effectLst/>
              </a:rPr>
              <a:t>因此通过彩虹表</a:t>
            </a:r>
            <a:r>
              <a:rPr lang="en-US" altLang="zh-CN" dirty="0" smtClean="0">
                <a:effectLst/>
              </a:rPr>
              <a:t>(</a:t>
            </a:r>
            <a:r>
              <a:rPr lang="zh-CN" altLang="en-US" dirty="0" smtClean="0">
                <a:effectLst/>
              </a:rPr>
              <a:t>人们常用密码和对应的密文关系表</a:t>
            </a:r>
            <a:r>
              <a:rPr lang="en-US" altLang="zh-CN" dirty="0" smtClean="0">
                <a:effectLst/>
              </a:rPr>
              <a:t>)</a:t>
            </a:r>
            <a:r>
              <a:rPr lang="zh-CN" altLang="en-US" dirty="0" smtClean="0">
                <a:effectLst/>
              </a:rPr>
              <a:t>等手段可以进行猜测式破解。</a:t>
            </a:r>
          </a:p>
          <a:p>
            <a:r>
              <a:rPr lang="zh-CN" altLang="en-US" dirty="0" smtClean="0">
                <a:effectLst/>
              </a:rPr>
              <a:t>为了加强单向散列计算的安全性</a:t>
            </a:r>
            <a:r>
              <a:rPr lang="en-US" altLang="zh-CN" dirty="0" smtClean="0">
                <a:effectLst/>
              </a:rPr>
              <a:t>,</a:t>
            </a:r>
            <a:r>
              <a:rPr lang="zh-CN" altLang="en-US" dirty="0" smtClean="0">
                <a:effectLst/>
              </a:rPr>
              <a:t>还会给散列算法加点盐</a:t>
            </a:r>
            <a:r>
              <a:rPr lang="en-US" altLang="zh-CN" dirty="0" smtClean="0">
                <a:effectLst/>
              </a:rPr>
              <a:t>(salt),salt </a:t>
            </a:r>
            <a:r>
              <a:rPr lang="zh-CN" altLang="en-US" dirty="0" smtClean="0">
                <a:effectLst/>
              </a:rPr>
              <a:t>相当于加密的密钥</a:t>
            </a:r>
            <a:r>
              <a:rPr lang="en-US" altLang="zh-CN" dirty="0" smtClean="0">
                <a:effectLst/>
              </a:rPr>
              <a:t>,</a:t>
            </a:r>
            <a:r>
              <a:rPr lang="zh-CN" altLang="en-US" dirty="0" smtClean="0">
                <a:effectLst/>
              </a:rPr>
              <a:t>增加破解的难度。</a:t>
            </a:r>
          </a:p>
          <a:p>
            <a:r>
              <a:rPr lang="zh-CN" altLang="en-US" dirty="0" smtClean="0">
                <a:effectLst/>
              </a:rPr>
              <a:t>常用的单向散列算法有</a:t>
            </a:r>
            <a:r>
              <a:rPr lang="en-US" altLang="zh-CN" dirty="0" smtClean="0">
                <a:effectLst/>
              </a:rPr>
              <a:t>MDS</a:t>
            </a:r>
            <a:r>
              <a:rPr lang="zh-CN" altLang="en-US" dirty="0" smtClean="0">
                <a:effectLst/>
              </a:rPr>
              <a:t>、</a:t>
            </a:r>
            <a:r>
              <a:rPr lang="en-US" altLang="zh-CN" dirty="0" smtClean="0">
                <a:effectLst/>
              </a:rPr>
              <a:t>SHA</a:t>
            </a:r>
            <a:r>
              <a:rPr lang="zh-CN" altLang="en-US" dirty="0" smtClean="0">
                <a:effectLst/>
              </a:rPr>
              <a:t>等。单向散列算法还有一个特点就是输入的任何微小变化都会导致输出的完全不同</a:t>
            </a:r>
            <a:r>
              <a:rPr lang="en-US" altLang="zh-CN" dirty="0" smtClean="0">
                <a:effectLst/>
              </a:rPr>
              <a:t>,</a:t>
            </a:r>
            <a:r>
              <a:rPr lang="zh-CN" altLang="en-US" dirty="0" smtClean="0">
                <a:effectLst/>
              </a:rPr>
              <a:t>这个特性有时也会被用来生成信息摘要、计算具有高离散程度的随机数等用途。</a:t>
            </a:r>
          </a:p>
          <a:p>
            <a:endParaRPr lang="en-US" dirty="0"/>
          </a:p>
        </p:txBody>
      </p:sp>
    </p:spTree>
    <p:extLst>
      <p:ext uri="{BB962C8B-B14F-4D97-AF65-F5344CB8AC3E}">
        <p14:creationId xmlns:p14="http://schemas.microsoft.com/office/powerpoint/2010/main" val="45871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对称加密</a:t>
            </a:r>
            <a:endParaRPr lang="en-US" dirty="0"/>
          </a:p>
        </p:txBody>
      </p:sp>
      <p:sp>
        <p:nvSpPr>
          <p:cNvPr id="3" name="Content Placeholder 2"/>
          <p:cNvSpPr>
            <a:spLocks noGrp="1"/>
          </p:cNvSpPr>
          <p:nvPr>
            <p:ph idx="1"/>
          </p:nvPr>
        </p:nvSpPr>
        <p:spPr>
          <a:xfrm>
            <a:off x="838200" y="1825625"/>
            <a:ext cx="10515600" cy="3209838"/>
          </a:xfrm>
        </p:spPr>
        <p:txBody>
          <a:bodyPr>
            <a:normAutofit fontScale="85000" lnSpcReduction="20000"/>
          </a:bodyPr>
          <a:lstStyle/>
          <a:p>
            <a:r>
              <a:rPr lang="zh-CN" altLang="en-US" dirty="0" smtClean="0">
                <a:effectLst/>
              </a:rPr>
              <a:t>所谓对称加密是指加密和解密使用的密钥是同一个密钥</a:t>
            </a:r>
            <a:r>
              <a:rPr lang="en-US" altLang="zh-CN" dirty="0" smtClean="0">
                <a:effectLst/>
              </a:rPr>
              <a:t>(</a:t>
            </a:r>
            <a:r>
              <a:rPr lang="zh-CN" altLang="en-US" dirty="0" smtClean="0">
                <a:effectLst/>
              </a:rPr>
              <a:t>或者可以互相推算</a:t>
            </a:r>
            <a:r>
              <a:rPr lang="en-US" altLang="zh-CN" dirty="0" smtClean="0">
                <a:effectLst/>
              </a:rPr>
              <a:t>),</a:t>
            </a:r>
            <a:r>
              <a:rPr lang="zh-CN" altLang="en-US" dirty="0" smtClean="0">
                <a:effectLst/>
              </a:rPr>
              <a:t>如图所示。</a:t>
            </a:r>
          </a:p>
          <a:p>
            <a:r>
              <a:rPr lang="zh-CN" altLang="en-US" dirty="0" smtClean="0">
                <a:effectLst/>
              </a:rPr>
              <a:t>对称加密通常用在信息需要安全交换或存储的场合</a:t>
            </a:r>
            <a:r>
              <a:rPr lang="en-US" altLang="zh-CN" dirty="0" smtClean="0">
                <a:effectLst/>
              </a:rPr>
              <a:t>,</a:t>
            </a:r>
            <a:r>
              <a:rPr lang="zh-CN" altLang="en-US" dirty="0" smtClean="0">
                <a:effectLst/>
              </a:rPr>
              <a:t>如 </a:t>
            </a:r>
            <a:r>
              <a:rPr lang="en-US" altLang="zh-CN" dirty="0" smtClean="0">
                <a:effectLst/>
              </a:rPr>
              <a:t>Cookie </a:t>
            </a:r>
            <a:r>
              <a:rPr lang="zh-CN" altLang="en-US" dirty="0" smtClean="0">
                <a:effectLst/>
              </a:rPr>
              <a:t>加密、通信加密等。</a:t>
            </a:r>
          </a:p>
          <a:p>
            <a:r>
              <a:rPr lang="zh-CN" altLang="en-US" dirty="0" smtClean="0">
                <a:effectLst/>
              </a:rPr>
              <a:t>对称加密的优点是算法简单</a:t>
            </a:r>
            <a:r>
              <a:rPr lang="en-US" altLang="zh-CN" dirty="0" smtClean="0">
                <a:effectLst/>
              </a:rPr>
              <a:t>,</a:t>
            </a:r>
            <a:r>
              <a:rPr lang="zh-CN" altLang="en-US" dirty="0" smtClean="0">
                <a:effectLst/>
              </a:rPr>
              <a:t>加解密效率高</a:t>
            </a:r>
            <a:r>
              <a:rPr lang="en-US" altLang="zh-CN" dirty="0" smtClean="0">
                <a:effectLst/>
              </a:rPr>
              <a:t>,</a:t>
            </a:r>
            <a:r>
              <a:rPr lang="zh-CN" altLang="en-US" dirty="0" smtClean="0">
                <a:effectLst/>
              </a:rPr>
              <a:t>系统开销小</a:t>
            </a:r>
            <a:r>
              <a:rPr lang="en-US" altLang="zh-CN" dirty="0" smtClean="0">
                <a:effectLst/>
              </a:rPr>
              <a:t>,</a:t>
            </a:r>
            <a:r>
              <a:rPr lang="zh-CN" altLang="en-US" dirty="0" smtClean="0">
                <a:effectLst/>
              </a:rPr>
              <a:t>适合对大量数据加密。</a:t>
            </a:r>
          </a:p>
          <a:p>
            <a:r>
              <a:rPr lang="zh-CN" altLang="en-US" dirty="0" smtClean="0">
                <a:effectLst/>
              </a:rPr>
              <a:t>缺点是加解密使用同一个密钥</a:t>
            </a:r>
            <a:r>
              <a:rPr lang="en-US" altLang="zh-CN" dirty="0" smtClean="0">
                <a:effectLst/>
              </a:rPr>
              <a:t>,</a:t>
            </a:r>
            <a:r>
              <a:rPr lang="zh-CN" altLang="en-US" dirty="0" smtClean="0">
                <a:effectLst/>
              </a:rPr>
              <a:t>远程通信的情况下如何安全的交换密钥是个难题</a:t>
            </a:r>
            <a:r>
              <a:rPr lang="en-US" altLang="zh-CN" dirty="0" smtClean="0">
                <a:effectLst/>
              </a:rPr>
              <a:t>,</a:t>
            </a:r>
            <a:r>
              <a:rPr lang="zh-CN" altLang="en-US" dirty="0" smtClean="0">
                <a:effectLst/>
              </a:rPr>
              <a:t>如果密钥丢失</a:t>
            </a:r>
            <a:r>
              <a:rPr lang="en-US" altLang="zh-CN" dirty="0" smtClean="0">
                <a:effectLst/>
              </a:rPr>
              <a:t>,</a:t>
            </a:r>
            <a:r>
              <a:rPr lang="zh-CN" altLang="en-US" dirty="0" smtClean="0">
                <a:effectLst/>
              </a:rPr>
              <a:t>那么所有的加密信息也就没有秘密可言了。</a:t>
            </a:r>
          </a:p>
          <a:p>
            <a:r>
              <a:rPr lang="zh-CN" altLang="en-US" dirty="0" smtClean="0">
                <a:effectLst/>
              </a:rPr>
              <a:t>常用的对称加密算法有</a:t>
            </a:r>
            <a:r>
              <a:rPr lang="en-US" altLang="zh-CN" dirty="0" smtClean="0">
                <a:effectLst/>
              </a:rPr>
              <a:t>DES</a:t>
            </a:r>
            <a:r>
              <a:rPr lang="zh-CN" altLang="en-US" dirty="0" smtClean="0">
                <a:effectLst/>
              </a:rPr>
              <a:t>算发、</a:t>
            </a:r>
            <a:r>
              <a:rPr lang="en-US" altLang="zh-CN" dirty="0" smtClean="0"/>
              <a:t>AES</a:t>
            </a:r>
            <a:r>
              <a:rPr lang="zh-CN" altLang="en-US" dirty="0" smtClean="0">
                <a:effectLst/>
              </a:rPr>
              <a:t>算法等。对称加密是一种传统加密手段</a:t>
            </a:r>
            <a:r>
              <a:rPr lang="en-US" altLang="zh-CN" dirty="0" smtClean="0">
                <a:effectLst/>
              </a:rPr>
              <a:t>,</a:t>
            </a:r>
            <a:r>
              <a:rPr lang="zh-CN" altLang="en-US" dirty="0" smtClean="0">
                <a:effectLst/>
              </a:rPr>
              <a:t>也是最常用的加密手段</a:t>
            </a:r>
            <a:r>
              <a:rPr lang="en-US" altLang="zh-CN" dirty="0" smtClean="0">
                <a:effectLst/>
              </a:rPr>
              <a:t>,</a:t>
            </a:r>
            <a:r>
              <a:rPr lang="zh-CN" altLang="en-US" dirty="0" smtClean="0">
                <a:effectLst/>
              </a:rPr>
              <a:t>适用于绝大多数需要加密的场合。</a:t>
            </a:r>
          </a:p>
          <a:p>
            <a:endParaRPr lang="en-US" dirty="0"/>
          </a:p>
        </p:txBody>
      </p:sp>
      <p:pic>
        <p:nvPicPr>
          <p:cNvPr id="4" name="Picture 3"/>
          <p:cNvPicPr>
            <a:picLocks noChangeAspect="1"/>
          </p:cNvPicPr>
          <p:nvPr/>
        </p:nvPicPr>
        <p:blipFill>
          <a:blip r:embed="rId2"/>
          <a:stretch>
            <a:fillRect/>
          </a:stretch>
        </p:blipFill>
        <p:spPr>
          <a:xfrm>
            <a:off x="1968500" y="5035463"/>
            <a:ext cx="8255000" cy="1612900"/>
          </a:xfrm>
          <a:prstGeom prst="rect">
            <a:avLst/>
          </a:prstGeom>
        </p:spPr>
      </p:pic>
    </p:spTree>
    <p:extLst>
      <p:ext uri="{BB962C8B-B14F-4D97-AF65-F5344CB8AC3E}">
        <p14:creationId xmlns:p14="http://schemas.microsoft.com/office/powerpoint/2010/main" val="1202018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非对称加密</a:t>
            </a:r>
            <a:endParaRPr lang="en-US" dirty="0"/>
          </a:p>
        </p:txBody>
      </p:sp>
      <p:sp>
        <p:nvSpPr>
          <p:cNvPr id="3" name="Content Placeholder 2"/>
          <p:cNvSpPr>
            <a:spLocks noGrp="1"/>
          </p:cNvSpPr>
          <p:nvPr>
            <p:ph idx="1"/>
          </p:nvPr>
        </p:nvSpPr>
        <p:spPr/>
        <p:txBody>
          <a:bodyPr/>
          <a:lstStyle/>
          <a:p>
            <a:r>
              <a:rPr lang="zh-CN" altLang="en-US" dirty="0" smtClean="0">
                <a:effectLst/>
              </a:rPr>
              <a:t>不同于对称加密</a:t>
            </a:r>
            <a:r>
              <a:rPr lang="en-US" altLang="zh-CN" dirty="0" smtClean="0">
                <a:effectLst/>
              </a:rPr>
              <a:t>,</a:t>
            </a:r>
            <a:r>
              <a:rPr lang="zh-CN" altLang="en-US" dirty="0" smtClean="0">
                <a:effectLst/>
              </a:rPr>
              <a:t>非对称加密和解密使用的密钥不是同一密钥</a:t>
            </a:r>
            <a:r>
              <a:rPr lang="en-US" altLang="zh-CN" dirty="0" smtClean="0">
                <a:effectLst/>
              </a:rPr>
              <a:t>,</a:t>
            </a:r>
            <a:r>
              <a:rPr lang="zh-CN" altLang="en-US" dirty="0" smtClean="0">
                <a:effectLst/>
              </a:rPr>
              <a:t>其中一个对外界公开</a:t>
            </a:r>
            <a:r>
              <a:rPr lang="en-US" altLang="zh-CN" dirty="0" smtClean="0">
                <a:effectLst/>
              </a:rPr>
              <a:t>,</a:t>
            </a:r>
            <a:r>
              <a:rPr lang="zh-CN" altLang="en-US" dirty="0" smtClean="0">
                <a:effectLst/>
              </a:rPr>
              <a:t>被称作公钥</a:t>
            </a:r>
            <a:r>
              <a:rPr lang="en-US" altLang="zh-CN" dirty="0" smtClean="0">
                <a:effectLst/>
              </a:rPr>
              <a:t>,</a:t>
            </a:r>
            <a:r>
              <a:rPr lang="zh-CN" altLang="en-US" dirty="0" smtClean="0">
                <a:effectLst/>
              </a:rPr>
              <a:t>另一个只有所有者知道</a:t>
            </a:r>
            <a:r>
              <a:rPr lang="en-US" altLang="zh-CN" dirty="0" smtClean="0">
                <a:effectLst/>
              </a:rPr>
              <a:t>,</a:t>
            </a:r>
            <a:r>
              <a:rPr lang="zh-CN" altLang="en-US" dirty="0" smtClean="0">
                <a:effectLst/>
              </a:rPr>
              <a:t>被称作私钥。用公钥加密的信息必须用私钥才能解开</a:t>
            </a:r>
            <a:r>
              <a:rPr lang="en-US" altLang="zh-CN" dirty="0" smtClean="0">
                <a:effectLst/>
              </a:rPr>
              <a:t>,</a:t>
            </a:r>
            <a:r>
              <a:rPr lang="zh-CN" altLang="en-US" dirty="0" smtClean="0">
                <a:effectLst/>
              </a:rPr>
              <a:t>反之</a:t>
            </a:r>
            <a:r>
              <a:rPr lang="en-US" altLang="zh-CN" dirty="0" smtClean="0">
                <a:effectLst/>
              </a:rPr>
              <a:t>,</a:t>
            </a:r>
            <a:r>
              <a:rPr lang="zh-CN" altLang="en-US" dirty="0" smtClean="0">
                <a:effectLst/>
              </a:rPr>
              <a:t>用私钥加密的信息只有用公钥才能解开</a:t>
            </a:r>
            <a:r>
              <a:rPr lang="en-US" altLang="zh-CN" dirty="0" smtClean="0">
                <a:effectLst/>
              </a:rPr>
              <a:t>,</a:t>
            </a:r>
            <a:r>
              <a:rPr lang="zh-CN" altLang="en-US" dirty="0" smtClean="0">
                <a:effectLst/>
              </a:rPr>
              <a:t>如图所示。理论上说</a:t>
            </a:r>
            <a:r>
              <a:rPr lang="en-US" altLang="zh-CN" dirty="0" smtClean="0">
                <a:effectLst/>
              </a:rPr>
              <a:t>,</a:t>
            </a:r>
            <a:r>
              <a:rPr lang="zh-CN" altLang="en-US" dirty="0" smtClean="0">
                <a:effectLst/>
              </a:rPr>
              <a:t>不可能通过共要计算获得私钥。</a:t>
            </a:r>
            <a:endParaRPr lang="en-US" altLang="zh-CN" dirty="0" smtClean="0">
              <a:effectLst/>
            </a:endParaRPr>
          </a:p>
          <a:p>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2324100" y="4294688"/>
            <a:ext cx="7543800" cy="1625600"/>
          </a:xfrm>
          <a:prstGeom prst="rect">
            <a:avLst/>
          </a:prstGeom>
        </p:spPr>
      </p:pic>
    </p:spTree>
    <p:extLst>
      <p:ext uri="{BB962C8B-B14F-4D97-AF65-F5344CB8AC3E}">
        <p14:creationId xmlns:p14="http://schemas.microsoft.com/office/powerpoint/2010/main" val="1410956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145"/>
            <a:ext cx="10515600" cy="5625818"/>
          </a:xfrm>
        </p:spPr>
        <p:txBody>
          <a:bodyPr>
            <a:normAutofit fontScale="92500"/>
          </a:bodyPr>
          <a:lstStyle/>
          <a:p>
            <a:r>
              <a:rPr lang="zh-CN" altLang="en-US" dirty="0" smtClean="0">
                <a:effectLst/>
              </a:rPr>
              <a:t>非对称加密技术通常用在信息安全传输</a:t>
            </a:r>
            <a:r>
              <a:rPr lang="en-US" altLang="zh-CN" dirty="0" smtClean="0">
                <a:effectLst/>
              </a:rPr>
              <a:t>,</a:t>
            </a:r>
            <a:r>
              <a:rPr lang="zh-CN" altLang="en-US" dirty="0" smtClean="0">
                <a:effectLst/>
              </a:rPr>
              <a:t>数字签名等场合。</a:t>
            </a:r>
          </a:p>
          <a:p>
            <a:r>
              <a:rPr lang="zh-CN" altLang="en-US" dirty="0" smtClean="0">
                <a:effectLst/>
              </a:rPr>
              <a:t>信息发送者</a:t>
            </a:r>
            <a:r>
              <a:rPr lang="en-US" altLang="zh-CN" dirty="0" smtClean="0">
                <a:effectLst/>
              </a:rPr>
              <a:t>A</a:t>
            </a:r>
            <a:r>
              <a:rPr lang="zh-CN" altLang="en-US" dirty="0" smtClean="0">
                <a:effectLst/>
              </a:rPr>
              <a:t>通过公开渠道获得信息接收者</a:t>
            </a:r>
            <a:r>
              <a:rPr lang="en-US" altLang="zh-CN" dirty="0" smtClean="0">
                <a:effectLst/>
              </a:rPr>
              <a:t>B</a:t>
            </a:r>
            <a:r>
              <a:rPr lang="zh-CN" altLang="en-US" dirty="0" smtClean="0">
                <a:effectLst/>
              </a:rPr>
              <a:t>的公钥</a:t>
            </a:r>
            <a:r>
              <a:rPr lang="en-US" altLang="zh-CN" dirty="0" smtClean="0">
                <a:effectLst/>
              </a:rPr>
              <a:t>,</a:t>
            </a:r>
            <a:r>
              <a:rPr lang="zh-CN" altLang="en-US" dirty="0" smtClean="0">
                <a:effectLst/>
              </a:rPr>
              <a:t>对提交信息进行加密</a:t>
            </a:r>
            <a:r>
              <a:rPr lang="en-US" altLang="zh-CN" dirty="0" smtClean="0">
                <a:effectLst/>
              </a:rPr>
              <a:t>,</a:t>
            </a:r>
            <a:r>
              <a:rPr lang="zh-CN" altLang="en-US" dirty="0" smtClean="0">
                <a:effectLst/>
              </a:rPr>
              <a:t>然后通过非安全传输通道将密文信息发送给</a:t>
            </a:r>
            <a:r>
              <a:rPr lang="en-US" altLang="zh-CN" dirty="0" smtClean="0">
                <a:effectLst/>
              </a:rPr>
              <a:t>B,B</a:t>
            </a:r>
            <a:r>
              <a:rPr lang="zh-CN" altLang="en-US" dirty="0" smtClean="0">
                <a:effectLst/>
              </a:rPr>
              <a:t>得到密文信息后</a:t>
            </a:r>
            <a:r>
              <a:rPr lang="en-US" altLang="zh-CN" dirty="0" smtClean="0">
                <a:effectLst/>
              </a:rPr>
              <a:t>,</a:t>
            </a:r>
            <a:r>
              <a:rPr lang="zh-CN" altLang="en-US" dirty="0" smtClean="0">
                <a:effectLst/>
              </a:rPr>
              <a:t>用自己的私钥对信息进行解密</a:t>
            </a:r>
            <a:r>
              <a:rPr lang="en-US" altLang="zh-CN" dirty="0" smtClean="0">
                <a:effectLst/>
              </a:rPr>
              <a:t>,</a:t>
            </a:r>
            <a:r>
              <a:rPr lang="zh-CN" altLang="en-US" dirty="0" smtClean="0">
                <a:effectLst/>
              </a:rPr>
              <a:t>获得原始的明文信息。即使密文信息在传输过程中遭到窃取</a:t>
            </a:r>
            <a:r>
              <a:rPr lang="en-US" altLang="zh-CN" dirty="0" smtClean="0">
                <a:effectLst/>
              </a:rPr>
              <a:t>,</a:t>
            </a:r>
            <a:r>
              <a:rPr lang="zh-CN" altLang="en-US" dirty="0" smtClean="0">
                <a:effectLst/>
              </a:rPr>
              <a:t>窃取者没有解密密钥也无法还原明文。</a:t>
            </a:r>
          </a:p>
          <a:p>
            <a:r>
              <a:rPr lang="zh-CN" altLang="en-US" dirty="0" smtClean="0">
                <a:effectLst/>
              </a:rPr>
              <a:t>数字签名的过程则相反</a:t>
            </a:r>
            <a:r>
              <a:rPr lang="en-US" altLang="zh-CN" dirty="0" smtClean="0">
                <a:effectLst/>
              </a:rPr>
              <a:t>,</a:t>
            </a:r>
            <a:r>
              <a:rPr lang="zh-CN" altLang="en-US" dirty="0" smtClean="0">
                <a:effectLst/>
              </a:rPr>
              <a:t>签名者用自己的私钥对信息进行加密</a:t>
            </a:r>
            <a:r>
              <a:rPr lang="en-US" altLang="zh-CN" dirty="0" smtClean="0">
                <a:effectLst/>
              </a:rPr>
              <a:t>,</a:t>
            </a:r>
            <a:r>
              <a:rPr lang="zh-CN" altLang="en-US" dirty="0" smtClean="0">
                <a:effectLst/>
              </a:rPr>
              <a:t>然后发送给对方</a:t>
            </a:r>
            <a:r>
              <a:rPr lang="en-US" altLang="zh-CN" dirty="0" smtClean="0">
                <a:effectLst/>
              </a:rPr>
              <a:t>,</a:t>
            </a:r>
            <a:r>
              <a:rPr lang="zh-CN" altLang="en-US" dirty="0" smtClean="0">
                <a:effectLst/>
              </a:rPr>
              <a:t>接收方用签名者的公钥对信息进行解密</a:t>
            </a:r>
            <a:r>
              <a:rPr lang="en-US" altLang="zh-CN" dirty="0" smtClean="0">
                <a:effectLst/>
              </a:rPr>
              <a:t>,</a:t>
            </a:r>
            <a:r>
              <a:rPr lang="zh-CN" altLang="en-US" dirty="0" smtClean="0">
                <a:effectLst/>
              </a:rPr>
              <a:t>获得原始明文信息</a:t>
            </a:r>
            <a:r>
              <a:rPr lang="en-US" altLang="zh-CN" dirty="0" smtClean="0">
                <a:effectLst/>
              </a:rPr>
              <a:t>,</a:t>
            </a:r>
            <a:r>
              <a:rPr lang="zh-CN" altLang="en-US" dirty="0" smtClean="0">
                <a:effectLst/>
              </a:rPr>
              <a:t>由于私钥只有签名者拥有</a:t>
            </a:r>
            <a:r>
              <a:rPr lang="en-US" altLang="zh-CN" dirty="0" smtClean="0">
                <a:effectLst/>
              </a:rPr>
              <a:t>,</a:t>
            </a:r>
            <a:r>
              <a:rPr lang="zh-CN" altLang="en-US" dirty="0" smtClean="0">
                <a:effectLst/>
              </a:rPr>
              <a:t>因此该信息是不可抵赖的</a:t>
            </a:r>
            <a:r>
              <a:rPr lang="en-US" altLang="zh-CN" dirty="0" smtClean="0">
                <a:effectLst/>
              </a:rPr>
              <a:t>,</a:t>
            </a:r>
            <a:r>
              <a:rPr lang="zh-CN" altLang="en-US" dirty="0" smtClean="0">
                <a:effectLst/>
              </a:rPr>
              <a:t>具有签名的性质。</a:t>
            </a:r>
          </a:p>
          <a:p>
            <a:r>
              <a:rPr lang="zh-CN" altLang="en-US" dirty="0" smtClean="0">
                <a:effectLst/>
              </a:rPr>
              <a:t>在实际应用中</a:t>
            </a:r>
            <a:r>
              <a:rPr lang="en-US" altLang="zh-CN" dirty="0" smtClean="0">
                <a:effectLst/>
              </a:rPr>
              <a:t>,</a:t>
            </a:r>
            <a:r>
              <a:rPr lang="zh-CN" altLang="en-US" dirty="0" smtClean="0">
                <a:effectLst/>
              </a:rPr>
              <a:t>常常会混合使用对称加密和非对称加密。先使用非对称加密技术对对称密钥进行安全传输</a:t>
            </a:r>
            <a:r>
              <a:rPr lang="en-US" altLang="zh-CN" dirty="0" smtClean="0">
                <a:effectLst/>
              </a:rPr>
              <a:t>,</a:t>
            </a:r>
            <a:r>
              <a:rPr lang="zh-CN" altLang="en-US" dirty="0" smtClean="0">
                <a:effectLst/>
              </a:rPr>
              <a:t>然后使用对称加密技术进行信息加解密与交换。而有时</a:t>
            </a:r>
            <a:r>
              <a:rPr lang="en-US" altLang="zh-CN" dirty="0" smtClean="0">
                <a:effectLst/>
              </a:rPr>
              <a:t>,</a:t>
            </a:r>
            <a:r>
              <a:rPr lang="zh-CN" altLang="en-US" dirty="0" smtClean="0">
                <a:effectLst/>
              </a:rPr>
              <a:t>对同一个数据两次使用非对称加密</a:t>
            </a:r>
            <a:r>
              <a:rPr lang="en-US" altLang="zh-CN" dirty="0" smtClean="0">
                <a:effectLst/>
              </a:rPr>
              <a:t>,</a:t>
            </a:r>
            <a:r>
              <a:rPr lang="zh-CN" altLang="en-US" dirty="0" smtClean="0">
                <a:effectLst/>
              </a:rPr>
              <a:t>可同时实现信息安全传输与数字签名的目的。</a:t>
            </a:r>
          </a:p>
          <a:p>
            <a:r>
              <a:rPr lang="zh-CN" altLang="en-US" dirty="0" smtClean="0">
                <a:effectLst/>
              </a:rPr>
              <a:t>非对称加密的常用算法有</a:t>
            </a:r>
            <a:r>
              <a:rPr lang="en-US" altLang="zh-CN" dirty="0" smtClean="0">
                <a:effectLst/>
              </a:rPr>
              <a:t>RSA</a:t>
            </a:r>
            <a:r>
              <a:rPr lang="zh-CN" altLang="en-US" dirty="0" smtClean="0">
                <a:effectLst/>
              </a:rPr>
              <a:t>算法等。</a:t>
            </a:r>
            <a:r>
              <a:rPr lang="en-US" altLang="zh-CN" dirty="0" smtClean="0">
                <a:effectLst/>
              </a:rPr>
              <a:t>HTTPS</a:t>
            </a:r>
            <a:r>
              <a:rPr lang="zh-CN" altLang="en-US" dirty="0" smtClean="0">
                <a:effectLst/>
              </a:rPr>
              <a:t>传输中浏览器使用的数字证书实质上是经过权威机构认证的非对称加密的公钥。</a:t>
            </a:r>
          </a:p>
          <a:p>
            <a:endParaRPr lang="en-US" dirty="0"/>
          </a:p>
        </p:txBody>
      </p:sp>
    </p:spTree>
    <p:extLst>
      <p:ext uri="{BB962C8B-B14F-4D97-AF65-F5344CB8AC3E}">
        <p14:creationId xmlns:p14="http://schemas.microsoft.com/office/powerpoint/2010/main" val="9714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对称加密算法比较</a:t>
            </a:r>
            <a:endParaRPr lang="en-US" dirty="0"/>
          </a:p>
        </p:txBody>
      </p:sp>
      <p:pic>
        <p:nvPicPr>
          <p:cNvPr id="4" name="Content Placeholder 3"/>
          <p:cNvPicPr>
            <a:picLocks noGrp="1" noChangeAspect="1"/>
          </p:cNvPicPr>
          <p:nvPr>
            <p:ph idx="1"/>
          </p:nvPr>
        </p:nvPicPr>
        <p:blipFill>
          <a:blip r:embed="rId2"/>
          <a:stretch>
            <a:fillRect/>
          </a:stretch>
        </p:blipFill>
        <p:spPr>
          <a:xfrm>
            <a:off x="2794000" y="2089944"/>
            <a:ext cx="6604000" cy="3822700"/>
          </a:xfrm>
          <a:prstGeom prst="rect">
            <a:avLst/>
          </a:prstGeom>
        </p:spPr>
      </p:pic>
    </p:spTree>
    <p:extLst>
      <p:ext uri="{BB962C8B-B14F-4D97-AF65-F5344CB8AC3E}">
        <p14:creationId xmlns:p14="http://schemas.microsoft.com/office/powerpoint/2010/main" val="193348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非对称</a:t>
            </a:r>
            <a:r>
              <a:rPr lang="zh-CN" altLang="en-US" dirty="0" smtClean="0"/>
              <a:t>算法比较</a:t>
            </a:r>
            <a:endParaRPr lang="en-US" dirty="0"/>
          </a:p>
        </p:txBody>
      </p:sp>
      <p:pic>
        <p:nvPicPr>
          <p:cNvPr id="4" name="Content Placeholder 3"/>
          <p:cNvPicPr>
            <a:picLocks noGrp="1" noChangeAspect="1"/>
          </p:cNvPicPr>
          <p:nvPr>
            <p:ph idx="1"/>
          </p:nvPr>
        </p:nvPicPr>
        <p:blipFill>
          <a:blip r:embed="rId3"/>
          <a:stretch>
            <a:fillRect/>
          </a:stretch>
        </p:blipFill>
        <p:spPr>
          <a:xfrm>
            <a:off x="2660650" y="2515394"/>
            <a:ext cx="6870700" cy="2971800"/>
          </a:xfrm>
          <a:prstGeom prst="rect">
            <a:avLst/>
          </a:prstGeom>
        </p:spPr>
      </p:pic>
    </p:spTree>
    <p:extLst>
      <p:ext uri="{BB962C8B-B14F-4D97-AF65-F5344CB8AC3E}">
        <p14:creationId xmlns:p14="http://schemas.microsoft.com/office/powerpoint/2010/main" val="470948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秘钥安全管理</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前述的几种加密技术</a:t>
            </a:r>
            <a:r>
              <a:rPr lang="en-US" altLang="zh-CN" dirty="0" smtClean="0">
                <a:effectLst/>
              </a:rPr>
              <a:t>,</a:t>
            </a:r>
            <a:r>
              <a:rPr lang="zh-CN" altLang="en-US" dirty="0" smtClean="0">
                <a:effectLst/>
              </a:rPr>
              <a:t>能够达到安全保密效果的一个重要前提是密钥的安全。不管是单向散列加密用到的</a:t>
            </a:r>
            <a:r>
              <a:rPr lang="en-US" altLang="zh-CN" dirty="0" smtClean="0">
                <a:effectLst/>
              </a:rPr>
              <a:t>salt</a:t>
            </a:r>
            <a:r>
              <a:rPr lang="zh-CN" altLang="en-US" dirty="0" smtClean="0">
                <a:effectLst/>
              </a:rPr>
              <a:t>、对称加密的密钥、还是非对称加密的私钥</a:t>
            </a:r>
            <a:r>
              <a:rPr lang="en-US" altLang="zh-CN" dirty="0" smtClean="0">
                <a:effectLst/>
              </a:rPr>
              <a:t>,</a:t>
            </a:r>
            <a:r>
              <a:rPr lang="zh-CN" altLang="en-US" dirty="0" smtClean="0">
                <a:effectLst/>
              </a:rPr>
              <a:t>一旦这些密钥泄露出去</a:t>
            </a:r>
            <a:r>
              <a:rPr lang="en-US" altLang="zh-CN" dirty="0" smtClean="0">
                <a:effectLst/>
              </a:rPr>
              <a:t>,</a:t>
            </a:r>
            <a:r>
              <a:rPr lang="zh-CN" altLang="en-US" dirty="0" smtClean="0">
                <a:effectLst/>
              </a:rPr>
              <a:t>那么所有基于这些密钥加密的信息就失去了秘密性。</a:t>
            </a:r>
          </a:p>
          <a:p>
            <a:r>
              <a:rPr lang="zh-CN" altLang="en-US" dirty="0" smtClean="0">
                <a:effectLst/>
              </a:rPr>
              <a:t>信息的安全是靠密钥保证的。但在实际中经常看到</a:t>
            </a:r>
            <a:r>
              <a:rPr lang="en-US" altLang="zh-CN" dirty="0" smtClean="0">
                <a:effectLst/>
              </a:rPr>
              <a:t>,</a:t>
            </a:r>
            <a:r>
              <a:rPr lang="zh-CN" altLang="en-US" dirty="0" smtClean="0">
                <a:effectLst/>
              </a:rPr>
              <a:t>有的工程师把密钥直接写在源代码中</a:t>
            </a:r>
            <a:r>
              <a:rPr lang="en-US" altLang="zh-CN" dirty="0" smtClean="0">
                <a:effectLst/>
              </a:rPr>
              <a:t>,</a:t>
            </a:r>
            <a:r>
              <a:rPr lang="zh-CN" altLang="en-US" dirty="0" smtClean="0">
                <a:effectLst/>
              </a:rPr>
              <a:t>稍好一点的写在配置文件中</a:t>
            </a:r>
            <a:r>
              <a:rPr lang="en-US" altLang="zh-CN" dirty="0" smtClean="0">
                <a:effectLst/>
              </a:rPr>
              <a:t>,</a:t>
            </a:r>
            <a:r>
              <a:rPr lang="zh-CN" altLang="en-US" dirty="0" smtClean="0">
                <a:effectLst/>
              </a:rPr>
              <a:t>线上和开发环境配置不同的密钥。总之密钥本身是以明文的方式保存</a:t>
            </a:r>
            <a:r>
              <a:rPr lang="en-US" altLang="zh-CN" dirty="0" smtClean="0">
                <a:effectLst/>
              </a:rPr>
              <a:t>,</a:t>
            </a:r>
            <a:r>
              <a:rPr lang="zh-CN" altLang="en-US" dirty="0" smtClean="0">
                <a:effectLst/>
              </a:rPr>
              <a:t>并且很多人可以接触到</a:t>
            </a:r>
            <a:r>
              <a:rPr lang="en-US" altLang="zh-CN" dirty="0" smtClean="0">
                <a:effectLst/>
              </a:rPr>
              <a:t>,</a:t>
            </a:r>
            <a:r>
              <a:rPr lang="zh-CN" altLang="en-US" dirty="0" smtClean="0">
                <a:effectLst/>
              </a:rPr>
              <a:t>至少在公司内部</a:t>
            </a:r>
            <a:r>
              <a:rPr lang="en-US" altLang="zh-CN" dirty="0" smtClean="0">
                <a:effectLst/>
              </a:rPr>
              <a:t>,</a:t>
            </a:r>
            <a:r>
              <a:rPr lang="zh-CN" altLang="en-US" dirty="0" smtClean="0">
                <a:effectLst/>
              </a:rPr>
              <a:t>密钥不是秘密。</a:t>
            </a:r>
          </a:p>
          <a:p>
            <a:endParaRPr lang="en-US" dirty="0"/>
          </a:p>
        </p:txBody>
      </p:sp>
    </p:spTree>
    <p:extLst>
      <p:ext uri="{BB962C8B-B14F-4D97-AF65-F5344CB8AC3E}">
        <p14:creationId xmlns:p14="http://schemas.microsoft.com/office/powerpoint/2010/main" val="8998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rPr>
              <a:t>网站应用攻击与防御</a:t>
            </a:r>
            <a:endParaRPr lang="en-US" altLang="zh-CN" dirty="0" smtClean="0">
              <a:solidFill>
                <a:srgbClr val="FF0000"/>
              </a:solidFill>
            </a:endParaRPr>
          </a:p>
          <a:p>
            <a:r>
              <a:rPr lang="zh-CN" altLang="en-US" dirty="0" smtClean="0"/>
              <a:t>信息加密技术及密钥安全管理</a:t>
            </a:r>
            <a:endParaRPr lang="en-US" altLang="zh-CN" dirty="0" smtClean="0"/>
          </a:p>
          <a:p>
            <a:r>
              <a:rPr lang="zh-CN" altLang="en-US" dirty="0" smtClean="0"/>
              <a:t>信息过滤与反垃圾</a:t>
            </a:r>
            <a:endParaRPr lang="en-US" altLang="zh-CN" dirty="0" smtClean="0"/>
          </a:p>
          <a:p>
            <a:r>
              <a:rPr lang="zh-CN" altLang="en-US" dirty="0" smtClean="0"/>
              <a:t>电子商务风险控制</a:t>
            </a:r>
            <a:endParaRPr lang="en-US" dirty="0"/>
          </a:p>
        </p:txBody>
      </p:sp>
    </p:spTree>
    <p:extLst>
      <p:ext uri="{BB962C8B-B14F-4D97-AF65-F5344CB8AC3E}">
        <p14:creationId xmlns:p14="http://schemas.microsoft.com/office/powerpoint/2010/main" val="1699446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smtClean="0">
                <a:effectLst/>
              </a:rPr>
              <a:t>一种方案是把密钥和算法放在一个独立的服务器上</a:t>
            </a:r>
            <a:r>
              <a:rPr lang="en-US" altLang="zh-CN" dirty="0" smtClean="0">
                <a:effectLst/>
              </a:rPr>
              <a:t>,</a:t>
            </a:r>
            <a:r>
              <a:rPr lang="zh-CN" altLang="en-US" dirty="0" smtClean="0">
                <a:effectLst/>
              </a:rPr>
              <a:t>甚至做成一个专用的硬件设施</a:t>
            </a:r>
            <a:r>
              <a:rPr lang="en-US" altLang="zh-CN" dirty="0" smtClean="0">
                <a:effectLst/>
              </a:rPr>
              <a:t>,</a:t>
            </a:r>
            <a:r>
              <a:rPr lang="zh-CN" altLang="en-US" dirty="0" smtClean="0">
                <a:effectLst/>
              </a:rPr>
              <a:t>对外提供加密和解密服务</a:t>
            </a:r>
            <a:r>
              <a:rPr lang="en-US" altLang="zh-CN" dirty="0" smtClean="0">
                <a:effectLst/>
              </a:rPr>
              <a:t>,</a:t>
            </a:r>
            <a:r>
              <a:rPr lang="zh-CN" altLang="en-US" dirty="0" smtClean="0">
                <a:effectLst/>
              </a:rPr>
              <a:t>应用系统通过调用这个服务</a:t>
            </a:r>
            <a:r>
              <a:rPr lang="en-US" altLang="zh-CN" dirty="0" smtClean="0">
                <a:effectLst/>
              </a:rPr>
              <a:t>,</a:t>
            </a:r>
            <a:r>
              <a:rPr lang="zh-CN" altLang="en-US" dirty="0" smtClean="0">
                <a:effectLst/>
              </a:rPr>
              <a:t>实现数据的加解密。由于密钥和算法独立部署</a:t>
            </a:r>
            <a:r>
              <a:rPr lang="en-US" altLang="zh-CN" dirty="0" smtClean="0">
                <a:effectLst/>
              </a:rPr>
              <a:t>,</a:t>
            </a:r>
            <a:r>
              <a:rPr lang="zh-CN" altLang="en-US" dirty="0" smtClean="0">
                <a:effectLst/>
              </a:rPr>
              <a:t>由专人维护</a:t>
            </a:r>
            <a:r>
              <a:rPr lang="en-US" altLang="zh-CN" dirty="0" smtClean="0">
                <a:effectLst/>
              </a:rPr>
              <a:t>,</a:t>
            </a:r>
            <a:r>
              <a:rPr lang="zh-CN" altLang="en-US" dirty="0" smtClean="0">
                <a:effectLst/>
              </a:rPr>
              <a:t>使得密钥泄露的概率大大降低。但是这种方案成本较高</a:t>
            </a:r>
            <a:r>
              <a:rPr lang="en-US" altLang="zh-CN" dirty="0" smtClean="0">
                <a:effectLst/>
              </a:rPr>
              <a:t>,</a:t>
            </a:r>
            <a:r>
              <a:rPr lang="zh-CN" altLang="en-US" dirty="0" smtClean="0">
                <a:effectLst/>
              </a:rPr>
              <a:t>而且有可能会成为应用的瓶颈</a:t>
            </a:r>
            <a:r>
              <a:rPr lang="en-US" altLang="zh-CN" dirty="0" smtClean="0">
                <a:effectLst/>
              </a:rPr>
              <a:t>,</a:t>
            </a:r>
            <a:r>
              <a:rPr lang="zh-CN" altLang="en-US" dirty="0" smtClean="0">
                <a:effectLst/>
              </a:rPr>
              <a:t>每次加密、解密都需要进行一次远程服务调用</a:t>
            </a:r>
            <a:r>
              <a:rPr lang="en-US" altLang="zh-CN" dirty="0" smtClean="0">
                <a:effectLst/>
              </a:rPr>
              <a:t>,</a:t>
            </a:r>
            <a:r>
              <a:rPr lang="zh-CN" altLang="en-US" dirty="0" smtClean="0">
                <a:effectLst/>
              </a:rPr>
              <a:t>系统性能开销也较大。</a:t>
            </a:r>
          </a:p>
          <a:p>
            <a:r>
              <a:rPr lang="zh-CN" altLang="en-US" dirty="0" smtClean="0">
                <a:effectLst/>
              </a:rPr>
              <a:t>另一种方案是将加解密算法放在应用系统中</a:t>
            </a:r>
            <a:r>
              <a:rPr lang="en-US" altLang="zh-CN" dirty="0" smtClean="0">
                <a:effectLst/>
              </a:rPr>
              <a:t>,</a:t>
            </a:r>
            <a:r>
              <a:rPr lang="zh-CN" altLang="en-US" dirty="0" smtClean="0">
                <a:effectLst/>
              </a:rPr>
              <a:t>密钥则放在独立服务器中</a:t>
            </a:r>
            <a:r>
              <a:rPr lang="en-US" altLang="zh-CN" dirty="0" smtClean="0">
                <a:effectLst/>
              </a:rPr>
              <a:t>,</a:t>
            </a:r>
            <a:r>
              <a:rPr lang="zh-CN" altLang="en-US" dirty="0" smtClean="0">
                <a:effectLst/>
              </a:rPr>
              <a:t>为了提高密钥的安全性</a:t>
            </a:r>
            <a:r>
              <a:rPr lang="en-US" altLang="zh-CN" dirty="0" smtClean="0">
                <a:effectLst/>
              </a:rPr>
              <a:t>,</a:t>
            </a:r>
            <a:r>
              <a:rPr lang="zh-CN" altLang="en-US" dirty="0" smtClean="0">
                <a:effectLst/>
              </a:rPr>
              <a:t>实际存储时</a:t>
            </a:r>
            <a:r>
              <a:rPr lang="en-US" altLang="zh-CN" dirty="0" smtClean="0">
                <a:effectLst/>
              </a:rPr>
              <a:t>,</a:t>
            </a:r>
            <a:r>
              <a:rPr lang="zh-CN" altLang="en-US" dirty="0" smtClean="0">
                <a:effectLst/>
              </a:rPr>
              <a:t>密钥被切分成数片</a:t>
            </a:r>
            <a:r>
              <a:rPr lang="en-US" altLang="zh-CN" dirty="0" smtClean="0">
                <a:effectLst/>
              </a:rPr>
              <a:t>,</a:t>
            </a:r>
            <a:r>
              <a:rPr lang="zh-CN" altLang="en-US" dirty="0" smtClean="0">
                <a:effectLst/>
              </a:rPr>
              <a:t>加密后分别保存在不同存储介质中</a:t>
            </a:r>
            <a:r>
              <a:rPr lang="en-US" altLang="zh-CN" dirty="0" smtClean="0">
                <a:effectLst/>
              </a:rPr>
              <a:t>,</a:t>
            </a:r>
            <a:r>
              <a:rPr lang="zh-CN" altLang="en-US" dirty="0" smtClean="0">
                <a:effectLst/>
              </a:rPr>
              <a:t>兼顾密钥安全性的同时又改善了性能</a:t>
            </a:r>
            <a:r>
              <a:rPr lang="en-US" altLang="zh-CN" dirty="0" smtClean="0">
                <a:effectLst/>
              </a:rPr>
              <a:t>,</a:t>
            </a:r>
            <a:r>
              <a:rPr lang="zh-CN" altLang="en-US" dirty="0" smtClean="0">
                <a:effectLst/>
              </a:rPr>
              <a:t>如图所示。</a:t>
            </a:r>
          </a:p>
          <a:p>
            <a:endParaRPr lang="en-US" dirty="0"/>
          </a:p>
        </p:txBody>
      </p:sp>
    </p:spTree>
    <p:extLst>
      <p:ext uri="{BB962C8B-B14F-4D97-AF65-F5344CB8AC3E}">
        <p14:creationId xmlns:p14="http://schemas.microsoft.com/office/powerpoint/2010/main" val="340682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1600" y="252120"/>
            <a:ext cx="9138154" cy="5974947"/>
          </a:xfrm>
          <a:prstGeom prst="rect">
            <a:avLst/>
          </a:prstGeom>
        </p:spPr>
      </p:pic>
    </p:spTree>
    <p:extLst>
      <p:ext uri="{BB962C8B-B14F-4D97-AF65-F5344CB8AC3E}">
        <p14:creationId xmlns:p14="http://schemas.microsoft.com/office/powerpoint/2010/main" val="2015021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网站应用攻击与防御</a:t>
            </a:r>
            <a:endParaRPr lang="en-US" altLang="zh-CN" dirty="0" smtClean="0"/>
          </a:p>
          <a:p>
            <a:r>
              <a:rPr lang="zh-CN" altLang="en-US" dirty="0" smtClean="0"/>
              <a:t>信息加密技术及密钥安全管理</a:t>
            </a:r>
            <a:endParaRPr lang="en-US" altLang="zh-CN" dirty="0" smtClean="0"/>
          </a:p>
          <a:p>
            <a:r>
              <a:rPr lang="zh-CN" altLang="en-US" dirty="0" smtClean="0">
                <a:solidFill>
                  <a:srgbClr val="FF0000"/>
                </a:solidFill>
              </a:rPr>
              <a:t>信息过滤与反垃圾</a:t>
            </a:r>
            <a:endParaRPr lang="en-US" altLang="zh-CN" dirty="0" smtClean="0">
              <a:solidFill>
                <a:srgbClr val="FF0000"/>
              </a:solidFill>
            </a:endParaRPr>
          </a:p>
          <a:p>
            <a:r>
              <a:rPr lang="zh-CN" altLang="en-US" dirty="0" smtClean="0"/>
              <a:t>电子商务风险控制</a:t>
            </a:r>
            <a:endParaRPr lang="en-US" dirty="0"/>
          </a:p>
        </p:txBody>
      </p:sp>
    </p:spTree>
    <p:extLst>
      <p:ext uri="{BB962C8B-B14F-4D97-AF65-F5344CB8AC3E}">
        <p14:creationId xmlns:p14="http://schemas.microsoft.com/office/powerpoint/2010/main" val="124376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信息过滤与反垃圾</a:t>
            </a:r>
            <a:r>
              <a:rPr lang="en-US" altLang="zh-CN" dirty="0" smtClean="0"/>
              <a:t>——</a:t>
            </a:r>
            <a:r>
              <a:rPr lang="zh-CN" altLang="en-US" dirty="0" smtClean="0"/>
              <a:t>文本匹配</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文本匹配主要解决敏感词过滤的问题。通常网站维护一份敏感词列表</a:t>
            </a:r>
            <a:r>
              <a:rPr lang="en-US" altLang="zh-CN" dirty="0" smtClean="0">
                <a:effectLst/>
              </a:rPr>
              <a:t>,</a:t>
            </a:r>
            <a:r>
              <a:rPr lang="zh-CN" altLang="en-US" dirty="0" smtClean="0">
                <a:effectLst/>
              </a:rPr>
              <a:t>如果用户发表的信息含有列表中的敏感词</a:t>
            </a:r>
            <a:r>
              <a:rPr lang="en-US" altLang="zh-CN" dirty="0" smtClean="0">
                <a:effectLst/>
              </a:rPr>
              <a:t>,</a:t>
            </a:r>
            <a:r>
              <a:rPr lang="zh-CN" altLang="en-US" dirty="0" smtClean="0">
                <a:effectLst/>
              </a:rPr>
              <a:t>则进行消毒处理</a:t>
            </a:r>
            <a:r>
              <a:rPr lang="en-US" altLang="zh-CN" dirty="0" smtClean="0">
                <a:effectLst/>
              </a:rPr>
              <a:t>(</a:t>
            </a:r>
            <a:r>
              <a:rPr lang="zh-CN" altLang="en-US" dirty="0" smtClean="0">
                <a:effectLst/>
              </a:rPr>
              <a:t>将敏感词转义为***</a:t>
            </a:r>
            <a:r>
              <a:rPr lang="en-US" altLang="zh-CN" dirty="0" smtClean="0">
                <a:effectLst/>
              </a:rPr>
              <a:t>)</a:t>
            </a:r>
            <a:r>
              <a:rPr lang="zh-CN" altLang="en-US" dirty="0" smtClean="0">
                <a:effectLst/>
              </a:rPr>
              <a:t>或拒绝发表。</a:t>
            </a:r>
          </a:p>
          <a:p>
            <a:r>
              <a:rPr lang="zh-CN" altLang="en-US" dirty="0" smtClean="0">
                <a:effectLst/>
              </a:rPr>
              <a:t>那么如何快速地判断用户信息中是否含有敏感词呢</a:t>
            </a:r>
            <a:r>
              <a:rPr lang="en-US" altLang="zh-CN" dirty="0" smtClean="0">
                <a:effectLst/>
              </a:rPr>
              <a:t>?</a:t>
            </a:r>
            <a:r>
              <a:rPr lang="zh-CN" altLang="en-US" dirty="0" smtClean="0">
                <a:effectLst/>
              </a:rPr>
              <a:t>如果敏感词比较少</a:t>
            </a:r>
            <a:r>
              <a:rPr lang="en-US" altLang="zh-CN" dirty="0" smtClean="0">
                <a:effectLst/>
              </a:rPr>
              <a:t>,</a:t>
            </a:r>
            <a:r>
              <a:rPr lang="zh-CN" altLang="en-US" dirty="0" smtClean="0">
                <a:effectLst/>
              </a:rPr>
              <a:t>用户提交信息文本长度也较短</a:t>
            </a:r>
            <a:r>
              <a:rPr lang="en-US" altLang="zh-CN" dirty="0" smtClean="0">
                <a:effectLst/>
              </a:rPr>
              <a:t>,</a:t>
            </a:r>
            <a:r>
              <a:rPr lang="zh-CN" altLang="en-US" dirty="0" smtClean="0">
                <a:effectLst/>
              </a:rPr>
              <a:t>可直接使用正则表达式匹配。但是正则表达式的效率一般较差</a:t>
            </a:r>
            <a:r>
              <a:rPr lang="en-US" altLang="zh-CN" dirty="0" smtClean="0">
                <a:effectLst/>
              </a:rPr>
              <a:t>,</a:t>
            </a:r>
            <a:r>
              <a:rPr lang="zh-CN" altLang="en-US" dirty="0" smtClean="0">
                <a:effectLst/>
              </a:rPr>
              <a:t>当敏感词很多</a:t>
            </a:r>
            <a:r>
              <a:rPr lang="en-US" altLang="zh-CN" dirty="0" smtClean="0">
                <a:effectLst/>
              </a:rPr>
              <a:t>,</a:t>
            </a:r>
            <a:r>
              <a:rPr lang="zh-CN" altLang="en-US" dirty="0" smtClean="0">
                <a:effectLst/>
              </a:rPr>
              <a:t>用户发布的信息也很长</a:t>
            </a:r>
            <a:r>
              <a:rPr lang="en-US" altLang="zh-CN" dirty="0" smtClean="0">
                <a:effectLst/>
              </a:rPr>
              <a:t>,</a:t>
            </a:r>
            <a:r>
              <a:rPr lang="zh-CN" altLang="en-US" dirty="0" smtClean="0">
                <a:effectLst/>
              </a:rPr>
              <a:t>网站并发量较高时</a:t>
            </a:r>
            <a:r>
              <a:rPr lang="en-US" altLang="zh-CN" dirty="0" smtClean="0">
                <a:effectLst/>
              </a:rPr>
              <a:t>,</a:t>
            </a:r>
            <a:r>
              <a:rPr lang="zh-CN" altLang="en-US" dirty="0" smtClean="0">
                <a:effectLst/>
              </a:rPr>
              <a:t>就需要更合适的方法来完成</a:t>
            </a:r>
            <a:r>
              <a:rPr lang="en-US" altLang="zh-CN" dirty="0" smtClean="0">
                <a:effectLst/>
              </a:rPr>
              <a:t>,</a:t>
            </a:r>
            <a:r>
              <a:rPr lang="zh-CN" altLang="en-US" dirty="0" smtClean="0">
                <a:effectLst/>
              </a:rPr>
              <a:t>这方面公开的算法有很多</a:t>
            </a:r>
            <a:r>
              <a:rPr lang="en-US" altLang="zh-CN" dirty="0" smtClean="0">
                <a:effectLst/>
              </a:rPr>
              <a:t>,</a:t>
            </a:r>
            <a:r>
              <a:rPr lang="zh-CN" altLang="en-US" dirty="0" smtClean="0">
                <a:effectLst/>
              </a:rPr>
              <a:t>基本上都是</a:t>
            </a:r>
            <a:r>
              <a:rPr lang="en-US" altLang="zh-CN" dirty="0" err="1" smtClean="0">
                <a:effectLst/>
              </a:rPr>
              <a:t>Trie</a:t>
            </a:r>
            <a:r>
              <a:rPr lang="zh-CN" altLang="en-US" dirty="0" smtClean="0">
                <a:effectLst/>
              </a:rPr>
              <a:t>树的变种</a:t>
            </a:r>
            <a:r>
              <a:rPr lang="en-US" altLang="zh-CN" dirty="0" smtClean="0">
                <a:effectLst/>
              </a:rPr>
              <a:t>,</a:t>
            </a:r>
            <a:r>
              <a:rPr lang="zh-CN" altLang="en-US" dirty="0" smtClean="0">
                <a:effectLst/>
              </a:rPr>
              <a:t>空间和时间复杂度都比较好的有双数组 </a:t>
            </a:r>
            <a:r>
              <a:rPr lang="en-US" altLang="zh-CN" dirty="0" err="1" smtClean="0">
                <a:effectLst/>
              </a:rPr>
              <a:t>Trie</a:t>
            </a:r>
            <a:r>
              <a:rPr lang="en-US" altLang="zh-CN" dirty="0" smtClean="0">
                <a:effectLst/>
              </a:rPr>
              <a:t> </a:t>
            </a:r>
            <a:r>
              <a:rPr lang="zh-CN" altLang="en-US" dirty="0" smtClean="0">
                <a:effectLst/>
              </a:rPr>
              <a:t>算法等。</a:t>
            </a:r>
          </a:p>
          <a:p>
            <a:r>
              <a:rPr lang="en-US" altLang="zh-CN" dirty="0" err="1" smtClean="0">
                <a:effectLst/>
              </a:rPr>
              <a:t>Trie</a:t>
            </a:r>
            <a:r>
              <a:rPr lang="zh-CN" altLang="en-US" dirty="0" smtClean="0">
                <a:effectLst/>
              </a:rPr>
              <a:t>算法的本质是确定一个有限状态自动机</a:t>
            </a:r>
            <a:r>
              <a:rPr lang="en-US" altLang="zh-CN" dirty="0" smtClean="0">
                <a:effectLst/>
              </a:rPr>
              <a:t>,</a:t>
            </a:r>
            <a:r>
              <a:rPr lang="zh-CN" altLang="en-US" dirty="0" smtClean="0">
                <a:effectLst/>
              </a:rPr>
              <a:t>根据输入数据进行状态转移。双数组</a:t>
            </a:r>
            <a:r>
              <a:rPr lang="en-US" altLang="zh-CN" dirty="0" err="1" smtClean="0">
                <a:effectLst/>
              </a:rPr>
              <a:t>Trie</a:t>
            </a:r>
            <a:r>
              <a:rPr lang="zh-CN" altLang="en-US" dirty="0" smtClean="0">
                <a:effectLst/>
              </a:rPr>
              <a:t>算法优化了 </a:t>
            </a:r>
            <a:r>
              <a:rPr lang="en-US" altLang="zh-CN" dirty="0" smtClean="0">
                <a:effectLst/>
              </a:rPr>
              <a:t>Tre</a:t>
            </a:r>
            <a:r>
              <a:rPr lang="zh-CN" altLang="en-US" dirty="0" smtClean="0">
                <a:effectLst/>
              </a:rPr>
              <a:t>算法</a:t>
            </a:r>
            <a:r>
              <a:rPr lang="en-US" altLang="zh-CN" dirty="0" smtClean="0">
                <a:effectLst/>
              </a:rPr>
              <a:t>,</a:t>
            </a:r>
            <a:r>
              <a:rPr lang="zh-CN" altLang="en-US" dirty="0" smtClean="0">
                <a:effectLst/>
              </a:rPr>
              <a:t>利用两个稀疏数组存储树结构</a:t>
            </a:r>
            <a:r>
              <a:rPr lang="en-US" altLang="zh-CN" dirty="0" smtClean="0">
                <a:effectLst/>
              </a:rPr>
              <a:t>,base</a:t>
            </a:r>
            <a:r>
              <a:rPr lang="zh-CN" altLang="en-US" dirty="0" smtClean="0">
                <a:effectLst/>
              </a:rPr>
              <a:t>数组存储</a:t>
            </a:r>
            <a:r>
              <a:rPr lang="en-US" altLang="zh-CN" dirty="0" err="1" smtClean="0">
                <a:effectLst/>
              </a:rPr>
              <a:t>Trie</a:t>
            </a:r>
            <a:r>
              <a:rPr lang="zh-CN" altLang="en-US" dirty="0" smtClean="0">
                <a:effectLst/>
              </a:rPr>
              <a:t>树的节点</a:t>
            </a:r>
            <a:r>
              <a:rPr lang="en-US" altLang="zh-CN" dirty="0" smtClean="0">
                <a:effectLst/>
              </a:rPr>
              <a:t>,check</a:t>
            </a:r>
            <a:r>
              <a:rPr lang="zh-CN" altLang="en-US" dirty="0" smtClean="0">
                <a:effectLst/>
              </a:rPr>
              <a:t>数组进行状态检查。双数组 </a:t>
            </a:r>
            <a:r>
              <a:rPr lang="en-US" altLang="zh-CN" dirty="0" err="1" smtClean="0">
                <a:effectLst/>
              </a:rPr>
              <a:t>Trie</a:t>
            </a:r>
            <a:r>
              <a:rPr lang="zh-CN" altLang="en-US" dirty="0" smtClean="0">
                <a:effectLst/>
              </a:rPr>
              <a:t>数需要根据业务场景和经验确定数组大小</a:t>
            </a:r>
            <a:r>
              <a:rPr lang="en-US" altLang="zh-CN" dirty="0" smtClean="0">
                <a:effectLst/>
              </a:rPr>
              <a:t>,</a:t>
            </a:r>
            <a:r>
              <a:rPr lang="zh-CN" altLang="en-US" dirty="0" smtClean="0">
                <a:effectLst/>
              </a:rPr>
              <a:t>避免数组过大或者冲突过多。</a:t>
            </a:r>
          </a:p>
          <a:p>
            <a:endParaRPr lang="en-US" dirty="0"/>
          </a:p>
        </p:txBody>
      </p:sp>
    </p:spTree>
    <p:extLst>
      <p:ext uri="{BB962C8B-B14F-4D97-AF65-F5344CB8AC3E}">
        <p14:creationId xmlns:p14="http://schemas.microsoft.com/office/powerpoint/2010/main" val="2136319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252" y="147137"/>
            <a:ext cx="10515600" cy="2508381"/>
          </a:xfrm>
        </p:spPr>
        <p:txBody>
          <a:bodyPr>
            <a:normAutofit fontScale="92500" lnSpcReduction="10000"/>
          </a:bodyPr>
          <a:lstStyle/>
          <a:p>
            <a:r>
              <a:rPr lang="zh-CN" altLang="en-US" dirty="0" smtClean="0">
                <a:effectLst/>
              </a:rPr>
              <a:t>另一种更简单的实现是通过构造多级</a:t>
            </a:r>
            <a:r>
              <a:rPr lang="en-US" altLang="zh-CN" dirty="0" smtClean="0">
                <a:effectLst/>
              </a:rPr>
              <a:t>Hash </a:t>
            </a:r>
            <a:r>
              <a:rPr lang="zh-CN" altLang="en-US" dirty="0" smtClean="0">
                <a:effectLst/>
              </a:rPr>
              <a:t>表进行文本匹配。假设敏感词表包含敏感词</a:t>
            </a:r>
            <a:r>
              <a:rPr lang="en-US" altLang="zh-CN" dirty="0" smtClean="0">
                <a:effectLst/>
              </a:rPr>
              <a:t>:</a:t>
            </a:r>
            <a:r>
              <a:rPr lang="zh-CN" altLang="en-US" dirty="0" smtClean="0">
                <a:effectLst/>
              </a:rPr>
              <a:t>阿拉伯、阿拉汗、阿油、北京、北大荒、北风。那么可以构造如图所示的过滤树</a:t>
            </a:r>
            <a:r>
              <a:rPr lang="en-US" altLang="zh-CN" dirty="0" smtClean="0">
                <a:effectLst/>
              </a:rPr>
              <a:t>,</a:t>
            </a:r>
            <a:r>
              <a:rPr lang="zh-CN" altLang="en-US" dirty="0" smtClean="0">
                <a:effectLst/>
              </a:rPr>
              <a:t>用户提交的信息逐字顺序在过滤树中匹配。过滤树的分支可能会比较多</a:t>
            </a:r>
            <a:r>
              <a:rPr lang="en-US" altLang="zh-CN" dirty="0" smtClean="0">
                <a:effectLst/>
              </a:rPr>
              <a:t>,</a:t>
            </a:r>
            <a:r>
              <a:rPr lang="zh-CN" altLang="en-US" dirty="0" smtClean="0">
                <a:effectLst/>
              </a:rPr>
              <a:t>为了提高匹配速度</a:t>
            </a:r>
            <a:r>
              <a:rPr lang="en-US" altLang="zh-CN" dirty="0" smtClean="0">
                <a:effectLst/>
              </a:rPr>
              <a:t>,</a:t>
            </a:r>
            <a:r>
              <a:rPr lang="zh-CN" altLang="en-US" dirty="0" smtClean="0">
                <a:effectLst/>
              </a:rPr>
              <a:t>减少不必要的查找</a:t>
            </a:r>
            <a:r>
              <a:rPr lang="en-US" altLang="zh-CN" dirty="0" smtClean="0">
                <a:effectLst/>
              </a:rPr>
              <a:t>,</a:t>
            </a:r>
            <a:r>
              <a:rPr lang="zh-CN" altLang="en-US" dirty="0" smtClean="0">
                <a:effectLst/>
              </a:rPr>
              <a:t>同一层中相同父节点的字可放在 </a:t>
            </a:r>
            <a:r>
              <a:rPr lang="en-US" altLang="zh-CN" dirty="0" smtClean="0">
                <a:effectLst/>
              </a:rPr>
              <a:t>Hash </a:t>
            </a:r>
            <a:r>
              <a:rPr lang="zh-CN" altLang="en-US" dirty="0" smtClean="0">
                <a:effectLst/>
              </a:rPr>
              <a:t>表中。该方案处理速度较快</a:t>
            </a:r>
            <a:r>
              <a:rPr lang="en-US" altLang="zh-CN" dirty="0" smtClean="0">
                <a:effectLst/>
              </a:rPr>
              <a:t>,</a:t>
            </a:r>
            <a:r>
              <a:rPr lang="zh-CN" altLang="en-US" dirty="0" smtClean="0">
                <a:effectLst/>
              </a:rPr>
              <a:t>稍加变形</a:t>
            </a:r>
            <a:r>
              <a:rPr lang="en-US" altLang="zh-CN" dirty="0" smtClean="0">
                <a:effectLst/>
              </a:rPr>
              <a:t>,</a:t>
            </a:r>
            <a:r>
              <a:rPr lang="zh-CN" altLang="en-US" dirty="0" smtClean="0">
                <a:effectLst/>
              </a:rPr>
              <a:t>即可适应各种过滤场景</a:t>
            </a:r>
            <a:r>
              <a:rPr lang="en-US" altLang="zh-CN" dirty="0" smtClean="0">
                <a:effectLst/>
              </a:rPr>
              <a:t>,</a:t>
            </a:r>
            <a:r>
              <a:rPr lang="zh-CN" altLang="en-US" dirty="0" smtClean="0">
                <a:effectLst/>
              </a:rPr>
              <a:t>缺点是使用</a:t>
            </a:r>
            <a:r>
              <a:rPr lang="en-US" altLang="zh-CN" dirty="0" smtClean="0">
                <a:effectLst/>
              </a:rPr>
              <a:t>Hash</a:t>
            </a:r>
            <a:r>
              <a:rPr lang="zh-CN" altLang="en-US" dirty="0" smtClean="0">
                <a:effectLst/>
              </a:rPr>
              <a:t>表会浪费部分内存空间</a:t>
            </a:r>
            <a:r>
              <a:rPr lang="en-US" altLang="zh-CN" dirty="0" smtClean="0">
                <a:effectLst/>
              </a:rPr>
              <a:t>,</a:t>
            </a:r>
            <a:r>
              <a:rPr lang="zh-CN" altLang="en-US" dirty="0" smtClean="0">
                <a:effectLst/>
              </a:rPr>
              <a:t>如果网站敏感词数量不多</a:t>
            </a:r>
            <a:r>
              <a:rPr lang="en-US" altLang="zh-CN" dirty="0" smtClean="0">
                <a:effectLst/>
              </a:rPr>
              <a:t>,</a:t>
            </a:r>
            <a:r>
              <a:rPr lang="zh-CN" altLang="en-US" dirty="0" smtClean="0">
                <a:effectLst/>
              </a:rPr>
              <a:t>浪费部分内存还是可以接受的。</a:t>
            </a:r>
          </a:p>
          <a:p>
            <a:endParaRPr lang="en-US" dirty="0"/>
          </a:p>
        </p:txBody>
      </p:sp>
      <p:pic>
        <p:nvPicPr>
          <p:cNvPr id="4" name="Picture 3"/>
          <p:cNvPicPr>
            <a:picLocks noChangeAspect="1"/>
          </p:cNvPicPr>
          <p:nvPr/>
        </p:nvPicPr>
        <p:blipFill>
          <a:blip r:embed="rId2"/>
          <a:stretch>
            <a:fillRect/>
          </a:stretch>
        </p:blipFill>
        <p:spPr>
          <a:xfrm>
            <a:off x="343770" y="2580362"/>
            <a:ext cx="11379200" cy="4191000"/>
          </a:xfrm>
          <a:prstGeom prst="rect">
            <a:avLst/>
          </a:prstGeom>
        </p:spPr>
      </p:pic>
    </p:spTree>
    <p:extLst>
      <p:ext uri="{BB962C8B-B14F-4D97-AF65-F5344CB8AC3E}">
        <p14:creationId xmlns:p14="http://schemas.microsoft.com/office/powerpoint/2010/main" val="1468673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分类算法</a:t>
            </a:r>
            <a:endParaRPr lang="en-US" dirty="0"/>
          </a:p>
        </p:txBody>
      </p:sp>
      <p:sp>
        <p:nvSpPr>
          <p:cNvPr id="3" name="Content Placeholder 2"/>
          <p:cNvSpPr>
            <a:spLocks noGrp="1"/>
          </p:cNvSpPr>
          <p:nvPr>
            <p:ph idx="1"/>
          </p:nvPr>
        </p:nvSpPr>
        <p:spPr>
          <a:xfrm>
            <a:off x="838200" y="1825625"/>
            <a:ext cx="10515600" cy="1581454"/>
          </a:xfrm>
        </p:spPr>
        <p:txBody>
          <a:bodyPr>
            <a:normAutofit lnSpcReduction="10000"/>
          </a:bodyPr>
          <a:lstStyle/>
          <a:p>
            <a:r>
              <a:rPr lang="zh-CN" altLang="en-US" dirty="0" smtClean="0">
                <a:effectLst/>
              </a:rPr>
              <a:t>以反垃圾邮件为例说明分类算法的使用</a:t>
            </a:r>
            <a:r>
              <a:rPr lang="en-US" altLang="zh-CN" dirty="0" smtClean="0">
                <a:effectLst/>
              </a:rPr>
              <a:t>,</a:t>
            </a:r>
            <a:r>
              <a:rPr lang="zh-CN" altLang="en-US" dirty="0" smtClean="0">
                <a:effectLst/>
              </a:rPr>
              <a:t>如图</a:t>
            </a:r>
            <a:r>
              <a:rPr lang="en-US" altLang="zh-CN" dirty="0" smtClean="0">
                <a:effectLst/>
              </a:rPr>
              <a:t>8.12</a:t>
            </a:r>
            <a:r>
              <a:rPr lang="zh-CN" altLang="en-US" dirty="0" smtClean="0">
                <a:effectLst/>
              </a:rPr>
              <a:t>所示。先将批量已分类的邮件样本</a:t>
            </a:r>
            <a:r>
              <a:rPr lang="en-US" altLang="zh-CN" dirty="0" smtClean="0">
                <a:effectLst/>
              </a:rPr>
              <a:t>(</a:t>
            </a:r>
            <a:r>
              <a:rPr lang="zh-CN" altLang="en-US" dirty="0" smtClean="0">
                <a:effectLst/>
              </a:rPr>
              <a:t>如</a:t>
            </a:r>
            <a:r>
              <a:rPr lang="en-US" altLang="zh-CN" dirty="0" smtClean="0">
                <a:effectLst/>
              </a:rPr>
              <a:t>50000</a:t>
            </a:r>
            <a:r>
              <a:rPr lang="zh-CN" altLang="en-US" dirty="0" smtClean="0">
                <a:effectLst/>
              </a:rPr>
              <a:t>封正常邮件</a:t>
            </a:r>
            <a:r>
              <a:rPr lang="en-US" altLang="zh-CN" dirty="0" smtClean="0">
                <a:effectLst/>
              </a:rPr>
              <a:t>,2000</a:t>
            </a:r>
            <a:r>
              <a:rPr lang="zh-CN" altLang="en-US" dirty="0" smtClean="0">
                <a:effectLst/>
              </a:rPr>
              <a:t>封垃圾邮件</a:t>
            </a:r>
            <a:r>
              <a:rPr lang="en-US" altLang="zh-CN" dirty="0" smtClean="0">
                <a:effectLst/>
              </a:rPr>
              <a:t>)</a:t>
            </a:r>
            <a:r>
              <a:rPr lang="zh-CN" altLang="en-US" dirty="0" smtClean="0">
                <a:effectLst/>
              </a:rPr>
              <a:t>输入分类算法进行训练</a:t>
            </a:r>
            <a:r>
              <a:rPr lang="en-US" altLang="zh-CN" dirty="0" smtClean="0">
                <a:effectLst/>
              </a:rPr>
              <a:t>,</a:t>
            </a:r>
            <a:r>
              <a:rPr lang="zh-CN" altLang="en-US" dirty="0" smtClean="0">
                <a:effectLst/>
              </a:rPr>
              <a:t>得到一个垃圾邮件分类模型</a:t>
            </a:r>
            <a:r>
              <a:rPr lang="en-US" altLang="zh-CN" dirty="0" smtClean="0">
                <a:effectLst/>
              </a:rPr>
              <a:t>,</a:t>
            </a:r>
            <a:r>
              <a:rPr lang="zh-CN" altLang="en-US" dirty="0" smtClean="0">
                <a:effectLst/>
              </a:rPr>
              <a:t>然后利用分类算法结合分类模型对待处理邮件进行识别。</a:t>
            </a:r>
          </a:p>
          <a:p>
            <a:endParaRPr lang="en-US" dirty="0"/>
          </a:p>
        </p:txBody>
      </p:sp>
      <p:pic>
        <p:nvPicPr>
          <p:cNvPr id="4" name="Picture 3"/>
          <p:cNvPicPr>
            <a:picLocks noChangeAspect="1"/>
          </p:cNvPicPr>
          <p:nvPr/>
        </p:nvPicPr>
        <p:blipFill>
          <a:blip r:embed="rId2"/>
          <a:stretch>
            <a:fillRect/>
          </a:stretch>
        </p:blipFill>
        <p:spPr>
          <a:xfrm>
            <a:off x="1816274" y="3237016"/>
            <a:ext cx="9235858" cy="3620983"/>
          </a:xfrm>
          <a:prstGeom prst="rect">
            <a:avLst/>
          </a:prstGeom>
        </p:spPr>
      </p:pic>
    </p:spTree>
    <p:extLst>
      <p:ext uri="{BB962C8B-B14F-4D97-AF65-F5344CB8AC3E}">
        <p14:creationId xmlns:p14="http://schemas.microsoft.com/office/powerpoint/2010/main" val="1769073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zh-CN" altLang="en-US" dirty="0" smtClean="0"/>
              <a:t>比较简单实用的分类算法有贝叶斯分类算法，</a:t>
            </a:r>
            <a:r>
              <a:rPr lang="zh-CN" altLang="en-US" dirty="0" smtClean="0">
                <a:effectLst/>
              </a:rPr>
              <a:t>根据已分类的样本信息获得一组特征值的概率</a:t>
            </a:r>
            <a:r>
              <a:rPr lang="en-US" altLang="zh-CN" dirty="0" smtClean="0">
                <a:effectLst/>
              </a:rPr>
              <a:t>,</a:t>
            </a:r>
            <a:r>
              <a:rPr lang="zh-CN" altLang="en-US" dirty="0" smtClean="0">
                <a:effectLst/>
              </a:rPr>
              <a:t>如“茶叶”这个词出现在垃圾邮件中的概率为</a:t>
            </a:r>
            <a:r>
              <a:rPr lang="en-US" altLang="zh-CN" dirty="0" smtClean="0">
                <a:effectLst/>
              </a:rPr>
              <a:t>20%,</a:t>
            </a:r>
            <a:r>
              <a:rPr lang="zh-CN" altLang="en-US" dirty="0" smtClean="0">
                <a:effectLst/>
              </a:rPr>
              <a:t>出现在非垃圾邮件中的概率为</a:t>
            </a:r>
            <a:r>
              <a:rPr lang="en-US" altLang="zh-CN" dirty="0" smtClean="0">
                <a:effectLst/>
              </a:rPr>
              <a:t>1%,</a:t>
            </a:r>
            <a:r>
              <a:rPr lang="zh-CN" altLang="en-US" dirty="0" smtClean="0">
                <a:effectLst/>
              </a:rPr>
              <a:t>就得到分类模型。然后对待处理邮件提取特征值</a:t>
            </a:r>
            <a:r>
              <a:rPr lang="en-US" altLang="zh-CN" dirty="0" smtClean="0">
                <a:effectLst/>
              </a:rPr>
              <a:t>,</a:t>
            </a:r>
            <a:r>
              <a:rPr lang="zh-CN" altLang="en-US" dirty="0" smtClean="0">
                <a:effectLst/>
              </a:rPr>
              <a:t>比如取到了茶叶这个特征值</a:t>
            </a:r>
            <a:r>
              <a:rPr lang="en-US" altLang="zh-CN" dirty="0" smtClean="0">
                <a:effectLst/>
              </a:rPr>
              <a:t>,</a:t>
            </a:r>
            <a:r>
              <a:rPr lang="zh-CN" altLang="en-US" dirty="0" smtClean="0">
                <a:effectLst/>
              </a:rPr>
              <a:t>结合分类模型</a:t>
            </a:r>
            <a:r>
              <a:rPr lang="en-US" altLang="zh-CN" dirty="0" smtClean="0">
                <a:effectLst/>
              </a:rPr>
              <a:t>,</a:t>
            </a:r>
            <a:r>
              <a:rPr lang="zh-CN" altLang="en-US" dirty="0" smtClean="0">
                <a:effectLst/>
              </a:rPr>
              <a:t>就可以判断其分类。贝叶斯算法得到的分类判断是一个概率值</a:t>
            </a:r>
            <a:r>
              <a:rPr lang="en-US" altLang="zh-CN" dirty="0" smtClean="0">
                <a:effectLst/>
              </a:rPr>
              <a:t>,</a:t>
            </a:r>
            <a:r>
              <a:rPr lang="zh-CN" altLang="en-US" dirty="0" smtClean="0">
                <a:effectLst/>
              </a:rPr>
              <a:t>因此会存在误判</a:t>
            </a:r>
            <a:r>
              <a:rPr lang="en-US" altLang="zh-CN" dirty="0" smtClean="0">
                <a:effectLst/>
              </a:rPr>
              <a:t>(</a:t>
            </a:r>
            <a:r>
              <a:rPr lang="zh-CN" altLang="en-US" dirty="0" smtClean="0">
                <a:effectLst/>
              </a:rPr>
              <a:t>非垃圾邮件判为垃圾邮件</a:t>
            </a:r>
            <a:r>
              <a:rPr lang="en-US" altLang="zh-CN" dirty="0" smtClean="0">
                <a:effectLst/>
              </a:rPr>
              <a:t>)</a:t>
            </a:r>
            <a:r>
              <a:rPr lang="zh-CN" altLang="en-US" dirty="0" smtClean="0">
                <a:effectLst/>
              </a:rPr>
              <a:t>和漏判</a:t>
            </a:r>
            <a:r>
              <a:rPr lang="en-US" altLang="zh-CN" dirty="0" smtClean="0">
                <a:effectLst/>
              </a:rPr>
              <a:t>(</a:t>
            </a:r>
            <a:r>
              <a:rPr lang="zh-CN" altLang="en-US" dirty="0" smtClean="0">
                <a:effectLst/>
              </a:rPr>
              <a:t>垃圾邮件判为非垃圾邮件</a:t>
            </a:r>
            <a:r>
              <a:rPr lang="en-US" altLang="zh-CN" dirty="0" smtClean="0">
                <a:effectLst/>
              </a:rPr>
              <a:t>)</a:t>
            </a:r>
          </a:p>
          <a:p>
            <a:r>
              <a:rPr lang="zh-CN" altLang="en-US" dirty="0" smtClean="0">
                <a:effectLst/>
              </a:rPr>
              <a:t>贝叶斯算法认为特征值之间是独立的</a:t>
            </a:r>
            <a:r>
              <a:rPr lang="en-US" altLang="zh-CN" dirty="0" smtClean="0">
                <a:effectLst/>
              </a:rPr>
              <a:t>,</a:t>
            </a:r>
            <a:r>
              <a:rPr lang="zh-CN" altLang="en-US" dirty="0" smtClean="0">
                <a:effectLst/>
              </a:rPr>
              <a:t>所以也被称作是朴素贝叶斯算法</a:t>
            </a:r>
            <a:r>
              <a:rPr lang="en-US" altLang="zh-CN" dirty="0" smtClean="0">
                <a:effectLst/>
              </a:rPr>
              <a:t>(Native</a:t>
            </a:r>
            <a:r>
              <a:rPr lang="zh-CN" altLang="en-US" dirty="0" smtClean="0">
                <a:effectLst/>
              </a:rPr>
              <a:t> </a:t>
            </a:r>
            <a:r>
              <a:rPr lang="en-US" altLang="zh-CN" dirty="0" smtClean="0">
                <a:effectLst/>
              </a:rPr>
              <a:t>Bayes),</a:t>
            </a:r>
            <a:r>
              <a:rPr lang="zh-CN" altLang="en-US" dirty="0" smtClean="0">
                <a:effectLst/>
              </a:rPr>
              <a:t>这个假设很多时候是不成立的</a:t>
            </a:r>
            <a:r>
              <a:rPr lang="en-US" altLang="zh-CN" dirty="0" smtClean="0">
                <a:effectLst/>
              </a:rPr>
              <a:t>,</a:t>
            </a:r>
            <a:r>
              <a:rPr lang="zh-CN" altLang="en-US" dirty="0" smtClean="0">
                <a:effectLst/>
              </a:rPr>
              <a:t>特征值之间具有关联性</a:t>
            </a:r>
            <a:r>
              <a:rPr lang="en-US" altLang="zh-CN" dirty="0" smtClean="0">
                <a:effectLst/>
              </a:rPr>
              <a:t>,</a:t>
            </a:r>
            <a:r>
              <a:rPr lang="zh-CN" altLang="en-US" dirty="0" smtClean="0">
                <a:effectLst/>
              </a:rPr>
              <a:t>通过对朴素贝叶斯算法增加特征值的关联依赖处理</a:t>
            </a:r>
            <a:r>
              <a:rPr lang="en-US" altLang="zh-CN" dirty="0" smtClean="0">
                <a:effectLst/>
              </a:rPr>
              <a:t>,</a:t>
            </a:r>
            <a:r>
              <a:rPr lang="zh-CN" altLang="en-US" dirty="0" smtClean="0">
                <a:effectLst/>
              </a:rPr>
              <a:t>得到</a:t>
            </a:r>
            <a:r>
              <a:rPr lang="en-US" altLang="zh-CN" dirty="0" smtClean="0">
                <a:effectLst/>
              </a:rPr>
              <a:t>TAN</a:t>
            </a:r>
            <a:r>
              <a:rPr lang="zh-CN" altLang="en-US" dirty="0" smtClean="0">
                <a:effectLst/>
              </a:rPr>
              <a:t>算法。更进一步</a:t>
            </a:r>
            <a:r>
              <a:rPr lang="en-US" altLang="zh-CN" dirty="0" smtClean="0">
                <a:effectLst/>
              </a:rPr>
              <a:t>,</a:t>
            </a:r>
            <a:r>
              <a:rPr lang="zh-CN" altLang="en-US" dirty="0" smtClean="0">
                <a:effectLst/>
              </a:rPr>
              <a:t>通过对关联规则的聚类挖掘</a:t>
            </a:r>
            <a:r>
              <a:rPr lang="en-US" altLang="zh-CN" dirty="0" smtClean="0">
                <a:effectLst/>
              </a:rPr>
              <a:t>,</a:t>
            </a:r>
            <a:r>
              <a:rPr lang="zh-CN" altLang="en-US" dirty="0" smtClean="0">
                <a:effectLst/>
              </a:rPr>
              <a:t>得到更强大的算法</a:t>
            </a:r>
            <a:r>
              <a:rPr lang="en-US" altLang="zh-CN" dirty="0" smtClean="0">
                <a:effectLst/>
              </a:rPr>
              <a:t>,</a:t>
            </a:r>
            <a:r>
              <a:rPr lang="zh-CN" altLang="en-US" dirty="0" smtClean="0">
                <a:effectLst/>
              </a:rPr>
              <a:t>如 </a:t>
            </a:r>
            <a:r>
              <a:rPr lang="en-US" altLang="zh-CN" dirty="0" smtClean="0">
                <a:effectLst/>
              </a:rPr>
              <a:t>ARCS </a:t>
            </a:r>
            <a:r>
              <a:rPr lang="zh-CN" altLang="en-US" dirty="0" smtClean="0">
                <a:effectLst/>
              </a:rPr>
              <a:t>算法</a:t>
            </a:r>
            <a:r>
              <a:rPr lang="en-US" altLang="zh-CN" dirty="0" smtClean="0">
                <a:effectLst/>
              </a:rPr>
              <a:t>(Association Rule Clustering System)</a:t>
            </a:r>
            <a:r>
              <a:rPr lang="zh-CN" altLang="en-US" dirty="0" smtClean="0">
                <a:effectLst/>
              </a:rPr>
              <a:t>等。但是由于贝叶斯分类算法简单</a:t>
            </a:r>
            <a:r>
              <a:rPr lang="en-US" altLang="zh-CN" dirty="0" smtClean="0">
                <a:effectLst/>
              </a:rPr>
              <a:t>,</a:t>
            </a:r>
            <a:r>
              <a:rPr lang="zh-CN" altLang="en-US" dirty="0" smtClean="0">
                <a:effectLst/>
              </a:rPr>
              <a:t>处理速度快</a:t>
            </a:r>
            <a:r>
              <a:rPr lang="en-US" altLang="zh-CN" dirty="0" smtClean="0">
                <a:effectLst/>
              </a:rPr>
              <a:t>,</a:t>
            </a:r>
            <a:r>
              <a:rPr lang="zh-CN" altLang="en-US" dirty="0" smtClean="0">
                <a:effectLst/>
              </a:rPr>
              <a:t>仍是许多实时在线系统反垃圾的首选。</a:t>
            </a:r>
          </a:p>
          <a:p>
            <a:endParaRPr lang="en-US" altLang="zh-CN" dirty="0" smtClean="0">
              <a:effectLst/>
            </a:endParaRPr>
          </a:p>
          <a:p>
            <a:endParaRPr lang="en-US" dirty="0"/>
          </a:p>
        </p:txBody>
      </p:sp>
    </p:spTree>
    <p:extLst>
      <p:ext uri="{BB962C8B-B14F-4D97-AF65-F5344CB8AC3E}">
        <p14:creationId xmlns:p14="http://schemas.microsoft.com/office/powerpoint/2010/main" val="1935545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常用的分类算法</a:t>
            </a:r>
            <a:endParaRPr lang="en-US" dirty="0"/>
          </a:p>
        </p:txBody>
      </p:sp>
      <p:sp>
        <p:nvSpPr>
          <p:cNvPr id="3" name="Content Placeholder 2"/>
          <p:cNvSpPr>
            <a:spLocks noGrp="1"/>
          </p:cNvSpPr>
          <p:nvPr>
            <p:ph idx="1"/>
          </p:nvPr>
        </p:nvSpPr>
        <p:spPr/>
        <p:txBody>
          <a:bodyPr/>
          <a:lstStyle/>
          <a:p>
            <a:r>
              <a:rPr lang="en-US" altLang="zh-CN" dirty="0" smtClean="0">
                <a:latin typeface="+mj-ea"/>
                <a:ea typeface="+mj-ea"/>
              </a:rPr>
              <a:t>Bayes</a:t>
            </a:r>
            <a:r>
              <a:rPr lang="zh-CN" altLang="en-US" dirty="0" smtClean="0">
                <a:latin typeface="+mj-ea"/>
                <a:ea typeface="+mj-ea"/>
              </a:rPr>
              <a:t>（贝叶斯）</a:t>
            </a:r>
            <a:endParaRPr lang="en-US" altLang="zh-CN" dirty="0" smtClean="0">
              <a:latin typeface="+mj-ea"/>
              <a:ea typeface="+mj-ea"/>
            </a:endParaRPr>
          </a:p>
          <a:p>
            <a:r>
              <a:rPr lang="en-US" altLang="zh-CN" dirty="0" smtClean="0">
                <a:latin typeface="+mj-ea"/>
                <a:ea typeface="+mj-ea"/>
              </a:rPr>
              <a:t>Decision</a:t>
            </a:r>
            <a:r>
              <a:rPr lang="zh-CN" altLang="en-US" dirty="0" smtClean="0">
                <a:latin typeface="+mj-ea"/>
                <a:ea typeface="+mj-ea"/>
              </a:rPr>
              <a:t> </a:t>
            </a:r>
            <a:r>
              <a:rPr lang="en-US" altLang="zh-CN" dirty="0" smtClean="0">
                <a:latin typeface="+mj-ea"/>
                <a:ea typeface="+mj-ea"/>
              </a:rPr>
              <a:t>Tree</a:t>
            </a:r>
            <a:r>
              <a:rPr lang="zh-CN" altLang="en-US" dirty="0" smtClean="0">
                <a:latin typeface="+mj-ea"/>
                <a:ea typeface="+mj-ea"/>
              </a:rPr>
              <a:t>（决策树）</a:t>
            </a:r>
            <a:endParaRPr lang="en-US" altLang="zh-CN" dirty="0" smtClean="0">
              <a:latin typeface="+mj-ea"/>
              <a:ea typeface="+mj-ea"/>
            </a:endParaRPr>
          </a:p>
          <a:p>
            <a:r>
              <a:rPr lang="en-US" dirty="0" smtClean="0">
                <a:latin typeface="+mj-ea"/>
                <a:ea typeface="+mj-ea"/>
              </a:rPr>
              <a:t>SVM</a:t>
            </a:r>
            <a:r>
              <a:rPr lang="zh-CN" altLang="en-US" dirty="0" smtClean="0">
                <a:latin typeface="+mj-ea"/>
                <a:ea typeface="+mj-ea"/>
              </a:rPr>
              <a:t>（</a:t>
            </a:r>
            <a:r>
              <a:rPr lang="zh-CN" altLang="en-US" dirty="0">
                <a:latin typeface="+mj-ea"/>
                <a:ea typeface="+mj-ea"/>
              </a:rPr>
              <a:t> 支持向量</a:t>
            </a:r>
            <a:r>
              <a:rPr lang="zh-CN" altLang="en-US" dirty="0" smtClean="0">
                <a:latin typeface="+mj-ea"/>
                <a:ea typeface="+mj-ea"/>
              </a:rPr>
              <a:t>机）</a:t>
            </a:r>
            <a:endParaRPr lang="en-US" altLang="zh-CN" dirty="0" smtClean="0">
              <a:latin typeface="+mj-ea"/>
              <a:ea typeface="+mj-ea"/>
            </a:endParaRPr>
          </a:p>
          <a:p>
            <a:r>
              <a:rPr lang="en-US" dirty="0" smtClean="0">
                <a:latin typeface="+mj-ea"/>
                <a:ea typeface="+mj-ea"/>
              </a:rPr>
              <a:t>KNN</a:t>
            </a:r>
            <a:r>
              <a:rPr lang="zh-CN" altLang="en-US" dirty="0" smtClean="0">
                <a:latin typeface="+mj-ea"/>
                <a:ea typeface="+mj-ea"/>
              </a:rPr>
              <a:t>（</a:t>
            </a:r>
            <a:r>
              <a:rPr lang="en-US" altLang="zh-CN" dirty="0" smtClean="0">
                <a:latin typeface="+mj-ea"/>
                <a:ea typeface="+mj-ea"/>
              </a:rPr>
              <a:t>K</a:t>
            </a:r>
            <a:r>
              <a:rPr lang="zh-CN" altLang="en-US" dirty="0" smtClean="0">
                <a:latin typeface="+mj-ea"/>
                <a:ea typeface="+mj-ea"/>
              </a:rPr>
              <a:t>最邻近）</a:t>
            </a:r>
            <a:endParaRPr lang="en-US" dirty="0">
              <a:latin typeface="+mj-ea"/>
              <a:ea typeface="+mj-ea"/>
            </a:endParaRPr>
          </a:p>
          <a:p>
            <a:r>
              <a:rPr lang="en-US" altLang="zh-CN" dirty="0" smtClean="0">
                <a:latin typeface="+mj-ea"/>
                <a:ea typeface="+mj-ea"/>
              </a:rPr>
              <a:t>NN</a:t>
            </a:r>
            <a:r>
              <a:rPr lang="zh-CN" altLang="en-US" dirty="0" smtClean="0">
                <a:latin typeface="+mj-ea"/>
                <a:ea typeface="+mj-ea"/>
              </a:rPr>
              <a:t>（神经网络）</a:t>
            </a:r>
            <a:endParaRPr lang="zh-CN" altLang="en-US" dirty="0">
              <a:latin typeface="+mj-ea"/>
              <a:ea typeface="+mj-ea"/>
            </a:endParaRPr>
          </a:p>
          <a:p>
            <a:r>
              <a:rPr lang="en-US" dirty="0">
                <a:latin typeface="+mj-ea"/>
                <a:ea typeface="+mj-ea"/>
              </a:rPr>
              <a:t>Deep </a:t>
            </a:r>
            <a:r>
              <a:rPr lang="en-US" dirty="0" smtClean="0">
                <a:latin typeface="+mj-ea"/>
                <a:ea typeface="+mj-ea"/>
              </a:rPr>
              <a:t>Learning</a:t>
            </a:r>
            <a:r>
              <a:rPr lang="zh-CN" altLang="en-US" dirty="0" smtClean="0">
                <a:latin typeface="+mj-ea"/>
                <a:ea typeface="+mj-ea"/>
              </a:rPr>
              <a:t>（深度学习）</a:t>
            </a:r>
            <a:endParaRPr lang="en-US" dirty="0">
              <a:latin typeface="+mj-ea"/>
              <a:ea typeface="+mj-ea"/>
            </a:endParaRPr>
          </a:p>
          <a:p>
            <a:endParaRPr lang="en-US" dirty="0">
              <a:latin typeface="+mj-ea"/>
              <a:ea typeface="+mj-ea"/>
            </a:endParaRPr>
          </a:p>
        </p:txBody>
      </p:sp>
    </p:spTree>
    <p:extLst>
      <p:ext uri="{BB962C8B-B14F-4D97-AF65-F5344CB8AC3E}">
        <p14:creationId xmlns:p14="http://schemas.microsoft.com/office/powerpoint/2010/main" val="1023603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12078" y="3807105"/>
            <a:ext cx="5541722" cy="3050895"/>
          </a:xfrm>
          <a:prstGeom prst="rect">
            <a:avLst/>
          </a:prstGeom>
        </p:spPr>
      </p:pic>
      <p:sp>
        <p:nvSpPr>
          <p:cNvPr id="2" name="Title 1"/>
          <p:cNvSpPr>
            <a:spLocks noGrp="1"/>
          </p:cNvSpPr>
          <p:nvPr>
            <p:ph type="title"/>
          </p:nvPr>
        </p:nvSpPr>
        <p:spPr/>
        <p:txBody>
          <a:bodyPr/>
          <a:lstStyle/>
          <a:p>
            <a:r>
              <a:rPr lang="zh-CN" altLang="en-US" dirty="0" smtClean="0"/>
              <a:t>黑名单</a:t>
            </a:r>
            <a:endParaRPr lang="en-US" dirty="0"/>
          </a:p>
        </p:txBody>
      </p:sp>
      <p:sp>
        <p:nvSpPr>
          <p:cNvPr id="3" name="Content Placeholder 2"/>
          <p:cNvSpPr>
            <a:spLocks noGrp="1"/>
          </p:cNvSpPr>
          <p:nvPr>
            <p:ph idx="1"/>
          </p:nvPr>
        </p:nvSpPr>
        <p:spPr>
          <a:xfrm>
            <a:off x="838200" y="1825625"/>
            <a:ext cx="10515600" cy="2470802"/>
          </a:xfrm>
        </p:spPr>
        <p:txBody>
          <a:bodyPr>
            <a:normAutofit fontScale="77500" lnSpcReduction="20000"/>
          </a:bodyPr>
          <a:lstStyle/>
          <a:p>
            <a:r>
              <a:rPr lang="zh-CN" altLang="en-US" dirty="0" smtClean="0">
                <a:effectLst/>
              </a:rPr>
              <a:t>黑名单可以通过 </a:t>
            </a:r>
            <a:r>
              <a:rPr lang="en-US" altLang="zh-CN" dirty="0" smtClean="0">
                <a:effectLst/>
              </a:rPr>
              <a:t>Hash</a:t>
            </a:r>
            <a:r>
              <a:rPr lang="zh-CN" altLang="en-US" dirty="0" smtClean="0">
                <a:effectLst/>
              </a:rPr>
              <a:t>表实现</a:t>
            </a:r>
            <a:r>
              <a:rPr lang="en-US" altLang="zh-CN" dirty="0" smtClean="0">
                <a:effectLst/>
              </a:rPr>
              <a:t>,</a:t>
            </a:r>
            <a:r>
              <a:rPr lang="zh-CN" altLang="en-US" dirty="0" smtClean="0">
                <a:effectLst/>
              </a:rPr>
              <a:t>该方法实现简单</a:t>
            </a:r>
            <a:r>
              <a:rPr lang="en-US" altLang="zh-CN" dirty="0" smtClean="0">
                <a:effectLst/>
              </a:rPr>
              <a:t>,</a:t>
            </a:r>
            <a:r>
              <a:rPr lang="zh-CN" altLang="en-US" dirty="0" smtClean="0">
                <a:effectLst/>
              </a:rPr>
              <a:t>时间复杂度小</a:t>
            </a:r>
            <a:r>
              <a:rPr lang="en-US" altLang="zh-CN" dirty="0" smtClean="0">
                <a:effectLst/>
              </a:rPr>
              <a:t>,</a:t>
            </a:r>
            <a:r>
              <a:rPr lang="zh-CN" altLang="en-US" dirty="0" smtClean="0">
                <a:effectLst/>
              </a:rPr>
              <a:t>满足一般场景使用。但是当黑名单列表非常大时</a:t>
            </a:r>
            <a:r>
              <a:rPr lang="en-US" altLang="zh-CN" dirty="0" smtClean="0">
                <a:effectLst/>
              </a:rPr>
              <a:t>,Hash</a:t>
            </a:r>
            <a:r>
              <a:rPr lang="zh-CN" altLang="en-US" dirty="0" smtClean="0">
                <a:effectLst/>
              </a:rPr>
              <a:t>表需要占据极大的内存空间。例如在需要处理</a:t>
            </a:r>
            <a:r>
              <a:rPr lang="en-US" altLang="zh-CN" dirty="0" smtClean="0">
                <a:effectLst/>
              </a:rPr>
              <a:t>10</a:t>
            </a:r>
            <a:r>
              <a:rPr lang="zh-CN" altLang="en-US" dirty="0" smtClean="0">
                <a:effectLst/>
              </a:rPr>
              <a:t>亿个黑名单邮件地址列表的场景下</a:t>
            </a:r>
            <a:r>
              <a:rPr lang="en-US" altLang="zh-CN" dirty="0" smtClean="0">
                <a:effectLst/>
              </a:rPr>
              <a:t>,</a:t>
            </a:r>
            <a:r>
              <a:rPr lang="zh-CN" altLang="en-US" dirty="0" smtClean="0">
                <a:effectLst/>
              </a:rPr>
              <a:t>每个邮件地址需要</a:t>
            </a:r>
            <a:r>
              <a:rPr lang="en-US" altLang="zh-CN" dirty="0" smtClean="0">
                <a:effectLst/>
              </a:rPr>
              <a:t>8</a:t>
            </a:r>
            <a:r>
              <a:rPr lang="zh-CN" altLang="en-US" dirty="0" smtClean="0">
                <a:effectLst/>
              </a:rPr>
              <a:t>个字节的信息指纹</a:t>
            </a:r>
            <a:r>
              <a:rPr lang="en-US" altLang="zh-CN" dirty="0" smtClean="0">
                <a:effectLst/>
              </a:rPr>
              <a:t>,</a:t>
            </a:r>
            <a:r>
              <a:rPr lang="zh-CN" altLang="en-US" dirty="0" smtClean="0">
                <a:effectLst/>
              </a:rPr>
              <a:t>即需要</a:t>
            </a:r>
            <a:r>
              <a:rPr lang="en-US" altLang="zh-CN" dirty="0" smtClean="0">
                <a:effectLst/>
              </a:rPr>
              <a:t>8GB </a:t>
            </a:r>
            <a:r>
              <a:rPr lang="zh-CN" altLang="en-US" dirty="0" smtClean="0">
                <a:effectLst/>
              </a:rPr>
              <a:t>内存</a:t>
            </a:r>
            <a:r>
              <a:rPr lang="en-US" altLang="zh-CN" dirty="0" smtClean="0">
                <a:effectLst/>
              </a:rPr>
              <a:t>,</a:t>
            </a:r>
            <a:r>
              <a:rPr lang="zh-CN" altLang="en-US" dirty="0" smtClean="0">
                <a:effectLst/>
              </a:rPr>
              <a:t>为了减少</a:t>
            </a:r>
            <a:r>
              <a:rPr lang="en-US" altLang="zh-CN" dirty="0" smtClean="0">
                <a:effectLst/>
              </a:rPr>
              <a:t>Hash</a:t>
            </a:r>
            <a:r>
              <a:rPr lang="zh-CN" altLang="en-US" dirty="0" smtClean="0">
                <a:effectLst/>
              </a:rPr>
              <a:t>冲突</a:t>
            </a:r>
            <a:r>
              <a:rPr lang="en-US" altLang="zh-CN" dirty="0" smtClean="0">
                <a:effectLst/>
              </a:rPr>
              <a:t>,</a:t>
            </a:r>
            <a:r>
              <a:rPr lang="zh-CN" altLang="en-US" dirty="0" smtClean="0">
                <a:effectLst/>
              </a:rPr>
              <a:t>还需要一定的 </a:t>
            </a:r>
            <a:r>
              <a:rPr lang="en-US" altLang="zh-CN" dirty="0" smtClean="0">
                <a:effectLst/>
              </a:rPr>
              <a:t>Hash</a:t>
            </a:r>
            <a:r>
              <a:rPr lang="zh-CN" altLang="en-US" dirty="0" smtClean="0">
                <a:effectLst/>
              </a:rPr>
              <a:t>空间冗余</a:t>
            </a:r>
            <a:r>
              <a:rPr lang="en-US" altLang="zh-CN" dirty="0" smtClean="0">
                <a:effectLst/>
              </a:rPr>
              <a:t>,</a:t>
            </a:r>
            <a:r>
              <a:rPr lang="zh-CN" altLang="en-US" dirty="0" smtClean="0">
                <a:effectLst/>
              </a:rPr>
              <a:t>假如空间利用率为</a:t>
            </a:r>
            <a:r>
              <a:rPr lang="en-US" altLang="zh-CN" dirty="0" smtClean="0">
                <a:effectLst/>
              </a:rPr>
              <a:t>50%,</a:t>
            </a:r>
            <a:r>
              <a:rPr lang="zh-CN" altLang="en-US" dirty="0" smtClean="0">
                <a:effectLst/>
              </a:rPr>
              <a:t>则需要</a:t>
            </a:r>
            <a:r>
              <a:rPr lang="en-US" altLang="zh-CN" dirty="0" smtClean="0">
                <a:effectLst/>
              </a:rPr>
              <a:t>16GB </a:t>
            </a:r>
            <a:r>
              <a:rPr lang="zh-CN" altLang="en-US" dirty="0" smtClean="0">
                <a:effectLst/>
              </a:rPr>
              <a:t>的内存空间。随着列表的不断增大</a:t>
            </a:r>
            <a:r>
              <a:rPr lang="en-US" altLang="zh-CN" dirty="0" smtClean="0">
                <a:effectLst/>
              </a:rPr>
              <a:t>,</a:t>
            </a:r>
            <a:r>
              <a:rPr lang="zh-CN" altLang="en-US" dirty="0" smtClean="0">
                <a:effectLst/>
              </a:rPr>
              <a:t>一般服务器将不可承受这样的内存需求。而且列表越大</a:t>
            </a:r>
            <a:r>
              <a:rPr lang="en-US" altLang="zh-CN" dirty="0" smtClean="0">
                <a:effectLst/>
              </a:rPr>
              <a:t>,Hash</a:t>
            </a:r>
            <a:r>
              <a:rPr lang="zh-CN" altLang="en-US" dirty="0" smtClean="0">
                <a:effectLst/>
              </a:rPr>
              <a:t>冲突越多</a:t>
            </a:r>
            <a:r>
              <a:rPr lang="en-US" altLang="zh-CN" dirty="0" smtClean="0">
                <a:effectLst/>
              </a:rPr>
              <a:t>,</a:t>
            </a:r>
            <a:r>
              <a:rPr lang="zh-CN" altLang="en-US" dirty="0" smtClean="0">
                <a:effectLst/>
              </a:rPr>
              <a:t>检索速度越慢。</a:t>
            </a:r>
          </a:p>
          <a:p>
            <a:r>
              <a:rPr lang="zh-CN" altLang="en-US" dirty="0" smtClean="0"/>
              <a:t>在对过滤需求要求不完全精确的场景下，可用布隆过滤器代替</a:t>
            </a:r>
            <a:r>
              <a:rPr lang="en-US" altLang="zh-CN" dirty="0" smtClean="0"/>
              <a:t>Hash</a:t>
            </a:r>
            <a:r>
              <a:rPr lang="zh-CN" altLang="en-US" dirty="0" smtClean="0"/>
              <a:t>表。布隆过滤器是用它的发明者巴顿</a:t>
            </a:r>
            <a:r>
              <a:rPr lang="en-US" altLang="zh-CN" dirty="0" smtClean="0"/>
              <a:t>.</a:t>
            </a:r>
            <a:r>
              <a:rPr lang="zh-CN" altLang="en-US" dirty="0" smtClean="0"/>
              <a:t>布隆的名字命名的，通过一个二进制列表和一组随机数映射函数实现。</a:t>
            </a:r>
            <a:endParaRPr lang="en-US" dirty="0"/>
          </a:p>
        </p:txBody>
      </p:sp>
    </p:spTree>
    <p:extLst>
      <p:ext uri="{BB962C8B-B14F-4D97-AF65-F5344CB8AC3E}">
        <p14:creationId xmlns:p14="http://schemas.microsoft.com/office/powerpoint/2010/main" val="158358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仍以需要处理</a:t>
            </a:r>
            <a:r>
              <a:rPr lang="en-US" altLang="zh-CN" dirty="0" smtClean="0">
                <a:effectLst/>
              </a:rPr>
              <a:t>10</a:t>
            </a:r>
            <a:r>
              <a:rPr lang="zh-CN" altLang="en-US" dirty="0" smtClean="0">
                <a:effectLst/>
              </a:rPr>
              <a:t>亿邮件地址黑名单列表为例</a:t>
            </a:r>
            <a:r>
              <a:rPr lang="en-US" altLang="zh-CN" dirty="0" smtClean="0">
                <a:effectLst/>
              </a:rPr>
              <a:t>,</a:t>
            </a:r>
            <a:r>
              <a:rPr lang="zh-CN" altLang="en-US" dirty="0" smtClean="0">
                <a:effectLst/>
              </a:rPr>
              <a:t>在内存中建立一个</a:t>
            </a:r>
            <a:r>
              <a:rPr lang="en-US" altLang="zh-CN" dirty="0" smtClean="0">
                <a:effectLst/>
              </a:rPr>
              <a:t>2GB </a:t>
            </a:r>
            <a:r>
              <a:rPr lang="zh-CN" altLang="en-US" dirty="0" smtClean="0">
                <a:effectLst/>
              </a:rPr>
              <a:t>大小的存储空间</a:t>
            </a:r>
            <a:r>
              <a:rPr lang="en-US" altLang="zh-CN" dirty="0" smtClean="0">
                <a:effectLst/>
              </a:rPr>
              <a:t>,</a:t>
            </a:r>
            <a:r>
              <a:rPr lang="zh-CN" altLang="en-US" dirty="0" smtClean="0">
                <a:effectLst/>
              </a:rPr>
              <a:t>即</a:t>
            </a:r>
            <a:r>
              <a:rPr lang="en-US" altLang="zh-CN" dirty="0" smtClean="0">
                <a:effectLst/>
              </a:rPr>
              <a:t>16GB</a:t>
            </a:r>
            <a:r>
              <a:rPr lang="zh-CN" altLang="en-US" dirty="0" smtClean="0">
                <a:effectLst/>
              </a:rPr>
              <a:t>个二进制</a:t>
            </a:r>
            <a:r>
              <a:rPr lang="en-US" altLang="zh-CN" dirty="0" smtClean="0">
                <a:effectLst/>
              </a:rPr>
              <a:t>bit,</a:t>
            </a:r>
            <a:r>
              <a:rPr lang="zh-CN" altLang="en-US" dirty="0" smtClean="0">
                <a:effectLst/>
              </a:rPr>
              <a:t>并全部初始化为</a:t>
            </a:r>
            <a:r>
              <a:rPr lang="en-US" altLang="zh-CN" dirty="0" smtClean="0">
                <a:effectLst/>
              </a:rPr>
              <a:t>0</a:t>
            </a:r>
            <a:r>
              <a:rPr lang="zh-CN" altLang="en-US" dirty="0" smtClean="0">
                <a:effectLst/>
              </a:rPr>
              <a:t>。要将一个邮箱地址加入黑名单时</a:t>
            </a:r>
            <a:r>
              <a:rPr lang="en-US" altLang="zh-CN" dirty="0" smtClean="0">
                <a:effectLst/>
              </a:rPr>
              <a:t>,</a:t>
            </a:r>
            <a:r>
              <a:rPr lang="zh-CN" altLang="en-US" dirty="0" smtClean="0">
                <a:effectLst/>
              </a:rPr>
              <a:t>使用</a:t>
            </a:r>
            <a:r>
              <a:rPr lang="en-US" altLang="zh-CN" dirty="0" smtClean="0">
                <a:effectLst/>
              </a:rPr>
              <a:t>8</a:t>
            </a:r>
            <a:r>
              <a:rPr lang="zh-CN" altLang="en-US" dirty="0" smtClean="0">
                <a:effectLst/>
              </a:rPr>
              <a:t>个随机映射函数</a:t>
            </a:r>
            <a:r>
              <a:rPr lang="en-US" altLang="zh-CN" dirty="0" smtClean="0">
                <a:effectLst/>
              </a:rPr>
              <a:t>(F1,F2, ,F8)</a:t>
            </a:r>
            <a:r>
              <a:rPr lang="zh-CN" altLang="en-US" dirty="0" smtClean="0">
                <a:effectLst/>
              </a:rPr>
              <a:t>得到</a:t>
            </a:r>
            <a:r>
              <a:rPr lang="en-US" altLang="zh-CN" dirty="0" smtClean="0">
                <a:effectLst/>
              </a:rPr>
              <a:t>0~16GB</a:t>
            </a:r>
            <a:r>
              <a:rPr lang="zh-CN" altLang="en-US" dirty="0" smtClean="0">
                <a:effectLst/>
              </a:rPr>
              <a:t>范围内的</a:t>
            </a:r>
            <a:r>
              <a:rPr lang="en-US" altLang="zh-CN" dirty="0" smtClean="0">
                <a:effectLst/>
              </a:rPr>
              <a:t>8</a:t>
            </a:r>
            <a:r>
              <a:rPr lang="zh-CN" altLang="en-US" dirty="0" smtClean="0">
                <a:effectLst/>
              </a:rPr>
              <a:t>个随机数</a:t>
            </a:r>
            <a:r>
              <a:rPr lang="en-US" altLang="zh-CN" dirty="0" smtClean="0">
                <a:effectLst/>
              </a:rPr>
              <a:t>,</a:t>
            </a:r>
            <a:r>
              <a:rPr lang="zh-CN" altLang="en-US" dirty="0" smtClean="0">
                <a:effectLst/>
              </a:rPr>
              <a:t>从而将该邮箱地址映射到</a:t>
            </a:r>
            <a:r>
              <a:rPr lang="en-US" altLang="zh-CN" dirty="0" smtClean="0">
                <a:effectLst/>
              </a:rPr>
              <a:t>16GB</a:t>
            </a:r>
            <a:r>
              <a:rPr lang="zh-CN" altLang="en-US" dirty="0" smtClean="0">
                <a:effectLst/>
              </a:rPr>
              <a:t>二进制存储空间的</a:t>
            </a:r>
            <a:r>
              <a:rPr lang="en-US" altLang="zh-CN" dirty="0" smtClean="0">
                <a:effectLst/>
              </a:rPr>
              <a:t>8</a:t>
            </a:r>
            <a:r>
              <a:rPr lang="zh-CN" altLang="en-US" dirty="0" smtClean="0">
                <a:effectLst/>
              </a:rPr>
              <a:t>个位置上</a:t>
            </a:r>
            <a:r>
              <a:rPr lang="en-US" altLang="zh-CN" dirty="0" smtClean="0">
                <a:effectLst/>
              </a:rPr>
              <a:t>,</a:t>
            </a:r>
            <a:r>
              <a:rPr lang="zh-CN" altLang="en-US" dirty="0" smtClean="0">
                <a:effectLst/>
              </a:rPr>
              <a:t>然后将这些位置置为</a:t>
            </a:r>
            <a:r>
              <a:rPr lang="en-US" altLang="zh-CN" dirty="0" smtClean="0">
                <a:effectLst/>
              </a:rPr>
              <a:t>1</a:t>
            </a:r>
            <a:r>
              <a:rPr lang="zh-CN" altLang="en-US" dirty="0" smtClean="0">
                <a:effectLst/>
              </a:rPr>
              <a:t>。当要检查一个邮箱地址是否在黑名单中时</a:t>
            </a:r>
            <a:r>
              <a:rPr lang="en-US" altLang="zh-CN" dirty="0" smtClean="0">
                <a:effectLst/>
              </a:rPr>
              <a:t>,</a:t>
            </a:r>
            <a:r>
              <a:rPr lang="zh-CN" altLang="en-US" dirty="0" smtClean="0">
                <a:effectLst/>
              </a:rPr>
              <a:t>使用同样的映射函数</a:t>
            </a:r>
            <a:r>
              <a:rPr lang="en-US" altLang="zh-CN" dirty="0" smtClean="0">
                <a:effectLst/>
              </a:rPr>
              <a:t>,</a:t>
            </a:r>
            <a:r>
              <a:rPr lang="zh-CN" altLang="en-US" dirty="0" smtClean="0">
                <a:effectLst/>
              </a:rPr>
              <a:t>得到</a:t>
            </a:r>
            <a:r>
              <a:rPr lang="en-US" altLang="zh-CN" dirty="0" smtClean="0">
                <a:effectLst/>
              </a:rPr>
              <a:t>16GB</a:t>
            </a:r>
            <a:r>
              <a:rPr lang="zh-CN" altLang="en-US" dirty="0" smtClean="0">
                <a:effectLst/>
              </a:rPr>
              <a:t>空间</a:t>
            </a:r>
            <a:r>
              <a:rPr lang="en-US" altLang="zh-CN" dirty="0" smtClean="0">
                <a:effectLst/>
              </a:rPr>
              <a:t>8</a:t>
            </a:r>
            <a:r>
              <a:rPr lang="zh-CN" altLang="en-US" dirty="0" smtClean="0">
                <a:effectLst/>
              </a:rPr>
              <a:t>个位置上的</a:t>
            </a:r>
            <a:r>
              <a:rPr lang="en-US" altLang="zh-CN" dirty="0" smtClean="0">
                <a:effectLst/>
              </a:rPr>
              <a:t>bit,</a:t>
            </a:r>
            <a:r>
              <a:rPr lang="zh-CN" altLang="en-US" dirty="0" smtClean="0">
                <a:effectLst/>
              </a:rPr>
              <a:t>如果这些值都为</a:t>
            </a:r>
            <a:r>
              <a:rPr lang="en-US" altLang="zh-CN" dirty="0" smtClean="0">
                <a:effectLst/>
              </a:rPr>
              <a:t>1,</a:t>
            </a:r>
            <a:r>
              <a:rPr lang="zh-CN" altLang="en-US" dirty="0" smtClean="0">
                <a:effectLst/>
              </a:rPr>
              <a:t>那么该邮箱地址在黑名单中。</a:t>
            </a:r>
          </a:p>
          <a:p>
            <a:r>
              <a:rPr lang="zh-CN" altLang="en-US" dirty="0" smtClean="0">
                <a:effectLst/>
              </a:rPr>
              <a:t>可以看到</a:t>
            </a:r>
            <a:r>
              <a:rPr lang="en-US" altLang="zh-CN" dirty="0" smtClean="0">
                <a:effectLst/>
              </a:rPr>
              <a:t>,</a:t>
            </a:r>
            <a:r>
              <a:rPr lang="zh-CN" altLang="en-US" dirty="0" smtClean="0">
                <a:effectLst/>
              </a:rPr>
              <a:t>处理同样数量的信息</a:t>
            </a:r>
            <a:r>
              <a:rPr lang="en-US" altLang="zh-CN" dirty="0" smtClean="0">
                <a:effectLst/>
              </a:rPr>
              <a:t>,</a:t>
            </a:r>
            <a:r>
              <a:rPr lang="zh-CN" altLang="en-US" dirty="0" smtClean="0">
                <a:effectLst/>
              </a:rPr>
              <a:t>布隆过滤器只使用</a:t>
            </a:r>
            <a:r>
              <a:rPr lang="en-US" altLang="zh-CN" dirty="0" smtClean="0">
                <a:effectLst/>
              </a:rPr>
              <a:t>Hash</a:t>
            </a:r>
            <a:r>
              <a:rPr lang="zh-CN" altLang="en-US" dirty="0" smtClean="0">
                <a:effectLst/>
              </a:rPr>
              <a:t>表所需内存的</a:t>
            </a:r>
            <a:r>
              <a:rPr lang="en-US" altLang="zh-CN" dirty="0" smtClean="0">
                <a:effectLst/>
              </a:rPr>
              <a:t>1/8</a:t>
            </a:r>
            <a:r>
              <a:rPr lang="zh-CN" altLang="en-US" dirty="0" smtClean="0">
                <a:effectLst/>
              </a:rPr>
              <a:t>。但是布隆过滤器有可能导致系统误判</a:t>
            </a:r>
            <a:r>
              <a:rPr lang="en-US" altLang="zh-CN" dirty="0" smtClean="0">
                <a:effectLst/>
              </a:rPr>
              <a:t>(</a:t>
            </a:r>
            <a:r>
              <a:rPr lang="zh-CN" altLang="en-US" dirty="0" smtClean="0">
                <a:effectLst/>
              </a:rPr>
              <a:t>布隆过滤器检查在黑名单中</a:t>
            </a:r>
            <a:r>
              <a:rPr lang="en-US" altLang="zh-CN" dirty="0" smtClean="0">
                <a:effectLst/>
              </a:rPr>
              <a:t>,</a:t>
            </a:r>
            <a:r>
              <a:rPr lang="zh-CN" altLang="en-US" dirty="0" smtClean="0">
                <a:effectLst/>
              </a:rPr>
              <a:t>但实际却并未放入过。因为一个邮箱地址映射的</a:t>
            </a:r>
            <a:r>
              <a:rPr lang="en-US" altLang="zh-CN" dirty="0" smtClean="0">
                <a:effectLst/>
              </a:rPr>
              <a:t>8</a:t>
            </a:r>
            <a:r>
              <a:rPr lang="zh-CN" altLang="en-US" dirty="0" smtClean="0">
                <a:effectLst/>
              </a:rPr>
              <a:t>个</a:t>
            </a:r>
            <a:r>
              <a:rPr lang="en-US" altLang="zh-CN" dirty="0" smtClean="0">
                <a:effectLst/>
              </a:rPr>
              <a:t>bit</a:t>
            </a:r>
            <a:r>
              <a:rPr lang="zh-CN" altLang="en-US" dirty="0" smtClean="0">
                <a:effectLst/>
              </a:rPr>
              <a:t>可能正好都被其他邮箱地址设为</a:t>
            </a:r>
            <a:r>
              <a:rPr lang="en-US" altLang="zh-CN" dirty="0" smtClean="0">
                <a:effectLst/>
              </a:rPr>
              <a:t>1</a:t>
            </a:r>
            <a:r>
              <a:rPr lang="zh-CN" altLang="en-US" dirty="0" smtClean="0">
                <a:effectLst/>
              </a:rPr>
              <a:t>了</a:t>
            </a:r>
            <a:r>
              <a:rPr lang="en-US" altLang="zh-CN" dirty="0" smtClean="0">
                <a:effectLst/>
              </a:rPr>
              <a:t>,</a:t>
            </a:r>
            <a:r>
              <a:rPr lang="zh-CN" altLang="en-US" dirty="0" smtClean="0">
                <a:effectLst/>
              </a:rPr>
              <a:t>这种可能性极小</a:t>
            </a:r>
            <a:r>
              <a:rPr lang="en-US" altLang="zh-CN" dirty="0" smtClean="0">
                <a:effectLst/>
              </a:rPr>
              <a:t>,</a:t>
            </a:r>
            <a:r>
              <a:rPr lang="zh-CN" altLang="en-US" dirty="0" smtClean="0">
                <a:effectLst/>
              </a:rPr>
              <a:t>通常在系统可接受范围内。但如果需要精确的判断</a:t>
            </a:r>
            <a:r>
              <a:rPr lang="en-US" altLang="zh-CN" dirty="0" smtClean="0">
                <a:effectLst/>
              </a:rPr>
              <a:t>,</a:t>
            </a:r>
            <a:r>
              <a:rPr lang="zh-CN" altLang="en-US" dirty="0" smtClean="0">
                <a:effectLst/>
              </a:rPr>
              <a:t>则不适合使用布隆过滤器。</a:t>
            </a:r>
          </a:p>
          <a:p>
            <a:endParaRPr lang="en-US" dirty="0"/>
          </a:p>
        </p:txBody>
      </p:sp>
    </p:spTree>
    <p:extLst>
      <p:ext uri="{BB962C8B-B14F-4D97-AF65-F5344CB8AC3E}">
        <p14:creationId xmlns:p14="http://schemas.microsoft.com/office/powerpoint/2010/main" val="211395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网站应用攻击与防御</a:t>
            </a:r>
            <a:endParaRPr lang="en-US" dirty="0"/>
          </a:p>
        </p:txBody>
      </p:sp>
      <p:sp>
        <p:nvSpPr>
          <p:cNvPr id="3" name="Content Placeholder 2"/>
          <p:cNvSpPr>
            <a:spLocks noGrp="1"/>
          </p:cNvSpPr>
          <p:nvPr>
            <p:ph idx="1"/>
          </p:nvPr>
        </p:nvSpPr>
        <p:spPr/>
        <p:txBody>
          <a:bodyPr/>
          <a:lstStyle/>
          <a:p>
            <a:r>
              <a:rPr lang="en-US" altLang="zh-CN" dirty="0" smtClean="0"/>
              <a:t>XSS</a:t>
            </a:r>
            <a:r>
              <a:rPr lang="zh-CN" altLang="en-US" dirty="0" smtClean="0"/>
              <a:t>攻击</a:t>
            </a:r>
            <a:endParaRPr lang="en-US" altLang="zh-CN" dirty="0" smtClean="0"/>
          </a:p>
          <a:p>
            <a:r>
              <a:rPr lang="zh-CN" altLang="en-US" dirty="0" smtClean="0"/>
              <a:t>注入攻击</a:t>
            </a:r>
            <a:endParaRPr lang="en-US" altLang="zh-CN" dirty="0" smtClean="0"/>
          </a:p>
          <a:p>
            <a:r>
              <a:rPr lang="en-US" altLang="zh-CN" dirty="0" smtClean="0"/>
              <a:t>CSRF</a:t>
            </a:r>
            <a:r>
              <a:rPr lang="zh-CN" altLang="en-US" dirty="0" smtClean="0"/>
              <a:t>攻击</a:t>
            </a:r>
            <a:endParaRPr lang="en-US" altLang="zh-CN" dirty="0" smtClean="0"/>
          </a:p>
          <a:p>
            <a:r>
              <a:rPr lang="zh-CN" altLang="en-US" dirty="0" smtClean="0"/>
              <a:t>其他攻击和漏洞</a:t>
            </a:r>
            <a:endParaRPr lang="en-US" altLang="zh-CN" dirty="0" smtClean="0"/>
          </a:p>
          <a:p>
            <a:r>
              <a:rPr lang="en-US" altLang="zh-CN" dirty="0" smtClean="0"/>
              <a:t>Web</a:t>
            </a:r>
            <a:r>
              <a:rPr lang="zh-CN" altLang="en-US" dirty="0" smtClean="0"/>
              <a:t>应用防火墙</a:t>
            </a:r>
            <a:endParaRPr lang="en-US" altLang="zh-CN" dirty="0" smtClean="0"/>
          </a:p>
          <a:p>
            <a:r>
              <a:rPr lang="zh-CN" altLang="en-US" dirty="0" smtClean="0"/>
              <a:t>网站安全漏洞扫描</a:t>
            </a:r>
            <a:endParaRPr lang="en-US" dirty="0"/>
          </a:p>
        </p:txBody>
      </p:sp>
    </p:spTree>
    <p:extLst>
      <p:ext uri="{BB962C8B-B14F-4D97-AF65-F5344CB8AC3E}">
        <p14:creationId xmlns:p14="http://schemas.microsoft.com/office/powerpoint/2010/main" val="1766393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Redis</a:t>
            </a:r>
            <a:r>
              <a:rPr lang="zh-CN" altLang="en-US" dirty="0" smtClean="0"/>
              <a:t>的布隆过滤器</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布隆过滤器有二个基本指令，</a:t>
            </a:r>
            <a:r>
              <a:rPr lang="en-US" altLang="zh-CN" dirty="0" err="1" smtClean="0"/>
              <a:t>bf.add</a:t>
            </a:r>
            <a:r>
              <a:rPr lang="zh-CN" altLang="en-US" dirty="0"/>
              <a:t> 添加元素，</a:t>
            </a:r>
            <a:r>
              <a:rPr lang="en-US" altLang="zh-CN" dirty="0" err="1" smtClean="0"/>
              <a:t>bf.exists</a:t>
            </a:r>
            <a:r>
              <a:rPr lang="zh-CN" altLang="en-US" dirty="0"/>
              <a:t> 查询元素是否存在，它的用法和 </a:t>
            </a:r>
            <a:r>
              <a:rPr lang="en-US" altLang="zh-CN" dirty="0"/>
              <a:t>set </a:t>
            </a:r>
            <a:r>
              <a:rPr lang="zh-CN" altLang="en-US" dirty="0"/>
              <a:t>集合的 </a:t>
            </a:r>
            <a:r>
              <a:rPr lang="en-US" altLang="zh-CN" dirty="0" err="1"/>
              <a:t>sadd</a:t>
            </a:r>
            <a:r>
              <a:rPr lang="en-US" altLang="zh-CN" dirty="0"/>
              <a:t> </a:t>
            </a:r>
            <a:r>
              <a:rPr lang="zh-CN" altLang="en-US" dirty="0"/>
              <a:t>和 </a:t>
            </a:r>
            <a:r>
              <a:rPr lang="en-US" altLang="zh-CN" dirty="0" err="1"/>
              <a:t>sismember</a:t>
            </a:r>
            <a:r>
              <a:rPr lang="en-US" altLang="zh-CN" dirty="0"/>
              <a:t> </a:t>
            </a:r>
            <a:r>
              <a:rPr lang="zh-CN" altLang="en-US" dirty="0"/>
              <a:t>差不多。注意 </a:t>
            </a:r>
            <a:r>
              <a:rPr lang="en-US" altLang="zh-CN" dirty="0" err="1" smtClean="0"/>
              <a:t>bf.add</a:t>
            </a:r>
            <a:r>
              <a:rPr lang="zh-CN" altLang="en-US" dirty="0"/>
              <a:t> 只能一次添加一个元素，如果想要一次添加多个，就需要用到 </a:t>
            </a:r>
            <a:r>
              <a:rPr lang="en-US" altLang="zh-CN" dirty="0" err="1" smtClean="0"/>
              <a:t>bf.madd</a:t>
            </a:r>
            <a:r>
              <a:rPr lang="zh-CN" altLang="en-US" dirty="0"/>
              <a:t> 指令。同样如果需要一次查询多个元素是否存在，就需要用到 </a:t>
            </a:r>
            <a:r>
              <a:rPr lang="en-US" altLang="zh-CN" dirty="0" err="1" smtClean="0"/>
              <a:t>bf.mexists</a:t>
            </a:r>
            <a:r>
              <a:rPr lang="zh-CN" altLang="en-US" dirty="0"/>
              <a:t> 指令</a:t>
            </a:r>
            <a:r>
              <a:rPr lang="zh-CN" altLang="en-US" dirty="0" smtClean="0"/>
              <a:t>。</a:t>
            </a:r>
            <a:endParaRPr lang="en-US" altLang="zh-CN" dirty="0" smtClean="0"/>
          </a:p>
          <a:p>
            <a:r>
              <a:rPr lang="en-US" altLang="zh-CN" dirty="0" err="1" smtClean="0"/>
              <a:t>Redis</a:t>
            </a:r>
            <a:r>
              <a:rPr lang="en-US" altLang="zh-CN" dirty="0" smtClean="0"/>
              <a:t> </a:t>
            </a:r>
            <a:r>
              <a:rPr lang="zh-CN" altLang="en-US" dirty="0"/>
              <a:t>其实还提供了自定义参数的布隆过滤器，需要我们在 </a:t>
            </a:r>
            <a:r>
              <a:rPr lang="en-US" altLang="zh-CN" dirty="0"/>
              <a:t>add </a:t>
            </a:r>
            <a:r>
              <a:rPr lang="zh-CN" altLang="en-US" dirty="0"/>
              <a:t>之前使用</a:t>
            </a:r>
            <a:r>
              <a:rPr lang="en-US" altLang="zh-CN" dirty="0" err="1"/>
              <a:t>bf.reserve</a:t>
            </a:r>
            <a:r>
              <a:rPr lang="zh-CN" altLang="en-US" dirty="0"/>
              <a:t>指令显式创建。如果对应的 </a:t>
            </a:r>
            <a:r>
              <a:rPr lang="en-US" altLang="zh-CN" dirty="0"/>
              <a:t>key </a:t>
            </a:r>
            <a:r>
              <a:rPr lang="zh-CN" altLang="en-US" dirty="0"/>
              <a:t>已经存在，</a:t>
            </a:r>
            <a:r>
              <a:rPr lang="en-US" altLang="zh-CN" dirty="0" err="1"/>
              <a:t>bf.reserve</a:t>
            </a:r>
            <a:r>
              <a:rPr lang="zh-CN" altLang="en-US" dirty="0"/>
              <a:t>会报错。</a:t>
            </a:r>
            <a:r>
              <a:rPr lang="en-US" altLang="zh-CN" dirty="0" err="1"/>
              <a:t>bf.reserve</a:t>
            </a:r>
            <a:r>
              <a:rPr lang="zh-CN" altLang="en-US" dirty="0"/>
              <a:t>有三个参数，分别是 </a:t>
            </a:r>
            <a:r>
              <a:rPr lang="en-US" altLang="zh-CN" dirty="0"/>
              <a:t>key, </a:t>
            </a:r>
            <a:r>
              <a:rPr lang="en-US" altLang="zh-CN" dirty="0" err="1"/>
              <a:t>error_rate</a:t>
            </a:r>
            <a:r>
              <a:rPr lang="zh-CN" altLang="en-US" dirty="0"/>
              <a:t>和</a:t>
            </a:r>
            <a:r>
              <a:rPr lang="en-US" altLang="zh-CN" dirty="0" err="1"/>
              <a:t>initial_size</a:t>
            </a:r>
            <a:r>
              <a:rPr lang="zh-CN" altLang="en-US" dirty="0"/>
              <a:t>。错误率越低，需要的空间越大。</a:t>
            </a:r>
            <a:r>
              <a:rPr lang="en-US" altLang="zh-CN" dirty="0" err="1"/>
              <a:t>initial_size</a:t>
            </a:r>
            <a:r>
              <a:rPr lang="zh-CN" altLang="en-US" dirty="0"/>
              <a:t>参数表示预计放入的元素数量，当实际数量超出这个数值时，误判率会上升。</a:t>
            </a:r>
          </a:p>
          <a:p>
            <a:r>
              <a:rPr lang="zh-CN" altLang="en-US" dirty="0"/>
              <a:t>所以需要提前设置一个较大的数值避免超出导致误判率升高。如果不使用 </a:t>
            </a:r>
            <a:r>
              <a:rPr lang="en-US" altLang="zh-CN" dirty="0" err="1"/>
              <a:t>bf.reserve</a:t>
            </a:r>
            <a:r>
              <a:rPr lang="zh-CN" altLang="en-US" dirty="0"/>
              <a:t>，默认的</a:t>
            </a:r>
            <a:r>
              <a:rPr lang="en-US" altLang="zh-CN" dirty="0" err="1"/>
              <a:t>error_rate</a:t>
            </a:r>
            <a:r>
              <a:rPr lang="zh-CN" altLang="en-US" dirty="0"/>
              <a:t>是 </a:t>
            </a:r>
            <a:r>
              <a:rPr lang="en-US" altLang="zh-CN" dirty="0"/>
              <a:t>0.01</a:t>
            </a:r>
            <a:r>
              <a:rPr lang="zh-CN" altLang="en-US" dirty="0"/>
              <a:t>，默认的</a:t>
            </a:r>
            <a:r>
              <a:rPr lang="en-US" altLang="zh-CN" dirty="0" err="1"/>
              <a:t>initial_size</a:t>
            </a:r>
            <a:r>
              <a:rPr lang="zh-CN" altLang="en-US" dirty="0"/>
              <a:t>是 </a:t>
            </a:r>
            <a:r>
              <a:rPr lang="en-US" altLang="zh-CN" dirty="0"/>
              <a:t>100</a:t>
            </a:r>
            <a:r>
              <a:rPr lang="zh-CN" altLang="en-US" dirty="0"/>
              <a:t>。</a:t>
            </a:r>
          </a:p>
          <a:p>
            <a:endParaRPr lang="en-US" dirty="0"/>
          </a:p>
        </p:txBody>
      </p:sp>
    </p:spTree>
    <p:extLst>
      <p:ext uri="{BB962C8B-B14F-4D97-AF65-F5344CB8AC3E}">
        <p14:creationId xmlns:p14="http://schemas.microsoft.com/office/powerpoint/2010/main" val="1101988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实际元素超出时，误判率会怎样</a:t>
            </a:r>
            <a:r>
              <a:rPr lang="zh-CN" altLang="en-US" b="1" dirty="0" smtClean="0"/>
              <a:t>变化</a:t>
            </a:r>
            <a:endParaRPr lang="en-US" dirty="0"/>
          </a:p>
        </p:txBody>
      </p:sp>
      <p:pic>
        <p:nvPicPr>
          <p:cNvPr id="1026" name="Picture 2" descr="https://user-gold-cdn.xitu.io/2018/7/5/164685454156e8e2?imagesli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549" y="1580085"/>
            <a:ext cx="5511451" cy="52779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51113" y="2054268"/>
            <a:ext cx="5203422" cy="2031325"/>
          </a:xfrm>
          <a:prstGeom prst="rect">
            <a:avLst/>
          </a:prstGeom>
          <a:noFill/>
        </p:spPr>
        <p:txBody>
          <a:bodyPr wrap="square" rtlCol="0">
            <a:spAutoFit/>
          </a:bodyPr>
          <a:lstStyle/>
          <a:p>
            <a:pPr marL="285750" indent="-285750">
              <a:buFont typeface="Arial" charset="0"/>
              <a:buChar char="•"/>
            </a:pPr>
            <a:r>
              <a:rPr lang="zh-CN" altLang="en-US" dirty="0"/>
              <a:t>错误率为 </a:t>
            </a:r>
            <a:r>
              <a:rPr lang="en-US" altLang="zh-CN" dirty="0"/>
              <a:t>10% </a:t>
            </a:r>
            <a:r>
              <a:rPr lang="zh-CN" altLang="en-US" dirty="0"/>
              <a:t>时，倍数比为 </a:t>
            </a:r>
            <a:r>
              <a:rPr lang="en-US" altLang="zh-CN" dirty="0"/>
              <a:t>2 </a:t>
            </a:r>
            <a:r>
              <a:rPr lang="zh-CN" altLang="en-US" dirty="0"/>
              <a:t>时，错误率就会升至接近 </a:t>
            </a:r>
            <a:r>
              <a:rPr lang="en-US" altLang="zh-CN" dirty="0"/>
              <a:t>40%</a:t>
            </a:r>
            <a:r>
              <a:rPr lang="zh-CN" altLang="en-US" dirty="0"/>
              <a:t>，这个就比较危险了</a:t>
            </a:r>
          </a:p>
          <a:p>
            <a:pPr marL="285750" indent="-285750">
              <a:buFont typeface="Arial" charset="0"/>
              <a:buChar char="•"/>
            </a:pPr>
            <a:r>
              <a:rPr lang="zh-CN" altLang="en-US" dirty="0"/>
              <a:t>错误率为 </a:t>
            </a:r>
            <a:r>
              <a:rPr lang="en-US" altLang="zh-CN" dirty="0"/>
              <a:t>1% </a:t>
            </a:r>
            <a:r>
              <a:rPr lang="zh-CN" altLang="en-US" dirty="0"/>
              <a:t>时，倍数比为 </a:t>
            </a:r>
            <a:r>
              <a:rPr lang="en-US" altLang="zh-CN" dirty="0"/>
              <a:t>2 </a:t>
            </a:r>
            <a:r>
              <a:rPr lang="zh-CN" altLang="en-US" dirty="0"/>
              <a:t>时，错误率升至 </a:t>
            </a:r>
            <a:r>
              <a:rPr lang="en-US" altLang="zh-CN" dirty="0"/>
              <a:t>15%</a:t>
            </a:r>
            <a:r>
              <a:rPr lang="zh-CN" altLang="en-US" dirty="0"/>
              <a:t>，也挺可怕的</a:t>
            </a:r>
          </a:p>
          <a:p>
            <a:pPr marL="285750" indent="-285750">
              <a:buFont typeface="Arial" charset="0"/>
              <a:buChar char="•"/>
            </a:pPr>
            <a:r>
              <a:rPr lang="zh-CN" altLang="en-US" dirty="0"/>
              <a:t>错误率为 </a:t>
            </a:r>
            <a:r>
              <a:rPr lang="en-US" altLang="zh-CN" dirty="0"/>
              <a:t>0.1%</a:t>
            </a:r>
            <a:r>
              <a:rPr lang="zh-CN" altLang="en-US" dirty="0"/>
              <a:t>，倍数比为 </a:t>
            </a:r>
            <a:r>
              <a:rPr lang="en-US" altLang="zh-CN" dirty="0"/>
              <a:t>2 </a:t>
            </a:r>
            <a:r>
              <a:rPr lang="zh-CN" altLang="en-US" dirty="0"/>
              <a:t>时，错误率升至 </a:t>
            </a:r>
            <a:r>
              <a:rPr lang="en-US" altLang="zh-CN" dirty="0"/>
              <a:t>5%</a:t>
            </a:r>
            <a:r>
              <a:rPr lang="zh-CN" altLang="en-US" dirty="0"/>
              <a:t>，也比较悬了</a:t>
            </a:r>
          </a:p>
          <a:p>
            <a:pPr marL="285750" indent="-285750">
              <a:buFont typeface="Arial" charset="0"/>
              <a:buChar char="•"/>
            </a:pPr>
            <a:endParaRPr lang="en-US" dirty="0"/>
          </a:p>
        </p:txBody>
      </p:sp>
    </p:spTree>
    <p:extLst>
      <p:ext uri="{BB962C8B-B14F-4D97-AF65-F5344CB8AC3E}">
        <p14:creationId xmlns:p14="http://schemas.microsoft.com/office/powerpoint/2010/main" val="1504199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网站应用攻击与防御</a:t>
            </a:r>
            <a:endParaRPr lang="en-US" altLang="zh-CN" dirty="0" smtClean="0"/>
          </a:p>
          <a:p>
            <a:r>
              <a:rPr lang="zh-CN" altLang="en-US" dirty="0" smtClean="0"/>
              <a:t>信息加密技术及密钥安全管理</a:t>
            </a:r>
            <a:endParaRPr lang="en-US" altLang="zh-CN" dirty="0" smtClean="0"/>
          </a:p>
          <a:p>
            <a:r>
              <a:rPr lang="zh-CN" altLang="en-US" dirty="0" smtClean="0"/>
              <a:t>信息过滤与反垃圾</a:t>
            </a:r>
            <a:endParaRPr lang="en-US" altLang="zh-CN" dirty="0" smtClean="0"/>
          </a:p>
          <a:p>
            <a:r>
              <a:rPr lang="zh-CN" altLang="en-US" dirty="0" smtClean="0">
                <a:solidFill>
                  <a:srgbClr val="FF0000"/>
                </a:solidFill>
              </a:rPr>
              <a:t>电子商务风险控制</a:t>
            </a:r>
            <a:endParaRPr lang="en-US" dirty="0">
              <a:solidFill>
                <a:srgbClr val="FF0000"/>
              </a:solidFill>
            </a:endParaRPr>
          </a:p>
        </p:txBody>
      </p:sp>
    </p:spTree>
    <p:extLst>
      <p:ext uri="{BB962C8B-B14F-4D97-AF65-F5344CB8AC3E}">
        <p14:creationId xmlns:p14="http://schemas.microsoft.com/office/powerpoint/2010/main" val="1279238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电子商务具有多种形式</a:t>
            </a:r>
            <a:r>
              <a:rPr lang="en-US" altLang="zh-CN" dirty="0" smtClean="0">
                <a:effectLst/>
              </a:rPr>
              <a:t>,B2B</a:t>
            </a:r>
            <a:r>
              <a:rPr lang="zh-CN" altLang="en-US" dirty="0" smtClean="0">
                <a:effectLst/>
              </a:rPr>
              <a:t>、</a:t>
            </a:r>
            <a:r>
              <a:rPr lang="en-US" altLang="zh-CN" dirty="0" smtClean="0">
                <a:effectLst/>
              </a:rPr>
              <a:t>B2C</a:t>
            </a:r>
            <a:r>
              <a:rPr lang="zh-CN" altLang="en-US" dirty="0" smtClean="0">
                <a:effectLst/>
              </a:rPr>
              <a:t>、</a:t>
            </a:r>
            <a:r>
              <a:rPr lang="en-US" altLang="zh-CN" dirty="0" smtClean="0">
                <a:effectLst/>
              </a:rPr>
              <a:t>C2C</a:t>
            </a:r>
            <a:r>
              <a:rPr lang="zh-CN" altLang="en-US" dirty="0" smtClean="0">
                <a:effectLst/>
              </a:rPr>
              <a:t>每种交易的场景都不相同</a:t>
            </a:r>
            <a:r>
              <a:rPr lang="en-US" altLang="zh-CN" dirty="0" smtClean="0">
                <a:effectLst/>
              </a:rPr>
              <a:t>,</a:t>
            </a:r>
            <a:r>
              <a:rPr lang="zh-CN" altLang="en-US" dirty="0" smtClean="0">
                <a:effectLst/>
              </a:rPr>
              <a:t>风险也各有特点</a:t>
            </a:r>
            <a:r>
              <a:rPr lang="en-US" altLang="zh-CN" dirty="0" smtClean="0">
                <a:effectLst/>
              </a:rPr>
              <a:t>,</a:t>
            </a:r>
            <a:r>
              <a:rPr lang="zh-CN" altLang="en-US" dirty="0" smtClean="0">
                <a:effectLst/>
              </a:rPr>
              <a:t>大致可分为以下几种。</a:t>
            </a:r>
          </a:p>
          <a:p>
            <a:pPr lvl="1"/>
            <a:r>
              <a:rPr lang="zh-CN" altLang="en-US" dirty="0" smtClean="0">
                <a:effectLst/>
              </a:rPr>
              <a:t>账户风险</a:t>
            </a:r>
            <a:r>
              <a:rPr lang="en-US" altLang="zh-CN" dirty="0" smtClean="0">
                <a:effectLst/>
              </a:rPr>
              <a:t>:</a:t>
            </a:r>
            <a:r>
              <a:rPr lang="zh-CN" altLang="en-US" dirty="0" smtClean="0">
                <a:effectLst/>
              </a:rPr>
              <a:t>包括账户被黑客盗用</a:t>
            </a:r>
            <a:r>
              <a:rPr lang="en-US" altLang="zh-CN" dirty="0" smtClean="0">
                <a:effectLst/>
              </a:rPr>
              <a:t>,</a:t>
            </a:r>
            <a:r>
              <a:rPr lang="zh-CN" altLang="en-US" dirty="0" smtClean="0">
                <a:effectLst/>
              </a:rPr>
              <a:t>恶意注册账号等几种情形。</a:t>
            </a:r>
          </a:p>
          <a:p>
            <a:pPr lvl="1"/>
            <a:r>
              <a:rPr lang="zh-CN" altLang="en-US" dirty="0" smtClean="0">
                <a:effectLst/>
              </a:rPr>
              <a:t>买家风险</a:t>
            </a:r>
            <a:r>
              <a:rPr lang="en-US" altLang="zh-CN" dirty="0" smtClean="0">
                <a:effectLst/>
              </a:rPr>
              <a:t>:</a:t>
            </a:r>
            <a:r>
              <a:rPr lang="zh-CN" altLang="en-US" dirty="0" smtClean="0">
                <a:effectLst/>
              </a:rPr>
              <a:t>买家恶意下单占用库存进行不正当竞争</a:t>
            </a:r>
            <a:r>
              <a:rPr lang="en-US" altLang="zh-CN" dirty="0" smtClean="0">
                <a:effectLst/>
              </a:rPr>
              <a:t>;</a:t>
            </a:r>
            <a:r>
              <a:rPr lang="zh-CN" altLang="en-US" dirty="0" smtClean="0">
                <a:effectLst/>
              </a:rPr>
              <a:t>黄牛利用促销抢购低价商品</a:t>
            </a:r>
            <a:r>
              <a:rPr lang="en-US" altLang="zh-CN" dirty="0" smtClean="0">
                <a:effectLst/>
              </a:rPr>
              <a:t>;</a:t>
            </a:r>
            <a:r>
              <a:rPr lang="zh-CN" altLang="en-US" dirty="0" smtClean="0">
                <a:effectLst/>
              </a:rPr>
              <a:t>此外还有良品拒收</a:t>
            </a:r>
            <a:r>
              <a:rPr lang="en-US" altLang="zh-CN" dirty="0" smtClean="0">
                <a:effectLst/>
              </a:rPr>
              <a:t>,</a:t>
            </a:r>
            <a:r>
              <a:rPr lang="zh-CN" altLang="en-US" dirty="0" smtClean="0">
                <a:effectLst/>
              </a:rPr>
              <a:t>欺诈退款及常见于</a:t>
            </a:r>
            <a:r>
              <a:rPr lang="en-US" altLang="zh-CN" dirty="0" smtClean="0">
                <a:effectLst/>
              </a:rPr>
              <a:t>B2B</a:t>
            </a:r>
            <a:r>
              <a:rPr lang="zh-CN" altLang="en-US" dirty="0" smtClean="0">
                <a:effectLst/>
              </a:rPr>
              <a:t>交易的虚假询盘等。</a:t>
            </a:r>
          </a:p>
          <a:p>
            <a:pPr lvl="1"/>
            <a:r>
              <a:rPr lang="zh-CN" altLang="en-US" dirty="0" smtClean="0">
                <a:effectLst/>
              </a:rPr>
              <a:t>卖家风险</a:t>
            </a:r>
            <a:r>
              <a:rPr lang="en-US" altLang="zh-CN" dirty="0" smtClean="0">
                <a:effectLst/>
              </a:rPr>
              <a:t>:</a:t>
            </a:r>
            <a:r>
              <a:rPr lang="zh-CN" altLang="en-US" dirty="0" smtClean="0">
                <a:effectLst/>
              </a:rPr>
              <a:t>不良卖家进行恶意欺诈的行为</a:t>
            </a:r>
            <a:r>
              <a:rPr lang="en-US" altLang="zh-CN" dirty="0" smtClean="0">
                <a:effectLst/>
              </a:rPr>
              <a:t>,</a:t>
            </a:r>
            <a:r>
              <a:rPr lang="zh-CN" altLang="en-US" dirty="0" smtClean="0">
                <a:effectLst/>
              </a:rPr>
              <a:t>例如货不对板</a:t>
            </a:r>
            <a:r>
              <a:rPr lang="en-US" altLang="zh-CN" dirty="0" smtClean="0">
                <a:effectLst/>
              </a:rPr>
              <a:t>,</a:t>
            </a:r>
            <a:r>
              <a:rPr lang="zh-CN" altLang="en-US" dirty="0" smtClean="0">
                <a:effectLst/>
              </a:rPr>
              <a:t>虚假发货</a:t>
            </a:r>
            <a:r>
              <a:rPr lang="en-US" altLang="zh-CN" dirty="0" smtClean="0">
                <a:effectLst/>
              </a:rPr>
              <a:t>,</a:t>
            </a:r>
            <a:r>
              <a:rPr lang="zh-CN" altLang="en-US" dirty="0" smtClean="0">
                <a:effectLst/>
              </a:rPr>
              <a:t>炒作信用等</a:t>
            </a:r>
            <a:r>
              <a:rPr lang="en-US" altLang="zh-CN" dirty="0" smtClean="0">
                <a:effectLst/>
              </a:rPr>
              <a:t>,</a:t>
            </a:r>
            <a:r>
              <a:rPr lang="zh-CN" altLang="en-US" dirty="0" smtClean="0">
                <a:effectLst/>
              </a:rPr>
              <a:t>此外还有出售违禁商品、侵权产品等。</a:t>
            </a:r>
          </a:p>
          <a:p>
            <a:pPr lvl="1"/>
            <a:r>
              <a:rPr lang="zh-CN" altLang="en-US" dirty="0" smtClean="0">
                <a:effectLst/>
              </a:rPr>
              <a:t>交易风险</a:t>
            </a:r>
            <a:r>
              <a:rPr lang="en-US" altLang="zh-CN" dirty="0" smtClean="0">
                <a:effectLst/>
              </a:rPr>
              <a:t>:</a:t>
            </a:r>
            <a:r>
              <a:rPr lang="zh-CN" altLang="en-US" dirty="0" smtClean="0">
                <a:effectLst/>
              </a:rPr>
              <a:t>信用卡盗刷</a:t>
            </a:r>
            <a:r>
              <a:rPr lang="en-US" altLang="zh-CN" dirty="0" smtClean="0">
                <a:effectLst/>
              </a:rPr>
              <a:t>,</a:t>
            </a:r>
            <a:r>
              <a:rPr lang="zh-CN" altLang="en-US" dirty="0" smtClean="0">
                <a:effectLst/>
              </a:rPr>
              <a:t>支付欺诈</a:t>
            </a:r>
            <a:r>
              <a:rPr lang="en-US" altLang="zh-CN" dirty="0" smtClean="0">
                <a:effectLst/>
              </a:rPr>
              <a:t>,</a:t>
            </a:r>
            <a:r>
              <a:rPr lang="zh-CN" altLang="en-US" dirty="0" smtClean="0">
                <a:effectLst/>
              </a:rPr>
              <a:t>洗钱套现等。</a:t>
            </a:r>
            <a:endParaRPr lang="zh-CN" altLang="en-US" dirty="0">
              <a:effectLst/>
            </a:endParaRPr>
          </a:p>
        </p:txBody>
      </p:sp>
    </p:spTree>
    <p:extLst>
      <p:ext uri="{BB962C8B-B14F-4D97-AF65-F5344CB8AC3E}">
        <p14:creationId xmlns:p14="http://schemas.microsoft.com/office/powerpoint/2010/main" val="121836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风控</a:t>
            </a:r>
            <a:endParaRPr lang="en-US" dirty="0"/>
          </a:p>
        </p:txBody>
      </p:sp>
      <p:sp>
        <p:nvSpPr>
          <p:cNvPr id="3" name="Content Placeholder 2"/>
          <p:cNvSpPr>
            <a:spLocks noGrp="1"/>
          </p:cNvSpPr>
          <p:nvPr>
            <p:ph idx="1"/>
          </p:nvPr>
        </p:nvSpPr>
        <p:spPr/>
        <p:txBody>
          <a:bodyPr/>
          <a:lstStyle/>
          <a:p>
            <a:r>
              <a:rPr lang="zh-CN" altLang="en-US" dirty="0" smtClean="0">
                <a:effectLst/>
              </a:rPr>
              <a:t>大型电商网站都配备有专门的风控团队进行风险控制</a:t>
            </a:r>
            <a:r>
              <a:rPr lang="en-US" altLang="zh-CN" dirty="0" smtClean="0">
                <a:effectLst/>
              </a:rPr>
              <a:t>,</a:t>
            </a:r>
            <a:r>
              <a:rPr lang="zh-CN" altLang="en-US" dirty="0" smtClean="0">
                <a:effectLst/>
              </a:rPr>
              <a:t>风控的手段也包括自动和人工两种。机器自动识别为高风险的交易和信息会发送给风控审核人员进行人工审核</a:t>
            </a:r>
            <a:r>
              <a:rPr lang="en-US" altLang="zh-CN" dirty="0" smtClean="0">
                <a:effectLst/>
              </a:rPr>
              <a:t>,</a:t>
            </a:r>
            <a:r>
              <a:rPr lang="zh-CN" altLang="en-US" dirty="0" smtClean="0">
                <a:effectLst/>
              </a:rPr>
              <a:t>机器自动风控的技术和方法也不断通过人工发现的新风险类型进行逐步完善。</a:t>
            </a:r>
            <a:endParaRPr lang="en-US" altLang="zh-CN" dirty="0" smtClean="0">
              <a:effectLst/>
            </a:endParaRPr>
          </a:p>
          <a:p>
            <a:r>
              <a:rPr lang="zh-CN" altLang="en-US" dirty="0" smtClean="0">
                <a:effectLst/>
              </a:rPr>
              <a:t>机器自动风控的技术手段主要有规则引擎和统计模型。</a:t>
            </a:r>
          </a:p>
          <a:p>
            <a:endParaRPr lang="en-US" dirty="0"/>
          </a:p>
        </p:txBody>
      </p:sp>
    </p:spTree>
    <p:extLst>
      <p:ext uri="{BB962C8B-B14F-4D97-AF65-F5344CB8AC3E}">
        <p14:creationId xmlns:p14="http://schemas.microsoft.com/office/powerpoint/2010/main" val="180546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规则引擎</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当交易的某些指标满足一定条件时</a:t>
            </a:r>
            <a:r>
              <a:rPr lang="en-US" altLang="zh-CN" dirty="0" smtClean="0">
                <a:effectLst/>
              </a:rPr>
              <a:t>,</a:t>
            </a:r>
            <a:r>
              <a:rPr lang="zh-CN" altLang="en-US" dirty="0" smtClean="0">
                <a:effectLst/>
              </a:rPr>
              <a:t>就会被认为具有高风险的欺诈可能性。比如用户来自欺诈高发地区</a:t>
            </a:r>
            <a:r>
              <a:rPr lang="en-US" altLang="zh-CN" dirty="0" smtClean="0">
                <a:effectLst/>
              </a:rPr>
              <a:t>;</a:t>
            </a:r>
            <a:r>
              <a:rPr lang="zh-CN" altLang="en-US" dirty="0" smtClean="0">
                <a:effectLst/>
              </a:rPr>
              <a:t>交易金额超过某个数值</a:t>
            </a:r>
            <a:r>
              <a:rPr lang="en-US" altLang="zh-CN" dirty="0" smtClean="0">
                <a:effectLst/>
              </a:rPr>
              <a:t>;</a:t>
            </a:r>
            <a:r>
              <a:rPr lang="zh-CN" altLang="en-US" dirty="0" smtClean="0">
                <a:effectLst/>
              </a:rPr>
              <a:t>和上次登录的地址距离差距很大</a:t>
            </a:r>
            <a:r>
              <a:rPr lang="en-US" altLang="zh-CN" dirty="0" smtClean="0">
                <a:effectLst/>
              </a:rPr>
              <a:t>:</a:t>
            </a:r>
            <a:r>
              <a:rPr lang="zh-CN" altLang="en-US" dirty="0" smtClean="0">
                <a:effectLst/>
              </a:rPr>
              <a:t>用户登录地与收货地不符</a:t>
            </a:r>
            <a:r>
              <a:rPr lang="en-US" altLang="zh-CN" dirty="0" smtClean="0">
                <a:effectLst/>
              </a:rPr>
              <a:t>;</a:t>
            </a:r>
            <a:r>
              <a:rPr lang="zh-CN" altLang="en-US" dirty="0" smtClean="0">
                <a:effectLst/>
              </a:rPr>
              <a:t>用户第一次交易等等。</a:t>
            </a:r>
          </a:p>
          <a:p>
            <a:r>
              <a:rPr lang="zh-CN" altLang="en-US" dirty="0" smtClean="0">
                <a:effectLst/>
              </a:rPr>
              <a:t>大型网站在运营过程中</a:t>
            </a:r>
            <a:r>
              <a:rPr lang="en-US" altLang="zh-CN" dirty="0" smtClean="0">
                <a:effectLst/>
              </a:rPr>
              <a:t>,</a:t>
            </a:r>
            <a:r>
              <a:rPr lang="zh-CN" altLang="en-US" dirty="0" smtClean="0">
                <a:effectLst/>
              </a:rPr>
              <a:t>结合业界的最新发现</a:t>
            </a:r>
            <a:r>
              <a:rPr lang="en-US" altLang="zh-CN" dirty="0" smtClean="0">
                <a:effectLst/>
              </a:rPr>
              <a:t>,</a:t>
            </a:r>
            <a:r>
              <a:rPr lang="zh-CN" altLang="en-US" dirty="0" smtClean="0">
                <a:effectLst/>
              </a:rPr>
              <a:t>会总结出数以千计的此类高风险交易规则。一种方案是在业务逻辑中通过编程方式使用 </a:t>
            </a:r>
            <a:r>
              <a:rPr lang="en-US" altLang="zh-CN" dirty="0" smtClean="0">
                <a:effectLst/>
              </a:rPr>
              <a:t>if...else...</a:t>
            </a:r>
            <a:r>
              <a:rPr lang="zh-CN" altLang="en-US" dirty="0" smtClean="0">
                <a:effectLst/>
              </a:rPr>
              <a:t>代码实现这些规则</a:t>
            </a:r>
            <a:r>
              <a:rPr lang="en-US" altLang="zh-CN" dirty="0" smtClean="0">
                <a:effectLst/>
              </a:rPr>
              <a:t>,</a:t>
            </a:r>
            <a:r>
              <a:rPr lang="zh-CN" altLang="en-US" dirty="0" smtClean="0">
                <a:effectLst/>
              </a:rPr>
              <a:t>可想而知</a:t>
            </a:r>
            <a:r>
              <a:rPr lang="en-US" altLang="zh-CN" dirty="0" smtClean="0">
                <a:effectLst/>
              </a:rPr>
              <a:t>,</a:t>
            </a:r>
            <a:r>
              <a:rPr lang="zh-CN" altLang="en-US" dirty="0" smtClean="0">
                <a:effectLst/>
              </a:rPr>
              <a:t>这些代码会非常庞大</a:t>
            </a:r>
            <a:r>
              <a:rPr lang="en-US" altLang="zh-CN" dirty="0" smtClean="0">
                <a:effectLst/>
              </a:rPr>
              <a:t>,</a:t>
            </a:r>
            <a:r>
              <a:rPr lang="zh-CN" altLang="en-US" dirty="0" smtClean="0">
                <a:effectLst/>
              </a:rPr>
              <a:t>而且由于运营过程中不断发现新的交易风险类型</a:t>
            </a:r>
            <a:r>
              <a:rPr lang="en-US" altLang="zh-CN" dirty="0" smtClean="0">
                <a:effectLst/>
              </a:rPr>
              <a:t>,</a:t>
            </a:r>
            <a:r>
              <a:rPr lang="zh-CN" altLang="en-US" dirty="0" smtClean="0">
                <a:effectLst/>
              </a:rPr>
              <a:t>需要不断调整规则</a:t>
            </a:r>
            <a:r>
              <a:rPr lang="en-US" altLang="zh-CN" dirty="0" smtClean="0">
                <a:effectLst/>
              </a:rPr>
              <a:t>,</a:t>
            </a:r>
            <a:r>
              <a:rPr lang="zh-CN" altLang="en-US" dirty="0" smtClean="0">
                <a:effectLst/>
              </a:rPr>
              <a:t>代码也需要不断修改</a:t>
            </a:r>
            <a:endParaRPr lang="en-US" altLang="zh-CN" dirty="0" smtClean="0">
              <a:effectLst/>
            </a:endParaRPr>
          </a:p>
          <a:p>
            <a:r>
              <a:rPr lang="zh-CN" altLang="en-US" dirty="0" smtClean="0">
                <a:effectLst/>
              </a:rPr>
              <a:t>网站一般使用规则引擎技术处理此类问题。规则引擎是一种将业务规则和规则处理逻辑相分离的技术</a:t>
            </a:r>
            <a:r>
              <a:rPr lang="en-US" altLang="zh-CN" dirty="0" smtClean="0">
                <a:effectLst/>
              </a:rPr>
              <a:t>,</a:t>
            </a:r>
            <a:r>
              <a:rPr lang="zh-CN" altLang="en-US" dirty="0" smtClean="0">
                <a:effectLst/>
              </a:rPr>
              <a:t>业务规则文件由运营人员通过管理界面编辑</a:t>
            </a:r>
            <a:r>
              <a:rPr lang="en-US" altLang="zh-CN" dirty="0" smtClean="0">
                <a:effectLst/>
              </a:rPr>
              <a:t>,</a:t>
            </a:r>
            <a:r>
              <a:rPr lang="zh-CN" altLang="en-US" dirty="0" smtClean="0">
                <a:effectLst/>
              </a:rPr>
              <a:t>当需要修改规则时</a:t>
            </a:r>
            <a:r>
              <a:rPr lang="en-US" altLang="zh-CN" dirty="0" smtClean="0">
                <a:effectLst/>
              </a:rPr>
              <a:t>,</a:t>
            </a:r>
            <a:r>
              <a:rPr lang="zh-CN" altLang="en-US" dirty="0" smtClean="0">
                <a:effectLst/>
              </a:rPr>
              <a:t>无需更改代码发布程序</a:t>
            </a:r>
            <a:r>
              <a:rPr lang="en-US" altLang="zh-CN" dirty="0" smtClean="0">
                <a:effectLst/>
              </a:rPr>
              <a:t>,</a:t>
            </a:r>
            <a:r>
              <a:rPr lang="zh-CN" altLang="en-US" dirty="0" smtClean="0">
                <a:effectLst/>
              </a:rPr>
              <a:t>即可实时使用新规则。而规则处理逻辑则调用规则处理输入的数据</a:t>
            </a:r>
            <a:r>
              <a:rPr lang="en-US" altLang="zh-CN" dirty="0" smtClean="0">
                <a:effectLst/>
              </a:rPr>
              <a:t>,</a:t>
            </a:r>
            <a:r>
              <a:rPr lang="zh-CN" altLang="en-US" dirty="0" smtClean="0">
                <a:effectLst/>
              </a:rPr>
              <a:t>如图所示。</a:t>
            </a:r>
          </a:p>
          <a:p>
            <a:endParaRPr lang="en-US" altLang="zh-CN" dirty="0" smtClean="0">
              <a:effectLst/>
            </a:endParaRPr>
          </a:p>
          <a:p>
            <a:endParaRPr lang="en-US" dirty="0"/>
          </a:p>
        </p:txBody>
      </p:sp>
    </p:spTree>
    <p:extLst>
      <p:ext uri="{BB962C8B-B14F-4D97-AF65-F5344CB8AC3E}">
        <p14:creationId xmlns:p14="http://schemas.microsoft.com/office/powerpoint/2010/main" val="1035862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22516" y="1825625"/>
            <a:ext cx="6546967" cy="4351338"/>
          </a:xfrm>
          <a:prstGeom prst="rect">
            <a:avLst/>
          </a:prstGeom>
        </p:spPr>
      </p:pic>
    </p:spTree>
    <p:extLst>
      <p:ext uri="{BB962C8B-B14F-4D97-AF65-F5344CB8AC3E}">
        <p14:creationId xmlns:p14="http://schemas.microsoft.com/office/powerpoint/2010/main" val="261556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统计模型</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规则引擎虽然技术简单</a:t>
            </a:r>
            <a:r>
              <a:rPr lang="en-US" altLang="zh-CN" dirty="0" smtClean="0">
                <a:effectLst/>
              </a:rPr>
              <a:t>,</a:t>
            </a:r>
            <a:r>
              <a:rPr lang="zh-CN" altLang="en-US" dirty="0" smtClean="0">
                <a:effectLst/>
              </a:rPr>
              <a:t>但是随着规则的逐渐增加</a:t>
            </a:r>
            <a:r>
              <a:rPr lang="en-US" altLang="zh-CN" dirty="0" smtClean="0">
                <a:effectLst/>
              </a:rPr>
              <a:t>,</a:t>
            </a:r>
            <a:r>
              <a:rPr lang="zh-CN" altLang="en-US" dirty="0" smtClean="0">
                <a:effectLst/>
              </a:rPr>
              <a:t>会出现规则冲突</a:t>
            </a:r>
            <a:r>
              <a:rPr lang="en-US" altLang="zh-CN" dirty="0" smtClean="0">
                <a:effectLst/>
              </a:rPr>
              <a:t>,</a:t>
            </a:r>
            <a:r>
              <a:rPr lang="zh-CN" altLang="en-US" dirty="0" smtClean="0">
                <a:effectLst/>
              </a:rPr>
              <a:t>难以维护等情况</a:t>
            </a:r>
            <a:r>
              <a:rPr lang="en-US" altLang="zh-CN" dirty="0" smtClean="0">
                <a:effectLst/>
              </a:rPr>
              <a:t>,</a:t>
            </a:r>
            <a:r>
              <a:rPr lang="zh-CN" altLang="en-US" dirty="0" smtClean="0">
                <a:effectLst/>
              </a:rPr>
              <a:t>而且规则越多</a:t>
            </a:r>
            <a:r>
              <a:rPr lang="en-US" altLang="zh-CN" dirty="0" smtClean="0">
                <a:effectLst/>
              </a:rPr>
              <a:t>,</a:t>
            </a:r>
            <a:r>
              <a:rPr lang="zh-CN" altLang="en-US" dirty="0" smtClean="0">
                <a:effectLst/>
              </a:rPr>
              <a:t>性能也越差。目前大型网站更倾向于使用统计模型进行风控。风控领域使用的统计模型使用前面提到的分类算法或者更复杂的机器学习算法进行智能统计。如图</a:t>
            </a:r>
            <a:r>
              <a:rPr lang="en-US" altLang="zh-CN" dirty="0" smtClean="0">
                <a:effectLst/>
              </a:rPr>
              <a:t>8.15</a:t>
            </a:r>
            <a:r>
              <a:rPr lang="zh-CN" altLang="en-US" dirty="0" smtClean="0">
                <a:effectLst/>
              </a:rPr>
              <a:t>所示</a:t>
            </a:r>
            <a:r>
              <a:rPr lang="en-US" altLang="zh-CN" dirty="0" smtClean="0">
                <a:effectLst/>
              </a:rPr>
              <a:t>,</a:t>
            </a:r>
            <a:r>
              <a:rPr lang="zh-CN" altLang="en-US" dirty="0" smtClean="0">
                <a:effectLst/>
              </a:rPr>
              <a:t>根据历史交易中的欺诈交易信息训练分类算法</a:t>
            </a:r>
            <a:r>
              <a:rPr lang="en-US" altLang="zh-CN" dirty="0" smtClean="0">
                <a:effectLst/>
              </a:rPr>
              <a:t>,</a:t>
            </a:r>
            <a:r>
              <a:rPr lang="zh-CN" altLang="en-US" dirty="0" smtClean="0">
                <a:effectLst/>
              </a:rPr>
              <a:t>然后将经过采集加工后的交易信息输入分类算法</a:t>
            </a:r>
            <a:r>
              <a:rPr lang="en-US" altLang="zh-CN" dirty="0" smtClean="0">
                <a:effectLst/>
              </a:rPr>
              <a:t>,</a:t>
            </a:r>
            <a:r>
              <a:rPr lang="zh-CN" altLang="en-US" dirty="0" smtClean="0">
                <a:effectLst/>
              </a:rPr>
              <a:t>即可得到交易风险分值。</a:t>
            </a:r>
          </a:p>
          <a:p>
            <a:r>
              <a:rPr lang="zh-CN" altLang="en-US" dirty="0" smtClean="0">
                <a:effectLst/>
              </a:rPr>
              <a:t>经过充分训练后的统计模型</a:t>
            </a:r>
            <a:r>
              <a:rPr lang="en-US" altLang="zh-CN" dirty="0" smtClean="0">
                <a:effectLst/>
              </a:rPr>
              <a:t>,</a:t>
            </a:r>
            <a:r>
              <a:rPr lang="zh-CN" altLang="en-US" dirty="0" smtClean="0">
                <a:effectLst/>
              </a:rPr>
              <a:t>准确率不低于规则引擎。分类算法的实时计算性能更好一些</a:t>
            </a:r>
            <a:r>
              <a:rPr lang="en-US" altLang="zh-CN" dirty="0" smtClean="0">
                <a:effectLst/>
              </a:rPr>
              <a:t>,</a:t>
            </a:r>
            <a:r>
              <a:rPr lang="zh-CN" altLang="en-US" dirty="0" smtClean="0">
                <a:effectLst/>
              </a:rPr>
              <a:t>由于统计模型使用模糊识别</a:t>
            </a:r>
            <a:r>
              <a:rPr lang="en-US" altLang="zh-CN" dirty="0" smtClean="0">
                <a:effectLst/>
              </a:rPr>
              <a:t>,</a:t>
            </a:r>
            <a:r>
              <a:rPr lang="zh-CN" altLang="en-US" dirty="0" smtClean="0">
                <a:effectLst/>
              </a:rPr>
              <a:t>并不精确匹配欺诈类型规则</a:t>
            </a:r>
            <a:r>
              <a:rPr lang="en-US" altLang="zh-CN" dirty="0" smtClean="0">
                <a:effectLst/>
              </a:rPr>
              <a:t>,</a:t>
            </a:r>
            <a:r>
              <a:rPr lang="zh-CN" altLang="en-US" dirty="0" smtClean="0">
                <a:effectLst/>
              </a:rPr>
              <a:t>因此对新出现的交易欺诈还具有一定预测性。</a:t>
            </a:r>
          </a:p>
          <a:p>
            <a:endParaRPr lang="en-US" dirty="0"/>
          </a:p>
        </p:txBody>
      </p:sp>
    </p:spTree>
    <p:extLst>
      <p:ext uri="{BB962C8B-B14F-4D97-AF65-F5344CB8AC3E}">
        <p14:creationId xmlns:p14="http://schemas.microsoft.com/office/powerpoint/2010/main" val="340911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5964" y="0"/>
            <a:ext cx="7040071" cy="6858000"/>
          </a:xfrm>
          <a:prstGeom prst="rect">
            <a:avLst/>
          </a:prstGeom>
        </p:spPr>
      </p:pic>
    </p:spTree>
    <p:extLst>
      <p:ext uri="{BB962C8B-B14F-4D97-AF65-F5344CB8AC3E}">
        <p14:creationId xmlns:p14="http://schemas.microsoft.com/office/powerpoint/2010/main" val="116885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XSS</a:t>
            </a:r>
            <a:r>
              <a:rPr lang="zh-CN" altLang="en-US" dirty="0" smtClean="0"/>
              <a:t>攻击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effectLst/>
              </a:rPr>
              <a:t>XSS </a:t>
            </a:r>
            <a:r>
              <a:rPr lang="zh-CN" altLang="en-US" dirty="0" smtClean="0">
                <a:effectLst/>
              </a:rPr>
              <a:t>攻击即跨站点脚本攻击 </a:t>
            </a:r>
            <a:r>
              <a:rPr lang="en-US" altLang="zh-CN" dirty="0" smtClean="0">
                <a:effectLst/>
              </a:rPr>
              <a:t>(Cross Site Script),</a:t>
            </a:r>
            <a:r>
              <a:rPr lang="zh-CN" altLang="en-US" dirty="0" smtClean="0">
                <a:effectLst/>
              </a:rPr>
              <a:t>指黑客通过篡改网页</a:t>
            </a:r>
            <a:r>
              <a:rPr lang="en-US" altLang="zh-CN" dirty="0" smtClean="0">
                <a:effectLst/>
              </a:rPr>
              <a:t>,</a:t>
            </a:r>
            <a:r>
              <a:rPr lang="zh-CN" altLang="en-US" dirty="0" smtClean="0">
                <a:effectLst/>
              </a:rPr>
              <a:t>注入恶意</a:t>
            </a:r>
            <a:r>
              <a:rPr lang="en-US" altLang="zh-CN" dirty="0" smtClean="0">
                <a:effectLst/>
              </a:rPr>
              <a:t>HTML</a:t>
            </a:r>
            <a:r>
              <a:rPr lang="zh-CN" altLang="en-US" dirty="0" smtClean="0">
                <a:effectLst/>
              </a:rPr>
              <a:t>脚本</a:t>
            </a:r>
            <a:r>
              <a:rPr lang="en-US" altLang="zh-CN" dirty="0" smtClean="0">
                <a:effectLst/>
              </a:rPr>
              <a:t>,</a:t>
            </a:r>
            <a:r>
              <a:rPr lang="zh-CN" altLang="en-US" dirty="0" smtClean="0">
                <a:effectLst/>
              </a:rPr>
              <a:t>在用户浏览网页时</a:t>
            </a:r>
            <a:r>
              <a:rPr lang="en-US" altLang="zh-CN" dirty="0" smtClean="0">
                <a:effectLst/>
              </a:rPr>
              <a:t>,</a:t>
            </a:r>
            <a:r>
              <a:rPr lang="zh-CN" altLang="en-US" dirty="0" smtClean="0">
                <a:effectLst/>
              </a:rPr>
              <a:t>控制用户浏览器进行恶意操作的一种攻击方式。</a:t>
            </a:r>
          </a:p>
          <a:p>
            <a:r>
              <a:rPr lang="zh-CN" altLang="en-US" dirty="0" smtClean="0">
                <a:effectLst/>
              </a:rPr>
              <a:t>常见的</a:t>
            </a:r>
            <a:r>
              <a:rPr lang="en-US" altLang="zh-CN" dirty="0" smtClean="0">
                <a:effectLst/>
              </a:rPr>
              <a:t>XSS</a:t>
            </a:r>
            <a:r>
              <a:rPr lang="zh-CN" altLang="en-US" dirty="0" smtClean="0">
                <a:effectLst/>
              </a:rPr>
              <a:t>攻击类型有两种</a:t>
            </a:r>
            <a:r>
              <a:rPr lang="en-US" altLang="zh-CN" dirty="0" smtClean="0">
                <a:effectLst/>
              </a:rPr>
              <a:t>,</a:t>
            </a:r>
            <a:r>
              <a:rPr lang="zh-CN" altLang="en-US" dirty="0" smtClean="0">
                <a:effectLst/>
              </a:rPr>
              <a:t>一种是反射型</a:t>
            </a:r>
            <a:r>
              <a:rPr lang="en-US" altLang="zh-CN" dirty="0" smtClean="0">
                <a:effectLst/>
              </a:rPr>
              <a:t>,</a:t>
            </a:r>
            <a:r>
              <a:rPr lang="zh-CN" altLang="en-US" dirty="0" smtClean="0">
                <a:effectLst/>
              </a:rPr>
              <a:t>攻击者诱使用户点击一个嵌入恶意脚本的链接</a:t>
            </a:r>
            <a:r>
              <a:rPr lang="en-US" altLang="zh-CN" dirty="0" smtClean="0">
                <a:effectLst/>
              </a:rPr>
              <a:t>,</a:t>
            </a:r>
            <a:r>
              <a:rPr lang="zh-CN" altLang="en-US" dirty="0" smtClean="0">
                <a:effectLst/>
              </a:rPr>
              <a:t>达到攻击的目的</a:t>
            </a:r>
            <a:r>
              <a:rPr lang="en-US" altLang="zh-CN" dirty="0" smtClean="0">
                <a:effectLst/>
              </a:rPr>
              <a:t>,</a:t>
            </a:r>
            <a:r>
              <a:rPr lang="zh-CN" altLang="en-US" dirty="0" smtClean="0">
                <a:effectLst/>
              </a:rPr>
              <a:t>如图 </a:t>
            </a:r>
            <a:r>
              <a:rPr lang="en-US" altLang="zh-CN" dirty="0" smtClean="0">
                <a:effectLst/>
              </a:rPr>
              <a:t>81</a:t>
            </a:r>
            <a:r>
              <a:rPr lang="zh-CN" altLang="en-US" dirty="0" smtClean="0">
                <a:effectLst/>
              </a:rPr>
              <a:t>所示。上文提到的新浪微博攻击就是一种反射型</a:t>
            </a:r>
            <a:r>
              <a:rPr lang="en-US" altLang="zh-CN" dirty="0" smtClean="0">
                <a:effectLst/>
              </a:rPr>
              <a:t>XSS</a:t>
            </a:r>
            <a:r>
              <a:rPr lang="zh-CN" altLang="en-US" dirty="0" smtClean="0">
                <a:effectLst/>
              </a:rPr>
              <a:t>攻击。攻击者发布的微博中有一个含有恶意脚本的</a:t>
            </a:r>
            <a:r>
              <a:rPr lang="en-US" altLang="zh-CN" dirty="0" smtClean="0">
                <a:effectLst/>
              </a:rPr>
              <a:t>UR(</a:t>
            </a:r>
            <a:r>
              <a:rPr lang="zh-CN" altLang="en-US" dirty="0" smtClean="0">
                <a:effectLst/>
              </a:rPr>
              <a:t>在实际应用中</a:t>
            </a:r>
            <a:r>
              <a:rPr lang="en-US" altLang="zh-CN" dirty="0" smtClean="0">
                <a:effectLst/>
              </a:rPr>
              <a:t>,</a:t>
            </a:r>
            <a:r>
              <a:rPr lang="zh-CN" altLang="en-US" dirty="0" smtClean="0">
                <a:effectLst/>
              </a:rPr>
              <a:t>该脚本在攻击者自己的服务器 </a:t>
            </a:r>
            <a:r>
              <a:rPr lang="en-US" altLang="zh-CN" dirty="0" smtClean="0">
                <a:effectLst/>
              </a:rPr>
              <a:t>www.2kt.cn, URL </a:t>
            </a:r>
            <a:r>
              <a:rPr lang="zh-CN" altLang="en-US" dirty="0" smtClean="0">
                <a:effectLst/>
              </a:rPr>
              <a:t>中包含脚本的链接</a:t>
            </a:r>
            <a:r>
              <a:rPr lang="en-US" altLang="zh-CN" dirty="0" smtClean="0">
                <a:effectLst/>
              </a:rPr>
              <a:t>),</a:t>
            </a:r>
            <a:r>
              <a:rPr lang="zh-CN" altLang="en-US" dirty="0" smtClean="0">
                <a:effectLst/>
              </a:rPr>
              <a:t>用户点击该 </a:t>
            </a:r>
            <a:r>
              <a:rPr lang="en-US" altLang="zh-CN" dirty="0" smtClean="0">
                <a:effectLst/>
              </a:rPr>
              <a:t>URL,</a:t>
            </a:r>
            <a:r>
              <a:rPr lang="zh-CN" altLang="en-US" dirty="0" smtClean="0">
                <a:effectLst/>
              </a:rPr>
              <a:t>脚本会自动关注攻击者的新浪微博四</a:t>
            </a:r>
            <a:r>
              <a:rPr lang="en-US" altLang="zh-CN" dirty="0" smtClean="0">
                <a:effectLst/>
              </a:rPr>
              <a:t>,</a:t>
            </a:r>
            <a:r>
              <a:rPr lang="zh-CN" altLang="en-US" dirty="0" smtClean="0">
                <a:effectLst/>
              </a:rPr>
              <a:t>发布含有恶意脚本</a:t>
            </a:r>
            <a:r>
              <a:rPr lang="en-US" altLang="zh-CN" dirty="0" smtClean="0">
                <a:effectLst/>
              </a:rPr>
              <a:t>UL</a:t>
            </a:r>
            <a:r>
              <a:rPr lang="zh-CN" altLang="en-US" dirty="0" smtClean="0">
                <a:effectLst/>
              </a:rPr>
              <a:t>的微博</a:t>
            </a:r>
            <a:r>
              <a:rPr lang="en-US" altLang="zh-CN" dirty="0" smtClean="0">
                <a:effectLst/>
              </a:rPr>
              <a:t>,</a:t>
            </a:r>
            <a:r>
              <a:rPr lang="zh-CN" altLang="en-US" dirty="0" smtClean="0">
                <a:effectLst/>
              </a:rPr>
              <a:t>攻击就被扩散了。</a:t>
            </a:r>
          </a:p>
          <a:p>
            <a:r>
              <a:rPr lang="zh-CN" altLang="en-US" dirty="0" smtClean="0">
                <a:effectLst/>
              </a:rPr>
              <a:t>这次攻击还只是一次恶作剧而已</a:t>
            </a:r>
            <a:r>
              <a:rPr lang="en-US" altLang="zh-CN" dirty="0" smtClean="0">
                <a:effectLst/>
              </a:rPr>
              <a:t>,</a:t>
            </a:r>
            <a:r>
              <a:rPr lang="zh-CN" altLang="en-US" dirty="0" smtClean="0">
                <a:effectLst/>
              </a:rPr>
              <a:t>现实中</a:t>
            </a:r>
            <a:r>
              <a:rPr lang="en-US" altLang="zh-CN" dirty="0" smtClean="0">
                <a:effectLst/>
              </a:rPr>
              <a:t>,</a:t>
            </a:r>
            <a:r>
              <a:rPr lang="zh-CN" altLang="en-US" dirty="0" smtClean="0">
                <a:effectLst/>
              </a:rPr>
              <a:t>攻击者可以采用</a:t>
            </a:r>
            <a:r>
              <a:rPr lang="en-US" altLang="zh-CN" dirty="0" smtClean="0">
                <a:effectLst/>
              </a:rPr>
              <a:t>XSS</a:t>
            </a:r>
            <a:r>
              <a:rPr lang="zh-CN" altLang="en-US" dirty="0" smtClean="0">
                <a:effectLst/>
              </a:rPr>
              <a:t>攻击</a:t>
            </a:r>
            <a:r>
              <a:rPr lang="en-US" altLang="zh-CN" dirty="0" smtClean="0">
                <a:effectLst/>
              </a:rPr>
              <a:t>,</a:t>
            </a:r>
            <a:r>
              <a:rPr lang="zh-CN" altLang="en-US" dirty="0" smtClean="0">
                <a:effectLst/>
              </a:rPr>
              <a:t>偷取用户</a:t>
            </a:r>
            <a:r>
              <a:rPr lang="en-US" altLang="zh-CN" dirty="0" smtClean="0">
                <a:effectLst/>
              </a:rPr>
              <a:t>Cookie</a:t>
            </a:r>
            <a:r>
              <a:rPr lang="zh-CN" altLang="en-US" dirty="0" smtClean="0">
                <a:effectLst/>
              </a:rPr>
              <a:t>、密码等重要数据</a:t>
            </a:r>
            <a:r>
              <a:rPr lang="en-US" altLang="zh-CN" dirty="0" smtClean="0">
                <a:effectLst/>
              </a:rPr>
              <a:t>,</a:t>
            </a:r>
            <a:r>
              <a:rPr lang="zh-CN" altLang="en-US" dirty="0" smtClean="0">
                <a:effectLst/>
              </a:rPr>
              <a:t>进而伪造交易、盜窃用户财产、窃取情报。</a:t>
            </a:r>
          </a:p>
          <a:p>
            <a:endParaRPr lang="en-US" dirty="0"/>
          </a:p>
        </p:txBody>
      </p:sp>
    </p:spTree>
    <p:extLst>
      <p:ext uri="{BB962C8B-B14F-4D97-AF65-F5344CB8AC3E}">
        <p14:creationId xmlns:p14="http://schemas.microsoft.com/office/powerpoint/2010/main" val="143906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569205" y="1825625"/>
            <a:ext cx="9053590" cy="4351338"/>
          </a:xfrm>
          <a:prstGeom prst="rect">
            <a:avLst/>
          </a:prstGeom>
        </p:spPr>
      </p:pic>
    </p:spTree>
    <p:extLst>
      <p:ext uri="{BB962C8B-B14F-4D97-AF65-F5344CB8AC3E}">
        <p14:creationId xmlns:p14="http://schemas.microsoft.com/office/powerpoint/2010/main" val="128844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570" y="386632"/>
            <a:ext cx="10515600" cy="1880579"/>
          </a:xfrm>
        </p:spPr>
        <p:txBody>
          <a:bodyPr/>
          <a:lstStyle/>
          <a:p>
            <a:r>
              <a:rPr lang="zh-CN" altLang="en-US" dirty="0" smtClean="0">
                <a:effectLst/>
              </a:rPr>
              <a:t>另外一种</a:t>
            </a:r>
            <a:r>
              <a:rPr lang="en-US" altLang="zh-CN" dirty="0" smtClean="0">
                <a:effectLst/>
              </a:rPr>
              <a:t>XSS</a:t>
            </a:r>
            <a:r>
              <a:rPr lang="zh-CN" altLang="en-US" dirty="0" smtClean="0">
                <a:effectLst/>
              </a:rPr>
              <a:t>攻击是持久型</a:t>
            </a:r>
            <a:r>
              <a:rPr lang="en-US" altLang="zh-CN" dirty="0" smtClean="0">
                <a:effectLst/>
              </a:rPr>
              <a:t>XSS</a:t>
            </a:r>
            <a:r>
              <a:rPr lang="zh-CN" altLang="en-US" dirty="0" smtClean="0">
                <a:effectLst/>
              </a:rPr>
              <a:t>攻击</a:t>
            </a:r>
            <a:r>
              <a:rPr lang="en-US" altLang="zh-CN" dirty="0" smtClean="0">
                <a:effectLst/>
              </a:rPr>
              <a:t>,</a:t>
            </a:r>
            <a:r>
              <a:rPr lang="zh-CN" altLang="en-US" dirty="0" smtClean="0">
                <a:effectLst/>
              </a:rPr>
              <a:t>黑客提交含有恶意脚本的请求</a:t>
            </a:r>
            <a:r>
              <a:rPr lang="en-US" altLang="zh-CN" dirty="0" smtClean="0">
                <a:effectLst/>
              </a:rPr>
              <a:t>,</a:t>
            </a:r>
            <a:r>
              <a:rPr lang="zh-CN" altLang="en-US" dirty="0" smtClean="0">
                <a:effectLst/>
              </a:rPr>
              <a:t>保存在被攻击的</a:t>
            </a:r>
            <a:r>
              <a:rPr lang="en-US" altLang="zh-CN" dirty="0" smtClean="0">
                <a:effectLst/>
              </a:rPr>
              <a:t>Web</a:t>
            </a:r>
            <a:r>
              <a:rPr lang="zh-CN" altLang="en-US" dirty="0" smtClean="0">
                <a:effectLst/>
              </a:rPr>
              <a:t>站点的数据库中</a:t>
            </a:r>
            <a:r>
              <a:rPr lang="en-US" altLang="zh-CN" dirty="0" smtClean="0">
                <a:effectLst/>
              </a:rPr>
              <a:t>,</a:t>
            </a:r>
            <a:r>
              <a:rPr lang="zh-CN" altLang="en-US" dirty="0" smtClean="0">
                <a:effectLst/>
              </a:rPr>
              <a:t>用户浏览网页时</a:t>
            </a:r>
            <a:r>
              <a:rPr lang="en-US" altLang="zh-CN" dirty="0" smtClean="0">
                <a:effectLst/>
              </a:rPr>
              <a:t>,</a:t>
            </a:r>
            <a:r>
              <a:rPr lang="zh-CN" altLang="en-US" dirty="0" smtClean="0">
                <a:effectLst/>
              </a:rPr>
              <a:t>恶意脚本被包含在正常页面中</a:t>
            </a:r>
            <a:r>
              <a:rPr lang="en-US" altLang="zh-CN" dirty="0" smtClean="0">
                <a:effectLst/>
              </a:rPr>
              <a:t>,</a:t>
            </a:r>
            <a:r>
              <a:rPr lang="zh-CN" altLang="en-US" dirty="0" smtClean="0">
                <a:effectLst/>
              </a:rPr>
              <a:t>达到攻击的目的</a:t>
            </a:r>
            <a:r>
              <a:rPr lang="en-US" altLang="zh-CN" dirty="0" smtClean="0">
                <a:effectLst/>
              </a:rPr>
              <a:t>,</a:t>
            </a:r>
            <a:r>
              <a:rPr lang="zh-CN" altLang="en-US" dirty="0" smtClean="0">
                <a:effectLst/>
              </a:rPr>
              <a:t>如图所示。此种攻击经常使用在论坛</a:t>
            </a:r>
            <a:r>
              <a:rPr lang="en-US" altLang="zh-CN" dirty="0" smtClean="0">
                <a:effectLst/>
              </a:rPr>
              <a:t>,</a:t>
            </a:r>
            <a:r>
              <a:rPr lang="zh-CN" altLang="en-US" dirty="0" smtClean="0">
                <a:effectLst/>
              </a:rPr>
              <a:t>博客等</a:t>
            </a:r>
            <a:r>
              <a:rPr lang="en-US" altLang="zh-CN" dirty="0" smtClean="0">
                <a:effectLst/>
              </a:rPr>
              <a:t>Web</a:t>
            </a:r>
            <a:r>
              <a:rPr lang="zh-CN" altLang="en-US" dirty="0" smtClean="0">
                <a:effectLst/>
              </a:rPr>
              <a:t>应用中。</a:t>
            </a:r>
          </a:p>
          <a:p>
            <a:endParaRPr lang="en-US" dirty="0"/>
          </a:p>
        </p:txBody>
      </p:sp>
      <p:pic>
        <p:nvPicPr>
          <p:cNvPr id="4" name="Picture 3"/>
          <p:cNvPicPr>
            <a:picLocks noChangeAspect="1"/>
          </p:cNvPicPr>
          <p:nvPr/>
        </p:nvPicPr>
        <p:blipFill>
          <a:blip r:embed="rId2"/>
          <a:stretch>
            <a:fillRect/>
          </a:stretch>
        </p:blipFill>
        <p:spPr>
          <a:xfrm>
            <a:off x="5049339" y="2116899"/>
            <a:ext cx="6118315" cy="4741101"/>
          </a:xfrm>
          <a:prstGeom prst="rect">
            <a:avLst/>
          </a:prstGeom>
        </p:spPr>
      </p:pic>
    </p:spTree>
    <p:extLst>
      <p:ext uri="{BB962C8B-B14F-4D97-AF65-F5344CB8AC3E}">
        <p14:creationId xmlns:p14="http://schemas.microsoft.com/office/powerpoint/2010/main" val="137834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altLang="zh-CN" dirty="0" smtClean="0">
                <a:effectLst/>
              </a:rPr>
              <a:t>XSS</a:t>
            </a:r>
            <a:r>
              <a:rPr lang="zh-CN" altLang="en-US" dirty="0" smtClean="0">
                <a:effectLst/>
              </a:rPr>
              <a:t>攻击相对而言是一种“古老”的攻击手段</a:t>
            </a:r>
            <a:r>
              <a:rPr lang="en-US" altLang="zh-CN" dirty="0" smtClean="0">
                <a:effectLst/>
              </a:rPr>
              <a:t>,</a:t>
            </a:r>
            <a:r>
              <a:rPr lang="zh-CN" altLang="en-US" dirty="0" smtClean="0">
                <a:effectLst/>
              </a:rPr>
              <a:t>却又历久弥新</a:t>
            </a:r>
            <a:r>
              <a:rPr lang="en-US" altLang="zh-CN" dirty="0" smtClean="0">
                <a:effectLst/>
              </a:rPr>
              <a:t>,</a:t>
            </a:r>
            <a:r>
              <a:rPr lang="zh-CN" altLang="en-US" dirty="0" smtClean="0">
                <a:effectLst/>
              </a:rPr>
              <a:t>不断变化出新的攻击花样</a:t>
            </a:r>
            <a:r>
              <a:rPr lang="en-US" altLang="zh-CN" dirty="0" smtClean="0">
                <a:effectLst/>
              </a:rPr>
              <a:t>,</a:t>
            </a:r>
            <a:r>
              <a:rPr lang="zh-CN" altLang="en-US" dirty="0" smtClean="0">
                <a:effectLst/>
              </a:rPr>
              <a:t>许多以前认为不可能用来攻击的漏洞也逐渐被攻击者利用。因此 </a:t>
            </a:r>
            <a:r>
              <a:rPr lang="en-US" altLang="zh-CN" dirty="0" smtClean="0">
                <a:effectLst/>
              </a:rPr>
              <a:t>XSS </a:t>
            </a:r>
            <a:r>
              <a:rPr lang="zh-CN" altLang="en-US" dirty="0" smtClean="0">
                <a:effectLst/>
              </a:rPr>
              <a:t>防攻击也是非常复杂的。主要手段有如下两种。</a:t>
            </a:r>
          </a:p>
          <a:p>
            <a:r>
              <a:rPr lang="zh-CN" altLang="en-US" dirty="0" smtClean="0">
                <a:effectLst/>
              </a:rPr>
              <a:t>消毒</a:t>
            </a:r>
          </a:p>
          <a:p>
            <a:pPr lvl="1"/>
            <a:r>
              <a:rPr lang="en-US" altLang="zh-CN" dirty="0" smtClean="0">
                <a:effectLst/>
              </a:rPr>
              <a:t>XSS</a:t>
            </a:r>
            <a:r>
              <a:rPr lang="zh-CN" altLang="en-US" dirty="0" smtClean="0">
                <a:effectLst/>
              </a:rPr>
              <a:t>攻击者一般都是通过在请求中嵌入恶意脚本达到攻击的目的</a:t>
            </a:r>
            <a:r>
              <a:rPr lang="en-US" altLang="zh-CN" dirty="0" smtClean="0">
                <a:effectLst/>
              </a:rPr>
              <a:t>,</a:t>
            </a:r>
            <a:r>
              <a:rPr lang="zh-CN" altLang="en-US" dirty="0" smtClean="0">
                <a:effectLst/>
              </a:rPr>
              <a:t>这些脚本是一般用户输入中不使用的</a:t>
            </a:r>
            <a:r>
              <a:rPr lang="en-US" altLang="zh-CN" dirty="0" smtClean="0">
                <a:effectLst/>
              </a:rPr>
              <a:t>,</a:t>
            </a:r>
            <a:r>
              <a:rPr lang="zh-CN" altLang="en-US" dirty="0" smtClean="0">
                <a:effectLst/>
              </a:rPr>
              <a:t>如果进行过滤和消毒处理</a:t>
            </a:r>
            <a:r>
              <a:rPr lang="en-US" altLang="zh-CN" dirty="0" smtClean="0">
                <a:effectLst/>
              </a:rPr>
              <a:t>,</a:t>
            </a:r>
            <a:r>
              <a:rPr lang="zh-CN" altLang="en-US" dirty="0" smtClean="0">
                <a:effectLst/>
              </a:rPr>
              <a:t>即对某些</a:t>
            </a:r>
            <a:r>
              <a:rPr lang="en-US" altLang="zh-CN" dirty="0" smtClean="0">
                <a:effectLst/>
              </a:rPr>
              <a:t>html</a:t>
            </a:r>
            <a:r>
              <a:rPr lang="zh-CN" altLang="en-US" dirty="0" smtClean="0">
                <a:effectLst/>
              </a:rPr>
              <a:t>危险字符转义</a:t>
            </a:r>
            <a:r>
              <a:rPr lang="en-US" altLang="zh-CN" dirty="0" smtClean="0">
                <a:effectLst/>
              </a:rPr>
              <a:t>,</a:t>
            </a:r>
            <a:r>
              <a:rPr lang="zh-CN" altLang="en-US" dirty="0" smtClean="0">
                <a:effectLst/>
              </a:rPr>
              <a:t>如</a:t>
            </a:r>
            <a:r>
              <a:rPr lang="en-US" altLang="zh-CN" dirty="0" smtClean="0">
                <a:effectLst/>
              </a:rPr>
              <a:t>”&gt;”</a:t>
            </a:r>
            <a:r>
              <a:rPr lang="zh-CN" altLang="en-US" dirty="0" smtClean="0">
                <a:effectLst/>
              </a:rPr>
              <a:t>转义为“</a:t>
            </a:r>
            <a:r>
              <a:rPr lang="en-US" altLang="zh-CN" dirty="0" smtClean="0">
                <a:effectLst/>
              </a:rPr>
              <a:t>&amp;</a:t>
            </a:r>
            <a:r>
              <a:rPr lang="en-US" altLang="zh-CN" dirty="0" err="1" smtClean="0">
                <a:effectLst/>
              </a:rPr>
              <a:t>gt</a:t>
            </a:r>
            <a:r>
              <a:rPr lang="en-US" altLang="zh-CN" dirty="0" smtClean="0">
                <a:effectLst/>
              </a:rPr>
              <a:t>”</a:t>
            </a:r>
            <a:r>
              <a:rPr lang="zh-CN" altLang="en-US" dirty="0" smtClean="0">
                <a:effectLst/>
              </a:rPr>
              <a:t>、“</a:t>
            </a:r>
            <a:r>
              <a:rPr lang="en-US" altLang="zh-CN" dirty="0" smtClean="0">
                <a:effectLst/>
              </a:rPr>
              <a:t>&lt;”</a:t>
            </a:r>
            <a:r>
              <a:rPr lang="zh-CN" altLang="en-US" dirty="0" smtClean="0">
                <a:effectLst/>
              </a:rPr>
              <a:t>转义为“</a:t>
            </a:r>
            <a:r>
              <a:rPr lang="en-US" altLang="zh-CN" dirty="0" smtClean="0">
                <a:effectLst/>
              </a:rPr>
              <a:t>&amp;</a:t>
            </a:r>
            <a:r>
              <a:rPr lang="en-US" altLang="zh-CN" dirty="0" err="1" smtClean="0">
                <a:effectLst/>
              </a:rPr>
              <a:t>lt</a:t>
            </a:r>
            <a:r>
              <a:rPr lang="en-US" altLang="zh-CN" dirty="0" smtClean="0">
                <a:effectLst/>
              </a:rPr>
              <a:t>”</a:t>
            </a:r>
            <a:r>
              <a:rPr lang="zh-CN" altLang="en-US" dirty="0" smtClean="0">
                <a:effectLst/>
              </a:rPr>
              <a:t>等</a:t>
            </a:r>
            <a:r>
              <a:rPr lang="en-US" altLang="zh-CN" dirty="0" smtClean="0">
                <a:effectLst/>
              </a:rPr>
              <a:t>,</a:t>
            </a:r>
            <a:r>
              <a:rPr lang="zh-CN" altLang="en-US" dirty="0" smtClean="0">
                <a:effectLst/>
              </a:rPr>
              <a:t>就可以防止大部分攻击。为了避免对不必要的内容错误转义</a:t>
            </a:r>
            <a:r>
              <a:rPr lang="en-US" altLang="zh-CN" dirty="0" smtClean="0">
                <a:effectLst/>
              </a:rPr>
              <a:t>,</a:t>
            </a:r>
            <a:r>
              <a:rPr lang="zh-CN" altLang="en-US" dirty="0" smtClean="0">
                <a:effectLst/>
              </a:rPr>
              <a:t>如“</a:t>
            </a:r>
            <a:r>
              <a:rPr lang="en-US" altLang="zh-CN" dirty="0" smtClean="0">
                <a:effectLst/>
              </a:rPr>
              <a:t>3&lt;S”</a:t>
            </a:r>
            <a:r>
              <a:rPr lang="zh-CN" altLang="en-US" dirty="0" smtClean="0">
                <a:effectLst/>
              </a:rPr>
              <a:t>中的“</a:t>
            </a:r>
            <a:r>
              <a:rPr lang="en-US" altLang="zh-CN" dirty="0" smtClean="0">
                <a:effectLst/>
              </a:rPr>
              <a:t>&lt;”</a:t>
            </a:r>
            <a:r>
              <a:rPr lang="zh-CN" altLang="en-US" dirty="0" smtClean="0">
                <a:effectLst/>
              </a:rPr>
              <a:t>需要进行文本匹配后再转义</a:t>
            </a:r>
            <a:r>
              <a:rPr lang="en-US" altLang="zh-CN" dirty="0" smtClean="0">
                <a:effectLst/>
              </a:rPr>
              <a:t>,</a:t>
            </a:r>
            <a:r>
              <a:rPr lang="zh-CN" altLang="en-US" dirty="0" smtClean="0">
                <a:effectLst/>
              </a:rPr>
              <a:t>如“</a:t>
            </a:r>
            <a:r>
              <a:rPr lang="en-US" altLang="zh-CN" dirty="0" smtClean="0">
                <a:effectLst/>
              </a:rPr>
              <a:t>&lt;</a:t>
            </a:r>
            <a:r>
              <a:rPr lang="en-US" altLang="zh-CN" dirty="0" err="1" smtClean="0">
                <a:effectLst/>
              </a:rPr>
              <a:t>img</a:t>
            </a:r>
            <a:r>
              <a:rPr lang="zh-CN" altLang="en-US" dirty="0" smtClean="0">
                <a:effectLst/>
              </a:rPr>
              <a:t> </a:t>
            </a:r>
            <a:r>
              <a:rPr lang="en-US" altLang="zh-CN" dirty="0" err="1" smtClean="0">
                <a:effectLst/>
              </a:rPr>
              <a:t>src</a:t>
            </a:r>
            <a:r>
              <a:rPr lang="en-US" altLang="zh-CN" dirty="0"/>
              <a:t>=</a:t>
            </a:r>
            <a:r>
              <a:rPr lang="en-US" altLang="zh-CN" dirty="0" smtClean="0">
                <a:effectLst/>
              </a:rPr>
              <a:t>”</a:t>
            </a:r>
            <a:r>
              <a:rPr lang="zh-CN" altLang="en-US" dirty="0" smtClean="0">
                <a:effectLst/>
              </a:rPr>
              <a:t>这样的上下文中的“</a:t>
            </a:r>
            <a:r>
              <a:rPr lang="en-US" altLang="zh-CN" dirty="0" smtClean="0">
                <a:effectLst/>
              </a:rPr>
              <a:t>&lt;”</a:t>
            </a:r>
            <a:r>
              <a:rPr lang="zh-CN" altLang="en-US" dirty="0" smtClean="0">
                <a:effectLst/>
              </a:rPr>
              <a:t>才转义。事实上</a:t>
            </a:r>
            <a:r>
              <a:rPr lang="en-US" altLang="zh-CN" dirty="0" smtClean="0">
                <a:effectLst/>
              </a:rPr>
              <a:t>,</a:t>
            </a:r>
            <a:r>
              <a:rPr lang="zh-CN" altLang="en-US" dirty="0" smtClean="0">
                <a:effectLst/>
              </a:rPr>
              <a:t>消毒几乎是所有网站最必备的 </a:t>
            </a:r>
            <a:r>
              <a:rPr lang="en-US" altLang="zh-CN" dirty="0" smtClean="0">
                <a:effectLst/>
              </a:rPr>
              <a:t>XSS </a:t>
            </a:r>
            <a:r>
              <a:rPr lang="zh-CN" altLang="en-US" dirty="0" smtClean="0">
                <a:effectLst/>
              </a:rPr>
              <a:t>防攻击手段。</a:t>
            </a:r>
          </a:p>
          <a:p>
            <a:r>
              <a:rPr lang="en-US" altLang="zh-CN" dirty="0" err="1" smtClean="0">
                <a:effectLst/>
              </a:rPr>
              <a:t>HttpOnly</a:t>
            </a:r>
            <a:endParaRPr lang="en-US" altLang="zh-CN" dirty="0" smtClean="0">
              <a:effectLst/>
            </a:endParaRPr>
          </a:p>
          <a:p>
            <a:pPr lvl="1"/>
            <a:r>
              <a:rPr lang="zh-CN" altLang="en-US" dirty="0" smtClean="0">
                <a:effectLst/>
              </a:rPr>
              <a:t>最早由微软提出</a:t>
            </a:r>
            <a:r>
              <a:rPr lang="en-US" altLang="zh-CN" dirty="0" smtClean="0">
                <a:effectLst/>
              </a:rPr>
              <a:t>,</a:t>
            </a:r>
            <a:r>
              <a:rPr lang="zh-CN" altLang="en-US" dirty="0" smtClean="0">
                <a:effectLst/>
              </a:rPr>
              <a:t>即浏览器禁止页面</a:t>
            </a:r>
            <a:r>
              <a:rPr lang="en-US" altLang="zh-CN" dirty="0" smtClean="0">
                <a:effectLst/>
              </a:rPr>
              <a:t>JavaScript </a:t>
            </a:r>
            <a:r>
              <a:rPr lang="zh-CN" altLang="en-US" dirty="0" smtClean="0">
                <a:effectLst/>
              </a:rPr>
              <a:t>访问带有 </a:t>
            </a:r>
            <a:r>
              <a:rPr lang="en-US" altLang="zh-CN" dirty="0" err="1" smtClean="0">
                <a:effectLst/>
              </a:rPr>
              <a:t>HttpOnly</a:t>
            </a:r>
            <a:r>
              <a:rPr lang="en-US" altLang="zh-CN" dirty="0" smtClean="0">
                <a:effectLst/>
              </a:rPr>
              <a:t> </a:t>
            </a:r>
            <a:r>
              <a:rPr lang="zh-CN" altLang="en-US" dirty="0" smtClean="0">
                <a:effectLst/>
              </a:rPr>
              <a:t>属性的 </a:t>
            </a:r>
            <a:r>
              <a:rPr lang="en-US" altLang="zh-CN" dirty="0" smtClean="0">
                <a:effectLst/>
              </a:rPr>
              <a:t>Cookie</a:t>
            </a:r>
            <a:r>
              <a:rPr lang="zh-CN" altLang="en-US" dirty="0" smtClean="0">
                <a:effectLst/>
              </a:rPr>
              <a:t>。</a:t>
            </a:r>
            <a:r>
              <a:rPr lang="en-US" altLang="zh-CN" dirty="0" err="1" smtClean="0">
                <a:effectLst/>
              </a:rPr>
              <a:t>HttpOnly</a:t>
            </a:r>
            <a:r>
              <a:rPr lang="zh-CN" altLang="en-US" dirty="0" smtClean="0">
                <a:effectLst/>
              </a:rPr>
              <a:t>并不是直接对抗</a:t>
            </a:r>
            <a:r>
              <a:rPr lang="en-US" altLang="zh-CN" dirty="0" smtClean="0">
                <a:effectLst/>
              </a:rPr>
              <a:t>XSS</a:t>
            </a:r>
            <a:r>
              <a:rPr lang="zh-CN" altLang="en-US" dirty="0" smtClean="0">
                <a:effectLst/>
              </a:rPr>
              <a:t>攻击的</a:t>
            </a:r>
            <a:r>
              <a:rPr lang="en-US" altLang="zh-CN" dirty="0" smtClean="0">
                <a:effectLst/>
              </a:rPr>
              <a:t>,</a:t>
            </a:r>
            <a:r>
              <a:rPr lang="zh-CN" altLang="en-US" dirty="0" smtClean="0">
                <a:effectLst/>
              </a:rPr>
              <a:t>而是防止</a:t>
            </a:r>
            <a:r>
              <a:rPr lang="en-US" altLang="zh-CN" dirty="0" smtClean="0">
                <a:effectLst/>
              </a:rPr>
              <a:t>XSS </a:t>
            </a:r>
            <a:r>
              <a:rPr lang="zh-CN" altLang="en-US" dirty="0" smtClean="0">
                <a:effectLst/>
              </a:rPr>
              <a:t>攻击者窃取 </a:t>
            </a:r>
            <a:r>
              <a:rPr lang="en-US" altLang="zh-CN" dirty="0" smtClean="0">
                <a:effectLst/>
              </a:rPr>
              <a:t>Cookie</a:t>
            </a:r>
            <a:r>
              <a:rPr lang="zh-CN" altLang="en-US" dirty="0" smtClean="0">
                <a:effectLst/>
              </a:rPr>
              <a:t>。对于存放敏感信息的 </a:t>
            </a:r>
            <a:r>
              <a:rPr lang="en-US" altLang="zh-CN" dirty="0" smtClean="0">
                <a:effectLst/>
              </a:rPr>
              <a:t>Cookie,</a:t>
            </a:r>
            <a:r>
              <a:rPr lang="zh-CN" altLang="en-US" dirty="0" smtClean="0">
                <a:effectLst/>
              </a:rPr>
              <a:t>如用户认证信息等</a:t>
            </a:r>
            <a:r>
              <a:rPr lang="en-US" altLang="zh-CN" dirty="0" smtClean="0">
                <a:effectLst/>
              </a:rPr>
              <a:t>,</a:t>
            </a:r>
            <a:r>
              <a:rPr lang="zh-CN" altLang="en-US" dirty="0" smtClean="0">
                <a:effectLst/>
              </a:rPr>
              <a:t>可通过对该 </a:t>
            </a:r>
            <a:r>
              <a:rPr lang="en-US" altLang="zh-CN" dirty="0" smtClean="0">
                <a:effectLst/>
              </a:rPr>
              <a:t>Cookie </a:t>
            </a:r>
            <a:r>
              <a:rPr lang="zh-CN" altLang="en-US" dirty="0" smtClean="0">
                <a:effectLst/>
              </a:rPr>
              <a:t>添加 </a:t>
            </a:r>
            <a:r>
              <a:rPr lang="en-US" altLang="zh-CN" dirty="0" err="1" smtClean="0">
                <a:effectLst/>
              </a:rPr>
              <a:t>HttpOnly</a:t>
            </a:r>
            <a:r>
              <a:rPr lang="zh-CN" altLang="en-US" dirty="0" smtClean="0">
                <a:effectLst/>
              </a:rPr>
              <a:t>属性</a:t>
            </a:r>
            <a:r>
              <a:rPr lang="en-US" altLang="zh-CN" dirty="0" smtClean="0">
                <a:effectLst/>
              </a:rPr>
              <a:t>,</a:t>
            </a:r>
            <a:r>
              <a:rPr lang="zh-CN" altLang="en-US" dirty="0" smtClean="0">
                <a:effectLst/>
              </a:rPr>
              <a:t>避免被攻击脚本窃取。</a:t>
            </a:r>
          </a:p>
          <a:p>
            <a:endParaRPr lang="en-US" dirty="0"/>
          </a:p>
        </p:txBody>
      </p:sp>
    </p:spTree>
    <p:extLst>
      <p:ext uri="{BB962C8B-B14F-4D97-AF65-F5344CB8AC3E}">
        <p14:creationId xmlns:p14="http://schemas.microsoft.com/office/powerpoint/2010/main" val="64408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3479" y="2904472"/>
            <a:ext cx="7527437" cy="3809478"/>
          </a:xfrm>
          <a:prstGeom prst="rect">
            <a:avLst/>
          </a:prstGeom>
        </p:spPr>
      </p:pic>
      <p:sp>
        <p:nvSpPr>
          <p:cNvPr id="2" name="Title 1"/>
          <p:cNvSpPr>
            <a:spLocks noGrp="1"/>
          </p:cNvSpPr>
          <p:nvPr>
            <p:ph type="title"/>
          </p:nvPr>
        </p:nvSpPr>
        <p:spPr/>
        <p:txBody>
          <a:bodyPr/>
          <a:lstStyle/>
          <a:p>
            <a:r>
              <a:rPr lang="zh-CN" altLang="en-US" dirty="0" smtClean="0"/>
              <a:t>注入攻击</a:t>
            </a:r>
            <a:endParaRPr lang="en-US" dirty="0"/>
          </a:p>
        </p:txBody>
      </p:sp>
      <p:sp>
        <p:nvSpPr>
          <p:cNvPr id="3" name="Content Placeholder 2"/>
          <p:cNvSpPr>
            <a:spLocks noGrp="1"/>
          </p:cNvSpPr>
          <p:nvPr>
            <p:ph idx="1"/>
          </p:nvPr>
        </p:nvSpPr>
        <p:spPr/>
        <p:txBody>
          <a:bodyPr/>
          <a:lstStyle/>
          <a:p>
            <a:r>
              <a:rPr lang="zh-CN" altLang="en-US" dirty="0" smtClean="0">
                <a:effectLst/>
              </a:rPr>
              <a:t>注入攻击主要有两种形式</a:t>
            </a:r>
            <a:r>
              <a:rPr lang="en-US" altLang="zh-CN" dirty="0" smtClean="0">
                <a:effectLst/>
              </a:rPr>
              <a:t>,SQL</a:t>
            </a:r>
            <a:r>
              <a:rPr lang="zh-CN" altLang="en-US" dirty="0" smtClean="0">
                <a:effectLst/>
              </a:rPr>
              <a:t>注入攻击和 </a:t>
            </a:r>
            <a:r>
              <a:rPr lang="en-US" altLang="zh-CN" dirty="0" smtClean="0">
                <a:effectLst/>
              </a:rPr>
              <a:t>OS</a:t>
            </a:r>
            <a:r>
              <a:rPr lang="zh-CN" altLang="en-US" dirty="0" smtClean="0">
                <a:effectLst/>
              </a:rPr>
              <a:t>注入攻击。</a:t>
            </a:r>
            <a:r>
              <a:rPr lang="en-US" altLang="zh-CN" dirty="0" smtClean="0">
                <a:effectLst/>
              </a:rPr>
              <a:t>SQL</a:t>
            </a:r>
            <a:r>
              <a:rPr lang="zh-CN" altLang="en-US" dirty="0" smtClean="0">
                <a:effectLst/>
              </a:rPr>
              <a:t>注入攻击的原理如图所示。攻击者在</a:t>
            </a:r>
            <a:r>
              <a:rPr lang="en-US" altLang="zh-CN" dirty="0" smtClean="0">
                <a:effectLst/>
              </a:rPr>
              <a:t>HTTP </a:t>
            </a:r>
            <a:r>
              <a:rPr lang="zh-CN" altLang="en-US" dirty="0" smtClean="0">
                <a:effectLst/>
              </a:rPr>
              <a:t>请求中注入恶意</a:t>
            </a:r>
            <a:r>
              <a:rPr lang="en-US" altLang="zh-CN" dirty="0" smtClean="0">
                <a:effectLst/>
              </a:rPr>
              <a:t>SQL </a:t>
            </a:r>
            <a:r>
              <a:rPr lang="zh-CN" altLang="en-US" dirty="0" smtClean="0">
                <a:effectLst/>
              </a:rPr>
              <a:t>命令</a:t>
            </a:r>
            <a:r>
              <a:rPr lang="en-US" altLang="zh-CN" dirty="0" smtClean="0">
                <a:effectLst/>
              </a:rPr>
              <a:t>(drop table users;),</a:t>
            </a:r>
            <a:r>
              <a:rPr lang="zh-CN" altLang="en-US" dirty="0" smtClean="0">
                <a:effectLst/>
              </a:rPr>
              <a:t>服务器用请求参数构造数据库</a:t>
            </a:r>
            <a:r>
              <a:rPr lang="en-US" altLang="zh-CN" dirty="0" smtClean="0">
                <a:effectLst/>
              </a:rPr>
              <a:t>SOL</a:t>
            </a:r>
            <a:r>
              <a:rPr lang="zh-CN" altLang="en-US" dirty="0" smtClean="0">
                <a:effectLst/>
              </a:rPr>
              <a:t>命令时</a:t>
            </a:r>
            <a:r>
              <a:rPr lang="en-US" altLang="zh-CN" dirty="0" smtClean="0">
                <a:effectLst/>
              </a:rPr>
              <a:t>,</a:t>
            </a:r>
            <a:r>
              <a:rPr lang="zh-CN" altLang="en-US" dirty="0" smtClean="0">
                <a:effectLst/>
              </a:rPr>
              <a:t>恶意</a:t>
            </a:r>
            <a:r>
              <a:rPr lang="en-US" altLang="zh-CN" dirty="0" smtClean="0">
                <a:effectLst/>
              </a:rPr>
              <a:t>SQL</a:t>
            </a:r>
            <a:r>
              <a:rPr lang="zh-CN" altLang="en-US" dirty="0" smtClean="0">
                <a:effectLst/>
              </a:rPr>
              <a:t>被一起构造</a:t>
            </a:r>
            <a:r>
              <a:rPr lang="en-US" altLang="zh-CN" dirty="0" smtClean="0">
                <a:effectLst/>
              </a:rPr>
              <a:t>,</a:t>
            </a:r>
            <a:r>
              <a:rPr lang="zh-CN" altLang="en-US" dirty="0" smtClean="0">
                <a:effectLst/>
              </a:rPr>
              <a:t>并在数据库中执行。</a:t>
            </a:r>
          </a:p>
          <a:p>
            <a:endParaRPr lang="en-US" dirty="0"/>
          </a:p>
        </p:txBody>
      </p:sp>
    </p:spTree>
    <p:extLst>
      <p:ext uri="{BB962C8B-B14F-4D97-AF65-F5344CB8AC3E}">
        <p14:creationId xmlns:p14="http://schemas.microsoft.com/office/powerpoint/2010/main" val="290948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5153</Words>
  <Application>Microsoft Macintosh PowerPoint</Application>
  <PresentationFormat>Widescreen</PresentationFormat>
  <Paragraphs>178</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Calibri Light</vt:lpstr>
      <vt:lpstr>DengXian</vt:lpstr>
      <vt:lpstr>DengXian Light</vt:lpstr>
      <vt:lpstr>Mangal</vt:lpstr>
      <vt:lpstr>Arial</vt:lpstr>
      <vt:lpstr>Office Theme</vt:lpstr>
      <vt:lpstr>网站的安全架构</vt:lpstr>
      <vt:lpstr>Agenda</vt:lpstr>
      <vt:lpstr>Agenda</vt:lpstr>
      <vt:lpstr>网站应用攻击与防御</vt:lpstr>
      <vt:lpstr>XSS攻击</vt:lpstr>
      <vt:lpstr>PowerPoint Presentation</vt:lpstr>
      <vt:lpstr>PowerPoint Presentation</vt:lpstr>
      <vt:lpstr>PowerPoint Presentation</vt:lpstr>
      <vt:lpstr>注入攻击</vt:lpstr>
      <vt:lpstr>PowerPoint Presentation</vt:lpstr>
      <vt:lpstr>注入防范</vt:lpstr>
      <vt:lpstr>CSRF攻击</vt:lpstr>
      <vt:lpstr>PowerPoint Presentation</vt:lpstr>
      <vt:lpstr>解决方案</vt:lpstr>
      <vt:lpstr>其他攻击和漏洞</vt:lpstr>
      <vt:lpstr>Web应用防火墙</vt:lpstr>
      <vt:lpstr>ModSecurity</vt:lpstr>
      <vt:lpstr>网站安全漏洞扫描</vt:lpstr>
      <vt:lpstr>Agenda</vt:lpstr>
      <vt:lpstr>信息加密技术及密钥安全管理</vt:lpstr>
      <vt:lpstr>单向散列加密</vt:lpstr>
      <vt:lpstr>PowerPoint Presentation</vt:lpstr>
      <vt:lpstr>PowerPoint Presentation</vt:lpstr>
      <vt:lpstr>对称加密</vt:lpstr>
      <vt:lpstr>非对称加密</vt:lpstr>
      <vt:lpstr>PowerPoint Presentation</vt:lpstr>
      <vt:lpstr>对称加密算法比较</vt:lpstr>
      <vt:lpstr>非对称算法比较</vt:lpstr>
      <vt:lpstr>秘钥安全管理</vt:lpstr>
      <vt:lpstr>PowerPoint Presentation</vt:lpstr>
      <vt:lpstr>PowerPoint Presentation</vt:lpstr>
      <vt:lpstr>Agenda</vt:lpstr>
      <vt:lpstr>信息过滤与反垃圾——文本匹配</vt:lpstr>
      <vt:lpstr>PowerPoint Presentation</vt:lpstr>
      <vt:lpstr>分类算法</vt:lpstr>
      <vt:lpstr>PowerPoint Presentation</vt:lpstr>
      <vt:lpstr>常用的分类算法</vt:lpstr>
      <vt:lpstr>黑名单</vt:lpstr>
      <vt:lpstr>PowerPoint Presentation</vt:lpstr>
      <vt:lpstr>Redis的布隆过滤器</vt:lpstr>
      <vt:lpstr>实际元素超出时，误判率会怎样变化</vt:lpstr>
      <vt:lpstr>Agenda</vt:lpstr>
      <vt:lpstr>风险</vt:lpstr>
      <vt:lpstr>风控</vt:lpstr>
      <vt:lpstr>规则引擎</vt:lpstr>
      <vt:lpstr>PowerPoint Presentation</vt:lpstr>
      <vt:lpstr>统计模型</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网站的安全架构</dc:title>
  <dc:creator>Microsoft Office User</dc:creator>
  <cp:lastModifiedBy>Microsoft Office User</cp:lastModifiedBy>
  <cp:revision>17</cp:revision>
  <dcterms:created xsi:type="dcterms:W3CDTF">2019-07-09T08:41:51Z</dcterms:created>
  <dcterms:modified xsi:type="dcterms:W3CDTF">2019-07-10T07:29:01Z</dcterms:modified>
</cp:coreProperties>
</file>