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68" r:id="rId5"/>
    <p:sldId id="269" r:id="rId6"/>
    <p:sldId id="259" r:id="rId7"/>
    <p:sldId id="260" r:id="rId8"/>
    <p:sldId id="257" r:id="rId9"/>
    <p:sldId id="261" r:id="rId10"/>
    <p:sldId id="256" r:id="rId11"/>
    <p:sldId id="262" r:id="rId12"/>
    <p:sldId id="263" r:id="rId13"/>
    <p:sldId id="264" r:id="rId14"/>
    <p:sldId id="267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53" y="1122363"/>
            <a:ext cx="685831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53" y="3602038"/>
            <a:ext cx="685831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979" y="365125"/>
            <a:ext cx="1971766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79" y="365125"/>
            <a:ext cx="5800994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916" y="1709738"/>
            <a:ext cx="788706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916" y="4589463"/>
            <a:ext cx="788706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79" y="1825625"/>
            <a:ext cx="388638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365" y="1825625"/>
            <a:ext cx="388638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70" y="365125"/>
            <a:ext cx="7887066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70" y="1681163"/>
            <a:ext cx="38685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70" y="2505075"/>
            <a:ext cx="386852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365" y="1681163"/>
            <a:ext cx="388757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365" y="2505075"/>
            <a:ext cx="388757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70" y="457200"/>
            <a:ext cx="294931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571" y="987425"/>
            <a:ext cx="462936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70" y="2057400"/>
            <a:ext cx="294931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70" y="457200"/>
            <a:ext cx="294931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571" y="987425"/>
            <a:ext cx="462936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70" y="2057400"/>
            <a:ext cx="294931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79" y="365125"/>
            <a:ext cx="788706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79" y="1825625"/>
            <a:ext cx="78870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79" y="6356350"/>
            <a:ext cx="20574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9090" y="6356350"/>
            <a:ext cx="30862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8250" y="6356350"/>
            <a:ext cx="20574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3" y="868821"/>
            <a:ext cx="9142054" cy="5143218"/>
          </a:xfrm>
          <a:prstGeom prst="rect">
            <a:avLst/>
          </a:prstGeom>
        </p:spPr>
      </p:pic>
      <p:sp>
        <p:nvSpPr>
          <p:cNvPr id="8" name="Freeform 21"/>
          <p:cNvSpPr/>
          <p:nvPr/>
        </p:nvSpPr>
        <p:spPr bwMode="auto">
          <a:xfrm>
            <a:off x="4196298" y="1908386"/>
            <a:ext cx="524934" cy="522676"/>
          </a:xfrm>
          <a:custGeom>
            <a:avLst/>
            <a:gdLst>
              <a:gd name="T0" fmla="*/ 218 w 465"/>
              <a:gd name="T1" fmla="*/ 0 h 463"/>
              <a:gd name="T2" fmla="*/ 270 w 465"/>
              <a:gd name="T3" fmla="*/ 3 h 463"/>
              <a:gd name="T4" fmla="*/ 322 w 465"/>
              <a:gd name="T5" fmla="*/ 18 h 463"/>
              <a:gd name="T6" fmla="*/ 369 w 465"/>
              <a:gd name="T7" fmla="*/ 45 h 463"/>
              <a:gd name="T8" fmla="*/ 408 w 465"/>
              <a:gd name="T9" fmla="*/ 79 h 463"/>
              <a:gd name="T10" fmla="*/ 436 w 465"/>
              <a:gd name="T11" fmla="*/ 122 h 463"/>
              <a:gd name="T12" fmla="*/ 455 w 465"/>
              <a:gd name="T13" fmla="*/ 169 h 463"/>
              <a:gd name="T14" fmla="*/ 465 w 465"/>
              <a:gd name="T15" fmla="*/ 218 h 463"/>
              <a:gd name="T16" fmla="*/ 463 w 465"/>
              <a:gd name="T17" fmla="*/ 270 h 463"/>
              <a:gd name="T18" fmla="*/ 448 w 465"/>
              <a:gd name="T19" fmla="*/ 322 h 463"/>
              <a:gd name="T20" fmla="*/ 421 w 465"/>
              <a:gd name="T21" fmla="*/ 369 h 463"/>
              <a:gd name="T22" fmla="*/ 386 w 465"/>
              <a:gd name="T23" fmla="*/ 406 h 463"/>
              <a:gd name="T24" fmla="*/ 344 w 465"/>
              <a:gd name="T25" fmla="*/ 436 h 463"/>
              <a:gd name="T26" fmla="*/ 297 w 465"/>
              <a:gd name="T27" fmla="*/ 456 h 463"/>
              <a:gd name="T28" fmla="*/ 247 w 465"/>
              <a:gd name="T29" fmla="*/ 463 h 463"/>
              <a:gd name="T30" fmla="*/ 195 w 465"/>
              <a:gd name="T31" fmla="*/ 461 h 463"/>
              <a:gd name="T32" fmla="*/ 143 w 465"/>
              <a:gd name="T33" fmla="*/ 446 h 463"/>
              <a:gd name="T34" fmla="*/ 96 w 465"/>
              <a:gd name="T35" fmla="*/ 421 h 463"/>
              <a:gd name="T36" fmla="*/ 59 w 465"/>
              <a:gd name="T37" fmla="*/ 387 h 463"/>
              <a:gd name="T38" fmla="*/ 29 w 465"/>
              <a:gd name="T39" fmla="*/ 344 h 463"/>
              <a:gd name="T40" fmla="*/ 10 w 465"/>
              <a:gd name="T41" fmla="*/ 297 h 463"/>
              <a:gd name="T42" fmla="*/ 0 w 465"/>
              <a:gd name="T43" fmla="*/ 245 h 463"/>
              <a:gd name="T44" fmla="*/ 2 w 465"/>
              <a:gd name="T45" fmla="*/ 193 h 463"/>
              <a:gd name="T46" fmla="*/ 17 w 465"/>
              <a:gd name="T47" fmla="*/ 144 h 463"/>
              <a:gd name="T48" fmla="*/ 44 w 465"/>
              <a:gd name="T49" fmla="*/ 97 h 463"/>
              <a:gd name="T50" fmla="*/ 79 w 465"/>
              <a:gd name="T51" fmla="*/ 57 h 463"/>
              <a:gd name="T52" fmla="*/ 121 w 465"/>
              <a:gd name="T53" fmla="*/ 27 h 463"/>
              <a:gd name="T54" fmla="*/ 168 w 465"/>
              <a:gd name="T55" fmla="*/ 10 h 463"/>
              <a:gd name="T56" fmla="*/ 218 w 465"/>
              <a:gd name="T57" fmla="*/ 0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65" h="463">
                <a:moveTo>
                  <a:pt x="218" y="0"/>
                </a:moveTo>
                <a:lnTo>
                  <a:pt x="270" y="3"/>
                </a:lnTo>
                <a:lnTo>
                  <a:pt x="322" y="18"/>
                </a:lnTo>
                <a:lnTo>
                  <a:pt x="369" y="45"/>
                </a:lnTo>
                <a:lnTo>
                  <a:pt x="408" y="79"/>
                </a:lnTo>
                <a:lnTo>
                  <a:pt x="436" y="122"/>
                </a:lnTo>
                <a:lnTo>
                  <a:pt x="455" y="169"/>
                </a:lnTo>
                <a:lnTo>
                  <a:pt x="465" y="218"/>
                </a:lnTo>
                <a:lnTo>
                  <a:pt x="463" y="270"/>
                </a:lnTo>
                <a:lnTo>
                  <a:pt x="448" y="322"/>
                </a:lnTo>
                <a:lnTo>
                  <a:pt x="421" y="369"/>
                </a:lnTo>
                <a:lnTo>
                  <a:pt x="386" y="406"/>
                </a:lnTo>
                <a:lnTo>
                  <a:pt x="344" y="436"/>
                </a:lnTo>
                <a:lnTo>
                  <a:pt x="297" y="456"/>
                </a:lnTo>
                <a:lnTo>
                  <a:pt x="247" y="463"/>
                </a:lnTo>
                <a:lnTo>
                  <a:pt x="195" y="461"/>
                </a:lnTo>
                <a:lnTo>
                  <a:pt x="143" y="446"/>
                </a:lnTo>
                <a:lnTo>
                  <a:pt x="96" y="421"/>
                </a:lnTo>
                <a:lnTo>
                  <a:pt x="59" y="387"/>
                </a:lnTo>
                <a:lnTo>
                  <a:pt x="29" y="344"/>
                </a:lnTo>
                <a:lnTo>
                  <a:pt x="10" y="297"/>
                </a:lnTo>
                <a:lnTo>
                  <a:pt x="0" y="245"/>
                </a:lnTo>
                <a:lnTo>
                  <a:pt x="2" y="193"/>
                </a:lnTo>
                <a:lnTo>
                  <a:pt x="17" y="144"/>
                </a:lnTo>
                <a:lnTo>
                  <a:pt x="44" y="97"/>
                </a:lnTo>
                <a:lnTo>
                  <a:pt x="79" y="57"/>
                </a:lnTo>
                <a:lnTo>
                  <a:pt x="121" y="27"/>
                </a:lnTo>
                <a:lnTo>
                  <a:pt x="168" y="10"/>
                </a:lnTo>
                <a:lnTo>
                  <a:pt x="218" y="0"/>
                </a:lnTo>
                <a:close/>
              </a:path>
            </a:pathLst>
          </a:custGeom>
          <a:solidFill>
            <a:srgbClr val="C00000"/>
          </a:solidFill>
          <a:ln w="0">
            <a:noFill/>
            <a:prstDash val="solid"/>
            <a:round/>
          </a:ln>
          <a:effectLst>
            <a:outerShdw blurRad="342900" dist="1524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65024" tIns="32512" rIns="65024" bIns="32512" numCol="1" anchor="t" anchorCtr="0" compatLnSpc="1"/>
          <a:lstStyle/>
          <a:p>
            <a:endParaRPr lang="zh-CN" altLang="en-US" sz="1280"/>
          </a:p>
        </p:txBody>
      </p:sp>
      <p:sp>
        <p:nvSpPr>
          <p:cNvPr id="9" name="Freeform 22"/>
          <p:cNvSpPr/>
          <p:nvPr/>
        </p:nvSpPr>
        <p:spPr bwMode="auto">
          <a:xfrm>
            <a:off x="3158849" y="2140937"/>
            <a:ext cx="346569" cy="346569"/>
          </a:xfrm>
          <a:custGeom>
            <a:avLst/>
            <a:gdLst>
              <a:gd name="T0" fmla="*/ 173 w 307"/>
              <a:gd name="T1" fmla="*/ 0 h 307"/>
              <a:gd name="T2" fmla="*/ 213 w 307"/>
              <a:gd name="T3" fmla="*/ 12 h 307"/>
              <a:gd name="T4" fmla="*/ 247 w 307"/>
              <a:gd name="T5" fmla="*/ 32 h 307"/>
              <a:gd name="T6" fmla="*/ 277 w 307"/>
              <a:gd name="T7" fmla="*/ 62 h 307"/>
              <a:gd name="T8" fmla="*/ 294 w 307"/>
              <a:gd name="T9" fmla="*/ 94 h 307"/>
              <a:gd name="T10" fmla="*/ 307 w 307"/>
              <a:gd name="T11" fmla="*/ 133 h 307"/>
              <a:gd name="T12" fmla="*/ 307 w 307"/>
              <a:gd name="T13" fmla="*/ 173 h 307"/>
              <a:gd name="T14" fmla="*/ 294 w 307"/>
              <a:gd name="T15" fmla="*/ 213 h 307"/>
              <a:gd name="T16" fmla="*/ 275 w 307"/>
              <a:gd name="T17" fmla="*/ 250 h 307"/>
              <a:gd name="T18" fmla="*/ 245 w 307"/>
              <a:gd name="T19" fmla="*/ 277 h 307"/>
              <a:gd name="T20" fmla="*/ 213 w 307"/>
              <a:gd name="T21" fmla="*/ 297 h 307"/>
              <a:gd name="T22" fmla="*/ 173 w 307"/>
              <a:gd name="T23" fmla="*/ 307 h 307"/>
              <a:gd name="T24" fmla="*/ 133 w 307"/>
              <a:gd name="T25" fmla="*/ 307 h 307"/>
              <a:gd name="T26" fmla="*/ 94 w 307"/>
              <a:gd name="T27" fmla="*/ 297 h 307"/>
              <a:gd name="T28" fmla="*/ 57 w 307"/>
              <a:gd name="T29" fmla="*/ 275 h 307"/>
              <a:gd name="T30" fmla="*/ 29 w 307"/>
              <a:gd name="T31" fmla="*/ 247 h 307"/>
              <a:gd name="T32" fmla="*/ 10 w 307"/>
              <a:gd name="T33" fmla="*/ 213 h 307"/>
              <a:gd name="T34" fmla="*/ 0 w 307"/>
              <a:gd name="T35" fmla="*/ 173 h 307"/>
              <a:gd name="T36" fmla="*/ 0 w 307"/>
              <a:gd name="T37" fmla="*/ 133 h 307"/>
              <a:gd name="T38" fmla="*/ 10 w 307"/>
              <a:gd name="T39" fmla="*/ 94 h 307"/>
              <a:gd name="T40" fmla="*/ 32 w 307"/>
              <a:gd name="T41" fmla="*/ 59 h 307"/>
              <a:gd name="T42" fmla="*/ 59 w 307"/>
              <a:gd name="T43" fmla="*/ 29 h 307"/>
              <a:gd name="T44" fmla="*/ 94 w 307"/>
              <a:gd name="T45" fmla="*/ 10 h 307"/>
              <a:gd name="T46" fmla="*/ 131 w 307"/>
              <a:gd name="T47" fmla="*/ 0 h 307"/>
              <a:gd name="T48" fmla="*/ 173 w 307"/>
              <a:gd name="T49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07" h="307">
                <a:moveTo>
                  <a:pt x="173" y="0"/>
                </a:moveTo>
                <a:lnTo>
                  <a:pt x="213" y="12"/>
                </a:lnTo>
                <a:lnTo>
                  <a:pt x="247" y="32"/>
                </a:lnTo>
                <a:lnTo>
                  <a:pt x="277" y="62"/>
                </a:lnTo>
                <a:lnTo>
                  <a:pt x="294" y="94"/>
                </a:lnTo>
                <a:lnTo>
                  <a:pt x="307" y="133"/>
                </a:lnTo>
                <a:lnTo>
                  <a:pt x="307" y="173"/>
                </a:lnTo>
                <a:lnTo>
                  <a:pt x="294" y="213"/>
                </a:lnTo>
                <a:lnTo>
                  <a:pt x="275" y="250"/>
                </a:lnTo>
                <a:lnTo>
                  <a:pt x="245" y="277"/>
                </a:lnTo>
                <a:lnTo>
                  <a:pt x="213" y="297"/>
                </a:lnTo>
                <a:lnTo>
                  <a:pt x="173" y="307"/>
                </a:lnTo>
                <a:lnTo>
                  <a:pt x="133" y="307"/>
                </a:lnTo>
                <a:lnTo>
                  <a:pt x="94" y="297"/>
                </a:lnTo>
                <a:lnTo>
                  <a:pt x="57" y="275"/>
                </a:lnTo>
                <a:lnTo>
                  <a:pt x="29" y="247"/>
                </a:lnTo>
                <a:lnTo>
                  <a:pt x="10" y="213"/>
                </a:lnTo>
                <a:lnTo>
                  <a:pt x="0" y="173"/>
                </a:lnTo>
                <a:lnTo>
                  <a:pt x="0" y="133"/>
                </a:lnTo>
                <a:lnTo>
                  <a:pt x="10" y="94"/>
                </a:lnTo>
                <a:lnTo>
                  <a:pt x="32" y="59"/>
                </a:lnTo>
                <a:lnTo>
                  <a:pt x="59" y="29"/>
                </a:lnTo>
                <a:lnTo>
                  <a:pt x="94" y="10"/>
                </a:lnTo>
                <a:lnTo>
                  <a:pt x="131" y="0"/>
                </a:lnTo>
                <a:lnTo>
                  <a:pt x="173" y="0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</a:ln>
          <a:effectLst>
            <a:outerShdw blurRad="342900" dist="1524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65024" tIns="32512" rIns="65024" bIns="32512" numCol="1" anchor="t" anchorCtr="0" compatLnSpc="1"/>
          <a:lstStyle/>
          <a:p>
            <a:endParaRPr lang="zh-CN" altLang="en-US" sz="1280"/>
          </a:p>
        </p:txBody>
      </p:sp>
      <p:sp>
        <p:nvSpPr>
          <p:cNvPr id="14" name="Freeform 23"/>
          <p:cNvSpPr/>
          <p:nvPr/>
        </p:nvSpPr>
        <p:spPr bwMode="auto">
          <a:xfrm>
            <a:off x="4673818" y="5274733"/>
            <a:ext cx="181751" cy="181751"/>
          </a:xfrm>
          <a:custGeom>
            <a:avLst/>
            <a:gdLst>
              <a:gd name="T0" fmla="*/ 79 w 161"/>
              <a:gd name="T1" fmla="*/ 0 h 161"/>
              <a:gd name="T2" fmla="*/ 112 w 161"/>
              <a:gd name="T3" fmla="*/ 5 h 161"/>
              <a:gd name="T4" fmla="*/ 139 w 161"/>
              <a:gd name="T5" fmla="*/ 25 h 161"/>
              <a:gd name="T6" fmla="*/ 156 w 161"/>
              <a:gd name="T7" fmla="*/ 50 h 161"/>
              <a:gd name="T8" fmla="*/ 161 w 161"/>
              <a:gd name="T9" fmla="*/ 79 h 161"/>
              <a:gd name="T10" fmla="*/ 154 w 161"/>
              <a:gd name="T11" fmla="*/ 112 h 161"/>
              <a:gd name="T12" fmla="*/ 136 w 161"/>
              <a:gd name="T13" fmla="*/ 139 h 161"/>
              <a:gd name="T14" fmla="*/ 112 w 161"/>
              <a:gd name="T15" fmla="*/ 154 h 161"/>
              <a:gd name="T16" fmla="*/ 82 w 161"/>
              <a:gd name="T17" fmla="*/ 161 h 161"/>
              <a:gd name="T18" fmla="*/ 50 w 161"/>
              <a:gd name="T19" fmla="*/ 154 h 161"/>
              <a:gd name="T20" fmla="*/ 23 w 161"/>
              <a:gd name="T21" fmla="*/ 136 h 161"/>
              <a:gd name="T22" fmla="*/ 5 w 161"/>
              <a:gd name="T23" fmla="*/ 112 h 161"/>
              <a:gd name="T24" fmla="*/ 0 w 161"/>
              <a:gd name="T25" fmla="*/ 82 h 161"/>
              <a:gd name="T26" fmla="*/ 5 w 161"/>
              <a:gd name="T27" fmla="*/ 50 h 161"/>
              <a:gd name="T28" fmla="*/ 25 w 161"/>
              <a:gd name="T29" fmla="*/ 22 h 161"/>
              <a:gd name="T30" fmla="*/ 50 w 161"/>
              <a:gd name="T31" fmla="*/ 5 h 161"/>
              <a:gd name="T32" fmla="*/ 79 w 161"/>
              <a:gd name="T33" fmla="*/ 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1" h="161">
                <a:moveTo>
                  <a:pt x="79" y="0"/>
                </a:moveTo>
                <a:lnTo>
                  <a:pt x="112" y="5"/>
                </a:lnTo>
                <a:lnTo>
                  <a:pt x="139" y="25"/>
                </a:lnTo>
                <a:lnTo>
                  <a:pt x="156" y="50"/>
                </a:lnTo>
                <a:lnTo>
                  <a:pt x="161" y="79"/>
                </a:lnTo>
                <a:lnTo>
                  <a:pt x="154" y="112"/>
                </a:lnTo>
                <a:lnTo>
                  <a:pt x="136" y="139"/>
                </a:lnTo>
                <a:lnTo>
                  <a:pt x="112" y="154"/>
                </a:lnTo>
                <a:lnTo>
                  <a:pt x="82" y="161"/>
                </a:lnTo>
                <a:lnTo>
                  <a:pt x="50" y="154"/>
                </a:lnTo>
                <a:lnTo>
                  <a:pt x="23" y="136"/>
                </a:lnTo>
                <a:lnTo>
                  <a:pt x="5" y="112"/>
                </a:lnTo>
                <a:lnTo>
                  <a:pt x="0" y="82"/>
                </a:lnTo>
                <a:lnTo>
                  <a:pt x="5" y="50"/>
                </a:lnTo>
                <a:lnTo>
                  <a:pt x="25" y="22"/>
                </a:lnTo>
                <a:lnTo>
                  <a:pt x="50" y="5"/>
                </a:lnTo>
                <a:lnTo>
                  <a:pt x="79" y="0"/>
                </a:lnTo>
                <a:close/>
              </a:path>
            </a:pathLst>
          </a:custGeom>
          <a:solidFill>
            <a:srgbClr val="00B050"/>
          </a:solidFill>
          <a:ln w="0">
            <a:noFill/>
            <a:prstDash val="solid"/>
            <a:round/>
          </a:ln>
          <a:effectLst>
            <a:outerShdw blurRad="342900" dist="1524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65024" tIns="32512" rIns="65024" bIns="32512" numCol="1" anchor="t" anchorCtr="0" compatLnSpc="1"/>
          <a:lstStyle/>
          <a:p>
            <a:endParaRPr lang="zh-CN" altLang="en-US" sz="1280"/>
          </a:p>
        </p:txBody>
      </p:sp>
      <p:sp>
        <p:nvSpPr>
          <p:cNvPr id="15" name="Freeform 24"/>
          <p:cNvSpPr/>
          <p:nvPr/>
        </p:nvSpPr>
        <p:spPr bwMode="auto">
          <a:xfrm>
            <a:off x="4758485" y="1315720"/>
            <a:ext cx="653627" cy="654756"/>
          </a:xfrm>
          <a:custGeom>
            <a:avLst/>
            <a:gdLst>
              <a:gd name="T0" fmla="*/ 287 w 579"/>
              <a:gd name="T1" fmla="*/ 0 h 580"/>
              <a:gd name="T2" fmla="*/ 344 w 579"/>
              <a:gd name="T3" fmla="*/ 5 h 580"/>
              <a:gd name="T4" fmla="*/ 401 w 579"/>
              <a:gd name="T5" fmla="*/ 22 h 580"/>
              <a:gd name="T6" fmla="*/ 453 w 579"/>
              <a:gd name="T7" fmla="*/ 50 h 580"/>
              <a:gd name="T8" fmla="*/ 495 w 579"/>
              <a:gd name="T9" fmla="*/ 87 h 580"/>
              <a:gd name="T10" fmla="*/ 532 w 579"/>
              <a:gd name="T11" fmla="*/ 129 h 580"/>
              <a:gd name="T12" fmla="*/ 557 w 579"/>
              <a:gd name="T13" fmla="*/ 178 h 580"/>
              <a:gd name="T14" fmla="*/ 574 w 579"/>
              <a:gd name="T15" fmla="*/ 233 h 580"/>
              <a:gd name="T16" fmla="*/ 579 w 579"/>
              <a:gd name="T17" fmla="*/ 287 h 580"/>
              <a:gd name="T18" fmla="*/ 574 w 579"/>
              <a:gd name="T19" fmla="*/ 344 h 580"/>
              <a:gd name="T20" fmla="*/ 557 w 579"/>
              <a:gd name="T21" fmla="*/ 401 h 580"/>
              <a:gd name="T22" fmla="*/ 530 w 579"/>
              <a:gd name="T23" fmla="*/ 453 h 580"/>
              <a:gd name="T24" fmla="*/ 492 w 579"/>
              <a:gd name="T25" fmla="*/ 495 h 580"/>
              <a:gd name="T26" fmla="*/ 448 w 579"/>
              <a:gd name="T27" fmla="*/ 530 h 580"/>
              <a:gd name="T28" fmla="*/ 401 w 579"/>
              <a:gd name="T29" fmla="*/ 557 h 580"/>
              <a:gd name="T30" fmla="*/ 346 w 579"/>
              <a:gd name="T31" fmla="*/ 572 h 580"/>
              <a:gd name="T32" fmla="*/ 292 w 579"/>
              <a:gd name="T33" fmla="*/ 580 h 580"/>
              <a:gd name="T34" fmla="*/ 235 w 579"/>
              <a:gd name="T35" fmla="*/ 572 h 580"/>
              <a:gd name="T36" fmla="*/ 178 w 579"/>
              <a:gd name="T37" fmla="*/ 557 h 580"/>
              <a:gd name="T38" fmla="*/ 126 w 579"/>
              <a:gd name="T39" fmla="*/ 528 h 580"/>
              <a:gd name="T40" fmla="*/ 84 w 579"/>
              <a:gd name="T41" fmla="*/ 493 h 580"/>
              <a:gd name="T42" fmla="*/ 49 w 579"/>
              <a:gd name="T43" fmla="*/ 448 h 580"/>
              <a:gd name="T44" fmla="*/ 22 w 579"/>
              <a:gd name="T45" fmla="*/ 399 h 580"/>
              <a:gd name="T46" fmla="*/ 7 w 579"/>
              <a:gd name="T47" fmla="*/ 347 h 580"/>
              <a:gd name="T48" fmla="*/ 0 w 579"/>
              <a:gd name="T49" fmla="*/ 290 h 580"/>
              <a:gd name="T50" fmla="*/ 4 w 579"/>
              <a:gd name="T51" fmla="*/ 233 h 580"/>
              <a:gd name="T52" fmla="*/ 22 w 579"/>
              <a:gd name="T53" fmla="*/ 178 h 580"/>
              <a:gd name="T54" fmla="*/ 49 w 579"/>
              <a:gd name="T55" fmla="*/ 126 h 580"/>
              <a:gd name="T56" fmla="*/ 86 w 579"/>
              <a:gd name="T57" fmla="*/ 82 h 580"/>
              <a:gd name="T58" fmla="*/ 131 w 579"/>
              <a:gd name="T59" fmla="*/ 47 h 580"/>
              <a:gd name="T60" fmla="*/ 180 w 579"/>
              <a:gd name="T61" fmla="*/ 22 h 580"/>
              <a:gd name="T62" fmla="*/ 232 w 579"/>
              <a:gd name="T63" fmla="*/ 5 h 580"/>
              <a:gd name="T64" fmla="*/ 287 w 579"/>
              <a:gd name="T65" fmla="*/ 0 h 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79" h="580">
                <a:moveTo>
                  <a:pt x="287" y="0"/>
                </a:moveTo>
                <a:lnTo>
                  <a:pt x="344" y="5"/>
                </a:lnTo>
                <a:lnTo>
                  <a:pt x="401" y="22"/>
                </a:lnTo>
                <a:lnTo>
                  <a:pt x="453" y="50"/>
                </a:lnTo>
                <a:lnTo>
                  <a:pt x="495" y="87"/>
                </a:lnTo>
                <a:lnTo>
                  <a:pt x="532" y="129"/>
                </a:lnTo>
                <a:lnTo>
                  <a:pt x="557" y="178"/>
                </a:lnTo>
                <a:lnTo>
                  <a:pt x="574" y="233"/>
                </a:lnTo>
                <a:lnTo>
                  <a:pt x="579" y="287"/>
                </a:lnTo>
                <a:lnTo>
                  <a:pt x="574" y="344"/>
                </a:lnTo>
                <a:lnTo>
                  <a:pt x="557" y="401"/>
                </a:lnTo>
                <a:lnTo>
                  <a:pt x="530" y="453"/>
                </a:lnTo>
                <a:lnTo>
                  <a:pt x="492" y="495"/>
                </a:lnTo>
                <a:lnTo>
                  <a:pt x="448" y="530"/>
                </a:lnTo>
                <a:lnTo>
                  <a:pt x="401" y="557"/>
                </a:lnTo>
                <a:lnTo>
                  <a:pt x="346" y="572"/>
                </a:lnTo>
                <a:lnTo>
                  <a:pt x="292" y="580"/>
                </a:lnTo>
                <a:lnTo>
                  <a:pt x="235" y="572"/>
                </a:lnTo>
                <a:lnTo>
                  <a:pt x="178" y="557"/>
                </a:lnTo>
                <a:lnTo>
                  <a:pt x="126" y="528"/>
                </a:lnTo>
                <a:lnTo>
                  <a:pt x="84" y="493"/>
                </a:lnTo>
                <a:lnTo>
                  <a:pt x="49" y="448"/>
                </a:lnTo>
                <a:lnTo>
                  <a:pt x="22" y="399"/>
                </a:lnTo>
                <a:lnTo>
                  <a:pt x="7" y="347"/>
                </a:lnTo>
                <a:lnTo>
                  <a:pt x="0" y="290"/>
                </a:lnTo>
                <a:lnTo>
                  <a:pt x="4" y="233"/>
                </a:lnTo>
                <a:lnTo>
                  <a:pt x="22" y="178"/>
                </a:lnTo>
                <a:lnTo>
                  <a:pt x="49" y="126"/>
                </a:lnTo>
                <a:lnTo>
                  <a:pt x="86" y="82"/>
                </a:lnTo>
                <a:lnTo>
                  <a:pt x="131" y="47"/>
                </a:lnTo>
                <a:lnTo>
                  <a:pt x="180" y="22"/>
                </a:lnTo>
                <a:lnTo>
                  <a:pt x="232" y="5"/>
                </a:lnTo>
                <a:lnTo>
                  <a:pt x="287" y="0"/>
                </a:lnTo>
                <a:close/>
              </a:path>
            </a:pathLst>
          </a:custGeom>
          <a:solidFill>
            <a:srgbClr val="FF0000"/>
          </a:solidFill>
          <a:ln w="0">
            <a:noFill/>
            <a:prstDash val="solid"/>
            <a:round/>
          </a:ln>
          <a:effectLst>
            <a:outerShdw blurRad="342900" dist="1524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65024" tIns="32512" rIns="65024" bIns="32512" numCol="1" anchor="t" anchorCtr="0" compatLnSpc="1"/>
          <a:lstStyle/>
          <a:p>
            <a:endParaRPr lang="zh-CN" altLang="en-US" sz="1280"/>
          </a:p>
        </p:txBody>
      </p:sp>
      <p:sp>
        <p:nvSpPr>
          <p:cNvPr id="16" name="Freeform 25"/>
          <p:cNvSpPr/>
          <p:nvPr/>
        </p:nvSpPr>
        <p:spPr bwMode="auto">
          <a:xfrm>
            <a:off x="4198556" y="3110653"/>
            <a:ext cx="545254" cy="545254"/>
          </a:xfrm>
          <a:custGeom>
            <a:avLst/>
            <a:gdLst>
              <a:gd name="T0" fmla="*/ 226 w 483"/>
              <a:gd name="T1" fmla="*/ 0 h 483"/>
              <a:gd name="T2" fmla="*/ 280 w 483"/>
              <a:gd name="T3" fmla="*/ 3 h 483"/>
              <a:gd name="T4" fmla="*/ 335 w 483"/>
              <a:gd name="T5" fmla="*/ 17 h 483"/>
              <a:gd name="T6" fmla="*/ 384 w 483"/>
              <a:gd name="T7" fmla="*/ 45 h 483"/>
              <a:gd name="T8" fmla="*/ 424 w 483"/>
              <a:gd name="T9" fmla="*/ 82 h 483"/>
              <a:gd name="T10" fmla="*/ 453 w 483"/>
              <a:gd name="T11" fmla="*/ 124 h 483"/>
              <a:gd name="T12" fmla="*/ 473 w 483"/>
              <a:gd name="T13" fmla="*/ 174 h 483"/>
              <a:gd name="T14" fmla="*/ 483 w 483"/>
              <a:gd name="T15" fmla="*/ 226 h 483"/>
              <a:gd name="T16" fmla="*/ 481 w 483"/>
              <a:gd name="T17" fmla="*/ 280 h 483"/>
              <a:gd name="T18" fmla="*/ 463 w 483"/>
              <a:gd name="T19" fmla="*/ 335 h 483"/>
              <a:gd name="T20" fmla="*/ 436 w 483"/>
              <a:gd name="T21" fmla="*/ 384 h 483"/>
              <a:gd name="T22" fmla="*/ 401 w 483"/>
              <a:gd name="T23" fmla="*/ 424 h 483"/>
              <a:gd name="T24" fmla="*/ 357 w 483"/>
              <a:gd name="T25" fmla="*/ 453 h 483"/>
              <a:gd name="T26" fmla="*/ 307 w 483"/>
              <a:gd name="T27" fmla="*/ 473 h 483"/>
              <a:gd name="T28" fmla="*/ 255 w 483"/>
              <a:gd name="T29" fmla="*/ 483 h 483"/>
              <a:gd name="T30" fmla="*/ 201 w 483"/>
              <a:gd name="T31" fmla="*/ 481 h 483"/>
              <a:gd name="T32" fmla="*/ 149 w 483"/>
              <a:gd name="T33" fmla="*/ 463 h 483"/>
              <a:gd name="T34" fmla="*/ 99 w 483"/>
              <a:gd name="T35" fmla="*/ 436 h 483"/>
              <a:gd name="T36" fmla="*/ 60 w 483"/>
              <a:gd name="T37" fmla="*/ 401 h 483"/>
              <a:gd name="T38" fmla="*/ 30 w 483"/>
              <a:gd name="T39" fmla="*/ 357 h 483"/>
              <a:gd name="T40" fmla="*/ 8 w 483"/>
              <a:gd name="T41" fmla="*/ 307 h 483"/>
              <a:gd name="T42" fmla="*/ 0 w 483"/>
              <a:gd name="T43" fmla="*/ 255 h 483"/>
              <a:gd name="T44" fmla="*/ 3 w 483"/>
              <a:gd name="T45" fmla="*/ 201 h 483"/>
              <a:gd name="T46" fmla="*/ 17 w 483"/>
              <a:gd name="T47" fmla="*/ 149 h 483"/>
              <a:gd name="T48" fmla="*/ 45 w 483"/>
              <a:gd name="T49" fmla="*/ 99 h 483"/>
              <a:gd name="T50" fmla="*/ 82 w 483"/>
              <a:gd name="T51" fmla="*/ 60 h 483"/>
              <a:gd name="T52" fmla="*/ 124 w 483"/>
              <a:gd name="T53" fmla="*/ 30 h 483"/>
              <a:gd name="T54" fmla="*/ 174 w 483"/>
              <a:gd name="T55" fmla="*/ 8 h 483"/>
              <a:gd name="T56" fmla="*/ 226 w 483"/>
              <a:gd name="T57" fmla="*/ 0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83" h="483">
                <a:moveTo>
                  <a:pt x="226" y="0"/>
                </a:moveTo>
                <a:lnTo>
                  <a:pt x="280" y="3"/>
                </a:lnTo>
                <a:lnTo>
                  <a:pt x="335" y="17"/>
                </a:lnTo>
                <a:lnTo>
                  <a:pt x="384" y="45"/>
                </a:lnTo>
                <a:lnTo>
                  <a:pt x="424" y="82"/>
                </a:lnTo>
                <a:lnTo>
                  <a:pt x="453" y="124"/>
                </a:lnTo>
                <a:lnTo>
                  <a:pt x="473" y="174"/>
                </a:lnTo>
                <a:lnTo>
                  <a:pt x="483" y="226"/>
                </a:lnTo>
                <a:lnTo>
                  <a:pt x="481" y="280"/>
                </a:lnTo>
                <a:lnTo>
                  <a:pt x="463" y="335"/>
                </a:lnTo>
                <a:lnTo>
                  <a:pt x="436" y="384"/>
                </a:lnTo>
                <a:lnTo>
                  <a:pt x="401" y="424"/>
                </a:lnTo>
                <a:lnTo>
                  <a:pt x="357" y="453"/>
                </a:lnTo>
                <a:lnTo>
                  <a:pt x="307" y="473"/>
                </a:lnTo>
                <a:lnTo>
                  <a:pt x="255" y="483"/>
                </a:lnTo>
                <a:lnTo>
                  <a:pt x="201" y="481"/>
                </a:lnTo>
                <a:lnTo>
                  <a:pt x="149" y="463"/>
                </a:lnTo>
                <a:lnTo>
                  <a:pt x="99" y="436"/>
                </a:lnTo>
                <a:lnTo>
                  <a:pt x="60" y="401"/>
                </a:lnTo>
                <a:lnTo>
                  <a:pt x="30" y="357"/>
                </a:lnTo>
                <a:lnTo>
                  <a:pt x="8" y="307"/>
                </a:lnTo>
                <a:lnTo>
                  <a:pt x="0" y="255"/>
                </a:lnTo>
                <a:lnTo>
                  <a:pt x="3" y="201"/>
                </a:lnTo>
                <a:lnTo>
                  <a:pt x="17" y="149"/>
                </a:lnTo>
                <a:lnTo>
                  <a:pt x="45" y="99"/>
                </a:lnTo>
                <a:lnTo>
                  <a:pt x="82" y="60"/>
                </a:lnTo>
                <a:lnTo>
                  <a:pt x="124" y="30"/>
                </a:lnTo>
                <a:lnTo>
                  <a:pt x="174" y="8"/>
                </a:lnTo>
                <a:lnTo>
                  <a:pt x="226" y="0"/>
                </a:lnTo>
                <a:close/>
              </a:path>
            </a:pathLst>
          </a:custGeom>
          <a:solidFill>
            <a:srgbClr val="0070C0"/>
          </a:solidFill>
          <a:ln w="0">
            <a:noFill/>
            <a:prstDash val="solid"/>
            <a:round/>
          </a:ln>
          <a:effectLst>
            <a:outerShdw blurRad="342900" dist="1524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65024" tIns="32512" rIns="65024" bIns="32512" numCol="1" anchor="t" anchorCtr="0" compatLnSpc="1"/>
          <a:lstStyle/>
          <a:p>
            <a:endParaRPr lang="zh-CN" altLang="en-US" sz="1280"/>
          </a:p>
        </p:txBody>
      </p:sp>
      <p:sp>
        <p:nvSpPr>
          <p:cNvPr id="17" name="Freeform 26"/>
          <p:cNvSpPr/>
          <p:nvPr/>
        </p:nvSpPr>
        <p:spPr bwMode="auto">
          <a:xfrm>
            <a:off x="4645596" y="1726636"/>
            <a:ext cx="677333" cy="677333"/>
          </a:xfrm>
          <a:custGeom>
            <a:avLst/>
            <a:gdLst>
              <a:gd name="T0" fmla="*/ 298 w 600"/>
              <a:gd name="T1" fmla="*/ 0 h 600"/>
              <a:gd name="T2" fmla="*/ 357 w 600"/>
              <a:gd name="T3" fmla="*/ 5 h 600"/>
              <a:gd name="T4" fmla="*/ 414 w 600"/>
              <a:gd name="T5" fmla="*/ 22 h 600"/>
              <a:gd name="T6" fmla="*/ 469 w 600"/>
              <a:gd name="T7" fmla="*/ 52 h 600"/>
              <a:gd name="T8" fmla="*/ 513 w 600"/>
              <a:gd name="T9" fmla="*/ 89 h 600"/>
              <a:gd name="T10" fmla="*/ 550 w 600"/>
              <a:gd name="T11" fmla="*/ 134 h 600"/>
              <a:gd name="T12" fmla="*/ 575 w 600"/>
              <a:gd name="T13" fmla="*/ 186 h 600"/>
              <a:gd name="T14" fmla="*/ 592 w 600"/>
              <a:gd name="T15" fmla="*/ 240 h 600"/>
              <a:gd name="T16" fmla="*/ 600 w 600"/>
              <a:gd name="T17" fmla="*/ 297 h 600"/>
              <a:gd name="T18" fmla="*/ 592 w 600"/>
              <a:gd name="T19" fmla="*/ 357 h 600"/>
              <a:gd name="T20" fmla="*/ 575 w 600"/>
              <a:gd name="T21" fmla="*/ 414 h 600"/>
              <a:gd name="T22" fmla="*/ 548 w 600"/>
              <a:gd name="T23" fmla="*/ 468 h 600"/>
              <a:gd name="T24" fmla="*/ 508 w 600"/>
              <a:gd name="T25" fmla="*/ 513 h 600"/>
              <a:gd name="T26" fmla="*/ 464 w 600"/>
              <a:gd name="T27" fmla="*/ 550 h 600"/>
              <a:gd name="T28" fmla="*/ 414 w 600"/>
              <a:gd name="T29" fmla="*/ 575 h 600"/>
              <a:gd name="T30" fmla="*/ 360 w 600"/>
              <a:gd name="T31" fmla="*/ 592 h 600"/>
              <a:gd name="T32" fmla="*/ 300 w 600"/>
              <a:gd name="T33" fmla="*/ 600 h 600"/>
              <a:gd name="T34" fmla="*/ 243 w 600"/>
              <a:gd name="T35" fmla="*/ 592 h 600"/>
              <a:gd name="T36" fmla="*/ 184 w 600"/>
              <a:gd name="T37" fmla="*/ 575 h 600"/>
              <a:gd name="T38" fmla="*/ 132 w 600"/>
              <a:gd name="T39" fmla="*/ 548 h 600"/>
              <a:gd name="T40" fmla="*/ 87 w 600"/>
              <a:gd name="T41" fmla="*/ 508 h 600"/>
              <a:gd name="T42" fmla="*/ 50 w 600"/>
              <a:gd name="T43" fmla="*/ 463 h 600"/>
              <a:gd name="T44" fmla="*/ 23 w 600"/>
              <a:gd name="T45" fmla="*/ 414 h 600"/>
              <a:gd name="T46" fmla="*/ 5 w 600"/>
              <a:gd name="T47" fmla="*/ 359 h 600"/>
              <a:gd name="T48" fmla="*/ 0 w 600"/>
              <a:gd name="T49" fmla="*/ 300 h 600"/>
              <a:gd name="T50" fmla="*/ 5 w 600"/>
              <a:gd name="T51" fmla="*/ 243 h 600"/>
              <a:gd name="T52" fmla="*/ 23 w 600"/>
              <a:gd name="T53" fmla="*/ 183 h 600"/>
              <a:gd name="T54" fmla="*/ 52 w 600"/>
              <a:gd name="T55" fmla="*/ 131 h 600"/>
              <a:gd name="T56" fmla="*/ 90 w 600"/>
              <a:gd name="T57" fmla="*/ 87 h 600"/>
              <a:gd name="T58" fmla="*/ 134 w 600"/>
              <a:gd name="T59" fmla="*/ 50 h 600"/>
              <a:gd name="T60" fmla="*/ 186 w 600"/>
              <a:gd name="T61" fmla="*/ 22 h 600"/>
              <a:gd name="T62" fmla="*/ 241 w 600"/>
              <a:gd name="T63" fmla="*/ 8 h 600"/>
              <a:gd name="T64" fmla="*/ 298 w 600"/>
              <a:gd name="T65" fmla="*/ 0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00" h="600">
                <a:moveTo>
                  <a:pt x="298" y="0"/>
                </a:moveTo>
                <a:lnTo>
                  <a:pt x="357" y="5"/>
                </a:lnTo>
                <a:lnTo>
                  <a:pt x="414" y="22"/>
                </a:lnTo>
                <a:lnTo>
                  <a:pt x="469" y="52"/>
                </a:lnTo>
                <a:lnTo>
                  <a:pt x="513" y="89"/>
                </a:lnTo>
                <a:lnTo>
                  <a:pt x="550" y="134"/>
                </a:lnTo>
                <a:lnTo>
                  <a:pt x="575" y="186"/>
                </a:lnTo>
                <a:lnTo>
                  <a:pt x="592" y="240"/>
                </a:lnTo>
                <a:lnTo>
                  <a:pt x="600" y="297"/>
                </a:lnTo>
                <a:lnTo>
                  <a:pt x="592" y="357"/>
                </a:lnTo>
                <a:lnTo>
                  <a:pt x="575" y="414"/>
                </a:lnTo>
                <a:lnTo>
                  <a:pt x="548" y="468"/>
                </a:lnTo>
                <a:lnTo>
                  <a:pt x="508" y="513"/>
                </a:lnTo>
                <a:lnTo>
                  <a:pt x="464" y="550"/>
                </a:lnTo>
                <a:lnTo>
                  <a:pt x="414" y="575"/>
                </a:lnTo>
                <a:lnTo>
                  <a:pt x="360" y="592"/>
                </a:lnTo>
                <a:lnTo>
                  <a:pt x="300" y="600"/>
                </a:lnTo>
                <a:lnTo>
                  <a:pt x="243" y="592"/>
                </a:lnTo>
                <a:lnTo>
                  <a:pt x="184" y="575"/>
                </a:lnTo>
                <a:lnTo>
                  <a:pt x="132" y="548"/>
                </a:lnTo>
                <a:lnTo>
                  <a:pt x="87" y="508"/>
                </a:lnTo>
                <a:lnTo>
                  <a:pt x="50" y="463"/>
                </a:lnTo>
                <a:lnTo>
                  <a:pt x="23" y="414"/>
                </a:lnTo>
                <a:lnTo>
                  <a:pt x="5" y="359"/>
                </a:lnTo>
                <a:lnTo>
                  <a:pt x="0" y="300"/>
                </a:lnTo>
                <a:lnTo>
                  <a:pt x="5" y="243"/>
                </a:lnTo>
                <a:lnTo>
                  <a:pt x="23" y="183"/>
                </a:lnTo>
                <a:lnTo>
                  <a:pt x="52" y="131"/>
                </a:lnTo>
                <a:lnTo>
                  <a:pt x="90" y="87"/>
                </a:lnTo>
                <a:lnTo>
                  <a:pt x="134" y="50"/>
                </a:lnTo>
                <a:lnTo>
                  <a:pt x="186" y="22"/>
                </a:lnTo>
                <a:lnTo>
                  <a:pt x="241" y="8"/>
                </a:lnTo>
                <a:lnTo>
                  <a:pt x="298" y="0"/>
                </a:lnTo>
                <a:close/>
              </a:path>
            </a:pathLst>
          </a:custGeom>
          <a:solidFill>
            <a:srgbClr val="7030A0"/>
          </a:solidFill>
          <a:ln w="0">
            <a:noFill/>
            <a:prstDash val="solid"/>
            <a:round/>
          </a:ln>
          <a:effectLst>
            <a:outerShdw blurRad="342900" dist="1524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65024" tIns="32512" rIns="65024" bIns="32512" numCol="1" anchor="t" anchorCtr="0" compatLnSpc="1"/>
          <a:lstStyle/>
          <a:p>
            <a:endParaRPr lang="zh-CN" altLang="en-US" sz="1280"/>
          </a:p>
        </p:txBody>
      </p:sp>
      <p:sp>
        <p:nvSpPr>
          <p:cNvPr id="18" name="Freeform 27"/>
          <p:cNvSpPr/>
          <p:nvPr/>
        </p:nvSpPr>
        <p:spPr bwMode="auto">
          <a:xfrm>
            <a:off x="4313702" y="857391"/>
            <a:ext cx="550898" cy="416560"/>
          </a:xfrm>
          <a:custGeom>
            <a:avLst/>
            <a:gdLst>
              <a:gd name="T0" fmla="*/ 37 w 488"/>
              <a:gd name="T1" fmla="*/ 0 h 369"/>
              <a:gd name="T2" fmla="*/ 450 w 488"/>
              <a:gd name="T3" fmla="*/ 0 h 369"/>
              <a:gd name="T4" fmla="*/ 458 w 488"/>
              <a:gd name="T5" fmla="*/ 10 h 369"/>
              <a:gd name="T6" fmla="*/ 478 w 488"/>
              <a:gd name="T7" fmla="*/ 57 h 369"/>
              <a:gd name="T8" fmla="*/ 488 w 488"/>
              <a:gd name="T9" fmla="*/ 111 h 369"/>
              <a:gd name="T10" fmla="*/ 485 w 488"/>
              <a:gd name="T11" fmla="*/ 166 h 369"/>
              <a:gd name="T12" fmla="*/ 468 w 488"/>
              <a:gd name="T13" fmla="*/ 220 h 369"/>
              <a:gd name="T14" fmla="*/ 441 w 488"/>
              <a:gd name="T15" fmla="*/ 267 h 369"/>
              <a:gd name="T16" fmla="*/ 403 w 488"/>
              <a:gd name="T17" fmla="*/ 310 h 369"/>
              <a:gd name="T18" fmla="*/ 361 w 488"/>
              <a:gd name="T19" fmla="*/ 339 h 369"/>
              <a:gd name="T20" fmla="*/ 312 w 488"/>
              <a:gd name="T21" fmla="*/ 359 h 369"/>
              <a:gd name="T22" fmla="*/ 257 w 488"/>
              <a:gd name="T23" fmla="*/ 369 h 369"/>
              <a:gd name="T24" fmla="*/ 203 w 488"/>
              <a:gd name="T25" fmla="*/ 367 h 369"/>
              <a:gd name="T26" fmla="*/ 148 w 488"/>
              <a:gd name="T27" fmla="*/ 352 h 369"/>
              <a:gd name="T28" fmla="*/ 101 w 488"/>
              <a:gd name="T29" fmla="*/ 322 h 369"/>
              <a:gd name="T30" fmla="*/ 59 w 488"/>
              <a:gd name="T31" fmla="*/ 287 h 369"/>
              <a:gd name="T32" fmla="*/ 29 w 488"/>
              <a:gd name="T33" fmla="*/ 243 h 369"/>
              <a:gd name="T34" fmla="*/ 10 w 488"/>
              <a:gd name="T35" fmla="*/ 193 h 369"/>
              <a:gd name="T36" fmla="*/ 0 w 488"/>
              <a:gd name="T37" fmla="*/ 141 h 369"/>
              <a:gd name="T38" fmla="*/ 2 w 488"/>
              <a:gd name="T39" fmla="*/ 87 h 369"/>
              <a:gd name="T40" fmla="*/ 17 w 488"/>
              <a:gd name="T41" fmla="*/ 32 h 369"/>
              <a:gd name="T42" fmla="*/ 37 w 488"/>
              <a:gd name="T43" fmla="*/ 0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88" h="369">
                <a:moveTo>
                  <a:pt x="37" y="0"/>
                </a:moveTo>
                <a:lnTo>
                  <a:pt x="450" y="0"/>
                </a:lnTo>
                <a:lnTo>
                  <a:pt x="458" y="10"/>
                </a:lnTo>
                <a:lnTo>
                  <a:pt x="478" y="57"/>
                </a:lnTo>
                <a:lnTo>
                  <a:pt x="488" y="111"/>
                </a:lnTo>
                <a:lnTo>
                  <a:pt x="485" y="166"/>
                </a:lnTo>
                <a:lnTo>
                  <a:pt x="468" y="220"/>
                </a:lnTo>
                <a:lnTo>
                  <a:pt x="441" y="267"/>
                </a:lnTo>
                <a:lnTo>
                  <a:pt x="403" y="310"/>
                </a:lnTo>
                <a:lnTo>
                  <a:pt x="361" y="339"/>
                </a:lnTo>
                <a:lnTo>
                  <a:pt x="312" y="359"/>
                </a:lnTo>
                <a:lnTo>
                  <a:pt x="257" y="369"/>
                </a:lnTo>
                <a:lnTo>
                  <a:pt x="203" y="367"/>
                </a:lnTo>
                <a:lnTo>
                  <a:pt x="148" y="352"/>
                </a:lnTo>
                <a:lnTo>
                  <a:pt x="101" y="322"/>
                </a:lnTo>
                <a:lnTo>
                  <a:pt x="59" y="287"/>
                </a:lnTo>
                <a:lnTo>
                  <a:pt x="29" y="243"/>
                </a:lnTo>
                <a:lnTo>
                  <a:pt x="10" y="193"/>
                </a:lnTo>
                <a:lnTo>
                  <a:pt x="0" y="141"/>
                </a:lnTo>
                <a:lnTo>
                  <a:pt x="2" y="87"/>
                </a:lnTo>
                <a:lnTo>
                  <a:pt x="17" y="32"/>
                </a:lnTo>
                <a:lnTo>
                  <a:pt x="37" y="0"/>
                </a:lnTo>
                <a:close/>
              </a:path>
            </a:pathLst>
          </a:custGeom>
          <a:solidFill>
            <a:srgbClr val="92D050"/>
          </a:solidFill>
          <a:ln w="0">
            <a:noFill/>
            <a:prstDash val="solid"/>
            <a:round/>
          </a:ln>
          <a:effectLst>
            <a:outerShdw blurRad="342900" dist="1524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65024" tIns="32512" rIns="65024" bIns="32512" numCol="1" anchor="t" anchorCtr="0" compatLnSpc="1"/>
          <a:lstStyle/>
          <a:p>
            <a:endParaRPr lang="zh-CN" altLang="en-US" sz="1280"/>
          </a:p>
        </p:txBody>
      </p:sp>
      <p:sp>
        <p:nvSpPr>
          <p:cNvPr id="19" name="Freeform 28"/>
          <p:cNvSpPr/>
          <p:nvPr/>
        </p:nvSpPr>
        <p:spPr bwMode="auto">
          <a:xfrm>
            <a:off x="3801187" y="2487507"/>
            <a:ext cx="461716" cy="458329"/>
          </a:xfrm>
          <a:custGeom>
            <a:avLst/>
            <a:gdLst>
              <a:gd name="T0" fmla="*/ 191 w 409"/>
              <a:gd name="T1" fmla="*/ 0 h 406"/>
              <a:gd name="T2" fmla="*/ 238 w 409"/>
              <a:gd name="T3" fmla="*/ 2 h 406"/>
              <a:gd name="T4" fmla="*/ 283 w 409"/>
              <a:gd name="T5" fmla="*/ 15 h 406"/>
              <a:gd name="T6" fmla="*/ 325 w 409"/>
              <a:gd name="T7" fmla="*/ 37 h 406"/>
              <a:gd name="T8" fmla="*/ 357 w 409"/>
              <a:gd name="T9" fmla="*/ 67 h 406"/>
              <a:gd name="T10" fmla="*/ 384 w 409"/>
              <a:gd name="T11" fmla="*/ 104 h 406"/>
              <a:gd name="T12" fmla="*/ 402 w 409"/>
              <a:gd name="T13" fmla="*/ 146 h 406"/>
              <a:gd name="T14" fmla="*/ 409 w 409"/>
              <a:gd name="T15" fmla="*/ 191 h 406"/>
              <a:gd name="T16" fmla="*/ 407 w 409"/>
              <a:gd name="T17" fmla="*/ 235 h 406"/>
              <a:gd name="T18" fmla="*/ 394 w 409"/>
              <a:gd name="T19" fmla="*/ 280 h 406"/>
              <a:gd name="T20" fmla="*/ 369 w 409"/>
              <a:gd name="T21" fmla="*/ 322 h 406"/>
              <a:gd name="T22" fmla="*/ 340 w 409"/>
              <a:gd name="T23" fmla="*/ 357 h 406"/>
              <a:gd name="T24" fmla="*/ 303 w 409"/>
              <a:gd name="T25" fmla="*/ 381 h 406"/>
              <a:gd name="T26" fmla="*/ 260 w 409"/>
              <a:gd name="T27" fmla="*/ 399 h 406"/>
              <a:gd name="T28" fmla="*/ 218 w 409"/>
              <a:gd name="T29" fmla="*/ 406 h 406"/>
              <a:gd name="T30" fmla="*/ 171 w 409"/>
              <a:gd name="T31" fmla="*/ 404 h 406"/>
              <a:gd name="T32" fmla="*/ 127 w 409"/>
              <a:gd name="T33" fmla="*/ 391 h 406"/>
              <a:gd name="T34" fmla="*/ 85 w 409"/>
              <a:gd name="T35" fmla="*/ 366 h 406"/>
              <a:gd name="T36" fmla="*/ 52 w 409"/>
              <a:gd name="T37" fmla="*/ 337 h 406"/>
              <a:gd name="T38" fmla="*/ 25 w 409"/>
              <a:gd name="T39" fmla="*/ 300 h 406"/>
              <a:gd name="T40" fmla="*/ 8 w 409"/>
              <a:gd name="T41" fmla="*/ 260 h 406"/>
              <a:gd name="T42" fmla="*/ 0 w 409"/>
              <a:gd name="T43" fmla="*/ 215 h 406"/>
              <a:gd name="T44" fmla="*/ 3 w 409"/>
              <a:gd name="T45" fmla="*/ 168 h 406"/>
              <a:gd name="T46" fmla="*/ 15 w 409"/>
              <a:gd name="T47" fmla="*/ 124 h 406"/>
              <a:gd name="T48" fmla="*/ 40 w 409"/>
              <a:gd name="T49" fmla="*/ 82 h 406"/>
              <a:gd name="T50" fmla="*/ 70 w 409"/>
              <a:gd name="T51" fmla="*/ 49 h 406"/>
              <a:gd name="T52" fmla="*/ 107 w 409"/>
              <a:gd name="T53" fmla="*/ 25 h 406"/>
              <a:gd name="T54" fmla="*/ 149 w 409"/>
              <a:gd name="T55" fmla="*/ 7 h 406"/>
              <a:gd name="T56" fmla="*/ 191 w 409"/>
              <a:gd name="T57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09" h="406">
                <a:moveTo>
                  <a:pt x="191" y="0"/>
                </a:moveTo>
                <a:lnTo>
                  <a:pt x="238" y="2"/>
                </a:lnTo>
                <a:lnTo>
                  <a:pt x="283" y="15"/>
                </a:lnTo>
                <a:lnTo>
                  <a:pt x="325" y="37"/>
                </a:lnTo>
                <a:lnTo>
                  <a:pt x="357" y="67"/>
                </a:lnTo>
                <a:lnTo>
                  <a:pt x="384" y="104"/>
                </a:lnTo>
                <a:lnTo>
                  <a:pt x="402" y="146"/>
                </a:lnTo>
                <a:lnTo>
                  <a:pt x="409" y="191"/>
                </a:lnTo>
                <a:lnTo>
                  <a:pt x="407" y="235"/>
                </a:lnTo>
                <a:lnTo>
                  <a:pt x="394" y="280"/>
                </a:lnTo>
                <a:lnTo>
                  <a:pt x="369" y="322"/>
                </a:lnTo>
                <a:lnTo>
                  <a:pt x="340" y="357"/>
                </a:lnTo>
                <a:lnTo>
                  <a:pt x="303" y="381"/>
                </a:lnTo>
                <a:lnTo>
                  <a:pt x="260" y="399"/>
                </a:lnTo>
                <a:lnTo>
                  <a:pt x="218" y="406"/>
                </a:lnTo>
                <a:lnTo>
                  <a:pt x="171" y="404"/>
                </a:lnTo>
                <a:lnTo>
                  <a:pt x="127" y="391"/>
                </a:lnTo>
                <a:lnTo>
                  <a:pt x="85" y="366"/>
                </a:lnTo>
                <a:lnTo>
                  <a:pt x="52" y="337"/>
                </a:lnTo>
                <a:lnTo>
                  <a:pt x="25" y="300"/>
                </a:lnTo>
                <a:lnTo>
                  <a:pt x="8" y="260"/>
                </a:lnTo>
                <a:lnTo>
                  <a:pt x="0" y="215"/>
                </a:lnTo>
                <a:lnTo>
                  <a:pt x="3" y="168"/>
                </a:lnTo>
                <a:lnTo>
                  <a:pt x="15" y="124"/>
                </a:lnTo>
                <a:lnTo>
                  <a:pt x="40" y="82"/>
                </a:lnTo>
                <a:lnTo>
                  <a:pt x="70" y="49"/>
                </a:lnTo>
                <a:lnTo>
                  <a:pt x="107" y="25"/>
                </a:lnTo>
                <a:lnTo>
                  <a:pt x="149" y="7"/>
                </a:lnTo>
                <a:lnTo>
                  <a:pt x="191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</a:ln>
          <a:effectLst>
            <a:outerShdw blurRad="342900" dist="1524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65024" tIns="32512" rIns="65024" bIns="32512" numCol="1" anchor="t" anchorCtr="0" compatLnSpc="1"/>
          <a:lstStyle/>
          <a:p>
            <a:endParaRPr lang="zh-CN" altLang="en-US" sz="1280"/>
          </a:p>
        </p:txBody>
      </p:sp>
      <p:sp>
        <p:nvSpPr>
          <p:cNvPr id="20" name="Freeform 29"/>
          <p:cNvSpPr/>
          <p:nvPr/>
        </p:nvSpPr>
        <p:spPr bwMode="auto">
          <a:xfrm>
            <a:off x="4656885" y="4257604"/>
            <a:ext cx="299156" cy="299156"/>
          </a:xfrm>
          <a:custGeom>
            <a:avLst/>
            <a:gdLst>
              <a:gd name="T0" fmla="*/ 151 w 265"/>
              <a:gd name="T1" fmla="*/ 0 h 265"/>
              <a:gd name="T2" fmla="*/ 186 w 265"/>
              <a:gd name="T3" fmla="*/ 10 h 265"/>
              <a:gd name="T4" fmla="*/ 216 w 265"/>
              <a:gd name="T5" fmla="*/ 27 h 265"/>
              <a:gd name="T6" fmla="*/ 241 w 265"/>
              <a:gd name="T7" fmla="*/ 52 h 265"/>
              <a:gd name="T8" fmla="*/ 258 w 265"/>
              <a:gd name="T9" fmla="*/ 81 h 265"/>
              <a:gd name="T10" fmla="*/ 265 w 265"/>
              <a:gd name="T11" fmla="*/ 114 h 265"/>
              <a:gd name="T12" fmla="*/ 265 w 265"/>
              <a:gd name="T13" fmla="*/ 148 h 265"/>
              <a:gd name="T14" fmla="*/ 258 w 265"/>
              <a:gd name="T15" fmla="*/ 183 h 265"/>
              <a:gd name="T16" fmla="*/ 238 w 265"/>
              <a:gd name="T17" fmla="*/ 215 h 265"/>
              <a:gd name="T18" fmla="*/ 213 w 265"/>
              <a:gd name="T19" fmla="*/ 240 h 265"/>
              <a:gd name="T20" fmla="*/ 184 w 265"/>
              <a:gd name="T21" fmla="*/ 255 h 265"/>
              <a:gd name="T22" fmla="*/ 151 w 265"/>
              <a:gd name="T23" fmla="*/ 265 h 265"/>
              <a:gd name="T24" fmla="*/ 117 w 265"/>
              <a:gd name="T25" fmla="*/ 265 h 265"/>
              <a:gd name="T26" fmla="*/ 82 w 265"/>
              <a:gd name="T27" fmla="*/ 255 h 265"/>
              <a:gd name="T28" fmla="*/ 52 w 265"/>
              <a:gd name="T29" fmla="*/ 237 h 265"/>
              <a:gd name="T30" fmla="*/ 28 w 265"/>
              <a:gd name="T31" fmla="*/ 213 h 265"/>
              <a:gd name="T32" fmla="*/ 10 w 265"/>
              <a:gd name="T33" fmla="*/ 183 h 265"/>
              <a:gd name="T34" fmla="*/ 0 w 265"/>
              <a:gd name="T35" fmla="*/ 151 h 265"/>
              <a:gd name="T36" fmla="*/ 0 w 265"/>
              <a:gd name="T37" fmla="*/ 116 h 265"/>
              <a:gd name="T38" fmla="*/ 10 w 265"/>
              <a:gd name="T39" fmla="*/ 81 h 265"/>
              <a:gd name="T40" fmla="*/ 28 w 265"/>
              <a:gd name="T41" fmla="*/ 49 h 265"/>
              <a:gd name="T42" fmla="*/ 52 w 265"/>
              <a:gd name="T43" fmla="*/ 27 h 265"/>
              <a:gd name="T44" fmla="*/ 82 w 265"/>
              <a:gd name="T45" fmla="*/ 10 h 265"/>
              <a:gd name="T46" fmla="*/ 117 w 265"/>
              <a:gd name="T47" fmla="*/ 0 h 265"/>
              <a:gd name="T48" fmla="*/ 151 w 265"/>
              <a:gd name="T49" fmla="*/ 0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65" h="265">
                <a:moveTo>
                  <a:pt x="151" y="0"/>
                </a:moveTo>
                <a:lnTo>
                  <a:pt x="186" y="10"/>
                </a:lnTo>
                <a:lnTo>
                  <a:pt x="216" y="27"/>
                </a:lnTo>
                <a:lnTo>
                  <a:pt x="241" y="52"/>
                </a:lnTo>
                <a:lnTo>
                  <a:pt x="258" y="81"/>
                </a:lnTo>
                <a:lnTo>
                  <a:pt x="265" y="114"/>
                </a:lnTo>
                <a:lnTo>
                  <a:pt x="265" y="148"/>
                </a:lnTo>
                <a:lnTo>
                  <a:pt x="258" y="183"/>
                </a:lnTo>
                <a:lnTo>
                  <a:pt x="238" y="215"/>
                </a:lnTo>
                <a:lnTo>
                  <a:pt x="213" y="240"/>
                </a:lnTo>
                <a:lnTo>
                  <a:pt x="184" y="255"/>
                </a:lnTo>
                <a:lnTo>
                  <a:pt x="151" y="265"/>
                </a:lnTo>
                <a:lnTo>
                  <a:pt x="117" y="265"/>
                </a:lnTo>
                <a:lnTo>
                  <a:pt x="82" y="255"/>
                </a:lnTo>
                <a:lnTo>
                  <a:pt x="52" y="237"/>
                </a:lnTo>
                <a:lnTo>
                  <a:pt x="28" y="213"/>
                </a:lnTo>
                <a:lnTo>
                  <a:pt x="10" y="183"/>
                </a:lnTo>
                <a:lnTo>
                  <a:pt x="0" y="151"/>
                </a:lnTo>
                <a:lnTo>
                  <a:pt x="0" y="116"/>
                </a:lnTo>
                <a:lnTo>
                  <a:pt x="10" y="81"/>
                </a:lnTo>
                <a:lnTo>
                  <a:pt x="28" y="49"/>
                </a:lnTo>
                <a:lnTo>
                  <a:pt x="52" y="27"/>
                </a:lnTo>
                <a:lnTo>
                  <a:pt x="82" y="10"/>
                </a:lnTo>
                <a:lnTo>
                  <a:pt x="117" y="0"/>
                </a:lnTo>
                <a:lnTo>
                  <a:pt x="151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</a:ln>
          <a:effectLst>
            <a:outerShdw blurRad="342900" dist="1524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65024" tIns="32512" rIns="65024" bIns="32512" numCol="1" anchor="t" anchorCtr="0" compatLnSpc="1"/>
          <a:lstStyle/>
          <a:p>
            <a:endParaRPr lang="zh-CN" altLang="en-US" sz="1280"/>
          </a:p>
        </p:txBody>
      </p:sp>
      <p:sp>
        <p:nvSpPr>
          <p:cNvPr id="10" name="文本框 9"/>
          <p:cNvSpPr txBox="1"/>
          <p:nvPr/>
        </p:nvSpPr>
        <p:spPr>
          <a:xfrm>
            <a:off x="1801707" y="3274707"/>
            <a:ext cx="5540587" cy="57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zh-CN" altLang="en-US" sz="3130" b="1" cap="all" dirty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第三方监测平台详细设计</a:t>
            </a:r>
            <a:endParaRPr lang="en-US" altLang="zh-CN" sz="3130" b="1" cap="all" dirty="0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56175" y="4633595"/>
            <a:ext cx="19481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宣讲人：陈俊霖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" name="Rectangle 19"/>
          <p:cNvSpPr/>
          <p:nvPr/>
        </p:nvSpPr>
        <p:spPr>
          <a:xfrm>
            <a:off x="1072824" y="361768"/>
            <a:ext cx="2214880" cy="39878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</a:rPr>
              <a:t>研判类型分组明细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69" name="Oval 11"/>
          <p:cNvSpPr/>
          <p:nvPr/>
        </p:nvSpPr>
        <p:spPr>
          <a:xfrm>
            <a:off x="409225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70" name="Oval 11"/>
          <p:cNvSpPr/>
          <p:nvPr/>
        </p:nvSpPr>
        <p:spPr>
          <a:xfrm>
            <a:off x="555092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160" y="1649730"/>
            <a:ext cx="3361690" cy="31330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660" y="1590040"/>
            <a:ext cx="3352165" cy="31045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705" y="1791335"/>
            <a:ext cx="2942590" cy="3971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" name="Rectangle 19"/>
          <p:cNvSpPr/>
          <p:nvPr/>
        </p:nvSpPr>
        <p:spPr>
          <a:xfrm>
            <a:off x="1072824" y="361768"/>
            <a:ext cx="2468880" cy="39878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  <a:sym typeface="+mn-ea"/>
              </a:rPr>
              <a:t>报警处理基本流程图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69" name="Oval 11"/>
          <p:cNvSpPr/>
          <p:nvPr/>
        </p:nvSpPr>
        <p:spPr>
          <a:xfrm>
            <a:off x="409225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70" name="Oval 11"/>
          <p:cNvSpPr/>
          <p:nvPr/>
        </p:nvSpPr>
        <p:spPr>
          <a:xfrm>
            <a:off x="555092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26761" y="1026083"/>
            <a:ext cx="2422795" cy="899160"/>
          </a:xfrm>
          <a:prstGeom prst="rect">
            <a:avLst/>
          </a:prstGeom>
          <a:noFill/>
        </p:spPr>
        <p:txBody>
          <a:bodyPr>
            <a:spAutoFit/>
          </a:bodyPr>
          <a:p>
            <a:pPr eaLnBrk="1" hangingPunct="1">
              <a:buFont typeface="Wingdings" panose="05000000000000000000" charset="0"/>
              <a:buNone/>
              <a:defRPr/>
            </a:pPr>
            <a:endParaRPr lang="zh-CN" altLang="en-US" sz="1050" noProof="1">
              <a:solidFill>
                <a:prstClr val="black"/>
              </a:solidFill>
            </a:endParaRPr>
          </a:p>
          <a:p>
            <a:pPr marL="285750" indent="-285750" eaLnBrk="1" hangingPunct="1">
              <a:buFont typeface="Wingdings" panose="05000000000000000000" charset="0"/>
              <a:buChar char="Ø"/>
              <a:defRPr/>
            </a:pPr>
            <a:r>
              <a:rPr lang="zh-CN" altLang="en-US" sz="1050" noProof="1">
                <a:solidFill>
                  <a:prstClr val="black"/>
                </a:solidFill>
                <a:latin typeface="Arial" panose="020B0604020202020204" charset="-124"/>
                <a:ea typeface="宋体" panose="02010600030101010101" pitchFamily="2" charset="-122"/>
                <a:cs typeface="+mn-ea"/>
                <a:sym typeface="+mn-ea"/>
              </a:rPr>
              <a:t>发送语音和短信是两个处理动作，处理结果返回是会存两条打标数据作为处理历史记录</a:t>
            </a:r>
            <a:endParaRPr lang="zh-CN" altLang="en-US" sz="1050" noProof="1">
              <a:solidFill>
                <a:prstClr val="black"/>
              </a:solidFill>
              <a:latin typeface="Arial" panose="020B0604020202020204" charset="-124"/>
              <a:ea typeface="宋体" panose="02010600030101010101" pitchFamily="2" charset="-122"/>
              <a:cs typeface="+mn-ea"/>
              <a:sym typeface="+mn-ea"/>
            </a:endParaRPr>
          </a:p>
          <a:p>
            <a:pPr indent="0" eaLnBrk="1" hangingPunct="1">
              <a:buFont typeface="Wingdings" panose="05000000000000000000" charset="0"/>
              <a:buNone/>
              <a:defRPr/>
            </a:pPr>
            <a:endParaRPr lang="zh-CN" altLang="zh-CN" sz="1050" noProof="1">
              <a:solidFill>
                <a:prstClr val="black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2515" y="1026160"/>
            <a:ext cx="3691255" cy="5445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139758" y="2829560"/>
            <a:ext cx="286448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Thanks</a:t>
            </a:r>
            <a:endParaRPr lang="en-US" altLang="zh-CN" sz="72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4" name="图片 64" descr="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31970" y="132080"/>
            <a:ext cx="4361815" cy="65944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Rectangle 19"/>
          <p:cNvSpPr/>
          <p:nvPr/>
        </p:nvSpPr>
        <p:spPr>
          <a:xfrm>
            <a:off x="1072824" y="361768"/>
            <a:ext cx="1960880" cy="39878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  <a:sym typeface="+mn-ea"/>
              </a:rPr>
              <a:t>系统整体架构图</a:t>
            </a:r>
            <a:endParaRPr lang="zh-CN" altLang="zh-CN" sz="2000" b="1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69" name="Oval 11"/>
          <p:cNvSpPr/>
          <p:nvPr/>
        </p:nvSpPr>
        <p:spPr>
          <a:xfrm>
            <a:off x="409225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70" name="Oval 11"/>
          <p:cNvSpPr/>
          <p:nvPr/>
        </p:nvSpPr>
        <p:spPr>
          <a:xfrm>
            <a:off x="555092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9" name="图片 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7210" y="2218690"/>
            <a:ext cx="5274310" cy="3425190"/>
          </a:xfrm>
          <a:prstGeom prst="rect">
            <a:avLst/>
          </a:prstGeom>
        </p:spPr>
      </p:pic>
      <p:sp>
        <p:nvSpPr>
          <p:cNvPr id="68" name="Rectangle 19"/>
          <p:cNvSpPr/>
          <p:nvPr/>
        </p:nvSpPr>
        <p:spPr>
          <a:xfrm>
            <a:off x="1072824" y="361768"/>
            <a:ext cx="1960880" cy="39878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  <a:sym typeface="+mn-ea"/>
              </a:rPr>
              <a:t>系统产品全景图</a:t>
            </a:r>
            <a:endParaRPr lang="zh-CN" altLang="zh-CN" sz="2000" b="1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69" name="Oval 11"/>
          <p:cNvSpPr/>
          <p:nvPr/>
        </p:nvSpPr>
        <p:spPr>
          <a:xfrm>
            <a:off x="409225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70" name="Oval 11"/>
          <p:cNvSpPr/>
          <p:nvPr/>
        </p:nvSpPr>
        <p:spPr>
          <a:xfrm>
            <a:off x="555092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" name="Rectangle 19"/>
          <p:cNvSpPr/>
          <p:nvPr/>
        </p:nvSpPr>
        <p:spPr>
          <a:xfrm>
            <a:off x="1072824" y="361768"/>
            <a:ext cx="2468880" cy="39878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  <a:sym typeface="+mn-ea"/>
              </a:rPr>
              <a:t>系统架构详细设计图</a:t>
            </a:r>
            <a:endParaRPr lang="zh-CN" altLang="zh-CN" sz="2000" b="1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69" name="Oval 11"/>
          <p:cNvSpPr/>
          <p:nvPr/>
        </p:nvSpPr>
        <p:spPr>
          <a:xfrm>
            <a:off x="409225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70" name="Oval 11"/>
          <p:cNvSpPr/>
          <p:nvPr/>
        </p:nvSpPr>
        <p:spPr>
          <a:xfrm>
            <a:off x="555092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6825" y="1021715"/>
            <a:ext cx="6182995" cy="5828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" name="Rectangle 19"/>
          <p:cNvSpPr/>
          <p:nvPr/>
        </p:nvSpPr>
        <p:spPr>
          <a:xfrm>
            <a:off x="1072824" y="361768"/>
            <a:ext cx="1960880" cy="39878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  <a:sym typeface="+mn-ea"/>
              </a:rPr>
              <a:t>系统业务架构图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69" name="Oval 11"/>
          <p:cNvSpPr/>
          <p:nvPr/>
        </p:nvSpPr>
        <p:spPr>
          <a:xfrm>
            <a:off x="409225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70" name="Oval 11"/>
          <p:cNvSpPr/>
          <p:nvPr/>
        </p:nvSpPr>
        <p:spPr>
          <a:xfrm>
            <a:off x="555092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3870" y="1252855"/>
            <a:ext cx="3095625" cy="47815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" name="Rectangle 19"/>
          <p:cNvSpPr/>
          <p:nvPr/>
        </p:nvSpPr>
        <p:spPr>
          <a:xfrm>
            <a:off x="1072824" y="361768"/>
            <a:ext cx="2722880" cy="39878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  <a:sym typeface="+mn-ea"/>
              </a:rPr>
              <a:t>大数据平台业务架构图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69" name="Oval 11"/>
          <p:cNvSpPr/>
          <p:nvPr/>
        </p:nvSpPr>
        <p:spPr>
          <a:xfrm>
            <a:off x="409225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70" name="Oval 11"/>
          <p:cNvSpPr/>
          <p:nvPr/>
        </p:nvSpPr>
        <p:spPr>
          <a:xfrm>
            <a:off x="555092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02885" y="1506220"/>
            <a:ext cx="3264535" cy="29997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eaLnBrk="1" hangingPunct="1">
              <a:buFont typeface="Wingdings" panose="05000000000000000000" charset="0"/>
              <a:buNone/>
              <a:defRPr/>
            </a:pPr>
            <a:endParaRPr lang="zh-CN" altLang="en-US" sz="1050" noProof="1">
              <a:solidFill>
                <a:prstClr val="black"/>
              </a:solidFill>
            </a:endParaRPr>
          </a:p>
          <a:p>
            <a:pPr marL="285750" indent="-285750" eaLnBrk="1" hangingPunct="1">
              <a:buFont typeface="Wingdings" panose="05000000000000000000" charset="0"/>
              <a:buChar char="Ø"/>
              <a:defRPr/>
            </a:pPr>
            <a:r>
              <a:rPr lang="zh-CN" altLang="en-US" sz="1050" b="1" noProof="1">
                <a:solidFill>
                  <a:prstClr val="black"/>
                </a:solidFill>
                <a:latin typeface="Arial" panose="020B0604020202020204" charset="-124"/>
                <a:ea typeface="宋体" panose="02010600030101010101" pitchFamily="2" charset="-122"/>
                <a:cs typeface="+mn-ea"/>
                <a:sym typeface="+mn-ea"/>
              </a:rPr>
              <a:t>业务数据</a:t>
            </a:r>
            <a:r>
              <a:rPr lang="zh-CN" altLang="en-US" sz="1050" noProof="1">
                <a:solidFill>
                  <a:prstClr val="black"/>
                </a:solidFill>
                <a:latin typeface="Arial" panose="020B0604020202020204" charset="-124"/>
                <a:ea typeface="宋体" panose="02010600030101010101" pitchFamily="2" charset="-122"/>
                <a:cs typeface="+mn-ea"/>
                <a:sym typeface="+mn-ea"/>
              </a:rPr>
              <a:t>与应用系统对接，存储业务静态数据和业务流程数据</a:t>
            </a:r>
            <a:endParaRPr lang="zh-CN" altLang="en-US" sz="1050" noProof="1">
              <a:solidFill>
                <a:prstClr val="black"/>
              </a:solidFill>
              <a:latin typeface="Arial" panose="020B0604020202020204" charset="-124"/>
              <a:ea typeface="宋体" panose="02010600030101010101" pitchFamily="2" charset="-122"/>
              <a:cs typeface="+mn-ea"/>
              <a:sym typeface="+mn-ea"/>
            </a:endParaRPr>
          </a:p>
          <a:p>
            <a:pPr marL="285750" indent="-285750" eaLnBrk="1" hangingPunct="1">
              <a:buFont typeface="Wingdings" panose="05000000000000000000" charset="0"/>
              <a:buChar char="Ø"/>
              <a:defRPr/>
            </a:pPr>
            <a:endParaRPr lang="zh-CN" altLang="en-US" sz="1050" noProof="1">
              <a:solidFill>
                <a:prstClr val="black"/>
              </a:solidFill>
              <a:latin typeface="Arial" panose="020B0604020202020204" charset="-124"/>
              <a:ea typeface="宋体" panose="02010600030101010101" pitchFamily="2" charset="-122"/>
              <a:cs typeface="+mn-ea"/>
              <a:sym typeface="+mn-ea"/>
            </a:endParaRPr>
          </a:p>
          <a:p>
            <a:pPr marL="285750" indent="-285750" eaLnBrk="1" hangingPunct="1">
              <a:buFont typeface="Wingdings" panose="05000000000000000000" charset="0"/>
              <a:buChar char="Ø"/>
              <a:defRPr/>
            </a:pPr>
            <a:r>
              <a:rPr lang="zh-CN" altLang="en-US" sz="1050" b="1" noProof="1">
                <a:solidFill>
                  <a:prstClr val="black"/>
                </a:solidFill>
                <a:latin typeface="Arial" panose="020B0604020202020204" charset="-124"/>
                <a:ea typeface="宋体" panose="02010600030101010101" pitchFamily="2" charset="-122"/>
                <a:cs typeface="+mn-ea"/>
                <a:sym typeface="+mn-ea"/>
              </a:rPr>
              <a:t>大数据存储系统</a:t>
            </a:r>
            <a:r>
              <a:rPr lang="zh-CN" altLang="en-US" sz="1050" noProof="1">
                <a:solidFill>
                  <a:prstClr val="black"/>
                </a:solidFill>
                <a:latin typeface="Arial" panose="020B0604020202020204" charset="-124"/>
                <a:ea typeface="宋体" panose="02010600030101010101" pitchFamily="2" charset="-122"/>
                <a:cs typeface="+mn-ea"/>
                <a:sym typeface="+mn-ea"/>
              </a:rPr>
              <a:t>保存采集到的实时定位数据，同时会承载研判分析后的结果数据以及分析结果的处理数据</a:t>
            </a:r>
            <a:endParaRPr lang="zh-CN" altLang="en-US" sz="1050" noProof="1">
              <a:solidFill>
                <a:prstClr val="black"/>
              </a:solidFill>
              <a:latin typeface="Arial" panose="020B0604020202020204" charset="-124"/>
              <a:ea typeface="宋体" panose="02010600030101010101" pitchFamily="2" charset="-122"/>
              <a:cs typeface="+mn-ea"/>
              <a:sym typeface="+mn-ea"/>
            </a:endParaRPr>
          </a:p>
          <a:p>
            <a:pPr marL="285750" indent="-285750" eaLnBrk="1" hangingPunct="1">
              <a:buFont typeface="Wingdings" panose="05000000000000000000" charset="0"/>
              <a:buChar char="Ø"/>
              <a:defRPr/>
            </a:pPr>
            <a:endParaRPr lang="zh-CN" altLang="en-US" sz="1050" noProof="1">
              <a:solidFill>
                <a:prstClr val="black"/>
              </a:solidFill>
              <a:latin typeface="Arial" panose="020B0604020202020204" charset="-124"/>
              <a:ea typeface="宋体" panose="02010600030101010101" pitchFamily="2" charset="-122"/>
              <a:cs typeface="+mn-ea"/>
              <a:sym typeface="+mn-ea"/>
            </a:endParaRPr>
          </a:p>
          <a:p>
            <a:pPr marL="285750" indent="-285750" eaLnBrk="1" hangingPunct="1">
              <a:buFont typeface="Wingdings" panose="05000000000000000000" charset="0"/>
              <a:buChar char="Ø"/>
              <a:defRPr/>
            </a:pPr>
            <a:r>
              <a:rPr lang="zh-CN" altLang="en-US" sz="1050" b="1" noProof="1">
                <a:solidFill>
                  <a:prstClr val="black"/>
                </a:solidFill>
                <a:latin typeface="Arial" panose="020B0604020202020204" charset="-124"/>
                <a:ea typeface="宋体" panose="02010600030101010101" pitchFamily="2" charset="-122"/>
                <a:cs typeface="+mn-ea"/>
                <a:sym typeface="+mn-ea"/>
              </a:rPr>
              <a:t>分析研判系统的分析服务</a:t>
            </a:r>
            <a:r>
              <a:rPr lang="zh-CN" altLang="en-US" sz="1050" noProof="1">
                <a:solidFill>
                  <a:prstClr val="black"/>
                </a:solidFill>
                <a:latin typeface="Arial" panose="020B0604020202020204" charset="-124"/>
                <a:ea typeface="宋体" panose="02010600030101010101" pitchFamily="2" charset="-122"/>
                <a:cs typeface="+mn-ea"/>
                <a:sym typeface="+mn-ea"/>
              </a:rPr>
              <a:t>会判断实时定位数据是否存在报警条件，并将产生报警的数据存储到大数据存储系统中，同时将分析结果推送给报警协同系统</a:t>
            </a:r>
            <a:endParaRPr lang="zh-CN" altLang="en-US" sz="1050" noProof="1">
              <a:solidFill>
                <a:prstClr val="black"/>
              </a:solidFill>
              <a:latin typeface="Arial" panose="020B0604020202020204" charset="-124"/>
              <a:ea typeface="宋体" panose="02010600030101010101" pitchFamily="2" charset="-122"/>
              <a:cs typeface="+mn-ea"/>
              <a:sym typeface="+mn-ea"/>
            </a:endParaRPr>
          </a:p>
          <a:p>
            <a:pPr marL="285750" indent="-285750" eaLnBrk="1" hangingPunct="1">
              <a:buFont typeface="Wingdings" panose="05000000000000000000" charset="0"/>
              <a:buChar char="Ø"/>
              <a:defRPr/>
            </a:pPr>
            <a:endParaRPr lang="zh-CN" altLang="en-US" sz="1050" noProof="1">
              <a:solidFill>
                <a:prstClr val="black"/>
              </a:solidFill>
              <a:latin typeface="Arial" panose="020B0604020202020204" charset="-124"/>
              <a:ea typeface="宋体" panose="02010600030101010101" pitchFamily="2" charset="-122"/>
              <a:cs typeface="+mn-ea"/>
              <a:sym typeface="+mn-ea"/>
            </a:endParaRPr>
          </a:p>
          <a:p>
            <a:pPr marL="285750" indent="-285750" eaLnBrk="1" hangingPunct="1">
              <a:buFont typeface="Wingdings" panose="05000000000000000000" charset="0"/>
              <a:buChar char="Ø"/>
              <a:defRPr/>
            </a:pPr>
            <a:r>
              <a:rPr lang="zh-CN" altLang="en-US" sz="1050" b="1" noProof="1">
                <a:solidFill>
                  <a:prstClr val="black"/>
                </a:solidFill>
                <a:latin typeface="Arial" panose="020B0604020202020204" charset="-124"/>
                <a:ea typeface="宋体" panose="02010600030101010101" pitchFamily="2" charset="-122"/>
                <a:cs typeface="+mn-ea"/>
                <a:sym typeface="+mn-ea"/>
              </a:rPr>
              <a:t>报警协同系统的处理服务</a:t>
            </a:r>
            <a:r>
              <a:rPr lang="zh-CN" altLang="en-US" sz="1050" noProof="1">
                <a:solidFill>
                  <a:prstClr val="black"/>
                </a:solidFill>
                <a:latin typeface="Arial" panose="020B0604020202020204" charset="-124"/>
                <a:ea typeface="宋体" panose="02010600030101010101" pitchFamily="2" charset="-122"/>
                <a:cs typeface="+mn-ea"/>
                <a:sym typeface="+mn-ea"/>
              </a:rPr>
              <a:t>会处理推送过来的分析结果，并做自动或手动处理，如自动下发语音指令等，并将处理结果保存到大数据存储系统</a:t>
            </a:r>
            <a:endParaRPr lang="en-US" altLang="zh-CN" sz="1050" noProof="1">
              <a:solidFill>
                <a:prstClr val="black"/>
              </a:solidFill>
              <a:latin typeface="Arial" panose="020B0604020202020204" charset="-124"/>
              <a:ea typeface="宋体" panose="02010600030101010101" pitchFamily="2" charset="-122"/>
              <a:cs typeface="+mn-ea"/>
              <a:sym typeface="+mn-ea"/>
            </a:endParaRPr>
          </a:p>
          <a:p>
            <a:pPr indent="0" eaLnBrk="1" hangingPunct="1">
              <a:buFont typeface="Wingdings" panose="05000000000000000000" charset="0"/>
              <a:buNone/>
              <a:defRPr/>
            </a:pPr>
            <a:endParaRPr lang="zh-CN" altLang="zh-CN" sz="1050" noProof="1">
              <a:solidFill>
                <a:prstClr val="black"/>
              </a:solidFill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940" y="1506220"/>
            <a:ext cx="4572000" cy="40481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" name="Rectangle 19"/>
          <p:cNvSpPr/>
          <p:nvPr/>
        </p:nvSpPr>
        <p:spPr>
          <a:xfrm>
            <a:off x="1072824" y="361768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</a:rPr>
              <a:t>技术选型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69" name="Oval 11"/>
          <p:cNvSpPr/>
          <p:nvPr/>
        </p:nvSpPr>
        <p:spPr>
          <a:xfrm>
            <a:off x="409225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70" name="Oval 11"/>
          <p:cNvSpPr/>
          <p:nvPr/>
        </p:nvSpPr>
        <p:spPr>
          <a:xfrm>
            <a:off x="555092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" y="1496695"/>
            <a:ext cx="8637905" cy="29806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6520156" y="1179118"/>
            <a:ext cx="2422795" cy="1545590"/>
          </a:xfrm>
          <a:prstGeom prst="rect">
            <a:avLst/>
          </a:prstGeom>
          <a:noFill/>
        </p:spPr>
        <p:txBody>
          <a:bodyPr>
            <a:spAutoFit/>
          </a:bodyPr>
          <a:p>
            <a:pPr eaLnBrk="1" hangingPunct="1">
              <a:buFont typeface="Wingdings" panose="05000000000000000000" charset="0"/>
              <a:buNone/>
              <a:defRPr/>
            </a:pPr>
            <a:endParaRPr lang="zh-CN" altLang="en-US" sz="1050" noProof="1">
              <a:solidFill>
                <a:prstClr val="black"/>
              </a:solidFill>
            </a:endParaRPr>
          </a:p>
          <a:p>
            <a:pPr marL="285750" indent="-285750" eaLnBrk="1" hangingPunct="1">
              <a:buFont typeface="Wingdings" panose="05000000000000000000" charset="0"/>
              <a:buChar char="Ø"/>
              <a:defRPr/>
            </a:pPr>
            <a:r>
              <a:rPr lang="en-US" altLang="zh-CN" sz="1050" noProof="1">
                <a:solidFill>
                  <a:prstClr val="black"/>
                </a:solidFill>
                <a:latin typeface="Arial" panose="020B0604020202020204" charset="-124"/>
                <a:ea typeface="宋体" panose="02010600030101010101" pitchFamily="2" charset="-122"/>
                <a:cs typeface="+mn-ea"/>
                <a:sym typeface="+mn-ea"/>
              </a:rPr>
              <a:t>MQ</a:t>
            </a:r>
            <a:r>
              <a:rPr lang="zh-CN" altLang="en-US" sz="1050" noProof="1">
                <a:solidFill>
                  <a:prstClr val="black"/>
                </a:solidFill>
                <a:latin typeface="Arial" panose="020B0604020202020204" charset="-124"/>
                <a:ea typeface="宋体" panose="02010600030101010101" pitchFamily="2" charset="-122"/>
                <a:cs typeface="+mn-ea"/>
                <a:sym typeface="+mn-ea"/>
              </a:rPr>
              <a:t>集群作用为数据削峰和任务分组</a:t>
            </a:r>
            <a:endParaRPr lang="zh-CN" altLang="en-US" sz="1050" noProof="1">
              <a:solidFill>
                <a:prstClr val="black"/>
              </a:solidFill>
              <a:latin typeface="Arial" panose="020B0604020202020204" charset="-124"/>
              <a:ea typeface="宋体" panose="02010600030101010101" pitchFamily="2" charset="-122"/>
              <a:cs typeface="+mn-ea"/>
              <a:sym typeface="+mn-ea"/>
            </a:endParaRPr>
          </a:p>
          <a:p>
            <a:pPr marL="285750" indent="-285750" eaLnBrk="1" hangingPunct="1">
              <a:buFont typeface="Wingdings" panose="05000000000000000000" charset="0"/>
              <a:buChar char="Ø"/>
              <a:defRPr/>
            </a:pPr>
            <a:endParaRPr lang="zh-CN" altLang="en-US" sz="1050" noProof="1">
              <a:solidFill>
                <a:prstClr val="black"/>
              </a:solidFill>
              <a:latin typeface="Arial" panose="020B0604020202020204" charset="-124"/>
              <a:ea typeface="宋体" panose="02010600030101010101" pitchFamily="2" charset="-122"/>
              <a:cs typeface="+mn-ea"/>
              <a:sym typeface="+mn-ea"/>
            </a:endParaRPr>
          </a:p>
          <a:p>
            <a:pPr marL="285750" indent="-285750" eaLnBrk="1" hangingPunct="1">
              <a:buFont typeface="Wingdings" panose="05000000000000000000" charset="0"/>
              <a:buChar char="Ø"/>
              <a:defRPr/>
            </a:pPr>
            <a:r>
              <a:rPr lang="en-US" altLang="zh-CN" sz="1050" noProof="1">
                <a:solidFill>
                  <a:prstClr val="black"/>
                </a:solidFill>
                <a:latin typeface="Arial" panose="020B0604020202020204" charset="-124"/>
                <a:ea typeface="宋体" panose="02010600030101010101" pitchFamily="2" charset="-122"/>
                <a:cs typeface="+mn-ea"/>
                <a:sym typeface="+mn-ea"/>
              </a:rPr>
              <a:t>ES</a:t>
            </a:r>
            <a:r>
              <a:rPr lang="zh-CN" altLang="en-US" sz="1050" noProof="1">
                <a:solidFill>
                  <a:prstClr val="black"/>
                </a:solidFill>
                <a:latin typeface="Arial" panose="020B0604020202020204" charset="-124"/>
                <a:ea typeface="宋体" panose="02010600030101010101" pitchFamily="2" charset="-122"/>
                <a:cs typeface="+mn-ea"/>
                <a:sym typeface="+mn-ea"/>
              </a:rPr>
              <a:t>集群作为实时轨迹数据的分布式存储解决方案</a:t>
            </a:r>
            <a:endParaRPr lang="zh-CN" altLang="en-US" sz="1050" noProof="1">
              <a:solidFill>
                <a:prstClr val="black"/>
              </a:solidFill>
              <a:latin typeface="Arial" panose="020B0604020202020204" charset="-124"/>
              <a:ea typeface="宋体" panose="02010600030101010101" pitchFamily="2" charset="-122"/>
              <a:cs typeface="+mn-ea"/>
              <a:sym typeface="+mn-ea"/>
            </a:endParaRPr>
          </a:p>
          <a:p>
            <a:pPr marL="285750" indent="-285750" eaLnBrk="1" hangingPunct="1">
              <a:buFont typeface="Wingdings" panose="05000000000000000000" charset="0"/>
              <a:buChar char="Ø"/>
              <a:defRPr/>
            </a:pPr>
            <a:endParaRPr lang="zh-CN" altLang="en-US" sz="1050" noProof="1">
              <a:solidFill>
                <a:prstClr val="black"/>
              </a:solidFill>
              <a:latin typeface="Arial" panose="020B0604020202020204" charset="-124"/>
              <a:ea typeface="宋体" panose="02010600030101010101" pitchFamily="2" charset="-122"/>
              <a:cs typeface="+mn-ea"/>
              <a:sym typeface="+mn-ea"/>
            </a:endParaRPr>
          </a:p>
          <a:p>
            <a:pPr marL="285750" indent="-285750" eaLnBrk="1" hangingPunct="1">
              <a:buFont typeface="Wingdings" panose="05000000000000000000" charset="0"/>
              <a:buChar char="Ø"/>
              <a:defRPr/>
            </a:pPr>
            <a:r>
              <a:rPr lang="en-US" altLang="zh-CN" sz="1050" noProof="1">
                <a:solidFill>
                  <a:prstClr val="black"/>
                </a:solidFill>
                <a:latin typeface="Arial" panose="020B0604020202020204" charset="-124"/>
                <a:ea typeface="宋体" panose="02010600030101010101" pitchFamily="2" charset="-122"/>
                <a:cs typeface="+mn-ea"/>
                <a:sym typeface="+mn-ea"/>
              </a:rPr>
              <a:t>DFS</a:t>
            </a:r>
            <a:r>
              <a:rPr lang="zh-CN" altLang="en-US" sz="1050" noProof="1">
                <a:solidFill>
                  <a:prstClr val="black"/>
                </a:solidFill>
                <a:latin typeface="Arial" panose="020B0604020202020204" charset="-124"/>
                <a:ea typeface="宋体" panose="02010600030101010101" pitchFamily="2" charset="-122"/>
                <a:cs typeface="+mn-ea"/>
                <a:sym typeface="+mn-ea"/>
              </a:rPr>
              <a:t>集群作为分布式图片服务器</a:t>
            </a:r>
            <a:endParaRPr lang="zh-CN" altLang="en-US" sz="1050" noProof="1">
              <a:solidFill>
                <a:prstClr val="black"/>
              </a:solidFill>
              <a:latin typeface="Arial" panose="020B0604020202020204" charset="-124"/>
              <a:ea typeface="宋体" panose="02010600030101010101" pitchFamily="2" charset="-122"/>
              <a:cs typeface="+mn-ea"/>
              <a:sym typeface="+mn-ea"/>
            </a:endParaRPr>
          </a:p>
          <a:p>
            <a:pPr indent="0" eaLnBrk="1" hangingPunct="1">
              <a:buFont typeface="Wingdings" panose="05000000000000000000" charset="0"/>
              <a:buNone/>
              <a:defRPr/>
            </a:pPr>
            <a:endParaRPr lang="zh-CN" altLang="zh-CN" sz="1050" noProof="1">
              <a:solidFill>
                <a:prstClr val="black"/>
              </a:solidFill>
              <a:sym typeface="+mn-ea"/>
            </a:endParaRPr>
          </a:p>
        </p:txBody>
      </p:sp>
      <p:sp>
        <p:nvSpPr>
          <p:cNvPr id="68" name="Rectangle 19"/>
          <p:cNvSpPr/>
          <p:nvPr/>
        </p:nvSpPr>
        <p:spPr>
          <a:xfrm>
            <a:off x="1072824" y="361768"/>
            <a:ext cx="2468880" cy="39878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  <a:sym typeface="+mn-ea"/>
              </a:rPr>
              <a:t>分析研判基本流程图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69" name="Oval 11"/>
          <p:cNvSpPr/>
          <p:nvPr/>
        </p:nvSpPr>
        <p:spPr>
          <a:xfrm>
            <a:off x="409225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70" name="Oval 11"/>
          <p:cNvSpPr/>
          <p:nvPr/>
        </p:nvSpPr>
        <p:spPr>
          <a:xfrm>
            <a:off x="555092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995" y="1043940"/>
            <a:ext cx="6061075" cy="5628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" name="Rectangle 19"/>
          <p:cNvSpPr/>
          <p:nvPr/>
        </p:nvSpPr>
        <p:spPr>
          <a:xfrm>
            <a:off x="1072824" y="361768"/>
            <a:ext cx="2214880" cy="39878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</a:rPr>
              <a:t>实时轨迹监听架构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69" name="Oval 11"/>
          <p:cNvSpPr/>
          <p:nvPr/>
        </p:nvSpPr>
        <p:spPr>
          <a:xfrm>
            <a:off x="409225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70" name="Oval 11"/>
          <p:cNvSpPr/>
          <p:nvPr/>
        </p:nvSpPr>
        <p:spPr>
          <a:xfrm>
            <a:off x="555092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52161" y="1170863"/>
            <a:ext cx="2422795" cy="1545590"/>
          </a:xfrm>
          <a:prstGeom prst="rect">
            <a:avLst/>
          </a:prstGeom>
          <a:noFill/>
        </p:spPr>
        <p:txBody>
          <a:bodyPr>
            <a:spAutoFit/>
          </a:bodyPr>
          <a:p>
            <a:pPr eaLnBrk="1" hangingPunct="1">
              <a:buFont typeface="Wingdings" panose="05000000000000000000" charset="0"/>
              <a:buNone/>
              <a:defRPr/>
            </a:pPr>
            <a:endParaRPr lang="zh-CN" altLang="en-US" sz="1050" noProof="1">
              <a:solidFill>
                <a:prstClr val="black"/>
              </a:solidFill>
            </a:endParaRPr>
          </a:p>
          <a:p>
            <a:pPr marL="285750" indent="-285750" eaLnBrk="1" hangingPunct="1">
              <a:buFont typeface="Wingdings" panose="05000000000000000000" charset="0"/>
              <a:buChar char="Ø"/>
              <a:defRPr/>
            </a:pPr>
            <a:r>
              <a:rPr lang="en-US" altLang="zh-CN" sz="1050" noProof="1">
                <a:solidFill>
                  <a:prstClr val="black"/>
                </a:solidFill>
                <a:latin typeface="Arial" panose="020B0604020202020204" charset="-124"/>
                <a:ea typeface="宋体" panose="02010600030101010101" pitchFamily="2" charset="-122"/>
                <a:cs typeface="+mn-ea"/>
                <a:sym typeface="+mn-ea"/>
              </a:rPr>
              <a:t>MQ</a:t>
            </a:r>
            <a:r>
              <a:rPr lang="zh-CN" altLang="en-US" sz="1050" noProof="1">
                <a:solidFill>
                  <a:prstClr val="black"/>
                </a:solidFill>
                <a:latin typeface="Arial" panose="020B0604020202020204" charset="-124"/>
                <a:ea typeface="宋体" panose="02010600030101010101" pitchFamily="2" charset="-122"/>
                <a:cs typeface="+mn-ea"/>
                <a:sym typeface="+mn-ea"/>
              </a:rPr>
              <a:t>消息是通过广播的形式分配到各个队列，所以这四种队列消费的数据是相同的</a:t>
            </a:r>
            <a:endParaRPr lang="zh-CN" altLang="en-US" sz="1050" noProof="1">
              <a:solidFill>
                <a:prstClr val="black"/>
              </a:solidFill>
              <a:latin typeface="Arial" panose="020B0604020202020204" charset="-124"/>
              <a:ea typeface="宋体" panose="02010600030101010101" pitchFamily="2" charset="-122"/>
              <a:cs typeface="+mn-ea"/>
              <a:sym typeface="+mn-ea"/>
            </a:endParaRPr>
          </a:p>
          <a:p>
            <a:pPr marL="285750" indent="-285750" eaLnBrk="1" hangingPunct="1">
              <a:buFont typeface="Wingdings" panose="05000000000000000000" charset="0"/>
              <a:buChar char="Ø"/>
              <a:defRPr/>
            </a:pPr>
            <a:endParaRPr lang="zh-CN" altLang="en-US" sz="1050" noProof="1">
              <a:solidFill>
                <a:prstClr val="black"/>
              </a:solidFill>
              <a:latin typeface="Arial" panose="020B0604020202020204" charset="-124"/>
              <a:ea typeface="宋体" panose="02010600030101010101" pitchFamily="2" charset="-122"/>
              <a:cs typeface="+mn-ea"/>
              <a:sym typeface="+mn-ea"/>
            </a:endParaRPr>
          </a:p>
          <a:p>
            <a:pPr marL="285750" indent="-285750" eaLnBrk="1" hangingPunct="1">
              <a:buFont typeface="Wingdings" panose="05000000000000000000" charset="0"/>
              <a:buChar char="Ø"/>
              <a:defRPr/>
            </a:pPr>
            <a:r>
              <a:rPr lang="zh-CN" altLang="en-US" sz="1050" noProof="1">
                <a:solidFill>
                  <a:prstClr val="black"/>
                </a:solidFill>
                <a:latin typeface="Arial" panose="020B0604020202020204" charset="-124"/>
                <a:ea typeface="宋体" panose="02010600030101010101" pitchFamily="2" charset="-122"/>
                <a:cs typeface="+mn-ea"/>
                <a:sym typeface="+mn-ea"/>
              </a:rPr>
              <a:t>消费方集群通过消费同一个队列来实现并行处理任务的能力，并支持水平扩容</a:t>
            </a:r>
            <a:endParaRPr lang="zh-CN" altLang="en-US" sz="1050" noProof="1">
              <a:solidFill>
                <a:prstClr val="black"/>
              </a:solidFill>
              <a:latin typeface="Arial" panose="020B0604020202020204" charset="-124"/>
              <a:ea typeface="宋体" panose="02010600030101010101" pitchFamily="2" charset="-122"/>
              <a:cs typeface="+mn-ea"/>
              <a:sym typeface="+mn-ea"/>
            </a:endParaRPr>
          </a:p>
          <a:p>
            <a:pPr indent="0" eaLnBrk="1" hangingPunct="1">
              <a:buFont typeface="Wingdings" panose="05000000000000000000" charset="0"/>
              <a:buNone/>
              <a:defRPr/>
            </a:pPr>
            <a:endParaRPr lang="zh-CN" altLang="zh-CN" sz="1050" noProof="1">
              <a:solidFill>
                <a:prstClr val="black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990" y="1043305"/>
            <a:ext cx="5114925" cy="5153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467</Words>
  <Application>WPS 演示</Application>
  <PresentationFormat>宽屏</PresentationFormat>
  <Paragraphs>50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Wingdings</vt:lpstr>
      <vt:lpstr>Arial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70</cp:revision>
  <dcterms:created xsi:type="dcterms:W3CDTF">2015-05-05T08:02:00Z</dcterms:created>
  <dcterms:modified xsi:type="dcterms:W3CDTF">2017-09-01T03:40:44Z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