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1" r:id="rId3"/>
    <p:sldId id="280" r:id="rId4"/>
    <p:sldId id="283" r:id="rId5"/>
    <p:sldId id="281" r:id="rId6"/>
    <p:sldId id="282" r:id="rId7"/>
    <p:sldId id="284" r:id="rId8"/>
    <p:sldId id="320" r:id="rId9"/>
    <p:sldId id="257" r:id="rId10"/>
    <p:sldId id="277" r:id="rId11"/>
    <p:sldId id="285" r:id="rId12"/>
    <p:sldId id="286" r:id="rId13"/>
    <p:sldId id="278" r:id="rId14"/>
    <p:sldId id="287" r:id="rId15"/>
    <p:sldId id="319" r:id="rId16"/>
    <p:sldId id="259" r:id="rId17"/>
    <p:sldId id="275" r:id="rId18"/>
    <p:sldId id="276" r:id="rId19"/>
    <p:sldId id="274" r:id="rId20"/>
    <p:sldId id="290" r:id="rId21"/>
    <p:sldId id="291" r:id="rId22"/>
    <p:sldId id="292" r:id="rId23"/>
    <p:sldId id="293" r:id="rId24"/>
    <p:sldId id="294" r:id="rId25"/>
    <p:sldId id="295" r:id="rId26"/>
    <p:sldId id="301" r:id="rId27"/>
    <p:sldId id="304" r:id="rId28"/>
    <p:sldId id="302" r:id="rId29"/>
    <p:sldId id="303" r:id="rId30"/>
    <p:sldId id="318" r:id="rId31"/>
    <p:sldId id="261" r:id="rId32"/>
    <p:sldId id="305" r:id="rId33"/>
    <p:sldId id="262" r:id="rId34"/>
    <p:sldId id="307" r:id="rId35"/>
    <p:sldId id="308" r:id="rId36"/>
    <p:sldId id="263" r:id="rId37"/>
    <p:sldId id="306" r:id="rId38"/>
    <p:sldId id="312" r:id="rId39"/>
    <p:sldId id="313" r:id="rId40"/>
    <p:sldId id="317" r:id="rId41"/>
    <p:sldId id="325" r:id="rId42"/>
    <p:sldId id="323" r:id="rId43"/>
    <p:sldId id="322" r:id="rId44"/>
    <p:sldId id="324" r:id="rId45"/>
    <p:sldId id="314" r:id="rId46"/>
    <p:sldId id="326" r:id="rId47"/>
    <p:sldId id="316" r:id="rId48"/>
    <p:sldId id="299" r:id="rId49"/>
    <p:sldId id="310" r:id="rId50"/>
    <p:sldId id="264" r:id="rId51"/>
    <p:sldId id="265" r:id="rId52"/>
    <p:sldId id="30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5552ef47361ffe518ffbc928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xys289187120.blog.51cto.com/3361352/657435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页面布局和常用控件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Layout_width</a:t>
            </a:r>
            <a:r>
              <a:rPr lang="en-US" altLang="zh-CN" dirty="0" smtClean="0"/>
              <a:t>/height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929718" cy="12858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控件的宽和高，有两个属性：</a:t>
            </a:r>
            <a:endParaRPr lang="en-US" altLang="zh-CN" dirty="0" smtClean="0"/>
          </a:p>
          <a:p>
            <a:r>
              <a:rPr lang="en-US" altLang="zh-CN" dirty="0" err="1" smtClean="0"/>
              <a:t>fill_parent</a:t>
            </a:r>
            <a:r>
              <a:rPr lang="zh-CN" altLang="en-US" dirty="0" smtClean="0"/>
              <a:t>：强制性使视图或者控件充满父控件；</a:t>
            </a:r>
            <a:endParaRPr lang="en-US" altLang="zh-CN" dirty="0" smtClean="0"/>
          </a:p>
          <a:p>
            <a:r>
              <a:rPr lang="en-US" altLang="zh-CN" dirty="0" err="1" smtClean="0"/>
              <a:t>wrap_content</a:t>
            </a:r>
            <a:r>
              <a:rPr lang="zh-CN" altLang="en-US" dirty="0" smtClean="0"/>
              <a:t>：自适应大小，视图扩展以便显示其全部内容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71810"/>
            <a:ext cx="39092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929198"/>
            <a:ext cx="371686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072074"/>
            <a:ext cx="3917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0522" y="3071810"/>
            <a:ext cx="369572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71472" y="3786190"/>
            <a:ext cx="3786214" cy="285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1472" y="5643578"/>
            <a:ext cx="3786214" cy="285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8596" y="2857496"/>
            <a:ext cx="850112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7158" y="4929198"/>
            <a:ext cx="8572560" cy="1857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paddingLeft</a:t>
            </a:r>
            <a:r>
              <a:rPr lang="en-US" altLang="zh-CN" dirty="0" smtClean="0"/>
              <a:t>/Right/Bottom/Top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5756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Android:padding</a:t>
            </a:r>
            <a:r>
              <a:rPr lang="en-US" altLang="zh-CN" sz="2800" dirty="0" smtClean="0"/>
              <a:t>*</a:t>
            </a:r>
            <a:r>
              <a:rPr lang="zh-CN" altLang="en-US" sz="2800" dirty="0" smtClean="0"/>
              <a:t>，表示控件内部的内容（比如文本、图像等）距离控件上下左右的尺寸。</a:t>
            </a:r>
            <a:endParaRPr lang="en-US" altLang="zh-CN" sz="2800" dirty="0" smtClean="0"/>
          </a:p>
          <a:p>
            <a:r>
              <a:rPr lang="zh-CN" altLang="en-US" sz="2800" dirty="0" smtClean="0"/>
              <a:t>与该属性非常相似的属性是</a:t>
            </a:r>
            <a:r>
              <a:rPr lang="en-US" altLang="zh-CN" sz="2800" dirty="0" err="1" smtClean="0"/>
              <a:t>android:layout_margin</a:t>
            </a:r>
            <a:r>
              <a:rPr lang="en-US" altLang="zh-CN" sz="2800" dirty="0" smtClean="0"/>
              <a:t>*</a:t>
            </a:r>
            <a:r>
              <a:rPr lang="zh-CN" altLang="en-US" sz="2800" dirty="0" smtClean="0"/>
              <a:t>，该属性表示控件距离父控件上下左右的尺寸。</a:t>
            </a:r>
            <a:endParaRPr lang="en-US" altLang="zh-CN" sz="2800" dirty="0" smtClean="0"/>
          </a:p>
          <a:p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Margin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Padding</a:t>
            </a:r>
            <a:r>
              <a:rPr lang="zh-CN" altLang="en-US" sz="2800" dirty="0" smtClean="0"/>
              <a:t>跟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的是一样的。如下图所示：黄色部分为</a:t>
            </a:r>
            <a:r>
              <a:rPr lang="en-US" altLang="zh-CN" sz="2800" dirty="0" smtClean="0"/>
              <a:t>Padding</a:t>
            </a:r>
            <a:r>
              <a:rPr lang="zh-CN" altLang="en-US" sz="2800" dirty="0" smtClean="0"/>
              <a:t>，灰色部分为</a:t>
            </a:r>
            <a:r>
              <a:rPr lang="en-US" altLang="zh-CN" sz="2800" dirty="0" smtClean="0"/>
              <a:t>Margin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40962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2948" y="4357694"/>
            <a:ext cx="4855200" cy="2285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img.my.csdn.net/uploads/201210/01/1349089854_58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157728" cy="5143536"/>
          </a:xfrm>
          <a:prstGeom prst="rect">
            <a:avLst/>
          </a:prstGeom>
          <a:noFill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 smtClean="0"/>
              <a:t>Padding*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layout_margin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Gravity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Layout_gravity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android:gravity</a:t>
            </a:r>
            <a:r>
              <a:rPr lang="zh-CN" altLang="en-US" dirty="0" smtClean="0"/>
              <a:t>：设置的是控件自身上面的内容对齐方式。</a:t>
            </a:r>
          </a:p>
          <a:p>
            <a:r>
              <a:rPr lang="en-US" altLang="zh-CN" dirty="0" err="1" smtClean="0"/>
              <a:t>android:layout_gravity</a:t>
            </a:r>
            <a:r>
              <a:rPr lang="zh-CN" altLang="en-US" dirty="0" smtClean="0"/>
              <a:t>：设置控件本身相对于父控件的对齐方式。</a:t>
            </a:r>
            <a:endParaRPr lang="en-US" altLang="zh-CN" dirty="0" smtClean="0"/>
          </a:p>
          <a:p>
            <a:r>
              <a:rPr lang="zh-CN" altLang="en-US" dirty="0" smtClean="0"/>
              <a:t>对齐方式的取值为：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center_vertical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center_horizontal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layout_grivaty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center_vertical|center_horizontal</a:t>
            </a:r>
            <a:r>
              <a:rPr lang="en-US" altLang="zh-CN" dirty="0" smtClean="0"/>
              <a:t>”;</a:t>
            </a:r>
            <a:r>
              <a:rPr lang="zh-CN" altLang="en-US" dirty="0" smtClean="0"/>
              <a:t>表示组件显示是水平居中且垂直居中也就是组件位于屏幕的正中央。</a:t>
            </a:r>
          </a:p>
          <a:p>
            <a:pPr lvl="1"/>
            <a:r>
              <a:rPr lang="en-US" altLang="zh-CN" dirty="0" err="1" smtClean="0"/>
              <a:t>android:gravity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center_vertical|center_horizontal</a:t>
            </a:r>
            <a:r>
              <a:rPr lang="en-US" altLang="zh-CN" dirty="0" smtClean="0"/>
              <a:t>"</a:t>
            </a:r>
            <a:r>
              <a:rPr lang="zh-CN" altLang="en-US" dirty="0" smtClean="0"/>
              <a:t>表示组件中的内容显示位置是正中央。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717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标题使用的属性：</a:t>
            </a:r>
            <a:r>
              <a:rPr lang="en-US" altLang="zh-CN" dirty="0" err="1" smtClean="0"/>
              <a:t>android:gravity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center_vertical|center_horizontal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button1</a:t>
            </a:r>
            <a:r>
              <a:rPr lang="zh-CN" altLang="en-US" dirty="0" smtClean="0"/>
              <a:t>使用的属性：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android:paddingRight</a:t>
            </a:r>
            <a:r>
              <a:rPr lang="en-US" altLang="zh-CN" dirty="0" smtClean="0"/>
              <a:t>="40dip"</a:t>
            </a:r>
          </a:p>
          <a:p>
            <a:r>
              <a:rPr lang="en-US" altLang="zh-CN" dirty="0" smtClean="0"/>
              <a:t>button2</a:t>
            </a:r>
            <a:r>
              <a:rPr lang="zh-CN" altLang="en-US" dirty="0" smtClean="0"/>
              <a:t>使用的属性是：</a:t>
            </a:r>
            <a:r>
              <a:rPr lang="en-US" altLang="zh-CN" dirty="0" err="1" smtClean="0"/>
              <a:t>android:layout_marginLeft</a:t>
            </a:r>
            <a:r>
              <a:rPr lang="en-US" altLang="zh-CN" dirty="0" smtClean="0"/>
              <a:t>="40dp"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000504"/>
            <a:ext cx="457314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页面布局公共属性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页面布局之线性布局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页面布局之相对布局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常用控件介绍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控件之动态添加及修改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该布局有个重要的属性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android:orientation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，取值可以为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vertical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，分别表示水平布局（一行多列）和垂直布局（多行一列）。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属性中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android:orientation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为设置线性布局当其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="vertical"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时，为 垂直线性布局，当其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="horizontal"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时，为水平线性布局，不管是水平还是垂直线性布局一行（列）只能放置一个控件。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Orientation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3"/>
            <a:ext cx="6715140" cy="532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85786" y="2428868"/>
            <a:ext cx="2786082" cy="3571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2071678"/>
            <a:ext cx="275921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713930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75" y="3071810"/>
            <a:ext cx="4048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85786" y="2500306"/>
            <a:ext cx="3357586" cy="285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Layout_weight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宽度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高度都是按着组件的次序逐个占用的！所以当某个组件设置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fill_parent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，在没有设置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Layout_weight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的情况下，该组件会占用余下的空间，那么在它后面的组件就会显示不出来。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/>
              <a:t>所有的视图都有一个</a:t>
            </a:r>
            <a:r>
              <a:rPr lang="en-US" altLang="zh-CN" dirty="0" err="1" smtClean="0"/>
              <a:t>layout_weight</a:t>
            </a:r>
            <a:r>
              <a:rPr lang="zh-CN" altLang="en-US" dirty="0" smtClean="0"/>
              <a:t>值，默认为零，意思是需要显示多大的视图就占据多大的屏幕空间。</a:t>
            </a:r>
            <a:endParaRPr lang="en-US" altLang="zh-CN" dirty="0" smtClean="0"/>
          </a:p>
          <a:p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页面布局公共属性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页面布局之线性布局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页面布局之相对布局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常用控件介绍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控件之动态添加及修改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正确使用</a:t>
            </a:r>
            <a:r>
              <a:rPr lang="en-US" altLang="zh-CN" dirty="0" smtClean="0"/>
              <a:t>weight!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请参考：</a:t>
            </a:r>
            <a:r>
              <a:rPr lang="en-US" altLang="zh-CN" dirty="0" smtClean="0">
                <a:hlinkClick r:id="rId2"/>
              </a:rPr>
              <a:t>http://jingyan.baidu.com/article/5552ef47361ffe518ffbc928.html</a:t>
            </a:r>
            <a:endParaRPr lang="en-US" altLang="zh-CN" dirty="0" smtClean="0"/>
          </a:p>
          <a:p>
            <a:r>
              <a:rPr lang="zh-CN" altLang="en-US" dirty="0" smtClean="0"/>
              <a:t>我们如果在某个方向上使用了</a:t>
            </a:r>
            <a:r>
              <a:rPr lang="en-US" altLang="zh-CN" dirty="0" smtClean="0"/>
              <a:t>weight ,</a:t>
            </a:r>
            <a:r>
              <a:rPr lang="zh-CN" altLang="en-US" dirty="0" smtClean="0"/>
              <a:t>那么我们必须在对应的方向上将</a:t>
            </a:r>
            <a:r>
              <a:rPr lang="en-US" altLang="zh-CN" dirty="0" smtClean="0"/>
              <a:t>width/height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0dp. </a:t>
            </a:r>
            <a:r>
              <a:rPr lang="zh-CN" altLang="en-US" dirty="0" smtClean="0"/>
              <a:t>它告诉了我们设置为</a:t>
            </a:r>
            <a:r>
              <a:rPr lang="en-US" altLang="zh-CN" dirty="0" smtClean="0"/>
              <a:t>0dp</a:t>
            </a:r>
            <a:r>
              <a:rPr lang="zh-CN" altLang="en-US" dirty="0" smtClean="0"/>
              <a:t>是因为使用</a:t>
            </a:r>
            <a:r>
              <a:rPr lang="en-US" altLang="zh-CN" dirty="0" smtClean="0"/>
              <a:t>weight,</a:t>
            </a:r>
            <a:r>
              <a:rPr lang="zh-CN" altLang="en-US" dirty="0" smtClean="0">
                <a:solidFill>
                  <a:srgbClr val="FF0000"/>
                </a:solidFill>
              </a:rPr>
              <a:t>系统是采用了另外一套计算占用空间大小的算法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要正确使用</a:t>
            </a:r>
            <a:r>
              <a:rPr lang="en-US" altLang="zh-CN" dirty="0" smtClean="0"/>
              <a:t>weight,</a:t>
            </a:r>
            <a:r>
              <a:rPr lang="zh-CN" altLang="en-US" dirty="0" smtClean="0"/>
              <a:t>不要再去纠结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fill_parent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" </a:t>
            </a:r>
            <a:r>
              <a:rPr lang="zh-CN" altLang="en-US" dirty="0" smtClean="0"/>
              <a:t>两种情况下该如何设置</a:t>
            </a:r>
            <a:r>
              <a:rPr lang="en-US" altLang="zh-CN" dirty="0" smtClean="0"/>
              <a:t>weight. </a:t>
            </a:r>
            <a:r>
              <a:rPr lang="zh-CN" altLang="en-US" dirty="0" smtClean="0"/>
              <a:t>因为这样设置根本就是错误的用法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正确的用法是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zh-CN" altLang="en-US" dirty="0" smtClean="0"/>
              <a:t>   先设置 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=“0dp”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=“0dp”</a:t>
            </a:r>
            <a:r>
              <a:rPr lang="zh-CN" altLang="en-US" dirty="0" smtClean="0"/>
              <a:t>，然后再去调配权重</a:t>
            </a:r>
          </a:p>
          <a:p>
            <a:pPr>
              <a:buNone/>
            </a:pPr>
            <a:r>
              <a:rPr lang="zh-CN" altLang="en-US" dirty="0" smtClean="0"/>
              <a:t>    而此时的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也非常好理解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weight</a:t>
            </a:r>
            <a:r>
              <a:rPr lang="zh-CN" altLang="en-US" b="1" dirty="0" smtClean="0"/>
              <a:t>就是比重</a:t>
            </a:r>
            <a:r>
              <a:rPr lang="en-US" altLang="zh-CN" b="1" dirty="0" smtClean="0"/>
              <a:t>!</a:t>
            </a:r>
            <a:r>
              <a:rPr lang="zh-CN" altLang="en-US" b="1" dirty="0" smtClean="0"/>
              <a:t>比例</a:t>
            </a:r>
            <a:r>
              <a:rPr lang="en-US" altLang="zh-CN" b="1" dirty="0" smtClean="0"/>
              <a:t>!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374419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571480"/>
            <a:ext cx="386533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3286124"/>
            <a:ext cx="5000660" cy="312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643050"/>
            <a:ext cx="494925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072" y="1571612"/>
            <a:ext cx="427196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14348" y="2143116"/>
            <a:ext cx="357190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2910" y="3429000"/>
            <a:ext cx="357190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2910" y="4643446"/>
            <a:ext cx="357190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538660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300" y="1714488"/>
            <a:ext cx="36957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14348" y="2143116"/>
            <a:ext cx="464347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1472" y="3286124"/>
            <a:ext cx="464347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1472" y="4572008"/>
            <a:ext cx="464347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43050"/>
            <a:ext cx="536380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900" y="1857364"/>
            <a:ext cx="38481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85786" y="3286124"/>
            <a:ext cx="378621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7224" y="4572008"/>
            <a:ext cx="44291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7224" y="2214554"/>
            <a:ext cx="435771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嵌套式线性布局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715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可以使用嵌套式的线性布局，生成各种更加复杂的界面。</a:t>
            </a:r>
            <a:endParaRPr lang="zh-CN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571744"/>
            <a:ext cx="3214710" cy="419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897153"/>
            <a:ext cx="3357586" cy="331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布局文件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187960"/>
            <a:ext cx="6858048" cy="567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714480" y="2786058"/>
            <a:ext cx="314327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14480" y="3214686"/>
            <a:ext cx="3857652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3042" y="4643446"/>
            <a:ext cx="31432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5214950"/>
            <a:ext cx="3857652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布局嵌套例子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5858"/>
          </a:xfrm>
        </p:spPr>
        <p:txBody>
          <a:bodyPr/>
          <a:lstStyle/>
          <a:p>
            <a:r>
              <a:rPr lang="zh-CN" altLang="en-US" dirty="0" smtClean="0"/>
              <a:t>在各种布局中，可以通过互相嵌套，创建各种各样的界面。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3071810"/>
            <a:ext cx="39697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643182"/>
            <a:ext cx="43529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r="17949"/>
          <a:stretch>
            <a:fillRect/>
          </a:stretch>
        </p:blipFill>
        <p:spPr bwMode="auto">
          <a:xfrm>
            <a:off x="-71470" y="1500174"/>
            <a:ext cx="4572032" cy="497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500174"/>
            <a:ext cx="510833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应用的用户界面是由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构建的，他们有很多的种类，</a:t>
            </a:r>
            <a:r>
              <a:rPr lang="zh-CN" altLang="en-US" dirty="0" smtClean="0">
                <a:solidFill>
                  <a:srgbClr val="FF0000"/>
                </a:solidFill>
              </a:rPr>
              <a:t>并且都是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</a:rPr>
              <a:t>的子类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类的一些子类提供了诸如文本输入框和按钮之类的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对象的完整实现。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ViewGroup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</a:rPr>
              <a:t>的一个扩展</a:t>
            </a:r>
            <a:r>
              <a:rPr lang="zh-CN" altLang="en-US" dirty="0" smtClean="0"/>
              <a:t>，它可以容纳多个字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。</a:t>
            </a:r>
            <a:r>
              <a:rPr lang="en-US" altLang="zh-CN" dirty="0" err="1" smtClean="0">
                <a:solidFill>
                  <a:srgbClr val="FF0000"/>
                </a:solidFill>
              </a:rPr>
              <a:t>ViewGroup</a:t>
            </a:r>
            <a:r>
              <a:rPr lang="zh-CN" altLang="en-US" dirty="0" smtClean="0">
                <a:solidFill>
                  <a:srgbClr val="FF0000"/>
                </a:solidFill>
              </a:rPr>
              <a:t>类同样可以被扩展用作</a:t>
            </a:r>
            <a:r>
              <a:rPr lang="en-US" altLang="zh-CN" dirty="0" smtClean="0">
                <a:solidFill>
                  <a:srgbClr val="FF0000"/>
                </a:solidFill>
              </a:rPr>
              <a:t>layout</a:t>
            </a:r>
            <a:r>
              <a:rPr lang="zh-CN" altLang="en-US" dirty="0" smtClean="0"/>
              <a:t>（布局管理器）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页面布局公共属性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页面布局之线性布局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页面布局之相对布局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常用控件介绍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控件之动态添加及修改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相对布局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RelativeLayout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按照各子元素之间的位置关系完成布局。在此布局中的子元素里有位置相关的属性。例如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layout_below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layout_above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等。子元素就通过这些属性和各自的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配合指定位置关系。注意在指定位置关系时，引用的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必须在引用之前，先被定义，否则将出现异常。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取值为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的属性值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880899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取值为控件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的属性值</a:t>
            </a:r>
            <a:endParaRPr lang="zh-CN" alt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51" y="1643050"/>
            <a:ext cx="891844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704" y="1785926"/>
            <a:ext cx="872701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46" y="0"/>
            <a:ext cx="6929454" cy="683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285984" y="2928934"/>
            <a:ext cx="357190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5984" y="4500570"/>
            <a:ext cx="357190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57422" y="5857892"/>
            <a:ext cx="357190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r="34714"/>
          <a:stretch>
            <a:fillRect/>
          </a:stretch>
        </p:blipFill>
        <p:spPr bwMode="auto">
          <a:xfrm>
            <a:off x="214282" y="1571612"/>
            <a:ext cx="500066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2071678"/>
            <a:ext cx="371474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85852" y="4857760"/>
            <a:ext cx="357190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5852" y="6072206"/>
            <a:ext cx="392909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4143372" y="3000372"/>
            <a:ext cx="2571768" cy="1143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4929190" y="3357562"/>
            <a:ext cx="3071834" cy="25003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控件的定义与引用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在相对布局中，涉及控件的定义与引用，因此这里做个介绍。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控件可以通过</a:t>
            </a:r>
            <a:r>
              <a:rPr lang="en-US" altLang="zh-CN" sz="2800" dirty="0" err="1" smtClean="0"/>
              <a:t>android:id</a:t>
            </a:r>
            <a:r>
              <a:rPr lang="zh-CN" altLang="en-US" sz="2800" dirty="0" smtClean="0"/>
              <a:t>属性进行控件变量名定义，定义方式如下：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android:id</a:t>
            </a:r>
            <a:r>
              <a:rPr lang="en-US" altLang="zh-CN" sz="2800" dirty="0" smtClean="0">
                <a:solidFill>
                  <a:srgbClr val="FF0000"/>
                </a:solidFill>
              </a:rPr>
              <a:t>=“@+id/</a:t>
            </a:r>
            <a:r>
              <a:rPr lang="zh-CN" altLang="en-US" sz="2800" dirty="0" smtClean="0">
                <a:solidFill>
                  <a:srgbClr val="00B0F0"/>
                </a:solidFill>
              </a:rPr>
              <a:t>变量名</a:t>
            </a:r>
            <a:r>
              <a:rPr lang="en-US" altLang="zh-CN" sz="2800" dirty="0" smtClean="0"/>
              <a:t>”</a:t>
            </a:r>
          </a:p>
          <a:p>
            <a:pPr lvl="1"/>
            <a:r>
              <a:rPr lang="zh-CN" altLang="en-US" sz="2800" dirty="0" smtClean="0"/>
              <a:t>上面红色部分是固定的，变量名可自己定义。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文件引用控件时，可通过如下方式：</a:t>
            </a:r>
            <a:r>
              <a:rPr lang="en-US" altLang="zh-CN" sz="2800" dirty="0" smtClean="0">
                <a:solidFill>
                  <a:srgbClr val="FF0000"/>
                </a:solidFill>
              </a:rPr>
              <a:t>@id/</a:t>
            </a:r>
            <a:r>
              <a:rPr lang="zh-CN" altLang="en-US" sz="2800" dirty="0" smtClean="0">
                <a:solidFill>
                  <a:srgbClr val="00B0F0"/>
                </a:solidFill>
              </a:rPr>
              <a:t>变量名</a:t>
            </a:r>
            <a:endParaRPr lang="en-US" altLang="zh-CN" sz="28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页面布局公共属性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页面布局之线性布局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页面布局之相对布局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常用控件介绍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控件之动态添加及修改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常用控件介绍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71744"/>
            <a:ext cx="812209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标注 3"/>
          <p:cNvSpPr/>
          <p:nvPr/>
        </p:nvSpPr>
        <p:spPr>
          <a:xfrm>
            <a:off x="714348" y="1928802"/>
            <a:ext cx="1500198" cy="571504"/>
          </a:xfrm>
          <a:prstGeom prst="wedgeRectCallout">
            <a:avLst>
              <a:gd name="adj1" fmla="val -17786"/>
              <a:gd name="adj2" fmla="val 97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TextView</a:t>
            </a:r>
            <a:endParaRPr lang="zh-CN" altLang="en-US" sz="2400" dirty="0"/>
          </a:p>
        </p:txBody>
      </p:sp>
      <p:sp>
        <p:nvSpPr>
          <p:cNvPr id="5" name="矩形标注 4"/>
          <p:cNvSpPr/>
          <p:nvPr/>
        </p:nvSpPr>
        <p:spPr>
          <a:xfrm>
            <a:off x="928662" y="4000504"/>
            <a:ext cx="1500198" cy="571504"/>
          </a:xfrm>
          <a:prstGeom prst="wedgeRectCallout">
            <a:avLst>
              <a:gd name="adj1" fmla="val 93959"/>
              <a:gd name="adj2" fmla="val -102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EditText</a:t>
            </a:r>
            <a:endParaRPr lang="zh-CN" altLang="en-US" sz="2400" dirty="0"/>
          </a:p>
        </p:txBody>
      </p:sp>
      <p:sp>
        <p:nvSpPr>
          <p:cNvPr id="6" name="矩形标注 5"/>
          <p:cNvSpPr/>
          <p:nvPr/>
        </p:nvSpPr>
        <p:spPr>
          <a:xfrm>
            <a:off x="5572132" y="5072074"/>
            <a:ext cx="1500198" cy="571504"/>
          </a:xfrm>
          <a:prstGeom prst="wedgeRectCallout">
            <a:avLst>
              <a:gd name="adj1" fmla="val 77705"/>
              <a:gd name="adj2" fmla="val -142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Button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ViewGroup</a:t>
            </a:r>
            <a:r>
              <a:rPr lang="zh-CN" altLang="en-US" dirty="0" smtClean="0"/>
              <a:t>类是布局（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）和视图容器（</a:t>
            </a:r>
            <a:r>
              <a:rPr lang="en-US" altLang="zh-CN" dirty="0" smtClean="0"/>
              <a:t>View container</a:t>
            </a:r>
            <a:r>
              <a:rPr lang="zh-CN" altLang="en-US" dirty="0" smtClean="0"/>
              <a:t>）的基类，此类也定义了</a:t>
            </a:r>
            <a:r>
              <a:rPr lang="en-US" altLang="zh-CN" dirty="0" err="1" smtClean="0"/>
              <a:t>ViewGroup.LayoutParams</a:t>
            </a:r>
            <a:r>
              <a:rPr lang="zh-CN" altLang="en-US" dirty="0" smtClean="0"/>
              <a:t>类，它作为布局参数的基类，此类告诉父视图其中的子视图想如何显示。</a:t>
            </a:r>
            <a:r>
              <a:rPr lang="zh-CN" altLang="en-US" dirty="0" smtClean="0">
                <a:solidFill>
                  <a:srgbClr val="FF0000"/>
                </a:solidFill>
              </a:rPr>
              <a:t>我们要介绍的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</a:rPr>
              <a:t>的布局方式的类，都是直接或间接继承自</a:t>
            </a:r>
            <a:r>
              <a:rPr lang="en-US" altLang="zh-CN" dirty="0" err="1" smtClean="0">
                <a:solidFill>
                  <a:srgbClr val="FF0000"/>
                </a:solidFill>
              </a:rPr>
              <a:t>ViewGroup</a:t>
            </a:r>
            <a:r>
              <a:rPr lang="zh-CN" altLang="en-US" dirty="0" smtClean="0">
                <a:solidFill>
                  <a:srgbClr val="FF0000"/>
                </a:solidFill>
              </a:rPr>
              <a:t>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所有的布局方式都可以归类为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个类别，即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个直接子类。其它的一些布局都扩展自这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常用控件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详细的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使用可以参看：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http://xys289187120.blog.51cto.com/3361352/657435/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常用属性包括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bold,italic,normal</a:t>
            </a:r>
            <a:r>
              <a:rPr lang="zh-CN" altLang="en-US" dirty="0" smtClean="0"/>
              <a:t>等）</a:t>
            </a:r>
            <a:r>
              <a:rPr lang="en-US" altLang="zh-CN" dirty="0" smtClean="0"/>
              <a:t>, background</a:t>
            </a:r>
          </a:p>
          <a:p>
            <a:pPr lvl="1"/>
            <a:r>
              <a:rPr lang="en-US" altLang="zh-CN" dirty="0" err="1" smtClean="0"/>
              <a:t>textScaleX</a:t>
            </a:r>
            <a:r>
              <a:rPr lang="zh-CN" altLang="en-US" dirty="0" smtClean="0"/>
              <a:t>属性：设置文字间距。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Passward</a:t>
            </a:r>
            <a:r>
              <a:rPr lang="zh-CN" altLang="en-US" dirty="0" smtClean="0"/>
              <a:t>属性：设置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时，显示</a:t>
            </a:r>
            <a:r>
              <a:rPr lang="en-US" altLang="zh-CN" dirty="0" smtClean="0"/>
              <a:t>”…”</a:t>
            </a:r>
          </a:p>
          <a:p>
            <a:pPr lvl="1"/>
            <a:r>
              <a:rPr lang="en-US" altLang="zh-CN" dirty="0" err="1" smtClean="0"/>
              <a:t>shadowColor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shadowRadius</a:t>
            </a:r>
            <a:r>
              <a:rPr lang="zh-CN" altLang="en-US" dirty="0" smtClean="0"/>
              <a:t>：设置文本的阴影效果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drawableLeft</a:t>
            </a:r>
            <a:r>
              <a:rPr lang="en-US" altLang="zh-CN" dirty="0" smtClean="0"/>
              <a:t>/Right/Top/Bottom: </a:t>
            </a:r>
            <a:r>
              <a:rPr lang="zh-CN" altLang="en-US" dirty="0" smtClean="0"/>
              <a:t>在左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下边放的图像或者图标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71472" y="1500174"/>
            <a:ext cx="8153400" cy="3000396"/>
          </a:xfrm>
        </p:spPr>
        <p:txBody>
          <a:bodyPr>
            <a:no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sz="2800" dirty="0" err="1" smtClean="0"/>
              <a:t>ellipsize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设置当文字过长时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该控件 该如何显示。有如下值设置：</a:t>
            </a:r>
            <a:endParaRPr lang="en-US" altLang="zh-CN" sz="2800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zh-CN" sz="2400" dirty="0" smtClean="0"/>
              <a:t>start—–</a:t>
            </a:r>
            <a:r>
              <a:rPr lang="zh-CN" altLang="en-US" sz="2400" dirty="0" smtClean="0"/>
              <a:t>省略号显示在开头；</a:t>
            </a:r>
            <a:r>
              <a:rPr lang="en-US" altLang="zh-CN" sz="2400" dirty="0" smtClean="0"/>
              <a:t>end——</a:t>
            </a:r>
            <a:r>
              <a:rPr lang="zh-CN" altLang="en-US" sz="2400" dirty="0" smtClean="0"/>
              <a:t>省略号显示在结尾</a:t>
            </a:r>
            <a:r>
              <a:rPr lang="en-US" altLang="zh-CN" sz="2400" dirty="0" smtClean="0"/>
              <a:t>; middle—-</a:t>
            </a:r>
            <a:r>
              <a:rPr lang="zh-CN" altLang="en-US" sz="2400" dirty="0" smtClean="0"/>
              <a:t>省略号显示在中间；</a:t>
            </a:r>
            <a:r>
              <a:rPr lang="en-US" altLang="zh-CN" sz="2400" dirty="0" smtClean="0"/>
              <a:t>marquee” ——</a:t>
            </a:r>
            <a:r>
              <a:rPr lang="zh-CN" altLang="en-US" sz="2400" dirty="0" smtClean="0"/>
              <a:t>以跑马灯 的方式显示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动画 横向移动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注意：以上属性大多比较通用，属于公共属性，也可以用在其它控件上。</a:t>
            </a:r>
            <a:endParaRPr lang="zh-CN" altLang="en-US" sz="24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54" y="4643446"/>
            <a:ext cx="526242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 t="30769"/>
          <a:stretch>
            <a:fillRect/>
          </a:stretch>
        </p:blipFill>
        <p:spPr bwMode="auto">
          <a:xfrm>
            <a:off x="5286380" y="5000636"/>
            <a:ext cx="381796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392467"/>
            <a:ext cx="5000660" cy="510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5" y="0"/>
            <a:ext cx="4788957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3286116" y="928670"/>
            <a:ext cx="1428760" cy="7858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3778" y="2428868"/>
            <a:ext cx="442169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>
          <a:xfrm flipV="1">
            <a:off x="3571868" y="3286124"/>
            <a:ext cx="1785950" cy="2857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786322"/>
            <a:ext cx="49113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>
            <a:off x="3571868" y="4714884"/>
            <a:ext cx="1357322" cy="9286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常用控件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EditText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最重要属性</a:t>
            </a:r>
            <a:r>
              <a:rPr lang="en-US" altLang="zh-CN" dirty="0" err="1" smtClean="0"/>
              <a:t>inputType</a:t>
            </a:r>
            <a:r>
              <a:rPr lang="zh-CN" altLang="en-US" dirty="0" smtClean="0"/>
              <a:t>，表示输入框中接收什么类型的输入。取值非常多，如下图所示。</a:t>
            </a:r>
            <a:endParaRPr lang="en-US" altLang="zh-CN" dirty="0" smtClean="0"/>
          </a:p>
          <a:p>
            <a:r>
              <a:rPr lang="en-US" altLang="zh-CN" dirty="0" smtClean="0"/>
              <a:t>text: </a:t>
            </a:r>
            <a:r>
              <a:rPr lang="zh-CN" altLang="en-US" dirty="0" smtClean="0"/>
              <a:t>最常用的属性，用于设置显示的文本。</a:t>
            </a:r>
            <a:endParaRPr lang="en-US" altLang="zh-CN" dirty="0" smtClean="0"/>
          </a:p>
          <a:p>
            <a:r>
              <a:rPr lang="en-US" altLang="zh-CN" dirty="0" smtClean="0"/>
              <a:t>hint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textColorHint</a:t>
            </a:r>
            <a:r>
              <a:rPr lang="zh-CN" altLang="en-US" dirty="0" smtClean="0"/>
              <a:t>：设置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为空时显示的文字提示信息，以及提示信息的颜色。</a:t>
            </a:r>
            <a:endParaRPr lang="en-US" altLang="zh-CN" dirty="0" smtClean="0"/>
          </a:p>
          <a:p>
            <a:r>
              <a:rPr lang="en-US" altLang="zh-CN" dirty="0" smtClean="0"/>
              <a:t>digits</a:t>
            </a:r>
            <a:r>
              <a:rPr lang="zh-CN" altLang="en-US" dirty="0" smtClean="0"/>
              <a:t>：设置允许输入哪些字符。如“</a:t>
            </a:r>
            <a:r>
              <a:rPr lang="en-US" altLang="zh-CN" dirty="0" smtClean="0"/>
              <a:t>1234567890.+-*/%\n()”</a:t>
            </a:r>
          </a:p>
          <a:p>
            <a:r>
              <a:rPr lang="en-US" altLang="zh-CN" dirty="0" err="1" smtClean="0"/>
              <a:t>scrollHorizontally</a:t>
            </a:r>
            <a:r>
              <a:rPr lang="zh-CN" altLang="en-US" dirty="0" smtClean="0"/>
              <a:t>：设置文本超出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的宽度的情况下，是否出现横向滚动条。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1413"/>
            <a:ext cx="6500858" cy="611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381" y="-24"/>
            <a:ext cx="6257651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3714752"/>
            <a:ext cx="8153400" cy="2881314"/>
          </a:xfrm>
        </p:spPr>
        <p:txBody>
          <a:bodyPr/>
          <a:lstStyle/>
          <a:p>
            <a:r>
              <a:rPr lang="zh-CN" altLang="en-US" dirty="0" smtClean="0"/>
              <a:t>常用函数：</a:t>
            </a:r>
            <a:r>
              <a:rPr lang="en-US" altLang="zh-CN" dirty="0" err="1" smtClean="0"/>
              <a:t>getText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setText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71612"/>
            <a:ext cx="39697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286256"/>
            <a:ext cx="801204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071802" y="5000636"/>
            <a:ext cx="535785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62" y="5786454"/>
            <a:ext cx="7358114" cy="85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获得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EditText</a:t>
            </a:r>
            <a:r>
              <a:rPr lang="zh-CN" altLang="en-US" sz="2800" dirty="0" smtClean="0">
                <a:solidFill>
                  <a:schemeClr val="tx1"/>
                </a:solidFill>
              </a:rPr>
              <a:t>中的内容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tv.getText</a:t>
            </a:r>
            <a:r>
              <a:rPr lang="en-US" altLang="zh-CN" sz="2800" dirty="0" smtClean="0">
                <a:solidFill>
                  <a:schemeClr val="tx1"/>
                </a:solidFill>
              </a:rPr>
              <a:t>().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toString</a:t>
            </a:r>
            <a:r>
              <a:rPr lang="en-US" altLang="zh-CN" sz="2800" dirty="0" smtClean="0">
                <a:solidFill>
                  <a:schemeClr val="tx1"/>
                </a:solidFill>
              </a:rPr>
              <a:t>()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findViewById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setOnClickListener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findViewById</a:t>
            </a:r>
            <a:r>
              <a:rPr lang="zh-CN" altLang="en-US" dirty="0" smtClean="0"/>
              <a:t>函数用于在代码中获得控件的</a:t>
            </a:r>
            <a:r>
              <a:rPr lang="en-US" altLang="zh-CN" dirty="0" smtClean="0"/>
              <a:t>id,</a:t>
            </a:r>
            <a:r>
              <a:rPr lang="zh-CN" altLang="en-US" dirty="0" smtClean="0"/>
              <a:t>从而利用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对控件进行操作或者交互。比如，要获得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btnOK</a:t>
            </a:r>
            <a:r>
              <a:rPr lang="zh-CN" altLang="en-US" dirty="0" smtClean="0"/>
              <a:t>的按钮，可以用如下代码：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mybutton</a:t>
            </a:r>
            <a:r>
              <a:rPr lang="en-US" altLang="zh-CN" dirty="0" smtClean="0"/>
              <a:t> = (Button)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R.id.btnOK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注意，</a:t>
            </a:r>
            <a:r>
              <a:rPr lang="en-US" altLang="zh-CN" dirty="0" err="1" smtClean="0"/>
              <a:t>btnOK</a:t>
            </a:r>
            <a:r>
              <a:rPr lang="zh-CN" altLang="en-US" dirty="0" smtClean="0"/>
              <a:t>要事先在布局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文件中定义。</a:t>
            </a:r>
            <a:endParaRPr lang="en-US" altLang="zh-CN" dirty="0" smtClean="0"/>
          </a:p>
          <a:p>
            <a:r>
              <a:rPr lang="en-US" altLang="zh-CN" dirty="0" err="1" smtClean="0"/>
              <a:t>setOnClickListener</a:t>
            </a:r>
            <a:r>
              <a:rPr lang="zh-CN" altLang="en-US" dirty="0" smtClean="0"/>
              <a:t>函数用于处理按钮的单击响应，使用方法非常简单。接上例，首先获得</a:t>
            </a:r>
            <a:r>
              <a:rPr lang="en-US" altLang="zh-CN" dirty="0" err="1" smtClean="0"/>
              <a:t>mybutton</a:t>
            </a:r>
            <a:r>
              <a:rPr lang="zh-CN" altLang="en-US" dirty="0" smtClean="0"/>
              <a:t>控件，然后调用该函数即可：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Mybutton.setOnClickListener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常用控件</a:t>
            </a:r>
            <a:r>
              <a:rPr lang="en-US" altLang="zh-CN" dirty="0" smtClean="0"/>
              <a:t>-Button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00106"/>
          </a:xfrm>
        </p:spPr>
        <p:txBody>
          <a:bodyPr/>
          <a:lstStyle/>
          <a:p>
            <a:r>
              <a:rPr lang="en-US" altLang="zh-CN" dirty="0" smtClean="0"/>
              <a:t>Button</a:t>
            </a:r>
            <a:r>
              <a:rPr lang="zh-CN" altLang="en-US" dirty="0" smtClean="0"/>
              <a:t>的最重要属性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方法：单击事件响应。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00306"/>
            <a:ext cx="821112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596" y="2428868"/>
            <a:ext cx="8143932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页面布局公共属性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页面布局之线性布局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页面布局之相对布局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常用控件介绍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控件之动态添加及修改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页面布局与属性设置的方式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有两种方式可以对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程序的页面，以及页面上的控件进行布局，并设置布局相关的属性。除了上面介绍的</a:t>
            </a:r>
            <a:r>
              <a:rPr lang="en-US" altLang="zh-CN" dirty="0" err="1" smtClean="0"/>
              <a:t>XMl</a:t>
            </a:r>
            <a:r>
              <a:rPr lang="zh-CN" altLang="en-US" dirty="0" smtClean="0"/>
              <a:t>文件方式外，还可以通过代码动态的添加控件或者设置控件的属性。这种方式更加灵活。例如：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点击某个按钮以后，出现另外一个按钮；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输入某行文字以后，删除一副图像；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选中某个选项以后，出现另外一个选项。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\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259"/>
            <a:ext cx="5053461" cy="3590931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774587"/>
            <a:ext cx="7858180" cy="501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动态添加控件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3048"/>
          </a:xfrm>
        </p:spPr>
        <p:txBody>
          <a:bodyPr/>
          <a:lstStyle/>
          <a:p>
            <a:r>
              <a:rPr lang="zh-CN" altLang="en-US" dirty="0" smtClean="0"/>
              <a:t>可以通过代码动态地往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上添加控价。如上例所示，如果我们要在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下利用代码添加一个</a:t>
            </a:r>
            <a:r>
              <a:rPr lang="en-US" altLang="zh-CN" dirty="0" err="1" smtClean="0"/>
              <a:t>EditText</a:t>
            </a:r>
            <a:r>
              <a:rPr lang="zh-CN" altLang="en-US" dirty="0" smtClean="0"/>
              <a:t>，可以这么写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071810"/>
            <a:ext cx="6786610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标注 4"/>
          <p:cNvSpPr/>
          <p:nvPr/>
        </p:nvSpPr>
        <p:spPr>
          <a:xfrm>
            <a:off x="5143504" y="4357694"/>
            <a:ext cx="1214446" cy="928694"/>
          </a:xfrm>
          <a:prstGeom prst="wedgeRectCallout">
            <a:avLst>
              <a:gd name="adj1" fmla="val -145918"/>
              <a:gd name="adj2" fmla="val 5011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注意，控件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要预先定义好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0232" y="6500834"/>
            <a:ext cx="192882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57230"/>
          </a:xfrm>
        </p:spPr>
        <p:txBody>
          <a:bodyPr/>
          <a:lstStyle/>
          <a:p>
            <a:r>
              <a:rPr lang="zh-CN" altLang="en-US" dirty="0" smtClean="0"/>
              <a:t>效果如下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643182"/>
            <a:ext cx="400049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928934"/>
            <a:ext cx="371474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>
            <a:off x="4000496" y="3500438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动态改变控件属性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除了可以通过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设置控件属性以外，还可以通过代码动态设置控件属性。</a:t>
            </a:r>
            <a:endParaRPr lang="en-US" altLang="zh-CN" dirty="0" smtClean="0"/>
          </a:p>
          <a:p>
            <a:r>
              <a:rPr lang="zh-CN" altLang="en-US" dirty="0" smtClean="0"/>
              <a:t>有些属性，例如：文本颜色、背景图案、背景颜色，可以通过函数动态改变</a:t>
            </a:r>
            <a:endParaRPr lang="en-US" altLang="zh-CN" dirty="0" smtClean="0"/>
          </a:p>
          <a:p>
            <a:r>
              <a:rPr lang="zh-CN" altLang="zh-CN" dirty="0" smtClean="0"/>
              <a:t>可以在代码中利用</a:t>
            </a:r>
            <a:r>
              <a:rPr lang="en-US" altLang="zh-CN" dirty="0" err="1" smtClean="0"/>
              <a:t>setTextColor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setBackgroudColor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setBackgroud</a:t>
            </a:r>
            <a:r>
              <a:rPr lang="zh-CN" altLang="zh-CN" dirty="0" smtClean="0"/>
              <a:t>等函数设置颜色、背景颜色、背景图案等。</a:t>
            </a:r>
          </a:p>
          <a:p>
            <a:r>
              <a:rPr lang="zh-CN" altLang="zh-CN" dirty="0" smtClean="0"/>
              <a:t>通过</a:t>
            </a:r>
            <a:r>
              <a:rPr lang="en-US" altLang="zh-CN" dirty="0" err="1" smtClean="0"/>
              <a:t>setTypeface</a:t>
            </a:r>
            <a:r>
              <a:rPr lang="zh-CN" altLang="zh-CN" dirty="0" smtClean="0"/>
              <a:t>设置字体。通过</a:t>
            </a:r>
            <a:r>
              <a:rPr lang="en-US" altLang="zh-CN" dirty="0" err="1" smtClean="0"/>
              <a:t>setTextSize</a:t>
            </a:r>
            <a:r>
              <a:rPr lang="zh-CN" altLang="zh-CN" dirty="0" smtClean="0"/>
              <a:t>设置字体大小。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r>
              <a:rPr lang="en-US" altLang="zh-CN" dirty="0" smtClean="0"/>
              <a:t>(Layout)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0634"/>
          </a:xfrm>
        </p:spPr>
        <p:txBody>
          <a:bodyPr/>
          <a:lstStyle/>
          <a:p>
            <a:r>
              <a:rPr lang="zh-CN" altLang="en-US" dirty="0" smtClean="0"/>
              <a:t>最常用的方法是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布局文件，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文件中的每个元素都是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对象，或者是它们的子类。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元素的名称与它体现的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类相对应，所以一个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元素将在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中生成一个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中的布局有多种，这里只介绍最常用的两种：线性布局和相对布局。</a:t>
            </a:r>
            <a:endParaRPr lang="en-US" altLang="zh-CN" dirty="0" smtClean="0"/>
          </a:p>
          <a:p>
            <a:r>
              <a:rPr lang="zh-CN" altLang="en-US" dirty="0" smtClean="0"/>
              <a:t>也可以在主程序中</a:t>
            </a:r>
            <a:r>
              <a:rPr lang="zh-CN" altLang="en-US" dirty="0" smtClean="0">
                <a:solidFill>
                  <a:srgbClr val="FF0000"/>
                </a:solidFill>
              </a:rPr>
              <a:t>由代码动态生成布局，并由代码修改属性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86470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2500306"/>
            <a:ext cx="275921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857224" y="642918"/>
            <a:ext cx="2714644" cy="9286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5852" y="2143116"/>
            <a:ext cx="2714644" cy="6429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42976" y="3929066"/>
            <a:ext cx="2714644" cy="9286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爆炸形 1 8"/>
          <p:cNvSpPr/>
          <p:nvPr/>
        </p:nvSpPr>
        <p:spPr>
          <a:xfrm>
            <a:off x="4143372" y="928670"/>
            <a:ext cx="4714908" cy="350046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ViewGroup.LayoutParams</a:t>
            </a:r>
            <a:r>
              <a:rPr lang="zh-CN" altLang="en-US" sz="2800" dirty="0" smtClean="0"/>
              <a:t>类，布局属性的定义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页面布局公共属性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页面布局之线性布局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页面布局之相对布局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常用控件介绍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控件之动态添加及修改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公共属性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494482"/>
          <a:ext cx="8501122" cy="5292104"/>
        </p:xfrm>
        <a:graphic>
          <a:graphicData uri="http://schemas.openxmlformats.org/drawingml/2006/table">
            <a:tbl>
              <a:tblPr/>
              <a:tblGrid>
                <a:gridCol w="1928826"/>
                <a:gridCol w="6572296"/>
              </a:tblGrid>
              <a:tr h="528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Times New Roman"/>
                          <a:ea typeface="宋体"/>
                          <a:cs typeface="Times New Roman"/>
                        </a:rPr>
                        <a:t>layout_width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宽度。取值有：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fill_parent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：宽度和父元素相同，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wrap_content: 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宽度随本身的实际大小所调整，或者指定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 px 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值来设置宽。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layout_height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高度，取值同上。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background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设置背景图。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padding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边距。可以具体设置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paddingBottom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paddingLeft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paddingRight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paddingTop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来设定不同的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px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值。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latin typeface="Times New Roman"/>
                          <a:ea typeface="宋体"/>
                          <a:cs typeface="Times New Roman"/>
                        </a:rPr>
                        <a:t>Marginleft</a:t>
                      </a:r>
                      <a:r>
                        <a:rPr 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/right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以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margin_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开头的，多用于设置边距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id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该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号。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@+id/id1 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代表添加新的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名为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id1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 @id/id1 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代表引用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id1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的控件。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2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layout_weight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重要度。默认为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0(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最高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，数值越大，优先级越低。要让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layout_weight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生效，需要父层或父父层的相应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layout_width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或者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layout_height = "fill_parent"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，否则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wrap_content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会压缩到最小足够空间！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layout_gravity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Container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组件的对齐方式，组件在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layout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里面的对齐方式。取值可以是：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center_vertical</a:t>
                      </a: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等</a:t>
                      </a:r>
                      <a:r>
                        <a:rPr 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zh-CN" sz="1800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特别是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当文字和图一起时，该属性很重要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gravity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文字在组件里的对齐方式，例如设置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button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里面的文字在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button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中居中显示。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19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注意，大多数属性是可以调用对应的函数来动态改变状态的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5438</TotalTime>
  <Words>1930</Words>
  <Application>Microsoft Office PowerPoint</Application>
  <PresentationFormat>全屏显示(4:3)</PresentationFormat>
  <Paragraphs>200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中性</vt:lpstr>
      <vt:lpstr>页面布局和常用控件-1</vt:lpstr>
      <vt:lpstr>幻灯片 2</vt:lpstr>
      <vt:lpstr>概述</vt:lpstr>
      <vt:lpstr>幻灯片 4</vt:lpstr>
      <vt:lpstr>幻灯片 5</vt:lpstr>
      <vt:lpstr>布局(Layout)</vt:lpstr>
      <vt:lpstr>幻灯片 7</vt:lpstr>
      <vt:lpstr>幻灯片 8</vt:lpstr>
      <vt:lpstr>页面布局-公共属性</vt:lpstr>
      <vt:lpstr>Layout_width/height</vt:lpstr>
      <vt:lpstr>paddingLeft/Right/Bottom/Top</vt:lpstr>
      <vt:lpstr>Padding*与layout_margin*</vt:lpstr>
      <vt:lpstr>Gravity和Layout_gravity</vt:lpstr>
      <vt:lpstr>例子</vt:lpstr>
      <vt:lpstr>幻灯片 15</vt:lpstr>
      <vt:lpstr>页面布局-线性布局</vt:lpstr>
      <vt:lpstr>Orientation属性</vt:lpstr>
      <vt:lpstr>幻灯片 18</vt:lpstr>
      <vt:lpstr>Layout_weight属性</vt:lpstr>
      <vt:lpstr>正确使用weight!</vt:lpstr>
      <vt:lpstr>Weight使用总结</vt:lpstr>
      <vt:lpstr>幻灯片 22</vt:lpstr>
      <vt:lpstr>幻灯片 23</vt:lpstr>
      <vt:lpstr>幻灯片 24</vt:lpstr>
      <vt:lpstr>幻灯片 25</vt:lpstr>
      <vt:lpstr>嵌套式线性布局</vt:lpstr>
      <vt:lpstr>布局文件</vt:lpstr>
      <vt:lpstr>布局嵌套例子</vt:lpstr>
      <vt:lpstr>幻灯片 29</vt:lpstr>
      <vt:lpstr>幻灯片 30</vt:lpstr>
      <vt:lpstr>页面布局-相对布局</vt:lpstr>
      <vt:lpstr>取值为boolean的属性值</vt:lpstr>
      <vt:lpstr>取值为控件id的属性值</vt:lpstr>
      <vt:lpstr>例子1</vt:lpstr>
      <vt:lpstr>幻灯片 35</vt:lpstr>
      <vt:lpstr>例子2</vt:lpstr>
      <vt:lpstr>控件的定义与引用</vt:lpstr>
      <vt:lpstr>幻灯片 38</vt:lpstr>
      <vt:lpstr>常用控件介绍</vt:lpstr>
      <vt:lpstr>常用控件-TextView</vt:lpstr>
      <vt:lpstr>幻灯片 41</vt:lpstr>
      <vt:lpstr>实例</vt:lpstr>
      <vt:lpstr>常用控件-EditText</vt:lpstr>
      <vt:lpstr>幻灯片 44</vt:lpstr>
      <vt:lpstr>常用函数</vt:lpstr>
      <vt:lpstr>findViewById和setOnClickListener函数</vt:lpstr>
      <vt:lpstr>常用控件-Button</vt:lpstr>
      <vt:lpstr>幻灯片 48</vt:lpstr>
      <vt:lpstr>页面布局与属性设置的方式</vt:lpstr>
      <vt:lpstr>动态添加控件</vt:lpstr>
      <vt:lpstr>幻灯片 51</vt:lpstr>
      <vt:lpstr>动态改变控件属性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Star</dc:creator>
  <cp:lastModifiedBy>Star</cp:lastModifiedBy>
  <cp:revision>296</cp:revision>
  <dcterms:created xsi:type="dcterms:W3CDTF">2014-03-11T01:32:49Z</dcterms:created>
  <dcterms:modified xsi:type="dcterms:W3CDTF">2015-01-20T10:18:16Z</dcterms:modified>
</cp:coreProperties>
</file>