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1" r:id="rId4"/>
    <p:sldId id="292" r:id="rId5"/>
    <p:sldId id="258" r:id="rId6"/>
    <p:sldId id="280" r:id="rId7"/>
    <p:sldId id="281" r:id="rId8"/>
    <p:sldId id="282" r:id="rId9"/>
    <p:sldId id="259" r:id="rId10"/>
    <p:sldId id="278" r:id="rId11"/>
    <p:sldId id="279" r:id="rId12"/>
    <p:sldId id="283" r:id="rId13"/>
    <p:sldId id="284" r:id="rId14"/>
    <p:sldId id="285" r:id="rId15"/>
    <p:sldId id="286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70" r:id="rId26"/>
    <p:sldId id="271" r:id="rId27"/>
    <p:sldId id="269" r:id="rId28"/>
    <p:sldId id="272" r:id="rId29"/>
    <p:sldId id="273" r:id="rId30"/>
    <p:sldId id="274" r:id="rId31"/>
    <p:sldId id="275" r:id="rId32"/>
    <p:sldId id="277" r:id="rId33"/>
    <p:sldId id="293" r:id="rId34"/>
    <p:sldId id="294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68" autoAdjust="0"/>
    <p:restoredTop sz="94660"/>
  </p:normalViewPr>
  <p:slideViewPr>
    <p:cSldViewPr>
      <p:cViewPr varScale="1">
        <p:scale>
          <a:sx n="62" d="100"/>
          <a:sy n="62" d="100"/>
        </p:scale>
        <p:origin x="-8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2015/1/17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2015/1/17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2015/1/17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2015/1/17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Android </a:t>
            </a:r>
            <a:r>
              <a:rPr lang="en-US" altLang="zh-CN" dirty="0" err="1" smtClean="0"/>
              <a:t>ui</a:t>
            </a:r>
            <a:r>
              <a:rPr lang="en-US" altLang="zh-CN" dirty="0" smtClean="0"/>
              <a:t> 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简单的用法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857364"/>
            <a:ext cx="8593144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428596" y="2428868"/>
            <a:ext cx="3286148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标注 5"/>
          <p:cNvSpPr/>
          <p:nvPr/>
        </p:nvSpPr>
        <p:spPr>
          <a:xfrm>
            <a:off x="5072066" y="1571612"/>
            <a:ext cx="1714512" cy="857256"/>
          </a:xfrm>
          <a:prstGeom prst="wedgeRectCallout">
            <a:avLst>
              <a:gd name="adj1" fmla="val -126639"/>
              <a:gd name="adj2" fmla="val 676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设置为选中或者未选中</a:t>
            </a:r>
            <a:endParaRPr lang="zh-CN" alt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142852"/>
            <a:ext cx="3234333" cy="92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428596" y="2143116"/>
            <a:ext cx="3286148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8" idx="3"/>
          </p:cNvCxnSpPr>
          <p:nvPr/>
        </p:nvCxnSpPr>
        <p:spPr>
          <a:xfrm flipV="1">
            <a:off x="3714744" y="571480"/>
            <a:ext cx="1357322" cy="17145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857356" y="3786190"/>
            <a:ext cx="3286148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标注 11"/>
          <p:cNvSpPr/>
          <p:nvPr/>
        </p:nvSpPr>
        <p:spPr>
          <a:xfrm>
            <a:off x="6500826" y="2928934"/>
            <a:ext cx="1714512" cy="857256"/>
          </a:xfrm>
          <a:prstGeom prst="wedgeRectCallout">
            <a:avLst>
              <a:gd name="adj1" fmla="val -126639"/>
              <a:gd name="adj2" fmla="val 676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判断选中或者未选中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如果有多个</a:t>
            </a:r>
            <a:r>
              <a:rPr lang="en-US" altLang="zh-CN" dirty="0" smtClean="0"/>
              <a:t>checkbox…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500174"/>
            <a:ext cx="7572428" cy="69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7" y="2143116"/>
            <a:ext cx="7715305" cy="1036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3214686"/>
            <a:ext cx="8770166" cy="371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428596" y="2571744"/>
            <a:ext cx="7643866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标注 7"/>
          <p:cNvSpPr/>
          <p:nvPr/>
        </p:nvSpPr>
        <p:spPr>
          <a:xfrm>
            <a:off x="4857752" y="1571612"/>
            <a:ext cx="2714644" cy="857256"/>
          </a:xfrm>
          <a:prstGeom prst="wedgeRectCallout">
            <a:avLst>
              <a:gd name="adj1" fmla="val -126639"/>
              <a:gd name="adj2" fmla="val 676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当</a:t>
            </a:r>
            <a:r>
              <a:rPr lang="en-US" altLang="zh-CN" sz="2400" dirty="0" smtClean="0"/>
              <a:t>checkbox</a:t>
            </a:r>
            <a:r>
              <a:rPr lang="zh-CN" altLang="en-US" sz="2400" dirty="0" smtClean="0"/>
              <a:t>的状态改变时触发的事件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5072066" y="5715016"/>
            <a:ext cx="2000264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标注 9"/>
          <p:cNvSpPr/>
          <p:nvPr/>
        </p:nvSpPr>
        <p:spPr>
          <a:xfrm>
            <a:off x="6143636" y="3929066"/>
            <a:ext cx="2714644" cy="857256"/>
          </a:xfrm>
          <a:prstGeom prst="wedgeRectCallout">
            <a:avLst>
              <a:gd name="adj1" fmla="val -52208"/>
              <a:gd name="adj2" fmla="val 1485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Checkbox</a:t>
            </a:r>
            <a:r>
              <a:rPr lang="zh-CN" altLang="en-US" sz="2400" dirty="0" smtClean="0"/>
              <a:t>对应的文字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更多的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控件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除了</a:t>
            </a:r>
            <a:r>
              <a:rPr lang="en-US" altLang="zh-CN" dirty="0" err="1" smtClean="0"/>
              <a:t>RadioButton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CheckBox</a:t>
            </a:r>
            <a:r>
              <a:rPr lang="zh-CN" altLang="en-US" dirty="0" smtClean="0"/>
              <a:t>，还有状态开关按钮（</a:t>
            </a:r>
            <a:r>
              <a:rPr lang="en-US" altLang="zh-CN" dirty="0" err="1" smtClean="0"/>
              <a:t>ToggleButton</a:t>
            </a:r>
            <a:r>
              <a:rPr lang="zh-CN" altLang="en-US" dirty="0" smtClean="0"/>
              <a:t>）与开关（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）。它们是用户界面中最普通的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组件，他们都继承了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类，因此都可直接使用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支持的各种属性和方法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ToggleButton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500174"/>
            <a:ext cx="6143668" cy="533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3444" y="1500174"/>
            <a:ext cx="462915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1785926"/>
            <a:ext cx="434197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3" y="4714884"/>
            <a:ext cx="8899725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57296"/>
          </a:xfrm>
        </p:spPr>
        <p:txBody>
          <a:bodyPr/>
          <a:lstStyle/>
          <a:p>
            <a:r>
              <a:rPr lang="zh-CN" altLang="en-US" dirty="0" smtClean="0"/>
              <a:t>和</a:t>
            </a:r>
            <a:r>
              <a:rPr lang="en-US" altLang="zh-CN" dirty="0" err="1" smtClean="0"/>
              <a:t>ToggleButton</a:t>
            </a:r>
            <a:r>
              <a:rPr lang="zh-CN" altLang="en-US" dirty="0" smtClean="0"/>
              <a:t>类似。不同的是，按钮可以滑动。</a:t>
            </a:r>
            <a:endParaRPr lang="en-US" altLang="zh-CN" dirty="0" smtClean="0"/>
          </a:p>
          <a:p>
            <a:r>
              <a:rPr lang="zh-CN" altLang="en-US" dirty="0" smtClean="0"/>
              <a:t>需要</a:t>
            </a:r>
            <a:r>
              <a:rPr lang="en-US" altLang="zh-CN" dirty="0" smtClean="0"/>
              <a:t>4.0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API&gt;=14)</a:t>
            </a:r>
            <a:r>
              <a:rPr lang="zh-CN" altLang="en-US" dirty="0" smtClean="0"/>
              <a:t>及以上</a:t>
            </a:r>
            <a:endParaRPr lang="en-US" altLang="zh-CN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48" y="4000504"/>
            <a:ext cx="1857388" cy="248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50" y="4000504"/>
            <a:ext cx="1785950" cy="2503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786058"/>
            <a:ext cx="5141994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5500694" y="6000768"/>
            <a:ext cx="1428760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下拉框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7154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下拉框的控件是</a:t>
            </a:r>
            <a:r>
              <a:rPr lang="en-US" altLang="zh-CN" dirty="0" smtClean="0"/>
              <a:t>Spinner</a:t>
            </a:r>
            <a:r>
              <a:rPr lang="zh-CN" altLang="en-US" dirty="0" smtClean="0"/>
              <a:t>。用于从多个选项中选择一个。效果如下所示（不同模拟器效果不同）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833710"/>
            <a:ext cx="30289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2928934"/>
            <a:ext cx="465070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下拉框</a:t>
            </a:r>
            <a:r>
              <a:rPr lang="en-US" altLang="zh-CN" dirty="0" smtClean="0"/>
              <a:t>-</a:t>
            </a:r>
            <a:r>
              <a:rPr lang="zh-CN" altLang="en-US" dirty="0" smtClean="0"/>
              <a:t>添加新项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86320"/>
          </a:xfrm>
        </p:spPr>
        <p:txBody>
          <a:bodyPr/>
          <a:lstStyle/>
          <a:p>
            <a:r>
              <a:rPr lang="zh-CN" altLang="en-US" dirty="0" smtClean="0"/>
              <a:t>在下拉框中添加条目的方法有两种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文件中直接添加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在代码中动态添加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文件中添加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</a:t>
            </a:r>
            <a:r>
              <a:rPr lang="en-US" altLang="zh-CN" dirty="0" smtClean="0"/>
              <a:t>layout</a:t>
            </a:r>
            <a:r>
              <a:rPr lang="zh-CN" altLang="zh-CN" dirty="0" smtClean="0"/>
              <a:t>中直接添加：在</a:t>
            </a:r>
            <a:r>
              <a:rPr lang="en-US" altLang="zh-CN" dirty="0" smtClean="0"/>
              <a:t>values-&gt;string.xml</a:t>
            </a:r>
            <a:r>
              <a:rPr lang="zh-CN" altLang="zh-CN" dirty="0" smtClean="0"/>
              <a:t>中定义一个</a:t>
            </a:r>
            <a:r>
              <a:rPr lang="en-US" altLang="zh-CN" dirty="0" smtClean="0"/>
              <a:t>string-array(</a:t>
            </a:r>
            <a:r>
              <a:rPr lang="zh-CN" altLang="zh-CN" dirty="0" smtClean="0"/>
              <a:t>假设名字为</a:t>
            </a:r>
            <a:r>
              <a:rPr lang="en-US" altLang="zh-CN" dirty="0" smtClean="0"/>
              <a:t>cities)</a:t>
            </a:r>
            <a:r>
              <a:rPr lang="zh-CN" altLang="zh-CN" dirty="0" smtClean="0"/>
              <a:t>，然后在</a:t>
            </a:r>
            <a:r>
              <a:rPr lang="en-US" altLang="zh-CN" dirty="0" smtClean="0"/>
              <a:t>layout</a:t>
            </a:r>
            <a:r>
              <a:rPr lang="zh-CN" altLang="zh-CN" dirty="0" smtClean="0"/>
              <a:t>中的</a:t>
            </a:r>
            <a:r>
              <a:rPr lang="en-US" altLang="zh-CN" dirty="0" smtClean="0"/>
              <a:t>spinner</a:t>
            </a:r>
            <a:r>
              <a:rPr lang="zh-CN" altLang="zh-CN" dirty="0" smtClean="0"/>
              <a:t>控件中设置其</a:t>
            </a:r>
            <a:r>
              <a:rPr lang="en-US" altLang="zh-CN" dirty="0" smtClean="0"/>
              <a:t>entries</a:t>
            </a:r>
            <a:r>
              <a:rPr lang="zh-CN" altLang="zh-CN" dirty="0" smtClean="0"/>
              <a:t>属性为：</a:t>
            </a:r>
            <a:r>
              <a:rPr lang="en-US" altLang="zh-CN" dirty="0" smtClean="0"/>
              <a:t>@array/cities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643050"/>
            <a:ext cx="4404740" cy="1689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4071942"/>
            <a:ext cx="532387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标注 5"/>
          <p:cNvSpPr/>
          <p:nvPr/>
        </p:nvSpPr>
        <p:spPr>
          <a:xfrm>
            <a:off x="4786314" y="1785926"/>
            <a:ext cx="2357454" cy="857256"/>
          </a:xfrm>
          <a:prstGeom prst="wedgeRectCallout">
            <a:avLst>
              <a:gd name="adj1" fmla="val -103413"/>
              <a:gd name="adj2" fmla="val 65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String.xml</a:t>
            </a:r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5786446" y="3643314"/>
            <a:ext cx="2357454" cy="857256"/>
          </a:xfrm>
          <a:prstGeom prst="wedgeRectCallout">
            <a:avLst>
              <a:gd name="adj1" fmla="val -103413"/>
              <a:gd name="adj2" fmla="val 65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Layout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动态添加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857364"/>
            <a:ext cx="7572428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标注 4"/>
          <p:cNvSpPr/>
          <p:nvPr/>
        </p:nvSpPr>
        <p:spPr>
          <a:xfrm>
            <a:off x="7286612" y="1643050"/>
            <a:ext cx="1857388" cy="785818"/>
          </a:xfrm>
          <a:prstGeom prst="wedgeRectCallout">
            <a:avLst>
              <a:gd name="adj1" fmla="val -69246"/>
              <a:gd name="adj2" fmla="val 1022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动态添加下拉框的条目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85720" y="1643050"/>
            <a:ext cx="6643734" cy="1571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5720" y="3286124"/>
            <a:ext cx="6643734" cy="2357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标注 7"/>
          <p:cNvSpPr/>
          <p:nvPr/>
        </p:nvSpPr>
        <p:spPr>
          <a:xfrm>
            <a:off x="7286612" y="3357562"/>
            <a:ext cx="1857388" cy="1428760"/>
          </a:xfrm>
          <a:prstGeom prst="wedgeRectCallout">
            <a:avLst>
              <a:gd name="adj1" fmla="val -67658"/>
              <a:gd name="adj2" fmla="val 44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选中某个下拉框的条目</a:t>
            </a:r>
            <a:endParaRPr lang="en-US" altLang="zh-CN" sz="2400" dirty="0" smtClean="0"/>
          </a:p>
          <a:p>
            <a:r>
              <a:rPr lang="zh-CN" altLang="en-US" sz="2400" dirty="0" smtClean="0"/>
              <a:t>时的事件响应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1214414" y="4143380"/>
            <a:ext cx="2428892" cy="571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ImageButton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RadioButton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RadioGroup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CheckBox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更多的</a:t>
            </a:r>
            <a:r>
              <a:rPr lang="en-US" altLang="zh-CN" dirty="0" smtClean="0"/>
              <a:t>Button:</a:t>
            </a:r>
            <a:r>
              <a:rPr lang="zh-CN" altLang="en-US" dirty="0" smtClean="0"/>
              <a:t>开关按钮</a:t>
            </a:r>
            <a:r>
              <a:rPr lang="en-US" altLang="zh-CN" dirty="0" err="1" smtClean="0"/>
              <a:t>ToggleButton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Switch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下拉框</a:t>
            </a:r>
            <a:r>
              <a:rPr lang="en-US" altLang="zh-CN" dirty="0" smtClean="0"/>
              <a:t>Spinner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简单的</a:t>
            </a:r>
            <a:r>
              <a:rPr lang="en-US" altLang="zh-CN" dirty="0" err="1" smtClean="0"/>
              <a:t>ListView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用于显示的</a:t>
            </a:r>
            <a:r>
              <a:rPr lang="en-US" altLang="zh-CN" dirty="0" smtClean="0"/>
              <a:t>Toast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两个重要函数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要设置当前下拉框的选中项，使用函数</a:t>
            </a:r>
            <a:r>
              <a:rPr lang="en-US" altLang="zh-CN" dirty="0" err="1" smtClean="0"/>
              <a:t>setSelection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spinner.setSelection</a:t>
            </a:r>
            <a:r>
              <a:rPr lang="en-US" altLang="zh-CN" dirty="0" smtClean="0"/>
              <a:t>(0);  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要获取当前下拉框中的选中项的值，使用函数</a:t>
            </a:r>
            <a:r>
              <a:rPr lang="en-US" altLang="zh-CN" dirty="0" err="1" smtClean="0"/>
              <a:t>getSelectedItem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strItem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spinner.getSelectedItem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ListView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简单的</a:t>
            </a:r>
            <a:r>
              <a:rPr lang="en-US" altLang="zh-CN" dirty="0" err="1" smtClean="0"/>
              <a:t>ListView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spinner</a:t>
            </a:r>
            <a:r>
              <a:rPr lang="zh-CN" altLang="en-US" dirty="0" smtClean="0"/>
              <a:t>非常像，因此使用方式也非常接近。还有更加复杂的</a:t>
            </a:r>
            <a:r>
              <a:rPr lang="en-US" altLang="zh-CN" dirty="0" err="1" smtClean="0"/>
              <a:t>ListView</a:t>
            </a:r>
            <a:r>
              <a:rPr lang="zh-CN" altLang="en-US" dirty="0" smtClean="0"/>
              <a:t>，我们以后再介绍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21552" r="29348"/>
          <a:stretch>
            <a:fillRect/>
          </a:stretch>
        </p:blipFill>
        <p:spPr bwMode="auto">
          <a:xfrm>
            <a:off x="1000100" y="3286124"/>
            <a:ext cx="2786050" cy="260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3143248"/>
            <a:ext cx="314325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7154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动态添加</a:t>
            </a:r>
            <a:r>
              <a:rPr lang="en-US" altLang="zh-CN" dirty="0" err="1" smtClean="0"/>
              <a:t>ListView</a:t>
            </a:r>
            <a:r>
              <a:rPr lang="zh-CN" altLang="en-US" dirty="0" smtClean="0"/>
              <a:t>选项，以及选中某个选项后的事件响应。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786058"/>
            <a:ext cx="7286676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000364" y="3643314"/>
            <a:ext cx="3857652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标注 5"/>
          <p:cNvSpPr/>
          <p:nvPr/>
        </p:nvSpPr>
        <p:spPr>
          <a:xfrm>
            <a:off x="7072330" y="2214554"/>
            <a:ext cx="1928826" cy="1857388"/>
          </a:xfrm>
          <a:prstGeom prst="wedgeRectCallout">
            <a:avLst>
              <a:gd name="adj1" fmla="val -61680"/>
              <a:gd name="adj2" fmla="val 3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/>
              <a:t>如果是</a:t>
            </a:r>
            <a:r>
              <a:rPr lang="en-US" altLang="zh-CN" sz="2400" dirty="0" smtClean="0"/>
              <a:t>spinner,</a:t>
            </a:r>
            <a:r>
              <a:rPr lang="zh-CN" altLang="en-US" sz="2400" dirty="0" smtClean="0"/>
              <a:t>是</a:t>
            </a:r>
            <a:r>
              <a:rPr lang="en-US" altLang="zh-CN" sz="2400" dirty="0" err="1" smtClean="0"/>
              <a:t>simple_spinner_item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复杂的</a:t>
            </a:r>
            <a:r>
              <a:rPr lang="en-US" altLang="zh-CN" dirty="0" err="1" smtClean="0"/>
              <a:t>ListView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043114"/>
          </a:xfrm>
        </p:spPr>
        <p:txBody>
          <a:bodyPr/>
          <a:lstStyle/>
          <a:p>
            <a:r>
              <a:rPr lang="zh-CN" altLang="en-US" dirty="0" smtClean="0"/>
              <a:t>简单的</a:t>
            </a:r>
            <a:r>
              <a:rPr lang="en-US" altLang="zh-CN" dirty="0" err="1" smtClean="0"/>
              <a:t>ListView</a:t>
            </a:r>
            <a:r>
              <a:rPr lang="zh-CN" altLang="en-US" dirty="0" smtClean="0"/>
              <a:t>的每一行，其实都是一个</a:t>
            </a:r>
            <a:r>
              <a:rPr lang="en-US" altLang="zh-CN" dirty="0" err="1" smtClean="0"/>
              <a:t>TextView</a:t>
            </a:r>
            <a:r>
              <a:rPr lang="zh-CN" altLang="en-US" dirty="0" smtClean="0"/>
              <a:t>。而复杂的</a:t>
            </a:r>
            <a:r>
              <a:rPr lang="en-US" altLang="zh-CN" dirty="0" err="1" smtClean="0"/>
              <a:t>ListView</a:t>
            </a:r>
            <a:r>
              <a:rPr lang="zh-CN" altLang="en-US" dirty="0" smtClean="0"/>
              <a:t>，还可以为每一行添加单选框、复选框或者图像。更加复杂的</a:t>
            </a:r>
            <a:r>
              <a:rPr lang="en-US" altLang="zh-CN" dirty="0" err="1" smtClean="0"/>
              <a:t>ListView</a:t>
            </a:r>
            <a:r>
              <a:rPr lang="zh-CN" altLang="en-US" dirty="0" smtClean="0"/>
              <a:t>，我们会在以后讲解。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3714752"/>
            <a:ext cx="2500330" cy="2899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4" y="3571876"/>
            <a:ext cx="4178329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ArrayAdapter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是一个适配类。一个</a:t>
            </a:r>
            <a:r>
              <a:rPr lang="en-US" altLang="zh-CN" dirty="0" smtClean="0"/>
              <a:t>Adapter</a:t>
            </a:r>
            <a:r>
              <a:rPr lang="zh-CN" altLang="en-US" dirty="0" smtClean="0"/>
              <a:t>对象作为一个</a:t>
            </a:r>
            <a:r>
              <a:rPr lang="en-US" altLang="zh-CN" dirty="0" err="1" smtClean="0"/>
              <a:t>AdapterView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底层数据之间的桥，提供对</a:t>
            </a:r>
            <a:r>
              <a:rPr lang="en-US" altLang="zh-CN" dirty="0" smtClean="0"/>
              <a:t>data Items</a:t>
            </a:r>
            <a:r>
              <a:rPr lang="zh-CN" altLang="en-US" dirty="0" smtClean="0"/>
              <a:t>的存取，同时负责针对每个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如何渲染到对应的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中。可以理解为</a:t>
            </a:r>
            <a:r>
              <a:rPr lang="en-US" altLang="zh-CN" dirty="0" smtClean="0"/>
              <a:t>MVC</a:t>
            </a:r>
            <a:r>
              <a:rPr lang="zh-CN" altLang="en-US" dirty="0" smtClean="0"/>
              <a:t>中的核心控制</a:t>
            </a:r>
            <a:r>
              <a:rPr lang="en-US" altLang="zh-CN" dirty="0" smtClean="0"/>
              <a:t>Controller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AdapterView</a:t>
            </a:r>
            <a:r>
              <a:rPr lang="zh-CN" altLang="en-US" dirty="0" smtClean="0"/>
              <a:t>作为一个</a:t>
            </a:r>
            <a:r>
              <a:rPr lang="en-US" altLang="zh-CN" dirty="0" smtClean="0"/>
              <a:t>View,</a:t>
            </a:r>
            <a:r>
              <a:rPr lang="zh-CN" altLang="en-US" dirty="0" smtClean="0"/>
              <a:t>其</a:t>
            </a:r>
            <a:r>
              <a:rPr lang="en-US" altLang="zh-CN" dirty="0" smtClean="0"/>
              <a:t>children</a:t>
            </a:r>
            <a:r>
              <a:rPr lang="zh-CN" altLang="en-US" dirty="0" smtClean="0"/>
              <a:t>通过一个</a:t>
            </a:r>
            <a:r>
              <a:rPr lang="en-US" altLang="zh-CN" dirty="0" smtClean="0"/>
              <a:t>Adapter</a:t>
            </a:r>
            <a:r>
              <a:rPr lang="zh-CN" altLang="en-US" dirty="0" smtClean="0"/>
              <a:t>来决定。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具体的</a:t>
            </a:r>
            <a:r>
              <a:rPr lang="en-US" altLang="zh-CN" dirty="0" smtClean="0"/>
              <a:t>Adapter</a:t>
            </a:r>
            <a:r>
              <a:rPr lang="zh-CN" altLang="en-US" dirty="0" smtClean="0"/>
              <a:t>子类接口包括</a:t>
            </a:r>
            <a:r>
              <a:rPr lang="en-US" altLang="zh-CN" dirty="0" err="1" smtClean="0"/>
              <a:t>android.widget.ListAdatper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SpinnerAdapter</a:t>
            </a:r>
            <a:r>
              <a:rPr lang="en-US" altLang="zh-CN" dirty="0" smtClean="0"/>
              <a:t> 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WrapperListAdapter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抽象实现类包</a:t>
            </a:r>
            <a:r>
              <a:rPr lang="en-US" altLang="zh-CN" dirty="0" err="1" smtClean="0"/>
              <a:t>android.widget.BaseAdapter,CursorAdapter</a:t>
            </a:r>
            <a:r>
              <a:rPr lang="en-US" altLang="zh-CN" dirty="0" smtClean="0"/>
              <a:t> ,</a:t>
            </a:r>
            <a:r>
              <a:rPr lang="en-US" altLang="zh-CN" dirty="0" err="1" smtClean="0"/>
              <a:t>ResourceCursorAdapter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33442" y="1600200"/>
            <a:ext cx="8153400" cy="4495800"/>
          </a:xfrm>
        </p:spPr>
        <p:txBody>
          <a:bodyPr/>
          <a:lstStyle/>
          <a:p>
            <a:r>
              <a:rPr lang="zh-CN" altLang="en-US" dirty="0" smtClean="0"/>
              <a:t>一般情况下，我们常用的实现类是</a:t>
            </a:r>
            <a:r>
              <a:rPr lang="en-US" altLang="zh-CN" dirty="0" err="1" smtClean="0"/>
              <a:t>ArrayAdapter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SimpleAdapter</a:t>
            </a:r>
            <a:r>
              <a:rPr lang="zh-CN" altLang="en-US" dirty="0" smtClean="0"/>
              <a:t>，以及抽象类</a:t>
            </a:r>
            <a:r>
              <a:rPr lang="en-US" altLang="zh-CN" dirty="0" err="1" smtClean="0"/>
              <a:t>BaseAdapter</a:t>
            </a:r>
            <a:r>
              <a:rPr lang="zh-CN" altLang="en-US" dirty="0" smtClean="0"/>
              <a:t>。后者可用于构造自定义的复杂</a:t>
            </a:r>
            <a:r>
              <a:rPr lang="en-US" altLang="zh-CN" dirty="0" smtClean="0"/>
              <a:t>Children Item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ArrayAdapter</a:t>
            </a:r>
            <a:r>
              <a:rPr lang="zh-CN" altLang="en-US" dirty="0" smtClean="0"/>
              <a:t>：用于显示文本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SimpleAdapter</a:t>
            </a:r>
            <a:r>
              <a:rPr lang="zh-CN" altLang="en-US" dirty="0" smtClean="0"/>
              <a:t>：可以显示比较复杂的列表，包括每行显示图片、文字等，但不能对列表进行后期加工（在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代码中加工），也是只是单纯的负责显示。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常用方法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1500174"/>
            <a:ext cx="8942280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7158" y="6500834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sort(Comparator </a:t>
            </a:r>
            <a:r>
              <a:rPr lang="en-US" altLang="zh-CN" dirty="0" err="1" smtClean="0"/>
              <a:t>comparator</a:t>
            </a:r>
            <a:r>
              <a:rPr lang="en-US" altLang="zh-CN" dirty="0" smtClean="0"/>
              <a:t>)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ArrayAdapter</a:t>
            </a:r>
            <a:r>
              <a:rPr lang="zh-CN" altLang="en-US" dirty="0" smtClean="0"/>
              <a:t>可以直接排序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简单的使用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1" y="1643050"/>
            <a:ext cx="7497533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3571876"/>
            <a:ext cx="7547127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5074" y="2500306"/>
            <a:ext cx="26670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对话框</a:t>
            </a:r>
            <a:r>
              <a:rPr lang="en-US" altLang="zh-CN" dirty="0" smtClean="0"/>
              <a:t>-</a:t>
            </a:r>
            <a:r>
              <a:rPr lang="zh-CN" altLang="en-US" dirty="0" smtClean="0"/>
              <a:t>警示对话框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继承自</a:t>
            </a:r>
            <a:r>
              <a:rPr lang="en-US" altLang="zh-CN" dirty="0" smtClean="0"/>
              <a:t>Dialog</a:t>
            </a:r>
            <a:r>
              <a:rPr lang="zh-CN" altLang="zh-CN" dirty="0" smtClean="0"/>
              <a:t>类，使用</a:t>
            </a:r>
            <a:r>
              <a:rPr lang="en-US" altLang="zh-CN" dirty="0" err="1" smtClean="0"/>
              <a:t>AlertDialog</a:t>
            </a:r>
            <a:r>
              <a:rPr lang="zh-CN" altLang="zh-CN" dirty="0" smtClean="0"/>
              <a:t>类可以显示一个提示对话框。</a:t>
            </a:r>
            <a:r>
              <a:rPr lang="en-US" altLang="zh-CN" dirty="0" err="1" smtClean="0"/>
              <a:t>AlertDialog</a:t>
            </a:r>
            <a:r>
              <a:rPr lang="zh-CN" altLang="zh-CN" dirty="0" smtClean="0"/>
              <a:t>类的构造方法全部是</a:t>
            </a:r>
            <a:r>
              <a:rPr lang="en-US" altLang="zh-CN" dirty="0" smtClean="0"/>
              <a:t>Protected</a:t>
            </a:r>
            <a:r>
              <a:rPr lang="zh-CN" altLang="zh-CN" dirty="0" smtClean="0"/>
              <a:t>的，所以不能直接通过</a:t>
            </a:r>
            <a:r>
              <a:rPr lang="en-US" altLang="zh-CN" dirty="0" smtClean="0"/>
              <a:t>new</a:t>
            </a:r>
            <a:r>
              <a:rPr lang="zh-CN" altLang="zh-CN" dirty="0" smtClean="0"/>
              <a:t>一个</a:t>
            </a:r>
            <a:r>
              <a:rPr lang="en-US" altLang="zh-CN" dirty="0" err="1" smtClean="0"/>
              <a:t>AlertDialog</a:t>
            </a:r>
            <a:r>
              <a:rPr lang="zh-CN" altLang="zh-CN" dirty="0" smtClean="0"/>
              <a:t>来创建出一个</a:t>
            </a:r>
            <a:r>
              <a:rPr lang="en-US" altLang="zh-CN" dirty="0" err="1" smtClean="0"/>
              <a:t>AlertDialog</a:t>
            </a:r>
            <a:r>
              <a:rPr lang="zh-CN" altLang="zh-CN" dirty="0" smtClean="0"/>
              <a:t>。要创建一个</a:t>
            </a:r>
            <a:r>
              <a:rPr lang="en-US" altLang="zh-CN" dirty="0" err="1" smtClean="0"/>
              <a:t>AlertDialog</a:t>
            </a:r>
            <a:r>
              <a:rPr lang="zh-CN" altLang="zh-CN" dirty="0" smtClean="0"/>
              <a:t>，就要用到</a:t>
            </a:r>
            <a:r>
              <a:rPr lang="en-US" altLang="zh-CN" dirty="0" err="1" smtClean="0"/>
              <a:t>AlertDialog.Builder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如果要响应对话框中按钮的点击事件，也非常简单，将</a:t>
            </a:r>
            <a:r>
              <a:rPr lang="en-US" altLang="zh-CN" dirty="0" err="1" smtClean="0"/>
              <a:t>setNegativButton</a:t>
            </a:r>
            <a:r>
              <a:rPr lang="zh-CN" altLang="zh-CN" dirty="0" smtClean="0"/>
              <a:t>（）等函数的第二个参数设为事件响应接口即可。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71612"/>
            <a:ext cx="8143932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57158" y="4071942"/>
            <a:ext cx="8286808" cy="1785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1500174"/>
            <a:ext cx="37147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428596" y="1785926"/>
            <a:ext cx="2928958" cy="35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57752" y="1643050"/>
            <a:ext cx="2928958" cy="50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0034" y="2500306"/>
            <a:ext cx="3286148" cy="3571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86314" y="2428868"/>
            <a:ext cx="2000264" cy="3571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0034" y="3500438"/>
            <a:ext cx="3857652" cy="7858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786314" y="3071810"/>
            <a:ext cx="3857652" cy="7858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ImageButton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14420"/>
          </a:xfrm>
        </p:spPr>
        <p:txBody>
          <a:bodyPr/>
          <a:lstStyle/>
          <a:p>
            <a:r>
              <a:rPr lang="zh-CN" altLang="en-US" dirty="0" smtClean="0"/>
              <a:t>带有背景图的按钮，最重要的属性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。设置背景图</a:t>
            </a:r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2643182"/>
            <a:ext cx="4525807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稍复杂一点的对话框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86320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还可以设置带有选项的按钮，比如这里就要用到</a:t>
            </a:r>
            <a:r>
              <a:rPr lang="en-US" altLang="zh-CN" dirty="0" err="1" smtClean="0"/>
              <a:t>setMultiChoiceItems</a:t>
            </a:r>
            <a:r>
              <a:rPr lang="zh-CN" altLang="zh-CN" dirty="0" smtClean="0"/>
              <a:t>（复选框）和</a:t>
            </a:r>
            <a:r>
              <a:rPr lang="en-US" altLang="zh-CN" dirty="0" err="1" smtClean="0"/>
              <a:t>setSingleChoiceItems</a:t>
            </a:r>
            <a:r>
              <a:rPr lang="zh-CN" altLang="zh-CN" dirty="0" smtClean="0"/>
              <a:t>（单选框）函数了。用</a:t>
            </a:r>
            <a:r>
              <a:rPr lang="en-US" altLang="zh-CN" dirty="0" err="1" smtClean="0"/>
              <a:t>setSingleChoiceItems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CharSequence</a:t>
            </a:r>
            <a:r>
              <a:rPr lang="en-US" altLang="zh-CN" dirty="0" smtClean="0"/>
              <a:t>[] items,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checkedItem,final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OnClickListener</a:t>
            </a:r>
            <a:r>
              <a:rPr lang="en-US" altLang="zh-CN" dirty="0" smtClean="0"/>
              <a:t> listener)</a:t>
            </a:r>
            <a:r>
              <a:rPr lang="zh-CN" altLang="zh-CN" dirty="0" smtClean="0"/>
              <a:t>方法来实现类似</a:t>
            </a:r>
            <a:r>
              <a:rPr lang="en-US" altLang="zh-CN" dirty="0" err="1" smtClean="0"/>
              <a:t>ListView</a:t>
            </a:r>
            <a:r>
              <a:rPr lang="zh-CN" altLang="zh-CN" dirty="0" smtClean="0"/>
              <a:t>的</a:t>
            </a:r>
            <a:r>
              <a:rPr lang="en-US" altLang="zh-CN" dirty="0" err="1" smtClean="0"/>
              <a:t>AlertDialog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该方法</a:t>
            </a:r>
            <a:r>
              <a:rPr lang="zh-CN" altLang="zh-CN" dirty="0" smtClean="0"/>
              <a:t>第一个参数是要显示的数据的数组，第二个参数指定默认选中项，第三个参数设置监听处理事件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43050"/>
            <a:ext cx="785818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0"/>
            <a:ext cx="37338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3000364" y="3857628"/>
            <a:ext cx="1714512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72132" y="928670"/>
            <a:ext cx="1285884" cy="171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rot="5400000" flipH="1" flipV="1">
            <a:off x="3893339" y="2107397"/>
            <a:ext cx="1928826" cy="15716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786314" y="3857628"/>
            <a:ext cx="285752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358214" y="928670"/>
            <a:ext cx="571504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endCxn id="13" idx="1"/>
          </p:cNvCxnSpPr>
          <p:nvPr/>
        </p:nvCxnSpPr>
        <p:spPr>
          <a:xfrm flipV="1">
            <a:off x="5143504" y="1142984"/>
            <a:ext cx="3214710" cy="27146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其它常用方法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714488"/>
            <a:ext cx="6500858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714348" y="3714752"/>
            <a:ext cx="7143800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标注 5"/>
          <p:cNvSpPr/>
          <p:nvPr/>
        </p:nvSpPr>
        <p:spPr>
          <a:xfrm>
            <a:off x="4643438" y="1785926"/>
            <a:ext cx="3714776" cy="1000132"/>
          </a:xfrm>
          <a:prstGeom prst="wedgeRectCallout">
            <a:avLst>
              <a:gd name="adj1" fmla="val -50609"/>
              <a:gd name="adj2" fmla="val 1406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如果是单选框，使用</a:t>
            </a:r>
            <a:endParaRPr lang="en-US" altLang="zh-CN" sz="2800" dirty="0" smtClean="0"/>
          </a:p>
          <a:p>
            <a:pPr algn="ctr"/>
            <a:r>
              <a:rPr lang="en-US" altLang="zh-CN" sz="2800" dirty="0" err="1" smtClean="0"/>
              <a:t>setSingleChoiceItems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6450" y="1857364"/>
            <a:ext cx="325755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常用类</a:t>
            </a:r>
            <a:r>
              <a:rPr lang="en-US" altLang="zh-CN" dirty="0" smtClean="0"/>
              <a:t>Toast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0010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主要用于显示信息。信息可以是文本，或者图像</a:t>
            </a:r>
            <a:endParaRPr lang="zh-CN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428868"/>
            <a:ext cx="8242423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显示</a:t>
            </a:r>
            <a:r>
              <a:rPr lang="en-US" altLang="zh-CN" dirty="0" smtClean="0"/>
              <a:t>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00106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Toast</a:t>
            </a:r>
            <a:r>
              <a:rPr lang="zh-CN" altLang="en-US" dirty="0" smtClean="0"/>
              <a:t>类</a:t>
            </a:r>
            <a:r>
              <a:rPr lang="zh-CN" altLang="en-US" smtClean="0"/>
              <a:t>详细使用可参考：</a:t>
            </a:r>
            <a:r>
              <a:rPr lang="en-US" altLang="zh-CN" smtClean="0"/>
              <a:t> </a:t>
            </a:r>
            <a:r>
              <a:rPr lang="en-US" altLang="zh-CN" dirty="0" smtClean="0"/>
              <a:t>http://daikainan.iteye.com/blog/1405575</a:t>
            </a:r>
            <a:endParaRPr lang="zh-CN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714620"/>
            <a:ext cx="860051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7161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为了体现点击和非点击状态下，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ImageButton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能展示不同的效果，需要设置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android:background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属性。首先，建立一个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文件，然后，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或者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ImageButton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background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设为该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xml</a:t>
            </a:r>
            <a:endParaRPr lang="zh-CN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000372"/>
            <a:ext cx="521497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5214950"/>
            <a:ext cx="4214842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500034" y="3500438"/>
            <a:ext cx="4143404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标注 6"/>
          <p:cNvSpPr/>
          <p:nvPr/>
        </p:nvSpPr>
        <p:spPr>
          <a:xfrm>
            <a:off x="5929322" y="3143248"/>
            <a:ext cx="2428892" cy="714380"/>
          </a:xfrm>
          <a:prstGeom prst="wedgeRectCallout">
            <a:avLst>
              <a:gd name="adj1" fmla="val -69410"/>
              <a:gd name="adj2" fmla="val 81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XML</a:t>
            </a:r>
            <a:r>
              <a:rPr lang="zh-CN" altLang="en-US" dirty="0" smtClean="0"/>
              <a:t>文件，</a:t>
            </a:r>
            <a:r>
              <a:rPr lang="zh-CN" altLang="zh-CN" dirty="0" smtClean="0"/>
              <a:t>文件名为</a:t>
            </a:r>
            <a:r>
              <a:rPr lang="en-US" altLang="zh-CN" dirty="0" smtClean="0"/>
              <a:t>imgbtn_bg.xml</a:t>
            </a:r>
            <a:endParaRPr lang="zh-CN" altLang="en-US" dirty="0"/>
          </a:p>
        </p:txBody>
      </p:sp>
      <p:sp>
        <p:nvSpPr>
          <p:cNvPr id="8" name="矩形标注 7"/>
          <p:cNvSpPr/>
          <p:nvPr/>
        </p:nvSpPr>
        <p:spPr>
          <a:xfrm>
            <a:off x="1142976" y="5214950"/>
            <a:ext cx="2428892" cy="714380"/>
          </a:xfrm>
          <a:prstGeom prst="wedgeRectCallout">
            <a:avLst>
              <a:gd name="adj1" fmla="val 83606"/>
              <a:gd name="adj2" fmla="val 134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Layout</a:t>
            </a:r>
            <a:r>
              <a:rPr lang="zh-CN" altLang="en-US" dirty="0" smtClean="0"/>
              <a:t>文件中设置</a:t>
            </a:r>
            <a:r>
              <a:rPr lang="en-US" altLang="zh-CN" dirty="0" smtClean="0"/>
              <a:t>background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429124" y="6429396"/>
            <a:ext cx="414340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单选框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单选框控件是</a:t>
            </a:r>
            <a:r>
              <a:rPr lang="en-US" altLang="zh-CN" dirty="0" err="1" smtClean="0"/>
              <a:t>RadioButton</a:t>
            </a:r>
            <a:endParaRPr lang="en-US" altLang="zh-CN" dirty="0" smtClean="0"/>
          </a:p>
          <a:p>
            <a:r>
              <a:rPr lang="zh-CN" altLang="en-US" dirty="0" smtClean="0"/>
              <a:t>实现单选按钮由两部分组成，也就是</a:t>
            </a:r>
            <a:r>
              <a:rPr lang="en-US" altLang="zh-CN" dirty="0" err="1" smtClean="0"/>
              <a:t>RadioButton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RadioGroup</a:t>
            </a:r>
            <a:r>
              <a:rPr lang="zh-CN" altLang="en-US" dirty="0" smtClean="0"/>
              <a:t>配合使用</a:t>
            </a:r>
          </a:p>
          <a:p>
            <a:pPr lvl="1"/>
            <a:r>
              <a:rPr lang="en-US" altLang="zh-CN" dirty="0" err="1" smtClean="0"/>
              <a:t>RadioGroup</a:t>
            </a:r>
            <a:r>
              <a:rPr lang="zh-CN" altLang="en-US" dirty="0" smtClean="0"/>
              <a:t>是单选组合框，用于将</a:t>
            </a:r>
            <a:r>
              <a:rPr lang="en-US" altLang="zh-CN" dirty="0" err="1" smtClean="0"/>
              <a:t>RadioButton</a:t>
            </a:r>
            <a:r>
              <a:rPr lang="zh-CN" altLang="en-US" dirty="0" smtClean="0"/>
              <a:t>框起来；</a:t>
            </a:r>
          </a:p>
          <a:p>
            <a:pPr lvl="1"/>
            <a:r>
              <a:rPr lang="zh-CN" altLang="en-US" dirty="0" smtClean="0"/>
              <a:t>在没有</a:t>
            </a:r>
            <a:r>
              <a:rPr lang="en-US" altLang="zh-CN" dirty="0" err="1" smtClean="0"/>
              <a:t>RadioGroup</a:t>
            </a:r>
            <a:r>
              <a:rPr lang="zh-CN" altLang="en-US" dirty="0" smtClean="0"/>
              <a:t>的情况下，</a:t>
            </a:r>
            <a:r>
              <a:rPr lang="en-US" altLang="zh-CN" dirty="0" err="1" smtClean="0"/>
              <a:t>RadioButton</a:t>
            </a:r>
            <a:r>
              <a:rPr lang="zh-CN" altLang="en-US" dirty="0" smtClean="0"/>
              <a:t>可以全部都选中；</a:t>
            </a:r>
          </a:p>
          <a:p>
            <a:pPr lvl="1"/>
            <a:r>
              <a:rPr lang="zh-CN" altLang="en-US" dirty="0" smtClean="0"/>
              <a:t>当多个</a:t>
            </a:r>
            <a:r>
              <a:rPr lang="en-US" altLang="zh-CN" dirty="0" err="1" smtClean="0"/>
              <a:t>RadioButton</a:t>
            </a:r>
            <a:r>
              <a:rPr lang="zh-CN" altLang="en-US" dirty="0" smtClean="0"/>
              <a:t>被</a:t>
            </a:r>
            <a:r>
              <a:rPr lang="en-US" altLang="zh-CN" dirty="0" err="1" smtClean="0"/>
              <a:t>RadioGroup</a:t>
            </a:r>
            <a:r>
              <a:rPr lang="zh-CN" altLang="en-US" dirty="0" smtClean="0"/>
              <a:t>包含的情况下，</a:t>
            </a:r>
            <a:r>
              <a:rPr lang="en-US" altLang="zh-CN" dirty="0" err="1" smtClean="0"/>
              <a:t>RadioButton</a:t>
            </a:r>
            <a:r>
              <a:rPr lang="zh-CN" altLang="en-US" dirty="0" smtClean="0"/>
              <a:t>只可以选择一个。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3728" y="2128832"/>
            <a:ext cx="18288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785926"/>
            <a:ext cx="6143668" cy="3648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28596" y="1785926"/>
            <a:ext cx="3286148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71538" y="2928934"/>
            <a:ext cx="3286148" cy="28575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14414" y="4000504"/>
            <a:ext cx="3286148" cy="28575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事件监听</a:t>
            </a:r>
            <a:r>
              <a:rPr lang="en-US" altLang="zh-CN" dirty="0" smtClean="0"/>
              <a:t>-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1" y="1643050"/>
            <a:ext cx="8845417" cy="52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428596" y="1571612"/>
            <a:ext cx="5929354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29322" y="4357694"/>
            <a:ext cx="1500198" cy="35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7158" y="3214686"/>
            <a:ext cx="8501122" cy="35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标注 7"/>
          <p:cNvSpPr/>
          <p:nvPr/>
        </p:nvSpPr>
        <p:spPr>
          <a:xfrm>
            <a:off x="6786578" y="1928802"/>
            <a:ext cx="1714512" cy="857256"/>
          </a:xfrm>
          <a:prstGeom prst="wedgeRectCallout">
            <a:avLst>
              <a:gd name="adj1" fmla="val -88790"/>
              <a:gd name="adj2" fmla="val 237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选中的</a:t>
            </a:r>
            <a:r>
              <a:rPr lang="en-US" altLang="zh-CN" sz="2400" dirty="0" err="1" smtClean="0"/>
              <a:t>radiobutton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1214414" y="4857760"/>
            <a:ext cx="3286148" cy="35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标注 9"/>
          <p:cNvSpPr/>
          <p:nvPr/>
        </p:nvSpPr>
        <p:spPr>
          <a:xfrm>
            <a:off x="6143636" y="5857892"/>
            <a:ext cx="2786082" cy="857256"/>
          </a:xfrm>
          <a:prstGeom prst="wedgeRectCallout">
            <a:avLst>
              <a:gd name="adj1" fmla="val -118897"/>
              <a:gd name="adj2" fmla="val -1233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判断哪个</a:t>
            </a:r>
            <a:r>
              <a:rPr lang="en-US" altLang="zh-CN" sz="2400" dirty="0" err="1" smtClean="0"/>
              <a:t>radiobutton</a:t>
            </a:r>
            <a:r>
              <a:rPr lang="zh-CN" altLang="en-US" sz="2400" dirty="0" smtClean="0"/>
              <a:t>被选中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监听事件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457324"/>
            <a:ext cx="8153400" cy="1328734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常用函数：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getChildCount</a:t>
            </a:r>
            <a:r>
              <a:rPr lang="en-US" altLang="zh-CN" sz="2400" dirty="0" smtClean="0"/>
              <a:t>( )</a:t>
            </a:r>
            <a:r>
              <a:rPr lang="zh-CN" altLang="en-US" sz="2400" dirty="0" smtClean="0"/>
              <a:t>获得按钮组中的单选按钮的数目</a:t>
            </a:r>
          </a:p>
          <a:p>
            <a:pPr lvl="1"/>
            <a:r>
              <a:rPr lang="en-US" altLang="zh-CN" sz="2400" dirty="0" err="1" smtClean="0"/>
              <a:t>getChinldAt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):</a:t>
            </a:r>
            <a:r>
              <a:rPr lang="zh-CN" altLang="en-US" sz="2400" dirty="0" smtClean="0"/>
              <a:t>根据索引值获取我们的单选按钮</a:t>
            </a:r>
          </a:p>
          <a:p>
            <a:pPr lvl="1"/>
            <a:r>
              <a:rPr lang="en-US" altLang="zh-CN" sz="2400" dirty="0" err="1" smtClean="0"/>
              <a:t>isChecked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判断按钮是否选中</a:t>
            </a:r>
            <a:endParaRPr lang="zh-CN" altLang="en-US" sz="24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78" y="3571876"/>
            <a:ext cx="9022916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3243593"/>
            <a:ext cx="6643734" cy="256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285720" y="3571876"/>
            <a:ext cx="5643602" cy="35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标注 7"/>
          <p:cNvSpPr/>
          <p:nvPr/>
        </p:nvSpPr>
        <p:spPr>
          <a:xfrm>
            <a:off x="6786578" y="3757615"/>
            <a:ext cx="2357422" cy="1028707"/>
          </a:xfrm>
          <a:prstGeom prst="wedgeRectCallout">
            <a:avLst>
              <a:gd name="adj1" fmla="val -84534"/>
              <a:gd name="adj2" fmla="val -35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点击某按钮，判断选中的</a:t>
            </a:r>
            <a:r>
              <a:rPr lang="en-US" altLang="zh-CN" sz="2400" dirty="0" err="1" smtClean="0"/>
              <a:t>radiobutton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143240" y="4929198"/>
            <a:ext cx="2786082" cy="35719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00430" y="5572140"/>
            <a:ext cx="4143404" cy="28575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928794" y="6072206"/>
            <a:ext cx="1714512" cy="28575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复选框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85924"/>
          </a:xfrm>
        </p:spPr>
        <p:txBody>
          <a:bodyPr/>
          <a:lstStyle/>
          <a:p>
            <a:r>
              <a:rPr lang="zh-CN" altLang="en-US" dirty="0" smtClean="0"/>
              <a:t>复选框控件是</a:t>
            </a:r>
            <a:r>
              <a:rPr lang="en-US" altLang="zh-CN" dirty="0" err="1" smtClean="0"/>
              <a:t>CheckBox</a:t>
            </a:r>
            <a:r>
              <a:rPr lang="zh-CN" altLang="en-US" dirty="0" smtClean="0"/>
              <a:t>。与单选框相比，复选框可以选择多个。效果如下</a:t>
            </a:r>
            <a:endParaRPr lang="en-US" altLang="zh-CN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017" y="2857496"/>
            <a:ext cx="4519115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1441</TotalTime>
  <Words>992</Words>
  <Application>Microsoft Office PowerPoint</Application>
  <PresentationFormat>全屏显示(4:3)</PresentationFormat>
  <Paragraphs>99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中性</vt:lpstr>
      <vt:lpstr>Android ui 2</vt:lpstr>
      <vt:lpstr>幻灯片 2</vt:lpstr>
      <vt:lpstr>ImageButton</vt:lpstr>
      <vt:lpstr>幻灯片 4</vt:lpstr>
      <vt:lpstr>单选框</vt:lpstr>
      <vt:lpstr>幻灯片 6</vt:lpstr>
      <vt:lpstr>事件监听-方法1</vt:lpstr>
      <vt:lpstr>监听事件-方法2</vt:lpstr>
      <vt:lpstr>复选框</vt:lpstr>
      <vt:lpstr>简单的用法</vt:lpstr>
      <vt:lpstr>如果有多个checkbox…</vt:lpstr>
      <vt:lpstr>更多的Button控件…</vt:lpstr>
      <vt:lpstr>ToggleButton属性</vt:lpstr>
      <vt:lpstr>幻灯片 14</vt:lpstr>
      <vt:lpstr>Switch</vt:lpstr>
      <vt:lpstr>下拉框</vt:lpstr>
      <vt:lpstr>下拉框-添加新项</vt:lpstr>
      <vt:lpstr>幻灯片 18</vt:lpstr>
      <vt:lpstr>动态添加</vt:lpstr>
      <vt:lpstr>两个重要函数</vt:lpstr>
      <vt:lpstr>ListView</vt:lpstr>
      <vt:lpstr>代码示例</vt:lpstr>
      <vt:lpstr>复杂的ListView</vt:lpstr>
      <vt:lpstr>ArrayAdapter类</vt:lpstr>
      <vt:lpstr>幻灯片 25</vt:lpstr>
      <vt:lpstr>常用方法</vt:lpstr>
      <vt:lpstr>简单的使用</vt:lpstr>
      <vt:lpstr>对话框-警示对话框</vt:lpstr>
      <vt:lpstr>示例</vt:lpstr>
      <vt:lpstr>稍复杂一点的对话框</vt:lpstr>
      <vt:lpstr>幻灯片 31</vt:lpstr>
      <vt:lpstr>其它常用方法</vt:lpstr>
      <vt:lpstr>常用类Toast</vt:lpstr>
      <vt:lpstr>显示View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ui 2</dc:title>
  <dc:creator>Star</dc:creator>
  <cp:lastModifiedBy>Star</cp:lastModifiedBy>
  <cp:revision>112</cp:revision>
  <dcterms:created xsi:type="dcterms:W3CDTF">2014-03-12T23:52:02Z</dcterms:created>
  <dcterms:modified xsi:type="dcterms:W3CDTF">2015-01-17T08:53:32Z</dcterms:modified>
</cp:coreProperties>
</file>