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7" r:id="rId10"/>
    <p:sldId id="264" r:id="rId11"/>
    <p:sldId id="268" r:id="rId12"/>
    <p:sldId id="265" r:id="rId13"/>
    <p:sldId id="266" r:id="rId14"/>
    <p:sldId id="269" r:id="rId15"/>
    <p:sldId id="278" r:id="rId16"/>
    <p:sldId id="270" r:id="rId17"/>
    <p:sldId id="271" r:id="rId18"/>
    <p:sldId id="311" r:id="rId19"/>
    <p:sldId id="313" r:id="rId20"/>
    <p:sldId id="314" r:id="rId21"/>
    <p:sldId id="312" r:id="rId22"/>
    <p:sldId id="273" r:id="rId23"/>
    <p:sldId id="272" r:id="rId24"/>
    <p:sldId id="274" r:id="rId25"/>
    <p:sldId id="275" r:id="rId26"/>
    <p:sldId id="276" r:id="rId27"/>
    <p:sldId id="277" r:id="rId28"/>
    <p:sldId id="279" r:id="rId29"/>
    <p:sldId id="280" r:id="rId30"/>
    <p:sldId id="281" r:id="rId31"/>
    <p:sldId id="282" r:id="rId32"/>
    <p:sldId id="284" r:id="rId33"/>
    <p:sldId id="296" r:id="rId34"/>
    <p:sldId id="297" r:id="rId35"/>
    <p:sldId id="286" r:id="rId36"/>
    <p:sldId id="291" r:id="rId37"/>
    <p:sldId id="290" r:id="rId38"/>
    <p:sldId id="287" r:id="rId39"/>
    <p:sldId id="289" r:id="rId40"/>
    <p:sldId id="292" r:id="rId41"/>
    <p:sldId id="293" r:id="rId42"/>
    <p:sldId id="294" r:id="rId43"/>
    <p:sldId id="295" r:id="rId44"/>
    <p:sldId id="298" r:id="rId45"/>
    <p:sldId id="299" r:id="rId46"/>
    <p:sldId id="301" r:id="rId47"/>
    <p:sldId id="302" r:id="rId48"/>
    <p:sldId id="300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5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2014/4/7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2014/4/7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2014/4/7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skynet/archive/2010/07/20/1781644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Activity &amp; intent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杭州师范大学  徐舒畅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第二个窗口的代码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4" y="1571612"/>
            <a:ext cx="857252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357290" y="2786058"/>
            <a:ext cx="6572296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2786050" y="5214950"/>
            <a:ext cx="4286280" cy="1357322"/>
          </a:xfrm>
          <a:prstGeom prst="wedgeRectCallout">
            <a:avLst>
              <a:gd name="adj1" fmla="val -21615"/>
              <a:gd name="adj2" fmla="val -44596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 smtClean="0"/>
              <a:t>getIntent</a:t>
            </a:r>
            <a:r>
              <a:rPr lang="zh-CN" altLang="en-US" sz="2400" dirty="0" smtClean="0"/>
              <a:t>：获得对应的</a:t>
            </a:r>
            <a:r>
              <a:rPr lang="en-US" altLang="zh-CN" sz="2400" dirty="0" smtClean="0"/>
              <a:t>intent</a:t>
            </a:r>
            <a:r>
              <a:rPr lang="zh-CN" altLang="en-US" sz="2400" dirty="0" smtClean="0"/>
              <a:t>类</a:t>
            </a:r>
            <a:endParaRPr lang="en-US" altLang="zh-CN" sz="2400" dirty="0" smtClean="0"/>
          </a:p>
          <a:p>
            <a:r>
              <a:rPr lang="en-US" altLang="zh-CN" sz="2400" dirty="0" err="1" smtClean="0"/>
              <a:t>getStringExtra</a:t>
            </a:r>
            <a:r>
              <a:rPr lang="zh-CN" altLang="en-US" sz="2400" dirty="0" smtClean="0"/>
              <a:t>：获得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类型的“变量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值”数据对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00430" y="4143380"/>
            <a:ext cx="3714776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在子窗口的</a:t>
            </a:r>
            <a:r>
              <a:rPr lang="en-US" altLang="zh-CN" dirty="0" smtClean="0"/>
              <a:t>20</a:t>
            </a:r>
            <a:r>
              <a:rPr lang="zh-CN" altLang="zh-CN" dirty="0" smtClean="0"/>
              <a:t>行，利用</a:t>
            </a:r>
            <a:r>
              <a:rPr lang="en-US" altLang="zh-CN" dirty="0" err="1" smtClean="0"/>
              <a:t>getStringExtra</a:t>
            </a:r>
            <a:r>
              <a:rPr lang="zh-CN" altLang="zh-CN" dirty="0" smtClean="0"/>
              <a:t>提取</a:t>
            </a:r>
            <a:r>
              <a:rPr lang="en-US" altLang="zh-CN" dirty="0" smtClean="0"/>
              <a:t>name</a:t>
            </a:r>
            <a:r>
              <a:rPr lang="zh-CN" altLang="zh-CN" dirty="0" smtClean="0"/>
              <a:t>变量的值，并将其显示在输入框中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zh-CN" dirty="0" smtClean="0"/>
              <a:t>如果不调用上述</a:t>
            </a:r>
            <a:r>
              <a:rPr lang="en-US" altLang="zh-CN" dirty="0" err="1" smtClean="0"/>
              <a:t>putExtra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getStringExtra</a:t>
            </a:r>
            <a:r>
              <a:rPr lang="zh-CN" altLang="zh-CN" dirty="0" smtClean="0"/>
              <a:t>函数，则是另一种不传递参数的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切换方法。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1494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，又称为意图，是一种运行时绑定机制，它能在程序运行的过程中链接两个不同的组件（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BroadcastReceiver</a:t>
            </a:r>
            <a:r>
              <a:rPr lang="zh-CN" altLang="en-US" dirty="0" smtClean="0"/>
              <a:t>等）。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，程序可以向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表达某种请求或意愿，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会根据意愿的内容选择适当的组件来请求。</a:t>
            </a:r>
          </a:p>
          <a:p>
            <a:r>
              <a:rPr lang="zh-CN" altLang="en-US" dirty="0" smtClean="0"/>
              <a:t>在这些组件之间的通讯中，主要是由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协助完成的。</a:t>
            </a:r>
            <a:r>
              <a:rPr lang="en-US" altLang="zh-CN" dirty="0" smtClean="0">
                <a:solidFill>
                  <a:srgbClr val="FF0000"/>
                </a:solidFill>
              </a:rPr>
              <a:t>Intent</a:t>
            </a:r>
            <a:r>
              <a:rPr lang="zh-CN" altLang="en-US" dirty="0" smtClean="0">
                <a:solidFill>
                  <a:srgbClr val="FF0000"/>
                </a:solidFill>
              </a:rPr>
              <a:t>负责对应用中一次操作的动作、动作涉及数据、附加数据进行描述，</a:t>
            </a:r>
            <a:r>
              <a:rPr lang="en-US" altLang="zh-CN" dirty="0" smtClean="0">
                <a:solidFill>
                  <a:srgbClr val="FF0000"/>
                </a:solidFill>
              </a:rPr>
              <a:t>Android</a:t>
            </a:r>
            <a:r>
              <a:rPr lang="zh-CN" altLang="en-US" dirty="0" smtClean="0">
                <a:solidFill>
                  <a:srgbClr val="FF0000"/>
                </a:solidFill>
              </a:rPr>
              <a:t>则根据此</a:t>
            </a:r>
            <a:r>
              <a:rPr lang="en-US" altLang="zh-CN" dirty="0" smtClean="0">
                <a:solidFill>
                  <a:srgbClr val="FF0000"/>
                </a:solidFill>
              </a:rPr>
              <a:t>Intent</a:t>
            </a:r>
            <a:r>
              <a:rPr lang="zh-CN" altLang="en-US" dirty="0" smtClean="0">
                <a:solidFill>
                  <a:srgbClr val="FF0000"/>
                </a:solidFill>
              </a:rPr>
              <a:t>的描述，负责找到对应的组件，将</a:t>
            </a:r>
            <a:r>
              <a:rPr lang="en-US" altLang="zh-CN" dirty="0" smtClean="0">
                <a:solidFill>
                  <a:srgbClr val="FF0000"/>
                </a:solidFill>
              </a:rPr>
              <a:t>Intent</a:t>
            </a:r>
            <a:r>
              <a:rPr lang="zh-CN" altLang="en-US" dirty="0" smtClean="0">
                <a:solidFill>
                  <a:srgbClr val="FF0000"/>
                </a:solidFill>
              </a:rPr>
              <a:t>传递给调用的组件，并完成组件的调用</a:t>
            </a:r>
            <a:r>
              <a:rPr lang="zh-CN" altLang="en-US" dirty="0" smtClean="0"/>
              <a:t>。因此，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在这里起着一个媒体中介的作用，专门提供组件互相调用的相关信息，实现调用者与被调用者之间的解耦。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除了用于上述同一个进程间的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切换以外，</a:t>
            </a:r>
            <a:r>
              <a:rPr lang="en-US" altLang="zh-CN" dirty="0" smtClean="0"/>
              <a:t>Intent</a:t>
            </a:r>
            <a:r>
              <a:rPr lang="zh-CN" altLang="zh-CN" dirty="0" smtClean="0"/>
              <a:t>类还可以用于启动不同进程（或者说不同应用程序）的窗口。这与</a:t>
            </a:r>
            <a:r>
              <a:rPr lang="en-US" altLang="zh-CN" dirty="0" smtClean="0"/>
              <a:t>Windows</a:t>
            </a:r>
            <a:r>
              <a:rPr lang="zh-CN" altLang="zh-CN" dirty="0" smtClean="0"/>
              <a:t>编程中利用</a:t>
            </a:r>
            <a:r>
              <a:rPr lang="en-US" altLang="zh-CN" dirty="0" err="1" smtClean="0"/>
              <a:t>WinExec</a:t>
            </a:r>
            <a:r>
              <a:rPr lang="zh-CN" altLang="zh-CN" dirty="0" smtClean="0"/>
              <a:t>函数来启动其它</a:t>
            </a:r>
            <a:r>
              <a:rPr lang="en-US" altLang="zh-CN" dirty="0" smtClean="0"/>
              <a:t>EXE</a:t>
            </a:r>
            <a:r>
              <a:rPr lang="zh-CN" altLang="zh-CN" dirty="0" smtClean="0"/>
              <a:t>程序类似。比如：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点击某个网络地址后，启动浏览画面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点击某个电话号码，启动拨号画面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点击某个视频或者图片，启动播放或者预览画面的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。这一切功能，都与</a:t>
            </a:r>
            <a:r>
              <a:rPr lang="en-US" altLang="zh-CN" dirty="0" smtClean="0"/>
              <a:t>Intent</a:t>
            </a:r>
            <a:r>
              <a:rPr lang="zh-CN" altLang="zh-CN" dirty="0" smtClean="0"/>
              <a:t>类有关。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57758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，必须在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文件中对被请求的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新增标签配置，否则会导致错误。一般通过系统新增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会自动在该文件中增加配置信息。　</a:t>
            </a:r>
          </a:p>
          <a:p>
            <a:r>
              <a:rPr lang="en-US" altLang="zh-CN" dirty="0" smtClean="0"/>
              <a:t>Intent</a:t>
            </a:r>
            <a:r>
              <a:rPr lang="zh-CN" altLang="en-US" dirty="0" smtClean="0"/>
              <a:t>一般包含两个主要信息，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。</a:t>
            </a:r>
          </a:p>
          <a:p>
            <a:pPr lvl="1"/>
            <a:r>
              <a:rPr lang="en-US" altLang="zh-CN" dirty="0" smtClean="0"/>
              <a:t>action</a:t>
            </a:r>
            <a:r>
              <a:rPr lang="zh-CN" altLang="en-US" dirty="0" smtClean="0"/>
              <a:t>：表示这个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此次操作的动作。</a:t>
            </a:r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：表示这次动作涉及的数据。</a:t>
            </a:r>
          </a:p>
          <a:p>
            <a:r>
              <a:rPr lang="zh-CN" altLang="en-US" dirty="0" smtClean="0"/>
              <a:t>下面的例子较好地解释了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类使用时，会携带动作的相关数据。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点击按钮拨打电话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85926"/>
            <a:ext cx="8555277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71612"/>
            <a:ext cx="8787762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500562" y="3357562"/>
            <a:ext cx="3714776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57686" y="4857760"/>
            <a:ext cx="3714776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85918" y="3714752"/>
            <a:ext cx="3714776" cy="35719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85918" y="5214950"/>
            <a:ext cx="5214974" cy="2857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643050"/>
            <a:ext cx="878412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Intent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91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本身（是一个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对象），</a:t>
            </a:r>
            <a:r>
              <a:rPr lang="zh-CN" altLang="en-US" dirty="0" smtClean="0">
                <a:solidFill>
                  <a:srgbClr val="FF0000"/>
                </a:solidFill>
              </a:rPr>
              <a:t>是一个被动的数据结构保存一个将要执行的操作的抽象描述</a:t>
            </a:r>
            <a:r>
              <a:rPr lang="zh-CN" altLang="en-US" dirty="0" smtClean="0"/>
              <a:t>，或在广播的情况下，通常是某事已经发生且正在</a:t>
            </a:r>
            <a:r>
              <a:rPr lang="zh-CN" altLang="en-US" dirty="0" smtClean="0"/>
              <a:t>宣告。</a:t>
            </a:r>
            <a:endParaRPr lang="en-US" altLang="zh-CN" dirty="0" smtClean="0"/>
          </a:p>
          <a:p>
            <a:r>
              <a:rPr lang="zh-CN" altLang="en-US" dirty="0" smtClean="0"/>
              <a:t>活动、服务、广播接收者为了告知系统能够处理哪些隐式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，它们可以有一个或多个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过滤器。每个过滤器描述组件的一种能力，即乐意接收的一组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zh-CN" altLang="en-US" dirty="0" smtClean="0"/>
              <a:t>组件能够</a:t>
            </a:r>
            <a:r>
              <a:rPr lang="zh-CN" altLang="en-US" dirty="0" smtClean="0"/>
              <a:t>做</a:t>
            </a:r>
            <a:r>
              <a:rPr lang="zh-CN" altLang="en-US" dirty="0" smtClean="0"/>
              <a:t>的任何工作都可能有</a:t>
            </a:r>
            <a:r>
              <a:rPr lang="zh-CN" altLang="en-US" dirty="0" smtClean="0"/>
              <a:t>独立的过滤器。例如，记事本中的</a:t>
            </a:r>
            <a:r>
              <a:rPr lang="en-US" altLang="zh-CN" dirty="0" err="1" smtClean="0"/>
              <a:t>NoteEditer</a:t>
            </a:r>
            <a:r>
              <a:rPr lang="zh-CN" altLang="en-US" dirty="0" smtClean="0"/>
              <a:t>活动有两个过滤器，一个是启动一个指定的记录，用户可以查看和编辑；另一个是启动一个新的、空的记录，用户能够填充并保存。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过滤器是一个</a:t>
            </a:r>
            <a:r>
              <a:rPr lang="en-US" altLang="zh-CN" dirty="0" err="1" smtClean="0"/>
              <a:t>IntentFilter</a:t>
            </a:r>
            <a:r>
              <a:rPr lang="zh-CN" altLang="en-US" dirty="0" smtClean="0"/>
              <a:t>类的实例</a:t>
            </a:r>
            <a:r>
              <a:rPr lang="zh-CN" altLang="en-US" dirty="0" smtClean="0"/>
              <a:t>。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过滤器通常不在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代码中设置，而是在应用程序的清单文件（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）中以</a:t>
            </a:r>
            <a:r>
              <a:rPr lang="en-US" altLang="zh-CN" dirty="0" smtClean="0"/>
              <a:t>&lt;intent-filter&gt;</a:t>
            </a:r>
            <a:r>
              <a:rPr lang="zh-CN" altLang="en-US" dirty="0" smtClean="0"/>
              <a:t>元素设置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关于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Intent Filter</a:t>
            </a:r>
            <a:r>
              <a:rPr lang="zh-CN" altLang="en-US" dirty="0" smtClean="0"/>
              <a:t>，可以参考</a:t>
            </a:r>
            <a:r>
              <a:rPr lang="zh-CN" altLang="en-US" dirty="0" smtClean="0"/>
              <a:t>该网址：</a:t>
            </a:r>
            <a:r>
              <a:rPr lang="en-US" altLang="zh-CN" dirty="0" smtClean="0">
                <a:hlinkClick r:id="rId2"/>
              </a:rPr>
              <a:t>http://www.cnblogs.com/skynet/archive/2010/07/20/1781644.html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创建多个窗口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Intent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Activity</a:t>
            </a:r>
            <a:r>
              <a:rPr lang="zh-CN" altLang="en-US" dirty="0" smtClean="0"/>
              <a:t>间的数据传递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Activity</a:t>
            </a:r>
            <a:r>
              <a:rPr lang="zh-CN" altLang="en-US" dirty="0" smtClean="0"/>
              <a:t>的生命周期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程序调试及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7296"/>
          </a:xfrm>
        </p:spPr>
        <p:txBody>
          <a:bodyPr/>
          <a:lstStyle/>
          <a:p>
            <a:r>
              <a:rPr lang="zh-CN" altLang="en-US" dirty="0" smtClean="0"/>
              <a:t>当你开始一个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程序后，默认的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中有以下内容。</a:t>
            </a:r>
            <a:endParaRPr lang="zh-CN" alt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071810"/>
            <a:ext cx="865092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357290" y="5000636"/>
            <a:ext cx="7072362" cy="1000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0" y="106773"/>
          <a:ext cx="8358214" cy="6679813"/>
        </p:xfrm>
        <a:graphic>
          <a:graphicData uri="http://schemas.openxmlformats.org/presentationml/2006/ole">
            <p:oleObj spid="_x0000_s56321" name="Visio" r:id="rId3" imgW="7437681" imgH="623897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创建多个窗口</a:t>
            </a:r>
            <a:endParaRPr lang="en-US" altLang="zh-CN" dirty="0" smtClean="0"/>
          </a:p>
          <a:p>
            <a:r>
              <a:rPr lang="en-US" altLang="zh-CN" dirty="0" smtClean="0"/>
              <a:t>Intent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r>
              <a:rPr lang="zh-CN" altLang="en-US" dirty="0" smtClean="0">
                <a:solidFill>
                  <a:srgbClr val="FF0000"/>
                </a:solidFill>
              </a:rPr>
              <a:t>间的数据传递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Activity</a:t>
            </a:r>
            <a:r>
              <a:rPr lang="zh-CN" altLang="en-US" dirty="0" smtClean="0"/>
              <a:t>的生命周期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程序调试及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除了</a:t>
            </a:r>
            <a:r>
              <a:rPr lang="en-US" altLang="zh-CN" dirty="0" smtClean="0"/>
              <a:t>Intent</a:t>
            </a:r>
            <a:r>
              <a:rPr lang="zh-CN" altLang="zh-CN" dirty="0" smtClean="0"/>
              <a:t>的</a:t>
            </a:r>
            <a:r>
              <a:rPr lang="en-US" altLang="zh-CN" dirty="0" err="1" smtClean="0"/>
              <a:t>putExtra</a:t>
            </a:r>
            <a:r>
              <a:rPr lang="zh-CN" altLang="zh-CN" dirty="0" smtClean="0"/>
              <a:t>函数，使用</a:t>
            </a:r>
            <a:r>
              <a:rPr lang="en-US" altLang="zh-CN" dirty="0" smtClean="0">
                <a:solidFill>
                  <a:srgbClr val="FF0000"/>
                </a:solidFill>
              </a:rPr>
              <a:t>Bundle</a:t>
            </a:r>
            <a:r>
              <a:rPr lang="zh-CN" altLang="zh-CN" dirty="0" smtClean="0">
                <a:solidFill>
                  <a:srgbClr val="FF0000"/>
                </a:solidFill>
              </a:rPr>
              <a:t>类</a:t>
            </a:r>
            <a:r>
              <a:rPr lang="zh-CN" altLang="zh-CN" dirty="0" smtClean="0"/>
              <a:t>可以在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之间一次性传递更多的数据。</a:t>
            </a:r>
            <a:r>
              <a:rPr lang="en-US" altLang="zh-CN" dirty="0" smtClean="0"/>
              <a:t>Bundle</a:t>
            </a:r>
            <a:r>
              <a:rPr lang="zh-CN" altLang="zh-CN" dirty="0" smtClean="0"/>
              <a:t>的英文本意就是捆绑。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事实上，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间的替换包括</a:t>
            </a:r>
            <a:r>
              <a:rPr lang="zh-CN" altLang="zh-CN" dirty="0" smtClean="0">
                <a:solidFill>
                  <a:srgbClr val="FF0000"/>
                </a:solidFill>
              </a:rPr>
              <a:t>无结果返回</a:t>
            </a:r>
            <a:r>
              <a:rPr lang="zh-CN" altLang="zh-CN" dirty="0" smtClean="0"/>
              <a:t>和</a:t>
            </a:r>
            <a:r>
              <a:rPr lang="zh-CN" altLang="zh-CN" dirty="0" smtClean="0">
                <a:solidFill>
                  <a:srgbClr val="FF0000"/>
                </a:solidFill>
              </a:rPr>
              <a:t>有结果返回</a:t>
            </a:r>
            <a:r>
              <a:rPr lang="zh-CN" altLang="zh-CN" dirty="0" smtClean="0"/>
              <a:t>两种。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无结果返回：比如，新开</a:t>
            </a:r>
            <a:r>
              <a:rPr lang="en-US" altLang="zh-CN" dirty="0" err="1" smtClean="0"/>
              <a:t>Acitivity</a:t>
            </a:r>
            <a:r>
              <a:rPr lang="zh-CN" altLang="en-US" dirty="0" smtClean="0"/>
              <a:t>浏览一个网页。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有结果返回：比如，打开联系人页面，选中一个联系人，并保存选中的联系人信息后返回。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无返回结果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28866"/>
          </a:xfrm>
        </p:spPr>
        <p:txBody>
          <a:bodyPr/>
          <a:lstStyle/>
          <a:p>
            <a:r>
              <a:rPr lang="zh-CN" altLang="zh-CN" dirty="0" smtClean="0"/>
              <a:t>下面介绍一个例子：同时输入姓名、电话信息，然后选择一个按钮，在另一个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（</a:t>
            </a:r>
            <a:r>
              <a:rPr lang="en-US" altLang="zh-CN" dirty="0" err="1" smtClean="0"/>
              <a:t>ResponseActivity</a:t>
            </a:r>
            <a:r>
              <a:rPr lang="zh-CN" altLang="zh-CN" dirty="0" smtClean="0"/>
              <a:t>）中显示这两样信息。主窗口的</a:t>
            </a:r>
            <a:r>
              <a:rPr lang="en-US" altLang="zh-CN" dirty="0" smtClean="0"/>
              <a:t>UI</a:t>
            </a:r>
            <a:r>
              <a:rPr lang="zh-CN" altLang="zh-CN" dirty="0" smtClean="0"/>
              <a:t>如下（</a:t>
            </a:r>
            <a:r>
              <a:rPr lang="en-US" altLang="zh-CN" dirty="0" smtClean="0"/>
              <a:t>UI</a:t>
            </a:r>
            <a:r>
              <a:rPr lang="zh-CN" altLang="zh-CN" dirty="0" smtClean="0"/>
              <a:t>请大家自己更新），并且新增一个</a:t>
            </a:r>
            <a:r>
              <a:rPr lang="en-US" altLang="zh-CN" dirty="0" err="1" smtClean="0"/>
              <a:t>ResponseActivity</a:t>
            </a:r>
            <a:r>
              <a:rPr lang="zh-CN" altLang="zh-CN" dirty="0" smtClean="0"/>
              <a:t>的窗口，用于显示。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929066"/>
            <a:ext cx="3214710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3929066"/>
            <a:ext cx="3357586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74"/>
            <a:ext cx="9144000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928794" y="3786190"/>
            <a:ext cx="7215206" cy="1143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5929322" y="2928934"/>
            <a:ext cx="3214678" cy="500066"/>
          </a:xfrm>
          <a:prstGeom prst="wedgeRectCallout">
            <a:avLst>
              <a:gd name="adj1" fmla="val -3378"/>
              <a:gd name="adj2" fmla="val 128946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 dirty="0" smtClean="0"/>
              <a:t>利用</a:t>
            </a:r>
            <a:r>
              <a:rPr lang="en-US" altLang="zh-CN" sz="2400" dirty="0" smtClean="0"/>
              <a:t>Bundle</a:t>
            </a:r>
            <a:r>
              <a:rPr lang="zh-CN" altLang="zh-CN" sz="2400" dirty="0" smtClean="0"/>
              <a:t>类捆绑数据</a:t>
            </a:r>
            <a:endParaRPr lang="en-US" altLang="zh-CN" sz="2400" dirty="0" smtClean="0"/>
          </a:p>
        </p:txBody>
      </p:sp>
      <p:sp>
        <p:nvSpPr>
          <p:cNvPr id="7" name="矩形 6"/>
          <p:cNvSpPr/>
          <p:nvPr/>
        </p:nvSpPr>
        <p:spPr>
          <a:xfrm>
            <a:off x="1928794" y="5714992"/>
            <a:ext cx="3857652" cy="285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在第二个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中的响应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885828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000100" y="2857496"/>
            <a:ext cx="7215206" cy="1143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5357818" y="5715016"/>
            <a:ext cx="3786182" cy="500066"/>
          </a:xfrm>
          <a:prstGeom prst="wedgeRectCallout">
            <a:avLst>
              <a:gd name="adj1" fmla="val -30446"/>
              <a:gd name="adj2" fmla="val -401926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getExtras</a:t>
            </a:r>
            <a:r>
              <a:rPr lang="zh-CN" altLang="en-US" sz="2400" dirty="0" smtClean="0"/>
              <a:t>获得</a:t>
            </a:r>
            <a:r>
              <a:rPr lang="en-US" altLang="zh-CN" sz="2400" dirty="0" smtClean="0"/>
              <a:t>Bundle</a:t>
            </a:r>
            <a:r>
              <a:rPr lang="zh-CN" altLang="zh-CN" sz="2400" dirty="0" smtClean="0"/>
              <a:t>类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有返回结果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0634"/>
          </a:xfrm>
        </p:spPr>
        <p:txBody>
          <a:bodyPr>
            <a:normAutofit lnSpcReduction="10000"/>
          </a:bodyPr>
          <a:lstStyle/>
          <a:p>
            <a:r>
              <a:rPr lang="zh-CN" altLang="zh-CN" dirty="0" smtClean="0"/>
              <a:t>上述例子使用</a:t>
            </a:r>
            <a:r>
              <a:rPr lang="en-US" altLang="zh-CN" dirty="0" err="1" smtClean="0"/>
              <a:t>startActivity</a:t>
            </a:r>
            <a:r>
              <a:rPr lang="zh-CN" altLang="zh-CN" dirty="0" smtClean="0"/>
              <a:t>函数开启其它的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，并可能传入数据，但是新显示的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并未返回任何结果。而对于某些应用，比如打开联系人名单，选中一个联系人，并要求返回选中的联系人，则属于需要目标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返回结果的例子。</a:t>
            </a:r>
            <a:endParaRPr lang="en-US" altLang="zh-CN" dirty="0" smtClean="0"/>
          </a:p>
          <a:p>
            <a:r>
              <a:rPr lang="zh-CN" altLang="zh-CN" dirty="0" smtClean="0"/>
              <a:t>此时，我们需要用的函数是</a:t>
            </a:r>
            <a:r>
              <a:rPr lang="en-US" altLang="zh-CN" dirty="0" err="1" smtClean="0">
                <a:solidFill>
                  <a:srgbClr val="FF0000"/>
                </a:solidFill>
              </a:rPr>
              <a:t>startActivityForResult</a:t>
            </a:r>
            <a:r>
              <a:rPr lang="zh-CN" altLang="zh-CN" dirty="0" smtClean="0"/>
              <a:t>，该函数的第二个参数是一个请求码，可以自己定义。此外，还需要</a:t>
            </a:r>
            <a:r>
              <a:rPr lang="zh-CN" altLang="en-US" dirty="0" smtClean="0"/>
              <a:t>在当前的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重载</a:t>
            </a:r>
            <a:r>
              <a:rPr lang="en-US" altLang="zh-CN" dirty="0" err="1" smtClean="0"/>
              <a:t>onActivityResult</a:t>
            </a:r>
            <a:r>
              <a:rPr lang="zh-CN" altLang="zh-CN" dirty="0" smtClean="0"/>
              <a:t>函数，并在该函数中</a:t>
            </a:r>
            <a:r>
              <a:rPr lang="zh-CN" altLang="en-US" dirty="0" smtClean="0"/>
              <a:t>根据请求码</a:t>
            </a:r>
            <a:r>
              <a:rPr lang="zh-CN" altLang="zh-CN" dirty="0" smtClean="0"/>
              <a:t>对返回的结果进行处理。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请求第二个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643050"/>
            <a:ext cx="871543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000100" y="3643314"/>
            <a:ext cx="7929618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5072066" y="5000636"/>
            <a:ext cx="3786182" cy="1428760"/>
          </a:xfrm>
          <a:prstGeom prst="wedgeRectCallout">
            <a:avLst>
              <a:gd name="adj1" fmla="val 26815"/>
              <a:gd name="adj2" fmla="val -109798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注意：如果使用模拟器，可能因为没有创建联系人，调出的界面也无人可选</a:t>
            </a:r>
            <a:endParaRPr lang="en-US" altLang="zh-CN" sz="2400" dirty="0" smtClean="0"/>
          </a:p>
        </p:txBody>
      </p:sp>
      <p:sp>
        <p:nvSpPr>
          <p:cNvPr id="8" name="矩形 7"/>
          <p:cNvSpPr/>
          <p:nvPr/>
        </p:nvSpPr>
        <p:spPr>
          <a:xfrm>
            <a:off x="4572000" y="4071942"/>
            <a:ext cx="1785950" cy="3571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标注 8"/>
          <p:cNvSpPr/>
          <p:nvPr/>
        </p:nvSpPr>
        <p:spPr>
          <a:xfrm>
            <a:off x="428596" y="4929198"/>
            <a:ext cx="3786182" cy="1000132"/>
          </a:xfrm>
          <a:prstGeom prst="wedgeRectCallout">
            <a:avLst>
              <a:gd name="adj1" fmla="val 59536"/>
              <a:gd name="adj2" fmla="val -99476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自定义：</a:t>
            </a:r>
            <a:r>
              <a:rPr lang="en-US" altLang="zh-CN" sz="2400" b="1" dirty="0" smtClean="0"/>
              <a:t>final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PICKUP_CONTACT=1000;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返回值的响应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0037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在当前的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中需要重载</a:t>
            </a:r>
            <a:r>
              <a:rPr lang="en-US" altLang="zh-CN" dirty="0" err="1" smtClean="0"/>
              <a:t>onActivityResult</a:t>
            </a:r>
            <a:r>
              <a:rPr lang="zh-CN" altLang="en-US" dirty="0" smtClean="0"/>
              <a:t>函数，在该函数中响应新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中返回的数据。</a:t>
            </a:r>
            <a:endParaRPr lang="en-US" altLang="zh-CN" dirty="0" smtClean="0"/>
          </a:p>
          <a:p>
            <a:r>
              <a:rPr lang="zh-CN" altLang="en-US" dirty="0" smtClean="0"/>
              <a:t>添加</a:t>
            </a:r>
            <a:r>
              <a:rPr lang="en-US" altLang="zh-CN" dirty="0" err="1" smtClean="0"/>
              <a:t>onActivityResult</a:t>
            </a:r>
            <a:r>
              <a:rPr lang="zh-CN" altLang="en-US" dirty="0" smtClean="0"/>
              <a:t>函数的方法：在源代码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文件中点击右键，选择</a:t>
            </a:r>
            <a:r>
              <a:rPr lang="en-US" altLang="zh-CN" dirty="0" smtClean="0"/>
              <a:t>source-&gt;Override/Implement methods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929066"/>
            <a:ext cx="7098235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286248" y="6286520"/>
            <a:ext cx="3857652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创建多个窗口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Intent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Activity</a:t>
            </a:r>
            <a:r>
              <a:rPr lang="zh-CN" altLang="en-US" dirty="0" smtClean="0"/>
              <a:t>间的数据传递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Activity</a:t>
            </a:r>
            <a:r>
              <a:rPr lang="zh-CN" altLang="en-US" dirty="0" smtClean="0"/>
              <a:t>的生命周期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程序调试及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onActivityResult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71544"/>
          </a:xfrm>
        </p:spPr>
        <p:txBody>
          <a:bodyPr>
            <a:normAutofit fontScale="92500"/>
          </a:bodyPr>
          <a:lstStyle/>
          <a:p>
            <a:r>
              <a:rPr lang="zh-CN" altLang="zh-CN" dirty="0" smtClean="0"/>
              <a:t>重载</a:t>
            </a:r>
            <a:r>
              <a:rPr lang="en-US" altLang="zh-CN" dirty="0" err="1" smtClean="0"/>
              <a:t>onActivityResult</a:t>
            </a:r>
            <a:r>
              <a:rPr lang="zh-CN" altLang="zh-CN" dirty="0" smtClean="0"/>
              <a:t>函数实现（本例中没有具体实现选中者的搜索，只是简单的返回了</a:t>
            </a:r>
            <a:r>
              <a:rPr lang="en-US" altLang="zh-CN" dirty="0" smtClean="0"/>
              <a:t>“</a:t>
            </a:r>
            <a:r>
              <a:rPr lang="zh-CN" altLang="zh-CN" dirty="0" smtClean="0"/>
              <a:t>选中者</a:t>
            </a:r>
            <a:r>
              <a:rPr lang="en-US" altLang="zh-CN" dirty="0" smtClean="0"/>
              <a:t>”</a:t>
            </a:r>
            <a:r>
              <a:rPr lang="zh-CN" altLang="zh-CN" dirty="0" smtClean="0"/>
              <a:t>）：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571744"/>
            <a:ext cx="778674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42910" y="3500438"/>
            <a:ext cx="2857520" cy="10001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6215074" y="3143248"/>
            <a:ext cx="2714612" cy="642942"/>
          </a:xfrm>
          <a:prstGeom prst="wedgeRectCallout">
            <a:avLst>
              <a:gd name="adj1" fmla="val -160765"/>
              <a:gd name="adj2" fmla="val 131716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之前自定义的请求代码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7180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上述例子中，打开了一个通讯本，并返回了一个选中的联系人。这个过程是调用了系统的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，返回值是系统自定义的，即：</a:t>
            </a:r>
            <a:r>
              <a:rPr lang="en-US" altLang="zh-CN" dirty="0" smtClean="0"/>
              <a:t>RESULT_OK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RESULT_CANCELED</a:t>
            </a:r>
            <a:r>
              <a:rPr lang="zh-CN" altLang="en-US" dirty="0" smtClean="0"/>
              <a:t>等</a:t>
            </a:r>
            <a:r>
              <a:rPr lang="zh-CN" altLang="en-US" i="1" dirty="0" smtClean="0"/>
              <a:t>。</a:t>
            </a:r>
            <a:endParaRPr lang="en-US" altLang="zh-CN" i="1" dirty="0" smtClean="0"/>
          </a:p>
          <a:p>
            <a:r>
              <a:rPr lang="zh-CN" altLang="zh-CN" dirty="0" smtClean="0"/>
              <a:t>如果不是调用系统的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，而是自己写的，则需要在目标的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中调用</a:t>
            </a:r>
            <a:r>
              <a:rPr lang="en-US" altLang="zh-CN" dirty="0" err="1" smtClean="0"/>
              <a:t>setResult</a:t>
            </a:r>
            <a:r>
              <a:rPr lang="zh-CN" altLang="zh-CN" dirty="0" smtClean="0"/>
              <a:t>来返回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643446"/>
            <a:ext cx="514353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928662" y="6215082"/>
            <a:ext cx="3286148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创建多个窗口</a:t>
            </a:r>
            <a:endParaRPr lang="en-US" altLang="zh-CN" dirty="0" smtClean="0"/>
          </a:p>
          <a:p>
            <a:r>
              <a:rPr lang="en-US" altLang="zh-CN" dirty="0" smtClean="0"/>
              <a:t>Intent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Activity</a:t>
            </a:r>
            <a:r>
              <a:rPr lang="zh-CN" altLang="en-US" dirty="0" smtClean="0"/>
              <a:t>间的数据传递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r>
              <a:rPr lang="zh-CN" altLang="en-US" dirty="0" smtClean="0">
                <a:solidFill>
                  <a:srgbClr val="FF0000"/>
                </a:solidFill>
              </a:rPr>
              <a:t>的生命周期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程序调试及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生命周期</a:t>
            </a:r>
            <a:r>
              <a:rPr lang="en-US" altLang="zh-CN" dirty="0" smtClean="0"/>
              <a:t>-</a:t>
            </a:r>
            <a:r>
              <a:rPr lang="zh-CN" altLang="en-US" dirty="0" smtClean="0"/>
              <a:t>堆栈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Android</a:t>
            </a:r>
            <a:r>
              <a:rPr lang="zh-CN" altLang="zh-CN" dirty="0" smtClean="0"/>
              <a:t>中利用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类来表示一个交互界面，所有的</a:t>
            </a:r>
            <a:r>
              <a:rPr lang="en-US" altLang="zh-CN" dirty="0" smtClean="0"/>
              <a:t>Activity </a:t>
            </a:r>
            <a:r>
              <a:rPr lang="zh-CN" altLang="zh-CN" dirty="0" smtClean="0"/>
              <a:t>在系统里由</a:t>
            </a:r>
            <a:r>
              <a:rPr lang="en-US" altLang="zh-CN" dirty="0" smtClean="0"/>
              <a:t>Activity </a:t>
            </a:r>
            <a:r>
              <a:rPr lang="zh-CN" altLang="zh-CN" dirty="0" smtClean="0"/>
              <a:t>堆栈所管理，</a:t>
            </a:r>
            <a:r>
              <a:rPr lang="zh-CN" altLang="zh-CN" dirty="0" smtClean="0">
                <a:solidFill>
                  <a:srgbClr val="FF0000"/>
                </a:solidFill>
              </a:rPr>
              <a:t>当一个新的</a:t>
            </a:r>
            <a:r>
              <a:rPr lang="en-US" altLang="zh-CN" dirty="0" smtClean="0">
                <a:solidFill>
                  <a:srgbClr val="FF0000"/>
                </a:solidFill>
              </a:rPr>
              <a:t>Activity </a:t>
            </a:r>
            <a:r>
              <a:rPr lang="zh-CN" altLang="zh-CN" dirty="0" smtClean="0">
                <a:solidFill>
                  <a:srgbClr val="FF0000"/>
                </a:solidFill>
              </a:rPr>
              <a:t>被执行后，它将会被放置到堆栈的最顶部，并且变成运行时</a:t>
            </a:r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r>
              <a:rPr lang="zh-CN" altLang="zh-CN" dirty="0" smtClean="0">
                <a:solidFill>
                  <a:srgbClr val="FF0000"/>
                </a:solidFill>
              </a:rPr>
              <a:t>，而先前的</a:t>
            </a:r>
            <a:r>
              <a:rPr lang="en-US" altLang="zh-CN" dirty="0" smtClean="0">
                <a:solidFill>
                  <a:srgbClr val="FF0000"/>
                </a:solidFill>
              </a:rPr>
              <a:t>Activity </a:t>
            </a:r>
            <a:r>
              <a:rPr lang="zh-CN" altLang="zh-CN" dirty="0" smtClean="0">
                <a:solidFill>
                  <a:srgbClr val="FF0000"/>
                </a:solidFill>
              </a:rPr>
              <a:t>原则上还是会存在于堆栈中</a:t>
            </a:r>
            <a:r>
              <a:rPr lang="zh-CN" altLang="zh-CN" dirty="0" smtClean="0"/>
              <a:t>。所以，该堆栈的特点是：</a:t>
            </a:r>
            <a:endParaRPr lang="en-US" altLang="zh-CN" dirty="0" smtClean="0"/>
          </a:p>
          <a:p>
            <a:pPr lvl="1"/>
            <a:r>
              <a:rPr lang="zh-CN" altLang="zh-CN" dirty="0" smtClean="0">
                <a:solidFill>
                  <a:srgbClr val="FF0000"/>
                </a:solidFill>
              </a:rPr>
              <a:t>最早进入的</a:t>
            </a:r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r>
              <a:rPr lang="zh-CN" altLang="zh-CN" dirty="0" smtClean="0">
                <a:solidFill>
                  <a:srgbClr val="FF0000"/>
                </a:solidFill>
              </a:rPr>
              <a:t>，排在最底下。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>
                <a:solidFill>
                  <a:srgbClr val="FF0000"/>
                </a:solidFill>
              </a:rPr>
              <a:t>较迟进入的</a:t>
            </a:r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r>
              <a:rPr lang="zh-CN" altLang="zh-CN" dirty="0" smtClean="0">
                <a:solidFill>
                  <a:srgbClr val="FF0000"/>
                </a:solidFill>
              </a:rPr>
              <a:t>，则排在更上面。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>
                <a:solidFill>
                  <a:srgbClr val="FF0000"/>
                </a:solidFill>
              </a:rPr>
              <a:t>当运行时的</a:t>
            </a:r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r>
              <a:rPr lang="zh-CN" altLang="zh-CN" dirty="0" smtClean="0">
                <a:solidFill>
                  <a:srgbClr val="FF0000"/>
                </a:solidFill>
              </a:rPr>
              <a:t>离开后，接下来显示堆栈中最顶部的</a:t>
            </a:r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r>
              <a:rPr lang="zh-CN" altLang="zh-CN" dirty="0" smtClean="0"/>
              <a:t>。请在手机上进行一定的操作，尝试理解这个概念。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内容占位符 2"/>
          <p:cNvSpPr>
            <a:spLocks noGrp="1"/>
          </p:cNvSpPr>
          <p:nvPr>
            <p:ph idx="1"/>
          </p:nvPr>
        </p:nvSpPr>
        <p:spPr>
          <a:xfrm>
            <a:off x="457200" y="1462110"/>
            <a:ext cx="8229600" cy="5181600"/>
          </a:xfrm>
        </p:spPr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遵循“后进先出”的规则</a:t>
            </a:r>
          </a:p>
        </p:txBody>
      </p:sp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1219200" y="2443186"/>
          <a:ext cx="6942138" cy="4343400"/>
        </p:xfrm>
        <a:graphic>
          <a:graphicData uri="http://schemas.openxmlformats.org/presentationml/2006/ole">
            <p:oleObj spid="_x0000_s4098" name="Visio" r:id="rId3" imgW="5572760" imgH="3490383" progId="Visio.Drawing.11">
              <p:embed/>
            </p:oleObj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6548454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Activity</a:t>
            </a:r>
            <a:r>
              <a:rPr lang="zh-CN" altLang="en-US" dirty="0" smtClean="0">
                <a:latin typeface="+mj-ea"/>
              </a:rPr>
              <a:t>生命周期的状态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720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700" dirty="0" smtClean="0">
                <a:cs typeface="+mn-cs"/>
              </a:rPr>
              <a:t>Activity</a:t>
            </a:r>
            <a:r>
              <a:rPr lang="zh-CN" sz="2700" dirty="0" smtClean="0">
                <a:cs typeface="+mn-cs"/>
              </a:rPr>
              <a:t>生命周期指</a:t>
            </a:r>
            <a:r>
              <a:rPr lang="en-US" sz="2700" dirty="0" smtClean="0">
                <a:cs typeface="+mn-cs"/>
              </a:rPr>
              <a:t>Activity</a:t>
            </a:r>
            <a:r>
              <a:rPr lang="zh-CN" sz="2700" dirty="0" smtClean="0">
                <a:cs typeface="+mn-cs"/>
              </a:rPr>
              <a:t>从</a:t>
            </a:r>
            <a:r>
              <a:rPr lang="zh-CN" sz="2700" dirty="0" smtClean="0">
                <a:solidFill>
                  <a:srgbClr val="FF0000"/>
                </a:solidFill>
                <a:cs typeface="+mn-cs"/>
              </a:rPr>
              <a:t>启动</a:t>
            </a:r>
            <a:r>
              <a:rPr lang="zh-CN" sz="2700" dirty="0" smtClean="0">
                <a:cs typeface="+mn-cs"/>
              </a:rPr>
              <a:t>到</a:t>
            </a:r>
            <a:r>
              <a:rPr lang="zh-CN" sz="2700" dirty="0" smtClean="0">
                <a:solidFill>
                  <a:srgbClr val="FF0000"/>
                </a:solidFill>
                <a:cs typeface="+mn-cs"/>
              </a:rPr>
              <a:t>销毁</a:t>
            </a:r>
            <a:r>
              <a:rPr lang="zh-CN" sz="2700" dirty="0" smtClean="0">
                <a:cs typeface="+mn-cs"/>
              </a:rPr>
              <a:t>的过程</a:t>
            </a:r>
            <a:endParaRPr lang="en-US" altLang="zh-CN" sz="2700" dirty="0" smtClean="0">
              <a:cs typeface="+mn-cs"/>
            </a:endParaRPr>
          </a:p>
          <a:p>
            <a:pPr>
              <a:defRPr/>
            </a:pPr>
            <a:r>
              <a:rPr lang="en-US" sz="2700" dirty="0" smtClean="0"/>
              <a:t>Activity</a:t>
            </a:r>
            <a:r>
              <a:rPr lang="zh-CN" sz="2700" dirty="0" smtClean="0"/>
              <a:t>表现为四种状态，分别是活动</a:t>
            </a:r>
            <a:r>
              <a:rPr lang="en-US" altLang="zh-CN" sz="2700" dirty="0" smtClean="0"/>
              <a:t>/</a:t>
            </a:r>
            <a:r>
              <a:rPr lang="zh-CN" altLang="en-US" sz="2700" dirty="0" smtClean="0"/>
              <a:t>运行</a:t>
            </a:r>
            <a:r>
              <a:rPr lang="zh-CN" sz="2700" dirty="0" smtClean="0"/>
              <a:t>状态、暂停状态、停止状态和非活动状态</a:t>
            </a:r>
            <a:endParaRPr lang="en-US" altLang="zh-CN" sz="2700" dirty="0" smtClean="0"/>
          </a:p>
          <a:p>
            <a:pPr lvl="1">
              <a:defRPr/>
            </a:pPr>
            <a:r>
              <a:rPr lang="zh-CN" b="1" dirty="0" smtClean="0"/>
              <a:t>活动状态</a:t>
            </a:r>
            <a:r>
              <a:rPr lang="zh-CN" dirty="0" smtClean="0"/>
              <a:t>，</a:t>
            </a:r>
            <a:r>
              <a:rPr lang="en-US" dirty="0" smtClean="0"/>
              <a:t>Activity</a:t>
            </a:r>
            <a:r>
              <a:rPr lang="zh-CN" dirty="0" smtClean="0"/>
              <a:t>在用户界面中处于最上层，完全能不用户看到，能够与用户进行交互</a:t>
            </a:r>
            <a:endParaRPr lang="en-US" altLang="zh-CN" dirty="0" smtClean="0"/>
          </a:p>
          <a:p>
            <a:pPr lvl="1">
              <a:defRPr/>
            </a:pPr>
            <a:r>
              <a:rPr lang="zh-CN" b="1" dirty="0" smtClean="0"/>
              <a:t>暂停状态</a:t>
            </a:r>
            <a:r>
              <a:rPr lang="zh-CN" dirty="0" smtClean="0"/>
              <a:t>，</a:t>
            </a:r>
            <a:r>
              <a:rPr lang="en-US" dirty="0" smtClean="0"/>
              <a:t>Activity</a:t>
            </a:r>
            <a:r>
              <a:rPr lang="zh-CN" dirty="0" smtClean="0"/>
              <a:t>在界面上被部分遮挡，该</a:t>
            </a:r>
            <a:r>
              <a:rPr lang="en-US" dirty="0" smtClean="0"/>
              <a:t>Activity</a:t>
            </a:r>
            <a:r>
              <a:rPr lang="zh-CN" dirty="0" smtClean="0"/>
              <a:t>不再处于用户界面的最上层，且不能够与用户进行交互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zh-CN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暂停状态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 smtClean="0"/>
              <a:t>如果一个</a:t>
            </a:r>
            <a:r>
              <a:rPr lang="en-US" altLang="zh-CN" dirty="0" smtClean="0"/>
              <a:t>Activity </a:t>
            </a:r>
            <a:r>
              <a:rPr lang="zh-CN" altLang="zh-CN" dirty="0" smtClean="0"/>
              <a:t>失去焦点（</a:t>
            </a:r>
            <a:r>
              <a:rPr lang="en-US" altLang="zh-CN" dirty="0" smtClean="0"/>
              <a:t>focus</a:t>
            </a:r>
            <a:r>
              <a:rPr lang="zh-CN" altLang="zh-CN" dirty="0" smtClean="0"/>
              <a:t>）但还看得到它的画面（比如：一个新的</a:t>
            </a:r>
            <a:r>
              <a:rPr lang="en-US" altLang="zh-CN" dirty="0" smtClean="0"/>
              <a:t>Activity </a:t>
            </a:r>
            <a:r>
              <a:rPr lang="zh-CN" altLang="zh-CN" dirty="0" smtClean="0"/>
              <a:t>画面并不是全屏幕或者它是一个半透明的情况），</a:t>
            </a:r>
            <a:r>
              <a:rPr lang="zh-CN" altLang="zh-CN" dirty="0" smtClean="0">
                <a:solidFill>
                  <a:srgbClr val="FF0000"/>
                </a:solidFill>
              </a:rPr>
              <a:t>那失去焦点的</a:t>
            </a:r>
            <a:r>
              <a:rPr lang="en-US" altLang="zh-CN" dirty="0" smtClean="0">
                <a:solidFill>
                  <a:srgbClr val="FF0000"/>
                </a:solidFill>
              </a:rPr>
              <a:t>Activity </a:t>
            </a:r>
            <a:r>
              <a:rPr lang="zh-CN" altLang="zh-CN" dirty="0" smtClean="0">
                <a:solidFill>
                  <a:srgbClr val="FF0000"/>
                </a:solidFill>
              </a:rPr>
              <a:t>则处在</a:t>
            </a:r>
            <a:r>
              <a:rPr lang="en-US" altLang="zh-CN" dirty="0" smtClean="0">
                <a:solidFill>
                  <a:srgbClr val="FF0000"/>
                </a:solidFill>
              </a:rPr>
              <a:t>paused </a:t>
            </a:r>
            <a:r>
              <a:rPr lang="zh-CN" altLang="zh-CN" dirty="0" smtClean="0">
                <a:solidFill>
                  <a:srgbClr val="FF0000"/>
                </a:solidFill>
              </a:rPr>
              <a:t>的状态</a:t>
            </a:r>
            <a:r>
              <a:rPr lang="zh-CN" altLang="zh-CN" dirty="0" smtClean="0"/>
              <a:t>。像这个失去焦点的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它还是完全活着的，并没有消失。（活着的意思是指，</a:t>
            </a:r>
            <a:r>
              <a:rPr lang="en-US" altLang="zh-CN" dirty="0" smtClean="0"/>
              <a:t>Activity </a:t>
            </a:r>
            <a:r>
              <a:rPr lang="zh-CN" altLang="zh-CN" dirty="0" smtClean="0"/>
              <a:t>自己本身所有的状态及数据都还是存在的，也跟窗口管理程</a:t>
            </a:r>
            <a:r>
              <a:rPr lang="en-US" altLang="zh-CN" dirty="0" smtClean="0"/>
              <a:t>window manager</a:t>
            </a:r>
            <a:r>
              <a:rPr lang="zh-CN" altLang="zh-CN" dirty="0" smtClean="0"/>
              <a:t>保持联系着）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像这种</a:t>
            </a:r>
            <a:r>
              <a:rPr lang="en-US" altLang="zh-CN" dirty="0" smtClean="0"/>
              <a:t>paused </a:t>
            </a:r>
            <a:r>
              <a:rPr lang="zh-CN" altLang="zh-CN" dirty="0" smtClean="0"/>
              <a:t>的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，</a:t>
            </a:r>
            <a:r>
              <a:rPr lang="zh-CN" altLang="zh-CN" dirty="0" smtClean="0">
                <a:solidFill>
                  <a:srgbClr val="FF0000"/>
                </a:solidFill>
              </a:rPr>
              <a:t>会在一种情况下消失，那就是当系统的内存不够用之时</a:t>
            </a:r>
            <a:r>
              <a:rPr lang="zh-CN" altLang="zh-CN" dirty="0" smtClean="0"/>
              <a:t>，系统会自动判断，把不重要的</a:t>
            </a:r>
            <a:r>
              <a:rPr lang="en-US" altLang="zh-CN" dirty="0" smtClean="0"/>
              <a:t>Activity </a:t>
            </a:r>
            <a:r>
              <a:rPr lang="zh-CN" altLang="zh-CN" dirty="0" smtClean="0"/>
              <a:t>移除。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停止状态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b="1" dirty="0" smtClean="0"/>
              <a:t>停止状态</a:t>
            </a:r>
            <a:r>
              <a:rPr lang="zh-CN" altLang="zh-CN" dirty="0" smtClean="0"/>
              <a:t>，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在界面上完全不能被用户看到，也就是说这个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被其他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全部遮挡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它仍然保有全部的状态及数据，但因为它已不再被使用者看见，所以它的画面是被隐藏起来的（画面不需要更新），</a:t>
            </a:r>
            <a:r>
              <a:rPr lang="zh-CN" altLang="zh-CN" dirty="0" smtClean="0">
                <a:solidFill>
                  <a:srgbClr val="FF0000"/>
                </a:solidFill>
              </a:rPr>
              <a:t>当系统内存不足时，这种</a:t>
            </a:r>
            <a:r>
              <a:rPr lang="en-US" altLang="zh-CN" dirty="0" smtClean="0">
                <a:solidFill>
                  <a:srgbClr val="FF0000"/>
                </a:solidFill>
              </a:rPr>
              <a:t>stop </a:t>
            </a:r>
            <a:r>
              <a:rPr lang="zh-CN" altLang="zh-CN" dirty="0" smtClean="0">
                <a:solidFill>
                  <a:srgbClr val="FF0000"/>
                </a:solidFill>
              </a:rPr>
              <a:t>状态的</a:t>
            </a:r>
            <a:r>
              <a:rPr lang="en-US" altLang="zh-CN" dirty="0" smtClean="0">
                <a:solidFill>
                  <a:srgbClr val="FF0000"/>
                </a:solidFill>
              </a:rPr>
              <a:t>Activity </a:t>
            </a:r>
            <a:r>
              <a:rPr lang="zh-CN" altLang="zh-CN" dirty="0" smtClean="0">
                <a:solidFill>
                  <a:srgbClr val="FF0000"/>
                </a:solidFill>
              </a:rPr>
              <a:t>时最先被系统考虑拿下来释放内存的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defRPr/>
            </a:pPr>
            <a:r>
              <a:rPr lang="zh-CN" altLang="zh-CN" b="1" dirty="0" smtClean="0"/>
              <a:t>非活动状态</a:t>
            </a:r>
            <a:r>
              <a:rPr lang="zh-CN" altLang="en-US" dirty="0" smtClean="0"/>
              <a:t>：</a:t>
            </a:r>
            <a:r>
              <a:rPr lang="zh-CN" altLang="zh-CN" dirty="0" smtClean="0"/>
              <a:t>不在以上三种状态中的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则处于非活动状态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Activity</a:t>
            </a:r>
            <a:r>
              <a:rPr lang="zh-CN" altLang="en-US" dirty="0" smtClean="0">
                <a:latin typeface="+mn-lt"/>
              </a:rPr>
              <a:t>状态图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2052" name="内容占位符 2"/>
          <p:cNvSpPr>
            <a:spLocks noGrp="1"/>
          </p:cNvSpPr>
          <p:nvPr>
            <p:ph idx="1"/>
          </p:nvPr>
        </p:nvSpPr>
        <p:spPr>
          <a:xfrm>
            <a:off x="457200" y="1604986"/>
            <a:ext cx="8229600" cy="4824410"/>
          </a:xfrm>
        </p:spPr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dirty="0" smtClean="0"/>
              <a:t>的四种状态的变换关系</a:t>
            </a:r>
            <a:r>
              <a:rPr lang="zh-CN" altLang="en-US" dirty="0" smtClean="0"/>
              <a:t>图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852488" y="2438400"/>
          <a:ext cx="7453312" cy="3048000"/>
        </p:xfrm>
        <a:graphic>
          <a:graphicData uri="http://schemas.openxmlformats.org/presentationml/2006/ole">
            <p:oleObj spid="_x0000_s2050" name="Visio" r:id="rId3" imgW="4966547" imgH="203411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ttp://developer.android.com/images/activity_lifecycl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0"/>
            <a:ext cx="6429420" cy="707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创建第二个窗口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 smtClean="0"/>
              <a:t>android</a:t>
            </a:r>
            <a:r>
              <a:rPr lang="zh-CN" altLang="zh-CN" dirty="0" smtClean="0"/>
              <a:t>中每个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类都可以看成一个窗口，如果我们想要多个窗口，就需要创建多个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选择</a:t>
            </a:r>
            <a:r>
              <a:rPr lang="en-US" altLang="zh-CN" dirty="0" smtClean="0"/>
              <a:t>File-&gt;New-&gt;Other-&gt;Android-&gt;Android Object</a:t>
            </a:r>
            <a:r>
              <a:rPr lang="zh-CN" altLang="zh-CN" dirty="0" smtClean="0"/>
              <a:t>，创建一个空的</a:t>
            </a:r>
            <a:r>
              <a:rPr lang="en-US" altLang="zh-CN" dirty="0" smtClean="0"/>
              <a:t>activity,</a:t>
            </a:r>
            <a:r>
              <a:rPr lang="zh-CN" altLang="zh-CN" dirty="0" smtClean="0"/>
              <a:t>并命名为</a:t>
            </a:r>
            <a:r>
              <a:rPr lang="en-US" altLang="zh-CN" dirty="0" err="1" smtClean="0"/>
              <a:t>SubActivity</a:t>
            </a:r>
            <a:r>
              <a:rPr lang="zh-CN" altLang="zh-CN" dirty="0" smtClean="0"/>
              <a:t>。这样，整个系统就有了两个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了，即有两个界面了。</a:t>
            </a:r>
            <a:r>
              <a:rPr lang="zh-CN" altLang="en-US" dirty="0" smtClean="0"/>
              <a:t>如下图所示</a:t>
            </a:r>
            <a:endParaRPr lang="en-US" altLang="zh-CN" dirty="0" smtClean="0"/>
          </a:p>
          <a:p>
            <a:r>
              <a:rPr lang="zh-CN" altLang="en-US" dirty="0" smtClean="0"/>
              <a:t>当你创建一个新的界面时，系统会同时建立一个对应的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文件。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状态响应事件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714488"/>
          <a:ext cx="8786842" cy="3291840"/>
        </p:xfrm>
        <a:graphic>
          <a:graphicData uri="http://schemas.openxmlformats.org/drawingml/2006/table">
            <a:tbl>
              <a:tblPr/>
              <a:tblGrid>
                <a:gridCol w="8786842"/>
              </a:tblGrid>
              <a:tr h="3286148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public class </a:t>
                      </a:r>
                      <a:r>
                        <a:rPr lang="en-US" sz="24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MyActivity</a:t>
                      </a: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extends Activity {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    protected void </a:t>
                      </a:r>
                      <a:r>
                        <a:rPr lang="en-US" sz="24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onCreate</a:t>
                      </a: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(Bundle </a:t>
                      </a:r>
                      <a:r>
                        <a:rPr lang="en-US" sz="24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    protected void </a:t>
                      </a:r>
                      <a:r>
                        <a:rPr lang="en-US" sz="24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onStart</a:t>
                      </a: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();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    protected void </a:t>
                      </a:r>
                      <a:r>
                        <a:rPr lang="en-US" sz="24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onRestart</a:t>
                      </a: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();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    protected void </a:t>
                      </a:r>
                      <a:r>
                        <a:rPr lang="en-US" sz="24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onResume</a:t>
                      </a: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();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    protected void </a:t>
                      </a:r>
                      <a:r>
                        <a:rPr lang="en-US" sz="24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onPause</a:t>
                      </a: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();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    protected void </a:t>
                      </a:r>
                      <a:r>
                        <a:rPr lang="en-US" sz="24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onStop</a:t>
                      </a: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();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    protected void </a:t>
                      </a:r>
                      <a:r>
                        <a:rPr lang="en-US" sz="24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onDestroy</a:t>
                      </a: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();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}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14282" y="5214950"/>
            <a:ext cx="7929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一样的，添加上述函数的方法：在源代码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文件中点击右键，选择</a:t>
            </a:r>
            <a:r>
              <a:rPr lang="en-US" altLang="zh-CN" sz="2400" dirty="0" smtClean="0"/>
              <a:t>source-&gt;Override/Implement methods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33548"/>
            <a:ext cx="8229600" cy="5181600"/>
          </a:xfrm>
        </p:spPr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dirty="0" smtClean="0"/>
              <a:t>生命周期的事件</a:t>
            </a:r>
            <a:r>
              <a:rPr lang="zh-CN" altLang="en-US" dirty="0" smtClean="0"/>
              <a:t>响应</a:t>
            </a:r>
            <a:r>
              <a:rPr lang="zh-CN" dirty="0" smtClean="0"/>
              <a:t>函数</a:t>
            </a:r>
          </a:p>
          <a:p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2143116"/>
          <a:ext cx="8643997" cy="4071968"/>
        </p:xfrm>
        <a:graphic>
          <a:graphicData uri="http://schemas.openxmlformats.org/drawingml/2006/table">
            <a:tbl>
              <a:tblPr/>
              <a:tblGrid>
                <a:gridCol w="1436270"/>
                <a:gridCol w="864196"/>
                <a:gridCol w="6343531"/>
              </a:tblGrid>
              <a:tr h="678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600" b="1" kern="0" dirty="0">
                          <a:latin typeface="Times New Roman"/>
                          <a:ea typeface="宋体"/>
                          <a:cs typeface="宋体"/>
                        </a:rPr>
                        <a:t>函数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600" b="1" kern="0" dirty="0">
                          <a:latin typeface="Times New Roman"/>
                          <a:ea typeface="宋体"/>
                          <a:cs typeface="宋体"/>
                        </a:rPr>
                        <a:t>是否</a:t>
                      </a:r>
                      <a:r>
                        <a:rPr lang="en-US" sz="1600" b="1" kern="0" dirty="0">
                          <a:latin typeface="Times New Roman"/>
                          <a:ea typeface="宋体"/>
                          <a:cs typeface="宋体"/>
                        </a:rPr>
                        <a:t/>
                      </a:r>
                      <a:br>
                        <a:rPr lang="en-US" sz="1600" b="1" kern="0" dirty="0">
                          <a:latin typeface="Times New Roman"/>
                          <a:ea typeface="宋体"/>
                          <a:cs typeface="宋体"/>
                        </a:rPr>
                      </a:br>
                      <a:r>
                        <a:rPr lang="zh-CN" sz="1600" b="1" kern="0" dirty="0">
                          <a:latin typeface="Times New Roman"/>
                          <a:ea typeface="宋体"/>
                          <a:cs typeface="宋体"/>
                        </a:rPr>
                        <a:t>可终止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600" b="1" kern="0">
                          <a:latin typeface="Times New Roman"/>
                          <a:ea typeface="宋体"/>
                          <a:cs typeface="宋体"/>
                        </a:rPr>
                        <a:t>说明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onCreate()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600" kern="0">
                          <a:latin typeface="Times New Roman"/>
                          <a:ea typeface="宋体"/>
                          <a:cs typeface="宋体"/>
                        </a:rPr>
                        <a:t>否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600" kern="0" dirty="0">
                          <a:latin typeface="宋体"/>
                          <a:ea typeface="宋体"/>
                          <a:cs typeface="宋体"/>
                        </a:rPr>
                        <a:t>Activity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宋体"/>
                        </a:rPr>
                        <a:t>启动后第一个被调用的函数，常用来进行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宋体"/>
                        </a:rPr>
                        <a:t>Activity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宋体"/>
                        </a:rPr>
                        <a:t>的初始化，例如创建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宋体"/>
                        </a:rPr>
                        <a:t>View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宋体"/>
                        </a:rPr>
                        <a:t>、绑定数据或恢复信息等。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onStart()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600" kern="0">
                          <a:latin typeface="Times New Roman"/>
                          <a:ea typeface="宋体"/>
                          <a:cs typeface="宋体"/>
                        </a:rPr>
                        <a:t>否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当</a:t>
                      </a:r>
                      <a:r>
                        <a:rPr lang="en-US" sz="1600" kern="0" dirty="0">
                          <a:latin typeface="宋体"/>
                          <a:ea typeface="宋体"/>
                          <a:cs typeface="宋体"/>
                        </a:rPr>
                        <a:t>Activity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宋体"/>
                        </a:rPr>
                        <a:t>显示在屏幕上时，该函数被调用。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onRestart()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600" kern="0">
                          <a:latin typeface="Times New Roman"/>
                          <a:ea typeface="宋体"/>
                          <a:cs typeface="宋体"/>
                        </a:rPr>
                        <a:t>否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当</a:t>
                      </a:r>
                      <a:r>
                        <a:rPr lang="en-US" sz="1600" kern="0" dirty="0">
                          <a:latin typeface="宋体"/>
                          <a:ea typeface="宋体"/>
                          <a:cs typeface="宋体"/>
                        </a:rPr>
                        <a:t>Activity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宋体"/>
                        </a:rPr>
                        <a:t>从停止状态进入活动状态前，调用该函数。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onResume()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600" kern="0">
                          <a:latin typeface="Times New Roman"/>
                          <a:ea typeface="宋体"/>
                          <a:cs typeface="宋体"/>
                        </a:rPr>
                        <a:t>否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当</a:t>
                      </a:r>
                      <a:r>
                        <a:rPr lang="en-US" sz="1600" kern="0" dirty="0">
                          <a:latin typeface="宋体"/>
                          <a:ea typeface="宋体"/>
                          <a:cs typeface="宋体"/>
                        </a:rPr>
                        <a:t>Activity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宋体"/>
                        </a:rPr>
                        <a:t>能够与用户交互，接受用户输入时，该函数被调用。此时的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宋体"/>
                        </a:rPr>
                        <a:t>Activity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宋体"/>
                        </a:rPr>
                        <a:t>位于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宋体"/>
                        </a:rPr>
                        <a:t>Activity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宋体"/>
                        </a:rPr>
                        <a:t>栈的栈顶。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onPause()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600" kern="0">
                          <a:latin typeface="Times New Roman"/>
                          <a:ea typeface="宋体"/>
                          <a:cs typeface="宋体"/>
                        </a:rPr>
                        <a:t>是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当</a:t>
                      </a:r>
                      <a:r>
                        <a:rPr lang="en-US" sz="1600" kern="0" dirty="0">
                          <a:latin typeface="宋体"/>
                          <a:ea typeface="宋体"/>
                          <a:cs typeface="宋体"/>
                        </a:rPr>
                        <a:t>Activity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宋体"/>
                        </a:rPr>
                        <a:t>进入暂停状态时，该函数被调用。一般用来保存持久的数据或释放占用的资源。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onStop()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600" kern="0">
                          <a:latin typeface="Times New Roman"/>
                          <a:ea typeface="宋体"/>
                          <a:cs typeface="宋体"/>
                        </a:rPr>
                        <a:t>是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当</a:t>
                      </a:r>
                      <a:r>
                        <a:rPr lang="en-US" sz="1600" kern="0" dirty="0">
                          <a:latin typeface="宋体"/>
                          <a:ea typeface="宋体"/>
                          <a:cs typeface="宋体"/>
                        </a:rPr>
                        <a:t>Activity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宋体"/>
                        </a:rPr>
                        <a:t>进入停止状态时，该函数被调用。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onDestroy()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600" kern="0">
                          <a:latin typeface="Times New Roman"/>
                          <a:ea typeface="宋体"/>
                          <a:cs typeface="宋体"/>
                        </a:rPr>
                        <a:t>是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在</a:t>
                      </a:r>
                      <a:r>
                        <a:rPr lang="en-US" sz="1600" kern="0" dirty="0">
                          <a:latin typeface="宋体"/>
                          <a:ea typeface="宋体"/>
                          <a:cs typeface="宋体"/>
                        </a:rPr>
                        <a:t>Activity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被终止前，即进入非活动状态前，该函数被调用。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33548"/>
            <a:ext cx="8229600" cy="681006"/>
          </a:xfrm>
        </p:spPr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dirty="0" smtClean="0"/>
              <a:t>状态保存</a:t>
            </a:r>
            <a:r>
              <a:rPr lang="en-US" altLang="zh-CN" dirty="0" smtClean="0"/>
              <a:t>/</a:t>
            </a:r>
            <a:r>
              <a:rPr lang="zh-CN" dirty="0" smtClean="0"/>
              <a:t>恢复的事件</a:t>
            </a:r>
            <a:r>
              <a:rPr lang="zh-CN" altLang="en-US" dirty="0" smtClean="0"/>
              <a:t>响应</a:t>
            </a:r>
            <a:r>
              <a:rPr lang="zh-CN" dirty="0" smtClean="0"/>
              <a:t>函数</a:t>
            </a:r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0" y="2500306"/>
          <a:ext cx="9144000" cy="2714643"/>
        </p:xfrm>
        <a:graphic>
          <a:graphicData uri="http://schemas.openxmlformats.org/drawingml/2006/table">
            <a:tbl>
              <a:tblPr/>
              <a:tblGrid>
                <a:gridCol w="1777999"/>
                <a:gridCol w="846667"/>
                <a:gridCol w="6519334"/>
              </a:tblGrid>
              <a:tr h="9351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600" b="1" kern="0" dirty="0">
                          <a:latin typeface="Times New Roman"/>
                          <a:ea typeface="宋体"/>
                          <a:cs typeface="宋体"/>
                        </a:rPr>
                        <a:t>函数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600" b="1" kern="0" dirty="0">
                          <a:latin typeface="Times New Roman"/>
                          <a:ea typeface="宋体"/>
                          <a:cs typeface="宋体"/>
                        </a:rPr>
                        <a:t>是否</a:t>
                      </a:r>
                      <a:r>
                        <a:rPr lang="en-US" sz="1600" b="1" kern="0" dirty="0">
                          <a:latin typeface="Times New Roman"/>
                          <a:ea typeface="宋体"/>
                          <a:cs typeface="宋体"/>
                        </a:rPr>
                        <a:t/>
                      </a:r>
                      <a:br>
                        <a:rPr lang="en-US" sz="1600" b="1" kern="0" dirty="0">
                          <a:latin typeface="Times New Roman"/>
                          <a:ea typeface="宋体"/>
                          <a:cs typeface="宋体"/>
                        </a:rPr>
                      </a:br>
                      <a:r>
                        <a:rPr lang="zh-CN" sz="1600" b="1" kern="0" dirty="0">
                          <a:latin typeface="Times New Roman"/>
                          <a:ea typeface="宋体"/>
                          <a:cs typeface="宋体"/>
                        </a:rPr>
                        <a:t>可终止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600" b="1" kern="0" dirty="0">
                          <a:latin typeface="Times New Roman"/>
                          <a:ea typeface="宋体"/>
                          <a:cs typeface="宋体"/>
                        </a:rPr>
                        <a:t>说明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1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onSaveInstanceState()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宋体"/>
                        </a:rPr>
                        <a:t>否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宋体"/>
                          <a:ea typeface="宋体"/>
                        </a:rPr>
                        <a:t>Android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系统因资源不足终止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Activity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前调用该函数，用以保存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Activity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的状态信息，供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</a:rPr>
                        <a:t>onRestoreInstanceState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或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</a:rPr>
                        <a:t>onCreate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恢复之用。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>
                          <a:latin typeface="宋体"/>
                          <a:ea typeface="宋体"/>
                          <a:cs typeface="宋体"/>
                        </a:rPr>
                        <a:t>onRestoreInstanceState()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宋体"/>
                        </a:rPr>
                        <a:t>否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宋体"/>
                        </a:rPr>
                        <a:t>恢复</a:t>
                      </a:r>
                      <a:r>
                        <a:rPr lang="en-US" sz="2000" kern="100" dirty="0" err="1">
                          <a:latin typeface="宋体"/>
                          <a:ea typeface="宋体"/>
                        </a:rPr>
                        <a:t>onSaveInstanceState</a:t>
                      </a:r>
                      <a:r>
                        <a:rPr lang="en-US" sz="2000" kern="100" dirty="0">
                          <a:latin typeface="宋体"/>
                          <a:ea typeface="宋体"/>
                        </a:rPr>
                        <a:t>()</a:t>
                      </a:r>
                      <a:r>
                        <a:rPr lang="zh-CN" sz="2000" kern="0" dirty="0">
                          <a:latin typeface="Times New Roman"/>
                          <a:ea typeface="宋体"/>
                          <a:cs typeface="宋体"/>
                        </a:rPr>
                        <a:t>保存的</a:t>
                      </a:r>
                      <a:r>
                        <a:rPr lang="en-US" sz="2000" kern="0" dirty="0">
                          <a:latin typeface="Times New Roman"/>
                          <a:ea typeface="宋体"/>
                          <a:cs typeface="宋体"/>
                        </a:rPr>
                        <a:t>Activity</a:t>
                      </a:r>
                      <a:r>
                        <a:rPr lang="zh-CN" sz="2000" kern="0" dirty="0">
                          <a:latin typeface="Times New Roman"/>
                          <a:ea typeface="宋体"/>
                          <a:cs typeface="宋体"/>
                        </a:rPr>
                        <a:t>状态信息，在</a:t>
                      </a:r>
                      <a:r>
                        <a:rPr lang="en-US" sz="2000" kern="0" dirty="0" err="1">
                          <a:latin typeface="Times New Roman"/>
                          <a:ea typeface="宋体"/>
                          <a:cs typeface="宋体"/>
                        </a:rPr>
                        <a:t>onStart</a:t>
                      </a:r>
                      <a:r>
                        <a:rPr lang="en-US" sz="2000" kern="0" dirty="0">
                          <a:latin typeface="Times New Roman"/>
                          <a:ea typeface="宋体"/>
                          <a:cs typeface="宋体"/>
                        </a:rPr>
                        <a:t>()</a:t>
                      </a:r>
                      <a:r>
                        <a:rPr lang="zh-CN" sz="2000" kern="0" dirty="0">
                          <a:latin typeface="Times New Roman"/>
                          <a:ea typeface="宋体"/>
                          <a:cs typeface="宋体"/>
                        </a:rPr>
                        <a:t>和</a:t>
                      </a:r>
                      <a:r>
                        <a:rPr lang="en-US" sz="2000" kern="0" dirty="0" err="1">
                          <a:latin typeface="Times New Roman"/>
                          <a:ea typeface="宋体"/>
                          <a:cs typeface="宋体"/>
                        </a:rPr>
                        <a:t>onResume</a:t>
                      </a:r>
                      <a:r>
                        <a:rPr lang="en-US" sz="2000" kern="0" dirty="0">
                          <a:latin typeface="Times New Roman"/>
                          <a:ea typeface="宋体"/>
                          <a:cs typeface="宋体"/>
                        </a:rPr>
                        <a:t> ()</a:t>
                      </a:r>
                      <a:r>
                        <a:rPr lang="zh-CN" sz="2000" kern="0" dirty="0">
                          <a:latin typeface="Times New Roman"/>
                          <a:ea typeface="宋体"/>
                          <a:cs typeface="宋体"/>
                        </a:rPr>
                        <a:t>之间被调用。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生命周期的分段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2862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全生命周期</a:t>
            </a:r>
            <a:endParaRPr lang="en-US" altLang="zh-CN" dirty="0" smtClean="0"/>
          </a:p>
          <a:p>
            <a:pPr lvl="1">
              <a:defRPr/>
            </a:pPr>
            <a:r>
              <a:rPr lang="zh-CN" sz="2400" dirty="0" smtClean="0">
                <a:cs typeface="+mn-cs"/>
              </a:rPr>
              <a:t>全生命周期是从</a:t>
            </a:r>
            <a:r>
              <a:rPr lang="en-US" sz="2400" dirty="0" smtClean="0">
                <a:cs typeface="+mn-cs"/>
              </a:rPr>
              <a:t>Activity</a:t>
            </a:r>
            <a:r>
              <a:rPr lang="zh-CN" sz="2400" dirty="0" smtClean="0">
                <a:cs typeface="+mn-cs"/>
              </a:rPr>
              <a:t>建立到销毁的全部过程，始于</a:t>
            </a:r>
            <a:r>
              <a:rPr lang="en-US" sz="2400" dirty="0" err="1" smtClean="0">
                <a:cs typeface="+mn-cs"/>
              </a:rPr>
              <a:t>onCreate</a:t>
            </a:r>
            <a:r>
              <a:rPr lang="en-US" sz="2400" dirty="0" smtClean="0">
                <a:cs typeface="+mn-cs"/>
              </a:rPr>
              <a:t>()</a:t>
            </a:r>
            <a:r>
              <a:rPr lang="zh-CN" sz="2400" dirty="0" smtClean="0">
                <a:cs typeface="+mn-cs"/>
              </a:rPr>
              <a:t>，结束于</a:t>
            </a:r>
            <a:r>
              <a:rPr lang="en-US" sz="2400" dirty="0" err="1" smtClean="0">
                <a:cs typeface="+mn-cs"/>
              </a:rPr>
              <a:t>onDestroy</a:t>
            </a:r>
            <a:r>
              <a:rPr lang="en-US" sz="2400" dirty="0" smtClean="0">
                <a:cs typeface="+mn-cs"/>
              </a:rPr>
              <a:t>()</a:t>
            </a:r>
            <a:r>
              <a:rPr lang="zh-CN" altLang="en-US" sz="2400" dirty="0" smtClean="0">
                <a:cs typeface="+mn-cs"/>
              </a:rPr>
              <a:t>。</a:t>
            </a:r>
            <a:endParaRPr lang="en-US" sz="2400" dirty="0" smtClean="0">
              <a:cs typeface="+mn-cs"/>
            </a:endParaRPr>
          </a:p>
          <a:p>
            <a:pPr lvl="1">
              <a:defRPr/>
            </a:pPr>
            <a:r>
              <a:rPr lang="zh-CN" dirty="0" smtClean="0"/>
              <a:t>使用者</a:t>
            </a:r>
            <a:r>
              <a:rPr lang="zh-CN" altLang="en-US" dirty="0" smtClean="0"/>
              <a:t>通常</a:t>
            </a:r>
            <a:r>
              <a:rPr lang="zh-CN" dirty="0" smtClean="0"/>
              <a:t>在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  <a:r>
              <a:rPr lang="zh-CN" dirty="0" smtClean="0"/>
              <a:t>中初始化</a:t>
            </a:r>
            <a:r>
              <a:rPr lang="en-US" dirty="0" smtClean="0"/>
              <a:t>Activity</a:t>
            </a:r>
            <a:r>
              <a:rPr lang="zh-CN" dirty="0" smtClean="0"/>
              <a:t>所能使用的全局资源和状态，并在</a:t>
            </a:r>
            <a:r>
              <a:rPr lang="en-US" dirty="0" err="1" smtClean="0"/>
              <a:t>onDestroy</a:t>
            </a:r>
            <a:r>
              <a:rPr lang="en-US" dirty="0" smtClean="0"/>
              <a:t>()</a:t>
            </a:r>
            <a:r>
              <a:rPr lang="zh-CN" dirty="0" smtClean="0"/>
              <a:t>中释放这些资源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注意：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onCreate</a:t>
            </a:r>
            <a:r>
              <a:rPr lang="en-US" altLang="zh-CN" b="1" dirty="0" smtClean="0">
                <a:solidFill>
                  <a:srgbClr val="FF0000"/>
                </a:solidFill>
              </a:rPr>
              <a:t>()</a:t>
            </a:r>
            <a:r>
              <a:rPr lang="zh-CN" altLang="en-US" b="1" dirty="0" smtClean="0">
                <a:solidFill>
                  <a:srgbClr val="FF0000"/>
                </a:solidFill>
              </a:rPr>
              <a:t>在</a:t>
            </a:r>
            <a:r>
              <a:rPr lang="en-US" altLang="zh-CN" b="1" dirty="0" smtClean="0">
                <a:solidFill>
                  <a:srgbClr val="FF0000"/>
                </a:solidFill>
              </a:rPr>
              <a:t>Activity</a:t>
            </a:r>
            <a:r>
              <a:rPr lang="zh-CN" altLang="en-US" b="1" dirty="0" smtClean="0">
                <a:solidFill>
                  <a:srgbClr val="FF0000"/>
                </a:solidFill>
              </a:rPr>
              <a:t>的整个生命周期，只会执行一次。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dirty="0" smtClean="0"/>
              <a:t>在一些极端的情况下，</a:t>
            </a:r>
            <a:r>
              <a:rPr lang="en-US" dirty="0" smtClean="0"/>
              <a:t>Android</a:t>
            </a:r>
            <a:r>
              <a:rPr lang="zh-CN" dirty="0" smtClean="0"/>
              <a:t>系统会不调用</a:t>
            </a:r>
            <a:r>
              <a:rPr lang="en-US" dirty="0" err="1" smtClean="0"/>
              <a:t>onDestroy</a:t>
            </a:r>
            <a:r>
              <a:rPr lang="en-US" dirty="0" smtClean="0"/>
              <a:t>()</a:t>
            </a:r>
            <a:r>
              <a:rPr lang="zh-CN" dirty="0" smtClean="0"/>
              <a:t>函数，而直接终止进程</a:t>
            </a:r>
          </a:p>
          <a:p>
            <a:pPr lvl="1">
              <a:defRPr/>
            </a:pPr>
            <a:endParaRPr lang="zh-CN" altLang="en-US" sz="24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7158" y="1614486"/>
            <a:ext cx="8305800" cy="4886348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zh-CN" dirty="0" smtClean="0"/>
              <a:t>可视生命周期</a:t>
            </a:r>
            <a:endParaRPr lang="en-US" altLang="zh-CN" dirty="0" smtClean="0"/>
          </a:p>
          <a:p>
            <a:pPr lvl="1">
              <a:defRPr/>
            </a:pPr>
            <a:r>
              <a:rPr lang="zh-CN" sz="2400" dirty="0" smtClean="0">
                <a:cs typeface="+mn-cs"/>
              </a:rPr>
              <a:t>可视生命周期是</a:t>
            </a:r>
            <a:r>
              <a:rPr lang="en-US" sz="2400" dirty="0" smtClean="0">
                <a:cs typeface="+mn-cs"/>
              </a:rPr>
              <a:t>Activity</a:t>
            </a:r>
            <a:r>
              <a:rPr lang="zh-CN" sz="2400" dirty="0" smtClean="0">
                <a:cs typeface="+mn-cs"/>
              </a:rPr>
              <a:t>在界面上从可见到不可见的过程，开始于</a:t>
            </a:r>
            <a:r>
              <a:rPr lang="en-US" sz="2400" dirty="0" err="1" smtClean="0">
                <a:cs typeface="+mn-cs"/>
              </a:rPr>
              <a:t>onStart</a:t>
            </a:r>
            <a:r>
              <a:rPr lang="en-US" sz="2400" dirty="0" smtClean="0">
                <a:cs typeface="+mn-cs"/>
              </a:rPr>
              <a:t>()</a:t>
            </a:r>
            <a:r>
              <a:rPr lang="zh-CN" sz="2400" dirty="0" smtClean="0">
                <a:cs typeface="+mn-cs"/>
              </a:rPr>
              <a:t>，结束于</a:t>
            </a:r>
            <a:r>
              <a:rPr lang="en-US" sz="2400" dirty="0" err="1" smtClean="0">
                <a:cs typeface="+mn-cs"/>
              </a:rPr>
              <a:t>onStop</a:t>
            </a:r>
            <a:r>
              <a:rPr lang="en-US" sz="2400" dirty="0" smtClean="0">
                <a:cs typeface="+mn-cs"/>
              </a:rPr>
              <a:t>()</a:t>
            </a:r>
          </a:p>
          <a:p>
            <a:pPr lvl="1"/>
            <a:r>
              <a:rPr lang="en-US" altLang="zh-CN" dirty="0" err="1" smtClean="0"/>
              <a:t>onStart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一般用来初始化或启动与更新界面相关的资源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onStop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一般用来暂停或停止一切与更新用户界面相关的线程、计时器和服务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onRestart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函数在</a:t>
            </a:r>
            <a:r>
              <a:rPr lang="en-US" altLang="zh-CN" dirty="0" err="1" smtClean="0"/>
              <a:t>onSart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前被调用，用来在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从不可见变为可见的过程中，进行一些特定的处理过程</a:t>
            </a:r>
            <a:endParaRPr lang="en-US" altLang="zh-CN" dirty="0" smtClean="0"/>
          </a:p>
          <a:p>
            <a:pPr lvl="1"/>
            <a:r>
              <a:rPr lang="en-US" altLang="zh-CN" b="1" dirty="0" err="1" smtClean="0">
                <a:solidFill>
                  <a:srgbClr val="FF0000"/>
                </a:solidFill>
              </a:rPr>
              <a:t>onStart</a:t>
            </a:r>
            <a:r>
              <a:rPr lang="en-US" altLang="zh-CN" b="1" dirty="0" smtClean="0">
                <a:solidFill>
                  <a:srgbClr val="FF0000"/>
                </a:solidFill>
              </a:rPr>
              <a:t>()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onStop</a:t>
            </a:r>
            <a:r>
              <a:rPr lang="en-US" altLang="zh-CN" b="1" dirty="0" smtClean="0">
                <a:solidFill>
                  <a:srgbClr val="FF0000"/>
                </a:solidFill>
              </a:rPr>
              <a:t>()</a:t>
            </a:r>
            <a:r>
              <a:rPr lang="zh-CN" altLang="en-US" b="1" dirty="0" smtClean="0">
                <a:solidFill>
                  <a:srgbClr val="FF0000"/>
                </a:solidFill>
              </a:rPr>
              <a:t>会被多次调用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/>
              <a:t>onStart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onStop</a:t>
            </a:r>
            <a:r>
              <a:rPr lang="en-US" altLang="zh-CN" dirty="0" smtClean="0"/>
              <a:t>()</a:t>
            </a:r>
            <a:r>
              <a:rPr lang="zh-CN" altLang="en-US" dirty="0" smtClean="0"/>
              <a:t>也经常被用来注册和注销</a:t>
            </a:r>
            <a:r>
              <a:rPr lang="en-US" altLang="zh-CN" dirty="0" err="1" smtClean="0"/>
              <a:t>BroadcastReceiver</a:t>
            </a:r>
            <a:endParaRPr lang="en-US" altLang="zh-CN" dirty="0" smtClean="0"/>
          </a:p>
          <a:p>
            <a:pPr>
              <a:defRPr/>
            </a:pPr>
            <a:endParaRPr lang="en-US" sz="2700" dirty="0" smtClean="0">
              <a:cs typeface="+mn-cs"/>
            </a:endParaRPr>
          </a:p>
          <a:p>
            <a:pPr lvl="2">
              <a:defRPr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85720" y="1533548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zh-CN" dirty="0" smtClean="0"/>
              <a:t>活动生命周期</a:t>
            </a:r>
            <a:endParaRPr lang="en-US" altLang="zh-CN" dirty="0" smtClean="0"/>
          </a:p>
          <a:p>
            <a:pPr lvl="1">
              <a:defRPr/>
            </a:pPr>
            <a:r>
              <a:rPr lang="zh-CN" sz="2400" dirty="0" smtClean="0">
                <a:cs typeface="+mn-cs"/>
              </a:rPr>
              <a:t>活动生命周期是</a:t>
            </a:r>
            <a:r>
              <a:rPr lang="en-US" sz="2400" dirty="0" smtClean="0">
                <a:cs typeface="+mn-cs"/>
              </a:rPr>
              <a:t>Activity</a:t>
            </a:r>
            <a:r>
              <a:rPr lang="zh-CN" sz="2400" dirty="0" smtClean="0">
                <a:cs typeface="+mn-cs"/>
              </a:rPr>
              <a:t>在屏幕的最上层，并能够与用户交互的阶段，开始于</a:t>
            </a:r>
            <a:r>
              <a:rPr lang="en-US" sz="2400" dirty="0" err="1" smtClean="0">
                <a:cs typeface="+mn-cs"/>
              </a:rPr>
              <a:t>onResume</a:t>
            </a:r>
            <a:r>
              <a:rPr lang="en-US" sz="2400" dirty="0" smtClean="0">
                <a:cs typeface="+mn-cs"/>
              </a:rPr>
              <a:t>()</a:t>
            </a:r>
            <a:r>
              <a:rPr lang="zh-CN" sz="2400" dirty="0" smtClean="0">
                <a:cs typeface="+mn-cs"/>
              </a:rPr>
              <a:t>，结束于</a:t>
            </a:r>
            <a:r>
              <a:rPr lang="en-US" sz="2400" dirty="0" err="1" smtClean="0">
                <a:cs typeface="+mn-cs"/>
              </a:rPr>
              <a:t>onPause</a:t>
            </a:r>
            <a:r>
              <a:rPr lang="en-US" sz="2400" dirty="0" smtClean="0">
                <a:cs typeface="+mn-cs"/>
              </a:rPr>
              <a:t>()</a:t>
            </a:r>
          </a:p>
          <a:p>
            <a:pPr lvl="1">
              <a:defRPr/>
            </a:pPr>
            <a:r>
              <a:rPr lang="zh-CN" sz="2400" dirty="0" smtClean="0"/>
              <a:t>在</a:t>
            </a:r>
            <a:r>
              <a:rPr lang="en-US" sz="2400" dirty="0" smtClean="0"/>
              <a:t>Activity</a:t>
            </a:r>
            <a:r>
              <a:rPr lang="zh-CN" sz="2400" dirty="0" smtClean="0"/>
              <a:t>的状态变换过程中</a:t>
            </a:r>
            <a:r>
              <a:rPr lang="en-US" sz="2400" dirty="0" err="1" smtClean="0"/>
              <a:t>onResume</a:t>
            </a:r>
            <a:r>
              <a:rPr lang="en-US" sz="2400" dirty="0" smtClean="0"/>
              <a:t>()</a:t>
            </a:r>
            <a:r>
              <a:rPr lang="zh-CN" sz="2400" dirty="0" smtClean="0"/>
              <a:t>和</a:t>
            </a:r>
            <a:r>
              <a:rPr lang="en-US" sz="2400" dirty="0" err="1" smtClean="0"/>
              <a:t>onPause</a:t>
            </a:r>
            <a:r>
              <a:rPr lang="en-US" sz="2400" dirty="0" smtClean="0"/>
              <a:t>()</a:t>
            </a:r>
            <a:r>
              <a:rPr lang="zh-CN" sz="2400" dirty="0" smtClean="0"/>
              <a:t>经常被调用，因此这两个函数中应使用更为简单、高效的代码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defRPr/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onPause</a:t>
            </a:r>
            <a:r>
              <a:rPr lang="en-US" altLang="zh-CN" sz="2400" dirty="0" smtClean="0">
                <a:solidFill>
                  <a:srgbClr val="FF0000"/>
                </a:solidFill>
              </a:rPr>
              <a:t>()</a:t>
            </a:r>
            <a:r>
              <a:rPr lang="zh-CN" altLang="en-US" sz="2400" dirty="0" smtClean="0">
                <a:solidFill>
                  <a:srgbClr val="FF0000"/>
                </a:solidFill>
              </a:rPr>
              <a:t>常用来保存持久数据，如界面上的用户的输入信息等</a:t>
            </a:r>
          </a:p>
          <a:p>
            <a:pPr lvl="1">
              <a:defRPr/>
            </a:pPr>
            <a:endParaRPr lang="en-US" altLang="zh-CN" sz="2400" dirty="0" smtClean="0"/>
          </a:p>
          <a:p>
            <a:pPr lvl="1">
              <a:defRPr/>
            </a:pPr>
            <a:endParaRPr lang="zh-CN" altLang="en-US" sz="2400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err="1" smtClean="0"/>
              <a:t>onPause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onSaveInstanceState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的区别</a:t>
            </a:r>
            <a:endParaRPr lang="en-US" altLang="zh-CN" dirty="0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92922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2800" b="1" dirty="0" smtClean="0">
                <a:cs typeface="+mn-cs"/>
              </a:rPr>
              <a:t>这</a:t>
            </a:r>
            <a:r>
              <a:rPr lang="zh-CN" sz="2800" b="1" dirty="0" smtClean="0">
                <a:cs typeface="+mn-cs"/>
              </a:rPr>
              <a:t>两个函数都可以用来保存界面的用户输入数据</a:t>
            </a:r>
            <a:r>
              <a:rPr lang="zh-CN" altLang="en-US" sz="2800" b="1" dirty="0" smtClean="0">
                <a:cs typeface="+mn-cs"/>
              </a:rPr>
              <a:t>，他们的区别在于</a:t>
            </a:r>
            <a:endParaRPr lang="en-US" altLang="zh-CN" sz="2800" b="1" dirty="0" smtClean="0">
              <a:cs typeface="+mn-cs"/>
            </a:endParaRPr>
          </a:p>
          <a:p>
            <a:pPr lvl="1">
              <a:defRPr/>
            </a:pPr>
            <a:r>
              <a:rPr lang="en-US" sz="3200" dirty="0" err="1" smtClean="0"/>
              <a:t>onPause</a:t>
            </a:r>
            <a:r>
              <a:rPr lang="en-US" sz="3200" dirty="0" smtClean="0"/>
              <a:t>()</a:t>
            </a:r>
            <a:r>
              <a:rPr lang="zh-CN" sz="3200" dirty="0" smtClean="0"/>
              <a:t>一般用于保存持久性数据，并将数据保存在存储设备上的文件系统或数据库系统中的</a:t>
            </a:r>
            <a:endParaRPr lang="en-US" altLang="zh-CN" sz="3200" dirty="0" smtClean="0"/>
          </a:p>
          <a:p>
            <a:pPr lvl="1">
              <a:defRPr/>
            </a:pPr>
            <a:r>
              <a:rPr lang="en-US" sz="3200" dirty="0" err="1" smtClean="0"/>
              <a:t>onSaveInstanceState</a:t>
            </a:r>
            <a:r>
              <a:rPr lang="en-US" sz="3200" dirty="0" smtClean="0"/>
              <a:t>()</a:t>
            </a:r>
            <a:r>
              <a:rPr lang="zh-CN" sz="3200" dirty="0" smtClean="0"/>
              <a:t>主要用来保存动态的状态信息，信息一般保存在</a:t>
            </a:r>
            <a:r>
              <a:rPr lang="en-US" sz="3200" dirty="0" smtClean="0"/>
              <a:t>Bundle</a:t>
            </a:r>
            <a:r>
              <a:rPr lang="zh-CN" sz="3200" dirty="0" smtClean="0"/>
              <a:t>中</a:t>
            </a:r>
            <a:endParaRPr lang="en-US" altLang="zh-CN" sz="3200" dirty="0" smtClean="0"/>
          </a:p>
          <a:p>
            <a:pPr lvl="2">
              <a:defRPr/>
            </a:pPr>
            <a:r>
              <a:rPr lang="zh-CN" sz="2800" dirty="0" smtClean="0"/>
              <a:t>在</a:t>
            </a:r>
            <a:r>
              <a:rPr lang="en-US" sz="2800" dirty="0" err="1" smtClean="0"/>
              <a:t>onSaveInstanceState</a:t>
            </a:r>
            <a:r>
              <a:rPr lang="en-US" sz="2800" dirty="0" smtClean="0"/>
              <a:t>()</a:t>
            </a:r>
            <a:r>
              <a:rPr lang="zh-CN" sz="2800" dirty="0" smtClean="0"/>
              <a:t>保存在</a:t>
            </a:r>
            <a:r>
              <a:rPr lang="en-US" sz="2800" dirty="0" smtClean="0"/>
              <a:t>Bundle</a:t>
            </a:r>
            <a:r>
              <a:rPr lang="zh-CN" sz="2800" dirty="0" smtClean="0"/>
              <a:t>中的数据，系统在调用</a:t>
            </a:r>
            <a:r>
              <a:rPr lang="en-US" sz="2800" dirty="0" err="1" smtClean="0"/>
              <a:t>onRestoreInstanceState</a:t>
            </a:r>
            <a:r>
              <a:rPr lang="en-US" sz="2800" dirty="0" smtClean="0"/>
              <a:t>()</a:t>
            </a:r>
            <a:r>
              <a:rPr lang="zh-CN" sz="2800" dirty="0" smtClean="0"/>
              <a:t>和</a:t>
            </a:r>
            <a:r>
              <a:rPr lang="en-US" sz="2800" dirty="0" err="1" smtClean="0"/>
              <a:t>onCreate</a:t>
            </a:r>
            <a:r>
              <a:rPr lang="en-US" sz="2800" dirty="0" smtClean="0"/>
              <a:t>()</a:t>
            </a:r>
            <a:r>
              <a:rPr lang="zh-CN" sz="2800" dirty="0" smtClean="0"/>
              <a:t>时，会同样利用</a:t>
            </a:r>
            <a:r>
              <a:rPr lang="en-US" sz="2800" dirty="0" smtClean="0"/>
              <a:t>Bundle</a:t>
            </a:r>
            <a:r>
              <a:rPr lang="zh-CN" sz="2800" dirty="0" smtClean="0"/>
              <a:t>将数据传递给函数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创建多个窗口</a:t>
            </a:r>
            <a:endParaRPr lang="en-US" altLang="zh-CN" dirty="0" smtClean="0"/>
          </a:p>
          <a:p>
            <a:r>
              <a:rPr lang="en-US" altLang="zh-CN" dirty="0" smtClean="0"/>
              <a:t>Intent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Activity</a:t>
            </a:r>
            <a:r>
              <a:rPr lang="zh-CN" altLang="en-US" dirty="0" smtClean="0"/>
              <a:t>间的数据传递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Activity</a:t>
            </a:r>
            <a:r>
              <a:rPr lang="zh-CN" altLang="en-US" dirty="0" smtClean="0"/>
              <a:t>的生命周期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程序调试及</a:t>
            </a:r>
            <a:r>
              <a:rPr lang="en-US" altLang="zh-CN" dirty="0" smtClean="0">
                <a:solidFill>
                  <a:srgbClr val="FF0000"/>
                </a:solidFill>
              </a:rPr>
              <a:t>Log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LogCat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57428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在任何编程环境中，调试都是十分重要的。没人能保证他写的代码百分百正确。在</a:t>
            </a:r>
            <a:r>
              <a:rPr lang="en-US" altLang="zh-CN" dirty="0" smtClean="0"/>
              <a:t>Android</a:t>
            </a:r>
            <a:r>
              <a:rPr lang="zh-CN" altLang="zh-CN" dirty="0" smtClean="0"/>
              <a:t>中，不能像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中利用</a:t>
            </a:r>
            <a:r>
              <a:rPr lang="en-US" altLang="zh-CN" dirty="0" err="1" smtClean="0"/>
              <a:t>System.out.println</a:t>
            </a:r>
            <a:r>
              <a:rPr lang="zh-CN" altLang="zh-CN" dirty="0" smtClean="0"/>
              <a:t>一样把结果输出到终端。但</a:t>
            </a:r>
            <a:r>
              <a:rPr lang="en-US" altLang="zh-CN" dirty="0" smtClean="0"/>
              <a:t>Android</a:t>
            </a:r>
            <a:r>
              <a:rPr lang="zh-CN" altLang="zh-CN" dirty="0" smtClean="0"/>
              <a:t>提供了一个工具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LogCat</a:t>
            </a:r>
            <a:r>
              <a:rPr lang="zh-CN" altLang="zh-CN" dirty="0" smtClean="0"/>
              <a:t>。如果你看不到，可以通过</a:t>
            </a:r>
            <a:r>
              <a:rPr lang="en-US" altLang="zh-CN" dirty="0" smtClean="0"/>
              <a:t>window-&gt;show view-&gt;other</a:t>
            </a:r>
            <a:r>
              <a:rPr lang="zh-CN" altLang="zh-CN" dirty="0" smtClean="0"/>
              <a:t>，在弹出的对话框中选择</a:t>
            </a:r>
            <a:r>
              <a:rPr lang="en-US" altLang="zh-CN" dirty="0" smtClean="0"/>
              <a:t>android</a:t>
            </a:r>
            <a:r>
              <a:rPr lang="zh-CN" altLang="zh-CN" dirty="0" smtClean="0"/>
              <a:t>文件夹下的</a:t>
            </a:r>
            <a:r>
              <a:rPr lang="en-US" altLang="zh-CN" dirty="0" err="1" smtClean="0"/>
              <a:t>logcat</a:t>
            </a:r>
            <a:r>
              <a:rPr lang="zh-CN" altLang="zh-CN" dirty="0" smtClean="0"/>
              <a:t>。界面大致如下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786190"/>
            <a:ext cx="742955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5742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LogCat</a:t>
            </a:r>
            <a:r>
              <a:rPr lang="zh-CN" altLang="en-US" dirty="0" smtClean="0"/>
              <a:t>的右上角，有一个下拉框，用于控制输出的信息类别。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[V]Verbose:</a:t>
            </a:r>
            <a:r>
              <a:rPr lang="zh-CN" altLang="en-US" dirty="0" smtClean="0"/>
              <a:t>详细信息； </a:t>
            </a:r>
            <a:r>
              <a:rPr lang="en-US" altLang="zh-CN" dirty="0" smtClean="0"/>
              <a:t>[D]debug</a:t>
            </a:r>
            <a:r>
              <a:rPr lang="zh-CN" altLang="en-US" dirty="0" smtClean="0"/>
              <a:t>：调试信息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[I]info</a:t>
            </a:r>
            <a:r>
              <a:rPr lang="zh-CN" altLang="en-US" dirty="0" smtClean="0"/>
              <a:t>：通知信息；      </a:t>
            </a:r>
            <a:r>
              <a:rPr lang="en-US" altLang="zh-CN" dirty="0" smtClean="0"/>
              <a:t>[E]error: </a:t>
            </a:r>
            <a:r>
              <a:rPr lang="zh-CN" altLang="en-US" dirty="0" smtClean="0"/>
              <a:t>错误信息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[W] warn: </a:t>
            </a:r>
            <a:r>
              <a:rPr lang="zh-CN" altLang="en-US" dirty="0" smtClean="0"/>
              <a:t>警告信息</a:t>
            </a:r>
            <a:r>
              <a:rPr lang="en-US" altLang="zh-CN" dirty="0" smtClean="0"/>
              <a:t>;     </a:t>
            </a:r>
          </a:p>
          <a:p>
            <a:pPr lvl="1"/>
            <a:endParaRPr lang="zh-CN" altLang="en-US" dirty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 t="11168" b="8422"/>
          <a:stretch>
            <a:fillRect/>
          </a:stretch>
        </p:blipFill>
        <p:spPr bwMode="auto">
          <a:xfrm>
            <a:off x="642910" y="4071942"/>
            <a:ext cx="721523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429124" y="4000504"/>
            <a:ext cx="1714512" cy="2643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36047"/>
          <a:stretch>
            <a:fillRect/>
          </a:stretch>
        </p:blipFill>
        <p:spPr bwMode="auto">
          <a:xfrm>
            <a:off x="0" y="1571612"/>
            <a:ext cx="3929058" cy="492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1232" y="1571612"/>
            <a:ext cx="522423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例图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1" y="1643050"/>
            <a:ext cx="8894791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14282" y="1714488"/>
            <a:ext cx="571504" cy="3857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例图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500174"/>
            <a:ext cx="8894791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42876" y="5598399"/>
            <a:ext cx="8786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/>
              <a:t>级别高于所选类型的信息也会在</a:t>
            </a:r>
            <a:r>
              <a:rPr lang="en-US" altLang="zh-CN" sz="2400" dirty="0" err="1" smtClean="0"/>
              <a:t>LogCat</a:t>
            </a:r>
            <a:r>
              <a:rPr lang="zh-CN" altLang="zh-CN" sz="2400" dirty="0" smtClean="0"/>
              <a:t>中显示，但级别低于所选类型的信息则不会被</a:t>
            </a:r>
            <a:r>
              <a:rPr lang="zh-CN" altLang="zh-CN" sz="2400" dirty="0" smtClean="0"/>
              <a:t>显示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0037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类可以在程序中控制调试信息的输出。</a:t>
            </a:r>
            <a:r>
              <a:rPr lang="en-US" altLang="zh-CN" dirty="0" smtClean="0"/>
              <a:t> Log</a:t>
            </a:r>
            <a:r>
              <a:rPr lang="zh-CN" altLang="zh-CN" dirty="0" smtClean="0"/>
              <a:t>类提供了</a:t>
            </a:r>
            <a:r>
              <a:rPr lang="en-US" altLang="zh-CN" dirty="0" err="1" smtClean="0"/>
              <a:t>Log.v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Log.i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Log.e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Log.w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Log.d</a:t>
            </a:r>
            <a:r>
              <a:rPr lang="zh-CN" altLang="zh-CN" dirty="0" smtClean="0"/>
              <a:t>等函数，用于输出相关信息。其中</a:t>
            </a:r>
            <a:r>
              <a:rPr lang="en-US" altLang="zh-CN" dirty="0" smtClean="0"/>
              <a:t>v=Verbosity,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=Information</a:t>
            </a:r>
            <a:r>
              <a:rPr lang="zh-CN" altLang="zh-CN" dirty="0" smtClean="0"/>
              <a:t>，</a:t>
            </a:r>
            <a:r>
              <a:rPr lang="en-US" altLang="zh-CN" dirty="0" smtClean="0"/>
              <a:t>e=Error</a:t>
            </a:r>
            <a:r>
              <a:rPr lang="zh-CN" altLang="zh-CN" dirty="0" smtClean="0"/>
              <a:t>，</a:t>
            </a:r>
            <a:r>
              <a:rPr lang="en-US" altLang="zh-CN" dirty="0" smtClean="0"/>
              <a:t>w=Warning</a:t>
            </a:r>
            <a:r>
              <a:rPr lang="zh-CN" altLang="zh-CN" dirty="0" smtClean="0"/>
              <a:t>，</a:t>
            </a:r>
            <a:r>
              <a:rPr lang="en-US" altLang="zh-CN" dirty="0" smtClean="0"/>
              <a:t>d=Debug</a:t>
            </a:r>
            <a:r>
              <a:rPr lang="zh-CN" altLang="zh-CN" dirty="0" smtClean="0"/>
              <a:t>。输出格式是：</a:t>
            </a:r>
            <a:r>
              <a:rPr lang="en-US" altLang="zh-CN" dirty="0" err="1" smtClean="0"/>
              <a:t>Log.i</a:t>
            </a:r>
            <a:r>
              <a:rPr lang="en-US" altLang="zh-CN" dirty="0" smtClean="0"/>
              <a:t> (TAG, String)</a:t>
            </a:r>
            <a:r>
              <a:rPr lang="zh-CN" altLang="zh-CN" dirty="0" smtClean="0"/>
              <a:t>。</a:t>
            </a:r>
            <a:r>
              <a:rPr lang="en-US" altLang="zh-CN" dirty="0" smtClean="0"/>
              <a:t>TAG</a:t>
            </a:r>
            <a:r>
              <a:rPr lang="zh-CN" altLang="zh-CN" dirty="0" smtClean="0"/>
              <a:t>表示标签，是一个字符串，可以由用户自己定义。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357718"/>
            <a:ext cx="3000396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500166" y="4714884"/>
            <a:ext cx="642942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4572000" y="4786322"/>
            <a:ext cx="4357718" cy="1000132"/>
          </a:xfrm>
          <a:prstGeom prst="wedgeRectCallout">
            <a:avLst>
              <a:gd name="adj1" fmla="val -113416"/>
              <a:gd name="adj2" fmla="val -3459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自定义字符串：</a:t>
            </a:r>
            <a:endParaRPr lang="en-US" altLang="zh-CN" sz="2400" dirty="0" smtClean="0"/>
          </a:p>
          <a:p>
            <a:r>
              <a:rPr lang="en-US" altLang="zh-CN" sz="2400" dirty="0" smtClean="0"/>
              <a:t>String </a:t>
            </a:r>
            <a:r>
              <a:rPr lang="en-US" altLang="zh-CN" sz="2400" dirty="0" err="1" smtClean="0"/>
              <a:t>strTag</a:t>
            </a:r>
            <a:r>
              <a:rPr lang="en-US" altLang="zh-CN" sz="2400" dirty="0" smtClean="0"/>
              <a:t>=“</a:t>
            </a:r>
            <a:r>
              <a:rPr lang="en-US" altLang="zh-CN" sz="2400" dirty="0" err="1" smtClean="0"/>
              <a:t>TAG_LifeCircle</a:t>
            </a:r>
            <a:r>
              <a:rPr lang="en-US" altLang="zh-CN" sz="2400" dirty="0" smtClean="0"/>
              <a:t>”.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</a:t>
            </a:r>
            <a:r>
              <a:rPr lang="zh-CN" altLang="en-US" dirty="0" smtClean="0"/>
              <a:t>信息过滤器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00370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默认情况下，所有的信息都显示在</a:t>
            </a:r>
            <a:r>
              <a:rPr lang="en-US" altLang="zh-CN" dirty="0" smtClean="0"/>
              <a:t>“All message (no filter)”</a:t>
            </a:r>
            <a:r>
              <a:rPr lang="zh-CN" altLang="zh-CN" dirty="0" smtClean="0"/>
              <a:t>那一栏。为了更好地看到我们自己的信息，可以点击左上角绿色的加号，添加一个过滤器，在出现的画面（如上图右）中，</a:t>
            </a:r>
            <a:r>
              <a:rPr lang="en-US" altLang="zh-CN" dirty="0" smtClean="0"/>
              <a:t>Filter Name</a:t>
            </a:r>
            <a:r>
              <a:rPr lang="zh-CN" altLang="zh-CN" dirty="0" smtClean="0"/>
              <a:t>是你为该过滤器起的名字，</a:t>
            </a:r>
            <a:r>
              <a:rPr lang="en-US" altLang="zh-CN" dirty="0" smtClean="0"/>
              <a:t>by Log Tag</a:t>
            </a:r>
            <a:r>
              <a:rPr lang="zh-CN" altLang="zh-CN" dirty="0" smtClean="0"/>
              <a:t>中，可以填写只显示特定</a:t>
            </a:r>
            <a:r>
              <a:rPr lang="en-US" altLang="zh-CN" dirty="0" smtClean="0"/>
              <a:t>Tag</a:t>
            </a:r>
            <a:r>
              <a:rPr lang="zh-CN" altLang="zh-CN" dirty="0" smtClean="0"/>
              <a:t>的信息。这样，我们就可以在</a:t>
            </a:r>
            <a:r>
              <a:rPr lang="en-US" altLang="zh-CN" dirty="0" err="1" smtClean="0"/>
              <a:t>LogCat</a:t>
            </a:r>
            <a:r>
              <a:rPr lang="zh-CN" altLang="zh-CN" dirty="0" smtClean="0"/>
              <a:t>中查看我们自己的</a:t>
            </a:r>
            <a:r>
              <a:rPr lang="en-US" altLang="zh-CN" dirty="0" smtClean="0"/>
              <a:t>Log</a:t>
            </a:r>
            <a:r>
              <a:rPr lang="zh-CN" altLang="zh-CN" dirty="0" smtClean="0"/>
              <a:t>信息了</a:t>
            </a:r>
            <a:r>
              <a:rPr lang="zh-CN" altLang="zh-CN" dirty="0" smtClean="0"/>
              <a:t>，</a:t>
            </a:r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 b="68085"/>
          <a:stretch>
            <a:fillRect/>
          </a:stretch>
        </p:blipFill>
        <p:spPr bwMode="auto">
          <a:xfrm>
            <a:off x="571472" y="4286256"/>
            <a:ext cx="3414117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4143380"/>
            <a:ext cx="3143272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00012"/>
            <a:ext cx="50006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 r="8655"/>
          <a:stretch>
            <a:fillRect/>
          </a:stretch>
        </p:blipFill>
        <p:spPr bwMode="auto">
          <a:xfrm>
            <a:off x="-32" y="3181374"/>
            <a:ext cx="8996391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右弧形箭头 5"/>
          <p:cNvSpPr/>
          <p:nvPr/>
        </p:nvSpPr>
        <p:spPr>
          <a:xfrm rot="19529289">
            <a:off x="5499313" y="1480182"/>
            <a:ext cx="1000954" cy="18259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29322" y="3857628"/>
            <a:ext cx="1214446" cy="2000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58082" y="3857628"/>
            <a:ext cx="1500198" cy="2000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85926"/>
            <a:ext cx="8153400" cy="4429156"/>
          </a:xfrm>
        </p:spPr>
        <p:txBody>
          <a:bodyPr>
            <a:normAutofit/>
          </a:bodyPr>
          <a:lstStyle/>
          <a:p>
            <a:r>
              <a:rPr lang="zh-CN" altLang="zh-CN" sz="4200" dirty="0" smtClean="0">
                <a:solidFill>
                  <a:srgbClr val="FF0000"/>
                </a:solidFill>
              </a:rPr>
              <a:t>注意：有时</a:t>
            </a:r>
            <a:r>
              <a:rPr lang="en-US" altLang="zh-CN" sz="4200" dirty="0" err="1" smtClean="0">
                <a:solidFill>
                  <a:srgbClr val="FF0000"/>
                </a:solidFill>
              </a:rPr>
              <a:t>LogCat</a:t>
            </a:r>
            <a:r>
              <a:rPr lang="zh-CN" altLang="zh-CN" sz="4200" dirty="0" smtClean="0">
                <a:solidFill>
                  <a:srgbClr val="FF0000"/>
                </a:solidFill>
              </a:rPr>
              <a:t>会无法显示。此时，只要关闭当前的</a:t>
            </a:r>
            <a:r>
              <a:rPr lang="en-US" altLang="zh-CN" sz="4200" dirty="0" err="1" smtClean="0">
                <a:solidFill>
                  <a:srgbClr val="FF0000"/>
                </a:solidFill>
              </a:rPr>
              <a:t>LogCat</a:t>
            </a:r>
            <a:r>
              <a:rPr lang="zh-CN" altLang="zh-CN" sz="4200" dirty="0" smtClean="0">
                <a:solidFill>
                  <a:srgbClr val="FF0000"/>
                </a:solidFill>
              </a:rPr>
              <a:t>，再重新打开即可</a:t>
            </a:r>
            <a:r>
              <a:rPr lang="zh-CN" altLang="zh-CN" sz="4200" dirty="0" smtClean="0">
                <a:solidFill>
                  <a:srgbClr val="FF0000"/>
                </a:solidFill>
              </a:rPr>
              <a:t>。</a:t>
            </a:r>
            <a:endParaRPr lang="en-US" altLang="zh-CN" sz="4200" dirty="0" smtClean="0">
              <a:solidFill>
                <a:srgbClr val="FF0000"/>
              </a:solidFill>
            </a:endParaRPr>
          </a:p>
          <a:p>
            <a:endParaRPr lang="en-US" altLang="zh-CN" sz="4200" dirty="0" smtClean="0">
              <a:solidFill>
                <a:srgbClr val="FF0000"/>
              </a:solidFill>
            </a:endParaRPr>
          </a:p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zh-CN" sz="3600" dirty="0" err="1" smtClean="0"/>
              <a:t>LogCat</a:t>
            </a:r>
            <a:r>
              <a:rPr lang="zh-CN" altLang="zh-CN" sz="3600" dirty="0" smtClean="0"/>
              <a:t>对不同类型的信息使用了不同的颜色加以区别</a:t>
            </a:r>
          </a:p>
          <a:p>
            <a:endParaRPr lang="zh-CN" altLang="zh-CN" sz="42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LogCat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3048"/>
          </a:xfrm>
        </p:spPr>
        <p:txBody>
          <a:bodyPr/>
          <a:lstStyle/>
          <a:p>
            <a:r>
              <a:rPr lang="zh-CN" altLang="en-US" dirty="0" smtClean="0"/>
              <a:t>在涉及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生命周期的函数中，利用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类添加日志信息，可以看到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生命周期中的每个事件是何时发生的。</a:t>
            </a:r>
            <a:endParaRPr lang="zh-CN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 r="15338"/>
          <a:stretch>
            <a:fillRect/>
          </a:stretch>
        </p:blipFill>
        <p:spPr bwMode="auto">
          <a:xfrm>
            <a:off x="4414869" y="2543016"/>
            <a:ext cx="4729131" cy="438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AndroidManifest</a:t>
            </a:r>
            <a:r>
              <a:rPr lang="zh-CN" altLang="en-US" dirty="0" smtClean="0"/>
              <a:t>文件的变化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14486"/>
          </a:xfrm>
        </p:spPr>
        <p:txBody>
          <a:bodyPr/>
          <a:lstStyle/>
          <a:p>
            <a:r>
              <a:rPr lang="zh-CN" altLang="zh-CN" dirty="0" smtClean="0"/>
              <a:t>查看系统的</a:t>
            </a:r>
            <a:r>
              <a:rPr lang="en-US" altLang="zh-CN" dirty="0" smtClean="0"/>
              <a:t>AndroidManifest.xml</a:t>
            </a:r>
            <a:r>
              <a:rPr lang="zh-CN" altLang="zh-CN" dirty="0" smtClean="0"/>
              <a:t>，我们可以看到多了一个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。</a:t>
            </a:r>
            <a:r>
              <a:rPr lang="zh-CN" altLang="zh-CN" dirty="0" smtClean="0">
                <a:solidFill>
                  <a:srgbClr val="FF0000"/>
                </a:solidFill>
              </a:rPr>
              <a:t>注意：程序中要用到的</a:t>
            </a:r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r>
              <a:rPr lang="zh-CN" altLang="zh-CN" dirty="0" smtClean="0">
                <a:solidFill>
                  <a:srgbClr val="FF0000"/>
                </a:solidFill>
              </a:rPr>
              <a:t>都要在</a:t>
            </a:r>
            <a:r>
              <a:rPr lang="en-US" altLang="zh-CN" dirty="0" smtClean="0">
                <a:solidFill>
                  <a:srgbClr val="FF0000"/>
                </a:solidFill>
              </a:rPr>
              <a:t>AnroidManifest.xml</a:t>
            </a:r>
            <a:r>
              <a:rPr lang="zh-CN" altLang="zh-CN" dirty="0" smtClean="0">
                <a:solidFill>
                  <a:srgbClr val="FF0000"/>
                </a:solidFill>
              </a:rPr>
              <a:t>中注册。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16016"/>
          <a:stretch>
            <a:fillRect/>
          </a:stretch>
        </p:blipFill>
        <p:spPr bwMode="auto">
          <a:xfrm>
            <a:off x="642910" y="3071810"/>
            <a:ext cx="7643866" cy="374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071538" y="3929066"/>
            <a:ext cx="6858048" cy="1500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71538" y="5429264"/>
            <a:ext cx="6858048" cy="642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1538" y="6072206"/>
            <a:ext cx="6858048" cy="714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5072066" y="2357430"/>
            <a:ext cx="3929090" cy="1357322"/>
          </a:xfrm>
          <a:prstGeom prst="wedgeRectCallout">
            <a:avLst>
              <a:gd name="adj1" fmla="val -45888"/>
              <a:gd name="adj2" fmla="val 62975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 smtClean="0"/>
              <a:t>MainActivity</a:t>
            </a:r>
            <a:r>
              <a:rPr lang="zh-CN" altLang="en-US" sz="2400" dirty="0" smtClean="0"/>
              <a:t>是第一个主窗口，后面的</a:t>
            </a:r>
            <a:r>
              <a:rPr lang="en-US" altLang="zh-CN" sz="2400" dirty="0" err="1" smtClean="0"/>
              <a:t>SubActivity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ResponseActivity</a:t>
            </a:r>
            <a:r>
              <a:rPr lang="zh-CN" altLang="en-US" sz="2400" dirty="0" smtClean="0"/>
              <a:t>都是后来添加的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新增功能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71676"/>
          </a:xfrm>
        </p:spPr>
        <p:txBody>
          <a:bodyPr/>
          <a:lstStyle/>
          <a:p>
            <a:r>
              <a:rPr lang="zh-CN" altLang="zh-CN" dirty="0" smtClean="0"/>
              <a:t>我们希望的功能是：在主窗口中添加一个输入框和一个按钮</a:t>
            </a:r>
            <a:r>
              <a:rPr lang="en-US" altLang="zh-CN" dirty="0" smtClean="0"/>
              <a:t>Finish</a:t>
            </a:r>
            <a:r>
              <a:rPr lang="zh-CN" altLang="zh-CN" dirty="0" smtClean="0"/>
              <a:t>。点击</a:t>
            </a:r>
            <a:r>
              <a:rPr lang="en-US" altLang="zh-CN" dirty="0" smtClean="0"/>
              <a:t>“Finish”</a:t>
            </a:r>
            <a:r>
              <a:rPr lang="zh-CN" altLang="zh-CN" dirty="0" smtClean="0"/>
              <a:t>时，切换到子窗口</a:t>
            </a:r>
            <a:r>
              <a:rPr lang="en-US" altLang="zh-CN" dirty="0" err="1" smtClean="0"/>
              <a:t>SubActivity</a:t>
            </a:r>
            <a:r>
              <a:rPr lang="zh-CN" altLang="zh-CN" dirty="0" smtClean="0"/>
              <a:t>，并在子窗口的一个输入框中显示主窗口输入框中输入的内容。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714752"/>
            <a:ext cx="400052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714752"/>
            <a:ext cx="378621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事件响应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71612"/>
            <a:ext cx="835824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214546" y="4429132"/>
            <a:ext cx="6572296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4572000" y="0"/>
            <a:ext cx="4286280" cy="1357322"/>
          </a:xfrm>
          <a:prstGeom prst="wedgeRectCallout">
            <a:avLst>
              <a:gd name="adj1" fmla="val 30686"/>
              <a:gd name="adj2" fmla="val 27051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/>
              <a:t>Intent</a:t>
            </a:r>
            <a:r>
              <a:rPr lang="zh-CN" altLang="en-US" sz="2400" dirty="0" smtClean="0"/>
              <a:t>类：用于开启其它窗口</a:t>
            </a:r>
            <a:endParaRPr lang="en-US" altLang="zh-CN" sz="2400" dirty="0" smtClean="0"/>
          </a:p>
          <a:p>
            <a:r>
              <a:rPr lang="en-US" altLang="zh-CN" sz="2400" dirty="0" err="1" smtClean="0"/>
              <a:t>putExtra</a:t>
            </a:r>
            <a:r>
              <a:rPr lang="zh-CN" altLang="en-US" sz="2400" dirty="0" smtClean="0"/>
              <a:t>函数：用于数据交换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setClass</a:t>
            </a:r>
            <a:r>
              <a:rPr lang="zh-CN" altLang="en-US" sz="2400" dirty="0" smtClean="0"/>
              <a:t>：建立两个窗口的连接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84" y="5929330"/>
            <a:ext cx="2928958" cy="28575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4786314" y="6286520"/>
            <a:ext cx="4286280" cy="500066"/>
          </a:xfrm>
          <a:prstGeom prst="wedgeRectCallout">
            <a:avLst>
              <a:gd name="adj1" fmla="val -39851"/>
              <a:gd name="adj2" fmla="val -952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根据</a:t>
            </a:r>
            <a:r>
              <a:rPr lang="en-US" altLang="zh-CN" sz="2400" dirty="0" smtClean="0"/>
              <a:t>Intent</a:t>
            </a:r>
            <a:r>
              <a:rPr lang="zh-CN" altLang="en-US" sz="2400" dirty="0" smtClean="0"/>
              <a:t>启动另一个</a:t>
            </a:r>
            <a:r>
              <a:rPr lang="en-US" altLang="zh-CN" sz="2400" dirty="0" smtClean="0"/>
              <a:t>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43510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主窗口中</a:t>
            </a:r>
            <a:r>
              <a:rPr lang="en-US" altLang="zh-CN" dirty="0" smtClean="0"/>
              <a:t>intent</a:t>
            </a:r>
            <a:r>
              <a:rPr lang="zh-CN" altLang="zh-CN" dirty="0" smtClean="0"/>
              <a:t>的</a:t>
            </a:r>
            <a:r>
              <a:rPr lang="en-US" altLang="zh-CN" dirty="0" err="1" smtClean="0"/>
              <a:t>putExtra</a:t>
            </a:r>
            <a:r>
              <a:rPr lang="zh-CN" altLang="zh-CN" dirty="0" smtClean="0"/>
              <a:t>函数用于在两个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中传递参数，</a:t>
            </a:r>
            <a:r>
              <a:rPr lang="en-US" altLang="zh-CN" dirty="0" smtClean="0"/>
              <a:t>34</a:t>
            </a:r>
            <a:r>
              <a:rPr lang="zh-CN" altLang="zh-CN" dirty="0" smtClean="0"/>
              <a:t>行的意思是：传递一个</a:t>
            </a:r>
            <a:r>
              <a:rPr lang="en-US" altLang="zh-CN" dirty="0" smtClean="0"/>
              <a:t>name</a:t>
            </a:r>
            <a:r>
              <a:rPr lang="zh-CN" altLang="zh-CN" dirty="0" smtClean="0"/>
              <a:t>变量，该变量的值由输入框中的文本决定。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主窗口中</a:t>
            </a:r>
            <a:r>
              <a:rPr lang="en-US" altLang="zh-CN" dirty="0" smtClean="0"/>
              <a:t>35</a:t>
            </a:r>
            <a:r>
              <a:rPr lang="zh-CN" altLang="zh-CN" dirty="0" smtClean="0"/>
              <a:t>行</a:t>
            </a:r>
            <a:r>
              <a:rPr lang="en-US" altLang="zh-CN" dirty="0" err="1" smtClean="0"/>
              <a:t>setClass</a:t>
            </a:r>
            <a:r>
              <a:rPr lang="zh-CN" altLang="zh-CN" dirty="0" smtClean="0"/>
              <a:t>函数确定要跳转的</a:t>
            </a:r>
            <a:r>
              <a:rPr lang="en-US" altLang="zh-CN" dirty="0" smtClean="0"/>
              <a:t>activity</a:t>
            </a:r>
            <a:r>
              <a:rPr lang="zh-CN" altLang="zh-CN" dirty="0" smtClean="0"/>
              <a:t>，并在</a:t>
            </a:r>
            <a:r>
              <a:rPr lang="en-US" altLang="zh-CN" dirty="0" smtClean="0"/>
              <a:t>36</a:t>
            </a:r>
            <a:r>
              <a:rPr lang="zh-CN" altLang="zh-CN" dirty="0" smtClean="0"/>
              <a:t>行调用</a:t>
            </a:r>
            <a:r>
              <a:rPr lang="en-US" altLang="zh-CN" dirty="0" err="1" smtClean="0"/>
              <a:t>startActivity</a:t>
            </a:r>
            <a:r>
              <a:rPr lang="zh-CN" altLang="zh-CN" dirty="0" smtClean="0"/>
              <a:t>进行下一个窗口的显示。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此程序仅在两个页面之间相互跳转，但是每次跳转会创建新的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，所以在</a:t>
            </a:r>
            <a:r>
              <a:rPr lang="en-US" altLang="zh-CN" dirty="0" err="1" smtClean="0"/>
              <a:t>startActivity</a:t>
            </a:r>
            <a:r>
              <a:rPr lang="en-US" altLang="zh-CN" dirty="0" smtClean="0"/>
              <a:t>()</a:t>
            </a:r>
            <a:r>
              <a:rPr lang="zh-CN" altLang="en-US" dirty="0" smtClean="0"/>
              <a:t>之后需要调用</a:t>
            </a:r>
            <a:r>
              <a:rPr lang="en-US" altLang="zh-CN" dirty="0" smtClean="0"/>
              <a:t>finish()</a:t>
            </a:r>
            <a:r>
              <a:rPr lang="zh-CN" altLang="en-US" dirty="0" smtClean="0"/>
              <a:t>销毁当前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，如果不销毁，多次跳转后，程序的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栈中会存放多个</a:t>
            </a:r>
            <a:r>
              <a:rPr lang="en-US" altLang="zh-CN" dirty="0" smtClean="0"/>
              <a:t>Activity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注意：上页代码中未添加</a:t>
            </a:r>
            <a:r>
              <a:rPr lang="en-US" altLang="zh-CN" dirty="0" smtClean="0">
                <a:solidFill>
                  <a:srgbClr val="FF0000"/>
                </a:solidFill>
              </a:rPr>
              <a:t>finish()</a:t>
            </a:r>
            <a:r>
              <a:rPr lang="zh-CN" altLang="en-US" dirty="0" smtClean="0">
                <a:solidFill>
                  <a:srgbClr val="FF0000"/>
                </a:solidFill>
              </a:rPr>
              <a:t>函数，需自行添加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289</TotalTime>
  <Words>3039</Words>
  <Application>Microsoft Office PowerPoint</Application>
  <PresentationFormat>全屏显示(4:3)</PresentationFormat>
  <Paragraphs>227</Paragraphs>
  <Slides>56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59" baseType="lpstr">
      <vt:lpstr>中性</vt:lpstr>
      <vt:lpstr>Visio</vt:lpstr>
      <vt:lpstr>Microsoft Office Visio 绘图</vt:lpstr>
      <vt:lpstr>Activity &amp; intent</vt:lpstr>
      <vt:lpstr>幻灯片 2</vt:lpstr>
      <vt:lpstr>幻灯片 3</vt:lpstr>
      <vt:lpstr>创建第二个窗口</vt:lpstr>
      <vt:lpstr>幻灯片 5</vt:lpstr>
      <vt:lpstr>AndroidManifest文件的变化</vt:lpstr>
      <vt:lpstr>新增功能</vt:lpstr>
      <vt:lpstr>事件响应</vt:lpstr>
      <vt:lpstr>幻灯片 9</vt:lpstr>
      <vt:lpstr>第二个窗口的代码</vt:lpstr>
      <vt:lpstr>幻灯片 11</vt:lpstr>
      <vt:lpstr>Intent类</vt:lpstr>
      <vt:lpstr>幻灯片 13</vt:lpstr>
      <vt:lpstr>幻灯片 14</vt:lpstr>
      <vt:lpstr>点击按钮拨打电话</vt:lpstr>
      <vt:lpstr>例子</vt:lpstr>
      <vt:lpstr>幻灯片 17</vt:lpstr>
      <vt:lpstr>Intent和Intent Filter</vt:lpstr>
      <vt:lpstr>详细介绍</vt:lpstr>
      <vt:lpstr>幻灯片 20</vt:lpstr>
      <vt:lpstr>幻灯片 21</vt:lpstr>
      <vt:lpstr>幻灯片 22</vt:lpstr>
      <vt:lpstr>幻灯片 23</vt:lpstr>
      <vt:lpstr>无返回结果</vt:lpstr>
      <vt:lpstr>代码</vt:lpstr>
      <vt:lpstr>在第二个Activity中的响应</vt:lpstr>
      <vt:lpstr>有返回结果</vt:lpstr>
      <vt:lpstr>请求第二个Activity</vt:lpstr>
      <vt:lpstr>返回值的响应</vt:lpstr>
      <vt:lpstr>onActivityResult函数</vt:lpstr>
      <vt:lpstr>幻灯片 31</vt:lpstr>
      <vt:lpstr>幻灯片 32</vt:lpstr>
      <vt:lpstr>Activity生命周期-堆栈</vt:lpstr>
      <vt:lpstr>幻灯片 34</vt:lpstr>
      <vt:lpstr>Activity生命周期的状态</vt:lpstr>
      <vt:lpstr>暂停状态</vt:lpstr>
      <vt:lpstr>停止状态</vt:lpstr>
      <vt:lpstr>Activity状态图</vt:lpstr>
      <vt:lpstr>幻灯片 39</vt:lpstr>
      <vt:lpstr>状态响应事件</vt:lpstr>
      <vt:lpstr>幻灯片 41</vt:lpstr>
      <vt:lpstr>幻灯片 42</vt:lpstr>
      <vt:lpstr>Activity生命周期的分段</vt:lpstr>
      <vt:lpstr>幻灯片 44</vt:lpstr>
      <vt:lpstr>幻灯片 45</vt:lpstr>
      <vt:lpstr>onPause()和onSaveInstanceState()的区别</vt:lpstr>
      <vt:lpstr>幻灯片 47</vt:lpstr>
      <vt:lpstr>LogCat</vt:lpstr>
      <vt:lpstr>日志信息</vt:lpstr>
      <vt:lpstr>例图1</vt:lpstr>
      <vt:lpstr>例图2</vt:lpstr>
      <vt:lpstr>Log类</vt:lpstr>
      <vt:lpstr>Log信息过滤器</vt:lpstr>
      <vt:lpstr>幻灯片 54</vt:lpstr>
      <vt:lpstr>幻灯片 55</vt:lpstr>
      <vt:lpstr>用LogCat查看Activity生命周期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&amp; intent</dc:title>
  <dc:creator>Star</dc:creator>
  <cp:lastModifiedBy>Star</cp:lastModifiedBy>
  <cp:revision>128</cp:revision>
  <dcterms:created xsi:type="dcterms:W3CDTF">2014-03-22T14:03:17Z</dcterms:created>
  <dcterms:modified xsi:type="dcterms:W3CDTF">2014-04-07T02:41:41Z</dcterms:modified>
</cp:coreProperties>
</file>