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4"/>
  </p:notesMasterIdLst>
  <p:handoutMasterIdLst>
    <p:handoutMasterId r:id="rId25"/>
  </p:handoutMasterIdLst>
  <p:sldIdLst>
    <p:sldId id="791" r:id="rId2"/>
    <p:sldId id="1476" r:id="rId3"/>
    <p:sldId id="1479" r:id="rId4"/>
    <p:sldId id="1493" r:id="rId5"/>
    <p:sldId id="1482" r:id="rId6"/>
    <p:sldId id="1481" r:id="rId7"/>
    <p:sldId id="1483" r:id="rId8"/>
    <p:sldId id="1484" r:id="rId9"/>
    <p:sldId id="1485" r:id="rId10"/>
    <p:sldId id="1486" r:id="rId11"/>
    <p:sldId id="1487" r:id="rId12"/>
    <p:sldId id="1488" r:id="rId13"/>
    <p:sldId id="1489" r:id="rId14"/>
    <p:sldId id="1490" r:id="rId15"/>
    <p:sldId id="1499" r:id="rId16"/>
    <p:sldId id="1491" r:id="rId17"/>
    <p:sldId id="1494" r:id="rId18"/>
    <p:sldId id="1495" r:id="rId19"/>
    <p:sldId id="1496" r:id="rId20"/>
    <p:sldId id="1497" r:id="rId21"/>
    <p:sldId id="1498" r:id="rId22"/>
    <p:sldId id="860" r:id="rId23"/>
  </p:sldIdLst>
  <p:sldSz cx="10972800" cy="6858000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33CC33"/>
    <a:srgbClr val="FF9933"/>
    <a:srgbClr val="FC3324"/>
    <a:srgbClr val="08080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361" autoAdjust="0"/>
    <p:restoredTop sz="86410" autoAdjust="0"/>
  </p:normalViewPr>
  <p:slideViewPr>
    <p:cSldViewPr>
      <p:cViewPr varScale="1">
        <p:scale>
          <a:sx n="53" d="100"/>
          <a:sy n="53" d="100"/>
        </p:scale>
        <p:origin x="1296" y="44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00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A1C3D-8F21-492B-AB21-570F5AD8EB0D}" type="datetimeFigureOut">
              <a:rPr lang="en-US" smtClean="0"/>
              <a:pPr/>
              <a:t>10/11/2016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019D6-6269-4C4A-8CEF-05CBC52FA0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80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20725"/>
            <a:ext cx="57594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FE9EC27-36E8-44D9-A495-72CFD50772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14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Uri: content://icc/and</a:t>
            </a:r>
          </a:p>
          <a:p>
            <a:r>
              <a:rPr lang="en-US" sz="1200" dirty="0" smtClean="0"/>
              <a:t>#: </a:t>
            </a:r>
            <a:r>
              <a:rPr lang="zh-CN" altLang="en-US" sz="1200" dirty="0" smtClean="0"/>
              <a:t>通配符，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代表匹配任意数字。另外还可以用*来匹配任意文本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E9EC27-36E8-44D9-A495-72CFD507725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9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3AD3C-15FF-4D1A-A15B-716F94B69EB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5398E22D-80CC-48C7-B1AC-0CC3EACD6942}" type="datetime4">
              <a:rPr lang="en-US" smtClean="0"/>
              <a:pPr>
                <a:defRPr/>
              </a:pPr>
              <a:t>October 11,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Copyright © 2011 Intel Mobile Communications. All rights reserved.</a:t>
            </a:r>
            <a:endParaRPr lang="de-DE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8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TCovers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707"/>
            <a:ext cx="9923400" cy="3822320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 userDrawn="1"/>
        </p:nvSpPr>
        <p:spPr bwMode="auto">
          <a:xfrm>
            <a:off x="629754" y="6644049"/>
            <a:ext cx="4216567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800" dirty="0" smtClean="0">
                <a:solidFill>
                  <a:srgbClr val="939598"/>
                </a:solidFill>
                <a:latin typeface="Neo Sans Intel"/>
                <a:cs typeface="Neo Sans Intel"/>
              </a:rPr>
              <a:t>INTEL CONFIDENTIAL, FOR INTERNAL USE ONLY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48643" y="2625001"/>
            <a:ext cx="6150723" cy="584775"/>
          </a:xfrm>
        </p:spPr>
        <p:txBody>
          <a:bodyPr wrap="none" anchor="ctr" anchorCtr="0">
            <a:spAutoFit/>
          </a:bodyPr>
          <a:lstStyle>
            <a:lvl1pPr algn="l">
              <a:lnSpc>
                <a:spcPct val="100000"/>
              </a:lnSpc>
              <a:defRPr sz="3800" b="1" i="0" baseline="0">
                <a:solidFill>
                  <a:schemeClr val="bg1"/>
                </a:solidFill>
                <a:latin typeface="Times New Roman" panose="02020603050405020304" pitchFamily="18" charset="0"/>
                <a:cs typeface="Neo Sans Intel"/>
              </a:defRPr>
            </a:lvl1pPr>
          </a:lstStyle>
          <a:p>
            <a:r>
              <a:rPr lang="en-US" altLang="ja-JP" dirty="0" smtClean="0"/>
              <a:t>Click to edit Master title style</a:t>
            </a:r>
            <a:endParaRPr lang="en-US" altLang="ja-JP" dirty="0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853888" y="4353388"/>
            <a:ext cx="5360086" cy="933589"/>
          </a:xfrm>
        </p:spPr>
        <p:txBody>
          <a:bodyPr wrap="square">
            <a:sp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 b="0" i="0">
                <a:solidFill>
                  <a:schemeClr val="bg1"/>
                </a:solidFill>
                <a:latin typeface="Neo Sans Intel Medium"/>
                <a:cs typeface="Neo Sans Intel"/>
              </a:defRPr>
            </a:lvl1pPr>
          </a:lstStyle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dirty="0" smtClean="0">
                <a:latin typeface="Verdana" charset="0"/>
              </a:rPr>
              <a:t>Subtitle</a:t>
            </a:r>
          </a:p>
          <a:p>
            <a:pPr>
              <a:lnSpc>
                <a:spcPts val="2160"/>
              </a:lnSpc>
              <a:spcAft>
                <a:spcPts val="0"/>
              </a:spcAft>
            </a:pPr>
            <a:r>
              <a:rPr lang="en-US" sz="1600" dirty="0" smtClean="0">
                <a:latin typeface="Verdana" charset="0"/>
              </a:rPr>
              <a:t>Additional Info</a:t>
            </a:r>
            <a:endParaRPr lang="en-US" dirty="0" smtClean="0">
              <a:latin typeface="Verdana" charset="0"/>
            </a:endParaRPr>
          </a:p>
          <a:p>
            <a:endParaRPr lang="en-US" dirty="0"/>
          </a:p>
        </p:txBody>
      </p:sp>
      <p:pic>
        <p:nvPicPr>
          <p:cNvPr id="14" name="Picture 13" descr="intel_rgb_300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279" y="301375"/>
            <a:ext cx="1038658" cy="57068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0" y="6596390"/>
            <a:ext cx="360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fld id="{435EC5FB-0C8E-4818-A81D-78796ABB4840}" type="slidenum">
              <a:rPr lang="en-US" sz="800" smtClean="0">
                <a:solidFill>
                  <a:srgbClr val="B4BABD"/>
                </a:solidFill>
                <a:ea typeface="Verdana" pitchFamily="34" charset="0"/>
                <a:cs typeface="Verdana" pitchFamily="34" charset="0"/>
              </a:rPr>
              <a:pPr algn="l" eaLnBrk="1" hangingPunct="1"/>
              <a:t>‹#›</a:t>
            </a:fld>
            <a:endParaRPr lang="en-US" sz="800" dirty="0">
              <a:solidFill>
                <a:srgbClr val="B4BABD"/>
              </a:solidFill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514604"/>
            <a:ext cx="77724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629754" y="6644049"/>
            <a:ext cx="4582327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CONFIDENTIAL, FOR INTERNAL USE ONLY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4" y="6553200"/>
            <a:ext cx="49911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85738" indent="-184150">
              <a:buFont typeface="Wingdings" panose="05000000000000000000" pitchFamily="2" charset="2"/>
              <a:buChar char="§"/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14338" indent="-227013">
              <a:buFont typeface="Arial" panose="020B0604020202020204" pitchFamily="34" charset="0"/>
              <a:buChar char="•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68325" indent="-152400">
              <a:buFont typeface="Neo Sans Intel"/>
              <a:buChar char="–"/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736" y="1379540"/>
            <a:ext cx="4844414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4030" y="1379540"/>
            <a:ext cx="4846320" cy="4537075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514604"/>
            <a:ext cx="77724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40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5" name="Picture 4" descr="Intel_logo_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64797" y="301373"/>
            <a:ext cx="1043141" cy="573176"/>
          </a:xfrm>
          <a:prstGeom prst="rect">
            <a:avLst/>
          </a:prstGeom>
        </p:spPr>
      </p:pic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629754" y="6644049"/>
            <a:ext cx="4399447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CONFIDENTIAL, FOR INTERNAL USE ONLY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4" y="6553200"/>
            <a:ext cx="49911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99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11" y="2473416"/>
            <a:ext cx="3478378" cy="191117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vider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2514604"/>
            <a:ext cx="7772400" cy="1362075"/>
          </a:xfr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Neo Sans Intel"/>
                <a:cs typeface="Neo Sans Intel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629754" y="6644049"/>
            <a:ext cx="4582327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CONFIDENTIAL, FOR INTERNAL USE ONLY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444" y="6553200"/>
            <a:ext cx="49911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800" b="0">
                <a:solidFill>
                  <a:schemeClr val="bg1"/>
                </a:solidFill>
                <a:latin typeface="Neo Sans Intel Light" pitchFamily="34" charset="0"/>
                <a:ea typeface="MS PGothic" pitchFamily="34" charset="-128"/>
                <a:cs typeface="Arial" pitchFamily="34" charset="0"/>
              </a:defRPr>
            </a:lvl1pPr>
          </a:lstStyle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ja-JP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210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nal Slide with White Logo"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el_wht_rgb_3000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211" y="2473416"/>
            <a:ext cx="3478378" cy="191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866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44830" y="409575"/>
            <a:ext cx="987552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736" y="1379540"/>
            <a:ext cx="9873614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 smtClean="0"/>
              <a:t>Click to edit Master text styles</a:t>
            </a:r>
          </a:p>
          <a:p>
            <a:pPr lvl="1"/>
            <a:r>
              <a:rPr lang="en-US" altLang="ja-JP" dirty="0" smtClean="0"/>
              <a:t>Second level</a:t>
            </a:r>
          </a:p>
          <a:p>
            <a:pPr lvl="2"/>
            <a:r>
              <a:rPr lang="en-US" altLang="ja-JP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altLang="ja-JP" dirty="0" smtClean="0"/>
              <a:t>Fifth level</a:t>
            </a:r>
          </a:p>
        </p:txBody>
      </p:sp>
      <p:pic>
        <p:nvPicPr>
          <p:cNvPr id="5" name="Picture 4" descr="Intel_footer_121410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0" y="6362701"/>
            <a:ext cx="10972800" cy="495300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629754" y="6644049"/>
            <a:ext cx="4582327" cy="123111"/>
          </a:xfrm>
          <a:prstGeom prst="rect">
            <a:avLst/>
          </a:prstGeom>
          <a:noFill/>
          <a:ln w="50800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800" dirty="0" smtClean="0">
                <a:solidFill>
                  <a:schemeClr val="bg1"/>
                </a:solidFill>
                <a:latin typeface="Neo Sans Intel"/>
                <a:cs typeface="Neo Sans Intel"/>
              </a:rPr>
              <a:t>INTEL CONFIDENTIAL, FOR INTERNAL USE ONLY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96390"/>
            <a:ext cx="320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1" hangingPunct="1"/>
            <a:fld id="{435EC5FB-0C8E-4818-A81D-78796ABB4840}" type="slidenum">
              <a:rPr lang="en-US" sz="800" smtClean="0">
                <a:solidFill>
                  <a:srgbClr val="FFFFFF"/>
                </a:solidFill>
                <a:latin typeface="Neo Sans Intel"/>
                <a:ea typeface="Verdana" pitchFamily="34" charset="0"/>
                <a:cs typeface="Neo Sans Intel"/>
              </a:rPr>
              <a:pPr algn="l" eaLnBrk="1" hangingPunct="1"/>
              <a:t>‹#›</a:t>
            </a:fld>
            <a:endParaRPr lang="en-US" sz="800" dirty="0">
              <a:solidFill>
                <a:srgbClr val="FFFFFF"/>
              </a:solidFill>
              <a:latin typeface="Neo Sans Intel"/>
              <a:ea typeface="Verdana" pitchFamily="34" charset="0"/>
              <a:cs typeface="Neo Sans Inte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3889" r:id="rId3"/>
    <p:sldLayoutId id="2147483890" r:id="rId4"/>
    <p:sldLayoutId id="2147483893" r:id="rId5"/>
    <p:sldLayoutId id="2147483894" r:id="rId6"/>
    <p:sldLayoutId id="2147484009" r:id="rId7"/>
    <p:sldLayoutId id="2147484010" r:id="rId8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800" b="1" i="0" baseline="0">
          <a:solidFill>
            <a:schemeClr val="accent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400">
          <a:solidFill>
            <a:schemeClr val="hlink"/>
          </a:solidFill>
          <a:latin typeface="Neo Sans Intel Medium" pitchFamily="34" charset="0"/>
          <a:cs typeface="Arial" pitchFamily="34" charset="0"/>
        </a:defRPr>
      </a:lvl9pPr>
    </p:titleStyle>
    <p:bodyStyle>
      <a:lvl1pPr marL="0" indent="0" algn="l" rtl="0" eaLnBrk="1" fontAlgn="base" hangingPunct="1">
        <a:spcBef>
          <a:spcPct val="75000"/>
        </a:spcBef>
        <a:spcAft>
          <a:spcPct val="0"/>
        </a:spcAft>
        <a:defRPr sz="2400" b="0" i="0">
          <a:solidFill>
            <a:schemeClr val="tx1"/>
          </a:solidFill>
          <a:latin typeface="Neo Sans Intel"/>
          <a:ea typeface="+mn-ea"/>
          <a:cs typeface="Neo Sans Intel"/>
        </a:defRPr>
      </a:lvl1pPr>
      <a:lvl2pPr marL="185738" indent="-18415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Font typeface="Times" pitchFamily="18" charset="0"/>
        <a:buChar char="•"/>
        <a:defRPr sz="2200" b="0" i="0">
          <a:solidFill>
            <a:schemeClr val="tx1"/>
          </a:solidFill>
          <a:latin typeface="Neo Sans Intel"/>
          <a:cs typeface="Neo Sans Intel"/>
        </a:defRPr>
      </a:lvl2pPr>
      <a:lvl3pPr marL="414338" indent="-2270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2000" b="0" i="0">
          <a:solidFill>
            <a:schemeClr val="tx1"/>
          </a:solidFill>
          <a:latin typeface="Neo Sans Intel"/>
          <a:cs typeface="Neo Sans Intel"/>
        </a:defRPr>
      </a:lvl3pPr>
      <a:lvl4pPr marL="568325" indent="-1524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Neo Sans Intel" pitchFamily="34" charset="0"/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4pPr>
      <a:lvl5pPr marL="7620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800" b="0" i="0">
          <a:solidFill>
            <a:schemeClr val="tx1"/>
          </a:solidFill>
          <a:latin typeface="Neo Sans Intel"/>
          <a:cs typeface="Neo Sans Intel"/>
        </a:defRPr>
      </a:lvl5pPr>
      <a:lvl6pPr marL="12192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16764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1336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590800" indent="-19208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">
              <a:schemeClr val="accent2"/>
            </a:gs>
            <a:gs pos="80000">
              <a:schemeClr val="accent1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590800" y="2438400"/>
            <a:ext cx="4634288" cy="677108"/>
          </a:xfrm>
        </p:spPr>
        <p:txBody>
          <a:bodyPr>
            <a:noAutofit/>
          </a:bodyPr>
          <a:lstStyle/>
          <a:p>
            <a:pPr algn="ctr"/>
            <a:r>
              <a:rPr lang="en-US" altLang="zh-CN" sz="72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SettingsProvider</a:t>
            </a:r>
            <a:endParaRPr lang="en-US" sz="7200" dirty="0">
              <a:solidFill>
                <a:schemeClr val="bg2">
                  <a:lumMod val="20000"/>
                  <a:lumOff val="80000"/>
                </a:schemeClr>
              </a:solidFill>
              <a:latin typeface="Neo Sans Intel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86400" y="3962400"/>
            <a:ext cx="3200400" cy="11079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endParaRPr lang="en-US" altLang="zh-CN" sz="2400" dirty="0" smtClean="0">
              <a:solidFill>
                <a:schemeClr val="bg2">
                  <a:lumMod val="20000"/>
                  <a:lumOff val="80000"/>
                </a:schemeClr>
              </a:solidFill>
              <a:latin typeface="Neo Sans Intel" pitchFamily="34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2400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Neo Sans Intel" pitchFamily="34" charset="0"/>
              </a:rPr>
              <a:t>Jingshan Song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altLang="zh-CN" sz="2400" dirty="0">
                <a:solidFill>
                  <a:schemeClr val="bg2">
                    <a:lumMod val="20000"/>
                    <a:lumOff val="80000"/>
                  </a:schemeClr>
                </a:solidFill>
                <a:latin typeface="Neo Sans Intel" pitchFamily="34" charset="0"/>
              </a:rPr>
              <a:t>Feb 25th, 2016</a:t>
            </a: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2400" dirty="0" smtClean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26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Realization of 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10515600" cy="4537075"/>
          </a:xfrm>
        </p:spPr>
        <p:txBody>
          <a:bodyPr/>
          <a:lstStyle/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ja-JP" dirty="0">
                <a:cs typeface="Times New Roman" panose="02020603050405020304" pitchFamily="18" charset="0"/>
              </a:rPr>
              <a:t>public class SettingsProvider extends ContentProvider</a:t>
            </a: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dirty="0" err="1">
                <a:cs typeface="Times New Roman" panose="02020603050405020304" pitchFamily="18" charset="0"/>
              </a:rPr>
              <a:t>ContentProvider类主要方法</a:t>
            </a:r>
            <a:r>
              <a:rPr lang="en-US" altLang="ja-JP" dirty="0">
                <a:cs typeface="Times New Roman" panose="02020603050405020304" pitchFamily="18" charset="0"/>
              </a:rPr>
              <a:t>：</a:t>
            </a:r>
          </a:p>
          <a:p>
            <a:pPr marL="548640" lvl="2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zh-CN" altLang="ja-JP" dirty="0">
                <a:cs typeface="Times New Roman" panose="02020603050405020304" pitchFamily="18" charset="0"/>
              </a:rPr>
              <a:t>public boolean </a:t>
            </a:r>
            <a:r>
              <a:rPr lang="zh-CN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onCreate</a:t>
            </a:r>
            <a:r>
              <a:rPr lang="zh-CN" altLang="ja-JP" dirty="0">
                <a:cs typeface="Times New Roman" panose="02020603050405020304" pitchFamily="18" charset="0"/>
              </a:rPr>
              <a:t>()：初始化数据库连接，注册事件监听等。</a:t>
            </a:r>
          </a:p>
          <a:p>
            <a:pPr marL="548640" lvl="2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zh-CN" altLang="ja-JP" dirty="0">
                <a:cs typeface="Times New Roman" panose="02020603050405020304" pitchFamily="18" charset="0"/>
              </a:rPr>
              <a:t>public Uri </a:t>
            </a:r>
            <a:r>
              <a:rPr lang="zh-CN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insert</a:t>
            </a:r>
            <a:r>
              <a:rPr lang="zh-CN" altLang="ja-JP" dirty="0">
                <a:cs typeface="Times New Roman" panose="02020603050405020304" pitchFamily="18" charset="0"/>
              </a:rPr>
              <a:t>(Uri uri, ContentValues values)：</a:t>
            </a:r>
            <a:r>
              <a:rPr lang="en-US" altLang="ja-JP" dirty="0" err="1">
                <a:cs typeface="Times New Roman" panose="02020603050405020304" pitchFamily="18" charset="0"/>
              </a:rPr>
              <a:t>添加数据</a:t>
            </a:r>
            <a:r>
              <a:rPr lang="en-US" altLang="ja-JP" dirty="0">
                <a:cs typeface="Times New Roman" panose="02020603050405020304" pitchFamily="18" charset="0"/>
              </a:rPr>
              <a:t>。</a:t>
            </a:r>
          </a:p>
          <a:p>
            <a:pPr marL="548640" lvl="2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zh-CN" altLang="ja-JP" dirty="0">
                <a:cs typeface="Times New Roman" panose="02020603050405020304" pitchFamily="18" charset="0"/>
              </a:rPr>
              <a:t>public int </a:t>
            </a:r>
            <a:r>
              <a:rPr lang="zh-CN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delete</a:t>
            </a:r>
            <a:r>
              <a:rPr lang="zh-CN" altLang="ja-JP" dirty="0">
                <a:cs typeface="Times New Roman" panose="02020603050405020304" pitchFamily="18" charset="0"/>
              </a:rPr>
              <a:t>(Uri uri, String selection, String[] selectionArgs)：</a:t>
            </a:r>
            <a:r>
              <a:rPr lang="en-US" altLang="ja-JP" dirty="0" err="1">
                <a:cs typeface="Times New Roman" panose="02020603050405020304" pitchFamily="18" charset="0"/>
              </a:rPr>
              <a:t>删除数据</a:t>
            </a:r>
            <a:r>
              <a:rPr lang="en-US" altLang="ja-JP" dirty="0">
                <a:cs typeface="Times New Roman" panose="02020603050405020304" pitchFamily="18" charset="0"/>
              </a:rPr>
              <a:t>。</a:t>
            </a:r>
          </a:p>
          <a:p>
            <a:pPr marL="548640" lvl="2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zh-CN" altLang="ja-JP" dirty="0">
                <a:cs typeface="Times New Roman" panose="02020603050405020304" pitchFamily="18" charset="0"/>
              </a:rPr>
              <a:t>public int </a:t>
            </a:r>
            <a:r>
              <a:rPr lang="zh-CN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update</a:t>
            </a:r>
            <a:r>
              <a:rPr lang="zh-CN" altLang="ja-JP" dirty="0">
                <a:cs typeface="Times New Roman" panose="02020603050405020304" pitchFamily="18" charset="0"/>
              </a:rPr>
              <a:t>(Uri uri, ContentValues values, String selection, String[] selectionArgs)：更新</a:t>
            </a:r>
            <a:r>
              <a:rPr lang="en-US" altLang="ja-JP" dirty="0" err="1">
                <a:cs typeface="Times New Roman" panose="02020603050405020304" pitchFamily="18" charset="0"/>
              </a:rPr>
              <a:t>数据</a:t>
            </a:r>
            <a:r>
              <a:rPr lang="en-US" altLang="ja-JP" dirty="0">
                <a:cs typeface="Times New Roman" panose="02020603050405020304" pitchFamily="18" charset="0"/>
              </a:rPr>
              <a:t>。</a:t>
            </a:r>
          </a:p>
          <a:p>
            <a:pPr marL="548640" lvl="2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zh-CN" altLang="ja-JP" dirty="0">
                <a:cs typeface="Times New Roman" panose="02020603050405020304" pitchFamily="18" charset="0"/>
              </a:rPr>
              <a:t>public Cursor </a:t>
            </a:r>
            <a:r>
              <a:rPr lang="zh-CN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query</a:t>
            </a:r>
            <a:r>
              <a:rPr lang="zh-CN" altLang="ja-JP" dirty="0">
                <a:cs typeface="Times New Roman" panose="02020603050405020304" pitchFamily="18" charset="0"/>
              </a:rPr>
              <a:t>(Uri uri, String[] projection, String selection, String[] selectionArgs, String sortOrder)：查询</a:t>
            </a:r>
            <a:r>
              <a:rPr lang="en-US" altLang="ja-JP" dirty="0" err="1">
                <a:cs typeface="Times New Roman" panose="02020603050405020304" pitchFamily="18" charset="0"/>
              </a:rPr>
              <a:t>数据</a:t>
            </a:r>
            <a:r>
              <a:rPr lang="en-US" altLang="ja-JP" dirty="0">
                <a:cs typeface="Times New Roman" panose="02020603050405020304" pitchFamily="18" charset="0"/>
              </a:rPr>
              <a:t>。</a:t>
            </a:r>
          </a:p>
          <a:p>
            <a:pPr marL="548640" lvl="2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zh-CN" altLang="ja-JP" dirty="0">
                <a:cs typeface="Times New Roman" panose="02020603050405020304" pitchFamily="18" charset="0"/>
              </a:rPr>
              <a:t>public String </a:t>
            </a:r>
            <a:r>
              <a:rPr lang="zh-CN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getType</a:t>
            </a:r>
            <a:r>
              <a:rPr lang="zh-CN" altLang="ja-JP" dirty="0">
                <a:cs typeface="Times New Roman" panose="02020603050405020304" pitchFamily="18" charset="0"/>
              </a:rPr>
              <a:t>(Uri uri)：该方法用于返回</a:t>
            </a:r>
            <a:r>
              <a:rPr lang="en-US" altLang="ja-JP" dirty="0" err="1">
                <a:cs typeface="Times New Roman" panose="02020603050405020304" pitchFamily="18" charset="0"/>
              </a:rPr>
              <a:t>Url所代表数据的MIME类型</a:t>
            </a:r>
            <a:r>
              <a:rPr lang="en-US" altLang="ja-JP" dirty="0">
                <a:cs typeface="Times New Roman" panose="02020603050405020304" pitchFamily="18" charset="0"/>
              </a:rPr>
              <a:t>。</a:t>
            </a:r>
          </a:p>
          <a:p>
            <a:pPr marL="822960" lvl="3" fontAlgn="ctr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ja-JP" sz="2000" dirty="0">
                <a:cs typeface="Times New Roman" panose="02020603050405020304" pitchFamily="18" charset="0"/>
              </a:rPr>
              <a:t>如果操作的数据属于集合类型，那么</a:t>
            </a:r>
            <a:r>
              <a:rPr lang="en-US" altLang="ja-JP" sz="2000" dirty="0" err="1">
                <a:cs typeface="Times New Roman" panose="02020603050405020304" pitchFamily="18" charset="0"/>
              </a:rPr>
              <a:t>MIME类型字符串应该以vnd.android.cursor.dir</a:t>
            </a:r>
            <a:r>
              <a:rPr lang="en-US" altLang="ja-JP" sz="2000" dirty="0">
                <a:cs typeface="Times New Roman" panose="02020603050405020304" pitchFamily="18" charset="0"/>
              </a:rPr>
              <a:t>/</a:t>
            </a:r>
            <a:r>
              <a:rPr lang="en-US" altLang="ja-JP" sz="2000" dirty="0" err="1" smtClean="0">
                <a:cs typeface="Times New Roman" panose="02020603050405020304" pitchFamily="18" charset="0"/>
              </a:rPr>
              <a:t>开头</a:t>
            </a:r>
            <a:endParaRPr lang="en-US" altLang="ja-JP" sz="2000" dirty="0">
              <a:cs typeface="Times New Roman" panose="02020603050405020304" pitchFamily="18" charset="0"/>
            </a:endParaRPr>
          </a:p>
          <a:p>
            <a:pPr marL="822960" lvl="3" fontAlgn="ctr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ja-JP" sz="2000" dirty="0">
                <a:cs typeface="Times New Roman" panose="02020603050405020304" pitchFamily="18" charset="0"/>
              </a:rPr>
              <a:t>如果要操作的数据属于非集合类型数据</a:t>
            </a:r>
            <a:r>
              <a:rPr lang="zh-CN" altLang="ja-JP" sz="2000" dirty="0" smtClean="0">
                <a:cs typeface="Times New Roman" panose="02020603050405020304" pitchFamily="18" charset="0"/>
              </a:rPr>
              <a:t>，</a:t>
            </a:r>
            <a:r>
              <a:rPr lang="en-US" altLang="ja-JP" sz="2000" dirty="0" err="1" smtClean="0">
                <a:cs typeface="Times New Roman" panose="02020603050405020304" pitchFamily="18" charset="0"/>
              </a:rPr>
              <a:t>MIME</a:t>
            </a:r>
            <a:r>
              <a:rPr lang="en-US" altLang="ja-JP" sz="2000" dirty="0" err="1">
                <a:cs typeface="Times New Roman" panose="02020603050405020304" pitchFamily="18" charset="0"/>
              </a:rPr>
              <a:t>类型字符串应该以vnd.android.cursor.item</a:t>
            </a:r>
            <a:r>
              <a:rPr lang="en-US" altLang="ja-JP" sz="2000" dirty="0">
                <a:cs typeface="Times New Roman" panose="02020603050405020304" pitchFamily="18" charset="0"/>
              </a:rPr>
              <a:t>/</a:t>
            </a:r>
            <a:r>
              <a:rPr lang="en-US" altLang="ja-JP" sz="2000" dirty="0" err="1" smtClean="0">
                <a:cs typeface="Times New Roman" panose="02020603050405020304" pitchFamily="18" charset="0"/>
              </a:rPr>
              <a:t>开头</a:t>
            </a:r>
            <a:endParaRPr lang="en-US" altLang="ja-JP" sz="2000" dirty="0">
              <a:cs typeface="Times New Roman" panose="02020603050405020304" pitchFamily="18" charset="0"/>
            </a:endParaRP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ja-JP" dirty="0">
                <a:cs typeface="Times New Roman" panose="02020603050405020304" pitchFamily="18" charset="0"/>
              </a:rPr>
              <a:t>ContentValues ：要保存的数据</a:t>
            </a:r>
          </a:p>
          <a:p>
            <a:pPr marL="548640" lvl="2" fontAlgn="ctr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zh-CN" altLang="ja-JP" dirty="0">
                <a:cs typeface="Times New Roman" panose="02020603050405020304" pitchFamily="18" charset="0"/>
              </a:rPr>
              <a:t>private HashMap&lt;String, Object&gt; mValues;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233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</a:t>
            </a:r>
            <a:r>
              <a:rPr lang="en-US" altLang="zh-CN" dirty="0" err="1"/>
              <a:t>ContentResolver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367426" eaLnBrk="0" hangingPunct="0">
              <a:spcBef>
                <a:spcPts val="1714"/>
              </a:spcBef>
              <a:buFont typeface="Verdana" pitchFamily="34" charset="0"/>
              <a:buChar char="•"/>
            </a:pPr>
            <a:r>
              <a:rPr lang="zh-CN" altLang="ja-JP" dirty="0">
                <a:cs typeface="Times New Roman" panose="02020603050405020304" pitchFamily="18" charset="0"/>
              </a:rPr>
              <a:t>当外部应用需要对ContentProvider中的数据进行添加、删除、修改和查询操作时，使用ContentResolver 类来完成，要获取ContentResolver 对象，可以使用Activity提供的getContentResolver()方法。 ContentResolver 类提供了与ContentProvider类相同名字的四个方法：</a:t>
            </a:r>
          </a:p>
          <a:p>
            <a:pPr marL="548640" lvl="4" indent="-342900" fontAlgn="ctr">
              <a:buFont typeface="Courier New" panose="02070309020205020404" pitchFamily="49" charset="0"/>
              <a:buChar char="o"/>
            </a:pPr>
            <a:r>
              <a:rPr lang="zh-CN" altLang="ja-JP" sz="2000" dirty="0">
                <a:cs typeface="Times New Roman" panose="02020603050405020304" pitchFamily="18" charset="0"/>
              </a:rPr>
              <a:t>public Uri </a:t>
            </a:r>
            <a:r>
              <a:rPr lang="zh-CN" altLang="ja-JP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insert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ja-JP" sz="2000" dirty="0">
                <a:cs typeface="Times New Roman" panose="02020603050405020304" pitchFamily="18" charset="0"/>
              </a:rPr>
              <a:t>(Uri uri, ContentValues values)：</a:t>
            </a:r>
            <a:r>
              <a:rPr lang="en-US" altLang="ja-JP" sz="2000" dirty="0" err="1">
                <a:cs typeface="Times New Roman" panose="02020603050405020304" pitchFamily="18" charset="0"/>
              </a:rPr>
              <a:t>添加数据</a:t>
            </a:r>
            <a:r>
              <a:rPr lang="en-US" altLang="ja-JP" sz="2000" dirty="0">
                <a:cs typeface="Times New Roman" panose="02020603050405020304" pitchFamily="18" charset="0"/>
              </a:rPr>
              <a:t>。</a:t>
            </a:r>
          </a:p>
          <a:p>
            <a:pPr marL="548640" lvl="4" indent="-342900" fontAlgn="ctr">
              <a:buFont typeface="Courier New" panose="02070309020205020404" pitchFamily="49" charset="0"/>
              <a:buChar char="o"/>
            </a:pPr>
            <a:r>
              <a:rPr lang="zh-CN" altLang="ja-JP" sz="2000" dirty="0">
                <a:cs typeface="Times New Roman" panose="02020603050405020304" pitchFamily="18" charset="0"/>
              </a:rPr>
              <a:t>public int </a:t>
            </a:r>
            <a:r>
              <a:rPr lang="zh-CN" altLang="ja-JP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delete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ja-JP" sz="2000" dirty="0">
                <a:cs typeface="Times New Roman" panose="02020603050405020304" pitchFamily="18" charset="0"/>
              </a:rPr>
              <a:t>(Uri uri, String selection, String[] selectionArgs)：</a:t>
            </a:r>
            <a:r>
              <a:rPr lang="en-US" altLang="ja-JP" sz="2000" dirty="0" err="1">
                <a:cs typeface="Times New Roman" panose="02020603050405020304" pitchFamily="18" charset="0"/>
              </a:rPr>
              <a:t>删除数据</a:t>
            </a:r>
            <a:r>
              <a:rPr lang="en-US" altLang="ja-JP" sz="2000" dirty="0">
                <a:cs typeface="Times New Roman" panose="02020603050405020304" pitchFamily="18" charset="0"/>
              </a:rPr>
              <a:t>。</a:t>
            </a:r>
          </a:p>
          <a:p>
            <a:pPr marL="548640" lvl="4" indent="-342900" fontAlgn="ctr">
              <a:buFont typeface="Courier New" panose="02070309020205020404" pitchFamily="49" charset="0"/>
              <a:buChar char="o"/>
            </a:pPr>
            <a:r>
              <a:rPr lang="zh-CN" altLang="ja-JP" sz="2000" dirty="0">
                <a:cs typeface="Times New Roman" panose="02020603050405020304" pitchFamily="18" charset="0"/>
              </a:rPr>
              <a:t>public int </a:t>
            </a:r>
            <a:r>
              <a:rPr lang="zh-CN" altLang="ja-JP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update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ja-JP" sz="2000" dirty="0">
                <a:cs typeface="Times New Roman" panose="02020603050405020304" pitchFamily="18" charset="0"/>
              </a:rPr>
              <a:t>(Uri uri, ContentValues values, String selection, String[] selectionArgs)：更新</a:t>
            </a:r>
            <a:r>
              <a:rPr lang="en-US" altLang="ja-JP" sz="2000" dirty="0" err="1">
                <a:cs typeface="Times New Roman" panose="02020603050405020304" pitchFamily="18" charset="0"/>
              </a:rPr>
              <a:t>数据</a:t>
            </a:r>
            <a:r>
              <a:rPr lang="en-US" altLang="ja-JP" sz="2000" dirty="0">
                <a:cs typeface="Times New Roman" panose="02020603050405020304" pitchFamily="18" charset="0"/>
              </a:rPr>
              <a:t>。</a:t>
            </a:r>
          </a:p>
          <a:p>
            <a:pPr marL="548640" lvl="4" indent="-342900" fontAlgn="ctr">
              <a:buFont typeface="Courier New" panose="02070309020205020404" pitchFamily="49" charset="0"/>
              <a:buChar char="o"/>
            </a:pPr>
            <a:r>
              <a:rPr lang="zh-CN" altLang="ja-JP" sz="2000" dirty="0">
                <a:cs typeface="Times New Roman" panose="02020603050405020304" pitchFamily="18" charset="0"/>
              </a:rPr>
              <a:t>public Cursor </a:t>
            </a:r>
            <a:r>
              <a:rPr lang="zh-CN" altLang="ja-JP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query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zh-CN" altLang="ja-JP" sz="2000" dirty="0">
                <a:cs typeface="Times New Roman" panose="02020603050405020304" pitchFamily="18" charset="0"/>
              </a:rPr>
              <a:t>(Uri uri, String[] projection, String selection, String[] selectionArgs, String sortOrder)：查询</a:t>
            </a:r>
            <a:r>
              <a:rPr lang="en-US" altLang="ja-JP" sz="2000" dirty="0" err="1">
                <a:cs typeface="Times New Roman" panose="02020603050405020304" pitchFamily="18" charset="0"/>
              </a:rPr>
              <a:t>数据</a:t>
            </a:r>
            <a:r>
              <a:rPr lang="en-US" altLang="ja-JP" sz="2000" dirty="0" smtClean="0">
                <a:cs typeface="Times New Roman" panose="02020603050405020304" pitchFamily="18" charset="0"/>
              </a:rPr>
              <a:t>。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594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 of </a:t>
            </a:r>
            <a:r>
              <a:rPr lang="en-US" altLang="zh-CN" dirty="0" err="1"/>
              <a:t>ContentResolver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0" y="1379540"/>
            <a:ext cx="9829800" cy="45370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zh-CN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举例：</a:t>
            </a:r>
            <a:r>
              <a:rPr lang="en-US" altLang="ja-JP" dirty="0">
                <a:solidFill>
                  <a:srgbClr val="0000CC"/>
                </a:solidFill>
                <a:cs typeface="Times New Roman" panose="02020603050405020304" pitchFamily="18" charset="0"/>
              </a:rPr>
              <a:t>DcTracker.java</a:t>
            </a:r>
            <a:endParaRPr lang="en-US" altLang="zh-CN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cs typeface="Times New Roman" panose="02020603050405020304" pitchFamily="18" charset="0"/>
              </a:rPr>
              <a:t>    </a:t>
            </a:r>
            <a:r>
              <a:rPr lang="zh-CN" altLang="ja-JP" sz="1800" dirty="0">
                <a:cs typeface="Times New Roman" panose="02020603050405020304" pitchFamily="18" charset="0"/>
              </a:rPr>
              <a:t>static final Uri PREFERAPN_NO_UPDATE_URI_USING_SUBID =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                    </a:t>
            </a:r>
            <a:r>
              <a:rPr lang="zh-CN" altLang="ja-JP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Uri.parse</a:t>
            </a:r>
            <a:r>
              <a:rPr lang="zh-CN" altLang="ja-JP" sz="1800" dirty="0">
                <a:cs typeface="Times New Roman" panose="02020603050405020304" pitchFamily="18" charset="0"/>
              </a:rPr>
              <a:t>("</a:t>
            </a:r>
            <a:r>
              <a:rPr lang="zh-CN" altLang="ja-JP" sz="1800" dirty="0">
                <a:solidFill>
                  <a:srgbClr val="006600"/>
                </a:solidFill>
                <a:cs typeface="Times New Roman" panose="02020603050405020304" pitchFamily="18" charset="0"/>
              </a:rPr>
              <a:t>content://telephony/carriers/preferapn_no_update/subId/</a:t>
            </a:r>
            <a:r>
              <a:rPr lang="zh-CN" altLang="ja-JP" sz="1800" dirty="0">
                <a:cs typeface="Times New Roman" panose="02020603050405020304" pitchFamily="18" charset="0"/>
              </a:rPr>
              <a:t>");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private void setPreferredApn(int pos) {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    String subId = Long.toString(mPhone.getSubId());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    Uri uri = Uri.withAppendedPath(PREFERAPN_NO_UPDATE_URI_USING_SUBID, subId);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    log("setPreferredApn: delete");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solidFill>
                  <a:srgbClr val="006600"/>
                </a:solidFill>
                <a:cs typeface="Times New Roman" panose="02020603050405020304" pitchFamily="18" charset="0"/>
              </a:rPr>
              <a:t>        ContentResolver resolver = mPhone.getContext().getContentResolver();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solidFill>
                  <a:srgbClr val="006600"/>
                </a:solidFill>
                <a:cs typeface="Times New Roman" panose="02020603050405020304" pitchFamily="18" charset="0"/>
              </a:rPr>
              <a:t>        resolver.delete(uri, null, null</a:t>
            </a:r>
            <a:r>
              <a:rPr lang="zh-CN" altLang="ja-JP" sz="1800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);</a:t>
            </a:r>
            <a:r>
              <a:rPr lang="zh-CN" altLang="ja-JP" sz="1800" dirty="0"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    if (pos &gt;= 0) {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        log("setPreferredApn: insert");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solidFill>
                  <a:srgbClr val="006600"/>
                </a:solidFill>
                <a:cs typeface="Times New Roman" panose="02020603050405020304" pitchFamily="18" charset="0"/>
              </a:rPr>
              <a:t>            ContentValues values = new ContentValues();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solidFill>
                  <a:srgbClr val="006600"/>
                </a:solidFill>
                <a:cs typeface="Times New Roman" panose="02020603050405020304" pitchFamily="18" charset="0"/>
              </a:rPr>
              <a:t>            values.put(APN_ID, pos);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solidFill>
                  <a:srgbClr val="006600"/>
                </a:solidFill>
                <a:cs typeface="Times New Roman" panose="02020603050405020304" pitchFamily="18" charset="0"/>
              </a:rPr>
              <a:t>            resolver.insert(uri, values);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zh-CN" altLang="ja-JP" sz="1800" dirty="0">
                <a:cs typeface="Times New Roman" panose="02020603050405020304" pitchFamily="18" charset="0"/>
              </a:rPr>
              <a:t>    }</a:t>
            </a:r>
            <a:endParaRPr lang="en-US" sz="18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163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SettingsProvider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应用读写“</a:t>
            </a:r>
            <a:r>
              <a:rPr lang="en-US" altLang="zh-CN" sz="2400" dirty="0">
                <a:cs typeface="Times New Roman" panose="02020603050405020304" pitchFamily="18" charset="0"/>
              </a:rPr>
              <a:t>content://settings/global/</a:t>
            </a:r>
            <a:r>
              <a:rPr lang="en-US" altLang="zh-CN" sz="2400" dirty="0" err="1">
                <a:cs typeface="Times New Roman" panose="02020603050405020304" pitchFamily="18" charset="0"/>
              </a:rPr>
              <a:t>airplane_mode_on</a:t>
            </a:r>
            <a:r>
              <a:rPr lang="en-US" altLang="zh-CN" sz="2400" dirty="0"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cs typeface="Times New Roman" panose="02020603050405020304" pitchFamily="18" charset="0"/>
              </a:rPr>
              <a:t>时，是按如下方式调用的 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0" lvl="1"/>
            <a:endParaRPr lang="en-US" altLang="zh-CN" sz="2400" dirty="0"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原因是</a:t>
            </a:r>
            <a:r>
              <a:rPr lang="en-US" altLang="zh-CN" sz="2400" dirty="0">
                <a:cs typeface="Times New Roman" panose="02020603050405020304" pitchFamily="18" charset="0"/>
              </a:rPr>
              <a:t>Settings.java</a:t>
            </a:r>
            <a:r>
              <a:rPr lang="zh-CN" altLang="en-US" sz="2400" dirty="0">
                <a:cs typeface="Times New Roman" panose="02020603050405020304" pitchFamily="18" charset="0"/>
              </a:rPr>
              <a:t>进行了二次包装，简化了对设置参数的操作：</a:t>
            </a:r>
          </a:p>
          <a:p>
            <a:pPr marL="54864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设置的参数都是简单的</a:t>
            </a:r>
            <a:r>
              <a:rPr lang="en-US" altLang="ja-JP" dirty="0"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cs typeface="Times New Roman" panose="02020603050405020304" pitchFamily="18" charset="0"/>
              </a:rPr>
              <a:t>name</a:t>
            </a:r>
            <a:r>
              <a:rPr lang="en-US" altLang="ja-JP" dirty="0">
                <a:cs typeface="Times New Roman" panose="02020603050405020304" pitchFamily="18" charset="0"/>
              </a:rPr>
              <a:t>, value&gt;</a:t>
            </a:r>
            <a:r>
              <a:rPr lang="zh-CN" altLang="en-US" dirty="0">
                <a:cs typeface="Times New Roman" panose="02020603050405020304" pitchFamily="18" charset="0"/>
              </a:rPr>
              <a:t>，而</a:t>
            </a:r>
            <a:r>
              <a:rPr lang="en-US" altLang="zh-CN" dirty="0" err="1">
                <a:cs typeface="Times New Roman" panose="02020603050405020304" pitchFamily="18" charset="0"/>
              </a:rPr>
              <a:t>ContentResolver</a:t>
            </a:r>
            <a:r>
              <a:rPr lang="zh-CN" altLang="en-US" dirty="0">
                <a:cs typeface="Times New Roman" panose="02020603050405020304" pitchFamily="18" charset="0"/>
              </a:rPr>
              <a:t>接口函数相对比较复杂。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54864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cs typeface="Times New Roman" panose="02020603050405020304" pitchFamily="18" charset="0"/>
              </a:rPr>
              <a:t>不是典型的</a:t>
            </a:r>
            <a:r>
              <a:rPr lang="en-US" altLang="zh-CN" dirty="0"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cs typeface="Times New Roman" panose="02020603050405020304" pitchFamily="18" charset="0"/>
              </a:rPr>
              <a:t>，而是</a:t>
            </a:r>
            <a:r>
              <a:rPr lang="en-US" altLang="zh-CN" dirty="0">
                <a:cs typeface="Times New Roman" panose="02020603050405020304" pitchFamily="18" charset="0"/>
              </a:rPr>
              <a:t>String</a:t>
            </a:r>
          </a:p>
          <a:p>
            <a:pPr marL="54864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不需要</a:t>
            </a:r>
            <a:r>
              <a:rPr lang="en-US" altLang="zh-CN" dirty="0">
                <a:cs typeface="Times New Roman" panose="02020603050405020304" pitchFamily="18" charset="0"/>
              </a:rPr>
              <a:t>query</a:t>
            </a:r>
            <a:r>
              <a:rPr lang="zh-CN" altLang="en-US" dirty="0">
                <a:cs typeface="Times New Roman" panose="02020603050405020304" pitchFamily="18" charset="0"/>
              </a:rPr>
              <a:t>整个</a:t>
            </a:r>
            <a:r>
              <a:rPr lang="en-US" altLang="zh-CN" dirty="0"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cs typeface="Times New Roman" panose="02020603050405020304" pitchFamily="18" charset="0"/>
              </a:rPr>
              <a:t>，不需要</a:t>
            </a:r>
            <a:r>
              <a:rPr lang="en-US" altLang="zh-CN" dirty="0">
                <a:cs typeface="Times New Roman" panose="02020603050405020304" pitchFamily="18" charset="0"/>
              </a:rPr>
              <a:t>delete</a:t>
            </a:r>
          </a:p>
          <a:p>
            <a:endParaRPr lang="zh-CN" alt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490539" y="2209800"/>
            <a:ext cx="9929812" cy="101821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67426" indent="-367426" algn="l" rtl="0" eaLnBrk="0" fontAlgn="base" hangingPunct="0">
              <a:lnSpc>
                <a:spcPct val="90000"/>
              </a:lnSpc>
              <a:spcBef>
                <a:spcPts val="1714"/>
              </a:spcBef>
              <a:spcAft>
                <a:spcPct val="0"/>
              </a:spcAft>
              <a:buFont typeface="Verdana" pitchFamily="34" charset="0"/>
              <a:buChar char="•"/>
              <a:defRPr lang="en-US" altLang="ja-JP" sz="28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1pPr>
            <a:lvl2pPr marL="671346" indent="-278972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lang="en-US" altLang="ja-JP" sz="24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2pPr>
            <a:lvl3pPr marL="1065989" indent="-367426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Font typeface="Arial" charset="0"/>
              <a:buChar char="–"/>
              <a:defRPr lang="en-US" altLang="ja-JP" sz="24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3pPr>
            <a:lvl4pPr marL="1483312" indent="-392375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Font typeface="Arial" charset="0"/>
              <a:buChar char="–"/>
              <a:defRPr lang="en-US" altLang="ja-JP" sz="20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4pPr>
            <a:lvl5pPr marL="1814449" indent="-331137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Font typeface="Arial" charset="0"/>
              <a:buChar char="–"/>
              <a:defRPr lang="en-US" altLang="ja-JP" sz="20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5pPr>
            <a:lvl6pPr marL="1741871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6pPr>
            <a:lvl7pPr marL="2395073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7pPr>
            <a:lvl8pPr marL="3048274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8pPr>
            <a:lvl9pPr marL="3701476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2374" lvl="1" indent="0">
              <a:buNone/>
            </a:pP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Settings.Global.getInt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mContext.getContentResolver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Settings.System.AIRPLANE_MODE_ON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0</a:t>
            </a:r>
            <a:r>
              <a:rPr lang="en-US" altLang="zh-CN" sz="18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392374" lvl="1" indent="0">
              <a:buNone/>
            </a:pPr>
            <a:r>
              <a:rPr lang="en-US" altLang="zh-CN" sz="18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Settings.Global.putInt</a:t>
            </a:r>
            <a:r>
              <a:rPr lang="en-US" altLang="zh-CN" sz="18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mContext.getContentResolver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(), 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Settings.Global.AIRPLANE_MODE_ON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</a:t>
            </a:r>
            <a:r>
              <a:rPr lang="en-US" altLang="zh-CN" sz="18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en-US" sz="1800" kern="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016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SettingsProvider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6" y="1379540"/>
            <a:ext cx="4177664" cy="45370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优点</a:t>
            </a:r>
            <a:r>
              <a:rPr lang="en-US" altLang="zh-CN" dirty="0"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cs typeface="Times New Roman" panose="02020603050405020304" pitchFamily="18" charset="0"/>
              </a:rPr>
              <a:t>、调用时不需要</a:t>
            </a:r>
            <a:r>
              <a:rPr lang="en-US" altLang="zh-CN" dirty="0">
                <a:cs typeface="Times New Roman" panose="02020603050405020304" pitchFamily="18" charset="0"/>
              </a:rPr>
              <a:t>Uri</a:t>
            </a:r>
            <a:r>
              <a:rPr lang="zh-CN" altLang="en-US" dirty="0">
                <a:cs typeface="Times New Roman" panose="02020603050405020304" pitchFamily="18" charset="0"/>
              </a:rPr>
              <a:t>，直接通过</a:t>
            </a:r>
            <a:r>
              <a:rPr lang="en-US" altLang="zh-CN" dirty="0">
                <a:cs typeface="Times New Roman" panose="02020603050405020304" pitchFamily="18" charset="0"/>
              </a:rPr>
              <a:t>name/value</a:t>
            </a:r>
            <a:r>
              <a:rPr lang="zh-CN" altLang="en-US" dirty="0">
                <a:cs typeface="Times New Roman" panose="02020603050405020304" pitchFamily="18" charset="0"/>
              </a:rPr>
              <a:t>操作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优点</a:t>
            </a:r>
            <a:r>
              <a:rPr lang="en-US" altLang="zh-CN" dirty="0">
                <a:cs typeface="Times New Roman" panose="02020603050405020304" pitchFamily="18" charset="0"/>
              </a:rPr>
              <a:t>2</a:t>
            </a:r>
            <a:r>
              <a:rPr lang="zh-CN" altLang="en-US" dirty="0">
                <a:cs typeface="Times New Roman" panose="02020603050405020304" pitchFamily="18" charset="0"/>
              </a:rPr>
              <a:t>、提供</a:t>
            </a:r>
            <a:r>
              <a:rPr lang="en-US" altLang="zh-CN" dirty="0">
                <a:cs typeface="Times New Roman" panose="02020603050405020304" pitchFamily="18" charset="0"/>
              </a:rPr>
              <a:t>put/</a:t>
            </a:r>
            <a:r>
              <a:rPr lang="en-US" altLang="zh-CN" dirty="0" err="1">
                <a:cs typeface="Times New Roman" panose="02020603050405020304" pitchFamily="18" charset="0"/>
              </a:rPr>
              <a:t>getString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put/</a:t>
            </a:r>
            <a:r>
              <a:rPr lang="en-US" altLang="zh-CN" dirty="0" err="1">
                <a:cs typeface="Times New Roman" panose="02020603050405020304" pitchFamily="18" charset="0"/>
              </a:rPr>
              <a:t>getInt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put/</a:t>
            </a:r>
            <a:r>
              <a:rPr lang="en-US" altLang="zh-CN" dirty="0" err="1">
                <a:cs typeface="Times New Roman" panose="02020603050405020304" pitchFamily="18" charset="0"/>
              </a:rPr>
              <a:t>getFloat</a:t>
            </a:r>
            <a:r>
              <a:rPr lang="zh-CN" altLang="en-US" dirty="0">
                <a:cs typeface="Times New Roman" panose="02020603050405020304" pitchFamily="18" charset="0"/>
              </a:rPr>
              <a:t>等接口，简化操作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ja-JP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142999"/>
            <a:ext cx="5638800" cy="51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65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44830" y="409575"/>
            <a:ext cx="987552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800" b="0" i="0" cap="none" baseline="0">
                <a:solidFill>
                  <a:srgbClr val="FFFFFF"/>
                </a:solidFill>
                <a:latin typeface="Neo Sans Intel"/>
                <a:ea typeface="宋体" panose="02010600030101010101" pitchFamily="2" charset="-122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Marshmallow</a:t>
            </a: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546736" y="1379540"/>
            <a:ext cx="9873614" cy="45370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Lollipop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及之前的实现</a:t>
            </a:r>
          </a:p>
          <a:p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Marshmallow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</a:p>
          <a:p>
            <a:r>
              <a:rPr lang="en-US" altLang="zh-CN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kern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优缺点</a:t>
            </a:r>
          </a:p>
        </p:txBody>
      </p:sp>
    </p:spTree>
    <p:extLst>
      <p:ext uri="{BB962C8B-B14F-4D97-AF65-F5344CB8AC3E}">
        <p14:creationId xmlns:p14="http://schemas.microsoft.com/office/powerpoint/2010/main" val="3710007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Lollipop</a:t>
            </a:r>
            <a:r>
              <a:rPr lang="zh-CN" altLang="en-US" dirty="0"/>
              <a:t>及之前的实现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保存方法：数据库保存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保存位置：</a:t>
            </a:r>
            <a:r>
              <a:rPr lang="en-US" altLang="zh-CN" dirty="0">
                <a:cs typeface="Times New Roman" panose="02020603050405020304" pitchFamily="18" charset="0"/>
              </a:rPr>
              <a:t>/data/data/</a:t>
            </a:r>
            <a:r>
              <a:rPr lang="en-US" altLang="zh-CN" dirty="0" err="1">
                <a:cs typeface="Times New Roman" panose="02020603050405020304" pitchFamily="18" charset="0"/>
              </a:rPr>
              <a:t>com.android.providers.settings</a:t>
            </a:r>
            <a:r>
              <a:rPr lang="en-US" altLang="zh-CN" dirty="0">
                <a:cs typeface="Times New Roman" panose="02020603050405020304" pitchFamily="18" charset="0"/>
              </a:rPr>
              <a:t>/databases/</a:t>
            </a:r>
            <a:r>
              <a:rPr lang="en-US" altLang="zh-CN" dirty="0" err="1">
                <a:cs typeface="Times New Roman" panose="02020603050405020304" pitchFamily="18" charset="0"/>
              </a:rPr>
              <a:t>settings.db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我们关注的主要有</a:t>
            </a:r>
            <a:r>
              <a:rPr lang="en-US" altLang="zh-CN" dirty="0">
                <a:cs typeface="Times New Roman" panose="02020603050405020304" pitchFamily="18" charset="0"/>
              </a:rPr>
              <a:t>3</a:t>
            </a:r>
            <a:r>
              <a:rPr lang="zh-CN" altLang="en-US" dirty="0">
                <a:cs typeface="Times New Roman" panose="02020603050405020304" pitchFamily="18" charset="0"/>
              </a:rPr>
              <a:t>张表：</a:t>
            </a:r>
            <a:r>
              <a:rPr lang="en-US" altLang="zh-CN" dirty="0">
                <a:cs typeface="Times New Roman" panose="02020603050405020304" pitchFamily="18" charset="0"/>
              </a:rPr>
              <a:t>global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secure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system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fontAlgn="ctr"/>
            <a:endParaRPr lang="en-US" altLang="zh-CN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67000"/>
            <a:ext cx="7670680" cy="3621945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96039"/>
              </p:ext>
            </p:extLst>
          </p:nvPr>
        </p:nvGraphicFramePr>
        <p:xfrm>
          <a:off x="8915400" y="2514600"/>
          <a:ext cx="123651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Packager Shell Object" showAsIcon="1" r:id="rId4" imgW="377640" imgH="279000" progId="Package">
                  <p:embed/>
                </p:oleObj>
              </mc:Choice>
              <mc:Fallback>
                <p:oleObj name="Packager Shell Object" showAsIcon="1" r:id="rId4" imgW="377640" imgH="279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15400" y="2514600"/>
                        <a:ext cx="1236518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7842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Marshmallow</a:t>
            </a:r>
            <a:r>
              <a:rPr lang="zh-CN" altLang="en-US" dirty="0"/>
              <a:t>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spcBef>
                <a:spcPts val="6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保存方法：</a:t>
            </a:r>
            <a:r>
              <a:rPr lang="en-US" altLang="zh-CN" dirty="0">
                <a:cs typeface="Times New Roman" panose="02020603050405020304" pitchFamily="18" charset="0"/>
              </a:rPr>
              <a:t>xml</a:t>
            </a:r>
            <a:r>
              <a:rPr lang="zh-CN" altLang="en-US" dirty="0">
                <a:cs typeface="Times New Roman" panose="02020603050405020304" pitchFamily="18" charset="0"/>
              </a:rPr>
              <a:t>保存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fontAlgn="ctr">
              <a:spcBef>
                <a:spcPts val="60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保存位置：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548640"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zh-CN" altLang="ja-JP" sz="2000" dirty="0">
                <a:solidFill>
                  <a:srgbClr val="006600"/>
                </a:solidFill>
              </a:rPr>
              <a:t>/data/system/</a:t>
            </a:r>
            <a:r>
              <a:rPr lang="zh-CN" altLang="ja-JP" sz="2000" dirty="0">
                <a:solidFill>
                  <a:srgbClr val="FF0000"/>
                </a:solidFill>
              </a:rPr>
              <a:t>users/0</a:t>
            </a:r>
            <a:r>
              <a:rPr lang="en-US" altLang="ja-JP" sz="2000" dirty="0">
                <a:solidFill>
                  <a:srgbClr val="FF0000"/>
                </a:solidFill>
              </a:rPr>
              <a:t>/</a:t>
            </a:r>
            <a:r>
              <a:rPr lang="zh-CN" altLang="ja-JP" sz="2000" dirty="0">
                <a:solidFill>
                  <a:srgbClr val="006600"/>
                </a:solidFill>
              </a:rPr>
              <a:t>settings_global.xml</a:t>
            </a:r>
            <a:endParaRPr lang="en-US" altLang="ja-JP" sz="2000" dirty="0">
              <a:solidFill>
                <a:srgbClr val="006600"/>
              </a:solidFill>
            </a:endParaRPr>
          </a:p>
          <a:p>
            <a:pPr marL="548640"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zh-CN" altLang="ja-JP" sz="2000" dirty="0">
                <a:solidFill>
                  <a:srgbClr val="006600"/>
                </a:solidFill>
              </a:rPr>
              <a:t>/data/system/</a:t>
            </a:r>
            <a:r>
              <a:rPr lang="zh-CN" altLang="ja-JP" sz="2000" dirty="0">
                <a:solidFill>
                  <a:srgbClr val="FF0000"/>
                </a:solidFill>
              </a:rPr>
              <a:t>users/0</a:t>
            </a:r>
            <a:r>
              <a:rPr lang="en-US" altLang="ja-JP" sz="2000" dirty="0">
                <a:solidFill>
                  <a:srgbClr val="FF0000"/>
                </a:solidFill>
              </a:rPr>
              <a:t>/</a:t>
            </a:r>
            <a:r>
              <a:rPr lang="zh-CN" altLang="ja-JP" sz="2000" dirty="0">
                <a:solidFill>
                  <a:srgbClr val="006600"/>
                </a:solidFill>
              </a:rPr>
              <a:t>settings_secure.xml</a:t>
            </a:r>
            <a:endParaRPr lang="en-US" altLang="ja-JP" sz="2000" dirty="0">
              <a:solidFill>
                <a:srgbClr val="006600"/>
              </a:solidFill>
            </a:endParaRPr>
          </a:p>
          <a:p>
            <a:pPr marL="548640" lvl="1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zh-CN" altLang="ja-JP" sz="2000" dirty="0">
                <a:solidFill>
                  <a:srgbClr val="006600"/>
                </a:solidFill>
              </a:rPr>
              <a:t>/data/system/</a:t>
            </a:r>
            <a:r>
              <a:rPr lang="zh-CN" altLang="ja-JP" sz="2000" dirty="0">
                <a:solidFill>
                  <a:srgbClr val="FF0000"/>
                </a:solidFill>
              </a:rPr>
              <a:t>users/0</a:t>
            </a:r>
            <a:r>
              <a:rPr lang="en-US" altLang="ja-JP" sz="2000" dirty="0">
                <a:solidFill>
                  <a:srgbClr val="FF0000"/>
                </a:solidFill>
              </a:rPr>
              <a:t>/</a:t>
            </a:r>
            <a:r>
              <a:rPr lang="zh-CN" altLang="ja-JP" sz="2000" dirty="0">
                <a:solidFill>
                  <a:srgbClr val="006600"/>
                </a:solidFill>
              </a:rPr>
              <a:t>settings_system.xml</a:t>
            </a:r>
            <a:endParaRPr lang="en-US" altLang="ja-JP" sz="2000" dirty="0">
              <a:solidFill>
                <a:srgbClr val="006600"/>
              </a:solidFill>
            </a:endParaRPr>
          </a:p>
          <a:p>
            <a:pPr fontAlgn="ctr">
              <a:spcBef>
                <a:spcPts val="600"/>
              </a:spcBef>
            </a:pPr>
            <a:endParaRPr lang="en-US" altLang="zh-CN" dirty="0"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" y="3505200"/>
            <a:ext cx="10820400" cy="250215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28360"/>
              </p:ext>
            </p:extLst>
          </p:nvPr>
        </p:nvGraphicFramePr>
        <p:xfrm>
          <a:off x="7848599" y="1360490"/>
          <a:ext cx="1511116" cy="64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2" name="Packager Shell Object" showAsIcon="1" r:id="rId4" imgW="1233360" imgH="524880" progId="Package">
                  <p:embed/>
                </p:oleObj>
              </mc:Choice>
              <mc:Fallback>
                <p:oleObj name="Packager Shell Object" showAsIcon="1" r:id="rId4" imgW="123336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48599" y="1360490"/>
                        <a:ext cx="1511116" cy="64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649574"/>
              </p:ext>
            </p:extLst>
          </p:nvPr>
        </p:nvGraphicFramePr>
        <p:xfrm>
          <a:off x="7858124" y="2094958"/>
          <a:ext cx="1501591" cy="63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3" name="Packager Shell Object" showAsIcon="1" r:id="rId6" imgW="1243080" imgH="524880" progId="Package">
                  <p:embed/>
                </p:oleObj>
              </mc:Choice>
              <mc:Fallback>
                <p:oleObj name="Packager Shell Object" showAsIcon="1" r:id="rId6" imgW="124308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58124" y="2094958"/>
                        <a:ext cx="1501591" cy="634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54023"/>
              </p:ext>
            </p:extLst>
          </p:nvPr>
        </p:nvGraphicFramePr>
        <p:xfrm>
          <a:off x="7858124" y="2804317"/>
          <a:ext cx="1501591" cy="615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Packager Shell Object" showAsIcon="1" r:id="rId8" imgW="1281960" imgH="524880" progId="Package">
                  <p:embed/>
                </p:oleObj>
              </mc:Choice>
              <mc:Fallback>
                <p:oleObj name="Packager Shell Object" showAsIcon="1" r:id="rId8" imgW="1281960" imgH="524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58124" y="2804317"/>
                        <a:ext cx="1501591" cy="615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654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Marshmallow</a:t>
            </a:r>
            <a:r>
              <a:rPr lang="zh-CN" altLang="en-US" dirty="0"/>
              <a:t>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延时批量持久化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：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" y="2057400"/>
            <a:ext cx="8008677" cy="385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519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每个用户的设置是独立的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保存最后修改属性的</a:t>
            </a:r>
            <a:r>
              <a:rPr lang="en-US" altLang="zh-CN" dirty="0">
                <a:cs typeface="Times New Roman" panose="02020603050405020304" pitchFamily="18" charset="0"/>
              </a:rPr>
              <a:t>package</a:t>
            </a:r>
            <a:r>
              <a:rPr lang="zh-CN" altLang="en-US" dirty="0">
                <a:cs typeface="Times New Roman" panose="02020603050405020304" pitchFamily="18" charset="0"/>
              </a:rPr>
              <a:t>名称，应用被删除后，对应的属性也被删除。不像以前如果应用把属性保存在</a:t>
            </a:r>
            <a:r>
              <a:rPr lang="en-US" altLang="zh-CN" dirty="0">
                <a:cs typeface="Times New Roman" panose="02020603050405020304" pitchFamily="18" charset="0"/>
              </a:rPr>
              <a:t>settings</a:t>
            </a:r>
            <a:r>
              <a:rPr lang="zh-CN" altLang="en-US" dirty="0">
                <a:cs typeface="Times New Roman" panose="02020603050405020304" pitchFamily="18" charset="0"/>
              </a:rPr>
              <a:t>数据库里面，会导致数据库越来越大。</a:t>
            </a:r>
          </a:p>
          <a:p>
            <a:pPr marL="548640">
              <a:spcBef>
                <a:spcPts val="600"/>
              </a:spcBef>
            </a:pPr>
            <a:r>
              <a:rPr lang="zh-CN" altLang="ja-JP" sz="2000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&lt;</a:t>
            </a:r>
            <a:r>
              <a:rPr lang="zh-CN" altLang="ja-JP" sz="2000" dirty="0">
                <a:solidFill>
                  <a:srgbClr val="006600"/>
                </a:solidFill>
                <a:cs typeface="Times New Roman" panose="02020603050405020304" pitchFamily="18" charset="0"/>
              </a:rPr>
              <a:t>setting id="0" name="volume_music" value="11" </a:t>
            </a:r>
            <a:r>
              <a:rPr lang="zh-CN" altLang="ja-JP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package="android" </a:t>
            </a:r>
            <a:r>
              <a:rPr lang="zh-CN" altLang="ja-JP" sz="2000" dirty="0">
                <a:solidFill>
                  <a:srgbClr val="006600"/>
                </a:solidFill>
                <a:cs typeface="Times New Roman" panose="02020603050405020304" pitchFamily="18" charset="0"/>
              </a:rPr>
              <a:t>/&gt;</a:t>
            </a:r>
          </a:p>
          <a:p>
            <a:pPr marL="548640">
              <a:spcBef>
                <a:spcPts val="600"/>
              </a:spcBef>
            </a:pPr>
            <a:r>
              <a:rPr lang="zh-CN" altLang="ja-JP" sz="2000" dirty="0" smtClean="0">
                <a:solidFill>
                  <a:srgbClr val="006600"/>
                </a:solidFill>
                <a:cs typeface="Times New Roman" panose="02020603050405020304" pitchFamily="18" charset="0"/>
              </a:rPr>
              <a:t>&lt;</a:t>
            </a:r>
            <a:r>
              <a:rPr lang="zh-CN" altLang="ja-JP" sz="2000" dirty="0">
                <a:solidFill>
                  <a:srgbClr val="006600"/>
                </a:solidFill>
                <a:cs typeface="Times New Roman" panose="02020603050405020304" pitchFamily="18" charset="0"/>
              </a:rPr>
              <a:t>setting id="31" name="ringtone" value="content://media/internal/audio/media/180" </a:t>
            </a:r>
            <a:r>
              <a:rPr lang="zh-CN" altLang="ja-JP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package="com.android.providers.media" </a:t>
            </a:r>
            <a:r>
              <a:rPr lang="zh-CN" altLang="ja-JP" sz="2000" dirty="0">
                <a:solidFill>
                  <a:srgbClr val="006600"/>
                </a:solidFill>
                <a:cs typeface="Times New Roman" panose="02020603050405020304" pitchFamily="18" charset="0"/>
              </a:rPr>
              <a:t>/&gt;</a:t>
            </a:r>
            <a:endParaRPr lang="en-US" altLang="zh-CN" sz="2000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延时批量持久化：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548640" lvl="1" font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zh-CN" altLang="en-US" sz="2400" dirty="0">
                <a:cs typeface="Times New Roman" panose="02020603050405020304" pitchFamily="18" charset="0"/>
              </a:rPr>
              <a:t>速度提升：</a:t>
            </a:r>
            <a:r>
              <a:rPr lang="zh-CN" altLang="ja-JP" sz="2400" dirty="0">
                <a:solidFill>
                  <a:srgbClr val="006600"/>
                </a:solidFill>
                <a:cs typeface="Times New Roman" panose="02020603050405020304" pitchFamily="18" charset="0"/>
              </a:rPr>
              <a:t>changing a setting is down from around 400 ms to 10 ms</a:t>
            </a:r>
            <a:endParaRPr lang="en-US" altLang="zh-CN" sz="2400" dirty="0">
              <a:solidFill>
                <a:srgbClr val="006600"/>
              </a:solidFill>
              <a:cs typeface="Times New Roman" panose="02020603050405020304" pitchFamily="18" charset="0"/>
            </a:endParaRPr>
          </a:p>
          <a:p>
            <a:pPr marL="548640" lvl="1" fontAlgn="ctr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zh-CN" altLang="en-US" sz="2400" dirty="0">
                <a:cs typeface="Times New Roman" panose="02020603050405020304" pitchFamily="18" charset="0"/>
              </a:rPr>
              <a:t>可能会导致保存失败，如系统在持久化之前就</a:t>
            </a:r>
            <a:r>
              <a:rPr lang="en-US" altLang="zh-CN" sz="2400" dirty="0">
                <a:cs typeface="Times New Roman" panose="02020603050405020304" pitchFamily="18" charset="0"/>
              </a:rPr>
              <a:t>crash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38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Content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46736" y="1676400"/>
            <a:ext cx="9873614" cy="4240215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1. What is </a:t>
            </a:r>
            <a:r>
              <a:rPr lang="en-US" altLang="zh-CN" sz="2800" b="1" dirty="0" err="1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SettingsProvider</a:t>
            </a:r>
            <a:endParaRPr lang="en-US" altLang="zh-CN" sz="2800" b="1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2. </a:t>
            </a:r>
            <a:r>
              <a:rPr lang="en-US" altLang="zh-CN" sz="2800" b="1" dirty="0" err="1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ContentProvider</a:t>
            </a:r>
            <a:endParaRPr lang="en-US" altLang="zh-CN" sz="2800" b="1" dirty="0">
              <a:solidFill>
                <a:schemeClr val="bg1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3. </a:t>
            </a:r>
            <a:r>
              <a:rPr lang="en-US" altLang="zh-CN" sz="2800" b="1" dirty="0" err="1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SettingsProvider</a:t>
            </a:r>
            <a:r>
              <a:rPr lang="en-US" altLang="zh-CN" sz="2800" b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 and Settings</a:t>
            </a:r>
          </a:p>
          <a:p>
            <a:r>
              <a:rPr lang="en-US" altLang="zh-CN" sz="2800" b="1" dirty="0">
                <a:solidFill>
                  <a:schemeClr val="bg1"/>
                </a:solidFill>
                <a:ea typeface="+mn-ea"/>
                <a:cs typeface="Times New Roman" panose="02020603050405020304" pitchFamily="18" charset="0"/>
              </a:rPr>
              <a:t>4. Difference in Marshmallow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39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zh-CN" altLang="ja-JP" dirty="0">
                <a:cs typeface="Times New Roman" panose="02020603050405020304" pitchFamily="18" charset="0"/>
              </a:rPr>
              <a:t>一些</a:t>
            </a:r>
            <a:r>
              <a:rPr lang="en-US" altLang="ja-JP" dirty="0">
                <a:cs typeface="Times New Roman" panose="02020603050405020304" pitchFamily="18" charset="0"/>
              </a:rPr>
              <a:t>system</a:t>
            </a:r>
            <a:r>
              <a:rPr lang="zh-CN" altLang="ja-JP" dirty="0">
                <a:cs typeface="Times New Roman" panose="02020603050405020304" pitchFamily="18" charset="0"/>
              </a:rPr>
              <a:t>类型的属性不允许应用随便修改</a:t>
            </a:r>
            <a:r>
              <a:rPr lang="zh-CN" altLang="en-US" dirty="0">
                <a:cs typeface="Times New Roman" panose="02020603050405020304" pitchFamily="18" charset="0"/>
              </a:rPr>
              <a:t>。如果应用写得不好的话，就会</a:t>
            </a:r>
            <a:r>
              <a:rPr lang="en-US" altLang="zh-CN" dirty="0">
                <a:cs typeface="Times New Roman" panose="02020603050405020304" pitchFamily="18" charset="0"/>
              </a:rPr>
              <a:t>crash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fontAlgn="ctr"/>
            <a:endParaRPr lang="en-US" altLang="zh-CN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28" y="2296318"/>
            <a:ext cx="6135311" cy="32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7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优缺点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676400"/>
            <a:ext cx="828276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15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050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050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322187" y="2967335"/>
            <a:ext cx="432842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20000"/>
                      <a:lumOff val="80000"/>
                    </a:schemeClr>
                  </a:outerShdw>
                </a:effectLst>
              </a:rPr>
              <a:t>Thanks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1">
                    <a:lumMod val="20000"/>
                    <a:lumOff val="8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55532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What is </a:t>
            </a:r>
            <a:r>
              <a:rPr lang="en-US" altLang="ja-JP" dirty="0" err="1"/>
              <a:t>SettingsProvider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SettingsProvider</a:t>
            </a:r>
            <a:r>
              <a:rPr lang="zh-CN" altLang="en-US" dirty="0">
                <a:cs typeface="Times New Roman" panose="02020603050405020304" pitchFamily="18" charset="0"/>
              </a:rPr>
              <a:t>是一个应用</a:t>
            </a:r>
            <a:endParaRPr lang="en-US" altLang="zh-CN" dirty="0">
              <a:cs typeface="Times New Roman" panose="02020603050405020304" pitchFamily="18" charset="0"/>
            </a:endParaRPr>
          </a:p>
          <a:p>
            <a:r>
              <a:rPr lang="en-US" altLang="zh-CN" dirty="0"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cs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\</a:t>
            </a:r>
            <a:r>
              <a:rPr lang="en-US" altLang="zh-CN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frameworks\base\packages\</a:t>
            </a:r>
            <a:r>
              <a:rPr lang="en-US" altLang="zh-CN" sz="2000" dirty="0" err="1">
                <a:solidFill>
                  <a:srgbClr val="008000"/>
                </a:solidFill>
                <a:cs typeface="Times New Roman" panose="02020603050405020304" pitchFamily="18" charset="0"/>
              </a:rPr>
              <a:t>SettingsProvider</a:t>
            </a:r>
            <a:r>
              <a:rPr lang="en-US" altLang="zh-CN" sz="2000" dirty="0">
                <a:solidFill>
                  <a:srgbClr val="008000"/>
                </a:solidFill>
                <a:cs typeface="Times New Roman" panose="02020603050405020304" pitchFamily="18" charset="0"/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SettingsProvider</a:t>
            </a:r>
            <a:r>
              <a:rPr lang="zh-CN" altLang="en-US" dirty="0">
                <a:cs typeface="Times New Roman" panose="02020603050405020304" pitchFamily="18" charset="0"/>
              </a:rPr>
              <a:t>继承自</a:t>
            </a:r>
            <a:r>
              <a:rPr lang="en-US" altLang="zh-CN" dirty="0" err="1">
                <a:cs typeface="Times New Roman" panose="02020603050405020304" pitchFamily="18" charset="0"/>
              </a:rPr>
              <a:t>ContentProvider</a:t>
            </a:r>
            <a:r>
              <a:rPr lang="zh-CN" altLang="en-US" dirty="0">
                <a:cs typeface="Times New Roman" panose="02020603050405020304" pitchFamily="18" charset="0"/>
              </a:rPr>
              <a:t>，封装了对设置模块数据的具体操作。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其他应用</a:t>
            </a:r>
            <a:r>
              <a:rPr lang="zh-CN" altLang="en-US" dirty="0">
                <a:solidFill>
                  <a:srgbClr val="0000CC"/>
                </a:solidFill>
                <a:cs typeface="Times New Roman" panose="02020603050405020304" pitchFamily="18" charset="0"/>
              </a:rPr>
              <a:t>可以</a:t>
            </a:r>
            <a:r>
              <a:rPr lang="zh-CN" altLang="en-US" dirty="0">
                <a:cs typeface="Times New Roman" panose="02020603050405020304" pitchFamily="18" charset="0"/>
              </a:rPr>
              <a:t>使用标准的</a:t>
            </a:r>
            <a:r>
              <a:rPr lang="en-US" altLang="zh-CN" dirty="0" err="1">
                <a:cs typeface="Times New Roman" panose="02020603050405020304" pitchFamily="18" charset="0"/>
              </a:rPr>
              <a:t>ContentResolver</a:t>
            </a:r>
            <a:r>
              <a:rPr lang="zh-CN" altLang="en-US" dirty="0">
                <a:cs typeface="Times New Roman" panose="02020603050405020304" pitchFamily="18" charset="0"/>
              </a:rPr>
              <a:t>接口，来添加</a:t>
            </a:r>
            <a:r>
              <a:rPr lang="en-US" altLang="zh-CN" dirty="0">
                <a:cs typeface="Times New Roman" panose="02020603050405020304" pitchFamily="18" charset="0"/>
              </a:rPr>
              <a:t>/</a:t>
            </a:r>
            <a:r>
              <a:rPr lang="zh-CN" altLang="en-US" dirty="0">
                <a:cs typeface="Times New Roman" panose="02020603050405020304" pitchFamily="18" charset="0"/>
              </a:rPr>
              <a:t>删除</a:t>
            </a:r>
            <a:r>
              <a:rPr lang="en-US" altLang="zh-CN" dirty="0">
                <a:cs typeface="Times New Roman" panose="02020603050405020304" pitchFamily="18" charset="0"/>
              </a:rPr>
              <a:t>/</a:t>
            </a:r>
            <a:r>
              <a:rPr lang="zh-CN" altLang="en-US" dirty="0"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cs typeface="Times New Roman" panose="02020603050405020304" pitchFamily="18" charset="0"/>
              </a:rPr>
              <a:t>/</a:t>
            </a:r>
            <a:r>
              <a:rPr lang="zh-CN" altLang="en-US" dirty="0">
                <a:cs typeface="Times New Roman" panose="02020603050405020304" pitchFamily="18" charset="0"/>
              </a:rPr>
              <a:t>查询设置参数。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084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44C7BE5-B578-44C2-B697-AD60B2F34A37}" type="slidenum">
              <a:rPr lang="ja-JP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ja-JP" dirty="0">
              <a:solidFill>
                <a:srgbClr val="FFFFFF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544830" y="409575"/>
            <a:ext cx="987552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800" b="0" i="0" cap="none" baseline="0">
                <a:solidFill>
                  <a:srgbClr val="FFFFFF"/>
                </a:solidFill>
                <a:latin typeface="Neo Sans Intel"/>
                <a:ea typeface="宋体" panose="02010600030101010101" pitchFamily="2" charset="-122"/>
                <a:cs typeface="Neo Sans Intel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5pPr>
            <a:lvl6pPr marL="4572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6pPr>
            <a:lvl7pPr marL="9144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7pPr>
            <a:lvl8pPr marL="13716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8pPr>
            <a:lvl9pPr marL="1828800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Neo Sans Intel Medium" pitchFamily="34" charset="0"/>
                <a:cs typeface="Arial" pitchFamily="34" charset="0"/>
              </a:defRPr>
            </a:lvl9pPr>
          </a:lstStyle>
          <a:p>
            <a:r>
              <a:rPr lang="en-US" altLang="zh-CN" b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8"/>
          <p:cNvSpPr txBox="1">
            <a:spLocks/>
          </p:cNvSpPr>
          <p:nvPr/>
        </p:nvSpPr>
        <p:spPr>
          <a:xfrm>
            <a:off x="546736" y="1379540"/>
            <a:ext cx="9873614" cy="45370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75000"/>
              </a:spcBef>
              <a:spcAft>
                <a:spcPct val="0"/>
              </a:spcAft>
              <a:defRPr sz="2400" b="0" i="0">
                <a:solidFill>
                  <a:schemeClr val="tx1"/>
                </a:solidFill>
                <a:latin typeface="Neo Sans Intel"/>
                <a:ea typeface="+mn-ea"/>
                <a:cs typeface="Neo Sans Intel"/>
              </a:defRPr>
            </a:lvl1pPr>
            <a:lvl2pPr marL="185738" indent="-184150" algn="l" rtl="0" eaLnBrk="1" fontAlgn="base" hangingPunct="1">
              <a:spcBef>
                <a:spcPct val="40000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sz="2200" b="0" i="0">
                <a:solidFill>
                  <a:schemeClr val="tx1"/>
                </a:solidFill>
                <a:latin typeface="Neo Sans Intel"/>
                <a:cs typeface="Neo Sans Intel"/>
              </a:defRPr>
            </a:lvl2pPr>
            <a:lvl3pPr marL="414338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2000" b="0" i="0">
                <a:solidFill>
                  <a:schemeClr val="tx1"/>
                </a:solidFill>
                <a:latin typeface="Neo Sans Intel"/>
                <a:cs typeface="Neo Sans Intel"/>
              </a:defRPr>
            </a:lvl3pPr>
            <a:lvl4pPr marL="568325" indent="-1524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Neo Sans Intel" pitchFamily="34" charset="0"/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4pPr>
            <a:lvl5pPr marL="7620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800" b="0" i="0">
                <a:solidFill>
                  <a:schemeClr val="tx1"/>
                </a:solidFill>
                <a:latin typeface="Neo Sans Intel"/>
                <a:cs typeface="Neo Sans Intel"/>
              </a:defRPr>
            </a:lvl5pPr>
            <a:lvl6pPr marL="12192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16764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21336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2590800" indent="-1920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2800" b="1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Basic Concept</a:t>
            </a:r>
          </a:p>
          <a:p>
            <a:r>
              <a:rPr lang="en-US" altLang="zh-CN" sz="2800" b="1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Uri</a:t>
            </a:r>
          </a:p>
          <a:p>
            <a:r>
              <a:rPr lang="en-US" altLang="zh-CN" sz="2800" b="1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Realization of Provider</a:t>
            </a:r>
          </a:p>
          <a:p>
            <a:r>
              <a:rPr lang="en-US" altLang="zh-CN" sz="2800" b="1" kern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Usage of </a:t>
            </a:r>
            <a:r>
              <a:rPr lang="en-US" altLang="zh-CN" sz="2800" b="1" kern="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ContentResolver</a:t>
            </a:r>
            <a:endParaRPr lang="en-US" altLang="zh-CN" sz="2800" b="1" kern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zh-CN" sz="2800" b="1" kern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461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36" y="1379540"/>
            <a:ext cx="4025264" cy="45370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ContentProvider</a:t>
            </a:r>
            <a:r>
              <a:rPr lang="zh-CN" altLang="en-US" sz="2000" dirty="0"/>
              <a:t>是</a:t>
            </a:r>
            <a:r>
              <a:rPr lang="en-US" sz="2000" dirty="0"/>
              <a:t>Android</a:t>
            </a:r>
            <a:r>
              <a:rPr lang="zh-CN" altLang="en-US" sz="2000" dirty="0"/>
              <a:t>平台中，在不同应用程序之间实现数据共享的一种机制。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一个应用程序如果需要让别的程序可以操作自己的数据，即可采用这种机制。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ContentProvider</a:t>
            </a:r>
            <a:r>
              <a:rPr lang="zh-CN" altLang="en-US" sz="2000" dirty="0"/>
              <a:t>封装了对数据的操作，并以</a:t>
            </a:r>
            <a:r>
              <a:rPr lang="en-US" sz="2000" dirty="0">
                <a:solidFill>
                  <a:srgbClr val="FF0000"/>
                </a:solidFill>
              </a:rPr>
              <a:t>Uri</a:t>
            </a:r>
            <a:r>
              <a:rPr lang="zh-CN" altLang="en-US" sz="2000" dirty="0"/>
              <a:t>的形式对外提供数据操作接口。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其他程序使用</a:t>
            </a:r>
            <a:r>
              <a:rPr lang="en-US" sz="2000" dirty="0" err="1"/>
              <a:t>ContentResolver</a:t>
            </a:r>
            <a:r>
              <a:rPr lang="zh-CN" altLang="en-US" sz="2000" dirty="0"/>
              <a:t>根据</a:t>
            </a:r>
            <a:r>
              <a:rPr lang="en-US" sz="2000" dirty="0"/>
              <a:t>Uri</a:t>
            </a:r>
            <a:r>
              <a:rPr lang="zh-CN" altLang="en-US" sz="2000" dirty="0"/>
              <a:t>去操作指定的数据</a:t>
            </a:r>
            <a:r>
              <a:rPr lang="zh-CN" altLang="en-US" sz="2000" dirty="0" smtClean="0"/>
              <a:t>。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914400"/>
            <a:ext cx="59025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756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Uri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ja-JP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zh-CN" altLang="ja-JP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zh-CN" altLang="ja-JP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/global/</a:t>
            </a:r>
            <a:r>
              <a:rPr lang="zh-CN" altLang="ja-JP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airplane_mode_on</a:t>
            </a:r>
            <a:endParaRPr lang="en-US" altLang="ja-JP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scheme</a:t>
            </a:r>
            <a:r>
              <a:rPr lang="zh-CN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ja-JP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ContentProvider</a:t>
            </a:r>
            <a:r>
              <a:rPr lang="zh-CN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统一用“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zh-CN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：用于找到</a:t>
            </a:r>
            <a:r>
              <a:rPr lang="zh-CN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哪</a:t>
            </a:r>
            <a:r>
              <a:rPr lang="zh-CN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来实现数据操作功能，设置模块的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</a:t>
            </a:r>
            <a:r>
              <a:rPr lang="en-US" altLang="ja-JP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：要处理的数据的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里面这个值表示数据库表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：数据的键值，通过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&lt;key, value&gt;</a:t>
            </a:r>
            <a:r>
              <a:rPr lang="zh-C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的键值对可以确定指定数据</a:t>
            </a:r>
            <a:r>
              <a:rPr lang="zh-CN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对应数据库表的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，是个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endParaRPr lang="en-US" altLang="ja-JP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zh-CN" altLang="ja-JP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联</a:t>
            </a:r>
            <a:r>
              <a:rPr lang="zh-CN" altLang="ja-JP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想：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https://jira01.devtools.intel.com/browse/GMINL-20961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Uri —— Resolver</a:t>
            </a:r>
            <a:r>
              <a:rPr lang="zh-CN" altLang="en-US" dirty="0"/>
              <a:t>常用函数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fontAlgn="ctr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的字符串生成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altLang="ja-JP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ja-JP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Uri.java</a:t>
            </a:r>
            <a:r>
              <a:rPr lang="zh-CN" altLang="en-US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Uri </a:t>
            </a:r>
            <a:r>
              <a:rPr lang="en-US" altLang="zh-CN" sz="2000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(String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uriString</a:t>
            </a:r>
            <a:r>
              <a:rPr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举例：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ja-JP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final Uri CONTENT_URI = 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Uri.parse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("content://telephony/carriers");</a:t>
            </a: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ja-JP" sz="2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fontAlgn="ctr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Uri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路径附加指定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ja-JP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ja-JP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ContentUris.java</a:t>
            </a:r>
            <a:r>
              <a:rPr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ja-JP" sz="2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ja-JP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static Uri </a:t>
            </a:r>
            <a:r>
              <a:rPr lang="en-US" altLang="ja-JP" sz="2000" dirty="0" err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withAppendedId</a:t>
            </a:r>
            <a:r>
              <a:rPr lang="en-US" altLang="ja-JP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(Uri </a:t>
            </a:r>
            <a:r>
              <a:rPr lang="en-US" altLang="ja-JP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contentUri</a:t>
            </a:r>
            <a:r>
              <a:rPr lang="en-US" altLang="ja-JP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long id)</a:t>
            </a:r>
            <a:endParaRPr lang="en-US" altLang="ja-JP" sz="2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altLang="ja-JP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举例：</a:t>
            </a:r>
            <a:endParaRPr lang="en-US" altLang="ja-JP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altLang="ja-JP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ja-JP" sz="200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ja-JP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ja-JP" sz="20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ja-JP" sz="20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Integer.parseInt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ja-JP" sz="20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preference.getKey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</a:p>
          <a:p>
            <a:pPr marL="0" indent="0" fontAlgn="ctr">
              <a:spcBef>
                <a:spcPts val="1200"/>
              </a:spcBef>
              <a:buNone/>
            </a:pPr>
            <a:r>
              <a:rPr lang="en-US" altLang="ja-JP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Uri </a:t>
            </a:r>
            <a:r>
              <a:rPr lang="en-US" altLang="ja-JP" sz="20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ja-JP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ContentUris.withAppendedId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ja-JP" sz="20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Telephony.Carriers.CONTENT_URI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ja-JP" sz="2000" dirty="0" err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ja-JP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r>
              <a:rPr lang="en-US" altLang="ja-JP" sz="2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ja-JP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fontAlgn="ctr">
              <a:spcBef>
                <a:spcPts val="1200"/>
              </a:spcBef>
              <a:buNone/>
            </a:pPr>
            <a:endParaRPr lang="en-US" altLang="ja-JP" sz="1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170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Uri —— Provider</a:t>
            </a:r>
            <a:r>
              <a:rPr lang="zh-CN" altLang="en-US"/>
              <a:t>常用函数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altLang="zh-CN" dirty="0">
                <a:solidFill>
                  <a:srgbClr val="0000CC"/>
                </a:solidFill>
                <a:cs typeface="Times New Roman" panose="02020603050405020304" pitchFamily="18" charset="0"/>
              </a:rPr>
              <a:t>UriMatcher.java</a:t>
            </a: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Times New Roman" panose="02020603050405020304" pitchFamily="18" charset="0"/>
              </a:rPr>
              <a:t>void </a:t>
            </a:r>
            <a:r>
              <a:rPr lang="en-US" altLang="zh-CN" sz="2000" dirty="0" err="1">
                <a:cs typeface="Times New Roman" panose="02020603050405020304" pitchFamily="18" charset="0"/>
              </a:rPr>
              <a:t>addURI</a:t>
            </a:r>
            <a:r>
              <a:rPr lang="en-US" altLang="zh-CN" sz="2000" dirty="0">
                <a:cs typeface="Times New Roman" panose="02020603050405020304" pitchFamily="18" charset="0"/>
              </a:rPr>
              <a:t>(String authority, String path, </a:t>
            </a:r>
            <a:r>
              <a:rPr lang="en-US" altLang="zh-CN" sz="2000" dirty="0" err="1"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code)</a:t>
            </a:r>
          </a:p>
          <a:p>
            <a:pPr marL="342900" indent="-342900" fontAlgn="ctr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cs typeface="Times New Roman" panose="02020603050405020304" pitchFamily="18" charset="0"/>
              </a:rPr>
              <a:t> match(Uri </a:t>
            </a:r>
            <a:r>
              <a:rPr lang="en-US" altLang="zh-CN" sz="2000" dirty="0" err="1">
                <a:cs typeface="Times New Roman" panose="02020603050405020304" pitchFamily="18" charset="0"/>
              </a:rPr>
              <a:t>uri</a:t>
            </a:r>
            <a:r>
              <a:rPr lang="en-US" altLang="zh-CN" sz="2000" dirty="0">
                <a:cs typeface="Times New Roman" panose="02020603050405020304" pitchFamily="18" charset="0"/>
              </a:rPr>
              <a:t>)</a:t>
            </a:r>
          </a:p>
          <a:p>
            <a:pPr fontAlgn="ctr">
              <a:spcBef>
                <a:spcPts val="600"/>
              </a:spcBef>
            </a:pPr>
            <a:r>
              <a:rPr lang="zh-CN" altLang="en-US" sz="2000" dirty="0">
                <a:cs typeface="Times New Roman" panose="02020603050405020304" pitchFamily="18" charset="0"/>
              </a:rPr>
              <a:t>举例：</a:t>
            </a:r>
            <a:r>
              <a:rPr lang="en-US" altLang="zh-CN" sz="2000" dirty="0">
                <a:cs typeface="Times New Roman" panose="02020603050405020304" pitchFamily="18" charset="0"/>
              </a:rPr>
              <a:t>IccProvider.java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00" y="2681515"/>
            <a:ext cx="6030591" cy="3677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8" y="2930610"/>
            <a:ext cx="486601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14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Realization of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800" dirty="0">
                <a:cs typeface="Times New Roman" panose="02020603050405020304" pitchFamily="18" charset="0"/>
              </a:rPr>
              <a:t>AndroidManifest.xml</a:t>
            </a:r>
            <a:r>
              <a:rPr lang="zh-CN" altLang="en-US" sz="2800" dirty="0">
                <a:cs typeface="Times New Roman" panose="02020603050405020304" pitchFamily="18" charset="0"/>
              </a:rPr>
              <a:t>中要有如下定义：  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endParaRPr lang="en-US" altLang="zh-CN" sz="28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cs typeface="Times New Roman" panose="02020603050405020304" pitchFamily="18" charset="0"/>
              </a:rPr>
              <a:t>表示</a:t>
            </a:r>
            <a:r>
              <a:rPr lang="en-US" altLang="zh-CN" sz="2800" dirty="0" err="1">
                <a:cs typeface="Times New Roman" panose="02020603050405020304" pitchFamily="18" charset="0"/>
              </a:rPr>
              <a:t>SettingsProvider</a:t>
            </a:r>
            <a:r>
              <a:rPr lang="zh-CN" altLang="en-US" sz="2800" dirty="0">
                <a:cs typeface="Times New Roman" panose="02020603050405020304" pitchFamily="18" charset="0"/>
              </a:rPr>
              <a:t>类负责对</a:t>
            </a:r>
            <a:r>
              <a:rPr lang="en-US" altLang="zh-CN" sz="2800" dirty="0">
                <a:cs typeface="Times New Roman" panose="02020603050405020304" pitchFamily="18" charset="0"/>
              </a:rPr>
              <a:t>authority</a:t>
            </a:r>
            <a:r>
              <a:rPr lang="zh-CN" altLang="en-US" sz="2800" dirty="0"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cs typeface="Times New Roman" panose="02020603050405020304" pitchFamily="18" charset="0"/>
              </a:rPr>
              <a:t>settings</a:t>
            </a:r>
            <a:r>
              <a:rPr lang="zh-CN" altLang="en-US" sz="2800" dirty="0">
                <a:cs typeface="Times New Roman" panose="02020603050405020304" pitchFamily="18" charset="0"/>
              </a:rPr>
              <a:t>的数据的操作。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762000" y="1981200"/>
            <a:ext cx="7772401" cy="28661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7426" indent="-367426" algn="l" rtl="0" eaLnBrk="0" fontAlgn="base" hangingPunct="0">
              <a:lnSpc>
                <a:spcPct val="90000"/>
              </a:lnSpc>
              <a:spcBef>
                <a:spcPts val="1714"/>
              </a:spcBef>
              <a:spcAft>
                <a:spcPct val="0"/>
              </a:spcAft>
              <a:buFont typeface="Verdana" pitchFamily="34" charset="0"/>
              <a:buChar char="•"/>
              <a:defRPr lang="en-US" altLang="ja-JP" sz="28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1pPr>
            <a:lvl2pPr marL="671346" indent="-278972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Clr>
                <a:schemeClr val="tx1"/>
              </a:buClr>
              <a:buFont typeface="Times" pitchFamily="18" charset="0"/>
              <a:buChar char="•"/>
              <a:defRPr lang="en-US" altLang="ja-JP" sz="24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2pPr>
            <a:lvl3pPr marL="1065989" indent="-367426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Font typeface="Arial" charset="0"/>
              <a:buChar char="–"/>
              <a:defRPr lang="en-US" altLang="ja-JP" sz="24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3pPr>
            <a:lvl4pPr marL="1483312" indent="-392375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Font typeface="Arial" charset="0"/>
              <a:buChar char="–"/>
              <a:defRPr lang="en-US" altLang="ja-JP" sz="20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4pPr>
            <a:lvl5pPr marL="1814449" indent="-331137" algn="l" rtl="0" eaLnBrk="0" fontAlgn="base" hangingPunct="0">
              <a:lnSpc>
                <a:spcPct val="90000"/>
              </a:lnSpc>
              <a:spcBef>
                <a:spcPts val="857"/>
              </a:spcBef>
              <a:spcAft>
                <a:spcPct val="0"/>
              </a:spcAft>
              <a:buFont typeface="Arial" charset="0"/>
              <a:buChar char="–"/>
              <a:defRPr lang="en-US" altLang="ja-JP" sz="2000" dirty="0">
                <a:solidFill>
                  <a:schemeClr val="tx1"/>
                </a:solidFill>
                <a:latin typeface="Verdana"/>
                <a:ea typeface="ＭＳ Ｐゴシック" pitchFamily="34" charset="-128"/>
                <a:cs typeface="Verdana"/>
              </a:defRPr>
            </a:lvl5pPr>
            <a:lvl6pPr marL="1741871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6pPr>
            <a:lvl7pPr marL="2395073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7pPr>
            <a:lvl8pPr marL="3048274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8pPr>
            <a:lvl9pPr marL="3701476" indent="-27443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–"/>
              <a:defRPr sz="23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92374" lvl="1" indent="0">
              <a:buNone/>
            </a:pP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provider</a:t>
            </a: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android:name</a:t>
            </a: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SettingsProvider</a:t>
            </a:r>
            <a:r>
              <a:rPr lang="en-US" altLang="zh-CN" sz="2800" kern="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en-US" altLang="zh-CN" sz="2800" kern="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92374" lvl="1" indent="0">
              <a:buFont typeface="Times" pitchFamily="18" charset="0"/>
              <a:buNone/>
            </a:pP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	</a:t>
            </a:r>
            <a:r>
              <a:rPr lang="en-US" altLang="zh-CN" sz="2800" kern="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android:authorities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="settings"</a:t>
            </a:r>
          </a:p>
          <a:p>
            <a:pPr marL="392374" lvl="1" indent="0">
              <a:buFont typeface="Times" pitchFamily="18" charset="0"/>
              <a:buNone/>
            </a:pP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kern="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android:multiprocess</a:t>
            </a: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="false"</a:t>
            </a:r>
          </a:p>
          <a:p>
            <a:pPr marL="392374" lvl="1" indent="0">
              <a:buFont typeface="Times" pitchFamily="18" charset="0"/>
              <a:buNone/>
            </a:pP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kern="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android:exported</a:t>
            </a: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="true"</a:t>
            </a:r>
          </a:p>
          <a:p>
            <a:pPr marL="392374" lvl="1" indent="0">
              <a:buFont typeface="Times" pitchFamily="18" charset="0"/>
              <a:buNone/>
            </a:pP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kern="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android:singleUser</a:t>
            </a: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="true"</a:t>
            </a:r>
          </a:p>
          <a:p>
            <a:pPr marL="392374" lvl="1" indent="0">
              <a:buFont typeface="Times" pitchFamily="18" charset="0"/>
              <a:buNone/>
            </a:pP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800" kern="0" dirty="0" err="1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android:initOrder</a:t>
            </a:r>
            <a:r>
              <a:rPr lang="en-US" altLang="zh-CN" sz="2800" kern="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="100" /&gt;</a:t>
            </a:r>
            <a:endParaRPr lang="en-US" altLang="zh-CN" sz="28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88686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l_LTtemplate_121410">
  <a:themeElements>
    <a:clrScheme name="intel2011">
      <a:dk1>
        <a:srgbClr val="061922"/>
      </a:dk1>
      <a:lt1>
        <a:srgbClr val="FFFFFF"/>
      </a:lt1>
      <a:dk2>
        <a:srgbClr val="939598"/>
      </a:dk2>
      <a:lt2>
        <a:srgbClr val="B4BABD"/>
      </a:lt2>
      <a:accent1>
        <a:srgbClr val="0071C5"/>
      </a:accent1>
      <a:accent2>
        <a:srgbClr val="00AEEF"/>
      </a:accent2>
      <a:accent3>
        <a:srgbClr val="004280"/>
      </a:accent3>
      <a:accent4>
        <a:srgbClr val="FFDA00"/>
      </a:accent4>
      <a:accent5>
        <a:srgbClr val="A6CE39"/>
      </a:accent5>
      <a:accent6>
        <a:srgbClr val="FDB813"/>
      </a:accent6>
      <a:hlink>
        <a:srgbClr val="0071C5"/>
      </a:hlink>
      <a:folHlink>
        <a:srgbClr val="00AEE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5000">
              <a:schemeClr val="accent2"/>
            </a:gs>
            <a:gs pos="95000">
              <a:schemeClr val="accent1"/>
            </a:gs>
          </a:gsLst>
          <a:lin ang="16200000" scaled="0"/>
          <a:tileRect/>
        </a:gradFill>
        <a:ln w="31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eaLnBrk="0" hangingPunct="0">
          <a:defRPr sz="2000" b="1" smtClean="0">
            <a:latin typeface="Neo Sans Inte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o Sans Intel" pitchFamily="34" charset="0"/>
            <a:cs typeface="Arial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>
    <a:extraClrScheme>
      <a:clrScheme name="2_intel_template_1_111605_BLUE 1">
        <a:dk1>
          <a:srgbClr val="FF5C00"/>
        </a:dk1>
        <a:lt1>
          <a:srgbClr val="FFFFFF"/>
        </a:lt1>
        <a:dk2>
          <a:srgbClr val="0C2E86"/>
        </a:dk2>
        <a:lt2>
          <a:srgbClr val="F5E647"/>
        </a:lt2>
        <a:accent1>
          <a:srgbClr val="A6CAE1"/>
        </a:accent1>
        <a:accent2>
          <a:srgbClr val="567EB9"/>
        </a:accent2>
        <a:accent3>
          <a:srgbClr val="AAADC3"/>
        </a:accent3>
        <a:accent4>
          <a:srgbClr val="DADADA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intel_template_1_111605_BLUE 2">
        <a:dk1>
          <a:srgbClr val="0860A8"/>
        </a:dk1>
        <a:lt1>
          <a:srgbClr val="FFFFFF"/>
        </a:lt1>
        <a:dk2>
          <a:srgbClr val="F5E647"/>
        </a:dk2>
        <a:lt2>
          <a:srgbClr val="FF5C47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6518F"/>
        </a:accent4>
        <a:accent5>
          <a:srgbClr val="D0E1EE"/>
        </a:accent5>
        <a:accent6>
          <a:srgbClr val="4D72A7"/>
        </a:accent6>
        <a:hlink>
          <a:srgbClr val="0C2E86"/>
        </a:hlink>
        <a:folHlink>
          <a:srgbClr val="AA01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intel_template_1_111605_BLUE 3">
        <a:dk1>
          <a:srgbClr val="000000"/>
        </a:dk1>
        <a:lt1>
          <a:srgbClr val="FFFFFF"/>
        </a:lt1>
        <a:dk2>
          <a:srgbClr val="DDDDDD"/>
        </a:dk2>
        <a:lt2>
          <a:srgbClr val="5F5F5F"/>
        </a:lt2>
        <a:accent1>
          <a:srgbClr val="A6CAE1"/>
        </a:accent1>
        <a:accent2>
          <a:srgbClr val="567EB9"/>
        </a:accent2>
        <a:accent3>
          <a:srgbClr val="FFFFFF"/>
        </a:accent3>
        <a:accent4>
          <a:srgbClr val="000000"/>
        </a:accent4>
        <a:accent5>
          <a:srgbClr val="D0E1EE"/>
        </a:accent5>
        <a:accent6>
          <a:srgbClr val="4D72A7"/>
        </a:accent6>
        <a:hlink>
          <a:srgbClr val="0860A8"/>
        </a:hlink>
        <a:folHlink>
          <a:srgbClr val="0C2E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84134</TotalTime>
  <Words>1298</Words>
  <Application>Microsoft Office PowerPoint</Application>
  <PresentationFormat>Custom</PresentationFormat>
  <Paragraphs>148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ＭＳ Ｐゴシック</vt:lpstr>
      <vt:lpstr>ＭＳ Ｐゴシック</vt:lpstr>
      <vt:lpstr>Neo Sans Intel</vt:lpstr>
      <vt:lpstr>Neo Sans Intel Light</vt:lpstr>
      <vt:lpstr>Neo Sans Intel Medium</vt:lpstr>
      <vt:lpstr>宋体</vt:lpstr>
      <vt:lpstr>Arial</vt:lpstr>
      <vt:lpstr>Courier New</vt:lpstr>
      <vt:lpstr>Times</vt:lpstr>
      <vt:lpstr>Times New Roman</vt:lpstr>
      <vt:lpstr>Verdana</vt:lpstr>
      <vt:lpstr>Wingdings</vt:lpstr>
      <vt:lpstr>Intel_LTtemplate_121410</vt:lpstr>
      <vt:lpstr>Packager Shell Object</vt:lpstr>
      <vt:lpstr>think-cell Slide</vt:lpstr>
      <vt:lpstr>SettingsProvider</vt:lpstr>
      <vt:lpstr>Content</vt:lpstr>
      <vt:lpstr>What is SettingsProvider</vt:lpstr>
      <vt:lpstr>PowerPoint Presentation</vt:lpstr>
      <vt:lpstr>Basic Concept</vt:lpstr>
      <vt:lpstr>Uri</vt:lpstr>
      <vt:lpstr>Uri —— Resolver常用函数</vt:lpstr>
      <vt:lpstr>Uri —— Provider常用函数</vt:lpstr>
      <vt:lpstr>Realization of Provider</vt:lpstr>
      <vt:lpstr>Realization of Provider</vt:lpstr>
      <vt:lpstr>Usage of ContentResolver</vt:lpstr>
      <vt:lpstr>Usage of ContentResolver</vt:lpstr>
      <vt:lpstr>SettingsProvider 和 Settings</vt:lpstr>
      <vt:lpstr>SettingsProvider 和 Settings</vt:lpstr>
      <vt:lpstr>PowerPoint Presentation</vt:lpstr>
      <vt:lpstr>Lollipop及之前的实现</vt:lpstr>
      <vt:lpstr>Marshmallow的实现</vt:lpstr>
      <vt:lpstr>Marshmallow的实现</vt:lpstr>
      <vt:lpstr>优缺点</vt:lpstr>
      <vt:lpstr>优缺点</vt:lpstr>
      <vt:lpstr>优缺点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UMPC Geolocation Requirements</dc:title>
  <dc:creator>Song, Jingshan</dc:creator>
  <cp:keywords>CTPClassification=CTP_NWR:VisualMarkings=</cp:keywords>
  <cp:lastModifiedBy>Song, Jingshan</cp:lastModifiedBy>
  <cp:revision>4566</cp:revision>
  <dcterms:created xsi:type="dcterms:W3CDTF">2006-07-19T17:16:31Z</dcterms:created>
  <dcterms:modified xsi:type="dcterms:W3CDTF">2016-10-11T06:34:32Z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e3a101b3-0abf-45f3-9d0d-816ab70a299c</vt:lpwstr>
  </property>
  <property fmtid="{D5CDD505-2E9C-101B-9397-08002B2CF9AE}" pid="3" name="CTP_TimeStamp">
    <vt:lpwstr>2016-10-11 06:34:31Z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