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2"/>
  </p:notesMasterIdLst>
  <p:sldIdLst>
    <p:sldId id="278" r:id="rId3"/>
    <p:sldId id="260" r:id="rId4"/>
    <p:sldId id="280" r:id="rId5"/>
    <p:sldId id="265" r:id="rId6"/>
    <p:sldId id="282" r:id="rId7"/>
    <p:sldId id="284" r:id="rId8"/>
    <p:sldId id="271" r:id="rId9"/>
    <p:sldId id="274" r:id="rId10"/>
    <p:sldId id="27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userDrawn="1">
          <p15:clr>
            <a:srgbClr val="A4A3A4"/>
          </p15:clr>
        </p15:guide>
        <p15:guide id="2" pos="33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343"/>
    <a:srgbClr val="FAFBF6"/>
    <a:srgbClr val="DD7A5B"/>
    <a:srgbClr val="EDBD68"/>
    <a:srgbClr val="EBD48E"/>
    <a:srgbClr val="F6F7F2"/>
    <a:srgbClr val="F2F3EE"/>
    <a:srgbClr val="EEEFEA"/>
    <a:srgbClr val="EDEDED"/>
    <a:srgbClr val="004E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53725" autoAdjust="0"/>
  </p:normalViewPr>
  <p:slideViewPr>
    <p:cSldViewPr snapToGrid="0">
      <p:cViewPr varScale="1">
        <p:scale>
          <a:sx n="67" d="100"/>
          <a:sy n="67" d="100"/>
        </p:scale>
        <p:origin x="200" y="880"/>
      </p:cViewPr>
      <p:guideLst>
        <p:guide orient="horz" pos="1525"/>
        <p:guide pos="331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A8A7D-B0E7-4853-9FAB-37F92C357381}" type="datetimeFigureOut">
              <a:rPr lang="zh-CN" altLang="en-US" smtClean="0"/>
              <a:t>2020/2/17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5A33B-AF60-4697-874C-A23E677F92A5}" type="slidenum">
              <a:rPr lang="zh-CN" altLang="en-US" smtClean="0"/>
              <a:t>‹#›</a:t>
            </a:fld>
            <a:endParaRPr lang="zh-CN" altLang="en-US"/>
          </a:p>
        </p:txBody>
      </p:sp>
    </p:spTree>
    <p:extLst>
      <p:ext uri="{BB962C8B-B14F-4D97-AF65-F5344CB8AC3E}">
        <p14:creationId xmlns:p14="http://schemas.microsoft.com/office/powerpoint/2010/main" val="3777608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7405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14921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7240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9827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0189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280556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362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6786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42317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81029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63CA72-FBC1-4C72-9018-04C763476854}" type="datetimeFigureOut">
              <a:rPr lang="zh-CN" altLang="en-US" smtClean="0"/>
              <a:t>2020/2/17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5601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3CA72-FBC1-4C72-9018-04C763476854}" type="datetimeFigureOut">
              <a:rPr lang="zh-CN" altLang="en-US" smtClean="0"/>
              <a:t>2020/2/17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8B98C-DB5F-4B55-9D66-DF6A42A12D45}" type="slidenum">
              <a:rPr lang="zh-CN" altLang="en-US" smtClean="0"/>
              <a:t>‹#›</a:t>
            </a:fld>
            <a:endParaRPr lang="zh-CN" altLang="en-US"/>
          </a:p>
        </p:txBody>
      </p:sp>
    </p:spTree>
    <p:extLst>
      <p:ext uri="{BB962C8B-B14F-4D97-AF65-F5344CB8AC3E}">
        <p14:creationId xmlns:p14="http://schemas.microsoft.com/office/powerpoint/2010/main" val="307579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F4343"/>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379902-AC6F-8940-B3D6-991C6E05704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 name="文本框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2398205" y="4049183"/>
            <a:ext cx="8258339" cy="461665"/>
          </a:xfrm>
          <a:prstGeom prst="rect">
            <a:avLst/>
          </a:prstGeom>
          <a:noFill/>
        </p:spPr>
        <p:txBody>
          <a:bodyPr wrap="square" rtlCol="0">
            <a:spAutoFit/>
          </a:bodyPr>
          <a:lstStyle/>
          <a:p>
            <a:r>
              <a:rPr lang="en-US" altLang="zh-CN" sz="2400" dirty="0">
                <a:solidFill>
                  <a:schemeClr val="bg1"/>
                </a:solidFill>
                <a:latin typeface="PingFang SC" panose="020B0400000000000000" pitchFamily="34" charset="-122"/>
                <a:ea typeface="PingFang SC" panose="020B0400000000000000" pitchFamily="34" charset="-122"/>
              </a:rPr>
              <a:t>Capstone Project - The Battle of Neighborhoods</a:t>
            </a:r>
            <a:endParaRPr lang="zh-CN" altLang="zh-CN" sz="2400" dirty="0">
              <a:solidFill>
                <a:schemeClr val="bg1"/>
              </a:solidFill>
              <a:latin typeface="PingFang SC" panose="020B0400000000000000" pitchFamily="34" charset="-122"/>
              <a:ea typeface="PingFang SC" panose="020B0400000000000000" pitchFamily="34" charset="-122"/>
            </a:endParaRPr>
          </a:p>
        </p:txBody>
      </p:sp>
      <p:sp>
        <p:nvSpPr>
          <p:cNvPr id="34" name="矩形 3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698344" y="2078665"/>
            <a:ext cx="8795312" cy="1734697"/>
          </a:xfrm>
          <a:prstGeom prst="rect">
            <a:avLst/>
          </a:prstGeom>
          <a:noFill/>
        </p:spPr>
        <p:txBody>
          <a:bodyPr wrap="square" lIns="108000" tIns="36000" bIns="36000" rtlCol="0">
            <a:spAutoFit/>
          </a:bodyPr>
          <a:lstStyle/>
          <a:p>
            <a:pPr algn="ctr"/>
            <a:r>
              <a:rPr lang="en-US" altLang="zh-CN" sz="5400" b="1" dirty="0">
                <a:solidFill>
                  <a:schemeClr val="bg1"/>
                </a:solidFill>
              </a:rPr>
              <a:t>Opening a new Chinese restaurant in Toronto, Canada</a:t>
            </a:r>
            <a:endParaRPr lang="zh-CN" altLang="zh-CN" sz="5400" dirty="0">
              <a:solidFill>
                <a:schemeClr val="bg1"/>
              </a:solidFill>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385952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75605" y="517233"/>
            <a:ext cx="3200400" cy="1077218"/>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Introduction</a:t>
            </a:r>
            <a:endParaRPr lang="zh-CN" altLang="zh-CN" sz="3600" b="1" spc="300" dirty="0">
              <a:solidFill>
                <a:srgbClr val="AF4343"/>
              </a:solidFill>
              <a:latin typeface="Miriam" panose="020B0502050101010101" pitchFamily="34" charset="-79"/>
              <a:cs typeface="Miriam" panose="020B0502050101010101" pitchFamily="34" charset="-79"/>
            </a:endParaRPr>
          </a:p>
          <a:p>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
        <p:nvSpPr>
          <p:cNvPr id="4" name="矩形 3">
            <a:extLst>
              <a:ext uri="{FF2B5EF4-FFF2-40B4-BE49-F238E27FC236}">
                <a16:creationId xmlns:a16="http://schemas.microsoft.com/office/drawing/2014/main" id="{DB509202-B444-AC4B-8744-1D19A008CC26}"/>
              </a:ext>
            </a:extLst>
          </p:cNvPr>
          <p:cNvSpPr/>
          <p:nvPr/>
        </p:nvSpPr>
        <p:spPr>
          <a:xfrm>
            <a:off x="5087007" y="1179048"/>
            <a:ext cx="6096000" cy="4905767"/>
          </a:xfrm>
          <a:prstGeom prst="rect">
            <a:avLst/>
          </a:prstGeom>
        </p:spPr>
        <p:txBody>
          <a:bodyPr>
            <a:spAutoFit/>
          </a:bodyPr>
          <a:lstStyle/>
          <a:p>
            <a:pPr marL="63500" marR="114300" indent="279400" algn="just">
              <a:lnSpc>
                <a:spcPct val="125000"/>
              </a:lnSpc>
              <a:spcAft>
                <a:spcPts val="600"/>
              </a:spcAft>
            </a:pPr>
            <a:r>
              <a:rPr lang="en-US" altLang="zh-CN" dirty="0">
                <a:latin typeface="Zapf Dingbats Regular"/>
                <a:ea typeface="Arial" panose="020B0604020202020204" pitchFamily="34" charset="0"/>
              </a:rPr>
              <a:t>For this Capstone project, I am creating a hypothetical scenario for a concept Chinese restaurateur who wants to explore opening an authentic Chinese restaurant in Toronto area. The idea behind this project is that there may not be enough Chinese restaurants in Toronto and it might present a great opportunity for this entrepreneur who is based in Canada. As Chinese</a:t>
            </a:r>
            <a:r>
              <a:rPr lang="en-US" altLang="zh-CN" spc="-30" dirty="0">
                <a:latin typeface="Zapf Dingbats Regular"/>
                <a:ea typeface="Arial" panose="020B0604020202020204" pitchFamily="34" charset="0"/>
              </a:rPr>
              <a:t> </a:t>
            </a:r>
            <a:r>
              <a:rPr lang="en-US" altLang="zh-CN" dirty="0">
                <a:latin typeface="Zapf Dingbats Regular"/>
                <a:ea typeface="Arial" panose="020B0604020202020204" pitchFamily="34" charset="0"/>
              </a:rPr>
              <a:t>food</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is</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very</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similar</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to</a:t>
            </a:r>
            <a:r>
              <a:rPr lang="en-US" altLang="zh-CN" spc="-30" dirty="0">
                <a:latin typeface="Zapf Dingbats Regular"/>
                <a:ea typeface="Arial" panose="020B0604020202020204" pitchFamily="34" charset="0"/>
              </a:rPr>
              <a:t> </a:t>
            </a:r>
            <a:r>
              <a:rPr lang="en-US" altLang="zh-CN" dirty="0">
                <a:latin typeface="Zapf Dingbats Regular"/>
                <a:ea typeface="Arial" panose="020B0604020202020204" pitchFamily="34" charset="0"/>
              </a:rPr>
              <a:t>other</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Asian</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cuisines,</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this</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entrepreneur</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is</a:t>
            </a:r>
            <a:r>
              <a:rPr lang="en-US" altLang="zh-CN" spc="-30" dirty="0">
                <a:latin typeface="Zapf Dingbats Regular"/>
                <a:ea typeface="Arial" panose="020B0604020202020204" pitchFamily="34" charset="0"/>
              </a:rPr>
              <a:t> </a:t>
            </a:r>
            <a:r>
              <a:rPr lang="en-US" altLang="zh-CN" dirty="0">
                <a:latin typeface="Zapf Dingbats Regular"/>
                <a:ea typeface="Arial" panose="020B0604020202020204" pitchFamily="34" charset="0"/>
              </a:rPr>
              <a:t>thinking</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of</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opening</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this restaurant in locations where Asian food is popular (aka many Asian restaurants in the neighborhood). With the purpose in mind, finding the location to open such a restaurant is one of the most important decisions for this entrepreneur and I am designing this project to help him find the most suitable</a:t>
            </a:r>
            <a:r>
              <a:rPr lang="en-US" altLang="zh-CN" spc="-25" dirty="0">
                <a:latin typeface="Zapf Dingbats Regular"/>
                <a:ea typeface="Arial" panose="020B0604020202020204" pitchFamily="34" charset="0"/>
              </a:rPr>
              <a:t> </a:t>
            </a:r>
            <a:r>
              <a:rPr lang="en-US" altLang="zh-CN" dirty="0">
                <a:latin typeface="Zapf Dingbats Regular"/>
                <a:ea typeface="Arial" panose="020B0604020202020204" pitchFamily="34" charset="0"/>
              </a:rPr>
              <a:t>location.</a:t>
            </a:r>
            <a:endParaRPr lang="zh-CN" altLang="zh-CN" dirty="0">
              <a:latin typeface="Zapf Dingbats Regular"/>
              <a:ea typeface="Arial" panose="020B0604020202020204" pitchFamily="34" charset="0"/>
            </a:endParaRPr>
          </a:p>
        </p:txBody>
      </p:sp>
      <p:pic>
        <p:nvPicPr>
          <p:cNvPr id="6" name="图片 5">
            <a:extLst>
              <a:ext uri="{FF2B5EF4-FFF2-40B4-BE49-F238E27FC236}">
                <a16:creationId xmlns:a16="http://schemas.microsoft.com/office/drawing/2014/main" id="{3F93676E-F44D-9E4C-AF74-9EB2AF997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79" y="2291107"/>
            <a:ext cx="4140629" cy="2758694"/>
          </a:xfrm>
          <a:prstGeom prst="rect">
            <a:avLst/>
          </a:prstGeom>
        </p:spPr>
      </p:pic>
    </p:spTree>
    <p:extLst>
      <p:ext uri="{BB962C8B-B14F-4D97-AF65-F5344CB8AC3E}">
        <p14:creationId xmlns:p14="http://schemas.microsoft.com/office/powerpoint/2010/main" val="244890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文本框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858556F-38E7-F343-93FD-F99D2765AFD3}"/>
              </a:ext>
            </a:extLst>
          </p:cNvPr>
          <p:cNvSpPr txBox="1"/>
          <p:nvPr/>
        </p:nvSpPr>
        <p:spPr>
          <a:xfrm>
            <a:off x="762001"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400" b="1" spc="300">
                <a:latin typeface="+mj-lt"/>
                <a:ea typeface="+mj-ea"/>
                <a:cs typeface="+mj-cs"/>
              </a:rPr>
              <a:t>Business Problem</a:t>
            </a:r>
          </a:p>
          <a:p>
            <a:pPr>
              <a:lnSpc>
                <a:spcPct val="90000"/>
              </a:lnSpc>
              <a:spcBef>
                <a:spcPct val="0"/>
              </a:spcBef>
              <a:spcAft>
                <a:spcPts val="600"/>
              </a:spcAft>
            </a:pPr>
            <a:endParaRPr lang="en-US" altLang="zh-CN" sz="4400" b="1" spc="300">
              <a:latin typeface="+mj-lt"/>
              <a:ea typeface="+mj-ea"/>
              <a:cs typeface="+mj-cs"/>
            </a:endParaRPr>
          </a:p>
          <a:p>
            <a:pPr>
              <a:lnSpc>
                <a:spcPct val="90000"/>
              </a:lnSpc>
              <a:spcBef>
                <a:spcPct val="0"/>
              </a:spcBef>
              <a:spcAft>
                <a:spcPts val="600"/>
              </a:spcAft>
            </a:pPr>
            <a:endParaRPr lang="en-US" altLang="zh-CN" sz="4400" b="1" spc="300">
              <a:latin typeface="+mj-lt"/>
              <a:ea typeface="+mj-ea"/>
              <a:cs typeface="+mj-cs"/>
            </a:endParaRPr>
          </a:p>
        </p:txBody>
      </p:sp>
      <p:sp>
        <p:nvSpPr>
          <p:cNvPr id="3" name="内容占位符 2">
            <a:extLst>
              <a:ext uri="{FF2B5EF4-FFF2-40B4-BE49-F238E27FC236}">
                <a16:creationId xmlns:a16="http://schemas.microsoft.com/office/drawing/2014/main" id="{742B5A1C-6D6E-A243-94E6-F8CFCDFD7351}"/>
              </a:ext>
            </a:extLst>
          </p:cNvPr>
          <p:cNvSpPr>
            <a:spLocks noGrp="1"/>
          </p:cNvSpPr>
          <p:nvPr>
            <p:ph idx="1"/>
          </p:nvPr>
        </p:nvSpPr>
        <p:spPr>
          <a:xfrm>
            <a:off x="762000" y="2279018"/>
            <a:ext cx="5314543" cy="3375920"/>
          </a:xfrm>
        </p:spPr>
        <p:txBody>
          <a:bodyPr vert="horz" lIns="91440" tIns="45720" rIns="91440" bIns="45720" rtlCol="0" anchor="t">
            <a:normAutofit/>
          </a:bodyPr>
          <a:lstStyle/>
          <a:p>
            <a:r>
              <a:rPr lang="en-US" altLang="zh-CN" sz="1800"/>
              <a:t>The objective of this capstone project is to find the most suitable location for the entrepreneur to open a new Chinese restaurant in Toronto, Canada. By using data science methods and machine learning methods such as clustering, this project aims to provide solutions to ansIr the business question: In Toronto, if an entrepreneur wants to open a Chinese restaurant, where should they consider opening it?</a:t>
            </a:r>
          </a:p>
          <a:p>
            <a:endParaRPr kumimoji="1" lang="en-US" altLang="zh-CN" sz="1800"/>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图片 8">
            <a:extLst>
              <a:ext uri="{FF2B5EF4-FFF2-40B4-BE49-F238E27FC236}">
                <a16:creationId xmlns:a16="http://schemas.microsoft.com/office/drawing/2014/main" id="{3006C20F-7410-744B-9E33-6173F368CA60}"/>
              </a:ext>
            </a:extLst>
          </p:cNvPr>
          <p:cNvPicPr>
            <a:picLocks noChangeAspect="1"/>
          </p:cNvPicPr>
          <p:nvPr/>
        </p:nvPicPr>
        <p:blipFill rotWithShape="1">
          <a:blip r:embed="rId2">
            <a:extLst>
              <a:ext uri="{28A0092B-C50C-407E-A947-70E740481C1C}">
                <a14:useLocalDpi xmlns:a14="http://schemas.microsoft.com/office/drawing/2010/main" val="0"/>
              </a:ext>
            </a:extLst>
          </a:blip>
          <a:srcRect l="16790" r="11129"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42598940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2" y="3237593"/>
            <a:ext cx="12192000" cy="1320799"/>
          </a:xfrm>
          <a:prstGeom prst="rect">
            <a:avLst/>
          </a:prstGeom>
          <a:solidFill>
            <a:srgbClr val="A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339" y="2104561"/>
            <a:ext cx="3204000" cy="2105251"/>
          </a:xfrm>
          <a:prstGeom prst="rect">
            <a:avLst/>
          </a:prstGeom>
          <a:effectLst>
            <a:outerShdw blurRad="254000" dist="88900" dir="8100000" algn="ctr" rotWithShape="0">
              <a:srgbClr val="000000">
                <a:alpha val="38000"/>
              </a:srgbClr>
            </a:outerShdw>
          </a:effectLst>
        </p:spPr>
      </p:pic>
      <p:pic>
        <p:nvPicPr>
          <p:cNvPr id="22" name="图片 21"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7970" y="2104567"/>
            <a:ext cx="3204000" cy="2134799"/>
          </a:xfrm>
          <a:prstGeom prst="rect">
            <a:avLst/>
          </a:prstGeom>
          <a:effectLst>
            <a:outerShdw blurRad="254000" dist="88900" dir="8100000" algn="ctr" rotWithShape="0">
              <a:srgbClr val="000000">
                <a:alpha val="38000"/>
              </a:srgbClr>
            </a:outerShdw>
          </a:effectLst>
        </p:spPr>
      </p:pic>
      <p:pic>
        <p:nvPicPr>
          <p:cNvPr id="23" name="图片 2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1070" y="2104569"/>
            <a:ext cx="3204000" cy="2134798"/>
          </a:xfrm>
          <a:prstGeom prst="rect">
            <a:avLst/>
          </a:prstGeom>
          <a:effectLst>
            <a:outerShdw blurRad="254000" dist="88900" dir="8100000" algn="ctr" rotWithShape="0">
              <a:srgbClr val="000000">
                <a:alpha val="38000"/>
              </a:srgbClr>
            </a:outerShdw>
          </a:effectLst>
        </p:spPr>
      </p:pic>
      <p:sp>
        <p:nvSpPr>
          <p:cNvPr id="24" name="矩形 23"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74291" y="4326432"/>
            <a:ext cx="3470015" cy="1894740"/>
          </a:xfrm>
          <a:prstGeom prst="rect">
            <a:avLst/>
          </a:prstGeom>
          <a:noFill/>
        </p:spPr>
        <p:txBody>
          <a:bodyPr wrap="square" lIns="108000" tIns="36000" bIns="36000" rtlCol="0">
            <a:spAutoFit/>
          </a:bodyPr>
          <a:lstStyle/>
          <a:p>
            <a:pPr>
              <a:lnSpc>
                <a:spcPct val="130000"/>
              </a:lnSpc>
              <a:spcAft>
                <a:spcPts val="600"/>
              </a:spcAft>
            </a:pPr>
            <a:endParaRPr lang="en-US" altLang="zh-CN" b="1" dirty="0">
              <a:solidFill>
                <a:srgbClr val="EDBD68"/>
              </a:solidFill>
              <a:latin typeface="微软雅黑" pitchFamily="34" charset="-122"/>
              <a:ea typeface="微软雅黑" pitchFamily="34" charset="-122"/>
            </a:endParaRPr>
          </a:p>
          <a:p>
            <a:pPr marL="285750" lvl="0" indent="-285750">
              <a:buFont typeface="Wingdings" pitchFamily="2" charset="2"/>
              <a:buChar char="l"/>
            </a:pPr>
            <a:r>
              <a:rPr lang="en-US" altLang="zh-CN" dirty="0"/>
              <a:t>List of neighborhoods in Toronto, Canada.</a:t>
            </a:r>
          </a:p>
          <a:p>
            <a:pPr marL="285750" lvl="0" indent="-285750">
              <a:buFont typeface="Wingdings" pitchFamily="2" charset="2"/>
              <a:buChar char="l"/>
            </a:pPr>
            <a:r>
              <a:rPr lang="en-US" altLang="zh-CN" dirty="0"/>
              <a:t>Scrapping of Toronto neighborhoods via Wikipedia</a:t>
            </a:r>
            <a:endParaRPr lang="zh-CN" altLang="zh-CN" dirty="0"/>
          </a:p>
          <a:p>
            <a:pPr lvl="0"/>
            <a:endParaRPr lang="zh-CN" altLang="zh-CN" dirty="0"/>
          </a:p>
        </p:txBody>
      </p:sp>
      <p:sp>
        <p:nvSpPr>
          <p:cNvPr id="25" name="矩形 2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4536095" y="4771527"/>
            <a:ext cx="3470015" cy="1734697"/>
          </a:xfrm>
          <a:prstGeom prst="rect">
            <a:avLst/>
          </a:prstGeom>
          <a:noFill/>
        </p:spPr>
        <p:txBody>
          <a:bodyPr wrap="square" lIns="108000" tIns="36000" bIns="36000" rtlCol="0">
            <a:spAutoFit/>
          </a:bodyPr>
          <a:lstStyle/>
          <a:p>
            <a:pPr marL="285750" lvl="0" indent="-285750">
              <a:buFont typeface="Wingdings" pitchFamily="2" charset="2"/>
              <a:buChar char="l"/>
            </a:pPr>
            <a:r>
              <a:rPr lang="en-US" altLang="zh-CN" dirty="0"/>
              <a:t>Latitude and Longitude of these neighborhoods.</a:t>
            </a:r>
          </a:p>
          <a:p>
            <a:pPr marL="285750" lvl="0" indent="-285750">
              <a:buFont typeface="Wingdings" pitchFamily="2" charset="2"/>
              <a:buChar char="l"/>
            </a:pPr>
            <a:r>
              <a:rPr lang="en-US" altLang="zh-CN" dirty="0"/>
              <a:t>Getting Latitude and Longitude data of these neighborhoods via Geocoder package</a:t>
            </a:r>
            <a:endParaRPr lang="zh-CN" altLang="zh-CN" dirty="0"/>
          </a:p>
          <a:p>
            <a:pPr lvl="0"/>
            <a:endParaRPr lang="zh-CN" altLang="zh-CN" dirty="0"/>
          </a:p>
        </p:txBody>
      </p:sp>
      <p:sp>
        <p:nvSpPr>
          <p:cNvPr id="26" name="矩形 25"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8089267" y="4713049"/>
            <a:ext cx="4102731" cy="2011695"/>
          </a:xfrm>
          <a:prstGeom prst="rect">
            <a:avLst/>
          </a:prstGeom>
          <a:noFill/>
        </p:spPr>
        <p:txBody>
          <a:bodyPr wrap="square" lIns="108000" tIns="36000" bIns="36000" rtlCol="0">
            <a:spAutoFit/>
          </a:bodyPr>
          <a:lstStyle/>
          <a:p>
            <a:pPr marL="285750" lvl="0" indent="-285750">
              <a:buFont typeface="Wingdings" pitchFamily="2" charset="2"/>
              <a:buChar char="l"/>
            </a:pPr>
            <a:r>
              <a:rPr lang="en-US" altLang="zh-CN" dirty="0"/>
              <a:t>Venue data related to Asian restaurants. This will help us find the neighborhoods that are most suitable to open a Chinese restaurant.</a:t>
            </a:r>
          </a:p>
          <a:p>
            <a:pPr marL="285750" lvl="0" indent="-285750">
              <a:buFont typeface="Wingdings" pitchFamily="2" charset="2"/>
              <a:buChar char="l"/>
            </a:pPr>
            <a:r>
              <a:rPr lang="en-US" altLang="zh-CN" dirty="0"/>
              <a:t>Using Foursquare API to get venue data related to these neighborhoods</a:t>
            </a:r>
            <a:endParaRPr lang="zh-CN" altLang="zh-CN" dirty="0"/>
          </a:p>
          <a:p>
            <a:pPr lvl="0"/>
            <a:endParaRPr lang="zh-CN" altLang="zh-CN" dirty="0"/>
          </a:p>
        </p:txBody>
      </p:sp>
      <p:sp>
        <p:nvSpPr>
          <p:cNvPr id="30" name="文本框 29"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428195" y="579902"/>
            <a:ext cx="7853286" cy="646331"/>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Data source and preprocessing</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3"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31904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2B5A1C-6D6E-A243-94E6-F8CFCDFD7351}"/>
              </a:ext>
            </a:extLst>
          </p:cNvPr>
          <p:cNvSpPr>
            <a:spLocks noGrp="1"/>
          </p:cNvSpPr>
          <p:nvPr>
            <p:ph idx="1"/>
          </p:nvPr>
        </p:nvSpPr>
        <p:spPr>
          <a:xfrm>
            <a:off x="1090409" y="2000782"/>
            <a:ext cx="10515600" cy="4351338"/>
          </a:xfrm>
        </p:spPr>
        <p:txBody>
          <a:bodyPr/>
          <a:lstStyle/>
          <a:p>
            <a:r>
              <a:rPr lang="en-US" altLang="zh-CN" dirty="0"/>
              <a:t>get the list of neighborhoods in Toronto, Canada</a:t>
            </a:r>
          </a:p>
          <a:p>
            <a:r>
              <a:rPr lang="en-US" altLang="zh-CN" dirty="0"/>
              <a:t>utilize Foursquare to pull the list of venues near these neighborhoods</a:t>
            </a:r>
          </a:p>
          <a:p>
            <a:r>
              <a:rPr lang="en-US" altLang="zh-CN" dirty="0"/>
              <a:t>I use Foursquare API to pull the list of top 100 venues within 500 meters radius</a:t>
            </a:r>
          </a:p>
          <a:p>
            <a:r>
              <a:rPr lang="en-US" altLang="zh-CN" dirty="0"/>
              <a:t>made a justification to specifically look for “Thai restaurants”</a:t>
            </a:r>
          </a:p>
          <a:p>
            <a:r>
              <a:rPr lang="en-US" altLang="zh-CN" dirty="0" err="1"/>
              <a:t>erformed</a:t>
            </a:r>
            <a:r>
              <a:rPr lang="en-US" altLang="zh-CN" dirty="0"/>
              <a:t> the clustering method by using k-means clustering</a:t>
            </a:r>
          </a:p>
          <a:p>
            <a:endParaRPr kumimoji="1" lang="zh-CN" altLang="en-US" dirty="0"/>
          </a:p>
        </p:txBody>
      </p:sp>
      <p:sp>
        <p:nvSpPr>
          <p:cNvPr id="7" name="文本框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858556F-38E7-F343-93FD-F99D2765AFD3}"/>
              </a:ext>
            </a:extLst>
          </p:cNvPr>
          <p:cNvSpPr txBox="1"/>
          <p:nvPr/>
        </p:nvSpPr>
        <p:spPr>
          <a:xfrm>
            <a:off x="1375604" y="517233"/>
            <a:ext cx="4720395" cy="1631216"/>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Methodology</a:t>
            </a:r>
            <a:endParaRPr lang="zh-CN" altLang="zh-CN" sz="3600" b="1" spc="300" dirty="0">
              <a:solidFill>
                <a:srgbClr val="AF4343"/>
              </a:solidFill>
              <a:latin typeface="Miriam" panose="020B0502050101010101" pitchFamily="34" charset="-79"/>
              <a:cs typeface="Miriam" panose="020B0502050101010101" pitchFamily="34" charset="-79"/>
            </a:endParaRPr>
          </a:p>
          <a:p>
            <a:endParaRPr lang="zh-CN" altLang="zh-CN" sz="3600" b="1" spc="300" dirty="0">
              <a:solidFill>
                <a:srgbClr val="AF4343"/>
              </a:solidFill>
              <a:latin typeface="Miriam" panose="020B0502050101010101" pitchFamily="34" charset="-79"/>
              <a:cs typeface="Miriam" panose="020B0502050101010101" pitchFamily="34" charset="-79"/>
            </a:endParaRPr>
          </a:p>
          <a:p>
            <a:endParaRPr lang="zh-CN" altLang="en-US" sz="2800" b="1" spc="300" dirty="0">
              <a:solidFill>
                <a:srgbClr val="AF4343"/>
              </a:solidFill>
              <a:latin typeface="Miriam" panose="020B0502050101010101" pitchFamily="34" charset="-79"/>
              <a:cs typeface="Miriam" panose="020B0502050101010101" pitchFamily="34" charset="-79"/>
            </a:endParaRPr>
          </a:p>
        </p:txBody>
      </p:sp>
    </p:spTree>
    <p:extLst>
      <p:ext uri="{BB962C8B-B14F-4D97-AF65-F5344CB8AC3E}">
        <p14:creationId xmlns:p14="http://schemas.microsoft.com/office/powerpoint/2010/main" val="221979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2B5A1C-6D6E-A243-94E6-F8CFCDFD7351}"/>
              </a:ext>
            </a:extLst>
          </p:cNvPr>
          <p:cNvSpPr>
            <a:spLocks noGrp="1"/>
          </p:cNvSpPr>
          <p:nvPr>
            <p:ph idx="1"/>
          </p:nvPr>
        </p:nvSpPr>
        <p:spPr>
          <a:xfrm>
            <a:off x="6483012" y="1551305"/>
            <a:ext cx="5594688" cy="4351338"/>
          </a:xfrm>
        </p:spPr>
        <p:txBody>
          <a:bodyPr>
            <a:normAutofit/>
          </a:bodyPr>
          <a:lstStyle/>
          <a:p>
            <a:endParaRPr lang="en-US" altLang="zh-CN" dirty="0"/>
          </a:p>
          <a:p>
            <a:pPr marL="0" indent="0">
              <a:buNone/>
            </a:pPr>
            <a:r>
              <a:rPr lang="en-US" altLang="zh-CN" sz="2000" dirty="0"/>
              <a:t>categorize Toronto neighborhoods into 3 clusters based on how many Thai restaurants are in each neighborhood:</a:t>
            </a:r>
          </a:p>
          <a:p>
            <a:pPr lvl="0"/>
            <a:r>
              <a:rPr lang="en-US" altLang="zh-CN" dirty="0"/>
              <a:t>Cluster 0: Neighborhoods with little or no Thai restaurants</a:t>
            </a:r>
            <a:endParaRPr lang="zh-CN" altLang="zh-CN" dirty="0"/>
          </a:p>
          <a:p>
            <a:pPr lvl="0"/>
            <a:r>
              <a:rPr lang="en-US" altLang="zh-CN" dirty="0"/>
              <a:t>Cluster 1: Neighborhoods with no Thai restaurants</a:t>
            </a:r>
            <a:endParaRPr lang="zh-CN" altLang="zh-CN" dirty="0"/>
          </a:p>
          <a:p>
            <a:pPr lvl="0"/>
            <a:r>
              <a:rPr lang="en-US" altLang="zh-CN" dirty="0"/>
              <a:t>Cluster 2: Neighborhoods with high number of Thai restaurants</a:t>
            </a:r>
            <a:endParaRPr lang="zh-CN" altLang="zh-CN" dirty="0"/>
          </a:p>
          <a:p>
            <a:endParaRPr kumimoji="1" lang="zh-CN" altLang="en-US" dirty="0"/>
          </a:p>
        </p:txBody>
      </p:sp>
      <p:sp>
        <p:nvSpPr>
          <p:cNvPr id="7" name="文本框 6"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a:extLst>
              <a:ext uri="{FF2B5EF4-FFF2-40B4-BE49-F238E27FC236}">
                <a16:creationId xmlns:a16="http://schemas.microsoft.com/office/drawing/2014/main" id="{E858556F-38E7-F343-93FD-F99D2765AFD3}"/>
              </a:ext>
            </a:extLst>
          </p:cNvPr>
          <p:cNvSpPr txBox="1"/>
          <p:nvPr/>
        </p:nvSpPr>
        <p:spPr>
          <a:xfrm>
            <a:off x="1375604" y="517233"/>
            <a:ext cx="4720395" cy="1631216"/>
          </a:xfrm>
          <a:prstGeom prst="rect">
            <a:avLst/>
          </a:prstGeom>
          <a:noFill/>
        </p:spPr>
        <p:txBody>
          <a:bodyPr wrap="square" rtlCol="0">
            <a:spAutoFit/>
          </a:bodyPr>
          <a:lstStyle/>
          <a:p>
            <a:r>
              <a:rPr lang="en-US" altLang="zh-CN" sz="3600" b="1" spc="300" dirty="0">
                <a:solidFill>
                  <a:srgbClr val="AF4343"/>
                </a:solidFill>
                <a:latin typeface="Miriam" panose="020B0502050101010101" pitchFamily="34" charset="-79"/>
                <a:cs typeface="Miriam" panose="020B0502050101010101" pitchFamily="34" charset="-79"/>
              </a:rPr>
              <a:t>Results</a:t>
            </a:r>
            <a:endParaRPr lang="zh-CN" altLang="zh-CN" sz="3600" b="1" spc="300" dirty="0">
              <a:solidFill>
                <a:srgbClr val="AF4343"/>
              </a:solidFill>
              <a:latin typeface="Miriam" panose="020B0502050101010101" pitchFamily="34" charset="-79"/>
              <a:cs typeface="Miriam" panose="020B0502050101010101" pitchFamily="34" charset="-79"/>
            </a:endParaRPr>
          </a:p>
          <a:p>
            <a:endParaRPr lang="zh-CN" altLang="zh-CN" sz="3600" b="1" spc="300" dirty="0">
              <a:solidFill>
                <a:srgbClr val="AF4343"/>
              </a:solidFill>
              <a:latin typeface="Miriam" panose="020B0502050101010101" pitchFamily="34" charset="-79"/>
              <a:cs typeface="Miriam" panose="020B0502050101010101" pitchFamily="34" charset="-79"/>
            </a:endParaRPr>
          </a:p>
          <a:p>
            <a:endParaRPr lang="zh-CN" altLang="en-US" sz="2800" b="1" spc="300" dirty="0">
              <a:solidFill>
                <a:srgbClr val="AF4343"/>
              </a:solidFill>
              <a:latin typeface="Miriam" panose="020B0502050101010101" pitchFamily="34" charset="-79"/>
              <a:cs typeface="Miriam" panose="020B0502050101010101" pitchFamily="34" charset="-79"/>
            </a:endParaRPr>
          </a:p>
        </p:txBody>
      </p:sp>
      <p:pic>
        <p:nvPicPr>
          <p:cNvPr id="8" name="图片 7">
            <a:extLst>
              <a:ext uri="{FF2B5EF4-FFF2-40B4-BE49-F238E27FC236}">
                <a16:creationId xmlns:a16="http://schemas.microsoft.com/office/drawing/2014/main" id="{1E17C572-F6D1-B349-99A0-8DCC1FF70C88}"/>
              </a:ext>
            </a:extLst>
          </p:cNvPr>
          <p:cNvPicPr/>
          <p:nvPr/>
        </p:nvPicPr>
        <p:blipFill>
          <a:blip r:embed="rId2"/>
          <a:stretch>
            <a:fillRect/>
          </a:stretch>
        </p:blipFill>
        <p:spPr>
          <a:xfrm>
            <a:off x="658174" y="1769769"/>
            <a:ext cx="5594688" cy="4132874"/>
          </a:xfrm>
          <a:prstGeom prst="rect">
            <a:avLst/>
          </a:prstGeom>
        </p:spPr>
      </p:pic>
    </p:spTree>
    <p:extLst>
      <p:ext uri="{BB962C8B-B14F-4D97-AF65-F5344CB8AC3E}">
        <p14:creationId xmlns:p14="http://schemas.microsoft.com/office/powerpoint/2010/main" val="103913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EA6AEFC-82E0-3E4B-A8DE-6B4339D0037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5773"/>
            <a:ext cx="6858000" cy="6858000"/>
          </a:xfrm>
          <a:prstGeom prst="rect">
            <a:avLst/>
          </a:prstGeom>
        </p:spPr>
      </p:pic>
      <p:sp>
        <p:nvSpPr>
          <p:cNvPr id="133" name="矩形 1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5018996" y="1867780"/>
            <a:ext cx="6496184" cy="3479790"/>
          </a:xfrm>
          <a:prstGeom prst="rect">
            <a:avLst/>
          </a:prstGeom>
          <a:noFill/>
        </p:spPr>
        <p:txBody>
          <a:bodyPr wrap="square" lIns="108000" tIns="36000" bIns="36000" rtlCol="0">
            <a:spAutoFit/>
          </a:bodyPr>
          <a:lstStyle/>
          <a:p>
            <a:pPr>
              <a:lnSpc>
                <a:spcPct val="130000"/>
              </a:lnSpc>
              <a:spcAft>
                <a:spcPts val="600"/>
              </a:spcAft>
            </a:pPr>
            <a:r>
              <a:rPr lang="en-US" altLang="zh-CN" sz="2800" b="1" dirty="0">
                <a:solidFill>
                  <a:srgbClr val="AF4343"/>
                </a:solidFill>
                <a:latin typeface="微软雅黑" pitchFamily="34" charset="-122"/>
                <a:ea typeface="微软雅黑" pitchFamily="34" charset="-122"/>
              </a:rPr>
              <a:t>Recommendations</a:t>
            </a:r>
          </a:p>
          <a:p>
            <a:r>
              <a:rPr lang="en-US" altLang="zh-CN" dirty="0"/>
              <a:t>Most of Thai restaurants are in Cluster 2 which is around Adelaide, King, Richmond areas and lowest (close to zero) in Cluster 1 areas which are North Toronto West and Parkdale areas.</a:t>
            </a:r>
          </a:p>
          <a:p>
            <a:endParaRPr lang="en-US" altLang="zh-CN" dirty="0"/>
          </a:p>
          <a:p>
            <a:r>
              <a:rPr lang="en-US" altLang="zh-CN" dirty="0"/>
              <a:t>there are good opportunities to open near Chinatown, St James town as the competition seems to be low.</a:t>
            </a:r>
          </a:p>
          <a:p>
            <a:endParaRPr lang="en-US" altLang="zh-CN" dirty="0"/>
          </a:p>
          <a:p>
            <a:r>
              <a:rPr lang="en-US" altLang="zh-CN" dirty="0"/>
              <a:t>it seems Cluster 1 might be a good location as there are not a lot of Asian restaurants in these areas.</a:t>
            </a:r>
          </a:p>
          <a:p>
            <a:endParaRPr lang="zh-CN" altLang="zh-CN" dirty="0"/>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2840364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E69EEF-0B4A-7049-868E-46A3E6D7853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矩形 3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p:nvPr/>
        </p:nvSpPr>
        <p:spPr>
          <a:xfrm>
            <a:off x="1813550" y="2315430"/>
            <a:ext cx="8749345" cy="2227139"/>
          </a:xfrm>
          <a:prstGeom prst="rect">
            <a:avLst/>
          </a:prstGeom>
          <a:noFill/>
        </p:spPr>
        <p:txBody>
          <a:bodyPr wrap="square" lIns="108000" tIns="36000" bIns="36000" rtlCol="0">
            <a:spAutoFit/>
          </a:bodyPr>
          <a:lstStyle/>
          <a:p>
            <a:r>
              <a:rPr lang="en-US" altLang="zh-CN" sz="2800" dirty="0"/>
              <a:t>In this project, we have gone through the process of identifying the business problem, specifying the data required, extracting and preparing the data, performing the machine learning by utilizing k-means clustering and providing recommendation to the stakeholder.</a:t>
            </a:r>
            <a:endParaRPr lang="zh-CN" altLang="zh-CN" sz="2800" dirty="0"/>
          </a:p>
        </p:txBody>
      </p:sp>
      <p:sp>
        <p:nvSpPr>
          <p:cNvPr id="35" name="文本框 34"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1347536" y="579520"/>
            <a:ext cx="2557713" cy="523220"/>
          </a:xfrm>
          <a:prstGeom prst="rect">
            <a:avLst/>
          </a:prstGeom>
          <a:noFill/>
        </p:spPr>
        <p:txBody>
          <a:bodyPr wrap="square" rtlCol="0">
            <a:spAutoFit/>
          </a:bodyPr>
          <a:lstStyle/>
          <a:p>
            <a:r>
              <a:rPr lang="en-US" altLang="zh-CN" sz="2800" b="1" spc="300" dirty="0">
                <a:solidFill>
                  <a:srgbClr val="AF4343"/>
                </a:solidFill>
                <a:latin typeface="Miriam" panose="020B0502050101010101" pitchFamily="34" charset="-79"/>
                <a:cs typeface="Miriam" panose="020B0502050101010101" pitchFamily="34" charset="-79"/>
              </a:rPr>
              <a:t>Conclusion</a:t>
            </a:r>
            <a:endParaRPr lang="zh-CN" altLang="en-US" sz="2800" b="1" spc="300" dirty="0">
              <a:solidFill>
                <a:srgbClr val="AF4343"/>
              </a:solidFill>
              <a:latin typeface="Miriam" panose="020B0502050101010101" pitchFamily="34" charset="-79"/>
              <a:cs typeface="Miriam" panose="020B0502050101010101" pitchFamily="34" charset="-79"/>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spTree>
    <p:extLst>
      <p:ext uri="{BB962C8B-B14F-4D97-AF65-F5344CB8AC3E}">
        <p14:creationId xmlns:p14="http://schemas.microsoft.com/office/powerpoint/2010/main" val="10224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F4343"/>
        </a:solidFill>
        <a:effectLst/>
      </p:bgPr>
    </p:bg>
    <p:spTree>
      <p:nvGrpSpPr>
        <p:cNvPr id="1" name=""/>
        <p:cNvGrpSpPr/>
        <p:nvPr/>
      </p:nvGrpSpPr>
      <p:grpSpPr>
        <a:xfrm>
          <a:off x="0" y="0"/>
          <a:ext cx="0" cy="0"/>
          <a:chOff x="0" y="0"/>
          <a:chExt cx="0" cy="0"/>
        </a:xfrm>
      </p:grpSpPr>
      <p:sp>
        <p:nvSpPr>
          <p:cNvPr id="33" name="文本框 32"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p:cNvSpPr txBox="1"/>
          <p:nvPr/>
        </p:nvSpPr>
        <p:spPr>
          <a:xfrm>
            <a:off x="5521445" y="1515533"/>
            <a:ext cx="4426181" cy="2323713"/>
          </a:xfrm>
          <a:prstGeom prst="rect">
            <a:avLst/>
          </a:prstGeom>
          <a:noFill/>
        </p:spPr>
        <p:txBody>
          <a:bodyPr wrap="square" rtlCol="0">
            <a:spAutoFit/>
          </a:bodyPr>
          <a:lstStyle/>
          <a:p>
            <a:pPr algn="r">
              <a:spcAft>
                <a:spcPts val="600"/>
              </a:spcAft>
            </a:pPr>
            <a:r>
              <a:rPr lang="zh-CN" altLang="en-US" sz="8000" b="1" dirty="0">
                <a:solidFill>
                  <a:schemeClr val="bg1"/>
                </a:solidFill>
                <a:latin typeface="微软雅黑" panose="020B0503020204020204" pitchFamily="34" charset="-122"/>
                <a:ea typeface="微软雅黑" panose="020B0503020204020204" pitchFamily="34" charset="-122"/>
              </a:rPr>
              <a:t>谢谢观看</a:t>
            </a:r>
            <a:endParaRPr lang="en-US" altLang="zh-CN" sz="8000" b="1" dirty="0">
              <a:solidFill>
                <a:schemeClr val="bg1"/>
              </a:solidFill>
              <a:latin typeface="微软雅黑" panose="020B0503020204020204" pitchFamily="34" charset="-122"/>
              <a:ea typeface="微软雅黑" panose="020B0503020204020204" pitchFamily="34" charset="-122"/>
            </a:endParaRPr>
          </a:p>
          <a:p>
            <a:pPr algn="r">
              <a:spcAft>
                <a:spcPts val="600"/>
              </a:spcAft>
            </a:pPr>
            <a:r>
              <a:rPr lang="en-US" altLang="zh-CN" sz="6000" b="1" dirty="0">
                <a:solidFill>
                  <a:schemeClr val="bg1"/>
                </a:solidFill>
                <a:latin typeface="微软雅黑" panose="020B0503020204020204" pitchFamily="34" charset="-122"/>
                <a:ea typeface="微软雅黑" panose="020B0503020204020204" pitchFamily="34" charset="-122"/>
              </a:rPr>
              <a:t>GOODBYE! </a:t>
            </a:r>
            <a:endParaRPr lang="zh-CN" altLang="en-US" sz="6000" b="1" dirty="0">
              <a:solidFill>
                <a:schemeClr val="bg1"/>
              </a:solidFill>
              <a:latin typeface="微软雅黑" panose="020B0503020204020204" pitchFamily="34" charset="-122"/>
              <a:ea typeface="微软雅黑" panose="020B0503020204020204" pitchFamily="34" charset="-122"/>
            </a:endParaRPr>
          </a:p>
        </p:txBody>
      </p:sp>
      <p:sp>
        <p:nvSpPr>
          <p:cNvPr id="2" name="e7d195523061f1c0" descr="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 hidden="1"/>
          <p:cNvSpPr txBox="1"/>
          <p:nvPr/>
        </p:nvSpPr>
        <p:spPr>
          <a:xfrm>
            <a:off x="-355600" y="1803400"/>
            <a:ext cx="293927" cy="1016000"/>
          </a:xfrm>
          <a:prstGeom prst="rect">
            <a:avLst/>
          </a:prstGeom>
          <a:noFill/>
        </p:spPr>
        <p:txBody>
          <a:bodyPr vert="wordArtVert" rtlCol="0">
            <a:spAutoFit/>
          </a:bodyPr>
          <a:lstStyle/>
          <a:p>
            <a:r>
              <a:rPr lang="en-US" altLang="zh-CN" sz="100"/>
              <a:t>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a:t>
            </a:r>
            <a:endParaRPr lang="zh-CN" altLang="en-US" sz="100"/>
          </a:p>
        </p:txBody>
      </p:sp>
      <p:pic>
        <p:nvPicPr>
          <p:cNvPr id="4" name="图片 3">
            <a:extLst>
              <a:ext uri="{FF2B5EF4-FFF2-40B4-BE49-F238E27FC236}">
                <a16:creationId xmlns:a16="http://schemas.microsoft.com/office/drawing/2014/main" id="{E504CE1A-F41B-D04B-9160-168DC5735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98" y="3429000"/>
            <a:ext cx="5324447" cy="3498373"/>
          </a:xfrm>
          <a:prstGeom prst="rect">
            <a:avLst/>
          </a:prstGeom>
          <a:effectLst>
            <a:softEdge rad="635000"/>
          </a:effectLst>
        </p:spPr>
      </p:pic>
    </p:spTree>
    <p:extLst>
      <p:ext uri="{BB962C8B-B14F-4D97-AF65-F5344CB8AC3E}">
        <p14:creationId xmlns:p14="http://schemas.microsoft.com/office/powerpoint/2010/main" val="37369428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0600ade85ab8d19863d296bbd6d3c8047FB0A4867354E4F1E3A7DEAE3C4C4B5C9777EC9E9D7F78045DB0296A4194571101A21F67FC7D6C39966CE50B69116E2EE84E571E25F3C0CCE19B7BA3F947E0899F8B654DDF63CBC54889BD665B879A243CED6339B4F4AAD5F6D1EDF9135418660BA3FBA18744DAFA98EABC1EED731EA6833863FD2C33712174ACE2AD755DACFBF</_7b1dac89e7d195523061f1c0316ecb71>
</e7d195523061f1c0>
</file>

<file path=customXml/itemProps1.xml><?xml version="1.0" encoding="utf-8"?>
<ds:datastoreItem xmlns:ds="http://schemas.openxmlformats.org/officeDocument/2006/customXml" ds:itemID="{94FBDCCB-D919-40BD-984A-2B7055BF870C}">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otalTime>9</TotalTime>
  <Words>532</Words>
  <Application>Microsoft Macintosh PowerPoint</Application>
  <PresentationFormat>宽屏</PresentationFormat>
  <Paragraphs>42</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微软雅黑</vt:lpstr>
      <vt:lpstr>PingFang SC</vt:lpstr>
      <vt:lpstr>Zapf Dingbats Regular</vt:lpstr>
      <vt:lpstr>Arial</vt:lpstr>
      <vt:lpstr>Calibri</vt:lpstr>
      <vt:lpstr>Calibri Light</vt:lpstr>
      <vt:lpstr>Miriam</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Istrate Ramona</dc:creator>
  <cp:lastModifiedBy>Istrate Ramona</cp:lastModifiedBy>
  <cp:revision>3</cp:revision>
  <dcterms:created xsi:type="dcterms:W3CDTF">2020-02-17T09:16:32Z</dcterms:created>
  <dcterms:modified xsi:type="dcterms:W3CDTF">2020-02-17T09:27:19Z</dcterms:modified>
</cp:coreProperties>
</file>