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75" r:id="rId6"/>
    <p:sldId id="260" r:id="rId7"/>
    <p:sldId id="261" r:id="rId8"/>
    <p:sldId id="262" r:id="rId9"/>
    <p:sldId id="276" r:id="rId10"/>
    <p:sldId id="263" r:id="rId11"/>
    <p:sldId id="264" r:id="rId12"/>
    <p:sldId id="265" r:id="rId13"/>
    <p:sldId id="266" r:id="rId14"/>
    <p:sldId id="277" r:id="rId15"/>
    <p:sldId id="267" r:id="rId16"/>
    <p:sldId id="268" r:id="rId17"/>
    <p:sldId id="269" r:id="rId18"/>
    <p:sldId id="270" r:id="rId19"/>
    <p:sldId id="271" r:id="rId20"/>
    <p:sldId id="272" r:id="rId21"/>
    <p:sldId id="273" r:id="rId22"/>
    <p:sldId id="274"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36" autoAdjust="0"/>
  </p:normalViewPr>
  <p:slideViewPr>
    <p:cSldViewPr snapToGrid="0">
      <p:cViewPr varScale="1">
        <p:scale>
          <a:sx n="43" d="100"/>
          <a:sy n="43" d="100"/>
        </p:scale>
        <p:origin x="15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B9779-C688-4035-9D75-2F7206568551}" type="datetimeFigureOut">
              <a:rPr lang="zh-CN" altLang="en-US" smtClean="0"/>
              <a:t>2019/4/1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1B2F4-1171-4D13-A29A-A81E3FCDBAEB}" type="slidenum">
              <a:rPr lang="zh-CN" altLang="en-US" smtClean="0"/>
              <a:t>‹#›</a:t>
            </a:fld>
            <a:endParaRPr lang="zh-CN" altLang="en-US"/>
          </a:p>
        </p:txBody>
      </p:sp>
    </p:spTree>
    <p:extLst>
      <p:ext uri="{BB962C8B-B14F-4D97-AF65-F5344CB8AC3E}">
        <p14:creationId xmlns:p14="http://schemas.microsoft.com/office/powerpoint/2010/main" val="380631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a:t>
            </a:r>
            <a:r>
              <a:rPr lang="zh-CN" altLang="zh-CN" sz="1200" kern="1200" dirty="0">
                <a:solidFill>
                  <a:schemeClr val="tx1"/>
                </a:solidFill>
                <a:effectLst/>
                <a:latin typeface="+mn-lt"/>
                <a:ea typeface="+mn-ea"/>
                <a:cs typeface="+mn-cs"/>
              </a:rPr>
              <a:t>题目：用于并行图像处理的可扩展</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加速器。</a:t>
            </a:r>
          </a:p>
        </p:txBody>
      </p:sp>
      <p:sp>
        <p:nvSpPr>
          <p:cNvPr id="4" name="灯片编号占位符 3"/>
          <p:cNvSpPr>
            <a:spLocks noGrp="1"/>
          </p:cNvSpPr>
          <p:nvPr>
            <p:ph type="sldNum" sz="quarter" idx="5"/>
          </p:nvPr>
        </p:nvSpPr>
        <p:spPr/>
        <p:txBody>
          <a:bodyPr/>
          <a:lstStyle/>
          <a:p>
            <a:fld id="{3101B2F4-1171-4D13-A29A-A81E3FCDBAEB}" type="slidenum">
              <a:rPr lang="zh-CN" altLang="en-US" smtClean="0"/>
              <a:t>1</a:t>
            </a:fld>
            <a:endParaRPr lang="zh-CN" altLang="en-US"/>
          </a:p>
        </p:txBody>
      </p:sp>
    </p:spTree>
    <p:extLst>
      <p:ext uri="{BB962C8B-B14F-4D97-AF65-F5344CB8AC3E}">
        <p14:creationId xmlns:p14="http://schemas.microsoft.com/office/powerpoint/2010/main" val="2969590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Page12</a:t>
            </a:r>
            <a:r>
              <a:rPr lang="zh-CN" altLang="zh-CN" sz="1200" kern="1200" dirty="0">
                <a:solidFill>
                  <a:schemeClr val="tx1"/>
                </a:solidFill>
                <a:effectLst/>
                <a:latin typeface="+mn-lt"/>
                <a:ea typeface="+mn-ea"/>
                <a:cs typeface="+mn-cs"/>
              </a:rPr>
              <a:t>：我们开发了两种预取机制，来确保每个</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核心都能利用足够高的内存带宽。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key idea is to prefetch data that will be accessed during a non-blocking remote function call before the execution of the function call</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列表</a:t>
            </a:r>
            <a:r>
              <a:rPr lang="zh-CN" altLang="zh-CN" sz="1200" kern="1200" dirty="0">
                <a:solidFill>
                  <a:schemeClr val="tx1"/>
                </a:solidFill>
                <a:effectLst/>
                <a:latin typeface="+mn-lt"/>
                <a:ea typeface="+mn-ea"/>
                <a:cs typeface="+mn-cs"/>
              </a:rPr>
              <a:t>预取，可以覆盖频繁的顺序访问，但图形处理通常涉及大量随机访问模式。</a:t>
            </a:r>
            <a:r>
              <a:rPr lang="zh-CN" altLang="en-US" sz="1200" kern="1200" dirty="0">
                <a:solidFill>
                  <a:schemeClr val="tx1"/>
                </a:solidFill>
                <a:effectLst/>
                <a:latin typeface="+mn-lt"/>
                <a:ea typeface="+mn-ea"/>
                <a:cs typeface="+mn-cs"/>
              </a:rPr>
              <a:t>列表</a:t>
            </a:r>
            <a:r>
              <a:rPr lang="zh-CN" altLang="zh-CN" sz="1200" kern="1200" dirty="0">
                <a:solidFill>
                  <a:schemeClr val="tx1"/>
                </a:solidFill>
                <a:effectLst/>
                <a:latin typeface="+mn-lt"/>
                <a:ea typeface="+mn-ea"/>
                <a:cs typeface="+mn-cs"/>
              </a:rPr>
              <a:t>预取器不能容易地预测这种访问模式。</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消息触发预取。（机制如图，圈三是请求预取。圈四：经过预取之后，标记</a:t>
            </a:r>
            <a:r>
              <a:rPr lang="en-US" altLang="zh-CN" sz="1200" kern="1200" dirty="0">
                <a:solidFill>
                  <a:schemeClr val="tx1"/>
                </a:solidFill>
                <a:effectLst/>
                <a:latin typeface="+mn-lt"/>
                <a:ea typeface="+mn-ea"/>
                <a:cs typeface="+mn-cs"/>
              </a:rPr>
              <a:t>M1</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ready</a:t>
            </a:r>
            <a:r>
              <a:rPr lang="zh-CN" altLang="zh-CN" sz="1200" kern="1200" dirty="0">
                <a:solidFill>
                  <a:schemeClr val="tx1"/>
                </a:solidFill>
                <a:effectLst/>
                <a:latin typeface="+mn-lt"/>
                <a:ea typeface="+mn-ea"/>
                <a:cs typeface="+mn-cs"/>
              </a:rPr>
              <a:t>状态。圈五：一次处理多个就绪（标记为</a:t>
            </a:r>
            <a:r>
              <a:rPr lang="en-US" altLang="zh-CN" sz="1200" kern="1200" dirty="0">
                <a:solidFill>
                  <a:schemeClr val="tx1"/>
                </a:solidFill>
                <a:effectLst/>
                <a:latin typeface="+mn-lt"/>
                <a:ea typeface="+mn-ea"/>
                <a:cs typeface="+mn-cs"/>
              </a:rPr>
              <a:t>ready</a:t>
            </a:r>
            <a:r>
              <a:rPr lang="zh-CN" altLang="zh-CN" sz="1200" kern="1200" dirty="0">
                <a:solidFill>
                  <a:schemeClr val="tx1"/>
                </a:solidFill>
                <a:effectLst/>
                <a:latin typeface="+mn-lt"/>
                <a:ea typeface="+mn-ea"/>
                <a:cs typeface="+mn-cs"/>
              </a:rPr>
              <a:t>）的消息。）关键思想是在执行功能调用之前，预取数据，这个数据是将在非阻塞远程功能调用期间访问的数据。为此，我们为每个非阻塞远程函数调用包添加一个可选字段，指示要预取的内存地址。只要将包含预取提示的请求插入到消息队列中，消息触发的预取程序就会根据提示发出预取请求，并在预取信息时将消息标记为就绪。当消息队列中超过预定数量的消息准备就绪时，消息队列向核心发出中断以处理就绪消息。</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12</a:t>
            </a:fld>
            <a:endParaRPr lang="zh-CN" altLang="en-US"/>
          </a:p>
        </p:txBody>
      </p:sp>
    </p:spTree>
    <p:extLst>
      <p:ext uri="{BB962C8B-B14F-4D97-AF65-F5344CB8AC3E}">
        <p14:creationId xmlns:p14="http://schemas.microsoft.com/office/powerpoint/2010/main" val="44960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Page13</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是由图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8-13</a:t>
            </a:r>
            <a:r>
              <a:rPr lang="zh-CN" altLang="zh-CN" sz="1200" kern="1200" dirty="0">
                <a:solidFill>
                  <a:schemeClr val="tx1"/>
                </a:solidFill>
                <a:effectLst/>
                <a:latin typeface="+mn-lt"/>
                <a:ea typeface="+mn-ea"/>
                <a:cs typeface="+mn-cs"/>
              </a:rPr>
              <a:t>行经过</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之后的</a:t>
            </a:r>
            <a:r>
              <a:rPr lang="en-US" altLang="zh-CN" sz="1200" kern="1200" dirty="0">
                <a:solidFill>
                  <a:schemeClr val="tx1"/>
                </a:solidFill>
                <a:effectLst/>
                <a:latin typeface="+mn-lt"/>
                <a:ea typeface="+mn-ea"/>
                <a:cs typeface="+mn-cs"/>
              </a:rPr>
              <a:t>PageRank</a:t>
            </a:r>
            <a:r>
              <a:rPr lang="zh-CN" altLang="zh-CN" sz="1200" kern="1200" dirty="0">
                <a:solidFill>
                  <a:schemeClr val="tx1"/>
                </a:solidFill>
                <a:effectLst/>
                <a:latin typeface="+mn-lt"/>
                <a:ea typeface="+mn-ea"/>
                <a:cs typeface="+mn-cs"/>
              </a:rPr>
              <a:t>计算。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function is executed asynchronously and cross-cube communication is incurred when the outgoing neighbor is in a different cube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Arg</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start address of the function argument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 大概是都用地址</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address</a:t>
            </a:r>
            <a:r>
              <a:rPr lang="zh-CN" altLang="en-US" sz="1200" kern="1200" dirty="0">
                <a:solidFill>
                  <a:schemeClr val="tx1"/>
                </a:solidFill>
                <a:effectLst/>
                <a:latin typeface="+mn-lt"/>
                <a:ea typeface="+mn-ea"/>
                <a:cs typeface="+mn-cs"/>
              </a:rPr>
              <a:t>，来保证减少随机存储器的遍历</a:t>
            </a:r>
            <a:r>
              <a:rPr lang="zh-CN" altLang="en-US" sz="1200" kern="1200">
                <a:solidFill>
                  <a:schemeClr val="tx1"/>
                </a:solidFill>
                <a:effectLst/>
                <a:latin typeface="+mn-lt"/>
                <a:ea typeface="+mn-ea"/>
                <a:cs typeface="+mn-cs"/>
              </a:rPr>
              <a:t>吧，给个地址就不遍历了。</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13</a:t>
            </a:fld>
            <a:endParaRPr lang="zh-CN" altLang="en-US"/>
          </a:p>
        </p:txBody>
      </p:sp>
    </p:spTree>
    <p:extLst>
      <p:ext uri="{BB962C8B-B14F-4D97-AF65-F5344CB8AC3E}">
        <p14:creationId xmlns:p14="http://schemas.microsoft.com/office/powerpoint/2010/main" val="2159084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Page15</a:t>
            </a:r>
            <a:r>
              <a:rPr lang="zh-CN" altLang="en-US" sz="1200" kern="1200" dirty="0">
                <a:solidFill>
                  <a:schemeClr val="tx1"/>
                </a:solidFill>
                <a:effectLst/>
                <a:latin typeface="+mn-lt"/>
                <a:ea typeface="+mn-ea"/>
                <a:cs typeface="+mn-cs"/>
                <a:sym typeface="Wingdings" panose="05000000000000000000" pitchFamily="2" charset="2"/>
              </a:rPr>
              <a:t>（用</a:t>
            </a:r>
            <a:r>
              <a:rPr lang="en-US" altLang="zh-CN" sz="1200" kern="1200" dirty="0">
                <a:solidFill>
                  <a:schemeClr val="tx1"/>
                </a:solidFill>
                <a:effectLst/>
                <a:latin typeface="+mn-lt"/>
                <a:ea typeface="+mn-ea"/>
                <a:cs typeface="+mn-cs"/>
                <a:sym typeface="Wingdings" panose="05000000000000000000" pitchFamily="2" charset="2"/>
              </a:rPr>
              <a:t>x86-64</a:t>
            </a:r>
            <a:r>
              <a:rPr lang="zh-CN" altLang="en-US" sz="1200" kern="1200" dirty="0">
                <a:solidFill>
                  <a:schemeClr val="tx1"/>
                </a:solidFill>
                <a:effectLst/>
                <a:latin typeface="+mn-lt"/>
                <a:ea typeface="+mn-ea"/>
                <a:cs typeface="+mn-cs"/>
                <a:sym typeface="Wingdings" panose="05000000000000000000" pitchFamily="2" charset="2"/>
              </a:rPr>
              <a:t>模拟器来评估架构）</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比较了所提出的</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系统与传统系统（</a:t>
            </a:r>
            <a:r>
              <a:rPr lang="en-US" altLang="zh-CN" sz="1200" kern="1200" dirty="0">
                <a:solidFill>
                  <a:schemeClr val="tx1"/>
                </a:solidFill>
                <a:effectLst/>
                <a:latin typeface="+mn-lt"/>
                <a:ea typeface="+mn-ea"/>
                <a:cs typeface="+mn-cs"/>
              </a:rPr>
              <a:t>DDR3-OoO</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HMC-</a:t>
            </a:r>
            <a:r>
              <a:rPr lang="en-US" altLang="zh-CN" sz="1200" kern="1200" dirty="0" err="1">
                <a:solidFill>
                  <a:schemeClr val="tx1"/>
                </a:solidFill>
                <a:effectLst/>
                <a:latin typeface="+mn-lt"/>
                <a:ea typeface="+mn-ea"/>
                <a:cs typeface="+mn-cs"/>
              </a:rPr>
              <a:t>OoO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HMC-MC</a:t>
            </a:r>
            <a:r>
              <a:rPr lang="zh-CN" altLang="zh-CN" sz="1200" kern="1200" dirty="0">
                <a:solidFill>
                  <a:schemeClr val="tx1"/>
                </a:solidFill>
                <a:effectLst/>
                <a:latin typeface="+mn-lt"/>
                <a:ea typeface="+mn-ea"/>
                <a:cs typeface="+mn-cs"/>
              </a:rPr>
              <a:t>）的性能。在这个图中，</a:t>
            </a:r>
            <a:r>
              <a:rPr lang="en-US" altLang="zh-CN" sz="1200" kern="1200" dirty="0">
                <a:solidFill>
                  <a:schemeClr val="tx1"/>
                </a:solidFill>
                <a:effectLst/>
                <a:latin typeface="+mn-lt"/>
                <a:ea typeface="+mn-ea"/>
                <a:cs typeface="+mn-cs"/>
              </a:rPr>
              <a:t>LP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MTP</a:t>
            </a:r>
            <a:r>
              <a:rPr lang="zh-CN" altLang="zh-CN" sz="1200" kern="1200" dirty="0">
                <a:solidFill>
                  <a:schemeClr val="tx1"/>
                </a:solidFill>
                <a:effectLst/>
                <a:latin typeface="+mn-lt"/>
                <a:ea typeface="+mn-ea"/>
                <a:cs typeface="+mn-cs"/>
              </a:rPr>
              <a:t>分别表示使用列表预取和消息触发预取。标记为</a:t>
            </a:r>
            <a:r>
              <a:rPr lang="en-US" altLang="zh-CN" sz="1200" kern="1200" dirty="0">
                <a:solidFill>
                  <a:schemeClr val="tx1"/>
                </a:solidFill>
                <a:effectLst/>
                <a:latin typeface="+mn-lt"/>
                <a:ea typeface="+mn-ea"/>
                <a:cs typeface="+mn-cs"/>
              </a:rPr>
              <a:t>GM</a:t>
            </a:r>
            <a:r>
              <a:rPr lang="zh-CN" altLang="zh-CN" sz="1200" kern="1200" dirty="0">
                <a:solidFill>
                  <a:schemeClr val="tx1"/>
                </a:solidFill>
                <a:effectLst/>
                <a:latin typeface="+mn-lt"/>
                <a:ea typeface="+mn-ea"/>
                <a:cs typeface="+mn-cs"/>
              </a:rPr>
              <a:t>的列表示所有工作负载的几何平均值。我们的评估结果表明，即使没有预取技术，</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的性能也比基于</a:t>
            </a:r>
            <a:r>
              <a:rPr lang="en-US" altLang="zh-CN" sz="1200" kern="1200" dirty="0">
                <a:solidFill>
                  <a:schemeClr val="tx1"/>
                </a:solidFill>
                <a:effectLst/>
                <a:latin typeface="+mn-lt"/>
                <a:ea typeface="+mn-ea"/>
                <a:cs typeface="+mn-cs"/>
              </a:rPr>
              <a:t>DDR3</a:t>
            </a:r>
            <a:r>
              <a:rPr lang="zh-CN" altLang="zh-CN" sz="1200" kern="1200" dirty="0">
                <a:solidFill>
                  <a:schemeClr val="tx1"/>
                </a:solidFill>
                <a:effectLst/>
                <a:latin typeface="+mn-lt"/>
                <a:ea typeface="+mn-ea"/>
                <a:cs typeface="+mn-cs"/>
              </a:rPr>
              <a:t>的传统架构（</a:t>
            </a:r>
            <a:r>
              <a:rPr lang="en-US" altLang="zh-CN" sz="1200" kern="1200" dirty="0">
                <a:solidFill>
                  <a:schemeClr val="tx1"/>
                </a:solidFill>
                <a:effectLst/>
                <a:latin typeface="+mn-lt"/>
                <a:ea typeface="+mn-ea"/>
                <a:cs typeface="+mn-cs"/>
              </a:rPr>
              <a:t>DDR3-OoO</a:t>
            </a:r>
            <a:r>
              <a:rPr lang="zh-CN" altLang="zh-CN" sz="1200" kern="1200" dirty="0">
                <a:solidFill>
                  <a:schemeClr val="tx1"/>
                </a:solidFill>
                <a:effectLst/>
                <a:latin typeface="+mn-lt"/>
                <a:ea typeface="+mn-ea"/>
                <a:cs typeface="+mn-cs"/>
              </a:rPr>
              <a:t>）高出</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倍。使用</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HMC-</a:t>
            </a:r>
            <a:r>
              <a:rPr lang="en-US" altLang="zh-CN" sz="1200" kern="1200" dirty="0" err="1">
                <a:solidFill>
                  <a:schemeClr val="tx1"/>
                </a:solidFill>
                <a:effectLst/>
                <a:latin typeface="+mn-lt"/>
                <a:ea typeface="+mn-ea"/>
                <a:cs typeface="+mn-cs"/>
              </a:rPr>
              <a:t>OoO</a:t>
            </a:r>
            <a:r>
              <a:rPr lang="zh-CN" altLang="zh-CN" sz="1200" kern="1200" dirty="0">
                <a:solidFill>
                  <a:schemeClr val="tx1"/>
                </a:solidFill>
                <a:effectLst/>
                <a:latin typeface="+mn-lt"/>
                <a:ea typeface="+mn-ea"/>
                <a:cs typeface="+mn-cs"/>
              </a:rPr>
              <a:t>）替换基于</a:t>
            </a:r>
            <a:r>
              <a:rPr lang="en-US" altLang="zh-CN" sz="1200" kern="1200" dirty="0">
                <a:solidFill>
                  <a:schemeClr val="tx1"/>
                </a:solidFill>
                <a:effectLst/>
                <a:latin typeface="+mn-lt"/>
                <a:ea typeface="+mn-ea"/>
                <a:cs typeface="+mn-cs"/>
              </a:rPr>
              <a:t>DDR3</a:t>
            </a:r>
            <a:r>
              <a:rPr lang="zh-CN" altLang="zh-CN" sz="1200" kern="1200" dirty="0">
                <a:solidFill>
                  <a:schemeClr val="tx1"/>
                </a:solidFill>
                <a:effectLst/>
                <a:latin typeface="+mn-lt"/>
                <a:ea typeface="+mn-ea"/>
                <a:cs typeface="+mn-cs"/>
              </a:rPr>
              <a:t>的主存储器并使用许多有序内核而不是无序内核（</a:t>
            </a:r>
            <a:r>
              <a:rPr lang="en-US" altLang="zh-CN" sz="1200" kern="1200" dirty="0">
                <a:solidFill>
                  <a:schemeClr val="tx1"/>
                </a:solidFill>
                <a:effectLst/>
                <a:latin typeface="+mn-lt"/>
                <a:ea typeface="+mn-ea"/>
                <a:cs typeface="+mn-cs"/>
              </a:rPr>
              <a:t>HMC-MC</a:t>
            </a:r>
            <a:r>
              <a:rPr lang="zh-CN" altLang="zh-CN" sz="1200" kern="1200" dirty="0">
                <a:solidFill>
                  <a:schemeClr val="tx1"/>
                </a:solidFill>
                <a:effectLst/>
                <a:latin typeface="+mn-lt"/>
                <a:ea typeface="+mn-ea"/>
                <a:cs typeface="+mn-cs"/>
              </a:rPr>
              <a:t>），与传统系统相比，性能仅略有改善。我们的预取机制在一起使用时，使</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的平均性能比基于</a:t>
            </a:r>
            <a:r>
              <a:rPr lang="en-US" altLang="zh-CN" sz="1200" kern="1200" dirty="0">
                <a:solidFill>
                  <a:schemeClr val="tx1"/>
                </a:solidFill>
                <a:effectLst/>
                <a:latin typeface="+mn-lt"/>
                <a:ea typeface="+mn-ea"/>
                <a:cs typeface="+mn-cs"/>
              </a:rPr>
              <a:t>DDR3</a:t>
            </a:r>
            <a:r>
              <a:rPr lang="zh-CN" altLang="zh-CN" sz="1200" kern="1200" dirty="0">
                <a:solidFill>
                  <a:schemeClr val="tx1"/>
                </a:solidFill>
                <a:effectLst/>
                <a:latin typeface="+mn-lt"/>
                <a:ea typeface="+mn-ea"/>
                <a:cs typeface="+mn-cs"/>
              </a:rPr>
              <a:t>的传统系统提高了</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倍。</a:t>
            </a:r>
          </a:p>
          <a:p>
            <a:r>
              <a:rPr lang="zh-CN" altLang="zh-CN" sz="1200" kern="1200" dirty="0">
                <a:solidFill>
                  <a:schemeClr val="tx1"/>
                </a:solidFill>
                <a:effectLst/>
                <a:latin typeface="+mn-lt"/>
                <a:ea typeface="+mn-ea"/>
                <a:cs typeface="+mn-cs"/>
              </a:rPr>
              <a:t>为了更深入地了解</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的性能改进，图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显示了每个系统的内存带宽使用和平均内存访问延迟。如图所示，</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使用的内存带宽量大约为几</a:t>
            </a:r>
            <a:r>
              <a:rPr lang="en-US" altLang="zh-CN" sz="1200" kern="1200" dirty="0">
                <a:solidFill>
                  <a:schemeClr val="tx1"/>
                </a:solidFill>
                <a:effectLst/>
                <a:latin typeface="+mn-lt"/>
                <a:ea typeface="+mn-ea"/>
                <a:cs typeface="+mn-cs"/>
              </a:rPr>
              <a:t>TB / s</a:t>
            </a:r>
            <a:r>
              <a:rPr lang="zh-CN" altLang="zh-CN" sz="1200" kern="1200" dirty="0">
                <a:solidFill>
                  <a:schemeClr val="tx1"/>
                </a:solidFill>
                <a:effectLst/>
                <a:latin typeface="+mn-lt"/>
                <a:ea typeface="+mn-ea"/>
                <a:cs typeface="+mn-cs"/>
              </a:rPr>
              <a:t>，这显然超出了传统架构即使采用先进的内存技术也能达到的水平。反过来，这极大地影响了平均内存访问延迟，与基于</a:t>
            </a:r>
            <a:r>
              <a:rPr lang="en-US" altLang="zh-CN" sz="1200" kern="1200" dirty="0">
                <a:solidFill>
                  <a:schemeClr val="tx1"/>
                </a:solidFill>
                <a:effectLst/>
                <a:latin typeface="+mn-lt"/>
                <a:ea typeface="+mn-ea"/>
                <a:cs typeface="+mn-cs"/>
              </a:rPr>
              <a:t>DDR3</a:t>
            </a:r>
            <a:r>
              <a:rPr lang="zh-CN" altLang="zh-CN" sz="1200" kern="1200" dirty="0">
                <a:solidFill>
                  <a:schemeClr val="tx1"/>
                </a:solidFill>
                <a:effectLst/>
                <a:latin typeface="+mn-lt"/>
                <a:ea typeface="+mn-ea"/>
                <a:cs typeface="+mn-cs"/>
              </a:rPr>
              <a:t>的系统相比，我们的架构中的内存访问延迟降低了</a:t>
            </a:r>
            <a:r>
              <a:rPr lang="en-US" altLang="zh-CN" sz="1200" kern="1200" dirty="0">
                <a:solidFill>
                  <a:schemeClr val="tx1"/>
                </a:solidFill>
                <a:effectLst/>
                <a:latin typeface="+mn-lt"/>
                <a:ea typeface="+mn-ea"/>
                <a:cs typeface="+mn-cs"/>
              </a:rPr>
              <a:t>96</a:t>
            </a:r>
            <a:r>
              <a:rPr lang="zh-CN" altLang="zh-CN" sz="1200" kern="1200" dirty="0">
                <a:solidFill>
                  <a:schemeClr val="tx1"/>
                </a:solidFill>
                <a:effectLst/>
                <a:latin typeface="+mn-lt"/>
                <a:ea typeface="+mn-ea"/>
                <a:cs typeface="+mn-cs"/>
              </a:rPr>
              <a:t>％。这解释了我们系统实现大幅加速的主要来源。</a:t>
            </a:r>
          </a:p>
          <a:p>
            <a:r>
              <a:rPr lang="en-US" altLang="zh-CN" dirty="0"/>
              <a:t>LP</a:t>
            </a:r>
            <a:r>
              <a:rPr lang="zh-CN" altLang="en-US" dirty="0"/>
              <a:t>：列表预取；</a:t>
            </a:r>
            <a:r>
              <a:rPr lang="en-US" altLang="zh-CN" dirty="0"/>
              <a:t>MTP</a:t>
            </a:r>
            <a:r>
              <a:rPr lang="zh-CN" altLang="en-US"/>
              <a:t>：消息触发预</a:t>
            </a:r>
            <a:r>
              <a:rPr lang="zh-CN" altLang="en-US" dirty="0"/>
              <a:t>取</a:t>
            </a:r>
          </a:p>
        </p:txBody>
      </p:sp>
      <p:sp>
        <p:nvSpPr>
          <p:cNvPr id="4" name="灯片编号占位符 3"/>
          <p:cNvSpPr>
            <a:spLocks noGrp="1"/>
          </p:cNvSpPr>
          <p:nvPr>
            <p:ph type="sldNum" sz="quarter" idx="5"/>
          </p:nvPr>
        </p:nvSpPr>
        <p:spPr/>
        <p:txBody>
          <a:bodyPr/>
          <a:lstStyle/>
          <a:p>
            <a:fld id="{3101B2F4-1171-4D13-A29A-A81E3FCDBAEB}" type="slidenum">
              <a:rPr lang="zh-CN" altLang="en-US" smtClean="0"/>
              <a:t>15</a:t>
            </a:fld>
            <a:endParaRPr lang="zh-CN" altLang="en-US"/>
          </a:p>
        </p:txBody>
      </p:sp>
    </p:spTree>
    <p:extLst>
      <p:ext uri="{BB962C8B-B14F-4D97-AF65-F5344CB8AC3E}">
        <p14:creationId xmlns:p14="http://schemas.microsoft.com/office/powerpoint/2010/main" val="338853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Page16</a:t>
            </a:r>
            <a:r>
              <a:rPr lang="zh-CN" altLang="zh-CN" sz="1200" kern="1200" dirty="0">
                <a:solidFill>
                  <a:schemeClr val="tx1"/>
                </a:solidFill>
                <a:effectLst/>
                <a:latin typeface="+mn-lt"/>
                <a:ea typeface="+mn-ea"/>
                <a:cs typeface="+mn-cs"/>
              </a:rPr>
              <a:t>：为了剖析增加的存储器带宽和我们的架构设计对性能的影响，我们对这两个条件配置了理想化的极限研究：</a:t>
            </a:r>
            <a:r>
              <a:rPr lang="en-US" altLang="zh-CN" sz="1200" kern="1200" dirty="0">
                <a:solidFill>
                  <a:schemeClr val="tx1"/>
                </a:solidFill>
                <a:effectLst/>
                <a:latin typeface="+mn-lt"/>
                <a:ea typeface="+mn-ea"/>
                <a:cs typeface="+mn-cs"/>
              </a:rPr>
              <a:t>HMC-MC + PIM BW</a:t>
            </a:r>
            <a:r>
              <a:rPr lang="zh-CN" altLang="zh-CN" sz="1200" kern="1200" dirty="0">
                <a:solidFill>
                  <a:schemeClr val="tx1"/>
                </a:solidFill>
                <a:effectLst/>
                <a:latin typeface="+mn-lt"/>
                <a:ea typeface="+mn-ea"/>
                <a:cs typeface="+mn-cs"/>
              </a:rPr>
              <a:t>，利用</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的内部存储器带宽而没有片外带宽限制，这种配置显示了传统架构的理想性能。</a:t>
            </a:r>
            <a:r>
              <a:rPr lang="en-US" altLang="zh-CN" sz="1200" kern="1200" dirty="0">
                <a:solidFill>
                  <a:schemeClr val="tx1"/>
                </a:solidFill>
                <a:effectLst/>
                <a:latin typeface="+mn-lt"/>
                <a:ea typeface="+mn-ea"/>
                <a:cs typeface="+mn-cs"/>
              </a:rPr>
              <a:t>Tesseract + Conventional BW</a:t>
            </a:r>
            <a:r>
              <a:rPr lang="zh-CN" altLang="zh-CN" sz="1200" kern="1200" dirty="0">
                <a:solidFill>
                  <a:schemeClr val="tx1"/>
                </a:solidFill>
                <a:effectLst/>
                <a:latin typeface="+mn-lt"/>
                <a:ea typeface="+mn-ea"/>
                <a:cs typeface="+mn-cs"/>
              </a:rPr>
              <a:t>，只显示</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架构本身的性能，受到片外带宽限制。如图</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所示，简单地增加传统架构的存储器带宽依然无法达到</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的性能，</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仍然优于</a:t>
            </a:r>
            <a:r>
              <a:rPr lang="en-US" altLang="zh-CN" sz="1200" kern="1200" dirty="0">
                <a:solidFill>
                  <a:schemeClr val="tx1"/>
                </a:solidFill>
                <a:effectLst/>
                <a:latin typeface="+mn-lt"/>
                <a:ea typeface="+mn-ea"/>
                <a:cs typeface="+mn-cs"/>
              </a:rPr>
              <a:t>HMC-MC+PIM BW 2.2</a:t>
            </a:r>
            <a:r>
              <a:rPr lang="zh-CN" altLang="zh-CN" sz="1200" kern="1200" dirty="0">
                <a:solidFill>
                  <a:schemeClr val="tx1"/>
                </a:solidFill>
                <a:effectLst/>
                <a:latin typeface="+mn-lt"/>
                <a:ea typeface="+mn-ea"/>
                <a:cs typeface="+mn-cs"/>
              </a:rPr>
              <a:t>倍。当我们将</a:t>
            </a:r>
            <a:r>
              <a:rPr lang="en-US" altLang="zh-CN" sz="1200" kern="1200" dirty="0">
                <a:solidFill>
                  <a:schemeClr val="tx1"/>
                </a:solidFill>
                <a:effectLst/>
                <a:latin typeface="+mn-lt"/>
                <a:ea typeface="+mn-ea"/>
                <a:cs typeface="+mn-cs"/>
              </a:rPr>
              <a:t>Tesseract + Conventional BW</a:t>
            </a:r>
            <a:r>
              <a:rPr lang="zh-CN" altLang="zh-CN" sz="1200" kern="1200" dirty="0">
                <a:solidFill>
                  <a:schemeClr val="tx1"/>
                </a:solidFill>
                <a:effectLst/>
                <a:latin typeface="+mn-lt"/>
                <a:ea typeface="+mn-ea"/>
                <a:cs typeface="+mn-cs"/>
              </a:rPr>
              <a:t>的性能与</a:t>
            </a:r>
            <a:r>
              <a:rPr lang="en-US" altLang="zh-CN" sz="1200" kern="1200" dirty="0">
                <a:solidFill>
                  <a:schemeClr val="tx1"/>
                </a:solidFill>
                <a:effectLst/>
                <a:latin typeface="+mn-lt"/>
                <a:ea typeface="+mn-ea"/>
                <a:cs typeface="+mn-cs"/>
              </a:rPr>
              <a:t>HMC-MC</a:t>
            </a:r>
            <a:r>
              <a:rPr lang="zh-CN" altLang="zh-CN" sz="1200" kern="1200" dirty="0">
                <a:solidFill>
                  <a:schemeClr val="tx1"/>
                </a:solidFill>
                <a:effectLst/>
                <a:latin typeface="+mn-lt"/>
                <a:ea typeface="+mn-ea"/>
                <a:cs typeface="+mn-cs"/>
              </a:rPr>
              <a:t>的性能进行比较时，可以观察到，在传统的带宽限制下，</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提供的性能是</a:t>
            </a:r>
            <a:r>
              <a:rPr lang="en-US" altLang="zh-CN" sz="1200" kern="1200" dirty="0">
                <a:solidFill>
                  <a:schemeClr val="tx1"/>
                </a:solidFill>
                <a:effectLst/>
                <a:latin typeface="+mn-lt"/>
                <a:ea typeface="+mn-ea"/>
                <a:cs typeface="+mn-cs"/>
              </a:rPr>
              <a:t>HMC-MC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2.3</a:t>
            </a:r>
            <a:r>
              <a:rPr lang="zh-CN" altLang="zh-CN" sz="1200" kern="1200" dirty="0">
                <a:solidFill>
                  <a:schemeClr val="tx1"/>
                </a:solidFill>
                <a:effectLst/>
                <a:latin typeface="+mn-lt"/>
                <a:ea typeface="+mn-ea"/>
                <a:cs typeface="+mn-cs"/>
              </a:rPr>
              <a:t>倍（平均结果），与</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版本相比，速度减慢了</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倍。这意味着使用</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和新型架构在实现性能方面大致同等重要。</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16</a:t>
            </a:fld>
            <a:endParaRPr lang="zh-CN" altLang="en-US"/>
          </a:p>
        </p:txBody>
      </p:sp>
    </p:spTree>
    <p:extLst>
      <p:ext uri="{BB962C8B-B14F-4D97-AF65-F5344CB8AC3E}">
        <p14:creationId xmlns:p14="http://schemas.microsoft.com/office/powerpoint/2010/main" val="358565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Page17</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分解了</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中每个操作的执行时间。在许多工作负载中，正常执行模式和中断模式下的执行占据了总执行时间。但是，在某些应用中，由于邻居遍历导致的大量片外通信，高达</a:t>
            </a:r>
            <a:r>
              <a:rPr lang="en-US" altLang="zh-CN" sz="1200" kern="1200" dirty="0">
                <a:solidFill>
                  <a:schemeClr val="tx1"/>
                </a:solidFill>
                <a:effectLst/>
                <a:latin typeface="+mn-lt"/>
                <a:ea typeface="+mn-ea"/>
                <a:cs typeface="+mn-cs"/>
              </a:rPr>
              <a:t>26</a:t>
            </a:r>
            <a:r>
              <a:rPr lang="zh-CN" altLang="zh-CN" sz="1200" kern="1200" dirty="0">
                <a:solidFill>
                  <a:schemeClr val="tx1"/>
                </a:solidFill>
                <a:effectLst/>
                <a:latin typeface="+mn-lt"/>
                <a:ea typeface="+mn-ea"/>
                <a:cs typeface="+mn-cs"/>
              </a:rPr>
              <a:t>％的执行时间花在等待</a:t>
            </a:r>
            <a:r>
              <a:rPr lang="en-US" altLang="zh-CN" sz="1200" kern="1200" dirty="0">
                <a:solidFill>
                  <a:schemeClr val="tx1"/>
                </a:solidFill>
                <a:effectLst/>
                <a:latin typeface="+mn-lt"/>
                <a:ea typeface="+mn-ea"/>
                <a:cs typeface="+mn-cs"/>
              </a:rPr>
              <a:t>network</a:t>
            </a:r>
            <a:r>
              <a:rPr lang="zh-CN" altLang="zh-CN" sz="1200" kern="1200" dirty="0">
                <a:solidFill>
                  <a:schemeClr val="tx1"/>
                </a:solidFill>
                <a:effectLst/>
                <a:latin typeface="+mn-lt"/>
                <a:ea typeface="+mn-ea"/>
                <a:cs typeface="+mn-cs"/>
              </a:rPr>
              <a:t>上。之后将展示如何通过增加片外带宽或更好的图分配方案来缓解这个问题。</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17</a:t>
            </a:fld>
            <a:endParaRPr lang="zh-CN" altLang="en-US"/>
          </a:p>
        </p:txBody>
      </p:sp>
    </p:spTree>
    <p:extLst>
      <p:ext uri="{BB962C8B-B14F-4D97-AF65-F5344CB8AC3E}">
        <p14:creationId xmlns:p14="http://schemas.microsoft.com/office/powerpoint/2010/main" val="298021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Page18</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显示了预取机制的效率。</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这里有两个指标。首先，为了评估预取的及时性，我们将我们的方案与一个理想的方案进行比较，其中所有的预取都是在现有的情况下（内部循环）而没有发生</a:t>
            </a:r>
            <a:r>
              <a:rPr lang="en-US" altLang="zh-CN" sz="1200" kern="1200" dirty="0">
                <a:solidFill>
                  <a:schemeClr val="tx1"/>
                </a:solidFill>
                <a:effectLst/>
                <a:latin typeface="+mn-lt"/>
                <a:ea typeface="+mn-ea"/>
                <a:cs typeface="+mn-cs"/>
              </a:rPr>
              <a:t>DRAM</a:t>
            </a:r>
            <a:r>
              <a:rPr lang="zh-CN" altLang="zh-CN" sz="1200" kern="1200" dirty="0">
                <a:solidFill>
                  <a:schemeClr val="tx1"/>
                </a:solidFill>
                <a:effectLst/>
                <a:latin typeface="+mn-lt"/>
                <a:ea typeface="+mn-ea"/>
                <a:cs typeface="+mn-cs"/>
              </a:rPr>
              <a:t>争用。 其次，它描述了预取覆盖，即预取缓冲器命中与所有</a:t>
            </a:r>
            <a:r>
              <a:rPr lang="en-US" altLang="zh-CN" sz="1200" kern="1200" dirty="0">
                <a:solidFill>
                  <a:schemeClr val="tx1"/>
                </a:solidFill>
                <a:effectLst/>
                <a:latin typeface="+mn-lt"/>
                <a:ea typeface="+mn-ea"/>
                <a:cs typeface="+mn-cs"/>
              </a:rPr>
              <a:t>L1 cache </a:t>
            </a:r>
            <a:r>
              <a:rPr lang="zh-CN" altLang="zh-CN" sz="1200" kern="1200" dirty="0">
                <a:solidFill>
                  <a:schemeClr val="tx1"/>
                </a:solidFill>
                <a:effectLst/>
                <a:latin typeface="+mn-lt"/>
                <a:ea typeface="+mn-ea"/>
                <a:cs typeface="+mn-cs"/>
              </a:rPr>
              <a:t>未命中的比率。</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从图中可知我们的预取方案与理想情况是差不多的，并且覆盖率达到了</a:t>
            </a:r>
            <a:r>
              <a:rPr lang="en-US" altLang="zh-CN" sz="1200" kern="1200" dirty="0">
                <a:solidFill>
                  <a:schemeClr val="tx1"/>
                </a:solidFill>
                <a:effectLst/>
                <a:latin typeface="+mn-lt"/>
                <a:ea typeface="+mn-ea"/>
                <a:cs typeface="+mn-cs"/>
              </a:rPr>
              <a:t>87%</a:t>
            </a:r>
            <a:r>
              <a:rPr lang="zh-CN" altLang="zh-CN" sz="1200" kern="1200" dirty="0">
                <a:solidFill>
                  <a:schemeClr val="tx1"/>
                </a:solidFill>
                <a:effectLst/>
                <a:latin typeface="+mn-lt"/>
                <a:ea typeface="+mn-ea"/>
                <a:cs typeface="+mn-cs"/>
              </a:rPr>
              <a:t>（应该也是平均出来的）。得出结论，新的预取机制在</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图形处理工作负载设计中非常有效。</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18</a:t>
            </a:fld>
            <a:endParaRPr lang="zh-CN" altLang="en-US"/>
          </a:p>
        </p:txBody>
      </p:sp>
    </p:spTree>
    <p:extLst>
      <p:ext uri="{BB962C8B-B14F-4D97-AF65-F5344CB8AC3E}">
        <p14:creationId xmlns:p14="http://schemas.microsoft.com/office/powerpoint/2010/main" val="66573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Page19</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通过测量</a:t>
            </a:r>
            <a:r>
              <a:rPr lang="en-US" altLang="zh-CN" sz="1200" kern="1200" dirty="0">
                <a:solidFill>
                  <a:schemeClr val="tx1"/>
                </a:solidFill>
                <a:effectLst/>
                <a:latin typeface="+mn-lt"/>
                <a:ea typeface="+mn-ea"/>
                <a:cs typeface="+mn-cs"/>
              </a:rPr>
              <a:t>32/128/512</a:t>
            </a:r>
            <a:r>
              <a:rPr lang="zh-CN" altLang="zh-CN" sz="1200" kern="1200" dirty="0">
                <a:solidFill>
                  <a:schemeClr val="tx1"/>
                </a:solidFill>
                <a:effectLst/>
                <a:latin typeface="+mn-lt"/>
                <a:ea typeface="+mn-ea"/>
                <a:cs typeface="+mn-cs"/>
              </a:rPr>
              <a:t>内核系统（即总共</a:t>
            </a:r>
            <a:r>
              <a:rPr lang="en-US" altLang="zh-CN" sz="1200" kern="1200" dirty="0">
                <a:solidFill>
                  <a:schemeClr val="tx1"/>
                </a:solidFill>
                <a:effectLst/>
                <a:latin typeface="+mn-lt"/>
                <a:ea typeface="+mn-ea"/>
                <a:cs typeface="+mn-cs"/>
              </a:rPr>
              <a:t>8/32 / 128GB</a:t>
            </a:r>
            <a:r>
              <a:rPr lang="zh-CN" altLang="zh-CN" sz="1200" kern="1200" dirty="0">
                <a:solidFill>
                  <a:schemeClr val="tx1"/>
                </a:solidFill>
                <a:effectLst/>
                <a:latin typeface="+mn-lt"/>
                <a:ea typeface="+mn-ea"/>
                <a:cs typeface="+mn-cs"/>
              </a:rPr>
              <a:t>主内存系统）的性能来评估</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的可扩展性。当主内存容量从</a:t>
            </a:r>
            <a:r>
              <a:rPr lang="en-US" altLang="zh-CN" sz="1200" kern="1200" dirty="0">
                <a:solidFill>
                  <a:schemeClr val="tx1"/>
                </a:solidFill>
                <a:effectLst/>
                <a:latin typeface="+mn-lt"/>
                <a:ea typeface="+mn-ea"/>
                <a:cs typeface="+mn-cs"/>
              </a:rPr>
              <a:t>8GB</a:t>
            </a:r>
            <a:r>
              <a:rPr lang="zh-CN" altLang="zh-CN" sz="1200" kern="1200" dirty="0">
                <a:solidFill>
                  <a:schemeClr val="tx1"/>
                </a:solidFill>
                <a:effectLst/>
                <a:latin typeface="+mn-lt"/>
                <a:ea typeface="+mn-ea"/>
                <a:cs typeface="+mn-cs"/>
              </a:rPr>
              <a:t>增加到</a:t>
            </a:r>
            <a:r>
              <a:rPr lang="en-US" altLang="zh-CN" sz="1200" kern="1200" dirty="0">
                <a:solidFill>
                  <a:schemeClr val="tx1"/>
                </a:solidFill>
                <a:effectLst/>
                <a:latin typeface="+mn-lt"/>
                <a:ea typeface="+mn-ea"/>
                <a:cs typeface="+mn-cs"/>
              </a:rPr>
              <a:t>32GB</a:t>
            </a:r>
            <a:r>
              <a:rPr lang="zh-CN" altLang="zh-CN" sz="1200" kern="1200" dirty="0">
                <a:solidFill>
                  <a:schemeClr val="tx1"/>
                </a:solidFill>
                <a:effectLst/>
                <a:latin typeface="+mn-lt"/>
                <a:ea typeface="+mn-ea"/>
                <a:cs typeface="+mn-cs"/>
              </a:rPr>
              <a:t>时，</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可提供近乎理想的性能扩展。相反，主存储器容量进一步翻倍至</a:t>
            </a:r>
            <a:r>
              <a:rPr lang="en-US" altLang="zh-CN" sz="1200" kern="1200" dirty="0">
                <a:solidFill>
                  <a:schemeClr val="tx1"/>
                </a:solidFill>
                <a:effectLst/>
                <a:latin typeface="+mn-lt"/>
                <a:ea typeface="+mn-ea"/>
                <a:cs typeface="+mn-cs"/>
              </a:rPr>
              <a:t>128GB</a:t>
            </a:r>
            <a:r>
              <a:rPr lang="zh-CN" altLang="zh-CN" sz="1200" kern="1200" dirty="0">
                <a:solidFill>
                  <a:schemeClr val="tx1"/>
                </a:solidFill>
                <a:effectLst/>
                <a:latin typeface="+mn-lt"/>
                <a:ea typeface="+mn-ea"/>
                <a:cs typeface="+mn-cs"/>
              </a:rPr>
              <a:t>显示出不太理想的性能。</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19</a:t>
            </a:fld>
            <a:endParaRPr lang="zh-CN" altLang="en-US"/>
          </a:p>
        </p:txBody>
      </p:sp>
    </p:spTree>
    <p:extLst>
      <p:ext uri="{BB962C8B-B14F-4D97-AF65-F5344CB8AC3E}">
        <p14:creationId xmlns:p14="http://schemas.microsoft.com/office/powerpoint/2010/main" val="23448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Page20</a:t>
            </a:r>
            <a:r>
              <a:rPr lang="zh-CN" altLang="zh-CN" sz="1200" kern="1200" dirty="0">
                <a:solidFill>
                  <a:schemeClr val="tx1"/>
                </a:solidFill>
                <a:effectLst/>
                <a:latin typeface="+mn-lt"/>
                <a:ea typeface="+mn-ea"/>
                <a:cs typeface="+mn-cs"/>
              </a:rPr>
              <a:t>：更高的片外网络带宽效应。</a:t>
            </a:r>
            <a:r>
              <a:rPr lang="en-US" altLang="zh-CN" sz="1200" kern="1200" dirty="0">
                <a:solidFill>
                  <a:schemeClr val="tx1"/>
                </a:solidFill>
                <a:effectLst/>
                <a:latin typeface="+mn-lt"/>
                <a:ea typeface="+mn-ea"/>
                <a:cs typeface="+mn-cs"/>
              </a:rPr>
              <a:t>HMC 2.0</a:t>
            </a:r>
            <a:r>
              <a:rPr lang="zh-CN" altLang="zh-CN" sz="1200" kern="1200" dirty="0">
                <a:solidFill>
                  <a:schemeClr val="tx1"/>
                </a:solidFill>
                <a:effectLst/>
                <a:latin typeface="+mn-lt"/>
                <a:ea typeface="+mn-ea"/>
                <a:cs typeface="+mn-cs"/>
              </a:rPr>
              <a:t>规范是将片外存储器带宽从</a:t>
            </a:r>
            <a:r>
              <a:rPr lang="en-US" altLang="zh-CN" sz="1200" kern="1200" dirty="0">
                <a:solidFill>
                  <a:schemeClr val="tx1"/>
                </a:solidFill>
                <a:effectLst/>
                <a:latin typeface="+mn-lt"/>
                <a:ea typeface="+mn-ea"/>
                <a:cs typeface="+mn-cs"/>
              </a:rPr>
              <a:t>320GB / s</a:t>
            </a:r>
            <a:r>
              <a:rPr lang="zh-CN" altLang="zh-CN" sz="1200" kern="1200" dirty="0">
                <a:solidFill>
                  <a:schemeClr val="tx1"/>
                </a:solidFill>
                <a:effectLst/>
                <a:latin typeface="+mn-lt"/>
                <a:ea typeface="+mn-ea"/>
                <a:cs typeface="+mn-cs"/>
              </a:rPr>
              <a:t>提高到</a:t>
            </a:r>
            <a:r>
              <a:rPr lang="en-US" altLang="zh-CN" sz="1200" kern="1200" dirty="0">
                <a:solidFill>
                  <a:schemeClr val="tx1"/>
                </a:solidFill>
                <a:effectLst/>
                <a:latin typeface="+mn-lt"/>
                <a:ea typeface="+mn-ea"/>
                <a:cs typeface="+mn-cs"/>
              </a:rPr>
              <a:t>480GB / s </a:t>
            </a:r>
            <a:r>
              <a:rPr lang="zh-CN" altLang="zh-CN" sz="1200" kern="1200" dirty="0">
                <a:solidFill>
                  <a:schemeClr val="tx1"/>
                </a:solidFill>
                <a:effectLst/>
                <a:latin typeface="+mn-lt"/>
                <a:ea typeface="+mn-ea"/>
                <a:cs typeface="+mn-cs"/>
              </a:rPr>
              <a:t>。为了评估增加芯片带宽对传统系统和</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的影响，我们评估了提高</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片外带宽的</a:t>
            </a:r>
            <a:r>
              <a:rPr lang="en-US" altLang="zh-CN" sz="1200" kern="1200" dirty="0">
                <a:solidFill>
                  <a:schemeClr val="tx1"/>
                </a:solidFill>
                <a:effectLst/>
                <a:latin typeface="+mn-lt"/>
                <a:ea typeface="+mn-ea"/>
                <a:cs typeface="+mn-cs"/>
              </a:rPr>
              <a:t>HMC2.0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所示，片外带宽的这种改进扩大了图形处理工作负载中</a:t>
            </a:r>
            <a:r>
              <a:rPr lang="en-US" altLang="zh-CN" sz="1200" kern="1200" dirty="0">
                <a:solidFill>
                  <a:schemeClr val="tx1"/>
                </a:solidFill>
                <a:effectLst/>
                <a:latin typeface="+mn-lt"/>
                <a:ea typeface="+mn-ea"/>
                <a:cs typeface="+mn-cs"/>
              </a:rPr>
              <a:t>HMC2.0</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之间的差距（</a:t>
            </a:r>
            <a:r>
              <a:rPr lang="en-US" altLang="zh-CN" sz="1200" kern="1200" dirty="0">
                <a:solidFill>
                  <a:schemeClr val="tx1"/>
                </a:solidFill>
                <a:effectLst/>
                <a:latin typeface="+mn-lt"/>
                <a:ea typeface="+mn-ea"/>
                <a:cs typeface="+mn-cs"/>
              </a:rPr>
              <a:t>HMC2.0</a:t>
            </a:r>
            <a:r>
              <a:rPr lang="zh-CN" altLang="zh-CN" sz="1200" kern="1200" dirty="0">
                <a:solidFill>
                  <a:schemeClr val="tx1"/>
                </a:solidFill>
                <a:effectLst/>
                <a:latin typeface="+mn-lt"/>
                <a:ea typeface="+mn-ea"/>
                <a:cs typeface="+mn-cs"/>
              </a:rPr>
              <a:t>的情况下）。</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倍的片外带宽有助于减少</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中网络引起的停顿，从而更有效地利用内部存储器带宽。（解决了</a:t>
            </a:r>
            <a:r>
              <a:rPr lang="en-US" altLang="zh-CN" sz="1200" kern="1200" dirty="0">
                <a:solidFill>
                  <a:schemeClr val="tx1"/>
                </a:solidFill>
                <a:effectLst/>
                <a:latin typeface="+mn-lt"/>
                <a:ea typeface="+mn-ea"/>
                <a:cs typeface="+mn-cs"/>
              </a:rPr>
              <a:t>page17</a:t>
            </a:r>
            <a:r>
              <a:rPr lang="zh-CN" altLang="zh-CN" sz="1200" kern="1200" dirty="0">
                <a:solidFill>
                  <a:schemeClr val="tx1"/>
                </a:solidFill>
                <a:effectLst/>
                <a:latin typeface="+mn-lt"/>
                <a:ea typeface="+mn-ea"/>
                <a:cs typeface="+mn-cs"/>
              </a:rPr>
              <a:t>页的问题）</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20</a:t>
            </a:fld>
            <a:endParaRPr lang="zh-CN" altLang="en-US"/>
          </a:p>
        </p:txBody>
      </p:sp>
    </p:spTree>
    <p:extLst>
      <p:ext uri="{BB962C8B-B14F-4D97-AF65-F5344CB8AC3E}">
        <p14:creationId xmlns:p14="http://schemas.microsoft.com/office/powerpoint/2010/main" val="312586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Page21</a:t>
            </a:r>
            <a:r>
              <a:rPr lang="zh-CN" altLang="zh-CN" sz="1200" kern="1200" dirty="0">
                <a:solidFill>
                  <a:schemeClr val="tx1"/>
                </a:solidFill>
                <a:effectLst/>
                <a:latin typeface="+mn-lt"/>
                <a:ea typeface="+mn-ea"/>
                <a:cs typeface="+mn-cs"/>
              </a:rPr>
              <a:t>：更好的图分布对性能的影响。由图可知，采用更好的图形分布可以进一步提高</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的性能。但是，在某些工作负载中，在随机分区之后，仅显示较小的性能改进（</a:t>
            </a:r>
            <a:r>
              <a:rPr lang="en-US" altLang="zh-CN" sz="1200" kern="1200" dirty="0">
                <a:solidFill>
                  <a:schemeClr val="tx1"/>
                </a:solidFill>
                <a:effectLst/>
                <a:latin typeface="+mn-lt"/>
                <a:ea typeface="+mn-ea"/>
                <a:cs typeface="+mn-cs"/>
              </a:rPr>
              <a:t>CT.LJ</a:t>
            </a:r>
            <a:r>
              <a:rPr lang="zh-CN" altLang="zh-CN" sz="1200" kern="1200" dirty="0">
                <a:solidFill>
                  <a:schemeClr val="tx1"/>
                </a:solidFill>
                <a:effectLst/>
                <a:latin typeface="+mn-lt"/>
                <a:ea typeface="+mn-ea"/>
                <a:cs typeface="+mn-cs"/>
              </a:rPr>
              <a:t>），甚至会降低性能（</a:t>
            </a:r>
            <a:r>
              <a:rPr lang="en-US" altLang="zh-CN" sz="1200" kern="1200" dirty="0">
                <a:solidFill>
                  <a:schemeClr val="tx1"/>
                </a:solidFill>
                <a:effectLst/>
                <a:latin typeface="+mn-lt"/>
                <a:ea typeface="+mn-ea"/>
                <a:cs typeface="+mn-cs"/>
              </a:rPr>
              <a:t>SP.LJ</a:t>
            </a:r>
            <a:r>
              <a:rPr lang="zh-CN" altLang="zh-CN" sz="1200" kern="1200" dirty="0">
                <a:solidFill>
                  <a:schemeClr val="tx1"/>
                </a:solidFill>
                <a:effectLst/>
                <a:latin typeface="+mn-lt"/>
                <a:ea typeface="+mn-ea"/>
                <a:cs typeface="+mn-cs"/>
              </a:rPr>
              <a:t>）。这是因为图分区算法不知道每个顶点的工作量，特别是当它随时间变化时。结果，它们可能会加剧</a:t>
            </a:r>
            <a:r>
              <a:rPr lang="en-US" altLang="zh-CN" sz="1200" kern="1200" dirty="0">
                <a:solidFill>
                  <a:schemeClr val="tx1"/>
                </a:solidFill>
                <a:effectLst/>
                <a:latin typeface="+mn-lt"/>
                <a:ea typeface="+mn-ea"/>
                <a:cs typeface="+mn-cs"/>
              </a:rPr>
              <a:t>vaults</a:t>
            </a:r>
            <a:r>
              <a:rPr lang="zh-CN" altLang="zh-CN" sz="1200" kern="1200" dirty="0">
                <a:solidFill>
                  <a:schemeClr val="tx1"/>
                </a:solidFill>
                <a:effectLst/>
                <a:latin typeface="+mn-lt"/>
                <a:ea typeface="+mn-ea"/>
                <a:cs typeface="+mn-cs"/>
              </a:rPr>
              <a:t>中的工作负载不平衡。如何解决这个问题，将在将来的工作中进一步探讨。</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21</a:t>
            </a:fld>
            <a:endParaRPr lang="zh-CN" altLang="en-US"/>
          </a:p>
        </p:txBody>
      </p:sp>
    </p:spTree>
    <p:extLst>
      <p:ext uri="{BB962C8B-B14F-4D97-AF65-F5344CB8AC3E}">
        <p14:creationId xmlns:p14="http://schemas.microsoft.com/office/powerpoint/2010/main" val="725166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Page22</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的标准化能耗。这个模拟</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核心的功耗是根据之前别人的工作来做的。与具有无序内核的传统</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系统（</a:t>
            </a:r>
            <a:r>
              <a:rPr lang="en-US" altLang="zh-CN" sz="1200" kern="1200" dirty="0">
                <a:solidFill>
                  <a:schemeClr val="tx1"/>
                </a:solidFill>
                <a:effectLst/>
                <a:latin typeface="+mn-lt"/>
                <a:ea typeface="+mn-ea"/>
                <a:cs typeface="+mn-cs"/>
              </a:rPr>
              <a:t>HMC-</a:t>
            </a:r>
            <a:r>
              <a:rPr lang="en-US" altLang="zh-CN" sz="1200" kern="1200" dirty="0" err="1">
                <a:solidFill>
                  <a:schemeClr val="tx1"/>
                </a:solidFill>
                <a:effectLst/>
                <a:latin typeface="+mn-lt"/>
                <a:ea typeface="+mn-ea"/>
                <a:cs typeface="+mn-cs"/>
              </a:rPr>
              <a:t>OoO</a:t>
            </a:r>
            <a:r>
              <a:rPr lang="zh-CN" altLang="zh-CN" sz="1200" kern="1200" dirty="0">
                <a:solidFill>
                  <a:schemeClr val="tx1"/>
                </a:solidFill>
                <a:effectLst/>
                <a:latin typeface="+mn-lt"/>
                <a:ea typeface="+mn-ea"/>
                <a:cs typeface="+mn-cs"/>
              </a:rPr>
              <a:t>）相比，</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的平均能耗降低了</a:t>
            </a:r>
            <a:r>
              <a:rPr lang="en-US" altLang="zh-CN" sz="1200" kern="1200" dirty="0">
                <a:solidFill>
                  <a:schemeClr val="tx1"/>
                </a:solidFill>
                <a:effectLst/>
                <a:latin typeface="+mn-lt"/>
                <a:ea typeface="+mn-ea"/>
                <a:cs typeface="+mn-cs"/>
              </a:rPr>
              <a:t>87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核心占总能耗的</a:t>
            </a:r>
            <a:r>
              <a:rPr lang="en-US" altLang="zh-CN" sz="1200" kern="1200" dirty="0">
                <a:solidFill>
                  <a:schemeClr val="tx1"/>
                </a:solidFill>
                <a:effectLst/>
                <a:latin typeface="+mn-lt"/>
                <a:ea typeface="+mn-ea"/>
                <a:cs typeface="+mn-cs"/>
              </a:rPr>
              <a:t>15</a:t>
            </a:r>
            <a:r>
              <a:rPr lang="zh-CN" altLang="zh-CN" sz="1200" kern="1200">
                <a:solidFill>
                  <a:schemeClr val="tx1"/>
                </a:solidFill>
                <a:effectLst/>
                <a:latin typeface="+mn-lt"/>
                <a:ea typeface="+mn-ea"/>
                <a:cs typeface="+mn-cs"/>
              </a:rPr>
              <a:t>％。</a:t>
            </a:r>
          </a:p>
          <a:p>
            <a:endParaRPr lang="zh-CN" altLang="en-US"/>
          </a:p>
        </p:txBody>
      </p:sp>
      <p:sp>
        <p:nvSpPr>
          <p:cNvPr id="4" name="灯片编号占位符 3"/>
          <p:cNvSpPr>
            <a:spLocks noGrp="1"/>
          </p:cNvSpPr>
          <p:nvPr>
            <p:ph type="sldNum" sz="quarter" idx="5"/>
          </p:nvPr>
        </p:nvSpPr>
        <p:spPr/>
        <p:txBody>
          <a:bodyPr/>
          <a:lstStyle/>
          <a:p>
            <a:fld id="{3101B2F4-1171-4D13-A29A-A81E3FCDBAEB}" type="slidenum">
              <a:rPr lang="zh-CN" altLang="en-US" smtClean="0"/>
              <a:t>22</a:t>
            </a:fld>
            <a:endParaRPr lang="zh-CN" altLang="en-US"/>
          </a:p>
        </p:txBody>
      </p:sp>
    </p:spTree>
    <p:extLst>
      <p:ext uri="{BB962C8B-B14F-4D97-AF65-F5344CB8AC3E}">
        <p14:creationId xmlns:p14="http://schemas.microsoft.com/office/powerpoint/2010/main" val="360052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Page2</a:t>
            </a:r>
            <a:r>
              <a:rPr lang="zh-CN" altLang="zh-CN" sz="1200" kern="1200" dirty="0">
                <a:solidFill>
                  <a:schemeClr val="tx1"/>
                </a:solidFill>
                <a:effectLst/>
                <a:latin typeface="+mn-lt"/>
                <a:ea typeface="+mn-ea"/>
                <a:cs typeface="+mn-cs"/>
              </a:rPr>
              <a:t>：从这几个部分来介绍这篇文章。</a:t>
            </a:r>
          </a:p>
        </p:txBody>
      </p:sp>
      <p:sp>
        <p:nvSpPr>
          <p:cNvPr id="4" name="灯片编号占位符 3"/>
          <p:cNvSpPr>
            <a:spLocks noGrp="1"/>
          </p:cNvSpPr>
          <p:nvPr>
            <p:ph type="sldNum" sz="quarter" idx="5"/>
          </p:nvPr>
        </p:nvSpPr>
        <p:spPr/>
        <p:txBody>
          <a:bodyPr/>
          <a:lstStyle/>
          <a:p>
            <a:fld id="{3101B2F4-1171-4D13-A29A-A81E3FCDBAEB}" type="slidenum">
              <a:rPr lang="zh-CN" altLang="en-US" smtClean="0"/>
              <a:t>2</a:t>
            </a:fld>
            <a:endParaRPr lang="zh-CN" altLang="en-US"/>
          </a:p>
        </p:txBody>
      </p:sp>
    </p:spTree>
    <p:extLst>
      <p:ext uri="{BB962C8B-B14F-4D97-AF65-F5344CB8AC3E}">
        <p14:creationId xmlns:p14="http://schemas.microsoft.com/office/powerpoint/2010/main" val="420132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Page3</a:t>
            </a:r>
            <a:r>
              <a:rPr lang="zh-CN" altLang="zh-CN" sz="1200" kern="1200" dirty="0">
                <a:solidFill>
                  <a:schemeClr val="tx1"/>
                </a:solidFill>
                <a:effectLst/>
                <a:latin typeface="+mn-lt"/>
                <a:ea typeface="+mn-ea"/>
                <a:cs typeface="+mn-cs"/>
              </a:rPr>
              <a:t>：大规模图形处理受到关注，理想情况下，可以通过构建一个系统来实现具有成本效益和可扩展的图形处理系统，该系统的性能与可以存储在系统中的图形的大小成比例地增加，这在传统系统中由于严重的存储器带宽限制而极具挑战性。我们认为</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概念可以成为实现这一目标的可行解决方案。</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的关键现代推动因素是</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集成技术的最新进展，它有助于在单个封装中堆叠逻辑和存储器芯片。</a:t>
            </a:r>
          </a:p>
          <a:p>
            <a:r>
              <a:rPr lang="zh-CN" altLang="zh-CN" sz="1200" kern="1200" dirty="0">
                <a:solidFill>
                  <a:schemeClr val="tx1"/>
                </a:solidFill>
                <a:effectLst/>
                <a:latin typeface="+mn-lt"/>
                <a:ea typeface="+mn-ea"/>
                <a:cs typeface="+mn-cs"/>
              </a:rPr>
              <a:t>为了利用这种新技术实现与存储器容量成比例的性能，我们设计了一种可编程</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加速器，用于大规模图形处理，称为</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3101B2F4-1171-4D13-A29A-A81E3FCDBAEB}" type="slidenum">
              <a:rPr lang="zh-CN" altLang="en-US" smtClean="0"/>
              <a:t>3</a:t>
            </a:fld>
            <a:endParaRPr lang="zh-CN" altLang="en-US"/>
          </a:p>
        </p:txBody>
      </p:sp>
    </p:spTree>
    <p:extLst>
      <p:ext uri="{BB962C8B-B14F-4D97-AF65-F5344CB8AC3E}">
        <p14:creationId xmlns:p14="http://schemas.microsoft.com/office/powerpoint/2010/main" val="362187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Page4</a:t>
            </a:r>
            <a:r>
              <a:rPr lang="zh-CN" altLang="zh-CN" sz="1200" kern="1200" dirty="0">
                <a:solidFill>
                  <a:schemeClr val="tx1"/>
                </a:solidFill>
                <a:effectLst/>
                <a:latin typeface="+mn-lt"/>
                <a:ea typeface="+mn-ea"/>
                <a:cs typeface="+mn-cs"/>
              </a:rPr>
              <a:t>：图形分析工作负载会对内存带宽施加更大的压力，因为（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）大内存区域的大量随机内存访问（导致缓存效率非常有限）和（</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）每个项目的计算量非常小。这两个特性使得扩展此类工作负载非常具有挑战性。在当前引脚数限制下，</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可以成为实现大规模图形处理中存储容量比例性能的关键因素。 通过将计算单元放入主存储器中，计算单元的总存储器带宽随着存储器容量的增加而很好地扩展，也可以减少在计算单元和主存储器之间移动数据的等待时间和能量开销。我们提供设计，用于内存中图形处理的新型可编程加速器的设计和编程接口，可以使用</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堆叠存储器技术有效地利用</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 我们的新设计称为</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。并且基于消息传递开发了一种有效的机制，用于不同</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核心之间的通信。介绍了两种新型的专用硬件预取器，可以通过简单的内核充分利用可用的内存带宽。我们提供了关于如何将五个图形处理工作负载映射到我们的架构以及它们的案例研究。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end</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我们的评估显示，</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在传统的高性能基线（具有</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个无序内核，具有</a:t>
            </a:r>
            <a:r>
              <a:rPr lang="en-US" altLang="zh-CN" sz="1200" kern="1200" dirty="0">
                <a:solidFill>
                  <a:schemeClr val="tx1"/>
                </a:solidFill>
                <a:effectLst/>
                <a:latin typeface="+mn-lt"/>
                <a:ea typeface="+mn-ea"/>
                <a:cs typeface="+mn-cs"/>
              </a:rPr>
              <a:t>640GB / s</a:t>
            </a:r>
            <a:r>
              <a:rPr lang="zh-CN" altLang="zh-CN" sz="1200" kern="1200" dirty="0">
                <a:solidFill>
                  <a:schemeClr val="tx1"/>
                </a:solidFill>
                <a:effectLst/>
                <a:latin typeface="+mn-lt"/>
                <a:ea typeface="+mn-ea"/>
                <a:cs typeface="+mn-cs"/>
              </a:rPr>
              <a:t>的内存带宽的自动套接字系统）中实现了</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倍的平均性能提升和</a:t>
            </a:r>
            <a:r>
              <a:rPr lang="en-US" altLang="zh-CN" sz="1200" kern="1200" dirty="0">
                <a:solidFill>
                  <a:schemeClr val="tx1"/>
                </a:solidFill>
                <a:effectLst/>
                <a:latin typeface="+mn-lt"/>
                <a:ea typeface="+mn-ea"/>
                <a:cs typeface="+mn-cs"/>
              </a:rPr>
              <a:t>87</a:t>
            </a:r>
            <a:r>
              <a:rPr lang="zh-CN" altLang="zh-CN" sz="1200" kern="1200" dirty="0">
                <a:solidFill>
                  <a:schemeClr val="tx1"/>
                </a:solidFill>
                <a:effectLst/>
                <a:latin typeface="+mn-lt"/>
                <a:ea typeface="+mn-ea"/>
                <a:cs typeface="+mn-cs"/>
              </a:rPr>
              <a:t>％的平均能耗降低，以及五种不同的图形处理工作负载 ，包括平均青少年追随者</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，电导</a:t>
            </a:r>
            <a:r>
              <a:rPr lang="en-US" altLang="zh-CN" sz="1200" kern="1200" dirty="0">
                <a:solidFill>
                  <a:schemeClr val="tx1"/>
                </a:solidFill>
                <a:effectLst/>
                <a:latin typeface="+mn-lt"/>
                <a:ea typeface="+mn-ea"/>
                <a:cs typeface="+mn-cs"/>
              </a:rPr>
              <a:t>[17,20]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PageRank [5,17,20,39]</a:t>
            </a:r>
            <a:r>
              <a:rPr lang="zh-CN" altLang="zh-CN" sz="1200" kern="1200" dirty="0">
                <a:solidFill>
                  <a:schemeClr val="tx1"/>
                </a:solidFill>
                <a:effectLst/>
                <a:latin typeface="+mn-lt"/>
                <a:ea typeface="+mn-ea"/>
                <a:cs typeface="+mn-cs"/>
              </a:rPr>
              <a:t>，单源最短路径</a:t>
            </a:r>
            <a:r>
              <a:rPr lang="en-US" altLang="zh-CN" sz="1200" kern="1200" dirty="0">
                <a:solidFill>
                  <a:schemeClr val="tx1"/>
                </a:solidFill>
                <a:effectLst/>
                <a:latin typeface="+mn-lt"/>
                <a:ea typeface="+mn-ea"/>
                <a:cs typeface="+mn-cs"/>
              </a:rPr>
              <a:t>[20,39]</a:t>
            </a:r>
            <a:r>
              <a:rPr lang="zh-CN" altLang="zh-CN" sz="1200" kern="1200" dirty="0">
                <a:solidFill>
                  <a:schemeClr val="tx1"/>
                </a:solidFill>
                <a:effectLst/>
                <a:latin typeface="+mn-lt"/>
                <a:ea typeface="+mn-ea"/>
                <a:cs typeface="+mn-cs"/>
              </a:rPr>
              <a:t>和顶点覆盖</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 我们的评估使用三个具有四百万到七百万个顶点的大输入图，这些顶点是从现实社交网络和互联网域收集的。）</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4</a:t>
            </a:fld>
            <a:endParaRPr lang="zh-CN" altLang="en-US"/>
          </a:p>
        </p:txBody>
      </p:sp>
    </p:spTree>
    <p:extLst>
      <p:ext uri="{BB962C8B-B14F-4D97-AF65-F5344CB8AC3E}">
        <p14:creationId xmlns:p14="http://schemas.microsoft.com/office/powerpoint/2010/main" val="309950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Page6</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大规模</a:t>
            </a:r>
            <a:r>
              <a:rPr lang="zh-CN" altLang="zh-CN" sz="1200" kern="1200" dirty="0">
                <a:solidFill>
                  <a:schemeClr val="tx1"/>
                </a:solidFill>
                <a:effectLst/>
                <a:latin typeface="+mn-lt"/>
                <a:ea typeface="+mn-ea"/>
                <a:cs typeface="+mn-cs"/>
              </a:rPr>
              <a:t>图形通常具有数百万到数十亿个具有更大边缘数量的顶点，因此难以以高性能进行分析。图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中所示的</a:t>
            </a:r>
            <a:r>
              <a:rPr lang="en-US" altLang="zh-CN" sz="1200" kern="1200" dirty="0">
                <a:solidFill>
                  <a:schemeClr val="tx1"/>
                </a:solidFill>
                <a:effectLst/>
                <a:latin typeface="+mn-lt"/>
                <a:ea typeface="+mn-ea"/>
                <a:cs typeface="+mn-cs"/>
              </a:rPr>
              <a:t>PageRank</a:t>
            </a:r>
            <a:r>
              <a:rPr lang="zh-CN" altLang="zh-CN" sz="1200" kern="1200" dirty="0">
                <a:solidFill>
                  <a:schemeClr val="tx1"/>
                </a:solidFill>
                <a:effectLst/>
                <a:latin typeface="+mn-lt"/>
                <a:ea typeface="+mn-ea"/>
                <a:cs typeface="+mn-cs"/>
              </a:rPr>
              <a:t>计算可以通过并行化顶点循环</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1-4,8-13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14-18</a:t>
            </a:r>
            <a:r>
              <a:rPr lang="zh-CN" altLang="zh-CN" sz="1200" kern="1200" dirty="0">
                <a:solidFill>
                  <a:schemeClr val="tx1"/>
                </a:solidFill>
                <a:effectLst/>
                <a:latin typeface="+mn-lt"/>
                <a:ea typeface="+mn-ea"/>
                <a:cs typeface="+mn-cs"/>
              </a:rPr>
              <a:t>行）来加速，因为每个顶点的计算几乎彼此独立。在这种并行化方式中，同步对于保证共享数据（</a:t>
            </a:r>
            <a:r>
              <a:rPr lang="en-US" altLang="zh-CN" sz="1200" kern="1200" dirty="0" err="1">
                <a:solidFill>
                  <a:schemeClr val="tx1"/>
                </a:solidFill>
                <a:effectLst/>
                <a:latin typeface="+mn-lt"/>
                <a:ea typeface="+mn-ea"/>
                <a:cs typeface="+mn-cs"/>
              </a:rPr>
              <a:t>w.next_pagerank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diff</a:t>
            </a:r>
            <a:r>
              <a:rPr lang="zh-CN" altLang="zh-CN" sz="1200" kern="1200" dirty="0">
                <a:solidFill>
                  <a:schemeClr val="tx1"/>
                </a:solidFill>
                <a:effectLst/>
                <a:latin typeface="+mn-lt"/>
                <a:ea typeface="+mn-ea"/>
                <a:cs typeface="+mn-cs"/>
              </a:rPr>
              <a:t>）以及不同顶点循环之间没有重叠是必要的。虽然图形处理算法可以通过这样的框架进行并行化，但是有几个问题使得有效的图形处理非常具有挑战性。 首先，图形处理在相邻遍历期间引起大量随机存储器访问（例如，图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的线</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 其次，图算法显示了较差的内存访问位置，因为它们中的许多访问每次迭代时，遍历图中的整个顶点集。 第三，由于每个顶点的计算量很小，因此内存访问延迟难以计算</a:t>
            </a:r>
            <a:r>
              <a:rPr lang="en-US" altLang="zh-CN" sz="1200" kern="1200" dirty="0">
                <a:solidFill>
                  <a:schemeClr val="tx1"/>
                </a:solidFill>
                <a:effectLst/>
                <a:latin typeface="+mn-lt"/>
                <a:ea typeface="+mn-ea"/>
                <a:cs typeface="+mn-cs"/>
              </a:rPr>
              <a:t>[39]</a:t>
            </a:r>
            <a:r>
              <a:rPr lang="zh-CN" altLang="zh-CN" sz="1200" kern="1200" dirty="0">
                <a:solidFill>
                  <a:schemeClr val="tx1"/>
                </a:solidFill>
                <a:effectLst/>
                <a:latin typeface="+mn-lt"/>
                <a:ea typeface="+mn-ea"/>
                <a:cs typeface="+mn-cs"/>
              </a:rPr>
              <a:t>。 那正是因为出现了这些问题，所以我们才要设计进行这个算法的改善。</a:t>
            </a:r>
          </a:p>
          <a:p>
            <a:endParaRPr lang="en-US" altLang="zh-CN" dirty="0"/>
          </a:p>
          <a:p>
            <a:r>
              <a:rPr lang="zh-CN" altLang="en-US" dirty="0"/>
              <a:t>将所有的</a:t>
            </a:r>
            <a:r>
              <a:rPr lang="en-US" altLang="zh-CN" dirty="0"/>
              <a:t>PageRank</a:t>
            </a:r>
            <a:r>
              <a:rPr lang="zh-CN" altLang="en-US" dirty="0"/>
              <a:t>平摊指向所有的顶点</a:t>
            </a:r>
          </a:p>
        </p:txBody>
      </p:sp>
      <p:sp>
        <p:nvSpPr>
          <p:cNvPr id="4" name="灯片编号占位符 3"/>
          <p:cNvSpPr>
            <a:spLocks noGrp="1"/>
          </p:cNvSpPr>
          <p:nvPr>
            <p:ph type="sldNum" sz="quarter" idx="5"/>
          </p:nvPr>
        </p:nvSpPr>
        <p:spPr/>
        <p:txBody>
          <a:bodyPr/>
          <a:lstStyle/>
          <a:p>
            <a:fld id="{3101B2F4-1171-4D13-A29A-A81E3FCDBAEB}" type="slidenum">
              <a:rPr lang="zh-CN" altLang="en-US" smtClean="0"/>
              <a:t>6</a:t>
            </a:fld>
            <a:endParaRPr lang="zh-CN" altLang="en-US"/>
          </a:p>
        </p:txBody>
      </p:sp>
    </p:spTree>
    <p:extLst>
      <p:ext uri="{BB962C8B-B14F-4D97-AF65-F5344CB8AC3E}">
        <p14:creationId xmlns:p14="http://schemas.microsoft.com/office/powerpoint/2010/main" val="43881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Page7</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所示为大规模图像处理性能在传统系统和</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HMC internal bandwidth</a:t>
            </a:r>
            <a:r>
              <a:rPr lang="zh-CN" altLang="zh-CN" sz="1200" kern="1200" dirty="0">
                <a:solidFill>
                  <a:schemeClr val="tx1"/>
                </a:solidFill>
                <a:effectLst/>
                <a:latin typeface="+mn-lt"/>
                <a:ea typeface="+mn-ea"/>
                <a:cs typeface="+mn-cs"/>
              </a:rPr>
              <a:t>之间的比较。我们使用</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128</a:t>
            </a:r>
            <a:r>
              <a:rPr lang="zh-CN" altLang="zh-CN" sz="1200" kern="1200" dirty="0">
                <a:solidFill>
                  <a:schemeClr val="tx1"/>
                </a:solidFill>
                <a:effectLst/>
                <a:latin typeface="+mn-lt"/>
                <a:ea typeface="+mn-ea"/>
                <a:cs typeface="+mn-cs"/>
              </a:rPr>
              <a:t>个内核以及不同的内存接口评估工作负载的性能，详细的评估方法在后面会涉及到。如图所示，简单地增加内核数量对于显着提高性能是无效的。</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是基于</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堆叠</a:t>
            </a:r>
            <a:r>
              <a:rPr lang="en-US" altLang="zh-CN" sz="1200" kern="1200" dirty="0">
                <a:solidFill>
                  <a:schemeClr val="tx1"/>
                </a:solidFill>
                <a:effectLst/>
                <a:latin typeface="+mn-lt"/>
                <a:ea typeface="+mn-ea"/>
                <a:cs typeface="+mn-cs"/>
              </a:rPr>
              <a:t>DRAM</a:t>
            </a:r>
            <a:r>
              <a:rPr lang="zh-CN" altLang="zh-CN" sz="1200" kern="1200" dirty="0">
                <a:solidFill>
                  <a:schemeClr val="tx1"/>
                </a:solidFill>
                <a:effectLst/>
                <a:latin typeface="+mn-lt"/>
                <a:ea typeface="+mn-ea"/>
                <a:cs typeface="+mn-cs"/>
              </a:rPr>
              <a:t>的主存，用来替代</a:t>
            </a:r>
            <a:r>
              <a:rPr lang="en-US" altLang="zh-CN" sz="1200" kern="1200" dirty="0">
                <a:solidFill>
                  <a:schemeClr val="tx1"/>
                </a:solidFill>
                <a:effectLst/>
                <a:latin typeface="+mn-lt"/>
                <a:ea typeface="+mn-ea"/>
                <a:cs typeface="+mn-cs"/>
              </a:rPr>
              <a:t>DDR3</a:t>
            </a:r>
            <a:r>
              <a:rPr lang="zh-CN" altLang="zh-CN" sz="1200" kern="1200" dirty="0">
                <a:solidFill>
                  <a:schemeClr val="tx1"/>
                </a:solidFill>
                <a:effectLst/>
                <a:latin typeface="+mn-lt"/>
                <a:ea typeface="+mn-ea"/>
                <a:cs typeface="+mn-cs"/>
              </a:rPr>
              <a:t>，全称是</a:t>
            </a:r>
            <a:r>
              <a:rPr lang="en-US" altLang="zh-CN" sz="1200" kern="1200" dirty="0">
                <a:solidFill>
                  <a:schemeClr val="tx1"/>
                </a:solidFill>
                <a:effectLst/>
                <a:latin typeface="+mn-lt"/>
                <a:ea typeface="+mn-ea"/>
                <a:cs typeface="+mn-cs"/>
              </a:rPr>
              <a:t>Hybrid Memory Cube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确实带来了速度的提升，然而，使用</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提供的加速比远低于预期这个核心数量翻两番之后会带来的加速比，就是说这个获得的加速比远不是我们想要的。</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但是，如果我们假设核心可以理想地使用</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的内存带宽，我们可以通过利用更多核心来提供更高的性能。这显示在图</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最右边的条中。问题是如此高的性能需要大量的内存带宽（接近</a:t>
            </a:r>
            <a:r>
              <a:rPr lang="en-US" altLang="zh-CN" sz="1200" kern="1200" dirty="0">
                <a:solidFill>
                  <a:schemeClr val="tx1"/>
                </a:solidFill>
                <a:effectLst/>
                <a:latin typeface="+mn-lt"/>
                <a:ea typeface="+mn-ea"/>
                <a:cs typeface="+mn-cs"/>
              </a:rPr>
              <a:t>500GB / s</a:t>
            </a: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2b</a:t>
            </a:r>
            <a:r>
              <a:rPr lang="zh-CN" altLang="zh-CN" sz="1200" kern="1200" dirty="0">
                <a:solidFill>
                  <a:schemeClr val="tx1"/>
                </a:solidFill>
                <a:effectLst/>
                <a:latin typeface="+mn-lt"/>
                <a:ea typeface="+mn-ea"/>
                <a:cs typeface="+mn-cs"/>
              </a:rPr>
              <a:t>所示。但是这边提及的内存带宽超出了传统系统在当前引脚数限制下可以提供的水平。更糟糕的是，大量内存带宽主要由大内存区域上的随机内存访问消耗，并没有用于图形处理上。这导致了我们打算在本文中回答的关键问题：我们如何提供如此大量的内存带宽并将其用于内存中的可扩展和高效的图形处理</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7</a:t>
            </a:fld>
            <a:endParaRPr lang="zh-CN" altLang="en-US"/>
          </a:p>
        </p:txBody>
      </p:sp>
    </p:spTree>
    <p:extLst>
      <p:ext uri="{BB962C8B-B14F-4D97-AF65-F5344CB8AC3E}">
        <p14:creationId xmlns:p14="http://schemas.microsoft.com/office/powerpoint/2010/main" val="314050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ppt</a:t>
            </a:r>
            <a:r>
              <a:rPr lang="zh-CN" altLang="zh-CN" sz="1200" kern="1200" dirty="0">
                <a:solidFill>
                  <a:schemeClr val="tx1"/>
                </a:solidFill>
                <a:effectLst/>
                <a:latin typeface="+mn-lt"/>
                <a:ea typeface="+mn-ea"/>
                <a:cs typeface="+mn-cs"/>
              </a:rPr>
              <a:t>）在本文中，我们将回答设计用于图形处理的</a:t>
            </a:r>
            <a:r>
              <a:rPr lang="en-US" altLang="zh-CN" sz="1200" kern="1200" dirty="0">
                <a:solidFill>
                  <a:schemeClr val="tx1"/>
                </a:solidFill>
                <a:effectLst/>
                <a:latin typeface="+mn-lt"/>
                <a:ea typeface="+mn-ea"/>
                <a:cs typeface="+mn-cs"/>
              </a:rPr>
              <a:t>PIM</a:t>
            </a:r>
            <a:r>
              <a:rPr lang="zh-CN" altLang="zh-CN" sz="1200" kern="1200" dirty="0">
                <a:solidFill>
                  <a:schemeClr val="tx1"/>
                </a:solidFill>
                <a:effectLst/>
                <a:latin typeface="+mn-lt"/>
                <a:ea typeface="+mn-ea"/>
                <a:cs typeface="+mn-cs"/>
              </a:rPr>
              <a:t>系统的三个关键问题：（</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）如何设计能够以能量有效（</a:t>
            </a:r>
            <a:r>
              <a:rPr lang="en-US" altLang="zh-CN" sz="1200" kern="1200" dirty="0">
                <a:solidFill>
                  <a:schemeClr val="tx1"/>
                </a:solidFill>
                <a:effectLst/>
                <a:latin typeface="+mn-lt"/>
                <a:ea typeface="+mn-ea"/>
                <a:cs typeface="+mn-cs"/>
              </a:rPr>
              <a:t>energy-efficient</a:t>
            </a:r>
            <a:r>
              <a:rPr lang="zh-CN" altLang="zh-CN" sz="1200" kern="1200" dirty="0">
                <a:solidFill>
                  <a:schemeClr val="tx1"/>
                </a:solidFill>
                <a:effectLst/>
                <a:latin typeface="+mn-lt"/>
                <a:ea typeface="+mn-ea"/>
                <a:cs typeface="+mn-cs"/>
              </a:rPr>
              <a:t>）的方式充分利用内部存储器带宽的架构</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8</a:t>
            </a:fld>
            <a:endParaRPr lang="zh-CN" altLang="en-US"/>
          </a:p>
        </p:txBody>
      </p:sp>
    </p:spTree>
    <p:extLst>
      <p:ext uri="{BB962C8B-B14F-4D97-AF65-F5344CB8AC3E}">
        <p14:creationId xmlns:p14="http://schemas.microsoft.com/office/powerpoint/2010/main" val="30140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Page10</a:t>
            </a: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显示了所提出的架构的概念图。尽管</a:t>
            </a:r>
            <a:r>
              <a:rPr lang="en-US" altLang="zh-CN" sz="1200" kern="1200" dirty="0">
                <a:solidFill>
                  <a:schemeClr val="tx1"/>
                </a:solidFill>
                <a:effectLst/>
                <a:latin typeface="+mn-lt"/>
                <a:ea typeface="+mn-ea"/>
                <a:cs typeface="+mn-cs"/>
              </a:rPr>
              <a:t>Tesseract</a:t>
            </a:r>
            <a:r>
              <a:rPr lang="zh-CN" altLang="zh-CN" sz="1200" kern="1200" dirty="0">
                <a:solidFill>
                  <a:schemeClr val="tx1"/>
                </a:solidFill>
                <a:effectLst/>
                <a:latin typeface="+mn-lt"/>
                <a:ea typeface="+mn-ea"/>
                <a:cs typeface="+mn-cs"/>
              </a:rPr>
              <a:t>不依赖于特定的存储器组织，但我们选择具有</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8Gb DRAM</a:t>
            </a:r>
            <a:r>
              <a:rPr lang="zh-CN" altLang="zh-CN" sz="1200" kern="1200" dirty="0">
                <a:solidFill>
                  <a:schemeClr val="tx1"/>
                </a:solidFill>
                <a:effectLst/>
                <a:latin typeface="+mn-lt"/>
                <a:ea typeface="+mn-ea"/>
                <a:cs typeface="+mn-cs"/>
              </a:rPr>
              <a:t>层的</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作为我们的基线，这是当前</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中可用的最大设备。图</a:t>
            </a:r>
            <a:r>
              <a:rPr lang="en-US" altLang="zh-CN" sz="1200" kern="1200" dirty="0">
                <a:solidFill>
                  <a:schemeClr val="tx1"/>
                </a:solidFill>
                <a:effectLst/>
                <a:latin typeface="+mn-lt"/>
                <a:ea typeface="+mn-ea"/>
                <a:cs typeface="+mn-cs"/>
              </a:rPr>
              <a:t>3b</a:t>
            </a:r>
            <a:r>
              <a:rPr lang="zh-CN" altLang="zh-CN" sz="1200" kern="1200" dirty="0">
                <a:solidFill>
                  <a:schemeClr val="tx1"/>
                </a:solidFill>
                <a:effectLst/>
                <a:latin typeface="+mn-lt"/>
                <a:ea typeface="+mn-ea"/>
                <a:cs typeface="+mn-cs"/>
              </a:rPr>
              <a:t>中概念性地示出的一个</a:t>
            </a:r>
            <a:r>
              <a:rPr lang="en-US" altLang="zh-CN" sz="1200" kern="1200" dirty="0">
                <a:solidFill>
                  <a:schemeClr val="tx1"/>
                </a:solidFill>
                <a:effectLst/>
                <a:latin typeface="+mn-lt"/>
                <a:ea typeface="+mn-ea"/>
                <a:cs typeface="+mn-cs"/>
              </a:rPr>
              <a:t>HMC</a:t>
            </a:r>
            <a:r>
              <a:rPr lang="zh-CN" altLang="zh-CN" sz="1200" kern="1200" dirty="0">
                <a:solidFill>
                  <a:schemeClr val="tx1"/>
                </a:solidFill>
                <a:effectLst/>
                <a:latin typeface="+mn-lt"/>
                <a:ea typeface="+mn-ea"/>
                <a:cs typeface="+mn-cs"/>
              </a:rPr>
              <a:t>由</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valuts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40GB / s</a:t>
            </a:r>
            <a:r>
              <a:rPr lang="zh-CN" altLang="zh-CN" sz="1200" kern="1200" dirty="0">
                <a:solidFill>
                  <a:schemeClr val="tx1"/>
                </a:solidFill>
                <a:effectLst/>
                <a:latin typeface="+mn-lt"/>
                <a:ea typeface="+mn-ea"/>
                <a:cs typeface="+mn-cs"/>
              </a:rPr>
              <a:t>高速串行链路作为片外接口，和一个</a:t>
            </a:r>
            <a:r>
              <a:rPr lang="en-US" altLang="zh-CN" sz="1200" kern="1200" dirty="0">
                <a:solidFill>
                  <a:schemeClr val="tx1"/>
                </a:solidFill>
                <a:effectLst/>
                <a:latin typeface="+mn-lt"/>
                <a:ea typeface="+mn-ea"/>
                <a:cs typeface="+mn-cs"/>
              </a:rPr>
              <a:t>crossbar network</a:t>
            </a:r>
            <a:r>
              <a:rPr lang="zh-CN" altLang="zh-CN" sz="1200" kern="1200" dirty="0">
                <a:solidFill>
                  <a:schemeClr val="tx1"/>
                </a:solidFill>
                <a:effectLst/>
                <a:latin typeface="+mn-lt"/>
                <a:ea typeface="+mn-ea"/>
                <a:cs typeface="+mn-cs"/>
              </a:rPr>
              <a:t>组成。每个</a:t>
            </a:r>
            <a:r>
              <a:rPr lang="en-US" altLang="zh-CN" sz="1200" kern="1200" dirty="0" err="1">
                <a:solidFill>
                  <a:schemeClr val="tx1"/>
                </a:solidFill>
                <a:effectLst/>
                <a:latin typeface="+mn-lt"/>
                <a:ea typeface="+mn-ea"/>
                <a:cs typeface="+mn-cs"/>
              </a:rPr>
              <a:t>valuts</a:t>
            </a: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3c</a:t>
            </a:r>
            <a:r>
              <a:rPr lang="zh-CN" altLang="zh-CN" sz="1200" kern="1200" dirty="0">
                <a:solidFill>
                  <a:schemeClr val="tx1"/>
                </a:solidFill>
                <a:effectLst/>
                <a:latin typeface="+mn-lt"/>
                <a:ea typeface="+mn-ea"/>
                <a:cs typeface="+mn-cs"/>
              </a:rPr>
              <a:t>所示，由</a:t>
            </a:r>
            <a:r>
              <a:rPr lang="en-US" altLang="zh-CN" sz="1200" kern="1200" dirty="0">
                <a:solidFill>
                  <a:schemeClr val="tx1"/>
                </a:solidFill>
                <a:effectLst/>
                <a:latin typeface="+mn-lt"/>
                <a:ea typeface="+mn-ea"/>
                <a:cs typeface="+mn-cs"/>
              </a:rPr>
              <a:t>16-bank</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DRAM</a:t>
            </a:r>
            <a:r>
              <a:rPr lang="zh-CN" altLang="zh-CN" sz="1200" kern="1200" dirty="0">
                <a:solidFill>
                  <a:schemeClr val="tx1"/>
                </a:solidFill>
                <a:effectLst/>
                <a:latin typeface="+mn-lt"/>
                <a:ea typeface="+mn-ea"/>
                <a:cs typeface="+mn-cs"/>
              </a:rPr>
              <a:t>和专用的</a:t>
            </a:r>
            <a:r>
              <a:rPr lang="en-US" altLang="zh-CN" sz="1200" kern="1200" dirty="0">
                <a:solidFill>
                  <a:schemeClr val="tx1"/>
                </a:solidFill>
                <a:effectLst/>
                <a:latin typeface="+mn-lt"/>
                <a:ea typeface="+mn-ea"/>
                <a:cs typeface="+mn-cs"/>
              </a:rPr>
              <a:t>memory controller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//end    </a:t>
            </a:r>
            <a:r>
              <a:rPr lang="zh-CN" altLang="zh-CN" sz="1200" kern="1200" dirty="0">
                <a:solidFill>
                  <a:schemeClr val="tx1"/>
                </a:solidFill>
                <a:effectLst/>
                <a:latin typeface="+mn-lt"/>
                <a:ea typeface="+mn-ea"/>
                <a:cs typeface="+mn-cs"/>
              </a:rPr>
              <a:t>为了在内存中执行计算，在每个</a:t>
            </a:r>
            <a:r>
              <a:rPr lang="en-US" altLang="zh-CN" sz="1200" kern="1200" dirty="0" err="1">
                <a:solidFill>
                  <a:schemeClr val="tx1"/>
                </a:solidFill>
                <a:effectLst/>
                <a:latin typeface="+mn-lt"/>
                <a:ea typeface="+mn-ea"/>
                <a:cs typeface="+mn-cs"/>
              </a:rPr>
              <a:t>valut</a:t>
            </a:r>
            <a:r>
              <a:rPr lang="zh-CN" altLang="zh-CN" sz="1200" kern="1200" dirty="0">
                <a:solidFill>
                  <a:schemeClr val="tx1"/>
                </a:solidFill>
                <a:effectLst/>
                <a:latin typeface="+mn-lt"/>
                <a:ea typeface="+mn-ea"/>
                <a:cs typeface="+mn-cs"/>
              </a:rPr>
              <a:t>的逻辑芯片上放置一个单个问题的有序内核（</a:t>
            </a:r>
            <a:r>
              <a:rPr lang="en-US" altLang="zh-CN" sz="1200" kern="1200" dirty="0">
                <a:solidFill>
                  <a:schemeClr val="tx1"/>
                </a:solidFill>
                <a:effectLst/>
                <a:latin typeface="+mn-lt"/>
                <a:ea typeface="+mn-ea"/>
                <a:cs typeface="+mn-cs"/>
              </a:rPr>
              <a:t>a single-issue in-order core</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10</a:t>
            </a:fld>
            <a:endParaRPr lang="zh-CN" altLang="en-US"/>
          </a:p>
        </p:txBody>
      </p:sp>
    </p:spTree>
    <p:extLst>
      <p:ext uri="{BB962C8B-B14F-4D97-AF65-F5344CB8AC3E}">
        <p14:creationId xmlns:p14="http://schemas.microsoft.com/office/powerpoint/2010/main" val="358012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Page11</a:t>
            </a:r>
            <a:r>
              <a:rPr lang="zh-CN" altLang="zh-CN" sz="1200" kern="1200" dirty="0">
                <a:solidFill>
                  <a:schemeClr val="tx1"/>
                </a:solidFill>
                <a:effectLst/>
                <a:latin typeface="+mn-lt"/>
                <a:ea typeface="+mn-ea"/>
                <a:cs typeface="+mn-cs"/>
              </a:rPr>
              <a:t>：通过消息传递进行远程功能调用。其中分为阻塞远程功能调用，和非阻塞远程功能调用。阻塞远程功能调用对全局状态检查很有用，例如，使用该机制可以检查图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的第</a:t>
            </a:r>
            <a:r>
              <a:rPr lang="en-US" altLang="zh-CN" sz="1200" kern="1200" dirty="0">
                <a:solidFill>
                  <a:schemeClr val="tx1"/>
                </a:solidFill>
                <a:effectLst/>
                <a:latin typeface="+mn-lt"/>
                <a:ea typeface="+mn-ea"/>
                <a:cs typeface="+mn-cs"/>
              </a:rPr>
              <a:t>19</a:t>
            </a:r>
            <a:r>
              <a:rPr lang="zh-CN" altLang="zh-CN" sz="1200" kern="1200" dirty="0">
                <a:solidFill>
                  <a:schemeClr val="tx1"/>
                </a:solidFill>
                <a:effectLst/>
                <a:latin typeface="+mn-lt"/>
                <a:ea typeface="+mn-ea"/>
                <a:cs typeface="+mn-cs"/>
              </a:rPr>
              <a:t>行中的条件</a:t>
            </a:r>
            <a:r>
              <a:rPr lang="en-US" altLang="zh-CN" sz="1200" kern="1200" dirty="0">
                <a:solidFill>
                  <a:schemeClr val="tx1"/>
                </a:solidFill>
                <a:effectLst/>
                <a:latin typeface="+mn-lt"/>
                <a:ea typeface="+mn-ea"/>
                <a:cs typeface="+mn-cs"/>
              </a:rPr>
              <a:t>‘diff&gt; e’</a:t>
            </a:r>
            <a:r>
              <a:rPr lang="zh-CN" altLang="zh-CN" sz="1200" kern="1200" dirty="0">
                <a:solidFill>
                  <a:schemeClr val="tx1"/>
                </a:solidFill>
                <a:effectLst/>
                <a:latin typeface="+mn-lt"/>
                <a:ea typeface="+mn-ea"/>
                <a:cs typeface="+mn-cs"/>
              </a:rPr>
              <a:t>。但是，它可能不是访问远程数据的性能最佳方式，因为本地核心被阻塞，直到响应从远程核心到达造成迟滞。这促使需要另一种远程数据访问机制，即</a:t>
            </a:r>
            <a:r>
              <a:rPr lang="zh-CN" altLang="zh-CN" sz="1200" b="1" kern="1200" dirty="0">
                <a:solidFill>
                  <a:schemeClr val="tx1"/>
                </a:solidFill>
                <a:effectLst/>
                <a:latin typeface="+mn-lt"/>
                <a:ea typeface="+mn-ea"/>
                <a:cs typeface="+mn-cs"/>
              </a:rPr>
              <a:t>非阻塞远程功能调用</a:t>
            </a:r>
            <a:r>
              <a:rPr lang="zh-CN" altLang="zh-CN" sz="1200" kern="1200" dirty="0">
                <a:solidFill>
                  <a:schemeClr val="tx1"/>
                </a:solidFill>
                <a:effectLst/>
                <a:latin typeface="+mn-lt"/>
                <a:ea typeface="+mn-ea"/>
                <a:cs typeface="+mn-cs"/>
              </a:rPr>
              <a:t>。本地核心可以在激活非阻塞远程功能调用之后继续执行，因为核心不必等待功能的终止</a:t>
            </a:r>
            <a:r>
              <a:rPr lang="zh-CN" altLang="en-US" sz="1200" kern="1200" dirty="0">
                <a:solidFill>
                  <a:schemeClr val="tx1"/>
                </a:solidFill>
                <a:effectLst/>
                <a:latin typeface="+mn-lt"/>
                <a:ea typeface="+mn-ea"/>
                <a:cs typeface="+mn-cs"/>
              </a:rPr>
              <a:t>。由于</a:t>
            </a:r>
            <a:r>
              <a:rPr lang="zh-CN" altLang="zh-CN" sz="1200" kern="1200" dirty="0">
                <a:solidFill>
                  <a:schemeClr val="tx1"/>
                </a:solidFill>
                <a:effectLst/>
                <a:latin typeface="+mn-lt"/>
                <a:ea typeface="+mn-ea"/>
                <a:cs typeface="+mn-cs"/>
              </a:rPr>
              <a:t>可以延迟执行非阻塞远程功能调用，因此可以批量执行</a:t>
            </a:r>
            <a:r>
              <a:rPr lang="zh-CN" altLang="en-US" sz="1200" kern="1200" dirty="0">
                <a:solidFill>
                  <a:schemeClr val="tx1"/>
                </a:solidFill>
                <a:effectLst/>
                <a:latin typeface="+mn-lt"/>
                <a:ea typeface="+mn-ea"/>
                <a:cs typeface="+mn-cs"/>
              </a:rPr>
              <a:t>功能</a:t>
            </a:r>
            <a:r>
              <a:rPr lang="zh-CN" altLang="zh-CN" sz="1200" kern="1200" dirty="0">
                <a:solidFill>
                  <a:schemeClr val="tx1"/>
                </a:solidFill>
                <a:effectLst/>
                <a:latin typeface="+mn-lt"/>
                <a:ea typeface="+mn-ea"/>
                <a:cs typeface="+mn-cs"/>
              </a:rPr>
              <a:t>。为此，我们向每个</a:t>
            </a:r>
            <a:r>
              <a:rPr lang="en-US" altLang="zh-CN" sz="1200" kern="1200" dirty="0">
                <a:solidFill>
                  <a:schemeClr val="tx1"/>
                </a:solidFill>
                <a:effectLst/>
                <a:latin typeface="+mn-lt"/>
                <a:ea typeface="+mn-ea"/>
                <a:cs typeface="+mn-cs"/>
              </a:rPr>
              <a:t>vault</a:t>
            </a:r>
            <a:r>
              <a:rPr lang="zh-CN" altLang="zh-CN" sz="1200" kern="1200" dirty="0">
                <a:solidFill>
                  <a:schemeClr val="tx1"/>
                </a:solidFill>
                <a:effectLst/>
                <a:latin typeface="+mn-lt"/>
                <a:ea typeface="+mn-ea"/>
                <a:cs typeface="+mn-cs"/>
              </a:rPr>
              <a:t>添加一个</a:t>
            </a:r>
            <a:r>
              <a:rPr lang="en-US" altLang="zh-CN" sz="1200" kern="1200" dirty="0">
                <a:solidFill>
                  <a:schemeClr val="tx1"/>
                </a:solidFill>
                <a:effectLst/>
                <a:latin typeface="+mn-lt"/>
                <a:ea typeface="+mn-ea"/>
                <a:cs typeface="+mn-cs"/>
              </a:rPr>
              <a:t>message queue</a:t>
            </a:r>
            <a:r>
              <a:rPr lang="zh-CN" altLang="zh-CN" sz="1200" kern="1200" dirty="0">
                <a:solidFill>
                  <a:schemeClr val="tx1"/>
                </a:solidFill>
                <a:effectLst/>
                <a:latin typeface="+mn-lt"/>
                <a:ea typeface="+mn-ea"/>
                <a:cs typeface="+mn-cs"/>
              </a:rPr>
              <a:t>，用于存储非阻塞远程功能调用的消息。 一旦队列已满或达到障碍，就会执行此队列中的函数。批处理远程功能调用的执行有助于避免频繁中断引起的切换的延迟开销。非阻塞远程功能调用主要用于更新远程数据。 例如，可以使用此机制实现更新图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的第</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行中的远程顶点的</a:t>
            </a:r>
            <a:r>
              <a:rPr lang="en-US" altLang="zh-CN" sz="1200" kern="1200" dirty="0">
                <a:solidFill>
                  <a:schemeClr val="tx1"/>
                </a:solidFill>
                <a:effectLst/>
                <a:latin typeface="+mn-lt"/>
                <a:ea typeface="+mn-ea"/>
                <a:cs typeface="+mn-cs"/>
              </a:rPr>
              <a:t>PageRank</a:t>
            </a:r>
            <a:r>
              <a:rPr lang="zh-CN" altLang="zh-CN" sz="1200" kern="1200" dirty="0">
                <a:solidFill>
                  <a:schemeClr val="tx1"/>
                </a:solidFill>
                <a:effectLst/>
                <a:latin typeface="+mn-lt"/>
                <a:ea typeface="+mn-ea"/>
                <a:cs typeface="+mn-cs"/>
              </a:rPr>
              <a:t>值。</a:t>
            </a:r>
          </a:p>
          <a:p>
            <a:endParaRPr lang="zh-CN" altLang="en-US" dirty="0"/>
          </a:p>
        </p:txBody>
      </p:sp>
      <p:sp>
        <p:nvSpPr>
          <p:cNvPr id="4" name="灯片编号占位符 3"/>
          <p:cNvSpPr>
            <a:spLocks noGrp="1"/>
          </p:cNvSpPr>
          <p:nvPr>
            <p:ph type="sldNum" sz="quarter" idx="5"/>
          </p:nvPr>
        </p:nvSpPr>
        <p:spPr/>
        <p:txBody>
          <a:bodyPr/>
          <a:lstStyle/>
          <a:p>
            <a:fld id="{3101B2F4-1171-4D13-A29A-A81E3FCDBAEB}" type="slidenum">
              <a:rPr lang="zh-CN" altLang="en-US" smtClean="0"/>
              <a:t>11</a:t>
            </a:fld>
            <a:endParaRPr lang="zh-CN" altLang="en-US"/>
          </a:p>
        </p:txBody>
      </p:sp>
    </p:spTree>
    <p:extLst>
      <p:ext uri="{BB962C8B-B14F-4D97-AF65-F5344CB8AC3E}">
        <p14:creationId xmlns:p14="http://schemas.microsoft.com/office/powerpoint/2010/main" val="3567578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1878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BCE6E858-0C01-4124-A250-0FB26C590845}" type="slidenum">
              <a:rPr lang="zh-CN" altLang="en-US" smtClean="0"/>
              <a:t>‹#›</a:t>
            </a:fld>
            <a:endParaRPr lang="zh-CN" altLang="en-US"/>
          </a:p>
        </p:txBody>
      </p:sp>
      <p:pic>
        <p:nvPicPr>
          <p:cNvPr id="8" name="图片 7"/>
          <p:cNvPicPr>
            <a:picLocks noChangeAspect="1"/>
          </p:cNvPicPr>
          <p:nvPr/>
        </p:nvPicPr>
        <p:blipFill>
          <a:blip r:embed="rId2"/>
          <a:stretch>
            <a:fillRect/>
          </a:stretch>
        </p:blipFill>
        <p:spPr>
          <a:xfrm>
            <a:off x="1" y="0"/>
            <a:ext cx="12193057" cy="664522"/>
          </a:xfrm>
          <a:prstGeom prst="rect">
            <a:avLst/>
          </a:prstGeom>
        </p:spPr>
      </p:pic>
      <p:sp>
        <p:nvSpPr>
          <p:cNvPr id="9" name="矩形 8"/>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5599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 name="标题 1"/>
          <p:cNvSpPr>
            <a:spLocks noGrp="1"/>
          </p:cNvSpPr>
          <p:nvPr>
            <p:ph type="title"/>
          </p:nvPr>
        </p:nvSpPr>
        <p:spPr>
          <a:xfrm>
            <a:off x="349858" y="975600"/>
            <a:ext cx="1140822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3808354786"/>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3"/>
            <a:ext cx="12192000" cy="332713"/>
          </a:xfrm>
          <a:prstGeom prst="rect">
            <a:avLst/>
          </a:prstGeom>
        </p:spPr>
      </p:pic>
      <p:sp>
        <p:nvSpPr>
          <p:cNvPr id="6" name="文本框 5"/>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灯片编号占位符 8"/>
          <p:cNvSpPr>
            <a:spLocks noGrp="1"/>
          </p:cNvSpPr>
          <p:nvPr>
            <p:ph type="sldNum" sz="quarter" idx="12"/>
          </p:nvPr>
        </p:nvSpPr>
        <p:spPr>
          <a:xfrm>
            <a:off x="11595420" y="313201"/>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BCE6E858-0C01-4124-A250-0FB26C590845}" type="slidenum">
              <a:rPr lang="zh-CN" altLang="en-US" smtClean="0"/>
              <a:t>‹#›</a:t>
            </a:fld>
            <a:endParaRPr lang="zh-CN" altLang="en-US"/>
          </a:p>
        </p:txBody>
      </p:sp>
      <p:sp>
        <p:nvSpPr>
          <p:cNvPr id="2" name="标题 1"/>
          <p:cNvSpPr>
            <a:spLocks noGrp="1"/>
          </p:cNvSpPr>
          <p:nvPr>
            <p:ph type="title"/>
          </p:nvPr>
        </p:nvSpPr>
        <p:spPr>
          <a:xfrm>
            <a:off x="349858" y="975600"/>
            <a:ext cx="11421927"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p:nvPicPr>
        <p:blipFill>
          <a:blip r:embed="rId2"/>
          <a:stretch>
            <a:fillRect/>
          </a:stretch>
        </p:blipFill>
        <p:spPr>
          <a:xfrm>
            <a:off x="0" y="1231683"/>
            <a:ext cx="12192000" cy="332713"/>
          </a:xfrm>
          <a:prstGeom prst="rect">
            <a:avLst/>
          </a:prstGeom>
        </p:spPr>
      </p:pic>
    </p:spTree>
    <p:extLst>
      <p:ext uri="{BB962C8B-B14F-4D97-AF65-F5344CB8AC3E}">
        <p14:creationId xmlns:p14="http://schemas.microsoft.com/office/powerpoint/2010/main" val="2127553144"/>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960115"/>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2"/>
          <a:stretch>
            <a:fillRect/>
          </a:stretch>
        </p:blipFill>
        <p:spPr>
          <a:xfrm>
            <a:off x="1" y="0"/>
            <a:ext cx="12193057" cy="664522"/>
          </a:xfrm>
          <a:prstGeom prst="rect">
            <a:avLst/>
          </a:prstGeom>
        </p:spPr>
      </p:pic>
      <p:sp>
        <p:nvSpPr>
          <p:cNvPr id="13" name="矩形 12"/>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782058736"/>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 y="0"/>
            <a:ext cx="12193057" cy="664522"/>
          </a:xfrm>
          <a:prstGeom prst="rect">
            <a:avLst/>
          </a:prstGeom>
        </p:spPr>
      </p:pic>
      <p:sp>
        <p:nvSpPr>
          <p:cNvPr id="22" name="矩形 21"/>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4" name="矩形 23"/>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5"/>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11595420" y="313201"/>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BCE6E858-0C01-4124-A250-0FB26C590845}" type="slidenum">
              <a:rPr lang="zh-CN" altLang="en-US" smtClean="0"/>
              <a:t>‹#›</a:t>
            </a:fld>
            <a:endParaRPr lang="zh-CN" altLang="en-US"/>
          </a:p>
        </p:txBody>
      </p:sp>
      <p:pic>
        <p:nvPicPr>
          <p:cNvPr id="13" name="图片 12"/>
          <p:cNvPicPr>
            <a:picLocks noChangeAspect="1"/>
          </p:cNvPicPr>
          <p:nvPr/>
        </p:nvPicPr>
        <p:blipFill>
          <a:blip r:embed="rId2"/>
          <a:stretch>
            <a:fillRect/>
          </a:stretch>
        </p:blipFill>
        <p:spPr>
          <a:xfrm>
            <a:off x="1" y="0"/>
            <a:ext cx="12193057" cy="664522"/>
          </a:xfrm>
          <a:prstGeom prst="rect">
            <a:avLst/>
          </a:prstGeom>
        </p:spPr>
      </p:pic>
      <p:sp>
        <p:nvSpPr>
          <p:cNvPr id="14" name="矩形 13"/>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9" name="矩形 18"/>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052879790"/>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7750"/>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751710445"/>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701" y="975600"/>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85069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
        <p:nvSpPr>
          <p:cNvPr id="7" name="矩形 6"/>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Tree>
    <p:extLst>
      <p:ext uri="{BB962C8B-B14F-4D97-AF65-F5344CB8AC3E}">
        <p14:creationId xmlns:p14="http://schemas.microsoft.com/office/powerpoint/2010/main" val="209769125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灯片编号占位符 8"/>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BCE6E858-0C01-4124-A250-0FB26C590845}" type="slidenum">
              <a:rPr lang="zh-CN" altLang="en-US" smtClean="0"/>
              <a:t>‹#›</a:t>
            </a:fld>
            <a:endParaRPr lang="zh-CN" altLang="en-US"/>
          </a:p>
        </p:txBody>
      </p:sp>
      <p:sp>
        <p:nvSpPr>
          <p:cNvPr id="8" name="文本框 7"/>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
        <p:nvSpPr>
          <p:cNvPr id="11" name="矩形 10"/>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矩形 12"/>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文本框 13"/>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Tree>
    <p:extLst>
      <p:ext uri="{BB962C8B-B14F-4D97-AF65-F5344CB8AC3E}">
        <p14:creationId xmlns:p14="http://schemas.microsoft.com/office/powerpoint/2010/main" val="355804946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p:nvPicPr>
        <p:blipFill>
          <a:blip r:embed="rId2"/>
          <a:stretch>
            <a:fillRect/>
          </a:stretch>
        </p:blipFill>
        <p:spPr>
          <a:xfrm>
            <a:off x="1" y="0"/>
            <a:ext cx="12193057" cy="664522"/>
          </a:xfrm>
          <a:prstGeom prst="rect">
            <a:avLst/>
          </a:prstGeom>
        </p:spPr>
      </p:pic>
      <p:sp>
        <p:nvSpPr>
          <p:cNvPr id="11" name="矩形 10"/>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696012566"/>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p15:clr>
            <a:srgbClr val="FBAE40"/>
          </p15:clr>
        </p15:guide>
        <p15:guide id="8" pos="1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658701" y="975601"/>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2180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658701" y="975601"/>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spTree>
    <p:extLst>
      <p:ext uri="{BB962C8B-B14F-4D97-AF65-F5344CB8AC3E}">
        <p14:creationId xmlns:p14="http://schemas.microsoft.com/office/powerpoint/2010/main" val="476334825"/>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 y="0"/>
            <a:ext cx="12193057" cy="664522"/>
          </a:xfrm>
          <a:prstGeom prst="rect">
            <a:avLst/>
          </a:prstGeom>
        </p:spPr>
      </p:pic>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图片 5"/>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0" name="矩形 9"/>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729856456"/>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673352"/>
            <a:ext cx="1112056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20"/>
          <a:stretch>
            <a:fillRect/>
          </a:stretch>
        </p:blipFill>
        <p:spPr>
          <a:xfrm>
            <a:off x="0" y="1231683"/>
            <a:ext cx="12192000" cy="332713"/>
          </a:xfrm>
          <a:prstGeom prst="rect">
            <a:avLst/>
          </a:prstGeom>
        </p:spPr>
      </p:pic>
      <p:sp>
        <p:nvSpPr>
          <p:cNvPr id="4" name="标题占位符 3"/>
          <p:cNvSpPr>
            <a:spLocks noGrp="1"/>
          </p:cNvSpPr>
          <p:nvPr>
            <p:ph type="title"/>
          </p:nvPr>
        </p:nvSpPr>
        <p:spPr>
          <a:xfrm>
            <a:off x="551291" y="863021"/>
            <a:ext cx="11213989"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p:nvPicPr>
        <p:blipFill>
          <a:blip r:embed="rId17"/>
          <a:stretch>
            <a:fillRect/>
          </a:stretch>
        </p:blipFill>
        <p:spPr>
          <a:xfrm>
            <a:off x="1" y="0"/>
            <a:ext cx="12193057" cy="664522"/>
          </a:xfrm>
          <a:prstGeom prst="rect">
            <a:avLst/>
          </a:prstGeom>
        </p:spPr>
      </p:pic>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p:nvPicPr>
        <p:blipFill>
          <a:blip r:embed="rId20"/>
          <a:stretch>
            <a:fillRect/>
          </a:stretch>
        </p:blipFill>
        <p:spPr>
          <a:xfrm>
            <a:off x="0" y="1231683"/>
            <a:ext cx="12192000" cy="332713"/>
          </a:xfrm>
          <a:prstGeom prst="rect">
            <a:avLst/>
          </a:prstGeom>
        </p:spPr>
      </p:pic>
    </p:spTree>
    <p:extLst>
      <p:ext uri="{BB962C8B-B14F-4D97-AF65-F5344CB8AC3E}">
        <p14:creationId xmlns:p14="http://schemas.microsoft.com/office/powerpoint/2010/main" val="347254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699A4-0C1E-4DB4-B5AE-7273FCE4F619}"/>
              </a:ext>
            </a:extLst>
          </p:cNvPr>
          <p:cNvSpPr>
            <a:spLocks noGrp="1"/>
          </p:cNvSpPr>
          <p:nvPr>
            <p:ph type="title"/>
          </p:nvPr>
        </p:nvSpPr>
        <p:spPr/>
        <p:txBody>
          <a:bodyPr/>
          <a:lstStyle/>
          <a:p>
            <a:r>
              <a:rPr lang="en-US" altLang="zh-CN" sz="3600" dirty="0"/>
              <a:t>A Scalable Processing-in-Memory </a:t>
            </a:r>
            <a:br>
              <a:rPr lang="en-US" altLang="zh-CN" sz="3600" dirty="0"/>
            </a:br>
            <a:r>
              <a:rPr lang="en-US" altLang="zh-CN" sz="3600" dirty="0"/>
              <a:t>Accelerator for Parallel Graph Processing </a:t>
            </a:r>
            <a:endParaRPr lang="zh-CN" altLang="en-US" sz="3600" dirty="0"/>
          </a:p>
        </p:txBody>
      </p:sp>
      <p:sp>
        <p:nvSpPr>
          <p:cNvPr id="3" name="副标题 2">
            <a:extLst>
              <a:ext uri="{FF2B5EF4-FFF2-40B4-BE49-F238E27FC236}">
                <a16:creationId xmlns:a16="http://schemas.microsoft.com/office/drawing/2014/main" id="{FC9B41E4-3B98-491F-AC9C-7D30261CF919}"/>
              </a:ext>
            </a:extLst>
          </p:cNvPr>
          <p:cNvSpPr>
            <a:spLocks noGrp="1"/>
          </p:cNvSpPr>
          <p:nvPr>
            <p:ph type="subTitle" idx="1"/>
          </p:nvPr>
        </p:nvSpPr>
        <p:spPr/>
        <p:txBody>
          <a:bodyPr/>
          <a:lstStyle/>
          <a:p>
            <a:r>
              <a:rPr lang="en-US" altLang="zh-CN" dirty="0"/>
              <a:t>20190319 </a:t>
            </a:r>
            <a:r>
              <a:rPr lang="zh-CN" altLang="en-US" dirty="0"/>
              <a:t>刘硕</a:t>
            </a:r>
          </a:p>
        </p:txBody>
      </p:sp>
    </p:spTree>
    <p:extLst>
      <p:ext uri="{BB962C8B-B14F-4D97-AF65-F5344CB8AC3E}">
        <p14:creationId xmlns:p14="http://schemas.microsoft.com/office/powerpoint/2010/main" val="329507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2FE5A-F7BE-4A64-BFE4-90E8F5DE6A18}"/>
              </a:ext>
            </a:extLst>
          </p:cNvPr>
          <p:cNvSpPr>
            <a:spLocks noGrp="1"/>
          </p:cNvSpPr>
          <p:nvPr>
            <p:ph type="title"/>
          </p:nvPr>
        </p:nvSpPr>
        <p:spPr/>
        <p:txBody>
          <a:bodyPr/>
          <a:lstStyle/>
          <a:p>
            <a:r>
              <a:rPr lang="en-US" altLang="zh-CN" dirty="0"/>
              <a:t>Tesseract Architecture</a:t>
            </a:r>
            <a:endParaRPr lang="zh-CN" altLang="en-US" dirty="0"/>
          </a:p>
        </p:txBody>
      </p:sp>
      <p:pic>
        <p:nvPicPr>
          <p:cNvPr id="3" name="图片 2">
            <a:extLst>
              <a:ext uri="{FF2B5EF4-FFF2-40B4-BE49-F238E27FC236}">
                <a16:creationId xmlns:a16="http://schemas.microsoft.com/office/drawing/2014/main" id="{1D8BA8D4-65D0-4BE3-9C7D-5BED0087F0A5}"/>
              </a:ext>
            </a:extLst>
          </p:cNvPr>
          <p:cNvPicPr>
            <a:picLocks noChangeAspect="1"/>
          </p:cNvPicPr>
          <p:nvPr/>
        </p:nvPicPr>
        <p:blipFill>
          <a:blip r:embed="rId3"/>
          <a:stretch>
            <a:fillRect/>
          </a:stretch>
        </p:blipFill>
        <p:spPr>
          <a:xfrm>
            <a:off x="658701" y="1788088"/>
            <a:ext cx="11048506" cy="3952312"/>
          </a:xfrm>
          <a:prstGeom prst="rect">
            <a:avLst/>
          </a:prstGeom>
        </p:spPr>
      </p:pic>
      <p:sp>
        <p:nvSpPr>
          <p:cNvPr id="4" name="椭圆 3">
            <a:extLst>
              <a:ext uri="{FF2B5EF4-FFF2-40B4-BE49-F238E27FC236}">
                <a16:creationId xmlns:a16="http://schemas.microsoft.com/office/drawing/2014/main" id="{F9E3E127-FFE2-4F0E-89D2-F8E1BDE3409A}"/>
              </a:ext>
            </a:extLst>
          </p:cNvPr>
          <p:cNvSpPr/>
          <p:nvPr/>
        </p:nvSpPr>
        <p:spPr>
          <a:xfrm>
            <a:off x="8664315" y="4182257"/>
            <a:ext cx="1888760" cy="449704"/>
          </a:xfrm>
          <a:prstGeom prst="ellipse">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2707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37F879-76AF-471D-B45F-41316D309CC6}"/>
              </a:ext>
            </a:extLst>
          </p:cNvPr>
          <p:cNvSpPr>
            <a:spLocks noGrp="1"/>
          </p:cNvSpPr>
          <p:nvPr>
            <p:ph sz="quarter" idx="10"/>
          </p:nvPr>
        </p:nvSpPr>
        <p:spPr/>
        <p:txBody>
          <a:bodyPr>
            <a:normAutofit/>
          </a:bodyPr>
          <a:lstStyle/>
          <a:p>
            <a:r>
              <a:rPr lang="zh-CN" altLang="en-US" sz="2800" dirty="0"/>
              <a:t>阻塞远程功能调用（</a:t>
            </a:r>
            <a:r>
              <a:rPr lang="en-US" altLang="zh-CN" sz="2800" dirty="0"/>
              <a:t>Blocking Remote Function Call</a:t>
            </a:r>
            <a:r>
              <a:rPr lang="zh-CN" altLang="en-US" sz="2800" dirty="0"/>
              <a:t>）</a:t>
            </a:r>
            <a:r>
              <a:rPr lang="en-US" altLang="zh-CN" sz="2800" dirty="0"/>
              <a:t> </a:t>
            </a:r>
          </a:p>
          <a:p>
            <a:pPr marL="0" indent="0">
              <a:buNone/>
            </a:pPr>
            <a:r>
              <a:rPr lang="zh-CN" altLang="en-US" sz="2800" dirty="0"/>
              <a:t>       主要用于全局状态检查。</a:t>
            </a:r>
            <a:endParaRPr lang="en-US" altLang="zh-CN" sz="2800" dirty="0"/>
          </a:p>
          <a:p>
            <a:r>
              <a:rPr lang="zh-CN" altLang="en-US" sz="2800" dirty="0"/>
              <a:t>非阻塞远程功能调用（</a:t>
            </a:r>
            <a:r>
              <a:rPr lang="en-US" altLang="zh-CN" sz="2800" dirty="0"/>
              <a:t>Non-Blocking Remote Function Call</a:t>
            </a:r>
            <a:r>
              <a:rPr lang="zh-CN" altLang="en-US" sz="2800" dirty="0"/>
              <a:t>）</a:t>
            </a:r>
            <a:endParaRPr lang="en-US" altLang="zh-CN" sz="2800" dirty="0"/>
          </a:p>
          <a:p>
            <a:pPr marL="0" indent="0">
              <a:buNone/>
            </a:pPr>
            <a:r>
              <a:rPr lang="en-US" altLang="zh-CN" dirty="0"/>
              <a:t>    </a:t>
            </a:r>
            <a:r>
              <a:rPr lang="zh-CN" altLang="en-US" dirty="0"/>
              <a:t>（</a:t>
            </a:r>
            <a:r>
              <a:rPr lang="zh-CN" altLang="zh-CN" dirty="0"/>
              <a:t>核心不必等待</a:t>
            </a:r>
            <a:r>
              <a:rPr lang="zh-CN" altLang="en-US" dirty="0"/>
              <a:t>函数</a:t>
            </a:r>
            <a:r>
              <a:rPr lang="zh-CN" altLang="zh-CN" dirty="0"/>
              <a:t>的终止</a:t>
            </a:r>
            <a:r>
              <a:rPr lang="zh-CN" altLang="en-US" dirty="0"/>
              <a:t>；批处理远程调用。）</a:t>
            </a:r>
            <a:endParaRPr lang="en-US" altLang="zh-CN" sz="2800" dirty="0"/>
          </a:p>
          <a:p>
            <a:pPr marL="0" indent="0">
              <a:buNone/>
            </a:pPr>
            <a:r>
              <a:rPr lang="en-US" altLang="zh-CN" sz="2800" dirty="0"/>
              <a:t>       </a:t>
            </a:r>
            <a:r>
              <a:rPr lang="zh-CN" altLang="en-US" sz="2800" dirty="0"/>
              <a:t>主要用于更新数据。</a:t>
            </a:r>
            <a:endParaRPr lang="en-US" altLang="zh-CN" sz="2800" dirty="0"/>
          </a:p>
          <a:p>
            <a:pPr marL="0" indent="0">
              <a:buNone/>
            </a:pPr>
            <a:endParaRPr lang="zh-CN" altLang="en-US" sz="2800" dirty="0"/>
          </a:p>
        </p:txBody>
      </p:sp>
      <p:sp>
        <p:nvSpPr>
          <p:cNvPr id="3" name="标题 2">
            <a:extLst>
              <a:ext uri="{FF2B5EF4-FFF2-40B4-BE49-F238E27FC236}">
                <a16:creationId xmlns:a16="http://schemas.microsoft.com/office/drawing/2014/main" id="{CFE66B6C-CB66-40DE-81BC-295DDB2F509E}"/>
              </a:ext>
            </a:extLst>
          </p:cNvPr>
          <p:cNvSpPr>
            <a:spLocks noGrp="1"/>
          </p:cNvSpPr>
          <p:nvPr>
            <p:ph type="title"/>
          </p:nvPr>
        </p:nvSpPr>
        <p:spPr/>
        <p:txBody>
          <a:bodyPr/>
          <a:lstStyle/>
          <a:p>
            <a:r>
              <a:rPr lang="en-US" altLang="zh-CN" dirty="0"/>
              <a:t>Remote Function Call via Message Passing </a:t>
            </a:r>
            <a:endParaRPr lang="zh-CN" altLang="en-US" dirty="0"/>
          </a:p>
        </p:txBody>
      </p:sp>
    </p:spTree>
    <p:extLst>
      <p:ext uri="{BB962C8B-B14F-4D97-AF65-F5344CB8AC3E}">
        <p14:creationId xmlns:p14="http://schemas.microsoft.com/office/powerpoint/2010/main" val="285643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35F616-567D-4C6B-8C7F-80E5852137EC}"/>
              </a:ext>
            </a:extLst>
          </p:cNvPr>
          <p:cNvSpPr>
            <a:spLocks noGrp="1"/>
          </p:cNvSpPr>
          <p:nvPr>
            <p:ph sz="quarter" idx="10"/>
          </p:nvPr>
        </p:nvSpPr>
        <p:spPr/>
        <p:txBody>
          <a:bodyPr>
            <a:normAutofit/>
          </a:bodyPr>
          <a:lstStyle/>
          <a:p>
            <a:r>
              <a:rPr lang="zh-CN" altLang="en-US" sz="2400" dirty="0"/>
              <a:t>列表预取</a:t>
            </a:r>
            <a:endParaRPr lang="en-US" altLang="zh-CN" sz="2400" dirty="0"/>
          </a:p>
          <a:p>
            <a:pPr marL="0" indent="0">
              <a:buNone/>
            </a:pPr>
            <a:r>
              <a:rPr lang="zh-CN" altLang="en-US" dirty="0"/>
              <a:t>    覆盖频繁的顺序访问</a:t>
            </a:r>
            <a:endParaRPr lang="en-US" altLang="zh-CN" dirty="0"/>
          </a:p>
          <a:p>
            <a:r>
              <a:rPr lang="zh-CN" altLang="en-US" sz="2400" dirty="0"/>
              <a:t>消息触发预取</a:t>
            </a:r>
          </a:p>
        </p:txBody>
      </p:sp>
      <p:sp>
        <p:nvSpPr>
          <p:cNvPr id="3" name="标题 2">
            <a:extLst>
              <a:ext uri="{FF2B5EF4-FFF2-40B4-BE49-F238E27FC236}">
                <a16:creationId xmlns:a16="http://schemas.microsoft.com/office/drawing/2014/main" id="{507B3C42-11C3-4EC6-9A37-C3CD4E6FAA4C}"/>
              </a:ext>
            </a:extLst>
          </p:cNvPr>
          <p:cNvSpPr>
            <a:spLocks noGrp="1"/>
          </p:cNvSpPr>
          <p:nvPr>
            <p:ph type="title"/>
          </p:nvPr>
        </p:nvSpPr>
        <p:spPr/>
        <p:txBody>
          <a:bodyPr/>
          <a:lstStyle/>
          <a:p>
            <a:r>
              <a:rPr lang="en-US" altLang="zh-CN" dirty="0"/>
              <a:t>Prefetching</a:t>
            </a:r>
            <a:endParaRPr lang="zh-CN" altLang="en-US" dirty="0"/>
          </a:p>
        </p:txBody>
      </p:sp>
      <p:pic>
        <p:nvPicPr>
          <p:cNvPr id="4" name="图片 3">
            <a:extLst>
              <a:ext uri="{FF2B5EF4-FFF2-40B4-BE49-F238E27FC236}">
                <a16:creationId xmlns:a16="http://schemas.microsoft.com/office/drawing/2014/main" id="{046CF559-1BC0-48B1-A645-D7E9005C9B3A}"/>
              </a:ext>
            </a:extLst>
          </p:cNvPr>
          <p:cNvPicPr>
            <a:picLocks noChangeAspect="1"/>
          </p:cNvPicPr>
          <p:nvPr/>
        </p:nvPicPr>
        <p:blipFill>
          <a:blip r:embed="rId3"/>
          <a:stretch>
            <a:fillRect/>
          </a:stretch>
        </p:blipFill>
        <p:spPr>
          <a:xfrm>
            <a:off x="5206692" y="2224341"/>
            <a:ext cx="6326607" cy="3950322"/>
          </a:xfrm>
          <a:prstGeom prst="rect">
            <a:avLst/>
          </a:prstGeom>
        </p:spPr>
      </p:pic>
    </p:spTree>
    <p:extLst>
      <p:ext uri="{BB962C8B-B14F-4D97-AF65-F5344CB8AC3E}">
        <p14:creationId xmlns:p14="http://schemas.microsoft.com/office/powerpoint/2010/main" val="283816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313F8-1367-46F6-B86A-AC9CD1189728}"/>
              </a:ext>
            </a:extLst>
          </p:cNvPr>
          <p:cNvSpPr>
            <a:spLocks noGrp="1"/>
          </p:cNvSpPr>
          <p:nvPr>
            <p:ph type="title"/>
          </p:nvPr>
        </p:nvSpPr>
        <p:spPr/>
        <p:txBody>
          <a:bodyPr>
            <a:normAutofit/>
          </a:bodyPr>
          <a:lstStyle/>
          <a:p>
            <a:r>
              <a:rPr lang="en-US" altLang="zh-CN" dirty="0"/>
              <a:t> Application Mapping</a:t>
            </a:r>
            <a:endParaRPr lang="zh-CN" altLang="en-US" dirty="0"/>
          </a:p>
        </p:txBody>
      </p:sp>
      <p:pic>
        <p:nvPicPr>
          <p:cNvPr id="5" name="图片 4">
            <a:extLst>
              <a:ext uri="{FF2B5EF4-FFF2-40B4-BE49-F238E27FC236}">
                <a16:creationId xmlns:a16="http://schemas.microsoft.com/office/drawing/2014/main" id="{1333910F-4AD7-4854-A44F-868134BE51EC}"/>
              </a:ext>
            </a:extLst>
          </p:cNvPr>
          <p:cNvPicPr>
            <a:picLocks noChangeAspect="1"/>
          </p:cNvPicPr>
          <p:nvPr/>
        </p:nvPicPr>
        <p:blipFill>
          <a:blip r:embed="rId3"/>
          <a:stretch>
            <a:fillRect/>
          </a:stretch>
        </p:blipFill>
        <p:spPr>
          <a:xfrm>
            <a:off x="658701" y="1706805"/>
            <a:ext cx="6353387" cy="4498672"/>
          </a:xfrm>
          <a:prstGeom prst="rect">
            <a:avLst/>
          </a:prstGeom>
        </p:spPr>
      </p:pic>
      <p:sp>
        <p:nvSpPr>
          <p:cNvPr id="6" name="文本框 5">
            <a:extLst>
              <a:ext uri="{FF2B5EF4-FFF2-40B4-BE49-F238E27FC236}">
                <a16:creationId xmlns:a16="http://schemas.microsoft.com/office/drawing/2014/main" id="{7081A6D2-F215-4A6A-8A55-05103A32A31F}"/>
              </a:ext>
            </a:extLst>
          </p:cNvPr>
          <p:cNvSpPr txBox="1"/>
          <p:nvPr/>
        </p:nvSpPr>
        <p:spPr>
          <a:xfrm>
            <a:off x="7012088" y="1940560"/>
            <a:ext cx="4986872" cy="1754326"/>
          </a:xfrm>
          <a:prstGeom prst="rect">
            <a:avLst/>
          </a:prstGeom>
          <a:noFill/>
        </p:spPr>
        <p:txBody>
          <a:bodyPr wrap="square" rtlCol="0">
            <a:spAutoFit/>
          </a:bodyPr>
          <a:lstStyle/>
          <a:p>
            <a:r>
              <a:rPr lang="en-US" altLang="zh-CN" i="1" dirty="0" err="1"/>
              <a:t>list_for</a:t>
            </a:r>
            <a:r>
              <a:rPr lang="zh-CN" altLang="en-US" dirty="0"/>
              <a:t>：编程接口，用作由</a:t>
            </a:r>
            <a:r>
              <a:rPr lang="en-US" altLang="zh-CN" i="1" dirty="0" err="1"/>
              <a:t>list_begin</a:t>
            </a:r>
            <a:r>
              <a:rPr lang="zh-CN" altLang="en-US" dirty="0"/>
              <a:t>和</a:t>
            </a:r>
            <a:r>
              <a:rPr lang="en-US" altLang="zh-CN" i="1" dirty="0" err="1"/>
              <a:t>list_end</a:t>
            </a:r>
            <a:r>
              <a:rPr lang="zh-CN" altLang="en-US" dirty="0"/>
              <a:t>调用包围的</a:t>
            </a:r>
            <a:r>
              <a:rPr lang="en-US" altLang="zh-CN" dirty="0"/>
              <a:t>for</a:t>
            </a:r>
            <a:r>
              <a:rPr lang="zh-CN" altLang="en-US" dirty="0"/>
              <a:t>循环的缩写。</a:t>
            </a:r>
            <a:endParaRPr lang="en-US" altLang="zh-CN" dirty="0"/>
          </a:p>
          <a:p>
            <a:endParaRPr lang="en-US" altLang="zh-CN" dirty="0"/>
          </a:p>
          <a:p>
            <a:r>
              <a:rPr lang="en-US" altLang="zh-CN" i="1" dirty="0"/>
              <a:t>put</a:t>
            </a:r>
            <a:r>
              <a:rPr lang="zh-CN" altLang="en-US" dirty="0"/>
              <a:t>：代表非阻塞远程功能调用，用来更新数据。</a:t>
            </a:r>
            <a:endParaRPr lang="en-US" altLang="zh-CN" dirty="0"/>
          </a:p>
          <a:p>
            <a:endParaRPr lang="en-US" altLang="zh-CN" dirty="0"/>
          </a:p>
          <a:p>
            <a:r>
              <a:rPr lang="en-US" altLang="zh-CN" i="1" dirty="0"/>
              <a:t>barrier</a:t>
            </a:r>
            <a:r>
              <a:rPr lang="zh-CN" altLang="en-US" dirty="0"/>
              <a:t>：确保所有点当前迭代已经完成。</a:t>
            </a:r>
            <a:endParaRPr lang="en-US" altLang="zh-CN" dirty="0"/>
          </a:p>
        </p:txBody>
      </p:sp>
      <p:pic>
        <p:nvPicPr>
          <p:cNvPr id="3" name="图片 2">
            <a:extLst>
              <a:ext uri="{FF2B5EF4-FFF2-40B4-BE49-F238E27FC236}">
                <a16:creationId xmlns:a16="http://schemas.microsoft.com/office/drawing/2014/main" id="{28EEC458-E7A3-455D-B599-FBA978032C58}"/>
              </a:ext>
            </a:extLst>
          </p:cNvPr>
          <p:cNvPicPr>
            <a:picLocks noChangeAspect="1"/>
          </p:cNvPicPr>
          <p:nvPr/>
        </p:nvPicPr>
        <p:blipFill>
          <a:blip r:embed="rId4"/>
          <a:stretch>
            <a:fillRect/>
          </a:stretch>
        </p:blipFill>
        <p:spPr>
          <a:xfrm>
            <a:off x="7012088" y="4639660"/>
            <a:ext cx="4616687" cy="1136708"/>
          </a:xfrm>
          <a:prstGeom prst="rect">
            <a:avLst/>
          </a:prstGeom>
        </p:spPr>
      </p:pic>
      <p:pic>
        <p:nvPicPr>
          <p:cNvPr id="4" name="图片 3">
            <a:extLst>
              <a:ext uri="{FF2B5EF4-FFF2-40B4-BE49-F238E27FC236}">
                <a16:creationId xmlns:a16="http://schemas.microsoft.com/office/drawing/2014/main" id="{1150C889-88CE-4349-8489-F5DE70DAAC8E}"/>
              </a:ext>
            </a:extLst>
          </p:cNvPr>
          <p:cNvPicPr>
            <a:picLocks noChangeAspect="1"/>
          </p:cNvPicPr>
          <p:nvPr/>
        </p:nvPicPr>
        <p:blipFill>
          <a:blip r:embed="rId5"/>
          <a:stretch>
            <a:fillRect/>
          </a:stretch>
        </p:blipFill>
        <p:spPr>
          <a:xfrm>
            <a:off x="7511521" y="5882399"/>
            <a:ext cx="3988005" cy="304816"/>
          </a:xfrm>
          <a:prstGeom prst="rect">
            <a:avLst/>
          </a:prstGeom>
        </p:spPr>
      </p:pic>
    </p:spTree>
    <p:extLst>
      <p:ext uri="{BB962C8B-B14F-4D97-AF65-F5344CB8AC3E}">
        <p14:creationId xmlns:p14="http://schemas.microsoft.com/office/powerpoint/2010/main" val="308223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5FB05-7183-445E-9309-97BB97EFCBF3}"/>
              </a:ext>
            </a:extLst>
          </p:cNvPr>
          <p:cNvSpPr>
            <a:spLocks noGrp="1"/>
          </p:cNvSpPr>
          <p:nvPr>
            <p:ph type="title"/>
          </p:nvPr>
        </p:nvSpPr>
        <p:spPr>
          <a:xfrm>
            <a:off x="3107261" y="955281"/>
            <a:ext cx="5579539" cy="574183"/>
          </a:xfrm>
        </p:spPr>
        <p:txBody>
          <a:bodyPr>
            <a:normAutofit fontScale="90000"/>
          </a:bodyPr>
          <a:lstStyle/>
          <a:p>
            <a:r>
              <a:rPr lang="en-US" altLang="zh-CN" sz="3600" dirty="0"/>
              <a:t> Evaluation Results </a:t>
            </a:r>
            <a:endParaRPr lang="zh-CN" altLang="en-US" sz="3600" dirty="0"/>
          </a:p>
        </p:txBody>
      </p:sp>
      <p:sp>
        <p:nvSpPr>
          <p:cNvPr id="3" name="文本框 2">
            <a:extLst>
              <a:ext uri="{FF2B5EF4-FFF2-40B4-BE49-F238E27FC236}">
                <a16:creationId xmlns:a16="http://schemas.microsoft.com/office/drawing/2014/main" id="{C9A5D54C-AA93-467B-8B79-2F94BCBC0C0F}"/>
              </a:ext>
            </a:extLst>
          </p:cNvPr>
          <p:cNvSpPr txBox="1"/>
          <p:nvPr/>
        </p:nvSpPr>
        <p:spPr>
          <a:xfrm>
            <a:off x="1889760" y="1920240"/>
            <a:ext cx="8930640" cy="373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Performance </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Iso-Bandwidth Comparison of Tesseract and  Conventional Architectures </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Execution Time Breakdown</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Prefetch Efficiency </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Scalability </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Effect of Higher Off-Chip Network Bandwidth</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Effect of Better Graph Distribution</a:t>
            </a:r>
          </a:p>
          <a:p>
            <a:pPr marL="285750" indent="-285750">
              <a:lnSpc>
                <a:spcPct val="150000"/>
              </a:lnSpc>
              <a:buFont typeface="Arial" panose="020B0604020202020204" pitchFamily="34" charset="0"/>
              <a:buChar char="•"/>
            </a:pPr>
            <a:r>
              <a:rPr lang="en-US" altLang="zh-CN" sz="2000" b="1" dirty="0">
                <a:solidFill>
                  <a:schemeClr val="accent1"/>
                </a:solidFill>
                <a:latin typeface="+mj-lt"/>
                <a:ea typeface="+mj-ea"/>
                <a:cs typeface="+mj-cs"/>
              </a:rPr>
              <a:t>Energy/Power Consumption and Thermal Analysis </a:t>
            </a:r>
            <a:endParaRPr lang="zh-CN" altLang="en-US" sz="2000" b="1" dirty="0">
              <a:solidFill>
                <a:schemeClr val="accent1"/>
              </a:solidFill>
              <a:latin typeface="+mj-lt"/>
              <a:ea typeface="+mj-ea"/>
              <a:cs typeface="+mj-cs"/>
            </a:endParaRPr>
          </a:p>
        </p:txBody>
      </p:sp>
    </p:spTree>
    <p:extLst>
      <p:ext uri="{BB962C8B-B14F-4D97-AF65-F5344CB8AC3E}">
        <p14:creationId xmlns:p14="http://schemas.microsoft.com/office/powerpoint/2010/main" val="1906770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4A818-7750-4932-BDFC-2031307B4A84}"/>
              </a:ext>
            </a:extLst>
          </p:cNvPr>
          <p:cNvSpPr>
            <a:spLocks noGrp="1"/>
          </p:cNvSpPr>
          <p:nvPr>
            <p:ph type="title"/>
          </p:nvPr>
        </p:nvSpPr>
        <p:spPr/>
        <p:txBody>
          <a:bodyPr/>
          <a:lstStyle/>
          <a:p>
            <a:r>
              <a:rPr lang="en-US" altLang="zh-CN" dirty="0"/>
              <a:t> Performance  </a:t>
            </a:r>
            <a:endParaRPr lang="zh-CN" altLang="en-US" dirty="0"/>
          </a:p>
        </p:txBody>
      </p:sp>
      <p:pic>
        <p:nvPicPr>
          <p:cNvPr id="3" name="图片 2">
            <a:extLst>
              <a:ext uri="{FF2B5EF4-FFF2-40B4-BE49-F238E27FC236}">
                <a16:creationId xmlns:a16="http://schemas.microsoft.com/office/drawing/2014/main" id="{F0F3F75F-D5DC-4ADB-BC04-994170911427}"/>
              </a:ext>
            </a:extLst>
          </p:cNvPr>
          <p:cNvPicPr>
            <a:picLocks noChangeAspect="1"/>
          </p:cNvPicPr>
          <p:nvPr/>
        </p:nvPicPr>
        <p:blipFill>
          <a:blip r:embed="rId3"/>
          <a:stretch>
            <a:fillRect/>
          </a:stretch>
        </p:blipFill>
        <p:spPr>
          <a:xfrm>
            <a:off x="1294551" y="1549784"/>
            <a:ext cx="9602898" cy="4963759"/>
          </a:xfrm>
          <a:prstGeom prst="rect">
            <a:avLst/>
          </a:prstGeom>
        </p:spPr>
      </p:pic>
    </p:spTree>
    <p:extLst>
      <p:ext uri="{BB962C8B-B14F-4D97-AF65-F5344CB8AC3E}">
        <p14:creationId xmlns:p14="http://schemas.microsoft.com/office/powerpoint/2010/main" val="322380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0AB2D6-B5E4-4D81-A230-E3A66DE729C1}"/>
              </a:ext>
            </a:extLst>
          </p:cNvPr>
          <p:cNvPicPr>
            <a:picLocks noChangeAspect="1"/>
          </p:cNvPicPr>
          <p:nvPr/>
        </p:nvPicPr>
        <p:blipFill>
          <a:blip r:embed="rId3"/>
          <a:stretch>
            <a:fillRect/>
          </a:stretch>
        </p:blipFill>
        <p:spPr>
          <a:xfrm>
            <a:off x="2422398" y="1924614"/>
            <a:ext cx="6965441" cy="3865685"/>
          </a:xfrm>
          <a:prstGeom prst="rect">
            <a:avLst/>
          </a:prstGeom>
        </p:spPr>
      </p:pic>
      <p:sp>
        <p:nvSpPr>
          <p:cNvPr id="3" name="标题 2">
            <a:extLst>
              <a:ext uri="{FF2B5EF4-FFF2-40B4-BE49-F238E27FC236}">
                <a16:creationId xmlns:a16="http://schemas.microsoft.com/office/drawing/2014/main" id="{65A4579B-A7DC-436B-B894-04AE9082A2DB}"/>
              </a:ext>
            </a:extLst>
          </p:cNvPr>
          <p:cNvSpPr>
            <a:spLocks noGrp="1"/>
          </p:cNvSpPr>
          <p:nvPr>
            <p:ph type="title"/>
          </p:nvPr>
        </p:nvSpPr>
        <p:spPr/>
        <p:txBody>
          <a:bodyPr>
            <a:noAutofit/>
          </a:bodyPr>
          <a:lstStyle/>
          <a:p>
            <a:r>
              <a:rPr lang="en-US" altLang="zh-CN" sz="2400" dirty="0"/>
              <a:t>Iso-Bandwidth Comparison of Tesseract and Conventional Architectures </a:t>
            </a:r>
            <a:endParaRPr lang="zh-CN" altLang="en-US" sz="2400" dirty="0"/>
          </a:p>
        </p:txBody>
      </p:sp>
      <p:sp>
        <p:nvSpPr>
          <p:cNvPr id="4" name="文本框 3">
            <a:extLst>
              <a:ext uri="{FF2B5EF4-FFF2-40B4-BE49-F238E27FC236}">
                <a16:creationId xmlns:a16="http://schemas.microsoft.com/office/drawing/2014/main" id="{77F6A213-2AD8-4F47-8E80-30B1E565EE6A}"/>
              </a:ext>
            </a:extLst>
          </p:cNvPr>
          <p:cNvSpPr txBox="1"/>
          <p:nvPr/>
        </p:nvSpPr>
        <p:spPr>
          <a:xfrm>
            <a:off x="1422400" y="5994400"/>
            <a:ext cx="9540240" cy="400110"/>
          </a:xfrm>
          <a:prstGeom prst="rect">
            <a:avLst/>
          </a:prstGeom>
          <a:noFill/>
        </p:spPr>
        <p:txBody>
          <a:bodyPr wrap="square" rtlCol="0">
            <a:spAutoFit/>
          </a:bodyPr>
          <a:lstStyle/>
          <a:p>
            <a:pPr algn="ctr"/>
            <a:r>
              <a:rPr lang="zh-CN" altLang="en-US" sz="2000" dirty="0"/>
              <a:t>带宽与架构大致同等重要</a:t>
            </a:r>
          </a:p>
        </p:txBody>
      </p:sp>
    </p:spTree>
    <p:extLst>
      <p:ext uri="{BB962C8B-B14F-4D97-AF65-F5344CB8AC3E}">
        <p14:creationId xmlns:p14="http://schemas.microsoft.com/office/powerpoint/2010/main" val="410711163"/>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F4C30-A2CB-4B17-9214-59AC68D116F7}"/>
              </a:ext>
            </a:extLst>
          </p:cNvPr>
          <p:cNvSpPr>
            <a:spLocks noGrp="1"/>
          </p:cNvSpPr>
          <p:nvPr>
            <p:ph type="title"/>
          </p:nvPr>
        </p:nvSpPr>
        <p:spPr/>
        <p:txBody>
          <a:bodyPr/>
          <a:lstStyle/>
          <a:p>
            <a:r>
              <a:rPr lang="en-US" altLang="zh-CN" dirty="0"/>
              <a:t>Execution Time Breakdown </a:t>
            </a:r>
            <a:endParaRPr lang="zh-CN" altLang="en-US" dirty="0"/>
          </a:p>
        </p:txBody>
      </p:sp>
      <p:pic>
        <p:nvPicPr>
          <p:cNvPr id="3" name="图片 2">
            <a:extLst>
              <a:ext uri="{FF2B5EF4-FFF2-40B4-BE49-F238E27FC236}">
                <a16:creationId xmlns:a16="http://schemas.microsoft.com/office/drawing/2014/main" id="{5A50CA92-7ED4-49AF-A1FC-8C5483282A7E}"/>
              </a:ext>
            </a:extLst>
          </p:cNvPr>
          <p:cNvPicPr>
            <a:picLocks noChangeAspect="1"/>
          </p:cNvPicPr>
          <p:nvPr/>
        </p:nvPicPr>
        <p:blipFill>
          <a:blip r:embed="rId3"/>
          <a:stretch>
            <a:fillRect/>
          </a:stretch>
        </p:blipFill>
        <p:spPr>
          <a:xfrm>
            <a:off x="2089530" y="1866254"/>
            <a:ext cx="7227189" cy="4016145"/>
          </a:xfrm>
          <a:prstGeom prst="rect">
            <a:avLst/>
          </a:prstGeom>
        </p:spPr>
      </p:pic>
    </p:spTree>
    <p:extLst>
      <p:ext uri="{BB962C8B-B14F-4D97-AF65-F5344CB8AC3E}">
        <p14:creationId xmlns:p14="http://schemas.microsoft.com/office/powerpoint/2010/main" val="165907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BF476-8137-4F8E-A677-2EA4F5A2518B}"/>
              </a:ext>
            </a:extLst>
          </p:cNvPr>
          <p:cNvSpPr>
            <a:spLocks noGrp="1"/>
          </p:cNvSpPr>
          <p:nvPr>
            <p:ph type="title"/>
          </p:nvPr>
        </p:nvSpPr>
        <p:spPr/>
        <p:txBody>
          <a:bodyPr/>
          <a:lstStyle/>
          <a:p>
            <a:r>
              <a:rPr lang="en-US" altLang="zh-CN" dirty="0"/>
              <a:t>Prefetch Efficiency</a:t>
            </a:r>
            <a:endParaRPr lang="zh-CN" altLang="en-US" dirty="0"/>
          </a:p>
        </p:txBody>
      </p:sp>
      <p:pic>
        <p:nvPicPr>
          <p:cNvPr id="3" name="图片 2">
            <a:extLst>
              <a:ext uri="{FF2B5EF4-FFF2-40B4-BE49-F238E27FC236}">
                <a16:creationId xmlns:a16="http://schemas.microsoft.com/office/drawing/2014/main" id="{CCEA57BC-323E-4FAC-80BE-168BF567C0C9}"/>
              </a:ext>
            </a:extLst>
          </p:cNvPr>
          <p:cNvPicPr>
            <a:picLocks noChangeAspect="1"/>
          </p:cNvPicPr>
          <p:nvPr/>
        </p:nvPicPr>
        <p:blipFill>
          <a:blip r:embed="rId3"/>
          <a:stretch>
            <a:fillRect/>
          </a:stretch>
        </p:blipFill>
        <p:spPr>
          <a:xfrm>
            <a:off x="2045846" y="1873185"/>
            <a:ext cx="7322937" cy="3826575"/>
          </a:xfrm>
          <a:prstGeom prst="rect">
            <a:avLst/>
          </a:prstGeom>
        </p:spPr>
      </p:pic>
    </p:spTree>
    <p:extLst>
      <p:ext uri="{BB962C8B-B14F-4D97-AF65-F5344CB8AC3E}">
        <p14:creationId xmlns:p14="http://schemas.microsoft.com/office/powerpoint/2010/main" val="325395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F007F-A698-4260-9BA8-EB7ADF8FE816}"/>
              </a:ext>
            </a:extLst>
          </p:cNvPr>
          <p:cNvSpPr>
            <a:spLocks noGrp="1"/>
          </p:cNvSpPr>
          <p:nvPr>
            <p:ph type="title"/>
          </p:nvPr>
        </p:nvSpPr>
        <p:spPr/>
        <p:txBody>
          <a:bodyPr/>
          <a:lstStyle/>
          <a:p>
            <a:r>
              <a:rPr lang="en-US" altLang="zh-CN" dirty="0"/>
              <a:t> Scalability </a:t>
            </a:r>
            <a:endParaRPr lang="zh-CN" altLang="en-US" dirty="0"/>
          </a:p>
        </p:txBody>
      </p:sp>
      <p:pic>
        <p:nvPicPr>
          <p:cNvPr id="3" name="图片 2">
            <a:extLst>
              <a:ext uri="{FF2B5EF4-FFF2-40B4-BE49-F238E27FC236}">
                <a16:creationId xmlns:a16="http://schemas.microsoft.com/office/drawing/2014/main" id="{0EBB3DBE-2989-40CE-93A4-3C3A39C36A3B}"/>
              </a:ext>
            </a:extLst>
          </p:cNvPr>
          <p:cNvPicPr>
            <a:picLocks noChangeAspect="1"/>
          </p:cNvPicPr>
          <p:nvPr/>
        </p:nvPicPr>
        <p:blipFill>
          <a:blip r:embed="rId3"/>
          <a:stretch>
            <a:fillRect/>
          </a:stretch>
        </p:blipFill>
        <p:spPr>
          <a:xfrm>
            <a:off x="1794382" y="1856946"/>
            <a:ext cx="7969378" cy="4025453"/>
          </a:xfrm>
          <a:prstGeom prst="rect">
            <a:avLst/>
          </a:prstGeom>
        </p:spPr>
      </p:pic>
    </p:spTree>
    <p:extLst>
      <p:ext uri="{BB962C8B-B14F-4D97-AF65-F5344CB8AC3E}">
        <p14:creationId xmlns:p14="http://schemas.microsoft.com/office/powerpoint/2010/main" val="348504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5BE25B-00EC-4EFD-8397-7B91BB24614B}"/>
              </a:ext>
            </a:extLst>
          </p:cNvPr>
          <p:cNvSpPr txBox="1"/>
          <p:nvPr/>
        </p:nvSpPr>
        <p:spPr>
          <a:xfrm>
            <a:off x="1696720" y="1463040"/>
            <a:ext cx="7487920" cy="3360022"/>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sz="2400" b="1" dirty="0">
                <a:latin typeface="+mj-ea"/>
                <a:ea typeface="+mj-ea"/>
              </a:rPr>
              <a:t>Abstract</a:t>
            </a:r>
          </a:p>
          <a:p>
            <a:pPr marL="342900" indent="-342900">
              <a:lnSpc>
                <a:spcPct val="150000"/>
              </a:lnSpc>
              <a:buFont typeface="Wingdings" panose="05000000000000000000" pitchFamily="2" charset="2"/>
              <a:buChar char="p"/>
            </a:pPr>
            <a:r>
              <a:rPr lang="en-US" altLang="zh-CN" sz="2400" b="1" dirty="0">
                <a:latin typeface="+mj-ea"/>
                <a:ea typeface="+mj-ea"/>
              </a:rPr>
              <a:t>Introduction</a:t>
            </a:r>
          </a:p>
          <a:p>
            <a:pPr marL="342900" indent="-342900">
              <a:lnSpc>
                <a:spcPct val="150000"/>
              </a:lnSpc>
              <a:buFont typeface="Wingdings" panose="05000000000000000000" pitchFamily="2" charset="2"/>
              <a:buChar char="p"/>
            </a:pPr>
            <a:r>
              <a:rPr lang="en-US" altLang="zh-CN" sz="2400" b="1" dirty="0">
                <a:latin typeface="+mj-ea"/>
                <a:ea typeface="+mj-ea"/>
              </a:rPr>
              <a:t>Background and Motivation</a:t>
            </a:r>
          </a:p>
          <a:p>
            <a:pPr marL="342900" indent="-342900">
              <a:lnSpc>
                <a:spcPct val="150000"/>
              </a:lnSpc>
              <a:buFont typeface="Wingdings" panose="05000000000000000000" pitchFamily="2" charset="2"/>
              <a:buChar char="p"/>
            </a:pPr>
            <a:r>
              <a:rPr lang="en-US" altLang="zh-CN" sz="2400" b="1" dirty="0">
                <a:latin typeface="+mj-ea"/>
                <a:ea typeface="+mj-ea"/>
              </a:rPr>
              <a:t>Tesseract Architecture </a:t>
            </a:r>
          </a:p>
          <a:p>
            <a:pPr marL="342900" indent="-342900">
              <a:lnSpc>
                <a:spcPct val="150000"/>
              </a:lnSpc>
              <a:buFont typeface="Wingdings" panose="05000000000000000000" pitchFamily="2" charset="2"/>
              <a:buChar char="p"/>
            </a:pPr>
            <a:r>
              <a:rPr lang="en-US" altLang="zh-CN" sz="2400" b="1" dirty="0">
                <a:latin typeface="+mj-ea"/>
                <a:ea typeface="+mj-ea"/>
              </a:rPr>
              <a:t>Evaluation Results</a:t>
            </a:r>
          </a:p>
          <a:p>
            <a:pPr marL="342900" indent="-342900">
              <a:lnSpc>
                <a:spcPct val="150000"/>
              </a:lnSpc>
              <a:buFont typeface="Wingdings" panose="05000000000000000000" pitchFamily="2" charset="2"/>
              <a:buChar char="p"/>
            </a:pPr>
            <a:r>
              <a:rPr lang="en-US" altLang="zh-CN" sz="2400" b="1" dirty="0">
                <a:latin typeface="+mj-ea"/>
                <a:ea typeface="+mj-ea"/>
              </a:rPr>
              <a:t>Conclusion </a:t>
            </a:r>
          </a:p>
        </p:txBody>
      </p:sp>
    </p:spTree>
    <p:extLst>
      <p:ext uri="{BB962C8B-B14F-4D97-AF65-F5344CB8AC3E}">
        <p14:creationId xmlns:p14="http://schemas.microsoft.com/office/powerpoint/2010/main" val="1019401219"/>
      </p:ext>
    </p:extLst>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8B8B9-5E06-4D38-82E1-3320A6C5B8CF}"/>
              </a:ext>
            </a:extLst>
          </p:cNvPr>
          <p:cNvSpPr>
            <a:spLocks noGrp="1"/>
          </p:cNvSpPr>
          <p:nvPr>
            <p:ph type="title"/>
          </p:nvPr>
        </p:nvSpPr>
        <p:spPr/>
        <p:txBody>
          <a:bodyPr/>
          <a:lstStyle/>
          <a:p>
            <a:r>
              <a:rPr lang="en-US" altLang="zh-CN" dirty="0"/>
              <a:t>Effect of Higher Off-Chip Network Bandwidth</a:t>
            </a:r>
            <a:endParaRPr lang="zh-CN" altLang="en-US" dirty="0"/>
          </a:p>
        </p:txBody>
      </p:sp>
      <p:pic>
        <p:nvPicPr>
          <p:cNvPr id="3" name="图片 2">
            <a:extLst>
              <a:ext uri="{FF2B5EF4-FFF2-40B4-BE49-F238E27FC236}">
                <a16:creationId xmlns:a16="http://schemas.microsoft.com/office/drawing/2014/main" id="{FBBDE650-7440-4028-AB72-CC918BAC5FD5}"/>
              </a:ext>
            </a:extLst>
          </p:cNvPr>
          <p:cNvPicPr>
            <a:picLocks noChangeAspect="1"/>
          </p:cNvPicPr>
          <p:nvPr/>
        </p:nvPicPr>
        <p:blipFill>
          <a:blip r:embed="rId3"/>
          <a:stretch>
            <a:fillRect/>
          </a:stretch>
        </p:blipFill>
        <p:spPr>
          <a:xfrm>
            <a:off x="1718180" y="1769039"/>
            <a:ext cx="8086219" cy="4401359"/>
          </a:xfrm>
          <a:prstGeom prst="rect">
            <a:avLst/>
          </a:prstGeom>
        </p:spPr>
      </p:pic>
    </p:spTree>
    <p:extLst>
      <p:ext uri="{BB962C8B-B14F-4D97-AF65-F5344CB8AC3E}">
        <p14:creationId xmlns:p14="http://schemas.microsoft.com/office/powerpoint/2010/main" val="219460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F4A9F-F30E-48D1-9563-27A0AD1AD900}"/>
              </a:ext>
            </a:extLst>
          </p:cNvPr>
          <p:cNvSpPr>
            <a:spLocks noGrp="1"/>
          </p:cNvSpPr>
          <p:nvPr>
            <p:ph type="title"/>
          </p:nvPr>
        </p:nvSpPr>
        <p:spPr/>
        <p:txBody>
          <a:bodyPr/>
          <a:lstStyle/>
          <a:p>
            <a:r>
              <a:rPr lang="en-US" altLang="zh-CN" dirty="0"/>
              <a:t> Effect of Better Graph Distribution </a:t>
            </a:r>
            <a:endParaRPr lang="zh-CN" altLang="en-US" dirty="0"/>
          </a:p>
        </p:txBody>
      </p:sp>
      <p:pic>
        <p:nvPicPr>
          <p:cNvPr id="3" name="图片 2">
            <a:extLst>
              <a:ext uri="{FF2B5EF4-FFF2-40B4-BE49-F238E27FC236}">
                <a16:creationId xmlns:a16="http://schemas.microsoft.com/office/drawing/2014/main" id="{E21B150C-28FA-44C0-B2FA-74DA35787766}"/>
              </a:ext>
            </a:extLst>
          </p:cNvPr>
          <p:cNvPicPr>
            <a:picLocks noChangeAspect="1"/>
          </p:cNvPicPr>
          <p:nvPr/>
        </p:nvPicPr>
        <p:blipFill>
          <a:blip r:embed="rId3"/>
          <a:stretch>
            <a:fillRect/>
          </a:stretch>
        </p:blipFill>
        <p:spPr>
          <a:xfrm>
            <a:off x="1695954" y="1915574"/>
            <a:ext cx="8169405" cy="3966825"/>
          </a:xfrm>
          <a:prstGeom prst="rect">
            <a:avLst/>
          </a:prstGeom>
        </p:spPr>
      </p:pic>
    </p:spTree>
    <p:extLst>
      <p:ext uri="{BB962C8B-B14F-4D97-AF65-F5344CB8AC3E}">
        <p14:creationId xmlns:p14="http://schemas.microsoft.com/office/powerpoint/2010/main" val="332579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CBC9A-4DC9-4D22-A7A2-C02A354E4D12}"/>
              </a:ext>
            </a:extLst>
          </p:cNvPr>
          <p:cNvSpPr>
            <a:spLocks noGrp="1"/>
          </p:cNvSpPr>
          <p:nvPr>
            <p:ph type="title"/>
          </p:nvPr>
        </p:nvSpPr>
        <p:spPr/>
        <p:txBody>
          <a:bodyPr/>
          <a:lstStyle/>
          <a:p>
            <a:r>
              <a:rPr lang="en-US" altLang="zh-CN" dirty="0"/>
              <a:t> Energy/Power Consumption and Thermal Analysis </a:t>
            </a:r>
            <a:endParaRPr lang="zh-CN" altLang="en-US" dirty="0"/>
          </a:p>
        </p:txBody>
      </p:sp>
      <p:pic>
        <p:nvPicPr>
          <p:cNvPr id="3" name="图片 2">
            <a:extLst>
              <a:ext uri="{FF2B5EF4-FFF2-40B4-BE49-F238E27FC236}">
                <a16:creationId xmlns:a16="http://schemas.microsoft.com/office/drawing/2014/main" id="{9A87EFF6-F9F9-48F8-A2BA-8872602E5E2A}"/>
              </a:ext>
            </a:extLst>
          </p:cNvPr>
          <p:cNvPicPr>
            <a:picLocks noChangeAspect="1"/>
          </p:cNvPicPr>
          <p:nvPr/>
        </p:nvPicPr>
        <p:blipFill>
          <a:blip r:embed="rId3"/>
          <a:stretch>
            <a:fillRect/>
          </a:stretch>
        </p:blipFill>
        <p:spPr>
          <a:xfrm>
            <a:off x="1605786" y="1838896"/>
            <a:ext cx="8574534" cy="4270924"/>
          </a:xfrm>
          <a:prstGeom prst="rect">
            <a:avLst/>
          </a:prstGeom>
        </p:spPr>
      </p:pic>
    </p:spTree>
    <p:extLst>
      <p:ext uri="{BB962C8B-B14F-4D97-AF65-F5344CB8AC3E}">
        <p14:creationId xmlns:p14="http://schemas.microsoft.com/office/powerpoint/2010/main" val="340679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78D352-0112-408D-86B3-F3182DCB8E69}"/>
              </a:ext>
            </a:extLst>
          </p:cNvPr>
          <p:cNvSpPr>
            <a:spLocks noGrp="1"/>
          </p:cNvSpPr>
          <p:nvPr>
            <p:ph sz="quarter" idx="10"/>
          </p:nvPr>
        </p:nvSpPr>
        <p:spPr/>
        <p:txBody>
          <a:bodyPr>
            <a:normAutofit/>
          </a:bodyPr>
          <a:lstStyle/>
          <a:p>
            <a:r>
              <a:rPr lang="zh-CN" altLang="en-US" sz="2400" dirty="0"/>
              <a:t>由于（</a:t>
            </a:r>
            <a:r>
              <a:rPr lang="en-US" altLang="zh-CN" sz="2400" dirty="0"/>
              <a:t>1</a:t>
            </a:r>
            <a:r>
              <a:rPr lang="zh-CN" altLang="en-US" sz="2400" dirty="0"/>
              <a:t>）</a:t>
            </a:r>
            <a:r>
              <a:rPr lang="en-US" altLang="zh-CN" sz="2400" dirty="0"/>
              <a:t>PIM</a:t>
            </a:r>
            <a:r>
              <a:rPr lang="zh-CN" altLang="en-US" sz="2400" dirty="0"/>
              <a:t>通过</a:t>
            </a:r>
            <a:r>
              <a:rPr lang="en-US" altLang="zh-CN" sz="2400" dirty="0"/>
              <a:t>3D</a:t>
            </a:r>
            <a:r>
              <a:rPr lang="zh-CN" altLang="en-US" sz="2400" dirty="0"/>
              <a:t>堆叠经济高效地集成逻辑和内存和（</a:t>
            </a:r>
            <a:r>
              <a:rPr lang="en-US" altLang="zh-CN" sz="2400" dirty="0"/>
              <a:t>2</a:t>
            </a:r>
            <a:r>
              <a:rPr lang="zh-CN" altLang="en-US" sz="2400" dirty="0"/>
              <a:t>）新兴的大规模图形处理需要前所未有的内存带宽数量，我们为大规模图形处理引入了可编程</a:t>
            </a:r>
            <a:r>
              <a:rPr lang="en-US" altLang="zh-CN" sz="2400" dirty="0"/>
              <a:t>PIM</a:t>
            </a:r>
            <a:r>
              <a:rPr lang="zh-CN" altLang="en-US" sz="2400" dirty="0"/>
              <a:t>加速器，称为</a:t>
            </a:r>
            <a:r>
              <a:rPr lang="en-US" altLang="zh-CN" sz="2400" dirty="0"/>
              <a:t>Tesseract</a:t>
            </a:r>
            <a:r>
              <a:rPr lang="zh-CN" altLang="en-US" sz="2400" dirty="0"/>
              <a:t>。</a:t>
            </a:r>
            <a:endParaRPr lang="en-US" altLang="zh-CN" sz="2400" dirty="0"/>
          </a:p>
          <a:p>
            <a:r>
              <a:rPr lang="en-US" altLang="zh-CN" sz="2400" dirty="0"/>
              <a:t>Tesseract</a:t>
            </a:r>
            <a:r>
              <a:rPr lang="zh-CN" altLang="en-US" sz="2400" dirty="0"/>
              <a:t>具有（</a:t>
            </a:r>
            <a:r>
              <a:rPr lang="en-US" altLang="zh-CN" sz="2400" dirty="0"/>
              <a:t>1</a:t>
            </a:r>
            <a:r>
              <a:rPr lang="zh-CN" altLang="en-US" sz="2400" dirty="0"/>
              <a:t>）新型架构，（</a:t>
            </a:r>
            <a:r>
              <a:rPr lang="en-US" altLang="zh-CN" sz="2400" dirty="0"/>
              <a:t>2</a:t>
            </a:r>
            <a:r>
              <a:rPr lang="zh-CN" altLang="en-US" sz="2400" dirty="0"/>
              <a:t>）新的消息传递机制，（</a:t>
            </a:r>
            <a:r>
              <a:rPr lang="en-US" altLang="zh-CN" sz="2400" dirty="0"/>
              <a:t>3</a:t>
            </a:r>
            <a:r>
              <a:rPr lang="zh-CN" altLang="en-US" sz="2400" dirty="0"/>
              <a:t>）专门用于图形处理的硬件预取器，以及（</a:t>
            </a:r>
            <a:r>
              <a:rPr lang="en-US" altLang="zh-CN" sz="2400" dirty="0"/>
              <a:t>4</a:t>
            </a:r>
            <a:r>
              <a:rPr lang="zh-CN" altLang="en-US" sz="2400" dirty="0"/>
              <a:t>）设计的编程接口。</a:t>
            </a:r>
            <a:endParaRPr lang="en-US" altLang="zh-CN" sz="2400" dirty="0"/>
          </a:p>
          <a:p>
            <a:r>
              <a:rPr lang="zh-CN" altLang="en-US" sz="2400" dirty="0"/>
              <a:t>在性能和能源效率方面，</a:t>
            </a:r>
            <a:r>
              <a:rPr lang="en-US" altLang="zh-CN" sz="2400" dirty="0"/>
              <a:t>Tesseract</a:t>
            </a:r>
            <a:r>
              <a:rPr lang="zh-CN" altLang="en-US" sz="2400" dirty="0"/>
              <a:t>在性能上大大优于传统的高性能系统。</a:t>
            </a:r>
            <a:endParaRPr lang="en-US" altLang="zh-CN" sz="2400" dirty="0"/>
          </a:p>
          <a:p>
            <a:r>
              <a:rPr lang="zh-CN" altLang="en-US" sz="2400" dirty="0"/>
              <a:t>得出结论，</a:t>
            </a:r>
            <a:r>
              <a:rPr lang="en-US" altLang="zh-CN" sz="2400" dirty="0"/>
              <a:t>Tesseract</a:t>
            </a:r>
            <a:r>
              <a:rPr lang="zh-CN" altLang="en-US" sz="2400" dirty="0"/>
              <a:t>可以成为一个高效且可扩展的基质（</a:t>
            </a:r>
            <a:r>
              <a:rPr lang="en-US" altLang="zh-CN" sz="2400" dirty="0"/>
              <a:t>substrate</a:t>
            </a:r>
            <a:r>
              <a:rPr lang="zh-CN" altLang="en-US" sz="2400" dirty="0"/>
              <a:t>），用于执行具有高内存带宽需求的新兴数据密集型应用。</a:t>
            </a:r>
          </a:p>
        </p:txBody>
      </p:sp>
      <p:sp>
        <p:nvSpPr>
          <p:cNvPr id="3" name="标题 2">
            <a:extLst>
              <a:ext uri="{FF2B5EF4-FFF2-40B4-BE49-F238E27FC236}">
                <a16:creationId xmlns:a16="http://schemas.microsoft.com/office/drawing/2014/main" id="{CF8A79D6-D59A-45E9-B434-B06237CE7351}"/>
              </a:ext>
            </a:extLst>
          </p:cNvPr>
          <p:cNvSpPr>
            <a:spLocks noGrp="1"/>
          </p:cNvSpPr>
          <p:nvPr>
            <p:ph type="title"/>
          </p:nvPr>
        </p:nvSpPr>
        <p:spPr/>
        <p:txBody>
          <a:bodyPr/>
          <a:lstStyle/>
          <a:p>
            <a:r>
              <a:rPr lang="en-US" altLang="zh-CN"/>
              <a:t>Conclusion </a:t>
            </a:r>
            <a:endParaRPr lang="zh-CN" altLang="en-US" dirty="0"/>
          </a:p>
        </p:txBody>
      </p:sp>
    </p:spTree>
    <p:extLst>
      <p:ext uri="{BB962C8B-B14F-4D97-AF65-F5344CB8AC3E}">
        <p14:creationId xmlns:p14="http://schemas.microsoft.com/office/powerpoint/2010/main" val="62719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AD35F4-29BB-4A5C-86A6-40E09611437A}"/>
              </a:ext>
            </a:extLst>
          </p:cNvPr>
          <p:cNvSpPr>
            <a:spLocks noGrp="1"/>
          </p:cNvSpPr>
          <p:nvPr>
            <p:ph sz="quarter" idx="10"/>
          </p:nvPr>
        </p:nvSpPr>
        <p:spPr/>
        <p:txBody>
          <a:bodyPr>
            <a:normAutofit/>
          </a:bodyPr>
          <a:lstStyle/>
          <a:p>
            <a:r>
              <a:rPr lang="zh-CN" altLang="zh-CN" sz="2800" b="1" dirty="0"/>
              <a:t>理想情况下，可以通过构建一个系统来实现具有成本效益和可扩展的图形处理系统，该系统的性能与可以存储在系统中的图形的大小成比例地增加，这在传统系统中由于严重的存储器带宽限制而极具挑战性</a:t>
            </a:r>
            <a:r>
              <a:rPr lang="zh-CN" altLang="en-US" sz="2800" b="1" dirty="0"/>
              <a:t>。</a:t>
            </a:r>
            <a:endParaRPr lang="en-US" altLang="zh-CN" sz="2800" b="1" dirty="0"/>
          </a:p>
          <a:p>
            <a:r>
              <a:rPr lang="en-US" altLang="zh-CN" sz="2800" b="1" dirty="0"/>
              <a:t>PIM</a:t>
            </a:r>
            <a:r>
              <a:rPr lang="zh-CN" altLang="zh-CN" sz="2800" b="1" dirty="0"/>
              <a:t>的关键现代推动因素是</a:t>
            </a:r>
            <a:r>
              <a:rPr lang="en-US" altLang="zh-CN" sz="2800" b="1" dirty="0"/>
              <a:t>3D</a:t>
            </a:r>
            <a:r>
              <a:rPr lang="zh-CN" altLang="zh-CN" sz="2800" b="1" dirty="0"/>
              <a:t>集成技术的最新进展，它有助于在单个封装中堆叠逻辑和存储器芯片</a:t>
            </a:r>
            <a:r>
              <a:rPr lang="zh-CN" altLang="en-US" sz="2800" b="1" dirty="0"/>
              <a:t>。</a:t>
            </a:r>
            <a:endParaRPr lang="en-US" altLang="zh-CN" sz="2800" b="1" dirty="0"/>
          </a:p>
          <a:p>
            <a:r>
              <a:rPr lang="zh-CN" altLang="zh-CN" sz="2800" b="1" u="sng" dirty="0"/>
              <a:t>为了利用这种新技术实现与存储器容量成比例的性能</a:t>
            </a:r>
            <a:r>
              <a:rPr lang="zh-CN" altLang="zh-CN" sz="2800" b="1" dirty="0"/>
              <a:t>，我们设计了一种可编程</a:t>
            </a:r>
            <a:r>
              <a:rPr lang="en-US" altLang="zh-CN" sz="2800" b="1" dirty="0"/>
              <a:t>PIM</a:t>
            </a:r>
            <a:r>
              <a:rPr lang="zh-CN" altLang="zh-CN" sz="2800" b="1" dirty="0"/>
              <a:t>加速器，用于大规模图形处理，称为</a:t>
            </a:r>
            <a:r>
              <a:rPr lang="en-US" altLang="zh-CN" sz="2800" b="1" dirty="0"/>
              <a:t>Tesseract</a:t>
            </a:r>
            <a:r>
              <a:rPr lang="zh-CN" altLang="zh-CN" sz="2800" dirty="0"/>
              <a:t>。</a:t>
            </a:r>
            <a:endParaRPr lang="zh-CN" altLang="en-US" sz="2800" dirty="0"/>
          </a:p>
        </p:txBody>
      </p:sp>
      <p:sp>
        <p:nvSpPr>
          <p:cNvPr id="3" name="标题 2">
            <a:extLst>
              <a:ext uri="{FF2B5EF4-FFF2-40B4-BE49-F238E27FC236}">
                <a16:creationId xmlns:a16="http://schemas.microsoft.com/office/drawing/2014/main" id="{12B5860B-F363-4925-83DB-5D952F4055DC}"/>
              </a:ext>
            </a:extLst>
          </p:cNvPr>
          <p:cNvSpPr>
            <a:spLocks noGrp="1"/>
          </p:cNvSpPr>
          <p:nvPr>
            <p:ph type="title"/>
          </p:nvPr>
        </p:nvSpPr>
        <p:spPr/>
        <p:txBody>
          <a:bodyPr/>
          <a:lstStyle/>
          <a:p>
            <a:r>
              <a:rPr lang="en-US" altLang="zh-CN" dirty="0"/>
              <a:t>Abstract</a:t>
            </a:r>
            <a:endParaRPr lang="zh-CN" altLang="en-US" dirty="0"/>
          </a:p>
        </p:txBody>
      </p:sp>
    </p:spTree>
    <p:extLst>
      <p:ext uri="{BB962C8B-B14F-4D97-AF65-F5344CB8AC3E}">
        <p14:creationId xmlns:p14="http://schemas.microsoft.com/office/powerpoint/2010/main" val="372225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5D50DD3-E89D-49E9-A122-77143D798C32}"/>
              </a:ext>
            </a:extLst>
          </p:cNvPr>
          <p:cNvSpPr>
            <a:spLocks noGrp="1"/>
          </p:cNvSpPr>
          <p:nvPr>
            <p:ph sz="quarter" idx="10"/>
          </p:nvPr>
        </p:nvSpPr>
        <p:spPr/>
        <p:txBody>
          <a:bodyPr>
            <a:normAutofit/>
          </a:bodyPr>
          <a:lstStyle/>
          <a:p>
            <a:r>
              <a:rPr lang="zh-CN" altLang="zh-CN" sz="2400" dirty="0"/>
              <a:t>表明内存带宽是此类工作负载的主要瓶颈。</a:t>
            </a:r>
            <a:endParaRPr lang="en-US" altLang="zh-CN" sz="2400" dirty="0"/>
          </a:p>
          <a:p>
            <a:r>
              <a:rPr lang="en-US" altLang="zh-CN" sz="2400" dirty="0"/>
              <a:t>PIM</a:t>
            </a:r>
            <a:r>
              <a:rPr lang="zh-CN" altLang="zh-CN" sz="2400" dirty="0"/>
              <a:t>成为实现大规模图形处理中存储容量比例性能的关键因素</a:t>
            </a:r>
            <a:r>
              <a:rPr lang="zh-CN" altLang="en-US" sz="2400" dirty="0"/>
              <a:t>。</a:t>
            </a:r>
            <a:endParaRPr lang="en-US" altLang="zh-CN" sz="2400" dirty="0"/>
          </a:p>
          <a:p>
            <a:r>
              <a:rPr lang="zh-CN" altLang="en-US" sz="2400" dirty="0"/>
              <a:t>提供一种新设计，</a:t>
            </a:r>
            <a:r>
              <a:rPr lang="en-US" altLang="zh-CN" sz="2400" dirty="0"/>
              <a:t>Tesseract</a:t>
            </a:r>
            <a:r>
              <a:rPr lang="zh-CN" altLang="en-US" sz="2400" dirty="0"/>
              <a:t>。</a:t>
            </a:r>
            <a:endParaRPr lang="en-US" altLang="zh-CN" sz="2400" dirty="0"/>
          </a:p>
          <a:p>
            <a:r>
              <a:rPr lang="zh-CN" altLang="zh-CN" sz="2400" dirty="0"/>
              <a:t>基于消息传递开发了一种有效的机制，用于不同</a:t>
            </a:r>
            <a:r>
              <a:rPr lang="en-US" altLang="zh-CN" sz="2400" dirty="0"/>
              <a:t>Tesseract</a:t>
            </a:r>
            <a:r>
              <a:rPr lang="zh-CN" altLang="zh-CN" sz="2400" dirty="0"/>
              <a:t>核心之间的通信。</a:t>
            </a:r>
            <a:endParaRPr lang="en-US" altLang="zh-CN" sz="2400" dirty="0"/>
          </a:p>
          <a:p>
            <a:r>
              <a:rPr lang="zh-CN" altLang="en-US" sz="2400" dirty="0"/>
              <a:t>新型</a:t>
            </a:r>
            <a:r>
              <a:rPr lang="en-US" altLang="zh-CN" sz="2400" dirty="0"/>
              <a:t>prefetcher</a:t>
            </a:r>
            <a:r>
              <a:rPr lang="zh-CN" altLang="en-US" sz="2400" dirty="0"/>
              <a:t>。</a:t>
            </a:r>
            <a:endParaRPr lang="en-US" altLang="zh-CN" sz="2400" dirty="0"/>
          </a:p>
          <a:p>
            <a:r>
              <a:rPr lang="zh-CN" altLang="en-US" sz="2400" dirty="0"/>
              <a:t>案例研究，性能提升和能耗降低。</a:t>
            </a:r>
          </a:p>
        </p:txBody>
      </p:sp>
      <p:sp>
        <p:nvSpPr>
          <p:cNvPr id="3" name="标题 2">
            <a:extLst>
              <a:ext uri="{FF2B5EF4-FFF2-40B4-BE49-F238E27FC236}">
                <a16:creationId xmlns:a16="http://schemas.microsoft.com/office/drawing/2014/main" id="{D53DB5DC-BD69-42E6-8ACE-2060FED54BB5}"/>
              </a:ext>
            </a:extLst>
          </p:cNvPr>
          <p:cNvSpPr>
            <a:spLocks noGrp="1"/>
          </p:cNvSpPr>
          <p:nvPr>
            <p:ph type="title"/>
          </p:nvPr>
        </p:nvSpPr>
        <p:spPr/>
        <p:txBody>
          <a:bodyPr/>
          <a:lstStyle/>
          <a:p>
            <a:r>
              <a:rPr lang="en-US" altLang="zh-CN" dirty="0"/>
              <a:t>Introduction</a:t>
            </a:r>
            <a:endParaRPr lang="zh-CN" altLang="en-US" dirty="0"/>
          </a:p>
        </p:txBody>
      </p:sp>
    </p:spTree>
    <p:extLst>
      <p:ext uri="{BB962C8B-B14F-4D97-AF65-F5344CB8AC3E}">
        <p14:creationId xmlns:p14="http://schemas.microsoft.com/office/powerpoint/2010/main" val="104157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5FB05-7183-445E-9309-97BB97EFCBF3}"/>
              </a:ext>
            </a:extLst>
          </p:cNvPr>
          <p:cNvSpPr>
            <a:spLocks noGrp="1"/>
          </p:cNvSpPr>
          <p:nvPr>
            <p:ph type="title"/>
          </p:nvPr>
        </p:nvSpPr>
        <p:spPr>
          <a:xfrm>
            <a:off x="3107261" y="955281"/>
            <a:ext cx="11162884" cy="574183"/>
          </a:xfrm>
        </p:spPr>
        <p:txBody>
          <a:bodyPr>
            <a:normAutofit fontScale="90000"/>
          </a:bodyPr>
          <a:lstStyle/>
          <a:p>
            <a:r>
              <a:rPr lang="en-US" altLang="zh-CN" sz="3600" dirty="0"/>
              <a:t>Background and Motivation</a:t>
            </a:r>
            <a:endParaRPr lang="zh-CN" altLang="en-US" sz="3600" dirty="0"/>
          </a:p>
        </p:txBody>
      </p:sp>
      <p:sp>
        <p:nvSpPr>
          <p:cNvPr id="3" name="文本框 2">
            <a:extLst>
              <a:ext uri="{FF2B5EF4-FFF2-40B4-BE49-F238E27FC236}">
                <a16:creationId xmlns:a16="http://schemas.microsoft.com/office/drawing/2014/main" id="{C9A5D54C-AA93-467B-8B79-2F94BCBC0C0F}"/>
              </a:ext>
            </a:extLst>
          </p:cNvPr>
          <p:cNvSpPr txBox="1"/>
          <p:nvPr/>
        </p:nvSpPr>
        <p:spPr>
          <a:xfrm>
            <a:off x="1859280" y="2316480"/>
            <a:ext cx="8930640"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solidFill>
                  <a:schemeClr val="accent1"/>
                </a:solidFill>
                <a:latin typeface="+mj-lt"/>
                <a:ea typeface="+mj-ea"/>
                <a:cs typeface="+mj-cs"/>
              </a:rPr>
              <a:t>Large-Scale Graph Processing</a:t>
            </a:r>
          </a:p>
          <a:p>
            <a:pPr marL="285750" indent="-285750">
              <a:buFont typeface="Arial" panose="020B0604020202020204" pitchFamily="34" charset="0"/>
              <a:buChar char="•"/>
            </a:pPr>
            <a:endParaRPr lang="en-US" altLang="zh-CN" sz="3200" b="1" dirty="0">
              <a:solidFill>
                <a:schemeClr val="accent1"/>
              </a:solidFill>
              <a:latin typeface="+mj-lt"/>
              <a:ea typeface="+mj-ea"/>
              <a:cs typeface="+mj-cs"/>
            </a:endParaRPr>
          </a:p>
          <a:p>
            <a:pPr marL="285750" indent="-285750">
              <a:buFont typeface="Arial" panose="020B0604020202020204" pitchFamily="34" charset="0"/>
              <a:buChar char="•"/>
            </a:pPr>
            <a:r>
              <a:rPr lang="en-US" altLang="zh-CN" sz="3200" b="1" dirty="0">
                <a:solidFill>
                  <a:schemeClr val="accent1"/>
                </a:solidFill>
                <a:latin typeface="+mj-lt"/>
                <a:ea typeface="+mj-ea"/>
                <a:cs typeface="+mj-cs"/>
              </a:rPr>
              <a:t>Graph Processing on Conventional Systems</a:t>
            </a:r>
          </a:p>
          <a:p>
            <a:pPr marL="285750" indent="-285750">
              <a:buFont typeface="Arial" panose="020B0604020202020204" pitchFamily="34" charset="0"/>
              <a:buChar char="•"/>
            </a:pPr>
            <a:endParaRPr lang="en-US" altLang="zh-CN" sz="3200" b="1" dirty="0">
              <a:solidFill>
                <a:schemeClr val="accent1"/>
              </a:solidFill>
              <a:latin typeface="+mj-lt"/>
              <a:ea typeface="+mj-ea"/>
              <a:cs typeface="+mj-cs"/>
            </a:endParaRPr>
          </a:p>
          <a:p>
            <a:pPr marL="285750" indent="-285750">
              <a:buFont typeface="Arial" panose="020B0604020202020204" pitchFamily="34" charset="0"/>
              <a:buChar char="•"/>
            </a:pPr>
            <a:r>
              <a:rPr lang="en-US" altLang="zh-CN" sz="3200" b="1" dirty="0">
                <a:solidFill>
                  <a:schemeClr val="accent1"/>
                </a:solidFill>
                <a:latin typeface="+mj-lt"/>
                <a:ea typeface="+mj-ea"/>
                <a:cs typeface="+mj-cs"/>
              </a:rPr>
              <a:t>Processing-in-Memory  </a:t>
            </a:r>
            <a:endParaRPr lang="zh-CN" altLang="en-US" sz="3200" b="1" dirty="0">
              <a:solidFill>
                <a:schemeClr val="accent1"/>
              </a:solidFill>
              <a:latin typeface="+mj-lt"/>
              <a:ea typeface="+mj-ea"/>
              <a:cs typeface="+mj-cs"/>
            </a:endParaRPr>
          </a:p>
        </p:txBody>
      </p:sp>
    </p:spTree>
    <p:extLst>
      <p:ext uri="{BB962C8B-B14F-4D97-AF65-F5344CB8AC3E}">
        <p14:creationId xmlns:p14="http://schemas.microsoft.com/office/powerpoint/2010/main" val="245089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E056D62-4A74-442B-B622-5DB1596B94C5}"/>
              </a:ext>
            </a:extLst>
          </p:cNvPr>
          <p:cNvPicPr>
            <a:picLocks noChangeAspect="1"/>
          </p:cNvPicPr>
          <p:nvPr/>
        </p:nvPicPr>
        <p:blipFill>
          <a:blip r:embed="rId3"/>
          <a:stretch>
            <a:fillRect/>
          </a:stretch>
        </p:blipFill>
        <p:spPr>
          <a:xfrm>
            <a:off x="658701" y="1558942"/>
            <a:ext cx="5768458" cy="4841959"/>
          </a:xfrm>
          <a:prstGeom prst="rect">
            <a:avLst/>
          </a:prstGeom>
        </p:spPr>
      </p:pic>
      <p:sp>
        <p:nvSpPr>
          <p:cNvPr id="3" name="文本框 2">
            <a:extLst>
              <a:ext uri="{FF2B5EF4-FFF2-40B4-BE49-F238E27FC236}">
                <a16:creationId xmlns:a16="http://schemas.microsoft.com/office/drawing/2014/main" id="{44B0BB36-61C3-4187-BEC0-4219FBF3CF5A}"/>
              </a:ext>
            </a:extLst>
          </p:cNvPr>
          <p:cNvSpPr txBox="1"/>
          <p:nvPr/>
        </p:nvSpPr>
        <p:spPr>
          <a:xfrm>
            <a:off x="6664960" y="2271761"/>
            <a:ext cx="4978401" cy="2677656"/>
          </a:xfrm>
          <a:prstGeom prst="rect">
            <a:avLst/>
          </a:prstGeom>
          <a:noFill/>
        </p:spPr>
        <p:txBody>
          <a:bodyPr wrap="square" rtlCol="0">
            <a:spAutoFit/>
          </a:bodyPr>
          <a:lstStyle/>
          <a:p>
            <a:r>
              <a:rPr lang="en-US" altLang="zh-CN" sz="2400" b="1" dirty="0"/>
              <a:t>PageRank</a:t>
            </a:r>
            <a:r>
              <a:rPr lang="zh-CN" altLang="en-US" sz="2400" b="1" dirty="0"/>
              <a:t>计算，并行顶点化循环。</a:t>
            </a:r>
            <a:endParaRPr lang="en-US" altLang="zh-CN" sz="2400" b="1" dirty="0"/>
          </a:p>
          <a:p>
            <a:endParaRPr lang="en-US" altLang="zh-CN" sz="2400" dirty="0"/>
          </a:p>
          <a:p>
            <a:endParaRPr lang="en-US" altLang="zh-CN" sz="2400" dirty="0"/>
          </a:p>
          <a:p>
            <a:r>
              <a:rPr lang="zh-CN" altLang="en-US" sz="2400" dirty="0"/>
              <a:t>挑战：</a:t>
            </a:r>
            <a:endParaRPr lang="en-US" altLang="zh-CN" sz="2400" dirty="0"/>
          </a:p>
          <a:p>
            <a:pPr marL="342900" indent="-342900">
              <a:buFont typeface="+mj-lt"/>
              <a:buAutoNum type="arabicPeriod"/>
            </a:pPr>
            <a:r>
              <a:rPr lang="zh-CN" altLang="en-US" sz="2400" dirty="0"/>
              <a:t>迭代中算法多次访问图中的所有顶点。</a:t>
            </a:r>
            <a:endParaRPr lang="en-US" altLang="zh-CN" sz="2400" dirty="0"/>
          </a:p>
          <a:p>
            <a:pPr marL="342900" indent="-342900">
              <a:buFont typeface="+mj-lt"/>
              <a:buAutoNum type="arabicPeriod"/>
            </a:pPr>
            <a:r>
              <a:rPr lang="zh-CN" altLang="en-US" sz="2400" dirty="0"/>
              <a:t>内存访问延迟难以计算。</a:t>
            </a:r>
          </a:p>
        </p:txBody>
      </p:sp>
      <p:sp>
        <p:nvSpPr>
          <p:cNvPr id="6" name="标题 5">
            <a:extLst>
              <a:ext uri="{FF2B5EF4-FFF2-40B4-BE49-F238E27FC236}">
                <a16:creationId xmlns:a16="http://schemas.microsoft.com/office/drawing/2014/main" id="{5CCDB549-75FE-4E2F-9F9E-BEF6B21FACB4}"/>
              </a:ext>
            </a:extLst>
          </p:cNvPr>
          <p:cNvSpPr>
            <a:spLocks noGrp="1"/>
          </p:cNvSpPr>
          <p:nvPr>
            <p:ph type="title"/>
          </p:nvPr>
        </p:nvSpPr>
        <p:spPr/>
        <p:txBody>
          <a:bodyPr/>
          <a:lstStyle/>
          <a:p>
            <a:r>
              <a:rPr lang="en-US" altLang="zh-CN" dirty="0"/>
              <a:t>Large-Scale Graph Processing</a:t>
            </a:r>
          </a:p>
        </p:txBody>
      </p:sp>
    </p:spTree>
    <p:extLst>
      <p:ext uri="{BB962C8B-B14F-4D97-AF65-F5344CB8AC3E}">
        <p14:creationId xmlns:p14="http://schemas.microsoft.com/office/powerpoint/2010/main" val="2858570624"/>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25B64F-5D2E-4DAB-BCBF-12E4F3F36086}"/>
              </a:ext>
            </a:extLst>
          </p:cNvPr>
          <p:cNvSpPr>
            <a:spLocks noGrp="1"/>
          </p:cNvSpPr>
          <p:nvPr>
            <p:ph type="title"/>
          </p:nvPr>
        </p:nvSpPr>
        <p:spPr/>
        <p:txBody>
          <a:bodyPr>
            <a:normAutofit/>
          </a:bodyPr>
          <a:lstStyle/>
          <a:p>
            <a:r>
              <a:rPr lang="en-US" altLang="zh-CN" dirty="0"/>
              <a:t>Graph Processing on Conventional Systems</a:t>
            </a:r>
            <a:endParaRPr lang="zh-CN" altLang="en-US" dirty="0"/>
          </a:p>
        </p:txBody>
      </p:sp>
      <p:pic>
        <p:nvPicPr>
          <p:cNvPr id="4" name="图片 3">
            <a:extLst>
              <a:ext uri="{FF2B5EF4-FFF2-40B4-BE49-F238E27FC236}">
                <a16:creationId xmlns:a16="http://schemas.microsoft.com/office/drawing/2014/main" id="{DDEAF4E1-2442-4FCE-9022-1BE1BCBAF55C}"/>
              </a:ext>
            </a:extLst>
          </p:cNvPr>
          <p:cNvPicPr>
            <a:picLocks noChangeAspect="1"/>
          </p:cNvPicPr>
          <p:nvPr/>
        </p:nvPicPr>
        <p:blipFill>
          <a:blip r:embed="rId3"/>
          <a:stretch>
            <a:fillRect/>
          </a:stretch>
        </p:blipFill>
        <p:spPr>
          <a:xfrm>
            <a:off x="254498" y="1937312"/>
            <a:ext cx="5455422" cy="2881247"/>
          </a:xfrm>
          <a:prstGeom prst="rect">
            <a:avLst/>
          </a:prstGeom>
        </p:spPr>
      </p:pic>
      <p:pic>
        <p:nvPicPr>
          <p:cNvPr id="10" name="图片 9">
            <a:extLst>
              <a:ext uri="{FF2B5EF4-FFF2-40B4-BE49-F238E27FC236}">
                <a16:creationId xmlns:a16="http://schemas.microsoft.com/office/drawing/2014/main" id="{36F3409B-12FC-49A9-A8BA-B41DEB7E5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920" y="2298610"/>
            <a:ext cx="5639090" cy="3479979"/>
          </a:xfrm>
          <a:prstGeom prst="rect">
            <a:avLst/>
          </a:prstGeom>
        </p:spPr>
      </p:pic>
      <p:sp>
        <p:nvSpPr>
          <p:cNvPr id="11" name="文本框 10">
            <a:extLst>
              <a:ext uri="{FF2B5EF4-FFF2-40B4-BE49-F238E27FC236}">
                <a16:creationId xmlns:a16="http://schemas.microsoft.com/office/drawing/2014/main" id="{36D0BC3C-F148-4C12-8304-CFC8A7225490}"/>
              </a:ext>
            </a:extLst>
          </p:cNvPr>
          <p:cNvSpPr txBox="1"/>
          <p:nvPr/>
        </p:nvSpPr>
        <p:spPr>
          <a:xfrm>
            <a:off x="467360" y="5334000"/>
            <a:ext cx="4907280" cy="707886"/>
          </a:xfrm>
          <a:prstGeom prst="rect">
            <a:avLst/>
          </a:prstGeom>
          <a:noFill/>
        </p:spPr>
        <p:txBody>
          <a:bodyPr wrap="square" rtlCol="0">
            <a:spAutoFit/>
          </a:bodyPr>
          <a:lstStyle/>
          <a:p>
            <a:r>
              <a:rPr lang="zh-CN" altLang="en-US" sz="2000" dirty="0"/>
              <a:t>如何（</a:t>
            </a:r>
            <a:r>
              <a:rPr lang="en-US" altLang="zh-CN" sz="2000" dirty="0"/>
              <a:t>1</a:t>
            </a:r>
            <a:r>
              <a:rPr lang="zh-CN" altLang="en-US" sz="2000" dirty="0"/>
              <a:t>）</a:t>
            </a:r>
            <a:r>
              <a:rPr lang="zh-CN" altLang="zh-CN" sz="2000" dirty="0"/>
              <a:t>提供如此大量的内存带宽并</a:t>
            </a:r>
            <a:r>
              <a:rPr lang="en-US" altLang="zh-CN" sz="2000" dirty="0"/>
              <a:t>    </a:t>
            </a:r>
            <a:r>
              <a:rPr lang="zh-CN" altLang="en-US" sz="2000" dirty="0"/>
              <a:t>（</a:t>
            </a:r>
            <a:r>
              <a:rPr lang="en-US" altLang="zh-CN" sz="2000" dirty="0"/>
              <a:t>2</a:t>
            </a:r>
            <a:r>
              <a:rPr lang="zh-CN" altLang="en-US" sz="2000" dirty="0"/>
              <a:t>）</a:t>
            </a:r>
            <a:r>
              <a:rPr lang="zh-CN" altLang="zh-CN" sz="2000" dirty="0"/>
              <a:t>将其用于内存中的图形处理</a:t>
            </a:r>
            <a:r>
              <a:rPr lang="zh-CN" altLang="en-US" sz="2000" dirty="0"/>
              <a:t>。</a:t>
            </a:r>
          </a:p>
        </p:txBody>
      </p:sp>
    </p:spTree>
    <p:extLst>
      <p:ext uri="{BB962C8B-B14F-4D97-AF65-F5344CB8AC3E}">
        <p14:creationId xmlns:p14="http://schemas.microsoft.com/office/powerpoint/2010/main" val="148004966"/>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20BAEB-10D5-4B08-9B3C-0CBC1C87FF6C}"/>
              </a:ext>
            </a:extLst>
          </p:cNvPr>
          <p:cNvSpPr txBox="1"/>
          <p:nvPr/>
        </p:nvSpPr>
        <p:spPr>
          <a:xfrm>
            <a:off x="1388743" y="1706880"/>
            <a:ext cx="9702800" cy="2585323"/>
          </a:xfrm>
          <a:prstGeom prst="rect">
            <a:avLst/>
          </a:prstGeom>
          <a:noFill/>
        </p:spPr>
        <p:txBody>
          <a:bodyPr wrap="square" rtlCol="0">
            <a:spAutoFit/>
          </a:bodyPr>
          <a:lstStyle/>
          <a:p>
            <a:pPr>
              <a:lnSpc>
                <a:spcPct val="150000"/>
              </a:lnSpc>
            </a:pPr>
            <a:r>
              <a:rPr lang="zh-CN" altLang="zh-CN" sz="2400" dirty="0"/>
              <a:t>设计用于图形处理的</a:t>
            </a:r>
            <a:r>
              <a:rPr lang="en-US" altLang="zh-CN" sz="2400" dirty="0"/>
              <a:t>PIM</a:t>
            </a:r>
            <a:r>
              <a:rPr lang="zh-CN" altLang="zh-CN" sz="2400" dirty="0"/>
              <a:t>系统的</a:t>
            </a:r>
            <a:r>
              <a:rPr lang="zh-CN" altLang="en-US" sz="2400" dirty="0"/>
              <a:t>三</a:t>
            </a:r>
            <a:r>
              <a:rPr lang="zh-CN" altLang="zh-CN" sz="2400" dirty="0"/>
              <a:t>个关键问题：</a:t>
            </a:r>
            <a:endParaRPr lang="en-US" altLang="zh-CN" sz="2400" dirty="0"/>
          </a:p>
          <a:p>
            <a:pPr>
              <a:lnSpc>
                <a:spcPct val="150000"/>
              </a:lnSpc>
            </a:pPr>
            <a:r>
              <a:rPr lang="zh-CN" altLang="zh-CN" sz="2400" dirty="0"/>
              <a:t>（</a:t>
            </a:r>
            <a:r>
              <a:rPr lang="en-US" altLang="zh-CN" sz="2400" dirty="0"/>
              <a:t>1</a:t>
            </a:r>
            <a:r>
              <a:rPr lang="zh-CN" altLang="zh-CN" sz="2400" dirty="0"/>
              <a:t>）如何设计能够以能量有效的方式充分利用内部存储器带宽的架构</a:t>
            </a:r>
            <a:endParaRPr lang="en-US" altLang="zh-CN" sz="2400" dirty="0"/>
          </a:p>
          <a:p>
            <a:pPr>
              <a:lnSpc>
                <a:spcPct val="150000"/>
              </a:lnSpc>
            </a:pPr>
            <a:r>
              <a:rPr lang="zh-CN" altLang="zh-CN" sz="2400" dirty="0"/>
              <a:t>（</a:t>
            </a:r>
            <a:r>
              <a:rPr lang="en-US" altLang="zh-CN" sz="2400" dirty="0"/>
              <a:t>2</a:t>
            </a:r>
            <a:r>
              <a:rPr lang="zh-CN" altLang="zh-CN" sz="2400" dirty="0"/>
              <a:t>）如何在不同的内存分区之间用最小性能影响来通信</a:t>
            </a:r>
            <a:endParaRPr lang="en-US" altLang="zh-CN" sz="2400" dirty="0"/>
          </a:p>
          <a:p>
            <a:pPr>
              <a:lnSpc>
                <a:spcPct val="150000"/>
              </a:lnSpc>
            </a:pPr>
            <a:r>
              <a:rPr lang="zh-CN" altLang="zh-CN" sz="2400" dirty="0"/>
              <a:t>（</a:t>
            </a:r>
            <a:r>
              <a:rPr lang="en-US" altLang="zh-CN" sz="2400" dirty="0"/>
              <a:t>3</a:t>
            </a:r>
            <a:r>
              <a:rPr lang="zh-CN" altLang="zh-CN" sz="2400" dirty="0"/>
              <a:t>）如何设计反映硬件设计的编程接口。</a:t>
            </a:r>
          </a:p>
          <a:p>
            <a:endParaRPr lang="zh-CN" altLang="en-US" dirty="0"/>
          </a:p>
        </p:txBody>
      </p:sp>
      <p:sp>
        <p:nvSpPr>
          <p:cNvPr id="3" name="标题 2">
            <a:extLst>
              <a:ext uri="{FF2B5EF4-FFF2-40B4-BE49-F238E27FC236}">
                <a16:creationId xmlns:a16="http://schemas.microsoft.com/office/drawing/2014/main" id="{CFECC31A-B9B4-44F0-AF41-9A463E1D46B7}"/>
              </a:ext>
            </a:extLst>
          </p:cNvPr>
          <p:cNvSpPr>
            <a:spLocks noGrp="1"/>
          </p:cNvSpPr>
          <p:nvPr>
            <p:ph type="title"/>
          </p:nvPr>
        </p:nvSpPr>
        <p:spPr/>
        <p:txBody>
          <a:bodyPr>
            <a:normAutofit/>
          </a:bodyPr>
          <a:lstStyle/>
          <a:p>
            <a:r>
              <a:rPr lang="en-US" altLang="zh-CN" dirty="0"/>
              <a:t>Processing-in-Memory  </a:t>
            </a:r>
            <a:endParaRPr lang="zh-CN" altLang="en-US" dirty="0"/>
          </a:p>
        </p:txBody>
      </p:sp>
    </p:spTree>
    <p:extLst>
      <p:ext uri="{BB962C8B-B14F-4D97-AF65-F5344CB8AC3E}">
        <p14:creationId xmlns:p14="http://schemas.microsoft.com/office/powerpoint/2010/main" val="4006778398"/>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5FB05-7183-445E-9309-97BB97EFCBF3}"/>
              </a:ext>
            </a:extLst>
          </p:cNvPr>
          <p:cNvSpPr>
            <a:spLocks noGrp="1"/>
          </p:cNvSpPr>
          <p:nvPr>
            <p:ph type="title"/>
          </p:nvPr>
        </p:nvSpPr>
        <p:spPr>
          <a:xfrm>
            <a:off x="3107261" y="955281"/>
            <a:ext cx="11162884" cy="574183"/>
          </a:xfrm>
        </p:spPr>
        <p:txBody>
          <a:bodyPr>
            <a:normAutofit fontScale="90000"/>
          </a:bodyPr>
          <a:lstStyle/>
          <a:p>
            <a:r>
              <a:rPr lang="en-US" altLang="zh-CN" sz="3600" dirty="0"/>
              <a:t>Tesseract Architecture</a:t>
            </a:r>
            <a:endParaRPr lang="zh-CN" altLang="en-US" sz="3600" dirty="0"/>
          </a:p>
        </p:txBody>
      </p:sp>
      <p:sp>
        <p:nvSpPr>
          <p:cNvPr id="3" name="文本框 2">
            <a:extLst>
              <a:ext uri="{FF2B5EF4-FFF2-40B4-BE49-F238E27FC236}">
                <a16:creationId xmlns:a16="http://schemas.microsoft.com/office/drawing/2014/main" id="{C9A5D54C-AA93-467B-8B79-2F94BCBC0C0F}"/>
              </a:ext>
            </a:extLst>
          </p:cNvPr>
          <p:cNvSpPr txBox="1"/>
          <p:nvPr/>
        </p:nvSpPr>
        <p:spPr>
          <a:xfrm>
            <a:off x="1889760" y="1920240"/>
            <a:ext cx="8930640" cy="37105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3200" b="1" dirty="0">
                <a:solidFill>
                  <a:schemeClr val="accent1"/>
                </a:solidFill>
                <a:latin typeface="+mj-lt"/>
                <a:ea typeface="+mj-ea"/>
                <a:cs typeface="+mj-cs"/>
              </a:rPr>
              <a:t>Overview </a:t>
            </a:r>
          </a:p>
          <a:p>
            <a:pPr marL="285750" indent="-285750">
              <a:lnSpc>
                <a:spcPct val="150000"/>
              </a:lnSpc>
              <a:buFont typeface="Arial" panose="020B0604020202020204" pitchFamily="34" charset="0"/>
              <a:buChar char="•"/>
            </a:pPr>
            <a:r>
              <a:rPr lang="en-US" altLang="zh-CN" sz="3200" b="1" dirty="0">
                <a:solidFill>
                  <a:schemeClr val="accent1"/>
                </a:solidFill>
                <a:latin typeface="+mj-lt"/>
                <a:ea typeface="+mj-ea"/>
                <a:cs typeface="+mj-cs"/>
              </a:rPr>
              <a:t>Remote Function Call via Message Passing</a:t>
            </a:r>
          </a:p>
          <a:p>
            <a:pPr marL="285750" indent="-285750">
              <a:lnSpc>
                <a:spcPct val="150000"/>
              </a:lnSpc>
              <a:buFont typeface="Arial" panose="020B0604020202020204" pitchFamily="34" charset="0"/>
              <a:buChar char="•"/>
            </a:pPr>
            <a:r>
              <a:rPr lang="en-US" altLang="zh-CN" sz="3200" b="1" dirty="0">
                <a:solidFill>
                  <a:schemeClr val="accent1"/>
                </a:solidFill>
                <a:latin typeface="+mj-lt"/>
                <a:ea typeface="+mj-ea"/>
                <a:cs typeface="+mj-cs"/>
              </a:rPr>
              <a:t>Prefetching </a:t>
            </a:r>
          </a:p>
          <a:p>
            <a:pPr marL="285750" indent="-285750">
              <a:lnSpc>
                <a:spcPct val="150000"/>
              </a:lnSpc>
              <a:buFont typeface="Arial" panose="020B0604020202020204" pitchFamily="34" charset="0"/>
              <a:buChar char="•"/>
            </a:pPr>
            <a:r>
              <a:rPr lang="en-US" altLang="zh-CN" sz="3200" b="1" dirty="0">
                <a:solidFill>
                  <a:schemeClr val="accent1"/>
                </a:solidFill>
                <a:latin typeface="+mj-lt"/>
                <a:ea typeface="+mj-ea"/>
                <a:cs typeface="+mj-cs"/>
              </a:rPr>
              <a:t>Programming Interface</a:t>
            </a:r>
          </a:p>
          <a:p>
            <a:pPr marL="285750" indent="-285750">
              <a:lnSpc>
                <a:spcPct val="150000"/>
              </a:lnSpc>
              <a:buFont typeface="Arial" panose="020B0604020202020204" pitchFamily="34" charset="0"/>
              <a:buChar char="•"/>
            </a:pPr>
            <a:r>
              <a:rPr lang="en-US" altLang="zh-CN" sz="3200" b="1" dirty="0">
                <a:solidFill>
                  <a:schemeClr val="accent1"/>
                </a:solidFill>
                <a:latin typeface="+mj-lt"/>
                <a:ea typeface="+mj-ea"/>
                <a:cs typeface="+mj-cs"/>
              </a:rPr>
              <a:t>Application Mapping</a:t>
            </a:r>
            <a:endParaRPr lang="zh-CN" altLang="en-US" sz="3200" b="1" dirty="0">
              <a:solidFill>
                <a:schemeClr val="accent1"/>
              </a:solidFill>
              <a:latin typeface="+mj-lt"/>
              <a:ea typeface="+mj-ea"/>
              <a:cs typeface="+mj-cs"/>
            </a:endParaRPr>
          </a:p>
        </p:txBody>
      </p:sp>
    </p:spTree>
    <p:extLst>
      <p:ext uri="{BB962C8B-B14F-4D97-AF65-F5344CB8AC3E}">
        <p14:creationId xmlns:p14="http://schemas.microsoft.com/office/powerpoint/2010/main" val="2648033964"/>
      </p:ext>
    </p:extLst>
  </p:cSld>
  <p:clrMapOvr>
    <a:masterClrMapping/>
  </p:clrMapOvr>
</p:sld>
</file>

<file path=ppt/theme/theme1.xml><?xml version="1.0" encoding="utf-8"?>
<a:theme xmlns:a="http://schemas.openxmlformats.org/drawingml/2006/main" name="主题1">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12C95914-47E2-4CF2-A099-6428CA6155E3}" vid="{1D8ADDD8-5CA4-4A3C-948A-AEEEC1BED7D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SJTUppt模板</Template>
  <TotalTime>682</TotalTime>
  <Words>3267</Words>
  <Application>Microsoft Office PowerPoint</Application>
  <PresentationFormat>宽屏</PresentationFormat>
  <Paragraphs>136</Paragraphs>
  <Slides>23</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微软雅黑</vt:lpstr>
      <vt:lpstr>Arial</vt:lpstr>
      <vt:lpstr>Calibri</vt:lpstr>
      <vt:lpstr>Wingdings</vt:lpstr>
      <vt:lpstr>主题1</vt:lpstr>
      <vt:lpstr>A Scalable Processing-in-Memory  Accelerator for Parallel Graph Processing </vt:lpstr>
      <vt:lpstr>PowerPoint 演示文稿</vt:lpstr>
      <vt:lpstr>Abstract</vt:lpstr>
      <vt:lpstr>Introduction</vt:lpstr>
      <vt:lpstr>Background and Motivation</vt:lpstr>
      <vt:lpstr>Large-Scale Graph Processing</vt:lpstr>
      <vt:lpstr>Graph Processing on Conventional Systems</vt:lpstr>
      <vt:lpstr>Processing-in-Memory  </vt:lpstr>
      <vt:lpstr>Tesseract Architecture</vt:lpstr>
      <vt:lpstr>Tesseract Architecture</vt:lpstr>
      <vt:lpstr>Remote Function Call via Message Passing </vt:lpstr>
      <vt:lpstr>Prefetching</vt:lpstr>
      <vt:lpstr> Application Mapping</vt:lpstr>
      <vt:lpstr> Evaluation Results </vt:lpstr>
      <vt:lpstr> Performance  </vt:lpstr>
      <vt:lpstr>Iso-Bandwidth Comparison of Tesseract and Conventional Architectures </vt:lpstr>
      <vt:lpstr>Execution Time Breakdown </vt:lpstr>
      <vt:lpstr>Prefetch Efficiency</vt:lpstr>
      <vt:lpstr> Scalability </vt:lpstr>
      <vt:lpstr>Effect of Higher Off-Chip Network Bandwidth</vt:lpstr>
      <vt:lpstr> Effect of Better Graph Distribution </vt:lpstr>
      <vt:lpstr> Energy/Power Consumption and Thermal Analysis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Processing-in-Memory  Accelerator for Parallel Graph Processing </dc:title>
  <dc:creator>硕 刘</dc:creator>
  <cp:lastModifiedBy>硕 刘</cp:lastModifiedBy>
  <cp:revision>123</cp:revision>
  <dcterms:created xsi:type="dcterms:W3CDTF">2019-03-14T14:23:07Z</dcterms:created>
  <dcterms:modified xsi:type="dcterms:W3CDTF">2019-04-01T01:48:11Z</dcterms:modified>
</cp:coreProperties>
</file>