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today we are going to introduce our project, face detection. We’ll start with a quick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dfd5f0fa3_5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dfd5f0fa3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now</a:t>
            </a:r>
            <a:r>
              <a:rPr lang="en"/>
              <a:t> we can get histogram patterns with LBPH algorithm now, I’ll introduce how to do face detection by using our training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fd5f0fa3_6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dfd5f0fa3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we use the training dataset 1 to calculate the distance between each histogram pattern and its two neighbors.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fd5f0fa3_6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fd5f0fa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plot the distance distribution, as the chart shows.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fd5f0fa3_6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fd5f0fa3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calculate random mean, as the central </a:t>
            </a:r>
            <a:r>
              <a:rPr lang="en"/>
              <a:t>limit</a:t>
            </a:r>
            <a:r>
              <a:rPr lang="en"/>
              <a:t> </a:t>
            </a:r>
            <a:r>
              <a:rPr lang="en"/>
              <a:t>theorem says, the distance distribution will have Gaussian distribution shape. So, we use all data’s mean plus 1.28 std, which is 0.0023, as the distance threshold, so that 90% of data in our training dataset 1 will below distance threshold.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fd5f0fa3_6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fd5f0fa3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will use training dataset 2 to get probability threshold. At first, we pick one pattern from training dataset 2. Then we calculate the distances between this pattern and 1000 patterns in training dataset 1. So that we can get 1000 distances data. Therefore we can calculate the probability of distances below distance threshold. By using 100 patterns in training dataset 2, we can get 100 probability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fd5f0fa3_6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dfd5f0fa3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probability distribution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dfd5f0fa3_6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dfd5f0fa3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calculating random mean</a:t>
            </a:r>
            <a:r>
              <a:rPr lang="en">
                <a:solidFill>
                  <a:schemeClr val="dk1"/>
                </a:solidFill>
              </a:rPr>
              <a:t>, we can get distribution like this, and we use the mean of probability data as threshold, which is 79.8%.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dfd5f0fa3_5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dfd5f0fa3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getting two thresholds, we can start face detect process.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dfd5f0fa3_6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dfd5f0fa3_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there is a new image as input, first we will transfer the image into histogram pattern using LBPH algorithm. Then we will calculate distances between image pattern and 1000 patterns in training dataset 1, thus we can get 1000 distances. After that, we will calculate the probability of distances that below the distance threshold. If the probability is higher than probability threshold, we will label the input image as face.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005a5c62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e005a5c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get 83% accuracy when testing in our test dataset. Now we can detect face when the input is a whole human face. And what we are working on is to detect a sliding window algorithm based on our algorithm to detect faces in image. Although it still has low performance now, I’d like to show you a demo.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fd5f0fa3_5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fd5f0fa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and dataset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For example, consider the image below. The top row shows two good features. The first feature selected seems to focus on the property that the region of the eyes is often darker than the region of the nose and cheeks. The second feature selected relies on the property that the eyes are darker than the bridge of the nose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dfd5f0fa3_3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dfd5f0fa3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7142"/>
              </a:lnSpc>
              <a:spcBef>
                <a:spcPts val="0"/>
              </a:spcBef>
              <a:spcAft>
                <a:spcPts val="0"/>
              </a:spcAft>
              <a:buNone/>
            </a:pPr>
            <a:r>
              <a:rPr lang="en" sz="1050">
                <a:solidFill>
                  <a:schemeClr val="dk1"/>
                </a:solidFill>
                <a:highlight>
                  <a:srgbClr val="FFFFFF"/>
                </a:highlight>
              </a:rPr>
              <a:t>The final classifier is a weighted sum of these weak classifiers.</a:t>
            </a:r>
            <a:endParaRPr sz="1050">
              <a:solidFill>
                <a:schemeClr val="dk1"/>
              </a:solidFill>
            </a:endParaRPr>
          </a:p>
          <a:p>
            <a:pPr indent="0" lvl="0" marL="0" rtl="0" algn="l">
              <a:lnSpc>
                <a:spcPct val="157142"/>
              </a:lnSpc>
              <a:spcBef>
                <a:spcPts val="0"/>
              </a:spcBef>
              <a:spcAft>
                <a:spcPts val="0"/>
              </a:spcAft>
              <a:buClr>
                <a:schemeClr val="dk1"/>
              </a:buClr>
              <a:buSzPts val="1100"/>
              <a:buFont typeface="Arial"/>
              <a:buNone/>
            </a:pPr>
            <a:r>
              <a:rPr lang="en" sz="1050">
                <a:solidFill>
                  <a:schemeClr val="dk1"/>
                </a:solidFill>
              </a:rPr>
              <a:t>The process is not as simple as this. Each image is given an equal weight in the beginning. After each classification, weights of misclassified images are increased. Then the same process is done. New error rates are calculated. Also new weights. The process is continued until the required accuracy or error rate is achieved or the required number of features are found.</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dfd5f0fa3_3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dfd5f0fa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authors' detector had 6000+ features with 38 stages with 1, 10, 25, 25 and 50 features in the first five stages. The two features in the above image are actually obtained as the best two features from Adaboost.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dfd5f0fa3_3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dfd5f0fa3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dfd5f0fa3_6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dfd5f0fa3_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01dedd5e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01dedd5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f8a01f50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f8a01f5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f8a01f503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f8a01f5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dfd5f0fa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dfd5f0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out the Einstein in the photo, should detect the face at first</a:t>
            </a:r>
            <a:endParaRPr/>
          </a:p>
          <a:p>
            <a:pPr indent="0" lvl="0" marL="0" rtl="0" algn="l">
              <a:spcBef>
                <a:spcPts val="0"/>
              </a:spcBef>
              <a:spcAft>
                <a:spcPts val="0"/>
              </a:spcAft>
              <a:buNone/>
            </a:pPr>
            <a:r>
              <a:rPr lang="en"/>
              <a:t>Wildly used</a:t>
            </a:r>
            <a:endParaRPr/>
          </a:p>
          <a:p>
            <a:pPr indent="0" lvl="0" marL="0" rtl="0" algn="l">
              <a:spcBef>
                <a:spcPts val="0"/>
              </a:spcBef>
              <a:spcAft>
                <a:spcPts val="0"/>
              </a:spcAft>
              <a:buNone/>
            </a:pPr>
            <a:r>
              <a:rPr lang="en"/>
              <a:t>Goal</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dfd5f0fa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dfd5f0f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training image is a whole 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step of face detection is to extract the patterns from the training images</a:t>
            </a:r>
            <a:endParaRPr>
              <a:solidFill>
                <a:schemeClr val="dk1"/>
              </a:solidFill>
            </a:endParaRPr>
          </a:p>
          <a:p>
            <a:pPr indent="0" lvl="0" marL="0" rtl="0" algn="l">
              <a:spcBef>
                <a:spcPts val="0"/>
              </a:spcBef>
              <a:spcAft>
                <a:spcPts val="0"/>
              </a:spcAft>
              <a:buNone/>
            </a:pPr>
            <a:r>
              <a:rPr lang="en"/>
              <a:t>To get the patterns, we implement the LBPH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01dedd5e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01dedd5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LBPH is the initial of Local Binary Patterns Histogram</a:t>
            </a:r>
            <a:endParaRPr/>
          </a:p>
          <a:p>
            <a:pPr indent="0" lvl="0" marL="0" rtl="0" algn="l">
              <a:spcBef>
                <a:spcPts val="0"/>
              </a:spcBef>
              <a:spcAft>
                <a:spcPts val="0"/>
              </a:spcAft>
              <a:buNone/>
            </a:pPr>
            <a:r>
              <a:rPr lang="en"/>
              <a:t>Step 1: [0.2989 0.5870 0.1140]^T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Introduce this slide and next slide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Grid_X = 4  </a:t>
            </a:r>
            <a:endParaRPr/>
          </a:p>
          <a:p>
            <a:pPr indent="0" lvl="0" marL="0" rtl="0" algn="l">
              <a:spcBef>
                <a:spcPts val="0"/>
              </a:spcBef>
              <a:spcAft>
                <a:spcPts val="0"/>
              </a:spcAft>
              <a:buNone/>
            </a:pPr>
            <a:r>
              <a:rPr lang="en"/>
              <a:t>Grid_Y =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fd5f0fa3_4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dfd5f0fa3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X = 4</a:t>
            </a:r>
            <a:endParaRPr/>
          </a:p>
          <a:p>
            <a:pPr indent="0" lvl="0" marL="0" rtl="0" algn="l">
              <a:spcBef>
                <a:spcPts val="0"/>
              </a:spcBef>
              <a:spcAft>
                <a:spcPts val="0"/>
              </a:spcAft>
              <a:buNone/>
            </a:pPr>
            <a:r>
              <a:rPr lang="en"/>
              <a:t>Grid Y = 4</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dfd5f0fa3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dfd5f0fa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fd5f0fa3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dfd5f0fa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normalization step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jessicali9530/celeba-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3599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Face Detection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Team Name: Power Machine</a:t>
            </a:r>
            <a:endParaRPr sz="1800"/>
          </a:p>
          <a:p>
            <a:pPr indent="0" lvl="0" marL="0" rtl="0" algn="l">
              <a:spcBef>
                <a:spcPts val="0"/>
              </a:spcBef>
              <a:spcAft>
                <a:spcPts val="0"/>
              </a:spcAft>
              <a:buNone/>
            </a:pPr>
            <a:r>
              <a:rPr lang="en" sz="1800"/>
              <a:t>Team Members: Yu Du, Bincheng Huang, Siyi Liu</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Distance Threshold</a:t>
            </a:r>
            <a:endParaRPr b="1"/>
          </a:p>
          <a:p>
            <a:pPr indent="0" lvl="0" marL="0" rtl="0" algn="l">
              <a:spcBef>
                <a:spcPts val="0"/>
              </a:spcBef>
              <a:spcAft>
                <a:spcPts val="0"/>
              </a:spcAft>
              <a:buNone/>
            </a:pPr>
            <a:r>
              <a:t/>
            </a:r>
            <a:endParaRPr b="1"/>
          </a:p>
        </p:txBody>
      </p:sp>
      <p:sp>
        <p:nvSpPr>
          <p:cNvPr id="119" name="Google Shape;119;p23"/>
          <p:cNvSpPr txBox="1"/>
          <p:nvPr/>
        </p:nvSpPr>
        <p:spPr>
          <a:xfrm>
            <a:off x="1063175" y="1422375"/>
            <a:ext cx="27405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Training Dataset 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1000 hist patterns(faces)</a:t>
            </a:r>
            <a:endParaRPr sz="1800"/>
          </a:p>
        </p:txBody>
      </p:sp>
      <p:sp>
        <p:nvSpPr>
          <p:cNvPr id="120" name="Google Shape;120;p23"/>
          <p:cNvSpPr txBox="1"/>
          <p:nvPr/>
        </p:nvSpPr>
        <p:spPr>
          <a:xfrm>
            <a:off x="5340300" y="1422300"/>
            <a:ext cx="26148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Training Dataset 2</a:t>
            </a:r>
            <a:endParaRPr sz="1800"/>
          </a:p>
          <a:p>
            <a:pPr indent="0" lvl="0" marL="0" rtl="0" algn="ctr">
              <a:spcBef>
                <a:spcPts val="0"/>
              </a:spcBef>
              <a:spcAft>
                <a:spcPts val="0"/>
              </a:spcAft>
              <a:buNone/>
            </a:pPr>
            <a:r>
              <a:t/>
            </a:r>
            <a:endParaRPr/>
          </a:p>
          <a:p>
            <a:pPr indent="0" lvl="0" marL="0" rtl="0" algn="ctr">
              <a:spcBef>
                <a:spcPts val="0"/>
              </a:spcBef>
              <a:spcAft>
                <a:spcPts val="0"/>
              </a:spcAft>
              <a:buNone/>
            </a:pPr>
            <a:r>
              <a:rPr lang="en" sz="1800"/>
              <a:t>100 </a:t>
            </a:r>
            <a:r>
              <a:rPr lang="en" sz="1800">
                <a:solidFill>
                  <a:schemeClr val="dk1"/>
                </a:solidFill>
              </a:rPr>
              <a:t>hist patterns</a:t>
            </a:r>
            <a:r>
              <a:rPr lang="en" sz="1800"/>
              <a:t>(faces)</a:t>
            </a:r>
            <a:endParaRPr sz="1800"/>
          </a:p>
        </p:txBody>
      </p:sp>
      <p:cxnSp>
        <p:nvCxnSpPr>
          <p:cNvPr id="121" name="Google Shape;121;p23"/>
          <p:cNvCxnSpPr>
            <a:stCxn id="119" idx="2"/>
          </p:cNvCxnSpPr>
          <p:nvPr/>
        </p:nvCxnSpPr>
        <p:spPr>
          <a:xfrm flipH="1">
            <a:off x="2422625" y="2549775"/>
            <a:ext cx="10800" cy="653700"/>
          </a:xfrm>
          <a:prstGeom prst="straightConnector1">
            <a:avLst/>
          </a:prstGeom>
          <a:noFill/>
          <a:ln cap="flat" cmpd="sng" w="28575">
            <a:solidFill>
              <a:schemeClr val="dk2"/>
            </a:solidFill>
            <a:prstDash val="solid"/>
            <a:round/>
            <a:headEnd len="med" w="med" type="none"/>
            <a:tailEnd len="med" w="med" type="triangle"/>
          </a:ln>
        </p:spPr>
      </p:cxnSp>
      <p:sp>
        <p:nvSpPr>
          <p:cNvPr id="122" name="Google Shape;122;p23"/>
          <p:cNvSpPr txBox="1"/>
          <p:nvPr/>
        </p:nvSpPr>
        <p:spPr>
          <a:xfrm>
            <a:off x="1183475" y="3203400"/>
            <a:ext cx="2614800" cy="61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Euclidean Distances between patterns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52400" y="1143000"/>
            <a:ext cx="8839200" cy="3919090"/>
          </a:xfrm>
          <a:prstGeom prst="rect">
            <a:avLst/>
          </a:prstGeom>
          <a:noFill/>
          <a:ln>
            <a:noFill/>
          </a:ln>
        </p:spPr>
      </p:pic>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Training Dataset 1 Distance Distribution</a:t>
            </a:r>
            <a:endParaRPr b="1"/>
          </a:p>
          <a:p>
            <a:pPr indent="0" lvl="0" marL="0" rtl="0" algn="l">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152400" y="1143000"/>
            <a:ext cx="8839199" cy="3861334"/>
          </a:xfrm>
          <a:prstGeom prst="rect">
            <a:avLst/>
          </a:prstGeom>
          <a:noFill/>
          <a:ln>
            <a:noFill/>
          </a:ln>
        </p:spPr>
      </p:pic>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Distance Threshold    </a:t>
            </a:r>
            <a:r>
              <a:rPr b="1" lang="en" sz="1800"/>
              <a:t>mean+1.28std: 0.0023</a:t>
            </a:r>
            <a:endParaRPr b="1" sz="1800"/>
          </a:p>
          <a:p>
            <a:pPr indent="0" lvl="0" marL="0" rtl="0" algn="l">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61550" y="738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Probability Threshold</a:t>
            </a:r>
            <a:endParaRPr b="1"/>
          </a:p>
        </p:txBody>
      </p:sp>
      <p:sp>
        <p:nvSpPr>
          <p:cNvPr id="140" name="Google Shape;140;p26"/>
          <p:cNvSpPr txBox="1"/>
          <p:nvPr/>
        </p:nvSpPr>
        <p:spPr>
          <a:xfrm>
            <a:off x="675250" y="2000325"/>
            <a:ext cx="27405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Training Dataset 1</a:t>
            </a:r>
            <a:endParaRPr sz="1800"/>
          </a:p>
          <a:p>
            <a:pPr indent="0" lvl="0" marL="0" rtl="0" algn="ctr">
              <a:spcBef>
                <a:spcPts val="0"/>
              </a:spcBef>
              <a:spcAft>
                <a:spcPts val="0"/>
              </a:spcAft>
              <a:buNone/>
            </a:pPr>
            <a:r>
              <a:t/>
            </a:r>
            <a:endParaRPr/>
          </a:p>
          <a:p>
            <a:pPr indent="0" lvl="0" marL="0" rtl="0" algn="ctr">
              <a:spcBef>
                <a:spcPts val="0"/>
              </a:spcBef>
              <a:spcAft>
                <a:spcPts val="0"/>
              </a:spcAft>
              <a:buNone/>
            </a:pPr>
            <a:r>
              <a:rPr lang="en" sz="1800"/>
              <a:t>1000 </a:t>
            </a:r>
            <a:r>
              <a:rPr lang="en" sz="1800">
                <a:solidFill>
                  <a:schemeClr val="dk1"/>
                </a:solidFill>
              </a:rPr>
              <a:t>hist patterns</a:t>
            </a:r>
            <a:endParaRPr sz="1800"/>
          </a:p>
        </p:txBody>
      </p:sp>
      <p:sp>
        <p:nvSpPr>
          <p:cNvPr id="141" name="Google Shape;141;p26"/>
          <p:cNvSpPr txBox="1"/>
          <p:nvPr/>
        </p:nvSpPr>
        <p:spPr>
          <a:xfrm>
            <a:off x="5340300" y="660300"/>
            <a:ext cx="26148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Training Dataset 2</a:t>
            </a:r>
            <a:endParaRPr sz="1800"/>
          </a:p>
          <a:p>
            <a:pPr indent="0" lvl="0" marL="0" rtl="0" algn="ctr">
              <a:spcBef>
                <a:spcPts val="0"/>
              </a:spcBef>
              <a:spcAft>
                <a:spcPts val="0"/>
              </a:spcAft>
              <a:buNone/>
            </a:pPr>
            <a:r>
              <a:t/>
            </a:r>
            <a:endParaRPr/>
          </a:p>
          <a:p>
            <a:pPr indent="0" lvl="0" marL="0" rtl="0" algn="ctr">
              <a:spcBef>
                <a:spcPts val="0"/>
              </a:spcBef>
              <a:spcAft>
                <a:spcPts val="0"/>
              </a:spcAft>
              <a:buNone/>
            </a:pPr>
            <a:r>
              <a:rPr lang="en" sz="1800"/>
              <a:t>100 </a:t>
            </a:r>
            <a:r>
              <a:rPr lang="en" sz="1800">
                <a:solidFill>
                  <a:schemeClr val="dk1"/>
                </a:solidFill>
              </a:rPr>
              <a:t>hist patterns</a:t>
            </a:r>
            <a:endParaRPr sz="1800"/>
          </a:p>
        </p:txBody>
      </p:sp>
      <p:cxnSp>
        <p:nvCxnSpPr>
          <p:cNvPr id="142" name="Google Shape;142;p26"/>
          <p:cNvCxnSpPr/>
          <p:nvPr/>
        </p:nvCxnSpPr>
        <p:spPr>
          <a:xfrm flipH="1">
            <a:off x="6579450" y="1787700"/>
            <a:ext cx="10800" cy="653700"/>
          </a:xfrm>
          <a:prstGeom prst="straightConnector1">
            <a:avLst/>
          </a:prstGeom>
          <a:noFill/>
          <a:ln cap="flat" cmpd="sng" w="28575">
            <a:solidFill>
              <a:schemeClr val="dk2"/>
            </a:solidFill>
            <a:prstDash val="solid"/>
            <a:round/>
            <a:headEnd len="med" w="med" type="none"/>
            <a:tailEnd len="med" w="med" type="triangle"/>
          </a:ln>
        </p:spPr>
      </p:cxnSp>
      <p:sp>
        <p:nvSpPr>
          <p:cNvPr id="143" name="Google Shape;143;p26"/>
          <p:cNvSpPr txBox="1"/>
          <p:nvPr/>
        </p:nvSpPr>
        <p:spPr>
          <a:xfrm>
            <a:off x="5340300" y="2441325"/>
            <a:ext cx="2614800" cy="2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Pick one pattern</a:t>
            </a:r>
            <a:endParaRPr sz="1800"/>
          </a:p>
        </p:txBody>
      </p:sp>
      <p:cxnSp>
        <p:nvCxnSpPr>
          <p:cNvPr id="144" name="Google Shape;144;p26"/>
          <p:cNvCxnSpPr/>
          <p:nvPr/>
        </p:nvCxnSpPr>
        <p:spPr>
          <a:xfrm rot="10800000">
            <a:off x="3620450" y="2556825"/>
            <a:ext cx="2002800" cy="14400"/>
          </a:xfrm>
          <a:prstGeom prst="straightConnector1">
            <a:avLst/>
          </a:prstGeom>
          <a:noFill/>
          <a:ln cap="flat" cmpd="sng" w="28575">
            <a:solidFill>
              <a:schemeClr val="dk2"/>
            </a:solidFill>
            <a:prstDash val="solid"/>
            <a:round/>
            <a:headEnd len="med" w="med" type="none"/>
            <a:tailEnd len="med" w="med" type="triangle"/>
          </a:ln>
        </p:spPr>
      </p:cxnSp>
      <p:sp>
        <p:nvSpPr>
          <p:cNvPr id="145" name="Google Shape;145;p26"/>
          <p:cNvSpPr txBox="1"/>
          <p:nvPr/>
        </p:nvSpPr>
        <p:spPr>
          <a:xfrm>
            <a:off x="3295700" y="2576925"/>
            <a:ext cx="2614800" cy="5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Calculate distances</a:t>
            </a:r>
            <a:endParaRPr sz="1800"/>
          </a:p>
        </p:txBody>
      </p:sp>
      <p:cxnSp>
        <p:nvCxnSpPr>
          <p:cNvPr id="146" name="Google Shape;146;p26"/>
          <p:cNvCxnSpPr/>
          <p:nvPr/>
        </p:nvCxnSpPr>
        <p:spPr>
          <a:xfrm flipH="1">
            <a:off x="1977250" y="3127725"/>
            <a:ext cx="10800" cy="653700"/>
          </a:xfrm>
          <a:prstGeom prst="straightConnector1">
            <a:avLst/>
          </a:prstGeom>
          <a:noFill/>
          <a:ln cap="flat" cmpd="sng" w="28575">
            <a:solidFill>
              <a:schemeClr val="dk2"/>
            </a:solidFill>
            <a:prstDash val="solid"/>
            <a:round/>
            <a:headEnd len="med" w="med" type="none"/>
            <a:tailEnd len="med" w="med" type="triangle"/>
          </a:ln>
        </p:spPr>
      </p:cxnSp>
      <p:sp>
        <p:nvSpPr>
          <p:cNvPr id="147" name="Google Shape;147;p26"/>
          <p:cNvSpPr txBox="1"/>
          <p:nvPr/>
        </p:nvSpPr>
        <p:spPr>
          <a:xfrm>
            <a:off x="505450" y="4162425"/>
            <a:ext cx="29544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Probability of distances below distance threshold </a:t>
            </a:r>
            <a:endParaRPr sz="1800"/>
          </a:p>
          <a:p>
            <a:pPr indent="0" lvl="0" marL="0" rtl="0" algn="ctr">
              <a:spcBef>
                <a:spcPts val="0"/>
              </a:spcBef>
              <a:spcAft>
                <a:spcPts val="0"/>
              </a:spcAft>
              <a:buNone/>
            </a:pPr>
            <a:r>
              <a:rPr lang="en" sz="1800"/>
              <a:t>in 1000 distances</a:t>
            </a:r>
            <a:endParaRPr sz="1800"/>
          </a:p>
        </p:txBody>
      </p:sp>
      <p:sp>
        <p:nvSpPr>
          <p:cNvPr id="148" name="Google Shape;148;p26"/>
          <p:cNvSpPr txBox="1"/>
          <p:nvPr/>
        </p:nvSpPr>
        <p:spPr>
          <a:xfrm>
            <a:off x="5306050" y="4162425"/>
            <a:ext cx="29544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Get 100 </a:t>
            </a:r>
            <a:r>
              <a:rPr lang="en" sz="1800">
                <a:solidFill>
                  <a:schemeClr val="dk1"/>
                </a:solidFill>
              </a:rPr>
              <a:t>p</a:t>
            </a:r>
            <a:r>
              <a:rPr lang="en" sz="1800">
                <a:solidFill>
                  <a:schemeClr val="dk1"/>
                </a:solidFill>
              </a:rPr>
              <a:t>robability data</a:t>
            </a:r>
            <a:endParaRPr sz="1800"/>
          </a:p>
        </p:txBody>
      </p:sp>
      <p:cxnSp>
        <p:nvCxnSpPr>
          <p:cNvPr id="149" name="Google Shape;149;p26"/>
          <p:cNvCxnSpPr>
            <a:stCxn id="147" idx="3"/>
            <a:endCxn id="148" idx="1"/>
          </p:cNvCxnSpPr>
          <p:nvPr/>
        </p:nvCxnSpPr>
        <p:spPr>
          <a:xfrm>
            <a:off x="3459850" y="4257525"/>
            <a:ext cx="18462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Training Dataset 2 </a:t>
            </a:r>
            <a:r>
              <a:rPr b="1" lang="en"/>
              <a:t>Probability</a:t>
            </a:r>
            <a:r>
              <a:rPr b="1" lang="en"/>
              <a:t> Distribution</a:t>
            </a:r>
            <a:endParaRPr b="1"/>
          </a:p>
          <a:p>
            <a:pPr indent="0" lvl="0" marL="0" rtl="0" algn="l">
              <a:spcBef>
                <a:spcPts val="0"/>
              </a:spcBef>
              <a:spcAft>
                <a:spcPts val="0"/>
              </a:spcAft>
              <a:buNone/>
            </a:pPr>
            <a:r>
              <a:t/>
            </a:r>
            <a:endParaRPr b="1"/>
          </a:p>
        </p:txBody>
      </p:sp>
      <p:pic>
        <p:nvPicPr>
          <p:cNvPr id="155" name="Google Shape;155;p27"/>
          <p:cNvPicPr preferRelativeResize="0"/>
          <p:nvPr/>
        </p:nvPicPr>
        <p:blipFill>
          <a:blip r:embed="rId3">
            <a:alphaModFix/>
          </a:blip>
          <a:stretch>
            <a:fillRect/>
          </a:stretch>
        </p:blipFill>
        <p:spPr>
          <a:xfrm>
            <a:off x="336050" y="1223425"/>
            <a:ext cx="8471907"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32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Probability</a:t>
            </a:r>
            <a:r>
              <a:rPr b="1" lang="en"/>
              <a:t> Threshold</a:t>
            </a:r>
            <a:r>
              <a:rPr b="1" lang="en"/>
              <a:t>               </a:t>
            </a:r>
            <a:r>
              <a:rPr b="1" lang="en" sz="1800"/>
              <a:t>mean: 79.8%</a:t>
            </a:r>
            <a:endParaRPr b="1"/>
          </a:p>
          <a:p>
            <a:pPr indent="0" lvl="0" marL="0" rtl="0" algn="l">
              <a:spcBef>
                <a:spcPts val="0"/>
              </a:spcBef>
              <a:spcAft>
                <a:spcPts val="0"/>
              </a:spcAft>
              <a:buNone/>
            </a:pPr>
            <a:r>
              <a:t/>
            </a:r>
            <a:endParaRPr b="1"/>
          </a:p>
        </p:txBody>
      </p:sp>
      <p:pic>
        <p:nvPicPr>
          <p:cNvPr id="161" name="Google Shape;161;p28"/>
          <p:cNvPicPr preferRelativeResize="0"/>
          <p:nvPr/>
        </p:nvPicPr>
        <p:blipFill>
          <a:blip r:embed="rId3">
            <a:alphaModFix/>
          </a:blip>
          <a:stretch>
            <a:fillRect/>
          </a:stretch>
        </p:blipFill>
        <p:spPr>
          <a:xfrm>
            <a:off x="336050" y="1134425"/>
            <a:ext cx="8471907" cy="378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Face Detect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769050" y="579975"/>
            <a:ext cx="7812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Face Detection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72" name="Google Shape;172;p30"/>
          <p:cNvSpPr txBox="1"/>
          <p:nvPr/>
        </p:nvSpPr>
        <p:spPr>
          <a:xfrm>
            <a:off x="675250" y="2000325"/>
            <a:ext cx="27405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Training Dataset 1</a:t>
            </a:r>
            <a:endParaRPr sz="1800"/>
          </a:p>
          <a:p>
            <a:pPr indent="0" lvl="0" marL="0" rtl="0" algn="ctr">
              <a:spcBef>
                <a:spcPts val="0"/>
              </a:spcBef>
              <a:spcAft>
                <a:spcPts val="0"/>
              </a:spcAft>
              <a:buNone/>
            </a:pPr>
            <a:r>
              <a:t/>
            </a:r>
            <a:endParaRPr/>
          </a:p>
          <a:p>
            <a:pPr indent="0" lvl="0" marL="0" rtl="0" algn="ctr">
              <a:spcBef>
                <a:spcPts val="0"/>
              </a:spcBef>
              <a:spcAft>
                <a:spcPts val="0"/>
              </a:spcAft>
              <a:buNone/>
            </a:pPr>
            <a:r>
              <a:rPr lang="en" sz="1800"/>
              <a:t>1000 </a:t>
            </a:r>
            <a:r>
              <a:rPr lang="en" sz="1800">
                <a:solidFill>
                  <a:schemeClr val="dk1"/>
                </a:solidFill>
              </a:rPr>
              <a:t>hist patterns</a:t>
            </a:r>
            <a:endParaRPr sz="1800"/>
          </a:p>
        </p:txBody>
      </p:sp>
      <p:sp>
        <p:nvSpPr>
          <p:cNvPr id="173" name="Google Shape;173;p30"/>
          <p:cNvSpPr txBox="1"/>
          <p:nvPr/>
        </p:nvSpPr>
        <p:spPr>
          <a:xfrm>
            <a:off x="5492700" y="660300"/>
            <a:ext cx="26148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New Input</a:t>
            </a:r>
            <a:r>
              <a:rPr lang="en" sz="1800"/>
              <a:t> Image</a:t>
            </a:r>
            <a:endParaRPr sz="1800"/>
          </a:p>
        </p:txBody>
      </p:sp>
      <p:cxnSp>
        <p:nvCxnSpPr>
          <p:cNvPr id="174" name="Google Shape;174;p30"/>
          <p:cNvCxnSpPr/>
          <p:nvPr/>
        </p:nvCxnSpPr>
        <p:spPr>
          <a:xfrm flipH="1">
            <a:off x="6794700" y="1787700"/>
            <a:ext cx="10800" cy="653700"/>
          </a:xfrm>
          <a:prstGeom prst="straightConnector1">
            <a:avLst/>
          </a:prstGeom>
          <a:noFill/>
          <a:ln cap="flat" cmpd="sng" w="28575">
            <a:solidFill>
              <a:schemeClr val="dk2"/>
            </a:solidFill>
            <a:prstDash val="solid"/>
            <a:round/>
            <a:headEnd len="med" w="med" type="none"/>
            <a:tailEnd len="med" w="med" type="triangle"/>
          </a:ln>
        </p:spPr>
      </p:cxnSp>
      <p:sp>
        <p:nvSpPr>
          <p:cNvPr id="175" name="Google Shape;175;p30"/>
          <p:cNvSpPr txBox="1"/>
          <p:nvPr/>
        </p:nvSpPr>
        <p:spPr>
          <a:xfrm>
            <a:off x="5492700" y="2427750"/>
            <a:ext cx="2614800" cy="2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LBPH</a:t>
            </a:r>
            <a:endParaRPr sz="1800"/>
          </a:p>
        </p:txBody>
      </p:sp>
      <p:cxnSp>
        <p:nvCxnSpPr>
          <p:cNvPr id="176" name="Google Shape;176;p30"/>
          <p:cNvCxnSpPr/>
          <p:nvPr/>
        </p:nvCxnSpPr>
        <p:spPr>
          <a:xfrm rot="10800000">
            <a:off x="3696650" y="2556750"/>
            <a:ext cx="2557500" cy="15000"/>
          </a:xfrm>
          <a:prstGeom prst="straightConnector1">
            <a:avLst/>
          </a:prstGeom>
          <a:noFill/>
          <a:ln cap="flat" cmpd="sng" w="28575">
            <a:solidFill>
              <a:schemeClr val="dk2"/>
            </a:solidFill>
            <a:prstDash val="solid"/>
            <a:round/>
            <a:headEnd len="med" w="med" type="none"/>
            <a:tailEnd len="med" w="med" type="triangle"/>
          </a:ln>
        </p:spPr>
      </p:cxnSp>
      <p:sp>
        <p:nvSpPr>
          <p:cNvPr id="177" name="Google Shape;177;p30"/>
          <p:cNvSpPr txBox="1"/>
          <p:nvPr/>
        </p:nvSpPr>
        <p:spPr>
          <a:xfrm>
            <a:off x="3591800" y="2716463"/>
            <a:ext cx="2614800" cy="5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Calculate Distances</a:t>
            </a:r>
            <a:endParaRPr sz="1800"/>
          </a:p>
        </p:txBody>
      </p:sp>
      <p:cxnSp>
        <p:nvCxnSpPr>
          <p:cNvPr id="178" name="Google Shape;178;p30"/>
          <p:cNvCxnSpPr/>
          <p:nvPr/>
        </p:nvCxnSpPr>
        <p:spPr>
          <a:xfrm flipH="1">
            <a:off x="1977250" y="3127725"/>
            <a:ext cx="10800" cy="653700"/>
          </a:xfrm>
          <a:prstGeom prst="straightConnector1">
            <a:avLst/>
          </a:prstGeom>
          <a:noFill/>
          <a:ln cap="flat" cmpd="sng" w="28575">
            <a:solidFill>
              <a:schemeClr val="dk2"/>
            </a:solidFill>
            <a:prstDash val="solid"/>
            <a:round/>
            <a:headEnd len="med" w="med" type="none"/>
            <a:tailEnd len="med" w="med" type="triangle"/>
          </a:ln>
        </p:spPr>
      </p:cxnSp>
      <p:sp>
        <p:nvSpPr>
          <p:cNvPr id="179" name="Google Shape;179;p30"/>
          <p:cNvSpPr txBox="1"/>
          <p:nvPr/>
        </p:nvSpPr>
        <p:spPr>
          <a:xfrm>
            <a:off x="505450" y="4162425"/>
            <a:ext cx="29544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Compare with distance bar</a:t>
            </a:r>
            <a:endParaRPr sz="1800"/>
          </a:p>
          <a:p>
            <a:pPr indent="0" lvl="0" marL="0" rtl="0" algn="ctr">
              <a:spcBef>
                <a:spcPts val="0"/>
              </a:spcBef>
              <a:spcAft>
                <a:spcPts val="0"/>
              </a:spcAft>
              <a:buNone/>
            </a:pPr>
            <a:r>
              <a:rPr lang="en" sz="1800"/>
              <a:t>Get probability</a:t>
            </a:r>
            <a:endParaRPr sz="1800"/>
          </a:p>
        </p:txBody>
      </p:sp>
      <p:cxnSp>
        <p:nvCxnSpPr>
          <p:cNvPr id="180" name="Google Shape;180;p30"/>
          <p:cNvCxnSpPr>
            <a:stCxn id="179" idx="3"/>
            <a:endCxn id="181" idx="1"/>
          </p:cNvCxnSpPr>
          <p:nvPr/>
        </p:nvCxnSpPr>
        <p:spPr>
          <a:xfrm>
            <a:off x="3459850" y="4257525"/>
            <a:ext cx="2263200" cy="0"/>
          </a:xfrm>
          <a:prstGeom prst="straightConnector1">
            <a:avLst/>
          </a:prstGeom>
          <a:noFill/>
          <a:ln cap="flat" cmpd="sng" w="28575">
            <a:solidFill>
              <a:schemeClr val="dk2"/>
            </a:solidFill>
            <a:prstDash val="solid"/>
            <a:round/>
            <a:headEnd len="med" w="med" type="none"/>
            <a:tailEnd len="med" w="med" type="triangle"/>
          </a:ln>
        </p:spPr>
      </p:cxnSp>
      <p:sp>
        <p:nvSpPr>
          <p:cNvPr id="182" name="Google Shape;182;p30"/>
          <p:cNvSpPr txBox="1"/>
          <p:nvPr/>
        </p:nvSpPr>
        <p:spPr>
          <a:xfrm>
            <a:off x="2958000" y="3781425"/>
            <a:ext cx="32280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greater than </a:t>
            </a:r>
            <a:endParaRPr sz="1800"/>
          </a:p>
          <a:p>
            <a:pPr indent="0" lvl="0" marL="0" rtl="0" algn="ctr">
              <a:spcBef>
                <a:spcPts val="0"/>
              </a:spcBef>
              <a:spcAft>
                <a:spcPts val="0"/>
              </a:spcAft>
              <a:buNone/>
            </a:pPr>
            <a:r>
              <a:rPr lang="en" sz="1800"/>
              <a:t>probability threshold</a:t>
            </a:r>
            <a:endParaRPr sz="1800"/>
          </a:p>
        </p:txBody>
      </p:sp>
      <p:sp>
        <p:nvSpPr>
          <p:cNvPr id="181" name="Google Shape;181;p30"/>
          <p:cNvSpPr txBox="1"/>
          <p:nvPr/>
        </p:nvSpPr>
        <p:spPr>
          <a:xfrm>
            <a:off x="5723000" y="3693825"/>
            <a:ext cx="26148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Detect as Face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665850" y="221725"/>
            <a:ext cx="7812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Accuracy</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88" name="Google Shape;188;p31"/>
          <p:cNvSpPr txBox="1"/>
          <p:nvPr/>
        </p:nvSpPr>
        <p:spPr>
          <a:xfrm>
            <a:off x="2887200" y="660250"/>
            <a:ext cx="29544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Test Dataset</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100 preprocessed faces</a:t>
            </a:r>
            <a:endParaRPr sz="1800"/>
          </a:p>
        </p:txBody>
      </p:sp>
      <p:cxnSp>
        <p:nvCxnSpPr>
          <p:cNvPr id="189" name="Google Shape;189;p31"/>
          <p:cNvCxnSpPr>
            <a:endCxn id="190" idx="0"/>
          </p:cNvCxnSpPr>
          <p:nvPr/>
        </p:nvCxnSpPr>
        <p:spPr>
          <a:xfrm flipH="1">
            <a:off x="4361700" y="1787650"/>
            <a:ext cx="5400" cy="1858200"/>
          </a:xfrm>
          <a:prstGeom prst="straightConnector1">
            <a:avLst/>
          </a:prstGeom>
          <a:noFill/>
          <a:ln cap="flat" cmpd="sng" w="28575">
            <a:solidFill>
              <a:schemeClr val="dk2"/>
            </a:solidFill>
            <a:prstDash val="solid"/>
            <a:round/>
            <a:headEnd len="med" w="med" type="none"/>
            <a:tailEnd len="med" w="med" type="triangle"/>
          </a:ln>
        </p:spPr>
      </p:cxnSp>
      <p:sp>
        <p:nvSpPr>
          <p:cNvPr id="191" name="Google Shape;191;p31"/>
          <p:cNvSpPr txBox="1"/>
          <p:nvPr/>
        </p:nvSpPr>
        <p:spPr>
          <a:xfrm>
            <a:off x="3848525" y="2476650"/>
            <a:ext cx="32280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greater than </a:t>
            </a:r>
            <a:endParaRPr sz="1800"/>
          </a:p>
          <a:p>
            <a:pPr indent="0" lvl="0" marL="0" rtl="0" algn="ctr">
              <a:spcBef>
                <a:spcPts val="0"/>
              </a:spcBef>
              <a:spcAft>
                <a:spcPts val="0"/>
              </a:spcAft>
              <a:buNone/>
            </a:pPr>
            <a:r>
              <a:rPr lang="en" sz="1800"/>
              <a:t>probability threshold</a:t>
            </a:r>
            <a:endParaRPr sz="1800"/>
          </a:p>
        </p:txBody>
      </p:sp>
      <p:sp>
        <p:nvSpPr>
          <p:cNvPr id="190" name="Google Shape;190;p31"/>
          <p:cNvSpPr txBox="1"/>
          <p:nvPr/>
        </p:nvSpPr>
        <p:spPr>
          <a:xfrm>
            <a:off x="2884500" y="3645850"/>
            <a:ext cx="2954400" cy="1127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Accuracy is 83%</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Haar Cascades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idx="1" type="body"/>
          </p:nvPr>
        </p:nvSpPr>
        <p:spPr>
          <a:xfrm>
            <a:off x="311700" y="1171675"/>
            <a:ext cx="3999900" cy="1632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600"/>
              <a:t>Each feature is a single value obtained by subtracting sum of pixels under the white rectangle from sum of pixels under the black rectangle.</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solidFill>
                <a:srgbClr val="000000"/>
              </a:solidFill>
            </a:endParaRPr>
          </a:p>
          <a:p>
            <a:pPr indent="0" lvl="0" marL="0" rtl="0" algn="l">
              <a:spcBef>
                <a:spcPts val="1600"/>
              </a:spcBef>
              <a:spcAft>
                <a:spcPts val="0"/>
              </a:spcAft>
              <a:buNone/>
            </a:pPr>
            <a:r>
              <a:t/>
            </a:r>
            <a:endParaRPr sz="1600"/>
          </a:p>
          <a:p>
            <a:pPr indent="457200" lvl="0" marL="0" rtl="0" algn="l">
              <a:spcBef>
                <a:spcPts val="1600"/>
              </a:spcBef>
              <a:spcAft>
                <a:spcPts val="0"/>
              </a:spcAft>
              <a:buNone/>
            </a:pPr>
            <a:r>
              <a:rPr lang="en" sz="1600"/>
              <a:t> </a:t>
            </a:r>
            <a:endParaRPr sz="1600"/>
          </a:p>
          <a:p>
            <a:pPr indent="0" lvl="0" marL="0" rtl="0" algn="l">
              <a:spcBef>
                <a:spcPts val="1600"/>
              </a:spcBef>
              <a:spcAft>
                <a:spcPts val="1600"/>
              </a:spcAft>
              <a:buNone/>
            </a:pPr>
            <a:r>
              <a:rPr lang="en" sz="1600"/>
              <a:t>	</a:t>
            </a:r>
            <a:endParaRPr sz="1600"/>
          </a:p>
        </p:txBody>
      </p:sp>
      <p:sp>
        <p:nvSpPr>
          <p:cNvPr id="202" name="Google Shape;202;p33"/>
          <p:cNvSpPr txBox="1"/>
          <p:nvPr>
            <p:ph type="title"/>
          </p:nvPr>
        </p:nvSpPr>
        <p:spPr>
          <a:xfrm>
            <a:off x="311700" y="445025"/>
            <a:ext cx="4412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does it work?</a:t>
            </a:r>
            <a:endParaRPr b="1"/>
          </a:p>
        </p:txBody>
      </p:sp>
      <p:sp>
        <p:nvSpPr>
          <p:cNvPr id="203" name="Google Shape;203;p33"/>
          <p:cNvSpPr txBox="1"/>
          <p:nvPr>
            <p:ph type="title"/>
          </p:nvPr>
        </p:nvSpPr>
        <p:spPr>
          <a:xfrm>
            <a:off x="5224675" y="128650"/>
            <a:ext cx="3240300" cy="3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Haar Features</a:t>
            </a:r>
            <a:endParaRPr sz="2400"/>
          </a:p>
        </p:txBody>
      </p:sp>
      <p:pic>
        <p:nvPicPr>
          <p:cNvPr id="204" name="Google Shape;204;p33"/>
          <p:cNvPicPr preferRelativeResize="0"/>
          <p:nvPr/>
        </p:nvPicPr>
        <p:blipFill>
          <a:blip r:embed="rId3">
            <a:alphaModFix/>
          </a:blip>
          <a:stretch>
            <a:fillRect/>
          </a:stretch>
        </p:blipFill>
        <p:spPr>
          <a:xfrm>
            <a:off x="5134075" y="687450"/>
            <a:ext cx="3286125" cy="2819400"/>
          </a:xfrm>
          <a:prstGeom prst="rect">
            <a:avLst/>
          </a:prstGeom>
          <a:noFill/>
          <a:ln>
            <a:noFill/>
          </a:ln>
        </p:spPr>
      </p:pic>
      <p:pic>
        <p:nvPicPr>
          <p:cNvPr id="205" name="Google Shape;205;p33"/>
          <p:cNvPicPr preferRelativeResize="0"/>
          <p:nvPr/>
        </p:nvPicPr>
        <p:blipFill>
          <a:blip r:embed="rId4">
            <a:alphaModFix/>
          </a:blip>
          <a:stretch>
            <a:fillRect/>
          </a:stretch>
        </p:blipFill>
        <p:spPr>
          <a:xfrm>
            <a:off x="311688" y="2803675"/>
            <a:ext cx="3571875" cy="2266950"/>
          </a:xfrm>
          <a:prstGeom prst="rect">
            <a:avLst/>
          </a:prstGeom>
          <a:noFill/>
          <a:ln>
            <a:noFill/>
          </a:ln>
        </p:spPr>
      </p:pic>
      <p:sp>
        <p:nvSpPr>
          <p:cNvPr id="206" name="Google Shape;206;p33"/>
          <p:cNvSpPr txBox="1"/>
          <p:nvPr/>
        </p:nvSpPr>
        <p:spPr>
          <a:xfrm>
            <a:off x="5134075" y="3795025"/>
            <a:ext cx="3421500" cy="1275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For a 24*24 pixels image, we can have 160,000 Haar features from all possible sizes and locations of each feature. </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sz="1600">
              <a:solidFill>
                <a:schemeClr val="dk1"/>
              </a:solidFill>
              <a:latin typeface="Old Standard TT"/>
              <a:ea typeface="Old Standard TT"/>
              <a:cs typeface="Old Standard TT"/>
              <a:sym typeface="Old Standard TT"/>
            </a:endParaRPr>
          </a:p>
          <a:p>
            <a:pPr indent="457200" lvl="0" marL="0" rtl="0" algn="l">
              <a:lnSpc>
                <a:spcPct val="115000"/>
              </a:lnSpc>
              <a:spcBef>
                <a:spcPts val="16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t>
            </a:r>
            <a:endParaRPr sz="16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600"/>
          </a:p>
          <a:p>
            <a:pPr indent="457200" lvl="0" marL="0" rtl="0" algn="l">
              <a:spcBef>
                <a:spcPts val="1600"/>
              </a:spcBef>
              <a:spcAft>
                <a:spcPts val="0"/>
              </a:spcAft>
              <a:buNone/>
            </a:pPr>
            <a:r>
              <a:rPr lang="en" sz="1600"/>
              <a:t>The output of the other learning algorithms ('weak learners') is combined into a weighted sum that represents the final output of the boosted classifier. AdaBoost is adaptive in the sense that subsequent weak learners are tweaked in favor of those instances misclassified by previous classifiers. </a:t>
            </a:r>
            <a:endParaRPr sz="1600"/>
          </a:p>
          <a:p>
            <a:pPr indent="45720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212" name="Google Shape;212;p34"/>
          <p:cNvSpPr txBox="1"/>
          <p:nvPr>
            <p:ph idx="2" type="body"/>
          </p:nvPr>
        </p:nvSpPr>
        <p:spPr>
          <a:xfrm>
            <a:off x="4832400" y="1517125"/>
            <a:ext cx="3999900" cy="3397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600"/>
              <a:t>For this, we apply each and every feature on all the training images. For each feature, it finds the best threshold which will classify the faces to positive and negative. Obviously, there will be errors or misclassifications. We select the features with minimum error rate, which means they are the features that most accurately classify the face and non-face images.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213" name="Google Shape;213;p34"/>
          <p:cNvSpPr txBox="1"/>
          <p:nvPr>
            <p:ph type="title"/>
          </p:nvPr>
        </p:nvSpPr>
        <p:spPr>
          <a:xfrm>
            <a:off x="311700" y="445025"/>
            <a:ext cx="4412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AdaBoost</a:t>
            </a:r>
            <a:endParaRPr b="1"/>
          </a:p>
        </p:txBody>
      </p:sp>
      <p:sp>
        <p:nvSpPr>
          <p:cNvPr id="214" name="Google Shape;214;p34"/>
          <p:cNvSpPr txBox="1"/>
          <p:nvPr>
            <p:ph type="title"/>
          </p:nvPr>
        </p:nvSpPr>
        <p:spPr>
          <a:xfrm>
            <a:off x="5287200" y="570125"/>
            <a:ext cx="3240300" cy="3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160,000 --&gt; 6,000</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4412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Cascades Classifiers</a:t>
            </a:r>
            <a:endParaRPr b="1"/>
          </a:p>
        </p:txBody>
      </p:sp>
      <p:sp>
        <p:nvSpPr>
          <p:cNvPr id="220" name="Google Shape;220;p35"/>
          <p:cNvSpPr txBox="1"/>
          <p:nvPr/>
        </p:nvSpPr>
        <p:spPr>
          <a:xfrm>
            <a:off x="311700" y="1611475"/>
            <a:ext cx="3777300" cy="2406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Take each 24*24 pixels window. </a:t>
            </a:r>
            <a:r>
              <a:rPr lang="en" sz="1600">
                <a:latin typeface="Old Standard TT"/>
                <a:ea typeface="Old Standard TT"/>
                <a:cs typeface="Old Standard TT"/>
                <a:sym typeface="Old Standard TT"/>
              </a:rPr>
              <a:t>Instead of applying all 6000 features on a window, the features are grouped into different stages of classifiers and applied one-by-one.</a:t>
            </a:r>
            <a:endParaRPr sz="1600">
              <a:latin typeface="Old Standard TT"/>
              <a:ea typeface="Old Standard TT"/>
              <a:cs typeface="Old Standard TT"/>
              <a:sym typeface="Old Standard TT"/>
            </a:endParaRPr>
          </a:p>
          <a:p>
            <a:pPr indent="457200" lvl="0" marL="0" rtl="0" algn="l">
              <a:spcBef>
                <a:spcPts val="0"/>
              </a:spcBef>
              <a:spcAft>
                <a:spcPts val="0"/>
              </a:spcAft>
              <a:buClr>
                <a:schemeClr val="dk1"/>
              </a:buClr>
              <a:buSzPts val="1100"/>
              <a:buFont typeface="Arial"/>
              <a:buNone/>
            </a:pPr>
            <a:r>
              <a:t/>
            </a:r>
            <a:endParaRPr sz="1600">
              <a:latin typeface="Old Standard TT"/>
              <a:ea typeface="Old Standard TT"/>
              <a:cs typeface="Old Standard TT"/>
              <a:sym typeface="Old Standard TT"/>
            </a:endParaRPr>
          </a:p>
        </p:txBody>
      </p:sp>
      <p:sp>
        <p:nvSpPr>
          <p:cNvPr id="221" name="Google Shape;221;p35"/>
          <p:cNvSpPr txBox="1"/>
          <p:nvPr/>
        </p:nvSpPr>
        <p:spPr>
          <a:xfrm>
            <a:off x="5242850" y="1590475"/>
            <a:ext cx="3521100" cy="228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600">
                <a:latin typeface="Old Standard TT"/>
                <a:ea typeface="Old Standard TT"/>
                <a:cs typeface="Old Standard TT"/>
                <a:sym typeface="Old Standard TT"/>
              </a:rPr>
              <a:t>If a window fails the first stage, discard it. We don't consider the remaining features on it. If it passes, apply the second stage of features and continue the process. The window which passes all stages is a face region.</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sp>
        <p:nvSpPr>
          <p:cNvPr id="222" name="Google Shape;222;p35"/>
          <p:cNvSpPr txBox="1"/>
          <p:nvPr/>
        </p:nvSpPr>
        <p:spPr>
          <a:xfrm>
            <a:off x="2637975" y="3929375"/>
            <a:ext cx="42936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1 -&gt; 10 -&gt; 25 -&gt; 25 -&gt; 50</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6"/>
          <p:cNvPicPr preferRelativeResize="0"/>
          <p:nvPr/>
        </p:nvPicPr>
        <p:blipFill>
          <a:blip r:embed="rId3">
            <a:alphaModFix/>
          </a:blip>
          <a:stretch>
            <a:fillRect/>
          </a:stretch>
        </p:blipFill>
        <p:spPr>
          <a:xfrm>
            <a:off x="108275" y="1101625"/>
            <a:ext cx="4041875" cy="4041875"/>
          </a:xfrm>
          <a:prstGeom prst="rect">
            <a:avLst/>
          </a:prstGeom>
          <a:noFill/>
          <a:ln>
            <a:noFill/>
          </a:ln>
        </p:spPr>
      </p:pic>
      <p:pic>
        <p:nvPicPr>
          <p:cNvPr id="228" name="Google Shape;228;p36"/>
          <p:cNvPicPr preferRelativeResize="0"/>
          <p:nvPr/>
        </p:nvPicPr>
        <p:blipFill>
          <a:blip r:embed="rId4">
            <a:alphaModFix/>
          </a:blip>
          <a:stretch>
            <a:fillRect/>
          </a:stretch>
        </p:blipFill>
        <p:spPr>
          <a:xfrm>
            <a:off x="4870000" y="1101625"/>
            <a:ext cx="4041875" cy="4041875"/>
          </a:xfrm>
          <a:prstGeom prst="rect">
            <a:avLst/>
          </a:prstGeom>
          <a:noFill/>
          <a:ln>
            <a:noFill/>
          </a:ln>
        </p:spPr>
      </p:pic>
      <p:sp>
        <p:nvSpPr>
          <p:cNvPr id="229" name="Google Shape;229;p36"/>
          <p:cNvSpPr txBox="1"/>
          <p:nvPr/>
        </p:nvSpPr>
        <p:spPr>
          <a:xfrm>
            <a:off x="264900" y="165575"/>
            <a:ext cx="55740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Old Standard TT"/>
                <a:ea typeface="Old Standard TT"/>
                <a:cs typeface="Old Standard TT"/>
                <a:sym typeface="Old Standard TT"/>
              </a:rPr>
              <a:t>Haar Cascades</a:t>
            </a:r>
            <a:r>
              <a:rPr b="1" lang="en" sz="3000">
                <a:latin typeface="Old Standard TT"/>
                <a:ea typeface="Old Standard TT"/>
                <a:cs typeface="Old Standard TT"/>
                <a:sym typeface="Old Standard TT"/>
              </a:rPr>
              <a:t> Test Results</a:t>
            </a:r>
            <a:endParaRPr b="1" sz="3000">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240" name="Google Shape;240;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Face D</a:t>
            </a:r>
            <a:r>
              <a:rPr lang="en"/>
              <a:t>etection</a:t>
            </a:r>
            <a:r>
              <a:rPr lang="en"/>
              <a:t> Algorithm developed by our own has 83% accuracy.</a:t>
            </a:r>
            <a:endParaRPr/>
          </a:p>
          <a:p>
            <a:pPr indent="-342900" lvl="0" marL="457200" rtl="0" algn="l">
              <a:lnSpc>
                <a:spcPct val="150000"/>
              </a:lnSpc>
              <a:spcBef>
                <a:spcPts val="0"/>
              </a:spcBef>
              <a:spcAft>
                <a:spcPts val="0"/>
              </a:spcAft>
              <a:buSzPts val="1800"/>
              <a:buChar char="●"/>
            </a:pPr>
            <a:r>
              <a:rPr lang="en"/>
              <a:t>Sliding Window Algorithm cannot locate people’s face perfectly.</a:t>
            </a:r>
            <a:endParaRPr/>
          </a:p>
          <a:p>
            <a:pPr indent="-342900" lvl="0" marL="457200" rtl="0" algn="l">
              <a:lnSpc>
                <a:spcPct val="150000"/>
              </a:lnSpc>
              <a:spcBef>
                <a:spcPts val="0"/>
              </a:spcBef>
              <a:spcAft>
                <a:spcPts val="0"/>
              </a:spcAft>
              <a:buSzPts val="1800"/>
              <a:buChar char="●"/>
            </a:pPr>
            <a:r>
              <a:rPr lang="en"/>
              <a:t>Haar Cascades Algorithm has 93% ~ 95% accuracy based on OpenCV history record.</a:t>
            </a:r>
            <a:endParaRPr/>
          </a:p>
          <a:p>
            <a:pPr indent="-342900" lvl="0" marL="457200" rtl="0" algn="l">
              <a:lnSpc>
                <a:spcPct val="150000"/>
              </a:lnSpc>
              <a:spcBef>
                <a:spcPts val="0"/>
              </a:spcBef>
              <a:spcAft>
                <a:spcPts val="0"/>
              </a:spcAft>
              <a:buSzPts val="1800"/>
              <a:buChar char="●"/>
            </a:pPr>
            <a:r>
              <a:rPr lang="en"/>
              <a:t>Next, we will try to develop Face Recognition Algorithm using SVM or Regression Classifier.</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 &amp; 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 &amp; A</a:t>
            </a:r>
            <a:endParaRPr b="1"/>
          </a:p>
        </p:txBody>
      </p:sp>
      <p:sp>
        <p:nvSpPr>
          <p:cNvPr id="251" name="Google Shape;251;p40"/>
          <p:cNvSpPr txBox="1"/>
          <p:nvPr>
            <p:ph idx="1" type="body"/>
          </p:nvPr>
        </p:nvSpPr>
        <p:spPr>
          <a:xfrm>
            <a:off x="311700" y="1171600"/>
            <a:ext cx="8520600" cy="3645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Q1 (from Prof. Chin): Just detect an image </a:t>
            </a:r>
            <a:r>
              <a:rPr lang="en"/>
              <a:t>whether</a:t>
            </a:r>
            <a:r>
              <a:rPr lang="en"/>
              <a:t> is a human face or not?</a:t>
            </a:r>
            <a:endParaRPr/>
          </a:p>
          <a:p>
            <a:pPr indent="-317500" lvl="1" marL="914400" rtl="0" algn="l">
              <a:lnSpc>
                <a:spcPct val="150000"/>
              </a:lnSpc>
              <a:spcBef>
                <a:spcPts val="0"/>
              </a:spcBef>
              <a:spcAft>
                <a:spcPts val="0"/>
              </a:spcAft>
              <a:buSzPts val="1400"/>
              <a:buChar char="○"/>
            </a:pPr>
            <a:r>
              <a:rPr lang="en"/>
              <a:t>Answer: Not just it. We are also trying to detect the human faces in a normal photo, such as a photo taken in our classroom.</a:t>
            </a:r>
            <a:endParaRPr/>
          </a:p>
          <a:p>
            <a:pPr indent="-342900" lvl="0" marL="457200" rtl="0" algn="l">
              <a:lnSpc>
                <a:spcPct val="150000"/>
              </a:lnSpc>
              <a:spcBef>
                <a:spcPts val="0"/>
              </a:spcBef>
              <a:spcAft>
                <a:spcPts val="0"/>
              </a:spcAft>
              <a:buSzPts val="1800"/>
              <a:buChar char="●"/>
            </a:pPr>
            <a:r>
              <a:rPr lang="en"/>
              <a:t>Q2 (from Prof. Chin): What the result will be just a partial face?</a:t>
            </a:r>
            <a:endParaRPr/>
          </a:p>
          <a:p>
            <a:pPr indent="-317500" lvl="1" marL="914400" rtl="0" algn="l">
              <a:lnSpc>
                <a:spcPct val="150000"/>
              </a:lnSpc>
              <a:spcBef>
                <a:spcPts val="0"/>
              </a:spcBef>
              <a:spcAft>
                <a:spcPts val="0"/>
              </a:spcAft>
              <a:buSzPts val="1400"/>
              <a:buChar char="○"/>
            </a:pPr>
            <a:r>
              <a:rPr lang="en"/>
              <a:t>Answer: Our algorithm probably not be able to handle that situation. We need more time to tackle this problem.</a:t>
            </a:r>
            <a:endParaRPr/>
          </a:p>
          <a:p>
            <a:pPr indent="-342900" lvl="0" marL="457200" rtl="0" algn="l">
              <a:lnSpc>
                <a:spcPct val="150000"/>
              </a:lnSpc>
              <a:spcBef>
                <a:spcPts val="0"/>
              </a:spcBef>
              <a:spcAft>
                <a:spcPts val="0"/>
              </a:spcAft>
              <a:buSzPts val="1800"/>
              <a:buChar char="●"/>
            </a:pPr>
            <a:r>
              <a:rPr lang="en"/>
              <a:t>Q3 (from classmate): What if the image contain a person with hat or glasses?</a:t>
            </a:r>
            <a:endParaRPr/>
          </a:p>
          <a:p>
            <a:pPr indent="-317500" lvl="1" marL="914400" rtl="0" algn="l">
              <a:lnSpc>
                <a:spcPct val="150000"/>
              </a:lnSpc>
              <a:spcBef>
                <a:spcPts val="0"/>
              </a:spcBef>
              <a:spcAft>
                <a:spcPts val="0"/>
              </a:spcAft>
              <a:buSzPts val="1400"/>
              <a:buChar char="○"/>
            </a:pPr>
            <a:r>
              <a:rPr lang="en"/>
              <a:t>Answer: Because our training dataset doesn’t include a person with hat or glasses. So, our current model would give a wrong classification. But we can enlarge our training data with those images and re-train our model. That would be better.</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 &amp; A (Cont’d)</a:t>
            </a:r>
            <a:endParaRPr b="1"/>
          </a:p>
        </p:txBody>
      </p:sp>
      <p:sp>
        <p:nvSpPr>
          <p:cNvPr id="257" name="Google Shape;257;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Q4 (from classmate): Will it work if the human face is in the dark environment?</a:t>
            </a:r>
            <a:endParaRPr/>
          </a:p>
          <a:p>
            <a:pPr indent="-317500" lvl="1" marL="914400" rtl="0" algn="l">
              <a:lnSpc>
                <a:spcPct val="150000"/>
              </a:lnSpc>
              <a:spcBef>
                <a:spcPts val="0"/>
              </a:spcBef>
              <a:spcAft>
                <a:spcPts val="0"/>
              </a:spcAft>
              <a:buSzPts val="1400"/>
              <a:buChar char="○"/>
            </a:pPr>
            <a:r>
              <a:rPr lang="en"/>
              <a:t>Answer: It will. The LBPH can extract the pattern even though the picture is in the dark environment</a:t>
            </a:r>
            <a:r>
              <a:rPr lang="en"/>
              <a:t> since LBP operator is </a:t>
            </a:r>
            <a:r>
              <a:rPr lang="en"/>
              <a:t>considering</a:t>
            </a:r>
            <a:r>
              <a:rPr lang="en"/>
              <a:t> the relative value between center and neighbor. Thus, it doesn’t matter if the environment is dark or bright.</a:t>
            </a:r>
            <a:endParaRPr/>
          </a:p>
          <a:p>
            <a:pPr indent="-342900" lvl="0" marL="457200" rtl="0" algn="l">
              <a:lnSpc>
                <a:spcPct val="150000"/>
              </a:lnSpc>
              <a:spcBef>
                <a:spcPts val="0"/>
              </a:spcBef>
              <a:spcAft>
                <a:spcPts val="0"/>
              </a:spcAft>
              <a:buSzPts val="1800"/>
              <a:buChar char="●"/>
            </a:pPr>
            <a:r>
              <a:rPr lang="en"/>
              <a:t>Q5 (from classmate): What if testing the painting face?</a:t>
            </a:r>
            <a:endParaRPr/>
          </a:p>
          <a:p>
            <a:pPr indent="-317500" lvl="1" marL="914400" rtl="0" algn="l">
              <a:lnSpc>
                <a:spcPct val="150000"/>
              </a:lnSpc>
              <a:spcBef>
                <a:spcPts val="0"/>
              </a:spcBef>
              <a:spcAft>
                <a:spcPts val="0"/>
              </a:spcAft>
              <a:buSzPts val="1400"/>
              <a:buChar char="○"/>
            </a:pPr>
            <a:r>
              <a:rPr lang="en"/>
              <a:t>Answer: We are not sure, to be honest. It still can exclude some “faces” like the logo of Starbucks, but not sure for the </a:t>
            </a:r>
            <a:r>
              <a:rPr lang="en"/>
              <a:t>masterpiece</a:t>
            </a:r>
            <a:r>
              <a:rPr lang="en"/>
              <a:t> of a painting which is really like a real human.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a:t>
            </a:r>
            <a:endParaRPr b="1"/>
          </a:p>
        </p:txBody>
      </p:sp>
      <p:sp>
        <p:nvSpPr>
          <p:cNvPr id="71" name="Google Shape;71;p15"/>
          <p:cNvSpPr txBox="1"/>
          <p:nvPr>
            <p:ph idx="1" type="body"/>
          </p:nvPr>
        </p:nvSpPr>
        <p:spPr>
          <a:xfrm>
            <a:off x="311700" y="1171675"/>
            <a:ext cx="3846600" cy="336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Face detection is the </a:t>
            </a:r>
            <a:r>
              <a:rPr lang="en" sz="1600"/>
              <a:t>pre-procedure</a:t>
            </a:r>
            <a:r>
              <a:rPr lang="en" sz="1600"/>
              <a:t> of face </a:t>
            </a:r>
            <a:r>
              <a:rPr lang="en" sz="1600"/>
              <a:t>recognition. </a:t>
            </a:r>
            <a:endParaRPr sz="1600"/>
          </a:p>
          <a:p>
            <a:pPr indent="-330200" lvl="0" marL="457200" rtl="0" algn="l">
              <a:spcBef>
                <a:spcPts val="1000"/>
              </a:spcBef>
              <a:spcAft>
                <a:spcPts val="0"/>
              </a:spcAft>
              <a:buSzPts val="1600"/>
              <a:buChar char="●"/>
            </a:pPr>
            <a:r>
              <a:rPr lang="en" sz="1600"/>
              <a:t>Face detection and face recognition are widely used currently. Such as DSLR camera can focus on a face by face detection.</a:t>
            </a:r>
            <a:endParaRPr sz="1600"/>
          </a:p>
          <a:p>
            <a:pPr indent="-330200" lvl="0" marL="457200" rtl="0" algn="l">
              <a:spcBef>
                <a:spcPts val="1000"/>
              </a:spcBef>
              <a:spcAft>
                <a:spcPts val="0"/>
              </a:spcAft>
              <a:buSzPts val="1600"/>
              <a:buChar char="●"/>
            </a:pPr>
            <a:r>
              <a:rPr lang="en" sz="1600"/>
              <a:t>Our GOAL is to find out the human face(s) in a digital photo</a:t>
            </a:r>
            <a:endParaRPr sz="1600"/>
          </a:p>
        </p:txBody>
      </p:sp>
      <p:pic>
        <p:nvPicPr>
          <p:cNvPr id="72" name="Google Shape;72;p15"/>
          <p:cNvPicPr preferRelativeResize="0"/>
          <p:nvPr/>
        </p:nvPicPr>
        <p:blipFill>
          <a:blip r:embed="rId3">
            <a:alphaModFix/>
          </a:blip>
          <a:stretch>
            <a:fillRect/>
          </a:stretch>
        </p:blipFill>
        <p:spPr>
          <a:xfrm>
            <a:off x="4304700" y="1465313"/>
            <a:ext cx="4527600" cy="22128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a:t>
            </a:r>
            <a:endParaRPr b="1"/>
          </a:p>
          <a:p>
            <a:pPr indent="0" lvl="0" marL="0" rtl="0" algn="l">
              <a:spcBef>
                <a:spcPts val="0"/>
              </a:spcBef>
              <a:spcAft>
                <a:spcPts val="0"/>
              </a:spcAft>
              <a:buNone/>
            </a:pPr>
            <a:r>
              <a:t/>
            </a:r>
            <a:endParaRPr/>
          </a:p>
        </p:txBody>
      </p:sp>
      <p:sp>
        <p:nvSpPr>
          <p:cNvPr id="78" name="Google Shape;78;p16"/>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There are two parts of dataset: training dataset and testing dataset. The training dataset contains 1100 </a:t>
            </a:r>
            <a:r>
              <a:rPr lang="en" sz="1600"/>
              <a:t>celebrity</a:t>
            </a:r>
            <a:r>
              <a:rPr lang="en" sz="1600"/>
              <a:t> face images (.png file), while the testing has 100 images. (Extract from </a:t>
            </a:r>
            <a:r>
              <a:rPr lang="en" sz="1600" u="sng">
                <a:solidFill>
                  <a:schemeClr val="hlink"/>
                </a:solidFill>
                <a:hlinkClick r:id="rId3"/>
              </a:rPr>
              <a:t>https://www.kaggle.com/jessicali9530/celeba-dataset</a:t>
            </a:r>
            <a:r>
              <a:rPr lang="en" sz="1600"/>
              <a:t> and </a:t>
            </a:r>
            <a:r>
              <a:rPr lang="en" sz="1600" u="sng">
                <a:solidFill>
                  <a:schemeClr val="accent5"/>
                </a:solidFill>
              </a:rPr>
              <a:t>http://www.milbo.org/muct/</a:t>
            </a:r>
            <a:r>
              <a:rPr lang="en" sz="1600"/>
              <a:t>)</a:t>
            </a:r>
            <a:endParaRPr sz="1600"/>
          </a:p>
          <a:p>
            <a:pPr indent="-330200" lvl="0" marL="457200" rtl="0" algn="l">
              <a:lnSpc>
                <a:spcPct val="150000"/>
              </a:lnSpc>
              <a:spcBef>
                <a:spcPts val="0"/>
              </a:spcBef>
              <a:spcAft>
                <a:spcPts val="0"/>
              </a:spcAft>
              <a:buSzPts val="1600"/>
              <a:buChar char="●"/>
            </a:pPr>
            <a:r>
              <a:rPr lang="en" sz="1600"/>
              <a:t>All images are about the whole front faces, including </a:t>
            </a:r>
            <a:r>
              <a:rPr lang="en" sz="1600"/>
              <a:t>explicit eyes, ears, nose, and mouth. </a:t>
            </a:r>
            <a:r>
              <a:rPr lang="en" sz="1600"/>
              <a:t> </a:t>
            </a:r>
            <a:endParaRPr sz="1600"/>
          </a:p>
          <a:p>
            <a:pPr indent="-330200" lvl="0" marL="457200" rtl="0" algn="l">
              <a:lnSpc>
                <a:spcPct val="150000"/>
              </a:lnSpc>
              <a:spcBef>
                <a:spcPts val="0"/>
              </a:spcBef>
              <a:spcAft>
                <a:spcPts val="0"/>
              </a:spcAft>
              <a:buSzPts val="1600"/>
              <a:buChar char="●"/>
            </a:pPr>
            <a:r>
              <a:rPr lang="en" sz="1600"/>
              <a:t>For, training dataset, 1100 of them are used to train distance </a:t>
            </a:r>
            <a:r>
              <a:rPr lang="en" sz="1600"/>
              <a:t>threshold</a:t>
            </a:r>
            <a:r>
              <a:rPr lang="en" sz="1600"/>
              <a:t> and the remain 100 images are used to train probability bar (will be introduced later).</a:t>
            </a:r>
            <a:endParaRPr sz="1600"/>
          </a:p>
          <a:p>
            <a:pPr indent="0" lvl="0" marL="457200" rtl="0" algn="l">
              <a:lnSpc>
                <a:spcPct val="150000"/>
              </a:lnSpc>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LBPH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Local Binary Patterns </a:t>
            </a:r>
            <a:r>
              <a:rPr b="1" lang="en"/>
              <a:t>Histogram Procedure</a:t>
            </a:r>
            <a:endParaRPr b="1"/>
          </a:p>
          <a:p>
            <a:pPr indent="0" lvl="0" marL="0" rtl="0" algn="l">
              <a:spcBef>
                <a:spcPts val="0"/>
              </a:spcBef>
              <a:spcAft>
                <a:spcPts val="0"/>
              </a:spcAft>
              <a:buNone/>
            </a:pPr>
            <a:r>
              <a:t/>
            </a:r>
            <a:endParaRPr b="1"/>
          </a:p>
        </p:txBody>
      </p:sp>
      <p:sp>
        <p:nvSpPr>
          <p:cNvPr id="89" name="Google Shape;89;p18"/>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t>Step 1:</a:t>
            </a:r>
            <a:r>
              <a:rPr lang="en" sz="1600"/>
              <a:t> Convert the RBG image into </a:t>
            </a:r>
            <a:r>
              <a:rPr lang="en" sz="1600"/>
              <a:t>grayscale image.</a:t>
            </a:r>
            <a:endParaRPr sz="1600"/>
          </a:p>
          <a:p>
            <a:pPr indent="-330200" lvl="0" marL="457200" rtl="0" algn="l">
              <a:lnSpc>
                <a:spcPct val="150000"/>
              </a:lnSpc>
              <a:spcBef>
                <a:spcPts val="0"/>
              </a:spcBef>
              <a:spcAft>
                <a:spcPts val="0"/>
              </a:spcAft>
              <a:buSzPts val="1600"/>
              <a:buChar char="●"/>
            </a:pPr>
            <a:r>
              <a:rPr b="1" lang="en" sz="1600"/>
              <a:t>Step 2:</a:t>
            </a:r>
            <a:r>
              <a:rPr lang="en" sz="1600"/>
              <a:t> Set the LBP environment as Radius = 1, Neighbor = 8.</a:t>
            </a:r>
            <a:endParaRPr sz="1600"/>
          </a:p>
          <a:p>
            <a:pPr indent="-330200" lvl="0" marL="457200" rtl="0" algn="l">
              <a:lnSpc>
                <a:spcPct val="150000"/>
              </a:lnSpc>
              <a:spcBef>
                <a:spcPts val="0"/>
              </a:spcBef>
              <a:spcAft>
                <a:spcPts val="0"/>
              </a:spcAft>
              <a:buSzPts val="1600"/>
              <a:buChar char="●"/>
            </a:pPr>
            <a:r>
              <a:rPr b="1" lang="en" sz="1600"/>
              <a:t>Step 3:</a:t>
            </a:r>
            <a:r>
              <a:rPr lang="en" sz="1600"/>
              <a:t> For non-boundary pixels, each pixel related to a 8 bits binary number, i.e. a decimal number between 0 and 255.</a:t>
            </a:r>
            <a:endParaRPr sz="1600"/>
          </a:p>
          <a:p>
            <a:pPr indent="-330200" lvl="0" marL="457200" rtl="0" algn="l">
              <a:lnSpc>
                <a:spcPct val="150000"/>
              </a:lnSpc>
              <a:spcBef>
                <a:spcPts val="0"/>
              </a:spcBef>
              <a:spcAft>
                <a:spcPts val="0"/>
              </a:spcAft>
              <a:buSzPts val="1600"/>
              <a:buChar char="●"/>
            </a:pPr>
            <a:r>
              <a:rPr b="1" lang="en" sz="1600"/>
              <a:t>Step 4:</a:t>
            </a:r>
            <a:r>
              <a:rPr lang="en" sz="1600"/>
              <a:t> Set number of cells in x-axis (Grid_X) and y-axis (Grid_Y) for dividing the image.</a:t>
            </a:r>
            <a:endParaRPr sz="1600"/>
          </a:p>
          <a:p>
            <a:pPr indent="-330200" lvl="0" marL="457200" rtl="0" algn="l">
              <a:lnSpc>
                <a:spcPct val="150000"/>
              </a:lnSpc>
              <a:spcBef>
                <a:spcPts val="0"/>
              </a:spcBef>
              <a:spcAft>
                <a:spcPts val="0"/>
              </a:spcAft>
              <a:buSzPts val="1600"/>
              <a:buChar char="●"/>
            </a:pPr>
            <a:r>
              <a:rPr b="1" lang="en" sz="1600"/>
              <a:t>Step 5:</a:t>
            </a:r>
            <a:r>
              <a:rPr lang="en" sz="1600"/>
              <a:t> Count the frequency of  LBP result for each small piece of divided image.</a:t>
            </a:r>
            <a:endParaRPr sz="1600"/>
          </a:p>
          <a:p>
            <a:pPr indent="-330200" lvl="0" marL="457200" rtl="0" algn="l">
              <a:lnSpc>
                <a:spcPct val="150000"/>
              </a:lnSpc>
              <a:spcBef>
                <a:spcPts val="0"/>
              </a:spcBef>
              <a:spcAft>
                <a:spcPts val="0"/>
              </a:spcAft>
              <a:buSzPts val="1600"/>
              <a:buChar char="●"/>
            </a:pPr>
            <a:r>
              <a:rPr b="1" lang="en" sz="1600"/>
              <a:t>Step 6: </a:t>
            </a:r>
            <a:r>
              <a:rPr lang="en" sz="1600"/>
              <a:t>Concatenate all Grid_X * Grid_Y histogram into a whole histogram (with Grid_X * Grid Y * 256 positions). That whole histogram is the pattern for the original image.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395400" y="464700"/>
            <a:ext cx="6353175" cy="1771650"/>
          </a:xfrm>
          <a:prstGeom prst="rect">
            <a:avLst/>
          </a:prstGeom>
          <a:noFill/>
          <a:ln>
            <a:noFill/>
          </a:ln>
        </p:spPr>
      </p:pic>
      <p:pic>
        <p:nvPicPr>
          <p:cNvPr id="95" name="Google Shape;95;p19"/>
          <p:cNvPicPr preferRelativeResize="0"/>
          <p:nvPr/>
        </p:nvPicPr>
        <p:blipFill>
          <a:blip r:embed="rId4">
            <a:alphaModFix/>
          </a:blip>
          <a:stretch>
            <a:fillRect/>
          </a:stretch>
        </p:blipFill>
        <p:spPr>
          <a:xfrm>
            <a:off x="152400" y="2571750"/>
            <a:ext cx="8839200" cy="222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353550" y="1006088"/>
            <a:ext cx="3790950" cy="38671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368450" y="659638"/>
            <a:ext cx="4463275" cy="4560074"/>
          </a:xfrm>
          <a:prstGeom prst="rect">
            <a:avLst/>
          </a:prstGeom>
          <a:noFill/>
          <a:ln>
            <a:noFill/>
          </a:ln>
        </p:spPr>
      </p:pic>
      <p:sp>
        <p:nvSpPr>
          <p:cNvPr id="102" name="Google Shape;102;p20"/>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Local Binary Patterns</a:t>
            </a:r>
            <a:endParaRPr b="1"/>
          </a:p>
          <a:p>
            <a:pPr indent="0" lvl="0" marL="0" rtl="0" algn="l">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52400" y="1024726"/>
            <a:ext cx="8839198" cy="3870949"/>
          </a:xfrm>
          <a:prstGeom prst="rect">
            <a:avLst/>
          </a:prstGeom>
          <a:noFill/>
          <a:ln>
            <a:noFill/>
          </a:ln>
        </p:spPr>
      </p:pic>
      <p:sp>
        <p:nvSpPr>
          <p:cNvPr id="108" name="Google Shape;108;p21"/>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Histogram</a:t>
            </a:r>
            <a:endParaRPr b="1"/>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