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handoutMasterIdLst>
    <p:handoutMasterId r:id="rId16"/>
  </p:handoutMasterIdLst>
  <p:sldIdLst>
    <p:sldId id="526" r:id="rId2"/>
    <p:sldId id="365" r:id="rId3"/>
    <p:sldId id="517" r:id="rId4"/>
    <p:sldId id="530" r:id="rId5"/>
    <p:sldId id="529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52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8" autoAdjust="0"/>
    <p:restoredTop sz="98765" autoAdjust="0"/>
  </p:normalViewPr>
  <p:slideViewPr>
    <p:cSldViewPr>
      <p:cViewPr varScale="1">
        <p:scale>
          <a:sx n="76" d="100"/>
          <a:sy n="76" d="100"/>
        </p:scale>
        <p:origin x="130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39B77-2117-4F1A-8501-C1389241AF5C}" type="datetimeFigureOut">
              <a:rPr lang="zh-CN" altLang="en-US" smtClean="0"/>
              <a:pPr/>
              <a:t>2015/3/30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06E7A-E68E-4D2A-BE6C-1A24798B95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5635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8DE87-F5DF-439B-82F6-0AFDA90722D4}" type="datetimeFigureOut">
              <a:rPr lang="zh-CN" altLang="en-US" smtClean="0"/>
              <a:pPr/>
              <a:t>2015/3/30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25B84-8467-40C7-AEAB-43386E27D9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831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6948488" y="6473825"/>
            <a:ext cx="2119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GB" altLang="zh-CN" smtClean="0"/>
              <a:t>www.kangdeshi.com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2525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655F8-A2E0-4AAA-8583-0422C41F87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918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878013"/>
            <a:ext cx="9180513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4450"/>
            <a:ext cx="942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8" name="TextBox 1"/>
          <p:cNvSpPr txBox="1">
            <a:spLocks noChangeArrowheads="1"/>
          </p:cNvSpPr>
          <p:nvPr userDrawn="1"/>
        </p:nvSpPr>
        <p:spPr bwMode="auto">
          <a:xfrm>
            <a:off x="6948488" y="6473825"/>
            <a:ext cx="2119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GB" altLang="zh-CN" smtClean="0"/>
              <a:t>www.kangdeshi.com</a:t>
            </a:r>
            <a:endParaRPr lang="zh-CN" altLang="en-US" smtClean="0"/>
          </a:p>
        </p:txBody>
      </p:sp>
      <p:sp>
        <p:nvSpPr>
          <p:cNvPr id="1029" name="TextBox 2"/>
          <p:cNvSpPr txBox="1">
            <a:spLocks noChangeArrowheads="1"/>
          </p:cNvSpPr>
          <p:nvPr userDrawn="1"/>
        </p:nvSpPr>
        <p:spPr bwMode="auto">
          <a:xfrm>
            <a:off x="827088" y="44450"/>
            <a:ext cx="316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smtClean="0">
                <a:latin typeface="黑体" pitchFamily="49" charset="-122"/>
                <a:ea typeface="黑体" pitchFamily="49" charset="-122"/>
              </a:rPr>
              <a:t>康德仕科技</a:t>
            </a:r>
          </a:p>
        </p:txBody>
      </p:sp>
    </p:spTree>
    <p:extLst>
      <p:ext uri="{BB962C8B-B14F-4D97-AF65-F5344CB8AC3E}">
        <p14:creationId xmlns:p14="http://schemas.microsoft.com/office/powerpoint/2010/main" val="238785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FFF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FFF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FFF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FFF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 i="1">
          <a:solidFill>
            <a:srgbClr val="FFFF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 i="1">
          <a:solidFill>
            <a:srgbClr val="FFFF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 i="1">
          <a:solidFill>
            <a:srgbClr val="FFFF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 i="1">
          <a:solidFill>
            <a:srgbClr val="FFFF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23.emf"/><Relationship Id="rId4" Type="http://schemas.openxmlformats.org/officeDocument/2006/relationships/image" Target="../media/image11.png"/><Relationship Id="rId9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3635896" y="2773010"/>
            <a:ext cx="53367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kern="10" dirty="0" smtClean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60392"/>
                        <a:invGamma/>
                      </a:srgbClr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>
                      <a:alpha val="80000"/>
                    </a:schemeClr>
                  </a:outerShdw>
                </a:effectLst>
                <a:latin typeface="黑体"/>
                <a:ea typeface="黑体"/>
              </a:rPr>
              <a:t>科技节无线</a:t>
            </a:r>
            <a:r>
              <a:rPr lang="en-US" altLang="zh-CN" sz="3200" b="1" kern="10" dirty="0" smtClean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60392"/>
                        <a:invGamma/>
                      </a:srgbClr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>
                      <a:alpha val="80000"/>
                    </a:schemeClr>
                  </a:outerShdw>
                </a:effectLst>
                <a:latin typeface="黑体"/>
                <a:ea typeface="黑体"/>
              </a:rPr>
              <a:t>APP</a:t>
            </a:r>
            <a:r>
              <a:rPr lang="zh-CN" altLang="en-US" sz="3200" b="1" kern="10" dirty="0" smtClean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60392"/>
                        <a:invGamma/>
                      </a:srgbClr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>
                      <a:alpha val="80000"/>
                    </a:schemeClr>
                  </a:outerShdw>
                </a:effectLst>
                <a:latin typeface="黑体"/>
                <a:ea typeface="黑体"/>
              </a:rPr>
              <a:t>应用解决方案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58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4000" y="11520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现场游客互动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23529" y="908720"/>
            <a:ext cx="8568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游客可用手机扫描产品二维码进行</a:t>
            </a:r>
            <a:r>
              <a:rPr lang="en-US" altLang="zh-CN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下载安装，通过操作现场按钮盒或直接在</a:t>
            </a:r>
            <a:r>
              <a:rPr lang="en-US" altLang="zh-CN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终端点击呼叫按钮，系统自动将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呼</a:t>
            </a:r>
            <a:r>
              <a:rPr lang="zh-CN" altLang="en-US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叫信息推送至游客手机，实现游客与系统互动。</a:t>
            </a:r>
            <a:endParaRPr lang="en-US" altLang="zh-CN" sz="2000" dirty="0" smtClean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据不同用户权限，游客可通过</a:t>
            </a:r>
            <a:r>
              <a:rPr lang="en-US" altLang="zh-CN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查询呼叫记录。</a:t>
            </a:r>
            <a:endParaRPr lang="en-US" altLang="zh-CN" sz="2000" dirty="0" smtClean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" name="Picture 2" descr="http://api.kuaipai.cn/qr?chs=350x350&amp;chl=http%3A%2F%2Fapp.daoyoudao.com%2Fsh%2Fbjg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00881"/>
            <a:ext cx="2327275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85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4000" y="115200"/>
            <a:ext cx="3026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产</a:t>
            </a:r>
            <a:r>
              <a:rPr lang="zh-CN" altLang="en-US" sz="2000" b="1" dirty="0" smtClean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品功能示例</a:t>
            </a:r>
            <a:r>
              <a:rPr lang="en-US" altLang="zh-CN" sz="2000" b="1" dirty="0" smtClean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b="1" dirty="0" smtClean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消息推送</a:t>
            </a:r>
          </a:p>
        </p:txBody>
      </p:sp>
      <p:pic>
        <p:nvPicPr>
          <p:cNvPr id="60" name="图片 59" descr="4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428750"/>
            <a:ext cx="3094038" cy="4641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1" name="矩形 60"/>
          <p:cNvSpPr/>
          <p:nvPr/>
        </p:nvSpPr>
        <p:spPr>
          <a:xfrm>
            <a:off x="1022350" y="1428750"/>
            <a:ext cx="3071813" cy="4643438"/>
          </a:xfrm>
          <a:prstGeom prst="rect">
            <a:avLst/>
          </a:prstGeom>
          <a:solidFill>
            <a:srgbClr val="000000"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2" name="TextBox 9"/>
          <p:cNvSpPr txBox="1"/>
          <p:nvPr/>
        </p:nvSpPr>
        <p:spPr>
          <a:xfrm>
            <a:off x="1665288" y="3571875"/>
            <a:ext cx="233910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>
                    <a:lumMod val="95000"/>
                  </a:srgbClr>
                </a:solidFill>
                <a:latin typeface="Adobe 黑体 Std R"/>
                <a:ea typeface="Adobe 黑体 Std R"/>
                <a:cs typeface="Adobe 黑体 Std R"/>
              </a:rPr>
              <a:t>长城汽车</a:t>
            </a:r>
            <a:endParaRPr lang="en-US" altLang="zh-CN" sz="1200" dirty="0">
              <a:solidFill>
                <a:srgbClr val="FFFFFF">
                  <a:lumMod val="95000"/>
                </a:srgbClr>
              </a:solidFill>
              <a:latin typeface="Adobe 黑体 Std R"/>
              <a:ea typeface="Adobe 黑体 Std R"/>
              <a:cs typeface="Adobe 黑体 Std R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rgbClr val="FFFFFF">
                    <a:lumMod val="95000"/>
                  </a:srgbClr>
                </a:solidFill>
                <a:latin typeface="Adobe 黑体 Std R"/>
                <a:ea typeface="Adobe 黑体 Std R"/>
                <a:cs typeface="Adobe 黑体 Std R"/>
              </a:rPr>
              <a:t>总装车间</a:t>
            </a:r>
            <a:r>
              <a:rPr lang="en-US" altLang="zh-CN" sz="1200" dirty="0" smtClean="0">
                <a:solidFill>
                  <a:srgbClr val="FFFFFF">
                    <a:lumMod val="95000"/>
                  </a:srgbClr>
                </a:solidFill>
                <a:latin typeface="Adobe 黑体 Std R"/>
                <a:ea typeface="Adobe 黑体 Std R"/>
                <a:cs typeface="Adobe 黑体 Std R"/>
              </a:rPr>
              <a:t>-</a:t>
            </a:r>
            <a:r>
              <a:rPr lang="zh-CN" altLang="en-US" sz="1200" dirty="0" smtClean="0">
                <a:solidFill>
                  <a:srgbClr val="FFFFFF">
                    <a:lumMod val="95000"/>
                  </a:srgbClr>
                </a:solidFill>
                <a:latin typeface="Adobe 黑体 Std R"/>
                <a:ea typeface="Adobe 黑体 Std R"/>
                <a:cs typeface="Adobe 黑体 Std R"/>
              </a:rPr>
              <a:t>内饰线</a:t>
            </a:r>
            <a:r>
              <a:rPr lang="en-US" altLang="zh-CN" sz="1200" dirty="0" smtClean="0">
                <a:solidFill>
                  <a:srgbClr val="FFFFFF">
                    <a:lumMod val="95000"/>
                  </a:srgbClr>
                </a:solidFill>
                <a:latin typeface="Adobe 黑体 Std R"/>
                <a:ea typeface="Adobe 黑体 Std R"/>
                <a:cs typeface="Adobe 黑体 Std R"/>
              </a:rPr>
              <a:t>2</a:t>
            </a:r>
            <a:r>
              <a:rPr lang="zh-CN" altLang="en-US" sz="1200" dirty="0" smtClean="0">
                <a:solidFill>
                  <a:srgbClr val="FFFFFF">
                    <a:lumMod val="95000"/>
                  </a:srgbClr>
                </a:solidFill>
                <a:latin typeface="Adobe 黑体 Std R"/>
                <a:ea typeface="Adobe 黑体 Std R"/>
                <a:cs typeface="Adobe 黑体 Std R"/>
              </a:rPr>
              <a:t>工位呼叫保全</a:t>
            </a:r>
            <a:endParaRPr lang="en-US" sz="1200" dirty="0">
              <a:solidFill>
                <a:srgbClr val="FFFFFF">
                  <a:lumMod val="95000"/>
                </a:srgbClr>
              </a:solidFill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67" name="圆角矩形 66"/>
          <p:cNvSpPr/>
          <p:nvPr/>
        </p:nvSpPr>
        <p:spPr bwMode="auto">
          <a:xfrm>
            <a:off x="1130201" y="3645024"/>
            <a:ext cx="500063" cy="500063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FFFFF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94" y="3710186"/>
            <a:ext cx="373162" cy="323445"/>
          </a:xfrm>
          <a:prstGeom prst="rect">
            <a:avLst/>
          </a:prstGeom>
        </p:spPr>
      </p:pic>
      <p:sp>
        <p:nvSpPr>
          <p:cNvPr id="70" name="TextBox 3"/>
          <p:cNvSpPr txBox="1">
            <a:spLocks noChangeArrowheads="1"/>
          </p:cNvSpPr>
          <p:nvPr/>
        </p:nvSpPr>
        <p:spPr bwMode="auto">
          <a:xfrm>
            <a:off x="4786313" y="1500188"/>
            <a:ext cx="378618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信息推送具有诸多优势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信息提示明显（桌面显示）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信息推送免费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相对电话、短信而言，不会对用户构成骚扰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能够有效与用户形成互动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涵盖各种信息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现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场呼叫信息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设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备急停信息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现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场生产信息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206628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4000" y="115200"/>
            <a:ext cx="3026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产</a:t>
            </a:r>
            <a:r>
              <a:rPr lang="zh-CN" altLang="en-US" sz="2000" b="1" dirty="0" smtClean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品功能示例</a:t>
            </a:r>
            <a:r>
              <a:rPr lang="en-US" altLang="zh-CN" sz="2000" b="1" dirty="0" smtClean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b="1" dirty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记</a:t>
            </a:r>
            <a:r>
              <a:rPr lang="zh-CN" altLang="en-US" sz="2000" b="1" dirty="0" smtClean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录查询</a:t>
            </a:r>
          </a:p>
        </p:txBody>
      </p:sp>
      <p:sp>
        <p:nvSpPr>
          <p:cNvPr id="70" name="TextBox 3"/>
          <p:cNvSpPr txBox="1">
            <a:spLocks noChangeArrowheads="1"/>
          </p:cNvSpPr>
          <p:nvPr/>
        </p:nvSpPr>
        <p:spPr bwMode="auto">
          <a:xfrm>
            <a:off x="4786313" y="1500188"/>
            <a:ext cx="3786187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查询内容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呼叫记录查询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停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线记录查询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呈现方式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列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表形式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柱状图形式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折线图形式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1520" y="998936"/>
            <a:ext cx="3744416" cy="2832000"/>
            <a:chOff x="251520" y="998935"/>
            <a:chExt cx="3902060" cy="3291855"/>
          </a:xfrm>
        </p:grpSpPr>
        <p:pic>
          <p:nvPicPr>
            <p:cNvPr id="10" name="Picture 54" descr="ipad_frame.png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51520" y="998935"/>
              <a:ext cx="3902060" cy="329185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0" y="1307063"/>
              <a:ext cx="3168352" cy="2284160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280211" y="3831230"/>
            <a:ext cx="3673956" cy="3026770"/>
            <a:chOff x="4630380" y="998935"/>
            <a:chExt cx="3902060" cy="3291855"/>
          </a:xfrm>
        </p:grpSpPr>
        <p:pic>
          <p:nvPicPr>
            <p:cNvPr id="13" name="Picture 54" descr="ipad_frame.png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4630380" y="998935"/>
              <a:ext cx="3902060" cy="329185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4047" y="1307063"/>
              <a:ext cx="3117685" cy="22322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00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4367213" y="2636838"/>
            <a:ext cx="3876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7200">
                <a:latin typeface="微软雅黑" pitchFamily="34" charset="-122"/>
                <a:ea typeface="微软雅黑" pitchFamily="34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5808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404" y="116632"/>
            <a:ext cx="7291388" cy="541338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i="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提  纲</a:t>
            </a:r>
            <a:endParaRPr lang="zh-CN" altLang="en-US" sz="3200" i="0" kern="1200" dirty="0">
              <a:solidFill>
                <a:schemeClr val="tx1"/>
              </a:solidFill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28596" y="1898650"/>
            <a:ext cx="8358246" cy="2286000"/>
          </a:xfrm>
          <a:prstGeom prst="rect">
            <a:avLst/>
          </a:prstGeom>
          <a:solidFill>
            <a:srgbClr val="D3D4C6"/>
          </a:solidFill>
          <a:ln w="9525" algn="ctr">
            <a:solidFill>
              <a:srgbClr val="D3D4C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9086" y="1989138"/>
            <a:ext cx="8196320" cy="2106612"/>
          </a:xfrm>
          <a:prstGeom prst="rect">
            <a:avLst/>
          </a:prstGeom>
          <a:solidFill>
            <a:srgbClr val="EFF0EB"/>
          </a:solidFill>
          <a:ln w="9525" algn="ctr">
            <a:solidFill>
              <a:srgbClr val="FEFFF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28596" y="1493838"/>
            <a:ext cx="8358246" cy="4048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50000">
                <a:srgbClr val="D3D4C6"/>
              </a:gs>
              <a:gs pos="100000">
                <a:srgbClr val="EAEAEA"/>
              </a:gs>
            </a:gsLst>
            <a:lin ang="5400000" scaled="1"/>
          </a:gradFill>
          <a:ln w="9525" algn="ctr">
            <a:solidFill>
              <a:srgbClr val="D3D4C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latin typeface="+mj-ea"/>
              <a:ea typeface="+mj-ea"/>
            </a:endParaRPr>
          </a:p>
        </p:txBody>
      </p:sp>
      <p:pic>
        <p:nvPicPr>
          <p:cNvPr id="9" name="图片 8" descr="is-golf-a-spo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9900" y="2221241"/>
            <a:ext cx="2951190" cy="16555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67544" y="2331457"/>
            <a:ext cx="5226256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81000" indent="-381000"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b="1" dirty="0" smtClean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b="1" dirty="0" smtClean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部分  方案目标</a:t>
            </a:r>
          </a:p>
          <a:p>
            <a:pPr marL="381000" indent="-381000"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  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产数据查询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  现场游客互动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16632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zh-CN" altLang="en-US" sz="2000" b="1" dirty="0" smtClean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案目标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323529" y="1052736"/>
            <a:ext cx="8568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已经越来越深入民心了，随着移动互联网时代的发展，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应用开发市场的突飞猛进</a:t>
            </a:r>
            <a:r>
              <a:rPr lang="zh-CN" altLang="en-US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，移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成为了移动互联网的主</a:t>
            </a:r>
            <a:r>
              <a:rPr lang="zh-CN" altLang="en-US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流。</a:t>
            </a:r>
            <a:endParaRPr lang="en-US" altLang="zh-CN" sz="2000" dirty="0" smtClean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本</a:t>
            </a:r>
            <a:r>
              <a:rPr kumimoji="1" lang="zh-CN" altLang="en-US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次移动</a:t>
            </a:r>
            <a:r>
              <a:rPr kumimoji="1" lang="en-US" altLang="zh-CN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APP</a:t>
            </a:r>
            <a:r>
              <a:rPr kumimoji="1" lang="zh-CN" altLang="en-US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解决方案主要实现以下两方面功能：</a:t>
            </a:r>
            <a:endParaRPr kumimoji="1" lang="en-US" altLang="zh-CN" sz="2000" dirty="0" smtClean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indent="457200"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kumimoji="1" lang="zh-CN" altLang="en-US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、现场生产数据实时查询。</a:t>
            </a:r>
            <a:endParaRPr kumimoji="1" lang="en-US" altLang="zh-CN" sz="2000" dirty="0" smtClean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indent="457200"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kumimoji="1" lang="zh-CN" altLang="en-US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、现场游客实时互动。</a:t>
            </a:r>
            <a:endParaRPr kumimoji="1" lang="en-US" altLang="zh-CN" sz="2000" dirty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grpSp>
        <p:nvGrpSpPr>
          <p:cNvPr id="140" name="组合 9"/>
          <p:cNvGrpSpPr>
            <a:grpSpLocks/>
          </p:cNvGrpSpPr>
          <p:nvPr/>
        </p:nvGrpSpPr>
        <p:grpSpPr bwMode="auto">
          <a:xfrm>
            <a:off x="662880" y="3659563"/>
            <a:ext cx="8229600" cy="1911350"/>
            <a:chOff x="457200" y="2382046"/>
            <a:chExt cx="8229600" cy="1911350"/>
          </a:xfrm>
        </p:grpSpPr>
        <p:sp>
          <p:nvSpPr>
            <p:cNvPr id="141" name="内容占位符 2"/>
            <p:cNvSpPr txBox="1">
              <a:spLocks/>
            </p:cNvSpPr>
            <p:nvPr/>
          </p:nvSpPr>
          <p:spPr bwMode="auto">
            <a:xfrm>
              <a:off x="457200" y="2382046"/>
              <a:ext cx="8229600" cy="358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otham Book"/>
                </a:rPr>
                <a:t>支持两个主流的智能手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otham Book"/>
                </a:rPr>
                <a:t>机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otham Book"/>
                </a:rPr>
                <a:t>/Pad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otham Book"/>
                </a:rPr>
                <a:t>操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otham Book"/>
                </a:rPr>
                <a:t>作系统</a:t>
              </a:r>
              <a:endPara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otham Book"/>
              </a:endParaRPr>
            </a:p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otham Book"/>
              </a:endParaRPr>
            </a:p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otham Book"/>
              </a:endParaRPr>
            </a:p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otham Book"/>
              </a:endParaRPr>
            </a:p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otham Book"/>
              </a:endParaRPr>
            </a:p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otham Book"/>
              </a:endParaRPr>
            </a:p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otham Book"/>
              </a:endParaRPr>
            </a:p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otham Book"/>
              </a:endParaRPr>
            </a:p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otham Book"/>
              </a:endParaRPr>
            </a:p>
          </p:txBody>
        </p:sp>
        <p:pic>
          <p:nvPicPr>
            <p:cNvPr id="142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865438" y="2831308"/>
              <a:ext cx="860425" cy="96361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3" name="矩形 4"/>
            <p:cNvSpPr>
              <a:spLocks noChangeArrowheads="1"/>
            </p:cNvSpPr>
            <p:nvPr/>
          </p:nvSpPr>
          <p:spPr bwMode="auto">
            <a:xfrm>
              <a:off x="2671763" y="3836196"/>
              <a:ext cx="13398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endPara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5"/>
            <p:cNvSpPr>
              <a:spLocks noChangeArrowheads="1"/>
            </p:cNvSpPr>
            <p:nvPr/>
          </p:nvSpPr>
          <p:spPr bwMode="auto">
            <a:xfrm>
              <a:off x="5195888" y="3825083"/>
              <a:ext cx="13745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endParaRPr lang="zh-CN" altLang="en-US" sz="2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5" name="Picture 4" descr="C:\Users\MaxLiu\Downloads\android_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97488" y="2882108"/>
              <a:ext cx="968375" cy="9683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378701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404" y="116632"/>
            <a:ext cx="7291388" cy="541338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i="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提  纲</a:t>
            </a:r>
            <a:endParaRPr lang="zh-CN" altLang="en-US" sz="3200" i="0" kern="1200" dirty="0">
              <a:solidFill>
                <a:schemeClr val="tx1"/>
              </a:solidFill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28596" y="1898650"/>
            <a:ext cx="8358246" cy="2286000"/>
          </a:xfrm>
          <a:prstGeom prst="rect">
            <a:avLst/>
          </a:prstGeom>
          <a:solidFill>
            <a:srgbClr val="D3D4C6"/>
          </a:solidFill>
          <a:ln w="9525" algn="ctr">
            <a:solidFill>
              <a:srgbClr val="D3D4C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9086" y="1989138"/>
            <a:ext cx="8196320" cy="2106612"/>
          </a:xfrm>
          <a:prstGeom prst="rect">
            <a:avLst/>
          </a:prstGeom>
          <a:solidFill>
            <a:srgbClr val="EFF0EB"/>
          </a:solidFill>
          <a:ln w="9525" algn="ctr">
            <a:solidFill>
              <a:srgbClr val="FEFFF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28596" y="1493838"/>
            <a:ext cx="8358246" cy="4048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50000">
                <a:srgbClr val="D3D4C6"/>
              </a:gs>
              <a:gs pos="100000">
                <a:srgbClr val="EAEAEA"/>
              </a:gs>
            </a:gsLst>
            <a:lin ang="5400000" scaled="1"/>
          </a:gradFill>
          <a:ln w="9525" algn="ctr">
            <a:solidFill>
              <a:srgbClr val="D3D4C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latin typeface="+mj-ea"/>
              <a:ea typeface="+mj-ea"/>
            </a:endParaRPr>
          </a:p>
        </p:txBody>
      </p:sp>
      <p:pic>
        <p:nvPicPr>
          <p:cNvPr id="9" name="图片 8" descr="is-golf-a-spo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9900" y="2221241"/>
            <a:ext cx="2951190" cy="16555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67544" y="2331457"/>
            <a:ext cx="5226256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81000" indent="-381000"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  方案目标</a:t>
            </a:r>
          </a:p>
          <a:p>
            <a:pPr marL="381000" indent="-381000"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b="1" dirty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部分  生产数据查询</a:t>
            </a:r>
            <a:endParaRPr lang="en-US" altLang="zh-CN" sz="2000" b="1" dirty="0">
              <a:solidFill>
                <a:srgbClr val="00549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  现场游客互动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27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1663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现场网络搭建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323529" y="908720"/>
            <a:ext cx="8568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展示现场铺设局域网，并与车间生产局域网建立数据通讯。现场放置若干台</a:t>
            </a:r>
            <a:r>
              <a:rPr lang="en-US" altLang="zh-CN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和智能手机，安装</a:t>
            </a:r>
            <a:r>
              <a:rPr lang="zh-CN" altLang="en-US" sz="2000" b="1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康德仕移动</a:t>
            </a:r>
            <a:r>
              <a:rPr lang="en-US" altLang="zh-CN" sz="2000" b="1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b="1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en-US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，游客可通过客户端实时查询现场生产信息（包含计划产量、实际产量、可动率等）。</a:t>
            </a:r>
            <a:endParaRPr lang="en-US" altLang="zh-CN" sz="2000" dirty="0" smtClean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0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74" y="4869160"/>
            <a:ext cx="991950" cy="763039"/>
          </a:xfrm>
          <a:prstGeom prst="rect">
            <a:avLst/>
          </a:prstGeom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869160"/>
            <a:ext cx="991651" cy="773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/>
          <p:nvPr/>
        </p:nvGrpSpPr>
        <p:grpSpPr>
          <a:xfrm>
            <a:off x="4038307" y="2386048"/>
            <a:ext cx="959451" cy="1045790"/>
            <a:chOff x="2433464" y="2557423"/>
            <a:chExt cx="959451" cy="1045790"/>
          </a:xfrm>
        </p:grpSpPr>
        <p:grpSp>
          <p:nvGrpSpPr>
            <p:cNvPr id="112" name="Group 62"/>
            <p:cNvGrpSpPr/>
            <p:nvPr/>
          </p:nvGrpSpPr>
          <p:grpSpPr>
            <a:xfrm>
              <a:off x="2569955" y="2557423"/>
              <a:ext cx="822960" cy="758682"/>
              <a:chOff x="3352800" y="2286000"/>
              <a:chExt cx="1028700" cy="1028700"/>
            </a:xfrm>
          </p:grpSpPr>
          <p:pic>
            <p:nvPicPr>
              <p:cNvPr id="113" name="Picture 63" descr="C:\Users\Eric Enet\AppData\Local\Microsoft\Windows\Temporary Internet Files\Content.IE5\PF2I84DT\MCj04316370000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52800" y="2286000"/>
                <a:ext cx="1028700" cy="1028700"/>
              </a:xfrm>
              <a:prstGeom prst="rect">
                <a:avLst/>
              </a:prstGeom>
              <a:noFill/>
            </p:spPr>
          </p:pic>
          <p:sp>
            <p:nvSpPr>
              <p:cNvPr id="114" name="Oval 64"/>
              <p:cNvSpPr/>
              <p:nvPr/>
            </p:nvSpPr>
            <p:spPr>
              <a:xfrm>
                <a:off x="3886200" y="2590800"/>
                <a:ext cx="381000" cy="381000"/>
              </a:xfrm>
              <a:prstGeom prst="ellipse">
                <a:avLst/>
              </a:prstGeom>
              <a:solidFill>
                <a:schemeClr val="accent3"/>
              </a:solidFill>
              <a:ln w="34925">
                <a:solidFill>
                  <a:schemeClr val="accent3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perspectiveFront" fov="2700000">
                  <a:rot lat="18609801" lon="17965061" rev="3904817"/>
                </a:camera>
                <a:lightRig rig="threePt" dir="t">
                  <a:rot lat="0" lon="0" rev="0"/>
                </a:lightRig>
              </a:scene3d>
              <a:sp3d extrusionH="444500" prstMaterial="matte">
                <a:bevelB w="0" h="0" prst="softRound"/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2" name="TextBox 198"/>
            <p:cNvSpPr txBox="1"/>
            <p:nvPr/>
          </p:nvSpPr>
          <p:spPr>
            <a:xfrm>
              <a:off x="2433464" y="3356992"/>
              <a:ext cx="914400" cy="24622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zh-CN" altLang="en-US" sz="1000" dirty="0" smtClean="0"/>
                <a:t>数据库服务器</a:t>
              </a:r>
              <a:endParaRPr lang="en-US" sz="1000" dirty="0"/>
            </a:p>
          </p:txBody>
        </p:sp>
      </p:grpSp>
      <p:cxnSp>
        <p:nvCxnSpPr>
          <p:cNvPr id="133" name="Straight Connector 173"/>
          <p:cNvCxnSpPr/>
          <p:nvPr/>
        </p:nvCxnSpPr>
        <p:spPr>
          <a:xfrm flipH="1">
            <a:off x="1763690" y="3635958"/>
            <a:ext cx="5760638" cy="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1"/>
          <p:cNvGrpSpPr/>
          <p:nvPr/>
        </p:nvGrpSpPr>
        <p:grpSpPr>
          <a:xfrm flipV="1">
            <a:off x="4499992" y="3144730"/>
            <a:ext cx="85659" cy="521234"/>
            <a:chOff x="1143397" y="2590800"/>
            <a:chExt cx="76200" cy="457200"/>
          </a:xfrm>
        </p:grpSpPr>
        <p:cxnSp>
          <p:nvCxnSpPr>
            <p:cNvPr id="135" name="Straight Connector 158"/>
            <p:cNvCxnSpPr/>
            <p:nvPr/>
          </p:nvCxnSpPr>
          <p:spPr>
            <a:xfrm flipH="1">
              <a:off x="1181299" y="2628900"/>
              <a:ext cx="397" cy="419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59"/>
            <p:cNvSpPr/>
            <p:nvPr/>
          </p:nvSpPr>
          <p:spPr>
            <a:xfrm>
              <a:off x="1143397" y="2590800"/>
              <a:ext cx="76200" cy="762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Group 119"/>
          <p:cNvGrpSpPr/>
          <p:nvPr/>
        </p:nvGrpSpPr>
        <p:grpSpPr>
          <a:xfrm>
            <a:off x="2419492" y="3573016"/>
            <a:ext cx="136284" cy="1318640"/>
            <a:chOff x="1143397" y="2590800"/>
            <a:chExt cx="76200" cy="729409"/>
          </a:xfrm>
        </p:grpSpPr>
        <p:cxnSp>
          <p:nvCxnSpPr>
            <p:cNvPr id="141" name="Straight Connector 120"/>
            <p:cNvCxnSpPr/>
            <p:nvPr/>
          </p:nvCxnSpPr>
          <p:spPr>
            <a:xfrm flipH="1">
              <a:off x="1181300" y="2628899"/>
              <a:ext cx="398" cy="6913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21"/>
            <p:cNvSpPr/>
            <p:nvPr/>
          </p:nvSpPr>
          <p:spPr>
            <a:xfrm>
              <a:off x="1143397" y="2590800"/>
              <a:ext cx="76200" cy="762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5724128" y="4869160"/>
            <a:ext cx="977240" cy="970036"/>
            <a:chOff x="4889476" y="813308"/>
            <a:chExt cx="889047" cy="843520"/>
          </a:xfrm>
        </p:grpSpPr>
        <p:pic>
          <p:nvPicPr>
            <p:cNvPr id="144" name="Picture 21" descr="http://s.tmocache.com/images/png/products/phones/Samsung_Galaxy_S_II_white/250x270_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476" y="813308"/>
              <a:ext cx="889047" cy="843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055" y="916138"/>
              <a:ext cx="465890" cy="6723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6" name="Group 119"/>
          <p:cNvGrpSpPr/>
          <p:nvPr/>
        </p:nvGrpSpPr>
        <p:grpSpPr>
          <a:xfrm>
            <a:off x="4252736" y="3573016"/>
            <a:ext cx="136284" cy="1318640"/>
            <a:chOff x="1143397" y="2590800"/>
            <a:chExt cx="76200" cy="729409"/>
          </a:xfrm>
        </p:grpSpPr>
        <p:cxnSp>
          <p:nvCxnSpPr>
            <p:cNvPr id="147" name="Straight Connector 120"/>
            <p:cNvCxnSpPr/>
            <p:nvPr/>
          </p:nvCxnSpPr>
          <p:spPr>
            <a:xfrm flipH="1">
              <a:off x="1181300" y="2628899"/>
              <a:ext cx="398" cy="6913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21"/>
            <p:cNvSpPr/>
            <p:nvPr/>
          </p:nvSpPr>
          <p:spPr>
            <a:xfrm>
              <a:off x="1143397" y="2590800"/>
              <a:ext cx="76200" cy="762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9" name="Group 119"/>
          <p:cNvGrpSpPr/>
          <p:nvPr/>
        </p:nvGrpSpPr>
        <p:grpSpPr>
          <a:xfrm>
            <a:off x="6129170" y="3563402"/>
            <a:ext cx="136284" cy="1318640"/>
            <a:chOff x="1143397" y="2590800"/>
            <a:chExt cx="76200" cy="729409"/>
          </a:xfrm>
        </p:grpSpPr>
        <p:cxnSp>
          <p:nvCxnSpPr>
            <p:cNvPr id="150" name="Straight Connector 120"/>
            <p:cNvCxnSpPr/>
            <p:nvPr/>
          </p:nvCxnSpPr>
          <p:spPr>
            <a:xfrm flipH="1">
              <a:off x="1181300" y="2628899"/>
              <a:ext cx="398" cy="6913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21"/>
            <p:cNvSpPr/>
            <p:nvPr/>
          </p:nvSpPr>
          <p:spPr>
            <a:xfrm>
              <a:off x="1143397" y="2590800"/>
              <a:ext cx="76200" cy="762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21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1663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000" b="1" dirty="0" smtClean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查询示例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33438" y="1664171"/>
            <a:ext cx="2952750" cy="4429125"/>
            <a:chOff x="833438" y="1357313"/>
            <a:chExt cx="2952750" cy="4429125"/>
          </a:xfrm>
        </p:grpSpPr>
        <p:pic>
          <p:nvPicPr>
            <p:cNvPr id="32" name="图片 31" descr="7K_9YY46`{]IOD0YB6BX98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3438" y="1357313"/>
              <a:ext cx="2952750" cy="44291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3" name="矩形 32"/>
            <p:cNvSpPr/>
            <p:nvPr/>
          </p:nvSpPr>
          <p:spPr>
            <a:xfrm>
              <a:off x="857250" y="1357313"/>
              <a:ext cx="2928938" cy="4429125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4" name="圆角矩形 62"/>
            <p:cNvSpPr>
              <a:spLocks noChangeArrowheads="1"/>
            </p:cNvSpPr>
            <p:nvPr/>
          </p:nvSpPr>
          <p:spPr bwMode="auto">
            <a:xfrm>
              <a:off x="2297113" y="2493963"/>
              <a:ext cx="703262" cy="792162"/>
            </a:xfrm>
            <a:prstGeom prst="roundRect">
              <a:avLst>
                <a:gd name="adj" fmla="val 9259"/>
              </a:avLst>
            </a:prstGeom>
            <a:noFill/>
            <a:ln w="38100" cap="rnd" algn="ctr">
              <a:solidFill>
                <a:srgbClr val="C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1881" tIns="50940" rIns="101881" bIns="50940"/>
            <a:lstStyle>
              <a:lvl1pPr marL="190500" eaLnBrk="0" hangingPunct="0">
                <a:tabLst>
                  <a:tab pos="708025" algn="l"/>
                  <a:tab pos="1165225" algn="l"/>
                  <a:tab pos="7885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08025" algn="l"/>
                  <a:tab pos="1165225" algn="l"/>
                  <a:tab pos="7885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08025" algn="l"/>
                  <a:tab pos="1165225" algn="l"/>
                  <a:tab pos="7885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08025" algn="l"/>
                  <a:tab pos="1165225" algn="l"/>
                  <a:tab pos="7885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08025" algn="l"/>
                  <a:tab pos="1165225" algn="l"/>
                  <a:tab pos="7885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08025" algn="l"/>
                  <a:tab pos="1165225" algn="l"/>
                  <a:tab pos="7885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08025" algn="l"/>
                  <a:tab pos="1165225" algn="l"/>
                  <a:tab pos="7885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08025" algn="l"/>
                  <a:tab pos="1165225" algn="l"/>
                  <a:tab pos="7885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08025" algn="l"/>
                  <a:tab pos="1165225" algn="l"/>
                  <a:tab pos="7885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zh-CN" altLang="zh-CN" sz="2200" smtClean="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</a:endParaRPr>
            </a:p>
          </p:txBody>
        </p:sp>
        <p:sp>
          <p:nvSpPr>
            <p:cNvPr id="35" name="TextBox 67"/>
            <p:cNvSpPr txBox="1"/>
            <p:nvPr/>
          </p:nvSpPr>
          <p:spPr>
            <a:xfrm>
              <a:off x="2360613" y="3046413"/>
              <a:ext cx="595035" cy="215444"/>
            </a:xfrm>
            <a:prstGeom prst="rect">
              <a:avLst/>
            </a:prstGeom>
            <a:noFill/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800" dirty="0">
                  <a:solidFill>
                    <a:srgbClr val="FFFFFF">
                      <a:lumMod val="85000"/>
                    </a:srgbClr>
                  </a:solidFill>
                  <a:latin typeface="Adobe 黑体 Std R"/>
                  <a:ea typeface="Adobe 黑体 Std R"/>
                  <a:cs typeface="Adobe 黑体 Std R"/>
                </a:rPr>
                <a:t>长</a:t>
              </a:r>
              <a:r>
                <a:rPr lang="zh-CN" altLang="en-US" sz="800" dirty="0" smtClean="0">
                  <a:solidFill>
                    <a:srgbClr val="FFFFFF">
                      <a:lumMod val="85000"/>
                    </a:srgbClr>
                  </a:solidFill>
                  <a:latin typeface="Adobe 黑体 Std R"/>
                  <a:ea typeface="Adobe 黑体 Std R"/>
                  <a:cs typeface="Adobe 黑体 Std R"/>
                </a:rPr>
                <a:t>城汽车</a:t>
              </a:r>
              <a:endParaRPr lang="en-US" sz="800" dirty="0">
                <a:solidFill>
                  <a:srgbClr val="FFFFFF">
                    <a:lumMod val="85000"/>
                  </a:srgbClr>
                </a:solidFill>
                <a:latin typeface="Adobe 黑体 Std R"/>
                <a:ea typeface="Adobe 黑体 Std R"/>
                <a:cs typeface="Adobe 黑体 Std R"/>
              </a:endParaRPr>
            </a:p>
          </p:txBody>
        </p:sp>
        <p:sp>
          <p:nvSpPr>
            <p:cNvPr id="36" name="圆角矩形 35"/>
            <p:cNvSpPr/>
            <p:nvPr/>
          </p:nvSpPr>
          <p:spPr bwMode="auto">
            <a:xfrm>
              <a:off x="2428875" y="2571750"/>
              <a:ext cx="500063" cy="500063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3768" y="2636912"/>
              <a:ext cx="373162" cy="323445"/>
            </a:xfrm>
            <a:prstGeom prst="rect">
              <a:avLst/>
            </a:prstGeom>
          </p:spPr>
        </p:pic>
      </p:grpSp>
      <p:sp>
        <p:nvSpPr>
          <p:cNvPr id="40" name="文本框 39"/>
          <p:cNvSpPr txBox="1"/>
          <p:nvPr/>
        </p:nvSpPr>
        <p:spPr>
          <a:xfrm>
            <a:off x="323529" y="908720"/>
            <a:ext cx="856895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客户端展示</a:t>
            </a:r>
            <a:endParaRPr lang="en-US" altLang="zh-CN" sz="2000" dirty="0" smtClean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760" y="1664171"/>
            <a:ext cx="3234754" cy="4429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94509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1663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000" b="1" dirty="0" smtClean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查询示例</a:t>
            </a:r>
          </a:p>
        </p:txBody>
      </p:sp>
      <p:pic>
        <p:nvPicPr>
          <p:cNvPr id="12" name="Picture 54" descr="ipad_frame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309900" y="2369393"/>
            <a:ext cx="3902060" cy="32918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08920"/>
            <a:ext cx="3168352" cy="2304256"/>
          </a:xfrm>
          <a:prstGeom prst="rect">
            <a:avLst/>
          </a:prstGeom>
        </p:spPr>
      </p:pic>
      <p:pic>
        <p:nvPicPr>
          <p:cNvPr id="14" name="Picture 54" descr="ipad_frame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46404" y="2369393"/>
            <a:ext cx="3902060" cy="32918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636912"/>
            <a:ext cx="3312368" cy="242646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23529" y="908720"/>
            <a:ext cx="8568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通过康德仕</a:t>
            </a:r>
            <a:r>
              <a:rPr lang="en-US" altLang="zh-CN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客户端，用户可方便的查询各车间的生产计划、实际产量、设备可动率等，并可生成柱状图、折线图，用于数据统计分析。</a:t>
            </a:r>
            <a:endParaRPr lang="en-US" altLang="zh-CN" sz="2000" dirty="0" smtClean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5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404" y="116632"/>
            <a:ext cx="7291388" cy="541338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i="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提  纲</a:t>
            </a:r>
            <a:endParaRPr lang="zh-CN" altLang="en-US" sz="3200" i="0" kern="1200" dirty="0">
              <a:solidFill>
                <a:schemeClr val="tx1"/>
              </a:solidFill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28596" y="1898650"/>
            <a:ext cx="8358246" cy="2286000"/>
          </a:xfrm>
          <a:prstGeom prst="rect">
            <a:avLst/>
          </a:prstGeom>
          <a:solidFill>
            <a:srgbClr val="D3D4C6"/>
          </a:solidFill>
          <a:ln w="9525" algn="ctr">
            <a:solidFill>
              <a:srgbClr val="D3D4C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9086" y="1989138"/>
            <a:ext cx="8196320" cy="2106612"/>
          </a:xfrm>
          <a:prstGeom prst="rect">
            <a:avLst/>
          </a:prstGeom>
          <a:solidFill>
            <a:srgbClr val="EFF0EB"/>
          </a:solidFill>
          <a:ln w="9525" algn="ctr">
            <a:solidFill>
              <a:srgbClr val="FEFFF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28596" y="1493838"/>
            <a:ext cx="8358246" cy="4048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50000">
                <a:srgbClr val="D3D4C6"/>
              </a:gs>
              <a:gs pos="100000">
                <a:srgbClr val="EAEAEA"/>
              </a:gs>
            </a:gsLst>
            <a:lin ang="5400000" scaled="1"/>
          </a:gradFill>
          <a:ln w="9525" algn="ctr">
            <a:solidFill>
              <a:srgbClr val="D3D4C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latin typeface="+mj-ea"/>
              <a:ea typeface="+mj-ea"/>
            </a:endParaRPr>
          </a:p>
        </p:txBody>
      </p:sp>
      <p:pic>
        <p:nvPicPr>
          <p:cNvPr id="9" name="图片 8" descr="is-golf-a-spo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9900" y="2221241"/>
            <a:ext cx="2951190" cy="16555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67544" y="2331457"/>
            <a:ext cx="5226256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81000" indent="-381000"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  方案目标</a:t>
            </a:r>
          </a:p>
          <a:p>
            <a:pPr marL="381000" indent="-381000"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  生产数据查询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1000" indent="-381000"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b="1" dirty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部分  现场游客互动</a:t>
            </a:r>
            <a:endParaRPr lang="en-US" altLang="zh-CN" sz="2000" b="1" dirty="0">
              <a:solidFill>
                <a:srgbClr val="00549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44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4000" y="11520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549A"/>
                </a:solidFill>
                <a:latin typeface="微软雅黑" pitchFamily="34" charset="-122"/>
                <a:ea typeface="微软雅黑" pitchFamily="34" charset="-122"/>
              </a:rPr>
              <a:t>现场游客互动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23529" y="908720"/>
            <a:ext cx="8568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了更好地展示康德仕</a:t>
            </a:r>
            <a:r>
              <a:rPr lang="en-US" altLang="zh-CN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在车间的使用方式，并且不影响实际车间的正常生产运行，在展示现场搭建一套模拟车间</a:t>
            </a:r>
            <a:r>
              <a:rPr lang="en-US" altLang="zh-CN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ANDON</a:t>
            </a:r>
            <a:r>
              <a:rPr lang="zh-CN" altLang="en-US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呼叫系统。其中包括无线呼叫按钮、无线网关、</a:t>
            </a:r>
            <a:r>
              <a:rPr lang="en-US" altLang="zh-CN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0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、智能手机、数据采集工作站等。</a:t>
            </a:r>
            <a:endParaRPr lang="en-US" altLang="zh-CN" sz="2000" dirty="0" smtClean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15" descr="connect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91" y="3923066"/>
            <a:ext cx="4360680" cy="933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4038307" y="2386048"/>
            <a:ext cx="959451" cy="1045790"/>
            <a:chOff x="2433464" y="2557423"/>
            <a:chExt cx="959451" cy="1045790"/>
          </a:xfrm>
        </p:grpSpPr>
        <p:grpSp>
          <p:nvGrpSpPr>
            <p:cNvPr id="15" name="Group 62"/>
            <p:cNvGrpSpPr/>
            <p:nvPr/>
          </p:nvGrpSpPr>
          <p:grpSpPr>
            <a:xfrm>
              <a:off x="2569955" y="2557423"/>
              <a:ext cx="822960" cy="758682"/>
              <a:chOff x="3352800" y="2286000"/>
              <a:chExt cx="1028700" cy="1028700"/>
            </a:xfrm>
          </p:grpSpPr>
          <p:pic>
            <p:nvPicPr>
              <p:cNvPr id="17" name="Picture 63" descr="C:\Users\Eric Enet\AppData\Local\Microsoft\Windows\Temporary Internet Files\Content.IE5\PF2I84DT\MCj04316370000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2800" y="2286000"/>
                <a:ext cx="1028700" cy="1028700"/>
              </a:xfrm>
              <a:prstGeom prst="rect">
                <a:avLst/>
              </a:prstGeom>
              <a:noFill/>
            </p:spPr>
          </p:pic>
          <p:sp>
            <p:nvSpPr>
              <p:cNvPr id="18" name="Oval 64"/>
              <p:cNvSpPr/>
              <p:nvPr/>
            </p:nvSpPr>
            <p:spPr>
              <a:xfrm>
                <a:off x="3886200" y="2590800"/>
                <a:ext cx="381000" cy="381000"/>
              </a:xfrm>
              <a:prstGeom prst="ellipse">
                <a:avLst/>
              </a:prstGeom>
              <a:solidFill>
                <a:schemeClr val="accent3"/>
              </a:solidFill>
              <a:ln w="34925">
                <a:solidFill>
                  <a:schemeClr val="accent3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perspectiveFront" fov="2700000">
                  <a:rot lat="18609801" lon="17965061" rev="3904817"/>
                </a:camera>
                <a:lightRig rig="threePt" dir="t">
                  <a:rot lat="0" lon="0" rev="0"/>
                </a:lightRig>
              </a:scene3d>
              <a:sp3d extrusionH="444500" prstMaterial="matte">
                <a:bevelB w="0" h="0" prst="softRound"/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98"/>
            <p:cNvSpPr txBox="1"/>
            <p:nvPr/>
          </p:nvSpPr>
          <p:spPr>
            <a:xfrm>
              <a:off x="2433464" y="3356992"/>
              <a:ext cx="914400" cy="24622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zh-CN" altLang="en-US" sz="1000" dirty="0" smtClean="0"/>
                <a:t>数据库服务器</a:t>
              </a:r>
              <a:endParaRPr lang="en-US" sz="1000" dirty="0"/>
            </a:p>
          </p:txBody>
        </p:sp>
      </p:grpSp>
      <p:cxnSp>
        <p:nvCxnSpPr>
          <p:cNvPr id="19" name="Straight Connector 173"/>
          <p:cNvCxnSpPr/>
          <p:nvPr/>
        </p:nvCxnSpPr>
        <p:spPr>
          <a:xfrm flipH="1" flipV="1">
            <a:off x="1763690" y="3643546"/>
            <a:ext cx="6478753" cy="124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19"/>
          <p:cNvGrpSpPr/>
          <p:nvPr/>
        </p:nvGrpSpPr>
        <p:grpSpPr>
          <a:xfrm>
            <a:off x="2908349" y="3605735"/>
            <a:ext cx="109170" cy="317331"/>
            <a:chOff x="1143397" y="2590800"/>
            <a:chExt cx="76200" cy="729409"/>
          </a:xfrm>
        </p:grpSpPr>
        <p:cxnSp>
          <p:nvCxnSpPr>
            <p:cNvPr id="21" name="Straight Connector 120"/>
            <p:cNvCxnSpPr/>
            <p:nvPr/>
          </p:nvCxnSpPr>
          <p:spPr>
            <a:xfrm flipH="1">
              <a:off x="1181300" y="2628899"/>
              <a:ext cx="398" cy="6913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121"/>
            <p:cNvSpPr/>
            <p:nvPr/>
          </p:nvSpPr>
          <p:spPr>
            <a:xfrm>
              <a:off x="1143397" y="2590800"/>
              <a:ext cx="76200" cy="762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18267" y="5426861"/>
            <a:ext cx="977240" cy="970036"/>
            <a:chOff x="4889476" y="813308"/>
            <a:chExt cx="889047" cy="843520"/>
          </a:xfrm>
        </p:grpSpPr>
        <p:pic>
          <p:nvPicPr>
            <p:cNvPr id="24" name="Picture 21" descr="http://s.tmocache.com/images/png/products/phones/Samsung_Galaxy_S_II_white/250x270_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476" y="813308"/>
              <a:ext cx="889047" cy="843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055" y="916138"/>
              <a:ext cx="465890" cy="6723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组合 1"/>
          <p:cNvGrpSpPr/>
          <p:nvPr/>
        </p:nvGrpSpPr>
        <p:grpSpPr>
          <a:xfrm>
            <a:off x="940291" y="5312354"/>
            <a:ext cx="1396150" cy="1166227"/>
            <a:chOff x="4601518" y="2823737"/>
            <a:chExt cx="1568286" cy="1323037"/>
          </a:xfrm>
        </p:grpSpPr>
        <p:pic>
          <p:nvPicPr>
            <p:cNvPr id="26" name="Picture 54" descr="ipad_frame.png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4601518" y="2823737"/>
              <a:ext cx="1568286" cy="1323037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22859" y="2953640"/>
              <a:ext cx="1313136" cy="956396"/>
            </a:xfrm>
            <a:prstGeom prst="rect">
              <a:avLst/>
            </a:prstGeom>
          </p:spPr>
        </p:pic>
      </p:grp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455" y="5337746"/>
            <a:ext cx="611100" cy="104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IO Data Server"/>
          <p:cNvGrpSpPr/>
          <p:nvPr/>
        </p:nvGrpSpPr>
        <p:grpSpPr>
          <a:xfrm>
            <a:off x="6499933" y="3631337"/>
            <a:ext cx="1342692" cy="903385"/>
            <a:chOff x="609600" y="3505200"/>
            <a:chExt cx="2175304" cy="1676400"/>
          </a:xfrm>
        </p:grpSpPr>
        <p:grpSp>
          <p:nvGrpSpPr>
            <p:cNvPr id="36" name="Group 137"/>
            <p:cNvGrpSpPr/>
            <p:nvPr/>
          </p:nvGrpSpPr>
          <p:grpSpPr>
            <a:xfrm flipV="1">
              <a:off x="990600" y="4724400"/>
              <a:ext cx="76200" cy="457200"/>
              <a:chOff x="1143397" y="2590800"/>
              <a:chExt cx="76200" cy="457200"/>
            </a:xfrm>
          </p:grpSpPr>
          <p:cxnSp>
            <p:nvCxnSpPr>
              <p:cNvPr id="44" name="Straight Connector 138"/>
              <p:cNvCxnSpPr/>
              <p:nvPr/>
            </p:nvCxnSpPr>
            <p:spPr>
              <a:xfrm flipH="1">
                <a:off x="1181299" y="2628900"/>
                <a:ext cx="397" cy="4191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139"/>
              <p:cNvSpPr/>
              <p:nvPr/>
            </p:nvSpPr>
            <p:spPr>
              <a:xfrm>
                <a:off x="1143397" y="2590800"/>
                <a:ext cx="76200" cy="762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114"/>
            <p:cNvSpPr txBox="1"/>
            <p:nvPr/>
          </p:nvSpPr>
          <p:spPr>
            <a:xfrm>
              <a:off x="1144969" y="4625003"/>
              <a:ext cx="1639935" cy="456909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zh-CN" altLang="en-US" sz="1000" dirty="0" smtClean="0"/>
                <a:t>数据采集端服务</a:t>
              </a:r>
              <a:endParaRPr lang="en-US" sz="1000" dirty="0"/>
            </a:p>
          </p:txBody>
        </p:sp>
        <p:grpSp>
          <p:nvGrpSpPr>
            <p:cNvPr id="38" name="Group 69"/>
            <p:cNvGrpSpPr/>
            <p:nvPr/>
          </p:nvGrpSpPr>
          <p:grpSpPr>
            <a:xfrm>
              <a:off x="1066800" y="3505200"/>
              <a:ext cx="76200" cy="457200"/>
              <a:chOff x="1143397" y="2590800"/>
              <a:chExt cx="76200" cy="457200"/>
            </a:xfrm>
          </p:grpSpPr>
          <p:cxnSp>
            <p:nvCxnSpPr>
              <p:cNvPr id="42" name="Straight Connector 70"/>
              <p:cNvCxnSpPr/>
              <p:nvPr/>
            </p:nvCxnSpPr>
            <p:spPr>
              <a:xfrm flipH="1">
                <a:off x="1181299" y="2628900"/>
                <a:ext cx="397" cy="4191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71"/>
              <p:cNvSpPr/>
              <p:nvPr/>
            </p:nvSpPr>
            <p:spPr>
              <a:xfrm>
                <a:off x="1143397" y="2590800"/>
                <a:ext cx="76200" cy="762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53"/>
            <p:cNvGrpSpPr/>
            <p:nvPr/>
          </p:nvGrpSpPr>
          <p:grpSpPr>
            <a:xfrm>
              <a:off x="609600" y="3733800"/>
              <a:ext cx="1028700" cy="1031918"/>
              <a:chOff x="4267200" y="3581400"/>
              <a:chExt cx="1028700" cy="1031918"/>
            </a:xfrm>
          </p:grpSpPr>
          <p:pic>
            <p:nvPicPr>
              <p:cNvPr id="40" name="Picture 54" descr="C:\Users\Eric Enet\AppData\Local\Microsoft\Windows\Temporary Internet Files\Content.IE5\PF2I84DT\MCj04316370000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67200" y="3581400"/>
                <a:ext cx="1028700" cy="1028700"/>
              </a:xfrm>
              <a:prstGeom prst="rect">
                <a:avLst/>
              </a:prstGeom>
              <a:noFill/>
            </p:spPr>
          </p:pic>
          <p:pic>
            <p:nvPicPr>
              <p:cNvPr id="41" name="Picture 2" descr="C:\Users\Eric Enet\AppData\Local\Microsoft\Windows\Temporary Internet Files\Content.IE5\H1Q6LR8M\MCj02374230000[1].wmf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 flipH="1">
                <a:off x="4724400" y="4038600"/>
                <a:ext cx="457200" cy="57471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6" name="Group 11"/>
          <p:cNvGrpSpPr/>
          <p:nvPr/>
        </p:nvGrpSpPr>
        <p:grpSpPr>
          <a:xfrm flipV="1">
            <a:off x="4499992" y="3144730"/>
            <a:ext cx="85659" cy="521234"/>
            <a:chOff x="1143397" y="2590800"/>
            <a:chExt cx="76200" cy="457200"/>
          </a:xfrm>
        </p:grpSpPr>
        <p:cxnSp>
          <p:nvCxnSpPr>
            <p:cNvPr id="47" name="Straight Connector 158"/>
            <p:cNvCxnSpPr/>
            <p:nvPr/>
          </p:nvCxnSpPr>
          <p:spPr>
            <a:xfrm flipH="1">
              <a:off x="1181299" y="2628900"/>
              <a:ext cx="397" cy="419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159"/>
            <p:cNvSpPr/>
            <p:nvPr/>
          </p:nvSpPr>
          <p:spPr>
            <a:xfrm>
              <a:off x="1143397" y="2590800"/>
              <a:ext cx="76200" cy="762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7010" y="4534722"/>
            <a:ext cx="582975" cy="556084"/>
          </a:xfrm>
          <a:prstGeom prst="rect">
            <a:avLst/>
          </a:prstGeom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988" y="5324260"/>
            <a:ext cx="611100" cy="104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343" y="5337746"/>
            <a:ext cx="611100" cy="104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114"/>
          <p:cNvSpPr txBox="1"/>
          <p:nvPr/>
        </p:nvSpPr>
        <p:spPr>
          <a:xfrm>
            <a:off x="6924654" y="4705114"/>
            <a:ext cx="1012239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zh-CN" altLang="en-US" sz="1000" dirty="0" smtClean="0"/>
              <a:t>无线网关</a:t>
            </a:r>
            <a:endParaRPr lang="en-US" sz="1000" dirty="0"/>
          </a:p>
        </p:txBody>
      </p:sp>
      <p:sp>
        <p:nvSpPr>
          <p:cNvPr id="52" name="TextBox 114"/>
          <p:cNvSpPr txBox="1"/>
          <p:nvPr/>
        </p:nvSpPr>
        <p:spPr>
          <a:xfrm>
            <a:off x="5702126" y="6399424"/>
            <a:ext cx="1012239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zh-CN" altLang="en-US" sz="1000" dirty="0" smtClean="0"/>
              <a:t>无线按钮盒</a:t>
            </a:r>
            <a:endParaRPr lang="en-US" sz="1000" dirty="0"/>
          </a:p>
        </p:txBody>
      </p:sp>
      <p:cxnSp>
        <p:nvCxnSpPr>
          <p:cNvPr id="53" name="Straight Connector 123"/>
          <p:cNvCxnSpPr/>
          <p:nvPr/>
        </p:nvCxnSpPr>
        <p:spPr>
          <a:xfrm flipH="1">
            <a:off x="1615996" y="4812764"/>
            <a:ext cx="431553" cy="524982"/>
          </a:xfrm>
          <a:prstGeom prst="line">
            <a:avLst/>
          </a:prstGeom>
          <a:ln w="254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23"/>
          <p:cNvCxnSpPr/>
          <p:nvPr/>
        </p:nvCxnSpPr>
        <p:spPr>
          <a:xfrm>
            <a:off x="3651451" y="4812764"/>
            <a:ext cx="208778" cy="535529"/>
          </a:xfrm>
          <a:prstGeom prst="line">
            <a:avLst/>
          </a:prstGeom>
          <a:ln w="254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43"/>
          <p:cNvSpPr txBox="1"/>
          <p:nvPr/>
        </p:nvSpPr>
        <p:spPr>
          <a:xfrm>
            <a:off x="2312216" y="4790337"/>
            <a:ext cx="1074568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zh-CN"/>
            </a:defPPr>
            <a:lvl1pPr algn="ctr">
              <a:defRPr sz="1000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en-US" altLang="zh-CN" dirty="0"/>
              <a:t>APP</a:t>
            </a:r>
            <a:r>
              <a:rPr lang="zh-CN" altLang="en-US" dirty="0"/>
              <a:t>云计算中心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9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默认设计模板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5232</TotalTime>
  <Words>789</Words>
  <Application>Microsoft Office PowerPoint</Application>
  <PresentationFormat>全屏显示(4:3)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Adobe 黑体 Std R</vt:lpstr>
      <vt:lpstr>Gotham Book</vt:lpstr>
      <vt:lpstr>黑体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默认设计模板</vt:lpstr>
      <vt:lpstr>PowerPoint 演示文稿</vt:lpstr>
      <vt:lpstr>提  纲</vt:lpstr>
      <vt:lpstr>PowerPoint 演示文稿</vt:lpstr>
      <vt:lpstr>提  纲</vt:lpstr>
      <vt:lpstr>PowerPoint 演示文稿</vt:lpstr>
      <vt:lpstr>PowerPoint 演示文稿</vt:lpstr>
      <vt:lpstr>PowerPoint 演示文稿</vt:lpstr>
      <vt:lpstr>提  纲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kangdeshi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kangdeshi</dc:subject>
  <cp:lastModifiedBy>CYL</cp:lastModifiedBy>
  <cp:revision>479</cp:revision>
  <dcterms:created xsi:type="dcterms:W3CDTF">2013-02-25T07:15:51Z</dcterms:created>
  <dcterms:modified xsi:type="dcterms:W3CDTF">2015-03-30T05:21:39Z</dcterms:modified>
</cp:coreProperties>
</file>