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6" r:id="rId2"/>
    <p:sldId id="308" r:id="rId3"/>
    <p:sldId id="309" r:id="rId4"/>
    <p:sldId id="310" r:id="rId5"/>
    <p:sldId id="312" r:id="rId6"/>
    <p:sldId id="314" r:id="rId7"/>
    <p:sldId id="341" r:id="rId8"/>
    <p:sldId id="267" r:id="rId9"/>
    <p:sldId id="269" r:id="rId10"/>
    <p:sldId id="326" r:id="rId11"/>
    <p:sldId id="327" r:id="rId12"/>
    <p:sldId id="259" r:id="rId13"/>
    <p:sldId id="328" r:id="rId14"/>
    <p:sldId id="278" r:id="rId15"/>
    <p:sldId id="280" r:id="rId16"/>
    <p:sldId id="332" r:id="rId17"/>
    <p:sldId id="330" r:id="rId18"/>
    <p:sldId id="331" r:id="rId19"/>
    <p:sldId id="333" r:id="rId20"/>
    <p:sldId id="334" r:id="rId21"/>
    <p:sldId id="335" r:id="rId22"/>
    <p:sldId id="336" r:id="rId23"/>
    <p:sldId id="337" r:id="rId24"/>
    <p:sldId id="338" r:id="rId25"/>
    <p:sldId id="34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5544" autoAdjust="0"/>
  </p:normalViewPr>
  <p:slideViewPr>
    <p:cSldViewPr>
      <p:cViewPr varScale="1">
        <p:scale>
          <a:sx n="72" d="100"/>
          <a:sy n="72" d="100"/>
        </p:scale>
        <p:origin x="-14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97098-5115-4150-8A98-3DF078B67774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4B665-4F2E-4691-9607-57F4B94A3D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Symbol" pitchFamily="18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4B665-4F2E-4691-9607-57F4B94A3DA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Symbol" pitchFamily="18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4B665-4F2E-4691-9607-57F4B94A3DA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Symbol" pitchFamily="18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4B665-4F2E-4691-9607-57F4B94A3DA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Symbol" pitchFamily="18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4B665-4F2E-4691-9607-57F4B94A3DA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Symbol" pitchFamily="18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4B665-4F2E-4691-9607-57F4B94A3DA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Symbol" pitchFamily="18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4B665-4F2E-4691-9607-57F4B94A3DA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4B665-4F2E-4691-9607-57F4B94A3DA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桃仁</a:t>
            </a:r>
            <a:r>
              <a:rPr lang="en-US" altLang="zh-CN" dirty="0" smtClean="0"/>
              <a:t>(</a:t>
            </a:r>
            <a:r>
              <a:rPr lang="zh-CN" altLang="en-US" dirty="0" smtClean="0"/>
              <a:t>去皮尖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、大黄、甘草</a:t>
            </a:r>
            <a:r>
              <a:rPr lang="en-US" altLang="zh-CN" dirty="0" smtClean="0"/>
              <a:t>(</a:t>
            </a:r>
            <a:r>
              <a:rPr lang="zh-CN" altLang="en-US" dirty="0" smtClean="0"/>
              <a:t>炙</a:t>
            </a:r>
            <a:r>
              <a:rPr lang="en-US" altLang="zh-CN" dirty="0" smtClean="0"/>
              <a:t>)</a:t>
            </a:r>
            <a:r>
              <a:rPr lang="zh-CN" altLang="en-US" dirty="0" smtClean="0"/>
              <a:t>各</a:t>
            </a:r>
            <a:r>
              <a:rPr lang="en-US" altLang="zh-CN" dirty="0" smtClean="0"/>
              <a:t>12g</a:t>
            </a:r>
            <a:r>
              <a:rPr lang="zh-CN" altLang="en-US" dirty="0" smtClean="0"/>
              <a:t>，桂枝</a:t>
            </a:r>
            <a:r>
              <a:rPr lang="en-US" altLang="zh-CN" dirty="0" smtClean="0"/>
              <a:t>(</a:t>
            </a:r>
            <a:r>
              <a:rPr lang="zh-CN" altLang="en-US" dirty="0" smtClean="0"/>
              <a:t>去皮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、芒硝各</a:t>
            </a:r>
            <a:r>
              <a:rPr lang="en-US" altLang="zh-CN" dirty="0" smtClean="0"/>
              <a:t>6g</a:t>
            </a:r>
            <a:r>
              <a:rPr lang="zh-CN" altLang="en-US" dirty="0" smtClean="0"/>
              <a:t>。</a:t>
            </a:r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用法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4B665-4F2E-4691-9607-57F4B94A3DA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9FE9-B52C-41B0-9C40-163D92B04DA9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E92F-BD76-4BDF-B992-A81D2344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9FE9-B52C-41B0-9C40-163D92B04DA9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E92F-BD76-4BDF-B992-A81D2344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9FE9-B52C-41B0-9C40-163D92B04DA9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E92F-BD76-4BDF-B992-A81D2344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9FE9-B52C-41B0-9C40-163D92B04DA9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E92F-BD76-4BDF-B992-A81D2344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9FE9-B52C-41B0-9C40-163D92B04DA9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E92F-BD76-4BDF-B992-A81D2344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9FE9-B52C-41B0-9C40-163D92B04DA9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E92F-BD76-4BDF-B992-A81D2344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9FE9-B52C-41B0-9C40-163D92B04DA9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E92F-BD76-4BDF-B992-A81D2344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9FE9-B52C-41B0-9C40-163D92B04DA9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E92F-BD76-4BDF-B992-A81D2344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9FE9-B52C-41B0-9C40-163D92B04DA9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E92F-BD76-4BDF-B992-A81D2344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9FE9-B52C-41B0-9C40-163D92B04DA9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E92F-BD76-4BDF-B992-A81D2344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9FE9-B52C-41B0-9C40-163D92B04DA9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E92F-BD76-4BDF-B992-A81D2344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C9FE9-B52C-41B0-9C40-163D92B04DA9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DE92F-BD76-4BDF-B992-A81D2344C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shibatong.com/zy/bx/bqrs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210.41.222.30/zyx/zyxkc/zybbg/wl/image-b/fzb.jp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786314" y="1571612"/>
          <a:ext cx="2786082" cy="2714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3041"/>
                <a:gridCol w="1393041"/>
              </a:tblGrid>
              <a:tr h="13573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573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5" name="Picture 2" descr="d:\program files\360se6\User Data\temp\38327012.jpg"/>
          <p:cNvPicPr preferRelativeResize="0">
            <a:picLocks noChangeArrowheads="1"/>
          </p:cNvPicPr>
          <p:nvPr/>
        </p:nvPicPr>
        <p:blipFill>
          <a:blip r:embed="rId3" cstate="print"/>
          <a:srcRect l="11056" r="12469"/>
          <a:stretch>
            <a:fillRect/>
          </a:stretch>
        </p:blipFill>
        <p:spPr bwMode="auto">
          <a:xfrm>
            <a:off x="857224" y="4429132"/>
            <a:ext cx="1800000" cy="1800000"/>
          </a:xfrm>
          <a:prstGeom prst="rect">
            <a:avLst/>
          </a:prstGeom>
          <a:noFill/>
        </p:spPr>
      </p:pic>
      <p:pic>
        <p:nvPicPr>
          <p:cNvPr id="16" name="Picture 3"/>
          <p:cNvPicPr preferRelativeResize="0">
            <a:picLocks noChangeArrowheads="1"/>
          </p:cNvPicPr>
          <p:nvPr/>
        </p:nvPicPr>
        <p:blipFill>
          <a:blip r:embed="rId4"/>
          <a:srcRect r="5714"/>
          <a:stretch>
            <a:fillRect/>
          </a:stretch>
        </p:blipFill>
        <p:spPr bwMode="auto">
          <a:xfrm>
            <a:off x="2786050" y="4429132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组合 7"/>
          <p:cNvGrpSpPr/>
          <p:nvPr/>
        </p:nvGrpSpPr>
        <p:grpSpPr>
          <a:xfrm>
            <a:off x="1071538" y="571480"/>
            <a:ext cx="2646878" cy="3572694"/>
            <a:chOff x="785786" y="1071546"/>
            <a:chExt cx="2646878" cy="3572694"/>
          </a:xfrm>
        </p:grpSpPr>
        <p:sp>
          <p:nvSpPr>
            <p:cNvPr id="19" name="TextBox 18"/>
            <p:cNvSpPr txBox="1"/>
            <p:nvPr/>
          </p:nvSpPr>
          <p:spPr>
            <a:xfrm>
              <a:off x="785786" y="1071546"/>
              <a:ext cx="2646878" cy="3571900"/>
            </a:xfrm>
            <a:prstGeom prst="rect">
              <a:avLst/>
            </a:prstGeom>
            <a:ln cmpd="thickThin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麻 黄 汤</a:t>
              </a:r>
              <a:endParaRPr lang="en-US" altLang="zh-CN" sz="2000" dirty="0" smtClean="0">
                <a:solidFill>
                  <a:srgbClr val="6600FF"/>
                </a:solidFill>
                <a:latin typeface="华文行楷" pitchFamily="2" charset="-122"/>
                <a:ea typeface="华文行楷" pitchFamily="2" charset="-122"/>
              </a:endParaRPr>
            </a:p>
            <a:p>
              <a:pPr algn="ctr"/>
              <a:r>
                <a:rPr lang="en-US" altLang="zh-CN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︽</a:t>
              </a:r>
              <a:r>
                <a:rPr lang="zh-CN" altLang="en-US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伤寒论</a:t>
              </a:r>
              <a:r>
                <a:rPr lang="en-US" altLang="zh-CN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︾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【组成】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麻黄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９ｇ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，桂枝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６ｇ</a:t>
              </a:r>
            </a:p>
            <a:p>
              <a:pPr>
                <a:lnSpc>
                  <a:spcPct val="120000"/>
                </a:lnSpc>
                <a:buFont typeface="Symbol" pitchFamily="18" charset="2"/>
                <a:buNone/>
              </a:pP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   杏仁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j-ea"/>
                  <a:ea typeface="+mj-ea"/>
                  <a:cs typeface="Times New Roman" pitchFamily="18" charset="0"/>
                </a:rPr>
                <a:t>６ｇ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，炙甘草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３ｇ</a:t>
              </a:r>
              <a:endParaRPr lang="en-US" altLang="zh-CN" sz="2000" b="1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【</a:t>
              </a:r>
              <a:r>
                <a:rPr lang="zh-CN" altLang="en-US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功用主治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】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风寒束表，肺气不宣。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主治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外感风寒表实证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>
              <a:off x="927868" y="2857496"/>
              <a:ext cx="3572694" cy="79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214282" y="2857496"/>
              <a:ext cx="3571900" cy="15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572000" y="714356"/>
            <a:ext cx="314327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处方应付</a:t>
            </a:r>
            <a:endParaRPr lang="zh-CN" altLang="en-US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1928794" y="428604"/>
            <a:ext cx="3816350" cy="792162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</a:gradFill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甘麦大枣汤 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  <p:sp>
        <p:nvSpPr>
          <p:cNvPr id="3" name="Rectangle 3"/>
          <p:cNvSpPr>
            <a:spLocks noRot="1" noChangeArrowheads="1"/>
          </p:cNvSpPr>
          <p:nvPr/>
        </p:nvSpPr>
        <p:spPr bwMode="auto">
          <a:xfrm>
            <a:off x="2073257" y="1868466"/>
            <a:ext cx="4038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latin typeface="幼圆" pitchFamily="49" charset="-122"/>
                <a:ea typeface="幼圆" pitchFamily="49" charset="-122"/>
              </a:rPr>
              <a:t>《</a:t>
            </a:r>
            <a:r>
              <a:rPr lang="zh-CN" altLang="en-US" sz="2800" b="1">
                <a:latin typeface="幼圆" pitchFamily="49" charset="-122"/>
                <a:ea typeface="幼圆" pitchFamily="49" charset="-122"/>
              </a:rPr>
              <a:t>金匮要略</a:t>
            </a:r>
            <a:r>
              <a:rPr lang="en-US" altLang="zh-CN" sz="2800" b="1">
                <a:latin typeface="幼圆" pitchFamily="49" charset="-122"/>
                <a:ea typeface="幼圆" pitchFamily="49" charset="-122"/>
              </a:rPr>
              <a:t>》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>
                <a:ea typeface="幼圆" pitchFamily="49" charset="-122"/>
              </a:rPr>
              <a:t> 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357158" y="2325685"/>
            <a:ext cx="8208962" cy="4532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170000"/>
              </a:lnSpc>
              <a:spcBef>
                <a:spcPct val="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【组成】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/>
            </a:r>
            <a:b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</a:b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 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甘草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90g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    小麦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30g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     大枣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十枚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/>
            </a:r>
            <a:b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</a:b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 </a:t>
            </a:r>
            <a:r>
              <a:rPr lang="en-US" altLang="zh-CN" sz="2000" b="1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  <a:cs typeface="+mj-cs"/>
              </a:rPr>
              <a:t>【</a:t>
            </a:r>
            <a:r>
              <a:rPr lang="zh-CN" altLang="en-US" sz="2000" b="1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  <a:cs typeface="+mj-cs"/>
              </a:rPr>
              <a:t>功用主治</a:t>
            </a:r>
            <a:r>
              <a:rPr lang="en-US" altLang="zh-CN" sz="2000" b="1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  <a:cs typeface="+mj-cs"/>
              </a:rPr>
              <a:t>】</a:t>
            </a:r>
            <a:r>
              <a:rPr lang="zh-CN" altLang="en-US" sz="2000" b="1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  <a:cs typeface="+mj-cs"/>
              </a:rPr>
              <a:t>养血安神，和中缓急。主治心阴受损，肝气失和之脏躁</a:t>
            </a:r>
            <a:endParaRPr lang="en-US" altLang="zh-CN" sz="2000" b="1" dirty="0" smtClean="0">
              <a:solidFill>
                <a:srgbClr val="006666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lvl="0"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处方应付：</a:t>
            </a:r>
            <a:endParaRPr lang="en-US" altLang="zh-CN" sz="2000" b="1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lvl="0"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甘草 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甘草 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蜜炙甘草</a:t>
            </a:r>
            <a:endParaRPr lang="en-US" altLang="zh-CN" sz="2000" b="1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lvl="0"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小麦 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小麦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 </a:t>
            </a: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  <a:cs typeface="+mj-cs"/>
              </a:rPr>
              <a:t>浮小麦</a:t>
            </a:r>
            <a:endParaRPr lang="en-US" altLang="zh-CN" sz="2000" b="1" dirty="0" smtClean="0">
              <a:latin typeface="华文新魏" pitchFamily="2" charset="-122"/>
              <a:ea typeface="华文新魏" pitchFamily="2" charset="-122"/>
              <a:cs typeface="+mj-cs"/>
            </a:endParaRPr>
          </a:p>
          <a:p>
            <a:pPr lvl="0"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大枣  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大枣</a:t>
            </a:r>
            <a:endParaRPr lang="zh-CN" altLang="en-US" sz="20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/>
            </a:r>
            <a:b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</a:b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 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6375" y="765175"/>
            <a:ext cx="5527675" cy="571500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四君子汤</a:t>
            </a:r>
          </a:p>
        </p:txBody>
      </p:sp>
      <p:sp>
        <p:nvSpPr>
          <p:cNvPr id="614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14414" y="2928934"/>
            <a:ext cx="3878287" cy="343061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          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人参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9g  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白术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9g 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茯苓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9g  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炙甘草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6g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功用治法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益气健脾。主治脾胃气虚证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 lvl="0">
              <a:lnSpc>
                <a:spcPct val="17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处方应付：</a:t>
            </a:r>
            <a:endParaRPr lang="en-US" altLang="zh-CN" sz="2000" b="1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lvl="0">
              <a:lnSpc>
                <a:spcPct val="17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人参 </a:t>
            </a:r>
            <a:r>
              <a:rPr lang="zh-CN" altLang="en-US" sz="1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人参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 红参</a:t>
            </a:r>
            <a:endParaRPr lang="en-US" altLang="zh-CN" sz="1800" b="1" dirty="0" smtClean="0">
              <a:latin typeface="黑体" pitchFamily="49" charset="-122"/>
              <a:ea typeface="黑体" pitchFamily="49" charset="-122"/>
            </a:endParaRPr>
          </a:p>
          <a:p>
            <a:pPr lvl="0">
              <a:lnSpc>
                <a:spcPct val="17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白术  白术 </a:t>
            </a:r>
            <a:r>
              <a:rPr lang="zh-CN" altLang="en-US" sz="1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麸炒白术</a:t>
            </a:r>
            <a:endParaRPr lang="en-US" altLang="zh-CN" sz="18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0">
              <a:lnSpc>
                <a:spcPct val="17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茯苓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 lvl="0">
              <a:lnSpc>
                <a:spcPct val="17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炙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甘草 </a:t>
            </a: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甘草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蜜炙甘草</a:t>
            </a:r>
            <a:endParaRPr lang="en-US" altLang="zh-CN" sz="2000" b="1" dirty="0" smtClean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sz="20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  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2843213" y="1484313"/>
            <a:ext cx="273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/>
              <a:t>       《圣济总录》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971550" y="2708275"/>
            <a:ext cx="266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【组成】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5580063" y="333375"/>
            <a:ext cx="3095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1800" b="0">
              <a:ea typeface="宋体" charset="-122"/>
            </a:endParaRPr>
          </a:p>
        </p:txBody>
      </p:sp>
      <p:pic>
        <p:nvPicPr>
          <p:cNvPr id="222213" name="Picture 5" descr="bqrsb1-x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b="4105"/>
          <a:stretch>
            <a:fillRect/>
          </a:stretch>
        </p:blipFill>
        <p:spPr bwMode="auto">
          <a:xfrm rot="358013">
            <a:off x="5940425" y="2276475"/>
            <a:ext cx="2160588" cy="381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1258888" y="981075"/>
            <a:ext cx="5035550" cy="6096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>
                <a:ea typeface="黑体" pitchFamily="49" charset="-122"/>
              </a:rPr>
              <a:t>             </a:t>
            </a:r>
            <a:r>
              <a:rPr lang="zh-CN" altLang="en-US" sz="3200" b="1" dirty="0">
                <a:ea typeface="黑体" pitchFamily="49" charset="-122"/>
              </a:rPr>
              <a:t>玉屏风散</a:t>
            </a:r>
          </a:p>
        </p:txBody>
      </p:sp>
      <p:sp>
        <p:nvSpPr>
          <p:cNvPr id="67588" name="Text Box 1028"/>
          <p:cNvSpPr txBox="1">
            <a:spLocks noChangeArrowheads="1"/>
          </p:cNvSpPr>
          <p:nvPr/>
        </p:nvSpPr>
        <p:spPr bwMode="auto">
          <a:xfrm>
            <a:off x="3059113" y="1844675"/>
            <a:ext cx="3240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/>
              <a:t>   《医方类聚》</a:t>
            </a:r>
          </a:p>
        </p:txBody>
      </p:sp>
      <p:sp>
        <p:nvSpPr>
          <p:cNvPr id="67589" name="Text Box 1029"/>
          <p:cNvSpPr txBox="1">
            <a:spLocks noChangeArrowheads="1"/>
          </p:cNvSpPr>
          <p:nvPr/>
        </p:nvSpPr>
        <p:spPr bwMode="auto">
          <a:xfrm>
            <a:off x="755650" y="2420938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【组成】</a:t>
            </a:r>
            <a:r>
              <a:rPr lang="zh-CN" altLang="en-US">
                <a:solidFill>
                  <a:schemeClr val="hlink"/>
                </a:solidFill>
                <a:latin typeface="黑体" pitchFamily="49" charset="-122"/>
              </a:rPr>
              <a:t>  </a:t>
            </a:r>
          </a:p>
        </p:txBody>
      </p:sp>
      <p:sp>
        <p:nvSpPr>
          <p:cNvPr id="67590" name="Text Box 1030"/>
          <p:cNvSpPr txBox="1">
            <a:spLocks noChangeArrowheads="1"/>
          </p:cNvSpPr>
          <p:nvPr/>
        </p:nvSpPr>
        <p:spPr bwMode="auto">
          <a:xfrm>
            <a:off x="1331913" y="3213100"/>
            <a:ext cx="6767512" cy="325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0" dirty="0" smtClean="0">
                <a:latin typeface="黑体" pitchFamily="49" charset="-122"/>
              </a:rPr>
              <a:t>防风</a:t>
            </a:r>
            <a:r>
              <a:rPr lang="en-US" altLang="zh-CN" sz="2000" b="0" dirty="0" smtClean="0">
                <a:latin typeface="黑体" pitchFamily="49" charset="-122"/>
              </a:rPr>
              <a:t>30g</a:t>
            </a:r>
            <a:r>
              <a:rPr lang="zh-CN" altLang="en-US" sz="2800" b="0" dirty="0" smtClean="0">
                <a:latin typeface="黑体" pitchFamily="49" charset="-122"/>
              </a:rPr>
              <a:t>    </a:t>
            </a:r>
            <a:endParaRPr lang="zh-CN" altLang="en-US" sz="2800" b="0" dirty="0">
              <a:latin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dirty="0" smtClean="0">
                <a:latin typeface="黑体" pitchFamily="49" charset="-122"/>
              </a:rPr>
              <a:t>炙黄芪</a:t>
            </a:r>
            <a:r>
              <a:rPr lang="en-US" altLang="zh-CN" sz="2000" b="0" dirty="0" smtClean="0">
                <a:latin typeface="黑体" pitchFamily="49" charset="-122"/>
              </a:rPr>
              <a:t>60g</a:t>
            </a:r>
            <a:r>
              <a:rPr lang="zh-CN" altLang="en-US" sz="2800" b="0" dirty="0" smtClean="0">
                <a:latin typeface="黑体" pitchFamily="49" charset="-122"/>
              </a:rPr>
              <a:t>     白术</a:t>
            </a:r>
            <a:r>
              <a:rPr lang="en-US" altLang="zh-CN" sz="2000" dirty="0" smtClean="0">
                <a:latin typeface="黑体" pitchFamily="49" charset="-122"/>
              </a:rPr>
              <a:t>60g</a:t>
            </a:r>
            <a:endParaRPr lang="en-US" altLang="zh-CN" sz="2000" b="0" dirty="0" smtClean="0">
              <a:latin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 smtClean="0">
                <a:latin typeface="黑体" pitchFamily="49" charset="-122"/>
              </a:rPr>
              <a:t>【</a:t>
            </a:r>
            <a:r>
              <a:rPr lang="zh-CN" altLang="en-US" sz="2000" dirty="0" smtClean="0">
                <a:latin typeface="黑体" pitchFamily="49" charset="-122"/>
              </a:rPr>
              <a:t>功用主法</a:t>
            </a:r>
            <a:r>
              <a:rPr lang="en-US" altLang="zh-CN" sz="2000" dirty="0" smtClean="0">
                <a:latin typeface="黑体" pitchFamily="49" charset="-122"/>
              </a:rPr>
              <a:t>】</a:t>
            </a:r>
            <a:r>
              <a:rPr lang="zh-CN" altLang="en-US" sz="2000" dirty="0" smtClean="0">
                <a:latin typeface="黑体" pitchFamily="49" charset="-122"/>
              </a:rPr>
              <a:t>益气固表止汗。主治肺卫气虚证</a:t>
            </a:r>
            <a:endParaRPr lang="en-US" altLang="zh-CN" sz="2000" dirty="0" smtClean="0">
              <a:latin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dirty="0" smtClean="0">
                <a:latin typeface="黑体" pitchFamily="49" charset="-122"/>
              </a:rPr>
              <a:t>处方应付：</a:t>
            </a:r>
            <a:endParaRPr lang="en-US" altLang="zh-CN" sz="2000" dirty="0" smtClean="0">
              <a:latin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dirty="0" smtClean="0">
                <a:latin typeface="+mn-ea"/>
              </a:rPr>
              <a:t>防风  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防风</a:t>
            </a:r>
            <a:r>
              <a:rPr lang="zh-CN" altLang="en-US" sz="2000" dirty="0" smtClean="0">
                <a:latin typeface="+mn-ea"/>
              </a:rPr>
              <a:t> 炒防风 防风炭（后面两个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选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dirty="0" smtClean="0">
                <a:latin typeface="+mn-ea"/>
              </a:rPr>
              <a:t>炙黄芪 黄芪 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蜜炙黄芪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dirty="0" smtClean="0">
                <a:latin typeface="+mn-ea"/>
              </a:rPr>
              <a:t>白术 </a:t>
            </a:r>
            <a:r>
              <a:rPr lang="zh-CN" altLang="en-US" sz="2000" b="1" dirty="0" smtClean="0">
                <a:latin typeface="+mn-ea"/>
              </a:rPr>
              <a:t>白术 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麸炒白术</a:t>
            </a:r>
            <a:endParaRPr lang="en-US" altLang="zh-CN" sz="2000" dirty="0" smtClean="0">
              <a:latin typeface="+mn-ea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000" b="0" dirty="0"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2124075" y="1052513"/>
            <a:ext cx="4392613" cy="681037"/>
          </a:xfrm>
        </p:spPr>
        <p:txBody>
          <a:bodyPr/>
          <a:lstStyle/>
          <a:p>
            <a:r>
              <a:rPr lang="zh-CN" altLang="en-US" sz="3200" b="1" dirty="0">
                <a:ea typeface="黑体" pitchFamily="49" charset="-122"/>
              </a:rPr>
              <a:t>四物汤</a:t>
            </a:r>
          </a:p>
        </p:txBody>
      </p:sp>
      <p:sp>
        <p:nvSpPr>
          <p:cNvPr id="69635" name="Rectangle 1027"/>
          <p:cNvSpPr>
            <a:spLocks noGrp="1" noRot="1" noChangeArrowheads="1"/>
          </p:cNvSpPr>
          <p:nvPr>
            <p:ph type="body" idx="1"/>
          </p:nvPr>
        </p:nvSpPr>
        <p:spPr>
          <a:xfrm>
            <a:off x="1357290" y="3000372"/>
            <a:ext cx="6624637" cy="292895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当归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（酒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浸炒）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9g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川芎 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6g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白芍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9g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     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熟地黄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（酒蒸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12g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功用主法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】 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补血、和血。主治营血虚滞证。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70000"/>
              </a:lnSpc>
              <a:buNone/>
            </a:pP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当归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（酒浸炒）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当归 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酒当归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endParaRPr lang="en-US" altLang="zh-CN" sz="20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川芎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川芎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 酒川芎</a:t>
            </a: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白芍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白芍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 土白勺 酒白芍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熟地黄（酒蒸）大黄 </a:t>
            </a:r>
            <a:r>
              <a:rPr lang="zh-CN" altLang="en-US" sz="1800" dirty="0" smtClean="0">
                <a:solidFill>
                  <a:srgbClr val="FF0000"/>
                </a:solidFill>
              </a:rPr>
              <a:t>酒大黄</a:t>
            </a:r>
            <a:endParaRPr lang="zh-CN" altLang="en-US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9636" name="Text Box 1028"/>
          <p:cNvSpPr txBox="1">
            <a:spLocks noChangeArrowheads="1"/>
          </p:cNvSpPr>
          <p:nvPr/>
        </p:nvSpPr>
        <p:spPr bwMode="auto">
          <a:xfrm>
            <a:off x="2484438" y="1844675"/>
            <a:ext cx="395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《仙授理伤续断秘方》</a:t>
            </a:r>
          </a:p>
        </p:txBody>
      </p:sp>
      <p:sp>
        <p:nvSpPr>
          <p:cNvPr id="69637" name="Text Box 1029"/>
          <p:cNvSpPr txBox="1">
            <a:spLocks noChangeArrowheads="1"/>
          </p:cNvSpPr>
          <p:nvPr/>
        </p:nvSpPr>
        <p:spPr bwMode="auto">
          <a:xfrm>
            <a:off x="250825" y="2565400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【组成】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27088" y="1341438"/>
            <a:ext cx="7770812" cy="4032250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750520"/>
                </a:solidFill>
                <a:ea typeface="华文隶书" pitchFamily="2" charset="-122"/>
              </a:rPr>
              <a:t>【组成】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桃仁（</a:t>
            </a:r>
            <a:r>
              <a:rPr lang="zh-CN" altLang="en-US" sz="2800" dirty="0" smtClean="0"/>
              <a:t>去皮尖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800" b="1" baseline="-25000" dirty="0" smtClean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12g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大黄</a:t>
            </a:r>
            <a:r>
              <a:rPr lang="en-US" altLang="zh-CN" sz="2800" b="1" baseline="-25000" dirty="0" smtClean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 12g</a:t>
            </a:r>
            <a:r>
              <a:rPr lang="en-US" altLang="zh-CN" sz="2800" b="1" dirty="0" smtClean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桂枝</a:t>
            </a:r>
            <a:r>
              <a:rPr lang="en-US" altLang="zh-CN" sz="2800" b="1" baseline="-25000" dirty="0" smtClean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6g</a:t>
            </a:r>
            <a:endParaRPr lang="en-US" altLang="zh-CN" sz="2800" b="1" baseline="-25000" dirty="0">
              <a:solidFill>
                <a:srgbClr val="75052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                       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炙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甘草</a:t>
            </a:r>
            <a:r>
              <a:rPr lang="en-US" altLang="zh-CN" sz="2800" b="1" baseline="-25000" dirty="0" smtClean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12g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芒硝</a:t>
            </a:r>
            <a:r>
              <a:rPr lang="en-US" altLang="zh-CN" sz="2800" b="1" baseline="-25000" dirty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 baseline="-25000" dirty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二两</a:t>
            </a:r>
            <a:r>
              <a:rPr lang="en-US" altLang="zh-CN" sz="2800" b="1" baseline="-25000" dirty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功用主法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破瘀泄热，兼以攻下。主治下焦蓄血证。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处方应付：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桃仁 生桃仁、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燀桃仁</a:t>
            </a:r>
            <a:endParaRPr lang="en-US" altLang="zh-CN" sz="24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大黄 大黄 </a:t>
            </a:r>
            <a:r>
              <a:rPr lang="zh-CN" altLang="en-US" sz="2000" dirty="0" smtClean="0">
                <a:solidFill>
                  <a:srgbClr val="FF0000"/>
                </a:solidFill>
              </a:rPr>
              <a:t>酒大黄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桂枝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桂枝</a:t>
            </a:r>
            <a:endParaRPr lang="en-US" altLang="zh-CN" sz="20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甘草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甘草 炙甘草</a:t>
            </a:r>
            <a:endParaRPr lang="en-US" altLang="zh-CN" sz="20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芒硝 芒硝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净提芒硝</a:t>
            </a:r>
            <a:endParaRPr lang="en-US" altLang="zh-CN" sz="20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443663" y="260350"/>
            <a:ext cx="2303462" cy="1323439"/>
          </a:xfrm>
          <a:prstGeom prst="rect">
            <a:avLst/>
          </a:prstGeom>
          <a:noFill/>
          <a:ln w="444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 dirty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sz="2000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桃核承气汤</a:t>
            </a:r>
            <a:r>
              <a:rPr lang="en-US" altLang="zh-CN" sz="2000" dirty="0" smtClean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hlink"/>
                </a:solidFill>
                <a:ea typeface="华文仿宋" pitchFamily="2" charset="-122"/>
              </a:rPr>
              <a:t>《</a:t>
            </a:r>
            <a:r>
              <a:rPr lang="zh-CN" altLang="en-US" sz="2000" dirty="0">
                <a:solidFill>
                  <a:schemeClr val="hlink"/>
                </a:solidFill>
                <a:ea typeface="华文仿宋" pitchFamily="2" charset="-122"/>
              </a:rPr>
              <a:t>伤寒论</a:t>
            </a:r>
            <a:r>
              <a:rPr lang="en-US" altLang="zh-CN" sz="2000" dirty="0">
                <a:solidFill>
                  <a:schemeClr val="hlink"/>
                </a:solidFill>
                <a:ea typeface="华文仿宋" pitchFamily="2" charset="-122"/>
              </a:rPr>
              <a:t>》</a:t>
            </a:r>
            <a:endParaRPr lang="zh-CN" altLang="en-US" sz="2000" dirty="0">
              <a:solidFill>
                <a:schemeClr val="hlink"/>
              </a:solidFill>
              <a:ea typeface="华文仿宋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000" dirty="0">
              <a:solidFill>
                <a:schemeClr val="hlink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7451725" y="6021388"/>
            <a:ext cx="90170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桃仁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>
          <a:xfrm flipV="1">
            <a:off x="742950" y="1084263"/>
            <a:ext cx="7648575" cy="82550"/>
          </a:xfrm>
        </p:spPr>
        <p:txBody>
          <a:bodyPr>
            <a:normAutofit fontScale="90000"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55650" y="1196975"/>
            <a:ext cx="7772400" cy="4883150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750520"/>
                </a:solidFill>
                <a:ea typeface="华文隶书" pitchFamily="2" charset="-122"/>
              </a:rPr>
              <a:t>【组成】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全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当归</a:t>
            </a:r>
            <a:r>
              <a:rPr lang="en-US" altLang="zh-CN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24g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川芎</a:t>
            </a:r>
            <a:r>
              <a:rPr lang="en-US" altLang="zh-CN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9g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桃仁（去皮尖）</a:t>
            </a:r>
            <a:r>
              <a:rPr lang="en-US" altLang="zh-CN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6g</a:t>
            </a:r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干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姜</a:t>
            </a:r>
            <a:r>
              <a:rPr lang="zh-CN" altLang="en-US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炮黑 </a:t>
            </a:r>
            <a:r>
              <a:rPr lang="en-US" altLang="zh-CN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2g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炙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甘草</a:t>
            </a:r>
            <a:r>
              <a:rPr lang="en-US" altLang="zh-CN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2g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功用主法</a:t>
            </a:r>
            <a:r>
              <a:rPr lang="en-US" altLang="zh-CN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化瘀生新，温经止痛。 产后血虚受寒，瘀阻胞宫。</a:t>
            </a:r>
            <a:endParaRPr lang="en-US" altLang="zh-CN" sz="2000" b="1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处方应付</a:t>
            </a: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全当归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全当归 </a:t>
            </a:r>
            <a:r>
              <a:rPr lang="zh-CN" altLang="en-US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当归身 当归尾</a:t>
            </a:r>
            <a:endParaRPr lang="en-US" altLang="zh-CN" sz="2000" b="1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川芎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川芎</a:t>
            </a:r>
            <a:r>
              <a:rPr lang="zh-CN" altLang="en-US" sz="2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酒川芎</a:t>
            </a:r>
            <a:endParaRPr lang="en-US" altLang="zh-CN" sz="2000" b="1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干姜</a:t>
            </a:r>
            <a:r>
              <a:rPr lang="zh-CN" altLang="en-US" sz="16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炮黑 干姜 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炮姜</a:t>
            </a:r>
            <a:endParaRPr lang="en-US" altLang="zh-CN" sz="20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炙甘草 甘草、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炙甘草</a:t>
            </a:r>
            <a:endParaRPr lang="en-US" altLang="zh-CN" sz="2000" b="1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Arial"/>
                <a:ea typeface="黑体" pitchFamily="2" charset="-122"/>
              </a:rPr>
              <a:t> 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       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      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8027988" y="5589588"/>
            <a:ext cx="549275" cy="719137"/>
          </a:xfrm>
          <a:prstGeom prst="rect">
            <a:avLst/>
          </a:prstGeom>
          <a:solidFill>
            <a:schemeClr val="folHlink">
              <a:alpha val="25000"/>
            </a:schemeClr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ea typeface="隶书" pitchFamily="49" charset="-122"/>
              </a:rPr>
              <a:t>川芎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gray">
          <a:xfrm>
            <a:off x="2285984" y="500042"/>
            <a:ext cx="496887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n-US" altLang="zh-CN" sz="2300" b="0" dirty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sz="2300" b="0" dirty="0">
                <a:solidFill>
                  <a:schemeClr val="hlink"/>
                </a:solidFill>
                <a:ea typeface="隶书" pitchFamily="49" charset="-122"/>
              </a:rPr>
              <a:t>生化汤</a:t>
            </a:r>
            <a:r>
              <a:rPr lang="en-US" altLang="zh-CN" sz="2300" b="0" dirty="0" smtClean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</a:p>
          <a:p>
            <a:r>
              <a:rPr lang="zh-CN" altLang="en-US" sz="2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《傅青主女科》</a:t>
            </a:r>
          </a:p>
          <a:p>
            <a:endParaRPr lang="en-US" altLang="zh-CN" sz="2300" b="0" dirty="0">
              <a:solidFill>
                <a:schemeClr val="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916112"/>
            <a:ext cx="6480175" cy="3870342"/>
          </a:xfrm>
          <a:solidFill>
            <a:srgbClr val="99FFCC"/>
          </a:solidFill>
          <a:ln/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宋体" charset="-122"/>
              </a:rPr>
              <a:t>  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青蒿</a:t>
            </a:r>
            <a:r>
              <a:rPr lang="en-US" altLang="zh-CN" sz="2800" b="1" dirty="0" smtClean="0">
                <a:solidFill>
                  <a:schemeClr val="tx2"/>
                </a:solidFill>
                <a:latin typeface="宋体" charset="-122"/>
              </a:rPr>
              <a:t>6g 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鳖甲</a:t>
            </a:r>
            <a:r>
              <a:rPr lang="en-US" altLang="zh-CN" sz="2800" b="1" dirty="0" smtClean="0">
                <a:solidFill>
                  <a:schemeClr val="tx2"/>
                </a:solidFill>
                <a:latin typeface="宋体" charset="-122"/>
              </a:rPr>
              <a:t>15g</a:t>
            </a:r>
            <a:endParaRPr lang="zh-CN" altLang="en-US" sz="2800" b="1" dirty="0">
              <a:solidFill>
                <a:schemeClr val="tx2"/>
              </a:solidFill>
              <a:latin typeface="宋体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宋体" charset="-122"/>
              </a:rPr>
              <a:t>  细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生地</a:t>
            </a:r>
            <a:r>
              <a:rPr lang="en-US" altLang="zh-CN" sz="2800" b="1" dirty="0" smtClean="0">
                <a:solidFill>
                  <a:schemeClr val="tx2"/>
                </a:solidFill>
                <a:latin typeface="宋体" charset="-122"/>
              </a:rPr>
              <a:t>12g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      知母</a:t>
            </a:r>
            <a:r>
              <a:rPr lang="en-US" altLang="zh-CN" sz="2800" b="1" dirty="0" smtClean="0">
                <a:solidFill>
                  <a:schemeClr val="tx2"/>
                </a:solidFill>
                <a:latin typeface="宋体" charset="-122"/>
              </a:rPr>
              <a:t>6g</a:t>
            </a:r>
            <a:endParaRPr lang="zh-CN" altLang="en-US" sz="2800" b="1" dirty="0">
              <a:solidFill>
                <a:schemeClr val="tx2"/>
              </a:solidFill>
              <a:latin typeface="宋体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宋体" charset="-122"/>
              </a:rPr>
              <a:t>  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丹皮</a:t>
            </a:r>
            <a:r>
              <a:rPr lang="en-US" altLang="zh-CN" sz="2800" b="1" dirty="0" smtClean="0">
                <a:solidFill>
                  <a:schemeClr val="tx2"/>
                </a:solidFill>
                <a:latin typeface="宋体" charset="-122"/>
              </a:rPr>
              <a:t>9g</a:t>
            </a:r>
          </a:p>
          <a:p>
            <a:pPr algn="just">
              <a:lnSpc>
                <a:spcPct val="120000"/>
              </a:lnSpc>
              <a:buNone/>
            </a:pPr>
            <a:r>
              <a:rPr kumimoji="1" lang="zh-CN" altLang="en-US" sz="2800" dirty="0" smtClean="0">
                <a:latin typeface="黑体" pitchFamily="2" charset="-122"/>
                <a:ea typeface="宋体" charset="-122"/>
              </a:rPr>
              <a:t>【功用主治】透热养阴。主治温病后期，邪伏阴分证。</a:t>
            </a:r>
            <a:endParaRPr kumimoji="1" lang="en-US" altLang="zh-CN" sz="2800" dirty="0" smtClean="0">
              <a:latin typeface="黑体" pitchFamily="2" charset="-122"/>
              <a:ea typeface="宋体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处方应付</a:t>
            </a:r>
            <a:endParaRPr lang="en-US" altLang="zh-CN" sz="2800" b="1" dirty="0" smtClean="0">
              <a:solidFill>
                <a:schemeClr val="tx2"/>
              </a:solidFill>
              <a:latin typeface="宋体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青蒿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</a:rPr>
              <a:t>青蒿</a:t>
            </a:r>
            <a:endParaRPr lang="en-US" altLang="zh-CN" sz="2800" b="1" dirty="0" smtClean="0">
              <a:solidFill>
                <a:srgbClr val="FF0000"/>
              </a:solidFill>
              <a:latin typeface="宋体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鳖甲 鳖甲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</a:rPr>
              <a:t>醋鳖甲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细生地 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</a:rPr>
              <a:t>生地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 熟地   </a:t>
            </a:r>
            <a:endParaRPr lang="en-US" altLang="zh-CN" sz="2800" b="1" dirty="0" smtClean="0">
              <a:solidFill>
                <a:schemeClr val="tx2"/>
              </a:solidFill>
              <a:latin typeface="宋体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知母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</a:rPr>
              <a:t>知母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 盐知母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latin typeface="宋体" charset="-122"/>
              </a:rPr>
              <a:t>丹皮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</a:rPr>
              <a:t>牡丹皮</a:t>
            </a:r>
            <a:endParaRPr lang="en-US" altLang="zh-CN" sz="2800" b="1" dirty="0" smtClean="0">
              <a:solidFill>
                <a:srgbClr val="FF0000"/>
              </a:solidFill>
              <a:latin typeface="宋体" charset="-122"/>
            </a:endParaRPr>
          </a:p>
          <a:p>
            <a:pPr algn="just">
              <a:lnSpc>
                <a:spcPct val="120000"/>
              </a:lnSpc>
              <a:buNone/>
            </a:pPr>
            <a:endParaRPr kumimoji="1" lang="en-US" altLang="zh-CN" sz="2800" dirty="0" smtClean="0">
              <a:latin typeface="黑体" pitchFamily="2" charset="-122"/>
              <a:ea typeface="宋体" charset="-122"/>
            </a:endParaRPr>
          </a:p>
          <a:p>
            <a:pPr algn="just">
              <a:lnSpc>
                <a:spcPct val="120000"/>
              </a:lnSpc>
              <a:buNone/>
            </a:pPr>
            <a:endParaRPr kumimoji="1" lang="zh-CN" altLang="en-US" sz="2800" dirty="0" smtClean="0">
              <a:latin typeface="黑体" pitchFamily="2" charset="-122"/>
              <a:ea typeface="宋体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endParaRPr lang="zh-CN" altLang="en-US" sz="2800" b="1" dirty="0">
              <a:solidFill>
                <a:schemeClr val="tx2"/>
              </a:solidFill>
              <a:latin typeface="宋体" charset="-122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258888" y="1125538"/>
            <a:ext cx="201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990000"/>
                </a:solidFill>
                <a:latin typeface="Arial" charset="0"/>
                <a:ea typeface="宋体" charset="-122"/>
              </a:rPr>
              <a:t>【组成】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4071934" y="571480"/>
            <a:ext cx="2016125" cy="101566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hlink"/>
                </a:solidFill>
                <a:latin typeface="宋体" charset="-122"/>
                <a:ea typeface="宋体" charset="-122"/>
              </a:rPr>
              <a:t>青蒿</a:t>
            </a:r>
            <a:r>
              <a:rPr lang="zh-CN" altLang="en-US" sz="2000" dirty="0">
                <a:solidFill>
                  <a:schemeClr val="hlink"/>
                </a:solidFill>
                <a:latin typeface="宋体" charset="-122"/>
                <a:ea typeface="宋体" charset="-122"/>
              </a:rPr>
              <a:t>鳖甲</a:t>
            </a:r>
            <a:r>
              <a:rPr lang="zh-CN" altLang="en-US" sz="2000" dirty="0" smtClean="0">
                <a:solidFill>
                  <a:schemeClr val="hlink"/>
                </a:solidFill>
                <a:latin typeface="宋体" charset="-122"/>
                <a:ea typeface="宋体" charset="-122"/>
              </a:rPr>
              <a:t>汤</a:t>
            </a:r>
            <a:endParaRPr lang="en-US" altLang="zh-CN" sz="2000" dirty="0" smtClean="0">
              <a:solidFill>
                <a:schemeClr val="hlink"/>
              </a:solidFill>
              <a:latin typeface="宋体" charset="-122"/>
              <a:ea typeface="宋体" charset="-122"/>
            </a:endParaRPr>
          </a:p>
          <a:p>
            <a:pPr algn="l">
              <a:spcBef>
                <a:spcPct val="0"/>
              </a:spcBef>
              <a:buClrTx/>
              <a:buSzTx/>
            </a:pPr>
            <a:r>
              <a:rPr lang="zh-CN" altLang="en-US" sz="2000" dirty="0" smtClean="0">
                <a:solidFill>
                  <a:srgbClr val="008080"/>
                </a:solidFill>
              </a:rPr>
              <a:t>《温病条辨》</a:t>
            </a:r>
            <a:endParaRPr lang="zh-CN" altLang="en-US" sz="2000" b="0" dirty="0" smtClean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chemeClr val="hlink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62474" name="Picture 10" descr="青蒿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6325" y="4149725"/>
            <a:ext cx="1800225" cy="2016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357290" y="2285992"/>
            <a:ext cx="6324600" cy="52168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990000"/>
                </a:solidFill>
                <a:latin typeface="Arial" charset="0"/>
                <a:ea typeface="宋体" charset="-122"/>
              </a:rPr>
              <a:t>【组成】</a:t>
            </a:r>
            <a:endParaRPr lang="en-US" altLang="zh-CN" dirty="0" smtClean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生地黄</a:t>
            </a:r>
            <a:r>
              <a:rPr lang="en-US" altLang="zh-CN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6g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      </a:t>
            </a:r>
            <a:r>
              <a:rPr lang="zh-CN" altLang="en-US" dirty="0">
                <a:solidFill>
                  <a:schemeClr val="tx2"/>
                </a:solidFill>
                <a:latin typeface="宋体" charset="-122"/>
                <a:ea typeface="宋体" charset="-122"/>
              </a:rPr>
              <a:t>木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通</a:t>
            </a:r>
            <a:r>
              <a:rPr lang="en-US" altLang="zh-CN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6g</a:t>
            </a:r>
            <a:endParaRPr lang="zh-CN" altLang="en-US" dirty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宋体" charset="-122"/>
                <a:ea typeface="宋体" charset="-122"/>
              </a:rPr>
              <a:t>生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甘草</a:t>
            </a:r>
            <a:r>
              <a:rPr lang="en-US" altLang="zh-CN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6g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       </a:t>
            </a:r>
            <a:r>
              <a:rPr lang="zh-CN" altLang="en-US" dirty="0">
                <a:solidFill>
                  <a:schemeClr val="tx2"/>
                </a:solidFill>
                <a:latin typeface="宋体" charset="-122"/>
                <a:ea typeface="宋体" charset="-122"/>
              </a:rPr>
              <a:t>竹叶 </a:t>
            </a:r>
            <a:r>
              <a:rPr lang="en-US" altLang="zh-CN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6g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【</a:t>
            </a:r>
            <a:r>
              <a:rPr lang="zh-CN" altLang="en-US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功用主法</a:t>
            </a:r>
            <a:r>
              <a:rPr lang="en-US" altLang="zh-CN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】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养阴清心，利水通淋。主治心经有热证；心热移于小肠证。</a:t>
            </a:r>
            <a:endParaRPr lang="en-US" altLang="zh-CN" dirty="0" smtClean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处方应付</a:t>
            </a:r>
            <a:endParaRPr lang="en-US" altLang="zh-CN" b="1" dirty="0" smtClean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生地黄 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生地黄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 熟地黄</a:t>
            </a:r>
            <a:endParaRPr lang="en-US" altLang="zh-CN" dirty="0" smtClean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木通 木通 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关木通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生甘草 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甘草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 炙甘草</a:t>
            </a:r>
            <a:endParaRPr lang="en-US" altLang="zh-CN" dirty="0" smtClean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竹叶 竹叶</a:t>
            </a:r>
            <a:endParaRPr lang="en-US" altLang="zh-CN" dirty="0" smtClean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50000"/>
              </a:spcBef>
            </a:pPr>
            <a:endParaRPr lang="en-US" altLang="zh-CN" b="1" dirty="0" smtClean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dirty="0" smtClean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2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2643174" y="571480"/>
            <a:ext cx="3676646" cy="101566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宋体" charset="-122"/>
                <a:ea typeface="宋体" charset="-122"/>
              </a:rPr>
              <a:t>·</a:t>
            </a:r>
            <a:r>
              <a:rPr lang="zh-CN" altLang="en-US" sz="2000" dirty="0">
                <a:solidFill>
                  <a:schemeClr val="hlink"/>
                </a:solidFill>
                <a:latin typeface="宋体" charset="-122"/>
                <a:ea typeface="宋体" charset="-122"/>
              </a:rPr>
              <a:t>导赤散</a:t>
            </a:r>
            <a:r>
              <a:rPr lang="en-US" altLang="zh-CN" sz="2000" dirty="0" smtClean="0">
                <a:solidFill>
                  <a:schemeClr val="hlink"/>
                </a:solidFill>
                <a:latin typeface="宋体" charset="-122"/>
                <a:ea typeface="宋体" charset="-122"/>
              </a:rPr>
              <a:t>·</a:t>
            </a:r>
          </a:p>
          <a:p>
            <a:pPr algn="l">
              <a:spcBef>
                <a:spcPct val="0"/>
              </a:spcBef>
              <a:buClrTx/>
              <a:buSzTx/>
            </a:pPr>
            <a:r>
              <a:rPr lang="zh-CN" altLang="en-US" sz="2000" dirty="0" smtClean="0"/>
              <a:t>《小儿药证直诀》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chemeClr val="hlink"/>
              </a:solidFill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42910" y="2357430"/>
            <a:ext cx="7065989" cy="3929090"/>
          </a:xfrm>
          <a:prstGeom prst="rect">
            <a:avLst/>
          </a:prstGeom>
          <a:gradFill rotWithShape="0">
            <a:gsLst>
              <a:gs pos="0">
                <a:srgbClr val="009999"/>
              </a:gs>
              <a:gs pos="50000">
                <a:srgbClr val="CCFFCC"/>
              </a:gs>
              <a:gs pos="100000">
                <a:srgbClr val="009999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黄连</a:t>
            </a:r>
            <a:r>
              <a:rPr lang="en-US" altLang="zh-CN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9g </a:t>
            </a: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黄芩</a:t>
            </a:r>
            <a:r>
              <a:rPr lang="en-US" altLang="zh-CN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6g</a:t>
            </a:r>
            <a:endParaRPr lang="zh-CN" altLang="en-US" sz="2400" dirty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黄柏</a:t>
            </a:r>
            <a:r>
              <a:rPr lang="en-US" altLang="zh-CN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6g  </a:t>
            </a: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栀子</a:t>
            </a:r>
            <a:r>
              <a:rPr lang="en-US" altLang="zh-CN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9g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【</a:t>
            </a:r>
            <a:r>
              <a:rPr lang="zh-CN" altLang="en-US" sz="2400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功用主法</a:t>
            </a:r>
            <a:r>
              <a:rPr lang="en-US" altLang="zh-CN" sz="2400" dirty="0" smtClean="0">
                <a:solidFill>
                  <a:srgbClr val="000066"/>
                </a:solidFill>
                <a:latin typeface="宋体" charset="-122"/>
                <a:ea typeface="宋体" charset="-122"/>
              </a:rPr>
              <a:t>】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泻火解毒。主治三焦火毒热盛证。</a:t>
            </a:r>
            <a:endParaRPr kumimoji="1" lang="en-US" altLang="zh-CN" sz="2400" dirty="0" smtClean="0">
              <a:solidFill>
                <a:schemeClr val="tx1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处方应付</a:t>
            </a:r>
            <a:endParaRPr lang="en-US" altLang="zh-CN" sz="2400" b="1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黄连 </a:t>
            </a:r>
            <a:r>
              <a:rPr lang="zh-CN" altLang="en-US" sz="240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黄连</a:t>
            </a: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 酒黄连 姜黄连</a:t>
            </a:r>
            <a:endParaRPr lang="en-US" altLang="zh-CN" sz="2400" dirty="0" smtClean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黄芩 </a:t>
            </a:r>
            <a:r>
              <a:rPr lang="zh-CN" altLang="en-US" sz="240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黄芩</a:t>
            </a: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 酒黄芩 黄芩炭</a:t>
            </a:r>
          </a:p>
          <a:p>
            <a:pPr marL="342900" indent="-342900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黄柏 </a:t>
            </a:r>
            <a:r>
              <a:rPr lang="zh-CN" altLang="en-US" sz="240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黄柏 </a:t>
            </a: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盐黄柏</a:t>
            </a:r>
            <a:endParaRPr lang="en-US" altLang="zh-CN" sz="2400" dirty="0" smtClean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栀子</a:t>
            </a:r>
            <a:r>
              <a:rPr lang="en-US" altLang="zh-CN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生栀子 </a:t>
            </a:r>
            <a:r>
              <a:rPr lang="zh-CN" altLang="en-US" sz="2400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炒栀子</a:t>
            </a:r>
            <a:endParaRPr lang="en-US" altLang="zh-CN" sz="2400" dirty="0" smtClean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0"/>
              </a:spcBef>
            </a:pPr>
            <a:endParaRPr lang="en-US" altLang="zh-CN" sz="2400" b="1" dirty="0" smtClean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0"/>
              </a:spcBef>
            </a:pPr>
            <a:endParaRPr kumimoji="1" lang="zh-CN" altLang="en-US" sz="2400" dirty="0" smtClean="0">
              <a:solidFill>
                <a:schemeClr val="tx1"/>
              </a:solidFill>
              <a:latin typeface="宋体" charset="-122"/>
              <a:ea typeface="宋体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zh-CN" altLang="en-US" sz="2600" dirty="0" smtClean="0">
                <a:solidFill>
                  <a:schemeClr val="tx2"/>
                </a:solidFill>
              </a:rPr>
              <a:t> </a:t>
            </a:r>
            <a:endParaRPr lang="zh-CN" altLang="en-US" sz="2600" dirty="0">
              <a:solidFill>
                <a:schemeClr val="tx2"/>
              </a:solidFill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500166" y="1000108"/>
            <a:ext cx="4670433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zh-CN" altLang="en-US" dirty="0" smtClean="0">
                <a:solidFill>
                  <a:srgbClr val="990000"/>
                </a:solidFill>
                <a:latin typeface="宋体" charset="-122"/>
                <a:ea typeface="宋体" charset="-122"/>
              </a:rPr>
              <a:t>【组成】</a:t>
            </a:r>
            <a:endParaRPr lang="en-US" altLang="zh-CN" dirty="0" smtClean="0">
              <a:solidFill>
                <a:srgbClr val="990000"/>
              </a:solidFill>
              <a:latin typeface="宋体" charset="-122"/>
              <a:ea typeface="宋体" charset="-122"/>
            </a:endParaRPr>
          </a:p>
          <a:p>
            <a:pPr marL="342900" indent="-342900"/>
            <a:r>
              <a:rPr lang="zh-CN" altLang="en-US" dirty="0" smtClean="0">
                <a:latin typeface="宋体" charset="-122"/>
                <a:ea typeface="宋体" charset="-122"/>
              </a:rPr>
              <a:t>崔氏方录自《外台秘要》</a:t>
            </a:r>
          </a:p>
          <a:p>
            <a:pPr marL="342900" indent="-342900"/>
            <a:endParaRPr lang="zh-CN" altLang="en-US" dirty="0">
              <a:solidFill>
                <a:srgbClr val="990000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877050" y="549275"/>
            <a:ext cx="2014538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latin typeface="宋体" charset="-122"/>
                <a:ea typeface="宋体" charset="-122"/>
              </a:rPr>
              <a:t>·</a:t>
            </a:r>
            <a:r>
              <a:rPr lang="zh-CN" altLang="en-US" sz="2000">
                <a:solidFill>
                  <a:schemeClr val="hlink"/>
                </a:solidFill>
                <a:latin typeface="宋体" charset="-122"/>
                <a:ea typeface="宋体" charset="-122"/>
              </a:rPr>
              <a:t>黄连解毒汤</a:t>
            </a:r>
            <a:r>
              <a:rPr lang="en-US" altLang="zh-CN" sz="2000">
                <a:solidFill>
                  <a:schemeClr val="hlink"/>
                </a:solidFill>
                <a:latin typeface="宋体" charset="-122"/>
                <a:ea typeface="宋体" charset="-122"/>
              </a:rPr>
              <a:t>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2910" y="620713"/>
            <a:ext cx="8197878" cy="5400675"/>
          </a:xfrm>
          <a:noFill/>
          <a:ln/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US" altLang="zh-CN" sz="2000" b="1" dirty="0">
              <a:ea typeface="楷体_GB2312" pitchFamily="49" charset="-122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华文隶书" pitchFamily="2" charset="-122"/>
                <a:ea typeface="华文隶书" pitchFamily="2" charset="-122"/>
              </a:rPr>
              <a:t>    </a:t>
            </a:r>
            <a:r>
              <a:rPr lang="en-US" altLang="zh-CN" sz="2000" b="1" dirty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000" b="1" dirty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组成</a:t>
            </a:r>
            <a:r>
              <a:rPr lang="en-US" altLang="zh-CN" sz="2000" b="1" dirty="0">
                <a:solidFill>
                  <a:srgbClr val="750520"/>
                </a:solidFill>
                <a:latin typeface="黑体" pitchFamily="2" charset="-122"/>
                <a:ea typeface="黑体" pitchFamily="2" charset="-122"/>
              </a:rPr>
              <a:t>】 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                   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   炒黄柏 </a:t>
            </a:r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15g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         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苍术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米泔水浸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，炒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15g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sz="2000" b="1" dirty="0">
                <a:latin typeface="黑体" pitchFamily="2" charset="-122"/>
                <a:ea typeface="黑体" pitchFamily="2" charset="-122"/>
              </a:rPr>
            </a:b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 smtClean="0">
                <a:solidFill>
                  <a:srgbClr val="750520"/>
                </a:solidFill>
                <a:ea typeface="华文隶书" pitchFamily="2" charset="-122"/>
              </a:rPr>
              <a:t>【</a:t>
            </a:r>
            <a:r>
              <a:rPr lang="zh-CN" altLang="en-US" sz="2000" b="1" dirty="0" smtClean="0">
                <a:solidFill>
                  <a:srgbClr val="750520"/>
                </a:solidFill>
                <a:ea typeface="华文隶书" pitchFamily="2" charset="-122"/>
              </a:rPr>
              <a:t>功用主治</a:t>
            </a:r>
            <a:r>
              <a:rPr lang="en-US" altLang="zh-CN" sz="2000" b="1" dirty="0" smtClean="0">
                <a:solidFill>
                  <a:srgbClr val="750520"/>
                </a:solidFill>
                <a:ea typeface="华文隶书" pitchFamily="2" charset="-122"/>
              </a:rPr>
              <a:t>】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清热燥湿。主治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湿热下注证。</a:t>
            </a:r>
            <a:endParaRPr lang="en-US" altLang="zh-CN" sz="2000" b="1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处方应付</a:t>
            </a:r>
            <a:endParaRPr lang="en-US" altLang="zh-CN" sz="2000" b="1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炒黄柏 黄柏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盐黄柏</a:t>
            </a:r>
            <a:endParaRPr lang="en-US" altLang="zh-CN" sz="20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苍术 苍术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麸炒苍术 </a:t>
            </a:r>
            <a:endParaRPr lang="zh-CN" altLang="en-US" sz="20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3071802" y="500042"/>
            <a:ext cx="3030533" cy="70788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sz="2000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二妙散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</a:p>
          <a:p>
            <a:r>
              <a:rPr lang="en-US" altLang="zh-CN" sz="2000" b="1" dirty="0" smtClean="0">
                <a:ea typeface="黑体" pitchFamily="2" charset="-122"/>
              </a:rPr>
              <a:t>《</a:t>
            </a:r>
            <a:r>
              <a:rPr lang="zh-CN" altLang="en-US" sz="2000" b="1" dirty="0" smtClean="0">
                <a:ea typeface="黑体" pitchFamily="2" charset="-122"/>
              </a:rPr>
              <a:t>丹溪心法</a:t>
            </a:r>
            <a:r>
              <a:rPr lang="en-US" altLang="zh-CN" sz="2000" b="1" dirty="0" smtClean="0">
                <a:ea typeface="黑体" pitchFamily="2" charset="-122"/>
              </a:rPr>
              <a:t>》</a:t>
            </a:r>
            <a:endParaRPr lang="en-US" altLang="zh-CN" sz="2000" b="1" dirty="0">
              <a:solidFill>
                <a:schemeClr val="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714876" y="1714488"/>
          <a:ext cx="3571900" cy="3286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50"/>
                <a:gridCol w="1785950"/>
              </a:tblGrid>
              <a:tr h="16430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430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5" name="Picture 2" descr="d:\program files\360se6\User Data\temp\38327012.jpg"/>
          <p:cNvPicPr preferRelativeResize="0">
            <a:picLocks noChangeArrowheads="1"/>
          </p:cNvPicPr>
          <p:nvPr/>
        </p:nvPicPr>
        <p:blipFill>
          <a:blip r:embed="rId3" cstate="print"/>
          <a:srcRect l="11056" r="12469"/>
          <a:stretch>
            <a:fillRect/>
          </a:stretch>
        </p:blipFill>
        <p:spPr bwMode="auto">
          <a:xfrm>
            <a:off x="4643438" y="1500174"/>
            <a:ext cx="1800000" cy="1800000"/>
          </a:xfrm>
          <a:prstGeom prst="rect">
            <a:avLst/>
          </a:prstGeom>
          <a:noFill/>
        </p:spPr>
      </p:pic>
      <p:pic>
        <p:nvPicPr>
          <p:cNvPr id="10" name="Picture 2" descr="d:\program files\360se6\User Data\temp\guizhi-yinpian.jpg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4286256"/>
            <a:ext cx="1800000" cy="1800000"/>
          </a:xfrm>
          <a:prstGeom prst="rect">
            <a:avLst/>
          </a:prstGeom>
          <a:noFill/>
        </p:spPr>
      </p:pic>
      <p:grpSp>
        <p:nvGrpSpPr>
          <p:cNvPr id="12" name="组合 7"/>
          <p:cNvGrpSpPr/>
          <p:nvPr/>
        </p:nvGrpSpPr>
        <p:grpSpPr>
          <a:xfrm>
            <a:off x="785786" y="571480"/>
            <a:ext cx="2646878" cy="3572694"/>
            <a:chOff x="785786" y="1071546"/>
            <a:chExt cx="2646878" cy="3572694"/>
          </a:xfrm>
        </p:grpSpPr>
        <p:sp>
          <p:nvSpPr>
            <p:cNvPr id="17" name="TextBox 16"/>
            <p:cNvSpPr txBox="1"/>
            <p:nvPr/>
          </p:nvSpPr>
          <p:spPr>
            <a:xfrm>
              <a:off x="785786" y="1071546"/>
              <a:ext cx="2646878" cy="3571900"/>
            </a:xfrm>
            <a:prstGeom prst="rect">
              <a:avLst/>
            </a:prstGeom>
            <a:ln cmpd="thickThin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麻 黄 汤</a:t>
              </a:r>
              <a:endParaRPr lang="en-US" altLang="zh-CN" sz="2000" dirty="0" smtClean="0">
                <a:solidFill>
                  <a:srgbClr val="6600FF"/>
                </a:solidFill>
                <a:latin typeface="华文行楷" pitchFamily="2" charset="-122"/>
                <a:ea typeface="华文行楷" pitchFamily="2" charset="-122"/>
              </a:endParaRPr>
            </a:p>
            <a:p>
              <a:pPr algn="ctr"/>
              <a:r>
                <a:rPr lang="en-US" altLang="zh-CN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︽</a:t>
              </a:r>
              <a:r>
                <a:rPr lang="zh-CN" altLang="en-US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伤寒论</a:t>
              </a:r>
              <a:r>
                <a:rPr lang="en-US" altLang="zh-CN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︾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【组成】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麻黄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９ｇ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，桂枝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６ｇ</a:t>
              </a:r>
            </a:p>
            <a:p>
              <a:pPr>
                <a:lnSpc>
                  <a:spcPct val="120000"/>
                </a:lnSpc>
                <a:buFont typeface="Symbol" pitchFamily="18" charset="2"/>
                <a:buNone/>
              </a:pP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   杏仁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j-ea"/>
                  <a:ea typeface="+mj-ea"/>
                  <a:cs typeface="Times New Roman" pitchFamily="18" charset="0"/>
                </a:rPr>
                <a:t>６ｇ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，炙甘草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３ｇ</a:t>
              </a:r>
              <a:endParaRPr lang="en-US" altLang="zh-CN" sz="2000" b="1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【</a:t>
              </a:r>
              <a:r>
                <a:rPr lang="zh-CN" altLang="en-US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功用主治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】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风寒束表，肺气不宣。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主治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外感风寒表实证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 rot="5400000">
              <a:off x="927868" y="2857496"/>
              <a:ext cx="3572694" cy="79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>
              <a:off x="214282" y="2857496"/>
              <a:ext cx="3571900" cy="15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572000" y="714356"/>
            <a:ext cx="314327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处方应付</a:t>
            </a:r>
            <a:endParaRPr lang="zh-CN" altLang="en-US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8840788" cy="5400675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endParaRPr lang="en-US" altLang="zh-CN" sz="3600" b="1" dirty="0"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8000"/>
                </a:solidFill>
                <a:latin typeface="华文隶书" pitchFamily="2" charset="-122"/>
                <a:ea typeface="华文隶书" pitchFamily="2" charset="-122"/>
              </a:rPr>
              <a:t>     </a:t>
            </a:r>
            <a:r>
              <a:rPr lang="en-US" altLang="zh-CN" sz="2600" b="1" dirty="0">
                <a:solidFill>
                  <a:srgbClr val="750520"/>
                </a:solidFill>
                <a:latin typeface="华文新魏" pitchFamily="2" charset="-122"/>
                <a:ea typeface="华文新魏" pitchFamily="2" charset="-122"/>
              </a:rPr>
              <a:t>【</a:t>
            </a:r>
            <a:r>
              <a:rPr lang="zh-CN" altLang="en-US" sz="2600" b="1" dirty="0">
                <a:solidFill>
                  <a:srgbClr val="750520"/>
                </a:solidFill>
                <a:latin typeface="华文隶书" pitchFamily="2" charset="-122"/>
                <a:ea typeface="华文隶书" pitchFamily="2" charset="-122"/>
              </a:rPr>
              <a:t>组成</a:t>
            </a:r>
            <a:r>
              <a:rPr lang="en-US" altLang="zh-CN" sz="2600" b="1" dirty="0">
                <a:solidFill>
                  <a:srgbClr val="750520"/>
                </a:solidFill>
                <a:latin typeface="华文新魏" pitchFamily="2" charset="-122"/>
                <a:ea typeface="华文新魏" pitchFamily="2" charset="-122"/>
              </a:rPr>
              <a:t>】</a:t>
            </a:r>
            <a:r>
              <a:rPr lang="en-US" altLang="zh-CN" sz="2800" b="1" dirty="0">
                <a:solidFill>
                  <a:srgbClr val="750520"/>
                </a:solidFill>
                <a:latin typeface="华文隶书" pitchFamily="2" charset="-122"/>
                <a:ea typeface="华文隶书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          </a:t>
            </a:r>
            <a:r>
              <a:rPr lang="zh-CN" altLang="en-US" sz="3000" b="1" dirty="0"/>
              <a:t>防己 </a:t>
            </a:r>
            <a:r>
              <a:rPr lang="en-US" altLang="zh-CN" sz="2200" b="1" dirty="0" smtClean="0">
                <a:solidFill>
                  <a:srgbClr val="FF3300"/>
                </a:solidFill>
              </a:rPr>
              <a:t>12g</a:t>
            </a:r>
            <a:r>
              <a:rPr lang="zh-CN" altLang="en-US" sz="3000" b="1" dirty="0" smtClean="0">
                <a:solidFill>
                  <a:srgbClr val="FF3300"/>
                </a:solidFill>
              </a:rPr>
              <a:t>  </a:t>
            </a:r>
            <a:r>
              <a:rPr lang="zh-CN" altLang="en-US" sz="3000" b="1" dirty="0" smtClean="0"/>
              <a:t>   </a:t>
            </a:r>
            <a:endParaRPr lang="zh-CN" altLang="en-US" sz="3000" b="1" dirty="0"/>
          </a:p>
          <a:p>
            <a:pPr>
              <a:buFont typeface="Wingdings" pitchFamily="2" charset="2"/>
              <a:buNone/>
            </a:pPr>
            <a:r>
              <a:rPr lang="zh-CN" altLang="en-US" sz="3000" b="1" dirty="0"/>
              <a:t>                  黄芪 </a:t>
            </a:r>
            <a:r>
              <a:rPr lang="en-US" altLang="zh-CN" sz="2200" b="1" dirty="0" smtClean="0">
                <a:solidFill>
                  <a:srgbClr val="FF3300"/>
                </a:solidFill>
              </a:rPr>
              <a:t>15g</a:t>
            </a:r>
            <a:endParaRPr lang="zh-CN" altLang="en-US" sz="3000" b="1" dirty="0"/>
          </a:p>
          <a:p>
            <a:pPr>
              <a:buFont typeface="Wingdings" pitchFamily="2" charset="2"/>
              <a:buNone/>
            </a:pPr>
            <a:r>
              <a:rPr lang="zh-CN" altLang="en-US" sz="3000" b="1" dirty="0"/>
              <a:t>                  甘草 </a:t>
            </a:r>
            <a:r>
              <a:rPr lang="zh-CN" altLang="en-US" sz="2200" b="1" dirty="0" smtClean="0">
                <a:solidFill>
                  <a:srgbClr val="FF3300"/>
                </a:solidFill>
              </a:rPr>
              <a:t>炒 </a:t>
            </a:r>
            <a:r>
              <a:rPr lang="en-US" altLang="zh-CN" sz="2200" b="1" dirty="0" smtClean="0">
                <a:solidFill>
                  <a:srgbClr val="FF3300"/>
                </a:solidFill>
              </a:rPr>
              <a:t>6g</a:t>
            </a:r>
            <a:r>
              <a:rPr lang="zh-CN" altLang="en-US" sz="3000" b="1" dirty="0" smtClean="0"/>
              <a:t>    </a:t>
            </a:r>
            <a:endParaRPr lang="zh-CN" altLang="en-US" sz="3000" b="1" dirty="0"/>
          </a:p>
          <a:p>
            <a:pPr>
              <a:buFont typeface="Wingdings" pitchFamily="2" charset="2"/>
              <a:buNone/>
            </a:pPr>
            <a:r>
              <a:rPr lang="zh-CN" altLang="en-US" sz="3000" b="1" dirty="0"/>
              <a:t>                  白术 </a:t>
            </a:r>
            <a:r>
              <a:rPr lang="en-US" altLang="zh-CN" sz="2200" b="1" dirty="0" smtClean="0">
                <a:solidFill>
                  <a:srgbClr val="FF3300"/>
                </a:solidFill>
              </a:rPr>
              <a:t>9g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750520"/>
                </a:solidFill>
                <a:ea typeface="华文隶书" pitchFamily="2" charset="-122"/>
              </a:rPr>
              <a:t>【</a:t>
            </a:r>
            <a:r>
              <a:rPr lang="zh-CN" altLang="en-US" sz="2000" b="1" dirty="0" smtClean="0">
                <a:solidFill>
                  <a:srgbClr val="750520"/>
                </a:solidFill>
                <a:ea typeface="华文隶书" pitchFamily="2" charset="-122"/>
              </a:rPr>
              <a:t>功用主治</a:t>
            </a:r>
            <a:r>
              <a:rPr lang="en-US" altLang="zh-CN" sz="2000" b="1" dirty="0" smtClean="0">
                <a:solidFill>
                  <a:srgbClr val="750520"/>
                </a:solidFill>
                <a:ea typeface="华文隶书" pitchFamily="2" charset="-122"/>
              </a:rPr>
              <a:t>】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益气祛风，健脾利水。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气虚之风水、风湿证。</a:t>
            </a:r>
            <a:endParaRPr lang="en-US" altLang="zh-CN" sz="2000" b="1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zh-CN" altLang="en-US" sz="2400" dirty="0" smtClean="0"/>
              <a:t>处方应付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防己 </a:t>
            </a:r>
            <a:r>
              <a:rPr lang="zh-CN" altLang="en-US" sz="2400" dirty="0" smtClean="0">
                <a:solidFill>
                  <a:srgbClr val="FF0000"/>
                </a:solidFill>
              </a:rPr>
              <a:t>防己</a:t>
            </a:r>
            <a:r>
              <a:rPr lang="zh-CN" altLang="en-US" sz="2400" dirty="0" smtClean="0"/>
              <a:t>  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黄芪 </a:t>
            </a:r>
            <a:r>
              <a:rPr lang="zh-CN" altLang="en-US" sz="2400" dirty="0" smtClean="0">
                <a:solidFill>
                  <a:srgbClr val="FF0000"/>
                </a:solidFill>
              </a:rPr>
              <a:t>黄芪</a:t>
            </a:r>
            <a:r>
              <a:rPr lang="zh-CN" altLang="en-US" sz="2400" dirty="0" smtClean="0"/>
              <a:t> 蜜炙黄芪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甘草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炒</a:t>
            </a:r>
            <a:r>
              <a:rPr lang="en-US" altLang="zh-CN" sz="2400" dirty="0" smtClean="0"/>
              <a:t>)  </a:t>
            </a:r>
            <a:r>
              <a:rPr lang="zh-CN" altLang="en-US" sz="2400" dirty="0" smtClean="0"/>
              <a:t>甘草 </a:t>
            </a:r>
            <a:r>
              <a:rPr lang="zh-CN" altLang="en-US" sz="2400" dirty="0" smtClean="0">
                <a:solidFill>
                  <a:srgbClr val="FF0000"/>
                </a:solidFill>
              </a:rPr>
              <a:t>蜜炙甘草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400" dirty="0" smtClean="0"/>
              <a:t>白术 白术 </a:t>
            </a:r>
            <a:r>
              <a:rPr lang="zh-CN" altLang="en-US" sz="2400" dirty="0" smtClean="0">
                <a:solidFill>
                  <a:srgbClr val="FF0000"/>
                </a:solidFill>
              </a:rPr>
              <a:t>麸炒白术</a:t>
            </a:r>
            <a:endParaRPr lang="zh-CN" altLang="en-US" sz="22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3000" b="1" dirty="0">
              <a:solidFill>
                <a:srgbClr val="FF3300"/>
              </a:solidFill>
              <a:latin typeface="华文隶书" pitchFamily="2" charset="-122"/>
              <a:ea typeface="华文隶书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3600" b="1" dirty="0" smtClean="0">
                <a:latin typeface="Arial Black" pitchFamily="34" charset="0"/>
                <a:ea typeface="楷体_GB2312" pitchFamily="49" charset="-122"/>
              </a:rPr>
              <a:t>        </a:t>
            </a:r>
            <a:endParaRPr lang="en-US" altLang="zh-CN" sz="3600" b="1" dirty="0"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3071802" y="642918"/>
            <a:ext cx="2357454" cy="101566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sz="2000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防己黄芪汤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</a:p>
          <a:p>
            <a:r>
              <a:rPr lang="en-US" altLang="zh-CN" sz="2000" b="1" dirty="0" smtClean="0">
                <a:ea typeface="黑体" pitchFamily="2" charset="-122"/>
              </a:rPr>
              <a:t>《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金匮要略</a:t>
            </a:r>
            <a:r>
              <a:rPr lang="en-US" altLang="zh-CN" sz="2000" b="1" dirty="0" smtClean="0">
                <a:ea typeface="黑体" pitchFamily="2" charset="-122"/>
              </a:rPr>
              <a:t>》</a:t>
            </a:r>
          </a:p>
          <a:p>
            <a:endParaRPr lang="en-US" altLang="zh-CN" sz="2000" b="1" dirty="0">
              <a:solidFill>
                <a:schemeClr val="hlink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7956550" y="5300663"/>
            <a:ext cx="549275" cy="9366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隶书" pitchFamily="49" charset="-122"/>
              </a:rPr>
              <a:t>黄芪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755650" y="1052513"/>
            <a:ext cx="2016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990000"/>
                </a:solidFill>
                <a:latin typeface="宋体" charset="-122"/>
                <a:ea typeface="宋体" charset="-122"/>
              </a:rPr>
              <a:t>【组成】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1071538" y="2071678"/>
            <a:ext cx="6913563" cy="53553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生石膏 </a:t>
            </a:r>
            <a:r>
              <a:rPr lang="en-US" altLang="zh-CN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9-15g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    熟地</a:t>
            </a:r>
            <a:r>
              <a:rPr lang="en-US" altLang="zh-CN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9-30g</a:t>
            </a:r>
            <a:endParaRPr lang="zh-CN" altLang="en-US" dirty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麦冬</a:t>
            </a:r>
            <a:r>
              <a:rPr lang="en-US" altLang="zh-CN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6g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         知母</a:t>
            </a:r>
            <a:r>
              <a:rPr lang="en-US" altLang="zh-CN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5g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     </a:t>
            </a:r>
            <a:endParaRPr lang="zh-CN" altLang="en-US" dirty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宋体" charset="-122"/>
                <a:ea typeface="宋体" charset="-122"/>
              </a:rPr>
              <a:t>牛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膝</a:t>
            </a:r>
            <a:r>
              <a:rPr lang="en-US" altLang="zh-CN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5g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990000"/>
                </a:solidFill>
                <a:latin typeface="宋体" charset="-122"/>
                <a:ea typeface="宋体" charset="-122"/>
              </a:rPr>
              <a:t>【功用主治】</a:t>
            </a:r>
            <a:r>
              <a:rPr kumimoji="1" lang="zh-CN" altLang="en-US" dirty="0" smtClean="0">
                <a:solidFill>
                  <a:schemeClr val="tx1"/>
                </a:solidFill>
                <a:latin typeface="黑体" pitchFamily="2" charset="-122"/>
                <a:ea typeface="宋体" charset="-122"/>
              </a:rPr>
              <a:t>清胃热、滋肾阴。</a:t>
            </a:r>
            <a:r>
              <a:rPr kumimoji="1" lang="zh-CN" altLang="en-US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主治胃热阴虚之牙痛；亦治消渴。</a:t>
            </a:r>
            <a:endParaRPr kumimoji="1" lang="en-US" altLang="zh-CN" dirty="0" smtClean="0">
              <a:solidFill>
                <a:schemeClr val="tx1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处方应付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生石膏 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生石膏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 煅石膏</a:t>
            </a:r>
            <a:endParaRPr lang="en-US" altLang="zh-CN" dirty="0" smtClean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熟地 生地 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熟地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麦冬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 麦冬 </a:t>
            </a: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朱麦冬      </a:t>
            </a:r>
            <a:endParaRPr lang="en-US" altLang="zh-CN" dirty="0" smtClean="0">
              <a:solidFill>
                <a:schemeClr val="tx2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知母 知母 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盐知母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宋体" charset="-122"/>
                <a:ea typeface="宋体" charset="-122"/>
              </a:rPr>
              <a:t>牛膝  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牛膝</a:t>
            </a:r>
            <a:endParaRPr lang="en-US" altLang="zh-CN" dirty="0" smtClean="0">
              <a:solidFill>
                <a:srgbClr val="FF0000"/>
              </a:solidFill>
              <a:latin typeface="宋体" charset="-122"/>
              <a:ea typeface="宋体" charset="-122"/>
            </a:endParaRPr>
          </a:p>
          <a:p>
            <a:pPr>
              <a:spcBef>
                <a:spcPct val="50000"/>
              </a:spcBef>
            </a:pPr>
            <a:endParaRPr lang="en-US" altLang="zh-CN" dirty="0" smtClean="0"/>
          </a:p>
          <a:p>
            <a:pPr algn="l">
              <a:spcBef>
                <a:spcPct val="50000"/>
              </a:spcBef>
            </a:pPr>
            <a:endParaRPr kumimoji="1" lang="zh-CN" altLang="en-US" dirty="0" smtClean="0">
              <a:solidFill>
                <a:schemeClr val="tx1"/>
              </a:solidFill>
              <a:latin typeface="宋体" charset="-122"/>
              <a:ea typeface="宋体" charset="-122"/>
            </a:endParaRPr>
          </a:p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2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4071934" y="500042"/>
            <a:ext cx="1584325" cy="101566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宋体" charset="-122"/>
                <a:ea typeface="宋体" charset="-122"/>
              </a:rPr>
              <a:t>·</a:t>
            </a:r>
            <a:r>
              <a:rPr lang="zh-CN" altLang="en-US" sz="2000" dirty="0">
                <a:solidFill>
                  <a:schemeClr val="hlink"/>
                </a:solidFill>
                <a:latin typeface="宋体" charset="-122"/>
                <a:ea typeface="宋体" charset="-122"/>
              </a:rPr>
              <a:t>玉女煎</a:t>
            </a:r>
            <a:r>
              <a:rPr lang="en-US" altLang="zh-CN" sz="2000" dirty="0" smtClean="0">
                <a:solidFill>
                  <a:schemeClr val="hlink"/>
                </a:solidFill>
                <a:latin typeface="宋体" charset="-122"/>
                <a:ea typeface="宋体" charset="-122"/>
              </a:rPr>
              <a:t>·</a:t>
            </a:r>
          </a:p>
          <a:p>
            <a:pPr algn="l">
              <a:spcBef>
                <a:spcPct val="0"/>
              </a:spcBef>
              <a:buClrTx/>
              <a:buSzTx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《景岳全书》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chemeClr val="hlink"/>
              </a:solidFill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8840788" cy="5400675"/>
          </a:xfrm>
          <a:noFill/>
          <a:ln/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</a:pPr>
            <a:endParaRPr lang="en-US" altLang="zh-CN" sz="3600" b="1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8000"/>
                </a:solidFill>
                <a:latin typeface="华文隶书" pitchFamily="2" charset="-122"/>
                <a:ea typeface="华文隶书" pitchFamily="2" charset="-122"/>
              </a:rPr>
              <a:t>   </a:t>
            </a:r>
            <a:r>
              <a:rPr lang="en-US" altLang="zh-CN" sz="2600" b="1" dirty="0">
                <a:solidFill>
                  <a:srgbClr val="750520"/>
                </a:solidFill>
                <a:latin typeface="华文新魏" pitchFamily="2" charset="-122"/>
                <a:ea typeface="华文新魏" pitchFamily="2" charset="-122"/>
              </a:rPr>
              <a:t>【</a:t>
            </a:r>
            <a:r>
              <a:rPr lang="zh-CN" altLang="en-US" sz="2600" b="1" dirty="0">
                <a:solidFill>
                  <a:srgbClr val="750520"/>
                </a:solidFill>
                <a:latin typeface="华文隶书" pitchFamily="2" charset="-122"/>
                <a:ea typeface="华文隶书" pitchFamily="2" charset="-122"/>
              </a:rPr>
              <a:t>组成</a:t>
            </a:r>
            <a:r>
              <a:rPr lang="en-US" altLang="zh-CN" sz="2600" b="1" dirty="0">
                <a:solidFill>
                  <a:srgbClr val="750520"/>
                </a:solidFill>
                <a:latin typeface="华文新魏" pitchFamily="2" charset="-122"/>
                <a:ea typeface="华文新魏" pitchFamily="2" charset="-122"/>
              </a:rPr>
              <a:t>】</a:t>
            </a:r>
            <a:r>
              <a:rPr lang="en-US" altLang="zh-CN" sz="2800" b="1" dirty="0">
                <a:solidFill>
                  <a:srgbClr val="750520"/>
                </a:solidFill>
                <a:latin typeface="华文隶书" pitchFamily="2" charset="-122"/>
                <a:ea typeface="华文隶书" pitchFamily="2" charset="-122"/>
              </a:rPr>
              <a:t> 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3000" b="1" dirty="0"/>
              <a:t>            </a:t>
            </a:r>
            <a:r>
              <a:rPr lang="zh-CN" altLang="en-US" sz="3000" b="1" dirty="0"/>
              <a:t>茯苓 </a:t>
            </a:r>
            <a:r>
              <a:rPr lang="en-US" altLang="zh-CN" sz="2200" b="1" dirty="0" smtClean="0">
                <a:solidFill>
                  <a:srgbClr val="FF3300"/>
                </a:solidFill>
              </a:rPr>
              <a:t>9g</a:t>
            </a:r>
            <a:r>
              <a:rPr lang="zh-CN" altLang="en-US" sz="3000" b="1" dirty="0" smtClean="0"/>
              <a:t>       </a:t>
            </a:r>
            <a:r>
              <a:rPr lang="zh-CN" altLang="en-US" sz="3000" b="1" dirty="0"/>
              <a:t>芍药 </a:t>
            </a:r>
            <a:r>
              <a:rPr lang="en-US" altLang="zh-CN" sz="2200" b="1" dirty="0" smtClean="0">
                <a:solidFill>
                  <a:srgbClr val="FF3300"/>
                </a:solidFill>
              </a:rPr>
              <a:t>9g</a:t>
            </a:r>
            <a:r>
              <a:rPr lang="zh-CN" altLang="en-US" sz="3000" b="1" dirty="0" smtClean="0"/>
              <a:t>        </a:t>
            </a:r>
            <a:r>
              <a:rPr lang="zh-CN" altLang="en-US" sz="3000" b="1" dirty="0"/>
              <a:t>白术 </a:t>
            </a:r>
            <a:r>
              <a:rPr lang="en-US" altLang="zh-CN" sz="2200" b="1" dirty="0" smtClean="0">
                <a:solidFill>
                  <a:srgbClr val="FF3300"/>
                </a:solidFill>
              </a:rPr>
              <a:t>9g</a:t>
            </a:r>
            <a:r>
              <a:rPr lang="zh-CN" altLang="en-US" sz="3000" b="1" dirty="0" smtClean="0"/>
              <a:t>       </a:t>
            </a:r>
            <a:endParaRPr lang="zh-CN" altLang="en-US" sz="3000" b="1" dirty="0"/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3000" b="1" dirty="0"/>
              <a:t>            生姜 </a:t>
            </a:r>
            <a:r>
              <a:rPr lang="en-US" altLang="zh-CN" sz="2200" b="1" dirty="0" smtClean="0">
                <a:solidFill>
                  <a:srgbClr val="FF3300"/>
                </a:solidFill>
              </a:rPr>
              <a:t>9g</a:t>
            </a:r>
            <a:r>
              <a:rPr lang="zh-CN" altLang="en-US" sz="3000" b="1" dirty="0" smtClean="0">
                <a:solidFill>
                  <a:srgbClr val="FF3300"/>
                </a:solidFill>
              </a:rPr>
              <a:t> </a:t>
            </a:r>
            <a:r>
              <a:rPr lang="zh-CN" altLang="en-US" sz="3000" b="1" dirty="0" smtClean="0"/>
              <a:t>       </a:t>
            </a:r>
            <a:r>
              <a:rPr lang="zh-CN" altLang="en-US" sz="3000" b="1" dirty="0"/>
              <a:t>附子 </a:t>
            </a:r>
            <a:r>
              <a:rPr lang="zh-CN" altLang="en-US" sz="2200" b="1" dirty="0" smtClean="0">
                <a:solidFill>
                  <a:srgbClr val="FF3300"/>
                </a:solidFill>
              </a:rPr>
              <a:t>炮 </a:t>
            </a:r>
            <a:r>
              <a:rPr lang="en-US" altLang="zh-CN" sz="2200" b="1" dirty="0" smtClean="0">
                <a:solidFill>
                  <a:srgbClr val="FF3300"/>
                </a:solidFill>
              </a:rPr>
              <a:t>9g</a:t>
            </a:r>
            <a:endParaRPr lang="zh-CN" altLang="en-US" sz="2200" b="1" dirty="0">
              <a:solidFill>
                <a:srgbClr val="FF3300"/>
              </a:solidFill>
            </a:endParaRPr>
          </a:p>
          <a:p>
            <a:pPr>
              <a:buNone/>
            </a:pPr>
            <a:r>
              <a:rPr lang="zh-CN" altLang="en-US" sz="2800" b="1" dirty="0">
                <a:solidFill>
                  <a:srgbClr val="750520"/>
                </a:solidFill>
                <a:ea typeface="华文新魏" pitchFamily="2" charset="-122"/>
              </a:rPr>
              <a:t>           </a:t>
            </a:r>
            <a:r>
              <a:rPr lang="en-US" altLang="zh-CN" sz="2800" b="1" dirty="0" smtClean="0">
                <a:solidFill>
                  <a:srgbClr val="990000"/>
                </a:solidFill>
                <a:latin typeface="华文隶书" pitchFamily="2" charset="-122"/>
                <a:ea typeface="华文隶书" pitchFamily="2" charset="-122"/>
              </a:rPr>
              <a:t>【</a:t>
            </a:r>
            <a:r>
              <a:rPr lang="zh-CN" altLang="en-US" sz="2800" b="1" dirty="0" smtClean="0">
                <a:solidFill>
                  <a:srgbClr val="990000"/>
                </a:solidFill>
                <a:latin typeface="华文隶书" pitchFamily="2" charset="-122"/>
                <a:ea typeface="华文隶书" pitchFamily="2" charset="-122"/>
              </a:rPr>
              <a:t>功用主治</a:t>
            </a:r>
            <a:r>
              <a:rPr lang="en-US" altLang="zh-CN" sz="2800" b="1" dirty="0" smtClean="0">
                <a:solidFill>
                  <a:srgbClr val="990000"/>
                </a:solidFill>
                <a:latin typeface="华文隶书" pitchFamily="2" charset="-122"/>
                <a:ea typeface="华文隶书" pitchFamily="2" charset="-122"/>
              </a:rPr>
              <a:t>】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温阳利水。</a:t>
            </a:r>
            <a:r>
              <a:rPr lang="zh-CN" altLang="en-US" sz="2800" b="1" dirty="0" smtClean="0">
                <a:solidFill>
                  <a:srgbClr val="990000"/>
                </a:solidFill>
                <a:latin typeface="华文隶书" pitchFamily="2" charset="-122"/>
                <a:ea typeface="华文隶书" pitchFamily="2" charset="-122"/>
              </a:rPr>
              <a:t>主治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①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脾肾阳虚（以肾阳虚为主）之水肿证；②太阳病发汗太过，阳虚水泛。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zh-CN" altLang="en-US" sz="2800" dirty="0" smtClean="0"/>
              <a:t>处方应付</a:t>
            </a:r>
            <a:endParaRPr lang="en-US" altLang="zh-CN" sz="2800" dirty="0" smtClean="0"/>
          </a:p>
          <a:p>
            <a:pPr>
              <a:lnSpc>
                <a:spcPct val="130000"/>
              </a:lnSpc>
              <a:buNone/>
            </a:pPr>
            <a:r>
              <a:rPr lang="zh-CN" altLang="en-US" sz="2800" b="1" dirty="0" smtClean="0"/>
              <a:t>茯苓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茯苓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800" b="1" dirty="0" smtClean="0"/>
              <a:t>芍药  白芍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土炒白勺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800" b="1" dirty="0" smtClean="0"/>
              <a:t>白术  白术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麸炒白术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 dirty="0" smtClean="0"/>
              <a:t> 生姜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生姜</a:t>
            </a:r>
            <a:r>
              <a:rPr lang="zh-CN" altLang="en-US" sz="2800" b="1" dirty="0" smtClean="0"/>
              <a:t> 干姜</a:t>
            </a:r>
            <a:endParaRPr lang="en-US" altLang="zh-CN" sz="2000" b="1" dirty="0" smtClean="0">
              <a:solidFill>
                <a:srgbClr val="FF3300"/>
              </a:solidFill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 dirty="0" smtClean="0"/>
              <a:t>附子 </a:t>
            </a:r>
            <a:r>
              <a:rPr lang="zh-CN" altLang="en-US" sz="2000" b="1" dirty="0" smtClean="0">
                <a:solidFill>
                  <a:srgbClr val="FF3300"/>
                </a:solidFill>
              </a:rPr>
              <a:t>炮 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  </a:t>
            </a:r>
            <a:r>
              <a:rPr lang="zh-CN" altLang="en-US" sz="2000" b="1" dirty="0" smtClean="0">
                <a:solidFill>
                  <a:srgbClr val="FF3300"/>
                </a:solidFill>
              </a:rPr>
              <a:t>炮附子 </a:t>
            </a:r>
            <a:r>
              <a:rPr lang="zh-CN" altLang="en-US" sz="2000" b="1" dirty="0" smtClean="0"/>
              <a:t>黑顺片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zh-CN" altLang="en-US" sz="2800" b="1" dirty="0">
              <a:solidFill>
                <a:srgbClr val="750520"/>
              </a:solidFill>
              <a:ea typeface="华文新魏" pitchFamily="2" charset="-122"/>
            </a:endParaRPr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3214678" y="642918"/>
            <a:ext cx="1439862" cy="70788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sz="2000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真武汤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</a:p>
          <a:p>
            <a:r>
              <a:rPr lang="en-US" altLang="zh-CN" sz="2000" b="1" dirty="0" smtClean="0">
                <a:ea typeface="黑体" pitchFamily="2" charset="-122"/>
              </a:rPr>
              <a:t>《</a:t>
            </a:r>
            <a:r>
              <a:rPr lang="zh-CN" altLang="en-US" sz="2000" b="1" dirty="0" smtClean="0">
                <a:ea typeface="黑体" pitchFamily="2" charset="-122"/>
              </a:rPr>
              <a:t>伤寒论</a:t>
            </a:r>
            <a:r>
              <a:rPr lang="en-US" altLang="zh-CN" sz="2000" b="1" dirty="0" smtClean="0">
                <a:ea typeface="黑体" pitchFamily="2" charset="-122"/>
              </a:rPr>
              <a:t>》</a:t>
            </a:r>
            <a:endParaRPr lang="en-US" altLang="zh-CN" sz="2000" b="1" dirty="0">
              <a:solidFill>
                <a:schemeClr val="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92500" y="549275"/>
            <a:ext cx="2170113" cy="1371600"/>
          </a:xfrm>
        </p:spPr>
        <p:txBody>
          <a:bodyPr/>
          <a:lstStyle/>
          <a:p>
            <a:r>
              <a:rPr lang="zh-CN" altLang="en-US">
                <a:solidFill>
                  <a:srgbClr val="333399"/>
                </a:solidFill>
                <a:ea typeface="华文中宋" pitchFamily="2" charset="-122"/>
              </a:rPr>
              <a:t>四逆汤</a:t>
            </a:r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2997200"/>
            <a:ext cx="6702425" cy="2360626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　</a:t>
            </a:r>
            <a:r>
              <a:rPr lang="zh-CN" altLang="en-US" sz="24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　</a:t>
            </a:r>
            <a:r>
              <a:rPr lang="zh-CN" altLang="en-US" sz="24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甘草</a:t>
            </a:r>
            <a:r>
              <a:rPr lang="zh-CN" altLang="en-US" sz="2400" b="1" baseline="-30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炙，二两</a:t>
            </a:r>
            <a:r>
              <a:rPr lang="en-US" altLang="zh-CN" sz="2400" b="1" baseline="-30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400" b="1" baseline="-30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sz="24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干姜</a:t>
            </a:r>
            <a:r>
              <a:rPr lang="zh-CN" altLang="en-US" sz="2400" b="1" baseline="-30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两半</a:t>
            </a:r>
            <a:r>
              <a:rPr lang="en-US" altLang="zh-CN" sz="2400" b="1" baseline="-30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baseline="-30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baseline="-30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24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附子</a:t>
            </a:r>
            <a:r>
              <a:rPr lang="zh-CN" altLang="en-US" sz="2400" b="1" baseline="-30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生用，去皮，一枚，破八片</a:t>
            </a:r>
            <a:endParaRPr lang="en-US" altLang="zh-CN" sz="2400" b="1" dirty="0">
              <a:solidFill>
                <a:srgbClr val="333399"/>
              </a:solidFill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rgbClr val="6600CC"/>
                </a:solidFill>
                <a:ea typeface="黑体" pitchFamily="2" charset="-122"/>
              </a:rPr>
              <a:t>【功用主治】</a:t>
            </a:r>
            <a:r>
              <a:rPr lang="zh-CN" altLang="en-US" sz="2400" dirty="0" smtClean="0">
                <a:solidFill>
                  <a:srgbClr val="333399"/>
                </a:solidFill>
                <a:ea typeface="华文行楷" pitchFamily="2" charset="-122"/>
              </a:rPr>
              <a:t>回阳救逆。</a:t>
            </a:r>
            <a:r>
              <a:rPr lang="zh-CN" altLang="en-US" sz="2400" b="1" dirty="0" smtClean="0">
                <a:solidFill>
                  <a:srgbClr val="6600CC"/>
                </a:solidFill>
                <a:ea typeface="黑体" pitchFamily="2" charset="-122"/>
              </a:rPr>
              <a:t>主治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少阴病之阳气衰微，阴寒内盛证。</a:t>
            </a:r>
            <a:b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</a:b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太阳病汗多亡阳者</a:t>
            </a: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rgbClr val="333399"/>
              </a:solidFill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甘草：甘草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蜜炙甘草</a:t>
            </a:r>
            <a:endParaRPr lang="en-US" altLang="zh-CN" sz="28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干姜 生姜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干姜</a:t>
            </a:r>
            <a:endParaRPr lang="en-US" altLang="zh-CN" sz="28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附子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生附子 </a:t>
            </a:r>
            <a:r>
              <a:rPr lang="zh-CN" altLang="en-US" sz="2800" b="1" dirty="0" smtClean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黑顺片</a:t>
            </a:r>
            <a:endParaRPr lang="zh-CN" altLang="en-US" sz="2800" b="1" dirty="0">
              <a:solidFill>
                <a:srgbClr val="3333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3635375" y="1773238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333399"/>
                </a:solidFill>
                <a:ea typeface="黑体" pitchFamily="2" charset="-122"/>
                <a:hlinkClick r:id="" action="ppaction://noaction"/>
              </a:rPr>
              <a:t>《伤寒论》</a:t>
            </a:r>
            <a:endParaRPr lang="zh-CN" altLang="en-US" sz="2400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684213" y="2349500"/>
            <a:ext cx="215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6600CC"/>
                </a:solidFill>
                <a:ea typeface="黑体" pitchFamily="2" charset="-122"/>
              </a:rPr>
              <a:t>【组成】</a:t>
            </a:r>
          </a:p>
        </p:txBody>
      </p:sp>
      <p:pic>
        <p:nvPicPr>
          <p:cNvPr id="82953" name="Picture 9" descr="fzb-x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3097939"/>
            <a:ext cx="3032119" cy="3492246"/>
          </a:xfrm>
          <a:prstGeom prst="rect">
            <a:avLst/>
          </a:prstGeom>
          <a:noFill/>
        </p:spPr>
      </p:pic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5435600" y="5949950"/>
            <a:ext cx="471488" cy="561975"/>
          </a:xfrm>
          <a:prstGeom prst="rect">
            <a:avLst/>
          </a:prstGeom>
          <a:noFill/>
          <a:ln w="1270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zh-CN" altLang="en-US" sz="1800" b="0">
                <a:ea typeface="宋体" charset="-122"/>
              </a:rPr>
              <a:t>附子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  <p:bldP spid="82948" grpId="0"/>
      <p:bldP spid="829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00113" y="1052513"/>
            <a:ext cx="7489825" cy="4683125"/>
          </a:xfrm>
        </p:spPr>
        <p:txBody>
          <a:bodyPr>
            <a:normAutofit fontScale="77500" lnSpcReduction="20000"/>
          </a:bodyPr>
          <a:lstStyle/>
          <a:p>
            <a:pPr marL="487363" indent="-487363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8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组成</a:t>
            </a:r>
            <a:r>
              <a:rPr lang="en-US" altLang="zh-CN" sz="28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</a:t>
            </a:r>
          </a:p>
          <a:p>
            <a:pPr marL="487363" indent="-487363" algn="just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         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半夏</a:t>
            </a:r>
            <a:r>
              <a:rPr lang="en-US" altLang="zh-CN" sz="2000" b="1" dirty="0" smtClean="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15g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     橘红</a:t>
            </a:r>
            <a:r>
              <a:rPr lang="en-US" altLang="zh-CN" sz="2000" b="1" dirty="0" smtClean="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15g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  <a:p>
            <a:pPr marL="487363" indent="-487363"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        白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茯苓</a:t>
            </a:r>
            <a:r>
              <a:rPr lang="en-US" altLang="zh-CN" sz="2000" b="1" dirty="0" smtClean="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9g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甘草</a:t>
            </a:r>
            <a:r>
              <a:rPr lang="zh-CN" altLang="en-US" sz="2000" b="1" dirty="0" smtClean="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炙 </a:t>
            </a:r>
            <a:r>
              <a:rPr lang="en-US" altLang="zh-CN" sz="2000" b="1" dirty="0" smtClean="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4.5g</a:t>
            </a:r>
            <a:endParaRPr lang="zh-CN" altLang="en-US" sz="2000" b="1" dirty="0">
              <a:solidFill>
                <a:srgbClr val="FF6600"/>
              </a:solidFill>
              <a:latin typeface="黑体" pitchFamily="2" charset="-122"/>
              <a:ea typeface="黑体" pitchFamily="2" charset="-122"/>
            </a:endParaRPr>
          </a:p>
          <a:p>
            <a:pPr marL="487363" indent="-487363" algn="just">
              <a:lnSpc>
                <a:spcPct val="130000"/>
              </a:lnSpc>
              <a:buNone/>
            </a:pPr>
            <a:r>
              <a:rPr lang="en-US" altLang="zh-CN" sz="2800" b="1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800" b="1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功用主治</a:t>
            </a:r>
            <a:r>
              <a:rPr lang="en-US" altLang="zh-CN" sz="2800" b="1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燥湿化痰，理气和中。 主治湿痰咳嗽证，痰湿眩晕、瘿瘤。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pPr marL="487363" indent="-487363"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处方应付：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pPr marL="487363" indent="-487363"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半夏 生半夏 </a:t>
            </a:r>
            <a:r>
              <a:rPr lang="zh-CN" altLang="en-US" sz="2400" dirty="0" smtClean="0">
                <a:solidFill>
                  <a:srgbClr val="FF0000"/>
                </a:solidFill>
              </a:rPr>
              <a:t>清半夏</a:t>
            </a:r>
            <a:endParaRPr lang="en-US" altLang="zh-CN" sz="28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487363" indent="-487363"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橘红</a:t>
            </a:r>
            <a:r>
              <a:rPr lang="en-US" altLang="zh-CN" sz="2000" b="1" dirty="0" smtClean="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橘红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  陈皮   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pPr marL="487363" indent="-487363"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白茯苓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茯苓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 土茯苓</a:t>
            </a:r>
            <a:endParaRPr lang="en-US" altLang="zh-CN" sz="2000" b="1" dirty="0" smtClean="0">
              <a:solidFill>
                <a:srgbClr val="FF6600"/>
              </a:solidFill>
              <a:latin typeface="黑体" pitchFamily="2" charset="-122"/>
              <a:ea typeface="黑体" pitchFamily="2" charset="-122"/>
            </a:endParaRPr>
          </a:p>
          <a:p>
            <a:pPr marL="487363" indent="-487363"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甘草 甘草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炙甘草</a:t>
            </a:r>
          </a:p>
          <a:p>
            <a:pPr marL="487363" indent="-487363">
              <a:buFont typeface="Wingdings" pitchFamily="2" charset="2"/>
              <a:buNone/>
            </a:pPr>
            <a:endParaRPr lang="en-US" altLang="zh-CN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786050" y="357166"/>
            <a:ext cx="5033969" cy="70788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sz="2000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二陈汤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</a:p>
          <a:p>
            <a:r>
              <a:rPr lang="en-US" altLang="zh-CN" sz="2000" b="1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《</a:t>
            </a:r>
            <a:r>
              <a:rPr lang="zh-CN" altLang="en-US" sz="2000" b="1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太平惠民和剂局方</a:t>
            </a:r>
            <a:r>
              <a:rPr lang="en-US" altLang="zh-CN" sz="2000" b="1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》</a:t>
            </a:r>
            <a:endParaRPr lang="en-US" altLang="zh-CN" sz="2000" b="1" dirty="0">
              <a:solidFill>
                <a:schemeClr val="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3212" y="642918"/>
            <a:ext cx="8126440" cy="5400675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endParaRPr lang="en-US" altLang="zh-CN" sz="3600" b="1" dirty="0"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8000"/>
                </a:solidFill>
                <a:latin typeface="华文隶书" pitchFamily="2" charset="-122"/>
                <a:ea typeface="华文隶书" pitchFamily="2" charset="-122"/>
              </a:rPr>
              <a:t>     </a:t>
            </a:r>
            <a:r>
              <a:rPr lang="en-US" altLang="zh-CN" sz="2600" b="1" dirty="0">
                <a:solidFill>
                  <a:srgbClr val="750520"/>
                </a:solidFill>
                <a:latin typeface="华文新魏" pitchFamily="2" charset="-122"/>
                <a:ea typeface="华文新魏" pitchFamily="2" charset="-122"/>
              </a:rPr>
              <a:t>【</a:t>
            </a:r>
            <a:r>
              <a:rPr lang="zh-CN" altLang="en-US" sz="2600" b="1" dirty="0">
                <a:solidFill>
                  <a:srgbClr val="750520"/>
                </a:solidFill>
                <a:latin typeface="华文隶书" pitchFamily="2" charset="-122"/>
                <a:ea typeface="华文隶书" pitchFamily="2" charset="-122"/>
              </a:rPr>
              <a:t>组成</a:t>
            </a:r>
            <a:r>
              <a:rPr lang="en-US" altLang="zh-CN" sz="2600" b="1" dirty="0">
                <a:solidFill>
                  <a:srgbClr val="750520"/>
                </a:solidFill>
                <a:latin typeface="华文新魏" pitchFamily="2" charset="-122"/>
                <a:ea typeface="华文新魏" pitchFamily="2" charset="-122"/>
              </a:rPr>
              <a:t>】</a:t>
            </a:r>
            <a:r>
              <a:rPr lang="en-US" altLang="zh-CN" sz="2800" b="1" dirty="0">
                <a:solidFill>
                  <a:srgbClr val="750520"/>
                </a:solidFill>
                <a:latin typeface="华文隶书" pitchFamily="2" charset="-122"/>
                <a:ea typeface="华文隶书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          </a:t>
            </a:r>
            <a:r>
              <a:rPr lang="zh-CN" altLang="en-US" sz="3000" b="1" dirty="0">
                <a:latin typeface="宋体" charset="-122"/>
              </a:rPr>
              <a:t>茯苓 </a:t>
            </a:r>
            <a:r>
              <a:rPr lang="en-US" altLang="zh-CN" sz="2200" b="1" dirty="0" smtClean="0">
                <a:solidFill>
                  <a:srgbClr val="FF3300"/>
                </a:solidFill>
                <a:latin typeface="宋体" charset="-122"/>
              </a:rPr>
              <a:t>12g</a:t>
            </a:r>
            <a:r>
              <a:rPr lang="zh-CN" altLang="en-US" sz="3000" b="1" dirty="0" smtClean="0">
                <a:solidFill>
                  <a:srgbClr val="FF3300"/>
                </a:solidFill>
                <a:latin typeface="宋体" charset="-122"/>
              </a:rPr>
              <a:t> </a:t>
            </a:r>
            <a:r>
              <a:rPr lang="zh-CN" altLang="en-US" sz="3000" b="1" dirty="0" smtClean="0">
                <a:latin typeface="宋体" charset="-122"/>
              </a:rPr>
              <a:t>   </a:t>
            </a:r>
            <a:r>
              <a:rPr lang="zh-CN" altLang="en-US" sz="3000" b="1" dirty="0">
                <a:latin typeface="宋体" charset="-122"/>
              </a:rPr>
              <a:t>桂枝</a:t>
            </a:r>
            <a:r>
              <a:rPr lang="zh-CN" altLang="en-US" sz="3000" b="1" dirty="0">
                <a:solidFill>
                  <a:srgbClr val="FF3300"/>
                </a:solidFill>
                <a:latin typeface="宋体" charset="-122"/>
              </a:rPr>
              <a:t> </a:t>
            </a:r>
            <a:r>
              <a:rPr lang="en-US" altLang="zh-CN" sz="2200" b="1" dirty="0" smtClean="0">
                <a:solidFill>
                  <a:srgbClr val="FF3300"/>
                </a:solidFill>
                <a:latin typeface="宋体" charset="-122"/>
              </a:rPr>
              <a:t>9g</a:t>
            </a:r>
            <a:r>
              <a:rPr lang="zh-CN" altLang="en-US" sz="3000" b="1" dirty="0" smtClean="0">
                <a:solidFill>
                  <a:srgbClr val="FF3300"/>
                </a:solidFill>
                <a:latin typeface="宋体" charset="-122"/>
              </a:rPr>
              <a:t>  </a:t>
            </a:r>
            <a:endParaRPr lang="zh-CN" altLang="en-US" sz="3000" b="1" dirty="0">
              <a:solidFill>
                <a:srgbClr val="FF3300"/>
              </a:solidFill>
              <a:latin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3000" b="1" dirty="0">
                <a:latin typeface="宋体" charset="-122"/>
              </a:rPr>
              <a:t>          白术 </a:t>
            </a:r>
            <a:r>
              <a:rPr lang="en-US" altLang="zh-CN" sz="2200" b="1" dirty="0" smtClean="0">
                <a:solidFill>
                  <a:srgbClr val="FF3300"/>
                </a:solidFill>
                <a:latin typeface="宋体" charset="-122"/>
              </a:rPr>
              <a:t>6g</a:t>
            </a:r>
            <a:r>
              <a:rPr lang="zh-CN" altLang="en-US" sz="3000" b="1" dirty="0" smtClean="0">
                <a:latin typeface="宋体" charset="-122"/>
              </a:rPr>
              <a:t>    </a:t>
            </a:r>
            <a:r>
              <a:rPr lang="zh-CN" altLang="en-US" sz="3000" b="1" dirty="0">
                <a:latin typeface="宋体" charset="-122"/>
              </a:rPr>
              <a:t>甘草 </a:t>
            </a:r>
            <a:r>
              <a:rPr lang="zh-CN" altLang="en-US" sz="2200" b="1" dirty="0">
                <a:solidFill>
                  <a:srgbClr val="FF3300"/>
                </a:solidFill>
                <a:latin typeface="宋体" charset="-122"/>
              </a:rPr>
              <a:t>炙</a:t>
            </a:r>
            <a:r>
              <a:rPr lang="zh-CN" altLang="en-US" sz="2200" b="1" dirty="0" smtClean="0">
                <a:solidFill>
                  <a:srgbClr val="FF3300"/>
                </a:solidFill>
                <a:latin typeface="宋体" charset="-122"/>
              </a:rPr>
              <a:t>，</a:t>
            </a:r>
            <a:r>
              <a:rPr lang="en-US" altLang="zh-CN" sz="2200" b="1" dirty="0" smtClean="0">
                <a:solidFill>
                  <a:srgbClr val="FF3300"/>
                </a:solidFill>
                <a:latin typeface="宋体" charset="-122"/>
              </a:rPr>
              <a:t>6g</a:t>
            </a:r>
            <a:endParaRPr lang="zh-CN" altLang="en-US" sz="2200" b="1" dirty="0">
              <a:solidFill>
                <a:srgbClr val="FF3300"/>
              </a:solidFill>
              <a:latin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3000" b="1" dirty="0">
              <a:solidFill>
                <a:srgbClr val="FF3300"/>
              </a:solidFill>
              <a:latin typeface="华文隶书" pitchFamily="2" charset="-122"/>
              <a:ea typeface="华文隶书" pitchFamily="2" charset="-122"/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rgbClr val="750520"/>
                </a:solidFill>
                <a:ea typeface="华文隶书" pitchFamily="2" charset="-122"/>
              </a:rPr>
              <a:t>【</a:t>
            </a:r>
            <a:r>
              <a:rPr lang="zh-CN" altLang="en-US" sz="2800" b="1" dirty="0" smtClean="0">
                <a:solidFill>
                  <a:srgbClr val="750520"/>
                </a:solidFill>
                <a:ea typeface="华文隶书" pitchFamily="2" charset="-122"/>
              </a:rPr>
              <a:t>功用主治</a:t>
            </a:r>
            <a:r>
              <a:rPr lang="en-US" altLang="zh-CN" sz="2800" b="1" dirty="0" smtClean="0">
                <a:solidFill>
                  <a:srgbClr val="750520"/>
                </a:solidFill>
                <a:ea typeface="华文隶书" pitchFamily="2" charset="-122"/>
              </a:rPr>
              <a:t>】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温阳化饮，健脾利湿。主治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痰饮病。</a:t>
            </a:r>
            <a:endParaRPr lang="en-US" altLang="zh-CN" sz="2800" b="1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处方应付：</a:t>
            </a:r>
            <a:endParaRPr lang="en-US" altLang="zh-CN" sz="2400" b="1" dirty="0" smtClean="0"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dirty="0" smtClean="0">
                <a:latin typeface="宋体" charset="-122"/>
              </a:rPr>
              <a:t>茯苓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</a:rPr>
              <a:t>茯苓</a:t>
            </a:r>
            <a:r>
              <a:rPr lang="zh-CN" altLang="en-US" sz="2800" b="1" dirty="0" smtClean="0">
                <a:latin typeface="宋体" charset="-122"/>
              </a:rPr>
              <a:t> 茯苓皮</a:t>
            </a:r>
            <a:endParaRPr lang="en-US" altLang="zh-CN" sz="2000" b="1" dirty="0" smtClean="0">
              <a:solidFill>
                <a:srgbClr val="FF3300"/>
              </a:solidFill>
              <a:latin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dirty="0" smtClean="0">
                <a:latin typeface="宋体" charset="-122"/>
              </a:rPr>
              <a:t>桂枝</a:t>
            </a:r>
            <a:r>
              <a:rPr lang="zh-CN" altLang="en-US" sz="2800" b="1" dirty="0" smtClean="0">
                <a:solidFill>
                  <a:srgbClr val="FF3300"/>
                </a:solidFill>
                <a:latin typeface="宋体" charset="-122"/>
              </a:rPr>
              <a:t>  桂枝 </a:t>
            </a:r>
            <a:r>
              <a:rPr lang="zh-CN" altLang="en-US" sz="2800" b="1" dirty="0" smtClean="0">
                <a:latin typeface="宋体" charset="-122"/>
              </a:rPr>
              <a:t>桂皮</a:t>
            </a:r>
            <a:endParaRPr lang="en-US" altLang="zh-CN" sz="2000" b="1" dirty="0" smtClean="0">
              <a:latin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dirty="0" smtClean="0">
                <a:latin typeface="宋体" charset="-122"/>
              </a:rPr>
              <a:t>白术  白术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</a:rPr>
              <a:t>麸炒白术</a:t>
            </a:r>
            <a:endParaRPr lang="en-US" altLang="zh-CN" sz="2000" b="1" dirty="0" smtClean="0">
              <a:solidFill>
                <a:srgbClr val="FF0000"/>
              </a:solidFill>
              <a:latin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dirty="0" smtClean="0">
                <a:latin typeface="宋体" charset="-122"/>
              </a:rPr>
              <a:t>甘草 </a:t>
            </a:r>
            <a:r>
              <a:rPr lang="zh-CN" altLang="en-US" sz="2000" b="1" dirty="0" smtClean="0">
                <a:solidFill>
                  <a:srgbClr val="FF3300"/>
                </a:solidFill>
                <a:latin typeface="宋体" charset="-122"/>
              </a:rPr>
              <a:t>炙</a:t>
            </a:r>
            <a:r>
              <a:rPr lang="en-US" altLang="zh-CN" sz="2000" b="1" dirty="0" smtClean="0">
                <a:solidFill>
                  <a:srgbClr val="FF3300"/>
                </a:solidFill>
                <a:latin typeface="宋体" charset="-122"/>
              </a:rPr>
              <a:t> </a:t>
            </a:r>
            <a:r>
              <a:rPr lang="zh-CN" altLang="en-US" sz="2000" b="1" dirty="0" smtClean="0">
                <a:latin typeface="宋体" charset="-122"/>
              </a:rPr>
              <a:t>甘草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</a:rPr>
              <a:t>蜜炙甘草</a:t>
            </a:r>
          </a:p>
          <a:p>
            <a:pPr>
              <a:buNone/>
            </a:pPr>
            <a:endParaRPr lang="en-US" altLang="zh-CN" sz="2600" b="1" dirty="0">
              <a:latin typeface="宋体" charset="-122"/>
            </a:endParaRP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3286116" y="500042"/>
            <a:ext cx="2500330" cy="1323439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sz="2000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苓桂术甘汤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</a:p>
          <a:p>
            <a:r>
              <a:rPr lang="en-US" altLang="zh-CN" sz="2000" b="1" dirty="0" smtClean="0">
                <a:ea typeface="黑体" pitchFamily="2" charset="-122"/>
              </a:rPr>
              <a:t>《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金匮要略</a:t>
            </a:r>
            <a:r>
              <a:rPr lang="en-US" altLang="zh-CN" sz="2000" b="1" dirty="0" smtClean="0">
                <a:ea typeface="黑体" pitchFamily="2" charset="-122"/>
              </a:rPr>
              <a:t>》</a:t>
            </a:r>
          </a:p>
          <a:p>
            <a:endParaRPr lang="zh-CN" altLang="en-US" sz="2000" b="1" dirty="0" smtClean="0">
              <a:solidFill>
                <a:srgbClr val="700A1B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000" b="1" dirty="0">
              <a:solidFill>
                <a:schemeClr val="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500562" y="1643050"/>
          <a:ext cx="3571900" cy="3286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50"/>
                <a:gridCol w="1785950"/>
              </a:tblGrid>
              <a:tr h="16430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430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5" name="Picture 2" descr="d:\program files\360se6\User Data\temp\38327012.jpg"/>
          <p:cNvPicPr preferRelativeResize="0">
            <a:picLocks noChangeArrowheads="1"/>
          </p:cNvPicPr>
          <p:nvPr/>
        </p:nvPicPr>
        <p:blipFill>
          <a:blip r:embed="rId3" cstate="print"/>
          <a:srcRect l="11056" r="12469"/>
          <a:stretch>
            <a:fillRect/>
          </a:stretch>
        </p:blipFill>
        <p:spPr bwMode="auto">
          <a:xfrm>
            <a:off x="4429124" y="1428736"/>
            <a:ext cx="1800000" cy="1800000"/>
          </a:xfrm>
          <a:prstGeom prst="rect">
            <a:avLst/>
          </a:prstGeom>
          <a:noFill/>
        </p:spPr>
      </p:pic>
      <p:pic>
        <p:nvPicPr>
          <p:cNvPr id="9" name="Picture 2" descr="d:\program files\360se6\User Data\temp\guizhi-yinpian.jpg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7950" y="1428736"/>
            <a:ext cx="1800000" cy="1800000"/>
          </a:xfrm>
          <a:prstGeom prst="rect">
            <a:avLst/>
          </a:prstGeom>
          <a:noFill/>
        </p:spPr>
      </p:pic>
      <p:pic>
        <p:nvPicPr>
          <p:cNvPr id="12" name="Picture 10"/>
          <p:cNvPicPr preferRelativeResize="0">
            <a:picLocks noChangeArrowheads="1"/>
          </p:cNvPicPr>
          <p:nvPr/>
        </p:nvPicPr>
        <p:blipFill>
          <a:blip r:embed="rId5" cstate="print">
            <a:lum bright="-6000"/>
          </a:blip>
          <a:srcRect/>
          <a:stretch>
            <a:fillRect/>
          </a:stretch>
        </p:blipFill>
        <p:spPr bwMode="auto">
          <a:xfrm>
            <a:off x="428596" y="4429132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57422" y="4429132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组合 7"/>
          <p:cNvGrpSpPr/>
          <p:nvPr/>
        </p:nvGrpSpPr>
        <p:grpSpPr>
          <a:xfrm>
            <a:off x="785786" y="571480"/>
            <a:ext cx="2646878" cy="3572694"/>
            <a:chOff x="785786" y="1071546"/>
            <a:chExt cx="2646878" cy="3572694"/>
          </a:xfrm>
        </p:grpSpPr>
        <p:sp>
          <p:nvSpPr>
            <p:cNvPr id="19" name="TextBox 18"/>
            <p:cNvSpPr txBox="1"/>
            <p:nvPr/>
          </p:nvSpPr>
          <p:spPr>
            <a:xfrm>
              <a:off x="785786" y="1071546"/>
              <a:ext cx="2646878" cy="3571900"/>
            </a:xfrm>
            <a:prstGeom prst="rect">
              <a:avLst/>
            </a:prstGeom>
            <a:ln cmpd="thickThin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麻 黄 汤</a:t>
              </a:r>
              <a:endParaRPr lang="en-US" altLang="zh-CN" sz="2000" dirty="0" smtClean="0">
                <a:solidFill>
                  <a:srgbClr val="6600FF"/>
                </a:solidFill>
                <a:latin typeface="华文行楷" pitchFamily="2" charset="-122"/>
                <a:ea typeface="华文行楷" pitchFamily="2" charset="-122"/>
              </a:endParaRPr>
            </a:p>
            <a:p>
              <a:pPr algn="ctr"/>
              <a:r>
                <a:rPr lang="en-US" altLang="zh-CN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︽</a:t>
              </a:r>
              <a:r>
                <a:rPr lang="zh-CN" altLang="en-US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伤寒论</a:t>
              </a:r>
              <a:r>
                <a:rPr lang="en-US" altLang="zh-CN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︾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【组成】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麻黄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９ｇ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，桂枝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６ｇ</a:t>
              </a:r>
            </a:p>
            <a:p>
              <a:pPr>
                <a:lnSpc>
                  <a:spcPct val="120000"/>
                </a:lnSpc>
                <a:buFont typeface="Symbol" pitchFamily="18" charset="2"/>
                <a:buNone/>
              </a:pP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   杏仁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j-ea"/>
                  <a:ea typeface="+mj-ea"/>
                  <a:cs typeface="Times New Roman" pitchFamily="18" charset="0"/>
                </a:rPr>
                <a:t>６ｇ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，炙甘草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３ｇ</a:t>
              </a:r>
              <a:endParaRPr lang="en-US" altLang="zh-CN" sz="2000" b="1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【</a:t>
              </a:r>
              <a:r>
                <a:rPr lang="zh-CN" altLang="en-US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功用主治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】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风寒束表，肺气不宣。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主治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外感风寒表实证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>
              <a:off x="927868" y="2857496"/>
              <a:ext cx="3572694" cy="79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214282" y="2857496"/>
              <a:ext cx="3571900" cy="15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572000" y="714356"/>
            <a:ext cx="314327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处方应付</a:t>
            </a:r>
            <a:endParaRPr lang="zh-CN" altLang="en-US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714876" y="1771876"/>
          <a:ext cx="3571900" cy="3286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50"/>
                <a:gridCol w="1785950"/>
              </a:tblGrid>
              <a:tr h="16430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430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" name="组合 7"/>
          <p:cNvGrpSpPr/>
          <p:nvPr/>
        </p:nvGrpSpPr>
        <p:grpSpPr>
          <a:xfrm>
            <a:off x="785786" y="571480"/>
            <a:ext cx="2646878" cy="3572694"/>
            <a:chOff x="785786" y="1071546"/>
            <a:chExt cx="2646878" cy="3572694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1071546"/>
              <a:ext cx="2646878" cy="3571900"/>
            </a:xfrm>
            <a:prstGeom prst="rect">
              <a:avLst/>
            </a:prstGeom>
            <a:ln cmpd="thickThin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麻 黄 汤</a:t>
              </a:r>
              <a:endParaRPr lang="en-US" altLang="zh-CN" sz="2000" dirty="0" smtClean="0">
                <a:solidFill>
                  <a:srgbClr val="6600FF"/>
                </a:solidFill>
                <a:latin typeface="华文行楷" pitchFamily="2" charset="-122"/>
                <a:ea typeface="华文行楷" pitchFamily="2" charset="-122"/>
              </a:endParaRPr>
            </a:p>
            <a:p>
              <a:pPr algn="ctr"/>
              <a:r>
                <a:rPr lang="en-US" altLang="zh-CN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︽</a:t>
              </a:r>
              <a:r>
                <a:rPr lang="zh-CN" altLang="en-US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伤寒论</a:t>
              </a:r>
              <a:r>
                <a:rPr lang="en-US" altLang="zh-CN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︾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【组成】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麻黄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９ｇ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，桂枝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６ｇ</a:t>
              </a:r>
            </a:p>
            <a:p>
              <a:pPr>
                <a:lnSpc>
                  <a:spcPct val="120000"/>
                </a:lnSpc>
                <a:buFont typeface="Symbol" pitchFamily="18" charset="2"/>
                <a:buNone/>
              </a:pP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   杏仁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j-ea"/>
                  <a:ea typeface="+mj-ea"/>
                  <a:cs typeface="Times New Roman" pitchFamily="18" charset="0"/>
                </a:rPr>
                <a:t>６ｇ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，炙甘草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３ｇ</a:t>
              </a:r>
              <a:endParaRPr lang="en-US" altLang="zh-CN" sz="2000" b="1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【</a:t>
              </a:r>
              <a:r>
                <a:rPr lang="zh-CN" altLang="en-US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功用主治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】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风寒束表，肺气不宣。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主治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外感风寒表实证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927868" y="2857496"/>
              <a:ext cx="3572694" cy="79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214282" y="2857496"/>
              <a:ext cx="3571900" cy="15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5" name="Picture 2" descr="d:\program files\360se6\User Data\temp\38327012.jpg"/>
          <p:cNvPicPr preferRelativeResize="0">
            <a:picLocks noChangeArrowheads="1"/>
          </p:cNvPicPr>
          <p:nvPr/>
        </p:nvPicPr>
        <p:blipFill>
          <a:blip r:embed="rId3" cstate="print"/>
          <a:srcRect l="11056" r="12469"/>
          <a:stretch>
            <a:fillRect/>
          </a:stretch>
        </p:blipFill>
        <p:spPr bwMode="auto">
          <a:xfrm>
            <a:off x="4643438" y="1557562"/>
            <a:ext cx="1800000" cy="1800000"/>
          </a:xfrm>
          <a:prstGeom prst="rect">
            <a:avLst/>
          </a:prstGeom>
          <a:noFill/>
        </p:spPr>
      </p:pic>
      <p:pic>
        <p:nvPicPr>
          <p:cNvPr id="9" name="Picture 2" descr="d:\program files\360se6\User Data\temp\guizhi-yinpian.jpg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1557562"/>
            <a:ext cx="1800000" cy="1800000"/>
          </a:xfrm>
          <a:prstGeom prst="rect">
            <a:avLst/>
          </a:prstGeom>
          <a:noFill/>
        </p:spPr>
      </p:pic>
      <p:pic>
        <p:nvPicPr>
          <p:cNvPr id="16" name="Picture 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3438" y="3486388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37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4357694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38"/>
          <p:cNvPicPr preferRelativeResize="0"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57422" y="4357694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929190" y="571480"/>
            <a:ext cx="314327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处方应付</a:t>
            </a:r>
            <a:endParaRPr lang="zh-CN" altLang="en-US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714876" y="1428736"/>
          <a:ext cx="3571900" cy="3286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50"/>
                <a:gridCol w="1785950"/>
              </a:tblGrid>
              <a:tr h="16430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430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" name="组合 7"/>
          <p:cNvGrpSpPr/>
          <p:nvPr/>
        </p:nvGrpSpPr>
        <p:grpSpPr>
          <a:xfrm>
            <a:off x="782114" y="1070752"/>
            <a:ext cx="2646878" cy="3572694"/>
            <a:chOff x="785786" y="1071546"/>
            <a:chExt cx="2646878" cy="3572694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1071546"/>
              <a:ext cx="2646878" cy="3571900"/>
            </a:xfrm>
            <a:prstGeom prst="rect">
              <a:avLst/>
            </a:prstGeom>
            <a:ln cmpd="thickThin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麻 黄 汤</a:t>
              </a:r>
              <a:endParaRPr lang="en-US" altLang="zh-CN" sz="2000" dirty="0" smtClean="0">
                <a:solidFill>
                  <a:srgbClr val="6600FF"/>
                </a:solidFill>
                <a:latin typeface="华文行楷" pitchFamily="2" charset="-122"/>
                <a:ea typeface="华文行楷" pitchFamily="2" charset="-122"/>
              </a:endParaRPr>
            </a:p>
            <a:p>
              <a:pPr algn="ctr"/>
              <a:r>
                <a:rPr lang="en-US" altLang="zh-CN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︽</a:t>
              </a:r>
              <a:r>
                <a:rPr lang="zh-CN" altLang="en-US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伤寒论</a:t>
              </a:r>
              <a:r>
                <a:rPr lang="en-US" altLang="zh-CN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︾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【组成】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麻黄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９ｇ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，桂枝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６ｇ</a:t>
              </a:r>
            </a:p>
            <a:p>
              <a:pPr>
                <a:lnSpc>
                  <a:spcPct val="120000"/>
                </a:lnSpc>
                <a:buFont typeface="Symbol" pitchFamily="18" charset="2"/>
                <a:buNone/>
              </a:pP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   杏仁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j-ea"/>
                  <a:ea typeface="+mj-ea"/>
                  <a:cs typeface="Times New Roman" pitchFamily="18" charset="0"/>
                </a:rPr>
                <a:t>６ｇ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，炙甘草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３ｇ</a:t>
              </a:r>
              <a:endParaRPr lang="en-US" altLang="zh-CN" sz="2000" b="1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【</a:t>
              </a:r>
              <a:r>
                <a:rPr lang="zh-CN" altLang="en-US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功用主治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】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风寒束表，肺气不宣。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主治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外感风寒表实证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927868" y="2857496"/>
              <a:ext cx="3572694" cy="79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214282" y="2857496"/>
              <a:ext cx="3571900" cy="15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5" name="Picture 2" descr="d:\program files\360se6\User Data\temp\38327012.jpg"/>
          <p:cNvPicPr preferRelativeResize="0">
            <a:picLocks noChangeArrowheads="1"/>
          </p:cNvPicPr>
          <p:nvPr/>
        </p:nvPicPr>
        <p:blipFill>
          <a:blip r:embed="rId3" cstate="print"/>
          <a:srcRect l="11056" r="12469"/>
          <a:stretch>
            <a:fillRect/>
          </a:stretch>
        </p:blipFill>
        <p:spPr bwMode="auto">
          <a:xfrm>
            <a:off x="4643438" y="1214422"/>
            <a:ext cx="1800000" cy="1800000"/>
          </a:xfrm>
          <a:prstGeom prst="rect">
            <a:avLst/>
          </a:prstGeom>
          <a:noFill/>
        </p:spPr>
      </p:pic>
      <p:pic>
        <p:nvPicPr>
          <p:cNvPr id="9" name="Picture 2" descr="d:\program files\360se6\User Data\temp\guizhi-yinpian.jpg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1214422"/>
            <a:ext cx="1800000" cy="1800000"/>
          </a:xfrm>
          <a:prstGeom prst="rect">
            <a:avLst/>
          </a:prstGeom>
          <a:noFill/>
        </p:spPr>
      </p:pic>
      <p:pic>
        <p:nvPicPr>
          <p:cNvPr id="16" name="Picture 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3438" y="3143248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38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72264" y="3143248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857752" y="571480"/>
            <a:ext cx="314327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处方应付</a:t>
            </a:r>
            <a:endParaRPr lang="zh-CN" altLang="en-US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43702" y="5143512"/>
            <a:ext cx="1328727" cy="841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5000628" y="5429264"/>
            <a:ext cx="142876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正确</a:t>
            </a:r>
            <a:endParaRPr lang="zh-CN" altLang="en-US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714876" y="1428736"/>
          <a:ext cx="3571900" cy="3286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50"/>
                <a:gridCol w="1785950"/>
              </a:tblGrid>
              <a:tr h="16430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430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" name="组合 7"/>
          <p:cNvGrpSpPr/>
          <p:nvPr/>
        </p:nvGrpSpPr>
        <p:grpSpPr>
          <a:xfrm>
            <a:off x="782114" y="1070752"/>
            <a:ext cx="2646878" cy="3572694"/>
            <a:chOff x="785786" y="1071546"/>
            <a:chExt cx="2646878" cy="3572694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1071546"/>
              <a:ext cx="2646878" cy="3571900"/>
            </a:xfrm>
            <a:prstGeom prst="rect">
              <a:avLst/>
            </a:prstGeom>
            <a:ln cmpd="thickThin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麻 黄 汤</a:t>
              </a:r>
              <a:endParaRPr lang="en-US" altLang="zh-CN" sz="2000" dirty="0" smtClean="0">
                <a:solidFill>
                  <a:srgbClr val="6600FF"/>
                </a:solidFill>
                <a:latin typeface="华文行楷" pitchFamily="2" charset="-122"/>
                <a:ea typeface="华文行楷" pitchFamily="2" charset="-122"/>
              </a:endParaRPr>
            </a:p>
            <a:p>
              <a:pPr algn="ctr"/>
              <a:r>
                <a:rPr lang="en-US" altLang="zh-CN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︽</a:t>
              </a:r>
              <a:r>
                <a:rPr lang="zh-CN" altLang="en-US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伤寒论</a:t>
              </a:r>
              <a:r>
                <a:rPr lang="en-US" altLang="zh-CN" sz="2000" dirty="0" smtClean="0">
                  <a:solidFill>
                    <a:srgbClr val="6600FF"/>
                  </a:solidFill>
                  <a:latin typeface="华文行楷" pitchFamily="2" charset="-122"/>
                  <a:ea typeface="华文行楷" pitchFamily="2" charset="-122"/>
                </a:rPr>
                <a:t>︾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【组成】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麻黄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９ｇ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，桂枝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６ｇ</a:t>
              </a:r>
            </a:p>
            <a:p>
              <a:pPr>
                <a:lnSpc>
                  <a:spcPct val="120000"/>
                </a:lnSpc>
                <a:buFont typeface="Symbol" pitchFamily="18" charset="2"/>
                <a:buNone/>
              </a:pP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   杏仁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j-ea"/>
                  <a:ea typeface="+mj-ea"/>
                  <a:cs typeface="Times New Roman" pitchFamily="18" charset="0"/>
                </a:rPr>
                <a:t>６ｇ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，炙甘草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３ｇ</a:t>
              </a:r>
              <a:endParaRPr lang="en-US" altLang="zh-CN" sz="2000" b="1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【</a:t>
              </a:r>
              <a:r>
                <a:rPr lang="zh-CN" altLang="en-US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功用主治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】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风寒束表，肺气不宣。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主治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外感风寒表实证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927868" y="2857496"/>
              <a:ext cx="3572694" cy="79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214282" y="2857496"/>
              <a:ext cx="3571900" cy="15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5" name="Picture 2" descr="d:\program files\360se6\User Data\temp\38327012.jpg"/>
          <p:cNvPicPr preferRelativeResize="0">
            <a:picLocks noChangeArrowheads="1"/>
          </p:cNvPicPr>
          <p:nvPr/>
        </p:nvPicPr>
        <p:blipFill>
          <a:blip r:embed="rId3" cstate="print"/>
          <a:srcRect l="11056" r="12469"/>
          <a:stretch>
            <a:fillRect/>
          </a:stretch>
        </p:blipFill>
        <p:spPr bwMode="auto">
          <a:xfrm>
            <a:off x="4643438" y="1214422"/>
            <a:ext cx="1800000" cy="1800000"/>
          </a:xfrm>
          <a:prstGeom prst="rect">
            <a:avLst/>
          </a:prstGeom>
          <a:noFill/>
        </p:spPr>
      </p:pic>
      <p:pic>
        <p:nvPicPr>
          <p:cNvPr id="9" name="Picture 2" descr="d:\program files\360se6\User Data\temp\guizhi-yinpian.jpg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1214422"/>
            <a:ext cx="1800000" cy="1800000"/>
          </a:xfrm>
          <a:prstGeom prst="rect">
            <a:avLst/>
          </a:prstGeom>
          <a:noFill/>
        </p:spPr>
      </p:pic>
      <p:pic>
        <p:nvPicPr>
          <p:cNvPr id="21" name="图片 38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2264" y="3143248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857752" y="571480"/>
            <a:ext cx="314327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处方应付</a:t>
            </a:r>
            <a:endParaRPr lang="zh-CN" altLang="en-US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86446" y="5429264"/>
            <a:ext cx="142876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错误</a:t>
            </a:r>
            <a:endParaRPr lang="zh-CN" altLang="en-US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7" name="Picture 10"/>
          <p:cNvPicPr preferRelativeResize="0">
            <a:picLocks noChangeArrowheads="1"/>
          </p:cNvPicPr>
          <p:nvPr/>
        </p:nvPicPr>
        <p:blipFill>
          <a:blip r:embed="rId6" cstate="print">
            <a:lum bright="-6000"/>
          </a:blip>
          <a:srcRect/>
          <a:stretch>
            <a:fillRect/>
          </a:stretch>
        </p:blipFill>
        <p:spPr bwMode="auto">
          <a:xfrm>
            <a:off x="4643438" y="3143248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乘号 17"/>
          <p:cNvSpPr/>
          <p:nvPr/>
        </p:nvSpPr>
        <p:spPr>
          <a:xfrm>
            <a:off x="5643570" y="4214818"/>
            <a:ext cx="571504" cy="714380"/>
          </a:xfrm>
          <a:prstGeom prst="mathMultiply">
            <a:avLst>
              <a:gd name="adj1" fmla="val 1313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404813"/>
            <a:ext cx="6840538" cy="792162"/>
          </a:xfrm>
          <a:solidFill>
            <a:schemeClr val="bg1"/>
          </a:solidFill>
          <a:ln w="28575">
            <a:solidFill>
              <a:schemeClr val="bg1"/>
            </a:solidFill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</a:pPr>
            <a:r>
              <a:rPr lang="zh-CN" altLang="en-US" sz="4000" b="1" dirty="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altLang="en-US" sz="3600" b="1" dirty="0" smtClean="0">
                <a:solidFill>
                  <a:srgbClr val="9900FF"/>
                </a:solidFill>
                <a:latin typeface="方正舒体" pitchFamily="2" charset="-122"/>
                <a:ea typeface="方正舒体" pitchFamily="2" charset="-122"/>
              </a:rPr>
              <a:t>麻杏石甘汤</a:t>
            </a:r>
            <a:r>
              <a:rPr lang="zh-CN" altLang="en-US" sz="400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《伤寒论》</a:t>
            </a:r>
            <a:endParaRPr lang="zh-CN" altLang="en-US" sz="20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2492375"/>
            <a:ext cx="6484937" cy="207963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Symbol" pitchFamily="18" charset="2"/>
              <a:buNone/>
            </a:pPr>
            <a:r>
              <a:rPr lang="zh-CN" altLang="en-US" b="1" dirty="0">
                <a:latin typeface="宋体" charset="-122"/>
              </a:rPr>
              <a:t>    </a:t>
            </a:r>
            <a:r>
              <a:rPr lang="zh-CN" altLang="en-US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麻黄</a:t>
            </a:r>
            <a:r>
              <a:rPr lang="zh-CN" altLang="en-US" sz="2800" b="1" baseline="-30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去节，四两</a:t>
            </a:r>
            <a:r>
              <a:rPr lang="en-US" altLang="zh-CN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杏仁</a:t>
            </a:r>
            <a:r>
              <a:rPr lang="zh-CN" altLang="en-US" sz="2800" b="1" baseline="-30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去皮，五十个</a:t>
            </a:r>
            <a:endParaRPr lang="en-US" altLang="zh-CN" sz="2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buFont typeface="Symbol" pitchFamily="18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甘草</a:t>
            </a:r>
            <a:r>
              <a:rPr lang="zh-CN" altLang="en-US" sz="2800" b="1" baseline="-30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炙，二两</a:t>
            </a:r>
            <a:r>
              <a:rPr lang="en-US" altLang="zh-CN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石膏</a:t>
            </a:r>
            <a:r>
              <a:rPr lang="zh-CN" altLang="en-US" sz="2800" b="1" baseline="-30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碎，绵裹半</a:t>
            </a:r>
            <a:r>
              <a:rPr lang="zh-CN" altLang="en-US" sz="2800" b="1" baseline="-300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斤</a:t>
            </a:r>
            <a:endParaRPr lang="en-US" altLang="zh-CN" sz="2800" b="1" baseline="-30000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buFont typeface="Symbol" pitchFamily="18" charset="2"/>
              <a:buNone/>
            </a:pPr>
            <a:r>
              <a:rPr lang="en-US" altLang="zh-CN" sz="28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8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功用主治</a:t>
            </a:r>
            <a:r>
              <a:rPr lang="en-US" altLang="zh-CN" sz="28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8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辛凉宣泄，清肺平喘。表邪化热，壅遏于肺之喘咳证。</a:t>
            </a:r>
            <a:r>
              <a:rPr lang="en-US" altLang="zh-CN" sz="28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>
              <a:lnSpc>
                <a:spcPct val="120000"/>
              </a:lnSpc>
              <a:buFont typeface="Symbol" pitchFamily="18" charset="2"/>
              <a:buNone/>
            </a:pPr>
            <a:r>
              <a:rPr lang="zh-CN" altLang="en-US" sz="28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应付 麻黄（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麻黄</a:t>
            </a:r>
            <a:r>
              <a:rPr lang="zh-CN" altLang="en-US" sz="28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、蜜麻黄） 杏仁（杏仁 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燀杏仁</a:t>
            </a:r>
            <a:r>
              <a:rPr lang="zh-CN" altLang="en-US" sz="28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） 甘草（甘草、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蜜炙甘草</a:t>
            </a:r>
            <a:r>
              <a:rPr lang="zh-CN" altLang="en-US" sz="28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）石膏（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生石膏</a:t>
            </a:r>
            <a:r>
              <a:rPr lang="zh-CN" altLang="en-US" sz="28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、煅石膏）</a:t>
            </a:r>
            <a:endParaRPr lang="en-US" altLang="zh-CN" sz="2800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buFont typeface="Symbol" pitchFamily="18" charset="2"/>
              <a:buNone/>
            </a:pPr>
            <a:endParaRPr lang="zh-CN" altLang="en-US" sz="2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1112838" y="1876425"/>
            <a:ext cx="16129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990000"/>
                </a:solidFill>
                <a:ea typeface="隶书" pitchFamily="49" charset="-122"/>
              </a:rPr>
              <a:t>【组成】</a:t>
            </a: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1979613" y="1125538"/>
            <a:ext cx="5905500" cy="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23850" y="836613"/>
            <a:ext cx="8286750" cy="504031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【组成】</a:t>
            </a:r>
            <a:r>
              <a:rPr lang="zh-CN" altLang="en-US" sz="3600" b="1" dirty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sz="3600" b="1" dirty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800" b="1" dirty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sz="2800" b="1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2800" b="1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sz="2800" b="1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酸枣仁</a:t>
            </a:r>
            <a: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15g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茯苓</a:t>
            </a:r>
            <a: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6g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知母</a:t>
            </a:r>
            <a: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6g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zh-CN" altLang="en-US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br>
              <a:rPr lang="zh-CN" altLang="en-US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    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川芎</a:t>
            </a:r>
            <a: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6g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甘草</a:t>
            </a:r>
            <a: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3g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【</a:t>
            </a:r>
            <a:r>
              <a:rPr lang="zh-CN" altLang="en-US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功用主治</a:t>
            </a:r>
            <a: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】</a:t>
            </a:r>
            <a:r>
              <a:rPr lang="zh-CN" altLang="en-US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养血安神，清热除烦。主治肝血不足，虚热扰神证。</a:t>
            </a:r>
            <a: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处方应付：</a:t>
            </a:r>
            <a: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000" b="1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2700" b="1" dirty="0" smtClean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酸枣仁 </a:t>
            </a:r>
            <a:r>
              <a:rPr lang="zh-CN" altLang="en-US" sz="27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炒酸枣仁 </a:t>
            </a:r>
            <a:r>
              <a:rPr lang="zh-CN" altLang="en-US" sz="2700" b="1" dirty="0" smtClean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生酸枣仁</a:t>
            </a:r>
            <a:r>
              <a:rPr lang="en-US" altLang="zh-CN" sz="2700" b="1" dirty="0" smtClean="0">
                <a:solidFill>
                  <a:schemeClr val="hlink"/>
                </a:solidFill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sz="2700" b="1" dirty="0" smtClean="0">
                <a:solidFill>
                  <a:schemeClr val="hlink"/>
                </a:solidFill>
                <a:latin typeface="仿宋" pitchFamily="49" charset="-122"/>
                <a:ea typeface="仿宋" pitchFamily="49" charset="-122"/>
              </a:rPr>
            </a:br>
            <a:r>
              <a:rPr lang="zh-CN" altLang="en-US" sz="2700" b="1" dirty="0" smtClean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茯苓 茯苓 </a:t>
            </a:r>
            <a:r>
              <a:rPr lang="en-US" altLang="zh-CN" sz="2700" b="1" dirty="0" smtClean="0">
                <a:solidFill>
                  <a:schemeClr val="hlink"/>
                </a:solidFill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sz="2700" b="1" dirty="0" smtClean="0">
                <a:solidFill>
                  <a:schemeClr val="hlink"/>
                </a:solidFill>
                <a:latin typeface="仿宋" pitchFamily="49" charset="-122"/>
                <a:ea typeface="仿宋" pitchFamily="49" charset="-122"/>
              </a:rPr>
            </a:br>
            <a:r>
              <a:rPr lang="zh-CN" altLang="en-US" sz="2700" b="1" dirty="0" smtClean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知母  </a:t>
            </a:r>
            <a:r>
              <a:rPr lang="zh-CN" altLang="en-US" sz="27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知母</a:t>
            </a:r>
            <a:r>
              <a:rPr lang="zh-CN" altLang="en-US" sz="2700" b="1" dirty="0" smtClean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 盐知母</a:t>
            </a:r>
            <a:br>
              <a:rPr lang="zh-CN" altLang="en-US" sz="2700" b="1" dirty="0" smtClean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</a:br>
            <a:r>
              <a:rPr lang="zh-CN" altLang="en-US" sz="2700" b="1" dirty="0" smtClean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川芎 川芎 </a:t>
            </a:r>
            <a:r>
              <a:rPr lang="zh-CN" altLang="en-US" sz="27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酒川芎</a:t>
            </a:r>
            <a:r>
              <a:rPr lang="en-US" altLang="zh-CN" sz="2700" b="1" dirty="0" smtClean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sz="2700" b="1" dirty="0" smtClean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</a:br>
            <a:r>
              <a:rPr lang="zh-CN" altLang="en-US" sz="2700" b="1" dirty="0" smtClean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甘草 </a:t>
            </a:r>
            <a:r>
              <a:rPr lang="zh-CN" altLang="en-US" sz="27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甘草 </a:t>
            </a:r>
            <a:r>
              <a:rPr lang="zh-CN" altLang="en-US" sz="2700" b="1" dirty="0" smtClean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蜜炙甘草</a:t>
            </a:r>
            <a:r>
              <a:rPr lang="zh-CN" altLang="en-US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zh-CN" altLang="en-US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2800" b="1" dirty="0">
                <a:solidFill>
                  <a:srgbClr val="000000"/>
                </a:solidFill>
                <a:latin typeface="Arial"/>
                <a:ea typeface="华文新魏" pitchFamily="2" charset="-122"/>
              </a:rPr>
              <a:t> </a:t>
            </a:r>
            <a:r>
              <a:rPr lang="zh-CN" altLang="en-US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zh-CN" altLang="en-US" sz="2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</a:br>
            <a:endParaRPr lang="zh-CN" altLang="en-US" dirty="0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428992" y="428604"/>
            <a:ext cx="2857520" cy="36671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安神剂</a:t>
            </a:r>
            <a:r>
              <a:rPr lang="en-US" altLang="zh-CN" b="1" dirty="0">
                <a:solidFill>
                  <a:schemeClr val="hlink"/>
                </a:solidFill>
                <a:latin typeface="Arial"/>
                <a:ea typeface="隶书" pitchFamily="49" charset="-122"/>
              </a:rPr>
              <a:t>·</a:t>
            </a:r>
            <a:r>
              <a:rPr lang="zh-CN" altLang="en-US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酸枣仁汤</a:t>
            </a:r>
          </a:p>
        </p:txBody>
      </p:sp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2214546" y="1071546"/>
            <a:ext cx="4038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 dirty="0">
                <a:latin typeface="幼圆" pitchFamily="49" charset="-122"/>
                <a:ea typeface="幼圆" pitchFamily="49" charset="-122"/>
              </a:rPr>
              <a:t>《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金匮要略</a:t>
            </a:r>
            <a:r>
              <a:rPr lang="en-US" altLang="zh-CN" sz="2800" b="1" dirty="0">
                <a:latin typeface="幼圆" pitchFamily="49" charset="-122"/>
                <a:ea typeface="幼圆" pitchFamily="49" charset="-122"/>
              </a:rPr>
              <a:t>》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dirty="0">
                <a:ea typeface="幼圆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1282</Words>
  <Application>Microsoft Office PowerPoint</Application>
  <PresentationFormat>全屏显示(4:3)</PresentationFormat>
  <Paragraphs>272</Paragraphs>
  <Slides>25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   麻杏石甘汤 《伤寒论》</vt:lpstr>
      <vt:lpstr>【组成】             酸枣仁15g   茯苓6g   知母6g                          川芎6g     甘草3g  【功用主治】养血安神，清热除烦。主治肝血不足，虚热扰神证。 处方应付： 酸枣仁 炒酸枣仁 生酸枣仁 茯苓 茯苓  知母  知母 盐知母 川芎 川芎 酒川芎 甘草 甘草 蜜炙甘草   </vt:lpstr>
      <vt:lpstr>幻灯片 10</vt:lpstr>
      <vt:lpstr>四君子汤</vt:lpstr>
      <vt:lpstr>             玉屏风散</vt:lpstr>
      <vt:lpstr>四物汤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四逆汤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zys</cp:lastModifiedBy>
  <cp:revision>19</cp:revision>
  <dcterms:created xsi:type="dcterms:W3CDTF">2015-04-06T16:27:04Z</dcterms:created>
  <dcterms:modified xsi:type="dcterms:W3CDTF">2015-04-14T04:52:24Z</dcterms:modified>
</cp:coreProperties>
</file>