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306" r:id="rId3"/>
    <p:sldId id="308" r:id="rId4"/>
    <p:sldId id="309" r:id="rId5"/>
    <p:sldId id="310" r:id="rId6"/>
    <p:sldId id="312" r:id="rId7"/>
    <p:sldId id="314" r:id="rId8"/>
    <p:sldId id="307" r:id="rId9"/>
    <p:sldId id="267" r:id="rId10"/>
    <p:sldId id="269" r:id="rId11"/>
    <p:sldId id="326" r:id="rId12"/>
    <p:sldId id="327" r:id="rId13"/>
    <p:sldId id="259" r:id="rId14"/>
    <p:sldId id="328" r:id="rId15"/>
    <p:sldId id="278" r:id="rId16"/>
    <p:sldId id="280" r:id="rId17"/>
    <p:sldId id="332" r:id="rId18"/>
    <p:sldId id="330" r:id="rId19"/>
    <p:sldId id="331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283" r:id="rId28"/>
    <p:sldId id="284" r:id="rId29"/>
    <p:sldId id="290" r:id="rId30"/>
    <p:sldId id="293" r:id="rId31"/>
    <p:sldId id="296" r:id="rId32"/>
    <p:sldId id="298" r:id="rId33"/>
    <p:sldId id="302" r:id="rId34"/>
    <p:sldId id="303" r:id="rId35"/>
    <p:sldId id="305" r:id="rId36"/>
    <p:sldId id="281" r:id="rId37"/>
    <p:sldId id="329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544" autoAdjust="0"/>
  </p:normalViewPr>
  <p:slideViewPr>
    <p:cSldViewPr>
      <p:cViewPr varScale="1">
        <p:scale>
          <a:sx n="72" d="100"/>
          <a:sy n="72" d="100"/>
        </p:scale>
        <p:origin x="-14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97098-5115-4150-8A98-3DF078B67774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4B665-4F2E-4691-9607-57F4B94A3D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桃仁</a:t>
            </a:r>
            <a:r>
              <a:rPr lang="en-US" altLang="zh-CN" dirty="0" smtClean="0"/>
              <a:t>(</a:t>
            </a:r>
            <a:r>
              <a:rPr lang="zh-CN" altLang="en-US" dirty="0" smtClean="0"/>
              <a:t>去皮尖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、大黄、甘草</a:t>
            </a:r>
            <a:r>
              <a:rPr lang="en-US" altLang="zh-CN" dirty="0" smtClean="0"/>
              <a:t>(</a:t>
            </a:r>
            <a:r>
              <a:rPr lang="zh-CN" altLang="en-US" dirty="0" smtClean="0"/>
              <a:t>炙</a:t>
            </a:r>
            <a:r>
              <a:rPr lang="en-US" altLang="zh-CN" dirty="0" smtClean="0"/>
              <a:t>)</a:t>
            </a:r>
            <a:r>
              <a:rPr lang="zh-CN" altLang="en-US" dirty="0" smtClean="0"/>
              <a:t>各</a:t>
            </a:r>
            <a:r>
              <a:rPr lang="en-US" altLang="zh-CN" dirty="0" smtClean="0"/>
              <a:t>12g</a:t>
            </a:r>
            <a:r>
              <a:rPr lang="zh-CN" altLang="en-US" dirty="0" smtClean="0"/>
              <a:t>，桂枝</a:t>
            </a:r>
            <a:r>
              <a:rPr lang="en-US" altLang="zh-CN" dirty="0" smtClean="0"/>
              <a:t>(</a:t>
            </a:r>
            <a:r>
              <a:rPr lang="zh-CN" altLang="en-US" dirty="0" smtClean="0"/>
              <a:t>去皮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、芒硝各</a:t>
            </a:r>
            <a:r>
              <a:rPr lang="en-US" altLang="zh-CN" dirty="0" smtClean="0"/>
              <a:t>6g</a:t>
            </a:r>
            <a:r>
              <a:rPr lang="zh-CN" altLang="en-US" dirty="0" smtClean="0"/>
              <a:t>。</a:t>
            </a:r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用法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92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92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392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92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92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92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92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92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92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92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92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92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139280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9281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9282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456663-EC6E-4EA1-999D-DD9E6857619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392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92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C3C55A-A78A-46C5-9B5F-63E2AF5B039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02A911-0473-4132-80E8-44484A8E34F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50C0E9-7D94-42A0-9498-8388CC514A1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7510CB-0BF4-4FC3-806C-8F9E00D12BD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D48AB-42B7-4E8F-BF6D-E35C173BA8A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FC55BF-33CF-434E-B056-A27433D9636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A23ED9-1DAD-4292-8629-1AC11EEE15A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2D2D43-ECAE-4C32-9156-2A7326DB0B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E9DA38-9007-4BBD-B201-840F7EBFC6C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1DBD1D-B9EC-4AD3-A184-18FEE57B723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FFCC"/>
            </a:gs>
            <a:gs pos="50000">
              <a:schemeClr val="bg1"/>
            </a:gs>
            <a:gs pos="100000">
              <a:srgbClr val="99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 Black" pitchFamily="34" charset="0"/>
                <a:ea typeface="+mn-ea"/>
              </a:defRPr>
            </a:lvl1pPr>
          </a:lstStyle>
          <a:p>
            <a:fld id="{DF531581-D0AE-45DD-AE26-FBF51565B2AC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82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82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82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82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82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82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82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82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82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382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82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shibatong.com/zy/bx/bqrs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210.41.222.30/zyx/zyxkc/zybbg/wl/image-b/fzb.jp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210.41.222.30/zyx/zyxkc/zybbg/wl/image-b/wzb.jpg" TargetMode="External"/><Relationship Id="rId2" Type="http://schemas.openxmlformats.org/officeDocument/2006/relationships/slide" Target="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hyperlink" Target="http://210.41.222.30/zyx/zyxkc/zybbg/wl/image-a/wza.jpg" TargetMode="External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210.41.222.30/zyx/zyxkc/zybbg/bx/image-a/bqhqc.jpg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100md.com/Images/2006/6/21/10/49/11/59_2.JPG&amp;imgrefurl=http://www.100md.com/html/DirDu/2005/10/25/01/68/61.htm&amp;h=233&amp;w=300&amp;sz=17&amp;hl=zh-CN&amp;start=4&amp;tbnid=MiUxMPsNLM_X1M:&amp;tbnh=90&amp;tbnw=116&amp;prev=/images?q=%E6%9C%B1%E7%A0%82&amp;gbv=2&amp;svnum=10&amp;hl=zh-CN&amp;newwindow=1&amp;sa=G" TargetMode="Externa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86314" y="1571612"/>
          <a:ext cx="2786082" cy="271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041"/>
                <a:gridCol w="1393041"/>
              </a:tblGrid>
              <a:tr h="13573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573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857224" y="4429132"/>
            <a:ext cx="1800000" cy="1800000"/>
          </a:xfrm>
          <a:prstGeom prst="rect">
            <a:avLst/>
          </a:prstGeom>
          <a:noFill/>
        </p:spPr>
      </p:pic>
      <p:pic>
        <p:nvPicPr>
          <p:cNvPr id="16" name="Picture 3"/>
          <p:cNvPicPr preferRelativeResize="0">
            <a:picLocks noChangeArrowheads="1"/>
          </p:cNvPicPr>
          <p:nvPr/>
        </p:nvPicPr>
        <p:blipFill>
          <a:blip r:embed="rId4"/>
          <a:srcRect r="5714"/>
          <a:stretch>
            <a:fillRect/>
          </a:stretch>
        </p:blipFill>
        <p:spPr bwMode="auto">
          <a:xfrm>
            <a:off x="2786050" y="4429132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7"/>
          <p:cNvGrpSpPr/>
          <p:nvPr/>
        </p:nvGrpSpPr>
        <p:grpSpPr>
          <a:xfrm>
            <a:off x="1071538" y="571480"/>
            <a:ext cx="2646878" cy="3572694"/>
            <a:chOff x="785786" y="1071546"/>
            <a:chExt cx="2646878" cy="3572694"/>
          </a:xfrm>
        </p:grpSpPr>
        <p:sp>
          <p:nvSpPr>
            <p:cNvPr id="19" name="TextBox 18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572000" y="714356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928794" y="428604"/>
            <a:ext cx="3816350" cy="7921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甘麦大枣汤 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3" name="Rectangle 3"/>
          <p:cNvSpPr>
            <a:spLocks noRot="1" noChangeArrowheads="1"/>
          </p:cNvSpPr>
          <p:nvPr/>
        </p:nvSpPr>
        <p:spPr bwMode="auto">
          <a:xfrm>
            <a:off x="2073257" y="1868466"/>
            <a:ext cx="4038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《</a:t>
            </a: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金匮要略</a:t>
            </a: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》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幼圆" pitchFamily="49" charset="-122"/>
              </a:rPr>
              <a:t> 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57158" y="2428868"/>
            <a:ext cx="8208962" cy="3889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/>
            </a:r>
            <a:b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</a:b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【组成】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/>
            </a:r>
            <a:b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</a:b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 </a:t>
            </a:r>
            <a:b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</a:b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甘草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90g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   小麦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30g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    大枣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十枚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/>
            </a:r>
            <a:b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</a:b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/>
            </a:r>
            <a:b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</a:b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 </a:t>
            </a:r>
            <a:r>
              <a:rPr lang="en-US" altLang="zh-CN" sz="28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  <a:cs typeface="+mj-cs"/>
              </a:rPr>
              <a:t>【</a:t>
            </a:r>
            <a:r>
              <a:rPr lang="zh-CN" altLang="en-US" sz="28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  <a:cs typeface="+mj-cs"/>
              </a:rPr>
              <a:t>功用主治</a:t>
            </a:r>
            <a:r>
              <a:rPr lang="en-US" altLang="zh-CN" sz="28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  <a:cs typeface="+mj-cs"/>
              </a:rPr>
              <a:t>】</a:t>
            </a:r>
            <a:r>
              <a:rPr lang="zh-CN" altLang="en-US" sz="28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  <a:cs typeface="+mj-cs"/>
              </a:rPr>
              <a:t>养血安神，和中缓急。主治心阴受损，肝气失和之脏躁</a:t>
            </a:r>
            <a:endParaRPr lang="en-US" altLang="zh-CN" sz="2800" b="1" dirty="0" smtClean="0">
              <a:solidFill>
                <a:srgbClr val="006666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处方应付：</a:t>
            </a:r>
            <a:endParaRPr lang="en-US" altLang="zh-CN" sz="2800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甘草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甘草 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蜜炙甘草</a:t>
            </a:r>
            <a:endParaRPr lang="en-US" altLang="zh-CN" sz="2800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小麦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小麦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  <a:cs typeface="+mj-cs"/>
              </a:rPr>
              <a:t>浮小麦</a:t>
            </a:r>
            <a:endParaRPr lang="en-US" altLang="zh-CN" sz="2800" b="1" dirty="0" smtClean="0">
              <a:latin typeface="华文新魏" pitchFamily="2" charset="-122"/>
              <a:ea typeface="华文新魏" pitchFamily="2" charset="-122"/>
              <a:cs typeface="+mj-cs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大枣 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大枣</a:t>
            </a:r>
            <a:endParaRPr lang="zh-CN" altLang="en-US" sz="28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/>
            </a:r>
            <a:b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</a:b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 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765175"/>
            <a:ext cx="5527675" cy="571500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四君子汤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14414" y="2928934"/>
            <a:ext cx="3878287" cy="343061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        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人参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9g 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白术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9g 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茯苓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9g 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炙甘草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6g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功用治法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益气健脾。主治脾胃气虚证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处方应付：</a:t>
            </a:r>
            <a:endParaRPr lang="en-US" altLang="zh-CN" sz="2000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人参 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人参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 红参</a:t>
            </a:r>
            <a:endParaRPr lang="en-US" altLang="zh-CN" sz="1800" b="1" dirty="0" smtClean="0"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白术  白术 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麸炒白术</a:t>
            </a:r>
            <a:endParaRPr lang="en-US" altLang="zh-CN" sz="1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茯苓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炙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甘草 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甘草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蜜炙甘草</a:t>
            </a:r>
            <a:endParaRPr lang="en-US" altLang="zh-CN" sz="2000" b="1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 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843213" y="1484313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/>
              <a:t>       《圣济总录》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971550" y="2708275"/>
            <a:ext cx="266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【组成】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5580063" y="333375"/>
            <a:ext cx="309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 b="0">
              <a:ea typeface="宋体" charset="-122"/>
            </a:endParaRPr>
          </a:p>
        </p:txBody>
      </p:sp>
      <p:pic>
        <p:nvPicPr>
          <p:cNvPr id="222213" name="Picture 5" descr="bqrsb1-x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4105"/>
          <a:stretch>
            <a:fillRect/>
          </a:stretch>
        </p:blipFill>
        <p:spPr bwMode="auto">
          <a:xfrm rot="358013">
            <a:off x="5940425" y="2276475"/>
            <a:ext cx="2160588" cy="381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258888" y="981075"/>
            <a:ext cx="5035550" cy="6096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ea typeface="黑体" pitchFamily="49" charset="-122"/>
              </a:rPr>
              <a:t>             </a:t>
            </a:r>
            <a:r>
              <a:rPr lang="zh-CN" altLang="en-US" sz="3200" b="1" dirty="0">
                <a:ea typeface="黑体" pitchFamily="49" charset="-122"/>
              </a:rPr>
              <a:t>玉屏风散</a:t>
            </a:r>
          </a:p>
        </p:txBody>
      </p:sp>
      <p:sp>
        <p:nvSpPr>
          <p:cNvPr id="67588" name="Text Box 1028"/>
          <p:cNvSpPr txBox="1">
            <a:spLocks noChangeArrowheads="1"/>
          </p:cNvSpPr>
          <p:nvPr/>
        </p:nvSpPr>
        <p:spPr bwMode="auto">
          <a:xfrm>
            <a:off x="3059113" y="1844675"/>
            <a:ext cx="3240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   《医方类聚》</a:t>
            </a:r>
          </a:p>
        </p:txBody>
      </p:sp>
      <p:sp>
        <p:nvSpPr>
          <p:cNvPr id="67589" name="Text Box 1029"/>
          <p:cNvSpPr txBox="1">
            <a:spLocks noChangeArrowheads="1"/>
          </p:cNvSpPr>
          <p:nvPr/>
        </p:nvSpPr>
        <p:spPr bwMode="auto">
          <a:xfrm>
            <a:off x="755650" y="2420938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【组成】</a:t>
            </a:r>
            <a:r>
              <a:rPr lang="zh-CN" altLang="en-US">
                <a:solidFill>
                  <a:schemeClr val="hlink"/>
                </a:solidFill>
                <a:latin typeface="黑体" pitchFamily="49" charset="-122"/>
              </a:rPr>
              <a:t>  </a:t>
            </a:r>
          </a:p>
        </p:txBody>
      </p:sp>
      <p:sp>
        <p:nvSpPr>
          <p:cNvPr id="67590" name="Text Box 1030"/>
          <p:cNvSpPr txBox="1">
            <a:spLocks noChangeArrowheads="1"/>
          </p:cNvSpPr>
          <p:nvPr/>
        </p:nvSpPr>
        <p:spPr bwMode="auto">
          <a:xfrm>
            <a:off x="1331913" y="3213100"/>
            <a:ext cx="6767512" cy="325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0" dirty="0" smtClean="0">
                <a:latin typeface="黑体" pitchFamily="49" charset="-122"/>
              </a:rPr>
              <a:t>防风</a:t>
            </a:r>
            <a:r>
              <a:rPr lang="en-US" altLang="zh-CN" sz="2000" b="0" dirty="0" smtClean="0">
                <a:latin typeface="黑体" pitchFamily="49" charset="-122"/>
              </a:rPr>
              <a:t>30g</a:t>
            </a:r>
            <a:r>
              <a:rPr lang="zh-CN" altLang="en-US" sz="2800" b="0" dirty="0" smtClean="0">
                <a:latin typeface="黑体" pitchFamily="49" charset="-122"/>
              </a:rPr>
              <a:t>    </a:t>
            </a:r>
            <a:endParaRPr lang="zh-CN" altLang="en-US" sz="2800" b="0" dirty="0">
              <a:latin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latin typeface="黑体" pitchFamily="49" charset="-122"/>
              </a:rPr>
              <a:t>炙黄芪</a:t>
            </a:r>
            <a:r>
              <a:rPr lang="en-US" altLang="zh-CN" sz="2000" b="0" dirty="0" smtClean="0">
                <a:latin typeface="黑体" pitchFamily="49" charset="-122"/>
              </a:rPr>
              <a:t>60g</a:t>
            </a:r>
            <a:r>
              <a:rPr lang="zh-CN" altLang="en-US" sz="2800" b="0" dirty="0" smtClean="0">
                <a:latin typeface="黑体" pitchFamily="49" charset="-122"/>
              </a:rPr>
              <a:t>     白术</a:t>
            </a:r>
            <a:r>
              <a:rPr lang="en-US" altLang="zh-CN" sz="2000" dirty="0" smtClean="0">
                <a:latin typeface="黑体" pitchFamily="49" charset="-122"/>
              </a:rPr>
              <a:t>60g</a:t>
            </a:r>
            <a:endParaRPr lang="en-US" altLang="zh-CN" sz="2000" b="0" dirty="0" smtClean="0">
              <a:latin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smtClean="0">
                <a:latin typeface="黑体" pitchFamily="49" charset="-122"/>
              </a:rPr>
              <a:t>【</a:t>
            </a:r>
            <a:r>
              <a:rPr lang="zh-CN" altLang="en-US" sz="2000" dirty="0" smtClean="0">
                <a:latin typeface="黑体" pitchFamily="49" charset="-122"/>
              </a:rPr>
              <a:t>功用主法</a:t>
            </a:r>
            <a:r>
              <a:rPr lang="en-US" altLang="zh-CN" sz="2000" dirty="0" smtClean="0">
                <a:latin typeface="黑体" pitchFamily="49" charset="-122"/>
              </a:rPr>
              <a:t>】</a:t>
            </a:r>
            <a:r>
              <a:rPr lang="zh-CN" altLang="en-US" sz="2000" dirty="0" smtClean="0">
                <a:latin typeface="黑体" pitchFamily="49" charset="-122"/>
              </a:rPr>
              <a:t>益气固表止汗。主治肺卫气虚证</a:t>
            </a:r>
            <a:endParaRPr lang="en-US" altLang="zh-CN" sz="2000" dirty="0" smtClean="0">
              <a:latin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dirty="0" smtClean="0">
                <a:latin typeface="黑体" pitchFamily="49" charset="-122"/>
              </a:rPr>
              <a:t>处方应付：</a:t>
            </a:r>
            <a:endParaRPr lang="en-US" altLang="zh-CN" sz="2000" dirty="0" smtClean="0">
              <a:latin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防风 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防风</a:t>
            </a:r>
            <a:r>
              <a:rPr lang="zh-CN" altLang="en-US" sz="2000" dirty="0" smtClean="0">
                <a:latin typeface="+mn-ea"/>
              </a:rPr>
              <a:t> 炒防风 防风炭（后面两个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选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炙黄芪 黄芪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蜜炙黄芪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白术 </a:t>
            </a:r>
            <a:r>
              <a:rPr lang="zh-CN" altLang="en-US" sz="2000" b="1" dirty="0" smtClean="0">
                <a:latin typeface="+mn-ea"/>
              </a:rPr>
              <a:t>白术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麸炒白术</a:t>
            </a:r>
            <a:endParaRPr lang="en-US" altLang="zh-CN" sz="2000" dirty="0" smtClean="0">
              <a:latin typeface="+mn-ea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0" dirty="0"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2124075" y="1052513"/>
            <a:ext cx="4392613" cy="681037"/>
          </a:xfrm>
        </p:spPr>
        <p:txBody>
          <a:bodyPr/>
          <a:lstStyle/>
          <a:p>
            <a:r>
              <a:rPr lang="zh-CN" altLang="en-US" sz="3200" b="1" dirty="0">
                <a:ea typeface="黑体" pitchFamily="49" charset="-122"/>
              </a:rPr>
              <a:t>四物汤</a:t>
            </a:r>
          </a:p>
        </p:txBody>
      </p:sp>
      <p:sp>
        <p:nvSpPr>
          <p:cNvPr id="69635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1357290" y="3000372"/>
            <a:ext cx="6624637" cy="29289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当归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（酒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浸炒）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9g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川芎 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6g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白芍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9g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     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熟地黄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（酒蒸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12g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功用主法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】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补血、和血。主治营血虚滞证。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70000"/>
              </a:lnSpc>
              <a:buNone/>
            </a:pP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当归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（酒浸炒）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当归 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酒当归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en-US" altLang="zh-CN" sz="2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川芎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川芎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 酒川芎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白芍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白芍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 土白勺 酒白芍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熟地黄（酒蒸）大黄 </a:t>
            </a:r>
            <a:r>
              <a:rPr lang="zh-CN" altLang="en-US" sz="1800" dirty="0" smtClean="0">
                <a:solidFill>
                  <a:srgbClr val="FF0000"/>
                </a:solidFill>
              </a:rPr>
              <a:t>酒大黄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636" name="Text Box 1028"/>
          <p:cNvSpPr txBox="1">
            <a:spLocks noChangeArrowheads="1"/>
          </p:cNvSpPr>
          <p:nvPr/>
        </p:nvSpPr>
        <p:spPr bwMode="auto">
          <a:xfrm>
            <a:off x="2484438" y="1844675"/>
            <a:ext cx="395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《仙授理伤续断秘方》</a:t>
            </a:r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250825" y="25654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【组成】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341438"/>
            <a:ext cx="7770812" cy="403225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750520"/>
                </a:solidFill>
                <a:ea typeface="华文隶书" pitchFamily="2" charset="-122"/>
              </a:rPr>
              <a:t>【组成】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桃仁（</a:t>
            </a:r>
            <a:r>
              <a:rPr lang="zh-CN" altLang="en-US" sz="2800" dirty="0" smtClean="0"/>
              <a:t>去皮尖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800" b="1" baseline="-25000" dirty="0" smtClean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12g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大黄</a:t>
            </a:r>
            <a:r>
              <a:rPr lang="en-US" altLang="zh-CN" sz="2800" b="1" baseline="-25000" dirty="0" smtClean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 12g</a:t>
            </a:r>
            <a:r>
              <a:rPr lang="en-US" altLang="zh-CN" sz="2800" b="1" dirty="0" smtClean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桂枝</a:t>
            </a:r>
            <a:r>
              <a:rPr lang="en-US" altLang="zh-CN" sz="2800" b="1" baseline="-25000" dirty="0" smtClean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6g</a:t>
            </a:r>
            <a:endParaRPr lang="en-US" altLang="zh-CN" sz="2800" b="1" baseline="-25000" dirty="0">
              <a:solidFill>
                <a:srgbClr val="75052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                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炙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甘草</a:t>
            </a:r>
            <a:r>
              <a:rPr lang="en-US" altLang="zh-CN" sz="2800" b="1" baseline="-25000" dirty="0" smtClean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12g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芒硝</a:t>
            </a:r>
            <a:r>
              <a:rPr lang="en-US" altLang="zh-CN" sz="2800" b="1" baseline="-25000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baseline="-25000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二两</a:t>
            </a:r>
            <a:r>
              <a:rPr lang="en-US" altLang="zh-CN" sz="2800" b="1" baseline="-25000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功用主法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破瘀泄热，兼以攻下。主治下焦蓄血证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处方应付：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桃仁 生桃仁、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燀桃仁</a:t>
            </a:r>
            <a:endParaRPr lang="en-US" altLang="zh-CN" sz="2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大黄 大黄 </a:t>
            </a:r>
            <a:r>
              <a:rPr lang="zh-CN" altLang="en-US" sz="2000" dirty="0" smtClean="0">
                <a:solidFill>
                  <a:srgbClr val="FF0000"/>
                </a:solidFill>
              </a:rPr>
              <a:t>酒</a:t>
            </a:r>
            <a:r>
              <a:rPr lang="zh-CN" altLang="en-US" sz="2000" dirty="0" smtClean="0">
                <a:solidFill>
                  <a:srgbClr val="FF0000"/>
                </a:solidFill>
              </a:rPr>
              <a:t>大黄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桂枝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桂枝</a:t>
            </a:r>
            <a:endParaRPr lang="en-US" altLang="zh-CN" sz="2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甘草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甘草 炙甘草</a:t>
            </a:r>
            <a:endParaRPr lang="en-US" altLang="zh-CN" sz="2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芒硝 芒硝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净提芒硝</a:t>
            </a:r>
            <a:endParaRPr lang="en-US" altLang="zh-CN" sz="2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443663" y="260350"/>
            <a:ext cx="2303462" cy="1323439"/>
          </a:xfrm>
          <a:prstGeom prst="rect">
            <a:avLst/>
          </a:prstGeom>
          <a:noFill/>
          <a:ln w="444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桃核承气汤</a:t>
            </a:r>
            <a:r>
              <a:rPr lang="en-US" altLang="zh-CN" sz="2000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hlink"/>
                </a:solidFill>
                <a:ea typeface="华文仿宋" pitchFamily="2" charset="-122"/>
              </a:rPr>
              <a:t>《</a:t>
            </a:r>
            <a:r>
              <a:rPr lang="zh-CN" altLang="en-US" sz="2000" dirty="0">
                <a:solidFill>
                  <a:schemeClr val="hlink"/>
                </a:solidFill>
                <a:ea typeface="华文仿宋" pitchFamily="2" charset="-122"/>
              </a:rPr>
              <a:t>伤寒论</a:t>
            </a:r>
            <a:r>
              <a:rPr lang="en-US" altLang="zh-CN" sz="2000" dirty="0">
                <a:solidFill>
                  <a:schemeClr val="hlink"/>
                </a:solidFill>
                <a:ea typeface="华文仿宋" pitchFamily="2" charset="-122"/>
              </a:rPr>
              <a:t>》</a:t>
            </a:r>
            <a:endParaRPr lang="zh-CN" altLang="en-US" sz="2000" dirty="0">
              <a:solidFill>
                <a:schemeClr val="hlink"/>
              </a:solidFill>
              <a:ea typeface="华文仿宋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000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451725" y="6021388"/>
            <a:ext cx="90170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桃仁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 flipV="1">
            <a:off x="742950" y="1084263"/>
            <a:ext cx="7648575" cy="82550"/>
          </a:xfrm>
        </p:spPr>
        <p:txBody>
          <a:bodyPr>
            <a:normAutofit fontScale="90000"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196975"/>
            <a:ext cx="7772400" cy="4883150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750520"/>
                </a:solidFill>
                <a:ea typeface="华文隶书" pitchFamily="2" charset="-122"/>
              </a:rPr>
              <a:t>【组成】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全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当归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24g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川芎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9g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桃仁（去皮尖）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6g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干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姜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炮黑 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2g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炙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甘草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功用主法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化瘀生新，温经止痛。 产后血虚受寒，瘀阻胞宫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处方应付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全当归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全当归 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当归身 当归尾</a:t>
            </a:r>
            <a:endParaRPr lang="en-US" altLang="zh-CN" sz="20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川芎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川芎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酒川芎</a:t>
            </a:r>
            <a:endParaRPr lang="en-US" altLang="zh-CN" sz="20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干姜</a:t>
            </a:r>
            <a:r>
              <a:rPr lang="zh-CN" altLang="en-US" sz="1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炮</a:t>
            </a:r>
            <a:r>
              <a:rPr lang="zh-CN" altLang="en-US" sz="1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黑 干姜 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炮姜</a:t>
            </a:r>
            <a:endParaRPr lang="en-US" altLang="zh-CN" sz="20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炙甘草 甘草、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炙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甘草</a:t>
            </a:r>
            <a:endParaRPr lang="en-US" altLang="zh-CN" sz="20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Arial"/>
                <a:ea typeface="黑体" pitchFamily="2" charset="-122"/>
              </a:rPr>
              <a:t> 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     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   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8027988" y="5589588"/>
            <a:ext cx="549275" cy="719137"/>
          </a:xfrm>
          <a:prstGeom prst="rect">
            <a:avLst/>
          </a:prstGeom>
          <a:solidFill>
            <a:schemeClr val="folHlink">
              <a:alpha val="25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隶书" pitchFamily="49" charset="-122"/>
              </a:rPr>
              <a:t>川芎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gray">
          <a:xfrm>
            <a:off x="2285984" y="500042"/>
            <a:ext cx="496887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altLang="zh-CN" sz="2300" b="0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300" b="0" dirty="0">
                <a:solidFill>
                  <a:schemeClr val="hlink"/>
                </a:solidFill>
                <a:ea typeface="隶书" pitchFamily="49" charset="-122"/>
              </a:rPr>
              <a:t>生化汤</a:t>
            </a:r>
            <a:r>
              <a:rPr lang="en-US" altLang="zh-CN" sz="2300" b="0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《傅青主女科》</a:t>
            </a:r>
          </a:p>
          <a:p>
            <a:endParaRPr lang="en-US" altLang="zh-CN" sz="2300" b="0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916112"/>
            <a:ext cx="6480175" cy="3870342"/>
          </a:xfrm>
          <a:solidFill>
            <a:srgbClr val="99FFCC"/>
          </a:solidFill>
          <a:ln/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charset="-122"/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青蒿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charset="-122"/>
              </a:rPr>
              <a:t>6g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鳖甲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charset="-122"/>
              </a:rPr>
              <a:t>15g</a:t>
            </a:r>
            <a:endParaRPr lang="zh-CN" altLang="en-US" sz="2800" b="1" dirty="0">
              <a:solidFill>
                <a:schemeClr val="tx2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charset="-122"/>
              </a:rPr>
              <a:t>  细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生地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charset="-122"/>
              </a:rPr>
              <a:t>12g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      知母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charset="-122"/>
              </a:rPr>
              <a:t>6g</a:t>
            </a:r>
            <a:endParaRPr lang="zh-CN" altLang="en-US" sz="2800" b="1" dirty="0">
              <a:solidFill>
                <a:schemeClr val="tx2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charset="-122"/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丹皮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charset="-122"/>
              </a:rPr>
              <a:t>9g</a:t>
            </a:r>
          </a:p>
          <a:p>
            <a:pPr algn="just">
              <a:lnSpc>
                <a:spcPct val="120000"/>
              </a:lnSpc>
              <a:buNone/>
            </a:pPr>
            <a:r>
              <a:rPr kumimoji="1" lang="zh-CN" altLang="en-US" sz="2800" dirty="0" smtClean="0">
                <a:latin typeface="黑体" pitchFamily="2" charset="-122"/>
                <a:ea typeface="宋体" charset="-122"/>
              </a:rPr>
              <a:t>【功用主治】透热养阴。主治温病后期，邪伏阴分证</a:t>
            </a:r>
            <a:r>
              <a:rPr kumimoji="1" lang="zh-CN" altLang="en-US" sz="2800" dirty="0" smtClean="0">
                <a:latin typeface="黑体" pitchFamily="2" charset="-122"/>
                <a:ea typeface="宋体" charset="-122"/>
              </a:rPr>
              <a:t>。</a:t>
            </a:r>
            <a:endParaRPr kumimoji="1" lang="en-US" altLang="zh-CN" sz="2800" dirty="0" smtClean="0">
              <a:latin typeface="黑体" pitchFamily="2" charset="-122"/>
              <a:ea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处方应付</a:t>
            </a:r>
            <a:endParaRPr lang="en-US" altLang="zh-CN" sz="2800" b="1" dirty="0" smtClean="0">
              <a:solidFill>
                <a:schemeClr val="tx2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青蒿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青蒿</a:t>
            </a:r>
            <a:endParaRPr lang="en-US" altLang="zh-CN" sz="2800" b="1" dirty="0" smtClean="0">
              <a:solidFill>
                <a:srgbClr val="FF0000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鳖甲 鳖甲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醋鳖甲</a:t>
            </a:r>
            <a:endParaRPr lang="zh-CN" altLang="en-US" sz="2800" b="1" dirty="0" smtClean="0">
              <a:solidFill>
                <a:srgbClr val="FF0000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细生地 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生地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 熟地   </a:t>
            </a:r>
            <a:endParaRPr lang="en-US" altLang="zh-CN" sz="2800" b="1" dirty="0" smtClean="0">
              <a:solidFill>
                <a:schemeClr val="tx2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知母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知母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 盐知母</a:t>
            </a:r>
            <a:endParaRPr lang="zh-CN" altLang="en-US" sz="2800" b="1" dirty="0" smtClean="0">
              <a:solidFill>
                <a:schemeClr val="tx2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丹皮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牡丹皮</a:t>
            </a:r>
            <a:endParaRPr lang="en-US" altLang="zh-CN" sz="2800" b="1" dirty="0" smtClean="0">
              <a:solidFill>
                <a:srgbClr val="FF0000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None/>
            </a:pPr>
            <a:endParaRPr kumimoji="1" lang="en-US" altLang="zh-CN" sz="2800" dirty="0" smtClean="0">
              <a:latin typeface="黑体" pitchFamily="2" charset="-122"/>
              <a:ea typeface="宋体" charset="-122"/>
            </a:endParaRPr>
          </a:p>
          <a:p>
            <a:pPr algn="just">
              <a:lnSpc>
                <a:spcPct val="120000"/>
              </a:lnSpc>
              <a:buNone/>
            </a:pPr>
            <a:endParaRPr kumimoji="1" lang="zh-CN" altLang="en-US" sz="2800" dirty="0" smtClean="0">
              <a:latin typeface="黑体" pitchFamily="2" charset="-122"/>
              <a:ea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endParaRPr lang="zh-CN" altLang="en-US" sz="2800" b="1" dirty="0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258888" y="1125538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Arial" charset="0"/>
                <a:ea typeface="宋体" charset="-122"/>
              </a:rPr>
              <a:t>【组成】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071934" y="571480"/>
            <a:ext cx="2016125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青蒿</a:t>
            </a:r>
            <a:r>
              <a:rPr lang="zh-CN" altLang="en-US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鳖甲</a:t>
            </a:r>
            <a:r>
              <a:rPr lang="zh-CN" altLang="en-US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汤</a:t>
            </a:r>
            <a:endParaRPr lang="en-US" altLang="zh-CN" sz="2000" dirty="0" smtClean="0">
              <a:solidFill>
                <a:schemeClr val="hlink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0"/>
              </a:spcBef>
              <a:buClrTx/>
              <a:buSzTx/>
            </a:pPr>
            <a:r>
              <a:rPr lang="zh-CN" altLang="en-US" sz="2000" dirty="0" smtClean="0">
                <a:solidFill>
                  <a:srgbClr val="008080"/>
                </a:solidFill>
              </a:rPr>
              <a:t>《温病条辨》</a:t>
            </a:r>
            <a:endParaRPr lang="zh-CN" altLang="en-US" sz="2000" b="0" dirty="0" smtClean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62474" name="Picture 10" descr="青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325" y="4149725"/>
            <a:ext cx="1800225" cy="2016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357290" y="2285992"/>
            <a:ext cx="6324600" cy="52168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990000"/>
                </a:solidFill>
                <a:latin typeface="Arial" charset="0"/>
                <a:ea typeface="宋体" charset="-122"/>
              </a:rPr>
              <a:t>【组成】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生地黄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     </a:t>
            </a:r>
            <a:r>
              <a:rPr lang="zh-CN" altLang="en-US" dirty="0">
                <a:solidFill>
                  <a:schemeClr val="tx2"/>
                </a:solidFill>
                <a:latin typeface="宋体" charset="-122"/>
                <a:ea typeface="宋体" charset="-122"/>
              </a:rPr>
              <a:t>木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通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charset="-122"/>
                <a:ea typeface="宋体" charset="-122"/>
              </a:rPr>
              <a:t>生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甘草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      </a:t>
            </a:r>
            <a:r>
              <a:rPr lang="zh-CN" altLang="en-US" dirty="0">
                <a:solidFill>
                  <a:schemeClr val="tx2"/>
                </a:solidFill>
                <a:latin typeface="宋体" charset="-122"/>
                <a:ea typeface="宋体" charset="-122"/>
              </a:rPr>
              <a:t>竹叶 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【</a:t>
            </a:r>
            <a:r>
              <a:rPr lang="zh-CN" altLang="en-US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功用主法</a:t>
            </a:r>
            <a:r>
              <a:rPr lang="en-US" altLang="zh-CN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】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养阴清心，利水通淋。主治心经有热证；心热移于小肠证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处方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应付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生地黄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生地黄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熟地黄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木通 木通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关木通</a:t>
            </a:r>
            <a:endParaRPr lang="zh-CN" altLang="en-US" dirty="0" smtClean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生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甘草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甘草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炙甘草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竹叶 竹叶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643174" y="571480"/>
            <a:ext cx="3676646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导赤散</a:t>
            </a:r>
            <a:r>
              <a:rPr lang="en-US" altLang="zh-CN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  <a:p>
            <a:pPr algn="l">
              <a:spcBef>
                <a:spcPct val="0"/>
              </a:spcBef>
              <a:buClrTx/>
              <a:buSzTx/>
            </a:pPr>
            <a:r>
              <a:rPr lang="zh-CN" altLang="en-US" sz="2000" dirty="0" smtClean="0"/>
              <a:t>《小儿药证直诀》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42910" y="2357430"/>
            <a:ext cx="7065989" cy="392909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50000">
                <a:srgbClr val="CCFFCC"/>
              </a:gs>
              <a:gs pos="100000">
                <a:srgbClr val="009999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黄连</a:t>
            </a:r>
            <a:r>
              <a:rPr lang="en-US" altLang="zh-CN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9g 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黄芩</a:t>
            </a:r>
            <a:r>
              <a:rPr lang="en-US" altLang="zh-CN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  <a:endParaRPr lang="zh-CN" altLang="en-US" sz="2400" dirty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黄柏</a:t>
            </a:r>
            <a:r>
              <a:rPr lang="en-US" altLang="zh-CN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  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栀子</a:t>
            </a:r>
            <a:r>
              <a:rPr lang="en-US" altLang="zh-CN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9g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【</a:t>
            </a:r>
            <a:r>
              <a:rPr lang="zh-CN" altLang="en-US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功用主法</a:t>
            </a:r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】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泻火解毒。主治三焦火毒热盛证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。</a:t>
            </a:r>
            <a:endParaRPr kumimoji="1" lang="en-US" altLang="zh-CN" sz="2400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处方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应付</a:t>
            </a: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黄连 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黄连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酒黄连 姜黄连</a:t>
            </a:r>
            <a:endParaRPr lang="en-US" altLang="zh-CN" sz="2400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黄芩 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黄芩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酒黄芩 黄芩炭</a:t>
            </a:r>
            <a:endParaRPr lang="zh-CN" altLang="en-US" sz="2400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黄柏 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黄柏 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盐黄柏</a:t>
            </a:r>
            <a:endParaRPr lang="en-US" altLang="zh-CN" sz="2400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栀子</a:t>
            </a:r>
            <a:r>
              <a:rPr lang="en-US" altLang="zh-CN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生栀子 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炒栀子</a:t>
            </a:r>
            <a:endParaRPr lang="en-US" altLang="zh-CN" sz="2400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0"/>
              </a:spcBef>
            </a:pP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0"/>
              </a:spcBef>
            </a:pPr>
            <a:endParaRPr kumimoji="1" lang="zh-CN" altLang="en-US" sz="2400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600" dirty="0" smtClean="0">
                <a:solidFill>
                  <a:schemeClr val="tx2"/>
                </a:solidFill>
              </a:rPr>
              <a:t> </a:t>
            </a:r>
            <a:endParaRPr lang="zh-CN" altLang="en-US" sz="2600" dirty="0">
              <a:solidFill>
                <a:schemeClr val="tx2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500166" y="1000108"/>
            <a:ext cx="467043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zh-CN" altLang="en-US" dirty="0" smtClean="0">
                <a:solidFill>
                  <a:srgbClr val="990000"/>
                </a:solidFill>
                <a:latin typeface="宋体" charset="-122"/>
                <a:ea typeface="宋体" charset="-122"/>
              </a:rPr>
              <a:t>【组成】</a:t>
            </a:r>
            <a:endParaRPr lang="en-US" altLang="zh-CN" dirty="0" smtClean="0">
              <a:solidFill>
                <a:srgbClr val="990000"/>
              </a:solidFill>
              <a:latin typeface="宋体" charset="-122"/>
              <a:ea typeface="宋体" charset="-122"/>
            </a:endParaRPr>
          </a:p>
          <a:p>
            <a:pPr marL="342900" indent="-342900"/>
            <a:r>
              <a:rPr lang="zh-CN" altLang="en-US" dirty="0" smtClean="0">
                <a:latin typeface="宋体" charset="-122"/>
                <a:ea typeface="宋体" charset="-122"/>
              </a:rPr>
              <a:t>崔氏方录自《外台秘要》</a:t>
            </a:r>
          </a:p>
          <a:p>
            <a:pPr marL="342900" indent="-342900"/>
            <a:endParaRPr lang="zh-CN" altLang="en-US" dirty="0">
              <a:solidFill>
                <a:srgbClr val="99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877050" y="549275"/>
            <a:ext cx="201453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>
                <a:solidFill>
                  <a:schemeClr val="hlink"/>
                </a:solidFill>
                <a:latin typeface="宋体" charset="-122"/>
                <a:ea typeface="宋体" charset="-122"/>
              </a:rPr>
              <a:t>黄连解毒汤</a:t>
            </a:r>
            <a:r>
              <a:rPr lang="en-US" altLang="zh-CN" sz="200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2910" y="620713"/>
            <a:ext cx="8197878" cy="5400675"/>
          </a:xfrm>
          <a:noFill/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altLang="zh-CN" sz="2000" b="1" dirty="0">
              <a:ea typeface="楷体_GB2312" pitchFamily="49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en-US" altLang="zh-CN" sz="2000" b="1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b="1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组成</a:t>
            </a:r>
            <a:r>
              <a:rPr lang="en-US" altLang="zh-CN" sz="2000" b="1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】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                   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   炒黄柏 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15g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苍术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米泔水浸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，炒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15g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000" b="1" dirty="0">
                <a:latin typeface="黑体" pitchFamily="2" charset="-122"/>
                <a:ea typeface="黑体" pitchFamily="2" charset="-122"/>
              </a:rPr>
            </a:b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 smtClean="0">
                <a:solidFill>
                  <a:srgbClr val="750520"/>
                </a:solidFill>
                <a:ea typeface="华文隶书" pitchFamily="2" charset="-122"/>
              </a:rPr>
              <a:t>【</a:t>
            </a:r>
            <a:r>
              <a:rPr lang="zh-CN" altLang="en-US" sz="2000" b="1" dirty="0" smtClean="0">
                <a:solidFill>
                  <a:srgbClr val="750520"/>
                </a:solidFill>
                <a:ea typeface="华文隶书" pitchFamily="2" charset="-122"/>
              </a:rPr>
              <a:t>功用主治</a:t>
            </a:r>
            <a:r>
              <a:rPr lang="en-US" altLang="zh-CN" sz="2000" b="1" dirty="0" smtClean="0">
                <a:solidFill>
                  <a:srgbClr val="750520"/>
                </a:solidFill>
                <a:ea typeface="华文隶书" pitchFamily="2" charset="-122"/>
              </a:rPr>
              <a:t>】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清热燥湿。主治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湿热下注证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处方应付</a:t>
            </a:r>
            <a:endParaRPr lang="en-US" altLang="zh-CN" sz="2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炒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黄柏 黄柏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盐黄柏</a:t>
            </a:r>
            <a:endParaRPr lang="en-US" altLang="zh-CN" sz="20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苍术 苍术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麸炒苍术 </a:t>
            </a:r>
            <a:endParaRPr lang="zh-CN" altLang="en-US" sz="2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071802" y="500042"/>
            <a:ext cx="3030533" cy="70788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二妙散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ea typeface="黑体" pitchFamily="2" charset="-122"/>
              </a:rPr>
              <a:t>《</a:t>
            </a:r>
            <a:r>
              <a:rPr lang="zh-CN" altLang="en-US" sz="2000" b="1" dirty="0" smtClean="0">
                <a:ea typeface="黑体" pitchFamily="2" charset="-122"/>
              </a:rPr>
              <a:t>丹溪心法</a:t>
            </a:r>
            <a:r>
              <a:rPr lang="en-US" altLang="zh-CN" sz="2000" b="1" dirty="0" smtClean="0">
                <a:ea typeface="黑体" pitchFamily="2" charset="-122"/>
              </a:rPr>
              <a:t>》</a:t>
            </a:r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14876" y="1714488"/>
          <a:ext cx="3571900" cy="328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1785950"/>
              </a:tblGrid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4643438" y="1500174"/>
            <a:ext cx="1800000" cy="1800000"/>
          </a:xfrm>
          <a:prstGeom prst="rect">
            <a:avLst/>
          </a:prstGeom>
          <a:noFill/>
        </p:spPr>
      </p:pic>
      <p:pic>
        <p:nvPicPr>
          <p:cNvPr id="10" name="Picture 2" descr="d:\program files\360se6\User Data\temp\guizhi-yinpian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286256"/>
            <a:ext cx="1800000" cy="1800000"/>
          </a:xfrm>
          <a:prstGeom prst="rect">
            <a:avLst/>
          </a:prstGeom>
          <a:noFill/>
        </p:spPr>
      </p:pic>
      <p:grpSp>
        <p:nvGrpSpPr>
          <p:cNvPr id="12" name="组合 7"/>
          <p:cNvGrpSpPr/>
          <p:nvPr/>
        </p:nvGrpSpPr>
        <p:grpSpPr>
          <a:xfrm>
            <a:off x="785786" y="571480"/>
            <a:ext cx="2646878" cy="3572694"/>
            <a:chOff x="785786" y="1071546"/>
            <a:chExt cx="2646878" cy="3572694"/>
          </a:xfrm>
        </p:grpSpPr>
        <p:sp>
          <p:nvSpPr>
            <p:cNvPr id="17" name="TextBox 16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572000" y="714356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8840788" cy="5400675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endParaRPr lang="en-US" altLang="zh-CN" sz="3600" b="1" dirty="0"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8000"/>
                </a:solidFill>
                <a:latin typeface="华文隶书" pitchFamily="2" charset="-122"/>
                <a:ea typeface="华文隶书" pitchFamily="2" charset="-122"/>
              </a:rPr>
              <a:t>     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【</a:t>
            </a:r>
            <a:r>
              <a:rPr lang="zh-CN" altLang="en-US" sz="26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组成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】</a:t>
            </a:r>
            <a:r>
              <a:rPr lang="en-US" altLang="zh-CN" sz="28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</a:t>
            </a:r>
            <a:r>
              <a:rPr lang="zh-CN" altLang="en-US" sz="3000" b="1" dirty="0"/>
              <a:t>防己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12g</a:t>
            </a:r>
            <a:r>
              <a:rPr lang="zh-CN" altLang="en-US" sz="3000" b="1" dirty="0" smtClean="0">
                <a:solidFill>
                  <a:srgbClr val="FF3300"/>
                </a:solidFill>
              </a:rPr>
              <a:t>  </a:t>
            </a:r>
            <a:r>
              <a:rPr lang="zh-CN" altLang="en-US" sz="3000" b="1" dirty="0" smtClean="0"/>
              <a:t>   </a:t>
            </a:r>
            <a:endParaRPr lang="zh-CN" altLang="en-US" sz="3000" b="1" dirty="0"/>
          </a:p>
          <a:p>
            <a:pPr>
              <a:buFont typeface="Wingdings" pitchFamily="2" charset="2"/>
              <a:buNone/>
            </a:pPr>
            <a:r>
              <a:rPr lang="zh-CN" altLang="en-US" sz="3000" b="1" dirty="0"/>
              <a:t>                  黄芪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15g</a:t>
            </a:r>
            <a:endParaRPr lang="zh-CN" altLang="en-US" sz="3000" b="1" dirty="0"/>
          </a:p>
          <a:p>
            <a:pPr>
              <a:buFont typeface="Wingdings" pitchFamily="2" charset="2"/>
              <a:buNone/>
            </a:pPr>
            <a:r>
              <a:rPr lang="zh-CN" altLang="en-US" sz="3000" b="1" dirty="0"/>
              <a:t>                  甘草 </a:t>
            </a:r>
            <a:r>
              <a:rPr lang="zh-CN" altLang="en-US" sz="2200" b="1" dirty="0" smtClean="0">
                <a:solidFill>
                  <a:srgbClr val="FF3300"/>
                </a:solidFill>
              </a:rPr>
              <a:t>炒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6g</a:t>
            </a:r>
            <a:r>
              <a:rPr lang="zh-CN" altLang="en-US" sz="3000" b="1" dirty="0" smtClean="0"/>
              <a:t>    </a:t>
            </a:r>
            <a:endParaRPr lang="zh-CN" altLang="en-US" sz="3000" b="1" dirty="0"/>
          </a:p>
          <a:p>
            <a:pPr>
              <a:buFont typeface="Wingdings" pitchFamily="2" charset="2"/>
              <a:buNone/>
            </a:pPr>
            <a:r>
              <a:rPr lang="zh-CN" altLang="en-US" sz="3000" b="1" dirty="0"/>
              <a:t>                  白术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750520"/>
                </a:solidFill>
                <a:ea typeface="华文隶书" pitchFamily="2" charset="-122"/>
              </a:rPr>
              <a:t>【</a:t>
            </a:r>
            <a:r>
              <a:rPr lang="zh-CN" altLang="en-US" sz="2000" b="1" dirty="0" smtClean="0">
                <a:solidFill>
                  <a:srgbClr val="750520"/>
                </a:solidFill>
                <a:ea typeface="华文隶书" pitchFamily="2" charset="-122"/>
              </a:rPr>
              <a:t>功用主治</a:t>
            </a:r>
            <a:r>
              <a:rPr lang="en-US" altLang="zh-CN" sz="2000" b="1" dirty="0" smtClean="0">
                <a:solidFill>
                  <a:srgbClr val="750520"/>
                </a:solidFill>
                <a:ea typeface="华文隶书" pitchFamily="2" charset="-122"/>
              </a:rPr>
              <a:t>】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益气祛风，健脾利水。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气虚之风水、风湿证。</a:t>
            </a:r>
            <a:endParaRPr lang="en-US" altLang="zh-CN" sz="2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400" dirty="0" smtClean="0"/>
              <a:t>处方</a:t>
            </a:r>
            <a:r>
              <a:rPr lang="zh-CN" altLang="en-US" sz="2400" dirty="0" smtClean="0"/>
              <a:t>应付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防</a:t>
            </a:r>
            <a:r>
              <a:rPr lang="zh-CN" altLang="en-US" sz="2400" dirty="0" smtClean="0"/>
              <a:t>己 </a:t>
            </a:r>
            <a:r>
              <a:rPr lang="zh-CN" altLang="en-US" sz="2400" dirty="0" smtClean="0">
                <a:solidFill>
                  <a:srgbClr val="FF0000"/>
                </a:solidFill>
              </a:rPr>
              <a:t>防</a:t>
            </a:r>
            <a:r>
              <a:rPr lang="zh-CN" altLang="en-US" sz="2400" dirty="0" smtClean="0">
                <a:solidFill>
                  <a:srgbClr val="FF0000"/>
                </a:solidFill>
              </a:rPr>
              <a:t>己</a:t>
            </a:r>
            <a:r>
              <a:rPr lang="zh-CN" altLang="en-US" sz="2400" dirty="0" smtClean="0"/>
              <a:t>  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黄芪 </a:t>
            </a:r>
            <a:r>
              <a:rPr lang="zh-CN" altLang="en-US" sz="2400" dirty="0" smtClean="0">
                <a:solidFill>
                  <a:srgbClr val="FF0000"/>
                </a:solidFill>
              </a:rPr>
              <a:t>黄芪</a:t>
            </a:r>
            <a:r>
              <a:rPr lang="zh-CN" altLang="en-US" sz="2400" dirty="0" smtClean="0"/>
              <a:t> 蜜炙黄芪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甘草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炒</a:t>
            </a:r>
            <a:r>
              <a:rPr lang="en-US" altLang="zh-CN" sz="2400" dirty="0" smtClean="0"/>
              <a:t>)  </a:t>
            </a:r>
            <a:r>
              <a:rPr lang="zh-CN" altLang="en-US" sz="2400" dirty="0" smtClean="0"/>
              <a:t>甘草 </a:t>
            </a:r>
            <a:r>
              <a:rPr lang="zh-CN" altLang="en-US" sz="2400" dirty="0" smtClean="0">
                <a:solidFill>
                  <a:srgbClr val="FF0000"/>
                </a:solidFill>
              </a:rPr>
              <a:t>蜜炙甘草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白术 白术 </a:t>
            </a:r>
            <a:r>
              <a:rPr lang="zh-CN" altLang="en-US" sz="2400" dirty="0" smtClean="0">
                <a:solidFill>
                  <a:srgbClr val="FF0000"/>
                </a:solidFill>
              </a:rPr>
              <a:t>麸炒白术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3000" b="1" dirty="0">
              <a:solidFill>
                <a:srgbClr val="FF3300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600" b="1" dirty="0" smtClean="0">
                <a:latin typeface="Arial Black" pitchFamily="34" charset="0"/>
                <a:ea typeface="楷体_GB2312" pitchFamily="49" charset="-122"/>
              </a:rPr>
              <a:t>        </a:t>
            </a:r>
            <a:endParaRPr lang="en-US" altLang="zh-CN" sz="3600" b="1" dirty="0"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3071802" y="642918"/>
            <a:ext cx="2357454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防己黄芪汤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ea typeface="黑体" pitchFamily="2" charset="-122"/>
              </a:rPr>
              <a:t>《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金匮要略</a:t>
            </a:r>
            <a:r>
              <a:rPr lang="en-US" altLang="zh-CN" sz="2000" b="1" dirty="0" smtClean="0">
                <a:ea typeface="黑体" pitchFamily="2" charset="-122"/>
              </a:rPr>
              <a:t>》</a:t>
            </a:r>
          </a:p>
          <a:p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7956550" y="5300663"/>
            <a:ext cx="549275" cy="9366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隶书" pitchFamily="49" charset="-122"/>
              </a:rPr>
              <a:t>黄芪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755650" y="1052513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宋体" charset="-122"/>
                <a:ea typeface="宋体" charset="-122"/>
              </a:rPr>
              <a:t>【组成】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071538" y="2071678"/>
            <a:ext cx="6913563" cy="53553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生石膏 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9-15g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   熟地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9-30g</a:t>
            </a: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麦冬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        知母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5g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    </a:t>
            </a: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charset="-122"/>
                <a:ea typeface="宋体" charset="-122"/>
              </a:rPr>
              <a:t>牛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膝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5g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990000"/>
                </a:solidFill>
                <a:latin typeface="宋体" charset="-122"/>
                <a:ea typeface="宋体" charset="-122"/>
              </a:rPr>
              <a:t>【功用主治】</a:t>
            </a:r>
            <a:r>
              <a:rPr kumimoji="1" lang="zh-CN" altLang="en-US" dirty="0" smtClean="0">
                <a:solidFill>
                  <a:schemeClr val="tx1"/>
                </a:solidFill>
                <a:latin typeface="黑体" pitchFamily="2" charset="-122"/>
                <a:ea typeface="宋体" charset="-122"/>
              </a:rPr>
              <a:t>清胃热、滋肾阴。</a:t>
            </a:r>
            <a:r>
              <a:rPr kumimoji="1"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主治胃热阴虚之牙痛；亦治消渴</a:t>
            </a:r>
            <a:r>
              <a:rPr kumimoji="1"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处方</a:t>
            </a:r>
            <a:r>
              <a:rPr lang="zh-CN" altLang="en-US" dirty="0" smtClean="0"/>
              <a:t>应付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生石膏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生石膏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煅石膏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熟地 生地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熟地</a:t>
            </a:r>
            <a:endParaRPr lang="zh-CN" altLang="en-US" dirty="0" smtClean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麦冬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麦冬 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朱麦冬      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知母 知母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盐知母</a:t>
            </a:r>
            <a:endParaRPr lang="zh-CN" altLang="en-US" dirty="0" smtClean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牛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膝 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牛膝</a:t>
            </a:r>
            <a:endParaRPr lang="en-US" altLang="zh-CN" dirty="0" smtClean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en-US" altLang="zh-CN" dirty="0" smtClean="0"/>
          </a:p>
          <a:p>
            <a:pPr algn="l">
              <a:spcBef>
                <a:spcPct val="50000"/>
              </a:spcBef>
            </a:pPr>
            <a:endParaRPr kumimoji="1" lang="zh-CN" altLang="en-US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4071934" y="500042"/>
            <a:ext cx="1584325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玉女煎</a:t>
            </a:r>
            <a:r>
              <a:rPr lang="en-US" altLang="zh-CN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  <a:p>
            <a:pPr algn="l">
              <a:spcBef>
                <a:spcPct val="0"/>
              </a:spcBef>
              <a:buClrTx/>
              <a:buSzTx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《景岳全书》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8840788" cy="5400675"/>
          </a:xfrm>
          <a:noFill/>
          <a:ln/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endParaRPr lang="en-US" altLang="zh-CN" sz="3600" b="1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8000"/>
                </a:solidFill>
                <a:latin typeface="华文隶书" pitchFamily="2" charset="-122"/>
                <a:ea typeface="华文隶书" pitchFamily="2" charset="-122"/>
              </a:rPr>
              <a:t>   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【</a:t>
            </a:r>
            <a:r>
              <a:rPr lang="zh-CN" altLang="en-US" sz="26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组成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】</a:t>
            </a:r>
            <a:r>
              <a:rPr lang="en-US" altLang="zh-CN" sz="28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 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3000" b="1" dirty="0"/>
              <a:t>            </a:t>
            </a:r>
            <a:r>
              <a:rPr lang="zh-CN" altLang="en-US" sz="3000" b="1" dirty="0"/>
              <a:t>茯苓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  <a:r>
              <a:rPr lang="zh-CN" altLang="en-US" sz="3000" b="1" dirty="0" smtClean="0"/>
              <a:t>       </a:t>
            </a:r>
            <a:r>
              <a:rPr lang="zh-CN" altLang="en-US" sz="3000" b="1" dirty="0"/>
              <a:t>芍药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  <a:r>
              <a:rPr lang="zh-CN" altLang="en-US" sz="3000" b="1" dirty="0" smtClean="0"/>
              <a:t>        </a:t>
            </a:r>
            <a:r>
              <a:rPr lang="zh-CN" altLang="en-US" sz="3000" b="1" dirty="0"/>
              <a:t>白术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  <a:r>
              <a:rPr lang="zh-CN" altLang="en-US" sz="3000" b="1" dirty="0" smtClean="0"/>
              <a:t>       </a:t>
            </a:r>
            <a:endParaRPr lang="zh-CN" altLang="en-US" sz="3000" b="1" dirty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3000" b="1" dirty="0"/>
              <a:t>            生姜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  <a:r>
              <a:rPr lang="zh-CN" altLang="en-US" sz="3000" b="1" dirty="0" smtClean="0">
                <a:solidFill>
                  <a:srgbClr val="FF3300"/>
                </a:solidFill>
              </a:rPr>
              <a:t> </a:t>
            </a:r>
            <a:r>
              <a:rPr lang="zh-CN" altLang="en-US" sz="3000" b="1" dirty="0" smtClean="0"/>
              <a:t>       </a:t>
            </a:r>
            <a:r>
              <a:rPr lang="zh-CN" altLang="en-US" sz="3000" b="1" dirty="0"/>
              <a:t>附子 </a:t>
            </a:r>
            <a:r>
              <a:rPr lang="zh-CN" altLang="en-US" sz="2200" b="1" dirty="0" smtClean="0">
                <a:solidFill>
                  <a:srgbClr val="FF3300"/>
                </a:solidFill>
              </a:rPr>
              <a:t>炮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  <a:endParaRPr lang="zh-CN" altLang="en-US" sz="2200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750520"/>
                </a:solidFill>
                <a:ea typeface="华文新魏" pitchFamily="2" charset="-122"/>
              </a:rPr>
              <a:t>           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隶书" pitchFamily="2" charset="-122"/>
                <a:ea typeface="华文隶书" pitchFamily="2" charset="-122"/>
              </a:rPr>
              <a:t>【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隶书" pitchFamily="2" charset="-122"/>
                <a:ea typeface="华文隶书" pitchFamily="2" charset="-122"/>
              </a:rPr>
              <a:t>功用主治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隶书" pitchFamily="2" charset="-122"/>
                <a:ea typeface="华文隶书" pitchFamily="2" charset="-122"/>
              </a:rPr>
              <a:t>】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温阳利水。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隶书" pitchFamily="2" charset="-122"/>
                <a:ea typeface="华文隶书" pitchFamily="2" charset="-122"/>
              </a:rPr>
              <a:t>主治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①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脾肾阳虚（以肾阳虚为主）之水肿证；②太阳病发汗太过，阳虚水泛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800" dirty="0" smtClean="0"/>
              <a:t>处方</a:t>
            </a:r>
            <a:r>
              <a:rPr lang="zh-CN" altLang="en-US" sz="2800" dirty="0" smtClean="0"/>
              <a:t>应付</a:t>
            </a:r>
            <a:endParaRPr lang="en-US" altLang="zh-CN" sz="2800" dirty="0" smtClean="0"/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 smtClean="0"/>
              <a:t>茯苓 </a:t>
            </a:r>
            <a:r>
              <a:rPr lang="zh-CN" altLang="en-US" sz="2800" b="1" dirty="0" smtClean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茯苓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 smtClean="0"/>
              <a:t>芍药  白芍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土炒白勺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 smtClean="0"/>
              <a:t>白术  白术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麸炒白术</a:t>
            </a:r>
            <a:endParaRPr lang="zh-CN" altLang="en-US" sz="28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 </a:t>
            </a:r>
            <a:r>
              <a:rPr lang="zh-CN" altLang="en-US" sz="2800" b="1" dirty="0" smtClean="0"/>
              <a:t>生姜 </a:t>
            </a:r>
            <a:r>
              <a:rPr lang="zh-CN" altLang="en-US" sz="2800" b="1" dirty="0" smtClean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生姜</a:t>
            </a:r>
            <a:r>
              <a:rPr lang="zh-CN" altLang="en-US" sz="2800" b="1" dirty="0" smtClean="0"/>
              <a:t> 干姜</a:t>
            </a:r>
            <a:endParaRPr lang="en-US" altLang="zh-CN" sz="2000" b="1" dirty="0" smtClean="0">
              <a:solidFill>
                <a:srgbClr val="FF3300"/>
              </a:solidFill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附</a:t>
            </a:r>
            <a:r>
              <a:rPr lang="zh-CN" altLang="en-US" sz="2800" b="1" dirty="0" smtClean="0"/>
              <a:t>子 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炮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炮附子 </a:t>
            </a:r>
            <a:r>
              <a:rPr lang="zh-CN" altLang="en-US" sz="2000" b="1" dirty="0" smtClean="0"/>
              <a:t>黑顺片</a:t>
            </a:r>
            <a:endParaRPr lang="zh-CN" altLang="en-US" sz="2000" b="1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800" b="1" dirty="0">
              <a:solidFill>
                <a:srgbClr val="750520"/>
              </a:solidFill>
              <a:ea typeface="华文新魏" pitchFamily="2" charset="-122"/>
            </a:endParaRP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214678" y="642918"/>
            <a:ext cx="1439862" cy="70788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真武汤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ea typeface="黑体" pitchFamily="2" charset="-122"/>
              </a:rPr>
              <a:t>《</a:t>
            </a:r>
            <a:r>
              <a:rPr lang="zh-CN" altLang="en-US" sz="2000" b="1" dirty="0" smtClean="0">
                <a:ea typeface="黑体" pitchFamily="2" charset="-122"/>
              </a:rPr>
              <a:t>伤寒论</a:t>
            </a:r>
            <a:r>
              <a:rPr lang="en-US" altLang="zh-CN" sz="2000" b="1" dirty="0" smtClean="0">
                <a:ea typeface="黑体" pitchFamily="2" charset="-122"/>
              </a:rPr>
              <a:t>》</a:t>
            </a:r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92500" y="549275"/>
            <a:ext cx="2170113" cy="1371600"/>
          </a:xfrm>
        </p:spPr>
        <p:txBody>
          <a:bodyPr/>
          <a:lstStyle/>
          <a:p>
            <a:r>
              <a:rPr lang="zh-CN" altLang="en-US">
                <a:solidFill>
                  <a:srgbClr val="333399"/>
                </a:solidFill>
                <a:ea typeface="华文中宋" pitchFamily="2" charset="-122"/>
              </a:rPr>
              <a:t>四逆汤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2997200"/>
            <a:ext cx="6702425" cy="236062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4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甘草</a:t>
            </a:r>
            <a:r>
              <a:rPr lang="zh-CN" altLang="en-US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炙，二两</a:t>
            </a:r>
            <a:r>
              <a:rPr lang="en-US" altLang="zh-CN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4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干姜</a:t>
            </a:r>
            <a:r>
              <a:rPr lang="zh-CN" altLang="en-US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两半</a:t>
            </a:r>
            <a:r>
              <a:rPr lang="en-US" altLang="zh-CN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4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附子</a:t>
            </a:r>
            <a:r>
              <a:rPr lang="zh-CN" altLang="en-US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生用，去皮，一枚，破八片</a:t>
            </a:r>
            <a:endParaRPr lang="en-US" altLang="zh-CN" sz="2400" b="1" dirty="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rgbClr val="6600CC"/>
                </a:solidFill>
                <a:ea typeface="黑体" pitchFamily="2" charset="-122"/>
              </a:rPr>
              <a:t>【功用主治】</a:t>
            </a:r>
            <a:r>
              <a:rPr lang="zh-CN" altLang="en-US" sz="2400" dirty="0" smtClean="0">
                <a:solidFill>
                  <a:srgbClr val="333399"/>
                </a:solidFill>
                <a:ea typeface="华文行楷" pitchFamily="2" charset="-122"/>
              </a:rPr>
              <a:t>回阳救逆。</a:t>
            </a:r>
            <a:r>
              <a:rPr lang="zh-CN" altLang="en-US" sz="2400" b="1" dirty="0" smtClean="0">
                <a:solidFill>
                  <a:srgbClr val="6600CC"/>
                </a:solidFill>
                <a:ea typeface="黑体" pitchFamily="2" charset="-122"/>
              </a:rPr>
              <a:t>主治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少阴病之阳气衰微，阴寒内盛证。</a:t>
            </a:r>
            <a:b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太阳病汗多亡阳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者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甘草：甘草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蜜炙甘草</a:t>
            </a:r>
            <a:endParaRPr lang="en-US" altLang="zh-CN" sz="28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干</a:t>
            </a:r>
            <a:r>
              <a:rPr lang="zh-CN" altLang="en-US" sz="2800" b="1" dirty="0" smtClean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姜 生姜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干姜</a:t>
            </a:r>
            <a:endParaRPr lang="en-US" altLang="zh-CN" sz="28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附</a:t>
            </a:r>
            <a:r>
              <a:rPr lang="zh-CN" altLang="en-US" sz="2800" b="1" dirty="0" smtClean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子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生附子 </a:t>
            </a:r>
            <a:r>
              <a:rPr lang="zh-CN" altLang="en-US" sz="2800" b="1" dirty="0" smtClean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黑顺片</a:t>
            </a:r>
            <a:endParaRPr lang="zh-CN" altLang="en-US" sz="2800" b="1" dirty="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635375" y="1773238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333399"/>
                </a:solidFill>
                <a:ea typeface="黑体" pitchFamily="2" charset="-122"/>
                <a:hlinkClick r:id="" action="ppaction://noaction"/>
              </a:rPr>
              <a:t>《伤寒论》</a:t>
            </a:r>
            <a:endParaRPr lang="zh-CN" altLang="en-US" sz="240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684213" y="2349500"/>
            <a:ext cx="215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6600CC"/>
                </a:solidFill>
                <a:ea typeface="黑体" pitchFamily="2" charset="-122"/>
              </a:rPr>
              <a:t>【组成】</a:t>
            </a:r>
          </a:p>
        </p:txBody>
      </p:sp>
      <p:pic>
        <p:nvPicPr>
          <p:cNvPr id="82953" name="Picture 9" descr="fzb-x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097939"/>
            <a:ext cx="3032119" cy="3492246"/>
          </a:xfrm>
          <a:prstGeom prst="rect">
            <a:avLst/>
          </a:prstGeom>
          <a:noFill/>
        </p:spPr>
      </p:pic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5435600" y="5949950"/>
            <a:ext cx="471488" cy="561975"/>
          </a:xfrm>
          <a:prstGeom prst="rect">
            <a:avLst/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zh-CN" altLang="en-US" sz="1800" b="0">
                <a:ea typeface="宋体" charset="-122"/>
              </a:rPr>
              <a:t>附子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48" grpId="0"/>
      <p:bldP spid="829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0113" y="1052513"/>
            <a:ext cx="7489825" cy="4683125"/>
          </a:xfrm>
        </p:spPr>
        <p:txBody>
          <a:bodyPr>
            <a:normAutofit fontScale="77500" lnSpcReduction="20000"/>
          </a:bodyPr>
          <a:lstStyle/>
          <a:p>
            <a:pPr marL="487363" indent="-487363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组成</a:t>
            </a:r>
            <a:r>
              <a:rPr lang="en-US" altLang="zh-CN" sz="2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</a:t>
            </a: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      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半夏</a:t>
            </a:r>
            <a:r>
              <a:rPr lang="en-US" altLang="zh-CN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15g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   橘红</a:t>
            </a:r>
            <a:r>
              <a:rPr lang="en-US" altLang="zh-CN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15g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     白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茯苓</a:t>
            </a:r>
            <a:r>
              <a:rPr lang="en-US" altLang="zh-CN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9g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甘草</a:t>
            </a:r>
            <a:r>
              <a:rPr lang="zh-CN" altLang="en-US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炙 </a:t>
            </a:r>
            <a:r>
              <a:rPr lang="en-US" altLang="zh-CN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4.5g</a:t>
            </a:r>
            <a:endParaRPr lang="zh-CN" altLang="en-US" sz="2000" b="1" dirty="0">
              <a:solidFill>
                <a:srgbClr val="FF6600"/>
              </a:solidFill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功用主治</a:t>
            </a:r>
            <a:r>
              <a:rPr lang="en-US" altLang="zh-CN" sz="2800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燥湿化痰，理气和中。 主治湿痰咳嗽证，痰湿眩晕、瘿瘤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处方应付：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半夏 生半夏 </a:t>
            </a:r>
            <a:r>
              <a:rPr lang="zh-CN" altLang="en-US" sz="2400" dirty="0" smtClean="0">
                <a:solidFill>
                  <a:srgbClr val="FF0000"/>
                </a:solidFill>
              </a:rPr>
              <a:t>清</a:t>
            </a:r>
            <a:r>
              <a:rPr lang="zh-CN" altLang="en-US" sz="2400" dirty="0" smtClean="0">
                <a:solidFill>
                  <a:srgbClr val="FF0000"/>
                </a:solidFill>
              </a:rPr>
              <a:t>半夏</a:t>
            </a:r>
            <a:endParaRPr lang="en-US" altLang="zh-CN" sz="28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橘红</a:t>
            </a:r>
            <a:r>
              <a:rPr lang="en-US" altLang="zh-CN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橘红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陈皮   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白茯苓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茯苓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土茯苓</a:t>
            </a:r>
            <a:endParaRPr lang="en-US" altLang="zh-CN" sz="2000" b="1" dirty="0" smtClean="0">
              <a:solidFill>
                <a:srgbClr val="FF6600"/>
              </a:solidFill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甘草 甘草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炙甘草</a:t>
            </a:r>
            <a:endParaRPr lang="zh-CN" altLang="en-US" sz="28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487363" indent="-487363">
              <a:buFont typeface="Wingdings" pitchFamily="2" charset="2"/>
              <a:buNone/>
            </a:pPr>
            <a:endParaRPr lang="en-US" altLang="zh-CN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786050" y="357166"/>
            <a:ext cx="5033969" cy="70788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二陈汤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《</a:t>
            </a:r>
            <a:r>
              <a:rPr lang="zh-CN" altLang="en-US" sz="20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太平惠民和剂局方</a:t>
            </a:r>
            <a:r>
              <a:rPr lang="en-US" altLang="zh-CN" sz="20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》</a:t>
            </a:r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258888" y="2349500"/>
            <a:ext cx="5943600" cy="249299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CCFF66">
                  <a:alpha val="89999"/>
                </a:srgb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990000"/>
                </a:solidFill>
                <a:latin typeface="Arial" charset="0"/>
                <a:ea typeface="宋体" charset="-122"/>
              </a:rPr>
              <a:t>【组成】</a:t>
            </a:r>
            <a:endParaRPr lang="en-US" altLang="zh-CN" sz="2400" dirty="0" smtClean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石膏</a:t>
            </a:r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50g</a:t>
            </a:r>
            <a:r>
              <a:rPr lang="zh-CN" altLang="en-US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      知母</a:t>
            </a:r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18g</a:t>
            </a:r>
            <a:endParaRPr lang="zh-CN" altLang="en-US" sz="2400" dirty="0">
              <a:solidFill>
                <a:srgbClr val="000066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charset="-122"/>
                <a:ea typeface="宋体" charset="-122"/>
              </a:rPr>
              <a:t>      炙</a:t>
            </a:r>
            <a:r>
              <a:rPr lang="zh-CN" altLang="en-US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甘草</a:t>
            </a:r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6g  </a:t>
            </a:r>
            <a:r>
              <a:rPr lang="zh-CN" altLang="en-US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粳米</a:t>
            </a:r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9g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【</a:t>
            </a:r>
            <a:r>
              <a:rPr lang="zh-CN" altLang="en-US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功用主法</a:t>
            </a:r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】</a:t>
            </a:r>
            <a:r>
              <a:rPr lang="zh-CN" altLang="en-US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清热除烦，生津止渴。主治气分热盛或阳明经热盛证。</a:t>
            </a:r>
            <a:endParaRPr lang="zh-CN" altLang="en-US" sz="2400" dirty="0">
              <a:solidFill>
                <a:srgbClr val="000066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143372" y="357166"/>
            <a:ext cx="1584325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白虎汤</a:t>
            </a:r>
            <a:r>
              <a:rPr lang="en-US" altLang="zh-CN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  <a:p>
            <a:pPr algn="l">
              <a:spcBef>
                <a:spcPct val="0"/>
              </a:spcBef>
              <a:buClrTx/>
              <a:buSzTx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《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伤寒论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》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71538" y="857232"/>
            <a:ext cx="435771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rgbClr val="990000"/>
                </a:solidFill>
                <a:latin typeface="宋体" charset="-122"/>
                <a:ea typeface="宋体" charset="-122"/>
              </a:rPr>
              <a:t>【组成】</a:t>
            </a:r>
            <a:endParaRPr lang="en-US" altLang="zh-CN" sz="3200" dirty="0" smtClean="0">
              <a:solidFill>
                <a:srgbClr val="990000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0"/>
              </a:spcBef>
              <a:buClrTx/>
              <a:buSzTx/>
            </a:pPr>
            <a:r>
              <a:rPr lang="zh-CN" altLang="en-US" sz="3200" dirty="0" smtClean="0">
                <a:latin typeface="楷体_GB2312" pitchFamily="49" charset="-122"/>
                <a:ea typeface="宋体" charset="-122"/>
              </a:rPr>
              <a:t>《备急千金要方》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dirty="0">
              <a:solidFill>
                <a:srgbClr val="99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403350" y="2133600"/>
            <a:ext cx="6019800" cy="2867036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50000">
                <a:srgbClr val="CCFFCC"/>
              </a:gs>
              <a:gs pos="100000">
                <a:srgbClr val="009999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</a:pPr>
            <a:r>
              <a:rPr lang="zh-CN" altLang="en-US" sz="2400" dirty="0">
                <a:solidFill>
                  <a:srgbClr val="003300"/>
                </a:solidFill>
                <a:latin typeface="宋体" charset="-122"/>
                <a:ea typeface="宋体" charset="-122"/>
              </a:rPr>
              <a:t>水</a:t>
            </a:r>
            <a:r>
              <a:rPr lang="zh-CN" altLang="en-US" sz="2400" dirty="0" smtClean="0">
                <a:solidFill>
                  <a:srgbClr val="003300"/>
                </a:solidFill>
                <a:latin typeface="宋体" charset="-122"/>
                <a:ea typeface="宋体" charset="-122"/>
              </a:rPr>
              <a:t>牛角</a:t>
            </a:r>
            <a:r>
              <a:rPr lang="en-US" altLang="zh-CN" sz="2400" dirty="0" smtClean="0">
                <a:solidFill>
                  <a:srgbClr val="003300"/>
                </a:solidFill>
                <a:latin typeface="宋体" charset="-122"/>
                <a:ea typeface="宋体" charset="-122"/>
              </a:rPr>
              <a:t>30g  </a:t>
            </a:r>
            <a:r>
              <a:rPr lang="zh-CN" altLang="en-US" sz="2400" dirty="0" smtClean="0">
                <a:solidFill>
                  <a:srgbClr val="003300"/>
                </a:solidFill>
                <a:latin typeface="宋体" charset="-122"/>
                <a:ea typeface="宋体" charset="-122"/>
              </a:rPr>
              <a:t>生地黄</a:t>
            </a:r>
            <a:r>
              <a:rPr lang="en-US" altLang="zh-CN" sz="2400" dirty="0" smtClean="0">
                <a:solidFill>
                  <a:srgbClr val="003300"/>
                </a:solidFill>
                <a:latin typeface="宋体" charset="-122"/>
                <a:ea typeface="宋体" charset="-122"/>
              </a:rPr>
              <a:t>24g</a:t>
            </a:r>
            <a:endParaRPr lang="en-US" altLang="zh-CN" sz="2400" dirty="0">
              <a:solidFill>
                <a:srgbClr val="003300"/>
              </a:solidFill>
              <a:latin typeface="宋体" charset="-122"/>
              <a:ea typeface="宋体" charset="-122"/>
            </a:endParaRPr>
          </a:p>
          <a:p>
            <a:pPr marL="342900" indent="-342900">
              <a:lnSpc>
                <a:spcPct val="170000"/>
              </a:lnSpc>
            </a:pPr>
            <a:r>
              <a:rPr lang="zh-CN" altLang="en-US" sz="2400" dirty="0" smtClean="0">
                <a:solidFill>
                  <a:srgbClr val="003300"/>
                </a:solidFill>
                <a:latin typeface="宋体" charset="-122"/>
                <a:ea typeface="宋体" charset="-122"/>
              </a:rPr>
              <a:t>芍药</a:t>
            </a:r>
            <a:r>
              <a:rPr lang="en-US" altLang="zh-CN" sz="2400" dirty="0" smtClean="0">
                <a:solidFill>
                  <a:srgbClr val="003300"/>
                </a:solidFill>
                <a:latin typeface="宋体" charset="-122"/>
                <a:ea typeface="宋体" charset="-122"/>
              </a:rPr>
              <a:t>12g   </a:t>
            </a:r>
            <a:r>
              <a:rPr lang="zh-CN" altLang="en-US" sz="2400" dirty="0" smtClean="0">
                <a:solidFill>
                  <a:srgbClr val="003300"/>
                </a:solidFill>
                <a:latin typeface="宋体" charset="-122"/>
                <a:ea typeface="宋体" charset="-122"/>
              </a:rPr>
              <a:t>牡丹皮</a:t>
            </a:r>
            <a:r>
              <a:rPr lang="en-US" altLang="zh-CN" sz="2400" dirty="0" smtClean="0">
                <a:solidFill>
                  <a:srgbClr val="003300"/>
                </a:solidFill>
                <a:latin typeface="宋体" charset="-122"/>
                <a:ea typeface="宋体" charset="-122"/>
              </a:rPr>
              <a:t>9g</a:t>
            </a:r>
          </a:p>
          <a:p>
            <a:pPr marL="342900" indent="-342900"/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【</a:t>
            </a:r>
            <a:r>
              <a:rPr lang="zh-CN" altLang="en-US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功用主法</a:t>
            </a:r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】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清热解毒，凉血散瘀 。 主治热灼心营证，血伤血络证，蓄血瘀热证。</a:t>
            </a:r>
          </a:p>
          <a:p>
            <a:pPr marL="342900" indent="-342900">
              <a:lnSpc>
                <a:spcPct val="170000"/>
              </a:lnSpc>
            </a:pPr>
            <a:endParaRPr lang="en-US" altLang="zh-CN" sz="2400" dirty="0">
              <a:solidFill>
                <a:srgbClr val="0033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877050" y="549275"/>
            <a:ext cx="201453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>
                <a:solidFill>
                  <a:schemeClr val="hlink"/>
                </a:solidFill>
                <a:latin typeface="宋体" charset="-122"/>
                <a:ea typeface="宋体" charset="-122"/>
              </a:rPr>
              <a:t>犀角地黄汤</a:t>
            </a:r>
            <a:r>
              <a:rPr lang="en-US" altLang="zh-CN" sz="200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116013" y="1052513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宋体" charset="-122"/>
                <a:ea typeface="宋体" charset="-122"/>
              </a:rPr>
              <a:t>【组成】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763713" y="2133600"/>
            <a:ext cx="5400675" cy="198515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latin typeface="宋体" charset="-122"/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白头翁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15g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黄连 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黄柏 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12g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  </a:t>
            </a:r>
            <a:r>
              <a:rPr lang="zh-CN" altLang="en-US" dirty="0">
                <a:solidFill>
                  <a:schemeClr val="tx2"/>
                </a:solidFill>
                <a:latin typeface="宋体" charset="-122"/>
                <a:ea typeface="宋体" charset="-122"/>
              </a:rPr>
              <a:t>秦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皮 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12g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tx1"/>
                </a:solidFill>
                <a:latin typeface="黑体" pitchFamily="2" charset="-122"/>
                <a:ea typeface="宋体" charset="-122"/>
              </a:rPr>
              <a:t>【功用主治】</a:t>
            </a:r>
            <a:r>
              <a:rPr kumimoji="1"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清热解毒 、凉血止痢 。</a:t>
            </a:r>
            <a:r>
              <a:rPr kumimoji="1" lang="zh-CN" altLang="en-US" dirty="0" smtClean="0">
                <a:solidFill>
                  <a:schemeClr val="tx1"/>
                </a:solidFill>
                <a:latin typeface="黑体" pitchFamily="2" charset="-122"/>
                <a:ea typeface="宋体" charset="-122"/>
              </a:rPr>
              <a:t>主治热毒痢疾。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214810" y="500042"/>
            <a:ext cx="1943100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白头翁汤</a:t>
            </a:r>
            <a:r>
              <a:rPr lang="en-US" altLang="zh-CN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  <a:p>
            <a:pPr algn="l">
              <a:spcBef>
                <a:spcPct val="0"/>
              </a:spcBef>
              <a:buClrTx/>
              <a:buSzTx/>
            </a:pPr>
            <a:r>
              <a:rPr lang="zh-CN" altLang="en-US" sz="2000" dirty="0" smtClean="0"/>
              <a:t>《伤寒论》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064500" cy="5113338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8000"/>
                </a:solidFill>
                <a:latin typeface="华文隶书" pitchFamily="2" charset="-122"/>
                <a:ea typeface="华文隶书" pitchFamily="2" charset="-122"/>
              </a:rPr>
              <a:t>  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【</a:t>
            </a:r>
            <a:r>
              <a:rPr lang="zh-CN" altLang="en-US" sz="26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组成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】</a:t>
            </a:r>
            <a:r>
              <a:rPr lang="en-US" altLang="zh-CN" sz="28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/>
              <a:t>            </a:t>
            </a:r>
            <a:r>
              <a:rPr lang="zh-CN" altLang="en-US" sz="3000" b="1" dirty="0"/>
              <a:t>茵</a:t>
            </a:r>
            <a:r>
              <a:rPr lang="zh-CN" altLang="en-US" sz="3000" b="1" dirty="0" smtClean="0"/>
              <a:t>陈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18g</a:t>
            </a:r>
            <a:r>
              <a:rPr lang="zh-CN" altLang="en-US" sz="3000" b="1" dirty="0" smtClean="0">
                <a:solidFill>
                  <a:srgbClr val="FF3300"/>
                </a:solidFill>
              </a:rPr>
              <a:t> </a:t>
            </a:r>
            <a:r>
              <a:rPr lang="zh-CN" altLang="en-US" sz="3000" b="1" dirty="0" smtClean="0"/>
              <a:t>    </a:t>
            </a:r>
            <a:endParaRPr lang="zh-CN" altLang="en-US" sz="3000" b="1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000" b="1" dirty="0"/>
              <a:t>           </a:t>
            </a:r>
            <a:r>
              <a:rPr lang="zh-CN" altLang="en-US" sz="3000" b="1" dirty="0" smtClean="0"/>
              <a:t>栀子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12g</a:t>
            </a:r>
            <a:endParaRPr lang="zh-CN" altLang="en-US" sz="3000" b="1" dirty="0">
              <a:solidFill>
                <a:srgbClr val="FF33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000" b="1" dirty="0"/>
              <a:t>           </a:t>
            </a:r>
            <a:r>
              <a:rPr lang="zh-CN" altLang="en-US" sz="3000" b="1" dirty="0" smtClean="0"/>
              <a:t>大黄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6g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 smtClean="0">
                <a:solidFill>
                  <a:srgbClr val="750520"/>
                </a:solidFill>
                <a:ea typeface="华文隶书" pitchFamily="2" charset="-122"/>
              </a:rPr>
              <a:t>【</a:t>
            </a:r>
            <a:r>
              <a:rPr lang="zh-CN" altLang="en-US" sz="2000" b="1" dirty="0" smtClean="0">
                <a:solidFill>
                  <a:srgbClr val="750520"/>
                </a:solidFill>
                <a:ea typeface="华文隶书" pitchFamily="2" charset="-122"/>
              </a:rPr>
              <a:t>功用主治</a:t>
            </a:r>
            <a:r>
              <a:rPr lang="en-US" altLang="zh-CN" sz="2000" b="1" dirty="0" smtClean="0">
                <a:solidFill>
                  <a:srgbClr val="750520"/>
                </a:solidFill>
                <a:ea typeface="华文隶书" pitchFamily="2" charset="-122"/>
              </a:rPr>
              <a:t>】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清热、利湿、退黄。主治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湿热黄疸（阳黄）。</a:t>
            </a:r>
            <a:endParaRPr lang="zh-CN" altLang="en-US" sz="2200" b="1" dirty="0">
              <a:solidFill>
                <a:srgbClr val="FF33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000" b="1" dirty="0">
              <a:solidFill>
                <a:srgbClr val="750520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750520"/>
                </a:solidFill>
                <a:ea typeface="华文新魏" pitchFamily="2" charset="-122"/>
              </a:rPr>
              <a:t>  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750520"/>
                </a:solidFill>
                <a:ea typeface="华文新魏" pitchFamily="2" charset="-122"/>
              </a:rPr>
              <a:t>           </a:t>
            </a:r>
            <a:endParaRPr lang="en-US" altLang="zh-CN" sz="3600" b="1" dirty="0"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4429124" y="428604"/>
            <a:ext cx="1439863" cy="8309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茵陈蒿汤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000" b="1" dirty="0" smtClean="0">
                <a:ea typeface="黑体" pitchFamily="2" charset="-122"/>
              </a:rPr>
              <a:t>《</a:t>
            </a:r>
            <a:r>
              <a:rPr lang="zh-CN" altLang="en-US" sz="2000" b="1" dirty="0" smtClean="0">
                <a:ea typeface="黑体" pitchFamily="2" charset="-122"/>
              </a:rPr>
              <a:t>伤寒论</a:t>
            </a:r>
            <a:r>
              <a:rPr lang="en-US" altLang="zh-CN" sz="2000" b="1" dirty="0" smtClean="0">
                <a:ea typeface="黑体" pitchFamily="2" charset="-122"/>
              </a:rPr>
              <a:t>》</a:t>
            </a:r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500562" y="1643050"/>
          <a:ext cx="3571900" cy="328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1785950"/>
              </a:tblGrid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4429124" y="1428736"/>
            <a:ext cx="1800000" cy="1800000"/>
          </a:xfrm>
          <a:prstGeom prst="rect">
            <a:avLst/>
          </a:prstGeom>
          <a:noFill/>
        </p:spPr>
      </p:pic>
      <p:pic>
        <p:nvPicPr>
          <p:cNvPr id="9" name="Picture 2" descr="d:\program files\360se6\User Data\temp\guizhi-yinpian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1428736"/>
            <a:ext cx="1800000" cy="1800000"/>
          </a:xfrm>
          <a:prstGeom prst="rect">
            <a:avLst/>
          </a:prstGeom>
          <a:noFill/>
        </p:spPr>
      </p:pic>
      <p:pic>
        <p:nvPicPr>
          <p:cNvPr id="12" name="Picture 10"/>
          <p:cNvPicPr preferRelativeResize="0">
            <a:picLocks noChangeArrowheads="1"/>
          </p:cNvPicPr>
          <p:nvPr/>
        </p:nvPicPr>
        <p:blipFill>
          <a:blip r:embed="rId5" cstate="print">
            <a:lum bright="-6000"/>
          </a:blip>
          <a:srcRect/>
          <a:stretch>
            <a:fillRect/>
          </a:stretch>
        </p:blipFill>
        <p:spPr bwMode="auto">
          <a:xfrm>
            <a:off x="428596" y="4429132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7422" y="4429132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组合 7"/>
          <p:cNvGrpSpPr/>
          <p:nvPr/>
        </p:nvGrpSpPr>
        <p:grpSpPr>
          <a:xfrm>
            <a:off x="785786" y="571480"/>
            <a:ext cx="2646878" cy="3572694"/>
            <a:chOff x="785786" y="1071546"/>
            <a:chExt cx="2646878" cy="3572694"/>
          </a:xfrm>
        </p:grpSpPr>
        <p:sp>
          <p:nvSpPr>
            <p:cNvPr id="19" name="TextBox 18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572000" y="714356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6250"/>
            <a:ext cx="8840788" cy="4968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600" b="1" dirty="0"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8000"/>
                </a:solidFill>
                <a:latin typeface="华文隶书" pitchFamily="2" charset="-122"/>
                <a:ea typeface="华文隶书" pitchFamily="2" charset="-122"/>
              </a:rPr>
              <a:t>     </a:t>
            </a:r>
            <a:r>
              <a:rPr lang="en-US" altLang="zh-CN" sz="2600" b="1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600" b="1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组成</a:t>
            </a:r>
            <a:r>
              <a:rPr lang="en-US" altLang="zh-CN" sz="2600" b="1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en-US" altLang="zh-CN" sz="2800" b="1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              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000" b="1" dirty="0">
                <a:latin typeface="黑体" pitchFamily="2" charset="-122"/>
                <a:ea typeface="黑体" pitchFamily="2" charset="-122"/>
              </a:rPr>
              <a:t>           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猪苓 </a:t>
            </a:r>
            <a:r>
              <a:rPr lang="en-US" sz="2800" dirty="0" smtClean="0"/>
              <a:t>10g</a:t>
            </a:r>
            <a:r>
              <a:rPr lang="zh-CN" altLang="en-US" sz="30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b="1" dirty="0" smtClean="0"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泽泻 </a:t>
            </a:r>
            <a:r>
              <a:rPr lang="en-US" sz="2400" dirty="0" smtClean="0"/>
              <a:t>10g</a:t>
            </a:r>
            <a:r>
              <a:rPr lang="zh-CN" altLang="en-US" sz="30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b="1" dirty="0" smtClean="0">
                <a:latin typeface="黑体" pitchFamily="2" charset="-122"/>
                <a:ea typeface="黑体" pitchFamily="2" charset="-122"/>
              </a:rPr>
              <a:t>     </a:t>
            </a:r>
            <a:endParaRPr lang="zh-CN" altLang="en-US" sz="30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           茯苓 </a:t>
            </a:r>
            <a:r>
              <a:rPr lang="en-US" sz="2400" dirty="0" smtClean="0"/>
              <a:t>10g</a:t>
            </a:r>
            <a:r>
              <a:rPr lang="zh-CN" altLang="en-US" sz="30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000" b="1" dirty="0" smtClean="0"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阿胶 </a:t>
            </a:r>
            <a:r>
              <a:rPr lang="en-US" sz="2400" dirty="0" smtClean="0"/>
              <a:t>10g</a:t>
            </a:r>
            <a:r>
              <a:rPr lang="zh-CN" altLang="en-US" sz="30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000" b="1" dirty="0" smtClean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sz="30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           滑石 </a:t>
            </a:r>
            <a:r>
              <a:rPr lang="en-US" sz="2400" dirty="0" smtClean="0"/>
              <a:t>10g</a:t>
            </a:r>
            <a:endParaRPr lang="zh-CN" altLang="en-US" sz="22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rgbClr val="750520"/>
                </a:solidFill>
                <a:ea typeface="华文隶书" pitchFamily="2" charset="-122"/>
              </a:rPr>
              <a:t>【</a:t>
            </a:r>
            <a:r>
              <a:rPr lang="zh-CN" altLang="en-US" sz="2800" b="1" dirty="0" smtClean="0">
                <a:solidFill>
                  <a:srgbClr val="750520"/>
                </a:solidFill>
                <a:ea typeface="华文隶书" pitchFamily="2" charset="-122"/>
              </a:rPr>
              <a:t>功用主治</a:t>
            </a:r>
            <a:r>
              <a:rPr lang="en-US" altLang="zh-CN" sz="2800" b="1" dirty="0" smtClean="0">
                <a:solidFill>
                  <a:srgbClr val="750520"/>
                </a:solidFill>
                <a:ea typeface="华文隶书" pitchFamily="2" charset="-122"/>
              </a:rPr>
              <a:t>】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利水清热养阴。主治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水热互结证。 </a:t>
            </a:r>
            <a:endParaRPr lang="en-US" altLang="zh-CN" sz="2600" b="1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3714744" y="571480"/>
            <a:ext cx="1439863" cy="70788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猪苓汤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ea typeface="黑体" pitchFamily="2" charset="-122"/>
              </a:rPr>
              <a:t>《</a:t>
            </a:r>
            <a:r>
              <a:rPr lang="zh-CN" altLang="en-US" sz="2000" b="1" dirty="0" smtClean="0">
                <a:ea typeface="黑体" pitchFamily="2" charset="-122"/>
              </a:rPr>
              <a:t>伤寒论</a:t>
            </a:r>
            <a:r>
              <a:rPr lang="en-US" altLang="zh-CN" sz="2000" b="1" dirty="0" smtClean="0">
                <a:ea typeface="黑体" pitchFamily="2" charset="-122"/>
              </a:rPr>
              <a:t>》</a:t>
            </a:r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3212" y="642918"/>
            <a:ext cx="8126440" cy="54006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3600" b="1" dirty="0"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8000"/>
                </a:solidFill>
                <a:latin typeface="华文隶书" pitchFamily="2" charset="-122"/>
                <a:ea typeface="华文隶书" pitchFamily="2" charset="-122"/>
              </a:rPr>
              <a:t>     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【</a:t>
            </a:r>
            <a:r>
              <a:rPr lang="zh-CN" altLang="en-US" sz="26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组成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】</a:t>
            </a:r>
            <a:r>
              <a:rPr lang="en-US" altLang="zh-CN" sz="28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</a:t>
            </a:r>
            <a:r>
              <a:rPr lang="zh-CN" altLang="en-US" sz="3000" b="1" dirty="0">
                <a:latin typeface="宋体" charset="-122"/>
              </a:rPr>
              <a:t>茯苓 </a:t>
            </a:r>
            <a:r>
              <a:rPr lang="en-US" altLang="zh-CN" sz="2200" b="1" dirty="0" smtClean="0">
                <a:solidFill>
                  <a:srgbClr val="FF3300"/>
                </a:solidFill>
                <a:latin typeface="宋体" charset="-122"/>
              </a:rPr>
              <a:t>12g</a:t>
            </a:r>
            <a:r>
              <a:rPr lang="zh-CN" altLang="en-US" sz="3000" b="1" dirty="0" smtClean="0">
                <a:solidFill>
                  <a:srgbClr val="FF3300"/>
                </a:solidFill>
                <a:latin typeface="宋体" charset="-122"/>
              </a:rPr>
              <a:t> </a:t>
            </a:r>
            <a:r>
              <a:rPr lang="zh-CN" altLang="en-US" sz="3000" b="1" dirty="0" smtClean="0">
                <a:latin typeface="宋体" charset="-122"/>
              </a:rPr>
              <a:t>   </a:t>
            </a:r>
            <a:r>
              <a:rPr lang="zh-CN" altLang="en-US" sz="3000" b="1" dirty="0">
                <a:latin typeface="宋体" charset="-122"/>
              </a:rPr>
              <a:t>桂枝</a:t>
            </a:r>
            <a:r>
              <a:rPr lang="zh-CN" altLang="en-US" sz="3000" b="1" dirty="0">
                <a:solidFill>
                  <a:srgbClr val="FF3300"/>
                </a:solidFill>
                <a:latin typeface="宋体" charset="-122"/>
              </a:rPr>
              <a:t> </a:t>
            </a:r>
            <a:r>
              <a:rPr lang="en-US" altLang="zh-CN" sz="2200" b="1" dirty="0" smtClean="0">
                <a:solidFill>
                  <a:srgbClr val="FF3300"/>
                </a:solidFill>
                <a:latin typeface="宋体" charset="-122"/>
              </a:rPr>
              <a:t>9g</a:t>
            </a:r>
            <a:r>
              <a:rPr lang="zh-CN" altLang="en-US" sz="3000" b="1" dirty="0" smtClean="0">
                <a:solidFill>
                  <a:srgbClr val="FF3300"/>
                </a:solidFill>
                <a:latin typeface="宋体" charset="-122"/>
              </a:rPr>
              <a:t>  </a:t>
            </a:r>
            <a:endParaRPr lang="zh-CN" altLang="en-US" sz="3000" b="1" dirty="0">
              <a:solidFill>
                <a:srgbClr val="FF3300"/>
              </a:solidFill>
              <a:latin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000" b="1" dirty="0">
                <a:latin typeface="宋体" charset="-122"/>
              </a:rPr>
              <a:t>          白术 </a:t>
            </a:r>
            <a:r>
              <a:rPr lang="en-US" altLang="zh-CN" sz="2200" b="1" dirty="0" smtClean="0">
                <a:solidFill>
                  <a:srgbClr val="FF3300"/>
                </a:solidFill>
                <a:latin typeface="宋体" charset="-122"/>
              </a:rPr>
              <a:t>6g</a:t>
            </a:r>
            <a:r>
              <a:rPr lang="zh-CN" altLang="en-US" sz="3000" b="1" dirty="0" smtClean="0">
                <a:latin typeface="宋体" charset="-122"/>
              </a:rPr>
              <a:t>    </a:t>
            </a:r>
            <a:r>
              <a:rPr lang="zh-CN" altLang="en-US" sz="3000" b="1" dirty="0">
                <a:latin typeface="宋体" charset="-122"/>
              </a:rPr>
              <a:t>甘草 </a:t>
            </a:r>
            <a:r>
              <a:rPr lang="zh-CN" altLang="en-US" sz="2200" b="1" dirty="0">
                <a:solidFill>
                  <a:srgbClr val="FF3300"/>
                </a:solidFill>
                <a:latin typeface="宋体" charset="-122"/>
              </a:rPr>
              <a:t>炙</a:t>
            </a:r>
            <a:r>
              <a:rPr lang="zh-CN" altLang="en-US" sz="2200" b="1" dirty="0" smtClean="0">
                <a:solidFill>
                  <a:srgbClr val="FF3300"/>
                </a:solidFill>
                <a:latin typeface="宋体" charset="-122"/>
              </a:rPr>
              <a:t>，</a:t>
            </a:r>
            <a:r>
              <a:rPr lang="en-US" altLang="zh-CN" sz="2200" b="1" dirty="0" smtClean="0">
                <a:solidFill>
                  <a:srgbClr val="FF3300"/>
                </a:solidFill>
                <a:latin typeface="宋体" charset="-122"/>
              </a:rPr>
              <a:t>6g</a:t>
            </a:r>
            <a:endParaRPr lang="zh-CN" altLang="en-US" sz="2200" b="1" dirty="0">
              <a:solidFill>
                <a:srgbClr val="FF3300"/>
              </a:solidFill>
              <a:latin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3000" b="1" dirty="0">
              <a:solidFill>
                <a:srgbClr val="FF3300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750520"/>
                </a:solidFill>
                <a:ea typeface="华文隶书" pitchFamily="2" charset="-122"/>
              </a:rPr>
              <a:t>【</a:t>
            </a:r>
            <a:r>
              <a:rPr lang="zh-CN" altLang="en-US" sz="2800" b="1" dirty="0" smtClean="0">
                <a:solidFill>
                  <a:srgbClr val="750520"/>
                </a:solidFill>
                <a:ea typeface="华文隶书" pitchFamily="2" charset="-122"/>
              </a:rPr>
              <a:t>功用主治</a:t>
            </a:r>
            <a:r>
              <a:rPr lang="en-US" altLang="zh-CN" sz="2800" b="1" dirty="0" smtClean="0">
                <a:solidFill>
                  <a:srgbClr val="750520"/>
                </a:solidFill>
                <a:ea typeface="华文隶书" pitchFamily="2" charset="-122"/>
              </a:rPr>
              <a:t>】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温阳化饮，健脾利湿。主治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痰饮病。</a:t>
            </a:r>
            <a:endParaRPr lang="en-US" altLang="zh-CN" sz="2600" b="1" dirty="0">
              <a:latin typeface="宋体" charset="-122"/>
            </a:endParaRP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3286116" y="500042"/>
            <a:ext cx="2500330" cy="1323439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苓桂术甘汤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ea typeface="黑体" pitchFamily="2" charset="-122"/>
              </a:rPr>
              <a:t>《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金匮要略</a:t>
            </a:r>
            <a:r>
              <a:rPr lang="en-US" altLang="zh-CN" sz="2000" b="1" dirty="0" smtClean="0">
                <a:ea typeface="黑体" pitchFamily="2" charset="-122"/>
              </a:rPr>
              <a:t>》</a:t>
            </a:r>
          </a:p>
          <a:p>
            <a:endParaRPr lang="zh-CN" altLang="en-US" sz="2000" b="1" dirty="0" smtClean="0">
              <a:solidFill>
                <a:srgbClr val="700A1B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981075"/>
            <a:ext cx="7713663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endParaRPr lang="en-US" altLang="zh-CN" sz="28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6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组成</a:t>
            </a:r>
            <a:r>
              <a:rPr lang="en-US" altLang="zh-CN" sz="28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</a:t>
            </a:r>
          </a:p>
          <a:p>
            <a:pPr algn="just">
              <a:lnSpc>
                <a:spcPct val="136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茯苓</a:t>
            </a:r>
            <a:r>
              <a:rPr lang="zh-CN" altLang="en-US" sz="2400" b="1" dirty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四两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     甘草      干姜   </a:t>
            </a:r>
          </a:p>
          <a:p>
            <a:pPr algn="just">
              <a:lnSpc>
                <a:spcPct val="136000"/>
              </a:lnSpc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      细辛</a:t>
            </a:r>
            <a:r>
              <a:rPr lang="zh-CN" altLang="en-US" sz="2400" b="1" dirty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各三两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   五味子</a:t>
            </a:r>
            <a:r>
              <a:rPr lang="zh-CN" altLang="en-US" sz="2400" b="1" dirty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半</a:t>
            </a:r>
            <a:r>
              <a:rPr lang="zh-CN" altLang="en-US" sz="24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升</a:t>
            </a:r>
            <a:endParaRPr lang="en-US" altLang="zh-CN" sz="2400" b="1" dirty="0" smtClean="0">
              <a:solidFill>
                <a:srgbClr val="FF66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6000"/>
              </a:lnSpc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功用主治</a:t>
            </a:r>
            <a:r>
              <a:rPr lang="en-US" altLang="zh-CN" sz="2400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温肺化饮。主治寒痰或寒饮证。</a:t>
            </a:r>
          </a:p>
          <a:p>
            <a:pPr algn="just">
              <a:lnSpc>
                <a:spcPct val="136000"/>
              </a:lnSpc>
              <a:buFont typeface="Wingdings" pitchFamily="2" charset="2"/>
              <a:buNone/>
            </a:pPr>
            <a:endParaRPr lang="zh-CN" altLang="en-US" sz="2400" b="1" dirty="0">
              <a:solidFill>
                <a:srgbClr val="FF66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928926" y="357166"/>
            <a:ext cx="2663825" cy="107721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b="1" dirty="0">
                <a:solidFill>
                  <a:schemeClr val="hlink"/>
                </a:solidFill>
                <a:ea typeface="隶书" pitchFamily="49" charset="-122"/>
              </a:rPr>
              <a:t>苓甘五味姜辛汤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金匮要略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》</a:t>
            </a:r>
          </a:p>
          <a:p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333375"/>
            <a:ext cx="8153400" cy="7921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6600CC"/>
                </a:solidFill>
              </a:rPr>
              <a:t>【组成】</a:t>
            </a:r>
            <a:endParaRPr lang="en-US" altLang="zh-CN" b="1" dirty="0" smtClean="0">
              <a:solidFill>
                <a:srgbClr val="6600CC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333399"/>
                </a:solidFill>
                <a:ea typeface="黑体" pitchFamily="2" charset="-122"/>
                <a:hlinkClick r:id="rId2" action="ppaction://hlinksldjump"/>
              </a:rPr>
              <a:t>《伤寒论》</a:t>
            </a:r>
            <a:endParaRPr lang="zh-CN" altLang="en-US" b="1" dirty="0">
              <a:solidFill>
                <a:srgbClr val="6600CC"/>
              </a:solidFill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2268538" y="2276475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1800" b="0">
              <a:solidFill>
                <a:srgbClr val="333399"/>
              </a:solidFill>
              <a:ea typeface="宋体" charset="-122"/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468313" y="1484313"/>
            <a:ext cx="5400675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吴茱萸一升</a:t>
            </a:r>
            <a:r>
              <a:rPr lang="en-US" altLang="zh-CN" dirty="0"/>
              <a:t>      </a:t>
            </a:r>
            <a:r>
              <a:rPr lang="zh-CN" altLang="en-US" dirty="0"/>
              <a:t>人参三两</a:t>
            </a:r>
            <a:r>
              <a:rPr lang="en-US" altLang="zh-CN" dirty="0"/>
              <a:t>    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大枣十二枚      生姜</a:t>
            </a:r>
            <a:r>
              <a:rPr lang="zh-CN" altLang="en-US" dirty="0" smtClean="0"/>
              <a:t>六两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【功用主治】</a:t>
            </a:r>
            <a:r>
              <a:rPr lang="zh-CN" altLang="en-US" dirty="0" smtClean="0"/>
              <a:t>温肝暖胃，降逆止呕。</a:t>
            </a:r>
            <a:r>
              <a:rPr lang="zh-CN" altLang="en-US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主治</a:t>
            </a:r>
            <a:r>
              <a:rPr lang="zh-CN" altLang="en-US" dirty="0" smtClean="0">
                <a:solidFill>
                  <a:srgbClr val="333399"/>
                </a:solidFill>
                <a:ea typeface="仿宋_GB2312" pitchFamily="49" charset="-122"/>
              </a:rPr>
              <a:t>肝胃虚寒或中虚胃寒证</a:t>
            </a:r>
          </a:p>
          <a:p>
            <a:pPr>
              <a:lnSpc>
                <a:spcPct val="140000"/>
              </a:lnSpc>
            </a:pPr>
            <a:endParaRPr lang="zh-CN" altLang="en-US" dirty="0"/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7092950" y="6165850"/>
            <a:ext cx="1479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rgbClr val="9900CC"/>
                </a:solidFill>
                <a:ea typeface="宋体" charset="-122"/>
              </a:rPr>
              <a:t>·  </a:t>
            </a:r>
            <a:r>
              <a:rPr lang="zh-CN" altLang="en-US" sz="1800" b="0">
                <a:solidFill>
                  <a:srgbClr val="9900CC"/>
                </a:solidFill>
                <a:ea typeface="宋体" charset="-122"/>
              </a:rPr>
              <a:t>吴茱萸汤  </a:t>
            </a:r>
            <a:r>
              <a:rPr lang="en-US" altLang="zh-CN" sz="1800" b="0">
                <a:solidFill>
                  <a:srgbClr val="9900CC"/>
                </a:solidFill>
                <a:ea typeface="宋体" charset="-122"/>
              </a:rPr>
              <a:t>·</a:t>
            </a:r>
            <a:endParaRPr lang="zh-CN" altLang="en-US" sz="1800" b="0">
              <a:solidFill>
                <a:srgbClr val="9900CC"/>
              </a:solidFill>
              <a:ea typeface="宋体" charset="-122"/>
            </a:endParaRPr>
          </a:p>
        </p:txBody>
      </p:sp>
      <p:pic>
        <p:nvPicPr>
          <p:cNvPr id="163851" name="Picture 11" descr="wzb-x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600" y="2781300"/>
            <a:ext cx="3333750" cy="3308350"/>
          </a:xfrm>
          <a:prstGeom prst="rect">
            <a:avLst/>
          </a:prstGeom>
          <a:noFill/>
        </p:spPr>
      </p:pic>
      <p:pic>
        <p:nvPicPr>
          <p:cNvPr id="163853" name="Picture 13" descr="wza-x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35600" y="333375"/>
            <a:ext cx="3333750" cy="24923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900113" y="333375"/>
            <a:ext cx="8154988" cy="752475"/>
          </a:xfrm>
        </p:spPr>
        <p:txBody>
          <a:bodyPr/>
          <a:lstStyle/>
          <a:p>
            <a:r>
              <a:rPr lang="zh-CN" altLang="en-US">
                <a:solidFill>
                  <a:srgbClr val="333399"/>
                </a:solidFill>
                <a:ea typeface="黑体" pitchFamily="2" charset="-122"/>
              </a:rPr>
              <a:t>　　　　</a:t>
            </a:r>
            <a:r>
              <a:rPr lang="zh-CN" altLang="en-US" sz="4000">
                <a:solidFill>
                  <a:srgbClr val="333399"/>
                </a:solidFill>
                <a:ea typeface="华文中宋" pitchFamily="2" charset="-122"/>
              </a:rPr>
              <a:t>黄芪桂枝五物汤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24075" y="2492375"/>
            <a:ext cx="5565775" cy="2881313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黄芪</a:t>
            </a:r>
            <a:r>
              <a:rPr lang="zh-CN" altLang="en-US" b="1" baseline="-30000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三两    </a:t>
            </a:r>
            <a:r>
              <a:rPr lang="en-US" altLang="zh-CN" b="1" baseline="-30000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芍药</a:t>
            </a:r>
            <a:r>
              <a:rPr lang="zh-CN" altLang="en-US" b="1" baseline="-30000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三两</a:t>
            </a:r>
            <a:r>
              <a:rPr lang="en-US" altLang="zh-CN" b="1" baseline="-30000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 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桂枝</a:t>
            </a:r>
            <a:r>
              <a:rPr lang="zh-CN" altLang="en-US" b="1" baseline="-30000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三两</a:t>
            </a:r>
            <a:r>
              <a:rPr lang="en-US" altLang="zh-CN" b="1" baseline="-30000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zh-CN" altLang="en-US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生姜</a:t>
            </a:r>
            <a:r>
              <a:rPr lang="zh-CN" altLang="en-US" b="1" baseline="-30000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六两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大枣</a:t>
            </a:r>
            <a:r>
              <a:rPr lang="zh-CN" altLang="en-US" b="1" baseline="-30000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十二</a:t>
            </a:r>
            <a:r>
              <a:rPr lang="zh-CN" altLang="en-US" b="1" baseline="-30000" dirty="0" smtClean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枚</a:t>
            </a:r>
            <a:endParaRPr lang="en-US" altLang="zh-CN" b="1" baseline="-30000" dirty="0" smtClean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pPr algn="just">
              <a:buClr>
                <a:schemeClr val="bg2"/>
              </a:buClr>
              <a:buSzPct val="75000"/>
            </a:pPr>
            <a:r>
              <a:rPr lang="zh-CN" altLang="en-US" dirty="0" smtClean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【功用主治】</a:t>
            </a:r>
            <a:r>
              <a:rPr lang="zh-CN" altLang="en-US" dirty="0" smtClean="0">
                <a:solidFill>
                  <a:srgbClr val="333399"/>
                </a:solidFill>
              </a:rPr>
              <a:t>益气温经，和营通痹。</a:t>
            </a:r>
          </a:p>
          <a:p>
            <a:pPr algn="just">
              <a:buClr>
                <a:schemeClr val="bg2"/>
              </a:buClr>
              <a:buSzPct val="75000"/>
              <a:buNone/>
            </a:pPr>
            <a:r>
              <a:rPr lang="zh-CN" altLang="en-US" dirty="0" smtClean="0">
                <a:solidFill>
                  <a:srgbClr val="333399"/>
                </a:solidFill>
              </a:rPr>
              <a:t>主治营卫虚弱之血痹。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endParaRPr lang="zh-CN" altLang="en-US" b="1" baseline="-30000" dirty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348038" y="1125538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333399"/>
                </a:solidFill>
                <a:ea typeface="仿宋_GB2312" pitchFamily="49" charset="-122"/>
                <a:hlinkClick r:id="" action="ppaction://noaction"/>
              </a:rPr>
              <a:t>《金匮要略》</a:t>
            </a:r>
            <a:endParaRPr lang="zh-CN" altLang="en-US" sz="2400" b="0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468313" y="1844675"/>
            <a:ext cx="2374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6600CC"/>
                </a:solidFill>
                <a:ea typeface="黑体" pitchFamily="2" charset="-122"/>
              </a:rPr>
              <a:t>【组成】</a:t>
            </a:r>
          </a:p>
        </p:txBody>
      </p:sp>
      <p:pic>
        <p:nvPicPr>
          <p:cNvPr id="93193" name="Picture 9" descr="bqhqc-x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7525" y="3524250"/>
            <a:ext cx="1881188" cy="2928938"/>
          </a:xfrm>
          <a:prstGeom prst="rect">
            <a:avLst/>
          </a:prstGeom>
          <a:noFill/>
        </p:spPr>
      </p:pic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5867400" y="5876925"/>
            <a:ext cx="708025" cy="409575"/>
          </a:xfrm>
          <a:prstGeom prst="rect">
            <a:avLst/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ea typeface="宋体" charset="-122"/>
              </a:rPr>
              <a:t>黄芪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  <p:bldP spid="93188" grpId="0"/>
      <p:bldP spid="9318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 descr="水滴"/>
          <p:cNvSpPr>
            <a:spLocks noGrp="1" noChangeArrowheads="1"/>
          </p:cNvSpPr>
          <p:nvPr>
            <p:ph type="title"/>
          </p:nvPr>
        </p:nvSpPr>
        <p:spPr>
          <a:xfrm>
            <a:off x="2627313" y="549275"/>
            <a:ext cx="4176712" cy="719138"/>
          </a:xfrm>
          <a:blipFill dpi="0" rotWithShape="1">
            <a:blip r:embed="rId2"/>
            <a:srcRect/>
            <a:tile tx="0" ty="0" sx="100000" sy="100000" flip="none" algn="tl"/>
          </a:blipFill>
          <a:ln w="22225">
            <a:solidFill>
              <a:schemeClr val="bg2"/>
            </a:solidFill>
            <a:headEnd/>
            <a:tailEnd/>
          </a:ln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zh-CN" altLang="en-US" b="1">
                <a:solidFill>
                  <a:srgbClr val="990000"/>
                </a:solidFill>
                <a:latin typeface="华文彩云" pitchFamily="2" charset="-122"/>
                <a:ea typeface="华文彩云" pitchFamily="2" charset="-122"/>
              </a:rPr>
              <a:t>   </a:t>
            </a:r>
            <a:br>
              <a:rPr lang="zh-CN" altLang="en-US" b="1">
                <a:solidFill>
                  <a:srgbClr val="990000"/>
                </a:solidFill>
                <a:latin typeface="华文彩云" pitchFamily="2" charset="-122"/>
                <a:ea typeface="华文彩云" pitchFamily="2" charset="-122"/>
              </a:rPr>
            </a:br>
            <a:r>
              <a:rPr lang="zh-CN" altLang="en-US" b="1">
                <a:solidFill>
                  <a:srgbClr val="990000"/>
                </a:solidFill>
                <a:latin typeface="华文彩云" pitchFamily="2" charset="-122"/>
                <a:ea typeface="华文彩云" pitchFamily="2" charset="-122"/>
              </a:rPr>
              <a:t>  </a:t>
            </a:r>
            <a:r>
              <a:rPr lang="zh-CN" altLang="en-US" sz="3600" b="1">
                <a:solidFill>
                  <a:srgbClr val="9900FF"/>
                </a:solidFill>
                <a:latin typeface="方正舒体" pitchFamily="2" charset="-122"/>
                <a:ea typeface="方正舒体" pitchFamily="2" charset="-122"/>
              </a:rPr>
              <a:t>桂 枝 汤</a:t>
            </a:r>
            <a:r>
              <a:rPr lang="zh-CN" altLang="en-US" sz="1800" b="1">
                <a:latin typeface="黑体" pitchFamily="2" charset="-122"/>
                <a:ea typeface="黑体" pitchFamily="2" charset="-122"/>
              </a:rPr>
              <a:t>《伤寒论》</a:t>
            </a:r>
            <a:r>
              <a:rPr lang="zh-CN" altLang="en-US" sz="18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18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</a:br>
            <a:endParaRPr lang="zh-CN" altLang="en-US" sz="180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484313"/>
            <a:ext cx="7561262" cy="4495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sz="2800" b="1" dirty="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【组成】</a:t>
            </a:r>
            <a:r>
              <a:rPr lang="zh-CN" altLang="en-US" sz="2800" dirty="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dirty="0">
                <a:latin typeface="宋体" charset="-122"/>
              </a:rPr>
              <a:t>    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桂枝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charset="-122"/>
              </a:rPr>
              <a:t>9g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芍药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charset="-122"/>
              </a:rPr>
              <a:t>9g  </a:t>
            </a:r>
            <a:endParaRPr lang="en-US" altLang="zh-CN" sz="2000" b="1" dirty="0">
              <a:solidFill>
                <a:schemeClr val="tx2"/>
              </a:solidFill>
              <a:latin typeface="宋体" charset="-122"/>
            </a:endParaRP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生姜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charset="-122"/>
              </a:rPr>
              <a:t>9g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炙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甘草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charset="-122"/>
              </a:rPr>
              <a:t>6g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宋体" charset="-122"/>
                <a:ea typeface="黑体" pitchFamily="2" charset="-122"/>
              </a:rPr>
              <a:t>       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大枣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charset="-122"/>
              </a:rPr>
              <a:t>3g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1" dirty="0" smtClean="0">
              <a:solidFill>
                <a:schemeClr val="tx2"/>
              </a:solidFill>
              <a:latin typeface="宋体" charset="-122"/>
            </a:endParaRP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charset="-122"/>
              </a:rPr>
              <a:t>【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charset="-122"/>
              </a:rPr>
              <a:t>功用主治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charset="-122"/>
              </a:rPr>
              <a:t>】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charset="-122"/>
              </a:rPr>
              <a:t>解肌发表，调和营卫。</a:t>
            </a:r>
            <a:r>
              <a:rPr lang="zh-CN" altLang="en-US" sz="24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主治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charset="-122"/>
              </a:rPr>
              <a:t>外感风寒表虚证。（太阳病中风）</a:t>
            </a:r>
            <a:endParaRPr lang="zh-CN" altLang="en-US" sz="2400" b="1" dirty="0">
              <a:solidFill>
                <a:schemeClr val="tx2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55650" y="1125538"/>
            <a:ext cx="2736850" cy="1128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ea typeface="黑体" pitchFamily="2" charset="-122"/>
              </a:rPr>
              <a:t>【组成】</a:t>
            </a: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/>
            </a:r>
            <a:b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</a:br>
            <a:endParaRPr lang="zh-CN" altLang="en-US" sz="3600" b="1">
              <a:solidFill>
                <a:srgbClr val="FF3300"/>
              </a:solidFill>
              <a:ea typeface="黑体" pitchFamily="2" charset="-122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195513" y="2205038"/>
            <a:ext cx="5905500" cy="25853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6666"/>
                </a:solidFill>
                <a:latin typeface="华文新魏" pitchFamily="2" charset="-122"/>
                <a:ea typeface="华文新魏" pitchFamily="2" charset="-122"/>
              </a:rPr>
              <a:t>朱砂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半两</a:t>
            </a:r>
            <a:r>
              <a:rPr lang="zh-CN" altLang="en-US" sz="2800" b="1" dirty="0">
                <a:solidFill>
                  <a:srgbClr val="006666"/>
                </a:solidFill>
                <a:latin typeface="华文新魏" pitchFamily="2" charset="-122"/>
                <a:ea typeface="华文新魏" pitchFamily="2" charset="-122"/>
              </a:rPr>
              <a:t>            黄连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六钱</a:t>
            </a:r>
            <a:r>
              <a:rPr lang="zh-CN" altLang="en-US" sz="2800" b="1" dirty="0">
                <a:solidFill>
                  <a:srgbClr val="006666"/>
                </a:solidFill>
                <a:latin typeface="华文新魏" pitchFamily="2" charset="-122"/>
                <a:ea typeface="华文新魏" pitchFamily="2" charset="-122"/>
              </a:rPr>
              <a:t>   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6666"/>
                </a:solidFill>
                <a:latin typeface="华文新魏" pitchFamily="2" charset="-122"/>
                <a:ea typeface="华文新魏" pitchFamily="2" charset="-122"/>
              </a:rPr>
              <a:t>当归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二钱半</a:t>
            </a:r>
            <a:r>
              <a:rPr lang="zh-CN" altLang="en-US" sz="2800" b="1" dirty="0">
                <a:solidFill>
                  <a:srgbClr val="006666"/>
                </a:solidFill>
                <a:latin typeface="华文新魏" pitchFamily="2" charset="-122"/>
                <a:ea typeface="华文新魏" pitchFamily="2" charset="-122"/>
              </a:rPr>
              <a:t>          炙甘草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五钱半</a:t>
            </a:r>
            <a:r>
              <a:rPr lang="zh-CN" altLang="en-US" sz="2800" b="1" dirty="0">
                <a:solidFill>
                  <a:srgbClr val="006666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6666"/>
                </a:solidFill>
                <a:latin typeface="华文新魏" pitchFamily="2" charset="-122"/>
                <a:ea typeface="华文新魏" pitchFamily="2" charset="-122"/>
              </a:rPr>
              <a:t>生地黄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二钱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半</a:t>
            </a:r>
            <a:endParaRPr lang="en-US" altLang="zh-CN" sz="20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功用主治：镇心安神，泻火养阴。</a:t>
            </a:r>
            <a:r>
              <a:rPr lang="zh-CN" altLang="en-US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主治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心火偏亢、灼伤阴血之证</a:t>
            </a:r>
            <a:endParaRPr lang="zh-CN" altLang="en-US" sz="20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11188" y="5157788"/>
            <a:ext cx="2232025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6600FF"/>
                </a:solidFill>
                <a:ea typeface="黑体" pitchFamily="2" charset="-122"/>
                <a:hlinkClick r:id="rId2" action="ppaction://hlinksldjump"/>
              </a:rPr>
              <a:t>【用法】</a:t>
            </a:r>
            <a:endParaRPr lang="zh-CN" altLang="en-US" sz="3200" b="1">
              <a:solidFill>
                <a:srgbClr val="6600FF"/>
              </a:solidFill>
              <a:ea typeface="黑体" pitchFamily="2" charset="-122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372225" y="457200"/>
            <a:ext cx="2208213" cy="3667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b="1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安神剂</a:t>
            </a:r>
            <a:r>
              <a:rPr lang="en-US" altLang="zh-CN" b="1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b="1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朱砂安神丸</a:t>
            </a:r>
          </a:p>
        </p:txBody>
      </p:sp>
      <p:sp>
        <p:nvSpPr>
          <p:cNvPr id="41995" name="AutoShape 11" descr="59_2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4019550" y="3000375"/>
            <a:ext cx="1104900" cy="85725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997" name="AutoShape 13" descr="59_2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4019550" y="3000375"/>
            <a:ext cx="1104900" cy="85725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999" name="AutoShape 15" descr="59_2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4019550" y="3000375"/>
            <a:ext cx="1104900" cy="85725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804025" y="6021388"/>
            <a:ext cx="708025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b="1"/>
              <a:t>朱砂</a:t>
            </a:r>
            <a:r>
              <a:rPr kumimoji="1" lang="zh-CN" altLang="en-US"/>
              <a:t> </a:t>
            </a:r>
          </a:p>
        </p:txBody>
      </p:sp>
      <p:sp>
        <p:nvSpPr>
          <p:cNvPr id="13" name="Rectangle 2"/>
          <p:cNvSpPr txBox="1">
            <a:spLocks noRot="1" noChangeArrowheads="1"/>
          </p:cNvSpPr>
          <p:nvPr/>
        </p:nvSpPr>
        <p:spPr bwMode="auto">
          <a:xfrm>
            <a:off x="2571736" y="285728"/>
            <a:ext cx="3816350" cy="792162"/>
          </a:xfrm>
          <a:prstGeom prst="rect">
            <a:avLst/>
          </a:prstGeom>
          <a:gradFill rotWithShape="1">
            <a:gsLst>
              <a:gs pos="0">
                <a:srgbClr val="FFFFCC">
                  <a:gamma/>
                  <a:shade val="46275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朱砂安神丸  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14" name="Rectangle 3"/>
          <p:cNvSpPr>
            <a:spLocks noRot="1" noChangeArrowheads="1"/>
          </p:cNvSpPr>
          <p:nvPr/>
        </p:nvSpPr>
        <p:spPr bwMode="auto">
          <a:xfrm>
            <a:off x="2570148" y="1582715"/>
            <a:ext cx="4038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《</a:t>
            </a: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内外伤辨惑论</a:t>
            </a: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》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幼圆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1990" grpId="0"/>
      <p:bldP spid="419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2195513" y="981075"/>
            <a:ext cx="2736850" cy="1368425"/>
          </a:xfrm>
        </p:spPr>
        <p:txBody>
          <a:bodyPr/>
          <a:lstStyle/>
          <a:p>
            <a:r>
              <a:rPr lang="zh-CN" altLang="en-US" sz="4000" b="1" dirty="0">
                <a:ea typeface="黑体" pitchFamily="49" charset="-122"/>
              </a:rPr>
              <a:t>生脉散</a:t>
            </a:r>
            <a:r>
              <a:rPr lang="zh-CN" altLang="en-US" dirty="0">
                <a:ea typeface="黑体" pitchFamily="49" charset="-122"/>
              </a:rPr>
              <a:t> </a:t>
            </a:r>
          </a:p>
        </p:txBody>
      </p:sp>
      <p:sp>
        <p:nvSpPr>
          <p:cNvPr id="68611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1142976" y="3571876"/>
            <a:ext cx="7248525" cy="172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人参     麦冬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各三钱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五味子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十五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粒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功用主法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】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益气生津，敛汗生脉。主治气阴两伤证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612" name="Text Box 1028"/>
          <p:cNvSpPr txBox="1">
            <a:spLocks noChangeArrowheads="1"/>
          </p:cNvSpPr>
          <p:nvPr/>
        </p:nvSpPr>
        <p:spPr bwMode="auto">
          <a:xfrm>
            <a:off x="2484438" y="2276475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《医学启源》</a:t>
            </a:r>
          </a:p>
        </p:txBody>
      </p:sp>
      <p:sp>
        <p:nvSpPr>
          <p:cNvPr id="68613" name="Text Box 1029"/>
          <p:cNvSpPr txBox="1">
            <a:spLocks noChangeArrowheads="1"/>
          </p:cNvSpPr>
          <p:nvPr/>
        </p:nvSpPr>
        <p:spPr bwMode="auto">
          <a:xfrm>
            <a:off x="827088" y="2781300"/>
            <a:ext cx="2303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【组成】</a:t>
            </a:r>
            <a:r>
              <a:rPr lang="zh-CN" altLang="en-US" sz="3600" b="0">
                <a:solidFill>
                  <a:schemeClr val="bg2"/>
                </a:solidFill>
                <a:latin typeface="黑体" pitchFamily="49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27088" y="1196975"/>
            <a:ext cx="7488237" cy="4103688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【组成】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8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</a:t>
            </a:r>
            <a:br>
              <a:rPr lang="zh-CN" altLang="en-US" sz="28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黄芪</a:t>
            </a:r>
            <a:r>
              <a:rPr lang="zh-CN" altLang="en-US" sz="20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一两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麻黄根</a:t>
            </a:r>
            <a:r>
              <a:rPr lang="zh-CN" altLang="en-US" sz="20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一两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牡蛎</a:t>
            </a:r>
            <a:r>
              <a:rPr lang="zh-CN" altLang="en-US" sz="20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一两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8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8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功用主法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敛阴止汗，益气固表。主治自汗、盗汗。    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800" b="1" dirty="0">
                <a:latin typeface="黑体" pitchFamily="2" charset="-122"/>
                <a:ea typeface="黑体" pitchFamily="2" charset="-122"/>
              </a:rPr>
            </a:b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987675" y="620713"/>
            <a:ext cx="284956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kumimoji="1" lang="zh-CN" altLang="en-US" sz="4400">
              <a:solidFill>
                <a:schemeClr val="tx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2071670" y="928670"/>
            <a:ext cx="4535488" cy="719138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dirty="0" smtClean="0">
                <a:ea typeface="隶书" pitchFamily="49" charset="-122"/>
              </a:rPr>
              <a:t>牡蛎散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《太平惠民和剂局方》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14876" y="1771876"/>
          <a:ext cx="3571900" cy="328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1785950"/>
              </a:tblGrid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785786" y="571480"/>
            <a:ext cx="2646878" cy="3572694"/>
            <a:chOff x="785786" y="1071546"/>
            <a:chExt cx="2646878" cy="3572694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4643438" y="1557562"/>
            <a:ext cx="1800000" cy="1800000"/>
          </a:xfrm>
          <a:prstGeom prst="rect">
            <a:avLst/>
          </a:prstGeom>
          <a:noFill/>
        </p:spPr>
      </p:pic>
      <p:pic>
        <p:nvPicPr>
          <p:cNvPr id="9" name="Picture 2" descr="d:\program files\360se6\User Data\temp\guizhi-yinpian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1557562"/>
            <a:ext cx="1800000" cy="1800000"/>
          </a:xfrm>
          <a:prstGeom prst="rect">
            <a:avLst/>
          </a:prstGeom>
          <a:noFill/>
        </p:spPr>
      </p:pic>
      <p:pic>
        <p:nvPicPr>
          <p:cNvPr id="16" name="Picture 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3486388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37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4357694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38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7422" y="4357694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929190" y="571480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85786" y="1214422"/>
            <a:ext cx="7632700" cy="4246562"/>
          </a:xfrm>
        </p:spPr>
        <p:txBody>
          <a:bodyPr>
            <a:normAutofit fontScale="90000"/>
          </a:bodyPr>
          <a:lstStyle/>
          <a:p>
            <a:pPr algn="l">
              <a:lnSpc>
                <a:spcPct val="1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charset="-122"/>
              </a:rPr>
              <a:t>【组成】</a:t>
            </a:r>
            <a:r>
              <a:rPr lang="zh-CN" altLang="en-US" sz="2800" b="1" dirty="0">
                <a:solidFill>
                  <a:srgbClr val="FF3300"/>
                </a:solidFill>
              </a:rPr>
              <a:t/>
            </a:r>
            <a:br>
              <a:rPr lang="zh-CN" altLang="en-US" sz="2800" b="1" dirty="0">
                <a:solidFill>
                  <a:srgbClr val="FF3300"/>
                </a:solidFill>
              </a:rPr>
            </a:br>
            <a:r>
              <a:rPr lang="zh-CN" altLang="en-US" sz="2800" b="1" dirty="0">
                <a:latin typeface="宋体" charset="-122"/>
              </a:rPr>
              <a:t>     </a:t>
            </a:r>
            <a:r>
              <a:rPr lang="zh-CN" altLang="en-US" sz="2800" b="1" dirty="0"/>
              <a:t>肉豆蔻                 五味子</a:t>
            </a:r>
            <a:r>
              <a:rPr lang="zh-CN" altLang="en-US" sz="2000" b="1" dirty="0">
                <a:solidFill>
                  <a:srgbClr val="FF9900"/>
                </a:solidFill>
              </a:rPr>
              <a:t>各二两</a:t>
            </a:r>
            <a:r>
              <a:rPr lang="zh-CN" altLang="en-US" sz="2800" b="1" dirty="0"/>
              <a:t/>
            </a:r>
            <a:br>
              <a:rPr lang="zh-CN" altLang="en-US" sz="2800" b="1" dirty="0"/>
            </a:br>
            <a:r>
              <a:rPr lang="zh-CN" altLang="en-US" sz="2800" b="1" dirty="0"/>
              <a:t>         补骨脂</a:t>
            </a:r>
            <a:r>
              <a:rPr lang="zh-CN" altLang="en-US" sz="2000" b="1" dirty="0">
                <a:solidFill>
                  <a:srgbClr val="FF9900"/>
                </a:solidFill>
              </a:rPr>
              <a:t>四两</a:t>
            </a:r>
            <a:r>
              <a:rPr lang="zh-CN" altLang="en-US" sz="2800" b="1" dirty="0">
                <a:solidFill>
                  <a:srgbClr val="FF9900"/>
                </a:solidFill>
              </a:rPr>
              <a:t> </a:t>
            </a:r>
            <a:r>
              <a:rPr lang="zh-CN" altLang="en-US" sz="2800" b="1" dirty="0"/>
              <a:t>           吴茱萸</a:t>
            </a:r>
            <a:r>
              <a:rPr lang="zh-CN" altLang="en-US" sz="2000" b="1" dirty="0">
                <a:solidFill>
                  <a:srgbClr val="FF9900"/>
                </a:solidFill>
              </a:rPr>
              <a:t>二两</a:t>
            </a:r>
            <a:r>
              <a:rPr lang="zh-CN" altLang="en-US" sz="2800" b="1" dirty="0"/>
              <a:t/>
            </a:r>
            <a:br>
              <a:rPr lang="zh-CN" altLang="en-US" sz="2800" b="1" dirty="0"/>
            </a:br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功用主法</a:t>
            </a:r>
            <a:r>
              <a:rPr lang="en-US" altLang="zh-CN" sz="2800" b="1" dirty="0" smtClean="0"/>
              <a:t>】</a:t>
            </a:r>
            <a:r>
              <a:rPr lang="zh-CN" altLang="en-US" sz="2800" b="1" dirty="0" smtClean="0"/>
              <a:t>温肾暖脾（补火生土），涩肠止泻。主治脾肾虚寒之五更泄泻。</a:t>
            </a:r>
            <a:r>
              <a:rPr lang="zh-CN" altLang="en-US" sz="2800" b="1" dirty="0">
                <a:hlinkClick r:id="rId2" action="ppaction://hlinksldjump"/>
              </a:rPr>
              <a:t/>
            </a:r>
            <a:br>
              <a:rPr lang="zh-CN" altLang="en-US" sz="2800" b="1" dirty="0">
                <a:hlinkClick r:id="rId2" action="ppaction://hlinksldjump"/>
              </a:rPr>
            </a:br>
            <a:endParaRPr lang="zh-CN" altLang="en-US" sz="2800" b="1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786050" y="500042"/>
            <a:ext cx="4143404" cy="156966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ea typeface="隶书" pitchFamily="49" charset="-122"/>
              </a:rPr>
              <a:t>四神</a:t>
            </a:r>
            <a:r>
              <a:rPr lang="zh-CN" altLang="en-US" dirty="0" smtClean="0">
                <a:ea typeface="隶书" pitchFamily="49" charset="-122"/>
              </a:rPr>
              <a:t>丸</a:t>
            </a:r>
            <a:endParaRPr lang="en-US" altLang="zh-CN" dirty="0" smtClean="0">
              <a:ea typeface="隶书" pitchFamily="49" charset="-122"/>
            </a:endParaRPr>
          </a:p>
          <a:p>
            <a:r>
              <a:rPr lang="zh-CN" altLang="en-US" dirty="0" smtClean="0"/>
              <a:t>《内科摘要》</a:t>
            </a:r>
          </a:p>
          <a:p>
            <a:endParaRPr lang="en-US" altLang="zh-CN" dirty="0" smtClean="0">
              <a:ea typeface="隶书" pitchFamily="49" charset="-122"/>
            </a:endParaRPr>
          </a:p>
          <a:p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836613"/>
            <a:ext cx="7991475" cy="5638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dirty="0">
              <a:solidFill>
                <a:srgbClr val="750520"/>
              </a:solidFill>
              <a:ea typeface="华文隶书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750520"/>
                </a:solidFill>
                <a:ea typeface="华文隶书" pitchFamily="2" charset="-122"/>
              </a:rPr>
              <a:t>【组成】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baseline="-30000" dirty="0">
                <a:latin typeface="Arial"/>
                <a:ea typeface="黑体" pitchFamily="2" charset="-122"/>
              </a:rPr>
              <a:t> 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rgbClr val="750520"/>
              </a:solidFill>
              <a:ea typeface="华文隶书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       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755650" y="2276475"/>
            <a:ext cx="6767513" cy="15081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Font typeface="Symbol" pitchFamily="18" charset="2"/>
              <a:buNone/>
            </a:pPr>
            <a:r>
              <a:rPr kumimoji="1" lang="zh-CN" altLang="en-US" sz="3200" b="0" dirty="0">
                <a:solidFill>
                  <a:schemeClr val="tx2"/>
                </a:solidFill>
                <a:latin typeface="Times New Roman" pitchFamily="18" charset="0"/>
                <a:ea typeface="幼圆" pitchFamily="49" charset="-122"/>
              </a:rPr>
              <a:t>   </a:t>
            </a:r>
            <a:r>
              <a:rPr kumimoji="1" lang="zh-CN" altLang="en-US" sz="2800" dirty="0" smtClean="0">
                <a:latin typeface="黑体" pitchFamily="2" charset="-122"/>
                <a:ea typeface="黑体" pitchFamily="2" charset="-122"/>
              </a:rPr>
              <a:t>槐米</a:t>
            </a:r>
            <a:r>
              <a:rPr kumimoji="1" lang="en-US" altLang="zh-CN" baseline="-300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炒</a:t>
            </a:r>
            <a:r>
              <a:rPr kumimoji="1" lang="en-US" altLang="zh-CN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en-US" altLang="zh-CN" sz="2800" baseline="-300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侧柏叶</a:t>
            </a:r>
            <a:r>
              <a:rPr kumimoji="1" lang="en-US" altLang="zh-CN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杵，焙</a:t>
            </a:r>
            <a:r>
              <a:rPr kumimoji="1" lang="en-US" altLang="zh-CN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en-US" altLang="zh-CN" sz="2800" baseline="-300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buFont typeface="Symbol" pitchFamily="18" charset="2"/>
              <a:buNone/>
            </a:pPr>
            <a:r>
              <a:rPr kumimoji="1" lang="zh-CN" altLang="en-US" sz="28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荆芥穗</a:t>
            </a:r>
            <a:r>
              <a:rPr kumimoji="1" lang="zh-CN" altLang="en-US" sz="28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枳壳</a:t>
            </a:r>
            <a:r>
              <a:rPr kumimoji="1" lang="en-US" altLang="zh-CN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麸炒，各等分</a:t>
            </a:r>
            <a:r>
              <a:rPr kumimoji="1" lang="en-US" altLang="zh-CN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zh-CN" altLang="en-US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（各120</a:t>
            </a:r>
            <a:r>
              <a:rPr kumimoji="1" lang="en-US" altLang="zh-CN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kumimoji="1" lang="en-US" altLang="zh-CN" baseline="-300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kumimoji="1" lang="en-US" altLang="zh-CN" baseline="-300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kumimoji="1" lang="zh-CN" altLang="en-US" baseline="-300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功用主法</a:t>
            </a:r>
            <a:r>
              <a:rPr kumimoji="1" lang="en-US" altLang="zh-CN" baseline="-300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kumimoji="1" lang="zh-CN" altLang="en-US" baseline="-300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清肠凉血，疏风下气。 主治风热湿毒壅遏大肠之便血。</a:t>
            </a:r>
            <a:endParaRPr kumimoji="1" lang="en-US" altLang="zh-CN" baseline="-300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gray">
          <a:xfrm>
            <a:off x="1571604" y="857232"/>
            <a:ext cx="496887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altLang="zh-CN" sz="2300" b="0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300" b="0" dirty="0">
                <a:solidFill>
                  <a:schemeClr val="hlink"/>
                </a:solidFill>
                <a:ea typeface="隶书" pitchFamily="49" charset="-122"/>
              </a:rPr>
              <a:t>槐花散</a:t>
            </a:r>
            <a:r>
              <a:rPr lang="en-US" altLang="zh-CN" sz="2300" b="0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《普济本事方》</a:t>
            </a:r>
          </a:p>
          <a:p>
            <a:endParaRPr lang="en-US" altLang="zh-CN" sz="2300" b="0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8027988" y="5661025"/>
            <a:ext cx="503237" cy="822325"/>
          </a:xfrm>
          <a:prstGeom prst="rect">
            <a:avLst/>
          </a:prstGeom>
          <a:gradFill rotWithShape="1">
            <a:gsLst>
              <a:gs pos="0">
                <a:srgbClr val="FF8200">
                  <a:alpha val="67999"/>
                </a:srgbClr>
              </a:gs>
              <a:gs pos="10001">
                <a:srgbClr val="FF0000">
                  <a:alpha val="71200"/>
                </a:srgbClr>
              </a:gs>
              <a:gs pos="35001">
                <a:srgbClr val="BA0066">
                  <a:alpha val="79200"/>
                </a:srgbClr>
              </a:gs>
              <a:gs pos="70000">
                <a:srgbClr val="66008F">
                  <a:alpha val="90400"/>
                </a:srgbClr>
              </a:gs>
              <a:gs pos="100000">
                <a:srgbClr val="000082"/>
              </a:gs>
            </a:gsLst>
            <a:lin ang="18900000" scaled="1"/>
          </a:gradFill>
          <a:ln w="31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槐花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84213" y="1249363"/>
            <a:ext cx="223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宋体" charset="-122"/>
                <a:ea typeface="宋体" charset="-122"/>
              </a:rPr>
              <a:t>【组成】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71550" y="2276475"/>
            <a:ext cx="6781800" cy="334860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地骨皮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一两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)     </a:t>
            </a:r>
            <a:r>
              <a:rPr lang="zh-CN" altLang="en-US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桑白皮（炒）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一两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)  </a:t>
            </a: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炙甘草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一钱 </a:t>
            </a:r>
            <a:r>
              <a:rPr lang="en-US" altLang="zh-CN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)</a:t>
            </a: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990000"/>
                </a:solidFill>
                <a:latin typeface="宋体" charset="-122"/>
                <a:ea typeface="宋体" charset="-122"/>
              </a:rPr>
              <a:t>【功用主治】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清泻肺热、止咳平喘。</a:t>
            </a:r>
            <a:r>
              <a:rPr lang="zh-CN" altLang="en-US" sz="2400" dirty="0" smtClean="0">
                <a:solidFill>
                  <a:srgbClr val="990000"/>
                </a:solidFill>
                <a:latin typeface="宋体" charset="-122"/>
                <a:ea typeface="宋体" charset="-122"/>
              </a:rPr>
              <a:t>主治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肺有伏火之咳喘（肺热喘咳证）。</a:t>
            </a: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endParaRPr lang="en-US" altLang="zh-CN" sz="2400" dirty="0">
              <a:solidFill>
                <a:schemeClr val="tx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500430" y="642918"/>
            <a:ext cx="2962266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泻白散</a:t>
            </a:r>
            <a:r>
              <a:rPr lang="en-US" altLang="zh-CN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  <a:p>
            <a:pPr algn="l">
              <a:spcBef>
                <a:spcPct val="0"/>
              </a:spcBef>
              <a:buClrTx/>
              <a:buSzTx/>
            </a:pPr>
            <a:r>
              <a:rPr lang="zh-CN" altLang="en-US" sz="2000" dirty="0" smtClean="0"/>
              <a:t>《小儿药证直诀》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71550" y="1125538"/>
            <a:ext cx="2592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990000"/>
                </a:solidFill>
                <a:latin typeface="宋体" charset="-122"/>
                <a:ea typeface="宋体" charset="-122"/>
              </a:rPr>
              <a:t>【组成</a:t>
            </a:r>
            <a:r>
              <a:rPr lang="en-US" altLang="zh-CN">
                <a:solidFill>
                  <a:srgbClr val="990000"/>
                </a:solidFill>
                <a:latin typeface="宋体" charset="-122"/>
                <a:ea typeface="宋体" charset="-122"/>
              </a:rPr>
              <a:t>】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692275" y="1989138"/>
            <a:ext cx="61198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生地黄（三分）      当归身（三分）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牡丹皮（半钱 ）     黄连（六分）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宋体" charset="-122"/>
                <a:ea typeface="宋体" charset="-122"/>
              </a:rPr>
              <a:t>升麻（一钱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【功用</a:t>
            </a:r>
            <a:r>
              <a:rPr kumimoji="1" lang="zh-CN" altLang="en-US" sz="2400" dirty="0" smtClean="0">
                <a:solidFill>
                  <a:srgbClr val="990000"/>
                </a:solidFill>
                <a:latin typeface="黑体" pitchFamily="2" charset="-122"/>
                <a:ea typeface="宋体" charset="-122"/>
              </a:rPr>
              <a:t>主治】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黑体" pitchFamily="2" charset="-122"/>
                <a:ea typeface="宋体" charset="-122"/>
              </a:rPr>
              <a:t>清胃、凉血。主治胃火上攻证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黑体" pitchFamily="2" charset="-122"/>
                <a:ea typeface="宋体" charset="-122"/>
              </a:rPr>
              <a:t>。</a:t>
            </a:r>
          </a:p>
          <a:p>
            <a:pPr algn="l">
              <a:spcBef>
                <a:spcPct val="50000"/>
              </a:spcBef>
            </a:pPr>
            <a:endParaRPr lang="zh-CN" altLang="en-US" sz="2400" dirty="0">
              <a:solidFill>
                <a:schemeClr val="tx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3000364" y="500042"/>
            <a:ext cx="1584325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清胃散</a:t>
            </a:r>
            <a:r>
              <a:rPr lang="en-US" altLang="zh-CN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  <a:p>
            <a:pPr algn="l">
              <a:spcBef>
                <a:spcPct val="0"/>
              </a:spcBef>
              <a:buClrTx/>
              <a:buSzTx/>
            </a:pPr>
            <a:r>
              <a:rPr lang="zh-CN" altLang="en-US" sz="2000" dirty="0" smtClean="0"/>
              <a:t>《兰室秘藏》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73238"/>
            <a:ext cx="6524625" cy="2303462"/>
          </a:xfrm>
          <a:solidFill>
            <a:srgbClr val="99FFCC"/>
          </a:solidFill>
          <a:ln/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00"/>
                </a:solidFill>
                <a:latin typeface="宋体" charset="-122"/>
              </a:rPr>
              <a:t>   当归   生地    黄芩     </a:t>
            </a: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00"/>
                </a:solidFill>
                <a:latin typeface="宋体" charset="-122"/>
              </a:rPr>
              <a:t>   黄连   黄柏    熟地</a:t>
            </a:r>
            <a:r>
              <a:rPr lang="zh-CN" altLang="en-US" sz="1600" b="1" dirty="0">
                <a:solidFill>
                  <a:srgbClr val="003300"/>
                </a:solidFill>
                <a:latin typeface="宋体" charset="-122"/>
              </a:rPr>
              <a:t>（各等份）   </a:t>
            </a: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00"/>
                </a:solidFill>
                <a:latin typeface="宋体" charset="-122"/>
              </a:rPr>
              <a:t>   黄芪</a:t>
            </a:r>
            <a:r>
              <a:rPr lang="zh-CN" altLang="en-US" sz="1600" b="1" dirty="0">
                <a:solidFill>
                  <a:srgbClr val="003300"/>
                </a:solidFill>
                <a:latin typeface="宋体" charset="-122"/>
              </a:rPr>
              <a:t>（加一倍</a:t>
            </a:r>
            <a:r>
              <a:rPr lang="zh-CN" altLang="en-US" sz="2800" b="1" dirty="0" smtClean="0">
                <a:solidFill>
                  <a:srgbClr val="003300"/>
                </a:solidFill>
                <a:latin typeface="宋体" charset="-122"/>
              </a:rPr>
              <a:t>）</a:t>
            </a:r>
            <a:endParaRPr lang="en-US" altLang="zh-CN" sz="2800" b="1" dirty="0" smtClean="0">
              <a:solidFill>
                <a:srgbClr val="003300"/>
              </a:solidFill>
              <a:latin typeface="宋体" charset="-122"/>
            </a:endParaRPr>
          </a:p>
          <a:p>
            <a:pPr>
              <a:buClr>
                <a:schemeClr val="accent2"/>
              </a:buClr>
              <a:buSzPct val="80000"/>
            </a:pPr>
            <a:r>
              <a:rPr kumimoji="1" lang="zh-CN" altLang="en-US" sz="2800" dirty="0" smtClean="0">
                <a:latin typeface="黑体" pitchFamily="2" charset="-122"/>
                <a:ea typeface="宋体" charset="-122"/>
              </a:rPr>
              <a:t>【功用主治】滋阴泻火，固表止汗。</a:t>
            </a:r>
          </a:p>
          <a:p>
            <a:pPr>
              <a:buClr>
                <a:schemeClr val="accent2"/>
              </a:buClr>
              <a:buSzPct val="80000"/>
            </a:pPr>
            <a:r>
              <a:rPr kumimoji="1" lang="zh-CN" altLang="en-US" sz="2800" dirty="0" smtClean="0">
                <a:latin typeface="黑体" pitchFamily="2" charset="-122"/>
                <a:ea typeface="宋体" charset="-122"/>
              </a:rPr>
              <a:t>主治阴虚火旺盗汗证。</a:t>
            </a: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endParaRPr lang="zh-CN" altLang="en-US" sz="2800" b="1" dirty="0">
              <a:solidFill>
                <a:srgbClr val="003300"/>
              </a:solidFill>
              <a:latin typeface="宋体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684213" y="1052513"/>
            <a:ext cx="2376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宋体" charset="-122"/>
                <a:ea typeface="宋体" charset="-122"/>
              </a:rPr>
              <a:t>【组成】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835150" y="5084763"/>
            <a:ext cx="2160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66"/>
                </a:solidFill>
                <a:latin typeface="宋体" charset="-122"/>
                <a:ea typeface="宋体" charset="-122"/>
                <a:hlinkClick r:id="" action="ppaction://noaction"/>
              </a:rPr>
              <a:t>【用法】</a:t>
            </a:r>
            <a:endParaRPr lang="zh-CN" altLang="en-US">
              <a:solidFill>
                <a:srgbClr val="FF0066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3428992" y="357166"/>
            <a:ext cx="2016125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当归六黄汤</a:t>
            </a:r>
            <a:r>
              <a:rPr lang="en-US" altLang="zh-CN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  <a:p>
            <a:pPr algn="l">
              <a:spcBef>
                <a:spcPct val="0"/>
              </a:spcBef>
              <a:buClrTx/>
              <a:buSzTx/>
            </a:pPr>
            <a:r>
              <a:rPr lang="zh-CN" altLang="en-US" sz="2000" dirty="0" smtClean="0">
                <a:solidFill>
                  <a:srgbClr val="008080"/>
                </a:solidFill>
                <a:latin typeface="宋体" charset="-122"/>
                <a:ea typeface="宋体" charset="-122"/>
              </a:rPr>
              <a:t>《兰室秘藏》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3434" name="Picture 10" descr="黄芪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437063"/>
            <a:ext cx="2020888" cy="2055812"/>
          </a:xfrm>
          <a:prstGeom prst="rect">
            <a:avLst/>
          </a:prstGeom>
          <a:noFill/>
        </p:spPr>
      </p:pic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8105775" y="4941888"/>
            <a:ext cx="498475" cy="1008062"/>
          </a:xfrm>
          <a:prstGeom prst="rect">
            <a:avLst/>
          </a:prstGeom>
          <a:noFill/>
          <a:ln w="9525" algn="ctr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latin typeface="宋体" charset="-122"/>
                <a:ea typeface="宋体" charset="-122"/>
              </a:rPr>
              <a:t> 黄 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8840788" cy="5400675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altLang="zh-CN" sz="3600" b="1" dirty="0"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8000"/>
                </a:solidFill>
                <a:latin typeface="华文隶书" pitchFamily="2" charset="-122"/>
                <a:ea typeface="华文隶书" pitchFamily="2" charset="-122"/>
              </a:rPr>
              <a:t>     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【</a:t>
            </a:r>
            <a:r>
              <a:rPr lang="zh-CN" altLang="en-US" sz="26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组成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】</a:t>
            </a:r>
            <a:r>
              <a:rPr lang="en-US" altLang="zh-CN" sz="28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/>
              <a:t>                    </a:t>
            </a:r>
            <a:r>
              <a:rPr lang="zh-CN" altLang="en-US" sz="3000" b="1" dirty="0"/>
              <a:t>猪苓 </a:t>
            </a:r>
            <a:r>
              <a:rPr lang="zh-CN" altLang="en-US" sz="2200" b="1" dirty="0">
                <a:solidFill>
                  <a:srgbClr val="FF3300"/>
                </a:solidFill>
              </a:rPr>
              <a:t>去皮，十八铢</a:t>
            </a:r>
            <a:r>
              <a:rPr lang="zh-CN" altLang="en-US" sz="3000" b="1" dirty="0"/>
              <a:t>     </a:t>
            </a:r>
          </a:p>
          <a:p>
            <a:pPr>
              <a:buFont typeface="Wingdings" pitchFamily="2" charset="2"/>
              <a:buNone/>
            </a:pPr>
            <a:r>
              <a:rPr lang="zh-CN" altLang="en-US" sz="3000" b="1" dirty="0"/>
              <a:t>                   泽泻 </a:t>
            </a:r>
            <a:r>
              <a:rPr lang="zh-CN" altLang="en-US" sz="2200" b="1" dirty="0">
                <a:solidFill>
                  <a:srgbClr val="FF3300"/>
                </a:solidFill>
              </a:rPr>
              <a:t>一两六铢</a:t>
            </a:r>
            <a:r>
              <a:rPr lang="zh-CN" altLang="en-US" sz="3000" b="1" dirty="0"/>
              <a:t>      </a:t>
            </a:r>
          </a:p>
          <a:p>
            <a:pPr>
              <a:buFont typeface="Wingdings" pitchFamily="2" charset="2"/>
              <a:buNone/>
            </a:pPr>
            <a:r>
              <a:rPr lang="zh-CN" altLang="en-US" sz="3000" b="1" dirty="0"/>
              <a:t>                   白术 </a:t>
            </a:r>
            <a:r>
              <a:rPr lang="zh-CN" altLang="en-US" sz="2200" b="1" dirty="0">
                <a:solidFill>
                  <a:srgbClr val="FF3300"/>
                </a:solidFill>
              </a:rPr>
              <a:t>十八铢</a:t>
            </a:r>
            <a:r>
              <a:rPr lang="zh-CN" altLang="en-US" sz="3000" b="1" dirty="0"/>
              <a:t>  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3000" b="1" dirty="0"/>
              <a:t>                   茯苓 </a:t>
            </a:r>
            <a:r>
              <a:rPr lang="zh-CN" altLang="en-US" sz="2200" b="1" dirty="0">
                <a:solidFill>
                  <a:srgbClr val="FF3300"/>
                </a:solidFill>
              </a:rPr>
              <a:t>八铢</a:t>
            </a:r>
            <a:r>
              <a:rPr lang="zh-CN" altLang="en-US" sz="3000" b="1" dirty="0"/>
              <a:t>   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3000" b="1" dirty="0"/>
              <a:t>                   桂枝 </a:t>
            </a:r>
            <a:r>
              <a:rPr lang="zh-CN" altLang="en-US" sz="2200" b="1" dirty="0">
                <a:solidFill>
                  <a:srgbClr val="FF3300"/>
                </a:solidFill>
              </a:rPr>
              <a:t>去皮，半两</a:t>
            </a:r>
          </a:p>
          <a:p>
            <a:pPr>
              <a:buNone/>
            </a:pPr>
            <a:r>
              <a:rPr lang="zh-CN" altLang="en-US" sz="2800" b="1" dirty="0">
                <a:solidFill>
                  <a:srgbClr val="750520"/>
                </a:solidFill>
                <a:ea typeface="华文新魏" pitchFamily="2" charset="-122"/>
              </a:rPr>
              <a:t>           </a:t>
            </a:r>
            <a:r>
              <a:rPr lang="en-US" altLang="zh-CN" sz="2800" b="1" dirty="0" smtClean="0">
                <a:solidFill>
                  <a:srgbClr val="750520"/>
                </a:solidFill>
                <a:ea typeface="华文隶书" pitchFamily="2" charset="-122"/>
              </a:rPr>
              <a:t>【</a:t>
            </a:r>
            <a:r>
              <a:rPr lang="zh-CN" altLang="en-US" sz="2800" b="1" dirty="0" smtClean="0">
                <a:solidFill>
                  <a:srgbClr val="750520"/>
                </a:solidFill>
                <a:ea typeface="华文隶书" pitchFamily="2" charset="-122"/>
              </a:rPr>
              <a:t>功用主治</a:t>
            </a:r>
            <a:r>
              <a:rPr lang="en-US" altLang="zh-CN" sz="2800" b="1" dirty="0" smtClean="0">
                <a:solidFill>
                  <a:srgbClr val="750520"/>
                </a:solidFill>
                <a:ea typeface="华文隶书" pitchFamily="2" charset="-122"/>
              </a:rPr>
              <a:t>】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利水渗湿，温阳化气，兼以解表。 主治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①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伤寒太阳膀胱蓄水证。②水湿内停之水肿、泄泻、小便不利。③痰饮。</a:t>
            </a:r>
            <a:r>
              <a:rPr lang="en-US" altLang="zh-CN" sz="3600" b="1" dirty="0" smtClean="0">
                <a:latin typeface="Arial Black" pitchFamily="34" charset="0"/>
                <a:ea typeface="楷体_GB2312" pitchFamily="49" charset="-122"/>
              </a:rPr>
              <a:t>        </a:t>
            </a:r>
            <a:endParaRPr lang="en-US" altLang="zh-CN" sz="3600" b="1" dirty="0"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2643174" y="642918"/>
            <a:ext cx="4244979" cy="70788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五苓散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ea typeface="黑体" pitchFamily="2" charset="-122"/>
              </a:rPr>
              <a:t>《</a:t>
            </a:r>
            <a:r>
              <a:rPr lang="zh-CN" altLang="en-US" sz="2000" b="1" dirty="0" smtClean="0">
                <a:ea typeface="黑体" pitchFamily="2" charset="-122"/>
              </a:rPr>
              <a:t>太平惠民和剂局方</a:t>
            </a:r>
            <a:r>
              <a:rPr lang="en-US" altLang="zh-CN" sz="2000" b="1" dirty="0" smtClean="0">
                <a:ea typeface="黑体" pitchFamily="2" charset="-122"/>
              </a:rPr>
              <a:t>》</a:t>
            </a:r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8172450" y="5157788"/>
            <a:ext cx="549275" cy="9366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隶书" pitchFamily="49" charset="-122"/>
              </a:rPr>
              <a:t>猪苓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11413" y="908050"/>
            <a:ext cx="4903787" cy="504825"/>
          </a:xfrm>
          <a:solidFill>
            <a:schemeClr val="accent1"/>
          </a:solidFill>
          <a:ln w="3175">
            <a:solidFill>
              <a:srgbClr val="00FF00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sz="3200" b="1">
                <a:solidFill>
                  <a:schemeClr val="tx1"/>
                </a:solidFill>
                <a:ea typeface="华文新魏" pitchFamily="2" charset="-122"/>
              </a:rPr>
              <a:t>香薷散</a:t>
            </a:r>
            <a:r>
              <a:rPr lang="zh-CN" altLang="en-US" sz="2400" b="1">
                <a:solidFill>
                  <a:schemeClr val="tx1"/>
                </a:solidFill>
                <a:latin typeface="黑体" pitchFamily="2" charset="-122"/>
                <a:ea typeface="华文新魏" pitchFamily="2" charset="-122"/>
              </a:rPr>
              <a:t>《太平惠民和剂局方》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547813" y="4797425"/>
            <a:ext cx="16938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 【用法】</a:t>
            </a:r>
            <a:endParaRPr lang="zh-CN" altLang="en-US" sz="2800" b="1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547813" y="3141663"/>
            <a:ext cx="5867400" cy="3022366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香薷一斤       白扁豆        厚朴各半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斤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dirty="0" smtClean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【功用主治】祛暑解表，化湿和中。主治夏月伤于寒湿之阴暑证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1295400" y="2187575"/>
            <a:ext cx="1606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【组成】</a:t>
            </a:r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411413" y="1484313"/>
            <a:ext cx="4897437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83" name="AutoShape 15" descr="石松（伸筋草）"/>
          <p:cNvSpPr>
            <a:spLocks noChangeAspect="1" noChangeArrowheads="1"/>
          </p:cNvSpPr>
          <p:nvPr/>
        </p:nvSpPr>
        <p:spPr bwMode="auto">
          <a:xfrm>
            <a:off x="3214688" y="1528763"/>
            <a:ext cx="2714625" cy="3800475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9585" name="AutoShape 17" descr="香薷"/>
          <p:cNvSpPr>
            <a:spLocks noChangeAspect="1" noChangeArrowheads="1"/>
          </p:cNvSpPr>
          <p:nvPr/>
        </p:nvSpPr>
        <p:spPr bwMode="auto">
          <a:xfrm>
            <a:off x="3143250" y="2476500"/>
            <a:ext cx="2857500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9587" name="AutoShape 19" descr="香薷"/>
          <p:cNvSpPr>
            <a:spLocks noChangeAspect="1" noChangeArrowheads="1"/>
          </p:cNvSpPr>
          <p:nvPr/>
        </p:nvSpPr>
        <p:spPr bwMode="auto">
          <a:xfrm>
            <a:off x="3143250" y="2476500"/>
            <a:ext cx="2857500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9589" name="AutoShape 21" descr="香薷"/>
          <p:cNvSpPr>
            <a:spLocks noChangeAspect="1" noChangeArrowheads="1"/>
          </p:cNvSpPr>
          <p:nvPr/>
        </p:nvSpPr>
        <p:spPr bwMode="auto">
          <a:xfrm>
            <a:off x="2555875" y="4149725"/>
            <a:ext cx="2857500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9591" name="AutoShape 23" descr="香薷"/>
          <p:cNvSpPr>
            <a:spLocks noChangeAspect="1" noChangeArrowheads="1"/>
          </p:cNvSpPr>
          <p:nvPr/>
        </p:nvSpPr>
        <p:spPr bwMode="auto">
          <a:xfrm>
            <a:off x="3143250" y="2476500"/>
            <a:ext cx="2857500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9593" name="AutoShape 25" descr="香薷"/>
          <p:cNvSpPr>
            <a:spLocks noChangeAspect="1" noChangeArrowheads="1"/>
          </p:cNvSpPr>
          <p:nvPr/>
        </p:nvSpPr>
        <p:spPr bwMode="auto">
          <a:xfrm>
            <a:off x="3143250" y="2476500"/>
            <a:ext cx="2857500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9597" name="AutoShape 29" descr="香薷"/>
          <p:cNvSpPr>
            <a:spLocks noChangeAspect="1" noChangeArrowheads="1"/>
          </p:cNvSpPr>
          <p:nvPr/>
        </p:nvSpPr>
        <p:spPr bwMode="auto">
          <a:xfrm>
            <a:off x="168275" y="46038"/>
            <a:ext cx="2857500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9599" name="AutoShape 31" descr="香薷"/>
          <p:cNvSpPr>
            <a:spLocks noChangeAspect="1" noChangeArrowheads="1"/>
          </p:cNvSpPr>
          <p:nvPr/>
        </p:nvSpPr>
        <p:spPr bwMode="auto">
          <a:xfrm>
            <a:off x="3143250" y="2476500"/>
            <a:ext cx="2857500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9601" name="AutoShape 33" descr="香薷"/>
          <p:cNvSpPr>
            <a:spLocks noChangeAspect="1" noChangeArrowheads="1"/>
          </p:cNvSpPr>
          <p:nvPr/>
        </p:nvSpPr>
        <p:spPr bwMode="auto">
          <a:xfrm>
            <a:off x="3143250" y="2476500"/>
            <a:ext cx="2857500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143000" y="1797050"/>
            <a:ext cx="184731" cy="584775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50000">
                <a:srgbClr val="9999FF"/>
              </a:gs>
              <a:gs pos="100000">
                <a:srgbClr val="0000CC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320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14876" y="1428736"/>
          <a:ext cx="3571900" cy="328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1785950"/>
              </a:tblGrid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782114" y="1070752"/>
            <a:ext cx="2646878" cy="3572694"/>
            <a:chOff x="785786" y="1071546"/>
            <a:chExt cx="2646878" cy="3572694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4643438" y="1214422"/>
            <a:ext cx="1800000" cy="1800000"/>
          </a:xfrm>
          <a:prstGeom prst="rect">
            <a:avLst/>
          </a:prstGeom>
          <a:noFill/>
        </p:spPr>
      </p:pic>
      <p:pic>
        <p:nvPicPr>
          <p:cNvPr id="9" name="Picture 2" descr="d:\program files\360se6\User Data\temp\guizhi-yinpian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1214422"/>
            <a:ext cx="1800000" cy="1800000"/>
          </a:xfrm>
          <a:prstGeom prst="rect">
            <a:avLst/>
          </a:prstGeom>
          <a:noFill/>
        </p:spPr>
      </p:pic>
      <p:pic>
        <p:nvPicPr>
          <p:cNvPr id="16" name="Picture 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3143248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8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2264" y="3143248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857752" y="571480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3702" y="5143512"/>
            <a:ext cx="1328727" cy="84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5000628" y="5429264"/>
            <a:ext cx="142876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正确</a:t>
            </a:r>
            <a:endParaRPr lang="zh-CN" altLang="en-US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14876" y="1428736"/>
          <a:ext cx="3571900" cy="328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1785950"/>
              </a:tblGrid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782114" y="1070752"/>
            <a:ext cx="2646878" cy="3572694"/>
            <a:chOff x="785786" y="1071546"/>
            <a:chExt cx="2646878" cy="3572694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4643438" y="1214422"/>
            <a:ext cx="1800000" cy="1800000"/>
          </a:xfrm>
          <a:prstGeom prst="rect">
            <a:avLst/>
          </a:prstGeom>
          <a:noFill/>
        </p:spPr>
      </p:pic>
      <p:pic>
        <p:nvPicPr>
          <p:cNvPr id="9" name="Picture 2" descr="d:\program files\360se6\User Data\temp\guizhi-yinpian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1214422"/>
            <a:ext cx="1800000" cy="1800000"/>
          </a:xfrm>
          <a:prstGeom prst="rect">
            <a:avLst/>
          </a:prstGeom>
          <a:noFill/>
        </p:spPr>
      </p:pic>
      <p:pic>
        <p:nvPicPr>
          <p:cNvPr id="21" name="图片 38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3143248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857752" y="571480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6446" y="5429264"/>
            <a:ext cx="142876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错误</a:t>
            </a:r>
            <a:endParaRPr lang="zh-CN" altLang="en-US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7" name="Picture 10"/>
          <p:cNvPicPr preferRelativeResize="0">
            <a:picLocks noChangeArrowheads="1"/>
          </p:cNvPicPr>
          <p:nvPr/>
        </p:nvPicPr>
        <p:blipFill>
          <a:blip r:embed="rId6" cstate="print">
            <a:lum bright="-6000"/>
          </a:blip>
          <a:srcRect/>
          <a:stretch>
            <a:fillRect/>
          </a:stretch>
        </p:blipFill>
        <p:spPr bwMode="auto">
          <a:xfrm>
            <a:off x="4643438" y="3143248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乘号 17"/>
          <p:cNvSpPr/>
          <p:nvPr/>
        </p:nvSpPr>
        <p:spPr>
          <a:xfrm>
            <a:off x="5643570" y="4214818"/>
            <a:ext cx="571504" cy="714380"/>
          </a:xfrm>
          <a:prstGeom prst="mathMultiply">
            <a:avLst>
              <a:gd name="adj1" fmla="val 1313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404813"/>
            <a:ext cx="6840538" cy="792162"/>
          </a:xfrm>
          <a:solidFill>
            <a:schemeClr val="bg1"/>
          </a:solidFill>
          <a:ln w="28575">
            <a:solidFill>
              <a:schemeClr val="bg1"/>
            </a:solidFill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3600" b="1" dirty="0" smtClean="0">
                <a:solidFill>
                  <a:srgbClr val="9900FF"/>
                </a:solidFill>
                <a:latin typeface="方正舒体" pitchFamily="2" charset="-122"/>
                <a:ea typeface="方正舒体" pitchFamily="2" charset="-122"/>
              </a:rPr>
              <a:t>麻杏石甘汤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《伤寒论》</a:t>
            </a:r>
            <a:endParaRPr lang="zh-CN" altLang="en-US" sz="2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492375"/>
            <a:ext cx="6484937" cy="207963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dirty="0">
                <a:latin typeface="宋体" charset="-122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麻黄</a:t>
            </a:r>
            <a:r>
              <a:rPr lang="zh-CN" altLang="en-US" sz="2800" b="1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去节，四两</a:t>
            </a:r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杏仁</a:t>
            </a:r>
            <a:r>
              <a:rPr lang="zh-CN" altLang="en-US" sz="2800" b="1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去皮，五十个</a:t>
            </a:r>
            <a:endParaRPr lang="en-US" altLang="zh-CN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甘草</a:t>
            </a:r>
            <a:r>
              <a:rPr lang="zh-CN" altLang="en-US" sz="2800" b="1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炙，二两</a:t>
            </a:r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石膏</a:t>
            </a:r>
            <a:r>
              <a:rPr lang="zh-CN" altLang="en-US" sz="2800" b="1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碎，绵裹半</a:t>
            </a:r>
            <a:r>
              <a:rPr lang="zh-CN" altLang="en-US" sz="2800" b="1" baseline="-300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斤</a:t>
            </a:r>
            <a:endParaRPr lang="en-US" altLang="zh-CN" sz="2800" b="1" baseline="-30000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功用主治</a:t>
            </a:r>
            <a:r>
              <a:rPr lang="en-US" altLang="zh-CN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辛凉宣泄，清肺平喘。表邪化热，壅遏于肺之喘咳证。</a:t>
            </a:r>
            <a:r>
              <a:rPr lang="en-US" altLang="zh-CN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应付 麻黄（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麻黄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、蜜麻黄） 杏仁（杏仁 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燀杏仁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 甘草（甘草、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蜜炙甘草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）石膏（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生石膏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、煅石膏）</a:t>
            </a:r>
            <a:endParaRPr lang="en-US" altLang="zh-CN" sz="2800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112838" y="1876425"/>
            <a:ext cx="16129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990000"/>
                </a:solidFill>
                <a:ea typeface="隶书" pitchFamily="49" charset="-122"/>
              </a:rPr>
              <a:t>【组成】</a:t>
            </a: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1979613" y="1125538"/>
            <a:ext cx="5905500" cy="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850" y="836613"/>
            <a:ext cx="8286750" cy="50403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【组成】</a:t>
            </a:r>
            <a:r>
              <a:rPr lang="zh-CN" altLang="en-US" sz="3600" b="1" dirty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3600" b="1" dirty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b="1" dirty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8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8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8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酸枣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仁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15g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茯苓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6g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知母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6g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b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川芎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6g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甘草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3g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【</a:t>
            </a:r>
            <a:r>
              <a:rPr lang="zh-CN" altLang="en-US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功用主治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】</a:t>
            </a:r>
            <a:r>
              <a:rPr lang="zh-CN" altLang="en-US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养血安神，清热除烦。主治肝血不足，虚热扰神证。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处方应付：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酸枣仁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炒酸枣仁 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生酸枣仁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茯苓 茯苓 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知母 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知母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盐知母</a:t>
            </a:r>
            <a:b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川芎 川芎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酒川芎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甘草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甘草 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蜜炙甘草</a:t>
            </a: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Arial"/>
                <a:ea typeface="华文新魏" pitchFamily="2" charset="-122"/>
              </a:rPr>
              <a:t> </a:t>
            </a: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endParaRPr lang="zh-CN" altLang="en-US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428992" y="428604"/>
            <a:ext cx="2857520" cy="3667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安神剂</a:t>
            </a:r>
            <a:r>
              <a:rPr lang="en-US" altLang="zh-CN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酸枣仁汤</a:t>
            </a:r>
          </a:p>
        </p:txBody>
      </p:sp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2214546" y="1071546"/>
            <a:ext cx="4038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《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金匮要略</a:t>
            </a:r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》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ea typeface="幼圆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66"/>
      </a:lt2>
      <a:accent1>
        <a:srgbClr val="339966"/>
      </a:accent1>
      <a:accent2>
        <a:srgbClr val="66FF99"/>
      </a:accent2>
      <a:accent3>
        <a:srgbClr val="FFFFFF"/>
      </a:accent3>
      <a:accent4>
        <a:srgbClr val="000000"/>
      </a:accent4>
      <a:accent5>
        <a:srgbClr val="ADCAB8"/>
      </a:accent5>
      <a:accent6>
        <a:srgbClr val="5CE78A"/>
      </a:accent6>
      <a:hlink>
        <a:srgbClr val="006666"/>
      </a:hlink>
      <a:folHlink>
        <a:srgbClr val="BDF5C5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50000">
              <a:srgbClr val="CCFFCC"/>
            </a:gs>
            <a:gs pos="100000">
              <a:schemeClr val="bg1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华文新魏" pitchFamily="2" charset="-122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50000">
              <a:srgbClr val="CCFFCC"/>
            </a:gs>
            <a:gs pos="100000">
              <a:schemeClr val="bg1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华文新魏" pitchFamily="2" charset="-122"/>
            <a:ea typeface="华文新魏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2035</Words>
  <Application>Microsoft Office PowerPoint</Application>
  <PresentationFormat>全屏显示(4:3)</PresentationFormat>
  <Paragraphs>414</Paragraphs>
  <Slides>46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Office 主题</vt:lpstr>
      <vt:lpstr>Pixel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   麻杏石甘汤 《伤寒论》</vt:lpstr>
      <vt:lpstr>【组成】             酸枣仁15g   茯苓6g   知母6g                          川芎6g     甘草3g  【功用主治】养血安神，清热除烦。主治肝血不足，虚热扰神证。 处方应付： 酸枣仁 炒酸枣仁 生酸枣仁 茯苓 茯苓  知母  知母 盐知母     川芎 川芎 酒川芎    甘草 甘草 蜜炙甘草   </vt:lpstr>
      <vt:lpstr>幻灯片 10</vt:lpstr>
      <vt:lpstr>四君子汤</vt:lpstr>
      <vt:lpstr>             玉屏风散</vt:lpstr>
      <vt:lpstr>四物汤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四逆汤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　　　　黄芪桂枝五物汤</vt:lpstr>
      <vt:lpstr>幻灯片 35</vt:lpstr>
      <vt:lpstr>      桂 枝 汤《伤寒论》  </vt:lpstr>
      <vt:lpstr>幻灯片 37</vt:lpstr>
      <vt:lpstr>生脉散 </vt:lpstr>
      <vt:lpstr>【组成】           黄芪一两   麻黄根一两   牡蛎一两   【功用主法】敛阴止汗，益气固表。主治自汗、盗汗。       </vt:lpstr>
      <vt:lpstr>【组成】      肉豆蔻                 五味子各二两          补骨脂四两            吴茱萸二两 【功用主法】温肾暖脾（补火生土），涩肠止泻。主治脾肾虚寒之五更泄泻。 </vt:lpstr>
      <vt:lpstr>幻灯片 41</vt:lpstr>
      <vt:lpstr>幻灯片 42</vt:lpstr>
      <vt:lpstr>幻灯片 43</vt:lpstr>
      <vt:lpstr>幻灯片 44</vt:lpstr>
      <vt:lpstr>幻灯片 45</vt:lpstr>
      <vt:lpstr>香薷散《太平惠民和剂局方》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zys</cp:lastModifiedBy>
  <cp:revision>17</cp:revision>
  <dcterms:created xsi:type="dcterms:W3CDTF">2015-04-06T16:27:04Z</dcterms:created>
  <dcterms:modified xsi:type="dcterms:W3CDTF">2015-04-14T04:37:33Z</dcterms:modified>
</cp:coreProperties>
</file>