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3716000" cx="2438705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01">
          <p15:clr>
            <a:srgbClr val="9AA0A6"/>
          </p15:clr>
        </p15:guide>
        <p15:guide id="4" pos="524">
          <p15:clr>
            <a:srgbClr val="9AA0A6"/>
          </p15:clr>
        </p15:guide>
        <p15:guide id="5" pos="14838">
          <p15:clr>
            <a:srgbClr val="9AA0A6"/>
          </p15:clr>
        </p15:guide>
        <p15:guide id="6" orient="horz" pos="8136">
          <p15:clr>
            <a:srgbClr val="9AA0A6"/>
          </p15:clr>
        </p15:guide>
        <p15:guide id="7" orient="horz" pos="19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1"/>
        <p:guide pos="301" orient="horz"/>
        <p:guide pos="524"/>
        <p:guide pos="14838"/>
        <p:guide pos="8136" orient="horz"/>
        <p:guide pos="193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1f5a8a172_0_0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1f5a8a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731c46322_0_93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731c463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925a5f5c9_0_440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925a5f5c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1f5a8a172_0_52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f1f5a8a17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31c46322_0_0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31c463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31c46322_0_20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31c463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31c46322_0_60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31c463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31c46322_0_104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31c4632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31c46322_0_9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31c463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31c46322_0_14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31c463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31c46322_0_77:notes"/>
          <p:cNvSpPr/>
          <p:nvPr>
            <p:ph idx="2" type="sldImg"/>
          </p:nvPr>
        </p:nvSpPr>
        <p:spPr>
          <a:xfrm>
            <a:off x="380919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31c4632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831304" y="3073267"/>
            <a:ext cx="10667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12888012" y="3073267"/>
            <a:ext cx="10667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2596047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25" lIns="243825" spcFirstLastPara="1" rIns="243825" wrap="square" tIns="2438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25" lIns="243825" spcFirstLastPara="1" rIns="243825" wrap="square" tIns="243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1304" y="3073267"/>
            <a:ext cx="227244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22596047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pex.AI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7003" l="0" r="17362" t="8623"/>
          <a:stretch/>
        </p:blipFill>
        <p:spPr>
          <a:xfrm>
            <a:off x="4244500" y="-76200"/>
            <a:ext cx="20283850" cy="138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6655" r="0" t="1835"/>
          <a:stretch/>
        </p:blipFill>
        <p:spPr>
          <a:xfrm>
            <a:off x="0" y="-88925"/>
            <a:ext cx="12927251" cy="1380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00" y="942069"/>
            <a:ext cx="7719323" cy="29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024128" y="3163824"/>
            <a:ext cx="903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B12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vehicle OS company. </a:t>
            </a:r>
            <a:endParaRPr b="1" sz="5000">
              <a:solidFill>
                <a:srgbClr val="0B12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6727675" y="1718627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Ⓡ</a:t>
            </a:r>
            <a:endParaRPr/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24128" y="11512296"/>
            <a:ext cx="6050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21717000" y="13213080"/>
            <a:ext cx="3157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Apex.AI, Inc.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22596047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7002" l="0" r="0" t="8623"/>
          <a:stretch/>
        </p:blipFill>
        <p:spPr>
          <a:xfrm>
            <a:off x="-512" y="0"/>
            <a:ext cx="24387048" cy="1371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33079" r="0" t="2467"/>
          <a:stretch/>
        </p:blipFill>
        <p:spPr>
          <a:xfrm>
            <a:off x="-500" y="0"/>
            <a:ext cx="9268927" cy="137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4">
            <a:alphaModFix/>
          </a:blip>
          <a:srcRect b="0" l="0" r="41489" t="2467"/>
          <a:stretch/>
        </p:blipFill>
        <p:spPr>
          <a:xfrm>
            <a:off x="14283325" y="0"/>
            <a:ext cx="10103199" cy="137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21717000" y="13213080"/>
            <a:ext cx="3157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Apex.AI, Inc.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024128" y="2774744"/>
            <a:ext cx="13815600" cy="8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24124" y="2029975"/>
            <a:ext cx="6297600" cy="12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7002" l="0" r="0" t="8623"/>
          <a:stretch/>
        </p:blipFill>
        <p:spPr>
          <a:xfrm>
            <a:off x="-9490100" y="0"/>
            <a:ext cx="24387048" cy="1371600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22596047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3">
            <a:alphaModFix/>
          </a:blip>
          <a:srcRect b="0" l="0" r="41489" t="2467"/>
          <a:stretch/>
        </p:blipFill>
        <p:spPr>
          <a:xfrm>
            <a:off x="6384275" y="0"/>
            <a:ext cx="10103199" cy="1371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0650" y="942069"/>
            <a:ext cx="7719323" cy="29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/>
        </p:nvSpPr>
        <p:spPr>
          <a:xfrm>
            <a:off x="14062478" y="3163824"/>
            <a:ext cx="903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B12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vehicle OS company. </a:t>
            </a:r>
            <a:endParaRPr b="1" sz="5000">
              <a:solidFill>
                <a:srgbClr val="0B12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19766025" y="1718627"/>
            <a:ext cx="4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Ⓡ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22596047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25" lIns="243825" spcFirstLastPara="1" rIns="243825" wrap="square" tIns="2438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22596047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31304" y="3073267"/>
            <a:ext cx="227244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●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○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■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●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○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■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●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○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Char char="■"/>
              <a:defRPr b="0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25" lIns="243825" spcFirstLastPara="1" rIns="243825" wrap="square" tIns="2438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1717000" y="13213080"/>
            <a:ext cx="3157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Apex.AI, Inc.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van.flynn@apex.a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evan.flynn@apex.a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os-realtime/reference-system/blob/main/reference_system/include/reference_system/nodes/rclcpp/sensor.hpp" TargetMode="External"/><Relationship Id="rId4" Type="http://schemas.openxmlformats.org/officeDocument/2006/relationships/hyperlink" Target="https://github.com/ros-realtime/reference-system/blob/main/reference_system/include/reference_system/nodes/rclcpp/transform.hpp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github.com/ros-realtime/reference-system/blob/main/reference_system/include/reference_system/nodes/rclcpp/fusion.hpp" TargetMode="External"/><Relationship Id="rId6" Type="http://schemas.openxmlformats.org/officeDocument/2006/relationships/hyperlink" Target="https://github.com/ros-realtime/reference-system/blob/main/reference_system/include/reference_system/nodes/rclcpp/cyclic.hpp" TargetMode="External"/><Relationship Id="rId7" Type="http://schemas.openxmlformats.org/officeDocument/2006/relationships/hyperlink" Target="https://github.com/ros-realtime/reference-system/blob/main/reference_system/include/reference_system/nodes/rclcpp/command.hpp" TargetMode="External"/><Relationship Id="rId8" Type="http://schemas.openxmlformats.org/officeDocument/2006/relationships/hyperlink" Target="https://github.com/ros-realtime/reference-system/blob/main/reference_system/include/reference_system/nodes/rclcpp/intersection.hp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os-realtime/reference-system/tree/main/reference_interface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utoware.org/autoware-auto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831850" y="10549000"/>
            <a:ext cx="7450800" cy="3477900"/>
          </a:xfrm>
          <a:prstGeom prst="rect">
            <a:avLst/>
          </a:prstGeom>
        </p:spPr>
        <p:txBody>
          <a:bodyPr anchorCtr="0" anchor="t" bIns="243825" lIns="243825" spcFirstLastPara="1" rIns="243825" wrap="square" tIns="2438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238">
                <a:latin typeface="Helvetica Neue"/>
                <a:ea typeface="Helvetica Neue"/>
                <a:cs typeface="Helvetica Neue"/>
                <a:sym typeface="Helvetica Neue"/>
              </a:rPr>
              <a:t>The Autoware Reference System</a:t>
            </a:r>
            <a:endParaRPr b="1" sz="423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72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evan.flynn@apex.ai</a:t>
            </a:r>
            <a:endParaRPr b="1" sz="357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7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57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 (KPIs)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31304" y="3073267"/>
            <a:ext cx="22724400" cy="9110400"/>
          </a:xfrm>
          <a:prstGeom prst="rect">
            <a:avLst/>
          </a:prstGeom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/>
              <a:t>Latency of Front Lidar Driver/Rear Lidar Driver to the Object Collision Estimator</a:t>
            </a:r>
            <a:endParaRPr b="1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Every lidar sample should cause the Object Collision Estimator to update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"/>
              <a:t>Lower latency of the signal chain is better</a:t>
            </a:r>
            <a:endParaRPr i="1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/>
              <a:t>Jitter of the timer for the Behavior Planner Cyclic Node</a:t>
            </a:r>
            <a:endParaRPr b="1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Timer is supposed to trigger ever 100ms, but sometimes goes fast or slow depending on many things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We can measure this jitter and report it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"/>
              <a:t>Lower jitter and drift is better</a:t>
            </a:r>
            <a:endParaRPr i="1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/>
              <a:t>Count the number of Dropped Samples</a:t>
            </a:r>
            <a:endParaRPr b="1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Always use the latest samples - throw away old ones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"/>
              <a:t>Lower number of dropped samples is better</a:t>
            </a:r>
            <a:endParaRPr i="1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/>
              <a:t>CPU Utilization</a:t>
            </a:r>
            <a:endParaRPr b="1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In general a lower CPU utilization is better since it enables you to choose a smaller CPU or implement more functionality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"/>
              <a:t>Lower CPU utilization is better</a:t>
            </a:r>
            <a:endParaRPr i="1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"/>
              <a:t>Memory Utilization</a:t>
            </a:r>
            <a:endParaRPr b="1"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In general a lower memory utilization is better since it enables you to choose a smaller memory or have more space for other things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i="1" lang="en"/>
              <a:t>Lower memory utilization is better</a:t>
            </a:r>
            <a:endParaRPr i="1"/>
          </a:p>
        </p:txBody>
      </p:sp>
      <p:sp>
        <p:nvSpPr>
          <p:cNvPr id="139" name="Google Shape;139;p18"/>
          <p:cNvSpPr txBox="1"/>
          <p:nvPr/>
        </p:nvSpPr>
        <p:spPr>
          <a:xfrm>
            <a:off x="100" y="12797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4294967295" type="ctrTitle"/>
          </p:nvPr>
        </p:nvSpPr>
        <p:spPr>
          <a:xfrm>
            <a:off x="13987950" y="10099875"/>
            <a:ext cx="7450800" cy="34779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238"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1" sz="423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572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evan.flynn@apex.ai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00" y="12797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831304" y="2302792"/>
            <a:ext cx="22724400" cy="9110400"/>
          </a:xfrm>
          <a:prstGeom prst="rect">
            <a:avLst/>
          </a:prstGeom>
        </p:spPr>
        <p:txBody>
          <a:bodyPr anchorCtr="0" anchor="ctr" bIns="243825" lIns="243825" spcFirstLastPara="1" rIns="243825" wrap="square" tIns="243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</a:rPr>
              <a:t>What is a </a:t>
            </a:r>
            <a:r>
              <a:rPr i="1" lang="en" sz="8000">
                <a:solidFill>
                  <a:schemeClr val="dk1"/>
                </a:solidFill>
              </a:rPr>
              <a:t>Reference System</a:t>
            </a:r>
            <a:r>
              <a:rPr lang="en" sz="8000">
                <a:solidFill>
                  <a:schemeClr val="dk1"/>
                </a:solidFill>
              </a:rPr>
              <a:t>?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0" y="11745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https://github.com/ros-realtime/reference-system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System</a:t>
            </a:r>
            <a:endParaRPr/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831304" y="3073267"/>
            <a:ext cx="22724400" cy="9110400"/>
          </a:xfrm>
          <a:prstGeom prst="rect">
            <a:avLst/>
          </a:prstGeom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Simulates a real-world scenario rather than only a theoretical one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Enables </a:t>
            </a:r>
            <a:r>
              <a:rPr lang="en" sz="3500"/>
              <a:t>repeatable tests that can be confirmed by many parties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Measures some set of performance metrics in order to compare results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38" y="6580950"/>
            <a:ext cx="22023325" cy="4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/>
          <p:nvPr/>
        </p:nvSpPr>
        <p:spPr>
          <a:xfrm>
            <a:off x="5637400" y="6501050"/>
            <a:ext cx="17994000" cy="4596000"/>
          </a:xfrm>
          <a:prstGeom prst="rect">
            <a:avLst/>
          </a:prstGeom>
          <a:solidFill>
            <a:srgbClr val="FFFFFF">
              <a:alpha val="83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93000" y="8267250"/>
            <a:ext cx="5144400" cy="2573700"/>
          </a:xfrm>
          <a:prstGeom prst="rect">
            <a:avLst/>
          </a:prstGeom>
          <a:solidFill>
            <a:srgbClr val="FFFFFF">
              <a:alpha val="8380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100" y="12797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882250" y="9060525"/>
            <a:ext cx="377400" cy="377400"/>
          </a:xfrm>
          <a:prstGeom prst="rect">
            <a:avLst/>
          </a:prstGeom>
          <a:solidFill>
            <a:srgbClr val="FFAA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2250" y="1806775"/>
            <a:ext cx="377400" cy="377400"/>
          </a:xfrm>
          <a:prstGeom prst="rect">
            <a:avLst/>
          </a:prstGeom>
          <a:solidFill>
            <a:srgbClr val="FCD9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882250" y="3645400"/>
            <a:ext cx="377400" cy="377400"/>
          </a:xfrm>
          <a:prstGeom prst="rect">
            <a:avLst/>
          </a:prstGeom>
          <a:solidFill>
            <a:srgbClr val="46998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882250" y="5433650"/>
            <a:ext cx="377400" cy="377400"/>
          </a:xfrm>
          <a:prstGeom prst="rect">
            <a:avLst/>
          </a:prstGeom>
          <a:solidFill>
            <a:srgbClr val="9D813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882250" y="7247088"/>
            <a:ext cx="377400" cy="377400"/>
          </a:xfrm>
          <a:prstGeom prst="rect">
            <a:avLst/>
          </a:prstGeom>
          <a:solidFill>
            <a:srgbClr val="257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882250" y="9993050"/>
            <a:ext cx="377400" cy="377400"/>
          </a:xfrm>
          <a:prstGeom prst="rect">
            <a:avLst/>
          </a:prstGeom>
          <a:solidFill>
            <a:srgbClr val="FF69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55725" y="1549400"/>
            <a:ext cx="14460900" cy="11790300"/>
          </a:xfrm>
          <a:prstGeom prst="rect">
            <a:avLst/>
          </a:prstGeom>
          <a:noFill/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en" sz="2600">
                <a:uFill>
                  <a:noFill/>
                </a:uFill>
                <a:hlinkClick r:id="rId3"/>
              </a:rPr>
              <a:t>Sensor Node</a:t>
            </a:r>
            <a:endParaRPr b="1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input node to system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one publisher, zero subscribers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publishes message cyclically at some fixed frequency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en" sz="2600">
                <a:uFill>
                  <a:noFill/>
                </a:uFill>
                <a:hlinkClick r:id="rId4"/>
              </a:rPr>
              <a:t>Transform Node</a:t>
            </a:r>
            <a:endParaRPr b="1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one subscriber, one publisher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starts processing for N milliseconds after a message is received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publishes message after processing is complete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en" sz="2600">
                <a:uFill>
                  <a:noFill/>
                </a:uFill>
                <a:hlinkClick r:id="rId5"/>
              </a:rPr>
              <a:t>Fusion Node</a:t>
            </a:r>
            <a:endParaRPr b="1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2 subscribers, one publisher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starts processing for N milliseconds after a message is received from all subscriptions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publishes message after processing is complete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en" sz="2600">
                <a:uFill>
                  <a:noFill/>
                </a:uFill>
                <a:hlinkClick r:id="rId6"/>
              </a:rPr>
              <a:t>Cyclic Node</a:t>
            </a:r>
            <a:endParaRPr b="1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N subscribers, one publisher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cyclically processes all received messages since the last cycle for N milliseconds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publishes message after processing is complete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en" sz="2600">
                <a:uFill>
                  <a:noFill/>
                </a:uFill>
                <a:hlinkClick r:id="rId7"/>
              </a:rPr>
              <a:t>Command Node</a:t>
            </a:r>
            <a:endParaRPr b="1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prints output stats everytime a message is received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AutoNum type="arabicPeriod"/>
            </a:pPr>
            <a:r>
              <a:rPr b="1" lang="en" sz="2600">
                <a:uFill>
                  <a:noFill/>
                </a:uFill>
                <a:hlinkClick r:id="rId8"/>
              </a:rPr>
              <a:t>Intersection Node</a:t>
            </a:r>
            <a:endParaRPr b="1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behaves like N transform nodes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N subscribers, N publisher bundled together in one-to-one connections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starts processing on connection where sample was received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Helvetica Neue"/>
              <a:buChar char="○"/>
            </a:pPr>
            <a:r>
              <a:rPr lang="en" sz="2600"/>
              <a:t>publishes message after processing is complete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System Base Node Types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 rotWithShape="1">
          <a:blip r:embed="rId9">
            <a:alphaModFix/>
          </a:blip>
          <a:srcRect b="4589" l="0" r="52998" t="0"/>
          <a:stretch/>
        </p:blipFill>
        <p:spPr>
          <a:xfrm>
            <a:off x="12470726" y="2235225"/>
            <a:ext cx="8679150" cy="34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 rotWithShape="1">
          <a:blip r:embed="rId9">
            <a:alphaModFix/>
          </a:blip>
          <a:srcRect b="0" l="50179" r="0" t="0"/>
          <a:stretch/>
        </p:blipFill>
        <p:spPr>
          <a:xfrm>
            <a:off x="13276826" y="8722350"/>
            <a:ext cx="9636826" cy="37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 rot="931863">
            <a:off x="20091588" y="1877720"/>
            <a:ext cx="1839054" cy="4950423"/>
          </a:xfrm>
          <a:prstGeom prst="lightningBol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/>
          <p:nvPr/>
        </p:nvSpPr>
        <p:spPr>
          <a:xfrm flipH="1" rot="-655079">
            <a:off x="12630319" y="9066141"/>
            <a:ext cx="1667297" cy="3508362"/>
          </a:xfrm>
          <a:prstGeom prst="lightningBol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100" y="12797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21026650" y="1616200"/>
            <a:ext cx="1743000" cy="567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11645850" y="8793825"/>
            <a:ext cx="1743000" cy="390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Interfaces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31304" y="3073267"/>
            <a:ext cx="22724400" cy="9110400"/>
          </a:xfrm>
          <a:prstGeom prst="rect">
            <a:avLst/>
          </a:prstGeom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One single message type is used for the entire system during each experiment run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This message type can be swapped depending on what is being measured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So far only one message type has been defined, but many </a:t>
            </a:r>
            <a:r>
              <a:rPr b="1" lang="en" sz="3500"/>
              <a:t>more are waiting to be added</a:t>
            </a:r>
            <a:endParaRPr b="1"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We store these message types in a package called </a:t>
            </a:r>
            <a:r>
              <a:rPr i="1" lang="en" sz="3500" u="sng">
                <a:solidFill>
                  <a:schemeClr val="hlink"/>
                </a:solidFill>
                <a:hlinkClick r:id="rId3"/>
              </a:rPr>
              <a:t>Reference Interfaces</a:t>
            </a:r>
            <a:endParaRPr sz="3500"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525" y="6108650"/>
            <a:ext cx="12371766" cy="60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954525" y="12243725"/>
            <a:ext cx="1237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reference_interfaces/msg/Message4kb.idl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3064" y="6117625"/>
            <a:ext cx="9510511" cy="60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3493075" y="12243725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reference_interfaces/msg/TransmissionStats</a:t>
            </a: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.idl</a:t>
            </a:r>
            <a:endParaRPr b="1"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52500" y="129502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(</a:t>
            </a:r>
            <a:r>
              <a:rPr lang="en"/>
              <a:t>Pseudo</a:t>
            </a:r>
            <a:r>
              <a:rPr lang="en"/>
              <a:t>) Work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831302" y="3073275"/>
            <a:ext cx="11715000" cy="9110400"/>
          </a:xfrm>
          <a:prstGeom prst="rect">
            <a:avLst/>
          </a:prstGeom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Pseudo</a:t>
            </a:r>
            <a:r>
              <a:rPr lang="en" sz="3500"/>
              <a:t> work is done by each node in the system in order to stress the system as in the real world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This </a:t>
            </a:r>
            <a:r>
              <a:rPr lang="en" sz="3500"/>
              <a:t>pseudo</a:t>
            </a:r>
            <a:r>
              <a:rPr lang="en" sz="3500"/>
              <a:t> work is done by finding prime numbers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lang="en" sz="3500"/>
              <a:t>Starting from 3  since 0, 1 and 2 are not prime numbers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lang="en" sz="3500"/>
              <a:t>G</a:t>
            </a:r>
            <a:r>
              <a:rPr lang="en" sz="3500"/>
              <a:t>oing up to some </a:t>
            </a:r>
            <a:r>
              <a:rPr i="1" lang="en" sz="3500"/>
              <a:t>maximum value</a:t>
            </a:r>
            <a:endParaRPr i="1"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Getting to this </a:t>
            </a:r>
            <a:r>
              <a:rPr i="1" lang="en" sz="3500"/>
              <a:t>maximum value</a:t>
            </a:r>
            <a:r>
              <a:rPr lang="en" sz="3500"/>
              <a:t> takes different amounts of time depending on the </a:t>
            </a:r>
            <a:r>
              <a:rPr i="1" lang="en" sz="3500"/>
              <a:t>platform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To assist with this, a </a:t>
            </a:r>
            <a:r>
              <a:rPr b="1" i="1" lang="en" sz="3500"/>
              <a:t>number_cruncher_benchmark</a:t>
            </a:r>
            <a:r>
              <a:rPr lang="en" sz="3500"/>
              <a:t> program is provided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lang="en" sz="3500"/>
              <a:t>outputs the time it takes your system to find all the prime numbers up to a </a:t>
            </a:r>
            <a:r>
              <a:rPr i="1" lang="en" sz="3500"/>
              <a:t>maximum value</a:t>
            </a:r>
            <a:endParaRPr i="1"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This </a:t>
            </a:r>
            <a:r>
              <a:rPr i="1" lang="en" sz="3500"/>
              <a:t>maximum number </a:t>
            </a:r>
            <a:r>
              <a:rPr lang="en" sz="3500"/>
              <a:t>sets how long each node will process for (aka “number crunch”)</a:t>
            </a:r>
            <a:endParaRPr sz="35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2800" y="3935550"/>
            <a:ext cx="10593199" cy="7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13994850" y="8401950"/>
            <a:ext cx="3741300" cy="4536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18757625" y="8401950"/>
            <a:ext cx="3741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Default maximum_number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7736150" y="8527950"/>
            <a:ext cx="1002900" cy="20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00" y="12797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1304" y="2302792"/>
            <a:ext cx="22724400" cy="9110400"/>
          </a:xfrm>
          <a:prstGeom prst="rect">
            <a:avLst/>
          </a:prstGeom>
        </p:spPr>
        <p:txBody>
          <a:bodyPr anchorCtr="0" anchor="ctr" bIns="243825" lIns="243825" spcFirstLastPara="1" rIns="243825" wrap="square" tIns="243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</a:rPr>
              <a:t>The Autoware Reference System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0" y="11745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https://github.com/ros-realtime/reference-system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0" y="0"/>
            <a:ext cx="24387000" cy="1326000"/>
          </a:xfrm>
          <a:prstGeom prst="rect">
            <a:avLst/>
          </a:prstGeom>
        </p:spPr>
        <p:txBody>
          <a:bodyPr anchorCtr="0" anchor="b" bIns="243825" lIns="243825" spcFirstLastPara="1" rIns="243825" wrap="square" tIns="2438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Autoware Reference System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1304" y="3073267"/>
            <a:ext cx="22724400" cy="9110400"/>
          </a:xfrm>
          <a:prstGeom prst="rect">
            <a:avLst/>
          </a:prstGeom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Simulates the real-world </a:t>
            </a:r>
            <a:r>
              <a:rPr lang="en"/>
              <a:t>structure</a:t>
            </a:r>
            <a:r>
              <a:rPr lang="en"/>
              <a:t>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Autoware.Auto Project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Uses all base node types</a:t>
            </a:r>
            <a:endParaRPr/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"/>
              <a:t>Sensor, Transformer, Fusion, Cyclic, Command and Intersection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Has a signal path just like the real world that can be reliably tested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 Lidar Driver -&gt; Object Collision Estimator</a:t>
            </a:r>
            <a:endParaRPr b="1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388" y="7664950"/>
            <a:ext cx="22023325" cy="4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5964575" y="7222925"/>
            <a:ext cx="3133200" cy="2239800"/>
          </a:xfrm>
          <a:prstGeom prst="rect">
            <a:avLst/>
          </a:prstGeom>
          <a:solidFill>
            <a:srgbClr val="FFFFFF">
              <a:alpha val="83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9097850" y="7222925"/>
            <a:ext cx="16322100" cy="3686700"/>
          </a:xfrm>
          <a:prstGeom prst="rect">
            <a:avLst/>
          </a:prstGeom>
          <a:solidFill>
            <a:srgbClr val="FFFFFF">
              <a:alpha val="83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15402175" y="10909625"/>
            <a:ext cx="10170300" cy="1294500"/>
          </a:xfrm>
          <a:prstGeom prst="rect">
            <a:avLst/>
          </a:prstGeom>
          <a:solidFill>
            <a:srgbClr val="FFFFFF">
              <a:alpha val="83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-778800" y="10555800"/>
            <a:ext cx="5233500" cy="1326000"/>
          </a:xfrm>
          <a:prstGeom prst="rect">
            <a:avLst/>
          </a:prstGeom>
          <a:solidFill>
            <a:srgbClr val="FFFFFF">
              <a:alpha val="83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831850" y="9752250"/>
            <a:ext cx="5132700" cy="819300"/>
          </a:xfrm>
          <a:prstGeom prst="rect">
            <a:avLst/>
          </a:prstGeom>
          <a:solidFill>
            <a:srgbClr val="FFFFFF">
              <a:alpha val="83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00" y="12797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</a:rPr>
              <a:t>https://github.com/ros-realtime/reference-system</a:t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31304" y="2302792"/>
            <a:ext cx="22724400" cy="9110400"/>
          </a:xfrm>
          <a:prstGeom prst="rect">
            <a:avLst/>
          </a:prstGeom>
        </p:spPr>
        <p:txBody>
          <a:bodyPr anchorCtr="0" anchor="ctr" bIns="243825" lIns="243825" spcFirstLastPara="1" rIns="243825" wrap="square" tIns="243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</a:rPr>
              <a:t>What can be measured?</a:t>
            </a:r>
            <a:endParaRPr sz="80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0" y="11745825"/>
            <a:ext cx="2438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https://github.com/ros-realtime/reference-system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ex.AI - White Theme">
  <a:themeElements>
    <a:clrScheme name="Simple Dark">
      <a:dk1>
        <a:srgbClr val="FFFFFF"/>
      </a:dk1>
      <a:lt1>
        <a:srgbClr val="0B172C"/>
      </a:lt1>
      <a:dk2>
        <a:srgbClr val="0B172C"/>
      </a:dk2>
      <a:lt2>
        <a:srgbClr val="0B172C"/>
      </a:lt2>
      <a:accent1>
        <a:srgbClr val="68C7A1"/>
      </a:accent1>
      <a:accent2>
        <a:srgbClr val="ED2126"/>
      </a:accent2>
      <a:accent3>
        <a:srgbClr val="BADA55"/>
      </a:accent3>
      <a:accent4>
        <a:srgbClr val="44C8F5"/>
      </a:accent4>
      <a:accent5>
        <a:srgbClr val="4D4D4F"/>
      </a:accent5>
      <a:accent6>
        <a:srgbClr val="D1D3D4"/>
      </a:accent6>
      <a:hlink>
        <a:srgbClr val="4A86E8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