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0" r:id="rId4"/>
    <p:sldMasterId id="2147483763" r:id="rId5"/>
  </p:sldMasterIdLst>
  <p:notesMasterIdLst>
    <p:notesMasterId r:id="rId25"/>
  </p:notesMasterIdLst>
  <p:sldIdLst>
    <p:sldId id="2299" r:id="rId6"/>
    <p:sldId id="4139" r:id="rId7"/>
    <p:sldId id="4140" r:id="rId8"/>
    <p:sldId id="4145" r:id="rId9"/>
    <p:sldId id="4143" r:id="rId10"/>
    <p:sldId id="4141" r:id="rId11"/>
    <p:sldId id="4155" r:id="rId12"/>
    <p:sldId id="4144" r:id="rId13"/>
    <p:sldId id="4142" r:id="rId14"/>
    <p:sldId id="4148" r:id="rId15"/>
    <p:sldId id="4147" r:id="rId16"/>
    <p:sldId id="4149" r:id="rId17"/>
    <p:sldId id="4150" r:id="rId18"/>
    <p:sldId id="4151" r:id="rId19"/>
    <p:sldId id="4153" r:id="rId20"/>
    <p:sldId id="4152" r:id="rId21"/>
    <p:sldId id="4146" r:id="rId22"/>
    <p:sldId id="4154" r:id="rId23"/>
    <p:sldId id="275" r:id="rId24"/>
  </p:sldIdLst>
  <p:sldSz cx="12188825" cy="6858000"/>
  <p:notesSz cx="6858000" cy="9144000"/>
  <p:embeddedFontLst>
    <p:embeddedFont>
      <p:font typeface="Calibri" panose="020F0502020204030204" pitchFamily="34" charset="0"/>
      <p:regular r:id="rId26"/>
      <p:bold r:id="rId26"/>
      <p:italic r:id="rId26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10" orient="horz" pos="288" userDrawn="1">
          <p15:clr>
            <a:srgbClr val="A4A3A4"/>
          </p15:clr>
        </p15:guide>
        <p15:guide id="11" pos="6191" userDrawn="1">
          <p15:clr>
            <a:srgbClr val="A4A3A4"/>
          </p15:clr>
        </p15:guide>
        <p15:guide id="12" pos="69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AD6"/>
    <a:srgbClr val="00B0F0"/>
    <a:srgbClr val="B482DA"/>
    <a:srgbClr val="FFD199"/>
    <a:srgbClr val="1C1C1C"/>
    <a:srgbClr val="727272"/>
    <a:srgbClr val="4F4F50"/>
    <a:srgbClr val="FFAAAF"/>
    <a:srgbClr val="505050"/>
    <a:srgbClr val="DFB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84354" autoAdjust="0"/>
  </p:normalViewPr>
  <p:slideViewPr>
    <p:cSldViewPr snapToGrid="0">
      <p:cViewPr varScale="1">
        <p:scale>
          <a:sx n="68" d="100"/>
          <a:sy n="68" d="100"/>
        </p:scale>
        <p:origin x="1086" y="66"/>
      </p:cViewPr>
      <p:guideLst>
        <p:guide pos="3839"/>
        <p:guide orient="horz" pos="2160"/>
        <p:guide orient="horz" pos="288"/>
        <p:guide pos="6191"/>
        <p:guide pos="69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NUL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57417-2931-4707-A20B-D6381AED897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55C030D-F7CE-48E5-AD1B-7BBAFDFCAF48}">
      <dgm:prSet phldrT="[Text]"/>
      <dgm:spPr/>
      <dgm:t>
        <a:bodyPr/>
        <a:lstStyle/>
        <a:p>
          <a:r>
            <a:rPr lang="en-US" dirty="0"/>
            <a:t>100s ms</a:t>
          </a:r>
        </a:p>
      </dgm:t>
    </dgm:pt>
    <dgm:pt modelId="{686F47DE-78AB-4B25-BEFA-D4B18C25EA67}" type="parTrans" cxnId="{64F10BB3-00D1-482D-B7DD-6259EFF02122}">
      <dgm:prSet/>
      <dgm:spPr/>
      <dgm:t>
        <a:bodyPr/>
        <a:lstStyle/>
        <a:p>
          <a:endParaRPr lang="en-US"/>
        </a:p>
      </dgm:t>
    </dgm:pt>
    <dgm:pt modelId="{E6C31ED7-DC7A-454D-A9A6-051EFCAB31C2}" type="sibTrans" cxnId="{64F10BB3-00D1-482D-B7DD-6259EFF02122}">
      <dgm:prSet/>
      <dgm:spPr/>
      <dgm:t>
        <a:bodyPr/>
        <a:lstStyle/>
        <a:p>
          <a:endParaRPr lang="en-US"/>
        </a:p>
      </dgm:t>
    </dgm:pt>
    <dgm:pt modelId="{90ED3244-DBF3-4376-B97F-3B295D473FBE}">
      <dgm:prSet phldrT="[Text]"/>
      <dgm:spPr/>
      <dgm:t>
        <a:bodyPr/>
        <a:lstStyle/>
        <a:p>
          <a:r>
            <a:rPr lang="en-US" dirty="0"/>
            <a:t>10s ms</a:t>
          </a:r>
        </a:p>
      </dgm:t>
    </dgm:pt>
    <dgm:pt modelId="{087B199D-0B81-4CB9-A995-AB20C9245A6D}" type="parTrans" cxnId="{30C62DC1-4BC8-4943-8BE6-714A3EE43566}">
      <dgm:prSet/>
      <dgm:spPr/>
      <dgm:t>
        <a:bodyPr/>
        <a:lstStyle/>
        <a:p>
          <a:endParaRPr lang="en-US"/>
        </a:p>
      </dgm:t>
    </dgm:pt>
    <dgm:pt modelId="{814B214A-A435-4F75-9EFD-338D207B3982}" type="sibTrans" cxnId="{30C62DC1-4BC8-4943-8BE6-714A3EE43566}">
      <dgm:prSet/>
      <dgm:spPr/>
      <dgm:t>
        <a:bodyPr/>
        <a:lstStyle/>
        <a:p>
          <a:endParaRPr lang="en-US"/>
        </a:p>
      </dgm:t>
    </dgm:pt>
    <dgm:pt modelId="{F6E7020E-4A8B-41B6-A1D4-959463E8081F}">
      <dgm:prSet phldrT="[Text]"/>
      <dgm:spPr/>
      <dgm:t>
        <a:bodyPr/>
        <a:lstStyle/>
        <a:p>
          <a:r>
            <a:rPr lang="en-US" dirty="0"/>
            <a:t>1s ms</a:t>
          </a:r>
        </a:p>
      </dgm:t>
    </dgm:pt>
    <dgm:pt modelId="{1049F84D-BEE8-4025-8ABA-999568824D89}" type="parTrans" cxnId="{643B9936-1D40-4344-BC02-532CF28DC80C}">
      <dgm:prSet/>
      <dgm:spPr/>
      <dgm:t>
        <a:bodyPr/>
        <a:lstStyle/>
        <a:p>
          <a:endParaRPr lang="en-US"/>
        </a:p>
      </dgm:t>
    </dgm:pt>
    <dgm:pt modelId="{EA5077A6-34AA-4972-8FA1-65E544DD0E79}" type="sibTrans" cxnId="{643B9936-1D40-4344-BC02-532CF28DC80C}">
      <dgm:prSet/>
      <dgm:spPr/>
      <dgm:t>
        <a:bodyPr/>
        <a:lstStyle/>
        <a:p>
          <a:endParaRPr lang="en-US"/>
        </a:p>
      </dgm:t>
    </dgm:pt>
    <dgm:pt modelId="{2EBF8EB2-785B-475D-84E0-7FA169C8B7B6}" type="pres">
      <dgm:prSet presAssocID="{D3657417-2931-4707-A20B-D6381AED8975}" presName="Name0" presStyleCnt="0">
        <dgm:presLayoutVars>
          <dgm:dir/>
          <dgm:resizeHandles val="exact"/>
        </dgm:presLayoutVars>
      </dgm:prSet>
      <dgm:spPr/>
    </dgm:pt>
    <dgm:pt modelId="{40977D91-21AA-4842-9DAF-4D1C13D2DA59}" type="pres">
      <dgm:prSet presAssocID="{255C030D-F7CE-48E5-AD1B-7BBAFDFCAF48}" presName="parTxOnly" presStyleLbl="node1" presStyleIdx="0" presStyleCnt="3">
        <dgm:presLayoutVars>
          <dgm:bulletEnabled val="1"/>
        </dgm:presLayoutVars>
      </dgm:prSet>
      <dgm:spPr/>
    </dgm:pt>
    <dgm:pt modelId="{BCBD9D70-8F7B-4953-BEEC-77F6C16F9F55}" type="pres">
      <dgm:prSet presAssocID="{E6C31ED7-DC7A-454D-A9A6-051EFCAB31C2}" presName="parSpace" presStyleCnt="0"/>
      <dgm:spPr/>
    </dgm:pt>
    <dgm:pt modelId="{AA0057A0-7A1C-44F1-8FEB-70CC4463888A}" type="pres">
      <dgm:prSet presAssocID="{90ED3244-DBF3-4376-B97F-3B295D473FBE}" presName="parTxOnly" presStyleLbl="node1" presStyleIdx="1" presStyleCnt="3">
        <dgm:presLayoutVars>
          <dgm:bulletEnabled val="1"/>
        </dgm:presLayoutVars>
      </dgm:prSet>
      <dgm:spPr/>
    </dgm:pt>
    <dgm:pt modelId="{4C765CC7-858D-423B-BA3B-08C9AD248E92}" type="pres">
      <dgm:prSet presAssocID="{814B214A-A435-4F75-9EFD-338D207B3982}" presName="parSpace" presStyleCnt="0"/>
      <dgm:spPr/>
    </dgm:pt>
    <dgm:pt modelId="{D2F0EC49-9D76-4F67-B039-516262152840}" type="pres">
      <dgm:prSet presAssocID="{F6E7020E-4A8B-41B6-A1D4-959463E8081F}" presName="parTxOnly" presStyleLbl="node1" presStyleIdx="2" presStyleCnt="3" custLinFactY="15601" custLinFactNeighborX="50863" custLinFactNeighborY="100000">
        <dgm:presLayoutVars>
          <dgm:bulletEnabled val="1"/>
        </dgm:presLayoutVars>
      </dgm:prSet>
      <dgm:spPr/>
    </dgm:pt>
  </dgm:ptLst>
  <dgm:cxnLst>
    <dgm:cxn modelId="{67E41901-1392-4F83-8103-082BBDD7C33D}" type="presOf" srcId="{F6E7020E-4A8B-41B6-A1D4-959463E8081F}" destId="{D2F0EC49-9D76-4F67-B039-516262152840}" srcOrd="0" destOrd="0" presId="urn:microsoft.com/office/officeart/2005/8/layout/hChevron3"/>
    <dgm:cxn modelId="{B617ED30-BE75-4D87-B0DD-751E93891E83}" type="presOf" srcId="{D3657417-2931-4707-A20B-D6381AED8975}" destId="{2EBF8EB2-785B-475D-84E0-7FA169C8B7B6}" srcOrd="0" destOrd="0" presId="urn:microsoft.com/office/officeart/2005/8/layout/hChevron3"/>
    <dgm:cxn modelId="{643B9936-1D40-4344-BC02-532CF28DC80C}" srcId="{D3657417-2931-4707-A20B-D6381AED8975}" destId="{F6E7020E-4A8B-41B6-A1D4-959463E8081F}" srcOrd="2" destOrd="0" parTransId="{1049F84D-BEE8-4025-8ABA-999568824D89}" sibTransId="{EA5077A6-34AA-4972-8FA1-65E544DD0E79}"/>
    <dgm:cxn modelId="{7E0BD874-EC54-497E-80F8-48872EDC32D7}" type="presOf" srcId="{255C030D-F7CE-48E5-AD1B-7BBAFDFCAF48}" destId="{40977D91-21AA-4842-9DAF-4D1C13D2DA59}" srcOrd="0" destOrd="0" presId="urn:microsoft.com/office/officeart/2005/8/layout/hChevron3"/>
    <dgm:cxn modelId="{A6FC9B99-56B0-4D47-9F5C-895EFCFCA696}" type="presOf" srcId="{90ED3244-DBF3-4376-B97F-3B295D473FBE}" destId="{AA0057A0-7A1C-44F1-8FEB-70CC4463888A}" srcOrd="0" destOrd="0" presId="urn:microsoft.com/office/officeart/2005/8/layout/hChevron3"/>
    <dgm:cxn modelId="{64F10BB3-00D1-482D-B7DD-6259EFF02122}" srcId="{D3657417-2931-4707-A20B-D6381AED8975}" destId="{255C030D-F7CE-48E5-AD1B-7BBAFDFCAF48}" srcOrd="0" destOrd="0" parTransId="{686F47DE-78AB-4B25-BEFA-D4B18C25EA67}" sibTransId="{E6C31ED7-DC7A-454D-A9A6-051EFCAB31C2}"/>
    <dgm:cxn modelId="{30C62DC1-4BC8-4943-8BE6-714A3EE43566}" srcId="{D3657417-2931-4707-A20B-D6381AED8975}" destId="{90ED3244-DBF3-4376-B97F-3B295D473FBE}" srcOrd="1" destOrd="0" parTransId="{087B199D-0B81-4CB9-A995-AB20C9245A6D}" sibTransId="{814B214A-A435-4F75-9EFD-338D207B3982}"/>
    <dgm:cxn modelId="{C660625A-15E7-41C9-BEC3-F807F77465BD}" type="presParOf" srcId="{2EBF8EB2-785B-475D-84E0-7FA169C8B7B6}" destId="{40977D91-21AA-4842-9DAF-4D1C13D2DA59}" srcOrd="0" destOrd="0" presId="urn:microsoft.com/office/officeart/2005/8/layout/hChevron3"/>
    <dgm:cxn modelId="{0A77A2EE-1788-462B-99EE-3EA68E32F3D9}" type="presParOf" srcId="{2EBF8EB2-785B-475D-84E0-7FA169C8B7B6}" destId="{BCBD9D70-8F7B-4953-BEEC-77F6C16F9F55}" srcOrd="1" destOrd="0" presId="urn:microsoft.com/office/officeart/2005/8/layout/hChevron3"/>
    <dgm:cxn modelId="{02F67C66-C2F2-4BB0-93A5-12C40C9CB511}" type="presParOf" srcId="{2EBF8EB2-785B-475D-84E0-7FA169C8B7B6}" destId="{AA0057A0-7A1C-44F1-8FEB-70CC4463888A}" srcOrd="2" destOrd="0" presId="urn:microsoft.com/office/officeart/2005/8/layout/hChevron3"/>
    <dgm:cxn modelId="{2BEE9B5F-AF2E-4FEB-8C2F-9815EC76C2F1}" type="presParOf" srcId="{2EBF8EB2-785B-475D-84E0-7FA169C8B7B6}" destId="{4C765CC7-858D-423B-BA3B-08C9AD248E92}" srcOrd="3" destOrd="0" presId="urn:microsoft.com/office/officeart/2005/8/layout/hChevron3"/>
    <dgm:cxn modelId="{F655FB1C-83C5-45A4-A07B-98033AA596D7}" type="presParOf" srcId="{2EBF8EB2-785B-475D-84E0-7FA169C8B7B6}" destId="{D2F0EC49-9D76-4F67-B039-51626215284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77D91-21AA-4842-9DAF-4D1C13D2DA59}">
      <dsp:nvSpPr>
        <dsp:cNvPr id="0" name=""/>
        <dsp:cNvSpPr/>
      </dsp:nvSpPr>
      <dsp:spPr>
        <a:xfrm>
          <a:off x="4296" y="0"/>
          <a:ext cx="3757457" cy="4434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100s ms</a:t>
          </a:r>
        </a:p>
      </dsp:txBody>
      <dsp:txXfrm>
        <a:off x="4296" y="0"/>
        <a:ext cx="3646600" cy="443429"/>
      </dsp:txXfrm>
    </dsp:sp>
    <dsp:sp modelId="{AA0057A0-7A1C-44F1-8FEB-70CC4463888A}">
      <dsp:nvSpPr>
        <dsp:cNvPr id="0" name=""/>
        <dsp:cNvSpPr/>
      </dsp:nvSpPr>
      <dsp:spPr>
        <a:xfrm>
          <a:off x="3010262" y="0"/>
          <a:ext cx="3757457" cy="443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10s ms</a:t>
          </a:r>
        </a:p>
      </dsp:txBody>
      <dsp:txXfrm>
        <a:off x="3231977" y="0"/>
        <a:ext cx="3314028" cy="443429"/>
      </dsp:txXfrm>
    </dsp:sp>
    <dsp:sp modelId="{D2F0EC49-9D76-4F67-B039-516262152840}">
      <dsp:nvSpPr>
        <dsp:cNvPr id="0" name=""/>
        <dsp:cNvSpPr/>
      </dsp:nvSpPr>
      <dsp:spPr>
        <a:xfrm>
          <a:off x="6020525" y="0"/>
          <a:ext cx="3757457" cy="443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1s ms</a:t>
          </a:r>
        </a:p>
      </dsp:txBody>
      <dsp:txXfrm>
        <a:off x="6242240" y="0"/>
        <a:ext cx="3314028" cy="443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A11C8-1D23-42D6-B7F0-D94EE44B480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33618-F055-4DA9-AF36-F93C40EF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33618-F055-4DA9-AF36-F93C40EFB0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0A2660-1EA2-0945-AFC0-48EA0FEEDAF2}"/>
              </a:ext>
            </a:extLst>
          </p:cNvPr>
          <p:cNvSpPr txBox="1"/>
          <p:nvPr userDrawn="1"/>
        </p:nvSpPr>
        <p:spPr>
          <a:xfrm>
            <a:off x="469958" y="6236843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/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EB9FF-D40B-DE42-B0DA-AB8BC49B2924}"/>
              </a:ext>
            </a:extLst>
          </p:cNvPr>
          <p:cNvSpPr txBox="1"/>
          <p:nvPr userDrawn="1"/>
        </p:nvSpPr>
        <p:spPr>
          <a:xfrm>
            <a:off x="-2105349" y="3437859"/>
            <a:ext cx="2093726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algn="r" defTabSz="456926"/>
            <a:r>
              <a:rPr lang="en-US" sz="700">
                <a:solidFill>
                  <a:srgbClr val="1CE4D0"/>
                </a:solidFill>
                <a:latin typeface="Arial" panose="020B0604020202020204"/>
              </a:rPr>
              <a:t>FOR TITLE SLIDES </a:t>
            </a:r>
          </a:p>
          <a:p>
            <a:pPr algn="r" defTabSz="456926"/>
            <a:r>
              <a:rPr lang="en-US" sz="700">
                <a:solidFill>
                  <a:srgbClr val="1CE4D0"/>
                </a:solidFill>
                <a:latin typeface="Arial" panose="020B0604020202020204"/>
              </a:rPr>
              <a:t>KEEP THE TITLE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7F0B23-4784-7F4A-9BB6-BD9C69D614B2}"/>
              </a:ext>
            </a:extLst>
          </p:cNvPr>
          <p:cNvCxnSpPr/>
          <p:nvPr userDrawn="1"/>
        </p:nvCxnSpPr>
        <p:spPr>
          <a:xfrm>
            <a:off x="469958" y="3429000"/>
            <a:ext cx="5624456" cy="0"/>
          </a:xfrm>
          <a:prstGeom prst="line">
            <a:avLst/>
          </a:prstGeom>
          <a:noFill/>
          <a:ln w="25400" cap="flat" cmpd="sng" algn="ctr">
            <a:solidFill>
              <a:srgbClr val="30E3D0"/>
            </a:solidFill>
            <a:prstDash val="solid"/>
            <a:miter lim="800000"/>
          </a:ln>
          <a:effectLst/>
        </p:spPr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2DF4D4-06F7-2B4E-BBCC-7A35D086C4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5035" y="3579963"/>
            <a:ext cx="5065712" cy="21273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WIND RIVER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2B6DC346-FE60-B740-B4A6-AD43C959A5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035" y="3812876"/>
            <a:ext cx="5065712" cy="18971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PERSONS 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DC8CB5-6CF2-7F43-9839-128E1033B5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035" y="4045790"/>
            <a:ext cx="5065712" cy="1666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JOB TITLE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5BA35A42-67EC-4240-914E-B877DD7B24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035" y="4376411"/>
            <a:ext cx="5065712" cy="31919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18/01/2021</a:t>
            </a:r>
          </a:p>
        </p:txBody>
      </p:sp>
      <p:pic>
        <p:nvPicPr>
          <p:cNvPr id="12" name="Picture 11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3F1194E-55E2-CC4C-BDD9-3E5E605AF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3" y="2830053"/>
            <a:ext cx="2412937" cy="556832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4783C4-F860-5C4F-AB41-C126BEAE14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</p:spTree>
    <p:extLst>
      <p:ext uri="{BB962C8B-B14F-4D97-AF65-F5344CB8AC3E}">
        <p14:creationId xmlns:p14="http://schemas.microsoft.com/office/powerpoint/2010/main" val="3157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layout with graph element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4E532-2A5A-DD4B-A18E-688BB5408C0D}"/>
              </a:ext>
            </a:extLst>
          </p:cNvPr>
          <p:cNvCxnSpPr/>
          <p:nvPr userDrawn="1"/>
        </p:nvCxnSpPr>
        <p:spPr>
          <a:xfrm>
            <a:off x="469958" y="3432325"/>
            <a:ext cx="5624456" cy="0"/>
          </a:xfrm>
          <a:prstGeom prst="line">
            <a:avLst/>
          </a:prstGeom>
          <a:ln w="25400">
            <a:solidFill>
              <a:srgbClr val="30E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B330D1-E5E2-2845-9A52-2F5CDEE6168B}"/>
              </a:ext>
            </a:extLst>
          </p:cNvPr>
          <p:cNvSpPr txBox="1"/>
          <p:nvPr userDrawn="1"/>
        </p:nvSpPr>
        <p:spPr>
          <a:xfrm rot="16200000">
            <a:off x="-1408582" y="-2186797"/>
            <a:ext cx="406768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defTabSz="456926"/>
            <a:r>
              <a:rPr lang="en-US" sz="70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USE THE CLASSIC WIND RIVER RED SPARINGLY AND AS A SIMPLE HIGHLIGHT HERE TO</a:t>
            </a:r>
          </a:p>
          <a:p>
            <a:pPr defTabSz="456926"/>
            <a:r>
              <a:rPr lang="en-US" sz="70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THE LEGACY INDUSTRY FROM PRIOR TO THE REBRANDING ONLY 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AA5C472-29C4-B746-81D0-DAAE2A3E5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503" y="2219098"/>
            <a:ext cx="5123066" cy="110621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HANDCRAFTED</a:t>
            </a:r>
          </a:p>
          <a:p>
            <a:pPr lvl="0"/>
            <a:r>
              <a:rPr lang="en-GB" dirty="0"/>
              <a:t>CHARTS AND GRAPHS</a:t>
            </a:r>
          </a:p>
          <a:p>
            <a:pPr lvl="0"/>
            <a:r>
              <a:rPr lang="en-GB" dirty="0"/>
              <a:t>(THREE LINES MAX HERE)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236E0A-EBE8-1C41-9B66-3B31F2CA26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33" y="3613639"/>
            <a:ext cx="5141535" cy="224964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Description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1CC3A-3E1C-8646-9FFD-7108B2976DD6}"/>
              </a:ext>
            </a:extLst>
          </p:cNvPr>
          <p:cNvSpPr txBox="1"/>
          <p:nvPr userDrawn="1"/>
        </p:nvSpPr>
        <p:spPr>
          <a:xfrm>
            <a:off x="5488093" y="7230050"/>
            <a:ext cx="475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WHEN LAYING A SCREEN SHOT IN TO A DEVICE HOLDER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USE THIS TIP: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CLICK THE IMAGE TO MANAGE IT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CLICK: PICTURE FORMAT&gt;PICTURE EFFECTS&gt;SHADOW&gt;INNER CENTER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THE INNER SHADOW WILL ADD DEPTH AND GIVE A REALISTIC LOOK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ALSO USE THE PICTURE FORMAT TAB TO  ADDA “CORRECTION”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TO MOST IMAGES  -20 BRIGHTNESS 00 CONTRAST OR CHOOSE THE BEST LOOK</a:t>
            </a:r>
          </a:p>
          <a:p>
            <a:endParaRPr lang="en-US" sz="90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C588F-E0ED-5A40-AC70-86322DFCB3A6}"/>
              </a:ext>
            </a:extLst>
          </p:cNvPr>
          <p:cNvSpPr txBox="1"/>
          <p:nvPr userDrawn="1"/>
        </p:nvSpPr>
        <p:spPr>
          <a:xfrm>
            <a:off x="477839" y="7087564"/>
            <a:ext cx="45735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Take a screenshot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of the video or demo you’ll be presenting and crop/resize to fit in the screen of the laptop.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C2F0A-13DF-5745-81B4-51CB0F93B7AD}"/>
              </a:ext>
            </a:extLst>
          </p:cNvPr>
          <p:cNvSpPr txBox="1"/>
          <p:nvPr userDrawn="1"/>
        </p:nvSpPr>
        <p:spPr>
          <a:xfrm>
            <a:off x="477839" y="7922545"/>
            <a:ext cx="4573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Link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</a:rPr>
              <a:t> the screenshot to your video or demo environment.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095D1-B710-7E4F-99CA-CB389FB2BC21}"/>
              </a:ext>
            </a:extLst>
          </p:cNvPr>
          <p:cNvSpPr txBox="1"/>
          <p:nvPr userDrawn="1"/>
        </p:nvSpPr>
        <p:spPr>
          <a:xfrm>
            <a:off x="8834591" y="6354531"/>
            <a:ext cx="2896947" cy="169277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r>
              <a:rPr lang="en-US" sz="500" spc="300" dirty="0">
                <a:solidFill>
                  <a:srgbClr val="1C1C1C">
                    <a:lumMod val="50000"/>
                    <a:lumOff val="50000"/>
                  </a:srgbClr>
                </a:solidFill>
                <a:latin typeface="Arial" panose="020B0604020202020204"/>
              </a:rPr>
              <a:t>2021 WIND RIVER, ALL RIGHTS RESERVED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38201E-5856-6143-8155-8C6D508B56B4}"/>
              </a:ext>
            </a:extLst>
          </p:cNvPr>
          <p:cNvSpPr/>
          <p:nvPr userDrawn="1"/>
        </p:nvSpPr>
        <p:spPr>
          <a:xfrm>
            <a:off x="5488092" y="8418862"/>
            <a:ext cx="6092825" cy="6122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b="1" dirty="0">
                <a:solidFill>
                  <a:schemeClr val="bg1"/>
                </a:solidFill>
              </a:rPr>
              <a:t>TIP</a:t>
            </a:r>
            <a:r>
              <a:rPr lang="en-US" sz="900" dirty="0">
                <a:solidFill>
                  <a:schemeClr val="bg1"/>
                </a:solidFill>
              </a:rPr>
              <a:t>: WHEN PUTTING YOUR SCREEN SHOT INTO THE LAPTOP SCREEN, USE AN “INNER SHADOW” EFFECT TO ADD DEPTH AND A MORE REALISTIC LOOK. CLICK ON THE IMAGE TO MANAGE IT, THEN SELECT PICTURE FORMAT/PICTURE EFFECTS/SHADOW/INNER CENTER. 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B0FD988-4D68-7B43-94AE-094D5886B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1033" y="6123855"/>
            <a:ext cx="5141535" cy="2306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900" b="0" spc="0" baseline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Citation: If you need to cite a 3rd part publication for your statistic or fact, do so here.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9E68C3-28E2-4334-BEA9-232F7542CE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7876471-B064-4628-ACFF-B6B80C46EB6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094412" y="0"/>
            <a:ext cx="6094413" cy="6858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99">
                <a:solidFill>
                  <a:schemeClr val="accent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9B2F21F-0B4E-43B2-AC85-CD00D21250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B330D1-E5E2-2845-9A52-2F5CDEE6168B}"/>
              </a:ext>
            </a:extLst>
          </p:cNvPr>
          <p:cNvSpPr txBox="1"/>
          <p:nvPr userDrawn="1"/>
        </p:nvSpPr>
        <p:spPr>
          <a:xfrm rot="16200000">
            <a:off x="-1408582" y="-2186797"/>
            <a:ext cx="406768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USE THE CLASSIC WIND RIVER RED SPARINGLY AND AS A SIMPLE HIGHLIGHT HERE TO</a:t>
            </a:r>
          </a:p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THE LEGACY INDUSTRY FROM PRIOR TO THE REBRANDING ONLY 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AD76B1-0737-6846-86DC-44593A132C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3721" y="1521659"/>
            <a:ext cx="10602225" cy="407583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215935" marR="0" indent="-215935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E3D0"/>
              </a:buClr>
              <a:buSzTx/>
              <a:buFont typeface="Wingdings" pitchFamily="2" charset="2"/>
              <a:buChar char="§"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Clr>
                <a:srgbClr val="30E4D0"/>
              </a:buClr>
              <a:buFont typeface="Wingdings" pitchFamily="2" charset="2"/>
              <a:buNone/>
              <a:defRPr sz="179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314" indent="-228462">
              <a:buClr>
                <a:srgbClr val="30E4D0"/>
              </a:buClr>
              <a:buFont typeface="Wingdings" pitchFamily="2" charset="2"/>
              <a:buChar char="§"/>
              <a:defRPr sz="17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240" indent="-228462">
              <a:buClr>
                <a:srgbClr val="30E4D0"/>
              </a:buClr>
              <a:buFont typeface="Wingdings" pitchFamily="2" charset="2"/>
              <a:buChar char="§"/>
              <a:defRPr sz="179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166" indent="-228462">
              <a:buClr>
                <a:srgbClr val="30E4D0"/>
              </a:buClr>
              <a:buFont typeface="Wingdings" pitchFamily="2" charset="2"/>
              <a:buChar char="§"/>
              <a:defRPr sz="179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Full page text field with bullets</a:t>
            </a:r>
          </a:p>
          <a:p>
            <a:pPr marL="285664" marR="0" lvl="0" indent="-285664" algn="l" defTabSz="91385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E3D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srgbClr val="1C1C1C"/>
                </a:solidFill>
                <a:latin typeface="Arial" panose="020B0604020202020204"/>
              </a:rPr>
              <a:t>Full page text field with bullets</a:t>
            </a:r>
          </a:p>
          <a:p>
            <a:pPr marL="285664" marR="0" lvl="0" indent="-285664" algn="l" defTabSz="91385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E3D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srgbClr val="1C1C1C"/>
                </a:solidFill>
                <a:latin typeface="Arial" panose="020B0604020202020204"/>
              </a:rPr>
              <a:t>Full page text field with bullets</a:t>
            </a:r>
          </a:p>
          <a:p>
            <a:pPr lvl="0"/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7FF0F94-FF35-A24A-BD62-6D722D4793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578" y="434050"/>
            <a:ext cx="11227542" cy="723900"/>
          </a:xfrm>
          <a:prstGeom prst="rect">
            <a:avLst/>
          </a:prstGeom>
        </p:spPr>
        <p:txBody>
          <a:bodyPr lIns="0" tIns="108000" rIns="0" bIns="0" anchor="ctr" anchorCtr="0">
            <a:noAutofit/>
          </a:bodyPr>
          <a:lstStyle>
            <a:lvl1pPr marL="0" marR="0" indent="0" algn="l" defTabSz="91385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385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REPLACE THIS TITLE WITH YOUR OWN REPLACE THIS TITLE WITH YOUR OWN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212E43-CC09-044B-A195-5B5B5FD3E9C8}"/>
              </a:ext>
            </a:extLst>
          </p:cNvPr>
          <p:cNvCxnSpPr>
            <a:cxnSpLocks/>
          </p:cNvCxnSpPr>
          <p:nvPr userDrawn="1"/>
        </p:nvCxnSpPr>
        <p:spPr>
          <a:xfrm>
            <a:off x="429559" y="1267678"/>
            <a:ext cx="4546478" cy="0"/>
          </a:xfrm>
          <a:prstGeom prst="line">
            <a:avLst/>
          </a:prstGeom>
          <a:noFill/>
          <a:ln w="25400" cap="flat" cmpd="sng" algn="ctr">
            <a:solidFill>
              <a:srgbClr val="30E3D0"/>
            </a:solidFill>
            <a:prstDash val="solid"/>
            <a:miter lim="800000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829799-2FAA-C54A-93A4-AB2680A163F9}"/>
              </a:ext>
            </a:extLst>
          </p:cNvPr>
          <p:cNvSpPr txBox="1"/>
          <p:nvPr userDrawn="1"/>
        </p:nvSpPr>
        <p:spPr>
          <a:xfrm rot="16200000">
            <a:off x="10177407" y="5106640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>
              <a:defRPr/>
            </a:pPr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  <p:pic>
        <p:nvPicPr>
          <p:cNvPr id="12" name="Picture 11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73F93404-E0FE-7941-90A4-775A88D69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07ED38C-DFE5-4CB5-96FC-08ADFA7D7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</p:spTree>
    <p:extLst>
      <p:ext uri="{BB962C8B-B14F-4D97-AF65-F5344CB8AC3E}">
        <p14:creationId xmlns:p14="http://schemas.microsoft.com/office/powerpoint/2010/main" val="24662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 &amp; TM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8319B8-6AC7-3E46-BB1F-C0FD0B250A6D}"/>
              </a:ext>
            </a:extLst>
          </p:cNvPr>
          <p:cNvSpPr txBox="1"/>
          <p:nvPr userDrawn="1"/>
        </p:nvSpPr>
        <p:spPr>
          <a:xfrm rot="16200000">
            <a:off x="10177407" y="5106640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>
              <a:defRPr/>
            </a:pPr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76E71B8-B51E-494C-A988-B0682499D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6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97" y="732952"/>
            <a:ext cx="11427025" cy="430887"/>
          </a:xfrm>
        </p:spPr>
        <p:txBody>
          <a:bodyPr/>
          <a:lstStyle>
            <a:lvl1pPr>
              <a:defRPr sz="3199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404510" y="1851616"/>
            <a:ext cx="11428808" cy="1460913"/>
          </a:xfrm>
        </p:spPr>
        <p:txBody>
          <a:bodyPr/>
          <a:lstStyle>
            <a:lvl1pPr>
              <a:buClr>
                <a:schemeClr val="accent1"/>
              </a:buClr>
              <a:defRPr sz="2666"/>
            </a:lvl1pPr>
            <a:lvl2pPr>
              <a:buClr>
                <a:schemeClr val="accent1"/>
              </a:buClr>
              <a:defRPr sz="2399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6"/>
            </a:lvl4pPr>
            <a:lvl5pPr>
              <a:defRPr sz="2399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20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CC482219-7626-3240-BD13-820E69FDF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423" r="29724"/>
          <a:stretch/>
        </p:blipFill>
        <p:spPr>
          <a:xfrm>
            <a:off x="0" y="0"/>
            <a:ext cx="12183374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A0FDD33-1549-0644-8C93-280F6DE1585A}"/>
              </a:ext>
            </a:extLst>
          </p:cNvPr>
          <p:cNvSpPr/>
          <p:nvPr userDrawn="1"/>
        </p:nvSpPr>
        <p:spPr>
          <a:xfrm>
            <a:off x="1" y="0"/>
            <a:ext cx="12197039" cy="6858000"/>
          </a:xfrm>
          <a:prstGeom prst="rect">
            <a:avLst/>
          </a:prstGeom>
          <a:solidFill>
            <a:srgbClr val="1C1C1C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6" name="Picture 3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5CCDF83-CFAE-AA4E-9AC6-0252CD906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53" t="-80531" r="-13914" b="-78825"/>
          <a:stretch/>
        </p:blipFill>
        <p:spPr>
          <a:xfrm>
            <a:off x="7676706" y="4063930"/>
            <a:ext cx="3848336" cy="18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>
        <p:fade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Name and Speak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0A2660-1EA2-0945-AFC0-48EA0FEEDAF2}"/>
              </a:ext>
            </a:extLst>
          </p:cNvPr>
          <p:cNvSpPr txBox="1"/>
          <p:nvPr userDrawn="1"/>
        </p:nvSpPr>
        <p:spPr>
          <a:xfrm>
            <a:off x="469958" y="6236843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/>
            <a:r>
              <a:rPr lang="en-US" sz="500" spc="300" dirty="0">
                <a:solidFill>
                  <a:schemeClr val="bg1"/>
                </a:solidFill>
                <a:latin typeface="Arial" panose="020B0604020202020204"/>
              </a:rPr>
              <a:t>2021 WIND RIVER, ALL RIGHTS RESERVED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EB9FF-D40B-DE42-B0DA-AB8BC49B2924}"/>
              </a:ext>
            </a:extLst>
          </p:cNvPr>
          <p:cNvSpPr txBox="1"/>
          <p:nvPr userDrawn="1"/>
        </p:nvSpPr>
        <p:spPr>
          <a:xfrm>
            <a:off x="-2105349" y="3437859"/>
            <a:ext cx="2093726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algn="r" defTabSz="456926"/>
            <a:r>
              <a:rPr lang="en-US" sz="700" dirty="0">
                <a:solidFill>
                  <a:srgbClr val="1CE4D0"/>
                </a:solidFill>
                <a:latin typeface="Arial" panose="020B0604020202020204"/>
              </a:rPr>
              <a:t>FOR TITLE SLIDES </a:t>
            </a:r>
          </a:p>
          <a:p>
            <a:pPr algn="r" defTabSz="456926"/>
            <a:r>
              <a:rPr lang="en-US" sz="700" dirty="0">
                <a:solidFill>
                  <a:srgbClr val="1CE4D0"/>
                </a:solidFill>
                <a:latin typeface="Arial" panose="020B0604020202020204"/>
              </a:rPr>
              <a:t>KEEP THE TITLE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7F0B23-4784-7F4A-9BB6-BD9C69D614B2}"/>
              </a:ext>
            </a:extLst>
          </p:cNvPr>
          <p:cNvCxnSpPr/>
          <p:nvPr userDrawn="1"/>
        </p:nvCxnSpPr>
        <p:spPr>
          <a:xfrm>
            <a:off x="469958" y="3429000"/>
            <a:ext cx="5624456" cy="0"/>
          </a:xfrm>
          <a:prstGeom prst="line">
            <a:avLst/>
          </a:prstGeom>
          <a:noFill/>
          <a:ln w="25400" cap="flat" cmpd="sng" algn="ctr">
            <a:solidFill>
              <a:srgbClr val="30E3D0"/>
            </a:solidFill>
            <a:prstDash val="solid"/>
            <a:miter lim="800000"/>
          </a:ln>
          <a:effectLst/>
        </p:spPr>
      </p:cxn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2B6DC346-FE60-B740-B4A6-AD43C959A5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035" y="3589356"/>
            <a:ext cx="5065712" cy="18971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Andrei Kholodnyi, Technology Office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5BA35A42-67EC-4240-914E-B877DD7B24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035" y="3766810"/>
            <a:ext cx="5065712" cy="31919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>
                <a:solidFill>
                  <a:srgbClr val="7272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20th Sep 2021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C87E8C-EA4C-AC4B-A091-9EB2C4E342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DB0863-66B0-1642-82FA-58CF5F1D50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502" y="2319769"/>
            <a:ext cx="6999697" cy="110621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Developer story </a:t>
            </a:r>
          </a:p>
        </p:txBody>
      </p:sp>
      <p:pic>
        <p:nvPicPr>
          <p:cNvPr id="13" name="Picture 1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DBAB0AC-2756-4FEF-A6E0-4351CBD1E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55" y="3161529"/>
            <a:ext cx="2269229" cy="5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2F78E1-85DC-B04A-9D68-A29AF6809325}"/>
              </a:ext>
            </a:extLst>
          </p:cNvPr>
          <p:cNvCxnSpPr/>
          <p:nvPr userDrawn="1"/>
        </p:nvCxnSpPr>
        <p:spPr>
          <a:xfrm>
            <a:off x="469958" y="3429000"/>
            <a:ext cx="5624456" cy="0"/>
          </a:xfrm>
          <a:prstGeom prst="line">
            <a:avLst/>
          </a:prstGeom>
          <a:noFill/>
          <a:ln w="25400" cap="flat" cmpd="sng" algn="ctr">
            <a:solidFill>
              <a:srgbClr val="30E3D0"/>
            </a:solidFill>
            <a:prstDash val="solid"/>
            <a:miter lim="800000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B330D1-E5E2-2845-9A52-2F5CDEE6168B}"/>
              </a:ext>
            </a:extLst>
          </p:cNvPr>
          <p:cNvSpPr txBox="1"/>
          <p:nvPr userDrawn="1"/>
        </p:nvSpPr>
        <p:spPr>
          <a:xfrm rot="16200000">
            <a:off x="-1408582" y="-2186797"/>
            <a:ext cx="406768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USE THE CLASSIC WIND RIVER RED SPARINGLY AND AS A SIMPLE HIGHLIGHT HERE TO</a:t>
            </a:r>
          </a:p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THE LEGACY INDUSTRY FROM PRIOR TO THE REBRANDING ONLY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28C98A-765A-CE4B-BDE9-F6E574512C2C}"/>
              </a:ext>
            </a:extLst>
          </p:cNvPr>
          <p:cNvSpPr txBox="1"/>
          <p:nvPr userDrawn="1"/>
        </p:nvSpPr>
        <p:spPr>
          <a:xfrm>
            <a:off x="-2105349" y="3437859"/>
            <a:ext cx="2093726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algn="r"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FOR TITLE SLIDES </a:t>
            </a:r>
          </a:p>
          <a:p>
            <a:pPr algn="r"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KEEP THE TITLE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C573C6-376D-054D-A020-D007128239D1}"/>
              </a:ext>
            </a:extLst>
          </p:cNvPr>
          <p:cNvSpPr txBox="1"/>
          <p:nvPr userDrawn="1"/>
        </p:nvSpPr>
        <p:spPr>
          <a:xfrm>
            <a:off x="455494" y="2986211"/>
            <a:ext cx="5637332" cy="44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926">
              <a:lnSpc>
                <a:spcPts val="2662"/>
              </a:lnSpc>
            </a:pPr>
            <a:r>
              <a:rPr lang="en-US" sz="3198" b="1" spc="-2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</a:rPr>
              <a:t>Agenda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CF7BD6-065A-5E41-B715-A1B9A447F253}"/>
              </a:ext>
            </a:extLst>
          </p:cNvPr>
          <p:cNvCxnSpPr/>
          <p:nvPr userDrawn="1"/>
        </p:nvCxnSpPr>
        <p:spPr>
          <a:xfrm>
            <a:off x="6094412" y="1197615"/>
            <a:ext cx="0" cy="4404598"/>
          </a:xfrm>
          <a:prstGeom prst="line">
            <a:avLst/>
          </a:prstGeom>
          <a:noFill/>
          <a:ln w="28575" cap="flat" cmpd="sng" algn="ctr">
            <a:solidFill>
              <a:srgbClr val="58E4D0"/>
            </a:solidFill>
            <a:prstDash val="solid"/>
            <a:miter lim="800000"/>
          </a:ln>
          <a:effectLst/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217E8-8DD0-764F-8071-C5963206CE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5188" y="1727309"/>
            <a:ext cx="4693042" cy="7239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Replace this agenda item with your own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D6D1961-E872-3542-A3EC-80240B2B5D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5188" y="1338146"/>
            <a:ext cx="4693042" cy="3229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rgbClr val="30E4D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9389F16-82B3-E748-9327-D13B531712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45188" y="3273611"/>
            <a:ext cx="4693042" cy="7239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Replace this agenda item with your own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9035349-781F-E642-B389-B5FEB4F59E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5188" y="2884448"/>
            <a:ext cx="4693042" cy="3229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rgbClr val="30E4D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AA5C472-29C4-B746-81D0-DAAE2A3E5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5188" y="4795954"/>
            <a:ext cx="4693042" cy="7239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Replace this agenda item with your own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B0D45F23-BF98-F54E-864A-DCF3944585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5188" y="4406791"/>
            <a:ext cx="4693042" cy="3229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rgbClr val="30E4D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3</a:t>
            </a:r>
          </a:p>
        </p:txBody>
      </p:sp>
      <p:pic>
        <p:nvPicPr>
          <p:cNvPr id="17" name="Picture 1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DEA2442-940E-6E43-A195-F99DE51B3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951DA1-5D03-AD4C-B6AD-C624270C960C}"/>
              </a:ext>
            </a:extLst>
          </p:cNvPr>
          <p:cNvSpPr txBox="1"/>
          <p:nvPr userDrawn="1"/>
        </p:nvSpPr>
        <p:spPr>
          <a:xfrm rot="16200000">
            <a:off x="10177407" y="5106640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>
              <a:defRPr/>
            </a:pPr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0407D7-5DFE-4C7D-BEC6-B0C6AA8065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</p:spTree>
    <p:extLst>
      <p:ext uri="{BB962C8B-B14F-4D97-AF65-F5344CB8AC3E}">
        <p14:creationId xmlns:p14="http://schemas.microsoft.com/office/powerpoint/2010/main" val="25722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B330D1-E5E2-2845-9A52-2F5CDEE6168B}"/>
              </a:ext>
            </a:extLst>
          </p:cNvPr>
          <p:cNvSpPr txBox="1"/>
          <p:nvPr userDrawn="1"/>
        </p:nvSpPr>
        <p:spPr>
          <a:xfrm rot="16200000">
            <a:off x="-1408582" y="-2186797"/>
            <a:ext cx="406768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USE THE CLASSIC WIND RIVER RED SPARINGLY AND AS A SIMPLE HIGHLIGHT HERE TO</a:t>
            </a:r>
          </a:p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THE LEGACY INDUSTRY FROM PRIOR TO THE REBRANDING ONLY 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AA5C472-29C4-B746-81D0-DAAE2A3E5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578" y="434050"/>
            <a:ext cx="11227542" cy="723900"/>
          </a:xfrm>
          <a:prstGeom prst="rect">
            <a:avLst/>
          </a:prstGeom>
        </p:spPr>
        <p:txBody>
          <a:bodyPr lIns="0" tIns="108000" rIns="0" bIns="0" anchor="ctr" anchorCtr="0">
            <a:noAutofit/>
          </a:bodyPr>
          <a:lstStyle>
            <a:lvl1pPr marL="0" marR="0" indent="0" algn="l" defTabSz="91385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385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REPLACE THIS TITLE WITH YOUR OWN REPLACE THIS TITLE WITH YOUR OWN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339C85-45A3-4D49-A0BB-EA84D229E8B5}"/>
              </a:ext>
            </a:extLst>
          </p:cNvPr>
          <p:cNvCxnSpPr>
            <a:cxnSpLocks/>
          </p:cNvCxnSpPr>
          <p:nvPr userDrawn="1"/>
        </p:nvCxnSpPr>
        <p:spPr>
          <a:xfrm>
            <a:off x="429559" y="1267678"/>
            <a:ext cx="4546478" cy="0"/>
          </a:xfrm>
          <a:prstGeom prst="line">
            <a:avLst/>
          </a:prstGeom>
          <a:noFill/>
          <a:ln w="25400" cap="flat" cmpd="sng" algn="ctr">
            <a:solidFill>
              <a:srgbClr val="30E3D0"/>
            </a:solidFill>
            <a:prstDash val="solid"/>
            <a:miter lim="800000"/>
          </a:ln>
          <a:effectLst/>
        </p:spPr>
      </p:cxnSp>
      <p:pic>
        <p:nvPicPr>
          <p:cNvPr id="9" name="Picture 8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DC83F98-5025-E146-A93F-2BB74569A3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64CE8-C927-0B43-9489-44B7AFC2492A}"/>
              </a:ext>
            </a:extLst>
          </p:cNvPr>
          <p:cNvSpPr txBox="1"/>
          <p:nvPr userDrawn="1"/>
        </p:nvSpPr>
        <p:spPr>
          <a:xfrm rot="16200000">
            <a:off x="10177407" y="5106640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>
              <a:defRPr/>
            </a:pPr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120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5A49F5F-D5EB-4108-A4E2-5D3187A070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2826" y="0"/>
            <a:ext cx="6095999" cy="6858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99">
                <a:solidFill>
                  <a:schemeClr val="accent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4E532-2A5A-DD4B-A18E-688BB5408C0D}"/>
              </a:ext>
            </a:extLst>
          </p:cNvPr>
          <p:cNvCxnSpPr/>
          <p:nvPr userDrawn="1"/>
        </p:nvCxnSpPr>
        <p:spPr>
          <a:xfrm>
            <a:off x="469958" y="3432325"/>
            <a:ext cx="5624456" cy="0"/>
          </a:xfrm>
          <a:prstGeom prst="line">
            <a:avLst/>
          </a:prstGeom>
          <a:ln w="25400">
            <a:solidFill>
              <a:srgbClr val="30E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B330D1-E5E2-2845-9A52-2F5CDEE6168B}"/>
              </a:ext>
            </a:extLst>
          </p:cNvPr>
          <p:cNvSpPr txBox="1"/>
          <p:nvPr userDrawn="1"/>
        </p:nvSpPr>
        <p:spPr>
          <a:xfrm rot="16200000">
            <a:off x="-1408582" y="-2186797"/>
            <a:ext cx="406768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USE THE CLASSIC WIND RIVER RED SPARINGLY AND AS A SIMPLE HIGHLIGHT HERE TO</a:t>
            </a:r>
          </a:p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THE LEGACY INDUSTRY FROM PRIOR TO THE REBRANDING ONLY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C6BEA9-1A6E-974E-9293-613753B58F8B}"/>
              </a:ext>
            </a:extLst>
          </p:cNvPr>
          <p:cNvSpPr txBox="1"/>
          <p:nvPr userDrawn="1"/>
        </p:nvSpPr>
        <p:spPr>
          <a:xfrm rot="16200000">
            <a:off x="10177407" y="5106640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>
              <a:defRPr/>
            </a:pPr>
            <a:r>
              <a:rPr lang="en-US" sz="500" spc="300">
                <a:solidFill>
                  <a:schemeClr val="bg1"/>
                </a:solidFill>
                <a:latin typeface="Arial" panose="020B0604020202020204"/>
              </a:rPr>
              <a:t>2021 WIND RIVER, ALL RIGHTS RESERVED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AA5C472-29C4-B746-81D0-DAAE2A3E5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503" y="2219098"/>
            <a:ext cx="4885900" cy="110621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REPLACE THIS TITLE WITH YOUR OWN</a:t>
            </a:r>
          </a:p>
          <a:p>
            <a:pPr lvl="0"/>
            <a:r>
              <a:rPr lang="en-GB" dirty="0"/>
              <a:t>(THREE LINES MAX)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82D3AB6-7736-954D-AE1B-96DF1FFD0C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503" y="3735659"/>
            <a:ext cx="4885900" cy="3691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rgbClr val="30E4D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#START WITH A NUMBER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236E0A-EBE8-1C41-9B66-3B31F2CA26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34" y="4216094"/>
            <a:ext cx="4885900" cy="6068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DESCRIBE OR EXPLAIN THE NUMBER HERE. LIMIT</a:t>
            </a:r>
          </a:p>
          <a:p>
            <a:pPr lvl="0"/>
            <a:r>
              <a:rPr lang="en-GB" dirty="0"/>
              <a:t>YOUR DESCRIPTION TO THREE LINES. </a:t>
            </a:r>
          </a:p>
        </p:txBody>
      </p:sp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03425DD8-7BB9-6A4E-A1D1-23133F4B8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43F323-AAD2-43C1-AEE7-15F971923E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</p:spTree>
    <p:extLst>
      <p:ext uri="{BB962C8B-B14F-4D97-AF65-F5344CB8AC3E}">
        <p14:creationId xmlns:p14="http://schemas.microsoft.com/office/powerpoint/2010/main" val="41326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B330D1-E5E2-2845-9A52-2F5CDEE6168B}"/>
              </a:ext>
            </a:extLst>
          </p:cNvPr>
          <p:cNvSpPr txBox="1"/>
          <p:nvPr userDrawn="1"/>
        </p:nvSpPr>
        <p:spPr>
          <a:xfrm rot="16200000">
            <a:off x="-1408582" y="-2186797"/>
            <a:ext cx="406768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USE THE CLASSIC WIND RIVER RED SPARINGLY AND AS A SIMPLE HIGHLIGHT HERE TO</a:t>
            </a:r>
          </a:p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THE LEGACY INDUSTRY FROM PRIOR TO THE REBRANDING ONLY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D8540F3-D65C-6447-86D4-611980707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1306" y="3191955"/>
            <a:ext cx="7181518" cy="7239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398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POWER</a:t>
            </a:r>
          </a:p>
          <a:p>
            <a:pPr lvl="0"/>
            <a:r>
              <a:rPr lang="en-GB" dirty="0"/>
              <a:t>STATEMENTS ARE SHORT AND PUNCHY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DA930-6AA9-DD4A-98D5-9CC7512BB4EE}"/>
              </a:ext>
            </a:extLst>
          </p:cNvPr>
          <p:cNvSpPr txBox="1"/>
          <p:nvPr userDrawn="1"/>
        </p:nvSpPr>
        <p:spPr>
          <a:xfrm>
            <a:off x="802674" y="7103702"/>
            <a:ext cx="7638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/>
              </a:rPr>
              <a:t>KEEP IT TO TEN WORDS OR LESS AND USE COLOR TO REINFORCE YOUR POINT.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7638A-E2F7-AA47-AE05-DB7A516B6C58}"/>
              </a:ext>
            </a:extLst>
          </p:cNvPr>
          <p:cNvSpPr txBox="1"/>
          <p:nvPr userDrawn="1"/>
        </p:nvSpPr>
        <p:spPr>
          <a:xfrm rot="16200000">
            <a:off x="10177407" y="5106640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>
              <a:defRPr/>
            </a:pPr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  <p:pic>
        <p:nvPicPr>
          <p:cNvPr id="9" name="Picture 8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548208AC-B7E2-1B4B-A5E8-7AD7C25D9F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76B569A-7CBE-4774-AA61-E7AAD907A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</p:spTree>
    <p:extLst>
      <p:ext uri="{BB962C8B-B14F-4D97-AF65-F5344CB8AC3E}">
        <p14:creationId xmlns:p14="http://schemas.microsoft.com/office/powerpoint/2010/main" val="32819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itl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CA129EF0-A8E0-431E-8173-9ADFF5A53B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35325" y="0"/>
            <a:ext cx="3453500" cy="6858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99">
                <a:solidFill>
                  <a:schemeClr val="accent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D8540F3-D65C-6447-86D4-611980707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1306" y="3191955"/>
            <a:ext cx="7410150" cy="7239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4570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8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LONGER TITLE </a:t>
            </a:r>
            <a:br>
              <a:rPr lang="en-GB" dirty="0"/>
            </a:br>
            <a:r>
              <a:rPr lang="en-GB" dirty="0"/>
              <a:t>WITH BOLD HEADING </a:t>
            </a:r>
            <a:br>
              <a:rPr lang="en-GB" dirty="0"/>
            </a:br>
            <a:r>
              <a:rPr lang="en-GB" dirty="0"/>
              <a:t>ALTERNATING COLOR</a:t>
            </a:r>
          </a:p>
          <a:p>
            <a:pPr lvl="0"/>
            <a:r>
              <a:rPr lang="en-GB" dirty="0"/>
              <a:t>AND DESCRIPTION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B31E67-34D8-DE40-8332-37EE04415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06" y="4860690"/>
            <a:ext cx="7410150" cy="11234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4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Alternating </a:t>
            </a:r>
            <a:r>
              <a:rPr lang="en-GB" dirty="0" err="1"/>
              <a:t>color</a:t>
            </a:r>
            <a:r>
              <a:rPr lang="en-GB" dirty="0"/>
              <a:t> in the title adds visual interest. Keep descriptions to 50 words or less.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3B2CB-593D-0D4D-987D-A1DD1D63AC26}"/>
              </a:ext>
            </a:extLst>
          </p:cNvPr>
          <p:cNvSpPr txBox="1"/>
          <p:nvPr userDrawn="1"/>
        </p:nvSpPr>
        <p:spPr>
          <a:xfrm rot="16200000">
            <a:off x="10177407" y="5106640"/>
            <a:ext cx="2896193" cy="169233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pPr defTabSz="456926">
              <a:defRPr/>
            </a:pPr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05758D2-56C2-C14C-93CC-87A8DC047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1CC0DFF-71BC-4470-9885-4E94EACAB6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</p:spTree>
    <p:extLst>
      <p:ext uri="{BB962C8B-B14F-4D97-AF65-F5344CB8AC3E}">
        <p14:creationId xmlns:p14="http://schemas.microsoft.com/office/powerpoint/2010/main" val="258586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ing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4E532-2A5A-DD4B-A18E-688BB5408C0D}"/>
              </a:ext>
            </a:extLst>
          </p:cNvPr>
          <p:cNvCxnSpPr/>
          <p:nvPr userDrawn="1"/>
        </p:nvCxnSpPr>
        <p:spPr>
          <a:xfrm>
            <a:off x="469958" y="3432325"/>
            <a:ext cx="5624456" cy="0"/>
          </a:xfrm>
          <a:prstGeom prst="line">
            <a:avLst/>
          </a:prstGeom>
          <a:ln w="25400">
            <a:solidFill>
              <a:srgbClr val="30E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B330D1-E5E2-2845-9A52-2F5CDEE6168B}"/>
              </a:ext>
            </a:extLst>
          </p:cNvPr>
          <p:cNvSpPr txBox="1"/>
          <p:nvPr userDrawn="1"/>
        </p:nvSpPr>
        <p:spPr>
          <a:xfrm rot="16200000">
            <a:off x="-1408582" y="-2186797"/>
            <a:ext cx="406768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USE THE CLASSIC WIND RIVER RED SPARINGLY AND AS A SIMPLE HIGHLIGHT HERE TO</a:t>
            </a:r>
          </a:p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THE LEGACY INDUSTRY FROM PRIOR TO THE REBRANDING ONLY 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AA5C472-29C4-B746-81D0-DAAE2A3E5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503" y="2219098"/>
            <a:ext cx="5123066" cy="110621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PRESENTING </a:t>
            </a:r>
            <a:br>
              <a:rPr lang="en-GB" dirty="0"/>
            </a:br>
            <a:r>
              <a:rPr lang="en-GB" dirty="0"/>
              <a:t>VIDEO OR DEMOS</a:t>
            </a:r>
          </a:p>
          <a:p>
            <a:pPr lvl="0"/>
            <a:r>
              <a:rPr lang="en-GB" dirty="0"/>
              <a:t>(THREE LINES MAX HERE)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236E0A-EBE8-1C41-9B66-3B31F2CA26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33" y="3613641"/>
            <a:ext cx="5141535" cy="15210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Description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1CC3A-3E1C-8646-9FFD-7108B2976DD6}"/>
              </a:ext>
            </a:extLst>
          </p:cNvPr>
          <p:cNvSpPr txBox="1"/>
          <p:nvPr userDrawn="1"/>
        </p:nvSpPr>
        <p:spPr>
          <a:xfrm>
            <a:off x="5488093" y="7230050"/>
            <a:ext cx="475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WHEN LAYING A SCREEN SHOT IN TO A DEVICE HOLDER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USE THIS TIP: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CLICK THE IMAGE TO MANAGE IT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CLICK: PICTURE FORMAT&gt;PICTURE EFFECTS&gt;SHADOW&gt;INNER CENTER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THE INNER SHADOW WILL ADD DEPTH AND GIVE A REALISTIC LOOK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ALSO USE THE PICTURE FORMAT TAB TO  ADDA “CORRECTION”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TO MOST IMAGES  -20 BRIGHTNESS 00 CONTRAST OR CHOOSE THE BEST LOOK</a:t>
            </a:r>
          </a:p>
          <a:p>
            <a:endParaRPr lang="en-US" sz="90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C588F-E0ED-5A40-AC70-86322DFCB3A6}"/>
              </a:ext>
            </a:extLst>
          </p:cNvPr>
          <p:cNvSpPr txBox="1"/>
          <p:nvPr userDrawn="1"/>
        </p:nvSpPr>
        <p:spPr>
          <a:xfrm>
            <a:off x="477839" y="7087564"/>
            <a:ext cx="45735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Take a screenshot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of the video or demo you’ll be presenting and crop/resize to fit in the screen of the laptop.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C2F0A-13DF-5745-81B4-51CB0F93B7AD}"/>
              </a:ext>
            </a:extLst>
          </p:cNvPr>
          <p:cNvSpPr txBox="1"/>
          <p:nvPr userDrawn="1"/>
        </p:nvSpPr>
        <p:spPr>
          <a:xfrm>
            <a:off x="477839" y="7922545"/>
            <a:ext cx="4573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Link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</a:rPr>
              <a:t> the screenshot to your video or demo environment. 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F91DB1-9592-1841-8A70-0C16B1AF27EC}"/>
              </a:ext>
            </a:extLst>
          </p:cNvPr>
          <p:cNvGrpSpPr/>
          <p:nvPr userDrawn="1"/>
        </p:nvGrpSpPr>
        <p:grpSpPr>
          <a:xfrm>
            <a:off x="5626471" y="1565464"/>
            <a:ext cx="6416239" cy="3734319"/>
            <a:chOff x="2738438" y="30163"/>
            <a:chExt cx="11828463" cy="6827838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64F50D6F-2983-4248-837F-1869B13EB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1E689F6-E215-2F4E-9F6A-6F1017D9B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DDD7110-7278-214E-9ABE-FC14DC5A4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0184D867-6C0C-3846-AC93-00DF5E814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2B345A1-F36D-3142-A744-463790305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5E7F912-9C90-8843-9F07-B7E503941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CBB213A-1242-6245-A866-7E421F634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2095D1-B710-7E4F-99CA-CB389FB2BC21}"/>
              </a:ext>
            </a:extLst>
          </p:cNvPr>
          <p:cNvSpPr txBox="1"/>
          <p:nvPr userDrawn="1"/>
        </p:nvSpPr>
        <p:spPr>
          <a:xfrm>
            <a:off x="8834591" y="6354531"/>
            <a:ext cx="2896947" cy="169277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38201E-5856-6143-8155-8C6D508B56B4}"/>
              </a:ext>
            </a:extLst>
          </p:cNvPr>
          <p:cNvSpPr/>
          <p:nvPr userDrawn="1"/>
        </p:nvSpPr>
        <p:spPr>
          <a:xfrm>
            <a:off x="5488092" y="8418862"/>
            <a:ext cx="6092825" cy="6122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b="1" dirty="0">
                <a:solidFill>
                  <a:schemeClr val="bg1"/>
                </a:solidFill>
              </a:rPr>
              <a:t>TIP</a:t>
            </a:r>
            <a:r>
              <a:rPr lang="en-US" sz="900" dirty="0">
                <a:solidFill>
                  <a:schemeClr val="bg1"/>
                </a:solidFill>
              </a:rPr>
              <a:t>: WHEN PUTTING YOUR SCREEN SHOT INTO THE LAPTOP SCREEN, USE AN “INNER SHADOW” EFFECT TO ADD DEPTH AND A MORE REALISTIC LOOK. CLICK ON THE IMAGE TO MANAGE IT, THEN SELECT PICTURE FORMAT/PICTURE EFFECTS/SHADOW/INNER CENTER. </a:t>
            </a:r>
          </a:p>
        </p:txBody>
      </p:sp>
      <p:pic>
        <p:nvPicPr>
          <p:cNvPr id="38" name="Picture 3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542FC743-333C-FA46-A7EE-58DFB1D93C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51B3DE9-1264-4474-882A-DBEE6D5500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4465314-9F9C-4308-B25A-14365A8848A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22940" y="1839914"/>
            <a:ext cx="4826330" cy="30448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868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4E532-2A5A-DD4B-A18E-688BB5408C0D}"/>
              </a:ext>
            </a:extLst>
          </p:cNvPr>
          <p:cNvCxnSpPr/>
          <p:nvPr userDrawn="1"/>
        </p:nvCxnSpPr>
        <p:spPr>
          <a:xfrm>
            <a:off x="469958" y="3432325"/>
            <a:ext cx="5624456" cy="0"/>
          </a:xfrm>
          <a:prstGeom prst="line">
            <a:avLst/>
          </a:prstGeom>
          <a:ln w="25400">
            <a:solidFill>
              <a:srgbClr val="30E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B330D1-E5E2-2845-9A52-2F5CDEE6168B}"/>
              </a:ext>
            </a:extLst>
          </p:cNvPr>
          <p:cNvSpPr txBox="1"/>
          <p:nvPr userDrawn="1"/>
        </p:nvSpPr>
        <p:spPr>
          <a:xfrm rot="16200000">
            <a:off x="-1408582" y="-2186797"/>
            <a:ext cx="406768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USE THE CLASSIC WIND RIVER RED SPARINGLY AND AS A SIMPLE HIGHLIGHT HERE TO</a:t>
            </a:r>
          </a:p>
          <a:p>
            <a:pPr defTabSz="456926"/>
            <a:r>
              <a:rPr lang="en-US" sz="700">
                <a:solidFill>
                  <a:schemeClr val="bg1"/>
                </a:solidFill>
                <a:latin typeface="Arial" panose="020B0604020202020204"/>
              </a:rPr>
              <a:t>THE LEGACY INDUSTRY FROM PRIOR TO THE REBRANDING ONLY 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AA5C472-29C4-B746-81D0-DAAE2A3E5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503" y="2219098"/>
            <a:ext cx="5123066" cy="110621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199" b="1" spc="-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HANDCRAFTED</a:t>
            </a:r>
          </a:p>
          <a:p>
            <a:pPr lvl="0"/>
            <a:r>
              <a:rPr lang="en-GB" dirty="0"/>
              <a:t>CHARTS AND GRAPHS</a:t>
            </a:r>
          </a:p>
          <a:p>
            <a:pPr lvl="0"/>
            <a:r>
              <a:rPr lang="en-GB" dirty="0"/>
              <a:t>(THREE LINES MAX HERE)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236E0A-EBE8-1C41-9B66-3B31F2CA26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33" y="3613639"/>
            <a:ext cx="5141535" cy="224964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Description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1CC3A-3E1C-8646-9FFD-7108B2976DD6}"/>
              </a:ext>
            </a:extLst>
          </p:cNvPr>
          <p:cNvSpPr txBox="1"/>
          <p:nvPr userDrawn="1"/>
        </p:nvSpPr>
        <p:spPr>
          <a:xfrm>
            <a:off x="5488093" y="7230050"/>
            <a:ext cx="475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WHEN LAYING A SCREEN SHOT IN TO A DEVICE HOLDER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USE THIS TIP: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CLICK THE IMAGE TO MANAGE IT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CLICK: PICTURE FORMAT&gt;PICTURE EFFECTS&gt;SHADOW&gt;INNER CENTER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THE INNER SHADOW WILL ADD DEPTH AND GIVE A REALISTIC LOOK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ALSO USE THE PICTURE FORMAT TAB TO  ADDA “CORRECTION”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/>
              </a:rPr>
              <a:t>TO MOST IMAGES  -20 BRIGHTNESS 00 CONTRAST OR CHOOSE THE BEST LOOK</a:t>
            </a:r>
          </a:p>
          <a:p>
            <a:endParaRPr lang="en-US" sz="90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C588F-E0ED-5A40-AC70-86322DFCB3A6}"/>
              </a:ext>
            </a:extLst>
          </p:cNvPr>
          <p:cNvSpPr txBox="1"/>
          <p:nvPr userDrawn="1"/>
        </p:nvSpPr>
        <p:spPr>
          <a:xfrm>
            <a:off x="477839" y="7087564"/>
            <a:ext cx="45735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Take a screenshot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of the video or demo you’ll be presenting and crop/resize to fit in the screen of the laptop.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C2F0A-13DF-5745-81B4-51CB0F93B7AD}"/>
              </a:ext>
            </a:extLst>
          </p:cNvPr>
          <p:cNvSpPr txBox="1"/>
          <p:nvPr userDrawn="1"/>
        </p:nvSpPr>
        <p:spPr>
          <a:xfrm>
            <a:off x="477839" y="7922545"/>
            <a:ext cx="4573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Link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</a:rPr>
              <a:t> the screenshot to your video or demo environment.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38201E-5856-6143-8155-8C6D508B56B4}"/>
              </a:ext>
            </a:extLst>
          </p:cNvPr>
          <p:cNvSpPr/>
          <p:nvPr userDrawn="1"/>
        </p:nvSpPr>
        <p:spPr>
          <a:xfrm>
            <a:off x="5488092" y="8418862"/>
            <a:ext cx="6092825" cy="6122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b="1" dirty="0">
                <a:solidFill>
                  <a:schemeClr val="bg1"/>
                </a:solidFill>
              </a:rPr>
              <a:t>TIP</a:t>
            </a:r>
            <a:r>
              <a:rPr lang="en-US" sz="900" dirty="0">
                <a:solidFill>
                  <a:schemeClr val="bg1"/>
                </a:solidFill>
              </a:rPr>
              <a:t>: WHEN PUTTING YOUR SCREEN SHOT INTO THE LAPTOP SCREEN, USE AN “INNER SHADOW” EFFECT TO ADD DEPTH AND A MORE REALISTIC LOOK. CLICK ON THE IMAGE TO MANAGE IT, THEN SELECT PICTURE FORMAT/PICTURE EFFECTS/SHADOW/INNER CENTER. 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B0FD988-4D68-7B43-94AE-094D5886B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1033" y="6123855"/>
            <a:ext cx="5141535" cy="2306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9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26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3852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778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7704" indent="0">
              <a:buNone/>
              <a:defRPr sz="3199" b="1" spc="-1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Citation: If you need to cite a 3rd part publication for your statistic or fact, do so here.</a:t>
            </a:r>
          </a:p>
        </p:txBody>
      </p:sp>
      <p:pic>
        <p:nvPicPr>
          <p:cNvPr id="16" name="Picture 1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902E905-0C88-4144-A53A-A0071392D6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99" y="6392508"/>
            <a:ext cx="1089974" cy="2476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A572E5-BCD8-5345-956B-0707772B7A10}"/>
              </a:ext>
            </a:extLst>
          </p:cNvPr>
          <p:cNvSpPr txBox="1"/>
          <p:nvPr userDrawn="1"/>
        </p:nvSpPr>
        <p:spPr>
          <a:xfrm>
            <a:off x="8834591" y="6354531"/>
            <a:ext cx="2896947" cy="169277"/>
          </a:xfrm>
          <a:prstGeom prst="rect">
            <a:avLst/>
          </a:prstGeom>
          <a:noFill/>
        </p:spPr>
        <p:txBody>
          <a:bodyPr wrap="none" lIns="91416" tIns="45708" rIns="91416" bIns="45708" rtlCol="0" anchor="t">
            <a:spAutoFit/>
          </a:bodyPr>
          <a:lstStyle/>
          <a:p>
            <a:r>
              <a:rPr lang="en-US" sz="500" spc="300" dirty="0">
                <a:solidFill>
                  <a:srgbClr val="A6A6A6"/>
                </a:solidFill>
                <a:latin typeface="Arial" panose="020B0604020202020204"/>
              </a:rPr>
              <a:t>2021 WIND RIVER, ALL RIGHTS RESERVED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67E41A-D4F9-44C1-AF86-D7E4F13201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731383" y="898361"/>
            <a:ext cx="2241785" cy="221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900" spc="30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TAG</a:t>
            </a:r>
          </a:p>
        </p:txBody>
      </p:sp>
    </p:spTree>
    <p:extLst>
      <p:ext uri="{BB962C8B-B14F-4D97-AF65-F5344CB8AC3E}">
        <p14:creationId xmlns:p14="http://schemas.microsoft.com/office/powerpoint/2010/main" val="139427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00">
          <p15:clr>
            <a:srgbClr val="FBAE40"/>
          </p15:clr>
        </p15:guide>
        <p15:guide id="4" pos="7377">
          <p15:clr>
            <a:srgbClr val="FBAE40"/>
          </p15:clr>
        </p15:guide>
        <p15:guide id="5" pos="301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E86082-E91D-4AC1-A1FC-C74E2C1003C7}"/>
              </a:ext>
            </a:extLst>
          </p:cNvPr>
          <p:cNvSpPr/>
          <p:nvPr userDrawn="1"/>
        </p:nvSpPr>
        <p:spPr>
          <a:xfrm>
            <a:off x="1587" y="893"/>
            <a:ext cx="68114" cy="6856214"/>
          </a:xfrm>
          <a:prstGeom prst="rect">
            <a:avLst/>
          </a:prstGeom>
          <a:solidFill>
            <a:srgbClr val="30E3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8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9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62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3" r:id="rId12"/>
    <p:sldLayoutId id="2147483744" r:id="rId13"/>
    <p:sldLayoutId id="214748376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2799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701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23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com/products/raspberry-pi-4-model-b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-time-working-group.readthedocs.io/en/rolling/Guides/Real-Time-Operating-System-Setup/Real-Time-Linux/rt_linux_index.html" TargetMode="External"/><Relationship Id="rId2" Type="http://schemas.openxmlformats.org/officeDocument/2006/relationships/hyperlink" Target="https://github.com/ros-realtime/rt-kernel-docker-builder/actions/workflows/rpi4-kernel-build.y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ubuntu.com/download/raspberry-p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ApexAI/performance_test" TargetMode="External"/><Relationship Id="rId2" Type="http://schemas.openxmlformats.org/officeDocument/2006/relationships/hyperlink" Target="https://github.com/ros-realtime/reference-system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al-time-working-group.readthedocs.io/en/rolling/Guides/guid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ttng.org/" TargetMode="External"/><Relationship Id="rId2" Type="http://schemas.openxmlformats.org/officeDocument/2006/relationships/hyperlink" Target="https://gitlab.com/ros-tracing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realtime/reference-system#setup-raspberry-pi-4-for-the-test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ApexAI/performance_test" TargetMode="External"/><Relationship Id="rId2" Type="http://schemas.openxmlformats.org/officeDocument/2006/relationships/hyperlink" Target="https://github.com/ros-realtime/reference-system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ros2/demos/tree/master/pendulum_control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realtime/community#how-to-contribute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realtime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rolling/Governance.html#real-time" TargetMode="External"/><Relationship Id="rId2" Type="http://schemas.openxmlformats.org/officeDocument/2006/relationships/hyperlink" Target="https://github.com/ros-realtime/community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docs.ros.org/en/galactic/Governance/ROS2-TSC-Chart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-time-working-group.readthedocs.io/en/rolling/Guides/Real-Time-Operating-System-Setup/VxWorks/build_vxworks.html" TargetMode="External"/><Relationship Id="rId3" Type="http://schemas.openxmlformats.org/officeDocument/2006/relationships/hyperlink" Target="https://gitlab.com/ros-tracing/ros2_tracing" TargetMode="External"/><Relationship Id="rId7" Type="http://schemas.openxmlformats.org/officeDocument/2006/relationships/hyperlink" Target="https://real-time-working-group.readthedocs.io/en/rolling/Guides/Real-Time-Operating-System-Setup/QNX/build_qn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ros-realtime/rt-kernel-docker-builder" TargetMode="External"/><Relationship Id="rId11" Type="http://schemas.openxmlformats.org/officeDocument/2006/relationships/hyperlink" Target="https://www.raspberrypi.com/products/raspberry-pi-4-model-b/" TargetMode="External"/><Relationship Id="rId5" Type="http://schemas.openxmlformats.org/officeDocument/2006/relationships/hyperlink" Target="https://github.com/ros-realtime/reference-system" TargetMode="External"/><Relationship Id="rId10" Type="http://schemas.openxmlformats.org/officeDocument/2006/relationships/hyperlink" Target="https://real-time-working-group.readthedocs.io/en/rolling/Guides/Real-Time-Operating-System-Setup/Real-Time-Linux/rt_linux_index.html" TargetMode="External"/><Relationship Id="rId4" Type="http://schemas.openxmlformats.org/officeDocument/2006/relationships/hyperlink" Target="https://gitlab.com/ApexAI/performance_test" TargetMode="External"/><Relationship Id="rId9" Type="http://schemas.openxmlformats.org/officeDocument/2006/relationships/hyperlink" Target="https://real-time-working-group.readthedocs.io/en/roll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8079259-29D0-429E-8A96-26245C912B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16200000">
            <a:off x="-731383" y="898361"/>
            <a:ext cx="2241785" cy="221261"/>
          </a:xfrm>
        </p:spPr>
        <p:txBody>
          <a:bodyPr/>
          <a:lstStyle/>
          <a:p>
            <a:r>
              <a:rPr lang="en-US" dirty="0"/>
              <a:t>Technology Office</a:t>
            </a:r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96AB4D-3F31-44DF-B9E7-C5489104FC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9502" y="2356713"/>
            <a:ext cx="8416843" cy="1106219"/>
          </a:xfrm>
        </p:spPr>
        <p:txBody>
          <a:bodyPr/>
          <a:lstStyle/>
          <a:p>
            <a:pPr algn="l" fontAlgn="base"/>
            <a:r>
              <a:rPr lang="en-US" b="1" i="0" dirty="0">
                <a:effectLst/>
                <a:latin typeface="open sans" panose="020B0606030504020204" pitchFamily="34" charset="0"/>
              </a:rPr>
              <a:t>Tune the (ROS 2) system for real-time</a:t>
            </a:r>
            <a:endParaRPr lang="en-US" b="1" i="0" dirty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1BED-BD62-4799-B0B4-9A7D9F88A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Andrei Kholodnyi, ROS 2 Real-time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ROS 2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008" y="1213107"/>
            <a:ext cx="11428808" cy="1460913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/>
              <a:t>Raspberry Pi 4 reference system (community, hobbyists)</a:t>
            </a:r>
          </a:p>
          <a:p>
            <a:pPr>
              <a:buClr>
                <a:schemeClr val="bg1"/>
              </a:buClr>
            </a:pPr>
            <a:r>
              <a:rPr lang="en-US" dirty="0"/>
              <a:t>Intel x86_64 (a generic PC)</a:t>
            </a:r>
          </a:p>
          <a:p>
            <a:pPr>
              <a:buClr>
                <a:schemeClr val="bg1"/>
              </a:buClr>
            </a:pPr>
            <a:r>
              <a:rPr lang="en-US" dirty="0"/>
              <a:t>Production HW – automotive (AVP), industrial (robot)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509C27-8B33-4CB1-BFA9-FA0C06285CF5}"/>
              </a:ext>
            </a:extLst>
          </p:cNvPr>
          <p:cNvSpPr/>
          <p:nvPr/>
        </p:nvSpPr>
        <p:spPr>
          <a:xfrm>
            <a:off x="5199960" y="5254965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A4FE8-CBAF-4CFB-B17C-FC927377D453}"/>
              </a:ext>
            </a:extLst>
          </p:cNvPr>
          <p:cNvSpPr/>
          <p:nvPr/>
        </p:nvSpPr>
        <p:spPr>
          <a:xfrm>
            <a:off x="5199960" y="5805727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2F76D-6727-4B0F-8741-CE7066B911AA}"/>
              </a:ext>
            </a:extLst>
          </p:cNvPr>
          <p:cNvSpPr/>
          <p:nvPr/>
        </p:nvSpPr>
        <p:spPr>
          <a:xfrm>
            <a:off x="5199960" y="4704203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5D7C1-68BC-4527-A5AB-EDDC7F7B6167}"/>
              </a:ext>
            </a:extLst>
          </p:cNvPr>
          <p:cNvSpPr/>
          <p:nvPr/>
        </p:nvSpPr>
        <p:spPr>
          <a:xfrm>
            <a:off x="5199960" y="4153441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55F5C-60DF-4C11-9FCF-66B9A5604E17}"/>
              </a:ext>
            </a:extLst>
          </p:cNvPr>
          <p:cNvSpPr/>
          <p:nvPr/>
        </p:nvSpPr>
        <p:spPr>
          <a:xfrm>
            <a:off x="5199960" y="3602679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8F8665-D40E-479F-9545-0FB6192121DB}"/>
              </a:ext>
            </a:extLst>
          </p:cNvPr>
          <p:cNvSpPr/>
          <p:nvPr/>
        </p:nvSpPr>
        <p:spPr>
          <a:xfrm>
            <a:off x="8474305" y="5805727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Raspberry PI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1EF7EA-756D-4A28-86B0-F4053A36DBC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447401" y="6027442"/>
            <a:ext cx="102690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0468D-AA7B-48BB-A86D-768F3BE3735E}"/>
              </a:ext>
            </a:extLst>
          </p:cNvPr>
          <p:cNvSpPr/>
          <p:nvPr/>
        </p:nvSpPr>
        <p:spPr>
          <a:xfrm>
            <a:off x="8474304" y="5298101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Intel x86_64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414C3-CC10-43A5-84A7-2103DF20309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7447401" y="5519816"/>
            <a:ext cx="1026903" cy="5076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ROS 2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596" y="1423340"/>
            <a:ext cx="11428808" cy="1460913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/>
              <a:t>RT_PREEMPT kernel for Ubuntu 20.04 – Tier 1 platform</a:t>
            </a:r>
          </a:p>
          <a:p>
            <a:pPr>
              <a:buClr>
                <a:schemeClr val="bg1"/>
              </a:buClr>
            </a:pPr>
            <a:r>
              <a:rPr lang="en-US" dirty="0"/>
              <a:t>A ready-to-use RT kernel for Raspberry PI4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EA60E5-5414-4DDB-8D64-11C0F9A03159}"/>
              </a:ext>
            </a:extLst>
          </p:cNvPr>
          <p:cNvSpPr/>
          <p:nvPr/>
        </p:nvSpPr>
        <p:spPr>
          <a:xfrm>
            <a:off x="9022813" y="5182605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9B4F3-2D8D-48A5-9AE6-973D6163B572}"/>
              </a:ext>
            </a:extLst>
          </p:cNvPr>
          <p:cNvSpPr/>
          <p:nvPr/>
        </p:nvSpPr>
        <p:spPr>
          <a:xfrm>
            <a:off x="9022813" y="5733367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DA2F4-93BF-4A07-8169-A66EED00607E}"/>
              </a:ext>
            </a:extLst>
          </p:cNvPr>
          <p:cNvSpPr/>
          <p:nvPr/>
        </p:nvSpPr>
        <p:spPr>
          <a:xfrm>
            <a:off x="9022813" y="4631843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760E4-7F35-4228-BF84-58FCB3E8AA9A}"/>
              </a:ext>
            </a:extLst>
          </p:cNvPr>
          <p:cNvSpPr/>
          <p:nvPr/>
        </p:nvSpPr>
        <p:spPr>
          <a:xfrm>
            <a:off x="9022813" y="4081081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6512B-B33A-4DFA-902A-2295B02E5D62}"/>
              </a:ext>
            </a:extLst>
          </p:cNvPr>
          <p:cNvSpPr/>
          <p:nvPr/>
        </p:nvSpPr>
        <p:spPr>
          <a:xfrm>
            <a:off x="9022813" y="3530319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3DD13-2E15-4A80-9ED9-6AAF1C70411A}"/>
              </a:ext>
            </a:extLst>
          </p:cNvPr>
          <p:cNvSpPr/>
          <p:nvPr/>
        </p:nvSpPr>
        <p:spPr>
          <a:xfrm>
            <a:off x="6144401" y="4631843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/>
              </a:rPr>
              <a:t>ROS 2 RT Linux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A5281-8062-4793-A7F2-9D5BD0A8AF95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8391842" y="4853558"/>
            <a:ext cx="630971" cy="550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504FB-6CB7-4A0C-B040-6E9E44C2AA91}"/>
              </a:ext>
            </a:extLst>
          </p:cNvPr>
          <p:cNvSpPr/>
          <p:nvPr/>
        </p:nvSpPr>
        <p:spPr>
          <a:xfrm>
            <a:off x="809227" y="4416539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Ubuntu </a:t>
            </a:r>
            <a:r>
              <a:rPr lang="en-US" dirty="0" err="1">
                <a:solidFill>
                  <a:schemeClr val="tx1"/>
                </a:solidFill>
              </a:rPr>
              <a:t>raspi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4DEE84-A5B0-498E-A43D-080DF845A80C}"/>
              </a:ext>
            </a:extLst>
          </p:cNvPr>
          <p:cNvSpPr/>
          <p:nvPr/>
        </p:nvSpPr>
        <p:spPr>
          <a:xfrm>
            <a:off x="809228" y="5015778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RT_PREEMPT patch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ACB0F-AE47-4174-94C4-253B9A91CBAC}"/>
              </a:ext>
            </a:extLst>
          </p:cNvPr>
          <p:cNvSpPr/>
          <p:nvPr/>
        </p:nvSpPr>
        <p:spPr>
          <a:xfrm>
            <a:off x="809227" y="5615017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ROS 2 RT config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E60CF5-37C1-4592-A6CB-DF3A4D03B996}"/>
              </a:ext>
            </a:extLst>
          </p:cNvPr>
          <p:cNvSpPr/>
          <p:nvPr/>
        </p:nvSpPr>
        <p:spPr>
          <a:xfrm>
            <a:off x="3553601" y="4302795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4"/>
              </a:rPr>
              <a:t>Ubuntu </a:t>
            </a:r>
            <a:r>
              <a:rPr lang="en-US" dirty="0" err="1">
                <a:solidFill>
                  <a:schemeClr val="tx1"/>
                </a:solidFill>
                <a:hlinkClick r:id="rId4"/>
              </a:rPr>
              <a:t>raspi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22AF41-E93B-424E-BD9E-392279E05AD2}"/>
              </a:ext>
            </a:extLst>
          </p:cNvPr>
          <p:cNvSpPr/>
          <p:nvPr/>
        </p:nvSpPr>
        <p:spPr>
          <a:xfrm>
            <a:off x="3553601" y="5026794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ROS 2 RT kernel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B97F5B-6DD9-47E2-9D09-7C0F0EAC2678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>
            <a:off x="5801042" y="4524510"/>
            <a:ext cx="343359" cy="3290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35F8E5-8B30-4756-8348-788A938A8590}"/>
              </a:ext>
            </a:extLst>
          </p:cNvPr>
          <p:cNvCxnSpPr>
            <a:cxnSpLocks/>
            <a:stCxn id="41" idx="3"/>
            <a:endCxn id="15" idx="1"/>
          </p:cNvCxnSpPr>
          <p:nvPr/>
        </p:nvCxnSpPr>
        <p:spPr>
          <a:xfrm flipV="1">
            <a:off x="5801042" y="4853558"/>
            <a:ext cx="343359" cy="3949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EBC366-6277-45FF-B470-73FD87F3C902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3056668" y="4638254"/>
            <a:ext cx="496933" cy="6102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F2739E-C0E8-47EA-BC51-9033C3AAC285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>
            <a:off x="3056669" y="5237493"/>
            <a:ext cx="496932" cy="110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3ECAAC-DFF6-478A-BB31-84D337266EAE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3056668" y="5248509"/>
            <a:ext cx="496933" cy="5882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ROS 2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008" y="1301757"/>
            <a:ext cx="11428808" cy="1460913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/>
              <a:t>There are different DDS vendors, we test them using a </a:t>
            </a:r>
            <a:r>
              <a:rPr lang="en-US" dirty="0">
                <a:hlinkClick r:id="rId2"/>
              </a:rPr>
              <a:t>reference_system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performance_test</a:t>
            </a: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Tune DDS is a vendor specific, we need an individual support (call for action)</a:t>
            </a:r>
          </a:p>
          <a:p>
            <a:pPr lvl="1"/>
            <a:r>
              <a:rPr lang="en-US" dirty="0">
                <a:hlinkClick r:id="rId4"/>
              </a:rPr>
              <a:t>https://real-time-working-group.readthedocs.io/en/rolling/Guides/guides.html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6E396-9B0A-4D41-BAF4-B38A07514436}"/>
              </a:ext>
            </a:extLst>
          </p:cNvPr>
          <p:cNvSpPr/>
          <p:nvPr/>
        </p:nvSpPr>
        <p:spPr>
          <a:xfrm>
            <a:off x="5199960" y="5254965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E9E67-1210-42DE-9F26-AB6E94C8BBA5}"/>
              </a:ext>
            </a:extLst>
          </p:cNvPr>
          <p:cNvSpPr/>
          <p:nvPr/>
        </p:nvSpPr>
        <p:spPr>
          <a:xfrm>
            <a:off x="5199960" y="5805727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84EE8-5742-40CF-8B40-6D2ADFA14DBE}"/>
              </a:ext>
            </a:extLst>
          </p:cNvPr>
          <p:cNvSpPr/>
          <p:nvPr/>
        </p:nvSpPr>
        <p:spPr>
          <a:xfrm>
            <a:off x="5199960" y="4704203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82D6F-0D27-45CD-84A9-677F0B067736}"/>
              </a:ext>
            </a:extLst>
          </p:cNvPr>
          <p:cNvSpPr/>
          <p:nvPr/>
        </p:nvSpPr>
        <p:spPr>
          <a:xfrm>
            <a:off x="5199960" y="4153441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AB0864-E397-4BD5-80EA-98559B186F5E}"/>
              </a:ext>
            </a:extLst>
          </p:cNvPr>
          <p:cNvSpPr/>
          <p:nvPr/>
        </p:nvSpPr>
        <p:spPr>
          <a:xfrm>
            <a:off x="5199960" y="3602679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3C210D-2170-47D1-AFE1-AC4951253550}"/>
              </a:ext>
            </a:extLst>
          </p:cNvPr>
          <p:cNvSpPr/>
          <p:nvPr/>
        </p:nvSpPr>
        <p:spPr>
          <a:xfrm>
            <a:off x="1893064" y="4153441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CycloneDDS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143C5-62A4-44BA-8CA6-2AB65BE988E2}"/>
              </a:ext>
            </a:extLst>
          </p:cNvPr>
          <p:cNvSpPr/>
          <p:nvPr/>
        </p:nvSpPr>
        <p:spPr>
          <a:xfrm>
            <a:off x="1893064" y="4704203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 DDS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FFF21C-01C5-4081-82F8-1E3CDA2BEBEB}"/>
              </a:ext>
            </a:extLst>
          </p:cNvPr>
          <p:cNvSpPr/>
          <p:nvPr/>
        </p:nvSpPr>
        <p:spPr>
          <a:xfrm>
            <a:off x="1893064" y="5254965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Connext DDS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FF2DBF-151A-4E0B-ACB6-A1BCB4C36AC8}"/>
              </a:ext>
            </a:extLst>
          </p:cNvPr>
          <p:cNvSpPr/>
          <p:nvPr/>
        </p:nvSpPr>
        <p:spPr>
          <a:xfrm>
            <a:off x="1893063" y="5805726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Iceoryx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C263C-EE7A-464F-B9A0-24D09491D179}"/>
              </a:ext>
            </a:extLst>
          </p:cNvPr>
          <p:cNvCxnSpPr>
            <a:cxnSpLocks/>
          </p:cNvCxnSpPr>
          <p:nvPr/>
        </p:nvCxnSpPr>
        <p:spPr>
          <a:xfrm flipH="1" flipV="1">
            <a:off x="4140504" y="4153440"/>
            <a:ext cx="1059456" cy="5507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4A6AB8-A805-427C-A733-2417E57A751A}"/>
              </a:ext>
            </a:extLst>
          </p:cNvPr>
          <p:cNvCxnSpPr>
            <a:cxnSpLocks/>
          </p:cNvCxnSpPr>
          <p:nvPr/>
        </p:nvCxnSpPr>
        <p:spPr>
          <a:xfrm flipH="1">
            <a:off x="4140504" y="5147632"/>
            <a:ext cx="1059456" cy="11070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1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ROS 2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ROS2 Executors to improve a real-time behavior, </a:t>
            </a:r>
            <a:r>
              <a:rPr lang="en-US" dirty="0">
                <a:hlinkClick r:id="rId2"/>
              </a:rPr>
              <a:t>ros_tracing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LTT-NG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139DC-98BE-47A3-8FD8-D51D6BFA5880}"/>
              </a:ext>
            </a:extLst>
          </p:cNvPr>
          <p:cNvSpPr/>
          <p:nvPr/>
        </p:nvSpPr>
        <p:spPr>
          <a:xfrm>
            <a:off x="5199960" y="5254965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72A88-FF56-49BF-BEB7-56129944A1E6}"/>
              </a:ext>
            </a:extLst>
          </p:cNvPr>
          <p:cNvSpPr/>
          <p:nvPr/>
        </p:nvSpPr>
        <p:spPr>
          <a:xfrm>
            <a:off x="5199960" y="5805727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F6501-9B79-46FA-9B91-C3507E4FE8C9}"/>
              </a:ext>
            </a:extLst>
          </p:cNvPr>
          <p:cNvSpPr/>
          <p:nvPr/>
        </p:nvSpPr>
        <p:spPr>
          <a:xfrm>
            <a:off x="5199960" y="4704203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C9831-5FA0-4049-A749-6075B3930189}"/>
              </a:ext>
            </a:extLst>
          </p:cNvPr>
          <p:cNvSpPr/>
          <p:nvPr/>
        </p:nvSpPr>
        <p:spPr>
          <a:xfrm>
            <a:off x="5199960" y="4153441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2890A-0947-428E-BC40-0B8A38F752EF}"/>
              </a:ext>
            </a:extLst>
          </p:cNvPr>
          <p:cNvSpPr/>
          <p:nvPr/>
        </p:nvSpPr>
        <p:spPr>
          <a:xfrm>
            <a:off x="5199960" y="3602679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1318C-FA45-4709-9D81-0F176E623998}"/>
              </a:ext>
            </a:extLst>
          </p:cNvPr>
          <p:cNvSpPr/>
          <p:nvPr/>
        </p:nvSpPr>
        <p:spPr>
          <a:xfrm>
            <a:off x="1264026" y="2476610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threaded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802BC5-7188-4FB7-9E4D-02C319D9E267}"/>
              </a:ext>
            </a:extLst>
          </p:cNvPr>
          <p:cNvSpPr/>
          <p:nvPr/>
        </p:nvSpPr>
        <p:spPr>
          <a:xfrm>
            <a:off x="1264026" y="2991568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 threaded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00E983-FAFD-49C7-8B42-60D28C5700DC}"/>
              </a:ext>
            </a:extLst>
          </p:cNvPr>
          <p:cNvSpPr/>
          <p:nvPr/>
        </p:nvSpPr>
        <p:spPr>
          <a:xfrm>
            <a:off x="1264025" y="3509094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>
                <a:solidFill>
                  <a:schemeClr val="tx1"/>
                </a:solidFill>
              </a:rPr>
              <a:t>Callback groups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E95A66-E773-42D6-B43C-D18808FC392C}"/>
              </a:ext>
            </a:extLst>
          </p:cNvPr>
          <p:cNvCxnSpPr>
            <a:cxnSpLocks/>
          </p:cNvCxnSpPr>
          <p:nvPr/>
        </p:nvCxnSpPr>
        <p:spPr>
          <a:xfrm flipH="1" flipV="1">
            <a:off x="3556070" y="2476610"/>
            <a:ext cx="1643891" cy="1676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8BCC0C-B556-409C-90E3-499B01FD3B73}"/>
              </a:ext>
            </a:extLst>
          </p:cNvPr>
          <p:cNvCxnSpPr>
            <a:cxnSpLocks/>
          </p:cNvCxnSpPr>
          <p:nvPr/>
        </p:nvCxnSpPr>
        <p:spPr>
          <a:xfrm flipH="1">
            <a:off x="3556070" y="4596870"/>
            <a:ext cx="1643891" cy="193814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736800-76FC-4291-95FB-43CDDED71689}"/>
              </a:ext>
            </a:extLst>
          </p:cNvPr>
          <p:cNvSpPr/>
          <p:nvPr/>
        </p:nvSpPr>
        <p:spPr>
          <a:xfrm>
            <a:off x="1264024" y="4030311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D765A-92A3-496F-9367-CB0E8ED3A003}"/>
              </a:ext>
            </a:extLst>
          </p:cNvPr>
          <p:cNvSpPr/>
          <p:nvPr/>
        </p:nvSpPr>
        <p:spPr>
          <a:xfrm>
            <a:off x="1264023" y="4541578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>
                <a:solidFill>
                  <a:schemeClr val="tx1"/>
                </a:solidFill>
              </a:rPr>
              <a:t>PiCAS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6A698-EF1C-45C4-9F34-7A4EAF232625}"/>
              </a:ext>
            </a:extLst>
          </p:cNvPr>
          <p:cNvSpPr/>
          <p:nvPr/>
        </p:nvSpPr>
        <p:spPr>
          <a:xfrm>
            <a:off x="1264023" y="5062795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de-DE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CLC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BAD250-858C-4855-B352-0985B32B6A70}"/>
              </a:ext>
            </a:extLst>
          </p:cNvPr>
          <p:cNvSpPr/>
          <p:nvPr/>
        </p:nvSpPr>
        <p:spPr>
          <a:xfrm>
            <a:off x="1264023" y="5584012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de-DE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ock-free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9F867A-12E2-4FE5-BD6F-237906E9641A}"/>
              </a:ext>
            </a:extLst>
          </p:cNvPr>
          <p:cNvSpPr/>
          <p:nvPr/>
        </p:nvSpPr>
        <p:spPr>
          <a:xfrm>
            <a:off x="1264022" y="6091588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de-DE" dirty="0">
                <a:solidFill>
                  <a:schemeClr val="tx1"/>
                </a:solidFill>
              </a:rPr>
              <a:t>with wait-set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ROS 2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008" y="1213107"/>
            <a:ext cx="11428808" cy="238957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https://github.com/ros-realtime/reference-system#setup-raspberry-pi-4-for-the-test</a:t>
            </a:r>
            <a:r>
              <a:rPr lang="en-US" dirty="0"/>
              <a:t> 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constant CPU frequency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CPU isolation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assign RT priorities to threads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real-time coding guidelines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CDBD3-E8E2-4848-8F6E-3E69A11F26D7}"/>
              </a:ext>
            </a:extLst>
          </p:cNvPr>
          <p:cNvSpPr/>
          <p:nvPr/>
        </p:nvSpPr>
        <p:spPr>
          <a:xfrm>
            <a:off x="5199960" y="5254965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BAA33-485F-4A95-A708-9B725415CABF}"/>
              </a:ext>
            </a:extLst>
          </p:cNvPr>
          <p:cNvSpPr/>
          <p:nvPr/>
        </p:nvSpPr>
        <p:spPr>
          <a:xfrm>
            <a:off x="5199960" y="5805727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64E98D-558B-41E5-80CD-13B988F43F03}"/>
              </a:ext>
            </a:extLst>
          </p:cNvPr>
          <p:cNvSpPr/>
          <p:nvPr/>
        </p:nvSpPr>
        <p:spPr>
          <a:xfrm>
            <a:off x="5199960" y="4704203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AD7E8-9663-4031-BEEF-439FB1406973}"/>
              </a:ext>
            </a:extLst>
          </p:cNvPr>
          <p:cNvSpPr/>
          <p:nvPr/>
        </p:nvSpPr>
        <p:spPr>
          <a:xfrm>
            <a:off x="5199960" y="4153441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13567-78DD-455E-A1BB-55682ED2763B}"/>
              </a:ext>
            </a:extLst>
          </p:cNvPr>
          <p:cNvSpPr/>
          <p:nvPr/>
        </p:nvSpPr>
        <p:spPr>
          <a:xfrm>
            <a:off x="5199960" y="3602679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241642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ROS 2 real-time tests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008" y="1213108"/>
            <a:ext cx="11428808" cy="418468"/>
          </a:xfrm>
        </p:spPr>
        <p:txBody>
          <a:bodyPr/>
          <a:lstStyle/>
          <a:p>
            <a:r>
              <a:rPr lang="en-US" dirty="0">
                <a:hlinkClick r:id="rId2"/>
              </a:rPr>
              <a:t>reference_system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performance_test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pendulum_control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1A459-F144-4909-9722-5114B7A1B0C0}"/>
              </a:ext>
            </a:extLst>
          </p:cNvPr>
          <p:cNvSpPr/>
          <p:nvPr/>
        </p:nvSpPr>
        <p:spPr>
          <a:xfrm rot="16200000">
            <a:off x="7617245" y="4725939"/>
            <a:ext cx="2697295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231C7C-81C6-4D43-8E2D-ED4FB2DF2F46}"/>
              </a:ext>
            </a:extLst>
          </p:cNvPr>
          <p:cNvSpPr/>
          <p:nvPr/>
        </p:nvSpPr>
        <p:spPr>
          <a:xfrm>
            <a:off x="5199960" y="5254965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E7BEE9-43FB-44FC-902A-8F1737D24B6F}"/>
              </a:ext>
            </a:extLst>
          </p:cNvPr>
          <p:cNvSpPr/>
          <p:nvPr/>
        </p:nvSpPr>
        <p:spPr>
          <a:xfrm>
            <a:off x="5199960" y="5805727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BEBEF-03C4-468A-ADAE-24467327F944}"/>
              </a:ext>
            </a:extLst>
          </p:cNvPr>
          <p:cNvSpPr/>
          <p:nvPr/>
        </p:nvSpPr>
        <p:spPr>
          <a:xfrm>
            <a:off x="5199960" y="4704203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1CBC7F-96A3-4A8A-A4F0-F2031FED272C}"/>
              </a:ext>
            </a:extLst>
          </p:cNvPr>
          <p:cNvSpPr/>
          <p:nvPr/>
        </p:nvSpPr>
        <p:spPr>
          <a:xfrm>
            <a:off x="5199960" y="4153441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4CBB1-BAF2-4336-9E0A-EC90A6D9CB45}"/>
              </a:ext>
            </a:extLst>
          </p:cNvPr>
          <p:cNvSpPr/>
          <p:nvPr/>
        </p:nvSpPr>
        <p:spPr>
          <a:xfrm>
            <a:off x="5199960" y="3602679"/>
            <a:ext cx="2247441" cy="443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3030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Roadmap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510" y="1851616"/>
            <a:ext cx="11428808" cy="2455979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/>
              <a:t>x86_64 support</a:t>
            </a:r>
          </a:p>
          <a:p>
            <a:pPr>
              <a:buClr>
                <a:schemeClr val="bg1"/>
              </a:buClr>
            </a:pPr>
            <a:r>
              <a:rPr lang="en-US" dirty="0"/>
              <a:t>Buildfarm (generate ready-to-use ISO images)</a:t>
            </a:r>
          </a:p>
          <a:p>
            <a:pPr>
              <a:buClr>
                <a:schemeClr val="bg1"/>
              </a:buClr>
            </a:pPr>
            <a:r>
              <a:rPr lang="en-US" dirty="0"/>
              <a:t>Create a HW test farm</a:t>
            </a:r>
          </a:p>
          <a:p>
            <a:pPr>
              <a:buClr>
                <a:schemeClr val="bg1"/>
              </a:buClr>
            </a:pPr>
            <a:r>
              <a:rPr lang="en-US" dirty="0"/>
              <a:t>Some new tooling?</a:t>
            </a:r>
          </a:p>
          <a:p>
            <a:pPr>
              <a:buClr>
                <a:schemeClr val="bg1"/>
              </a:buClr>
            </a:pPr>
            <a:r>
              <a:rPr lang="en-US" dirty="0"/>
              <a:t>Help with Executors performance (reference system evolution)</a:t>
            </a:r>
          </a:p>
        </p:txBody>
      </p:sp>
    </p:spTree>
    <p:extLst>
      <p:ext uri="{BB962C8B-B14F-4D97-AF65-F5344CB8AC3E}">
        <p14:creationId xmlns:p14="http://schemas.microsoft.com/office/powerpoint/2010/main" val="20642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510" y="1851616"/>
            <a:ext cx="11428808" cy="2354624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/>
              <a:t>Real-time ROS 2 depends on layers below (HW, OS, DDS) and layers above (Application). </a:t>
            </a:r>
          </a:p>
          <a:p>
            <a:pPr>
              <a:buClr>
                <a:schemeClr val="bg1"/>
              </a:buClr>
            </a:pPr>
            <a:r>
              <a:rPr lang="en-US" dirty="0"/>
              <a:t>Join us and contribute: </a:t>
            </a:r>
            <a:r>
              <a:rPr lang="en-US" dirty="0">
                <a:hlinkClick r:id="rId2"/>
              </a:rPr>
              <a:t>https://github.com/ros-realtime/community#how-to-contribute</a:t>
            </a: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Please use it, and provide a feedback</a:t>
            </a:r>
          </a:p>
        </p:txBody>
      </p:sp>
    </p:spTree>
    <p:extLst>
      <p:ext uri="{BB962C8B-B14F-4D97-AF65-F5344CB8AC3E}">
        <p14:creationId xmlns:p14="http://schemas.microsoft.com/office/powerpoint/2010/main" val="13110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510" y="1851616"/>
            <a:ext cx="11428808" cy="2973772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hlinkClick r:id="rId2"/>
              </a:rPr>
              <a:t>https://real-time-working-group.readthedocs.io/en/rolling/</a:t>
            </a:r>
          </a:p>
          <a:p>
            <a:pPr>
              <a:buClr>
                <a:schemeClr val="bg1"/>
              </a:buClr>
            </a:pPr>
            <a:endParaRPr lang="en-US" dirty="0">
              <a:hlinkClick r:id="rId2"/>
            </a:endParaRPr>
          </a:p>
          <a:p>
            <a:pPr>
              <a:buClr>
                <a:schemeClr val="bg1"/>
              </a:buClr>
            </a:pPr>
            <a:r>
              <a:rPr lang="en-US" dirty="0">
                <a:hlinkClick r:id="rId2"/>
              </a:rPr>
              <a:t>https://github.com/ros-realtime</a:t>
            </a:r>
          </a:p>
          <a:p>
            <a:pPr>
              <a:buClr>
                <a:schemeClr val="bg1"/>
              </a:buClr>
            </a:pPr>
            <a:r>
              <a:rPr lang="en-US" dirty="0">
                <a:hlinkClick r:id="rId2"/>
              </a:rPr>
              <a:t>https://github.com/ros-realtime/reference-system</a:t>
            </a:r>
          </a:p>
          <a:p>
            <a:pPr>
              <a:buClr>
                <a:schemeClr val="bg1"/>
              </a:buClr>
            </a:pPr>
            <a:r>
              <a:rPr lang="en-US" dirty="0">
                <a:hlinkClick r:id="rId2"/>
              </a:rPr>
              <a:t>https://github.com/ros-realtime/rt-kernel-docker-builder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30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Who we are (</a:t>
            </a:r>
            <a:r>
              <a:rPr lang="en-CA" dirty="0">
                <a:hlinkClick r:id="rId2"/>
              </a:rPr>
              <a:t>https://github.com/ros-realtime/community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510" y="1851615"/>
            <a:ext cx="11428808" cy="3778003"/>
          </a:xfrm>
        </p:spPr>
        <p:txBody>
          <a:bodyPr/>
          <a:lstStyle/>
          <a:p>
            <a:r>
              <a:rPr lang="en-US" dirty="0">
                <a:hlinkClick r:id="rId3"/>
              </a:rPr>
              <a:t>ROS 2 real-time Working Group </a:t>
            </a:r>
            <a:r>
              <a:rPr lang="en-US" dirty="0"/>
              <a:t>(RTWG): </a:t>
            </a:r>
          </a:p>
          <a:p>
            <a:pPr lvl="1"/>
            <a:r>
              <a:rPr lang="en-US" dirty="0"/>
              <a:t>one of the working groups under the </a:t>
            </a:r>
            <a:r>
              <a:rPr lang="en-US" dirty="0">
                <a:hlinkClick r:id="rId4"/>
              </a:rPr>
              <a:t>ROS 2 Technical Steering Committee </a:t>
            </a:r>
            <a:r>
              <a:rPr lang="en-US" dirty="0"/>
              <a:t>(TSC) umbrella</a:t>
            </a:r>
          </a:p>
          <a:p>
            <a:r>
              <a:rPr lang="en-US" dirty="0"/>
              <a:t>Company list: 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Apex.AI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Bosch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Open Robotics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Wind River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and other contributors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AE54C-6E6A-4094-8F33-955A0D780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743" y="3711125"/>
            <a:ext cx="6818575" cy="2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What are we doing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510" y="1851616"/>
            <a:ext cx="5850374" cy="3612750"/>
          </a:xfrm>
        </p:spPr>
        <p:txBody>
          <a:bodyPr/>
          <a:lstStyle/>
          <a:p>
            <a:r>
              <a:rPr lang="en-US" dirty="0"/>
              <a:t>ROS 2 real-time WG Goals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Provide a reference ROS2 real-time system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Provide guidelines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Create benchmarks and test the system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Improve ROS2 real-time behavior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Provide a collection of the useful ROS 2 real-time resources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51256-62E7-4DD7-9E0F-3B0342AE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84" y="2148290"/>
            <a:ext cx="5933941" cy="44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9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ROS 2 System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509C27-8B33-4CB1-BFA9-FA0C06285CF5}"/>
              </a:ext>
            </a:extLst>
          </p:cNvPr>
          <p:cNvSpPr/>
          <p:nvPr/>
        </p:nvSpPr>
        <p:spPr>
          <a:xfrm>
            <a:off x="3272008" y="4193242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A4FE8-CBAF-4CFB-B17C-FC927377D453}"/>
              </a:ext>
            </a:extLst>
          </p:cNvPr>
          <p:cNvSpPr/>
          <p:nvPr/>
        </p:nvSpPr>
        <p:spPr>
          <a:xfrm>
            <a:off x="3272008" y="4744004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2F76D-6727-4B0F-8741-CE7066B911AA}"/>
              </a:ext>
            </a:extLst>
          </p:cNvPr>
          <p:cNvSpPr/>
          <p:nvPr/>
        </p:nvSpPr>
        <p:spPr>
          <a:xfrm>
            <a:off x="3272008" y="3642480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5D7C1-68BC-4527-A5AB-EDDC7F7B6167}"/>
              </a:ext>
            </a:extLst>
          </p:cNvPr>
          <p:cNvSpPr/>
          <p:nvPr/>
        </p:nvSpPr>
        <p:spPr>
          <a:xfrm>
            <a:off x="3272008" y="3091718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ROS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55F5C-60DF-4C11-9FCF-66B9A5604E17}"/>
              </a:ext>
            </a:extLst>
          </p:cNvPr>
          <p:cNvSpPr/>
          <p:nvPr/>
        </p:nvSpPr>
        <p:spPr>
          <a:xfrm>
            <a:off x="3272008" y="2540956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8245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ROS 2 System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9BBC4-A86F-43BA-BFFE-EE2F4F0996A2}"/>
              </a:ext>
            </a:extLst>
          </p:cNvPr>
          <p:cNvSpPr/>
          <p:nvPr/>
        </p:nvSpPr>
        <p:spPr>
          <a:xfrm>
            <a:off x="3272008" y="4193242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B77953-FB8D-4EB2-B8E2-3670E27AA87C}"/>
              </a:ext>
            </a:extLst>
          </p:cNvPr>
          <p:cNvSpPr/>
          <p:nvPr/>
        </p:nvSpPr>
        <p:spPr>
          <a:xfrm>
            <a:off x="3272008" y="4744004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C5B42-373E-4529-8C7C-5A92EACEFCE0}"/>
              </a:ext>
            </a:extLst>
          </p:cNvPr>
          <p:cNvSpPr/>
          <p:nvPr/>
        </p:nvSpPr>
        <p:spPr>
          <a:xfrm>
            <a:off x="3272008" y="3642480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DCAB0-BD61-4A30-BDF0-B62FABD37E3F}"/>
              </a:ext>
            </a:extLst>
          </p:cNvPr>
          <p:cNvSpPr/>
          <p:nvPr/>
        </p:nvSpPr>
        <p:spPr>
          <a:xfrm>
            <a:off x="3272008" y="3091718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ROS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5A60F-B37B-476F-B075-0BDF97BBC92B}"/>
              </a:ext>
            </a:extLst>
          </p:cNvPr>
          <p:cNvSpPr/>
          <p:nvPr/>
        </p:nvSpPr>
        <p:spPr>
          <a:xfrm>
            <a:off x="3272008" y="2540956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69DF4-E440-4BDC-9079-FED1DF36D544}"/>
              </a:ext>
            </a:extLst>
          </p:cNvPr>
          <p:cNvSpPr/>
          <p:nvPr/>
        </p:nvSpPr>
        <p:spPr>
          <a:xfrm>
            <a:off x="6546353" y="3507361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/>
              </a:rPr>
              <a:t>ros_tracing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823C5-731D-49DE-B485-3E4ECC15FA0C}"/>
              </a:ext>
            </a:extLst>
          </p:cNvPr>
          <p:cNvSpPr/>
          <p:nvPr/>
        </p:nvSpPr>
        <p:spPr>
          <a:xfrm>
            <a:off x="6546354" y="2418655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4"/>
              </a:rPr>
              <a:t>performance_test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DE023-4E49-4DFB-92D6-B3D8C3791FD3}"/>
              </a:ext>
            </a:extLst>
          </p:cNvPr>
          <p:cNvSpPr/>
          <p:nvPr/>
        </p:nvSpPr>
        <p:spPr>
          <a:xfrm>
            <a:off x="6546354" y="1775999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/>
              </a:rPr>
              <a:t>reference-system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56788-92F9-45BE-A639-2AD5207E7844}"/>
              </a:ext>
            </a:extLst>
          </p:cNvPr>
          <p:cNvSpPr/>
          <p:nvPr/>
        </p:nvSpPr>
        <p:spPr>
          <a:xfrm>
            <a:off x="6546354" y="4183979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/>
              </a:rPr>
              <a:t>rt_kernel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91B3E-B40F-4FB2-BC5D-B9FDB93F5D72}"/>
              </a:ext>
            </a:extLst>
          </p:cNvPr>
          <p:cNvSpPr/>
          <p:nvPr/>
        </p:nvSpPr>
        <p:spPr>
          <a:xfrm>
            <a:off x="393598" y="4196564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/>
              </a:rPr>
              <a:t>QNX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2934E-0CF9-47BA-A5E2-27E47959E14C}"/>
              </a:ext>
            </a:extLst>
          </p:cNvPr>
          <p:cNvSpPr/>
          <p:nvPr/>
        </p:nvSpPr>
        <p:spPr>
          <a:xfrm>
            <a:off x="393597" y="4794554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8"/>
              </a:rPr>
              <a:t>VxWorks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71BF03-8789-42FE-B704-81F8655BC0C1}"/>
              </a:ext>
            </a:extLst>
          </p:cNvPr>
          <p:cNvSpPr/>
          <p:nvPr/>
        </p:nvSpPr>
        <p:spPr>
          <a:xfrm rot="16200000">
            <a:off x="8488031" y="3664963"/>
            <a:ext cx="2646478" cy="398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9"/>
              </a:rPr>
              <a:t>documentation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E82403-82E2-45AF-919D-C754CBD32ABB}"/>
              </a:ext>
            </a:extLst>
          </p:cNvPr>
          <p:cNvSpPr/>
          <p:nvPr/>
        </p:nvSpPr>
        <p:spPr>
          <a:xfrm>
            <a:off x="393596" y="3590905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10"/>
              </a:rPr>
              <a:t>Ubuntu Linux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55A838-BC3D-4A6F-8DBE-3F1FB0780DC5}"/>
              </a:ext>
            </a:extLst>
          </p:cNvPr>
          <p:cNvSpPr/>
          <p:nvPr/>
        </p:nvSpPr>
        <p:spPr>
          <a:xfrm>
            <a:off x="6546353" y="4744003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11"/>
              </a:rPr>
              <a:t>Raspberry PI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5F9C8-8CFA-4940-97AE-DCE8437C627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9449" y="1997714"/>
            <a:ext cx="1026905" cy="7649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0FE59A-3FCB-4C2B-B8A1-D6EC3F630EA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519449" y="2640370"/>
            <a:ext cx="1026905" cy="6730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5EAB18-05BB-4874-8F5E-FEF9694636D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19449" y="3313433"/>
            <a:ext cx="1026904" cy="4156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2C689C-5656-433F-AD6E-31E0D0B8A73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5519449" y="4405694"/>
            <a:ext cx="1026905" cy="92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8A7363-D2E8-4B9E-A0E9-FAD48EA146A8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2641037" y="3812620"/>
            <a:ext cx="630971" cy="6023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4C1277-E2B6-4ED0-ABA6-5B1A0EE762AF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2641039" y="4414957"/>
            <a:ext cx="630969" cy="33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77F5AA-B252-4BF4-8F52-061B700B7A2B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41038" y="4414957"/>
            <a:ext cx="630970" cy="6013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7CB419-3E5D-418A-98B1-D6B046D45EA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5519449" y="4965718"/>
            <a:ext cx="1026904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DD338-5654-40FC-BB76-7532E26E4CA6}"/>
              </a:ext>
            </a:extLst>
          </p:cNvPr>
          <p:cNvSpPr/>
          <p:nvPr/>
        </p:nvSpPr>
        <p:spPr>
          <a:xfrm>
            <a:off x="6546353" y="5304027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Intel x86_64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964B63-EC2D-4852-ADFE-2572D10C2CAD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519449" y="4965719"/>
            <a:ext cx="1026904" cy="5600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What is a real-time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510" y="1851616"/>
            <a:ext cx="11428808" cy="203733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399" dirty="0"/>
              <a:t>Real-time system must guarantee response within specified time constraints, often referred to as "deadlines“</a:t>
            </a:r>
          </a:p>
          <a:p>
            <a:pPr>
              <a:buClr>
                <a:schemeClr val="bg1"/>
              </a:buClr>
            </a:pPr>
            <a:r>
              <a:rPr lang="en-US" sz="2399" dirty="0"/>
              <a:t>Hardware and software pieces make up the entire real-time system</a:t>
            </a:r>
          </a:p>
          <a:p>
            <a:pPr>
              <a:buClr>
                <a:schemeClr val="bg1"/>
              </a:buClr>
            </a:pPr>
            <a:r>
              <a:rPr lang="en-US" sz="2399" dirty="0"/>
              <a:t>The key component that is needed to build a real-time system is a Real-Time Operating System (RTOS)</a:t>
            </a:r>
          </a:p>
        </p:txBody>
      </p:sp>
      <p:pic>
        <p:nvPicPr>
          <p:cNvPr id="2050" name="Picture 2" descr="Heart Lung Machine Stockert Machine, for Cardiology, Rs 30000000 /piece |  ID: 20156402955">
            <a:extLst>
              <a:ext uri="{FF2B5EF4-FFF2-40B4-BE49-F238E27FC236}">
                <a16:creationId xmlns:a16="http://schemas.microsoft.com/office/drawing/2014/main" id="{DB8CB5B9-6883-4E42-9859-9A55C346D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21" y="38889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74CAE-ECC3-42C3-893B-F39FBB5C20F0}"/>
              </a:ext>
            </a:extLst>
          </p:cNvPr>
          <p:cNvSpPr txBox="1"/>
          <p:nvPr/>
        </p:nvSpPr>
        <p:spPr>
          <a:xfrm>
            <a:off x="7485484" y="6080858"/>
            <a:ext cx="4335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https://www.indiamart.com/proddetail/heart-lung-machine-stockert-machine-20156402955.html</a:t>
            </a:r>
          </a:p>
        </p:txBody>
      </p:sp>
    </p:spTree>
    <p:extLst>
      <p:ext uri="{BB962C8B-B14F-4D97-AF65-F5344CB8AC3E}">
        <p14:creationId xmlns:p14="http://schemas.microsoft.com/office/powerpoint/2010/main" val="24838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4D43-6A2F-4750-B4F5-6157DA07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reference_system run with and without RT config + stress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77885-486A-4105-BBBD-F4274E24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" y="2420684"/>
            <a:ext cx="5982672" cy="2681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4862C6-911A-4E26-A828-78D6E995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609592"/>
            <a:ext cx="5982672" cy="34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8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Operating systems taxonomy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08F02-5C58-4CFF-B4FC-728B896B4B3C}"/>
              </a:ext>
            </a:extLst>
          </p:cNvPr>
          <p:cNvSpPr/>
          <p:nvPr/>
        </p:nvSpPr>
        <p:spPr>
          <a:xfrm>
            <a:off x="908378" y="2218352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3DAD5-9812-463D-A5C6-2CE8FFC68FFD}"/>
              </a:ext>
            </a:extLst>
          </p:cNvPr>
          <p:cNvSpPr/>
          <p:nvPr/>
        </p:nvSpPr>
        <p:spPr>
          <a:xfrm>
            <a:off x="4593521" y="2218352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 real-time 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8AFE2-BF88-4B53-BB17-12A4FF6F6C95}"/>
              </a:ext>
            </a:extLst>
          </p:cNvPr>
          <p:cNvSpPr/>
          <p:nvPr/>
        </p:nvSpPr>
        <p:spPr>
          <a:xfrm>
            <a:off x="8278663" y="2218352"/>
            <a:ext cx="2247441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 real-time 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54F74-C8C8-4A44-B96C-96D1E294124E}"/>
              </a:ext>
            </a:extLst>
          </p:cNvPr>
          <p:cNvSpPr/>
          <p:nvPr/>
        </p:nvSpPr>
        <p:spPr>
          <a:xfrm>
            <a:off x="5940082" y="3387849"/>
            <a:ext cx="3178748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Tight time boundaries for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692A9-1478-4C53-A87A-26A410B22114}"/>
              </a:ext>
            </a:extLst>
          </p:cNvPr>
          <p:cNvSpPr/>
          <p:nvPr/>
        </p:nvSpPr>
        <p:spPr>
          <a:xfrm>
            <a:off x="393596" y="3387848"/>
            <a:ext cx="3417286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variable time boundaries for 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70EEC3-42A2-45D3-B548-C400565676FA}"/>
              </a:ext>
            </a:extLst>
          </p:cNvPr>
          <p:cNvSpPr/>
          <p:nvPr/>
        </p:nvSpPr>
        <p:spPr>
          <a:xfrm>
            <a:off x="4593521" y="4450917"/>
            <a:ext cx="2589477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May exceed the deadline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C43BB-40D4-4D33-B1CF-637413434953}"/>
              </a:ext>
            </a:extLst>
          </p:cNvPr>
          <p:cNvSpPr/>
          <p:nvPr/>
        </p:nvSpPr>
        <p:spPr>
          <a:xfrm>
            <a:off x="8278664" y="4450917"/>
            <a:ext cx="2506850" cy="443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Stay within the deadline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2005AFE9-C09A-488E-AD83-B7C28DB0E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492036"/>
              </p:ext>
            </p:extLst>
          </p:nvPr>
        </p:nvGraphicFramePr>
        <p:xfrm>
          <a:off x="908378" y="5660310"/>
          <a:ext cx="9777983" cy="44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7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6" y="561698"/>
            <a:ext cx="11427025" cy="418467"/>
          </a:xfrm>
        </p:spPr>
        <p:txBody>
          <a:bodyPr/>
          <a:lstStyle/>
          <a:p>
            <a:r>
              <a:rPr lang="en-CA" dirty="0"/>
              <a:t>When do you need a real-time?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CB873-FCAF-406D-8A90-20BA74B0C1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007" y="1421958"/>
            <a:ext cx="10989399" cy="1460913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/>
              <a:t>Building a real-time system can be a good idea if you need to make sure that certain parts of your program run in a certain amount of time</a:t>
            </a:r>
          </a:p>
          <a:p>
            <a:pPr>
              <a:buClr>
                <a:schemeClr val="bg1"/>
              </a:buClr>
            </a:pPr>
            <a:r>
              <a:rPr lang="en-US" dirty="0"/>
              <a:t>If you are working on a mission-critical or safety-related project, then the need for building a real-time system is must.  </a:t>
            </a:r>
          </a:p>
          <a:p>
            <a:pPr>
              <a:buClr>
                <a:schemeClr val="bg1"/>
              </a:buClr>
            </a:pPr>
            <a:r>
              <a:rPr lang="en-US" dirty="0"/>
              <a:t>You can find real-time components in the safety-critical system </a:t>
            </a:r>
          </a:p>
        </p:txBody>
      </p:sp>
      <p:pic>
        <p:nvPicPr>
          <p:cNvPr id="3" name="Picture 2" descr="Hard vs. Soft Real-Time Applications">
            <a:extLst>
              <a:ext uri="{FF2B5EF4-FFF2-40B4-BE49-F238E27FC236}">
                <a16:creationId xmlns:a16="http://schemas.microsoft.com/office/drawing/2014/main" id="{5453FECF-0797-4658-9556-98B7C53E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49" y="3975130"/>
            <a:ext cx="5365763" cy="278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Wind Riv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1C1C"/>
      </a:accent1>
      <a:accent2>
        <a:srgbClr val="A6A6A6"/>
      </a:accent2>
      <a:accent3>
        <a:srgbClr val="05ADA4"/>
      </a:accent3>
      <a:accent4>
        <a:srgbClr val="30E4D0"/>
      </a:accent4>
      <a:accent5>
        <a:srgbClr val="FF505C"/>
      </a:accent5>
      <a:accent6>
        <a:srgbClr val="6C969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d River Master Template.potx" id="{3022C300-23CC-4DCC-980A-F3E0C215ECE2}" vid="{483F718A-038E-470B-895C-5EAE92B89970}"/>
    </a:ext>
  </a:extLst>
</a:theme>
</file>

<file path=ppt/theme/theme2.xml><?xml version="1.0" encoding="utf-8"?>
<a:theme xmlns:a="http://schemas.openxmlformats.org/drawingml/2006/main" name="Transi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d River Master Template v2.potx" id="{6D8F9A65-C7E5-448E-9B5A-B29BE3D89E9F}" vid="{DC6FFDD4-2EE8-4AB5-AB62-3C48DE876C0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F0264362A4E4EAFAA23D76C01D219" ma:contentTypeVersion="12" ma:contentTypeDescription="Create a new document." ma:contentTypeScope="" ma:versionID="91064e3a66bd90b7f3d2fd7ea26f911a">
  <xsd:schema xmlns:xsd="http://www.w3.org/2001/XMLSchema" xmlns:xs="http://www.w3.org/2001/XMLSchema" xmlns:p="http://schemas.microsoft.com/office/2006/metadata/properties" xmlns:ns2="2bf33047-99f4-4313-9ec0-dcec3bdde825" xmlns:ns3="cd11650d-eac3-474f-b78e-d9631ff0674a" targetNamespace="http://schemas.microsoft.com/office/2006/metadata/properties" ma:root="true" ma:fieldsID="ae3d33cbae02ce752352039a32413e69" ns2:_="" ns3:_="">
    <xsd:import namespace="2bf33047-99f4-4313-9ec0-dcec3bdde825"/>
    <xsd:import namespace="cd11650d-eac3-474f-b78e-d9631ff067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RevisionHist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33047-99f4-4313-9ec0-dcec3bdde8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RevisionHistory" ma:index="19" nillable="true" ma:displayName="Revision History" ma:format="Dropdown" ma:internalName="RevisionHistory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1650d-eac3-474f-b78e-d9631ff0674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sionHistory xmlns="2bf33047-99f4-4313-9ec0-dcec3bdde825" xsi:nil="true"/>
    <SharedWithUsers xmlns="cd11650d-eac3-474f-b78e-d9631ff0674a">
      <UserInfo>
        <DisplayName>Pincus, Josh</DisplayName>
        <AccountId>405</AccountId>
        <AccountType/>
      </UserInfo>
      <UserInfo>
        <DisplayName>Asselstine, Mark</DisplayName>
        <AccountId>540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6AF5E0A-52BD-48E4-8226-97CCC52C17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E4F0-7F71-4389-AB5D-D0C9DC213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f33047-99f4-4313-9ec0-dcec3bdde825"/>
    <ds:schemaRef ds:uri="cd11650d-eac3-474f-b78e-d9631ff06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808E6F-2339-47D2-B9CD-57BFD045134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cd11650d-eac3-474f-b78e-d9631ff0674a"/>
    <ds:schemaRef ds:uri="2bf33047-99f4-4313-9ec0-dcec3bdde82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9534</TotalTime>
  <Words>685</Words>
  <Application>Microsoft Office PowerPoint</Application>
  <PresentationFormat>Custom</PresentationFormat>
  <Paragraphs>151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open sans</vt:lpstr>
      <vt:lpstr>Calibri</vt:lpstr>
      <vt:lpstr>Arial</vt:lpstr>
      <vt:lpstr>Black</vt:lpstr>
      <vt:lpstr>Transitions</vt:lpstr>
      <vt:lpstr>PowerPoint Presentation</vt:lpstr>
      <vt:lpstr>Who we are (https://github.com/ros-realtime/community)</vt:lpstr>
      <vt:lpstr>What are we doing</vt:lpstr>
      <vt:lpstr>ROS 2 System</vt:lpstr>
      <vt:lpstr>ROS 2 System</vt:lpstr>
      <vt:lpstr>What is a real-time</vt:lpstr>
      <vt:lpstr>A reference_system run with and without RT config + stress</vt:lpstr>
      <vt:lpstr>Operating systems taxonomy </vt:lpstr>
      <vt:lpstr>When do you need a real-time?</vt:lpstr>
      <vt:lpstr>ROS 2 System</vt:lpstr>
      <vt:lpstr>ROS 2 System</vt:lpstr>
      <vt:lpstr>ROS 2 System</vt:lpstr>
      <vt:lpstr>ROS 2 System</vt:lpstr>
      <vt:lpstr>ROS 2 System</vt:lpstr>
      <vt:lpstr>ROS 2 real-time tests</vt:lpstr>
      <vt:lpstr>Roadmap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layton</dc:creator>
  <cp:lastModifiedBy>Kholodnyi, Andrei</cp:lastModifiedBy>
  <cp:revision>541</cp:revision>
  <cp:lastPrinted>2021-01-26T17:23:12Z</cp:lastPrinted>
  <dcterms:created xsi:type="dcterms:W3CDTF">2020-03-16T16:16:25Z</dcterms:created>
  <dcterms:modified xsi:type="dcterms:W3CDTF">2021-10-19T14:28:35Z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0x010100376F0264362A4E4EAFAA23D76C01D219</vt:lpwstr>
  </property>
</Properties>
</file>