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CDD55"/>
    <a:srgbClr val="BAF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4666"/>
  </p:normalViewPr>
  <p:slideViewPr>
    <p:cSldViewPr snapToGrid="0" snapToObjects="1">
      <p:cViewPr>
        <p:scale>
          <a:sx n="117" d="100"/>
          <a:sy n="117" d="100"/>
        </p:scale>
        <p:origin x="-1080" y="-728"/>
      </p:cViewPr>
      <p:guideLst>
        <p:guide orient="horz" pos="216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41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6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8"/>
            <a:ext cx="126187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2505075"/>
            <a:ext cx="62198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7" y="987428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7" y="987428"/>
            <a:ext cx="740664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8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3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FA90-CA7F-0148-9162-219C2A850A9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3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3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FF7B-2A3B-1141-8B49-2B55CBAF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85790B-ABBE-4D1E-9828-FB94C595124A}"/>
              </a:ext>
            </a:extLst>
          </p:cNvPr>
          <p:cNvSpPr txBox="1"/>
          <p:nvPr/>
        </p:nvSpPr>
        <p:spPr>
          <a:xfrm>
            <a:off x="873991" y="1200460"/>
            <a:ext cx="23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Times New Roman" charset="0"/>
                <a:cs typeface="Times New Roman"/>
              </a:rPr>
              <a:t>“</a:t>
            </a:r>
            <a:r>
              <a:rPr lang="en-US" b="1" i="1" dirty="0" smtClean="0">
                <a:latin typeface="+mj-lt"/>
                <a:ea typeface="Times New Roman" charset="0"/>
                <a:cs typeface="Times New Roman"/>
              </a:rPr>
              <a:t>list of ringtones</a:t>
            </a:r>
            <a:r>
              <a:rPr lang="en-US" b="1" dirty="0" smtClean="0">
                <a:latin typeface="+mj-lt"/>
                <a:ea typeface="Times New Roman" charset="0"/>
                <a:cs typeface="Times New Roman"/>
              </a:rPr>
              <a:t>”</a:t>
            </a:r>
            <a:endParaRPr lang="en-US" b="1" dirty="0">
              <a:latin typeface="+mj-lt"/>
              <a:ea typeface="Times New Roman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139526-4C3E-4D3B-B95C-6DFE6C5EC0E4}"/>
              </a:ext>
            </a:extLst>
          </p:cNvPr>
          <p:cNvSpPr txBox="1"/>
          <p:nvPr/>
        </p:nvSpPr>
        <p:spPr>
          <a:xfrm>
            <a:off x="667765" y="2577616"/>
            <a:ext cx="27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ea typeface="Times New Roman" charset="0"/>
                <a:cs typeface="Times New Roman" charset="0"/>
              </a:rPr>
              <a:t>i</a:t>
            </a:r>
            <a:r>
              <a:rPr lang="en-US" sz="1600" dirty="0" smtClean="0">
                <a:latin typeface="+mj-lt"/>
                <a:ea typeface="Times New Roman" charset="0"/>
                <a:cs typeface="Times New Roman" charset="0"/>
              </a:rPr>
              <a:t>nput: unexplained </a:t>
            </a:r>
            <a:r>
              <a:rPr lang="en-US" sz="1600" dirty="0" smtClean="0">
                <a:latin typeface="+mj-lt"/>
                <a:ea typeface="Times New Roman" charset="0"/>
                <a:cs typeface="Times New Roman" charset="0"/>
              </a:rPr>
              <a:t>app(</a:t>
            </a:r>
            <a:r>
              <a:rPr lang="en-US" sz="1600" i="1" dirty="0">
                <a:latin typeface="+mj-lt"/>
                <a:ea typeface="Times New Roman" charset="0"/>
                <a:cs typeface="Times New Roman" charset="0"/>
              </a:rPr>
              <a:t>Q</a:t>
            </a:r>
            <a:r>
              <a:rPr lang="en-US" sz="1600" dirty="0" smtClean="0">
                <a:latin typeface="+mj-lt"/>
                <a:ea typeface="Times New Roman" charset="0"/>
                <a:cs typeface="Times New Roman" charset="0"/>
              </a:rPr>
              <a:t>) </a:t>
            </a:r>
            <a:endParaRPr lang="en-US" sz="16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86F6FE73-7557-4541-9A9B-B2649B64E0C4}"/>
              </a:ext>
            </a:extLst>
          </p:cNvPr>
          <p:cNvSpPr/>
          <p:nvPr/>
        </p:nvSpPr>
        <p:spPr bwMode="auto">
          <a:xfrm>
            <a:off x="981664" y="3344716"/>
            <a:ext cx="2256600" cy="4483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>
                <a:solidFill>
                  <a:srgbClr val="000000"/>
                </a:solidFill>
                <a:latin typeface="+mj-lt"/>
                <a:ea typeface="Times New Roman" charset="0"/>
                <a:cs typeface="Times New Roman" charset="0"/>
              </a:rPr>
              <a:t>s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imilar app</a:t>
            </a:r>
            <a:r>
              <a:rPr kumimoji="0" lang="en-US" sz="200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zh-CN" sz="2000" kern="0" noProof="0" dirty="0" smtClean="0">
                <a:solidFill>
                  <a:srgbClr val="000000"/>
                </a:solidFill>
                <a:latin typeface="+mj-lt"/>
                <a:ea typeface="Times New Roman" charset="0"/>
                <a:cs typeface="Times New Roman" charset="0"/>
              </a:rPr>
              <a:t>r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anker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2A0E4A-7052-4AB3-8414-C1D1333FD78B}"/>
              </a:ext>
            </a:extLst>
          </p:cNvPr>
          <p:cNvSpPr/>
          <p:nvPr/>
        </p:nvSpPr>
        <p:spPr>
          <a:xfrm>
            <a:off x="1006883" y="4198384"/>
            <a:ext cx="2313339" cy="13876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8577B8-446E-43A1-8AA5-86FD0B2B3C52}"/>
              </a:ext>
            </a:extLst>
          </p:cNvPr>
          <p:cNvSpPr txBox="1"/>
          <p:nvPr/>
        </p:nvSpPr>
        <p:spPr>
          <a:xfrm>
            <a:off x="1139817" y="5112143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Times New Roman" charset="0"/>
                <a:cs typeface="Times New Roman" charset="0"/>
              </a:rPr>
              <a:t>a</a:t>
            </a:r>
            <a:r>
              <a:rPr lang="en-US" altLang="zh-CN" sz="2000" dirty="0" smtClean="0">
                <a:latin typeface="+mj-lt"/>
                <a:ea typeface="Times New Roman" charset="0"/>
                <a:cs typeface="Times New Roman" charset="0"/>
              </a:rPr>
              <a:t>pp collection (</a:t>
            </a:r>
            <a:r>
              <a:rPr lang="en-US" altLang="zh-CN" sz="2000" i="1" dirty="0" smtClean="0">
                <a:latin typeface="+mj-lt"/>
                <a:ea typeface="Times New Roman" charset="0"/>
                <a:cs typeface="Times New Roman" charset="0"/>
              </a:rPr>
              <a:t>D</a:t>
            </a:r>
            <a:r>
              <a:rPr lang="en-US" altLang="zh-CN" sz="2000" dirty="0" smtClean="0">
                <a:latin typeface="+mj-lt"/>
                <a:ea typeface="Times New Roman" charset="0"/>
                <a:cs typeface="Times New Roman" charset="0"/>
              </a:rPr>
              <a:t>)</a:t>
            </a:r>
            <a:endParaRPr lang="en-US" sz="20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9893" y="44786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D7FC7B1-189D-4473-A501-0DE711D562E7}"/>
              </a:ext>
            </a:extLst>
          </p:cNvPr>
          <p:cNvSpPr/>
          <p:nvPr/>
        </p:nvSpPr>
        <p:spPr>
          <a:xfrm>
            <a:off x="3636230" y="2063875"/>
            <a:ext cx="1552577" cy="287924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4120542" y="2735751"/>
            <a:ext cx="406349" cy="3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802605-35D1-400F-8023-DF1BA38386A1}"/>
              </a:ext>
            </a:extLst>
          </p:cNvPr>
          <p:cNvSpPr txBox="1"/>
          <p:nvPr/>
        </p:nvSpPr>
        <p:spPr>
          <a:xfrm>
            <a:off x="3615434" y="3664496"/>
            <a:ext cx="1638498" cy="120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ea typeface="Times New Roman" charset="0"/>
                <a:cs typeface="Times New Roman" charset="0"/>
              </a:rPr>
              <a:t>t</a:t>
            </a:r>
            <a:r>
              <a:rPr lang="en-US" dirty="0" smtClean="0">
                <a:latin typeface="+mj-lt"/>
                <a:ea typeface="Times New Roman" charset="0"/>
                <a:cs typeface="Times New Roman" charset="0"/>
              </a:rPr>
              <a:t>op-K </a:t>
            </a:r>
            <a:r>
              <a:rPr lang="en-US" dirty="0" smtClean="0">
                <a:latin typeface="+mj-lt"/>
                <a:ea typeface="Times New Roman" charset="0"/>
                <a:cs typeface="Times New Roman" charset="0"/>
              </a:rPr>
              <a:t>similar apps w/</a:t>
            </a:r>
          </a:p>
          <a:p>
            <a:pPr algn="ctr"/>
            <a:r>
              <a:rPr lang="en-US" altLang="zh-CN" dirty="0" smtClean="0">
                <a:latin typeface="Courier"/>
                <a:ea typeface="Times New Roman" charset="0"/>
                <a:cs typeface="Courier"/>
              </a:rPr>
              <a:t>READ_CONT-ACTS</a:t>
            </a:r>
            <a:endParaRPr lang="en-US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6246673" y="2752223"/>
            <a:ext cx="13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21B5AFC-9571-43BE-9465-06903E835A33}"/>
              </a:ext>
            </a:extLst>
          </p:cNvPr>
          <p:cNvSpPr/>
          <p:nvPr/>
        </p:nvSpPr>
        <p:spPr>
          <a:xfrm>
            <a:off x="7995130" y="1834591"/>
            <a:ext cx="1812804" cy="98472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ringtone 0.5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s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ound 0.3</a:t>
            </a:r>
          </a:p>
          <a:p>
            <a:pPr algn="ctr"/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8639193" y="2763785"/>
            <a:ext cx="13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6C17D1B-B99B-41CE-BC0D-910534F19FA3}"/>
              </a:ext>
            </a:extLst>
          </p:cNvPr>
          <p:cNvSpPr/>
          <p:nvPr/>
        </p:nvSpPr>
        <p:spPr>
          <a:xfrm>
            <a:off x="7995130" y="3316963"/>
            <a:ext cx="1812804" cy="95216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s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et 0.5</a:t>
            </a:r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r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ingtone 0.4</a:t>
            </a:r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algn="ctr"/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xmlns="" id="{64AC0747-C806-4C6B-BB43-9D84345E2205}"/>
              </a:ext>
            </a:extLst>
          </p:cNvPr>
          <p:cNvSpPr/>
          <p:nvPr/>
        </p:nvSpPr>
        <p:spPr bwMode="auto">
          <a:xfrm>
            <a:off x="5351233" y="4593630"/>
            <a:ext cx="2062336" cy="9186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000000"/>
                </a:solidFill>
                <a:latin typeface="+mj-lt"/>
                <a:ea typeface="Times New Roman" charset="0"/>
                <a:cs typeface="Times New Roman" charset="0"/>
              </a:rPr>
              <a:t>c</a:t>
            </a:r>
            <a:r>
              <a:rPr kumimoji="0" lang="en-US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andidate</a:t>
            </a:r>
            <a:r>
              <a:rPr kumimoji="0" lang="en-US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0" lang="en-US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sent-</a:t>
            </a:r>
            <a:r>
              <a:rPr kumimoji="0" lang="en-US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ence</a:t>
            </a:r>
            <a:r>
              <a:rPr kumimoji="0" lang="en-US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kumimoji="0" lang="en-US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generator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C818CD3-68EA-4FE8-839F-A92BA5AB69BF}"/>
              </a:ext>
            </a:extLst>
          </p:cNvPr>
          <p:cNvSpPr/>
          <p:nvPr/>
        </p:nvSpPr>
        <p:spPr>
          <a:xfrm>
            <a:off x="8007149" y="4478686"/>
            <a:ext cx="1594559" cy="110737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8679204" y="4656862"/>
            <a:ext cx="406349" cy="3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xmlns="" id="{8A1B3EDC-F2C4-4161-8D9C-A8B7CABDCE3D}"/>
              </a:ext>
            </a:extLst>
          </p:cNvPr>
          <p:cNvSpPr/>
          <p:nvPr/>
        </p:nvSpPr>
        <p:spPr bwMode="auto">
          <a:xfrm>
            <a:off x="8263438" y="4621453"/>
            <a:ext cx="1148625" cy="193998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xmlns="" id="{8A1B3EDC-F2C4-4161-8D9C-A8B7CABDCE3D}"/>
              </a:ext>
            </a:extLst>
          </p:cNvPr>
          <p:cNvSpPr/>
          <p:nvPr/>
        </p:nvSpPr>
        <p:spPr bwMode="auto">
          <a:xfrm>
            <a:off x="8269496" y="5012917"/>
            <a:ext cx="1131713" cy="172547"/>
          </a:xfrm>
          <a:prstGeom prst="round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77" y="4547108"/>
            <a:ext cx="1147486" cy="39601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60" y="4943125"/>
            <a:ext cx="1169777" cy="40371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CCB52A7-FD2A-4133-A6A4-7739798A422F}"/>
              </a:ext>
            </a:extLst>
          </p:cNvPr>
          <p:cNvSpPr txBox="1"/>
          <p:nvPr/>
        </p:nvSpPr>
        <p:spPr>
          <a:xfrm>
            <a:off x="7973980" y="5193223"/>
            <a:ext cx="16385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>
                <a:latin typeface="+mj-lt"/>
                <a:ea typeface="Times New Roman" charset="0"/>
                <a:cs typeface="Times New Roman" charset="0"/>
              </a:rPr>
              <a:t>c</a:t>
            </a:r>
            <a:r>
              <a:rPr lang="en-US" altLang="zh-CN" sz="1600" dirty="0" smtClean="0">
                <a:latin typeface="+mj-lt"/>
                <a:ea typeface="Times New Roman" charset="0"/>
                <a:cs typeface="Times New Roman" charset="0"/>
              </a:rPr>
              <a:t>andidate </a:t>
            </a:r>
            <a:r>
              <a:rPr lang="en-US" altLang="zh-CN" sz="1600" dirty="0" err="1" smtClean="0">
                <a:latin typeface="+mj-lt"/>
                <a:ea typeface="Times New Roman" charset="0"/>
                <a:cs typeface="Times New Roman" charset="0"/>
              </a:rPr>
              <a:t>sents</a:t>
            </a:r>
            <a:endParaRPr lang="en-US" sz="16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8A0E1F12-C65E-4FC5-93AA-1E65B3C32E91}"/>
              </a:ext>
            </a:extLst>
          </p:cNvPr>
          <p:cNvSpPr/>
          <p:nvPr/>
        </p:nvSpPr>
        <p:spPr>
          <a:xfrm>
            <a:off x="10353470" y="1910583"/>
            <a:ext cx="1575296" cy="139552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r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ingtone 0.4</a:t>
            </a:r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s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et 0.4</a:t>
            </a:r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s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ound 0.3</a:t>
            </a:r>
          </a:p>
          <a:p>
            <a:pPr algn="ctr"/>
            <a:endParaRPr lang="en-US" sz="2000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21B5AFC-9571-43BE-9465-06903E835A33}"/>
              </a:ext>
            </a:extLst>
          </p:cNvPr>
          <p:cNvSpPr/>
          <p:nvPr/>
        </p:nvSpPr>
        <p:spPr>
          <a:xfrm>
            <a:off x="12095715" y="1927088"/>
            <a:ext cx="1396327" cy="112955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contact,</a:t>
            </a:r>
          </a:p>
          <a:p>
            <a:pPr algn="ctr"/>
            <a:r>
              <a:rPr lang="en-US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phone-book</a:t>
            </a:r>
          </a:p>
          <a:p>
            <a:pPr algn="ctr"/>
            <a:endParaRPr lang="en-US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xmlns="" id="{966E85E2-823E-4493-B65C-41539A6FAC37}"/>
              </a:ext>
            </a:extLst>
          </p:cNvPr>
          <p:cNvSpPr/>
          <p:nvPr/>
        </p:nvSpPr>
        <p:spPr bwMode="auto">
          <a:xfrm>
            <a:off x="11108338" y="4283279"/>
            <a:ext cx="2286015" cy="3952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  <a:ea typeface="Times New Roman" charset="0"/>
                <a:cs typeface="Times New Roman" charset="0"/>
              </a:rPr>
              <a:t>s</a:t>
            </a:r>
            <a:r>
              <a:rPr kumimoji="0" lang="en-US" sz="200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entence</a:t>
            </a: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 ranker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21B5AFC-9571-43BE-9465-06903E835A33}"/>
              </a:ext>
            </a:extLst>
          </p:cNvPr>
          <p:cNvSpPr/>
          <p:nvPr/>
        </p:nvSpPr>
        <p:spPr>
          <a:xfrm>
            <a:off x="9617254" y="4947842"/>
            <a:ext cx="4135309" cy="39455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CLAP: </a:t>
            </a:r>
            <a:r>
              <a:rPr lang="en-US" sz="2000" b="1" i="1" dirty="0" smtClean="0">
                <a:solidFill>
                  <a:schemeClr val="tx1"/>
                </a:solidFill>
                <a:latin typeface="+mj-lt"/>
                <a:ea typeface="Times New Roman" charset="0"/>
                <a:cs typeface="Times New Roman" charset="0"/>
              </a:rPr>
              <a:t>“Set as contact ringtone”</a:t>
            </a:r>
            <a:endParaRPr lang="en-US" sz="2000" b="1" i="1" dirty="0">
              <a:solidFill>
                <a:schemeClr val="tx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72F5E7D-48AC-4B2F-ABF2-EDEFDE330021}"/>
              </a:ext>
            </a:extLst>
          </p:cNvPr>
          <p:cNvSpPr txBox="1"/>
          <p:nvPr/>
        </p:nvSpPr>
        <p:spPr>
          <a:xfrm>
            <a:off x="12095715" y="3056647"/>
            <a:ext cx="163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ea typeface="Times New Roman" charset="0"/>
                <a:cs typeface="Times New Roman" charset="0"/>
              </a:rPr>
              <a:t>pre</a:t>
            </a:r>
            <a:r>
              <a:rPr lang="en-US" altLang="zh-CN" sz="1600" dirty="0">
                <a:latin typeface="+mj-lt"/>
                <a:ea typeface="Times New Roman" charset="0"/>
                <a:cs typeface="Times New Roman" charset="0"/>
              </a:rPr>
              <a:t>-defined permission </a:t>
            </a:r>
            <a:r>
              <a:rPr lang="en-US" altLang="zh-CN" sz="1600" dirty="0" smtClean="0">
                <a:latin typeface="+mj-lt"/>
                <a:ea typeface="Times New Roman" charset="0"/>
                <a:cs typeface="Times New Roman" charset="0"/>
              </a:rPr>
              <a:t>keywords</a:t>
            </a:r>
            <a:endParaRPr lang="en-US" sz="16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FD7EAE5-E534-41FE-93B4-EC9A54AB06AC}"/>
              </a:ext>
            </a:extLst>
          </p:cNvPr>
          <p:cNvSpPr txBox="1"/>
          <p:nvPr/>
        </p:nvSpPr>
        <p:spPr>
          <a:xfrm>
            <a:off x="10501997" y="5331536"/>
            <a:ext cx="2979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ea typeface="Times New Roman" charset="0"/>
                <a:cs typeface="Times New Roman" charset="0"/>
              </a:rPr>
              <a:t>output: suggested explanation</a:t>
            </a:r>
            <a:endParaRPr lang="en-US" sz="1600" dirty="0">
              <a:latin typeface="+mj-lt"/>
              <a:ea typeface="Times New Roman" charset="0"/>
              <a:cs typeface="Times New Roman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510920" y="2485800"/>
            <a:ext cx="484211" cy="1957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500064" y="3013212"/>
            <a:ext cx="484211" cy="1957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510917" y="3512720"/>
            <a:ext cx="484211" cy="1957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5" idx="3"/>
            <a:endCxn id="60" idx="1"/>
          </p:cNvCxnSpPr>
          <p:nvPr/>
        </p:nvCxnSpPr>
        <p:spPr>
          <a:xfrm>
            <a:off x="9807934" y="2326955"/>
            <a:ext cx="545536" cy="281392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0" idx="1"/>
          </p:cNvCxnSpPr>
          <p:nvPr/>
        </p:nvCxnSpPr>
        <p:spPr>
          <a:xfrm flipV="1">
            <a:off x="9807934" y="2608347"/>
            <a:ext cx="545536" cy="44830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60" idx="1"/>
          </p:cNvCxnSpPr>
          <p:nvPr/>
        </p:nvCxnSpPr>
        <p:spPr>
          <a:xfrm flipV="1">
            <a:off x="9807934" y="2608347"/>
            <a:ext cx="545536" cy="118470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051">
            <a:extLst>
              <a:ext uri="{FF2B5EF4-FFF2-40B4-BE49-F238E27FC236}">
                <a16:creationId xmlns:a16="http://schemas.microsoft.com/office/drawing/2014/main" xmlns="" id="{FE7ECF50-225B-4C1F-87C9-B3FBD16E033E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766132" y="4589511"/>
            <a:ext cx="242340" cy="949566"/>
          </a:xfrm>
          <a:prstGeom prst="bentConnector2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190465" y="1188952"/>
            <a:ext cx="5150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lt"/>
                <a:ea typeface="Times New Roman" charset="0"/>
                <a:cs typeface="Times New Roman" charset="0"/>
              </a:rPr>
              <a:t> User: </a:t>
            </a:r>
            <a:r>
              <a:rPr lang="en-US" b="1" dirty="0" smtClean="0">
                <a:latin typeface="+mj-lt"/>
                <a:ea typeface="Times New Roman" charset="0"/>
                <a:cs typeface="Times New Roman" charset="0"/>
              </a:rPr>
              <a:t>“</a:t>
            </a:r>
            <a:r>
              <a:rPr lang="en-US" altLang="zh-CN" b="1" dirty="0" smtClean="0">
                <a:latin typeface="+mj-lt"/>
                <a:ea typeface="Times New Roman" charset="0"/>
                <a:cs typeface="Times New Roman" charset="0"/>
              </a:rPr>
              <a:t>Why does it use </a:t>
            </a:r>
            <a:r>
              <a:rPr lang="en-US" altLang="zh-CN" b="1" dirty="0" smtClean="0">
                <a:latin typeface="Courier"/>
                <a:ea typeface="Times New Roman" charset="0"/>
                <a:cs typeface="Courier"/>
              </a:rPr>
              <a:t>READ_CONTACTS</a:t>
            </a:r>
            <a:r>
              <a:rPr lang="en-US" altLang="zh-CN" b="1" dirty="0">
                <a:latin typeface="+mj-lt"/>
                <a:ea typeface="Times New Roman" charset="0"/>
                <a:cs typeface="Times New Roman" charset="0"/>
              </a:rPr>
              <a:t>?</a:t>
            </a:r>
            <a:r>
              <a:rPr lang="en-US" altLang="zh-CN" b="1" dirty="0" smtClean="0">
                <a:latin typeface="+mj-lt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86F6FE73-7557-4541-9A9B-B2649B64E0C4}"/>
              </a:ext>
            </a:extLst>
          </p:cNvPr>
          <p:cNvSpPr/>
          <p:nvPr/>
        </p:nvSpPr>
        <p:spPr bwMode="auto">
          <a:xfrm>
            <a:off x="5562364" y="2259282"/>
            <a:ext cx="1966282" cy="4315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summarizer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86F6FE73-7557-4541-9A9B-B2649B64E0C4}"/>
              </a:ext>
            </a:extLst>
          </p:cNvPr>
          <p:cNvSpPr/>
          <p:nvPr/>
        </p:nvSpPr>
        <p:spPr bwMode="auto">
          <a:xfrm>
            <a:off x="5529803" y="3409750"/>
            <a:ext cx="1963391" cy="4127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 charset="0"/>
                <a:cs typeface="Times New Roman" charset="0"/>
              </a:rPr>
              <a:t>summarizer</a:t>
            </a:r>
            <a:endParaRPr kumimoji="0" lang="en-US" sz="20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432A0E4A-7052-4AB3-8414-C1D1333FD78B}"/>
              </a:ext>
            </a:extLst>
          </p:cNvPr>
          <p:cNvSpPr/>
          <p:nvPr/>
        </p:nvSpPr>
        <p:spPr>
          <a:xfrm>
            <a:off x="905685" y="1188952"/>
            <a:ext cx="2338559" cy="137597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2196783" y="3781540"/>
            <a:ext cx="0" cy="416844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260076" y="3587737"/>
            <a:ext cx="365300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2196784" y="2957804"/>
            <a:ext cx="7330" cy="391727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8677929" y="3792396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8667075" y="2346627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E5CD30AA-D98F-46FE-AEB0-A0FE7A249884}"/>
              </a:ext>
            </a:extLst>
          </p:cNvPr>
          <p:cNvSpPr txBox="1"/>
          <p:nvPr/>
        </p:nvSpPr>
        <p:spPr>
          <a:xfrm>
            <a:off x="10326618" y="3301297"/>
            <a:ext cx="1803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ea typeface="Times New Roman" charset="0"/>
                <a:cs typeface="Times New Roman" charset="0"/>
              </a:rPr>
              <a:t>context representation</a:t>
            </a:r>
            <a:endParaRPr lang="en-US" sz="16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10947644" y="2762287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1302759" y="3836471"/>
            <a:ext cx="0" cy="427048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601708" y="4593631"/>
            <a:ext cx="1506630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188807" y="2498613"/>
            <a:ext cx="351850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188807" y="3001408"/>
            <a:ext cx="351850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5188807" y="3533768"/>
            <a:ext cx="363147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20" y="2243223"/>
            <a:ext cx="519423" cy="519423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43" y="3214444"/>
            <a:ext cx="482327" cy="482327"/>
          </a:xfrm>
          <a:prstGeom prst="rect">
            <a:avLst/>
          </a:prstGeom>
        </p:spPr>
      </p:pic>
      <p:cxnSp>
        <p:nvCxnSpPr>
          <p:cNvPr id="178" name="Straight Arrow Connector 177"/>
          <p:cNvCxnSpPr/>
          <p:nvPr/>
        </p:nvCxnSpPr>
        <p:spPr>
          <a:xfrm>
            <a:off x="12757678" y="3887645"/>
            <a:ext cx="0" cy="388559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7D40AA83-0638-4790-AB08-8B357C746762}"/>
              </a:ext>
            </a:extLst>
          </p:cNvPr>
          <p:cNvSpPr txBox="1"/>
          <p:nvPr/>
        </p:nvSpPr>
        <p:spPr>
          <a:xfrm>
            <a:off x="12681700" y="2567181"/>
            <a:ext cx="7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12899225" y="1389810"/>
            <a:ext cx="0" cy="520773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2004987" y="1379674"/>
            <a:ext cx="905093" cy="0"/>
          </a:xfrm>
          <a:prstGeom prst="line">
            <a:avLst/>
          </a:prstGeom>
          <a:ln w="22225" cmpd="sng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62" y="4263519"/>
            <a:ext cx="972409" cy="97240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64" y="4269131"/>
            <a:ext cx="972409" cy="97240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741" y="1538888"/>
            <a:ext cx="972409" cy="972408"/>
          </a:xfrm>
          <a:prstGeom prst="rect">
            <a:avLst/>
          </a:prstGeom>
        </p:spPr>
      </p:pic>
      <p:cxnSp>
        <p:nvCxnSpPr>
          <p:cNvPr id="211" name="Straight Arrow Connector 210"/>
          <p:cNvCxnSpPr/>
          <p:nvPr/>
        </p:nvCxnSpPr>
        <p:spPr>
          <a:xfrm>
            <a:off x="3238263" y="1302962"/>
            <a:ext cx="2421811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6269933" y="1389810"/>
            <a:ext cx="972969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074" y="1135324"/>
            <a:ext cx="529202" cy="529202"/>
          </a:xfrm>
          <a:prstGeom prst="rect">
            <a:avLst/>
          </a:prstGeom>
        </p:spPr>
      </p:pic>
      <p:cxnSp>
        <p:nvCxnSpPr>
          <p:cNvPr id="257" name="Straight Arrow Connector 256"/>
          <p:cNvCxnSpPr/>
          <p:nvPr/>
        </p:nvCxnSpPr>
        <p:spPr>
          <a:xfrm>
            <a:off x="12177292" y="4696104"/>
            <a:ext cx="0" cy="324774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5139526-4C3E-4D3B-B95C-6DFE6C5EC0E4}"/>
              </a:ext>
            </a:extLst>
          </p:cNvPr>
          <p:cNvSpPr txBox="1"/>
          <p:nvPr/>
        </p:nvSpPr>
        <p:spPr>
          <a:xfrm>
            <a:off x="4537182" y="1675382"/>
            <a:ext cx="307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Times New Roman" charset="0"/>
                <a:cs typeface="Times New Roman" charset="0"/>
              </a:rPr>
              <a:t>i</a:t>
            </a:r>
            <a:r>
              <a:rPr lang="en-US" sz="1400" dirty="0" smtClean="0">
                <a:latin typeface="+mj-lt"/>
                <a:ea typeface="Times New Roman" charset="0"/>
                <a:cs typeface="Times New Roman" charset="0"/>
              </a:rPr>
              <a:t>nput: user </a:t>
            </a:r>
            <a:r>
              <a:rPr lang="en-US" sz="1400" dirty="0" smtClean="0">
                <a:latin typeface="+mj-lt"/>
                <a:ea typeface="Times New Roman" charset="0"/>
                <a:cs typeface="Times New Roman" charset="0"/>
              </a:rPr>
              <a:t>request </a:t>
            </a:r>
            <a:r>
              <a:rPr lang="en-US" sz="1400" dirty="0" smtClean="0">
                <a:latin typeface="+mj-lt"/>
                <a:ea typeface="Times New Roman" charset="0"/>
                <a:cs typeface="Times New Roman" charset="0"/>
              </a:rPr>
              <a:t>permission</a:t>
            </a:r>
            <a:endParaRPr lang="en-US" sz="1400" dirty="0">
              <a:latin typeface="+mj-lt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406278" y="1506095"/>
            <a:ext cx="1166940" cy="0"/>
          </a:xfrm>
          <a:prstGeom prst="line">
            <a:avLst/>
          </a:prstGeom>
          <a:ln w="22225" cmpd="sng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95424" y="1506095"/>
            <a:ext cx="0" cy="520773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424289" y="4997406"/>
            <a:ext cx="571399" cy="0"/>
          </a:xfrm>
          <a:prstGeom prst="straightConnector1">
            <a:avLst/>
          </a:prstGeom>
          <a:ln w="22225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41" grpId="0" animBg="1"/>
      <p:bldP spid="44" grpId="0" animBg="1"/>
      <p:bldP spid="62" grpId="0" animBg="1"/>
      <p:bldP spid="90" grpId="0" animBg="1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104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Leng, Yue</dc:creator>
  <cp:lastModifiedBy>Xueqing Liu</cp:lastModifiedBy>
  <cp:revision>46</cp:revision>
  <dcterms:created xsi:type="dcterms:W3CDTF">2017-10-22T17:38:18Z</dcterms:created>
  <dcterms:modified xsi:type="dcterms:W3CDTF">2017-10-29T23:17:52Z</dcterms:modified>
</cp:coreProperties>
</file>