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rgbClr val="CACBCC"/>
          </a:solidFill>
        </a:fill>
      </a:tcStyle>
    </a:wholeTbl>
    <a:band2H>
      <a:tcTxStyle b="def" i="def"/>
      <a:tcStyle>
        <a:tcBdr/>
        <a:fill>
          <a:solidFill>
            <a:srgbClr val="E6E7E7"/>
          </a:solidFill>
        </a:fill>
      </a:tcStyle>
    </a:band2H>
    <a:firstCol>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firstCol>
    <a:la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381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lastRow>
    <a:fir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381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3"/>
          </a:solidFill>
        </a:fill>
      </a:tcStyle>
    </a:firstCol>
    <a:la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381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3"/>
          </a:solidFill>
        </a:fill>
      </a:tcStyle>
    </a:lastRow>
    <a:fir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381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6"/>
          </a:solidFill>
        </a:fill>
      </a:tcStyle>
    </a:firstCol>
    <a:la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381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6"/>
          </a:solidFill>
        </a:fill>
      </a:tcStyle>
    </a:lastRow>
    <a:fir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381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7"/>
          </a:solidFill>
        </a:fill>
      </a:tcStyle>
    </a:wholeTbl>
    <a:band2H>
      <a:tcTxStyle b="def" i="def"/>
      <a:tcStyle>
        <a:tcBdr/>
        <a:fill>
          <a:solidFill>
            <a:srgbClr val="332C20"/>
          </a:solidFill>
        </a:fill>
      </a:tcStyle>
    </a:band2H>
    <a:firstCol>
      <a:tcTxStyle b="on" i="off">
        <a:fontRef idx="minor">
          <a:srgbClr val="332C20"/>
        </a:fontRef>
        <a:srgbClr val="332C2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1"/>
        </a:fontRef>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332C20"/>
          </a:solidFill>
        </a:fill>
      </a:tcStyle>
    </a:lastRow>
    <a:firstRow>
      <a:tcTxStyle b="on" i="off">
        <a:fontRef idx="minor">
          <a:srgbClr val="332C20"/>
        </a:fontRef>
        <a:srgbClr val="332C20"/>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rgbClr val="CACBCC"/>
          </a:solidFill>
        </a:fill>
      </a:tcStyle>
    </a:wholeTbl>
    <a:band2H>
      <a:tcTxStyle b="def" i="def"/>
      <a:tcStyle>
        <a:tcBdr/>
        <a:fill>
          <a:solidFill>
            <a:srgbClr val="E6E7E7"/>
          </a:solidFill>
        </a:fill>
      </a:tcStyle>
    </a:band2H>
    <a:firstCol>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firstCol>
    <a:la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38100" cap="flat">
              <a:solidFill>
                <a:srgbClr val="332C20"/>
              </a:solidFill>
              <a:prstDash val="solid"/>
              <a:round/>
            </a:ln>
          </a:top>
          <a:bottom>
            <a:ln w="127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lastRow>
    <a:firstRow>
      <a:tcTxStyle b="on" i="off">
        <a:fontRef idx="minor">
          <a:srgbClr val="332C20"/>
        </a:fontRef>
        <a:srgbClr val="332C20"/>
      </a:tcTxStyle>
      <a:tcStyle>
        <a:tcBdr>
          <a:left>
            <a:ln w="12700" cap="flat">
              <a:solidFill>
                <a:srgbClr val="332C20"/>
              </a:solidFill>
              <a:prstDash val="solid"/>
              <a:round/>
            </a:ln>
          </a:left>
          <a:right>
            <a:ln w="12700" cap="flat">
              <a:solidFill>
                <a:srgbClr val="332C20"/>
              </a:solidFill>
              <a:prstDash val="solid"/>
              <a:round/>
            </a:ln>
          </a:right>
          <a:top>
            <a:ln w="12700" cap="flat">
              <a:solidFill>
                <a:srgbClr val="332C20"/>
              </a:solidFill>
              <a:prstDash val="solid"/>
              <a:round/>
            </a:ln>
          </a:top>
          <a:bottom>
            <a:ln w="38100" cap="flat">
              <a:solidFill>
                <a:srgbClr val="332C20"/>
              </a:solidFill>
              <a:prstDash val="solid"/>
              <a:round/>
            </a:ln>
          </a:bottom>
          <a:insideH>
            <a:ln w="12700" cap="flat">
              <a:solidFill>
                <a:srgbClr val="332C20"/>
              </a:solidFill>
              <a:prstDash val="solid"/>
              <a:round/>
            </a:ln>
          </a:insideH>
          <a:insideV>
            <a:ln w="12700" cap="flat">
              <a:solidFill>
                <a:srgbClr val="332C20"/>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0" name="Shape 50"/>
          <p:cNvSpPr/>
          <p:nvPr>
            <p:ph type="sldImg"/>
          </p:nvPr>
        </p:nvSpPr>
        <p:spPr>
          <a:xfrm>
            <a:off x="1143000" y="685800"/>
            <a:ext cx="4572000" cy="3429000"/>
          </a:xfrm>
          <a:prstGeom prst="rect">
            <a:avLst/>
          </a:prstGeom>
        </p:spPr>
        <p:txBody>
          <a:bodyPr/>
          <a:lstStyle/>
          <a:p>
            <a:pPr/>
          </a:p>
        </p:txBody>
      </p:sp>
      <p:sp>
        <p:nvSpPr>
          <p:cNvPr id="51" name="Shape 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solidFill>
          <a:schemeClr val="accent1"/>
        </a:solidFill>
        <a:latin typeface="+mn-lt"/>
        <a:ea typeface="+mn-ea"/>
        <a:cs typeface="+mn-cs"/>
        <a:sym typeface="Trebuchet MS"/>
      </a:defRPr>
    </a:lvl1pPr>
    <a:lvl2pPr indent="228600" defTabSz="457200" latinLnBrk="0">
      <a:defRPr sz="1200">
        <a:solidFill>
          <a:schemeClr val="accent1"/>
        </a:solidFill>
        <a:latin typeface="+mn-lt"/>
        <a:ea typeface="+mn-ea"/>
        <a:cs typeface="+mn-cs"/>
        <a:sym typeface="Trebuchet MS"/>
      </a:defRPr>
    </a:lvl2pPr>
    <a:lvl3pPr indent="457200" defTabSz="457200" latinLnBrk="0">
      <a:defRPr sz="1200">
        <a:solidFill>
          <a:schemeClr val="accent1"/>
        </a:solidFill>
        <a:latin typeface="+mn-lt"/>
        <a:ea typeface="+mn-ea"/>
        <a:cs typeface="+mn-cs"/>
        <a:sym typeface="Trebuchet MS"/>
      </a:defRPr>
    </a:lvl3pPr>
    <a:lvl4pPr indent="685800" defTabSz="457200" latinLnBrk="0">
      <a:defRPr sz="1200">
        <a:solidFill>
          <a:schemeClr val="accent1"/>
        </a:solidFill>
        <a:latin typeface="+mn-lt"/>
        <a:ea typeface="+mn-ea"/>
        <a:cs typeface="+mn-cs"/>
        <a:sym typeface="Trebuchet MS"/>
      </a:defRPr>
    </a:lvl4pPr>
    <a:lvl5pPr indent="914400" defTabSz="457200" latinLnBrk="0">
      <a:defRPr sz="1200">
        <a:solidFill>
          <a:schemeClr val="accent1"/>
        </a:solidFill>
        <a:latin typeface="+mn-lt"/>
        <a:ea typeface="+mn-ea"/>
        <a:cs typeface="+mn-cs"/>
        <a:sym typeface="Trebuchet MS"/>
      </a:defRPr>
    </a:lvl5pPr>
    <a:lvl6pPr indent="1143000" defTabSz="457200" latinLnBrk="0">
      <a:defRPr sz="1200">
        <a:solidFill>
          <a:schemeClr val="accent1"/>
        </a:solidFill>
        <a:latin typeface="+mn-lt"/>
        <a:ea typeface="+mn-ea"/>
        <a:cs typeface="+mn-cs"/>
        <a:sym typeface="Trebuchet MS"/>
      </a:defRPr>
    </a:lvl6pPr>
    <a:lvl7pPr indent="1371600" defTabSz="457200" latinLnBrk="0">
      <a:defRPr sz="1200">
        <a:solidFill>
          <a:schemeClr val="accent1"/>
        </a:solidFill>
        <a:latin typeface="+mn-lt"/>
        <a:ea typeface="+mn-ea"/>
        <a:cs typeface="+mn-cs"/>
        <a:sym typeface="Trebuchet MS"/>
      </a:defRPr>
    </a:lvl7pPr>
    <a:lvl8pPr indent="1600200" defTabSz="457200" latinLnBrk="0">
      <a:defRPr sz="1200">
        <a:solidFill>
          <a:schemeClr val="accent1"/>
        </a:solidFill>
        <a:latin typeface="+mn-lt"/>
        <a:ea typeface="+mn-ea"/>
        <a:cs typeface="+mn-cs"/>
        <a:sym typeface="Trebuchet MS"/>
      </a:defRPr>
    </a:lvl8pPr>
    <a:lvl9pPr indent="1828800" defTabSz="457200" latinLnBrk="0">
      <a:defRPr sz="1200">
        <a:solidFill>
          <a:schemeClr val="accent1"/>
        </a:solidFill>
        <a:latin typeface="+mn-lt"/>
        <a:ea typeface="+mn-ea"/>
        <a:cs typeface="+mn-cs"/>
        <a:sym typeface="Trebuchet MS"/>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a:p>
        </p:txBody>
      </p:sp>
      <p:sp>
        <p:nvSpPr>
          <p:cNvPr id="61" name="Shape 61"/>
          <p:cNvSpPr/>
          <p:nvPr>
            <p:ph type="body" sz="quarter" idx="1"/>
          </p:nvPr>
        </p:nvSpPr>
        <p:spPr>
          <a:prstGeom prst="rect">
            <a:avLst/>
          </a:prstGeom>
        </p:spPr>
        <p:txBody>
          <a:bodyPr/>
          <a:lstStyle>
            <a:lvl1pPr>
              <a:defRPr sz="1700"/>
            </a:lvl1pPr>
          </a:lstStyle>
          <a:p>
            <a:pPr/>
            <a:r>
              <a:t>In this lecture, we will be talking about probabilistic ranking models, which is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Shape 365"/>
          <p:cNvSpPr/>
          <p:nvPr>
            <p:ph type="sldImg"/>
          </p:nvPr>
        </p:nvSpPr>
        <p:spPr>
          <a:prstGeom prst="rect">
            <a:avLst/>
          </a:prstGeom>
        </p:spPr>
        <p:txBody>
          <a:bodyPr/>
          <a:lstStyle/>
          <a:p>
            <a:pPr/>
          </a:p>
        </p:txBody>
      </p:sp>
      <p:sp>
        <p:nvSpPr>
          <p:cNvPr id="366" name="Shape 36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Shape 390"/>
          <p:cNvSpPr/>
          <p:nvPr>
            <p:ph type="sldImg"/>
          </p:nvPr>
        </p:nvSpPr>
        <p:spPr>
          <a:prstGeom prst="rect">
            <a:avLst/>
          </a:prstGeom>
        </p:spPr>
        <p:txBody>
          <a:bodyPr/>
          <a:lstStyle/>
          <a:p>
            <a:pPr/>
          </a:p>
        </p:txBody>
      </p:sp>
      <p:sp>
        <p:nvSpPr>
          <p:cNvPr id="391" name="Shape 391"/>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a:p>
        </p:txBody>
      </p:sp>
      <p:sp>
        <p:nvSpPr>
          <p:cNvPr id="74" name="Shape 74"/>
          <p:cNvSpPr/>
          <p:nvPr>
            <p:ph type="body" sz="quarter" idx="1"/>
          </p:nvPr>
        </p:nvSpPr>
        <p:spPr>
          <a:prstGeom prst="rect">
            <a:avLst/>
          </a:prstGeom>
        </p:spPr>
        <p:txBody>
          <a:bodyPr/>
          <a:lstStyle/>
          <a:p>
            <a:pPr/>
            <a:r>
              <a:t>creates the building block of more advanced techniques</a:t>
            </a: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Shape 440"/>
          <p:cNvSpPr/>
          <p:nvPr>
            <p:ph type="sldImg"/>
          </p:nvPr>
        </p:nvSpPr>
        <p:spPr>
          <a:prstGeom prst="rect">
            <a:avLst/>
          </a:prstGeom>
        </p:spPr>
        <p:txBody>
          <a:bodyPr/>
          <a:lstStyle/>
          <a:p>
            <a:pPr/>
          </a:p>
        </p:txBody>
      </p:sp>
      <p:sp>
        <p:nvSpPr>
          <p:cNvPr id="441" name="Shape 441"/>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Shape 499"/>
          <p:cNvSpPr/>
          <p:nvPr>
            <p:ph type="sldImg"/>
          </p:nvPr>
        </p:nvSpPr>
        <p:spPr>
          <a:prstGeom prst="rect">
            <a:avLst/>
          </a:prstGeom>
        </p:spPr>
        <p:txBody>
          <a:bodyPr/>
          <a:lstStyle/>
          <a:p>
            <a:pPr/>
          </a:p>
        </p:txBody>
      </p:sp>
      <p:sp>
        <p:nvSpPr>
          <p:cNvPr id="500" name="Shape 50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Shape 505"/>
          <p:cNvSpPr/>
          <p:nvPr>
            <p:ph type="sldImg"/>
          </p:nvPr>
        </p:nvSpPr>
        <p:spPr>
          <a:prstGeom prst="rect">
            <a:avLst/>
          </a:prstGeom>
        </p:spPr>
        <p:txBody>
          <a:bodyPr/>
          <a:lstStyle/>
          <a:p>
            <a:pPr/>
          </a:p>
        </p:txBody>
      </p:sp>
      <p:sp>
        <p:nvSpPr>
          <p:cNvPr id="506" name="Shape 50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Shape 511"/>
          <p:cNvSpPr/>
          <p:nvPr>
            <p:ph type="sldImg"/>
          </p:nvPr>
        </p:nvSpPr>
        <p:spPr>
          <a:prstGeom prst="rect">
            <a:avLst/>
          </a:prstGeom>
        </p:spPr>
        <p:txBody>
          <a:bodyPr/>
          <a:lstStyle/>
          <a:p>
            <a:pPr/>
          </a:p>
        </p:txBody>
      </p:sp>
      <p:sp>
        <p:nvSpPr>
          <p:cNvPr id="512" name="Shape 512"/>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Shape 570"/>
          <p:cNvSpPr/>
          <p:nvPr>
            <p:ph type="sldImg"/>
          </p:nvPr>
        </p:nvSpPr>
        <p:spPr>
          <a:prstGeom prst="rect">
            <a:avLst/>
          </a:prstGeom>
        </p:spPr>
        <p:txBody>
          <a:bodyPr/>
          <a:lstStyle/>
          <a:p>
            <a:pPr/>
          </a:p>
        </p:txBody>
      </p:sp>
      <p:sp>
        <p:nvSpPr>
          <p:cNvPr id="571" name="Shape 571"/>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2" name="Shape 632"/>
          <p:cNvSpPr/>
          <p:nvPr>
            <p:ph type="sldImg"/>
          </p:nvPr>
        </p:nvSpPr>
        <p:spPr>
          <a:prstGeom prst="rect">
            <a:avLst/>
          </a:prstGeom>
        </p:spPr>
        <p:txBody>
          <a:bodyPr/>
          <a:lstStyle/>
          <a:p>
            <a:pPr/>
          </a:p>
        </p:txBody>
      </p:sp>
      <p:sp>
        <p:nvSpPr>
          <p:cNvPr id="633" name="Shape 633"/>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Shape 639"/>
          <p:cNvSpPr/>
          <p:nvPr>
            <p:ph type="sldImg"/>
          </p:nvPr>
        </p:nvSpPr>
        <p:spPr>
          <a:prstGeom prst="rect">
            <a:avLst/>
          </a:prstGeom>
        </p:spPr>
        <p:txBody>
          <a:bodyPr/>
          <a:lstStyle/>
          <a:p>
            <a:pPr/>
          </a:p>
        </p:txBody>
      </p:sp>
      <p:sp>
        <p:nvSpPr>
          <p:cNvPr id="640" name="Shape 64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Shape 645"/>
          <p:cNvSpPr/>
          <p:nvPr>
            <p:ph type="sldImg"/>
          </p:nvPr>
        </p:nvSpPr>
        <p:spPr>
          <a:prstGeom prst="rect">
            <a:avLst/>
          </a:prstGeom>
        </p:spPr>
        <p:txBody>
          <a:bodyPr/>
          <a:lstStyle/>
          <a:p>
            <a:pPr/>
          </a:p>
        </p:txBody>
      </p:sp>
      <p:sp>
        <p:nvSpPr>
          <p:cNvPr id="646" name="Shape 64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Shape 651"/>
          <p:cNvSpPr/>
          <p:nvPr>
            <p:ph type="sldImg"/>
          </p:nvPr>
        </p:nvSpPr>
        <p:spPr>
          <a:prstGeom prst="rect">
            <a:avLst/>
          </a:prstGeom>
        </p:spPr>
        <p:txBody>
          <a:bodyPr/>
          <a:lstStyle/>
          <a:p>
            <a:pPr/>
          </a:p>
        </p:txBody>
      </p:sp>
      <p:sp>
        <p:nvSpPr>
          <p:cNvPr id="652" name="Shape 652"/>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lvl1pPr>
              <a:defRPr sz="1600"/>
            </a:lvl1pPr>
          </a:lstStyle>
          <a:p>
            <a:pPr/>
            <a:r>
              <a:t>Before we begin today’s lecture, let’s first review what we learned from the last lecture. We learned that each document and each query can be represented as a vector in the same space. To retrieve a document from a query, we compute the similarity score as the dot product between the document and query vector. It is important to leverage the inverse document frequency to penalize the weight of stop words such as “the” and “a”.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Shape 657"/>
          <p:cNvSpPr/>
          <p:nvPr>
            <p:ph type="sldImg"/>
          </p:nvPr>
        </p:nvSpPr>
        <p:spPr>
          <a:prstGeom prst="rect">
            <a:avLst/>
          </a:prstGeom>
        </p:spPr>
        <p:txBody>
          <a:bodyPr/>
          <a:lstStyle/>
          <a:p>
            <a:pPr/>
          </a:p>
        </p:txBody>
      </p:sp>
      <p:sp>
        <p:nvSpPr>
          <p:cNvPr id="658" name="Shape 658"/>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a:p>
        </p:txBody>
      </p:sp>
      <p:sp>
        <p:nvSpPr>
          <p:cNvPr id="664" name="Shape 66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Shape 673"/>
          <p:cNvSpPr/>
          <p:nvPr>
            <p:ph type="sldImg"/>
          </p:nvPr>
        </p:nvSpPr>
        <p:spPr>
          <a:prstGeom prst="rect">
            <a:avLst/>
          </a:prstGeom>
        </p:spPr>
        <p:txBody>
          <a:bodyPr/>
          <a:lstStyle/>
          <a:p>
            <a:pPr/>
          </a:p>
        </p:txBody>
      </p:sp>
      <p:sp>
        <p:nvSpPr>
          <p:cNvPr id="674" name="Shape 67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Shape 679"/>
          <p:cNvSpPr/>
          <p:nvPr>
            <p:ph type="sldImg"/>
          </p:nvPr>
        </p:nvSpPr>
        <p:spPr>
          <a:prstGeom prst="rect">
            <a:avLst/>
          </a:prstGeom>
        </p:spPr>
        <p:txBody>
          <a:bodyPr/>
          <a:lstStyle/>
          <a:p>
            <a:pPr/>
          </a:p>
        </p:txBody>
      </p:sp>
      <p:sp>
        <p:nvSpPr>
          <p:cNvPr id="680" name="Shape 68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Shape 685"/>
          <p:cNvSpPr/>
          <p:nvPr>
            <p:ph type="sldImg"/>
          </p:nvPr>
        </p:nvSpPr>
        <p:spPr>
          <a:prstGeom prst="rect">
            <a:avLst/>
          </a:prstGeom>
        </p:spPr>
        <p:txBody>
          <a:bodyPr/>
          <a:lstStyle/>
          <a:p>
            <a:pPr/>
          </a:p>
        </p:txBody>
      </p:sp>
      <p:sp>
        <p:nvSpPr>
          <p:cNvPr id="686" name="Shape 68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Shape 714"/>
          <p:cNvSpPr/>
          <p:nvPr>
            <p:ph type="sldImg"/>
          </p:nvPr>
        </p:nvSpPr>
        <p:spPr>
          <a:prstGeom prst="rect">
            <a:avLst/>
          </a:prstGeom>
        </p:spPr>
        <p:txBody>
          <a:bodyPr/>
          <a:lstStyle/>
          <a:p>
            <a:pPr/>
          </a:p>
        </p:txBody>
      </p:sp>
      <p:sp>
        <p:nvSpPr>
          <p:cNvPr id="715" name="Shape 715"/>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Shape 742"/>
          <p:cNvSpPr/>
          <p:nvPr>
            <p:ph type="sldImg"/>
          </p:nvPr>
        </p:nvSpPr>
        <p:spPr>
          <a:prstGeom prst="rect">
            <a:avLst/>
          </a:prstGeom>
        </p:spPr>
        <p:txBody>
          <a:bodyPr/>
          <a:lstStyle/>
          <a:p>
            <a:pPr/>
          </a:p>
        </p:txBody>
      </p:sp>
      <p:sp>
        <p:nvSpPr>
          <p:cNvPr id="743" name="Shape 743"/>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Shape 759"/>
          <p:cNvSpPr/>
          <p:nvPr>
            <p:ph type="sldImg"/>
          </p:nvPr>
        </p:nvSpPr>
        <p:spPr>
          <a:prstGeom prst="rect">
            <a:avLst/>
          </a:prstGeom>
        </p:spPr>
        <p:txBody>
          <a:bodyPr/>
          <a:lstStyle/>
          <a:p>
            <a:pPr/>
          </a:p>
        </p:txBody>
      </p:sp>
      <p:sp>
        <p:nvSpPr>
          <p:cNvPr id="760" name="Shape 76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Shape 777"/>
          <p:cNvSpPr/>
          <p:nvPr>
            <p:ph type="sldImg"/>
          </p:nvPr>
        </p:nvSpPr>
        <p:spPr>
          <a:prstGeom prst="rect">
            <a:avLst/>
          </a:prstGeom>
        </p:spPr>
        <p:txBody>
          <a:bodyPr/>
          <a:lstStyle/>
          <a:p>
            <a:pPr/>
          </a:p>
        </p:txBody>
      </p:sp>
      <p:sp>
        <p:nvSpPr>
          <p:cNvPr id="778" name="Shape 778"/>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Shape 784"/>
          <p:cNvSpPr/>
          <p:nvPr>
            <p:ph type="sldImg"/>
          </p:nvPr>
        </p:nvSpPr>
        <p:spPr>
          <a:prstGeom prst="rect">
            <a:avLst/>
          </a:prstGeom>
        </p:spPr>
        <p:txBody>
          <a:bodyPr/>
          <a:lstStyle/>
          <a:p>
            <a:pPr/>
          </a:p>
        </p:txBody>
      </p:sp>
      <p:sp>
        <p:nvSpPr>
          <p:cNvPr id="785" name="Shape 785"/>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a:p>
        </p:txBody>
      </p:sp>
      <p:sp>
        <p:nvSpPr>
          <p:cNvPr id="88" name="Shape 88"/>
          <p:cNvSpPr/>
          <p:nvPr>
            <p:ph type="body" sz="quarter" idx="1"/>
          </p:nvPr>
        </p:nvSpPr>
        <p:spPr>
          <a:prstGeom prst="rect">
            <a:avLst/>
          </a:prstGeom>
        </p:spPr>
        <p:txBody>
          <a:bodyPr/>
          <a:lstStyle/>
          <a:p>
            <a:pPr/>
            <a:r>
              <a:t>Online shopping used to be very hard, because of the information overload, but thanks to the recommender system we can now. Now almost any website/application you visit, they can quickly adapt to your information need and know what you want immediately.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1" name="Shape 811"/>
          <p:cNvSpPr/>
          <p:nvPr>
            <p:ph type="sldImg"/>
          </p:nvPr>
        </p:nvSpPr>
        <p:spPr>
          <a:prstGeom prst="rect">
            <a:avLst/>
          </a:prstGeom>
        </p:spPr>
        <p:txBody>
          <a:bodyPr/>
          <a:lstStyle/>
          <a:p>
            <a:pPr/>
          </a:p>
        </p:txBody>
      </p:sp>
      <p:sp>
        <p:nvSpPr>
          <p:cNvPr id="812" name="Shape 812"/>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8" name="Shape 818"/>
          <p:cNvSpPr/>
          <p:nvPr>
            <p:ph type="sldImg"/>
          </p:nvPr>
        </p:nvSpPr>
        <p:spPr>
          <a:prstGeom prst="rect">
            <a:avLst/>
          </a:prstGeom>
        </p:spPr>
        <p:txBody>
          <a:bodyPr/>
          <a:lstStyle/>
          <a:p>
            <a:pPr/>
          </a:p>
        </p:txBody>
      </p:sp>
      <p:sp>
        <p:nvSpPr>
          <p:cNvPr id="819" name="Shape 819"/>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5" name="Shape 845"/>
          <p:cNvSpPr/>
          <p:nvPr>
            <p:ph type="sldImg"/>
          </p:nvPr>
        </p:nvSpPr>
        <p:spPr>
          <a:prstGeom prst="rect">
            <a:avLst/>
          </a:prstGeom>
        </p:spPr>
        <p:txBody>
          <a:bodyPr/>
          <a:lstStyle/>
          <a:p>
            <a:pPr/>
          </a:p>
        </p:txBody>
      </p:sp>
      <p:sp>
        <p:nvSpPr>
          <p:cNvPr id="846" name="Shape 84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a:p>
        </p:txBody>
      </p:sp>
      <p:sp>
        <p:nvSpPr>
          <p:cNvPr id="868" name="Shape 868"/>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3" name="Shape 873"/>
          <p:cNvSpPr/>
          <p:nvPr>
            <p:ph type="sldImg"/>
          </p:nvPr>
        </p:nvSpPr>
        <p:spPr>
          <a:prstGeom prst="rect">
            <a:avLst/>
          </a:prstGeom>
        </p:spPr>
        <p:txBody>
          <a:bodyPr/>
          <a:lstStyle/>
          <a:p>
            <a:pPr/>
          </a:p>
        </p:txBody>
      </p:sp>
      <p:sp>
        <p:nvSpPr>
          <p:cNvPr id="874" name="Shape 87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Shape 889"/>
          <p:cNvSpPr/>
          <p:nvPr>
            <p:ph type="sldImg"/>
          </p:nvPr>
        </p:nvSpPr>
        <p:spPr>
          <a:prstGeom prst="rect">
            <a:avLst/>
          </a:prstGeom>
        </p:spPr>
        <p:txBody>
          <a:bodyPr/>
          <a:lstStyle/>
          <a:p>
            <a:pPr/>
          </a:p>
        </p:txBody>
      </p:sp>
      <p:sp>
        <p:nvSpPr>
          <p:cNvPr id="890" name="Shape 89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1" name="Shape 901"/>
          <p:cNvSpPr/>
          <p:nvPr>
            <p:ph type="sldImg"/>
          </p:nvPr>
        </p:nvSpPr>
        <p:spPr>
          <a:prstGeom prst="rect">
            <a:avLst/>
          </a:prstGeom>
        </p:spPr>
        <p:txBody>
          <a:bodyPr/>
          <a:lstStyle/>
          <a:p>
            <a:pPr/>
          </a:p>
        </p:txBody>
      </p:sp>
      <p:sp>
        <p:nvSpPr>
          <p:cNvPr id="902" name="Shape 902"/>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8" name="Shape 908"/>
          <p:cNvSpPr/>
          <p:nvPr>
            <p:ph type="sldImg"/>
          </p:nvPr>
        </p:nvSpPr>
        <p:spPr>
          <a:prstGeom prst="rect">
            <a:avLst/>
          </a:prstGeom>
        </p:spPr>
        <p:txBody>
          <a:bodyPr/>
          <a:lstStyle/>
          <a:p>
            <a:pPr/>
          </a:p>
        </p:txBody>
      </p:sp>
      <p:sp>
        <p:nvSpPr>
          <p:cNvPr id="909" name="Shape 909"/>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1" name="Shape 961"/>
          <p:cNvSpPr/>
          <p:nvPr>
            <p:ph type="sldImg"/>
          </p:nvPr>
        </p:nvSpPr>
        <p:spPr>
          <a:prstGeom prst="rect">
            <a:avLst/>
          </a:prstGeom>
        </p:spPr>
        <p:txBody>
          <a:bodyPr/>
          <a:lstStyle/>
          <a:p>
            <a:pPr/>
          </a:p>
        </p:txBody>
      </p:sp>
      <p:sp>
        <p:nvSpPr>
          <p:cNvPr id="962" name="Shape 962"/>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7" name="Shape 967"/>
          <p:cNvSpPr/>
          <p:nvPr>
            <p:ph type="sldImg"/>
          </p:nvPr>
        </p:nvSpPr>
        <p:spPr>
          <a:prstGeom prst="rect">
            <a:avLst/>
          </a:prstGeom>
        </p:spPr>
        <p:txBody>
          <a:bodyPr/>
          <a:lstStyle/>
          <a:p>
            <a:pPr/>
          </a:p>
        </p:txBody>
      </p:sp>
      <p:sp>
        <p:nvSpPr>
          <p:cNvPr id="968" name="Shape 968"/>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a:p>
        </p:txBody>
      </p:sp>
      <p:sp>
        <p:nvSpPr>
          <p:cNvPr id="94" name="Shape 9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5" name="Shape 975"/>
          <p:cNvSpPr/>
          <p:nvPr>
            <p:ph type="sldImg"/>
          </p:nvPr>
        </p:nvSpPr>
        <p:spPr>
          <a:prstGeom prst="rect">
            <a:avLst/>
          </a:prstGeom>
        </p:spPr>
        <p:txBody>
          <a:bodyPr/>
          <a:lstStyle/>
          <a:p>
            <a:pPr/>
          </a:p>
        </p:txBody>
      </p:sp>
      <p:sp>
        <p:nvSpPr>
          <p:cNvPr id="976" name="Shape 97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5" name="Shape 985"/>
          <p:cNvSpPr/>
          <p:nvPr>
            <p:ph type="sldImg"/>
          </p:nvPr>
        </p:nvSpPr>
        <p:spPr>
          <a:prstGeom prst="rect">
            <a:avLst/>
          </a:prstGeom>
        </p:spPr>
        <p:txBody>
          <a:bodyPr/>
          <a:lstStyle/>
          <a:p>
            <a:pPr/>
          </a:p>
        </p:txBody>
      </p:sp>
      <p:sp>
        <p:nvSpPr>
          <p:cNvPr id="986" name="Shape 98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3" name="Shape 993"/>
          <p:cNvSpPr/>
          <p:nvPr>
            <p:ph type="sldImg"/>
          </p:nvPr>
        </p:nvSpPr>
        <p:spPr>
          <a:prstGeom prst="rect">
            <a:avLst/>
          </a:prstGeom>
        </p:spPr>
        <p:txBody>
          <a:bodyPr/>
          <a:lstStyle/>
          <a:p>
            <a:pPr/>
          </a:p>
        </p:txBody>
      </p:sp>
      <p:sp>
        <p:nvSpPr>
          <p:cNvPr id="994" name="Shape 99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a:p>
        </p:txBody>
      </p:sp>
      <p:sp>
        <p:nvSpPr>
          <p:cNvPr id="100" name="Shape 100"/>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a:p>
        </p:txBody>
      </p:sp>
      <p:sp>
        <p:nvSpPr>
          <p:cNvPr id="106" name="Shape 106"/>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we use Google playstore data as the data source, so we collect these data, we clean it, we split the sentence, and we build a filtering algorithm to select the high quality sentence</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1" name="Picture 1" descr="Picture 1"/>
          <p:cNvPicPr>
            <a:picLocks noChangeAspect="1"/>
          </p:cNvPicPr>
          <p:nvPr/>
        </p:nvPicPr>
        <p:blipFill>
          <a:blip r:embed="rId3">
            <a:extLst/>
          </a:blip>
          <a:stretch>
            <a:fillRect/>
          </a:stretch>
        </p:blipFill>
        <p:spPr>
          <a:xfrm>
            <a:off x="471339" y="5965187"/>
            <a:ext cx="2370620" cy="411482"/>
          </a:xfrm>
          <a:prstGeom prst="rect">
            <a:avLst/>
          </a:prstGeom>
          <a:ln w="12700">
            <a:miter lim="400000"/>
          </a:ln>
        </p:spPr>
      </p:pic>
      <p:sp>
        <p:nvSpPr>
          <p:cNvPr id="12" name="Slide Number"/>
          <p:cNvSpPr txBox="1"/>
          <p:nvPr>
            <p:ph type="sldNum" sz="quarter" idx="2"/>
          </p:nvPr>
        </p:nvSpPr>
        <p:spPr>
          <a:xfrm>
            <a:off x="8473620" y="6221731"/>
            <a:ext cx="263980" cy="269239"/>
          </a:xfrm>
          <a:prstGeom prst="rect">
            <a:avLst/>
          </a:prstGeom>
        </p:spPr>
        <p:txBody>
          <a:bodyPr/>
          <a:lstStyle>
            <a:lvl1pPr>
              <a:defRPr b="0" sz="12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Slide 1">
    <p:spTree>
      <p:nvGrpSpPr>
        <p:cNvPr id="1" name=""/>
        <p:cNvGrpSpPr/>
        <p:nvPr/>
      </p:nvGrpSpPr>
      <p:grpSpPr>
        <a:xfrm>
          <a:off x="0" y="0"/>
          <a:ext cx="0" cy="0"/>
          <a:chOff x="0" y="0"/>
          <a:chExt cx="0" cy="0"/>
        </a:xfrm>
      </p:grpSpPr>
      <p:sp>
        <p:nvSpPr>
          <p:cNvPr id="19" name="Title Text"/>
          <p:cNvSpPr txBox="1"/>
          <p:nvPr>
            <p:ph type="title"/>
          </p:nvPr>
        </p:nvSpPr>
        <p:spPr>
          <a:prstGeom prst="rect">
            <a:avLst/>
          </a:prstGeom>
        </p:spPr>
        <p:txBody>
          <a:bodyPr/>
          <a:lstStyle/>
          <a:p>
            <a:pPr/>
            <a:r>
              <a:t>Title Text</a:t>
            </a:r>
          </a:p>
        </p:txBody>
      </p:sp>
      <p:sp>
        <p:nvSpPr>
          <p:cNvPr id="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28" name="Slide Number"/>
          <p:cNvSpPr txBox="1"/>
          <p:nvPr>
            <p:ph type="sldNum" sz="quarter" idx="2"/>
          </p:nvPr>
        </p:nvSpPr>
        <p:spPr>
          <a:xfrm>
            <a:off x="10787345" y="6049983"/>
            <a:ext cx="366662" cy="355227"/>
          </a:xfrm>
          <a:prstGeom prst="rect">
            <a:avLst/>
          </a:prstGeom>
        </p:spPr>
        <p:txBody>
          <a:bodyPr lIns="35717" tIns="35717" rIns="35717" bIns="35717" anchor="t"/>
          <a:lstStyle>
            <a:lvl1pPr algn="ctr" defTabSz="410764">
              <a:defRPr sz="20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bg>
      <p:bgPr>
        <a:solidFill>
          <a:srgbClr val="FFFFFF"/>
        </a:solidFill>
      </p:bgPr>
    </p:bg>
    <p:spTree>
      <p:nvGrpSpPr>
        <p:cNvPr id="1" name=""/>
        <p:cNvGrpSpPr/>
        <p:nvPr/>
      </p:nvGrpSpPr>
      <p:grpSpPr>
        <a:xfrm>
          <a:off x="0" y="0"/>
          <a:ext cx="0" cy="0"/>
          <a:chOff x="0" y="0"/>
          <a:chExt cx="0" cy="0"/>
        </a:xfrm>
      </p:grpSpPr>
      <p:sp>
        <p:nvSpPr>
          <p:cNvPr id="35" name="Title Text"/>
          <p:cNvSpPr txBox="1"/>
          <p:nvPr>
            <p:ph type="title"/>
          </p:nvPr>
        </p:nvSpPr>
        <p:spPr>
          <a:xfrm>
            <a:off x="2193725" y="178592"/>
            <a:ext cx="7804549" cy="1518050"/>
          </a:xfrm>
          <a:prstGeom prst="rect">
            <a:avLst/>
          </a:prstGeom>
        </p:spPr>
        <p:txBody>
          <a:bodyPr lIns="35717" tIns="35717" rIns="35717" bIns="35717"/>
          <a:lstStyle>
            <a:lvl1pPr defTabSz="410764">
              <a:defRPr sz="5200">
                <a:solidFill>
                  <a:srgbClr val="000000"/>
                </a:solidFill>
                <a:latin typeface="Helvetica Neue Medium"/>
                <a:ea typeface="Helvetica Neue Medium"/>
                <a:cs typeface="Helvetica Neue Medium"/>
                <a:sym typeface="Helvetica Neue Medium"/>
              </a:defRPr>
            </a:lvl1pPr>
          </a:lstStyle>
          <a:p>
            <a:pPr/>
            <a:r>
              <a:t>Title Text</a:t>
            </a:r>
          </a:p>
        </p:txBody>
      </p:sp>
      <p:sp>
        <p:nvSpPr>
          <p:cNvPr id="36" name="Slide Number"/>
          <p:cNvSpPr txBox="1"/>
          <p:nvPr>
            <p:ph type="sldNum" sz="quarter" idx="2"/>
          </p:nvPr>
        </p:nvSpPr>
        <p:spPr>
          <a:xfrm>
            <a:off x="5987999" y="6536531"/>
            <a:ext cx="211239" cy="207821"/>
          </a:xfrm>
          <a:prstGeom prst="rect">
            <a:avLst/>
          </a:prstGeom>
        </p:spPr>
        <p:txBody>
          <a:bodyPr lIns="35717" tIns="35717" rIns="35717" bIns="35717" anchor="t"/>
          <a:lstStyle>
            <a:lvl1pPr algn="ctr" defTabSz="410764">
              <a:defRPr b="0" sz="9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43" name="/ 55"/>
          <p:cNvSpPr txBox="1"/>
          <p:nvPr/>
        </p:nvSpPr>
        <p:spPr>
          <a:xfrm>
            <a:off x="11086227" y="6033839"/>
            <a:ext cx="527803" cy="37523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000">
                <a:latin typeface="Arial"/>
                <a:ea typeface="Arial"/>
                <a:cs typeface="Arial"/>
                <a:sym typeface="Arial"/>
              </a:defRPr>
            </a:lvl1pPr>
          </a:lstStyle>
          <a:p>
            <a:pPr/>
            <a:r>
              <a:t>/ 55</a:t>
            </a:r>
          </a:p>
        </p:txBody>
      </p:sp>
      <p:sp>
        <p:nvSpPr>
          <p:cNvPr id="44" name="Slide Number"/>
          <p:cNvSpPr txBox="1"/>
          <p:nvPr>
            <p:ph type="sldNum" sz="quarter" idx="2"/>
          </p:nvPr>
        </p:nvSpPr>
        <p:spPr>
          <a:xfrm>
            <a:off x="10787345" y="6049983"/>
            <a:ext cx="366662" cy="355227"/>
          </a:xfrm>
          <a:prstGeom prst="rect">
            <a:avLst/>
          </a:prstGeom>
        </p:spPr>
        <p:txBody>
          <a:bodyPr lIns="35717" tIns="35717" rIns="35717" bIns="35717" anchor="t"/>
          <a:lstStyle>
            <a:lvl1pPr algn="ctr" defTabSz="410764">
              <a:defRPr sz="20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609600" y="1600200"/>
            <a:ext cx="10837090" cy="356375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356715" y="6081717"/>
            <a:ext cx="372029" cy="358139"/>
          </a:xfrm>
          <a:prstGeom prst="rect">
            <a:avLst/>
          </a:prstGeom>
          <a:ln w="12700">
            <a:miter lim="400000"/>
          </a:ln>
        </p:spPr>
        <p:txBody>
          <a:bodyPr wrap="none" lIns="45718" tIns="45718" rIns="45718" bIns="45718" anchor="ctr">
            <a:spAutoFit/>
          </a:bodyPr>
          <a:lstStyle>
            <a:lvl1pPr algn="r">
              <a:defRPr b="1">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chemeClr val="accent1"/>
          </a:solidFill>
          <a:uFillTx/>
          <a:latin typeface="Garamond"/>
          <a:ea typeface="Garamond"/>
          <a:cs typeface="Garamond"/>
          <a:sym typeface="Garamond"/>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chemeClr val="accent1"/>
          </a:solidFill>
          <a:uFillTx/>
          <a:latin typeface="+mn-lt"/>
          <a:ea typeface="+mn-ea"/>
          <a:cs typeface="+mn-cs"/>
          <a:sym typeface="Trebuchet MS"/>
        </a:defRPr>
      </a:lvl9pPr>
    </p:bodyStyle>
    <p:otherStyle>
      <a:lvl1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DCG@5"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tif"/></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tif"/><Relationship Id="rId4" Type="http://schemas.openxmlformats.org/officeDocument/2006/relationships/image" Target="../media/image7.tif"/></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lide Number"/>
          <p:cNvSpPr txBox="1"/>
          <p:nvPr>
            <p:ph type="sldNum" sz="quarter" idx="4294967295"/>
          </p:nvPr>
        </p:nvSpPr>
        <p:spPr>
          <a:xfrm>
            <a:off x="10857975" y="6049983"/>
            <a:ext cx="225399" cy="355227"/>
          </a:xfrm>
          <a:prstGeom prst="rect">
            <a:avLst/>
          </a:prstGeom>
          <a:extLst>
            <a:ext uri="{C572A759-6A51-4108-AA02-DFA0A04FC94B}">
              <ma14:wrappingTextBoxFlag xmlns:ma14="http://schemas.microsoft.com/office/mac/drawingml/2011/main" val="1"/>
            </a:ext>
          </a:extLst>
        </p:spPr>
        <p:txBody>
          <a:bodyPr lIns="35717" tIns="35717" rIns="35717" bIns="35717" anchor="t"/>
          <a:lstStyle>
            <a:lvl1pPr algn="ctr" defTabSz="410764">
              <a:defRPr sz="2000">
                <a:solidFill>
                  <a:srgbClr val="000000"/>
                </a:solidFill>
                <a:latin typeface="Arial"/>
                <a:ea typeface="Arial"/>
                <a:cs typeface="Arial"/>
                <a:sym typeface="Arial"/>
              </a:defRPr>
            </a:lvl1pPr>
          </a:lstStyle>
          <a:p>
            <a:pPr/>
            <a:fld id="{86CB4B4D-7CA3-9044-876B-883B54F8677D}" type="slidenum"/>
          </a:p>
        </p:txBody>
      </p:sp>
      <p:sp>
        <p:nvSpPr>
          <p:cNvPr id="54" name="Title 1"/>
          <p:cNvSpPr txBox="1"/>
          <p:nvPr/>
        </p:nvSpPr>
        <p:spPr>
          <a:xfrm>
            <a:off x="1162541" y="1220906"/>
            <a:ext cx="9545015" cy="16101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ts val="5600"/>
              </a:lnSpc>
              <a:spcBef>
                <a:spcPts val="1200"/>
              </a:spcBef>
              <a:defRPr b="1" sz="3200">
                <a:solidFill>
                  <a:srgbClr val="000000"/>
                </a:solidFill>
                <a:latin typeface="Arial"/>
                <a:ea typeface="Arial"/>
                <a:cs typeface="Arial"/>
                <a:sym typeface="Arial"/>
              </a:defRPr>
            </a:lvl1pPr>
          </a:lstStyle>
          <a:p>
            <a:pPr/>
            <a:r>
              <a:t>CS 589 Fall 2021 Lecture 4</a:t>
            </a:r>
          </a:p>
        </p:txBody>
      </p:sp>
      <p:sp>
        <p:nvSpPr>
          <p:cNvPr id="55" name="TextBox 6"/>
          <p:cNvSpPr txBox="1"/>
          <p:nvPr/>
        </p:nvSpPr>
        <p:spPr>
          <a:xfrm>
            <a:off x="1433758" y="4230289"/>
            <a:ext cx="7648084" cy="17332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200">
                <a:solidFill>
                  <a:srgbClr val="000000"/>
                </a:solidFill>
                <a:latin typeface="Arial"/>
                <a:ea typeface="Arial"/>
                <a:cs typeface="Arial"/>
                <a:sym typeface="Arial"/>
              </a:defRPr>
            </a:pPr>
          </a:p>
          <a:p>
            <a:pPr>
              <a:defRPr b="1" sz="2200">
                <a:solidFill>
                  <a:srgbClr val="000000"/>
                </a:solidFill>
                <a:latin typeface="Arial"/>
                <a:ea typeface="Arial"/>
                <a:cs typeface="Arial"/>
                <a:sym typeface="Arial"/>
              </a:defRPr>
            </a:pPr>
            <a:r>
              <a:t>Monday 6:30-9:00                        </a:t>
            </a:r>
          </a:p>
          <a:p>
            <a:pPr>
              <a:defRPr b="1" sz="2200">
                <a:solidFill>
                  <a:srgbClr val="000000"/>
                </a:solidFill>
                <a:latin typeface="Arial"/>
                <a:ea typeface="Arial"/>
                <a:cs typeface="Arial"/>
                <a:sym typeface="Arial"/>
              </a:defRPr>
            </a:pPr>
            <a:r>
              <a:t>Babbio 122</a:t>
            </a:r>
          </a:p>
          <a:p>
            <a:pPr>
              <a:defRPr b="1" sz="2200">
                <a:solidFill>
                  <a:srgbClr val="000000"/>
                </a:solidFill>
                <a:latin typeface="Arial"/>
                <a:ea typeface="Arial"/>
                <a:cs typeface="Arial"/>
                <a:sym typeface="Arial"/>
              </a:defRPr>
            </a:pPr>
            <a:r>
              <a:t>                          </a:t>
            </a:r>
          </a:p>
        </p:txBody>
      </p:sp>
      <p:sp>
        <p:nvSpPr>
          <p:cNvPr id="56" name="TextBox 6"/>
          <p:cNvSpPr txBox="1"/>
          <p:nvPr/>
        </p:nvSpPr>
        <p:spPr>
          <a:xfrm>
            <a:off x="1433758" y="5316498"/>
            <a:ext cx="7648084" cy="16062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200">
                <a:solidFill>
                  <a:srgbClr val="000000"/>
                </a:solidFill>
                <a:latin typeface="Arial"/>
                <a:ea typeface="Arial"/>
                <a:cs typeface="Arial"/>
                <a:sym typeface="Arial"/>
              </a:defRPr>
            </a:pPr>
          </a:p>
          <a:p>
            <a:pPr>
              <a:defRPr>
                <a:solidFill>
                  <a:srgbClr val="FF2600"/>
                </a:solidFill>
                <a:latin typeface="Arial"/>
                <a:ea typeface="Arial"/>
                <a:cs typeface="Arial"/>
                <a:sym typeface="Arial"/>
              </a:defRPr>
            </a:pPr>
            <a:r>
              <a:t>All zoom links in Canvas</a:t>
            </a:r>
          </a:p>
          <a:p>
            <a:pPr>
              <a:defRPr>
                <a:solidFill>
                  <a:srgbClr val="FF2600"/>
                </a:solidFill>
                <a:latin typeface="Arial"/>
                <a:ea typeface="Arial"/>
                <a:cs typeface="Arial"/>
                <a:sym typeface="Arial"/>
              </a:defRPr>
            </a:pPr>
            <a:r>
              <a:t>Most slides adapted from Stanford CS276</a:t>
            </a:r>
          </a:p>
          <a:p>
            <a:pPr>
              <a:defRPr b="1" sz="2200">
                <a:solidFill>
                  <a:srgbClr val="000000"/>
                </a:solidFill>
                <a:latin typeface="Arial"/>
                <a:ea typeface="Arial"/>
                <a:cs typeface="Arial"/>
                <a:sym typeface="Arial"/>
              </a:defRPr>
            </a:pPr>
            <a:r>
              <a:t>                          </a:t>
            </a:r>
          </a:p>
        </p:txBody>
      </p:sp>
      <p:sp>
        <p:nvSpPr>
          <p:cNvPr id="57" name="TextBox 6"/>
          <p:cNvSpPr txBox="1"/>
          <p:nvPr/>
        </p:nvSpPr>
        <p:spPr>
          <a:xfrm>
            <a:off x="4804825" y="2892551"/>
            <a:ext cx="4323066" cy="10728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200">
                <a:solidFill>
                  <a:srgbClr val="000000"/>
                </a:solidFill>
                <a:latin typeface="Arial"/>
                <a:ea typeface="Arial"/>
                <a:cs typeface="Arial"/>
                <a:sym typeface="Arial"/>
              </a:defRPr>
            </a:pPr>
            <a:r>
              <a:t>Inverted Index</a:t>
            </a:r>
          </a:p>
          <a:p>
            <a:pPr>
              <a:defRPr b="1" sz="2200">
                <a:solidFill>
                  <a:srgbClr val="000000"/>
                </a:solidFill>
                <a:latin typeface="Arial"/>
                <a:ea typeface="Arial"/>
                <a:cs typeface="Arial"/>
                <a:sym typeface="Arial"/>
              </a:defRPr>
            </a:pPr>
            <a:r>
              <a:t>                          </a:t>
            </a:r>
          </a:p>
        </p:txBody>
      </p:sp>
      <p:pic>
        <p:nvPicPr>
          <p:cNvPr id="58" name="Image" descr="Image"/>
          <p:cNvPicPr>
            <a:picLocks noChangeAspect="1"/>
          </p:cNvPicPr>
          <p:nvPr/>
        </p:nvPicPr>
        <p:blipFill>
          <a:blip r:embed="rId3">
            <a:extLst/>
          </a:blip>
          <a:stretch>
            <a:fillRect/>
          </a:stretch>
        </p:blipFill>
        <p:spPr>
          <a:xfrm>
            <a:off x="7924800" y="3657600"/>
            <a:ext cx="3245342" cy="1817724"/>
          </a:xfrm>
          <a:prstGeom prst="rect">
            <a:avLst/>
          </a:prstGeom>
          <a:ln w="12700">
            <a:miter lim="400000"/>
          </a:ln>
        </p:spPr>
      </p:pic>
      <p:sp>
        <p:nvSpPr>
          <p:cNvPr id="59" name="TextBox 6"/>
          <p:cNvSpPr txBox="1"/>
          <p:nvPr/>
        </p:nvSpPr>
        <p:spPr>
          <a:xfrm>
            <a:off x="7986958" y="5758505"/>
            <a:ext cx="7648084" cy="2269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000">
                <a:solidFill>
                  <a:schemeClr val="accent4">
                    <a:lumOff val="-10666"/>
                  </a:schemeClr>
                </a:solidFill>
                <a:latin typeface="Arial"/>
                <a:ea typeface="Arial"/>
                <a:cs typeface="Arial"/>
                <a:sym typeface="Arial"/>
              </a:defRPr>
            </a:lvl1pPr>
          </a:lstStyle>
          <a:p>
            <a:pPr/>
            <a:r>
              <a:t>photo: https://www.scubedstudios.com/information-retrieval/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Lecture 4: Motivating examp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Motivating example</a:t>
            </a:r>
          </a:p>
        </p:txBody>
      </p:sp>
      <p:sp>
        <p:nvSpPr>
          <p:cNvPr id="126"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27" name="Which plays of Shakespeare contain the words Brutus AND Caesar  but NOT Calpurnia?…"/>
          <p:cNvSpPr txBox="1"/>
          <p:nvPr>
            <p:ph type="body" idx="4294967295"/>
          </p:nvPr>
        </p:nvSpPr>
        <p:spPr>
          <a:xfrm>
            <a:off x="600769" y="1544531"/>
            <a:ext cx="11210659" cy="5255886"/>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Which plays of Shakespeare contain the words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but </a:t>
            </a:r>
            <a:r>
              <a:rPr i="1">
                <a:latin typeface="Calibri"/>
                <a:ea typeface="Calibri"/>
                <a:cs typeface="Calibri"/>
                <a:sym typeface="Calibri"/>
              </a:rPr>
              <a:t>NOT</a:t>
            </a:r>
            <a:r>
              <a:t> </a:t>
            </a:r>
            <a:r>
              <a:rPr b="1" i="1">
                <a:latin typeface="Calibri"/>
                <a:ea typeface="Calibri"/>
                <a:cs typeface="Calibri"/>
                <a:sym typeface="Calibri"/>
              </a:rPr>
              <a:t>Calpurnia</a:t>
            </a:r>
            <a:r>
              <a:t>?</a:t>
            </a:r>
          </a:p>
          <a:p>
            <a:pPr>
              <a:spcBef>
                <a:spcPts val="500"/>
              </a:spcBef>
              <a:defRPr sz="2400">
                <a:solidFill>
                  <a:srgbClr val="000000"/>
                </a:solidFill>
                <a:latin typeface="Arial"/>
                <a:ea typeface="Arial"/>
                <a:cs typeface="Arial"/>
                <a:sym typeface="Arial"/>
              </a:defRPr>
            </a:pPr>
          </a:p>
          <a:p>
            <a:pPr marL="342899" indent="-342899">
              <a:spcBef>
                <a:spcPts val="800"/>
              </a:spcBef>
              <a:buClr>
                <a:srgbClr val="000000"/>
              </a:buClr>
              <a:buFontTx/>
              <a:defRPr sz="2300">
                <a:solidFill>
                  <a:srgbClr val="000000"/>
                </a:solidFill>
                <a:latin typeface="Arial"/>
                <a:ea typeface="Arial"/>
                <a:cs typeface="Arial"/>
                <a:sym typeface="Arial"/>
              </a:defRPr>
            </a:pPr>
            <a:r>
              <a:t>Antony and Cleopatra,</a:t>
            </a:r>
            <a:r>
              <a:rPr>
                <a:latin typeface="Calibri"/>
                <a:ea typeface="Calibri"/>
                <a:cs typeface="Calibri"/>
                <a:sym typeface="Calibri"/>
              </a:rPr>
              <a:t> </a:t>
            </a:r>
            <a:r>
              <a:t>Act III, Scene ii</a:t>
            </a:r>
          </a:p>
          <a:p>
            <a:pPr>
              <a:spcBef>
                <a:spcPts val="400"/>
              </a:spcBef>
              <a:buClr>
                <a:srgbClr val="000000"/>
              </a:buClr>
              <a:buSzTx/>
              <a:buFont typeface="Wingdings"/>
              <a:buNone/>
              <a:defRPr i="1" sz="1800">
                <a:solidFill>
                  <a:srgbClr val="000000"/>
                </a:solidFill>
                <a:latin typeface="Arial"/>
                <a:ea typeface="Arial"/>
                <a:cs typeface="Arial"/>
                <a:sym typeface="Arial"/>
              </a:defRPr>
            </a:pPr>
            <a:r>
              <a:t>Agrippa</a:t>
            </a:r>
            <a:r>
              <a:rPr i="0"/>
              <a:t> [Aside to DOMITIUS ENOBARBUS]: Why, Enobarbus,</a:t>
            </a:r>
            <a:endParaRPr i="0"/>
          </a:p>
          <a:p>
            <a:pPr>
              <a:spcBef>
                <a:spcPts val="400"/>
              </a:spcBef>
              <a:buClr>
                <a:srgbClr val="000000"/>
              </a:buClr>
              <a:buSzTx/>
              <a:buFont typeface="Wingdings"/>
              <a:buNone/>
              <a:defRPr sz="1800">
                <a:solidFill>
                  <a:srgbClr val="000000"/>
                </a:solidFill>
                <a:latin typeface="Arial"/>
                <a:ea typeface="Arial"/>
                <a:cs typeface="Arial"/>
                <a:sym typeface="Arial"/>
              </a:defRPr>
            </a:pPr>
            <a:r>
              <a:t>                           When Antony found Julius </a:t>
            </a:r>
            <a:r>
              <a:rPr b="1" i="1"/>
              <a:t>Caesar</a:t>
            </a:r>
            <a:r>
              <a:t> dead,</a:t>
            </a:r>
          </a:p>
          <a:p>
            <a:pPr>
              <a:spcBef>
                <a:spcPts val="400"/>
              </a:spcBef>
              <a:buClr>
                <a:srgbClr val="000000"/>
              </a:buClr>
              <a:buSzTx/>
              <a:buFont typeface="Wingdings"/>
              <a:buNone/>
              <a:defRPr sz="1800">
                <a:solidFill>
                  <a:srgbClr val="000000"/>
                </a:solidFill>
                <a:latin typeface="Arial"/>
                <a:ea typeface="Arial"/>
                <a:cs typeface="Arial"/>
                <a:sym typeface="Arial"/>
              </a:defRPr>
            </a:pPr>
            <a:r>
              <a:t>                           He cried almost to roaring; and he wept</a:t>
            </a:r>
          </a:p>
          <a:p>
            <a:pPr>
              <a:spcBef>
                <a:spcPts val="400"/>
              </a:spcBef>
              <a:buClr>
                <a:srgbClr val="000000"/>
              </a:buClr>
              <a:buSzTx/>
              <a:buFont typeface="Wingdings"/>
              <a:buNone/>
              <a:defRPr sz="1800">
                <a:solidFill>
                  <a:srgbClr val="000000"/>
                </a:solidFill>
                <a:latin typeface="Arial"/>
                <a:ea typeface="Arial"/>
                <a:cs typeface="Arial"/>
                <a:sym typeface="Arial"/>
              </a:defRPr>
            </a:pPr>
            <a:r>
              <a:t>                           When at Philippi he found </a:t>
            </a:r>
            <a:r>
              <a:rPr b="1" i="1"/>
              <a:t>Brutus</a:t>
            </a:r>
            <a:r>
              <a:t> slain.</a:t>
            </a:r>
          </a:p>
          <a:p>
            <a:pPr marL="268356" indent="-268356">
              <a:spcBef>
                <a:spcPts val="400"/>
              </a:spcBef>
              <a:buClr>
                <a:srgbClr val="000000"/>
              </a:buClr>
              <a:buFontTx/>
              <a:defRPr sz="1800">
                <a:solidFill>
                  <a:srgbClr val="000000"/>
                </a:solidFill>
                <a:latin typeface="Arial"/>
                <a:ea typeface="Arial"/>
                <a:cs typeface="Arial"/>
                <a:sym typeface="Arial"/>
              </a:defRPr>
            </a:pPr>
          </a:p>
          <a:p>
            <a:pPr marL="357808" indent="-357808">
              <a:spcBef>
                <a:spcPts val="800"/>
              </a:spcBef>
              <a:buClr>
                <a:srgbClr val="000000"/>
              </a:buClr>
              <a:buFontTx/>
              <a:defRPr sz="2400">
                <a:solidFill>
                  <a:srgbClr val="000000"/>
                </a:solidFill>
                <a:latin typeface="Arial"/>
                <a:ea typeface="Arial"/>
                <a:cs typeface="Arial"/>
                <a:sym typeface="Arial"/>
              </a:defRPr>
            </a:pPr>
            <a:r>
              <a:t>Hamlet, Act III, Scene ii</a:t>
            </a:r>
            <a:endParaRPr sz="1700"/>
          </a:p>
          <a:p>
            <a:pPr>
              <a:spcBef>
                <a:spcPts val="400"/>
              </a:spcBef>
              <a:buClr>
                <a:srgbClr val="000000"/>
              </a:buClr>
              <a:buSzTx/>
              <a:buFont typeface="Wingdings"/>
              <a:buNone/>
              <a:defRPr i="1" sz="1800">
                <a:solidFill>
                  <a:srgbClr val="000000"/>
                </a:solidFill>
                <a:latin typeface="Arial"/>
                <a:ea typeface="Arial"/>
                <a:cs typeface="Arial"/>
                <a:sym typeface="Arial"/>
              </a:defRPr>
            </a:pPr>
            <a:r>
              <a:t>Lord Polonius:</a:t>
            </a:r>
            <a:r>
              <a:rPr i="0"/>
              <a:t> I did enact Julius </a:t>
            </a:r>
            <a:r>
              <a:rPr b="1"/>
              <a:t>Caesar</a:t>
            </a:r>
            <a:r>
              <a:rPr i="0"/>
              <a:t> I was killed i’ the</a:t>
            </a:r>
            <a:endParaRPr i="0"/>
          </a:p>
          <a:p>
            <a:pPr>
              <a:spcBef>
                <a:spcPts val="400"/>
              </a:spcBef>
              <a:buClr>
                <a:srgbClr val="000000"/>
              </a:buClr>
              <a:buSzTx/>
              <a:buFont typeface="Wingdings"/>
              <a:buNone/>
              <a:defRPr sz="1800">
                <a:solidFill>
                  <a:srgbClr val="000000"/>
                </a:solidFill>
                <a:latin typeface="Arial"/>
                <a:ea typeface="Arial"/>
                <a:cs typeface="Arial"/>
                <a:sym typeface="Arial"/>
              </a:defRPr>
            </a:pPr>
            <a:r>
              <a:t>                       Capitol; </a:t>
            </a:r>
            <a:r>
              <a:rPr b="1" i="1"/>
              <a:t>Brutus</a:t>
            </a:r>
            <a:r>
              <a:t> killed 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What if we have a bigger collection?"/>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What if we have a bigger collection?</a:t>
            </a:r>
          </a:p>
        </p:txBody>
      </p:sp>
      <p:sp>
        <p:nvSpPr>
          <p:cNvPr id="132" name="Slide Number"/>
          <p:cNvSpPr txBox="1"/>
          <p:nvPr>
            <p:ph type="sldNum" sz="quarter" idx="4294967295"/>
          </p:nvPr>
        </p:nvSpPr>
        <p:spPr>
          <a:xfrm>
            <a:off x="10794351" y="6049983"/>
            <a:ext cx="352650"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33" name="Consider N = 1 million documents, each with about 1000 words…"/>
          <p:cNvSpPr txBox="1"/>
          <p:nvPr>
            <p:ph type="body" idx="4294967295"/>
          </p:nvPr>
        </p:nvSpPr>
        <p:spPr>
          <a:xfrm>
            <a:off x="600769" y="1544531"/>
            <a:ext cx="11210659" cy="5255886"/>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Consider </a:t>
            </a:r>
            <a:r>
              <a:rPr i="1"/>
              <a:t>N </a:t>
            </a:r>
            <a:r>
              <a:t>= 1 million documents, each with about 1000 words</a:t>
            </a:r>
          </a:p>
          <a:p>
            <a:pPr lvl="1" marL="800100" indent="-342900">
              <a:spcBef>
                <a:spcPts val="600"/>
              </a:spcBef>
              <a:buClr>
                <a:srgbClr val="000000"/>
              </a:buClr>
              <a:buFontTx/>
              <a:buChar char="•"/>
              <a:defRPr sz="2400">
                <a:solidFill>
                  <a:srgbClr val="000000"/>
                </a:solidFill>
                <a:latin typeface="Arial"/>
                <a:ea typeface="Arial"/>
                <a:cs typeface="Arial"/>
                <a:sym typeface="Arial"/>
              </a:defRPr>
            </a:pPr>
            <a:r>
              <a:t>Avg 6 bytes/word including spaces/punctuation, 6GB</a:t>
            </a:r>
          </a:p>
          <a:p>
            <a:pPr lvl="1" marL="0" indent="457200">
              <a:spcBef>
                <a:spcPts val="500"/>
              </a:spcBef>
              <a:buClr>
                <a:srgbClr val="000000"/>
              </a:buClr>
              <a:buSzTx/>
              <a:buFont typeface="Wingdings"/>
              <a:buNone/>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Say there are </a:t>
            </a:r>
            <a:r>
              <a:rPr i="1"/>
              <a:t>M </a:t>
            </a:r>
            <a:r>
              <a:t>= 500K </a:t>
            </a:r>
            <a:r>
              <a:rPr i="1">
                <a:solidFill>
                  <a:srgbClr val="139CB7"/>
                </a:solidFill>
              </a:rPr>
              <a:t>distinct</a:t>
            </a:r>
            <a:r>
              <a:t> terms among these.</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500K x 1M matrix has half-a-trillion 0’s and 1’s</a:t>
            </a:r>
          </a:p>
          <a:p>
            <a:pPr lvl="1" marL="742950" indent="-285750">
              <a:spcBef>
                <a:spcPts val="600"/>
              </a:spcBef>
              <a:buClr>
                <a:srgbClr val="000000"/>
              </a:buClr>
              <a:buFontTx/>
              <a:buChar char="•"/>
              <a:defRPr sz="2400">
                <a:solidFill>
                  <a:srgbClr val="000000"/>
                </a:solidFill>
                <a:latin typeface="Arial"/>
                <a:ea typeface="Arial"/>
                <a:cs typeface="Arial"/>
                <a:sym typeface="Arial"/>
              </a:defRPr>
            </a:pPr>
            <a:r>
              <a:t>But it has no more than one billion 1’s (</a:t>
            </a:r>
            <a:r>
              <a:rPr b="1">
                <a:solidFill>
                  <a:srgbClr val="FF2600"/>
                </a:solidFill>
              </a:rPr>
              <a:t>why?</a:t>
            </a:r>
            <a:r>
              <a:t>)</a:t>
            </a:r>
          </a:p>
          <a:p>
            <a:pPr lvl="1" marL="742950" indent="-285750">
              <a:spcBef>
                <a:spcPts val="600"/>
              </a:spcBef>
              <a:buClr>
                <a:srgbClr val="000000"/>
              </a:buClr>
              <a:buFontTx/>
              <a:buChar char="•"/>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A better representation: only record the 1’s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Inverted index</a:t>
            </a:r>
          </a:p>
        </p:txBody>
      </p:sp>
      <p:sp>
        <p:nvSpPr>
          <p:cNvPr id="138"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39" name="For each term t, we must store a list of all documents that contain t.…"/>
          <p:cNvSpPr txBox="1"/>
          <p:nvPr>
            <p:ph type="body" idx="4294967295"/>
          </p:nvPr>
        </p:nvSpPr>
        <p:spPr>
          <a:xfrm>
            <a:off x="600769" y="1544531"/>
            <a:ext cx="11210659" cy="5255886"/>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For each term </a:t>
            </a:r>
            <a:r>
              <a:rPr i="1"/>
              <a:t>t</a:t>
            </a:r>
            <a:r>
              <a:t>, we must store a list of all documents that contain </a:t>
            </a:r>
            <a:r>
              <a:rPr i="1"/>
              <a:t>t</a:t>
            </a:r>
            <a:r>
              <a:t>.</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Identify each doc by a </a:t>
            </a:r>
            <a:r>
              <a:rPr b="1"/>
              <a:t>docID</a:t>
            </a:r>
            <a:r>
              <a:t>, a document serial number</a:t>
            </a:r>
          </a:p>
          <a:p>
            <a:pPr lvl="1" marL="742950" indent="-285750">
              <a:spcBef>
                <a:spcPts val="500"/>
              </a:spcBef>
              <a:buClr>
                <a:srgbClr val="000000"/>
              </a:buClr>
              <a:buFontTx/>
              <a:buChar char="•"/>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Can we used </a:t>
            </a:r>
            <a:r>
              <a:rPr b="1">
                <a:solidFill>
                  <a:srgbClr val="FF2600"/>
                </a:solidFill>
              </a:rPr>
              <a:t>fixed-size arrays</a:t>
            </a:r>
            <a:r>
              <a:t> for this?</a:t>
            </a:r>
          </a:p>
        </p:txBody>
      </p:sp>
      <p:grpSp>
        <p:nvGrpSpPr>
          <p:cNvPr id="195" name="Group 1"/>
          <p:cNvGrpSpPr/>
          <p:nvPr/>
        </p:nvGrpSpPr>
        <p:grpSpPr>
          <a:xfrm>
            <a:off x="1953935" y="3723313"/>
            <a:ext cx="7772401" cy="1526541"/>
            <a:chOff x="0" y="0"/>
            <a:chExt cx="7772400" cy="1526540"/>
          </a:xfrm>
        </p:grpSpPr>
        <p:sp>
          <p:nvSpPr>
            <p:cNvPr id="140" name="Text Box 4"/>
            <p:cNvSpPr txBox="1"/>
            <p:nvPr/>
          </p:nvSpPr>
          <p:spPr>
            <a:xfrm>
              <a:off x="0" y="0"/>
              <a:ext cx="939066" cy="40199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Brutus</a:t>
              </a:r>
            </a:p>
          </p:txBody>
        </p:sp>
        <p:sp>
          <p:nvSpPr>
            <p:cNvPr id="141" name="Text Box 5"/>
            <p:cNvSpPr txBox="1"/>
            <p:nvPr/>
          </p:nvSpPr>
          <p:spPr>
            <a:xfrm>
              <a:off x="0" y="1057275"/>
              <a:ext cx="1332865" cy="40199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Calpurnia</a:t>
              </a:r>
            </a:p>
          </p:txBody>
        </p:sp>
        <p:sp>
          <p:nvSpPr>
            <p:cNvPr id="142" name="Text Box 6"/>
            <p:cNvSpPr txBox="1"/>
            <p:nvPr/>
          </p:nvSpPr>
          <p:spPr>
            <a:xfrm>
              <a:off x="0" y="533400"/>
              <a:ext cx="1295401" cy="40199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Caesar</a:t>
              </a:r>
            </a:p>
          </p:txBody>
        </p:sp>
        <p:grpSp>
          <p:nvGrpSpPr>
            <p:cNvPr id="146" name="AutoShape 7"/>
            <p:cNvGrpSpPr/>
            <p:nvPr/>
          </p:nvGrpSpPr>
          <p:grpSpPr>
            <a:xfrm>
              <a:off x="1676400" y="76199"/>
              <a:ext cx="1143001" cy="228601"/>
              <a:chOff x="0" y="0"/>
              <a:chExt cx="1143000" cy="228600"/>
            </a:xfrm>
          </p:grpSpPr>
          <p:sp>
            <p:nvSpPr>
              <p:cNvPr id="143"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44"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45"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150" name="AutoShape 8"/>
            <p:cNvGrpSpPr/>
            <p:nvPr/>
          </p:nvGrpSpPr>
          <p:grpSpPr>
            <a:xfrm>
              <a:off x="1676400" y="609599"/>
              <a:ext cx="1143001" cy="228601"/>
              <a:chOff x="0" y="0"/>
              <a:chExt cx="1143000" cy="228600"/>
            </a:xfrm>
          </p:grpSpPr>
          <p:sp>
            <p:nvSpPr>
              <p:cNvPr id="147"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48"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49"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156" name="Group 26"/>
            <p:cNvGrpSpPr/>
            <p:nvPr/>
          </p:nvGrpSpPr>
          <p:grpSpPr>
            <a:xfrm>
              <a:off x="2895600" y="1143000"/>
              <a:ext cx="4876801" cy="304800"/>
              <a:chOff x="0" y="0"/>
              <a:chExt cx="4876800" cy="304800"/>
            </a:xfrm>
          </p:grpSpPr>
          <p:sp>
            <p:nvSpPr>
              <p:cNvPr id="151" name="Rectangle 27"/>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2" name="Rectangle 28"/>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3" name="Rectangle 29"/>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4" name="Rectangle 30"/>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5" name="Line 31"/>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171" name="Group 51"/>
            <p:cNvGrpSpPr/>
            <p:nvPr/>
          </p:nvGrpSpPr>
          <p:grpSpPr>
            <a:xfrm>
              <a:off x="2895600" y="533400"/>
              <a:ext cx="4876801" cy="459741"/>
              <a:chOff x="0" y="0"/>
              <a:chExt cx="4876800" cy="459740"/>
            </a:xfrm>
          </p:grpSpPr>
          <p:grpSp>
            <p:nvGrpSpPr>
              <p:cNvPr id="162" name="Group 20"/>
              <p:cNvGrpSpPr/>
              <p:nvPr/>
            </p:nvGrpSpPr>
            <p:grpSpPr>
              <a:xfrm>
                <a:off x="0" y="76200"/>
                <a:ext cx="4876800" cy="304801"/>
                <a:chOff x="0" y="0"/>
                <a:chExt cx="4876800" cy="304800"/>
              </a:xfrm>
            </p:grpSpPr>
            <p:sp>
              <p:nvSpPr>
                <p:cNvPr id="157" name="Rectangle 21"/>
                <p:cNvSpPr/>
                <p:nvPr/>
              </p:nvSpPr>
              <p:spPr>
                <a:xfrm>
                  <a:off x="0" y="-1"/>
                  <a:ext cx="4876800" cy="304801"/>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8" name="Rectangle 22"/>
                <p:cNvSpPr/>
                <p:nvPr/>
              </p:nvSpPr>
              <p:spPr>
                <a:xfrm>
                  <a:off x="609600" y="-1"/>
                  <a:ext cx="36576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59" name="Rectangle 23"/>
                <p:cNvSpPr/>
                <p:nvPr/>
              </p:nvSpPr>
              <p:spPr>
                <a:xfrm>
                  <a:off x="1219200" y="-1"/>
                  <a:ext cx="24384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60" name="Rectangle 24"/>
                <p:cNvSpPr/>
                <p:nvPr/>
              </p:nvSpPr>
              <p:spPr>
                <a:xfrm>
                  <a:off x="1828800" y="-1"/>
                  <a:ext cx="12192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61" name="Line 25"/>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163" name="Text Box 32"/>
              <p:cNvSpPr txBox="1"/>
              <p:nvPr/>
            </p:nvSpPr>
            <p:spPr>
              <a:xfrm>
                <a:off x="182244" y="0"/>
                <a:ext cx="27365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164" name="Text Box 33"/>
              <p:cNvSpPr txBox="1"/>
              <p:nvPr/>
            </p:nvSpPr>
            <p:spPr>
              <a:xfrm>
                <a:off x="868044" y="0"/>
                <a:ext cx="27365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165" name="Text Box 34"/>
              <p:cNvSpPr txBox="1"/>
              <p:nvPr/>
            </p:nvSpPr>
            <p:spPr>
              <a:xfrm>
                <a:off x="1444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166" name="Text Box 35"/>
              <p:cNvSpPr txBox="1"/>
              <p:nvPr/>
            </p:nvSpPr>
            <p:spPr>
              <a:xfrm>
                <a:off x="2026920" y="0"/>
                <a:ext cx="273656"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a:t>
                </a:r>
              </a:p>
            </p:txBody>
          </p:sp>
          <p:sp>
            <p:nvSpPr>
              <p:cNvPr id="167" name="Text Box 36"/>
              <p:cNvSpPr txBox="1"/>
              <p:nvPr/>
            </p:nvSpPr>
            <p:spPr>
              <a:xfrm>
                <a:off x="2587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6</a:t>
                </a:r>
              </a:p>
            </p:txBody>
          </p:sp>
          <p:sp>
            <p:nvSpPr>
              <p:cNvPr id="168" name="Text Box 37"/>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169" name="Text Box 38"/>
              <p:cNvSpPr txBox="1"/>
              <p:nvPr/>
            </p:nvSpPr>
            <p:spPr>
              <a:xfrm>
                <a:off x="37795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57</a:t>
                </a:r>
              </a:p>
            </p:txBody>
          </p:sp>
          <p:sp>
            <p:nvSpPr>
              <p:cNvPr id="170" name="Text Box 39"/>
              <p:cNvSpPr txBox="1"/>
              <p:nvPr/>
            </p:nvSpPr>
            <p:spPr>
              <a:xfrm>
                <a:off x="42367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132</a:t>
                </a:r>
              </a:p>
            </p:txBody>
          </p:sp>
        </p:grpSp>
        <p:grpSp>
          <p:nvGrpSpPr>
            <p:cNvPr id="185" name="Group 52"/>
            <p:cNvGrpSpPr/>
            <p:nvPr/>
          </p:nvGrpSpPr>
          <p:grpSpPr>
            <a:xfrm>
              <a:off x="2895600" y="-1"/>
              <a:ext cx="4876801" cy="459742"/>
              <a:chOff x="0" y="0"/>
              <a:chExt cx="4876800" cy="459740"/>
            </a:xfrm>
          </p:grpSpPr>
          <p:grpSp>
            <p:nvGrpSpPr>
              <p:cNvPr id="177" name="Group 19"/>
              <p:cNvGrpSpPr/>
              <p:nvPr/>
            </p:nvGrpSpPr>
            <p:grpSpPr>
              <a:xfrm>
                <a:off x="0" y="76200"/>
                <a:ext cx="4876800" cy="304801"/>
                <a:chOff x="0" y="0"/>
                <a:chExt cx="4876800" cy="304800"/>
              </a:xfrm>
            </p:grpSpPr>
            <p:sp>
              <p:nvSpPr>
                <p:cNvPr id="172" name="Rectangle 11"/>
                <p:cNvSpPr/>
                <p:nvPr/>
              </p:nvSpPr>
              <p:spPr>
                <a:xfrm>
                  <a:off x="0" y="-1"/>
                  <a:ext cx="4876800" cy="304801"/>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73" name="Rectangle 13"/>
                <p:cNvSpPr/>
                <p:nvPr/>
              </p:nvSpPr>
              <p:spPr>
                <a:xfrm>
                  <a:off x="609600" y="-1"/>
                  <a:ext cx="36576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74" name="Rectangle 15"/>
                <p:cNvSpPr/>
                <p:nvPr/>
              </p:nvSpPr>
              <p:spPr>
                <a:xfrm>
                  <a:off x="1219200" y="-1"/>
                  <a:ext cx="24384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75" name="Rectangle 16"/>
                <p:cNvSpPr/>
                <p:nvPr/>
              </p:nvSpPr>
              <p:spPr>
                <a:xfrm>
                  <a:off x="1828800" y="-1"/>
                  <a:ext cx="12192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76" name="Line 18"/>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178" name="Text Box 40"/>
              <p:cNvSpPr txBox="1"/>
              <p:nvPr/>
            </p:nvSpPr>
            <p:spPr>
              <a:xfrm>
                <a:off x="1981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179" name="Text Box 41"/>
              <p:cNvSpPr txBox="1"/>
              <p:nvPr/>
            </p:nvSpPr>
            <p:spPr>
              <a:xfrm>
                <a:off x="7585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180" name="Text Box 42"/>
              <p:cNvSpPr txBox="1"/>
              <p:nvPr/>
            </p:nvSpPr>
            <p:spPr>
              <a:xfrm>
                <a:off x="14173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181" name="Text Box 43"/>
              <p:cNvSpPr txBox="1"/>
              <p:nvPr/>
            </p:nvSpPr>
            <p:spPr>
              <a:xfrm>
                <a:off x="1950720" y="0"/>
                <a:ext cx="420698"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11</a:t>
                </a:r>
              </a:p>
            </p:txBody>
          </p:sp>
          <p:sp>
            <p:nvSpPr>
              <p:cNvPr id="182" name="Text Box 44"/>
              <p:cNvSpPr txBox="1"/>
              <p:nvPr/>
            </p:nvSpPr>
            <p:spPr>
              <a:xfrm>
                <a:off x="25873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31</a:t>
                </a:r>
              </a:p>
            </p:txBody>
          </p:sp>
          <p:sp>
            <p:nvSpPr>
              <p:cNvPr id="183" name="Text Box 45"/>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45</a:t>
                </a:r>
              </a:p>
            </p:txBody>
          </p:sp>
          <p:sp>
            <p:nvSpPr>
              <p:cNvPr id="184" name="Text Box 46"/>
              <p:cNvSpPr txBox="1"/>
              <p:nvPr/>
            </p:nvSpPr>
            <p:spPr>
              <a:xfrm>
                <a:off x="36271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173</a:t>
                </a:r>
              </a:p>
            </p:txBody>
          </p:sp>
        </p:grpSp>
        <p:sp>
          <p:nvSpPr>
            <p:cNvPr id="186" name="Text Box 48"/>
            <p:cNvSpPr txBox="1"/>
            <p:nvPr/>
          </p:nvSpPr>
          <p:spPr>
            <a:xfrm>
              <a:off x="2941320" y="106680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grpSp>
          <p:nvGrpSpPr>
            <p:cNvPr id="190" name="AutoShape 49"/>
            <p:cNvGrpSpPr/>
            <p:nvPr/>
          </p:nvGrpSpPr>
          <p:grpSpPr>
            <a:xfrm>
              <a:off x="1676400" y="1142999"/>
              <a:ext cx="1143001" cy="228601"/>
              <a:chOff x="0" y="0"/>
              <a:chExt cx="1143000" cy="228600"/>
            </a:xfrm>
          </p:grpSpPr>
          <p:sp>
            <p:nvSpPr>
              <p:cNvPr id="187"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88"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189"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sp>
          <p:nvSpPr>
            <p:cNvPr id="191" name="Text Box 50"/>
            <p:cNvSpPr txBox="1"/>
            <p:nvPr/>
          </p:nvSpPr>
          <p:spPr>
            <a:xfrm>
              <a:off x="3560445" y="106680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31</a:t>
              </a:r>
            </a:p>
          </p:txBody>
        </p:sp>
        <p:sp>
          <p:nvSpPr>
            <p:cNvPr id="192" name="Text Box 46"/>
            <p:cNvSpPr txBox="1"/>
            <p:nvPr/>
          </p:nvSpPr>
          <p:spPr>
            <a:xfrm>
              <a:off x="7132320" y="0"/>
              <a:ext cx="61268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174</a:t>
              </a:r>
            </a:p>
          </p:txBody>
        </p:sp>
        <p:sp>
          <p:nvSpPr>
            <p:cNvPr id="193" name="Text Box 50"/>
            <p:cNvSpPr txBox="1"/>
            <p:nvPr/>
          </p:nvSpPr>
          <p:spPr>
            <a:xfrm>
              <a:off x="4271645" y="106680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54</a:t>
              </a:r>
            </a:p>
          </p:txBody>
        </p:sp>
        <p:sp>
          <p:nvSpPr>
            <p:cNvPr id="194" name="Text Box 50"/>
            <p:cNvSpPr txBox="1"/>
            <p:nvPr/>
          </p:nvSpPr>
          <p:spPr>
            <a:xfrm>
              <a:off x="4693920" y="106680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101</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Inverted index</a:t>
            </a:r>
          </a:p>
        </p:txBody>
      </p:sp>
      <p:sp>
        <p:nvSpPr>
          <p:cNvPr id="200"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201" name="We need variable-size postings lists…"/>
          <p:cNvSpPr txBox="1"/>
          <p:nvPr>
            <p:ph type="body" idx="4294967295"/>
          </p:nvPr>
        </p:nvSpPr>
        <p:spPr>
          <a:xfrm>
            <a:off x="600769" y="1544531"/>
            <a:ext cx="11210659" cy="5255886"/>
          </a:xfrm>
          <a:prstGeom prst="rect">
            <a:avLst/>
          </a:prstGeom>
        </p:spPr>
        <p:txBody>
          <a:bodyPr lIns="45719" tIns="45719" rIns="45719" bIns="45719"/>
          <a:lstStyle/>
          <a:p>
            <a:pPr>
              <a:spcBef>
                <a:spcPts val="600"/>
              </a:spcBef>
              <a:buClr>
                <a:srgbClr val="000000"/>
              </a:buClr>
              <a:buFontTx/>
              <a:defRPr sz="2800">
                <a:solidFill>
                  <a:srgbClr val="000000"/>
                </a:solidFill>
                <a:latin typeface="Arial"/>
                <a:ea typeface="Arial"/>
                <a:cs typeface="Arial"/>
                <a:sym typeface="Arial"/>
              </a:defRPr>
            </a:pPr>
            <a:r>
              <a:t>We need variable-size </a:t>
            </a:r>
            <a:r>
              <a:rPr>
                <a:solidFill>
                  <a:srgbClr val="C0504D"/>
                </a:solidFill>
              </a:rPr>
              <a:t>postings lists</a:t>
            </a:r>
            <a:endParaRPr>
              <a:solidFill>
                <a:srgbClr val="C0504D"/>
              </a:solidFill>
            </a:endParaRPr>
          </a:p>
          <a:p>
            <a:pPr lvl="1" marL="742950" indent="-285750">
              <a:spcBef>
                <a:spcPts val="500"/>
              </a:spcBef>
              <a:buClr>
                <a:srgbClr val="000000"/>
              </a:buClr>
              <a:buFontTx/>
              <a:buChar char="•"/>
              <a:defRPr sz="2400">
                <a:solidFill>
                  <a:srgbClr val="000000"/>
                </a:solidFill>
                <a:latin typeface="Arial"/>
                <a:ea typeface="Arial"/>
                <a:cs typeface="Arial"/>
                <a:sym typeface="Arial"/>
              </a:defRPr>
            </a:pPr>
            <a:r>
              <a:t>On disk, a continuous run of postings is normal and best</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In memory, can use linked lists or variable length arrays</a:t>
            </a:r>
          </a:p>
          <a:p>
            <a:pPr lvl="2" marL="1143000" indent="-228600">
              <a:spcBef>
                <a:spcPts val="400"/>
              </a:spcBef>
              <a:buClr>
                <a:srgbClr val="000000"/>
              </a:buClr>
              <a:buFontTx/>
              <a:defRPr sz="2000">
                <a:solidFill>
                  <a:srgbClr val="000000"/>
                </a:solidFill>
                <a:latin typeface="Arial"/>
                <a:ea typeface="Arial"/>
                <a:cs typeface="Arial"/>
                <a:sym typeface="Arial"/>
              </a:defRPr>
            </a:pPr>
            <a:r>
              <a:t>Some tradeoffs in size/ease of insertion (</a:t>
            </a:r>
            <a:r>
              <a:rPr>
                <a:solidFill>
                  <a:srgbClr val="FF2600"/>
                </a:solidFill>
              </a:rPr>
              <a:t>what’s the insertion complexity?</a:t>
            </a:r>
            <a:r>
              <a:t>)</a:t>
            </a:r>
          </a:p>
        </p:txBody>
      </p:sp>
      <p:grpSp>
        <p:nvGrpSpPr>
          <p:cNvPr id="205" name="Group 54"/>
          <p:cNvGrpSpPr/>
          <p:nvPr/>
        </p:nvGrpSpPr>
        <p:grpSpPr>
          <a:xfrm>
            <a:off x="1848377" y="3678310"/>
            <a:ext cx="1814967" cy="2401254"/>
            <a:chOff x="0" y="0"/>
            <a:chExt cx="1814965" cy="2401252"/>
          </a:xfrm>
        </p:grpSpPr>
        <p:sp>
          <p:nvSpPr>
            <p:cNvPr id="202" name="AutoShape 46"/>
            <p:cNvSpPr/>
            <p:nvPr/>
          </p:nvSpPr>
          <p:spPr>
            <a:xfrm>
              <a:off x="228597" y="0"/>
              <a:ext cx="228601" cy="152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03" name="Text Box 47"/>
            <p:cNvSpPr txBox="1"/>
            <p:nvPr/>
          </p:nvSpPr>
          <p:spPr>
            <a:xfrm>
              <a:off x="365122" y="1941512"/>
              <a:ext cx="1449844" cy="459741"/>
            </a:xfrm>
            <a:prstGeom prst="rect">
              <a:avLst/>
            </a:prstGeom>
            <a:solidFill>
              <a:srgbClr val="83ADC1"/>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Tahoma"/>
                  <a:ea typeface="Tahoma"/>
                  <a:cs typeface="Tahoma"/>
                  <a:sym typeface="Tahoma"/>
                </a:defRPr>
              </a:lvl1pPr>
            </a:lstStyle>
            <a:p>
              <a:pPr/>
              <a:r>
                <a:t>Dictionary</a:t>
              </a:r>
            </a:p>
          </p:txBody>
        </p:sp>
        <p:sp>
          <p:nvSpPr>
            <p:cNvPr id="204" name="AutoShape 48"/>
            <p:cNvSpPr/>
            <p:nvPr/>
          </p:nvSpPr>
          <p:spPr>
            <a:xfrm rot="10800000">
              <a:off x="0" y="762001"/>
              <a:ext cx="365123" cy="1411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800" y="0"/>
                    <a:pt x="21600" y="5400"/>
                    <a:pt x="21600" y="10800"/>
                  </a:cubicBezTo>
                  <a:cubicBezTo>
                    <a:pt x="21600" y="16200"/>
                    <a:pt x="14838" y="21600"/>
                    <a:pt x="8077" y="21600"/>
                  </a:cubicBezTo>
                </a:path>
              </a:pathLst>
            </a:custGeom>
            <a:noFill/>
            <a:ln w="9525" cap="flat">
              <a:solidFill>
                <a:srgbClr val="000000"/>
              </a:solidFill>
              <a:prstDash val="solid"/>
              <a:miter lim="800000"/>
              <a:tailEnd type="triangle" w="med" len="med"/>
            </a:ln>
            <a:effectLst/>
          </p:spPr>
          <p:txBody>
            <a:bodyPr wrap="square" lIns="45719" tIns="45719" rIns="45719" bIns="45719" numCol="1" anchor="ctr">
              <a:noAutofit/>
            </a:bodyPr>
            <a:lstStyle/>
            <a:p>
              <a:pPr defTabSz="914400">
                <a:defRPr sz="2400">
                  <a:solidFill>
                    <a:srgbClr val="000000"/>
                  </a:solidFill>
                  <a:latin typeface="Calibri"/>
                  <a:ea typeface="Calibri"/>
                  <a:cs typeface="Calibri"/>
                  <a:sym typeface="Calibri"/>
                </a:defRPr>
              </a:pPr>
            </a:p>
          </p:txBody>
        </p:sp>
      </p:grpSp>
      <p:grpSp>
        <p:nvGrpSpPr>
          <p:cNvPr id="208" name="Group 53"/>
          <p:cNvGrpSpPr/>
          <p:nvPr/>
        </p:nvGrpSpPr>
        <p:grpSpPr>
          <a:xfrm>
            <a:off x="5429774" y="5202310"/>
            <a:ext cx="5334001" cy="801053"/>
            <a:chOff x="0" y="0"/>
            <a:chExt cx="5334000" cy="801052"/>
          </a:xfrm>
        </p:grpSpPr>
        <p:sp>
          <p:nvSpPr>
            <p:cNvPr id="206" name="AutoShape 51"/>
            <p:cNvSpPr/>
            <p:nvPr/>
          </p:nvSpPr>
          <p:spPr>
            <a:xfrm rot="16200000">
              <a:off x="2495550" y="-2495550"/>
              <a:ext cx="342900" cy="533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07" name="Text Box 52"/>
            <p:cNvSpPr txBox="1"/>
            <p:nvPr/>
          </p:nvSpPr>
          <p:spPr>
            <a:xfrm>
              <a:off x="1981200" y="341312"/>
              <a:ext cx="1212761" cy="459741"/>
            </a:xfrm>
            <a:prstGeom prst="rect">
              <a:avLst/>
            </a:prstGeom>
            <a:solidFill>
              <a:srgbClr val="83ADC1"/>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Tahoma"/>
                  <a:ea typeface="Tahoma"/>
                  <a:cs typeface="Tahoma"/>
                  <a:sym typeface="Tahoma"/>
                </a:defRPr>
              </a:lvl1pPr>
            </a:lstStyle>
            <a:p>
              <a:pPr/>
              <a:r>
                <a:t>Postings</a:t>
              </a:r>
            </a:p>
          </p:txBody>
        </p:sp>
      </p:grpSp>
      <p:sp>
        <p:nvSpPr>
          <p:cNvPr id="209" name="Text Box 55"/>
          <p:cNvSpPr txBox="1"/>
          <p:nvPr/>
        </p:nvSpPr>
        <p:spPr>
          <a:xfrm>
            <a:off x="4896374" y="5991298"/>
            <a:ext cx="5084525" cy="459741"/>
          </a:xfrm>
          <a:prstGeom prst="rect">
            <a:avLst/>
          </a:prstGeom>
          <a:solidFill>
            <a:srgbClr val="FFFF99"/>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Sorted by docID (more later on why).</a:t>
            </a:r>
          </a:p>
        </p:txBody>
      </p:sp>
      <p:grpSp>
        <p:nvGrpSpPr>
          <p:cNvPr id="212" name="Group 3"/>
          <p:cNvGrpSpPr/>
          <p:nvPr/>
        </p:nvGrpSpPr>
        <p:grpSpPr>
          <a:xfrm>
            <a:off x="10561040" y="3569199"/>
            <a:ext cx="1143001" cy="809855"/>
            <a:chOff x="0" y="0"/>
            <a:chExt cx="1143000" cy="809853"/>
          </a:xfrm>
        </p:grpSpPr>
        <p:sp>
          <p:nvSpPr>
            <p:cNvPr id="210" name="Rectangle 73"/>
            <p:cNvSpPr/>
            <p:nvPr/>
          </p:nvSpPr>
          <p:spPr>
            <a:xfrm>
              <a:off x="0" y="0"/>
              <a:ext cx="1143000" cy="349707"/>
            </a:xfrm>
            <a:prstGeom prst="rect">
              <a:avLst/>
            </a:prstGeom>
            <a:gradFill flip="none" rotWithShape="1">
              <a:gsLst>
                <a:gs pos="0">
                  <a:srgbClr val="FFA5A3"/>
                </a:gs>
                <a:gs pos="35000">
                  <a:srgbClr val="FFBFBE"/>
                </a:gs>
                <a:gs pos="100000">
                  <a:srgbClr val="FFE6E6"/>
                </a:gs>
              </a:gsLst>
              <a:lin ang="16200000" scaled="0"/>
            </a:gradFill>
            <a:ln w="9525" cap="flat">
              <a:solidFill>
                <a:srgbClr val="BE4B48"/>
              </a:solidFill>
              <a:prstDash val="solid"/>
              <a:round/>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400">
                <a:defRPr i="1" sz="2000">
                  <a:solidFill>
                    <a:srgbClr val="000000"/>
                  </a:solidFill>
                  <a:latin typeface="Calibri"/>
                  <a:ea typeface="Calibri"/>
                  <a:cs typeface="Calibri"/>
                  <a:sym typeface="Calibri"/>
                </a:defRPr>
              </a:lvl1pPr>
            </a:lstStyle>
            <a:p>
              <a:pPr/>
              <a:r>
                <a:t>Posting</a:t>
              </a:r>
            </a:p>
          </p:txBody>
        </p:sp>
        <p:sp>
          <p:nvSpPr>
            <p:cNvPr id="211" name="Line 75"/>
            <p:cNvSpPr/>
            <p:nvPr/>
          </p:nvSpPr>
          <p:spPr>
            <a:xfrm flipH="1">
              <a:off x="152399" y="428853"/>
              <a:ext cx="228601" cy="38100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213" name="Text Box 4"/>
          <p:cNvSpPr txBox="1"/>
          <p:nvPr/>
        </p:nvSpPr>
        <p:spPr>
          <a:xfrm>
            <a:off x="2527824" y="3592585"/>
            <a:ext cx="939067"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Brutus</a:t>
            </a:r>
          </a:p>
        </p:txBody>
      </p:sp>
      <p:sp>
        <p:nvSpPr>
          <p:cNvPr id="214" name="Text Box 5"/>
          <p:cNvSpPr txBox="1"/>
          <p:nvPr/>
        </p:nvSpPr>
        <p:spPr>
          <a:xfrm>
            <a:off x="2527824" y="4649860"/>
            <a:ext cx="1332866"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Calpurnia</a:t>
            </a:r>
          </a:p>
        </p:txBody>
      </p:sp>
      <p:sp>
        <p:nvSpPr>
          <p:cNvPr id="215" name="Text Box 6"/>
          <p:cNvSpPr txBox="1"/>
          <p:nvPr/>
        </p:nvSpPr>
        <p:spPr>
          <a:xfrm>
            <a:off x="2527824" y="4125985"/>
            <a:ext cx="1149351"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lIns="45719" rIns="45719">
            <a:spAutoFit/>
          </a:bodyPr>
          <a:lstStyle>
            <a:lvl1pPr defTabSz="914400">
              <a:defRPr b="1" i="1" sz="2400">
                <a:solidFill>
                  <a:srgbClr val="000000"/>
                </a:solidFill>
                <a:latin typeface="Calibri"/>
                <a:ea typeface="Calibri"/>
                <a:cs typeface="Calibri"/>
                <a:sym typeface="Calibri"/>
              </a:defRPr>
            </a:lvl1pPr>
          </a:lstStyle>
          <a:p>
            <a:pPr/>
            <a:r>
              <a:t>Caesar</a:t>
            </a:r>
          </a:p>
        </p:txBody>
      </p:sp>
      <p:grpSp>
        <p:nvGrpSpPr>
          <p:cNvPr id="219" name="AutoShape 7"/>
          <p:cNvGrpSpPr/>
          <p:nvPr/>
        </p:nvGrpSpPr>
        <p:grpSpPr>
          <a:xfrm>
            <a:off x="4204224" y="3668785"/>
            <a:ext cx="1143001" cy="228601"/>
            <a:chOff x="0" y="0"/>
            <a:chExt cx="1143000" cy="228600"/>
          </a:xfrm>
        </p:grpSpPr>
        <p:sp>
          <p:nvSpPr>
            <p:cNvPr id="216"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17"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18"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223" name="AutoShape 8"/>
          <p:cNvGrpSpPr/>
          <p:nvPr/>
        </p:nvGrpSpPr>
        <p:grpSpPr>
          <a:xfrm>
            <a:off x="4204224" y="4202185"/>
            <a:ext cx="1143001" cy="228601"/>
            <a:chOff x="0" y="0"/>
            <a:chExt cx="1143000" cy="228600"/>
          </a:xfrm>
        </p:grpSpPr>
        <p:sp>
          <p:nvSpPr>
            <p:cNvPr id="220"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1"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2"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229" name="Group 26"/>
          <p:cNvGrpSpPr/>
          <p:nvPr/>
        </p:nvGrpSpPr>
        <p:grpSpPr>
          <a:xfrm>
            <a:off x="5423424" y="4735585"/>
            <a:ext cx="4876801" cy="304801"/>
            <a:chOff x="0" y="0"/>
            <a:chExt cx="4876800" cy="304800"/>
          </a:xfrm>
        </p:grpSpPr>
        <p:sp>
          <p:nvSpPr>
            <p:cNvPr id="224" name="Rectangle 27"/>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5" name="Rectangle 28"/>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6" name="Rectangle 29"/>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7" name="Rectangle 30"/>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28" name="Line 31"/>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244" name="Group 51"/>
          <p:cNvGrpSpPr/>
          <p:nvPr/>
        </p:nvGrpSpPr>
        <p:grpSpPr>
          <a:xfrm>
            <a:off x="5423424" y="4125985"/>
            <a:ext cx="4876801" cy="459741"/>
            <a:chOff x="0" y="0"/>
            <a:chExt cx="4876800" cy="459740"/>
          </a:xfrm>
        </p:grpSpPr>
        <p:grpSp>
          <p:nvGrpSpPr>
            <p:cNvPr id="235" name="Group 20"/>
            <p:cNvGrpSpPr/>
            <p:nvPr/>
          </p:nvGrpSpPr>
          <p:grpSpPr>
            <a:xfrm>
              <a:off x="0" y="76200"/>
              <a:ext cx="4876800" cy="304801"/>
              <a:chOff x="0" y="0"/>
              <a:chExt cx="4876800" cy="304800"/>
            </a:xfrm>
          </p:grpSpPr>
          <p:sp>
            <p:nvSpPr>
              <p:cNvPr id="230" name="Rectangle 21"/>
              <p:cNvSpPr/>
              <p:nvPr/>
            </p:nvSpPr>
            <p:spPr>
              <a:xfrm>
                <a:off x="0" y="-1"/>
                <a:ext cx="4876800" cy="304801"/>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31" name="Rectangle 22"/>
              <p:cNvSpPr/>
              <p:nvPr/>
            </p:nvSpPr>
            <p:spPr>
              <a:xfrm>
                <a:off x="609600" y="-1"/>
                <a:ext cx="36576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32" name="Rectangle 23"/>
              <p:cNvSpPr/>
              <p:nvPr/>
            </p:nvSpPr>
            <p:spPr>
              <a:xfrm>
                <a:off x="1219200" y="-1"/>
                <a:ext cx="24384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33" name="Rectangle 24"/>
              <p:cNvSpPr/>
              <p:nvPr/>
            </p:nvSpPr>
            <p:spPr>
              <a:xfrm>
                <a:off x="1828800" y="-1"/>
                <a:ext cx="12192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34" name="Line 25"/>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236" name="Text Box 32"/>
            <p:cNvSpPr txBox="1"/>
            <p:nvPr/>
          </p:nvSpPr>
          <p:spPr>
            <a:xfrm>
              <a:off x="182244" y="0"/>
              <a:ext cx="27365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237" name="Text Box 33"/>
            <p:cNvSpPr txBox="1"/>
            <p:nvPr/>
          </p:nvSpPr>
          <p:spPr>
            <a:xfrm>
              <a:off x="868044" y="0"/>
              <a:ext cx="27365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238" name="Text Box 34"/>
            <p:cNvSpPr txBox="1"/>
            <p:nvPr/>
          </p:nvSpPr>
          <p:spPr>
            <a:xfrm>
              <a:off x="1444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239" name="Text Box 35"/>
            <p:cNvSpPr txBox="1"/>
            <p:nvPr/>
          </p:nvSpPr>
          <p:spPr>
            <a:xfrm>
              <a:off x="2026920" y="0"/>
              <a:ext cx="273656"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a:t>
              </a:r>
            </a:p>
          </p:txBody>
        </p:sp>
        <p:sp>
          <p:nvSpPr>
            <p:cNvPr id="240" name="Text Box 36"/>
            <p:cNvSpPr txBox="1"/>
            <p:nvPr/>
          </p:nvSpPr>
          <p:spPr>
            <a:xfrm>
              <a:off x="2587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6</a:t>
              </a:r>
            </a:p>
          </p:txBody>
        </p:sp>
        <p:sp>
          <p:nvSpPr>
            <p:cNvPr id="241" name="Text Box 37"/>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242" name="Text Box 38"/>
            <p:cNvSpPr txBox="1"/>
            <p:nvPr/>
          </p:nvSpPr>
          <p:spPr>
            <a:xfrm>
              <a:off x="37795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57</a:t>
              </a:r>
            </a:p>
          </p:txBody>
        </p:sp>
        <p:sp>
          <p:nvSpPr>
            <p:cNvPr id="243" name="Text Box 39"/>
            <p:cNvSpPr txBox="1"/>
            <p:nvPr/>
          </p:nvSpPr>
          <p:spPr>
            <a:xfrm>
              <a:off x="42367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132</a:t>
              </a:r>
            </a:p>
          </p:txBody>
        </p:sp>
      </p:grpSp>
      <p:grpSp>
        <p:nvGrpSpPr>
          <p:cNvPr id="258" name="Group 52"/>
          <p:cNvGrpSpPr/>
          <p:nvPr/>
        </p:nvGrpSpPr>
        <p:grpSpPr>
          <a:xfrm>
            <a:off x="5423424" y="3592585"/>
            <a:ext cx="4876801" cy="459741"/>
            <a:chOff x="0" y="0"/>
            <a:chExt cx="4876800" cy="459740"/>
          </a:xfrm>
        </p:grpSpPr>
        <p:grpSp>
          <p:nvGrpSpPr>
            <p:cNvPr id="250" name="Group 19"/>
            <p:cNvGrpSpPr/>
            <p:nvPr/>
          </p:nvGrpSpPr>
          <p:grpSpPr>
            <a:xfrm>
              <a:off x="0" y="76200"/>
              <a:ext cx="4876800" cy="304801"/>
              <a:chOff x="0" y="0"/>
              <a:chExt cx="4876800" cy="304800"/>
            </a:xfrm>
          </p:grpSpPr>
          <p:sp>
            <p:nvSpPr>
              <p:cNvPr id="245" name="Rectangle 11"/>
              <p:cNvSpPr/>
              <p:nvPr/>
            </p:nvSpPr>
            <p:spPr>
              <a:xfrm>
                <a:off x="0" y="-1"/>
                <a:ext cx="4876800" cy="304801"/>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46" name="Rectangle 13"/>
              <p:cNvSpPr/>
              <p:nvPr/>
            </p:nvSpPr>
            <p:spPr>
              <a:xfrm>
                <a:off x="609600" y="-1"/>
                <a:ext cx="36576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47" name="Rectangle 15"/>
              <p:cNvSpPr/>
              <p:nvPr/>
            </p:nvSpPr>
            <p:spPr>
              <a:xfrm>
                <a:off x="1219200" y="-1"/>
                <a:ext cx="24384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48" name="Rectangle 16"/>
              <p:cNvSpPr/>
              <p:nvPr/>
            </p:nvSpPr>
            <p:spPr>
              <a:xfrm>
                <a:off x="1828800" y="-1"/>
                <a:ext cx="1219200" cy="3048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49" name="Line 18"/>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251" name="Text Box 40"/>
            <p:cNvSpPr txBox="1"/>
            <p:nvPr/>
          </p:nvSpPr>
          <p:spPr>
            <a:xfrm>
              <a:off x="1981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252" name="Text Box 41"/>
            <p:cNvSpPr txBox="1"/>
            <p:nvPr/>
          </p:nvSpPr>
          <p:spPr>
            <a:xfrm>
              <a:off x="7585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253" name="Text Box 42"/>
            <p:cNvSpPr txBox="1"/>
            <p:nvPr/>
          </p:nvSpPr>
          <p:spPr>
            <a:xfrm>
              <a:off x="14173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254" name="Text Box 43"/>
            <p:cNvSpPr txBox="1"/>
            <p:nvPr/>
          </p:nvSpPr>
          <p:spPr>
            <a:xfrm>
              <a:off x="1950720" y="0"/>
              <a:ext cx="420698"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11</a:t>
              </a:r>
            </a:p>
          </p:txBody>
        </p:sp>
        <p:sp>
          <p:nvSpPr>
            <p:cNvPr id="255" name="Text Box 44"/>
            <p:cNvSpPr txBox="1"/>
            <p:nvPr/>
          </p:nvSpPr>
          <p:spPr>
            <a:xfrm>
              <a:off x="25873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31</a:t>
              </a:r>
            </a:p>
          </p:txBody>
        </p:sp>
        <p:sp>
          <p:nvSpPr>
            <p:cNvPr id="256" name="Text Box 45"/>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45</a:t>
              </a:r>
            </a:p>
          </p:txBody>
        </p:sp>
        <p:sp>
          <p:nvSpPr>
            <p:cNvPr id="257" name="Text Box 46"/>
            <p:cNvSpPr txBox="1"/>
            <p:nvPr/>
          </p:nvSpPr>
          <p:spPr>
            <a:xfrm>
              <a:off x="36271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173</a:t>
              </a:r>
            </a:p>
          </p:txBody>
        </p:sp>
      </p:grpSp>
      <p:sp>
        <p:nvSpPr>
          <p:cNvPr id="259" name="Text Box 48"/>
          <p:cNvSpPr txBox="1"/>
          <p:nvPr/>
        </p:nvSpPr>
        <p:spPr>
          <a:xfrm>
            <a:off x="5469144" y="4659385"/>
            <a:ext cx="273656"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2</a:t>
            </a:r>
          </a:p>
        </p:txBody>
      </p:sp>
      <p:grpSp>
        <p:nvGrpSpPr>
          <p:cNvPr id="263" name="AutoShape 49"/>
          <p:cNvGrpSpPr/>
          <p:nvPr/>
        </p:nvGrpSpPr>
        <p:grpSpPr>
          <a:xfrm>
            <a:off x="4204224" y="4735585"/>
            <a:ext cx="1143001" cy="228601"/>
            <a:chOff x="0" y="0"/>
            <a:chExt cx="1143000" cy="228600"/>
          </a:xfrm>
        </p:grpSpPr>
        <p:sp>
          <p:nvSpPr>
            <p:cNvPr id="260"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61"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62"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sp>
        <p:nvSpPr>
          <p:cNvPr id="264" name="Text Box 50"/>
          <p:cNvSpPr txBox="1"/>
          <p:nvPr/>
        </p:nvSpPr>
        <p:spPr>
          <a:xfrm>
            <a:off x="6088269" y="4659385"/>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31</a:t>
            </a:r>
          </a:p>
        </p:txBody>
      </p:sp>
      <p:sp>
        <p:nvSpPr>
          <p:cNvPr id="265" name="Text Box 46"/>
          <p:cNvSpPr txBox="1"/>
          <p:nvPr/>
        </p:nvSpPr>
        <p:spPr>
          <a:xfrm>
            <a:off x="9660144" y="3592585"/>
            <a:ext cx="612686"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174</a:t>
            </a:r>
          </a:p>
        </p:txBody>
      </p:sp>
      <p:sp>
        <p:nvSpPr>
          <p:cNvPr id="266" name="Text Box 50"/>
          <p:cNvSpPr txBox="1"/>
          <p:nvPr/>
        </p:nvSpPr>
        <p:spPr>
          <a:xfrm>
            <a:off x="6799469" y="4659385"/>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54</a:t>
            </a:r>
          </a:p>
        </p:txBody>
      </p:sp>
      <p:sp>
        <p:nvSpPr>
          <p:cNvPr id="267" name="Text Box 50"/>
          <p:cNvSpPr txBox="1"/>
          <p:nvPr/>
        </p:nvSpPr>
        <p:spPr>
          <a:xfrm>
            <a:off x="7221744" y="4659385"/>
            <a:ext cx="61268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101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2"/>
      <p:bldP build="whole" bldLvl="1" animBg="1" rev="0" advAuto="0" spid="212" grpId="1"/>
      <p:bldP build="whole" bldLvl="1" animBg="1" rev="0" advAuto="0" spid="208" grpId="3"/>
      <p:bldP build="whole" bldLvl="1" animBg="1" rev="0" advAuto="0" spid="209" grpId="4"/>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Building 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Building inverted index</a:t>
            </a:r>
          </a:p>
        </p:txBody>
      </p:sp>
      <p:sp>
        <p:nvSpPr>
          <p:cNvPr id="272"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grpSp>
        <p:nvGrpSpPr>
          <p:cNvPr id="281" name="Group 66"/>
          <p:cNvGrpSpPr/>
          <p:nvPr/>
        </p:nvGrpSpPr>
        <p:grpSpPr>
          <a:xfrm>
            <a:off x="791844" y="2743200"/>
            <a:ext cx="8200158" cy="1143000"/>
            <a:chOff x="0" y="0"/>
            <a:chExt cx="8200157" cy="1143000"/>
          </a:xfrm>
        </p:grpSpPr>
        <p:grpSp>
          <p:nvGrpSpPr>
            <p:cNvPr id="275" name="AutoShape 13"/>
            <p:cNvGrpSpPr/>
            <p:nvPr/>
          </p:nvGrpSpPr>
          <p:grpSpPr>
            <a:xfrm>
              <a:off x="2432367" y="0"/>
              <a:ext cx="1706563" cy="498475"/>
              <a:chOff x="0" y="0"/>
              <a:chExt cx="1706561" cy="498475"/>
            </a:xfrm>
          </p:grpSpPr>
          <p:sp>
            <p:nvSpPr>
              <p:cNvPr id="273" name="Shape"/>
              <p:cNvSpPr/>
              <p:nvPr/>
            </p:nvSpPr>
            <p:spPr>
              <a:xfrm>
                <a:off x="0" y="0"/>
                <a:ext cx="1706562" cy="498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71" y="0"/>
                      <a:pt x="1052" y="0"/>
                    </a:cubicBezTo>
                    <a:lnTo>
                      <a:pt x="20548" y="0"/>
                    </a:lnTo>
                    <a:cubicBezTo>
                      <a:pt x="21129" y="0"/>
                      <a:pt x="21600" y="1612"/>
                      <a:pt x="21600" y="3600"/>
                    </a:cubicBezTo>
                    <a:lnTo>
                      <a:pt x="21600" y="18000"/>
                    </a:lnTo>
                    <a:cubicBezTo>
                      <a:pt x="21600" y="19988"/>
                      <a:pt x="21129" y="21600"/>
                      <a:pt x="20548" y="21600"/>
                    </a:cubicBezTo>
                    <a:lnTo>
                      <a:pt x="1052" y="21600"/>
                    </a:lnTo>
                    <a:cubicBezTo>
                      <a:pt x="471" y="21600"/>
                      <a:pt x="0" y="19988"/>
                      <a:pt x="0" y="18000"/>
                    </a:cubicBezTo>
                    <a:close/>
                  </a:path>
                </a:pathLst>
              </a:custGeom>
              <a:solidFill>
                <a:srgbClr val="FF9966"/>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274" name="Tokenizer"/>
              <p:cNvSpPr txBox="1"/>
              <p:nvPr/>
            </p:nvSpPr>
            <p:spPr>
              <a:xfrm>
                <a:off x="148971" y="19367"/>
                <a:ext cx="140862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Lucida Sans"/>
                    <a:ea typeface="Lucida Sans"/>
                    <a:cs typeface="Lucida Sans"/>
                    <a:sym typeface="Lucida Sans"/>
                  </a:defRPr>
                </a:lvl1pPr>
              </a:lstStyle>
              <a:p>
                <a:pPr/>
                <a:r>
                  <a:t>Tokenizer</a:t>
                </a:r>
              </a:p>
            </p:txBody>
          </p:sp>
        </p:grpSp>
        <p:sp>
          <p:nvSpPr>
            <p:cNvPr id="276" name="AutoShape 17"/>
            <p:cNvSpPr/>
            <p:nvPr/>
          </p:nvSpPr>
          <p:spPr>
            <a:xfrm>
              <a:off x="3170555" y="533400"/>
              <a:ext cx="304801" cy="609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6200"/>
                  </a:lnTo>
                  <a:lnTo>
                    <a:pt x="5400" y="0"/>
                  </a:lnTo>
                  <a:lnTo>
                    <a:pt x="16200" y="0"/>
                  </a:lnTo>
                  <a:lnTo>
                    <a:pt x="16200" y="16200"/>
                  </a:lnTo>
                  <a:lnTo>
                    <a:pt x="21600" y="16200"/>
                  </a:lnTo>
                  <a:lnTo>
                    <a:pt x="10800" y="21600"/>
                  </a:lnTo>
                  <a:close/>
                </a:path>
              </a:pathLst>
            </a:custGeom>
            <a:solidFill>
              <a:srgbClr val="437085"/>
            </a:solid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77" name="Text Box 20"/>
            <p:cNvSpPr txBox="1"/>
            <p:nvPr/>
          </p:nvSpPr>
          <p:spPr>
            <a:xfrm>
              <a:off x="0" y="620712"/>
              <a:ext cx="1628761"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000">
                  <a:solidFill>
                    <a:srgbClr val="000000"/>
                  </a:solidFill>
                  <a:latin typeface="Lucida Sans"/>
                  <a:ea typeface="Lucida Sans"/>
                  <a:cs typeface="Lucida Sans"/>
                  <a:sym typeface="Lucida Sans"/>
                </a:defRPr>
              </a:lvl1pPr>
            </a:lstStyle>
            <a:p>
              <a:pPr/>
              <a:r>
                <a:t>Token stream</a:t>
              </a:r>
            </a:p>
          </p:txBody>
        </p:sp>
        <p:sp>
          <p:nvSpPr>
            <p:cNvPr id="278" name="Rectangle 26"/>
            <p:cNvSpPr/>
            <p:nvPr/>
          </p:nvSpPr>
          <p:spPr>
            <a:xfrm>
              <a:off x="4024948" y="608454"/>
              <a:ext cx="1028066"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Friends</a:t>
              </a:r>
            </a:p>
          </p:txBody>
        </p:sp>
        <p:sp>
          <p:nvSpPr>
            <p:cNvPr id="279" name="Rectangle 27"/>
            <p:cNvSpPr/>
            <p:nvPr/>
          </p:nvSpPr>
          <p:spPr>
            <a:xfrm>
              <a:off x="5218474" y="617979"/>
              <a:ext cx="1112750"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Romans</a:t>
              </a:r>
            </a:p>
          </p:txBody>
        </p:sp>
        <p:sp>
          <p:nvSpPr>
            <p:cNvPr id="280" name="Rectangle 28"/>
            <p:cNvSpPr/>
            <p:nvPr/>
          </p:nvSpPr>
          <p:spPr>
            <a:xfrm>
              <a:off x="6562640" y="617979"/>
              <a:ext cx="1637518"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Countrymen</a:t>
              </a:r>
            </a:p>
          </p:txBody>
        </p:sp>
      </p:grpSp>
      <p:grpSp>
        <p:nvGrpSpPr>
          <p:cNvPr id="290" name="Group 70"/>
          <p:cNvGrpSpPr/>
          <p:nvPr/>
        </p:nvGrpSpPr>
        <p:grpSpPr>
          <a:xfrm>
            <a:off x="807720" y="3800475"/>
            <a:ext cx="8187582" cy="1381125"/>
            <a:chOff x="0" y="0"/>
            <a:chExt cx="8187581" cy="1381125"/>
          </a:xfrm>
        </p:grpSpPr>
        <p:grpSp>
          <p:nvGrpSpPr>
            <p:cNvPr id="284" name="AutoShape 14"/>
            <p:cNvGrpSpPr/>
            <p:nvPr/>
          </p:nvGrpSpPr>
          <p:grpSpPr>
            <a:xfrm>
              <a:off x="1859280" y="0"/>
              <a:ext cx="2895601" cy="892175"/>
              <a:chOff x="0" y="0"/>
              <a:chExt cx="2895599" cy="892175"/>
            </a:xfrm>
          </p:grpSpPr>
          <p:sp>
            <p:nvSpPr>
              <p:cNvPr id="282" name="Shape"/>
              <p:cNvSpPr/>
              <p:nvPr/>
            </p:nvSpPr>
            <p:spPr>
              <a:xfrm>
                <a:off x="0" y="0"/>
                <a:ext cx="2895600" cy="892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97" y="0"/>
                      <a:pt x="1109" y="0"/>
                    </a:cubicBezTo>
                    <a:lnTo>
                      <a:pt x="20491" y="0"/>
                    </a:lnTo>
                    <a:cubicBezTo>
                      <a:pt x="21103" y="0"/>
                      <a:pt x="21600" y="1612"/>
                      <a:pt x="21600" y="3600"/>
                    </a:cubicBezTo>
                    <a:lnTo>
                      <a:pt x="21600" y="18000"/>
                    </a:lnTo>
                    <a:cubicBezTo>
                      <a:pt x="21600" y="19988"/>
                      <a:pt x="21103" y="21600"/>
                      <a:pt x="20491" y="21600"/>
                    </a:cubicBezTo>
                    <a:lnTo>
                      <a:pt x="1109" y="21600"/>
                    </a:lnTo>
                    <a:cubicBezTo>
                      <a:pt x="497" y="21600"/>
                      <a:pt x="0" y="19988"/>
                      <a:pt x="0" y="18000"/>
                    </a:cubicBezTo>
                    <a:close/>
                  </a:path>
                </a:pathLst>
              </a:custGeom>
              <a:solidFill>
                <a:srgbClr val="FF9966"/>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283" name="Linguistic modules"/>
              <p:cNvSpPr txBox="1"/>
              <p:nvPr/>
            </p:nvSpPr>
            <p:spPr>
              <a:xfrm>
                <a:off x="124830" y="216217"/>
                <a:ext cx="2645940"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400">
                  <a:defRPr sz="2400">
                    <a:solidFill>
                      <a:srgbClr val="000000"/>
                    </a:solidFill>
                    <a:latin typeface="Lucida Sans"/>
                    <a:ea typeface="Lucida Sans"/>
                    <a:cs typeface="Lucida Sans"/>
                    <a:sym typeface="Lucida Sans"/>
                  </a:defRPr>
                </a:lvl1pPr>
              </a:lstStyle>
              <a:p>
                <a:pPr/>
                <a:r>
                  <a:t>Linguistic modules</a:t>
                </a:r>
              </a:p>
            </p:txBody>
          </p:sp>
        </p:grpSp>
        <p:sp>
          <p:nvSpPr>
            <p:cNvPr id="285" name="AutoShape 18"/>
            <p:cNvSpPr/>
            <p:nvPr/>
          </p:nvSpPr>
          <p:spPr>
            <a:xfrm>
              <a:off x="3154680" y="847725"/>
              <a:ext cx="304801"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6200"/>
                  </a:lnTo>
                  <a:lnTo>
                    <a:pt x="5400" y="0"/>
                  </a:lnTo>
                  <a:lnTo>
                    <a:pt x="16200" y="0"/>
                  </a:lnTo>
                  <a:lnTo>
                    <a:pt x="16200" y="16200"/>
                  </a:lnTo>
                  <a:lnTo>
                    <a:pt x="21600" y="16200"/>
                  </a:lnTo>
                  <a:lnTo>
                    <a:pt x="10800" y="21600"/>
                  </a:lnTo>
                  <a:close/>
                </a:path>
              </a:pathLst>
            </a:custGeom>
            <a:solidFill>
              <a:srgbClr val="437085"/>
            </a:solid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86" name="Text Box 21"/>
            <p:cNvSpPr txBox="1"/>
            <p:nvPr/>
          </p:nvSpPr>
          <p:spPr>
            <a:xfrm>
              <a:off x="0" y="858837"/>
              <a:ext cx="1883133"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000">
                  <a:solidFill>
                    <a:srgbClr val="000000"/>
                  </a:solidFill>
                  <a:latin typeface="Lucida Sans"/>
                  <a:ea typeface="Lucida Sans"/>
                  <a:cs typeface="Lucida Sans"/>
                  <a:sym typeface="Lucida Sans"/>
                </a:defRPr>
              </a:lvl1pPr>
            </a:lstStyle>
            <a:p>
              <a:pPr/>
              <a:r>
                <a:t>Modified tokens</a:t>
              </a:r>
            </a:p>
          </p:txBody>
        </p:sp>
        <p:sp>
          <p:nvSpPr>
            <p:cNvPr id="287" name="Rectangle 29"/>
            <p:cNvSpPr/>
            <p:nvPr/>
          </p:nvSpPr>
          <p:spPr>
            <a:xfrm>
              <a:off x="4140488" y="770379"/>
              <a:ext cx="841435"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friend</a:t>
              </a:r>
            </a:p>
          </p:txBody>
        </p:sp>
        <p:sp>
          <p:nvSpPr>
            <p:cNvPr id="288" name="Rectangle 30"/>
            <p:cNvSpPr/>
            <p:nvPr/>
          </p:nvSpPr>
          <p:spPr>
            <a:xfrm>
              <a:off x="5350113" y="779904"/>
              <a:ext cx="892335"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roman</a:t>
              </a:r>
            </a:p>
          </p:txBody>
        </p:sp>
        <p:sp>
          <p:nvSpPr>
            <p:cNvPr id="289" name="Rectangle 31"/>
            <p:cNvSpPr/>
            <p:nvPr/>
          </p:nvSpPr>
          <p:spPr>
            <a:xfrm>
              <a:off x="6618080" y="779904"/>
              <a:ext cx="1569502" cy="430917"/>
            </a:xfrm>
            <a:prstGeom prst="rect">
              <a:avLst/>
            </a:prstGeom>
            <a:solidFill>
              <a:srgbClr val="FFFFFF"/>
            </a:solid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countryman</a:t>
              </a:r>
            </a:p>
          </p:txBody>
        </p:sp>
      </p:grpSp>
      <p:grpSp>
        <p:nvGrpSpPr>
          <p:cNvPr id="324" name="Group 72"/>
          <p:cNvGrpSpPr/>
          <p:nvPr/>
        </p:nvGrpSpPr>
        <p:grpSpPr>
          <a:xfrm>
            <a:off x="807720" y="5172075"/>
            <a:ext cx="8282305" cy="1545591"/>
            <a:chOff x="0" y="0"/>
            <a:chExt cx="8282304" cy="1545590"/>
          </a:xfrm>
        </p:grpSpPr>
        <p:grpSp>
          <p:nvGrpSpPr>
            <p:cNvPr id="293" name="AutoShape 15"/>
            <p:cNvGrpSpPr/>
            <p:nvPr/>
          </p:nvGrpSpPr>
          <p:grpSpPr>
            <a:xfrm>
              <a:off x="2613342" y="0"/>
              <a:ext cx="1349376" cy="498475"/>
              <a:chOff x="0" y="0"/>
              <a:chExt cx="1349375" cy="498475"/>
            </a:xfrm>
          </p:grpSpPr>
          <p:sp>
            <p:nvSpPr>
              <p:cNvPr id="291" name="Shape"/>
              <p:cNvSpPr/>
              <p:nvPr/>
            </p:nvSpPr>
            <p:spPr>
              <a:xfrm>
                <a:off x="0" y="-1"/>
                <a:ext cx="1349375" cy="498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595" y="0"/>
                      <a:pt x="1330" y="0"/>
                    </a:cubicBezTo>
                    <a:lnTo>
                      <a:pt x="20270" y="0"/>
                    </a:lnTo>
                    <a:cubicBezTo>
                      <a:pt x="21005" y="0"/>
                      <a:pt x="21600" y="1612"/>
                      <a:pt x="21600" y="3600"/>
                    </a:cubicBezTo>
                    <a:lnTo>
                      <a:pt x="21600" y="18000"/>
                    </a:lnTo>
                    <a:cubicBezTo>
                      <a:pt x="21600" y="19988"/>
                      <a:pt x="21005" y="21600"/>
                      <a:pt x="20270" y="21600"/>
                    </a:cubicBezTo>
                    <a:lnTo>
                      <a:pt x="1330" y="21600"/>
                    </a:lnTo>
                    <a:cubicBezTo>
                      <a:pt x="595" y="21600"/>
                      <a:pt x="0" y="19988"/>
                      <a:pt x="0" y="18000"/>
                    </a:cubicBezTo>
                    <a:close/>
                  </a:path>
                </a:pathLst>
              </a:custGeom>
              <a:solidFill>
                <a:srgbClr val="FF9966"/>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292" name="Indexer"/>
              <p:cNvSpPr txBox="1"/>
              <p:nvPr/>
            </p:nvSpPr>
            <p:spPr>
              <a:xfrm>
                <a:off x="114295" y="19367"/>
                <a:ext cx="1120785"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000000"/>
                    </a:solidFill>
                    <a:latin typeface="Lucida Sans"/>
                    <a:ea typeface="Lucida Sans"/>
                    <a:cs typeface="Lucida Sans"/>
                    <a:sym typeface="Lucida Sans"/>
                  </a:defRPr>
                </a:lvl1pPr>
              </a:lstStyle>
              <a:p>
                <a:pPr/>
                <a:r>
                  <a:t>Indexer</a:t>
                </a:r>
              </a:p>
            </p:txBody>
          </p:sp>
        </p:grpSp>
        <p:sp>
          <p:nvSpPr>
            <p:cNvPr id="294" name="AutoShape 22"/>
            <p:cNvSpPr/>
            <p:nvPr/>
          </p:nvSpPr>
          <p:spPr>
            <a:xfrm>
              <a:off x="3154680" y="533400"/>
              <a:ext cx="304801"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6200"/>
                  </a:lnTo>
                  <a:lnTo>
                    <a:pt x="5400" y="0"/>
                  </a:lnTo>
                  <a:lnTo>
                    <a:pt x="16200" y="0"/>
                  </a:lnTo>
                  <a:lnTo>
                    <a:pt x="16200" y="16200"/>
                  </a:lnTo>
                  <a:lnTo>
                    <a:pt x="21600" y="16200"/>
                  </a:lnTo>
                  <a:lnTo>
                    <a:pt x="10800" y="21600"/>
                  </a:lnTo>
                  <a:close/>
                </a:path>
              </a:pathLst>
            </a:custGeom>
            <a:solidFill>
              <a:srgbClr val="437085"/>
            </a:solid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295" name="Text Box 23"/>
            <p:cNvSpPr txBox="1"/>
            <p:nvPr/>
          </p:nvSpPr>
          <p:spPr>
            <a:xfrm>
              <a:off x="0" y="746125"/>
              <a:ext cx="1699702"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000">
                  <a:solidFill>
                    <a:srgbClr val="000000"/>
                  </a:solidFill>
                  <a:latin typeface="Lucida Sans"/>
                  <a:ea typeface="Lucida Sans"/>
                  <a:cs typeface="Lucida Sans"/>
                  <a:sym typeface="Lucida Sans"/>
                </a:defRPr>
              </a:lvl1pPr>
            </a:lstStyle>
            <a:p>
              <a:pPr/>
              <a:r>
                <a:t>Inverted index</a:t>
              </a:r>
            </a:p>
          </p:txBody>
        </p:sp>
        <p:grpSp>
          <p:nvGrpSpPr>
            <p:cNvPr id="323" name="Group 71"/>
            <p:cNvGrpSpPr/>
            <p:nvPr/>
          </p:nvGrpSpPr>
          <p:grpSpPr>
            <a:xfrm>
              <a:off x="3992879" y="0"/>
              <a:ext cx="4289426" cy="1545591"/>
              <a:chOff x="0" y="0"/>
              <a:chExt cx="4289424" cy="1545590"/>
            </a:xfrm>
          </p:grpSpPr>
          <p:grpSp>
            <p:nvGrpSpPr>
              <p:cNvPr id="311" name="Group 32"/>
              <p:cNvGrpSpPr/>
              <p:nvPr/>
            </p:nvGrpSpPr>
            <p:grpSpPr>
              <a:xfrm>
                <a:off x="0" y="76200"/>
                <a:ext cx="2819401" cy="1468796"/>
                <a:chOff x="0" y="0"/>
                <a:chExt cx="2819399" cy="1468795"/>
              </a:xfrm>
            </p:grpSpPr>
            <p:sp>
              <p:nvSpPr>
                <p:cNvPr id="296" name="Text Box 33"/>
                <p:cNvSpPr txBox="1"/>
                <p:nvPr/>
              </p:nvSpPr>
              <p:spPr>
                <a:xfrm>
                  <a:off x="0" y="0"/>
                  <a:ext cx="863610" cy="40199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friend</a:t>
                  </a:r>
                </a:p>
              </p:txBody>
            </p:sp>
            <p:sp>
              <p:nvSpPr>
                <p:cNvPr id="297" name="Text Box 34"/>
                <p:cNvSpPr txBox="1"/>
                <p:nvPr/>
              </p:nvSpPr>
              <p:spPr>
                <a:xfrm>
                  <a:off x="0" y="533400"/>
                  <a:ext cx="948294" cy="40199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roman</a:t>
                  </a:r>
                </a:p>
              </p:txBody>
            </p:sp>
            <p:sp>
              <p:nvSpPr>
                <p:cNvPr id="298" name="Text Box 35"/>
                <p:cNvSpPr txBox="1"/>
                <p:nvPr/>
              </p:nvSpPr>
              <p:spPr>
                <a:xfrm>
                  <a:off x="0" y="1066800"/>
                  <a:ext cx="1640493" cy="401996"/>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b="1" i="1" sz="2400">
                      <a:solidFill>
                        <a:srgbClr val="000000"/>
                      </a:solidFill>
                      <a:latin typeface="Calibri"/>
                      <a:ea typeface="Calibri"/>
                      <a:cs typeface="Calibri"/>
                      <a:sym typeface="Calibri"/>
                    </a:defRPr>
                  </a:lvl1pPr>
                </a:lstStyle>
                <a:p>
                  <a:pPr/>
                  <a:r>
                    <a:t>countryman</a:t>
                  </a:r>
                </a:p>
              </p:txBody>
            </p:sp>
            <p:grpSp>
              <p:nvGrpSpPr>
                <p:cNvPr id="302" name="AutoShape 36"/>
                <p:cNvGrpSpPr/>
                <p:nvPr/>
              </p:nvGrpSpPr>
              <p:grpSpPr>
                <a:xfrm>
                  <a:off x="1676400" y="76200"/>
                  <a:ext cx="1143001" cy="228601"/>
                  <a:chOff x="0" y="0"/>
                  <a:chExt cx="1143000" cy="228600"/>
                </a:xfrm>
              </p:grpSpPr>
              <p:sp>
                <p:nvSpPr>
                  <p:cNvPr id="299" name="Shape"/>
                  <p:cNvSpPr/>
                  <p:nvPr/>
                </p:nvSpPr>
                <p:spPr>
                  <a:xfrm>
                    <a:off x="178593" y="0"/>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0" name="Rectangle"/>
                  <p:cNvSpPr/>
                  <p:nvPr/>
                </p:nvSpPr>
                <p:spPr>
                  <a:xfrm>
                    <a:off x="71437" y="57150"/>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1" name="Rectangle"/>
                  <p:cNvSpPr/>
                  <p:nvPr/>
                </p:nvSpPr>
                <p:spPr>
                  <a:xfrm>
                    <a:off x="-1" y="57150"/>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306" name="AutoShape 37"/>
                <p:cNvGrpSpPr/>
                <p:nvPr/>
              </p:nvGrpSpPr>
              <p:grpSpPr>
                <a:xfrm>
                  <a:off x="1676400" y="609600"/>
                  <a:ext cx="1143001" cy="228601"/>
                  <a:chOff x="0" y="0"/>
                  <a:chExt cx="1143000" cy="228600"/>
                </a:xfrm>
              </p:grpSpPr>
              <p:sp>
                <p:nvSpPr>
                  <p:cNvPr id="303" name="Shape"/>
                  <p:cNvSpPr/>
                  <p:nvPr/>
                </p:nvSpPr>
                <p:spPr>
                  <a:xfrm>
                    <a:off x="178593" y="0"/>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4" name="Rectangle"/>
                  <p:cNvSpPr/>
                  <p:nvPr/>
                </p:nvSpPr>
                <p:spPr>
                  <a:xfrm>
                    <a:off x="71437" y="57150"/>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5" name="Rectangle"/>
                  <p:cNvSpPr/>
                  <p:nvPr/>
                </p:nvSpPr>
                <p:spPr>
                  <a:xfrm>
                    <a:off x="-1" y="57150"/>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310" name="AutoShape 38"/>
                <p:cNvGrpSpPr/>
                <p:nvPr/>
              </p:nvGrpSpPr>
              <p:grpSpPr>
                <a:xfrm>
                  <a:off x="1676400" y="1143000"/>
                  <a:ext cx="1143001" cy="228601"/>
                  <a:chOff x="0" y="0"/>
                  <a:chExt cx="1143000" cy="228600"/>
                </a:xfrm>
              </p:grpSpPr>
              <p:sp>
                <p:nvSpPr>
                  <p:cNvPr id="307" name="Shape"/>
                  <p:cNvSpPr/>
                  <p:nvPr/>
                </p:nvSpPr>
                <p:spPr>
                  <a:xfrm>
                    <a:off x="178593" y="0"/>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8" name="Rectangle"/>
                  <p:cNvSpPr/>
                  <p:nvPr/>
                </p:nvSpPr>
                <p:spPr>
                  <a:xfrm>
                    <a:off x="71437" y="57150"/>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309" name="Rectangle"/>
                  <p:cNvSpPr/>
                  <p:nvPr/>
                </p:nvSpPr>
                <p:spPr>
                  <a:xfrm>
                    <a:off x="-1" y="57150"/>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sp>
            <p:nvSpPr>
              <p:cNvPr id="312" name="Text Box 39"/>
              <p:cNvSpPr txBox="1"/>
              <p:nvPr/>
            </p:nvSpPr>
            <p:spPr>
              <a:xfrm>
                <a:off x="2951162" y="0"/>
                <a:ext cx="283181" cy="4692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313" name="Text Box 40"/>
              <p:cNvSpPr txBox="1"/>
              <p:nvPr/>
            </p:nvSpPr>
            <p:spPr>
              <a:xfrm>
                <a:off x="3598862" y="0"/>
                <a:ext cx="283181" cy="4692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314" name="Text Box 41"/>
              <p:cNvSpPr txBox="1"/>
              <p:nvPr/>
            </p:nvSpPr>
            <p:spPr>
              <a:xfrm>
                <a:off x="3619500" y="533400"/>
                <a:ext cx="283181" cy="469266"/>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315" name="Text Box 42"/>
              <p:cNvSpPr txBox="1"/>
              <p:nvPr/>
            </p:nvSpPr>
            <p:spPr>
              <a:xfrm>
                <a:off x="2895600" y="1076325"/>
                <a:ext cx="609600" cy="469266"/>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13</a:t>
                </a:r>
              </a:p>
            </p:txBody>
          </p:sp>
          <p:sp>
            <p:nvSpPr>
              <p:cNvPr id="316" name="Text Box 43"/>
              <p:cNvSpPr txBox="1"/>
              <p:nvPr/>
            </p:nvSpPr>
            <p:spPr>
              <a:xfrm>
                <a:off x="3733800" y="1066800"/>
                <a:ext cx="452696" cy="469266"/>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317" name="AutoShape 44"/>
              <p:cNvSpPr/>
              <p:nvPr/>
            </p:nvSpPr>
            <p:spPr>
              <a:xfrm>
                <a:off x="3314700"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sp>
            <p:nvSpPr>
              <p:cNvPr id="318" name="AutoShape 45"/>
              <p:cNvSpPr/>
              <p:nvPr/>
            </p:nvSpPr>
            <p:spPr>
              <a:xfrm>
                <a:off x="3984625" y="233362"/>
                <a:ext cx="3048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sp>
            <p:nvSpPr>
              <p:cNvPr id="319" name="Text Box 46"/>
              <p:cNvSpPr txBox="1"/>
              <p:nvPr/>
            </p:nvSpPr>
            <p:spPr>
              <a:xfrm>
                <a:off x="2971800" y="533400"/>
                <a:ext cx="283181" cy="469266"/>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320" name="AutoShape 47"/>
              <p:cNvSpPr/>
              <p:nvPr/>
            </p:nvSpPr>
            <p:spPr>
              <a:xfrm>
                <a:off x="3335337" y="7667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sp>
            <p:nvSpPr>
              <p:cNvPr id="321" name="AutoShape 48"/>
              <p:cNvSpPr/>
              <p:nvPr/>
            </p:nvSpPr>
            <p:spPr>
              <a:xfrm>
                <a:off x="4005262" y="7667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sp>
            <p:nvSpPr>
              <p:cNvPr id="322" name="AutoShape 49"/>
              <p:cNvSpPr/>
              <p:nvPr/>
            </p:nvSpPr>
            <p:spPr>
              <a:xfrm flipV="1">
                <a:off x="3505199" y="1300162"/>
                <a:ext cx="228601" cy="9526"/>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sp>
        <p:nvSpPr>
          <p:cNvPr id="325" name="AutoShape 16"/>
          <p:cNvSpPr/>
          <p:nvPr/>
        </p:nvSpPr>
        <p:spPr>
          <a:xfrm>
            <a:off x="3962400" y="2209800"/>
            <a:ext cx="304800"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6200"/>
                </a:lnTo>
                <a:lnTo>
                  <a:pt x="5400" y="0"/>
                </a:lnTo>
                <a:lnTo>
                  <a:pt x="16200" y="0"/>
                </a:lnTo>
                <a:lnTo>
                  <a:pt x="16200" y="16200"/>
                </a:lnTo>
                <a:lnTo>
                  <a:pt x="21600" y="16200"/>
                </a:lnTo>
                <a:lnTo>
                  <a:pt x="10800" y="21600"/>
                </a:lnTo>
                <a:close/>
              </a:path>
            </a:pathLst>
          </a:custGeom>
          <a:solidFill>
            <a:srgbClr val="437085"/>
          </a:solidFill>
          <a:ln>
            <a:solidFill>
              <a:srgbClr val="000000"/>
            </a:solidFill>
            <a:miter/>
          </a:ln>
        </p:spPr>
        <p:txBody>
          <a:bodyPr lIns="45719" rIns="45719" anchor="ctr"/>
          <a:lstStyle/>
          <a:p>
            <a:pPr defTabSz="914400">
              <a:defRPr sz="2400">
                <a:solidFill>
                  <a:srgbClr val="000000"/>
                </a:solidFill>
                <a:latin typeface="Lucida Sans"/>
                <a:ea typeface="Lucida Sans"/>
                <a:cs typeface="Lucida Sans"/>
                <a:sym typeface="Lucida Sans"/>
              </a:defRPr>
            </a:pPr>
          </a:p>
        </p:txBody>
      </p:sp>
      <p:sp>
        <p:nvSpPr>
          <p:cNvPr id="326" name="Text Box 19"/>
          <p:cNvSpPr txBox="1"/>
          <p:nvPr/>
        </p:nvSpPr>
        <p:spPr>
          <a:xfrm>
            <a:off x="791844" y="1687513"/>
            <a:ext cx="167117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000">
                <a:solidFill>
                  <a:srgbClr val="000000"/>
                </a:solidFill>
                <a:latin typeface="Lucida Sans"/>
                <a:ea typeface="Lucida Sans"/>
                <a:cs typeface="Lucida Sans"/>
                <a:sym typeface="Lucida Sans"/>
              </a:defRPr>
            </a:pPr>
            <a:r>
              <a:t>Documents to</a:t>
            </a:r>
          </a:p>
          <a:p>
            <a:pPr defTabSz="914400">
              <a:defRPr sz="2000">
                <a:solidFill>
                  <a:srgbClr val="000000"/>
                </a:solidFill>
                <a:latin typeface="Lucida Sans"/>
                <a:ea typeface="Lucida Sans"/>
                <a:cs typeface="Lucida Sans"/>
                <a:sym typeface="Lucida Sans"/>
              </a:defRPr>
            </a:pPr>
            <a:r>
              <a:t>be indexed</a:t>
            </a:r>
          </a:p>
        </p:txBody>
      </p:sp>
      <p:sp>
        <p:nvSpPr>
          <p:cNvPr id="327" name="Rectangle 24"/>
          <p:cNvSpPr/>
          <p:nvPr/>
        </p:nvSpPr>
        <p:spPr>
          <a:xfrm>
            <a:off x="4979188" y="1765742"/>
            <a:ext cx="3863986" cy="430918"/>
          </a:xfrm>
          <a:prstGeom prst="rect">
            <a:avLst/>
          </a:prstGeom>
          <a:solidFill>
            <a:srgbClr val="FFFFFF"/>
          </a:solidFill>
          <a:ln>
            <a:solidFill>
              <a:srgbClr val="000000"/>
            </a:solidFill>
            <a:miter/>
          </a:ln>
          <a:extLst>
            <a:ext uri="{C572A759-6A51-4108-AA02-DFA0A04FC94B}">
              <ma14:wrappingTextBoxFlag xmlns:ma14="http://schemas.microsoft.com/office/mac/drawingml/2011/main" val="1"/>
            </a:ext>
          </a:extLst>
        </p:spPr>
        <p:txBody>
          <a:bodyPr wrap="none" lIns="45719" rIns="45719" anchor="ctr">
            <a:spAutoFit/>
          </a:bodyPr>
          <a:lstStyle>
            <a:lvl1pPr algn="ctr" defTabSz="914400">
              <a:defRPr sz="2400">
                <a:solidFill>
                  <a:srgbClr val="000000"/>
                </a:solidFill>
                <a:latin typeface="Times New Roman"/>
                <a:ea typeface="Times New Roman"/>
                <a:cs typeface="Times New Roman"/>
                <a:sym typeface="Times New Roman"/>
              </a:defRPr>
            </a:lvl1pPr>
          </a:lstStyle>
          <a:p>
            <a:pPr/>
            <a:r>
              <a:t>Friends, Romans, countrymen.</a:t>
            </a:r>
          </a:p>
        </p:txBody>
      </p:sp>
      <p:sp>
        <p:nvSpPr>
          <p:cNvPr id="328" name="Oval 62"/>
          <p:cNvSpPr/>
          <p:nvPr/>
        </p:nvSpPr>
        <p:spPr>
          <a:xfrm>
            <a:off x="6858000" y="2286000"/>
            <a:ext cx="76200" cy="76200"/>
          </a:xfrm>
          <a:prstGeom prst="ellipse">
            <a:avLst/>
          </a:prstGeom>
          <a:solidFill>
            <a:srgbClr val="000000"/>
          </a:solidFill>
          <a:ln>
            <a:solidFill>
              <a:srgbClr val="000000"/>
            </a:solidFill>
            <a:miter/>
          </a:ln>
        </p:spPr>
        <p:txBody>
          <a:bodyPr lIns="45719" rIns="45719" anchor="ctr"/>
          <a:lstStyle/>
          <a:p>
            <a:pPr defTabSz="914400">
              <a:defRPr sz="2400">
                <a:solidFill>
                  <a:srgbClr val="000000"/>
                </a:solidFill>
                <a:latin typeface="Lucida Sans"/>
                <a:ea typeface="Lucida Sans"/>
                <a:cs typeface="Lucida Sans"/>
                <a:sym typeface="Lucida Sans"/>
              </a:defRPr>
            </a:pPr>
          </a:p>
        </p:txBody>
      </p:sp>
      <p:sp>
        <p:nvSpPr>
          <p:cNvPr id="329" name="Oval 63"/>
          <p:cNvSpPr/>
          <p:nvPr/>
        </p:nvSpPr>
        <p:spPr>
          <a:xfrm>
            <a:off x="6858000" y="2438400"/>
            <a:ext cx="76200" cy="76200"/>
          </a:xfrm>
          <a:prstGeom prst="ellipse">
            <a:avLst/>
          </a:prstGeom>
          <a:solidFill>
            <a:srgbClr val="000000"/>
          </a:solidFill>
          <a:ln>
            <a:solidFill>
              <a:srgbClr val="000000"/>
            </a:solidFill>
            <a:miter/>
          </a:ln>
        </p:spPr>
        <p:txBody>
          <a:bodyPr lIns="45719" rIns="45719" anchor="ctr"/>
          <a:lstStyle/>
          <a:p>
            <a:pPr defTabSz="914400">
              <a:defRPr sz="2400">
                <a:solidFill>
                  <a:srgbClr val="000000"/>
                </a:solidFill>
                <a:latin typeface="Lucida Sans"/>
                <a:ea typeface="Lucida Sans"/>
                <a:cs typeface="Lucida Sans"/>
                <a:sym typeface="Lucida Sans"/>
              </a:defRPr>
            </a:pPr>
          </a:p>
        </p:txBody>
      </p:sp>
      <p:sp>
        <p:nvSpPr>
          <p:cNvPr id="330" name="Oval 64"/>
          <p:cNvSpPr/>
          <p:nvPr/>
        </p:nvSpPr>
        <p:spPr>
          <a:xfrm>
            <a:off x="6858000" y="2590800"/>
            <a:ext cx="76200" cy="76200"/>
          </a:xfrm>
          <a:prstGeom prst="ellipse">
            <a:avLst/>
          </a:prstGeom>
          <a:solidFill>
            <a:srgbClr val="000000"/>
          </a:solidFill>
          <a:ln>
            <a:solidFill>
              <a:srgbClr val="000000"/>
            </a:solidFill>
            <a:miter/>
          </a:ln>
        </p:spPr>
        <p:txBody>
          <a:bodyPr lIns="45719" rIns="45719" anchor="ctr"/>
          <a:lstStyle/>
          <a:p>
            <a:pPr defTabSz="914400">
              <a:defRPr sz="2400">
                <a:solidFill>
                  <a:srgbClr val="000000"/>
                </a:solidFill>
                <a:latin typeface="Lucida Sans"/>
                <a:ea typeface="Lucida Sans"/>
                <a:cs typeface="Lucida Sans"/>
                <a:sym typeface="Lucida Sans"/>
              </a:defRPr>
            </a:pPr>
          </a:p>
        </p:txBody>
      </p:sp>
      <p:grpSp>
        <p:nvGrpSpPr>
          <p:cNvPr id="337" name="Group 6"/>
          <p:cNvGrpSpPr/>
          <p:nvPr/>
        </p:nvGrpSpPr>
        <p:grpSpPr>
          <a:xfrm>
            <a:off x="3200399" y="1600199"/>
            <a:ext cx="1524001" cy="685801"/>
            <a:chOff x="0" y="0"/>
            <a:chExt cx="1524000" cy="685800"/>
          </a:xfrm>
        </p:grpSpPr>
        <p:pic>
          <p:nvPicPr>
            <p:cNvPr id="331" name="Picture 5" descr="Picture 5"/>
            <p:cNvPicPr>
              <a:picLocks noChangeAspect="1"/>
            </p:cNvPicPr>
            <p:nvPr/>
          </p:nvPicPr>
          <p:blipFill>
            <a:blip r:embed="rId3">
              <a:extLst/>
            </a:blip>
            <a:stretch>
              <a:fillRect/>
            </a:stretch>
          </p:blipFill>
          <p:spPr>
            <a:xfrm>
              <a:off x="-1" y="74246"/>
              <a:ext cx="381001" cy="459154"/>
            </a:xfrm>
            <a:prstGeom prst="rect">
              <a:avLst/>
            </a:prstGeom>
            <a:ln w="12700" cap="flat">
              <a:noFill/>
              <a:miter lim="400000"/>
            </a:ln>
            <a:effectLst/>
          </p:spPr>
        </p:pic>
        <p:pic>
          <p:nvPicPr>
            <p:cNvPr id="332" name="Picture 59" descr="Picture 59"/>
            <p:cNvPicPr>
              <a:picLocks noChangeAspect="1"/>
            </p:cNvPicPr>
            <p:nvPr/>
          </p:nvPicPr>
          <p:blipFill>
            <a:blip r:embed="rId3">
              <a:extLst/>
            </a:blip>
            <a:stretch>
              <a:fillRect/>
            </a:stretch>
          </p:blipFill>
          <p:spPr>
            <a:xfrm>
              <a:off x="152399" y="226646"/>
              <a:ext cx="381001" cy="459154"/>
            </a:xfrm>
            <a:prstGeom prst="rect">
              <a:avLst/>
            </a:prstGeom>
            <a:ln w="12700" cap="flat">
              <a:noFill/>
              <a:miter lim="400000"/>
            </a:ln>
            <a:effectLst/>
          </p:spPr>
        </p:pic>
        <p:pic>
          <p:nvPicPr>
            <p:cNvPr id="333" name="Picture 60" descr="Picture 60"/>
            <p:cNvPicPr>
              <a:picLocks noChangeAspect="1"/>
            </p:cNvPicPr>
            <p:nvPr/>
          </p:nvPicPr>
          <p:blipFill>
            <a:blip r:embed="rId3">
              <a:extLst/>
            </a:blip>
            <a:stretch>
              <a:fillRect/>
            </a:stretch>
          </p:blipFill>
          <p:spPr>
            <a:xfrm>
              <a:off x="609600" y="152400"/>
              <a:ext cx="381000" cy="459154"/>
            </a:xfrm>
            <a:prstGeom prst="rect">
              <a:avLst/>
            </a:prstGeom>
            <a:ln w="12700" cap="flat">
              <a:noFill/>
              <a:miter lim="400000"/>
            </a:ln>
            <a:effectLst/>
          </p:spPr>
        </p:pic>
        <p:pic>
          <p:nvPicPr>
            <p:cNvPr id="334" name="Picture 61" descr="Picture 61"/>
            <p:cNvPicPr>
              <a:picLocks noChangeAspect="1"/>
            </p:cNvPicPr>
            <p:nvPr/>
          </p:nvPicPr>
          <p:blipFill>
            <a:blip r:embed="rId3">
              <a:extLst/>
            </a:blip>
            <a:stretch>
              <a:fillRect/>
            </a:stretch>
          </p:blipFill>
          <p:spPr>
            <a:xfrm>
              <a:off x="914400" y="-1"/>
              <a:ext cx="381000" cy="459155"/>
            </a:xfrm>
            <a:prstGeom prst="rect">
              <a:avLst/>
            </a:prstGeom>
            <a:ln w="12700" cap="flat">
              <a:noFill/>
              <a:miter lim="400000"/>
            </a:ln>
            <a:effectLst/>
          </p:spPr>
        </p:pic>
        <p:pic>
          <p:nvPicPr>
            <p:cNvPr id="335" name="Picture 62" descr="Picture 62"/>
            <p:cNvPicPr>
              <a:picLocks noChangeAspect="1"/>
            </p:cNvPicPr>
            <p:nvPr/>
          </p:nvPicPr>
          <p:blipFill>
            <a:blip r:embed="rId3">
              <a:extLst/>
            </a:blip>
            <a:stretch>
              <a:fillRect/>
            </a:stretch>
          </p:blipFill>
          <p:spPr>
            <a:xfrm>
              <a:off x="1143000" y="152400"/>
              <a:ext cx="381000" cy="459154"/>
            </a:xfrm>
            <a:prstGeom prst="rect">
              <a:avLst/>
            </a:prstGeom>
            <a:ln w="12700" cap="flat">
              <a:noFill/>
              <a:miter lim="400000"/>
            </a:ln>
            <a:effectLst/>
          </p:spPr>
        </p:pic>
        <p:pic>
          <p:nvPicPr>
            <p:cNvPr id="336" name="Picture 63" descr="Picture 63"/>
            <p:cNvPicPr>
              <a:picLocks noChangeAspect="1"/>
            </p:cNvPicPr>
            <p:nvPr/>
          </p:nvPicPr>
          <p:blipFill>
            <a:blip r:embed="rId3">
              <a:extLst/>
            </a:blip>
            <a:stretch>
              <a:fillRect/>
            </a:stretch>
          </p:blipFill>
          <p:spPr>
            <a:xfrm>
              <a:off x="457200" y="-1"/>
              <a:ext cx="381000" cy="459155"/>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1" grpId="1"/>
      <p:bldP build="whole" bldLvl="1" animBg="1" rev="0" advAuto="0" spid="290" grpId="2"/>
      <p:bldP build="whole" bldLvl="1" animBg="1" rev="0" advAuto="0" spid="324" grpId="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ext preprocessing for building 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Text preprocessing for building inverted index</a:t>
            </a:r>
          </a:p>
        </p:txBody>
      </p:sp>
      <p:sp>
        <p:nvSpPr>
          <p:cNvPr id="342"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343" name="Tokenization…"/>
          <p:cNvSpPr txBox="1"/>
          <p:nvPr>
            <p:ph type="body" idx="4294967295"/>
          </p:nvPr>
        </p:nvSpPr>
        <p:spPr>
          <a:xfrm>
            <a:off x="600769" y="1455631"/>
            <a:ext cx="11210659" cy="5255886"/>
          </a:xfrm>
          <a:prstGeom prst="rect">
            <a:avLst/>
          </a:prstGeom>
        </p:spPr>
        <p:txBody>
          <a:bodyPr lIns="45719" tIns="45719" rIns="45719" bIns="45719"/>
          <a:lstStyle/>
          <a:p>
            <a:pPr>
              <a:lnSpc>
                <a:spcPct val="90000"/>
              </a:lnSpc>
              <a:spcBef>
                <a:spcPts val="600"/>
              </a:spcBef>
              <a:buClr>
                <a:srgbClr val="000000"/>
              </a:buClr>
              <a:buFontTx/>
              <a:defRPr sz="2400">
                <a:solidFill>
                  <a:srgbClr val="000000"/>
                </a:solidFill>
                <a:latin typeface="Arial"/>
                <a:ea typeface="Arial"/>
                <a:cs typeface="Arial"/>
                <a:sym typeface="Arial"/>
              </a:defRPr>
            </a:pPr>
            <a:r>
              <a:t>Tokenization</a:t>
            </a:r>
          </a:p>
          <a:p>
            <a:pPr lvl="1" marL="742950" indent="-285750">
              <a:lnSpc>
                <a:spcPct val="90000"/>
              </a:lnSpc>
              <a:spcBef>
                <a:spcPts val="500"/>
              </a:spcBef>
              <a:buClr>
                <a:srgbClr val="000000"/>
              </a:buClr>
              <a:buFontTx/>
              <a:buChar char="•"/>
              <a:defRPr sz="2400">
                <a:solidFill>
                  <a:srgbClr val="000000"/>
                </a:solidFill>
                <a:latin typeface="Arial"/>
                <a:ea typeface="Arial"/>
                <a:cs typeface="Arial"/>
                <a:sym typeface="Arial"/>
              </a:defRPr>
            </a:pPr>
            <a:r>
              <a:t>Cut character sequence into word tokens</a:t>
            </a:r>
          </a:p>
          <a:p>
            <a:pPr lvl="2" marL="1188719" indent="-274319">
              <a:lnSpc>
                <a:spcPct val="90000"/>
              </a:lnSpc>
              <a:spcBef>
                <a:spcPts val="400"/>
              </a:spcBef>
              <a:buClr>
                <a:srgbClr val="000000"/>
              </a:buClr>
              <a:buFontTx/>
              <a:defRPr sz="2400">
                <a:solidFill>
                  <a:srgbClr val="000000"/>
                </a:solidFill>
                <a:latin typeface="Arial"/>
                <a:ea typeface="Arial"/>
                <a:cs typeface="Arial"/>
                <a:sym typeface="Arial"/>
              </a:defRPr>
            </a:pPr>
            <a:r>
              <a:t>Deal with </a:t>
            </a:r>
            <a:r>
              <a:rPr b="1" i="1"/>
              <a:t>“John’s”</a:t>
            </a:r>
            <a:r>
              <a:t>, </a:t>
            </a:r>
            <a:r>
              <a:rPr b="1" i="1"/>
              <a:t>a state-of-the-art solution</a:t>
            </a:r>
          </a:p>
          <a:p>
            <a:pPr>
              <a:lnSpc>
                <a:spcPct val="90000"/>
              </a:lnSpc>
              <a:spcBef>
                <a:spcPts val="600"/>
              </a:spcBef>
              <a:buClr>
                <a:srgbClr val="000000"/>
              </a:buClr>
              <a:buFontTx/>
              <a:defRPr sz="2400">
                <a:solidFill>
                  <a:srgbClr val="000000"/>
                </a:solidFill>
                <a:latin typeface="Arial"/>
                <a:ea typeface="Arial"/>
                <a:cs typeface="Arial"/>
                <a:sym typeface="Arial"/>
              </a:defRPr>
            </a:pPr>
            <a:r>
              <a:t>Normalization</a:t>
            </a:r>
          </a:p>
          <a:p>
            <a:pPr lvl="1" marL="742950" indent="-285750">
              <a:lnSpc>
                <a:spcPct val="90000"/>
              </a:lnSpc>
              <a:spcBef>
                <a:spcPts val="500"/>
              </a:spcBef>
              <a:buClr>
                <a:srgbClr val="000000"/>
              </a:buClr>
              <a:buFontTx/>
              <a:buChar char="•"/>
              <a:defRPr sz="2400">
                <a:solidFill>
                  <a:srgbClr val="000000"/>
                </a:solidFill>
                <a:latin typeface="Arial"/>
                <a:ea typeface="Arial"/>
                <a:cs typeface="Arial"/>
                <a:sym typeface="Arial"/>
              </a:defRPr>
            </a:pPr>
            <a:r>
              <a:t>Map text and query term to same form</a:t>
            </a:r>
          </a:p>
          <a:p>
            <a:pPr lvl="2" marL="1188719" indent="-274319">
              <a:lnSpc>
                <a:spcPct val="90000"/>
              </a:lnSpc>
              <a:spcBef>
                <a:spcPts val="400"/>
              </a:spcBef>
              <a:buClr>
                <a:srgbClr val="000000"/>
              </a:buClr>
              <a:buFontTx/>
              <a:defRPr sz="2400">
                <a:solidFill>
                  <a:srgbClr val="000000"/>
                </a:solidFill>
                <a:latin typeface="Arial"/>
                <a:ea typeface="Arial"/>
                <a:cs typeface="Arial"/>
                <a:sym typeface="Arial"/>
              </a:defRPr>
            </a:pPr>
            <a:r>
              <a:t>You want </a:t>
            </a:r>
            <a:r>
              <a:rPr b="1" i="1"/>
              <a:t>U.S.A.</a:t>
            </a:r>
            <a:r>
              <a:t> and </a:t>
            </a:r>
            <a:r>
              <a:rPr b="1" i="1"/>
              <a:t>USA </a:t>
            </a:r>
            <a:r>
              <a:t>to match</a:t>
            </a:r>
          </a:p>
          <a:p>
            <a:pPr>
              <a:lnSpc>
                <a:spcPct val="90000"/>
              </a:lnSpc>
              <a:spcBef>
                <a:spcPts val="600"/>
              </a:spcBef>
              <a:buClr>
                <a:srgbClr val="000000"/>
              </a:buClr>
              <a:buFontTx/>
              <a:defRPr sz="2400">
                <a:solidFill>
                  <a:srgbClr val="000000"/>
                </a:solidFill>
                <a:latin typeface="Arial"/>
                <a:ea typeface="Arial"/>
                <a:cs typeface="Arial"/>
                <a:sym typeface="Arial"/>
              </a:defRPr>
            </a:pPr>
            <a:r>
              <a:t>Stemming</a:t>
            </a:r>
          </a:p>
          <a:p>
            <a:pPr lvl="1" marL="742950" indent="-285750">
              <a:lnSpc>
                <a:spcPct val="90000"/>
              </a:lnSpc>
              <a:spcBef>
                <a:spcPts val="500"/>
              </a:spcBef>
              <a:buClr>
                <a:srgbClr val="000000"/>
              </a:buClr>
              <a:buFontTx/>
              <a:buChar char="•"/>
              <a:defRPr sz="2400">
                <a:solidFill>
                  <a:srgbClr val="000000"/>
                </a:solidFill>
                <a:latin typeface="Arial"/>
                <a:ea typeface="Arial"/>
                <a:cs typeface="Arial"/>
                <a:sym typeface="Arial"/>
              </a:defRPr>
            </a:pPr>
            <a:r>
              <a:t>We may wish different forms of a root to match</a:t>
            </a:r>
          </a:p>
          <a:p>
            <a:pPr lvl="2" marL="1188719" indent="-274319">
              <a:lnSpc>
                <a:spcPct val="90000"/>
              </a:lnSpc>
              <a:spcBef>
                <a:spcPts val="400"/>
              </a:spcBef>
              <a:buClr>
                <a:srgbClr val="000000"/>
              </a:buClr>
              <a:buFontTx/>
              <a:defRPr b="1" i="1" sz="2400">
                <a:solidFill>
                  <a:srgbClr val="000000"/>
                </a:solidFill>
                <a:latin typeface="Arial"/>
                <a:ea typeface="Arial"/>
                <a:cs typeface="Arial"/>
                <a:sym typeface="Arial"/>
              </a:defRPr>
            </a:pPr>
            <a:r>
              <a:t>authorize</a:t>
            </a:r>
            <a:r>
              <a:rPr b="0" i="0"/>
              <a:t>,</a:t>
            </a:r>
            <a:r>
              <a:t> authorization</a:t>
            </a:r>
          </a:p>
          <a:p>
            <a:pPr>
              <a:lnSpc>
                <a:spcPct val="90000"/>
              </a:lnSpc>
              <a:spcBef>
                <a:spcPts val="600"/>
              </a:spcBef>
              <a:buClr>
                <a:srgbClr val="000000"/>
              </a:buClr>
              <a:buFontTx/>
              <a:defRPr sz="2400">
                <a:solidFill>
                  <a:srgbClr val="000000"/>
                </a:solidFill>
                <a:latin typeface="Arial"/>
                <a:ea typeface="Arial"/>
                <a:cs typeface="Arial"/>
                <a:sym typeface="Arial"/>
              </a:defRPr>
            </a:pPr>
            <a:r>
              <a:t>Stop words</a:t>
            </a:r>
          </a:p>
          <a:p>
            <a:pPr lvl="1" marL="742950" indent="-285750">
              <a:lnSpc>
                <a:spcPct val="90000"/>
              </a:lnSpc>
              <a:spcBef>
                <a:spcPts val="500"/>
              </a:spcBef>
              <a:buClr>
                <a:srgbClr val="000000"/>
              </a:buClr>
              <a:buFontTx/>
              <a:buChar char="•"/>
              <a:defRPr sz="2400">
                <a:solidFill>
                  <a:srgbClr val="000000"/>
                </a:solidFill>
                <a:latin typeface="Arial"/>
                <a:ea typeface="Arial"/>
                <a:cs typeface="Arial"/>
                <a:sym typeface="Arial"/>
              </a:defRPr>
            </a:pPr>
            <a:r>
              <a:t>We may omit very common words (or not)</a:t>
            </a:r>
          </a:p>
          <a:p>
            <a:pPr lvl="2" marL="1188719" indent="-274319">
              <a:lnSpc>
                <a:spcPct val="90000"/>
              </a:lnSpc>
              <a:spcBef>
                <a:spcPts val="400"/>
              </a:spcBef>
              <a:buClr>
                <a:srgbClr val="000000"/>
              </a:buClr>
              <a:buFontTx/>
              <a:defRPr b="1" i="1" sz="2400">
                <a:solidFill>
                  <a:srgbClr val="000000"/>
                </a:solidFill>
                <a:latin typeface="Arial"/>
                <a:ea typeface="Arial"/>
                <a:cs typeface="Arial"/>
                <a:sym typeface="Arial"/>
              </a:defRPr>
            </a:pPr>
            <a:r>
              <a:t>the, a, to, of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Indexer step: Tokenize sequenc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Indexer step: Tokenize sequence</a:t>
            </a:r>
          </a:p>
        </p:txBody>
      </p:sp>
      <p:sp>
        <p:nvSpPr>
          <p:cNvPr id="348"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349" name="Sequence of (Modified token, Document ID) pairs."/>
          <p:cNvSpPr txBox="1"/>
          <p:nvPr>
            <p:ph type="body" sz="quarter" idx="4294967295"/>
          </p:nvPr>
        </p:nvSpPr>
        <p:spPr>
          <a:xfrm>
            <a:off x="457200" y="1752600"/>
            <a:ext cx="6781800" cy="914400"/>
          </a:xfrm>
          <a:prstGeom prst="rect">
            <a:avLst/>
          </a:prstGeom>
        </p:spPr>
        <p:txBody>
          <a:bodyPr lIns="45719" tIns="45719" rIns="45719" bIns="45719"/>
          <a:lstStyle>
            <a:lvl1pPr>
              <a:lnSpc>
                <a:spcPct val="90000"/>
              </a:lnSpc>
              <a:spcBef>
                <a:spcPts val="600"/>
              </a:spcBef>
              <a:buClr>
                <a:srgbClr val="000000"/>
              </a:buClr>
              <a:buFontTx/>
              <a:defRPr sz="2400">
                <a:solidFill>
                  <a:srgbClr val="000000"/>
                </a:solidFill>
                <a:latin typeface="Arial"/>
                <a:ea typeface="Arial"/>
                <a:cs typeface="Arial"/>
                <a:sym typeface="Arial"/>
              </a:defRPr>
            </a:lvl1pPr>
          </a:lstStyle>
          <a:p>
            <a:pPr/>
            <a:r>
              <a:t>Sequence of (Modified token, Document ID) pairs.</a:t>
            </a:r>
          </a:p>
        </p:txBody>
      </p:sp>
      <p:sp>
        <p:nvSpPr>
          <p:cNvPr id="350" name="Rectangle 3"/>
          <p:cNvSpPr/>
          <p:nvPr/>
        </p:nvSpPr>
        <p:spPr>
          <a:xfrm>
            <a:off x="1037201" y="4000817"/>
            <a:ext cx="2756258" cy="1513394"/>
          </a:xfrm>
          <a:prstGeom prst="rect">
            <a:avLst/>
          </a:prstGeom>
          <a:solidFill>
            <a:srgbClr val="437085">
              <a:alpha val="50195"/>
            </a:srgbClr>
          </a:solidFill>
          <a:ln>
            <a:solidFill>
              <a:srgbClr val="000000"/>
            </a:solidFill>
            <a:miter/>
          </a:ln>
          <a:extLst>
            <a:ext uri="{C572A759-6A51-4108-AA02-DFA0A04FC94B}">
              <ma14:wrappingTextBoxFlag xmlns:ma14="http://schemas.microsoft.com/office/mac/drawingml/2011/main" val="1"/>
            </a:ext>
          </a:extLst>
        </p:spPr>
        <p:txBody>
          <a:bodyPr wrap="none" lIns="45719" rIns="45719" anchor="ctr">
            <a:spAutoFit/>
          </a:bodyPr>
          <a:lstStyle/>
          <a:p>
            <a:pPr algn="ctr" defTabSz="914400">
              <a:defRPr sz="2400">
                <a:solidFill>
                  <a:srgbClr val="000000"/>
                </a:solidFill>
                <a:latin typeface="Arial"/>
                <a:ea typeface="Arial"/>
                <a:cs typeface="Arial"/>
                <a:sym typeface="Arial"/>
              </a:defRPr>
            </a:pPr>
            <a:r>
              <a:t>I did enact Julius</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Caesar I was killed </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i’ the Capitol; </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Brutus killed me.</a:t>
            </a:r>
          </a:p>
        </p:txBody>
      </p:sp>
      <p:sp>
        <p:nvSpPr>
          <p:cNvPr id="351" name="Text Box 4"/>
          <p:cNvSpPr txBox="1"/>
          <p:nvPr/>
        </p:nvSpPr>
        <p:spPr>
          <a:xfrm>
            <a:off x="2232450" y="3233513"/>
            <a:ext cx="900371"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a:ea typeface="Arial"/>
                <a:cs typeface="Arial"/>
                <a:sym typeface="Arial"/>
              </a:defRPr>
            </a:lvl1pPr>
          </a:lstStyle>
          <a:p>
            <a:pPr/>
            <a:r>
              <a:t>Doc 1</a:t>
            </a:r>
          </a:p>
        </p:txBody>
      </p:sp>
      <p:sp>
        <p:nvSpPr>
          <p:cNvPr id="352" name="Rectangle 5"/>
          <p:cNvSpPr/>
          <p:nvPr/>
        </p:nvSpPr>
        <p:spPr>
          <a:xfrm>
            <a:off x="4098571" y="4077017"/>
            <a:ext cx="3112106" cy="1513394"/>
          </a:xfrm>
          <a:prstGeom prst="rect">
            <a:avLst/>
          </a:prstGeom>
          <a:solidFill>
            <a:srgbClr val="437085">
              <a:alpha val="50195"/>
            </a:srgbClr>
          </a:solidFill>
          <a:ln>
            <a:solidFill>
              <a:srgbClr val="000000"/>
            </a:solidFill>
            <a:miter/>
          </a:ln>
          <a:extLst>
            <a:ext uri="{C572A759-6A51-4108-AA02-DFA0A04FC94B}">
              <ma14:wrappingTextBoxFlag xmlns:ma14="http://schemas.microsoft.com/office/mac/drawingml/2011/main" val="1"/>
            </a:ext>
          </a:extLst>
        </p:spPr>
        <p:txBody>
          <a:bodyPr wrap="none" lIns="45719" rIns="45719" anchor="ctr">
            <a:spAutoFit/>
          </a:bodyPr>
          <a:lstStyle/>
          <a:p>
            <a:pPr algn="ctr" defTabSz="914400">
              <a:defRPr sz="2400">
                <a:solidFill>
                  <a:srgbClr val="000000"/>
                </a:solidFill>
                <a:latin typeface="Arial"/>
                <a:ea typeface="Arial"/>
                <a:cs typeface="Arial"/>
                <a:sym typeface="Arial"/>
              </a:defRPr>
            </a:pPr>
            <a:r>
              <a:t>So let it be with</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Caesar. The noble</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Brutus hath told you</a:t>
            </a:r>
            <a:endParaRPr>
              <a:latin typeface="Lucida Sans"/>
              <a:ea typeface="Lucida Sans"/>
              <a:cs typeface="Lucida Sans"/>
              <a:sym typeface="Lucida Sans"/>
            </a:endParaRPr>
          </a:p>
          <a:p>
            <a:pPr algn="ctr" defTabSz="914400">
              <a:defRPr sz="2400">
                <a:solidFill>
                  <a:srgbClr val="000000"/>
                </a:solidFill>
                <a:latin typeface="Arial"/>
                <a:ea typeface="Arial"/>
                <a:cs typeface="Arial"/>
                <a:sym typeface="Arial"/>
              </a:defRPr>
            </a:pPr>
            <a:r>
              <a:t>Caesar was ambitious</a:t>
            </a:r>
          </a:p>
        </p:txBody>
      </p:sp>
      <p:sp>
        <p:nvSpPr>
          <p:cNvPr id="353" name="Text Box 6"/>
          <p:cNvSpPr txBox="1"/>
          <p:nvPr/>
        </p:nvSpPr>
        <p:spPr>
          <a:xfrm>
            <a:off x="4823250" y="3233513"/>
            <a:ext cx="900371"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a:ea typeface="Arial"/>
                <a:cs typeface="Arial"/>
                <a:sym typeface="Arial"/>
              </a:defRPr>
            </a:lvl1pPr>
          </a:lstStyle>
          <a:p>
            <a:pPr/>
            <a:r>
              <a:t>Doc 2</a:t>
            </a:r>
          </a:p>
        </p:txBody>
      </p:sp>
      <p:pic>
        <p:nvPicPr>
          <p:cNvPr id="354" name="Object 4" descr="Object 4"/>
          <p:cNvPicPr>
            <a:picLocks noChangeAspect="1"/>
          </p:cNvPicPr>
          <p:nvPr/>
        </p:nvPicPr>
        <p:blipFill>
          <a:blip r:embed="rId3">
            <a:extLst/>
          </a:blip>
          <a:stretch>
            <a:fillRect/>
          </a:stretch>
        </p:blipFill>
        <p:spPr>
          <a:xfrm>
            <a:off x="8754028" y="1111643"/>
            <a:ext cx="1319214" cy="4929188"/>
          </a:xfrm>
          <a:prstGeom prst="rect">
            <a:avLst/>
          </a:prstGeom>
          <a:ln w="12700">
            <a:miter lim="400000"/>
          </a:ln>
        </p:spPr>
      </p:pic>
      <p:sp>
        <p:nvSpPr>
          <p:cNvPr id="355" name="Line 8"/>
          <p:cNvSpPr/>
          <p:nvPr/>
        </p:nvSpPr>
        <p:spPr>
          <a:xfrm>
            <a:off x="6926510" y="3576237"/>
            <a:ext cx="1371601" cy="1"/>
          </a:xfrm>
          <a:prstGeom prst="line">
            <a:avLst/>
          </a:prstGeom>
          <a:ln w="76200">
            <a:solidFill>
              <a:srgbClr val="000000"/>
            </a:solidFill>
            <a:tailEnd type="triangle"/>
          </a:ln>
          <a:effectLst>
            <a:outerShdw sx="100000" sy="100000" kx="0" ky="0" algn="b" rotWithShape="0" blurRad="0" dist="35921" dir="2700000">
              <a:srgbClr val="EEECE1"/>
            </a:outerShdw>
          </a:effectLst>
        </p:spPr>
        <p:txBody>
          <a:bodyPr lIns="45719" rIns="45719"/>
          <a:lstStyle/>
          <a:p>
            <a:pPr defTabSz="914400">
              <a:defRPr sz="2400">
                <a:solidFill>
                  <a:srgbClr val="000000"/>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Indexer step: Sorting index term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Indexer step: Sorting index terms</a:t>
            </a:r>
          </a:p>
        </p:txBody>
      </p:sp>
      <p:sp>
        <p:nvSpPr>
          <p:cNvPr id="360"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361" name="First sort by term then by docID"/>
          <p:cNvSpPr txBox="1"/>
          <p:nvPr>
            <p:ph type="body" sz="quarter" idx="4294967295"/>
          </p:nvPr>
        </p:nvSpPr>
        <p:spPr>
          <a:xfrm>
            <a:off x="457200" y="1752600"/>
            <a:ext cx="6781800" cy="914400"/>
          </a:xfrm>
          <a:prstGeom prst="rect">
            <a:avLst/>
          </a:prstGeom>
        </p:spPr>
        <p:txBody>
          <a:bodyPr lIns="45719" tIns="45719" rIns="45719" bIns="45719"/>
          <a:lstStyle>
            <a:lvl1pPr>
              <a:lnSpc>
                <a:spcPct val="90000"/>
              </a:lnSpc>
              <a:spcBef>
                <a:spcPts val="600"/>
              </a:spcBef>
              <a:buClr>
                <a:srgbClr val="000000"/>
              </a:buClr>
              <a:buFontTx/>
              <a:defRPr sz="2400">
                <a:solidFill>
                  <a:srgbClr val="000000"/>
                </a:solidFill>
                <a:latin typeface="Arial"/>
                <a:ea typeface="Arial"/>
                <a:cs typeface="Arial"/>
                <a:sym typeface="Arial"/>
              </a:defRPr>
            </a:lvl1pPr>
          </a:lstStyle>
          <a:p>
            <a:pPr/>
            <a:r>
              <a:t>First sort by term then by docID</a:t>
            </a:r>
          </a:p>
        </p:txBody>
      </p:sp>
      <p:pic>
        <p:nvPicPr>
          <p:cNvPr id="362" name="Object 2" descr="Object 2"/>
          <p:cNvPicPr>
            <a:picLocks noChangeAspect="1"/>
          </p:cNvPicPr>
          <p:nvPr/>
        </p:nvPicPr>
        <p:blipFill>
          <a:blip r:embed="rId3">
            <a:extLst/>
          </a:blip>
          <a:stretch>
            <a:fillRect/>
          </a:stretch>
        </p:blipFill>
        <p:spPr>
          <a:xfrm>
            <a:off x="9565721" y="1352827"/>
            <a:ext cx="1217614" cy="4922838"/>
          </a:xfrm>
          <a:prstGeom prst="rect">
            <a:avLst/>
          </a:prstGeom>
          <a:ln w="12700">
            <a:miter lim="400000"/>
          </a:ln>
        </p:spPr>
      </p:pic>
      <p:sp>
        <p:nvSpPr>
          <p:cNvPr id="363" name="Line 4"/>
          <p:cNvSpPr/>
          <p:nvPr/>
        </p:nvSpPr>
        <p:spPr>
          <a:xfrm>
            <a:off x="9165671" y="3456264"/>
            <a:ext cx="381001" cy="1"/>
          </a:xfrm>
          <a:prstGeom prst="line">
            <a:avLst/>
          </a:prstGeom>
          <a:ln w="76200">
            <a:solidFill>
              <a:srgbClr val="000000"/>
            </a:solidFill>
            <a:tailEnd type="triangle"/>
          </a:ln>
        </p:spPr>
        <p:txBody>
          <a:bodyPr lIns="45719" rIns="45719"/>
          <a:lstStyle/>
          <a:p>
            <a:pPr defTabSz="914400">
              <a:defRPr sz="2400">
                <a:solidFill>
                  <a:srgbClr val="000000"/>
                </a:solidFill>
                <a:latin typeface="Calibri"/>
                <a:ea typeface="Calibri"/>
                <a:cs typeface="Calibri"/>
                <a:sym typeface="Calibri"/>
              </a:defRPr>
            </a:pPr>
          </a:p>
        </p:txBody>
      </p:sp>
      <p:pic>
        <p:nvPicPr>
          <p:cNvPr id="364" name="Object 3" descr="Object 3"/>
          <p:cNvPicPr>
            <a:picLocks noChangeAspect="1"/>
          </p:cNvPicPr>
          <p:nvPr/>
        </p:nvPicPr>
        <p:blipFill>
          <a:blip r:embed="rId4">
            <a:extLst/>
          </a:blip>
          <a:stretch>
            <a:fillRect/>
          </a:stretch>
        </p:blipFill>
        <p:spPr>
          <a:xfrm>
            <a:off x="7882971" y="1303614"/>
            <a:ext cx="1352551" cy="504507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Indexer step: Dictionary and posting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Indexer step: Dictionary and postings</a:t>
            </a:r>
          </a:p>
        </p:txBody>
      </p:sp>
      <p:sp>
        <p:nvSpPr>
          <p:cNvPr id="36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370" name="Line 4"/>
          <p:cNvSpPr/>
          <p:nvPr/>
        </p:nvSpPr>
        <p:spPr>
          <a:xfrm>
            <a:off x="7431247" y="3175233"/>
            <a:ext cx="685801" cy="1"/>
          </a:xfrm>
          <a:prstGeom prst="line">
            <a:avLst/>
          </a:prstGeom>
          <a:ln w="76200">
            <a:solidFill>
              <a:srgbClr val="000000"/>
            </a:solidFill>
            <a:tailEnd type="triangle"/>
          </a:ln>
        </p:spPr>
        <p:txBody>
          <a:bodyPr lIns="45719" rIns="45719"/>
          <a:lstStyle/>
          <a:p>
            <a:pPr defTabSz="914400">
              <a:defRPr sz="2400">
                <a:solidFill>
                  <a:srgbClr val="000000"/>
                </a:solidFill>
                <a:latin typeface="Calibri"/>
                <a:ea typeface="Calibri"/>
                <a:cs typeface="Calibri"/>
                <a:sym typeface="Calibri"/>
              </a:defRPr>
            </a:pPr>
          </a:p>
        </p:txBody>
      </p:sp>
      <p:pic>
        <p:nvPicPr>
          <p:cNvPr id="371" name="Object 35" descr="Object 35"/>
          <p:cNvPicPr>
            <a:picLocks noChangeAspect="1"/>
          </p:cNvPicPr>
          <p:nvPr/>
        </p:nvPicPr>
        <p:blipFill>
          <a:blip r:embed="rId3">
            <a:extLst/>
          </a:blip>
          <a:stretch>
            <a:fillRect/>
          </a:stretch>
        </p:blipFill>
        <p:spPr>
          <a:xfrm>
            <a:off x="6059647" y="1344846"/>
            <a:ext cx="1217614" cy="4921251"/>
          </a:xfrm>
          <a:prstGeom prst="rect">
            <a:avLst/>
          </a:prstGeom>
          <a:ln w="12700">
            <a:miter lim="400000"/>
          </a:ln>
        </p:spPr>
      </p:pic>
      <p:pic>
        <p:nvPicPr>
          <p:cNvPr id="372" name="Picture 8" descr="Picture 8"/>
          <p:cNvPicPr>
            <a:picLocks noChangeAspect="1"/>
          </p:cNvPicPr>
          <p:nvPr/>
        </p:nvPicPr>
        <p:blipFill>
          <a:blip r:embed="rId4">
            <a:extLst/>
          </a:blip>
          <a:stretch>
            <a:fillRect/>
          </a:stretch>
        </p:blipFill>
        <p:spPr>
          <a:xfrm>
            <a:off x="8269447" y="1117833"/>
            <a:ext cx="2801939" cy="5105401"/>
          </a:xfrm>
          <a:prstGeom prst="rect">
            <a:avLst/>
          </a:prstGeom>
          <a:ln w="12700">
            <a:miter lim="400000"/>
          </a:ln>
        </p:spPr>
      </p:pic>
      <p:sp>
        <p:nvSpPr>
          <p:cNvPr id="373" name="Multiple term entries in a single document are merged…"/>
          <p:cNvSpPr txBox="1"/>
          <p:nvPr>
            <p:ph type="body" sz="half" idx="4294967295"/>
          </p:nvPr>
        </p:nvSpPr>
        <p:spPr>
          <a:xfrm>
            <a:off x="637563" y="1602996"/>
            <a:ext cx="4737569" cy="3760713"/>
          </a:xfrm>
          <a:prstGeom prst="rect">
            <a:avLst/>
          </a:prstGeom>
        </p:spPr>
        <p:txBody>
          <a:bodyPr lIns="45719" tIns="45719" rIns="45719" bIns="45719"/>
          <a:lstStyle/>
          <a:p>
            <a:pPr>
              <a:lnSpc>
                <a:spcPct val="90000"/>
              </a:lnSpc>
              <a:spcBef>
                <a:spcPts val="600"/>
              </a:spcBef>
              <a:buClr>
                <a:srgbClr val="000000"/>
              </a:buClr>
              <a:buFontTx/>
              <a:defRPr sz="2400">
                <a:solidFill>
                  <a:srgbClr val="000000"/>
                </a:solidFill>
                <a:latin typeface="Arial"/>
                <a:ea typeface="Arial"/>
                <a:cs typeface="Arial"/>
                <a:sym typeface="Arial"/>
              </a:defRPr>
            </a:pPr>
            <a:r>
              <a:t>Multiple term entries in a single document are merged</a:t>
            </a:r>
          </a:p>
          <a:p>
            <a:pPr>
              <a:lnSpc>
                <a:spcPct val="90000"/>
              </a:lnSpc>
              <a:spcBef>
                <a:spcPts val="600"/>
              </a:spcBef>
              <a:buClr>
                <a:srgbClr val="000000"/>
              </a:buClr>
              <a:buFontTx/>
              <a:defRPr sz="2400">
                <a:solidFill>
                  <a:srgbClr val="000000"/>
                </a:solidFill>
                <a:latin typeface="Arial"/>
                <a:ea typeface="Arial"/>
                <a:cs typeface="Arial"/>
                <a:sym typeface="Arial"/>
              </a:defRPr>
            </a:pPr>
          </a:p>
          <a:p>
            <a:pPr>
              <a:lnSpc>
                <a:spcPct val="90000"/>
              </a:lnSpc>
              <a:spcBef>
                <a:spcPts val="600"/>
              </a:spcBef>
              <a:buClr>
                <a:srgbClr val="000000"/>
              </a:buClr>
              <a:buFontTx/>
              <a:defRPr sz="2400">
                <a:solidFill>
                  <a:srgbClr val="000000"/>
                </a:solidFill>
                <a:latin typeface="Arial"/>
                <a:ea typeface="Arial"/>
                <a:cs typeface="Arial"/>
                <a:sym typeface="Arial"/>
              </a:defRPr>
            </a:pPr>
            <a:r>
              <a:t>Split into Dictionary and Postings</a:t>
            </a:r>
          </a:p>
          <a:p>
            <a:pPr>
              <a:lnSpc>
                <a:spcPct val="90000"/>
              </a:lnSpc>
              <a:spcBef>
                <a:spcPts val="600"/>
              </a:spcBef>
              <a:buClr>
                <a:srgbClr val="000000"/>
              </a:buClr>
              <a:buFontTx/>
              <a:defRPr sz="2400">
                <a:solidFill>
                  <a:srgbClr val="000000"/>
                </a:solidFill>
                <a:latin typeface="Arial"/>
                <a:ea typeface="Arial"/>
                <a:cs typeface="Arial"/>
                <a:sym typeface="Arial"/>
              </a:defRPr>
            </a:pPr>
          </a:p>
          <a:p>
            <a:pPr>
              <a:lnSpc>
                <a:spcPct val="90000"/>
              </a:lnSpc>
              <a:spcBef>
                <a:spcPts val="600"/>
              </a:spcBef>
              <a:buClr>
                <a:srgbClr val="000000"/>
              </a:buClr>
              <a:buFontTx/>
              <a:defRPr sz="2400">
                <a:solidFill>
                  <a:srgbClr val="000000"/>
                </a:solidFill>
                <a:latin typeface="Arial"/>
                <a:ea typeface="Arial"/>
                <a:cs typeface="Arial"/>
                <a:sym typeface="Arial"/>
              </a:defRPr>
            </a:pPr>
            <a:r>
              <a:t>Doc. frequency information is added.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Where do we pay in storag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Where do we pay in storage?</a:t>
            </a:r>
          </a:p>
        </p:txBody>
      </p:sp>
      <p:sp>
        <p:nvSpPr>
          <p:cNvPr id="378"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379" name="Picture 37" descr="Picture 37"/>
          <p:cNvPicPr>
            <a:picLocks noChangeAspect="1"/>
          </p:cNvPicPr>
          <p:nvPr/>
        </p:nvPicPr>
        <p:blipFill>
          <a:blip r:embed="rId3">
            <a:extLst/>
          </a:blip>
          <a:stretch>
            <a:fillRect/>
          </a:stretch>
        </p:blipFill>
        <p:spPr>
          <a:xfrm>
            <a:off x="2667000" y="1524000"/>
            <a:ext cx="2801939" cy="5105400"/>
          </a:xfrm>
          <a:prstGeom prst="rect">
            <a:avLst/>
          </a:prstGeom>
          <a:ln w="12700">
            <a:miter lim="400000"/>
          </a:ln>
        </p:spPr>
      </p:pic>
      <p:grpSp>
        <p:nvGrpSpPr>
          <p:cNvPr id="382" name="AutoShape 32"/>
          <p:cNvGrpSpPr/>
          <p:nvPr/>
        </p:nvGrpSpPr>
        <p:grpSpPr>
          <a:xfrm>
            <a:off x="3581400" y="5867400"/>
            <a:ext cx="1864520" cy="1879599"/>
            <a:chOff x="0" y="0"/>
            <a:chExt cx="1864518" cy="1879598"/>
          </a:xfrm>
        </p:grpSpPr>
        <p:sp>
          <p:nvSpPr>
            <p:cNvPr id="380" name="Shape"/>
            <p:cNvSpPr/>
            <p:nvPr/>
          </p:nvSpPr>
          <p:spPr>
            <a:xfrm>
              <a:off x="0" y="0"/>
              <a:ext cx="1189038" cy="914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8100" y="7200"/>
                  </a:lnTo>
                  <a:lnTo>
                    <a:pt x="8100" y="3600"/>
                  </a:lnTo>
                  <a:lnTo>
                    <a:pt x="5400" y="3600"/>
                  </a:lnTo>
                  <a:lnTo>
                    <a:pt x="10800" y="0"/>
                  </a:lnTo>
                  <a:lnTo>
                    <a:pt x="16200" y="3600"/>
                  </a:lnTo>
                  <a:lnTo>
                    <a:pt x="13500" y="3600"/>
                  </a:lnTo>
                  <a:lnTo>
                    <a:pt x="13500" y="7200"/>
                  </a:lnTo>
                  <a:lnTo>
                    <a:pt x="21600" y="7200"/>
                  </a:lnTo>
                  <a:lnTo>
                    <a:pt x="21600" y="21600"/>
                  </a:lnTo>
                  <a:lnTo>
                    <a:pt x="0" y="21600"/>
                  </a:lnTo>
                  <a:close/>
                </a:path>
              </a:pathLst>
            </a:custGeom>
            <a:solidFill>
              <a:srgbClr val="437085">
                <a:alpha val="50195"/>
              </a:srgbClr>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381" name="Pointers"/>
            <p:cNvSpPr/>
            <p:nvPr/>
          </p:nvSpPr>
          <p:spPr>
            <a:xfrm>
              <a:off x="594518" y="6095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200">
                  <a:solidFill>
                    <a:srgbClr val="000000"/>
                  </a:solidFill>
                  <a:latin typeface="Arial"/>
                  <a:ea typeface="Arial"/>
                  <a:cs typeface="Arial"/>
                  <a:sym typeface="Arial"/>
                </a:defRPr>
              </a:lvl1pPr>
            </a:lstStyle>
            <a:p>
              <a:pPr/>
              <a:r>
                <a:t>Pointers</a:t>
              </a:r>
            </a:p>
          </p:txBody>
        </p:sp>
      </p:grpSp>
      <p:grpSp>
        <p:nvGrpSpPr>
          <p:cNvPr id="385" name="AutoShape 33"/>
          <p:cNvGrpSpPr/>
          <p:nvPr/>
        </p:nvGrpSpPr>
        <p:grpSpPr>
          <a:xfrm>
            <a:off x="990600" y="2890838"/>
            <a:ext cx="1600200" cy="1200151"/>
            <a:chOff x="0" y="0"/>
            <a:chExt cx="1600200" cy="1200150"/>
          </a:xfrm>
        </p:grpSpPr>
        <p:sp>
          <p:nvSpPr>
            <p:cNvPr id="383" name="Shape"/>
            <p:cNvSpPr/>
            <p:nvPr/>
          </p:nvSpPr>
          <p:spPr>
            <a:xfrm>
              <a:off x="0" y="0"/>
              <a:ext cx="1600200" cy="1200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400" y="0"/>
                  </a:lnTo>
                  <a:lnTo>
                    <a:pt x="14400" y="8100"/>
                  </a:lnTo>
                  <a:lnTo>
                    <a:pt x="15525" y="8100"/>
                  </a:lnTo>
                  <a:lnTo>
                    <a:pt x="15525" y="5400"/>
                  </a:lnTo>
                  <a:lnTo>
                    <a:pt x="21600" y="10800"/>
                  </a:lnTo>
                  <a:lnTo>
                    <a:pt x="15525" y="16200"/>
                  </a:lnTo>
                  <a:lnTo>
                    <a:pt x="15525" y="13500"/>
                  </a:lnTo>
                  <a:lnTo>
                    <a:pt x="14400" y="13500"/>
                  </a:lnTo>
                  <a:lnTo>
                    <a:pt x="14400" y="21600"/>
                  </a:lnTo>
                  <a:lnTo>
                    <a:pt x="0" y="21600"/>
                  </a:lnTo>
                  <a:close/>
                </a:path>
              </a:pathLst>
            </a:custGeom>
            <a:solidFill>
              <a:srgbClr val="437085">
                <a:alpha val="50195"/>
              </a:srgbClr>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384" name="Terms and counts"/>
            <p:cNvSpPr txBox="1"/>
            <p:nvPr/>
          </p:nvSpPr>
          <p:spPr>
            <a:xfrm>
              <a:off x="50482" y="101517"/>
              <a:ext cx="965841" cy="997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400">
                <a:defRPr sz="2100">
                  <a:solidFill>
                    <a:srgbClr val="000000"/>
                  </a:solidFill>
                  <a:latin typeface="Arial"/>
                  <a:ea typeface="Arial"/>
                  <a:cs typeface="Arial"/>
                  <a:sym typeface="Arial"/>
                </a:defRPr>
              </a:lvl1pPr>
            </a:lstStyle>
            <a:p>
              <a:pPr/>
              <a:r>
                <a:t>Terms and counts</a:t>
              </a:r>
            </a:p>
          </p:txBody>
        </p:sp>
      </p:grpSp>
      <p:sp>
        <p:nvSpPr>
          <p:cNvPr id="386" name="Text Box 34"/>
          <p:cNvSpPr txBox="1"/>
          <p:nvPr/>
        </p:nvSpPr>
        <p:spPr>
          <a:xfrm>
            <a:off x="5867400" y="3662100"/>
            <a:ext cx="5052631" cy="1123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spcBef>
                <a:spcPts val="1400"/>
              </a:spcBef>
              <a:defRPr sz="2200">
                <a:solidFill>
                  <a:srgbClr val="000000"/>
                </a:solidFill>
                <a:latin typeface="Arial"/>
                <a:ea typeface="Arial"/>
                <a:cs typeface="Arial"/>
                <a:sym typeface="Arial"/>
              </a:defRPr>
            </a:pPr>
            <a:r>
              <a:t>IR system implementation</a:t>
            </a:r>
          </a:p>
          <a:p>
            <a:pPr marL="434339" indent="-342899" defTabSz="914400">
              <a:spcBef>
                <a:spcPts val="200"/>
              </a:spcBef>
              <a:buSzPct val="100000"/>
              <a:buFont typeface="Arial"/>
              <a:buChar char="•"/>
              <a:defRPr sz="2200">
                <a:solidFill>
                  <a:srgbClr val="000000"/>
                </a:solidFill>
                <a:latin typeface="Arial"/>
                <a:ea typeface="Arial"/>
                <a:cs typeface="Arial"/>
                <a:sym typeface="Arial"/>
              </a:defRPr>
            </a:pPr>
            <a:r>
              <a:t>How do we index efficiently?</a:t>
            </a:r>
          </a:p>
          <a:p>
            <a:pPr marL="434339" indent="-342899" defTabSz="914400">
              <a:spcBef>
                <a:spcPts val="200"/>
              </a:spcBef>
              <a:buSzPct val="100000"/>
              <a:buFont typeface="Arial"/>
              <a:buChar char="•"/>
              <a:defRPr sz="2200">
                <a:solidFill>
                  <a:srgbClr val="000000"/>
                </a:solidFill>
                <a:latin typeface="Arial"/>
                <a:ea typeface="Arial"/>
                <a:cs typeface="Arial"/>
                <a:sym typeface="Arial"/>
              </a:defRPr>
            </a:pPr>
            <a:r>
              <a:t>How much storage do we need?</a:t>
            </a:r>
          </a:p>
        </p:txBody>
      </p:sp>
      <p:grpSp>
        <p:nvGrpSpPr>
          <p:cNvPr id="389" name="AutoShape 5"/>
          <p:cNvGrpSpPr/>
          <p:nvPr/>
        </p:nvGrpSpPr>
        <p:grpSpPr>
          <a:xfrm>
            <a:off x="5257800" y="1905000"/>
            <a:ext cx="1905000" cy="831850"/>
            <a:chOff x="0" y="0"/>
            <a:chExt cx="1905000" cy="831850"/>
          </a:xfrm>
        </p:grpSpPr>
        <p:sp>
          <p:nvSpPr>
            <p:cNvPr id="387" name="Shape"/>
            <p:cNvSpPr/>
            <p:nvPr/>
          </p:nvSpPr>
          <p:spPr>
            <a:xfrm>
              <a:off x="0" y="0"/>
              <a:ext cx="1905000" cy="831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885" y="5400"/>
                  </a:lnTo>
                  <a:lnTo>
                    <a:pt x="3885" y="8100"/>
                  </a:lnTo>
                  <a:lnTo>
                    <a:pt x="7200" y="8100"/>
                  </a:lnTo>
                  <a:lnTo>
                    <a:pt x="7200" y="0"/>
                  </a:lnTo>
                  <a:lnTo>
                    <a:pt x="21600" y="0"/>
                  </a:lnTo>
                  <a:lnTo>
                    <a:pt x="21600" y="21600"/>
                  </a:lnTo>
                  <a:lnTo>
                    <a:pt x="7200" y="21600"/>
                  </a:lnTo>
                  <a:lnTo>
                    <a:pt x="7200" y="13500"/>
                  </a:lnTo>
                  <a:lnTo>
                    <a:pt x="3885" y="13500"/>
                  </a:lnTo>
                  <a:lnTo>
                    <a:pt x="3885" y="16200"/>
                  </a:lnTo>
                  <a:close/>
                </a:path>
              </a:pathLst>
            </a:custGeom>
            <a:solidFill>
              <a:srgbClr val="437085">
                <a:alpha val="50195"/>
              </a:srgbClr>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388" name="Lists of docIDs"/>
            <p:cNvSpPr txBox="1"/>
            <p:nvPr/>
          </p:nvSpPr>
          <p:spPr>
            <a:xfrm>
              <a:off x="685476" y="44575"/>
              <a:ext cx="1169042" cy="742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400">
                <a:defRPr sz="2200">
                  <a:solidFill>
                    <a:srgbClr val="000000"/>
                  </a:solidFill>
                  <a:latin typeface="Arial"/>
                  <a:ea typeface="Arial"/>
                  <a:cs typeface="Arial"/>
                  <a:sym typeface="Arial"/>
                </a:defRPr>
              </a:lvl1pPr>
            </a:lstStyle>
            <a:p>
              <a:pPr/>
              <a:r>
                <a:t>Lists of docIDs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5" grpId="1"/>
      <p:bldP build="whole" bldLvl="1" animBg="1" rev="0" advAuto="0" spid="386" grpId="4"/>
      <p:bldP build="whole" bldLvl="1" animBg="1" rev="0" advAuto="0" spid="389" grpId="3"/>
      <p:bldP build="whole" bldLvl="1" animBg="1" rev="0" advAuto="0" spid="382"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4" name="Lecture 4: Information retrieval infrastructure"/>
          <p:cNvSpPr txBox="1"/>
          <p:nvPr>
            <p:ph type="title" idx="4294967295"/>
          </p:nvPr>
        </p:nvSpPr>
        <p:spPr>
          <a:xfrm>
            <a:off x="374160" y="4143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Information retrieval infrastructure</a:t>
            </a:r>
          </a:p>
        </p:txBody>
      </p:sp>
      <p:pic>
        <p:nvPicPr>
          <p:cNvPr id="65" name="Image" descr="Image"/>
          <p:cNvPicPr>
            <a:picLocks noChangeAspect="1"/>
          </p:cNvPicPr>
          <p:nvPr/>
        </p:nvPicPr>
        <p:blipFill>
          <a:blip r:embed="rId3">
            <a:extLst/>
          </a:blip>
          <a:stretch>
            <a:fillRect/>
          </a:stretch>
        </p:blipFill>
        <p:spPr>
          <a:xfrm>
            <a:off x="596900" y="1748167"/>
            <a:ext cx="10550770" cy="4096096"/>
          </a:xfrm>
          <a:prstGeom prst="rect">
            <a:avLst/>
          </a:prstGeom>
          <a:ln w="12700">
            <a:miter lim="400000"/>
          </a:ln>
        </p:spPr>
      </p:pic>
      <p:sp>
        <p:nvSpPr>
          <p:cNvPr id="66" name="Rectangle"/>
          <p:cNvSpPr/>
          <p:nvPr/>
        </p:nvSpPr>
        <p:spPr>
          <a:xfrm>
            <a:off x="3251200" y="3453314"/>
            <a:ext cx="1681907" cy="467768"/>
          </a:xfrm>
          <a:prstGeom prst="rect">
            <a:avLst/>
          </a:prstGeom>
          <a:ln w="50800">
            <a:solidFill>
              <a:srgbClr val="FF2600"/>
            </a:solidFill>
          </a:ln>
        </p:spPr>
        <p:txBody>
          <a:bodyPr lIns="45718" tIns="45718" rIns="45718" bIns="45718" anchor="ctr"/>
          <a:lstStyle/>
          <a:p>
            <a:pPr/>
          </a:p>
        </p:txBody>
      </p:sp>
      <p:sp>
        <p:nvSpPr>
          <p:cNvPr id="67" name="Line"/>
          <p:cNvSpPr/>
          <p:nvPr/>
        </p:nvSpPr>
        <p:spPr>
          <a:xfrm flipH="1">
            <a:off x="4933255" y="3787754"/>
            <a:ext cx="2541602" cy="1"/>
          </a:xfrm>
          <a:prstGeom prst="line">
            <a:avLst/>
          </a:prstGeom>
          <a:ln w="38100">
            <a:solidFill>
              <a:srgbClr val="FF2600"/>
            </a:solidFill>
            <a:tailEnd type="triangle"/>
          </a:ln>
        </p:spPr>
        <p:txBody>
          <a:bodyPr lIns="45718" tIns="45718" rIns="45718" bIns="45718"/>
          <a:lstStyle/>
          <a:p>
            <a:pPr/>
          </a:p>
        </p:txBody>
      </p:sp>
      <p:sp>
        <p:nvSpPr>
          <p:cNvPr id="68" name="How does Google return results so quickly?"/>
          <p:cNvSpPr txBox="1"/>
          <p:nvPr/>
        </p:nvSpPr>
        <p:spPr>
          <a:xfrm>
            <a:off x="7731883" y="3479074"/>
            <a:ext cx="3339935" cy="6173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solidFill>
                  <a:srgbClr val="FF2600"/>
                </a:solidFill>
                <a:latin typeface="Arial"/>
                <a:ea typeface="Arial"/>
                <a:cs typeface="Arial"/>
                <a:sym typeface="Arial"/>
              </a:defRPr>
            </a:lvl1pPr>
          </a:lstStyle>
          <a:p>
            <a:pPr/>
            <a:r>
              <a:t>How does Google return results so quickly?</a:t>
            </a:r>
          </a:p>
        </p:txBody>
      </p:sp>
      <p:sp>
        <p:nvSpPr>
          <p:cNvPr id="69" name="Rectangle"/>
          <p:cNvSpPr/>
          <p:nvPr/>
        </p:nvSpPr>
        <p:spPr>
          <a:xfrm>
            <a:off x="1752600" y="2015967"/>
            <a:ext cx="1319461" cy="467768"/>
          </a:xfrm>
          <a:prstGeom prst="rect">
            <a:avLst/>
          </a:prstGeom>
          <a:ln w="50800">
            <a:solidFill>
              <a:srgbClr val="FF2600"/>
            </a:solidFill>
          </a:ln>
        </p:spPr>
        <p:txBody>
          <a:bodyPr lIns="45718" tIns="45718" rIns="45718" bIns="45718" anchor="ctr"/>
          <a:lstStyle/>
          <a:p>
            <a:pPr/>
          </a:p>
        </p:txBody>
      </p:sp>
      <p:sp>
        <p:nvSpPr>
          <p:cNvPr id="70" name="Line"/>
          <p:cNvSpPr/>
          <p:nvPr/>
        </p:nvSpPr>
        <p:spPr>
          <a:xfrm flipH="1" flipV="1">
            <a:off x="3091755" y="2249850"/>
            <a:ext cx="4315648" cy="1"/>
          </a:xfrm>
          <a:prstGeom prst="line">
            <a:avLst/>
          </a:prstGeom>
          <a:ln w="38100">
            <a:solidFill>
              <a:srgbClr val="FF2600"/>
            </a:solidFill>
            <a:tailEnd type="triangle"/>
          </a:ln>
        </p:spPr>
        <p:txBody>
          <a:bodyPr lIns="45718" tIns="45718" rIns="45718" bIns="45718"/>
          <a:lstStyle/>
          <a:p>
            <a:pPr/>
          </a:p>
        </p:txBody>
      </p:sp>
      <p:sp>
        <p:nvSpPr>
          <p:cNvPr id="71" name="How does Google know cs 589 refers to a course?…"/>
          <p:cNvSpPr txBox="1"/>
          <p:nvPr/>
        </p:nvSpPr>
        <p:spPr>
          <a:xfrm>
            <a:off x="7707613" y="1190290"/>
            <a:ext cx="2399490" cy="14174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solidFill>
                  <a:srgbClr val="FF2600"/>
                </a:solidFill>
                <a:latin typeface="Arial"/>
                <a:ea typeface="Arial"/>
                <a:cs typeface="Arial"/>
                <a:sym typeface="Arial"/>
              </a:defRPr>
            </a:pPr>
            <a:r>
              <a:t>How does Google know cs 589 refers to a course? </a:t>
            </a:r>
          </a:p>
          <a:p>
            <a:pPr>
              <a:defRPr b="1">
                <a:solidFill>
                  <a:srgbClr val="FF2600"/>
                </a:solidFill>
                <a:latin typeface="Arial"/>
                <a:ea typeface="Arial"/>
                <a:cs typeface="Arial"/>
                <a:sym typeface="Arial"/>
              </a:defRPr>
            </a:pPr>
            <a:r>
              <a:t>How does Google know stevens = SIT?</a:t>
            </a:r>
          </a:p>
        </p:txBody>
      </p:sp>
      <p:pic>
        <p:nvPicPr>
          <p:cNvPr id="72" name="Image" descr="Image"/>
          <p:cNvPicPr>
            <a:picLocks noChangeAspect="1"/>
          </p:cNvPicPr>
          <p:nvPr/>
        </p:nvPicPr>
        <p:blipFill>
          <a:blip r:embed="rId4">
            <a:extLst/>
          </a:blip>
          <a:stretch>
            <a:fillRect/>
          </a:stretch>
        </p:blipFill>
        <p:spPr>
          <a:xfrm>
            <a:off x="7562883" y="2166030"/>
            <a:ext cx="3677936" cy="36836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9"/>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5" fill="hold">
                                  <p:stCondLst>
                                    <p:cond delay="0"/>
                                  </p:stCondLst>
                                  <p:iterate type="el" backwards="0">
                                    <p:tmAbs val="0"/>
                                  </p:iterate>
                                  <p:childTnLst>
                                    <p:set>
                                      <p:cBhvr>
                                        <p:cTn id="20" fill="hold">
                                          <p:stCondLst>
                                            <p:cond delay="0"/>
                                          </p:stCondLst>
                                        </p:cTn>
                                        <p:tgtEl>
                                          <p:spTgt spid="72"/>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66"/>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68"/>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 grpId="2"/>
      <p:bldP build="whole" bldLvl="1" animBg="1" rev="0" advAuto="0" spid="71" grpId="1"/>
      <p:bldP build="whole" bldLvl="1" animBg="1" rev="0" advAuto="0" spid="66" grpId="6"/>
      <p:bldP build="whole" bldLvl="1" animBg="1" rev="0" advAuto="0" spid="67" grpId="8"/>
      <p:bldP build="whole" bldLvl="1" animBg="1" rev="0" advAuto="0" spid="72" grpId="4"/>
      <p:bldP build="whole" bldLvl="1" animBg="1" rev="0" advAuto="0" spid="72" grpId="5"/>
      <p:bldP build="whole" bldLvl="1" animBg="1" rev="0" advAuto="0" spid="68" grpId="7"/>
      <p:bldP build="whole" bldLvl="1" animBg="1" rev="0" advAuto="0" spid="70" grpId="3"/>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Query processing for 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Query processing for inverted index</a:t>
            </a:r>
          </a:p>
        </p:txBody>
      </p:sp>
      <p:sp>
        <p:nvSpPr>
          <p:cNvPr id="394"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395" name="Suppose we have constructed the inverted index, what query can we answer?…"/>
          <p:cNvSpPr txBox="1"/>
          <p:nvPr>
            <p:ph type="body" idx="4294967295"/>
          </p:nvPr>
        </p:nvSpPr>
        <p:spPr>
          <a:xfrm>
            <a:off x="600769" y="1455631"/>
            <a:ext cx="11210659" cy="5255886"/>
          </a:xfrm>
          <a:prstGeom prst="rect">
            <a:avLst/>
          </a:prstGeom>
        </p:spPr>
        <p:txBody>
          <a:bodyPr lIns="45719" tIns="45719" rIns="45719" bIns="45719"/>
          <a:lstStyle/>
          <a:p>
            <a:pPr>
              <a:lnSpc>
                <a:spcPct val="90000"/>
              </a:lnSpc>
              <a:spcBef>
                <a:spcPts val="600"/>
              </a:spcBef>
              <a:buClr>
                <a:srgbClr val="000000"/>
              </a:buClr>
              <a:buFontTx/>
              <a:defRPr sz="2400">
                <a:solidFill>
                  <a:srgbClr val="000000"/>
                </a:solidFill>
                <a:latin typeface="Arial"/>
                <a:ea typeface="Arial"/>
                <a:cs typeface="Arial"/>
                <a:sym typeface="Arial"/>
              </a:defRPr>
            </a:pPr>
            <a:r>
              <a:t>Suppose we have constructed the inverted index, what query can we answer?</a:t>
            </a:r>
          </a:p>
          <a:p>
            <a:pPr lvl="1" marL="800100" indent="-342900">
              <a:lnSpc>
                <a:spcPct val="90000"/>
              </a:lnSpc>
              <a:spcBef>
                <a:spcPts val="600"/>
              </a:spcBef>
              <a:buClr>
                <a:srgbClr val="000000"/>
              </a:buClr>
              <a:buFontTx/>
              <a:buChar char="•"/>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Consider processing the query: </a:t>
            </a:r>
            <a:r>
              <a:rPr b="1" i="1"/>
              <a:t>Brutus</a:t>
            </a:r>
            <a:r>
              <a:t> </a:t>
            </a:r>
            <a:r>
              <a:t>AND</a:t>
            </a:r>
            <a:r>
              <a:t> </a:t>
            </a:r>
            <a:r>
              <a:rPr b="1" i="1"/>
              <a:t>Caesar</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Locate </a:t>
            </a:r>
            <a:r>
              <a:rPr b="1" i="1"/>
              <a:t>Brutus</a:t>
            </a:r>
            <a:r>
              <a:t> in the Dictionary;</a:t>
            </a:r>
          </a:p>
          <a:p>
            <a:pPr lvl="2" marL="1188719" indent="-274319">
              <a:spcBef>
                <a:spcPts val="400"/>
              </a:spcBef>
              <a:buClr>
                <a:srgbClr val="000000"/>
              </a:buClr>
              <a:buFontTx/>
              <a:defRPr sz="2400">
                <a:solidFill>
                  <a:srgbClr val="000000"/>
                </a:solidFill>
                <a:latin typeface="Arial"/>
                <a:ea typeface="Arial"/>
                <a:cs typeface="Arial"/>
                <a:sym typeface="Arial"/>
              </a:defRPr>
            </a:pPr>
            <a:r>
              <a:t>Retrieve its postings.</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Locate </a:t>
            </a:r>
            <a:r>
              <a:rPr b="1" i="1"/>
              <a:t>Caesar</a:t>
            </a:r>
            <a:r>
              <a:t> in the Dictionary;</a:t>
            </a:r>
          </a:p>
          <a:p>
            <a:pPr lvl="2" marL="1188719" indent="-274319">
              <a:spcBef>
                <a:spcPts val="400"/>
              </a:spcBef>
              <a:buClr>
                <a:srgbClr val="000000"/>
              </a:buClr>
              <a:buFontTx/>
              <a:defRPr sz="2400">
                <a:solidFill>
                  <a:srgbClr val="000000"/>
                </a:solidFill>
                <a:latin typeface="Arial"/>
                <a:ea typeface="Arial"/>
                <a:cs typeface="Arial"/>
                <a:sym typeface="Arial"/>
              </a:defRPr>
            </a:pPr>
            <a:r>
              <a:t>Retrieve its postings.</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“Merge” the two postings (</a:t>
            </a:r>
            <a:r>
              <a:rPr b="1">
                <a:solidFill>
                  <a:srgbClr val="FF2600"/>
                </a:solidFill>
              </a:rPr>
              <a:t>intersect</a:t>
            </a:r>
            <a:r>
              <a:t> the document sets):</a:t>
            </a:r>
          </a:p>
        </p:txBody>
      </p:sp>
      <p:sp>
        <p:nvSpPr>
          <p:cNvPr id="396" name="Text Box 2058"/>
          <p:cNvSpPr txBox="1"/>
          <p:nvPr/>
        </p:nvSpPr>
        <p:spPr>
          <a:xfrm>
            <a:off x="7360804" y="5250372"/>
            <a:ext cx="622211" cy="52006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128</a:t>
            </a:r>
          </a:p>
        </p:txBody>
      </p:sp>
      <p:sp>
        <p:nvSpPr>
          <p:cNvPr id="397" name="Text Box 2065"/>
          <p:cNvSpPr txBox="1"/>
          <p:nvPr/>
        </p:nvSpPr>
        <p:spPr>
          <a:xfrm>
            <a:off x="7665604" y="5783772"/>
            <a:ext cx="452696" cy="52006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34</a:t>
            </a:r>
          </a:p>
        </p:txBody>
      </p:sp>
      <p:grpSp>
        <p:nvGrpSpPr>
          <p:cNvPr id="400" name="Group 2083"/>
          <p:cNvGrpSpPr/>
          <p:nvPr/>
        </p:nvGrpSpPr>
        <p:grpSpPr>
          <a:xfrm>
            <a:off x="2996765" y="5250372"/>
            <a:ext cx="647701" cy="520066"/>
            <a:chOff x="0" y="0"/>
            <a:chExt cx="647699" cy="520065"/>
          </a:xfrm>
        </p:grpSpPr>
        <p:sp>
          <p:nvSpPr>
            <p:cNvPr id="398" name="Text Box 205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a:t>
              </a:r>
            </a:p>
          </p:txBody>
        </p:sp>
        <p:sp>
          <p:nvSpPr>
            <p:cNvPr id="399" name="AutoShape 2066"/>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03" name="Group 2084"/>
          <p:cNvGrpSpPr/>
          <p:nvPr/>
        </p:nvGrpSpPr>
        <p:grpSpPr>
          <a:xfrm>
            <a:off x="3644465" y="5250372"/>
            <a:ext cx="668339" cy="520066"/>
            <a:chOff x="0" y="0"/>
            <a:chExt cx="668337" cy="520065"/>
          </a:xfrm>
        </p:grpSpPr>
        <p:sp>
          <p:nvSpPr>
            <p:cNvPr id="401" name="Text Box 2053"/>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4</a:t>
              </a:r>
            </a:p>
          </p:txBody>
        </p:sp>
        <p:sp>
          <p:nvSpPr>
            <p:cNvPr id="402" name="AutoShape 2067"/>
            <p:cNvSpPr/>
            <p:nvPr/>
          </p:nvSpPr>
          <p:spPr>
            <a:xfrm>
              <a:off x="363537" y="233362"/>
              <a:ext cx="304801"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06" name="Group 2085"/>
          <p:cNvGrpSpPr/>
          <p:nvPr/>
        </p:nvGrpSpPr>
        <p:grpSpPr>
          <a:xfrm>
            <a:off x="4312803" y="5250372"/>
            <a:ext cx="609601" cy="520066"/>
            <a:chOff x="0" y="0"/>
            <a:chExt cx="609599" cy="520065"/>
          </a:xfrm>
        </p:grpSpPr>
        <p:sp>
          <p:nvSpPr>
            <p:cNvPr id="404" name="Text Box 2054"/>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8</a:t>
              </a:r>
            </a:p>
          </p:txBody>
        </p:sp>
        <p:sp>
          <p:nvSpPr>
            <p:cNvPr id="405" name="AutoShape 2068"/>
            <p:cNvSpPr/>
            <p:nvPr/>
          </p:nvSpPr>
          <p:spPr>
            <a:xfrm>
              <a:off x="363537" y="233362"/>
              <a:ext cx="2460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09" name="Group 2086"/>
          <p:cNvGrpSpPr/>
          <p:nvPr/>
        </p:nvGrpSpPr>
        <p:grpSpPr>
          <a:xfrm>
            <a:off x="4922403" y="5250372"/>
            <a:ext cx="762001" cy="520066"/>
            <a:chOff x="0" y="0"/>
            <a:chExt cx="762000" cy="520065"/>
          </a:xfrm>
        </p:grpSpPr>
        <p:sp>
          <p:nvSpPr>
            <p:cNvPr id="407" name="Text Box 2055"/>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16</a:t>
              </a:r>
            </a:p>
          </p:txBody>
        </p:sp>
        <p:sp>
          <p:nvSpPr>
            <p:cNvPr id="408" name="AutoShape 2069"/>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12" name="Group 2087"/>
          <p:cNvGrpSpPr/>
          <p:nvPr/>
        </p:nvGrpSpPr>
        <p:grpSpPr>
          <a:xfrm>
            <a:off x="5684403" y="5250372"/>
            <a:ext cx="838201" cy="520066"/>
            <a:chOff x="0" y="0"/>
            <a:chExt cx="838200" cy="520065"/>
          </a:xfrm>
        </p:grpSpPr>
        <p:sp>
          <p:nvSpPr>
            <p:cNvPr id="410" name="Text Box 2056"/>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32</a:t>
              </a:r>
            </a:p>
          </p:txBody>
        </p:sp>
        <p:sp>
          <p:nvSpPr>
            <p:cNvPr id="411" name="AutoShape 2070"/>
            <p:cNvSpPr/>
            <p:nvPr/>
          </p:nvSpPr>
          <p:spPr>
            <a:xfrm>
              <a:off x="533400" y="233362"/>
              <a:ext cx="3048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15" name="Group 2088"/>
          <p:cNvGrpSpPr/>
          <p:nvPr/>
        </p:nvGrpSpPr>
        <p:grpSpPr>
          <a:xfrm>
            <a:off x="6522603" y="5250372"/>
            <a:ext cx="838201" cy="520066"/>
            <a:chOff x="0" y="0"/>
            <a:chExt cx="838200" cy="520065"/>
          </a:xfrm>
        </p:grpSpPr>
        <p:sp>
          <p:nvSpPr>
            <p:cNvPr id="413" name="Text Box 2057"/>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64</a:t>
              </a:r>
            </a:p>
          </p:txBody>
        </p:sp>
        <p:sp>
          <p:nvSpPr>
            <p:cNvPr id="414" name="AutoShape 2071"/>
            <p:cNvSpPr/>
            <p:nvPr/>
          </p:nvSpPr>
          <p:spPr>
            <a:xfrm>
              <a:off x="533400" y="233362"/>
              <a:ext cx="3048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18" name="Group 2089"/>
          <p:cNvGrpSpPr/>
          <p:nvPr/>
        </p:nvGrpSpPr>
        <p:grpSpPr>
          <a:xfrm>
            <a:off x="3017403" y="5783772"/>
            <a:ext cx="647701" cy="520066"/>
            <a:chOff x="0" y="0"/>
            <a:chExt cx="647699" cy="520065"/>
          </a:xfrm>
        </p:grpSpPr>
        <p:sp>
          <p:nvSpPr>
            <p:cNvPr id="416" name="Text Box 207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a:t>
              </a:r>
            </a:p>
          </p:txBody>
        </p:sp>
        <p:sp>
          <p:nvSpPr>
            <p:cNvPr id="417" name="AutoShape 2073"/>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21" name="Group 2090"/>
          <p:cNvGrpSpPr/>
          <p:nvPr/>
        </p:nvGrpSpPr>
        <p:grpSpPr>
          <a:xfrm>
            <a:off x="3665103" y="5783772"/>
            <a:ext cx="647701" cy="520066"/>
            <a:chOff x="0" y="0"/>
            <a:chExt cx="647699" cy="520065"/>
          </a:xfrm>
        </p:grpSpPr>
        <p:sp>
          <p:nvSpPr>
            <p:cNvPr id="419" name="Text Box 2059"/>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a:t>
              </a:r>
            </a:p>
          </p:txBody>
        </p:sp>
        <p:sp>
          <p:nvSpPr>
            <p:cNvPr id="420" name="AutoShape 2074"/>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24" name="Group 2091"/>
          <p:cNvGrpSpPr/>
          <p:nvPr/>
        </p:nvGrpSpPr>
        <p:grpSpPr>
          <a:xfrm>
            <a:off x="4312803" y="5783772"/>
            <a:ext cx="630237" cy="520066"/>
            <a:chOff x="0" y="0"/>
            <a:chExt cx="630236" cy="520065"/>
          </a:xfrm>
        </p:grpSpPr>
        <p:sp>
          <p:nvSpPr>
            <p:cNvPr id="422" name="Text Box 2060"/>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3</a:t>
              </a:r>
            </a:p>
          </p:txBody>
        </p:sp>
        <p:sp>
          <p:nvSpPr>
            <p:cNvPr id="423" name="AutoShape 2075"/>
            <p:cNvSpPr/>
            <p:nvPr/>
          </p:nvSpPr>
          <p:spPr>
            <a:xfrm>
              <a:off x="363537" y="233362"/>
              <a:ext cx="2667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27" name="Group 2092"/>
          <p:cNvGrpSpPr/>
          <p:nvPr/>
        </p:nvGrpSpPr>
        <p:grpSpPr>
          <a:xfrm>
            <a:off x="4943040" y="5783772"/>
            <a:ext cx="606426" cy="520066"/>
            <a:chOff x="0" y="0"/>
            <a:chExt cx="606424" cy="520065"/>
          </a:xfrm>
        </p:grpSpPr>
        <p:sp>
          <p:nvSpPr>
            <p:cNvPr id="425" name="Text Box 2061"/>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5</a:t>
              </a:r>
            </a:p>
          </p:txBody>
        </p:sp>
        <p:sp>
          <p:nvSpPr>
            <p:cNvPr id="426" name="AutoShape 2076"/>
            <p:cNvSpPr/>
            <p:nvPr/>
          </p:nvSpPr>
          <p:spPr>
            <a:xfrm>
              <a:off x="363537" y="233362"/>
              <a:ext cx="242888"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30" name="Group 2093"/>
          <p:cNvGrpSpPr/>
          <p:nvPr/>
        </p:nvGrpSpPr>
        <p:grpSpPr>
          <a:xfrm>
            <a:off x="5549465" y="5783772"/>
            <a:ext cx="592139" cy="520066"/>
            <a:chOff x="0" y="0"/>
            <a:chExt cx="592137" cy="520065"/>
          </a:xfrm>
        </p:grpSpPr>
        <p:sp>
          <p:nvSpPr>
            <p:cNvPr id="428" name="Text Box 206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8</a:t>
              </a:r>
            </a:p>
          </p:txBody>
        </p:sp>
        <p:sp>
          <p:nvSpPr>
            <p:cNvPr id="429" name="AutoShape 2077"/>
            <p:cNvSpPr/>
            <p:nvPr/>
          </p:nvSpPr>
          <p:spPr>
            <a:xfrm>
              <a:off x="363537" y="233362"/>
              <a:ext cx="228601"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33" name="Group 2094"/>
          <p:cNvGrpSpPr/>
          <p:nvPr/>
        </p:nvGrpSpPr>
        <p:grpSpPr>
          <a:xfrm>
            <a:off x="6141603" y="5783772"/>
            <a:ext cx="762001" cy="520066"/>
            <a:chOff x="0" y="0"/>
            <a:chExt cx="762000" cy="520065"/>
          </a:xfrm>
        </p:grpSpPr>
        <p:sp>
          <p:nvSpPr>
            <p:cNvPr id="431" name="Text Box 2063"/>
            <p:cNvSpPr txBox="1"/>
            <p:nvPr/>
          </p:nvSpPr>
          <p:spPr>
            <a:xfrm>
              <a:off x="0" y="0"/>
              <a:ext cx="533400"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13</a:t>
              </a:r>
            </a:p>
          </p:txBody>
        </p:sp>
        <p:sp>
          <p:nvSpPr>
            <p:cNvPr id="432" name="AutoShape 2078"/>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36" name="Group 2095"/>
          <p:cNvGrpSpPr/>
          <p:nvPr/>
        </p:nvGrpSpPr>
        <p:grpSpPr>
          <a:xfrm>
            <a:off x="6903603" y="5783772"/>
            <a:ext cx="762001" cy="520066"/>
            <a:chOff x="0" y="0"/>
            <a:chExt cx="762000" cy="520065"/>
          </a:xfrm>
        </p:grpSpPr>
        <p:sp>
          <p:nvSpPr>
            <p:cNvPr id="434" name="Text Box 2064"/>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21</a:t>
              </a:r>
            </a:p>
          </p:txBody>
        </p:sp>
        <p:sp>
          <p:nvSpPr>
            <p:cNvPr id="435" name="AutoShape 2079"/>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437" name="Text Box 2080"/>
          <p:cNvSpPr txBox="1"/>
          <p:nvPr/>
        </p:nvSpPr>
        <p:spPr>
          <a:xfrm>
            <a:off x="8300285" y="5269422"/>
            <a:ext cx="985055"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Brutus</a:t>
            </a:r>
          </a:p>
        </p:txBody>
      </p:sp>
      <p:sp>
        <p:nvSpPr>
          <p:cNvPr id="438" name="Text Box 2081"/>
          <p:cNvSpPr txBox="1"/>
          <p:nvPr/>
        </p:nvSpPr>
        <p:spPr>
          <a:xfrm>
            <a:off x="8300285" y="5726622"/>
            <a:ext cx="108670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Caesar</a:t>
            </a:r>
          </a:p>
        </p:txBody>
      </p:sp>
      <p:sp>
        <p:nvSpPr>
          <p:cNvPr id="439" name="AutoShape 2082"/>
          <p:cNvSpPr/>
          <p:nvPr/>
        </p:nvSpPr>
        <p:spPr>
          <a:xfrm rot="10800000">
            <a:off x="1944253" y="5536122"/>
            <a:ext cx="976313"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16200" y="5400"/>
                </a:lnTo>
                <a:lnTo>
                  <a:pt x="16200" y="0"/>
                </a:lnTo>
                <a:lnTo>
                  <a:pt x="21600" y="10800"/>
                </a:lnTo>
                <a:lnTo>
                  <a:pt x="16200" y="21600"/>
                </a:lnTo>
                <a:lnTo>
                  <a:pt x="16200" y="16200"/>
                </a:lnTo>
                <a:lnTo>
                  <a:pt x="0" y="16200"/>
                </a:lnTo>
                <a:lnTo>
                  <a:pt x="2700" y="10800"/>
                </a:lnTo>
                <a:close/>
              </a:path>
            </a:pathLst>
          </a:custGeom>
          <a:solidFill>
            <a:srgbClr val="C0504D"/>
          </a:solidFill>
          <a:ln>
            <a:solidFill>
              <a:srgbClr val="000000"/>
            </a:solidFill>
            <a:miter/>
          </a:ln>
        </p:spPr>
        <p:txBody>
          <a:bodyPr lIns="45719" rIns="45719" anchor="ctr"/>
          <a:lstStyle/>
          <a:p>
            <a:pPr defTabSz="914400">
              <a:defRPr sz="2400">
                <a:solidFill>
                  <a:srgbClr val="000000"/>
                </a:solidFill>
                <a:latin typeface="Lucida Sans"/>
                <a:ea typeface="Lucida Sans"/>
                <a:cs typeface="Lucida Sans"/>
                <a:sym typeface="Lucida Sans"/>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Merging two posting list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Merging two posting lists</a:t>
            </a:r>
          </a:p>
        </p:txBody>
      </p:sp>
      <p:sp>
        <p:nvSpPr>
          <p:cNvPr id="444"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445" name="Walk through the two postings simultaneously, in time linear in the total number of postings entries (using two pointers, without skipping O(x + y))"/>
          <p:cNvSpPr txBox="1"/>
          <p:nvPr>
            <p:ph type="body" idx="4294967295"/>
          </p:nvPr>
        </p:nvSpPr>
        <p:spPr>
          <a:xfrm>
            <a:off x="600769" y="1455631"/>
            <a:ext cx="11210659" cy="5255886"/>
          </a:xfrm>
          <a:prstGeom prst="rect">
            <a:avLst/>
          </a:prstGeom>
        </p:spPr>
        <p:txBody>
          <a:bodyPr lIns="45719" tIns="45719" rIns="45719" bIns="45719"/>
          <a:lstStyle>
            <a:lvl1pPr>
              <a:lnSpc>
                <a:spcPct val="90000"/>
              </a:lnSpc>
              <a:spcBef>
                <a:spcPts val="600"/>
              </a:spcBef>
              <a:buClr>
                <a:srgbClr val="000000"/>
              </a:buClr>
              <a:buFontTx/>
              <a:defRPr sz="2400">
                <a:solidFill>
                  <a:srgbClr val="000000"/>
                </a:solidFill>
                <a:latin typeface="Arial"/>
                <a:ea typeface="Arial"/>
                <a:cs typeface="Arial"/>
                <a:sym typeface="Arial"/>
              </a:defRPr>
            </a:lvl1pPr>
          </a:lstStyle>
          <a:p>
            <a:pPr/>
            <a:r>
              <a:t>Walk through the two postings simultaneously, in time linear in the total number of postings entries (using two pointers, without skipping O(x + y))</a:t>
            </a:r>
          </a:p>
        </p:txBody>
      </p:sp>
      <p:sp>
        <p:nvSpPr>
          <p:cNvPr id="446" name="Text Box 2058"/>
          <p:cNvSpPr txBox="1"/>
          <p:nvPr/>
        </p:nvSpPr>
        <p:spPr>
          <a:xfrm>
            <a:off x="9092198" y="3759811"/>
            <a:ext cx="622212" cy="52006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128</a:t>
            </a:r>
          </a:p>
        </p:txBody>
      </p:sp>
      <p:sp>
        <p:nvSpPr>
          <p:cNvPr id="447" name="Text Box 2065"/>
          <p:cNvSpPr txBox="1"/>
          <p:nvPr/>
        </p:nvSpPr>
        <p:spPr>
          <a:xfrm>
            <a:off x="9396998" y="5144111"/>
            <a:ext cx="452697" cy="52006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34</a:t>
            </a:r>
          </a:p>
        </p:txBody>
      </p:sp>
      <p:grpSp>
        <p:nvGrpSpPr>
          <p:cNvPr id="450" name="Group 2083"/>
          <p:cNvGrpSpPr/>
          <p:nvPr/>
        </p:nvGrpSpPr>
        <p:grpSpPr>
          <a:xfrm>
            <a:off x="4728160" y="3759811"/>
            <a:ext cx="647700" cy="520066"/>
            <a:chOff x="0" y="0"/>
            <a:chExt cx="647699" cy="520065"/>
          </a:xfrm>
        </p:grpSpPr>
        <p:sp>
          <p:nvSpPr>
            <p:cNvPr id="448" name="Text Box 205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a:t>
              </a:r>
            </a:p>
          </p:txBody>
        </p:sp>
        <p:sp>
          <p:nvSpPr>
            <p:cNvPr id="449" name="AutoShape 2066"/>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53" name="Group 2084"/>
          <p:cNvGrpSpPr/>
          <p:nvPr/>
        </p:nvGrpSpPr>
        <p:grpSpPr>
          <a:xfrm>
            <a:off x="5375860" y="3759811"/>
            <a:ext cx="668339" cy="520066"/>
            <a:chOff x="0" y="0"/>
            <a:chExt cx="668337" cy="520065"/>
          </a:xfrm>
        </p:grpSpPr>
        <p:sp>
          <p:nvSpPr>
            <p:cNvPr id="451" name="Text Box 2053"/>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4</a:t>
              </a:r>
            </a:p>
          </p:txBody>
        </p:sp>
        <p:sp>
          <p:nvSpPr>
            <p:cNvPr id="452" name="AutoShape 2067"/>
            <p:cNvSpPr/>
            <p:nvPr/>
          </p:nvSpPr>
          <p:spPr>
            <a:xfrm>
              <a:off x="363537" y="233362"/>
              <a:ext cx="304801"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56" name="Group 2085"/>
          <p:cNvGrpSpPr/>
          <p:nvPr/>
        </p:nvGrpSpPr>
        <p:grpSpPr>
          <a:xfrm>
            <a:off x="6044198" y="3759811"/>
            <a:ext cx="609600" cy="520066"/>
            <a:chOff x="0" y="0"/>
            <a:chExt cx="609599" cy="520065"/>
          </a:xfrm>
        </p:grpSpPr>
        <p:sp>
          <p:nvSpPr>
            <p:cNvPr id="454" name="Text Box 2054"/>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8</a:t>
              </a:r>
            </a:p>
          </p:txBody>
        </p:sp>
        <p:sp>
          <p:nvSpPr>
            <p:cNvPr id="455" name="AutoShape 2068"/>
            <p:cNvSpPr/>
            <p:nvPr/>
          </p:nvSpPr>
          <p:spPr>
            <a:xfrm>
              <a:off x="363537" y="233362"/>
              <a:ext cx="2460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59" name="Group 2086"/>
          <p:cNvGrpSpPr/>
          <p:nvPr/>
        </p:nvGrpSpPr>
        <p:grpSpPr>
          <a:xfrm>
            <a:off x="6653798" y="3759811"/>
            <a:ext cx="762001" cy="520066"/>
            <a:chOff x="0" y="0"/>
            <a:chExt cx="762000" cy="520065"/>
          </a:xfrm>
        </p:grpSpPr>
        <p:sp>
          <p:nvSpPr>
            <p:cNvPr id="457" name="Text Box 2055"/>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16</a:t>
              </a:r>
            </a:p>
          </p:txBody>
        </p:sp>
        <p:sp>
          <p:nvSpPr>
            <p:cNvPr id="458" name="AutoShape 2069"/>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62" name="Group 2087"/>
          <p:cNvGrpSpPr/>
          <p:nvPr/>
        </p:nvGrpSpPr>
        <p:grpSpPr>
          <a:xfrm>
            <a:off x="7415798" y="3759811"/>
            <a:ext cx="838201" cy="520066"/>
            <a:chOff x="0" y="0"/>
            <a:chExt cx="838200" cy="520065"/>
          </a:xfrm>
        </p:grpSpPr>
        <p:sp>
          <p:nvSpPr>
            <p:cNvPr id="460" name="Text Box 2056"/>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32</a:t>
              </a:r>
            </a:p>
          </p:txBody>
        </p:sp>
        <p:sp>
          <p:nvSpPr>
            <p:cNvPr id="461" name="AutoShape 2070"/>
            <p:cNvSpPr/>
            <p:nvPr/>
          </p:nvSpPr>
          <p:spPr>
            <a:xfrm>
              <a:off x="533400" y="233362"/>
              <a:ext cx="3048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65" name="Group 2088"/>
          <p:cNvGrpSpPr/>
          <p:nvPr/>
        </p:nvGrpSpPr>
        <p:grpSpPr>
          <a:xfrm>
            <a:off x="8253997" y="3759811"/>
            <a:ext cx="838201" cy="520066"/>
            <a:chOff x="0" y="0"/>
            <a:chExt cx="838200" cy="520065"/>
          </a:xfrm>
        </p:grpSpPr>
        <p:sp>
          <p:nvSpPr>
            <p:cNvPr id="463" name="Text Box 2057"/>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64</a:t>
              </a:r>
            </a:p>
          </p:txBody>
        </p:sp>
        <p:sp>
          <p:nvSpPr>
            <p:cNvPr id="464" name="AutoShape 2071"/>
            <p:cNvSpPr/>
            <p:nvPr/>
          </p:nvSpPr>
          <p:spPr>
            <a:xfrm>
              <a:off x="533400" y="233362"/>
              <a:ext cx="3048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68" name="Group 2089"/>
          <p:cNvGrpSpPr/>
          <p:nvPr/>
        </p:nvGrpSpPr>
        <p:grpSpPr>
          <a:xfrm>
            <a:off x="4748798" y="5144111"/>
            <a:ext cx="647701" cy="520066"/>
            <a:chOff x="0" y="0"/>
            <a:chExt cx="647699" cy="520065"/>
          </a:xfrm>
        </p:grpSpPr>
        <p:sp>
          <p:nvSpPr>
            <p:cNvPr id="466" name="Text Box 207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a:t>
              </a:r>
            </a:p>
          </p:txBody>
        </p:sp>
        <p:sp>
          <p:nvSpPr>
            <p:cNvPr id="467" name="AutoShape 2073"/>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71" name="Group 2090"/>
          <p:cNvGrpSpPr/>
          <p:nvPr/>
        </p:nvGrpSpPr>
        <p:grpSpPr>
          <a:xfrm>
            <a:off x="5396498" y="5144111"/>
            <a:ext cx="647700" cy="520066"/>
            <a:chOff x="0" y="0"/>
            <a:chExt cx="647699" cy="520065"/>
          </a:xfrm>
        </p:grpSpPr>
        <p:sp>
          <p:nvSpPr>
            <p:cNvPr id="469" name="Text Box 2059"/>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a:t>
              </a:r>
            </a:p>
          </p:txBody>
        </p:sp>
        <p:sp>
          <p:nvSpPr>
            <p:cNvPr id="470" name="AutoShape 2074"/>
            <p:cNvSpPr/>
            <p:nvPr/>
          </p:nvSpPr>
          <p:spPr>
            <a:xfrm>
              <a:off x="363537" y="233362"/>
              <a:ext cx="284163"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74" name="Group 2091"/>
          <p:cNvGrpSpPr/>
          <p:nvPr/>
        </p:nvGrpSpPr>
        <p:grpSpPr>
          <a:xfrm>
            <a:off x="6044198" y="5144111"/>
            <a:ext cx="630237" cy="520066"/>
            <a:chOff x="0" y="0"/>
            <a:chExt cx="630236" cy="520065"/>
          </a:xfrm>
        </p:grpSpPr>
        <p:sp>
          <p:nvSpPr>
            <p:cNvPr id="472" name="Text Box 2060"/>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3</a:t>
              </a:r>
            </a:p>
          </p:txBody>
        </p:sp>
        <p:sp>
          <p:nvSpPr>
            <p:cNvPr id="473" name="AutoShape 2075"/>
            <p:cNvSpPr/>
            <p:nvPr/>
          </p:nvSpPr>
          <p:spPr>
            <a:xfrm>
              <a:off x="363537" y="233362"/>
              <a:ext cx="2667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77" name="Group 2092"/>
          <p:cNvGrpSpPr/>
          <p:nvPr/>
        </p:nvGrpSpPr>
        <p:grpSpPr>
          <a:xfrm>
            <a:off x="6674435" y="5144111"/>
            <a:ext cx="606425" cy="520066"/>
            <a:chOff x="0" y="0"/>
            <a:chExt cx="606424" cy="520065"/>
          </a:xfrm>
        </p:grpSpPr>
        <p:sp>
          <p:nvSpPr>
            <p:cNvPr id="475" name="Text Box 2061"/>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5</a:t>
              </a:r>
            </a:p>
          </p:txBody>
        </p:sp>
        <p:sp>
          <p:nvSpPr>
            <p:cNvPr id="476" name="AutoShape 2076"/>
            <p:cNvSpPr/>
            <p:nvPr/>
          </p:nvSpPr>
          <p:spPr>
            <a:xfrm>
              <a:off x="363537" y="233362"/>
              <a:ext cx="242888"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80" name="Group 2093"/>
          <p:cNvGrpSpPr/>
          <p:nvPr/>
        </p:nvGrpSpPr>
        <p:grpSpPr>
          <a:xfrm>
            <a:off x="7280860" y="5144111"/>
            <a:ext cx="592139" cy="520066"/>
            <a:chOff x="0" y="0"/>
            <a:chExt cx="592137" cy="520065"/>
          </a:xfrm>
        </p:grpSpPr>
        <p:sp>
          <p:nvSpPr>
            <p:cNvPr id="478" name="Text Box 2062"/>
            <p:cNvSpPr txBox="1"/>
            <p:nvPr/>
          </p:nvSpPr>
          <p:spPr>
            <a:xfrm>
              <a:off x="0" y="0"/>
              <a:ext cx="283181"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8</a:t>
              </a:r>
            </a:p>
          </p:txBody>
        </p:sp>
        <p:sp>
          <p:nvSpPr>
            <p:cNvPr id="479" name="AutoShape 2077"/>
            <p:cNvSpPr/>
            <p:nvPr/>
          </p:nvSpPr>
          <p:spPr>
            <a:xfrm>
              <a:off x="363537" y="233362"/>
              <a:ext cx="228601"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83" name="Group 2094"/>
          <p:cNvGrpSpPr/>
          <p:nvPr/>
        </p:nvGrpSpPr>
        <p:grpSpPr>
          <a:xfrm>
            <a:off x="7872998" y="5144111"/>
            <a:ext cx="762001" cy="520066"/>
            <a:chOff x="0" y="0"/>
            <a:chExt cx="762000" cy="520065"/>
          </a:xfrm>
        </p:grpSpPr>
        <p:sp>
          <p:nvSpPr>
            <p:cNvPr id="481" name="Text Box 2063"/>
            <p:cNvSpPr txBox="1"/>
            <p:nvPr/>
          </p:nvSpPr>
          <p:spPr>
            <a:xfrm>
              <a:off x="0" y="0"/>
              <a:ext cx="533400"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13</a:t>
              </a:r>
            </a:p>
          </p:txBody>
        </p:sp>
        <p:sp>
          <p:nvSpPr>
            <p:cNvPr id="482" name="AutoShape 2078"/>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486" name="Group 2095"/>
          <p:cNvGrpSpPr/>
          <p:nvPr/>
        </p:nvGrpSpPr>
        <p:grpSpPr>
          <a:xfrm>
            <a:off x="8634997" y="5144111"/>
            <a:ext cx="762001" cy="520066"/>
            <a:chOff x="0" y="0"/>
            <a:chExt cx="762000" cy="520065"/>
          </a:xfrm>
        </p:grpSpPr>
        <p:sp>
          <p:nvSpPr>
            <p:cNvPr id="484" name="Text Box 2064"/>
            <p:cNvSpPr txBox="1"/>
            <p:nvPr/>
          </p:nvSpPr>
          <p:spPr>
            <a:xfrm>
              <a:off x="0" y="0"/>
              <a:ext cx="452696" cy="520065"/>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Arial Unicode MS"/>
                  <a:ea typeface="Arial Unicode MS"/>
                  <a:cs typeface="Arial Unicode MS"/>
                  <a:sym typeface="Arial Unicode MS"/>
                </a:defRPr>
              </a:lvl1pPr>
            </a:lstStyle>
            <a:p>
              <a:pPr/>
              <a:r>
                <a:t>21</a:t>
              </a:r>
            </a:p>
          </p:txBody>
        </p:sp>
        <p:sp>
          <p:nvSpPr>
            <p:cNvPr id="485" name="AutoShape 2079"/>
            <p:cNvSpPr/>
            <p:nvPr/>
          </p:nvSpPr>
          <p:spPr>
            <a:xfrm>
              <a:off x="533400" y="233362"/>
              <a:ext cx="228600" cy="1"/>
            </a:xfrm>
            <a:prstGeom prst="line">
              <a:avLst/>
            </a:prstGeom>
            <a:noFill/>
            <a:ln w="9525" cap="flat">
              <a:solidFill>
                <a:srgbClr val="000000"/>
              </a:solidFill>
              <a:prstDash val="solid"/>
              <a:miter lim="800000"/>
              <a:tailEnd type="triangle" w="med" len="med"/>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487" name="Text Box 2080"/>
          <p:cNvSpPr txBox="1"/>
          <p:nvPr/>
        </p:nvSpPr>
        <p:spPr>
          <a:xfrm>
            <a:off x="10031680" y="3778861"/>
            <a:ext cx="98505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Brutus</a:t>
            </a:r>
          </a:p>
        </p:txBody>
      </p:sp>
      <p:sp>
        <p:nvSpPr>
          <p:cNvPr id="488" name="Text Box 2081"/>
          <p:cNvSpPr txBox="1"/>
          <p:nvPr/>
        </p:nvSpPr>
        <p:spPr>
          <a:xfrm>
            <a:off x="10031680" y="5086961"/>
            <a:ext cx="1086704"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Arial Unicode MS"/>
                <a:ea typeface="Arial Unicode MS"/>
                <a:cs typeface="Arial Unicode MS"/>
                <a:sym typeface="Arial Unicode MS"/>
              </a:defRPr>
            </a:lvl1pPr>
          </a:lstStyle>
          <a:p>
            <a:pPr/>
            <a:r>
              <a:t>Caesar</a:t>
            </a:r>
          </a:p>
        </p:txBody>
      </p:sp>
      <p:sp>
        <p:nvSpPr>
          <p:cNvPr id="489" name="Line 8"/>
          <p:cNvSpPr/>
          <p:nvPr/>
        </p:nvSpPr>
        <p:spPr>
          <a:xfrm>
            <a:off x="4840913" y="2842200"/>
            <a:ext cx="1" cy="742023"/>
          </a:xfrm>
          <a:prstGeom prst="line">
            <a:avLst/>
          </a:prstGeom>
          <a:ln w="76200">
            <a:solidFill>
              <a:srgbClr val="000000"/>
            </a:solidFill>
            <a:tailEnd type="triangle"/>
          </a:ln>
          <a:effectLst>
            <a:outerShdw sx="100000" sy="100000" kx="0" ky="0" algn="b" rotWithShape="0" blurRad="0" dist="35921" dir="2700000">
              <a:srgbClr val="EEECE1"/>
            </a:outerShdw>
          </a:effectLst>
        </p:spPr>
        <p:txBody>
          <a:bodyPr lIns="45719" rIns="45719"/>
          <a:lstStyle/>
          <a:p>
            <a:pPr defTabSz="914400">
              <a:defRPr sz="2400">
                <a:solidFill>
                  <a:srgbClr val="000000"/>
                </a:solidFill>
                <a:latin typeface="Calibri"/>
                <a:ea typeface="Calibri"/>
                <a:cs typeface="Calibri"/>
                <a:sym typeface="Calibri"/>
              </a:defRPr>
            </a:pPr>
          </a:p>
        </p:txBody>
      </p:sp>
      <p:sp>
        <p:nvSpPr>
          <p:cNvPr id="490" name="Line 8"/>
          <p:cNvSpPr/>
          <p:nvPr/>
        </p:nvSpPr>
        <p:spPr>
          <a:xfrm>
            <a:off x="4840913" y="4340983"/>
            <a:ext cx="1" cy="742022"/>
          </a:xfrm>
          <a:prstGeom prst="line">
            <a:avLst/>
          </a:prstGeom>
          <a:ln w="76200">
            <a:solidFill>
              <a:srgbClr val="000000"/>
            </a:solidFill>
            <a:tailEnd type="triangle"/>
          </a:ln>
          <a:effectLst>
            <a:outerShdw sx="100000" sy="100000" kx="0" ky="0" algn="b" rotWithShape="0" blurRad="0" dist="35921" dir="2700000">
              <a:srgbClr val="EEECE1"/>
            </a:outerShdw>
          </a:effectLst>
        </p:spPr>
        <p:txBody>
          <a:bodyPr lIns="45719" rIns="45719"/>
          <a:lstStyle/>
          <a:p>
            <a:pPr defTabSz="914400">
              <a:defRPr sz="2400">
                <a:solidFill>
                  <a:srgbClr val="000000"/>
                </a:solidFill>
                <a:latin typeface="Calibri"/>
                <a:ea typeface="Calibri"/>
                <a:cs typeface="Calibri"/>
                <a:sym typeface="Calibri"/>
              </a:defRPr>
            </a:pPr>
          </a:p>
        </p:txBody>
      </p:sp>
      <p:pic>
        <p:nvPicPr>
          <p:cNvPr id="491" name="Picture 5" descr="Picture 5"/>
          <p:cNvPicPr>
            <a:picLocks noChangeAspect="1"/>
          </p:cNvPicPr>
          <p:nvPr/>
        </p:nvPicPr>
        <p:blipFill>
          <a:blip r:embed="rId3">
            <a:extLst/>
          </a:blip>
          <a:stretch>
            <a:fillRect/>
          </a:stretch>
        </p:blipFill>
        <p:spPr>
          <a:xfrm>
            <a:off x="990600" y="3077798"/>
            <a:ext cx="3013661" cy="224838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Merging two posting lists: skipping list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Merging two posting lists: skipping lists</a:t>
            </a:r>
          </a:p>
        </p:txBody>
      </p:sp>
      <p:sp>
        <p:nvSpPr>
          <p:cNvPr id="496"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497" name="Image" descr="Image"/>
          <p:cNvPicPr>
            <a:picLocks noChangeAspect="1"/>
          </p:cNvPicPr>
          <p:nvPr/>
        </p:nvPicPr>
        <p:blipFill>
          <a:blip r:embed="rId3">
            <a:extLst/>
          </a:blip>
          <a:stretch>
            <a:fillRect/>
          </a:stretch>
        </p:blipFill>
        <p:spPr>
          <a:xfrm>
            <a:off x="2728824" y="2608903"/>
            <a:ext cx="5599576" cy="2681069"/>
          </a:xfrm>
          <a:prstGeom prst="rect">
            <a:avLst/>
          </a:prstGeom>
          <a:ln w="12700">
            <a:miter lim="400000"/>
          </a:ln>
        </p:spPr>
      </p:pic>
      <p:sp>
        <p:nvSpPr>
          <p:cNvPr id="498" name="Speeding up the merge by skipping every k pointers"/>
          <p:cNvSpPr txBox="1"/>
          <p:nvPr>
            <p:ph type="body" sz="quarter" idx="4294967295"/>
          </p:nvPr>
        </p:nvSpPr>
        <p:spPr>
          <a:xfrm>
            <a:off x="600769" y="1455631"/>
            <a:ext cx="10990462" cy="1410836"/>
          </a:xfrm>
          <a:prstGeom prst="rect">
            <a:avLst/>
          </a:prstGeom>
        </p:spPr>
        <p:txBody>
          <a:bodyPr lIns="45719" tIns="45719" rIns="45719" bIns="45719"/>
          <a:lstStyle>
            <a:lvl1pPr>
              <a:spcBef>
                <a:spcPts val="500"/>
              </a:spcBef>
              <a:defRPr sz="2400">
                <a:solidFill>
                  <a:srgbClr val="000000"/>
                </a:solidFill>
                <a:latin typeface="Arial"/>
                <a:ea typeface="Arial"/>
                <a:cs typeface="Arial"/>
                <a:sym typeface="Arial"/>
              </a:defRPr>
            </a:lvl1pPr>
          </a:lstStyle>
          <a:p>
            <a:pPr/>
            <a:r>
              <a:t>Speeding up the merge by skipping every k pointers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Inverted index for the Boolean Retrieval System"/>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Inverted index for the Boolean Retrieval System</a:t>
            </a:r>
          </a:p>
        </p:txBody>
      </p:sp>
      <p:sp>
        <p:nvSpPr>
          <p:cNvPr id="503"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504" name="The Boolean retrieval model is being able to ask a query that is a Boolean expression:…"/>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The </a:t>
            </a:r>
            <a:r>
              <a:rPr>
                <a:solidFill>
                  <a:srgbClr val="139CB7"/>
                </a:solidFill>
              </a:rPr>
              <a:t>Boolean retrieval model</a:t>
            </a:r>
            <a:r>
              <a:t> is being able to ask a query that is a Boolean expression:</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Boolean Queries are queries using </a:t>
            </a:r>
            <a:r>
              <a:rPr i="1"/>
              <a:t>AND, OR</a:t>
            </a:r>
            <a:r>
              <a:t> and </a:t>
            </a:r>
            <a:r>
              <a:rPr i="1"/>
              <a:t>NOT</a:t>
            </a:r>
            <a:r>
              <a:t> to join query terms</a:t>
            </a:r>
          </a:p>
          <a:p>
            <a:pPr lvl="2" marL="1188719" indent="-274319">
              <a:spcBef>
                <a:spcPts val="400"/>
              </a:spcBef>
              <a:buClr>
                <a:srgbClr val="000000"/>
              </a:buClr>
              <a:buFontTx/>
              <a:defRPr sz="2400">
                <a:solidFill>
                  <a:srgbClr val="000000"/>
                </a:solidFill>
                <a:latin typeface="Arial"/>
                <a:ea typeface="Arial"/>
                <a:cs typeface="Arial"/>
                <a:sym typeface="Arial"/>
              </a:defRPr>
            </a:pPr>
            <a:r>
              <a:t>Views each document as a </a:t>
            </a:r>
            <a:r>
              <a:rPr u="sng"/>
              <a:t>set</a:t>
            </a:r>
            <a:r>
              <a:t> of words</a:t>
            </a:r>
          </a:p>
          <a:p>
            <a:pPr lvl="2" marL="1188719" indent="-274319">
              <a:spcBef>
                <a:spcPts val="400"/>
              </a:spcBef>
              <a:buClr>
                <a:srgbClr val="000000"/>
              </a:buClr>
              <a:buFontTx/>
              <a:defRPr sz="2400">
                <a:solidFill>
                  <a:srgbClr val="000000"/>
                </a:solidFill>
                <a:latin typeface="Arial"/>
                <a:ea typeface="Arial"/>
                <a:cs typeface="Arial"/>
                <a:sym typeface="Arial"/>
              </a:defRPr>
            </a:pPr>
            <a:r>
              <a:t>Is precise: document matches condition or not.</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Perhaps the simplest model to build an IR system on</a:t>
            </a:r>
          </a:p>
          <a:p>
            <a:pPr>
              <a:spcBef>
                <a:spcPts val="600"/>
              </a:spcBef>
              <a:buClr>
                <a:srgbClr val="000000"/>
              </a:buClr>
              <a:buFontTx/>
              <a:defRPr sz="2400">
                <a:solidFill>
                  <a:srgbClr val="000000"/>
                </a:solidFill>
                <a:latin typeface="Arial"/>
                <a:ea typeface="Arial"/>
                <a:cs typeface="Arial"/>
                <a:sym typeface="Arial"/>
              </a:defRPr>
            </a:pPr>
            <a:r>
              <a:t>Primary commercial retrieval tool for 3 decades. </a:t>
            </a:r>
          </a:p>
          <a:p>
            <a:pPr>
              <a:spcBef>
                <a:spcPts val="600"/>
              </a:spcBef>
              <a:buClr>
                <a:srgbClr val="000000"/>
              </a:buClr>
              <a:buFontTx/>
              <a:defRPr sz="2400">
                <a:solidFill>
                  <a:srgbClr val="000000"/>
                </a:solidFill>
                <a:latin typeface="Arial"/>
                <a:ea typeface="Arial"/>
                <a:cs typeface="Arial"/>
                <a:sym typeface="Arial"/>
              </a:defRPr>
            </a:pPr>
            <a:r>
              <a:t>Many search systems you still use are Boolean:</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Email, library catalog, macOS Spotlight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8" name="Boolean queries: more general merge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Boolean queries: more general merges</a:t>
            </a:r>
          </a:p>
        </p:txBody>
      </p:sp>
      <p:sp>
        <p:nvSpPr>
          <p:cNvPr id="50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510" name="Exercise: Adapt the merge for the queries:…"/>
          <p:cNvSpPr txBox="1"/>
          <p:nvPr>
            <p:ph type="body" idx="4294967295"/>
          </p:nvPr>
        </p:nvSpPr>
        <p:spPr>
          <a:xfrm>
            <a:off x="600769" y="1455631"/>
            <a:ext cx="11247375" cy="4543928"/>
          </a:xfrm>
          <a:prstGeom prst="rect">
            <a:avLst/>
          </a:prstGeom>
        </p:spPr>
        <p:txBody>
          <a:bodyPr lIns="45719" tIns="45719" rIns="45719" bIns="45719"/>
          <a:lstStyle/>
          <a:p>
            <a:pPr>
              <a:buClr>
                <a:srgbClr val="000000"/>
              </a:buClr>
              <a:buFontTx/>
              <a:defRPr sz="2400" u="sng">
                <a:solidFill>
                  <a:srgbClr val="A50021"/>
                </a:solidFill>
                <a:latin typeface="Arial"/>
                <a:ea typeface="Arial"/>
                <a:cs typeface="Arial"/>
                <a:sym typeface="Arial"/>
              </a:defRPr>
            </a:pPr>
            <a:r>
              <a:t>Exercise</a:t>
            </a:r>
            <a:r>
              <a:rPr u="none">
                <a:solidFill>
                  <a:srgbClr val="000000"/>
                </a:solidFill>
              </a:rPr>
              <a:t>: Adapt the merge for the queries:</a:t>
            </a:r>
            <a:endParaRPr u="none">
              <a:solidFill>
                <a:srgbClr val="000000"/>
              </a:solidFill>
            </a:endParaRPr>
          </a:p>
          <a:p>
            <a:pPr>
              <a:buClr>
                <a:srgbClr val="000000"/>
              </a:buClr>
              <a:buSzTx/>
              <a:buFont typeface="Wingdings"/>
              <a:buNone/>
              <a:defRPr sz="2400">
                <a:solidFill>
                  <a:srgbClr val="000000"/>
                </a:solidFill>
                <a:latin typeface="Arial"/>
                <a:ea typeface="Arial"/>
                <a:cs typeface="Arial"/>
                <a:sym typeface="Arial"/>
              </a:defRPr>
            </a:pPr>
            <a:r>
              <a:t>	</a:t>
            </a:r>
            <a:r>
              <a:rPr b="1" i="1"/>
              <a:t>Brutus</a:t>
            </a:r>
            <a:r>
              <a:t> </a:t>
            </a:r>
            <a:r>
              <a:rPr i="1"/>
              <a:t>AND NOT</a:t>
            </a:r>
            <a:r>
              <a:t> </a:t>
            </a:r>
            <a:r>
              <a:rPr b="1" i="1"/>
              <a:t>Caesar</a:t>
            </a:r>
            <a:endParaRPr b="1" i="1"/>
          </a:p>
          <a:p>
            <a:pPr>
              <a:buClr>
                <a:srgbClr val="000000"/>
              </a:buClr>
              <a:buSzTx/>
              <a:buFont typeface="Wingdings"/>
              <a:buNone/>
              <a:defRPr b="1" i="1" sz="2400">
                <a:solidFill>
                  <a:srgbClr val="000000"/>
                </a:solidFill>
                <a:latin typeface="Arial"/>
                <a:ea typeface="Arial"/>
                <a:cs typeface="Arial"/>
                <a:sym typeface="Arial"/>
              </a:defRPr>
            </a:pPr>
            <a:r>
              <a:t>	Brutus</a:t>
            </a:r>
            <a:r>
              <a:rPr b="0" i="0"/>
              <a:t> </a:t>
            </a:r>
            <a:r>
              <a:rPr b="0"/>
              <a:t>OR NOT</a:t>
            </a:r>
            <a:r>
              <a:rPr b="0" i="0"/>
              <a:t> </a:t>
            </a:r>
            <a:r>
              <a:t>Caesar</a:t>
            </a:r>
          </a:p>
          <a:p>
            <a:pPr>
              <a:spcBef>
                <a:spcPts val="600"/>
              </a:spcBef>
              <a:buClr>
                <a:srgbClr val="000000"/>
              </a:buClr>
              <a:buFontTx/>
              <a:defRPr b="1" i="1"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Can we still run through the merge in time O(</a:t>
            </a:r>
            <a:r>
              <a:rPr i="1"/>
              <a:t>x+y</a:t>
            </a:r>
            <a:r>
              <a:t>)?   What can we achieve?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What about arbitrary Boolean formula?"/>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What about arbitrary Boolean formula?</a:t>
            </a:r>
          </a:p>
        </p:txBody>
      </p:sp>
      <p:sp>
        <p:nvSpPr>
          <p:cNvPr id="515"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516" name="(Brutus OR Caesar) AND NOT…"/>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SzTx/>
              <a:buFontTx/>
              <a:buNone/>
              <a:defRPr b="1" i="1" sz="2400">
                <a:solidFill>
                  <a:srgbClr val="000000"/>
                </a:solidFill>
                <a:latin typeface="Arial"/>
                <a:ea typeface="Arial"/>
                <a:cs typeface="Arial"/>
                <a:sym typeface="Arial"/>
              </a:defRPr>
            </a:pPr>
            <a:r>
              <a:t>(Brutus</a:t>
            </a:r>
            <a:r>
              <a:rPr b="0" i="0"/>
              <a:t> </a:t>
            </a:r>
            <a:r>
              <a:rPr b="0"/>
              <a:t>OR </a:t>
            </a:r>
            <a:r>
              <a:t>Caesar) </a:t>
            </a:r>
            <a:r>
              <a:rPr b="0"/>
              <a:t>AND NOT</a:t>
            </a:r>
          </a:p>
          <a:p>
            <a:pPr>
              <a:spcBef>
                <a:spcPts val="600"/>
              </a:spcBef>
              <a:buSzTx/>
              <a:buFontTx/>
              <a:buNone/>
              <a:defRPr b="1" i="1" sz="2400">
                <a:solidFill>
                  <a:srgbClr val="000000"/>
                </a:solidFill>
                <a:latin typeface="Arial"/>
                <a:ea typeface="Arial"/>
                <a:cs typeface="Arial"/>
                <a:sym typeface="Arial"/>
              </a:defRPr>
            </a:pPr>
            <a:r>
              <a:t>(Antony </a:t>
            </a:r>
            <a:r>
              <a:rPr b="0"/>
              <a:t>OR </a:t>
            </a:r>
            <a:r>
              <a:t>Cleopatra)</a:t>
            </a:r>
          </a:p>
          <a:p>
            <a:pPr marL="228600" indent="-228600">
              <a:spcBef>
                <a:spcPts val="600"/>
              </a:spcBef>
              <a:buClr>
                <a:srgbClr val="000000"/>
              </a:buClr>
              <a:buFontTx/>
              <a:defRPr sz="2400">
                <a:solidFill>
                  <a:srgbClr val="000000"/>
                </a:solidFill>
                <a:latin typeface="Arial"/>
                <a:ea typeface="Arial"/>
                <a:cs typeface="Arial"/>
                <a:sym typeface="Arial"/>
              </a:defRPr>
            </a:pPr>
            <a:r>
              <a:t>Can we always merge in “linear” time?</a:t>
            </a:r>
          </a:p>
          <a:p>
            <a:pPr marL="228600" indent="-228600">
              <a:spcBef>
                <a:spcPts val="600"/>
              </a:spcBef>
              <a:buClr>
                <a:srgbClr val="000000"/>
              </a:buClr>
              <a:buFontTx/>
              <a:defRPr sz="2400">
                <a:solidFill>
                  <a:srgbClr val="000000"/>
                </a:solidFill>
                <a:latin typeface="Arial"/>
                <a:ea typeface="Arial"/>
                <a:cs typeface="Arial"/>
                <a:sym typeface="Arial"/>
              </a:defRPr>
            </a:pPr>
          </a:p>
          <a:p>
            <a:pPr marL="228600" indent="-228600">
              <a:spcBef>
                <a:spcPts val="600"/>
              </a:spcBef>
              <a:buClr>
                <a:srgbClr val="000000"/>
              </a:buClr>
              <a:buFontTx/>
              <a:defRPr sz="2400">
                <a:solidFill>
                  <a:srgbClr val="000000"/>
                </a:solidFill>
                <a:latin typeface="Arial"/>
                <a:ea typeface="Arial"/>
                <a:cs typeface="Arial"/>
                <a:sym typeface="Arial"/>
              </a:defRPr>
            </a:pPr>
            <a:r>
              <a:t>Consider a query that is an </a:t>
            </a:r>
            <a:r>
              <a:rPr i="1"/>
              <a:t>AND</a:t>
            </a:r>
            <a:r>
              <a:t> of </a:t>
            </a:r>
            <a:r>
              <a:rPr i="1"/>
              <a:t>n</a:t>
            </a:r>
            <a:r>
              <a:t> terms, what is the best way of processing?</a:t>
            </a:r>
          </a:p>
        </p:txBody>
      </p:sp>
      <p:sp>
        <p:nvSpPr>
          <p:cNvPr id="517" name="Text Box 1029"/>
          <p:cNvSpPr txBox="1"/>
          <p:nvPr/>
        </p:nvSpPr>
        <p:spPr>
          <a:xfrm>
            <a:off x="2120754" y="4121790"/>
            <a:ext cx="939067"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Brutus</a:t>
            </a:r>
          </a:p>
        </p:txBody>
      </p:sp>
      <p:sp>
        <p:nvSpPr>
          <p:cNvPr id="518" name="Text Box 1030"/>
          <p:cNvSpPr txBox="1"/>
          <p:nvPr/>
        </p:nvSpPr>
        <p:spPr>
          <a:xfrm>
            <a:off x="2120754" y="4655190"/>
            <a:ext cx="970618"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Caesar</a:t>
            </a:r>
          </a:p>
        </p:txBody>
      </p:sp>
      <p:sp>
        <p:nvSpPr>
          <p:cNvPr id="519" name="Text Box 1031"/>
          <p:cNvSpPr txBox="1"/>
          <p:nvPr/>
        </p:nvSpPr>
        <p:spPr>
          <a:xfrm>
            <a:off x="2120754" y="5188590"/>
            <a:ext cx="1332866"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Calpurnia</a:t>
            </a:r>
          </a:p>
        </p:txBody>
      </p:sp>
      <p:grpSp>
        <p:nvGrpSpPr>
          <p:cNvPr id="523" name="AutoShape 1032"/>
          <p:cNvGrpSpPr/>
          <p:nvPr/>
        </p:nvGrpSpPr>
        <p:grpSpPr>
          <a:xfrm>
            <a:off x="3713264" y="4197990"/>
            <a:ext cx="1143001" cy="228601"/>
            <a:chOff x="0" y="0"/>
            <a:chExt cx="1143000" cy="228600"/>
          </a:xfrm>
        </p:grpSpPr>
        <p:sp>
          <p:nvSpPr>
            <p:cNvPr id="520"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21"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22"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527" name="AutoShape 1033"/>
          <p:cNvGrpSpPr/>
          <p:nvPr/>
        </p:nvGrpSpPr>
        <p:grpSpPr>
          <a:xfrm>
            <a:off x="3797154" y="4731390"/>
            <a:ext cx="1143001" cy="228601"/>
            <a:chOff x="0" y="0"/>
            <a:chExt cx="1143000" cy="228600"/>
          </a:xfrm>
        </p:grpSpPr>
        <p:sp>
          <p:nvSpPr>
            <p:cNvPr id="524"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25"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26"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533" name="Group 1034"/>
          <p:cNvGrpSpPr/>
          <p:nvPr/>
        </p:nvGrpSpPr>
        <p:grpSpPr>
          <a:xfrm>
            <a:off x="5016354" y="5264790"/>
            <a:ext cx="4876801" cy="304801"/>
            <a:chOff x="0" y="0"/>
            <a:chExt cx="4876800" cy="304800"/>
          </a:xfrm>
        </p:grpSpPr>
        <p:sp>
          <p:nvSpPr>
            <p:cNvPr id="528" name="Rectangle 1035"/>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29" name="Rectangle 1036"/>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0" name="Rectangle 1037"/>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1" name="Rectangle 1038"/>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2" name="Line 1039"/>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548" name="Group 1040"/>
          <p:cNvGrpSpPr/>
          <p:nvPr/>
        </p:nvGrpSpPr>
        <p:grpSpPr>
          <a:xfrm>
            <a:off x="5016354" y="4655190"/>
            <a:ext cx="4908491" cy="459741"/>
            <a:chOff x="0" y="0"/>
            <a:chExt cx="4908490" cy="459740"/>
          </a:xfrm>
        </p:grpSpPr>
        <p:grpSp>
          <p:nvGrpSpPr>
            <p:cNvPr id="539" name="Group 1041"/>
            <p:cNvGrpSpPr/>
            <p:nvPr/>
          </p:nvGrpSpPr>
          <p:grpSpPr>
            <a:xfrm>
              <a:off x="0" y="76200"/>
              <a:ext cx="4876800" cy="304800"/>
              <a:chOff x="0" y="0"/>
              <a:chExt cx="4876800" cy="304800"/>
            </a:xfrm>
          </p:grpSpPr>
          <p:sp>
            <p:nvSpPr>
              <p:cNvPr id="534" name="Rectangle 1042"/>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5" name="Rectangle 1043"/>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6" name="Rectangle 1044"/>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7" name="Rectangle 1045"/>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38" name="Line 1046"/>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540" name="Text Box 1047"/>
            <p:cNvSpPr txBox="1"/>
            <p:nvPr/>
          </p:nvSpPr>
          <p:spPr>
            <a:xfrm>
              <a:off x="182244"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541" name="Text Box 1048"/>
            <p:cNvSpPr txBox="1"/>
            <p:nvPr/>
          </p:nvSpPr>
          <p:spPr>
            <a:xfrm>
              <a:off x="868044"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542" name="Text Box 1049"/>
            <p:cNvSpPr txBox="1"/>
            <p:nvPr/>
          </p:nvSpPr>
          <p:spPr>
            <a:xfrm>
              <a:off x="1444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a:t>
              </a:r>
            </a:p>
          </p:txBody>
        </p:sp>
        <p:sp>
          <p:nvSpPr>
            <p:cNvPr id="543" name="Text Box 1050"/>
            <p:cNvSpPr txBox="1"/>
            <p:nvPr/>
          </p:nvSpPr>
          <p:spPr>
            <a:xfrm>
              <a:off x="2026920"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a:t>
              </a:r>
            </a:p>
          </p:txBody>
        </p:sp>
        <p:sp>
          <p:nvSpPr>
            <p:cNvPr id="544" name="Text Box 1051"/>
            <p:cNvSpPr txBox="1"/>
            <p:nvPr/>
          </p:nvSpPr>
          <p:spPr>
            <a:xfrm>
              <a:off x="2587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8</a:t>
              </a:r>
            </a:p>
          </p:txBody>
        </p:sp>
        <p:sp>
          <p:nvSpPr>
            <p:cNvPr id="545" name="Text Box 1052"/>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546" name="Text Box 1053"/>
            <p:cNvSpPr txBox="1"/>
            <p:nvPr/>
          </p:nvSpPr>
          <p:spPr>
            <a:xfrm>
              <a:off x="38557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21</a:t>
              </a:r>
            </a:p>
          </p:txBody>
        </p:sp>
        <p:sp>
          <p:nvSpPr>
            <p:cNvPr id="547" name="Text Box 1054"/>
            <p:cNvSpPr txBox="1"/>
            <p:nvPr/>
          </p:nvSpPr>
          <p:spPr>
            <a:xfrm>
              <a:off x="44653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34</a:t>
              </a:r>
            </a:p>
          </p:txBody>
        </p:sp>
      </p:grpSp>
      <p:grpSp>
        <p:nvGrpSpPr>
          <p:cNvPr id="562" name="Group 1055"/>
          <p:cNvGrpSpPr/>
          <p:nvPr/>
        </p:nvGrpSpPr>
        <p:grpSpPr>
          <a:xfrm>
            <a:off x="5016354" y="4121790"/>
            <a:ext cx="4876801" cy="459741"/>
            <a:chOff x="0" y="0"/>
            <a:chExt cx="4876800" cy="459740"/>
          </a:xfrm>
        </p:grpSpPr>
        <p:grpSp>
          <p:nvGrpSpPr>
            <p:cNvPr id="554" name="Group 1056"/>
            <p:cNvGrpSpPr/>
            <p:nvPr/>
          </p:nvGrpSpPr>
          <p:grpSpPr>
            <a:xfrm>
              <a:off x="0" y="76200"/>
              <a:ext cx="4876800" cy="304800"/>
              <a:chOff x="0" y="0"/>
              <a:chExt cx="4876800" cy="304800"/>
            </a:xfrm>
          </p:grpSpPr>
          <p:sp>
            <p:nvSpPr>
              <p:cNvPr id="549" name="Rectangle 1057"/>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50" name="Rectangle 1058"/>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51" name="Rectangle 1059"/>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52" name="Rectangle 1060"/>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53" name="Line 1061"/>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555" name="Text Box 1062"/>
            <p:cNvSpPr txBox="1"/>
            <p:nvPr/>
          </p:nvSpPr>
          <p:spPr>
            <a:xfrm>
              <a:off x="1981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556" name="Text Box 1063"/>
            <p:cNvSpPr txBox="1"/>
            <p:nvPr/>
          </p:nvSpPr>
          <p:spPr>
            <a:xfrm>
              <a:off x="7585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557" name="Text Box 1064"/>
            <p:cNvSpPr txBox="1"/>
            <p:nvPr/>
          </p:nvSpPr>
          <p:spPr>
            <a:xfrm>
              <a:off x="14173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8</a:t>
              </a:r>
            </a:p>
          </p:txBody>
        </p:sp>
        <p:sp>
          <p:nvSpPr>
            <p:cNvPr id="558" name="Text Box 1065"/>
            <p:cNvSpPr txBox="1"/>
            <p:nvPr/>
          </p:nvSpPr>
          <p:spPr>
            <a:xfrm>
              <a:off x="19507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559" name="Text Box 1066"/>
            <p:cNvSpPr txBox="1"/>
            <p:nvPr/>
          </p:nvSpPr>
          <p:spPr>
            <a:xfrm>
              <a:off x="25873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32</a:t>
              </a:r>
            </a:p>
          </p:txBody>
        </p:sp>
        <p:sp>
          <p:nvSpPr>
            <p:cNvPr id="560" name="Text Box 1067"/>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64</a:t>
              </a:r>
            </a:p>
          </p:txBody>
        </p:sp>
        <p:sp>
          <p:nvSpPr>
            <p:cNvPr id="561" name="Text Box 1068"/>
            <p:cNvSpPr txBox="1"/>
            <p:nvPr/>
          </p:nvSpPr>
          <p:spPr>
            <a:xfrm>
              <a:off x="36271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128</a:t>
              </a:r>
            </a:p>
          </p:txBody>
        </p:sp>
      </p:grpSp>
      <p:sp>
        <p:nvSpPr>
          <p:cNvPr id="563" name="Text Box 1070"/>
          <p:cNvSpPr txBox="1"/>
          <p:nvPr/>
        </p:nvSpPr>
        <p:spPr>
          <a:xfrm>
            <a:off x="5062074" y="5188590"/>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13</a:t>
            </a:r>
          </a:p>
        </p:txBody>
      </p:sp>
      <p:grpSp>
        <p:nvGrpSpPr>
          <p:cNvPr id="567" name="AutoShape 1071"/>
          <p:cNvGrpSpPr/>
          <p:nvPr/>
        </p:nvGrpSpPr>
        <p:grpSpPr>
          <a:xfrm>
            <a:off x="3797154" y="5264790"/>
            <a:ext cx="1143001" cy="228601"/>
            <a:chOff x="0" y="0"/>
            <a:chExt cx="1143000" cy="228600"/>
          </a:xfrm>
        </p:grpSpPr>
        <p:sp>
          <p:nvSpPr>
            <p:cNvPr id="564"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65"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66"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sp>
        <p:nvSpPr>
          <p:cNvPr id="568" name="Text Box 1072"/>
          <p:cNvSpPr txBox="1"/>
          <p:nvPr/>
        </p:nvSpPr>
        <p:spPr>
          <a:xfrm>
            <a:off x="5681199" y="5188590"/>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569" name="Text Box 1073"/>
          <p:cNvSpPr txBox="1"/>
          <p:nvPr/>
        </p:nvSpPr>
        <p:spPr>
          <a:xfrm>
            <a:off x="2698287" y="5863278"/>
            <a:ext cx="6183546"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800">
                <a:solidFill>
                  <a:srgbClr val="A50021"/>
                </a:solidFill>
                <a:latin typeface="Calibri"/>
                <a:ea typeface="Calibri"/>
                <a:cs typeface="Calibri"/>
                <a:sym typeface="Calibri"/>
              </a:defRPr>
            </a:pPr>
            <a:r>
              <a:t>Query:</a:t>
            </a:r>
            <a:r>
              <a:rPr b="1" i="1">
                <a:solidFill>
                  <a:srgbClr val="000000"/>
                </a:solidFill>
              </a:rPr>
              <a:t> Brutus</a:t>
            </a:r>
            <a:r>
              <a:rPr>
                <a:solidFill>
                  <a:srgbClr val="000000"/>
                </a:solidFill>
              </a:rPr>
              <a:t> </a:t>
            </a:r>
            <a:r>
              <a:rPr i="1">
                <a:solidFill>
                  <a:srgbClr val="000000"/>
                </a:solidFill>
              </a:rPr>
              <a:t>AND</a:t>
            </a:r>
            <a:r>
              <a:rPr>
                <a:solidFill>
                  <a:srgbClr val="000000"/>
                </a:solidFill>
              </a:rPr>
              <a:t> </a:t>
            </a:r>
            <a:r>
              <a:rPr b="1" i="1">
                <a:solidFill>
                  <a:srgbClr val="000000"/>
                </a:solidFill>
              </a:rPr>
              <a:t>Calpurnia</a:t>
            </a:r>
            <a:r>
              <a:rPr>
                <a:solidFill>
                  <a:srgbClr val="000000"/>
                </a:solidFill>
              </a:rPr>
              <a:t> </a:t>
            </a:r>
            <a:r>
              <a:rPr i="1">
                <a:solidFill>
                  <a:srgbClr val="000000"/>
                </a:solidFill>
              </a:rPr>
              <a:t>AND</a:t>
            </a:r>
            <a:r>
              <a:rPr>
                <a:solidFill>
                  <a:srgbClr val="000000"/>
                </a:solidFill>
              </a:rPr>
              <a:t> </a:t>
            </a:r>
            <a:r>
              <a:rPr b="1" i="1">
                <a:solidFill>
                  <a:srgbClr val="000000"/>
                </a:solidFill>
              </a:rPr>
              <a:t>Caesar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What about arbitrary Boolean formula?"/>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What about arbitrary Boolean formula?</a:t>
            </a:r>
          </a:p>
        </p:txBody>
      </p:sp>
      <p:sp>
        <p:nvSpPr>
          <p:cNvPr id="574"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575" name="Process in order of increasing freq:…"/>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u="sng">
                <a:solidFill>
                  <a:srgbClr val="000000"/>
                </a:solidFill>
                <a:latin typeface="Arial"/>
                <a:ea typeface="Arial"/>
                <a:cs typeface="Arial"/>
                <a:sym typeface="Arial"/>
              </a:defRPr>
            </a:pPr>
            <a:r>
              <a:t>Process in order of increasing freq</a:t>
            </a:r>
            <a:r>
              <a:rPr u="none"/>
              <a:t>:</a:t>
            </a:r>
            <a:endParaRPr u="none"/>
          </a:p>
          <a:p>
            <a:pPr lvl="1" marL="742950" indent="-285750">
              <a:spcBef>
                <a:spcPts val="500"/>
              </a:spcBef>
              <a:buClr>
                <a:srgbClr val="000000"/>
              </a:buClr>
              <a:buFontTx/>
              <a:buChar char="•"/>
              <a:defRPr i="1" sz="2400">
                <a:solidFill>
                  <a:srgbClr val="000000"/>
                </a:solidFill>
                <a:latin typeface="Arial"/>
                <a:ea typeface="Arial"/>
                <a:cs typeface="Arial"/>
                <a:sym typeface="Arial"/>
              </a:defRPr>
            </a:pPr>
            <a:r>
              <a:t>start with smallest set, then keep cutting further</a:t>
            </a:r>
            <a:r>
              <a:rPr i="0"/>
              <a:t>.</a:t>
            </a:r>
          </a:p>
        </p:txBody>
      </p:sp>
      <p:sp>
        <p:nvSpPr>
          <p:cNvPr id="576" name="Text Box 1029"/>
          <p:cNvSpPr txBox="1"/>
          <p:nvPr/>
        </p:nvSpPr>
        <p:spPr>
          <a:xfrm>
            <a:off x="2120754" y="4121790"/>
            <a:ext cx="939067"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Brutus</a:t>
            </a:r>
          </a:p>
        </p:txBody>
      </p:sp>
      <p:sp>
        <p:nvSpPr>
          <p:cNvPr id="577" name="Text Box 1030"/>
          <p:cNvSpPr txBox="1"/>
          <p:nvPr/>
        </p:nvSpPr>
        <p:spPr>
          <a:xfrm>
            <a:off x="2120754" y="4655190"/>
            <a:ext cx="970618"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Caesar</a:t>
            </a:r>
          </a:p>
        </p:txBody>
      </p:sp>
      <p:sp>
        <p:nvSpPr>
          <p:cNvPr id="578" name="Text Box 1031"/>
          <p:cNvSpPr txBox="1"/>
          <p:nvPr/>
        </p:nvSpPr>
        <p:spPr>
          <a:xfrm>
            <a:off x="2120754" y="5188590"/>
            <a:ext cx="1332866" cy="401996"/>
          </a:xfrm>
          <a:prstGeom prst="rect">
            <a:avLst/>
          </a:prstGeom>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b="1" i="1" sz="2400">
                <a:solidFill>
                  <a:srgbClr val="000000"/>
                </a:solidFill>
                <a:latin typeface="Calibri"/>
                <a:ea typeface="Calibri"/>
                <a:cs typeface="Calibri"/>
                <a:sym typeface="Calibri"/>
              </a:defRPr>
            </a:lvl1pPr>
          </a:lstStyle>
          <a:p>
            <a:pPr/>
            <a:r>
              <a:t>Calpurnia</a:t>
            </a:r>
          </a:p>
        </p:txBody>
      </p:sp>
      <p:grpSp>
        <p:nvGrpSpPr>
          <p:cNvPr id="582" name="AutoShape 1032"/>
          <p:cNvGrpSpPr/>
          <p:nvPr/>
        </p:nvGrpSpPr>
        <p:grpSpPr>
          <a:xfrm>
            <a:off x="3713264" y="4197990"/>
            <a:ext cx="1143001" cy="228601"/>
            <a:chOff x="0" y="0"/>
            <a:chExt cx="1143000" cy="228600"/>
          </a:xfrm>
        </p:grpSpPr>
        <p:sp>
          <p:nvSpPr>
            <p:cNvPr id="579"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0"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1"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586" name="AutoShape 1033"/>
          <p:cNvGrpSpPr/>
          <p:nvPr/>
        </p:nvGrpSpPr>
        <p:grpSpPr>
          <a:xfrm>
            <a:off x="3797154" y="4731390"/>
            <a:ext cx="1143001" cy="228601"/>
            <a:chOff x="0" y="0"/>
            <a:chExt cx="1143000" cy="228600"/>
          </a:xfrm>
        </p:grpSpPr>
        <p:sp>
          <p:nvSpPr>
            <p:cNvPr id="583"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4"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5"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grpSp>
        <p:nvGrpSpPr>
          <p:cNvPr id="592" name="Group 1034"/>
          <p:cNvGrpSpPr/>
          <p:nvPr/>
        </p:nvGrpSpPr>
        <p:grpSpPr>
          <a:xfrm>
            <a:off x="5016354" y="5264790"/>
            <a:ext cx="4876801" cy="304801"/>
            <a:chOff x="0" y="0"/>
            <a:chExt cx="4876800" cy="304800"/>
          </a:xfrm>
        </p:grpSpPr>
        <p:sp>
          <p:nvSpPr>
            <p:cNvPr id="587" name="Rectangle 1035"/>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8" name="Rectangle 1036"/>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89" name="Rectangle 1037"/>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0" name="Rectangle 1038"/>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1" name="Line 1039"/>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607" name="Group 1040"/>
          <p:cNvGrpSpPr/>
          <p:nvPr/>
        </p:nvGrpSpPr>
        <p:grpSpPr>
          <a:xfrm>
            <a:off x="5016354" y="4655190"/>
            <a:ext cx="4908491" cy="459741"/>
            <a:chOff x="0" y="0"/>
            <a:chExt cx="4908490" cy="459740"/>
          </a:xfrm>
        </p:grpSpPr>
        <p:grpSp>
          <p:nvGrpSpPr>
            <p:cNvPr id="598" name="Group 1041"/>
            <p:cNvGrpSpPr/>
            <p:nvPr/>
          </p:nvGrpSpPr>
          <p:grpSpPr>
            <a:xfrm>
              <a:off x="0" y="76200"/>
              <a:ext cx="4876800" cy="304800"/>
              <a:chOff x="0" y="0"/>
              <a:chExt cx="4876800" cy="304800"/>
            </a:xfrm>
          </p:grpSpPr>
          <p:sp>
            <p:nvSpPr>
              <p:cNvPr id="593" name="Rectangle 1042"/>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4" name="Rectangle 1043"/>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5" name="Rectangle 1044"/>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6" name="Rectangle 1045"/>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597" name="Line 1046"/>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599" name="Text Box 1047"/>
            <p:cNvSpPr txBox="1"/>
            <p:nvPr/>
          </p:nvSpPr>
          <p:spPr>
            <a:xfrm>
              <a:off x="182244"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a:t>
              </a:r>
            </a:p>
          </p:txBody>
        </p:sp>
        <p:sp>
          <p:nvSpPr>
            <p:cNvPr id="600" name="Text Box 1048"/>
            <p:cNvSpPr txBox="1"/>
            <p:nvPr/>
          </p:nvSpPr>
          <p:spPr>
            <a:xfrm>
              <a:off x="868044"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601" name="Text Box 1049"/>
            <p:cNvSpPr txBox="1"/>
            <p:nvPr/>
          </p:nvSpPr>
          <p:spPr>
            <a:xfrm>
              <a:off x="1444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a:t>
              </a:r>
            </a:p>
          </p:txBody>
        </p:sp>
        <p:sp>
          <p:nvSpPr>
            <p:cNvPr id="602" name="Text Box 1050"/>
            <p:cNvSpPr txBox="1"/>
            <p:nvPr/>
          </p:nvSpPr>
          <p:spPr>
            <a:xfrm>
              <a:off x="2026920"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5</a:t>
              </a:r>
            </a:p>
          </p:txBody>
        </p:sp>
        <p:sp>
          <p:nvSpPr>
            <p:cNvPr id="603" name="Text Box 1051"/>
            <p:cNvSpPr txBox="1"/>
            <p:nvPr/>
          </p:nvSpPr>
          <p:spPr>
            <a:xfrm>
              <a:off x="25873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8</a:t>
              </a:r>
            </a:p>
          </p:txBody>
        </p:sp>
        <p:sp>
          <p:nvSpPr>
            <p:cNvPr id="604" name="Text Box 1052"/>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605" name="Text Box 1053"/>
            <p:cNvSpPr txBox="1"/>
            <p:nvPr/>
          </p:nvSpPr>
          <p:spPr>
            <a:xfrm>
              <a:off x="38557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21</a:t>
              </a:r>
            </a:p>
          </p:txBody>
        </p:sp>
        <p:sp>
          <p:nvSpPr>
            <p:cNvPr id="606" name="Text Box 1054"/>
            <p:cNvSpPr txBox="1"/>
            <p:nvPr/>
          </p:nvSpPr>
          <p:spPr>
            <a:xfrm>
              <a:off x="44653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34</a:t>
              </a:r>
            </a:p>
          </p:txBody>
        </p:sp>
      </p:grpSp>
      <p:grpSp>
        <p:nvGrpSpPr>
          <p:cNvPr id="621" name="Group 1055"/>
          <p:cNvGrpSpPr/>
          <p:nvPr/>
        </p:nvGrpSpPr>
        <p:grpSpPr>
          <a:xfrm>
            <a:off x="5016354" y="4121790"/>
            <a:ext cx="4876801" cy="459741"/>
            <a:chOff x="0" y="0"/>
            <a:chExt cx="4876800" cy="459740"/>
          </a:xfrm>
        </p:grpSpPr>
        <p:grpSp>
          <p:nvGrpSpPr>
            <p:cNvPr id="613" name="Group 1056"/>
            <p:cNvGrpSpPr/>
            <p:nvPr/>
          </p:nvGrpSpPr>
          <p:grpSpPr>
            <a:xfrm>
              <a:off x="0" y="76200"/>
              <a:ext cx="4876800" cy="304800"/>
              <a:chOff x="0" y="0"/>
              <a:chExt cx="4876800" cy="304800"/>
            </a:xfrm>
          </p:grpSpPr>
          <p:sp>
            <p:nvSpPr>
              <p:cNvPr id="608" name="Rectangle 1057"/>
              <p:cNvSpPr/>
              <p:nvPr/>
            </p:nvSpPr>
            <p:spPr>
              <a:xfrm>
                <a:off x="0" y="0"/>
                <a:ext cx="4876800" cy="304800"/>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09" name="Rectangle 1058"/>
              <p:cNvSpPr/>
              <p:nvPr/>
            </p:nvSpPr>
            <p:spPr>
              <a:xfrm>
                <a:off x="609600" y="0"/>
                <a:ext cx="36576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10" name="Rectangle 1059"/>
              <p:cNvSpPr/>
              <p:nvPr/>
            </p:nvSpPr>
            <p:spPr>
              <a:xfrm>
                <a:off x="1219200" y="0"/>
                <a:ext cx="24384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11" name="Rectangle 1060"/>
              <p:cNvSpPr/>
              <p:nvPr/>
            </p:nvSpPr>
            <p:spPr>
              <a:xfrm>
                <a:off x="1828800" y="0"/>
                <a:ext cx="1219200" cy="3048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12" name="Line 1061"/>
              <p:cNvSpPr/>
              <p:nvPr/>
            </p:nvSpPr>
            <p:spPr>
              <a:xfrm>
                <a:off x="2438400" y="0"/>
                <a:ext cx="0" cy="3048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614" name="Text Box 1062"/>
            <p:cNvSpPr txBox="1"/>
            <p:nvPr/>
          </p:nvSpPr>
          <p:spPr>
            <a:xfrm>
              <a:off x="1981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2</a:t>
              </a:r>
            </a:p>
          </p:txBody>
        </p:sp>
        <p:sp>
          <p:nvSpPr>
            <p:cNvPr id="615" name="Text Box 1063"/>
            <p:cNvSpPr txBox="1"/>
            <p:nvPr/>
          </p:nvSpPr>
          <p:spPr>
            <a:xfrm>
              <a:off x="758507" y="0"/>
              <a:ext cx="27365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4</a:t>
              </a:r>
            </a:p>
          </p:txBody>
        </p:sp>
        <p:sp>
          <p:nvSpPr>
            <p:cNvPr id="616" name="Text Box 1064"/>
            <p:cNvSpPr txBox="1"/>
            <p:nvPr/>
          </p:nvSpPr>
          <p:spPr>
            <a:xfrm>
              <a:off x="1417319" y="0"/>
              <a:ext cx="273657"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8</a:t>
              </a:r>
            </a:p>
          </p:txBody>
        </p:sp>
        <p:sp>
          <p:nvSpPr>
            <p:cNvPr id="617" name="Text Box 1065"/>
            <p:cNvSpPr txBox="1"/>
            <p:nvPr/>
          </p:nvSpPr>
          <p:spPr>
            <a:xfrm>
              <a:off x="1950720" y="0"/>
              <a:ext cx="443171"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618" name="Text Box 1066"/>
            <p:cNvSpPr txBox="1"/>
            <p:nvPr/>
          </p:nvSpPr>
          <p:spPr>
            <a:xfrm>
              <a:off x="25873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32</a:t>
              </a:r>
            </a:p>
          </p:txBody>
        </p:sp>
        <p:sp>
          <p:nvSpPr>
            <p:cNvPr id="619" name="Text Box 1067"/>
            <p:cNvSpPr txBox="1"/>
            <p:nvPr/>
          </p:nvSpPr>
          <p:spPr>
            <a:xfrm>
              <a:off x="3196907" y="0"/>
              <a:ext cx="443172"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64</a:t>
              </a:r>
            </a:p>
          </p:txBody>
        </p:sp>
        <p:sp>
          <p:nvSpPr>
            <p:cNvPr id="620" name="Text Box 1068"/>
            <p:cNvSpPr txBox="1"/>
            <p:nvPr/>
          </p:nvSpPr>
          <p:spPr>
            <a:xfrm>
              <a:off x="3627120" y="0"/>
              <a:ext cx="61268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14400">
                <a:defRPr sz="2400">
                  <a:solidFill>
                    <a:srgbClr val="000000"/>
                  </a:solidFill>
                  <a:latin typeface="Lucida Sans"/>
                  <a:ea typeface="Lucida Sans"/>
                  <a:cs typeface="Lucida Sans"/>
                  <a:sym typeface="Lucida Sans"/>
                </a:defRPr>
              </a:lvl1pPr>
            </a:lstStyle>
            <a:p>
              <a:pPr/>
              <a:r>
                <a:t>128</a:t>
              </a:r>
            </a:p>
          </p:txBody>
        </p:sp>
      </p:grpSp>
      <p:sp>
        <p:nvSpPr>
          <p:cNvPr id="622" name="Text Box 1070"/>
          <p:cNvSpPr txBox="1"/>
          <p:nvPr/>
        </p:nvSpPr>
        <p:spPr>
          <a:xfrm>
            <a:off x="5062074" y="5188590"/>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13</a:t>
            </a:r>
          </a:p>
        </p:txBody>
      </p:sp>
      <p:grpSp>
        <p:nvGrpSpPr>
          <p:cNvPr id="626" name="AutoShape 1071"/>
          <p:cNvGrpSpPr/>
          <p:nvPr/>
        </p:nvGrpSpPr>
        <p:grpSpPr>
          <a:xfrm>
            <a:off x="3797154" y="5264790"/>
            <a:ext cx="1143001" cy="228601"/>
            <a:chOff x="0" y="0"/>
            <a:chExt cx="1143000" cy="228600"/>
          </a:xfrm>
        </p:grpSpPr>
        <p:sp>
          <p:nvSpPr>
            <p:cNvPr id="623" name="Shape"/>
            <p:cNvSpPr/>
            <p:nvPr/>
          </p:nvSpPr>
          <p:spPr>
            <a:xfrm>
              <a:off x="178593" y="-1"/>
              <a:ext cx="964408"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00" y="0"/>
                  </a:moveTo>
                  <a:lnTo>
                    <a:pt x="15200" y="5400"/>
                  </a:lnTo>
                  <a:lnTo>
                    <a:pt x="0" y="5400"/>
                  </a:lnTo>
                  <a:lnTo>
                    <a:pt x="0" y="16200"/>
                  </a:lnTo>
                  <a:lnTo>
                    <a:pt x="15200" y="16200"/>
                  </a:lnTo>
                  <a:lnTo>
                    <a:pt x="15200" y="21600"/>
                  </a:lnTo>
                  <a:lnTo>
                    <a:pt x="21600" y="10800"/>
                  </a:ln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24" name="Rectangle"/>
            <p:cNvSpPr/>
            <p:nvPr/>
          </p:nvSpPr>
          <p:spPr>
            <a:xfrm>
              <a:off x="71437" y="57149"/>
              <a:ext cx="71438"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25" name="Rectangle"/>
            <p:cNvSpPr/>
            <p:nvPr/>
          </p:nvSpPr>
          <p:spPr>
            <a:xfrm>
              <a:off x="-1" y="57149"/>
              <a:ext cx="35720" cy="114301"/>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grpSp>
      <p:sp>
        <p:nvSpPr>
          <p:cNvPr id="627" name="Text Box 1072"/>
          <p:cNvSpPr txBox="1"/>
          <p:nvPr/>
        </p:nvSpPr>
        <p:spPr>
          <a:xfrm>
            <a:off x="5681199" y="5188590"/>
            <a:ext cx="44317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2400">
                <a:solidFill>
                  <a:srgbClr val="000000"/>
                </a:solidFill>
                <a:latin typeface="Lucida Sans"/>
                <a:ea typeface="Lucida Sans"/>
                <a:cs typeface="Lucida Sans"/>
                <a:sym typeface="Lucida Sans"/>
              </a:defRPr>
            </a:lvl1pPr>
          </a:lstStyle>
          <a:p>
            <a:pPr/>
            <a:r>
              <a:t>16</a:t>
            </a:r>
          </a:p>
        </p:txBody>
      </p:sp>
      <p:sp>
        <p:nvSpPr>
          <p:cNvPr id="628" name="Text Box 1073"/>
          <p:cNvSpPr txBox="1"/>
          <p:nvPr/>
        </p:nvSpPr>
        <p:spPr>
          <a:xfrm>
            <a:off x="2698287" y="5863278"/>
            <a:ext cx="6402497"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defRPr sz="2800">
                <a:solidFill>
                  <a:srgbClr val="A50021"/>
                </a:solidFill>
                <a:latin typeface="Calibri"/>
                <a:ea typeface="Calibri"/>
                <a:cs typeface="Calibri"/>
                <a:sym typeface="Calibri"/>
              </a:defRPr>
            </a:pPr>
            <a:r>
              <a:t>Query:</a:t>
            </a:r>
            <a:r>
              <a:rPr b="1" i="1">
                <a:solidFill>
                  <a:srgbClr val="000000"/>
                </a:solidFill>
              </a:rPr>
              <a:t> (Calpurnia</a:t>
            </a:r>
            <a:r>
              <a:rPr>
                <a:solidFill>
                  <a:srgbClr val="000000"/>
                </a:solidFill>
              </a:rPr>
              <a:t> AND </a:t>
            </a:r>
            <a:r>
              <a:rPr b="1" i="1">
                <a:solidFill>
                  <a:srgbClr val="000000"/>
                </a:solidFill>
              </a:rPr>
              <a:t>Brutus</a:t>
            </a:r>
            <a:r>
              <a:rPr>
                <a:solidFill>
                  <a:srgbClr val="000000"/>
                </a:solidFill>
              </a:rPr>
              <a:t>) </a:t>
            </a:r>
            <a:r>
              <a:rPr i="1">
                <a:solidFill>
                  <a:srgbClr val="000000"/>
                </a:solidFill>
              </a:rPr>
              <a:t>AND</a:t>
            </a:r>
            <a:r>
              <a:rPr>
                <a:solidFill>
                  <a:srgbClr val="000000"/>
                </a:solidFill>
              </a:rPr>
              <a:t> </a:t>
            </a:r>
            <a:r>
              <a:rPr b="1" i="1">
                <a:solidFill>
                  <a:srgbClr val="000000"/>
                </a:solidFill>
              </a:rPr>
              <a:t>Caesar</a:t>
            </a:r>
          </a:p>
        </p:txBody>
      </p:sp>
      <p:grpSp>
        <p:nvGrpSpPr>
          <p:cNvPr id="631" name="AutoShape 2097"/>
          <p:cNvGrpSpPr/>
          <p:nvPr/>
        </p:nvGrpSpPr>
        <p:grpSpPr>
          <a:xfrm>
            <a:off x="4357556" y="2657113"/>
            <a:ext cx="3733801" cy="1055688"/>
            <a:chOff x="0" y="0"/>
            <a:chExt cx="3733800" cy="1055687"/>
          </a:xfrm>
        </p:grpSpPr>
        <p:sp>
          <p:nvSpPr>
            <p:cNvPr id="629" name="Shape"/>
            <p:cNvSpPr/>
            <p:nvPr/>
          </p:nvSpPr>
          <p:spPr>
            <a:xfrm>
              <a:off x="0" y="-1"/>
              <a:ext cx="3733800" cy="1055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8335" y="7200"/>
                  </a:lnTo>
                  <a:lnTo>
                    <a:pt x="8335" y="3600"/>
                  </a:lnTo>
                  <a:lnTo>
                    <a:pt x="5870" y="3600"/>
                  </a:lnTo>
                  <a:lnTo>
                    <a:pt x="10800" y="0"/>
                  </a:lnTo>
                  <a:lnTo>
                    <a:pt x="15730" y="3600"/>
                  </a:lnTo>
                  <a:lnTo>
                    <a:pt x="13265" y="3600"/>
                  </a:lnTo>
                  <a:lnTo>
                    <a:pt x="13265" y="7200"/>
                  </a:lnTo>
                  <a:lnTo>
                    <a:pt x="21600" y="7200"/>
                  </a:lnTo>
                  <a:lnTo>
                    <a:pt x="21600" y="21600"/>
                  </a:lnTo>
                  <a:lnTo>
                    <a:pt x="0" y="21600"/>
                  </a:lnTo>
                  <a:close/>
                </a:path>
              </a:pathLst>
            </a:custGeom>
            <a:solidFill>
              <a:srgbClr val="437085">
                <a:alpha val="50195"/>
              </a:srgbClr>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630" name="This is why we kept…"/>
            <p:cNvSpPr txBox="1"/>
            <p:nvPr/>
          </p:nvSpPr>
          <p:spPr>
            <a:xfrm>
              <a:off x="50482" y="353269"/>
              <a:ext cx="3632836"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400">
                <a:defRPr sz="2000">
                  <a:solidFill>
                    <a:srgbClr val="000000"/>
                  </a:solidFill>
                  <a:latin typeface="Lucida Sans"/>
                  <a:ea typeface="Lucida Sans"/>
                  <a:cs typeface="Lucida Sans"/>
                  <a:sym typeface="Lucida Sans"/>
                </a:defRPr>
              </a:pPr>
              <a:r>
                <a:t>This is why we kept</a:t>
              </a:r>
            </a:p>
            <a:p>
              <a:pPr algn="ctr" defTabSz="914400">
                <a:defRPr sz="2000">
                  <a:solidFill>
                    <a:srgbClr val="000000"/>
                  </a:solidFill>
                  <a:latin typeface="Lucida Sans"/>
                  <a:ea typeface="Lucida Sans"/>
                  <a:cs typeface="Lucida Sans"/>
                  <a:sym typeface="Lucida Sans"/>
                </a:defRPr>
              </a:pPr>
              <a:r>
                <a:t>document freq. in dictionary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1"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Query processing exercis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Query processing exercise</a:t>
            </a:r>
          </a:p>
        </p:txBody>
      </p:sp>
      <p:sp>
        <p:nvSpPr>
          <p:cNvPr id="636"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37" name="Recommend a query processing order for…"/>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Recommend a query processing order for</a:t>
            </a:r>
          </a:p>
          <a:p>
            <a:pPr>
              <a:spcBef>
                <a:spcPts val="600"/>
              </a:spcBef>
              <a:buClr>
                <a:srgbClr val="000000"/>
              </a:buClr>
              <a:buFontTx/>
              <a:defRPr sz="2400">
                <a:solidFill>
                  <a:srgbClr val="000000"/>
                </a:solidFill>
                <a:latin typeface="Arial"/>
                <a:ea typeface="Arial"/>
                <a:cs typeface="Arial"/>
                <a:sym typeface="Arial"/>
              </a:defRPr>
            </a:pP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r>
              <a:t>(tangerine </a:t>
            </a:r>
            <a:r>
              <a:rPr b="0"/>
              <a:t>OR</a:t>
            </a:r>
            <a:r>
              <a:t> trees) </a:t>
            </a:r>
            <a:r>
              <a:rPr b="0"/>
              <a:t>AND</a:t>
            </a: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r>
              <a:t>(marmalade </a:t>
            </a:r>
            <a:r>
              <a:rPr b="0"/>
              <a:t>OR</a:t>
            </a:r>
            <a:r>
              <a:t> skies) </a:t>
            </a:r>
            <a:r>
              <a:rPr b="0"/>
              <a:t>AND</a:t>
            </a: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r>
              <a:t>(kaleidoscope </a:t>
            </a:r>
            <a:r>
              <a:rPr b="0"/>
              <a:t>OR</a:t>
            </a:r>
            <a:r>
              <a:t> eyes)</a:t>
            </a: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p>
          <a:p>
            <a:pPr marL="0" indent="0" defTabSz="914400">
              <a:spcBef>
                <a:spcPts val="0"/>
              </a:spcBef>
              <a:buSzTx/>
              <a:buFontTx/>
              <a:buNone/>
              <a:defRPr b="1" i="1" sz="2400">
                <a:solidFill>
                  <a:srgbClr val="000000"/>
                </a:solidFill>
                <a:latin typeface="Times New Roman"/>
                <a:ea typeface="Times New Roman"/>
                <a:cs typeface="Times New Roman"/>
                <a:sym typeface="Times New Roman"/>
              </a:defRPr>
            </a:pPr>
          </a:p>
          <a:p>
            <a:pPr marL="228600" indent="-228600" defTabSz="914400">
              <a:spcBef>
                <a:spcPts val="0"/>
              </a:spcBef>
              <a:buFontTx/>
              <a:defRPr b="1" i="1" sz="2400">
                <a:solidFill>
                  <a:srgbClr val="000000"/>
                </a:solidFill>
                <a:latin typeface="Times New Roman"/>
                <a:ea typeface="Times New Roman"/>
                <a:cs typeface="Times New Roman"/>
                <a:sym typeface="Times New Roman"/>
              </a:defRPr>
            </a:pPr>
            <a:endParaRPr>
              <a:latin typeface="Lucida Sans"/>
              <a:ea typeface="Lucida Sans"/>
              <a:cs typeface="Lucida Sans"/>
              <a:sym typeface="Lucida Sans"/>
            </a:endParaRPr>
          </a:p>
          <a:p>
            <a:pPr marL="522514" indent="-228600" defTabSz="914400">
              <a:spcBef>
                <a:spcPts val="0"/>
              </a:spcBef>
              <a:buClr>
                <a:srgbClr val="000000"/>
              </a:buClr>
              <a:buFontTx/>
              <a:defRPr sz="2400">
                <a:solidFill>
                  <a:srgbClr val="000000"/>
                </a:solidFill>
                <a:latin typeface="Times New Roman"/>
                <a:ea typeface="Times New Roman"/>
                <a:cs typeface="Times New Roman"/>
                <a:sym typeface="Times New Roman"/>
              </a:defRPr>
            </a:pPr>
            <a:r>
              <a:rPr>
                <a:latin typeface="Lucida Sans"/>
                <a:ea typeface="Lucida Sans"/>
                <a:cs typeface="Lucida Sans"/>
                <a:sym typeface="Lucida Sans"/>
              </a:rPr>
              <a:t>Which terms should we process first?</a:t>
            </a:r>
          </a:p>
        </p:txBody>
      </p:sp>
      <p:pic>
        <p:nvPicPr>
          <p:cNvPr id="638" name="Object 2" descr="Object 2"/>
          <p:cNvPicPr>
            <a:picLocks noChangeAspect="1"/>
          </p:cNvPicPr>
          <p:nvPr/>
        </p:nvPicPr>
        <p:blipFill>
          <a:blip r:embed="rId3">
            <a:extLst/>
          </a:blip>
          <a:stretch>
            <a:fillRect/>
          </a:stretch>
        </p:blipFill>
        <p:spPr>
          <a:xfrm>
            <a:off x="6607029" y="2419583"/>
            <a:ext cx="3590926" cy="22733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Phrase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Phrase indexing</a:t>
            </a:r>
          </a:p>
        </p:txBody>
      </p:sp>
      <p:sp>
        <p:nvSpPr>
          <p:cNvPr id="643"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44" name="We want to be able to answer queries such as “Stevens Institute of Technology” – as a phrase…"/>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We want to be able to answer queries such as </a:t>
            </a:r>
            <a:r>
              <a:rPr b="1"/>
              <a:t>“</a:t>
            </a:r>
            <a:r>
              <a:rPr b="1" i="1"/>
              <a:t>Stevens Institute of Technology” </a:t>
            </a:r>
            <a:r>
              <a:t>– as a phrase</a:t>
            </a:r>
          </a:p>
          <a:p>
            <a:pPr>
              <a:spcBef>
                <a:spcPts val="600"/>
              </a:spcBef>
              <a:buClr>
                <a:srgbClr val="000000"/>
              </a:buClr>
              <a:buFontTx/>
              <a:defRPr sz="2400">
                <a:solidFill>
                  <a:srgbClr val="000000"/>
                </a:solidFill>
                <a:latin typeface="Arial"/>
                <a:ea typeface="Arial"/>
                <a:cs typeface="Arial"/>
                <a:sym typeface="Arial"/>
              </a:defRPr>
            </a:pPr>
            <a:endParaRPr b="1" i="1"/>
          </a:p>
          <a:p>
            <a:pPr>
              <a:spcBef>
                <a:spcPts val="600"/>
              </a:spcBef>
              <a:buClr>
                <a:srgbClr val="000000"/>
              </a:buClr>
              <a:buFontTx/>
              <a:defRPr sz="2400">
                <a:solidFill>
                  <a:srgbClr val="000000"/>
                </a:solidFill>
                <a:latin typeface="Arial"/>
                <a:ea typeface="Arial"/>
                <a:cs typeface="Arial"/>
                <a:sym typeface="Arial"/>
              </a:defRPr>
            </a:pPr>
            <a:r>
              <a:t>Sentence 1= </a:t>
            </a:r>
            <a:r>
              <a:rPr i="1"/>
              <a:t>“I went to </a:t>
            </a:r>
            <a:r>
              <a:rPr b="1" i="1">
                <a:solidFill>
                  <a:srgbClr val="FF2600"/>
                </a:solidFill>
              </a:rPr>
              <a:t>Stevens</a:t>
            </a:r>
            <a:r>
              <a:rPr i="1"/>
              <a:t> </a:t>
            </a:r>
            <a:r>
              <a:rPr b="1" i="1">
                <a:solidFill>
                  <a:srgbClr val="FF2600"/>
                </a:solidFill>
              </a:rPr>
              <a:t>Institute</a:t>
            </a:r>
            <a:r>
              <a:rPr i="1"/>
              <a:t> of </a:t>
            </a:r>
            <a:r>
              <a:rPr b="1" i="1">
                <a:solidFill>
                  <a:srgbClr val="FF2600"/>
                </a:solidFill>
              </a:rPr>
              <a:t>Technology</a:t>
            </a:r>
            <a:r>
              <a:rPr i="1"/>
              <a:t>”</a:t>
            </a:r>
            <a:r>
              <a:t> </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Sentence 2= “The </a:t>
            </a:r>
            <a:r>
              <a:rPr b="1">
                <a:solidFill>
                  <a:srgbClr val="FF2600"/>
                </a:solidFill>
              </a:rPr>
              <a:t>Technology Institute</a:t>
            </a:r>
            <a:r>
              <a:t> that </a:t>
            </a:r>
            <a:r>
              <a:rPr b="1">
                <a:solidFill>
                  <a:srgbClr val="FF2600"/>
                </a:solidFill>
              </a:rPr>
              <a:t>Steve</a:t>
            </a:r>
            <a:r>
              <a:t> Harvey went to. ”</a:t>
            </a:r>
          </a:p>
          <a:p>
            <a:pPr lvl="1" marL="742950" indent="-285750">
              <a:spcBef>
                <a:spcPts val="500"/>
              </a:spcBef>
              <a:buClr>
                <a:srgbClr val="000000"/>
              </a:buClr>
              <a:buFontTx/>
              <a:buChar char="•"/>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For this, it no longer suffices to store only</a:t>
            </a:r>
          </a:p>
          <a:p>
            <a:pPr>
              <a:spcBef>
                <a:spcPts val="600"/>
              </a:spcBef>
              <a:buClr>
                <a:srgbClr val="000000"/>
              </a:buClr>
              <a:buFontTx/>
              <a:defRPr sz="2400">
                <a:solidFill>
                  <a:srgbClr val="000000"/>
                </a:solidFill>
                <a:latin typeface="Arial"/>
                <a:ea typeface="Arial"/>
                <a:cs typeface="Arial"/>
                <a:sym typeface="Arial"/>
              </a:defRPr>
            </a:pPr>
            <a:r>
              <a:t>   &lt;</a:t>
            </a:r>
            <a:r>
              <a:rPr i="1"/>
              <a:t>term </a:t>
            </a:r>
            <a:r>
              <a:t>: </a:t>
            </a:r>
            <a:r>
              <a:rPr i="1"/>
              <a:t>docs</a:t>
            </a:r>
            <a:r>
              <a:t>&gt; entries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8" name="A first attempt: bi-gram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A first attempt: bi-gram indexing</a:t>
            </a:r>
          </a:p>
        </p:txBody>
      </p:sp>
      <p:sp>
        <p:nvSpPr>
          <p:cNvPr id="64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50" name="Index every consecutive pair of terms in the text as a phrase…"/>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Index every consecutive pair of terms in the text as a phrase</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For example the text “Friends, Romans, Countrymen” would generate the biwords</a:t>
            </a:r>
          </a:p>
          <a:p>
            <a:pPr lvl="1" marL="742950" indent="-285750">
              <a:spcBef>
                <a:spcPts val="500"/>
              </a:spcBef>
              <a:buClr>
                <a:srgbClr val="000000"/>
              </a:buClr>
              <a:buFontTx/>
              <a:buChar char="•"/>
              <a:defRPr b="1" i="1" sz="2400">
                <a:solidFill>
                  <a:srgbClr val="000000"/>
                </a:solidFill>
                <a:latin typeface="Arial"/>
                <a:ea typeface="Arial"/>
                <a:cs typeface="Arial"/>
                <a:sym typeface="Arial"/>
              </a:defRPr>
            </a:pPr>
            <a:r>
              <a:t>friends romans</a:t>
            </a:r>
          </a:p>
          <a:p>
            <a:pPr lvl="1" marL="742950" indent="-285750">
              <a:spcBef>
                <a:spcPts val="500"/>
              </a:spcBef>
              <a:buClr>
                <a:srgbClr val="000000"/>
              </a:buClr>
              <a:buFontTx/>
              <a:buChar char="•"/>
              <a:defRPr b="1" i="1" sz="2400">
                <a:solidFill>
                  <a:srgbClr val="000000"/>
                </a:solidFill>
                <a:latin typeface="Arial"/>
                <a:ea typeface="Arial"/>
                <a:cs typeface="Arial"/>
                <a:sym typeface="Arial"/>
              </a:defRPr>
            </a:pPr>
            <a:r>
              <a:t>romans countrymen</a:t>
            </a:r>
          </a:p>
          <a:p>
            <a:pPr lvl="1" marL="742950" indent="-285750">
              <a:spcBef>
                <a:spcPts val="500"/>
              </a:spcBef>
              <a:buClr>
                <a:srgbClr val="000000"/>
              </a:buClr>
              <a:buFontTx/>
              <a:buChar char="•"/>
              <a:defRPr b="1" i="1"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Each of these biwords is now a dictionary term</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Two-word phrase query-processing is now immediate.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Review of Lecture 1-3: Retrieval models"/>
          <p:cNvSpPr txBox="1"/>
          <p:nvPr>
            <p:ph type="title" idx="4294967295"/>
          </p:nvPr>
        </p:nvSpPr>
        <p:spPr>
          <a:xfrm>
            <a:off x="666260" y="503237"/>
            <a:ext cx="10550771" cy="657450"/>
          </a:xfrm>
          <a:prstGeom prst="rect">
            <a:avLst/>
          </a:prstGeom>
        </p:spPr>
        <p:txBody>
          <a:bodyPr lIns="45719" tIns="45719" rIns="45719" bIns="45719" anchor="t"/>
          <a:lstStyle/>
          <a:p>
            <a:pPr lvl="1" algn="l">
              <a:defRPr b="1" sz="3000">
                <a:solidFill>
                  <a:srgbClr val="000000"/>
                </a:solidFill>
                <a:latin typeface="Arial"/>
                <a:ea typeface="Arial"/>
                <a:cs typeface="Arial"/>
                <a:sym typeface="Arial"/>
              </a:defRPr>
            </a:pPr>
            <a:r>
              <a:t>Review of Lecture 1-3: Retrieval models</a:t>
            </a:r>
          </a:p>
        </p:txBody>
      </p:sp>
      <p:sp>
        <p:nvSpPr>
          <p:cNvPr id="77"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78" name="Vector space model…"/>
          <p:cNvSpPr txBox="1"/>
          <p:nvPr>
            <p:ph type="body" idx="4294967295"/>
          </p:nvPr>
        </p:nvSpPr>
        <p:spPr>
          <a:xfrm>
            <a:off x="693818" y="1303348"/>
            <a:ext cx="11037351" cy="5406978"/>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Vector space model</a:t>
            </a:r>
          </a:p>
          <a:p>
            <a:pPr lvl="1" marL="800100" indent="-342900">
              <a:spcBef>
                <a:spcPts val="500"/>
              </a:spcBef>
              <a:buChar char="•"/>
              <a:defRPr sz="2400">
                <a:solidFill>
                  <a:srgbClr val="000000"/>
                </a:solidFill>
                <a:latin typeface="Arial"/>
                <a:ea typeface="Arial"/>
                <a:cs typeface="Arial"/>
                <a:sym typeface="Arial"/>
              </a:defRPr>
            </a:pPr>
            <a:r>
              <a:t>Use the cosine score of TF-IDF to retrieve documents</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BM25:</a:t>
            </a:r>
          </a:p>
          <a:p>
            <a:pPr lvl="1" marL="800100" indent="-342900">
              <a:spcBef>
                <a:spcPts val="500"/>
              </a:spcBef>
              <a:buChar char="•"/>
              <a:defRPr sz="2400">
                <a:solidFill>
                  <a:srgbClr val="000000"/>
                </a:solidFill>
                <a:latin typeface="Arial"/>
                <a:ea typeface="Arial"/>
                <a:cs typeface="Arial"/>
                <a:sym typeface="Arial"/>
              </a:defRPr>
            </a:pPr>
            <a:r>
              <a:t>Approximated 2-Poisson model derived from PRP, i.e., rank by </a:t>
            </a:r>
          </a:p>
          <a:p>
            <a:pPr lvl="1" marL="800100" indent="-342900">
              <a:spcBef>
                <a:spcPts val="500"/>
              </a:spcBef>
              <a:buChar char="•"/>
              <a:defRPr sz="2400">
                <a:solidFill>
                  <a:srgbClr val="000000"/>
                </a:solidFill>
                <a:latin typeface="Arial"/>
                <a:ea typeface="Arial"/>
                <a:cs typeface="Arial"/>
                <a:sym typeface="Arial"/>
              </a:defRPr>
            </a:pPr>
            <a:r>
              <a:t>Adding document length pivoting and IDF</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LM-based retrieval model</a:t>
            </a:r>
          </a:p>
          <a:p>
            <a:pPr lvl="1" marL="800100" indent="-342900">
              <a:spcBef>
                <a:spcPts val="500"/>
              </a:spcBef>
              <a:buChar char="•"/>
              <a:defRPr sz="2400">
                <a:solidFill>
                  <a:srgbClr val="000000"/>
                </a:solidFill>
                <a:latin typeface="Arial"/>
                <a:ea typeface="Arial"/>
                <a:cs typeface="Arial"/>
                <a:sym typeface="Arial"/>
              </a:defRPr>
            </a:pPr>
            <a:r>
              <a:t>Rank by p(q|d) based on i.i.d. assumption for words and unigram LM </a:t>
            </a:r>
          </a:p>
        </p:txBody>
      </p:sp>
      <p:pic>
        <p:nvPicPr>
          <p:cNvPr id="79" name="latex-image-1.pdf" descr="latex-image-1.pdf"/>
          <p:cNvPicPr>
            <a:picLocks noChangeAspect="1"/>
          </p:cNvPicPr>
          <p:nvPr/>
        </p:nvPicPr>
        <p:blipFill>
          <a:blip r:embed="rId3">
            <a:extLst/>
          </a:blip>
          <a:stretch>
            <a:fillRect/>
          </a:stretch>
        </p:blipFill>
        <p:spPr>
          <a:xfrm>
            <a:off x="3794594" y="5357377"/>
            <a:ext cx="5022948" cy="834607"/>
          </a:xfrm>
          <a:prstGeom prst="rect">
            <a:avLst/>
          </a:prstGeom>
          <a:ln w="12700">
            <a:miter lim="400000"/>
          </a:ln>
        </p:spPr>
      </p:pic>
      <p:pic>
        <p:nvPicPr>
          <p:cNvPr id="80" name="latex-image-1.pdf" descr="latex-image-1.pdf"/>
          <p:cNvPicPr>
            <a:picLocks noChangeAspect="1"/>
          </p:cNvPicPr>
          <p:nvPr/>
        </p:nvPicPr>
        <p:blipFill>
          <a:blip r:embed="rId4">
            <a:extLst/>
          </a:blip>
          <a:stretch>
            <a:fillRect/>
          </a:stretch>
        </p:blipFill>
        <p:spPr>
          <a:xfrm>
            <a:off x="10076542" y="3116696"/>
            <a:ext cx="1608470" cy="27425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Issues with bi-gram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Issues with bi-gram indexing</a:t>
            </a:r>
          </a:p>
        </p:txBody>
      </p:sp>
      <p:sp>
        <p:nvSpPr>
          <p:cNvPr id="655"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56" name="False positives, as noted before…"/>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False positives, as noted before</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Index blowup due to bigger dictionary</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Infeasible for more than bigrams, big even for them</a:t>
            </a:r>
          </a:p>
          <a:p>
            <a:pPr lvl="1" marL="742950" indent="-285750">
              <a:spcBef>
                <a:spcPts val="500"/>
              </a:spcBef>
              <a:buClr>
                <a:srgbClr val="000000"/>
              </a:buClr>
              <a:buFontTx/>
              <a:buChar char="•"/>
              <a:defRPr b="1" i="1"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Bigram indexes are not the standard solution (for all bigrams) but can be part of a compound strategy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0" name="Solution 2: Positional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Solution 2: Positional indexing</a:t>
            </a:r>
          </a:p>
        </p:txBody>
      </p:sp>
      <p:sp>
        <p:nvSpPr>
          <p:cNvPr id="661"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62" name="In the postings, store, for each term the position(s) in which tokens of it appear:…"/>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In the postings, store, for each </a:t>
            </a:r>
            <a:r>
              <a:rPr b="1" i="1"/>
              <a:t>term </a:t>
            </a:r>
            <a:r>
              <a:t>the position(s) in which tokens of it appear:</a:t>
            </a:r>
          </a:p>
          <a:p>
            <a:pPr>
              <a:spcBef>
                <a:spcPts val="600"/>
              </a:spcBef>
              <a:buClr>
                <a:srgbClr val="000000"/>
              </a:buClr>
              <a:buFontTx/>
              <a:defRPr sz="2400">
                <a:solidFill>
                  <a:srgbClr val="000000"/>
                </a:solidFill>
                <a:latin typeface="Arial"/>
                <a:ea typeface="Arial"/>
                <a:cs typeface="Arial"/>
                <a:sym typeface="Arial"/>
              </a:defRPr>
            </a:pPr>
          </a:p>
          <a:p>
            <a:pPr lvl="1" marL="742950" indent="-285750">
              <a:spcBef>
                <a:spcPts val="500"/>
              </a:spcBef>
              <a:buClr>
                <a:srgbClr val="000000"/>
              </a:buClr>
              <a:buFontTx/>
              <a:buChar char="•"/>
              <a:defRPr sz="2400">
                <a:solidFill>
                  <a:srgbClr val="000000"/>
                </a:solidFill>
                <a:latin typeface="Arial"/>
                <a:ea typeface="Arial"/>
                <a:cs typeface="Arial"/>
                <a:sym typeface="Arial"/>
              </a:defRPr>
            </a:pPr>
            <a:r>
              <a:t>&lt;</a:t>
            </a:r>
            <a:r>
              <a:rPr b="1" i="1"/>
              <a:t>term</a:t>
            </a:r>
            <a:r>
              <a:rPr i="1"/>
              <a:t>, </a:t>
            </a:r>
            <a:r>
              <a:t>number of docs containing </a:t>
            </a:r>
            <a:r>
              <a:rPr b="1" i="1"/>
              <a:t>term</a:t>
            </a:r>
            <a:r>
              <a:t>;</a:t>
            </a:r>
          </a:p>
          <a:p>
            <a:pPr lvl="1" marL="742950" indent="-285750">
              <a:spcBef>
                <a:spcPts val="500"/>
              </a:spcBef>
              <a:buClr>
                <a:srgbClr val="000000"/>
              </a:buClr>
              <a:buFontTx/>
              <a:buChar char="•"/>
              <a:defRPr i="1" sz="2400">
                <a:solidFill>
                  <a:srgbClr val="000000"/>
                </a:solidFill>
                <a:latin typeface="Arial"/>
                <a:ea typeface="Arial"/>
                <a:cs typeface="Arial"/>
                <a:sym typeface="Arial"/>
              </a:defRPr>
            </a:pPr>
            <a:r>
              <a:t>doc1</a:t>
            </a:r>
            <a:r>
              <a:rPr i="0"/>
              <a:t>: position1, position2 … ;</a:t>
            </a:r>
          </a:p>
          <a:p>
            <a:pPr lvl="1" marL="742950" indent="-285750">
              <a:spcBef>
                <a:spcPts val="500"/>
              </a:spcBef>
              <a:buClr>
                <a:srgbClr val="000000"/>
              </a:buClr>
              <a:buFontTx/>
              <a:buChar char="•"/>
              <a:defRPr i="1" sz="2400">
                <a:solidFill>
                  <a:srgbClr val="000000"/>
                </a:solidFill>
                <a:latin typeface="Arial"/>
                <a:ea typeface="Arial"/>
                <a:cs typeface="Arial"/>
                <a:sym typeface="Arial"/>
              </a:defRPr>
            </a:pPr>
            <a:r>
              <a:t>doc2</a:t>
            </a:r>
            <a:r>
              <a:rPr i="0"/>
              <a:t>: position1, position2 … ;</a:t>
            </a:r>
          </a:p>
          <a:p>
            <a:pPr lvl="1" marL="742950" indent="-285750">
              <a:spcBef>
                <a:spcPts val="500"/>
              </a:spcBef>
              <a:buClr>
                <a:srgbClr val="000000"/>
              </a:buClr>
              <a:buFontTx/>
              <a:buChar char="•"/>
              <a:defRPr sz="2400">
                <a:solidFill>
                  <a:srgbClr val="000000"/>
                </a:solidFill>
                <a:latin typeface="Arial"/>
                <a:ea typeface="Arial"/>
                <a:cs typeface="Arial"/>
                <a:sym typeface="Arial"/>
              </a:defRPr>
            </a:pPr>
            <a:r>
              <a:t>etc.&gt;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Solution 2: Positional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Solution 2: Positional indexing</a:t>
            </a:r>
          </a:p>
        </p:txBody>
      </p:sp>
      <p:sp>
        <p:nvSpPr>
          <p:cNvPr id="667"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68" name="Text Box 4"/>
          <p:cNvSpPr txBox="1"/>
          <p:nvPr/>
        </p:nvSpPr>
        <p:spPr>
          <a:xfrm>
            <a:off x="860151" y="1454091"/>
            <a:ext cx="5318761" cy="2108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2800">
                <a:solidFill>
                  <a:srgbClr val="000000"/>
                </a:solidFill>
                <a:latin typeface="Times New Roman"/>
                <a:ea typeface="Times New Roman"/>
                <a:cs typeface="Times New Roman"/>
                <a:sym typeface="Times New Roman"/>
              </a:defRPr>
            </a:pPr>
            <a:r>
              <a:t>&lt;</a:t>
            </a:r>
            <a:r>
              <a:rPr b="1" i="1"/>
              <a:t>be</a:t>
            </a:r>
            <a:r>
              <a:t>: 993427;</a:t>
            </a:r>
            <a:endParaRPr>
              <a:latin typeface="Lucida Sans"/>
              <a:ea typeface="Lucida Sans"/>
              <a:cs typeface="Lucida Sans"/>
              <a:sym typeface="Lucida Sans"/>
            </a:endParaRPr>
          </a:p>
          <a:p>
            <a:pPr defTabSz="914400">
              <a:defRPr i="1" sz="2800">
                <a:solidFill>
                  <a:srgbClr val="A40508"/>
                </a:solidFill>
                <a:latin typeface="Times New Roman"/>
                <a:ea typeface="Times New Roman"/>
                <a:cs typeface="Times New Roman"/>
                <a:sym typeface="Times New Roman"/>
              </a:defRPr>
            </a:pPr>
            <a:r>
              <a:t>1</a:t>
            </a:r>
            <a:r>
              <a:rPr i="0">
                <a:solidFill>
                  <a:srgbClr val="000000"/>
                </a:solidFill>
              </a:rPr>
              <a:t>: 7, 18, 33, 72, 86, 231;</a:t>
            </a:r>
            <a:endParaRPr>
              <a:latin typeface="Lucida Sans"/>
              <a:ea typeface="Lucida Sans"/>
              <a:cs typeface="Lucida Sans"/>
              <a:sym typeface="Lucida Sans"/>
            </a:endParaRPr>
          </a:p>
          <a:p>
            <a:pPr defTabSz="914400">
              <a:defRPr i="1" sz="2800">
                <a:solidFill>
                  <a:srgbClr val="A40508"/>
                </a:solidFill>
                <a:latin typeface="Times New Roman"/>
                <a:ea typeface="Times New Roman"/>
                <a:cs typeface="Times New Roman"/>
                <a:sym typeface="Times New Roman"/>
              </a:defRPr>
            </a:pPr>
            <a:r>
              <a:t>2</a:t>
            </a:r>
            <a:r>
              <a:rPr i="0">
                <a:solidFill>
                  <a:srgbClr val="000000"/>
                </a:solidFill>
              </a:rPr>
              <a:t>: 3, 149;</a:t>
            </a:r>
            <a:endParaRPr>
              <a:latin typeface="Lucida Sans"/>
              <a:ea typeface="Lucida Sans"/>
              <a:cs typeface="Lucida Sans"/>
              <a:sym typeface="Lucida Sans"/>
            </a:endParaRPr>
          </a:p>
          <a:p>
            <a:pPr defTabSz="914400">
              <a:defRPr i="1" sz="2800">
                <a:solidFill>
                  <a:srgbClr val="A40508"/>
                </a:solidFill>
                <a:latin typeface="Times New Roman"/>
                <a:ea typeface="Times New Roman"/>
                <a:cs typeface="Times New Roman"/>
                <a:sym typeface="Times New Roman"/>
              </a:defRPr>
            </a:pPr>
            <a:r>
              <a:t>4</a:t>
            </a:r>
            <a:r>
              <a:rPr i="0">
                <a:solidFill>
                  <a:srgbClr val="000000"/>
                </a:solidFill>
              </a:rPr>
              <a:t>: 17, 191, 291, 430, 434;</a:t>
            </a:r>
            <a:endParaRPr>
              <a:latin typeface="Lucida Sans"/>
              <a:ea typeface="Lucida Sans"/>
              <a:cs typeface="Lucida Sans"/>
              <a:sym typeface="Lucida Sans"/>
            </a:endParaRPr>
          </a:p>
          <a:p>
            <a:pPr defTabSz="914400">
              <a:defRPr i="1" sz="2800">
                <a:solidFill>
                  <a:srgbClr val="A40508"/>
                </a:solidFill>
                <a:latin typeface="Times New Roman"/>
                <a:ea typeface="Times New Roman"/>
                <a:cs typeface="Times New Roman"/>
                <a:sym typeface="Times New Roman"/>
              </a:defRPr>
            </a:pPr>
            <a:r>
              <a:t>5</a:t>
            </a:r>
            <a:r>
              <a:rPr i="0">
                <a:solidFill>
                  <a:srgbClr val="000000"/>
                </a:solidFill>
              </a:rPr>
              <a:t>: 363, 367, …&gt;</a:t>
            </a:r>
          </a:p>
        </p:txBody>
      </p:sp>
      <p:sp>
        <p:nvSpPr>
          <p:cNvPr id="669" name="For phrase queries, we use a merge algorithm recursively at the document level…"/>
          <p:cNvSpPr txBox="1"/>
          <p:nvPr>
            <p:ph type="body" sz="half" idx="4294967295"/>
          </p:nvPr>
        </p:nvSpPr>
        <p:spPr>
          <a:xfrm>
            <a:off x="790662" y="4010636"/>
            <a:ext cx="7772401" cy="2209801"/>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For phrase queries, we use a merge algorithm recursively at the document level</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But we now need to deal with more than just equality</a:t>
            </a:r>
          </a:p>
        </p:txBody>
      </p:sp>
      <p:grpSp>
        <p:nvGrpSpPr>
          <p:cNvPr id="672" name="AutoShape 5"/>
          <p:cNvGrpSpPr/>
          <p:nvPr/>
        </p:nvGrpSpPr>
        <p:grpSpPr>
          <a:xfrm>
            <a:off x="6992223" y="2155271"/>
            <a:ext cx="4140133" cy="1371601"/>
            <a:chOff x="0" y="0"/>
            <a:chExt cx="4140132" cy="1371600"/>
          </a:xfrm>
        </p:grpSpPr>
        <p:sp>
          <p:nvSpPr>
            <p:cNvPr id="670" name="Shape"/>
            <p:cNvSpPr/>
            <p:nvPr/>
          </p:nvSpPr>
          <p:spPr>
            <a:xfrm>
              <a:off x="0" y="0"/>
              <a:ext cx="4113213" cy="1371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5400"/>
                  </a:lnTo>
                  <a:lnTo>
                    <a:pt x="3600" y="8100"/>
                  </a:lnTo>
                  <a:lnTo>
                    <a:pt x="7200" y="8100"/>
                  </a:lnTo>
                  <a:lnTo>
                    <a:pt x="7200" y="0"/>
                  </a:lnTo>
                  <a:lnTo>
                    <a:pt x="21600" y="0"/>
                  </a:lnTo>
                  <a:lnTo>
                    <a:pt x="21600" y="21600"/>
                  </a:lnTo>
                  <a:lnTo>
                    <a:pt x="7200" y="21600"/>
                  </a:lnTo>
                  <a:lnTo>
                    <a:pt x="7200" y="13500"/>
                  </a:lnTo>
                  <a:lnTo>
                    <a:pt x="3600" y="13500"/>
                  </a:lnTo>
                  <a:lnTo>
                    <a:pt x="3600" y="16200"/>
                  </a:lnTo>
                  <a:close/>
                </a:path>
              </a:pathLst>
            </a:custGeom>
            <a:solidFill>
              <a:srgbClr val="437085">
                <a:alpha val="50195"/>
              </a:srgbClr>
            </a:solidFill>
            <a:ln w="9525" cap="flat">
              <a:solidFill>
                <a:srgbClr val="000000"/>
              </a:solidFill>
              <a:prstDash val="solid"/>
              <a:miter lim="800000"/>
            </a:ln>
            <a:effectLst/>
          </p:spPr>
          <p:txBody>
            <a:bodyPr wrap="square" lIns="45719" tIns="45719" rIns="45719" bIns="45719" numCol="1" anchor="ctr">
              <a:noAutofit/>
            </a:bodyPr>
            <a:lstStyle/>
            <a:p>
              <a:pPr algn="ctr" defTabSz="914400">
                <a:defRPr sz="2400">
                  <a:solidFill>
                    <a:srgbClr val="000000"/>
                  </a:solidFill>
                  <a:latin typeface="Lucida Sans"/>
                  <a:ea typeface="Lucida Sans"/>
                  <a:cs typeface="Lucida Sans"/>
                  <a:sym typeface="Lucida Sans"/>
                </a:defRPr>
              </a:pPr>
            </a:p>
          </p:txBody>
        </p:sp>
        <p:sp>
          <p:nvSpPr>
            <p:cNvPr id="671" name="Which of docs 1,2,4,5…"/>
            <p:cNvSpPr txBox="1"/>
            <p:nvPr/>
          </p:nvSpPr>
          <p:spPr>
            <a:xfrm>
              <a:off x="1344137" y="132204"/>
              <a:ext cx="2795996" cy="1107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defTabSz="914400">
                <a:defRPr sz="2400">
                  <a:solidFill>
                    <a:srgbClr val="000000"/>
                  </a:solidFill>
                  <a:latin typeface="Times New Roman"/>
                  <a:ea typeface="Times New Roman"/>
                  <a:cs typeface="Times New Roman"/>
                  <a:sym typeface="Times New Roman"/>
                </a:defRPr>
              </a:pPr>
              <a:r>
                <a:t>Which of docs </a:t>
              </a:r>
              <a:r>
                <a:rPr>
                  <a:solidFill>
                    <a:srgbClr val="A40508"/>
                  </a:solidFill>
                </a:rPr>
                <a:t>1,2,4,5</a:t>
              </a:r>
              <a:endParaRPr>
                <a:latin typeface="Lucida Sans"/>
                <a:ea typeface="Lucida Sans"/>
                <a:cs typeface="Lucida Sans"/>
                <a:sym typeface="Lucida Sans"/>
              </a:endParaRPr>
            </a:p>
            <a:p>
              <a:pPr algn="ctr" defTabSz="914400">
                <a:defRPr sz="2400">
                  <a:solidFill>
                    <a:srgbClr val="000000"/>
                  </a:solidFill>
                  <a:latin typeface="Times New Roman"/>
                  <a:ea typeface="Times New Roman"/>
                  <a:cs typeface="Times New Roman"/>
                  <a:sym typeface="Times New Roman"/>
                </a:defRPr>
              </a:pPr>
              <a:r>
                <a:t>could contain “</a:t>
              </a:r>
              <a:r>
                <a:rPr b="1" i="1"/>
                <a:t>to be</a:t>
              </a:r>
              <a:endParaRPr>
                <a:latin typeface="Lucida Sans"/>
                <a:ea typeface="Lucida Sans"/>
                <a:cs typeface="Lucida Sans"/>
                <a:sym typeface="Lucida Sans"/>
              </a:endParaRPr>
            </a:p>
            <a:p>
              <a:pPr algn="ctr" defTabSz="914400">
                <a:defRPr b="1" i="1" sz="2400">
                  <a:solidFill>
                    <a:srgbClr val="000000"/>
                  </a:solidFill>
                  <a:latin typeface="Times New Roman"/>
                  <a:ea typeface="Times New Roman"/>
                  <a:cs typeface="Times New Roman"/>
                  <a:sym typeface="Times New Roman"/>
                </a:defRPr>
              </a:pPr>
              <a:r>
                <a:t>or not to be</a:t>
              </a:r>
              <a:r>
                <a:rPr b="0" i="0"/>
                <a:t>”?</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Proximity search"/>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Proximity search</a:t>
            </a:r>
          </a:p>
        </p:txBody>
      </p:sp>
      <p:sp>
        <p:nvSpPr>
          <p:cNvPr id="677"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78" name="Extract inverted index entries for each distinct term: to, be, or, not.…"/>
          <p:cNvSpPr txBox="1"/>
          <p:nvPr>
            <p:ph type="body" idx="4294967295"/>
          </p:nvPr>
        </p:nvSpPr>
        <p:spPr>
          <a:xfrm>
            <a:off x="600769" y="1455631"/>
            <a:ext cx="11247375" cy="4543928"/>
          </a:xfrm>
          <a:prstGeom prst="rect">
            <a:avLst/>
          </a:prstGeom>
        </p:spPr>
        <p:txBody>
          <a:bodyPr lIns="45719" tIns="45719" rIns="45719" bIns="45719"/>
          <a:lstStyle/>
          <a:p>
            <a:pPr>
              <a:lnSpc>
                <a:spcPct val="90000"/>
              </a:lnSpc>
              <a:spcBef>
                <a:spcPts val="600"/>
              </a:spcBef>
              <a:buClr>
                <a:srgbClr val="000000"/>
              </a:buClr>
              <a:buFontTx/>
              <a:defRPr sz="2400">
                <a:solidFill>
                  <a:srgbClr val="000000"/>
                </a:solidFill>
                <a:latin typeface="Arial"/>
                <a:ea typeface="Arial"/>
                <a:cs typeface="Arial"/>
                <a:sym typeface="Arial"/>
              </a:defRPr>
            </a:pPr>
            <a:r>
              <a:t>Extract inverted index entries for each distinct term: </a:t>
            </a:r>
            <a:r>
              <a:rPr b="1" i="1"/>
              <a:t>to, be, or, not.</a:t>
            </a:r>
            <a:endParaRPr b="1" i="1"/>
          </a:p>
          <a:p>
            <a:pPr>
              <a:lnSpc>
                <a:spcPct val="90000"/>
              </a:lnSpc>
              <a:spcBef>
                <a:spcPts val="600"/>
              </a:spcBef>
              <a:buClr>
                <a:srgbClr val="000000"/>
              </a:buClr>
              <a:buFontTx/>
              <a:defRPr sz="2400">
                <a:solidFill>
                  <a:srgbClr val="000000"/>
                </a:solidFill>
                <a:latin typeface="Arial"/>
                <a:ea typeface="Arial"/>
                <a:cs typeface="Arial"/>
                <a:sym typeface="Arial"/>
              </a:defRPr>
            </a:pPr>
            <a:r>
              <a:t>Merge their </a:t>
            </a:r>
            <a:r>
              <a:rPr i="1"/>
              <a:t>doc:position</a:t>
            </a:r>
            <a:r>
              <a:t> lists to enumerate all positions with “</a:t>
            </a:r>
            <a:r>
              <a:rPr b="1" i="1"/>
              <a:t>to be or not to be</a:t>
            </a:r>
            <a:r>
              <a:t>”.</a:t>
            </a:r>
          </a:p>
          <a:p>
            <a:pPr lvl="1" marL="742950" indent="-285750">
              <a:lnSpc>
                <a:spcPct val="90000"/>
              </a:lnSpc>
              <a:spcBef>
                <a:spcPts val="1400"/>
              </a:spcBef>
              <a:buClr>
                <a:srgbClr val="000000"/>
              </a:buClr>
              <a:buFontTx/>
              <a:buChar char="•"/>
              <a:defRPr b="1" i="1" sz="2400">
                <a:solidFill>
                  <a:srgbClr val="000000"/>
                </a:solidFill>
                <a:latin typeface="Arial"/>
                <a:ea typeface="Arial"/>
                <a:cs typeface="Arial"/>
                <a:sym typeface="Arial"/>
              </a:defRPr>
            </a:pPr>
            <a:r>
              <a:t>to</a:t>
            </a:r>
            <a:r>
              <a:rPr b="0"/>
              <a:t>: </a:t>
            </a:r>
          </a:p>
          <a:p>
            <a:pPr lvl="2" marL="1188719" indent="-274319">
              <a:lnSpc>
                <a:spcPct val="90000"/>
              </a:lnSpc>
              <a:spcBef>
                <a:spcPts val="1400"/>
              </a:spcBef>
              <a:buClr>
                <a:srgbClr val="000000"/>
              </a:buClr>
              <a:buFontTx/>
              <a:defRPr i="1" sz="2400">
                <a:solidFill>
                  <a:srgbClr val="000000"/>
                </a:solidFill>
                <a:latin typeface="Arial"/>
                <a:ea typeface="Arial"/>
                <a:cs typeface="Arial"/>
                <a:sym typeface="Arial"/>
              </a:defRPr>
            </a:pPr>
            <a:r>
              <a:t>2</a:t>
            </a:r>
            <a:r>
              <a:rPr i="0"/>
              <a:t>:1,17,74,222,551;</a:t>
            </a:r>
            <a:r>
              <a:t> </a:t>
            </a:r>
            <a:r>
              <a:rPr>
                <a:solidFill>
                  <a:srgbClr val="990033"/>
                </a:solidFill>
              </a:rPr>
              <a:t>4</a:t>
            </a:r>
            <a:r>
              <a:rPr i="0">
                <a:solidFill>
                  <a:srgbClr val="990033"/>
                </a:solidFill>
              </a:rPr>
              <a:t>:8,16,190,429,433;</a:t>
            </a:r>
            <a:r>
              <a:rPr i="0"/>
              <a:t> </a:t>
            </a:r>
            <a:r>
              <a:t>7</a:t>
            </a:r>
            <a:r>
              <a:rPr i="0"/>
              <a:t>:13,23,191; ...</a:t>
            </a:r>
          </a:p>
          <a:p>
            <a:pPr lvl="1" marL="742950" indent="-285750">
              <a:lnSpc>
                <a:spcPct val="90000"/>
              </a:lnSpc>
              <a:spcBef>
                <a:spcPts val="1400"/>
              </a:spcBef>
              <a:buClr>
                <a:srgbClr val="000000"/>
              </a:buClr>
              <a:buFontTx/>
              <a:buChar char="•"/>
              <a:defRPr b="1" i="1" sz="2400">
                <a:solidFill>
                  <a:srgbClr val="000000"/>
                </a:solidFill>
                <a:latin typeface="Arial"/>
                <a:ea typeface="Arial"/>
                <a:cs typeface="Arial"/>
                <a:sym typeface="Arial"/>
              </a:defRPr>
            </a:pPr>
            <a:r>
              <a:t>be</a:t>
            </a:r>
            <a:r>
              <a:rPr b="0"/>
              <a:t>:  </a:t>
            </a:r>
          </a:p>
          <a:p>
            <a:pPr lvl="2" marL="1188719" indent="-274319">
              <a:lnSpc>
                <a:spcPct val="90000"/>
              </a:lnSpc>
              <a:spcBef>
                <a:spcPts val="1400"/>
              </a:spcBef>
              <a:buClr>
                <a:srgbClr val="000000"/>
              </a:buClr>
              <a:buFontTx/>
              <a:defRPr i="1" sz="2400">
                <a:solidFill>
                  <a:srgbClr val="000000"/>
                </a:solidFill>
                <a:latin typeface="Arial"/>
                <a:ea typeface="Arial"/>
                <a:cs typeface="Arial"/>
                <a:sym typeface="Arial"/>
              </a:defRPr>
            </a:pPr>
            <a:r>
              <a:t>1</a:t>
            </a:r>
            <a:r>
              <a:rPr i="0"/>
              <a:t>:17,19; </a:t>
            </a:r>
            <a:r>
              <a:rPr>
                <a:solidFill>
                  <a:srgbClr val="990033"/>
                </a:solidFill>
              </a:rPr>
              <a:t>4</a:t>
            </a:r>
            <a:r>
              <a:rPr i="0">
                <a:solidFill>
                  <a:srgbClr val="990033"/>
                </a:solidFill>
              </a:rPr>
              <a:t>:17,191,291,430,434;</a:t>
            </a:r>
            <a:r>
              <a:rPr i="0"/>
              <a:t> </a:t>
            </a:r>
            <a:r>
              <a:t>5</a:t>
            </a:r>
            <a:r>
              <a:rPr i="0"/>
              <a:t>:14,19,101; …</a:t>
            </a:r>
            <a:endParaRPr i="0"/>
          </a:p>
          <a:p>
            <a:pPr lvl="2" marL="1188719" indent="-274319">
              <a:lnSpc>
                <a:spcPct val="90000"/>
              </a:lnSpc>
              <a:spcBef>
                <a:spcPts val="1400"/>
              </a:spcBef>
              <a:buClr>
                <a:srgbClr val="000000"/>
              </a:buClr>
              <a:buFontTx/>
              <a:defRPr i="1" sz="2400">
                <a:solidFill>
                  <a:srgbClr val="000000"/>
                </a:solidFill>
                <a:latin typeface="Arial"/>
                <a:ea typeface="Arial"/>
                <a:cs typeface="Arial"/>
                <a:sym typeface="Arial"/>
              </a:defRPr>
            </a:pPr>
            <a:endParaRPr i="0"/>
          </a:p>
          <a:p>
            <a:pPr>
              <a:spcBef>
                <a:spcPts val="600"/>
              </a:spcBef>
              <a:buClr>
                <a:srgbClr val="000000"/>
              </a:buClr>
              <a:buFontTx/>
              <a:defRPr sz="2800">
                <a:solidFill>
                  <a:srgbClr val="1F497D"/>
                </a:solidFill>
                <a:latin typeface="Calibri"/>
                <a:ea typeface="Calibri"/>
                <a:cs typeface="Calibri"/>
                <a:sym typeface="Calibri"/>
              </a:defRPr>
            </a:pPr>
            <a:r>
              <a:t>LIMIT! /3 to /3 be /2 or /2 not </a:t>
            </a:r>
          </a:p>
          <a:p>
            <a:pPr lvl="1" marL="742950" indent="-285750">
              <a:spcBef>
                <a:spcPts val="500"/>
              </a:spcBef>
              <a:buClr>
                <a:srgbClr val="000000"/>
              </a:buClr>
              <a:buFontTx/>
              <a:buChar char="•"/>
              <a:defRPr sz="2400">
                <a:solidFill>
                  <a:srgbClr val="000000"/>
                </a:solidFill>
                <a:latin typeface="Calibri"/>
                <a:ea typeface="Calibri"/>
                <a:cs typeface="Calibri"/>
                <a:sym typeface="Calibri"/>
              </a:defRPr>
            </a:pPr>
            <a:r>
              <a:t>Here, /</a:t>
            </a:r>
            <a:r>
              <a:rPr i="1"/>
              <a:t>k</a:t>
            </a:r>
            <a:r>
              <a:t> means “within </a:t>
            </a:r>
            <a:r>
              <a:rPr i="1"/>
              <a:t>k</a:t>
            </a:r>
            <a:r>
              <a:t> words of”.</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Positional indexing siz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Positional indexing size</a:t>
            </a:r>
          </a:p>
        </p:txBody>
      </p:sp>
      <p:sp>
        <p:nvSpPr>
          <p:cNvPr id="683"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84" name="A positional index expands postings storage substantially…"/>
          <p:cNvSpPr txBox="1"/>
          <p:nvPr>
            <p:ph type="body" idx="4294967295"/>
          </p:nvPr>
        </p:nvSpPr>
        <p:spPr>
          <a:xfrm>
            <a:off x="600769" y="1455631"/>
            <a:ext cx="11247375" cy="4543928"/>
          </a:xfrm>
          <a:prstGeom prst="rect">
            <a:avLst/>
          </a:prstGeom>
        </p:spPr>
        <p:txBody>
          <a:bodyPr lIns="45719" tIns="45719" rIns="45719" bIns="45719"/>
          <a:lstStyle/>
          <a:p>
            <a:pPr>
              <a:spcBef>
                <a:spcPts val="600"/>
              </a:spcBef>
              <a:buClr>
                <a:srgbClr val="000000"/>
              </a:buClr>
              <a:buFontTx/>
              <a:defRPr sz="2400">
                <a:solidFill>
                  <a:srgbClr val="000000"/>
                </a:solidFill>
                <a:latin typeface="Arial"/>
                <a:ea typeface="Arial"/>
                <a:cs typeface="Arial"/>
                <a:sym typeface="Arial"/>
              </a:defRPr>
            </a:pPr>
            <a:r>
              <a:t>A positional index expands postings storage </a:t>
            </a:r>
            <a:r>
              <a:rPr i="1"/>
              <a:t>substantially</a:t>
            </a:r>
            <a:endParaRPr i="1"/>
          </a:p>
          <a:p>
            <a:pPr lvl="1" marL="742950" indent="-285750">
              <a:spcBef>
                <a:spcPts val="500"/>
              </a:spcBef>
              <a:buClr>
                <a:srgbClr val="000000"/>
              </a:buClr>
              <a:buFontTx/>
              <a:buChar char="•"/>
              <a:defRPr sz="2400">
                <a:solidFill>
                  <a:srgbClr val="000000"/>
                </a:solidFill>
                <a:latin typeface="Arial"/>
                <a:ea typeface="Arial"/>
                <a:cs typeface="Arial"/>
                <a:sym typeface="Arial"/>
              </a:defRPr>
            </a:pPr>
            <a:r>
              <a:t>Even though indices can be compressed</a:t>
            </a:r>
          </a:p>
          <a:p>
            <a:pPr lvl="1" marL="742950" indent="-285750">
              <a:spcBef>
                <a:spcPts val="500"/>
              </a:spcBef>
              <a:buClr>
                <a:srgbClr val="000000"/>
              </a:buClr>
              <a:buFontTx/>
              <a:buChar char="•"/>
              <a:defRPr sz="2400">
                <a:solidFill>
                  <a:srgbClr val="000000"/>
                </a:solidFill>
                <a:latin typeface="Arial"/>
                <a:ea typeface="Arial"/>
                <a:cs typeface="Arial"/>
                <a:sym typeface="Arial"/>
              </a:defRPr>
            </a:pPr>
          </a:p>
          <a:p>
            <a:pPr>
              <a:spcBef>
                <a:spcPts val="600"/>
              </a:spcBef>
              <a:buClr>
                <a:srgbClr val="000000"/>
              </a:buClr>
              <a:buFontTx/>
              <a:defRPr sz="2400">
                <a:solidFill>
                  <a:srgbClr val="000000"/>
                </a:solidFill>
                <a:latin typeface="Arial"/>
                <a:ea typeface="Arial"/>
                <a:cs typeface="Arial"/>
                <a:sym typeface="Arial"/>
              </a:defRPr>
            </a:pPr>
            <a:r>
              <a:t>Nevertheless, a positional index is now standardly used because of the power and usefulness of phrase and proximity queries … whether used explicitly or implicitly in a ranking retrieval system</a:t>
            </a:r>
          </a:p>
          <a:p>
            <a:pPr>
              <a:spcBef>
                <a:spcPts val="600"/>
              </a:spcBef>
              <a:buClr>
                <a:srgbClr val="000000"/>
              </a:buClr>
              <a:buFontTx/>
              <a:defRPr sz="2400">
                <a:solidFill>
                  <a:srgbClr val="000000"/>
                </a:solidFill>
                <a:latin typeface="Arial"/>
                <a:ea typeface="Arial"/>
                <a:cs typeface="Arial"/>
                <a:sym typeface="Arial"/>
              </a:defRPr>
            </a:pPr>
          </a:p>
          <a:p>
            <a:pPr>
              <a:spcBef>
                <a:spcPts val="600"/>
              </a:spcBef>
              <a:buClr>
                <a:srgbClr val="437085"/>
              </a:buClr>
              <a:buFontTx/>
              <a:buChar char="▪"/>
              <a:defRPr sz="2400">
                <a:solidFill>
                  <a:srgbClr val="000000"/>
                </a:solidFill>
                <a:latin typeface="Arial"/>
                <a:ea typeface="Arial"/>
                <a:cs typeface="Arial"/>
                <a:sym typeface="Arial"/>
              </a:defRPr>
            </a:pPr>
            <a:r>
              <a:t>A positional index is 2–4 as large as a non-positional index</a:t>
            </a:r>
          </a:p>
          <a:p>
            <a:pPr>
              <a:spcBef>
                <a:spcPts val="600"/>
              </a:spcBef>
              <a:buClr>
                <a:srgbClr val="437085"/>
              </a:buClr>
              <a:buFontTx/>
              <a:buChar char="▪"/>
              <a:defRPr sz="2400">
                <a:solidFill>
                  <a:srgbClr val="000000"/>
                </a:solidFill>
                <a:latin typeface="Arial"/>
                <a:ea typeface="Arial"/>
                <a:cs typeface="Arial"/>
                <a:sym typeface="Arial"/>
              </a:defRPr>
            </a:pPr>
          </a:p>
          <a:p>
            <a:pPr>
              <a:spcBef>
                <a:spcPts val="600"/>
              </a:spcBef>
              <a:buClr>
                <a:srgbClr val="437085"/>
              </a:buClr>
              <a:buFontTx/>
              <a:buChar char="▪"/>
              <a:defRPr sz="2400">
                <a:solidFill>
                  <a:srgbClr val="000000"/>
                </a:solidFill>
                <a:latin typeface="Arial"/>
                <a:ea typeface="Arial"/>
                <a:cs typeface="Arial"/>
                <a:sym typeface="Arial"/>
              </a:defRPr>
            </a:pPr>
            <a:r>
              <a:t>Positional index size 35–50% of volume of original text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Index compression (for non-positional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Index compression (for non-positional indexing)</a:t>
            </a:r>
          </a:p>
        </p:txBody>
      </p:sp>
      <p:sp>
        <p:nvSpPr>
          <p:cNvPr id="68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690" name="Compressing the posting pointer table…"/>
          <p:cNvSpPr txBox="1"/>
          <p:nvPr>
            <p:ph type="body" sz="half" idx="4294967295"/>
          </p:nvPr>
        </p:nvSpPr>
        <p:spPr>
          <a:xfrm>
            <a:off x="600769" y="1544531"/>
            <a:ext cx="10723706" cy="2731089"/>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Compressing the posting pointer table</a:t>
            </a:r>
          </a:p>
          <a:p>
            <a:pPr>
              <a:spcBef>
                <a:spcPts val="500"/>
              </a:spcBef>
              <a:defRPr sz="2400">
                <a:solidFill>
                  <a:srgbClr val="000000"/>
                </a:solidFill>
                <a:latin typeface="Arial"/>
                <a:ea typeface="Arial"/>
                <a:cs typeface="Arial"/>
                <a:sym typeface="Arial"/>
              </a:defRPr>
            </a:pPr>
            <a:r>
              <a:t>Compressing the posting lists</a:t>
            </a:r>
          </a:p>
          <a:p>
            <a:pPr>
              <a:spcBef>
                <a:spcPts val="500"/>
              </a:spcBef>
              <a:defRPr sz="2400">
                <a:solidFill>
                  <a:srgbClr val="000000"/>
                </a:solidFill>
                <a:latin typeface="Arial"/>
                <a:ea typeface="Arial"/>
                <a:cs typeface="Arial"/>
                <a:sym typeface="Arial"/>
              </a:defRPr>
            </a:pPr>
            <a:r>
              <a:t>Speeding up the dictionary search with trie</a:t>
            </a:r>
          </a:p>
        </p:txBody>
      </p:sp>
      <p:pic>
        <p:nvPicPr>
          <p:cNvPr id="691" name="Image" descr="Image"/>
          <p:cNvPicPr>
            <a:picLocks noChangeAspect="1"/>
          </p:cNvPicPr>
          <p:nvPr/>
        </p:nvPicPr>
        <p:blipFill>
          <a:blip r:embed="rId3">
            <a:extLst/>
          </a:blip>
          <a:stretch>
            <a:fillRect/>
          </a:stretch>
        </p:blipFill>
        <p:spPr>
          <a:xfrm>
            <a:off x="2578127" y="2979632"/>
            <a:ext cx="6010216" cy="2687902"/>
          </a:xfrm>
          <a:prstGeom prst="rect">
            <a:avLst/>
          </a:prstGeom>
          <a:ln w="12700">
            <a:miter lim="400000"/>
          </a:ln>
        </p:spPr>
      </p:pic>
      <p:sp>
        <p:nvSpPr>
          <p:cNvPr id="692" name="Rectangle"/>
          <p:cNvSpPr/>
          <p:nvPr/>
        </p:nvSpPr>
        <p:spPr>
          <a:xfrm>
            <a:off x="7386478" y="5644975"/>
            <a:ext cx="3123205" cy="751467"/>
          </a:xfrm>
          <a:prstGeom prst="rect">
            <a:avLst/>
          </a:prstGeom>
          <a:solidFill>
            <a:srgbClr val="FFFFFF"/>
          </a:solidFill>
          <a:ln w="12700">
            <a:miter lim="400000"/>
          </a:ln>
        </p:spPr>
        <p:txBody>
          <a:bodyPr lIns="45718" tIns="45718" rIns="45718" bIns="45718" anchor="ctr"/>
          <a:lstStyle/>
          <a:p>
            <a:pPr/>
          </a:p>
        </p:txBody>
      </p:sp>
      <p:grpSp>
        <p:nvGrpSpPr>
          <p:cNvPr id="698" name="Group 1055"/>
          <p:cNvGrpSpPr/>
          <p:nvPr/>
        </p:nvGrpSpPr>
        <p:grpSpPr>
          <a:xfrm>
            <a:off x="8518757" y="3637511"/>
            <a:ext cx="3233239" cy="202079"/>
            <a:chOff x="0" y="0"/>
            <a:chExt cx="3233237" cy="202077"/>
          </a:xfrm>
        </p:grpSpPr>
        <p:sp>
          <p:nvSpPr>
            <p:cNvPr id="693"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94"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95"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96"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697" name="Line 1061"/>
            <p:cNvSpPr/>
            <p:nvPr/>
          </p:nvSpPr>
          <p:spPr>
            <a:xfrm>
              <a:off x="1616618" y="-1"/>
              <a:ext cx="1" cy="202079"/>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704" name="Group 1055"/>
          <p:cNvGrpSpPr/>
          <p:nvPr/>
        </p:nvGrpSpPr>
        <p:grpSpPr>
          <a:xfrm>
            <a:off x="8518757" y="3900833"/>
            <a:ext cx="3233239" cy="202078"/>
            <a:chOff x="0" y="0"/>
            <a:chExt cx="3233237" cy="202077"/>
          </a:xfrm>
        </p:grpSpPr>
        <p:sp>
          <p:nvSpPr>
            <p:cNvPr id="699"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0"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1"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2"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3"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710" name="Group 1055"/>
          <p:cNvGrpSpPr/>
          <p:nvPr/>
        </p:nvGrpSpPr>
        <p:grpSpPr>
          <a:xfrm>
            <a:off x="8518757" y="4520686"/>
            <a:ext cx="3233239" cy="202078"/>
            <a:chOff x="0" y="0"/>
            <a:chExt cx="3233237" cy="202077"/>
          </a:xfrm>
        </p:grpSpPr>
        <p:sp>
          <p:nvSpPr>
            <p:cNvPr id="705"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6"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7"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8"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09"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
        <p:nvSpPr>
          <p:cNvPr id="711" name="TextBox 6"/>
          <p:cNvSpPr txBox="1"/>
          <p:nvPr/>
        </p:nvSpPr>
        <p:spPr>
          <a:xfrm>
            <a:off x="4248915" y="6070902"/>
            <a:ext cx="3233238"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Compressing the posting ptr table</a:t>
            </a:r>
          </a:p>
        </p:txBody>
      </p:sp>
      <p:sp>
        <p:nvSpPr>
          <p:cNvPr id="712" name="TextBox 6"/>
          <p:cNvSpPr txBox="1"/>
          <p:nvPr/>
        </p:nvSpPr>
        <p:spPr>
          <a:xfrm>
            <a:off x="8213878" y="6070902"/>
            <a:ext cx="5860591"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Compressing the posting list</a:t>
            </a:r>
          </a:p>
        </p:txBody>
      </p:sp>
      <p:sp>
        <p:nvSpPr>
          <p:cNvPr id="713" name="TextBox 6"/>
          <p:cNvSpPr txBox="1"/>
          <p:nvPr/>
        </p:nvSpPr>
        <p:spPr>
          <a:xfrm>
            <a:off x="245502" y="6070902"/>
            <a:ext cx="3509338"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Speeding up the dictionary search</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7" name="Compressing the postings pointer tab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postings pointer table</a:t>
            </a:r>
          </a:p>
        </p:txBody>
      </p:sp>
      <p:sp>
        <p:nvSpPr>
          <p:cNvPr id="718"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719" name="Most of the space in the table is wasted…"/>
          <p:cNvSpPr txBox="1"/>
          <p:nvPr>
            <p:ph type="body" sz="half" idx="4294967295"/>
          </p:nvPr>
        </p:nvSpPr>
        <p:spPr>
          <a:xfrm>
            <a:off x="600769" y="1544531"/>
            <a:ext cx="10723706" cy="2731089"/>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Most of the space in the table is wasted </a:t>
            </a:r>
          </a:p>
          <a:p>
            <a:pPr lvl="1" marL="800100" indent="-342900">
              <a:spcBef>
                <a:spcPts val="500"/>
              </a:spcBef>
              <a:buChar char="•"/>
              <a:defRPr sz="2400">
                <a:solidFill>
                  <a:srgbClr val="000000"/>
                </a:solidFill>
                <a:latin typeface="Arial"/>
                <a:ea typeface="Arial"/>
                <a:cs typeface="Arial"/>
                <a:sym typeface="Arial"/>
              </a:defRPr>
            </a:pPr>
            <a:r>
              <a:t>Most words &lt; 20 bytes</a:t>
            </a:r>
          </a:p>
          <a:p>
            <a:pPr lvl="1" marL="800100" indent="-342900">
              <a:spcBef>
                <a:spcPts val="500"/>
              </a:spcBef>
              <a:buChar char="•"/>
              <a:defRPr sz="2400">
                <a:solidFill>
                  <a:srgbClr val="000000"/>
                </a:solidFill>
                <a:latin typeface="Arial"/>
                <a:ea typeface="Arial"/>
                <a:cs typeface="Arial"/>
                <a:sym typeface="Arial"/>
              </a:defRPr>
            </a:pPr>
            <a:r>
              <a:t>Table storage = 28N</a:t>
            </a:r>
          </a:p>
        </p:txBody>
      </p:sp>
      <p:pic>
        <p:nvPicPr>
          <p:cNvPr id="720" name="Image" descr="Image"/>
          <p:cNvPicPr>
            <a:picLocks noChangeAspect="1"/>
          </p:cNvPicPr>
          <p:nvPr/>
        </p:nvPicPr>
        <p:blipFill>
          <a:blip r:embed="rId3">
            <a:extLst/>
          </a:blip>
          <a:stretch>
            <a:fillRect/>
          </a:stretch>
        </p:blipFill>
        <p:spPr>
          <a:xfrm>
            <a:off x="2578127" y="2979632"/>
            <a:ext cx="6010216" cy="2687902"/>
          </a:xfrm>
          <a:prstGeom prst="rect">
            <a:avLst/>
          </a:prstGeom>
          <a:ln w="12700">
            <a:miter lim="400000"/>
          </a:ln>
        </p:spPr>
      </p:pic>
      <p:sp>
        <p:nvSpPr>
          <p:cNvPr id="721" name="Rectangle"/>
          <p:cNvSpPr/>
          <p:nvPr/>
        </p:nvSpPr>
        <p:spPr>
          <a:xfrm>
            <a:off x="7386478" y="5644975"/>
            <a:ext cx="3123205" cy="751467"/>
          </a:xfrm>
          <a:prstGeom prst="rect">
            <a:avLst/>
          </a:prstGeom>
          <a:solidFill>
            <a:srgbClr val="FFFFFF"/>
          </a:solidFill>
          <a:ln w="12700">
            <a:miter lim="400000"/>
          </a:ln>
        </p:spPr>
        <p:txBody>
          <a:bodyPr lIns="45718" tIns="45718" rIns="45718" bIns="45718" anchor="ctr"/>
          <a:lstStyle/>
          <a:p>
            <a:pPr/>
          </a:p>
        </p:txBody>
      </p:sp>
      <p:sp>
        <p:nvSpPr>
          <p:cNvPr id="722" name="Rectangle"/>
          <p:cNvSpPr/>
          <p:nvPr/>
        </p:nvSpPr>
        <p:spPr>
          <a:xfrm>
            <a:off x="4460380" y="2855286"/>
            <a:ext cx="2629387" cy="2936594"/>
          </a:xfrm>
          <a:prstGeom prst="rect">
            <a:avLst/>
          </a:prstGeom>
          <a:ln w="25400">
            <a:solidFill>
              <a:srgbClr val="FF2600"/>
            </a:solidFill>
            <a:custDash>
              <a:ds d="200000" sp="200000"/>
            </a:custDash>
            <a:miter lim="400000"/>
          </a:ln>
        </p:spPr>
        <p:txBody>
          <a:bodyPr lIns="45718" tIns="45718" rIns="45718" bIns="45718" anchor="ctr"/>
          <a:lstStyle/>
          <a:p>
            <a:pPr/>
          </a:p>
        </p:txBody>
      </p:sp>
      <p:sp>
        <p:nvSpPr>
          <p:cNvPr id="723" name="TextBox 6"/>
          <p:cNvSpPr txBox="1"/>
          <p:nvPr/>
        </p:nvSpPr>
        <p:spPr>
          <a:xfrm>
            <a:off x="4165025" y="6070902"/>
            <a:ext cx="5860591"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Compressing the posting ptr table</a:t>
            </a:r>
          </a:p>
        </p:txBody>
      </p:sp>
      <p:grpSp>
        <p:nvGrpSpPr>
          <p:cNvPr id="729" name="Group 1055"/>
          <p:cNvGrpSpPr/>
          <p:nvPr/>
        </p:nvGrpSpPr>
        <p:grpSpPr>
          <a:xfrm>
            <a:off x="8518758" y="3637512"/>
            <a:ext cx="3233238" cy="202078"/>
            <a:chOff x="0" y="0"/>
            <a:chExt cx="3233237" cy="202077"/>
          </a:xfrm>
        </p:grpSpPr>
        <p:sp>
          <p:nvSpPr>
            <p:cNvPr id="724"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25"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26"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27"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28"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735" name="Group 1055"/>
          <p:cNvGrpSpPr/>
          <p:nvPr/>
        </p:nvGrpSpPr>
        <p:grpSpPr>
          <a:xfrm>
            <a:off x="8518758" y="3900833"/>
            <a:ext cx="3233238" cy="202078"/>
            <a:chOff x="0" y="0"/>
            <a:chExt cx="3233237" cy="202077"/>
          </a:xfrm>
        </p:grpSpPr>
        <p:sp>
          <p:nvSpPr>
            <p:cNvPr id="730"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1"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2"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3"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4"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741" name="Group 1055"/>
          <p:cNvGrpSpPr/>
          <p:nvPr/>
        </p:nvGrpSpPr>
        <p:grpSpPr>
          <a:xfrm>
            <a:off x="8518758" y="4520686"/>
            <a:ext cx="3233238" cy="202078"/>
            <a:chOff x="0" y="0"/>
            <a:chExt cx="3233237" cy="202077"/>
          </a:xfrm>
        </p:grpSpPr>
        <p:sp>
          <p:nvSpPr>
            <p:cNvPr id="736"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7"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8"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39"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40"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Compressing the postings pointer tab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postings pointer table</a:t>
            </a:r>
          </a:p>
        </p:txBody>
      </p:sp>
      <p:sp>
        <p:nvSpPr>
          <p:cNvPr id="746"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747" name="Concatenate the dictionary as one string…"/>
          <p:cNvSpPr txBox="1"/>
          <p:nvPr>
            <p:ph type="body" sz="half" idx="4294967295"/>
          </p:nvPr>
        </p:nvSpPr>
        <p:spPr>
          <a:xfrm>
            <a:off x="600769" y="1544531"/>
            <a:ext cx="4712019" cy="4377592"/>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Concatenate the dictionary as one string</a:t>
            </a:r>
          </a:p>
          <a:p>
            <a:pPr lvl="1" marL="800100" indent="-342900">
              <a:spcBef>
                <a:spcPts val="500"/>
              </a:spcBef>
              <a:buChar char="•"/>
              <a:defRPr sz="2400">
                <a:solidFill>
                  <a:srgbClr val="000000"/>
                </a:solidFill>
                <a:latin typeface="Arial"/>
                <a:ea typeface="Arial"/>
                <a:cs typeface="Arial"/>
                <a:sym typeface="Arial"/>
              </a:defRPr>
            </a:pPr>
            <a:r>
              <a:t>Table storage 28N -&gt; 11N</a:t>
            </a:r>
          </a:p>
          <a:p>
            <a:pPr>
              <a:spcBef>
                <a:spcPts val="500"/>
              </a:spcBef>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How to further improve the storage space?</a:t>
            </a:r>
          </a:p>
          <a:p>
            <a:pPr lvl="1" marL="800100" indent="-342900">
              <a:spcBef>
                <a:spcPts val="500"/>
              </a:spcBef>
              <a:buChar char="•"/>
              <a:defRPr sz="2400">
                <a:solidFill>
                  <a:srgbClr val="000000"/>
                </a:solidFill>
                <a:latin typeface="Arial"/>
                <a:ea typeface="Arial"/>
                <a:cs typeface="Arial"/>
                <a:sym typeface="Arial"/>
              </a:defRPr>
            </a:pPr>
            <a:r>
              <a:t>Instead of storing absolute term pointers, store the gaps</a:t>
            </a:r>
          </a:p>
        </p:txBody>
      </p:sp>
      <p:pic>
        <p:nvPicPr>
          <p:cNvPr id="748" name="Image" descr="Image"/>
          <p:cNvPicPr>
            <a:picLocks noChangeAspect="1"/>
          </p:cNvPicPr>
          <p:nvPr/>
        </p:nvPicPr>
        <p:blipFill>
          <a:blip r:embed="rId3">
            <a:extLst/>
          </a:blip>
          <a:stretch>
            <a:fillRect/>
          </a:stretch>
        </p:blipFill>
        <p:spPr>
          <a:xfrm>
            <a:off x="5886887" y="2547542"/>
            <a:ext cx="5768472" cy="2371570"/>
          </a:xfrm>
          <a:prstGeom prst="rect">
            <a:avLst/>
          </a:prstGeom>
          <a:ln w="12700">
            <a:miter lim="400000"/>
          </a:ln>
        </p:spPr>
      </p:pic>
      <p:sp>
        <p:nvSpPr>
          <p:cNvPr id="749" name="Rectangle"/>
          <p:cNvSpPr/>
          <p:nvPr/>
        </p:nvSpPr>
        <p:spPr>
          <a:xfrm>
            <a:off x="9075173" y="2934285"/>
            <a:ext cx="3034212" cy="1903157"/>
          </a:xfrm>
          <a:prstGeom prst="rect">
            <a:avLst/>
          </a:prstGeom>
          <a:solidFill>
            <a:srgbClr val="FFFFFF"/>
          </a:solidFill>
          <a:ln w="12700">
            <a:miter lim="400000"/>
          </a:ln>
        </p:spPr>
        <p:txBody>
          <a:bodyPr lIns="45718" tIns="45718" rIns="45718" bIns="45718" anchor="ctr"/>
          <a:lstStyle/>
          <a:p>
            <a:pPr/>
          </a:p>
        </p:txBody>
      </p:sp>
      <p:sp>
        <p:nvSpPr>
          <p:cNvPr id="750" name="4 bytes"/>
          <p:cNvSpPr txBox="1"/>
          <p:nvPr/>
        </p:nvSpPr>
        <p:spPr>
          <a:xfrm>
            <a:off x="5727634" y="4552002"/>
            <a:ext cx="67738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4 bytes</a:t>
            </a:r>
          </a:p>
        </p:txBody>
      </p:sp>
      <p:sp>
        <p:nvSpPr>
          <p:cNvPr id="751" name="4 bytes"/>
          <p:cNvSpPr txBox="1"/>
          <p:nvPr/>
        </p:nvSpPr>
        <p:spPr>
          <a:xfrm>
            <a:off x="6509944" y="4552002"/>
            <a:ext cx="67738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4 bytes</a:t>
            </a:r>
          </a:p>
        </p:txBody>
      </p:sp>
      <p:sp>
        <p:nvSpPr>
          <p:cNvPr id="752" name="3 bytes"/>
          <p:cNvSpPr txBox="1"/>
          <p:nvPr/>
        </p:nvSpPr>
        <p:spPr>
          <a:xfrm>
            <a:off x="7292254" y="4552002"/>
            <a:ext cx="677388"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3 bytes</a:t>
            </a:r>
          </a:p>
        </p:txBody>
      </p:sp>
      <p:grpSp>
        <p:nvGrpSpPr>
          <p:cNvPr id="758" name="Group 1055"/>
          <p:cNvGrpSpPr/>
          <p:nvPr/>
        </p:nvGrpSpPr>
        <p:grpSpPr>
          <a:xfrm>
            <a:off x="8833345" y="4143181"/>
            <a:ext cx="3233239" cy="202079"/>
            <a:chOff x="0" y="0"/>
            <a:chExt cx="3233237" cy="202077"/>
          </a:xfrm>
        </p:grpSpPr>
        <p:sp>
          <p:nvSpPr>
            <p:cNvPr id="753"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54"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55"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56"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57"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2" name="Compressing the postings pointer tab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postings pointer table</a:t>
            </a:r>
          </a:p>
        </p:txBody>
      </p:sp>
      <p:sp>
        <p:nvSpPr>
          <p:cNvPr id="763"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764" name="Save more space by skipping (k-1) pointers for every k pointers…"/>
          <p:cNvSpPr txBox="1"/>
          <p:nvPr>
            <p:ph type="body" sz="half" idx="4294967295"/>
          </p:nvPr>
        </p:nvSpPr>
        <p:spPr>
          <a:xfrm>
            <a:off x="600769" y="1544531"/>
            <a:ext cx="4515934" cy="4657155"/>
          </a:xfrm>
          <a:prstGeom prst="rect">
            <a:avLst/>
          </a:prstGeom>
        </p:spPr>
        <p:txBody>
          <a:bodyPr lIns="45719" tIns="45719" rIns="45719" bIns="45719"/>
          <a:lstStyle/>
          <a:p>
            <a:pPr marL="298322" indent="-298322" defTabSz="397763">
              <a:spcBef>
                <a:spcPts val="500"/>
              </a:spcBef>
              <a:defRPr sz="2088">
                <a:solidFill>
                  <a:srgbClr val="000000"/>
                </a:solidFill>
                <a:latin typeface="Arial"/>
                <a:ea typeface="Arial"/>
                <a:cs typeface="Arial"/>
                <a:sym typeface="Arial"/>
              </a:defRPr>
            </a:pPr>
            <a:r>
              <a:t>Save more space by skipping (k-1) pointers for every k pointers</a:t>
            </a:r>
          </a:p>
          <a:p>
            <a:pPr lvl="1" marL="696087" indent="-298322" defTabSz="397763">
              <a:spcBef>
                <a:spcPts val="500"/>
              </a:spcBef>
              <a:buChar char="•"/>
              <a:defRPr sz="2088">
                <a:solidFill>
                  <a:srgbClr val="000000"/>
                </a:solidFill>
                <a:latin typeface="Arial"/>
                <a:ea typeface="Arial"/>
                <a:cs typeface="Arial"/>
                <a:sym typeface="Arial"/>
              </a:defRPr>
            </a:pPr>
            <a:r>
              <a:t>Recover the skipped pointers by adding the </a:t>
            </a:r>
            <a:r>
              <a:rPr b="1">
                <a:solidFill>
                  <a:srgbClr val="FF2600"/>
                </a:solidFill>
              </a:rPr>
              <a:t>length of words</a:t>
            </a:r>
          </a:p>
          <a:p>
            <a:pPr marL="298322" indent="-298322" defTabSz="397763">
              <a:spcBef>
                <a:spcPts val="500"/>
              </a:spcBef>
              <a:defRPr sz="2088">
                <a:solidFill>
                  <a:srgbClr val="000000"/>
                </a:solidFill>
                <a:latin typeface="Arial"/>
                <a:ea typeface="Arial"/>
                <a:cs typeface="Arial"/>
                <a:sym typeface="Arial"/>
              </a:defRPr>
            </a:pPr>
          </a:p>
          <a:p>
            <a:pPr marL="298322" indent="-298322" defTabSz="397763">
              <a:spcBef>
                <a:spcPts val="500"/>
              </a:spcBef>
              <a:defRPr sz="2088">
                <a:solidFill>
                  <a:srgbClr val="000000"/>
                </a:solidFill>
                <a:latin typeface="Arial"/>
                <a:ea typeface="Arial"/>
                <a:cs typeface="Arial"/>
                <a:sym typeface="Arial"/>
              </a:defRPr>
            </a:pPr>
            <a:r>
              <a:t>Table storage is further reduced to 8N + 3N * (</a:t>
            </a:r>
            <a:r>
              <a:rPr b="1">
                <a:solidFill>
                  <a:srgbClr val="FF2600"/>
                </a:solidFill>
              </a:rPr>
              <a:t>3+k</a:t>
            </a:r>
            <a:r>
              <a:t>/3*k). When k=4, the storage required is 9.75N &lt; 11N</a:t>
            </a:r>
          </a:p>
          <a:p>
            <a:pPr marL="298322" indent="-298322" defTabSz="397763">
              <a:spcBef>
                <a:spcPts val="500"/>
              </a:spcBef>
              <a:defRPr sz="2088">
                <a:solidFill>
                  <a:srgbClr val="000000"/>
                </a:solidFill>
                <a:latin typeface="Arial"/>
                <a:ea typeface="Arial"/>
                <a:cs typeface="Arial"/>
                <a:sym typeface="Arial"/>
              </a:defRPr>
            </a:pPr>
          </a:p>
          <a:p>
            <a:pPr marL="298322" indent="-298322" defTabSz="397763">
              <a:spcBef>
                <a:spcPts val="500"/>
              </a:spcBef>
              <a:defRPr sz="2088">
                <a:solidFill>
                  <a:srgbClr val="000000"/>
                </a:solidFill>
                <a:latin typeface="Arial"/>
                <a:ea typeface="Arial"/>
                <a:cs typeface="Arial"/>
                <a:sym typeface="Arial"/>
              </a:defRPr>
            </a:pPr>
            <a:r>
              <a:t>Trade-off between saving space (skipping more) vs. saving time (skipping less)</a:t>
            </a:r>
          </a:p>
        </p:txBody>
      </p:sp>
      <p:sp>
        <p:nvSpPr>
          <p:cNvPr id="765" name="4 bytes"/>
          <p:cNvSpPr txBox="1"/>
          <p:nvPr/>
        </p:nvSpPr>
        <p:spPr>
          <a:xfrm>
            <a:off x="5608085" y="5192271"/>
            <a:ext cx="677387"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4 bytes</a:t>
            </a:r>
          </a:p>
        </p:txBody>
      </p:sp>
      <p:pic>
        <p:nvPicPr>
          <p:cNvPr id="766" name="Image" descr="Image"/>
          <p:cNvPicPr>
            <a:picLocks noChangeAspect="1"/>
          </p:cNvPicPr>
          <p:nvPr/>
        </p:nvPicPr>
        <p:blipFill>
          <a:blip r:embed="rId3">
            <a:extLst/>
          </a:blip>
          <a:stretch>
            <a:fillRect/>
          </a:stretch>
        </p:blipFill>
        <p:spPr>
          <a:xfrm>
            <a:off x="5748579" y="2697156"/>
            <a:ext cx="5578599" cy="2239030"/>
          </a:xfrm>
          <a:prstGeom prst="rect">
            <a:avLst/>
          </a:prstGeom>
          <a:ln w="12700">
            <a:miter lim="400000"/>
          </a:ln>
        </p:spPr>
      </p:pic>
      <p:sp>
        <p:nvSpPr>
          <p:cNvPr id="767" name="4 bytes"/>
          <p:cNvSpPr txBox="1"/>
          <p:nvPr/>
        </p:nvSpPr>
        <p:spPr>
          <a:xfrm>
            <a:off x="6406575" y="5192271"/>
            <a:ext cx="677388"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4 bytes</a:t>
            </a:r>
          </a:p>
        </p:txBody>
      </p:sp>
      <p:sp>
        <p:nvSpPr>
          <p:cNvPr id="768" name="1 byte"/>
          <p:cNvSpPr txBox="1"/>
          <p:nvPr/>
        </p:nvSpPr>
        <p:spPr>
          <a:xfrm>
            <a:off x="10530157" y="3450425"/>
            <a:ext cx="618005"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400">
                <a:solidFill>
                  <a:srgbClr val="FF2600"/>
                </a:solidFill>
                <a:latin typeface="Arial"/>
                <a:ea typeface="Arial"/>
                <a:cs typeface="Arial"/>
                <a:sym typeface="Arial"/>
              </a:defRPr>
            </a:lvl1pPr>
          </a:lstStyle>
          <a:p>
            <a:pPr/>
            <a:r>
              <a:t>1 byte</a:t>
            </a:r>
          </a:p>
        </p:txBody>
      </p:sp>
      <p:sp>
        <p:nvSpPr>
          <p:cNvPr id="769" name="Line"/>
          <p:cNvSpPr/>
          <p:nvPr/>
        </p:nvSpPr>
        <p:spPr>
          <a:xfrm flipH="1" flipV="1">
            <a:off x="9932100" y="3091713"/>
            <a:ext cx="775495" cy="341966"/>
          </a:xfrm>
          <a:prstGeom prst="line">
            <a:avLst/>
          </a:prstGeom>
          <a:ln w="12700">
            <a:solidFill>
              <a:srgbClr val="FF2600"/>
            </a:solidFill>
            <a:tailEnd type="triangle"/>
          </a:ln>
        </p:spPr>
        <p:txBody>
          <a:bodyPr lIns="45718" tIns="45718" rIns="45718" bIns="45718"/>
          <a:lstStyle/>
          <a:p>
            <a:pPr/>
          </a:p>
        </p:txBody>
      </p:sp>
      <p:sp>
        <p:nvSpPr>
          <p:cNvPr id="770" name="3 bytes"/>
          <p:cNvSpPr txBox="1"/>
          <p:nvPr/>
        </p:nvSpPr>
        <p:spPr>
          <a:xfrm>
            <a:off x="7205065" y="5192271"/>
            <a:ext cx="677388"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3 bytes</a:t>
            </a:r>
          </a:p>
        </p:txBody>
      </p:sp>
      <p:sp>
        <p:nvSpPr>
          <p:cNvPr id="771" name="absolute value of ptr address"/>
          <p:cNvSpPr txBox="1"/>
          <p:nvPr/>
        </p:nvSpPr>
        <p:spPr>
          <a:xfrm>
            <a:off x="8182404" y="3672260"/>
            <a:ext cx="2574240"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400">
                <a:solidFill>
                  <a:srgbClr val="FF2600"/>
                </a:solidFill>
                <a:latin typeface="Arial"/>
                <a:ea typeface="Arial"/>
                <a:cs typeface="Arial"/>
                <a:sym typeface="Arial"/>
              </a:defRPr>
            </a:lvl1pPr>
          </a:lstStyle>
          <a:p>
            <a:pPr/>
            <a:r>
              <a:t>absolute value of ptr address</a:t>
            </a:r>
          </a:p>
        </p:txBody>
      </p:sp>
      <p:sp>
        <p:nvSpPr>
          <p:cNvPr id="772" name="absolute value of ptr address"/>
          <p:cNvSpPr txBox="1"/>
          <p:nvPr/>
        </p:nvSpPr>
        <p:spPr>
          <a:xfrm>
            <a:off x="8267460" y="4743021"/>
            <a:ext cx="2574239"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400">
                <a:solidFill>
                  <a:srgbClr val="FF2600"/>
                </a:solidFill>
                <a:latin typeface="Arial"/>
                <a:ea typeface="Arial"/>
                <a:cs typeface="Arial"/>
                <a:sym typeface="Arial"/>
              </a:defRPr>
            </a:lvl1pPr>
          </a:lstStyle>
          <a:p>
            <a:pPr/>
            <a:r>
              <a:t>absolute value of ptr address</a:t>
            </a:r>
          </a:p>
        </p:txBody>
      </p:sp>
      <p:sp>
        <p:nvSpPr>
          <p:cNvPr id="773" name="Line"/>
          <p:cNvSpPr/>
          <p:nvPr/>
        </p:nvSpPr>
        <p:spPr>
          <a:xfrm flipH="1" flipV="1">
            <a:off x="7804558" y="3826915"/>
            <a:ext cx="366664" cy="1"/>
          </a:xfrm>
          <a:prstGeom prst="line">
            <a:avLst/>
          </a:prstGeom>
          <a:ln w="12700">
            <a:solidFill>
              <a:srgbClr val="FF2600"/>
            </a:solidFill>
            <a:tailEnd type="triangle"/>
          </a:ln>
        </p:spPr>
        <p:txBody>
          <a:bodyPr lIns="45718" tIns="45718" rIns="45718" bIns="45718"/>
          <a:lstStyle/>
          <a:p>
            <a:pPr/>
          </a:p>
        </p:txBody>
      </p:sp>
      <p:sp>
        <p:nvSpPr>
          <p:cNvPr id="774" name="Line"/>
          <p:cNvSpPr/>
          <p:nvPr/>
        </p:nvSpPr>
        <p:spPr>
          <a:xfrm flipH="1">
            <a:off x="7804558" y="4874732"/>
            <a:ext cx="366664" cy="1"/>
          </a:xfrm>
          <a:prstGeom prst="line">
            <a:avLst/>
          </a:prstGeom>
          <a:ln w="12700">
            <a:solidFill>
              <a:srgbClr val="FF2600"/>
            </a:solidFill>
            <a:tailEnd type="triangle"/>
          </a:ln>
        </p:spPr>
        <p:txBody>
          <a:bodyPr lIns="45718" tIns="45718" rIns="45718" bIns="45718"/>
          <a:lstStyle/>
          <a:p>
            <a:pPr/>
          </a:p>
        </p:txBody>
      </p:sp>
      <p:sp>
        <p:nvSpPr>
          <p:cNvPr id="775" name="Length of word “systile”"/>
          <p:cNvSpPr txBox="1"/>
          <p:nvPr/>
        </p:nvSpPr>
        <p:spPr>
          <a:xfrm>
            <a:off x="6619955" y="2035947"/>
            <a:ext cx="2168720"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400">
                <a:solidFill>
                  <a:srgbClr val="FF2600"/>
                </a:solidFill>
                <a:latin typeface="Arial"/>
                <a:ea typeface="Arial"/>
                <a:cs typeface="Arial"/>
                <a:sym typeface="Arial"/>
              </a:defRPr>
            </a:lvl1pPr>
          </a:lstStyle>
          <a:p>
            <a:pPr/>
            <a:r>
              <a:t>Length of word “systile”</a:t>
            </a:r>
          </a:p>
        </p:txBody>
      </p:sp>
      <p:sp>
        <p:nvSpPr>
          <p:cNvPr id="776" name="Line"/>
          <p:cNvSpPr/>
          <p:nvPr/>
        </p:nvSpPr>
        <p:spPr>
          <a:xfrm flipH="1">
            <a:off x="6888688" y="2350493"/>
            <a:ext cx="674200" cy="426727"/>
          </a:xfrm>
          <a:prstGeom prst="line">
            <a:avLst/>
          </a:prstGeom>
          <a:ln w="12700">
            <a:solidFill>
              <a:srgbClr val="FF26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Compressing the posting list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 lists</a:t>
            </a:r>
          </a:p>
        </p:txBody>
      </p:sp>
      <p:sp>
        <p:nvSpPr>
          <p:cNvPr id="781"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782" name="Observations of posting files…"/>
          <p:cNvSpPr txBox="1"/>
          <p:nvPr>
            <p:ph type="body" idx="4294967295"/>
          </p:nvPr>
        </p:nvSpPr>
        <p:spPr>
          <a:xfrm>
            <a:off x="600769" y="1544531"/>
            <a:ext cx="10990462" cy="5013802"/>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Observations of posting files</a:t>
            </a:r>
          </a:p>
          <a:p>
            <a:pPr lvl="1" marL="800100" indent="-342900">
              <a:spcBef>
                <a:spcPts val="500"/>
              </a:spcBef>
              <a:buChar char="•"/>
              <a:defRPr sz="2400">
                <a:solidFill>
                  <a:srgbClr val="000000"/>
                </a:solidFill>
                <a:latin typeface="Arial"/>
                <a:ea typeface="Arial"/>
                <a:cs typeface="Arial"/>
                <a:sym typeface="Arial"/>
              </a:defRPr>
            </a:pPr>
            <a:r>
              <a:t>Instead of storing docID, store gaps</a:t>
            </a:r>
          </a:p>
          <a:p>
            <a:pPr lvl="1" marL="800100" indent="-342900">
              <a:spcBef>
                <a:spcPts val="500"/>
              </a:spcBef>
              <a:buChar char="•"/>
              <a:defRPr sz="2400">
                <a:solidFill>
                  <a:srgbClr val="000000"/>
                </a:solidFill>
                <a:latin typeface="Arial"/>
                <a:ea typeface="Arial"/>
                <a:cs typeface="Arial"/>
                <a:sym typeface="Arial"/>
              </a:defRPr>
            </a:pPr>
            <a:r>
              <a:t>Brutus: 2,4,8,3,4,5,15</a:t>
            </a:r>
          </a:p>
          <a:p>
            <a:pPr lvl="1" marL="800100" indent="-342900">
              <a:spcBef>
                <a:spcPts val="500"/>
              </a:spcBef>
              <a:buChar char="•"/>
              <a:defRPr sz="2400">
                <a:solidFill>
                  <a:srgbClr val="000000"/>
                </a:solidFill>
                <a:latin typeface="Arial"/>
                <a:ea typeface="Arial"/>
                <a:cs typeface="Arial"/>
                <a:sym typeface="Arial"/>
              </a:defRPr>
            </a:pPr>
            <a:r>
              <a:t>Binary seq: 10,100,1000,11,100,101,1111</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Prefix encoding</a:t>
            </a:r>
          </a:p>
          <a:p>
            <a:pPr lvl="1" marL="800100" indent="-342900">
              <a:spcBef>
                <a:spcPts val="500"/>
              </a:spcBef>
              <a:buChar char="•"/>
              <a:defRPr sz="2400">
                <a:solidFill>
                  <a:srgbClr val="000000"/>
                </a:solidFill>
                <a:latin typeface="Arial"/>
                <a:ea typeface="Arial"/>
                <a:cs typeface="Arial"/>
                <a:sym typeface="Arial"/>
              </a:defRPr>
            </a:pPr>
            <a:r>
              <a:t>Binary encoding such that the sequence can be uniquely decoded (</a:t>
            </a:r>
            <a:r>
              <a:rPr>
                <a:solidFill>
                  <a:srgbClr val="FF2600"/>
                </a:solidFill>
              </a:rPr>
              <a:t>why do we need this uniqueness?</a:t>
            </a:r>
            <a:r>
              <a:t>)</a:t>
            </a:r>
          </a:p>
          <a:p>
            <a:pPr lvl="1" marL="800100" indent="-342900">
              <a:spcBef>
                <a:spcPts val="500"/>
              </a:spcBef>
              <a:buChar char="•"/>
              <a:defRPr sz="2400">
                <a:solidFill>
                  <a:srgbClr val="000000"/>
                </a:solidFill>
                <a:latin typeface="Arial"/>
                <a:ea typeface="Arial"/>
                <a:cs typeface="Arial"/>
                <a:sym typeface="Arial"/>
              </a:defRPr>
            </a:pPr>
            <a:r>
              <a:t>e.g., Huffman encoding</a:t>
            </a:r>
          </a:p>
          <a:p>
            <a:pPr lvl="1" marL="800100" indent="-342900">
              <a:spcBef>
                <a:spcPts val="500"/>
              </a:spcBef>
              <a:buChar char="•"/>
              <a:defRPr sz="2400">
                <a:solidFill>
                  <a:srgbClr val="000000"/>
                </a:solidFill>
                <a:latin typeface="Arial"/>
                <a:ea typeface="Arial"/>
                <a:cs typeface="Arial"/>
                <a:sym typeface="Arial"/>
              </a:defRPr>
            </a:pPr>
            <a:r>
              <a:t>Unary encoding: {2:110,4:11110, …}</a:t>
            </a:r>
          </a:p>
          <a:p>
            <a:pPr lvl="1" marL="800100" indent="-342900">
              <a:spcBef>
                <a:spcPts val="500"/>
              </a:spcBef>
              <a:buChar char="•"/>
              <a:defRPr sz="2400">
                <a:solidFill>
                  <a:srgbClr val="000000"/>
                </a:solidFill>
                <a:latin typeface="Arial"/>
                <a:ea typeface="Arial"/>
                <a:cs typeface="Arial"/>
                <a:sym typeface="Arial"/>
              </a:defRPr>
            </a:pPr>
            <a:r>
              <a:t>A uniquely decodable seq: 110111101111111101110…</a:t>
            </a:r>
          </a:p>
        </p:txBody>
      </p:sp>
      <p:pic>
        <p:nvPicPr>
          <p:cNvPr id="783" name="Image" descr="Image"/>
          <p:cNvPicPr>
            <a:picLocks noChangeAspect="1"/>
          </p:cNvPicPr>
          <p:nvPr/>
        </p:nvPicPr>
        <p:blipFill>
          <a:blip r:embed="rId3">
            <a:extLst/>
          </a:blip>
          <a:stretch>
            <a:fillRect/>
          </a:stretch>
        </p:blipFill>
        <p:spPr>
          <a:xfrm>
            <a:off x="7262580" y="1211376"/>
            <a:ext cx="4900612" cy="234640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Lecture 4: Information retrieval infrastructur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Information retrieval infrastructure</a:t>
            </a:r>
          </a:p>
        </p:txBody>
      </p:sp>
      <p:sp>
        <p:nvSpPr>
          <p:cNvPr id="85"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86" name="Image" descr="Image"/>
          <p:cNvPicPr>
            <a:picLocks noChangeAspect="1"/>
          </p:cNvPicPr>
          <p:nvPr/>
        </p:nvPicPr>
        <p:blipFill>
          <a:blip r:embed="rId3">
            <a:extLst/>
          </a:blip>
          <a:stretch>
            <a:fillRect/>
          </a:stretch>
        </p:blipFill>
        <p:spPr>
          <a:xfrm>
            <a:off x="2801540" y="958155"/>
            <a:ext cx="6588920" cy="494169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Compressing the posting list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 lists</a:t>
            </a:r>
          </a:p>
        </p:txBody>
      </p:sp>
      <p:sp>
        <p:nvSpPr>
          <p:cNvPr id="788"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789" name="Image" descr="Image"/>
          <p:cNvPicPr>
            <a:picLocks noChangeAspect="1"/>
          </p:cNvPicPr>
          <p:nvPr/>
        </p:nvPicPr>
        <p:blipFill>
          <a:blip r:embed="rId3">
            <a:extLst/>
          </a:blip>
          <a:stretch>
            <a:fillRect/>
          </a:stretch>
        </p:blipFill>
        <p:spPr>
          <a:xfrm>
            <a:off x="1686797" y="2151219"/>
            <a:ext cx="6010215" cy="2687902"/>
          </a:xfrm>
          <a:prstGeom prst="rect">
            <a:avLst/>
          </a:prstGeom>
          <a:ln w="12700">
            <a:miter lim="400000"/>
          </a:ln>
        </p:spPr>
      </p:pic>
      <p:sp>
        <p:nvSpPr>
          <p:cNvPr id="790" name="Rectangle"/>
          <p:cNvSpPr/>
          <p:nvPr/>
        </p:nvSpPr>
        <p:spPr>
          <a:xfrm>
            <a:off x="6495148" y="4816562"/>
            <a:ext cx="3123204" cy="751467"/>
          </a:xfrm>
          <a:prstGeom prst="rect">
            <a:avLst/>
          </a:prstGeom>
          <a:solidFill>
            <a:srgbClr val="FFFFFF"/>
          </a:solidFill>
          <a:ln w="12700">
            <a:miter lim="400000"/>
          </a:ln>
        </p:spPr>
        <p:txBody>
          <a:bodyPr lIns="45718" tIns="45718" rIns="45718" bIns="45718" anchor="ctr"/>
          <a:lstStyle/>
          <a:p>
            <a:pPr/>
          </a:p>
        </p:txBody>
      </p:sp>
      <p:sp>
        <p:nvSpPr>
          <p:cNvPr id="791" name="Rectangle"/>
          <p:cNvSpPr/>
          <p:nvPr/>
        </p:nvSpPr>
        <p:spPr>
          <a:xfrm>
            <a:off x="7228747" y="2026873"/>
            <a:ext cx="3868197" cy="2936594"/>
          </a:xfrm>
          <a:prstGeom prst="rect">
            <a:avLst/>
          </a:prstGeom>
          <a:ln w="25400">
            <a:solidFill>
              <a:srgbClr val="FF2600"/>
            </a:solidFill>
            <a:custDash>
              <a:ds d="200000" sp="200000"/>
            </a:custDash>
            <a:miter lim="400000"/>
          </a:ln>
        </p:spPr>
        <p:txBody>
          <a:bodyPr lIns="45718" tIns="45718" rIns="45718" bIns="45718" anchor="ctr"/>
          <a:lstStyle/>
          <a:p>
            <a:pPr/>
          </a:p>
        </p:txBody>
      </p:sp>
      <p:sp>
        <p:nvSpPr>
          <p:cNvPr id="792" name="TextBox 6"/>
          <p:cNvSpPr txBox="1"/>
          <p:nvPr/>
        </p:nvSpPr>
        <p:spPr>
          <a:xfrm>
            <a:off x="7940071" y="5356380"/>
            <a:ext cx="5860591"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Compressing the posting list</a:t>
            </a:r>
          </a:p>
        </p:txBody>
      </p:sp>
      <p:grpSp>
        <p:nvGrpSpPr>
          <p:cNvPr id="798" name="Group 1055"/>
          <p:cNvGrpSpPr/>
          <p:nvPr/>
        </p:nvGrpSpPr>
        <p:grpSpPr>
          <a:xfrm>
            <a:off x="7627428" y="2809099"/>
            <a:ext cx="3233238" cy="202078"/>
            <a:chOff x="0" y="0"/>
            <a:chExt cx="3233237" cy="202077"/>
          </a:xfrm>
        </p:grpSpPr>
        <p:sp>
          <p:nvSpPr>
            <p:cNvPr id="793"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94"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95"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96"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797"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804" name="Group 1055"/>
          <p:cNvGrpSpPr/>
          <p:nvPr/>
        </p:nvGrpSpPr>
        <p:grpSpPr>
          <a:xfrm>
            <a:off x="7627428" y="3072420"/>
            <a:ext cx="3233238" cy="202078"/>
            <a:chOff x="0" y="0"/>
            <a:chExt cx="3233237" cy="202077"/>
          </a:xfrm>
        </p:grpSpPr>
        <p:sp>
          <p:nvSpPr>
            <p:cNvPr id="799"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0"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1"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2"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3"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810" name="Group 1055"/>
          <p:cNvGrpSpPr/>
          <p:nvPr/>
        </p:nvGrpSpPr>
        <p:grpSpPr>
          <a:xfrm>
            <a:off x="7627428" y="3692273"/>
            <a:ext cx="3233238" cy="202078"/>
            <a:chOff x="0" y="0"/>
            <a:chExt cx="3233237" cy="202077"/>
          </a:xfrm>
        </p:grpSpPr>
        <p:sp>
          <p:nvSpPr>
            <p:cNvPr id="805"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6"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7"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8"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09"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Compressing the posting list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Compressing the posting lists</a:t>
            </a:r>
          </a:p>
        </p:txBody>
      </p:sp>
      <p:sp>
        <p:nvSpPr>
          <p:cNvPr id="815"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816" name="Unary encoding is too long!…"/>
          <p:cNvSpPr txBox="1"/>
          <p:nvPr>
            <p:ph type="body" idx="4294967295"/>
          </p:nvPr>
        </p:nvSpPr>
        <p:spPr>
          <a:xfrm>
            <a:off x="600769" y="1544531"/>
            <a:ext cx="11381197" cy="5443410"/>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Unary encoding is too long!</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rPr b="1">
                <a:solidFill>
                  <a:srgbClr val="FF2600"/>
                </a:solidFill>
              </a:rPr>
              <a:t>Gamma code</a:t>
            </a:r>
            <a:r>
              <a:t> of 13: 1110,101</a:t>
            </a:r>
          </a:p>
          <a:p>
            <a:pPr lvl="1" marL="800100" indent="-342900">
              <a:spcBef>
                <a:spcPts val="500"/>
              </a:spcBef>
              <a:buChar char="•"/>
              <a:defRPr sz="2400">
                <a:solidFill>
                  <a:srgbClr val="000000"/>
                </a:solidFill>
                <a:latin typeface="Arial"/>
                <a:ea typeface="Arial"/>
                <a:cs typeface="Arial"/>
                <a:sym typeface="Arial"/>
              </a:defRPr>
            </a:pPr>
            <a:r>
              <a:t>Binary code for {length - 1} followed by 0: 1110</a:t>
            </a:r>
          </a:p>
          <a:p>
            <a:pPr lvl="1" marL="800100" indent="-342900">
              <a:spcBef>
                <a:spcPts val="500"/>
              </a:spcBef>
              <a:buChar char="•"/>
              <a:defRPr sz="2400">
                <a:solidFill>
                  <a:srgbClr val="000000"/>
                </a:solidFill>
                <a:latin typeface="Arial"/>
                <a:ea typeface="Arial"/>
                <a:cs typeface="Arial"/>
                <a:sym typeface="Arial"/>
              </a:defRPr>
            </a:pPr>
            <a:r>
              <a:t>Offset (last {length - 1} bits of the binary value): 13 =1101 → 101</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What is the gamma code of 5? 101 -&gt; 110,01</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We can prove gamma code is uniquely decodable!</a:t>
            </a:r>
          </a:p>
          <a:p>
            <a:pPr>
              <a:spcBef>
                <a:spcPts val="500"/>
              </a:spcBef>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Gamma code compression rate: 11.7%</a:t>
            </a:r>
          </a:p>
        </p:txBody>
      </p:sp>
      <p:pic>
        <p:nvPicPr>
          <p:cNvPr id="817" name="Image" descr="Image"/>
          <p:cNvPicPr>
            <a:picLocks noChangeAspect="1"/>
          </p:cNvPicPr>
          <p:nvPr/>
        </p:nvPicPr>
        <p:blipFill>
          <a:blip r:embed="rId3">
            <a:extLst/>
          </a:blip>
          <a:stretch>
            <a:fillRect/>
          </a:stretch>
        </p:blipFill>
        <p:spPr>
          <a:xfrm>
            <a:off x="6440724" y="233295"/>
            <a:ext cx="4845550" cy="2509676"/>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1" name="Speeding up the dictionary search"/>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Speeding up the dictionary search</a:t>
            </a:r>
          </a:p>
        </p:txBody>
      </p:sp>
      <p:sp>
        <p:nvSpPr>
          <p:cNvPr id="822"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823" name="Image" descr="Image"/>
          <p:cNvPicPr>
            <a:picLocks noChangeAspect="1"/>
          </p:cNvPicPr>
          <p:nvPr/>
        </p:nvPicPr>
        <p:blipFill>
          <a:blip r:embed="rId3">
            <a:extLst/>
          </a:blip>
          <a:stretch>
            <a:fillRect/>
          </a:stretch>
        </p:blipFill>
        <p:spPr>
          <a:xfrm>
            <a:off x="1686797" y="2151219"/>
            <a:ext cx="6010215" cy="2687902"/>
          </a:xfrm>
          <a:prstGeom prst="rect">
            <a:avLst/>
          </a:prstGeom>
          <a:ln w="12700">
            <a:miter lim="400000"/>
          </a:ln>
        </p:spPr>
      </p:pic>
      <p:sp>
        <p:nvSpPr>
          <p:cNvPr id="824" name="Rectangle"/>
          <p:cNvSpPr/>
          <p:nvPr/>
        </p:nvSpPr>
        <p:spPr>
          <a:xfrm>
            <a:off x="6495148" y="4816562"/>
            <a:ext cx="3123205" cy="751467"/>
          </a:xfrm>
          <a:prstGeom prst="rect">
            <a:avLst/>
          </a:prstGeom>
          <a:solidFill>
            <a:srgbClr val="FFFFFF"/>
          </a:solidFill>
          <a:ln w="12700">
            <a:miter lim="400000"/>
          </a:ln>
        </p:spPr>
        <p:txBody>
          <a:bodyPr lIns="45718" tIns="45718" rIns="45718" bIns="45718" anchor="ctr"/>
          <a:lstStyle/>
          <a:p>
            <a:pPr/>
          </a:p>
        </p:txBody>
      </p:sp>
      <p:sp>
        <p:nvSpPr>
          <p:cNvPr id="825" name="Rectangle"/>
          <p:cNvSpPr/>
          <p:nvPr/>
        </p:nvSpPr>
        <p:spPr>
          <a:xfrm>
            <a:off x="1293536" y="2325015"/>
            <a:ext cx="2411101" cy="3039490"/>
          </a:xfrm>
          <a:prstGeom prst="rect">
            <a:avLst/>
          </a:prstGeom>
          <a:ln w="25400">
            <a:solidFill>
              <a:srgbClr val="FF2600"/>
            </a:solidFill>
            <a:custDash>
              <a:ds d="200000" sp="200000"/>
            </a:custDash>
            <a:miter lim="400000"/>
          </a:ln>
        </p:spPr>
        <p:txBody>
          <a:bodyPr lIns="45718" tIns="45718" rIns="45718" bIns="45718" anchor="ctr"/>
          <a:lstStyle/>
          <a:p>
            <a:pPr/>
          </a:p>
        </p:txBody>
      </p:sp>
      <p:sp>
        <p:nvSpPr>
          <p:cNvPr id="826" name="TextBox 6"/>
          <p:cNvSpPr txBox="1"/>
          <p:nvPr/>
        </p:nvSpPr>
        <p:spPr>
          <a:xfrm>
            <a:off x="1207906" y="5649994"/>
            <a:ext cx="5860590" cy="31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Speeding up the dictionary search</a:t>
            </a:r>
          </a:p>
        </p:txBody>
      </p:sp>
      <p:grpSp>
        <p:nvGrpSpPr>
          <p:cNvPr id="832" name="Group 1055"/>
          <p:cNvGrpSpPr/>
          <p:nvPr/>
        </p:nvGrpSpPr>
        <p:grpSpPr>
          <a:xfrm>
            <a:off x="7627428" y="2809099"/>
            <a:ext cx="3233238" cy="202078"/>
            <a:chOff x="0" y="0"/>
            <a:chExt cx="3233237" cy="202077"/>
          </a:xfrm>
        </p:grpSpPr>
        <p:sp>
          <p:nvSpPr>
            <p:cNvPr id="827"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28"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29"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0"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1"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838" name="Group 1055"/>
          <p:cNvGrpSpPr/>
          <p:nvPr/>
        </p:nvGrpSpPr>
        <p:grpSpPr>
          <a:xfrm>
            <a:off x="7627428" y="3072420"/>
            <a:ext cx="3233238" cy="202078"/>
            <a:chOff x="0" y="0"/>
            <a:chExt cx="3233237" cy="202077"/>
          </a:xfrm>
        </p:grpSpPr>
        <p:sp>
          <p:nvSpPr>
            <p:cNvPr id="833"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4"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5"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6"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37"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grpSp>
        <p:nvGrpSpPr>
          <p:cNvPr id="844" name="Group 1055"/>
          <p:cNvGrpSpPr/>
          <p:nvPr/>
        </p:nvGrpSpPr>
        <p:grpSpPr>
          <a:xfrm>
            <a:off x="7627428" y="3692273"/>
            <a:ext cx="3233238" cy="202078"/>
            <a:chOff x="0" y="0"/>
            <a:chExt cx="3233237" cy="202077"/>
          </a:xfrm>
        </p:grpSpPr>
        <p:sp>
          <p:nvSpPr>
            <p:cNvPr id="839" name="Rectangle 1057"/>
            <p:cNvSpPr/>
            <p:nvPr/>
          </p:nvSpPr>
          <p:spPr>
            <a:xfrm>
              <a:off x="0" y="0"/>
              <a:ext cx="3233238" cy="202078"/>
            </a:xfrm>
            <a:prstGeom prst="rect">
              <a:avLst/>
            </a:prstGeom>
            <a:noFill/>
            <a:ln w="25400"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40" name="Rectangle 1058"/>
            <p:cNvSpPr/>
            <p:nvPr/>
          </p:nvSpPr>
          <p:spPr>
            <a:xfrm>
              <a:off x="404154" y="0"/>
              <a:ext cx="2424929"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41" name="Rectangle 1059"/>
            <p:cNvSpPr/>
            <p:nvPr/>
          </p:nvSpPr>
          <p:spPr>
            <a:xfrm>
              <a:off x="808309" y="0"/>
              <a:ext cx="161662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42" name="Rectangle 1060"/>
            <p:cNvSpPr/>
            <p:nvPr/>
          </p:nvSpPr>
          <p:spPr>
            <a:xfrm>
              <a:off x="1212464" y="0"/>
              <a:ext cx="808310" cy="202078"/>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defTabSz="914400">
                <a:defRPr sz="2400">
                  <a:solidFill>
                    <a:srgbClr val="000000"/>
                  </a:solidFill>
                  <a:latin typeface="Lucida Sans"/>
                  <a:ea typeface="Lucida Sans"/>
                  <a:cs typeface="Lucida Sans"/>
                  <a:sym typeface="Lucida Sans"/>
                </a:defRPr>
              </a:pPr>
            </a:p>
          </p:txBody>
        </p:sp>
        <p:sp>
          <p:nvSpPr>
            <p:cNvPr id="843" name="Line 1061"/>
            <p:cNvSpPr/>
            <p:nvPr/>
          </p:nvSpPr>
          <p:spPr>
            <a:xfrm>
              <a:off x="1616618" y="0"/>
              <a:ext cx="1" cy="202078"/>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914400">
                <a:defRPr sz="2400">
                  <a:solidFill>
                    <a:srgbClr val="000000"/>
                  </a:solidFill>
                  <a:latin typeface="Calibri"/>
                  <a:ea typeface="Calibri"/>
                  <a:cs typeface="Calibri"/>
                  <a:sym typeface="Calibri"/>
                </a:defRPr>
              </a:pP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8" name="Speeding up the dictionary search with prefix tre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Speeding up the dictionary search with prefix tree</a:t>
            </a:r>
          </a:p>
        </p:txBody>
      </p:sp>
      <p:sp>
        <p:nvSpPr>
          <p:cNvPr id="84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850" name="Image" descr="Image"/>
          <p:cNvPicPr>
            <a:picLocks noChangeAspect="1"/>
          </p:cNvPicPr>
          <p:nvPr/>
        </p:nvPicPr>
        <p:blipFill>
          <a:blip r:embed="rId3">
            <a:extLst/>
          </a:blip>
          <a:stretch>
            <a:fillRect/>
          </a:stretch>
        </p:blipFill>
        <p:spPr>
          <a:xfrm>
            <a:off x="5736743" y="3310535"/>
            <a:ext cx="4416603" cy="2767738"/>
          </a:xfrm>
          <a:prstGeom prst="rect">
            <a:avLst/>
          </a:prstGeom>
          <a:ln w="12700">
            <a:miter lim="400000"/>
          </a:ln>
        </p:spPr>
      </p:pic>
      <p:sp>
        <p:nvSpPr>
          <p:cNvPr id="851" name="TextBox 6"/>
          <p:cNvSpPr txBox="1"/>
          <p:nvPr/>
        </p:nvSpPr>
        <p:spPr>
          <a:xfrm>
            <a:off x="5939718" y="6233792"/>
            <a:ext cx="422464" cy="31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car</a:t>
            </a:r>
          </a:p>
        </p:txBody>
      </p:sp>
      <p:sp>
        <p:nvSpPr>
          <p:cNvPr id="852" name="TextBox 6"/>
          <p:cNvSpPr txBox="1"/>
          <p:nvPr/>
        </p:nvSpPr>
        <p:spPr>
          <a:xfrm>
            <a:off x="6989507" y="6233792"/>
            <a:ext cx="422464" cy="31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cat</a:t>
            </a:r>
          </a:p>
        </p:txBody>
      </p:sp>
      <p:sp>
        <p:nvSpPr>
          <p:cNvPr id="853" name="TextBox 6"/>
          <p:cNvSpPr txBox="1"/>
          <p:nvPr/>
        </p:nvSpPr>
        <p:spPr>
          <a:xfrm>
            <a:off x="9169291" y="4629100"/>
            <a:ext cx="422464" cy="31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do</a:t>
            </a:r>
          </a:p>
        </p:txBody>
      </p:sp>
      <p:sp>
        <p:nvSpPr>
          <p:cNvPr id="854" name="TextBox 6"/>
          <p:cNvSpPr txBox="1"/>
          <p:nvPr/>
        </p:nvSpPr>
        <p:spPr>
          <a:xfrm>
            <a:off x="9485043" y="5332844"/>
            <a:ext cx="534086"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don</a:t>
            </a:r>
          </a:p>
        </p:txBody>
      </p:sp>
      <p:sp>
        <p:nvSpPr>
          <p:cNvPr id="855" name="Line"/>
          <p:cNvSpPr/>
          <p:nvPr/>
        </p:nvSpPr>
        <p:spPr>
          <a:xfrm>
            <a:off x="3271894" y="3945220"/>
            <a:ext cx="652959" cy="652959"/>
          </a:xfrm>
          <a:prstGeom prst="line">
            <a:avLst/>
          </a:prstGeom>
          <a:ln w="12700">
            <a:solidFill>
              <a:schemeClr val="accent1"/>
            </a:solidFill>
            <a:tailEnd type="triangle"/>
          </a:ln>
        </p:spPr>
        <p:txBody>
          <a:bodyPr lIns="45718" tIns="45718" rIns="45718" bIns="45718"/>
          <a:lstStyle/>
          <a:p>
            <a:pPr/>
          </a:p>
        </p:txBody>
      </p:sp>
      <p:sp>
        <p:nvSpPr>
          <p:cNvPr id="856" name="Line"/>
          <p:cNvSpPr/>
          <p:nvPr/>
        </p:nvSpPr>
        <p:spPr>
          <a:xfrm flipH="1">
            <a:off x="2677751" y="3968802"/>
            <a:ext cx="605795" cy="605795"/>
          </a:xfrm>
          <a:prstGeom prst="line">
            <a:avLst/>
          </a:prstGeom>
          <a:ln w="12700">
            <a:solidFill>
              <a:schemeClr val="accent1"/>
            </a:solidFill>
            <a:tailEnd type="triangle"/>
          </a:ln>
        </p:spPr>
        <p:txBody>
          <a:bodyPr lIns="45718" tIns="45718" rIns="45718" bIns="45718"/>
          <a:lstStyle/>
          <a:p>
            <a:pPr/>
          </a:p>
        </p:txBody>
      </p:sp>
      <p:sp>
        <p:nvSpPr>
          <p:cNvPr id="857" name="Line"/>
          <p:cNvSpPr/>
          <p:nvPr/>
        </p:nvSpPr>
        <p:spPr>
          <a:xfrm>
            <a:off x="2742549" y="4890146"/>
            <a:ext cx="652959" cy="652959"/>
          </a:xfrm>
          <a:prstGeom prst="line">
            <a:avLst/>
          </a:prstGeom>
          <a:ln w="12700">
            <a:solidFill>
              <a:schemeClr val="accent1"/>
            </a:solidFill>
            <a:tailEnd type="triangle"/>
          </a:ln>
        </p:spPr>
        <p:txBody>
          <a:bodyPr lIns="45718" tIns="45718" rIns="45718" bIns="45718"/>
          <a:lstStyle/>
          <a:p>
            <a:pPr/>
          </a:p>
        </p:txBody>
      </p:sp>
      <p:sp>
        <p:nvSpPr>
          <p:cNvPr id="858" name="Rectangle"/>
          <p:cNvSpPr/>
          <p:nvPr/>
        </p:nvSpPr>
        <p:spPr>
          <a:xfrm>
            <a:off x="2317646" y="4563108"/>
            <a:ext cx="673965" cy="287991"/>
          </a:xfrm>
          <a:prstGeom prst="rect">
            <a:avLst/>
          </a:prstGeom>
          <a:solidFill>
            <a:srgbClr val="B1A9D4"/>
          </a:solidFill>
          <a:ln w="12700">
            <a:solidFill>
              <a:schemeClr val="accent1"/>
            </a:solidFill>
          </a:ln>
        </p:spPr>
        <p:txBody>
          <a:bodyPr lIns="45718" tIns="45718" rIns="45718" bIns="45718" anchor="ctr"/>
          <a:lstStyle/>
          <a:p>
            <a:pPr/>
          </a:p>
        </p:txBody>
      </p:sp>
      <p:sp>
        <p:nvSpPr>
          <p:cNvPr id="859" name="Rectangle"/>
          <p:cNvSpPr/>
          <p:nvPr/>
        </p:nvSpPr>
        <p:spPr>
          <a:xfrm>
            <a:off x="3577160" y="4563108"/>
            <a:ext cx="673965" cy="287991"/>
          </a:xfrm>
          <a:prstGeom prst="rect">
            <a:avLst/>
          </a:prstGeom>
          <a:solidFill>
            <a:srgbClr val="B1A9D4"/>
          </a:solidFill>
          <a:ln w="12700">
            <a:solidFill>
              <a:schemeClr val="accent1"/>
            </a:solidFill>
          </a:ln>
        </p:spPr>
        <p:txBody>
          <a:bodyPr lIns="45718" tIns="45718" rIns="45718" bIns="45718" anchor="ctr"/>
          <a:lstStyle/>
          <a:p>
            <a:pPr/>
          </a:p>
        </p:txBody>
      </p:sp>
      <p:sp>
        <p:nvSpPr>
          <p:cNvPr id="860" name="Rectangle"/>
          <p:cNvSpPr/>
          <p:nvPr/>
        </p:nvSpPr>
        <p:spPr>
          <a:xfrm>
            <a:off x="2949151" y="3662457"/>
            <a:ext cx="673965" cy="287991"/>
          </a:xfrm>
          <a:prstGeom prst="rect">
            <a:avLst/>
          </a:prstGeom>
          <a:solidFill>
            <a:srgbClr val="B1A9D4"/>
          </a:solidFill>
          <a:ln w="12700">
            <a:solidFill>
              <a:schemeClr val="accent1"/>
            </a:solidFill>
          </a:ln>
        </p:spPr>
        <p:txBody>
          <a:bodyPr lIns="45718" tIns="45718" rIns="45718" bIns="45718" anchor="ctr"/>
          <a:lstStyle/>
          <a:p>
            <a:pPr/>
          </a:p>
        </p:txBody>
      </p:sp>
      <p:sp>
        <p:nvSpPr>
          <p:cNvPr id="861" name="Rectangle"/>
          <p:cNvSpPr/>
          <p:nvPr/>
        </p:nvSpPr>
        <p:spPr>
          <a:xfrm>
            <a:off x="3065665" y="5552262"/>
            <a:ext cx="673964" cy="287992"/>
          </a:xfrm>
          <a:prstGeom prst="rect">
            <a:avLst/>
          </a:prstGeom>
          <a:solidFill>
            <a:srgbClr val="B1A9D4"/>
          </a:solidFill>
          <a:ln w="12700">
            <a:solidFill>
              <a:schemeClr val="accent1"/>
            </a:solidFill>
          </a:ln>
        </p:spPr>
        <p:txBody>
          <a:bodyPr lIns="45718" tIns="45718" rIns="45718" bIns="45718" anchor="ctr"/>
          <a:lstStyle/>
          <a:p>
            <a:pPr/>
          </a:p>
        </p:txBody>
      </p:sp>
      <p:sp>
        <p:nvSpPr>
          <p:cNvPr id="862" name="TextBox 6"/>
          <p:cNvSpPr txBox="1"/>
          <p:nvPr/>
        </p:nvSpPr>
        <p:spPr>
          <a:xfrm>
            <a:off x="3191415" y="5558612"/>
            <a:ext cx="534085" cy="3133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don</a:t>
            </a:r>
          </a:p>
        </p:txBody>
      </p:sp>
      <p:sp>
        <p:nvSpPr>
          <p:cNvPr id="863" name="TextBox 6"/>
          <p:cNvSpPr txBox="1"/>
          <p:nvPr/>
        </p:nvSpPr>
        <p:spPr>
          <a:xfrm>
            <a:off x="2490002" y="4550408"/>
            <a:ext cx="534085"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do</a:t>
            </a:r>
          </a:p>
        </p:txBody>
      </p:sp>
      <p:sp>
        <p:nvSpPr>
          <p:cNvPr id="864" name="TextBox 6"/>
          <p:cNvSpPr txBox="1"/>
          <p:nvPr/>
        </p:nvSpPr>
        <p:spPr>
          <a:xfrm>
            <a:off x="3739029" y="4550408"/>
            <a:ext cx="534086"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cat</a:t>
            </a:r>
          </a:p>
        </p:txBody>
      </p:sp>
      <p:sp>
        <p:nvSpPr>
          <p:cNvPr id="865" name="TextBox 6"/>
          <p:cNvSpPr txBox="1"/>
          <p:nvPr/>
        </p:nvSpPr>
        <p:spPr>
          <a:xfrm>
            <a:off x="3135604" y="3649757"/>
            <a:ext cx="534086" cy="3133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FF2600"/>
                </a:solidFill>
                <a:latin typeface="Arial"/>
                <a:ea typeface="Arial"/>
                <a:cs typeface="Arial"/>
                <a:sym typeface="Arial"/>
              </a:defRPr>
            </a:lvl1pPr>
          </a:lstStyle>
          <a:p>
            <a:pPr/>
            <a:r>
              <a:t>car</a:t>
            </a:r>
          </a:p>
        </p:txBody>
      </p:sp>
      <p:sp>
        <p:nvSpPr>
          <p:cNvPr id="866" name="Time complexity for searching/insertion:…"/>
          <p:cNvSpPr txBox="1"/>
          <p:nvPr>
            <p:ph type="body" sz="half" idx="4294967295"/>
          </p:nvPr>
        </p:nvSpPr>
        <p:spPr>
          <a:xfrm>
            <a:off x="600769" y="1544531"/>
            <a:ext cx="11257619" cy="1600731"/>
          </a:xfrm>
          <a:prstGeom prst="rect">
            <a:avLst/>
          </a:prstGeom>
        </p:spPr>
        <p:txBody>
          <a:bodyPr lIns="45719" tIns="45719" rIns="45719" bIns="45719"/>
          <a:lstStyle/>
          <a:p>
            <a:pPr marL="336042" indent="-336042" defTabSz="448055">
              <a:spcBef>
                <a:spcPts val="500"/>
              </a:spcBef>
              <a:defRPr sz="2352">
                <a:solidFill>
                  <a:srgbClr val="000000"/>
                </a:solidFill>
                <a:latin typeface="Arial"/>
                <a:ea typeface="Arial"/>
                <a:cs typeface="Arial"/>
                <a:sym typeface="Arial"/>
              </a:defRPr>
            </a:pPr>
            <a:r>
              <a:t>Time complexity for searching/insertion:</a:t>
            </a:r>
          </a:p>
          <a:p>
            <a:pPr lvl="1" marL="784098" indent="-336042" defTabSz="448055">
              <a:spcBef>
                <a:spcPts val="500"/>
              </a:spcBef>
              <a:buChar char="•"/>
              <a:defRPr sz="2352">
                <a:solidFill>
                  <a:srgbClr val="000000"/>
                </a:solidFill>
                <a:latin typeface="Arial"/>
                <a:ea typeface="Arial"/>
                <a:cs typeface="Arial"/>
                <a:sym typeface="Arial"/>
              </a:defRPr>
            </a:pPr>
            <a:r>
              <a:t>BST: O(m * log n), m is the maximum word length, n is the number of words in the vocabulary</a:t>
            </a:r>
          </a:p>
          <a:p>
            <a:pPr lvl="1" marL="784098" indent="-336042" defTabSz="448055">
              <a:spcBef>
                <a:spcPts val="500"/>
              </a:spcBef>
              <a:buChar char="•"/>
              <a:defRPr sz="2352">
                <a:solidFill>
                  <a:srgbClr val="000000"/>
                </a:solidFill>
                <a:latin typeface="Arial"/>
                <a:ea typeface="Arial"/>
                <a:cs typeface="Arial"/>
                <a:sym typeface="Arial"/>
              </a:defRPr>
            </a:pPr>
            <a:r>
              <a:t>Prefix-tree: O(m), m is the maximum word length</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Handling web scale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Handling web scale indexing</a:t>
            </a:r>
          </a:p>
        </p:txBody>
      </p:sp>
      <p:sp>
        <p:nvSpPr>
          <p:cNvPr id="871"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872" name="Web-scale indexing must use clusters of servers…"/>
          <p:cNvSpPr txBox="1"/>
          <p:nvPr>
            <p:ph type="body" idx="4294967295"/>
          </p:nvPr>
        </p:nvSpPr>
        <p:spPr>
          <a:xfrm>
            <a:off x="600769" y="1544531"/>
            <a:ext cx="10766464" cy="4894344"/>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Web-scale indexing must use clusters of servers</a:t>
            </a:r>
          </a:p>
          <a:p>
            <a:pPr lvl="1" marL="800100" indent="-342900">
              <a:spcBef>
                <a:spcPts val="500"/>
              </a:spcBef>
              <a:buChar char="•"/>
              <a:defRPr sz="2400">
                <a:solidFill>
                  <a:srgbClr val="000000"/>
                </a:solidFill>
                <a:latin typeface="Arial"/>
                <a:ea typeface="Arial"/>
                <a:cs typeface="Arial"/>
                <a:sym typeface="Arial"/>
              </a:defRPr>
            </a:pPr>
            <a:r>
              <a:t>Google had 1 million servers in 2011</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Fault tolerance of a massive data center</a:t>
            </a:r>
          </a:p>
          <a:p>
            <a:pPr lvl="1" marL="800100" indent="-342900">
              <a:spcBef>
                <a:spcPts val="500"/>
              </a:spcBef>
              <a:buChar char="•"/>
              <a:defRPr sz="2400">
                <a:solidFill>
                  <a:srgbClr val="000000"/>
                </a:solidFill>
                <a:latin typeface="Arial"/>
                <a:ea typeface="Arial"/>
                <a:cs typeface="Arial"/>
                <a:sym typeface="Arial"/>
              </a:defRPr>
            </a:pPr>
            <a:r>
              <a:t>If a non-fault tolerance system has 1000 nodes, each has 99.9% uptime, then 63% of the time one or more servers is down</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Solution</a:t>
            </a:r>
          </a:p>
          <a:p>
            <a:pPr lvl="1" marL="800100" indent="-342900">
              <a:spcBef>
                <a:spcPts val="500"/>
              </a:spcBef>
              <a:buChar char="•"/>
              <a:defRPr sz="2400">
                <a:solidFill>
                  <a:srgbClr val="000000"/>
                </a:solidFill>
                <a:latin typeface="Arial"/>
                <a:ea typeface="Arial"/>
                <a:cs typeface="Arial"/>
                <a:sym typeface="Arial"/>
              </a:defRPr>
            </a:pPr>
            <a:r>
              <a:t>Maintain a “master” server</a:t>
            </a:r>
          </a:p>
          <a:p>
            <a:pPr lvl="1" marL="800100" indent="-342900">
              <a:spcBef>
                <a:spcPts val="500"/>
              </a:spcBef>
              <a:buChar char="•"/>
              <a:defRPr sz="2400">
                <a:solidFill>
                  <a:srgbClr val="000000"/>
                </a:solidFill>
                <a:latin typeface="Arial"/>
                <a:ea typeface="Arial"/>
                <a:cs typeface="Arial"/>
                <a:sym typeface="Arial"/>
              </a:defRPr>
            </a:pPr>
            <a:r>
              <a:t>Break indexing into parallel tasks</a:t>
            </a:r>
          </a:p>
          <a:p>
            <a:pPr lvl="1" marL="800100" indent="-342900">
              <a:spcBef>
                <a:spcPts val="500"/>
              </a:spcBef>
              <a:buChar char="•"/>
              <a:defRPr sz="2400">
                <a:solidFill>
                  <a:srgbClr val="000000"/>
                </a:solidFill>
                <a:latin typeface="Arial"/>
                <a:ea typeface="Arial"/>
                <a:cs typeface="Arial"/>
                <a:sym typeface="Arial"/>
              </a:defRPr>
            </a:pPr>
            <a:r>
              <a:t>Assign each task to an idle machine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6" name="Map-reduc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Map-reduce</a:t>
            </a:r>
          </a:p>
        </p:txBody>
      </p:sp>
      <p:sp>
        <p:nvSpPr>
          <p:cNvPr id="877"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878" name="Image" descr="Image"/>
          <p:cNvPicPr>
            <a:picLocks noChangeAspect="1"/>
          </p:cNvPicPr>
          <p:nvPr/>
        </p:nvPicPr>
        <p:blipFill>
          <a:blip r:embed="rId3">
            <a:extLst/>
          </a:blip>
          <a:stretch>
            <a:fillRect/>
          </a:stretch>
        </p:blipFill>
        <p:spPr>
          <a:xfrm>
            <a:off x="2492347" y="1382041"/>
            <a:ext cx="6484595" cy="3525398"/>
          </a:xfrm>
          <a:prstGeom prst="rect">
            <a:avLst/>
          </a:prstGeom>
          <a:ln w="12700">
            <a:miter lim="400000"/>
          </a:ln>
        </p:spPr>
      </p:pic>
      <p:sp>
        <p:nvSpPr>
          <p:cNvPr id="879" name="master assigns split to idle machine"/>
          <p:cNvSpPr txBox="1"/>
          <p:nvPr/>
        </p:nvSpPr>
        <p:spPr>
          <a:xfrm>
            <a:off x="571505" y="5355764"/>
            <a:ext cx="2538683" cy="870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master assigns split to idle machine</a:t>
            </a:r>
          </a:p>
        </p:txBody>
      </p:sp>
      <p:sp>
        <p:nvSpPr>
          <p:cNvPr id="880" name="Line"/>
          <p:cNvSpPr/>
          <p:nvPr/>
        </p:nvSpPr>
        <p:spPr>
          <a:xfrm flipV="1">
            <a:off x="1933653" y="4498634"/>
            <a:ext cx="1274511" cy="859806"/>
          </a:xfrm>
          <a:prstGeom prst="line">
            <a:avLst/>
          </a:prstGeom>
          <a:ln w="25400">
            <a:solidFill>
              <a:schemeClr val="accent1"/>
            </a:solidFill>
            <a:tailEnd type="triangle"/>
          </a:ln>
        </p:spPr>
        <p:txBody>
          <a:bodyPr lIns="45718" tIns="45718" rIns="45718" bIns="45718"/>
          <a:lstStyle/>
          <a:p>
            <a:pPr/>
          </a:p>
        </p:txBody>
      </p:sp>
      <p:sp>
        <p:nvSpPr>
          <p:cNvPr id="881" name="parser emits (term,doc) pair"/>
          <p:cNvSpPr txBox="1"/>
          <p:nvPr/>
        </p:nvSpPr>
        <p:spPr>
          <a:xfrm>
            <a:off x="3292631" y="5355764"/>
            <a:ext cx="2538683" cy="870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parser emits (term,doc) pair </a:t>
            </a:r>
          </a:p>
        </p:txBody>
      </p:sp>
      <p:sp>
        <p:nvSpPr>
          <p:cNvPr id="882" name="Line"/>
          <p:cNvSpPr/>
          <p:nvPr/>
        </p:nvSpPr>
        <p:spPr>
          <a:xfrm flipV="1">
            <a:off x="4228838" y="4700990"/>
            <a:ext cx="1" cy="657450"/>
          </a:xfrm>
          <a:prstGeom prst="line">
            <a:avLst/>
          </a:prstGeom>
          <a:ln w="25400">
            <a:solidFill>
              <a:schemeClr val="accent1"/>
            </a:solidFill>
            <a:tailEnd type="triangle"/>
          </a:ln>
        </p:spPr>
        <p:txBody>
          <a:bodyPr lIns="45718" tIns="45718" rIns="45718" bIns="45718"/>
          <a:lstStyle/>
          <a:p>
            <a:pPr/>
          </a:p>
        </p:txBody>
      </p:sp>
      <p:sp>
        <p:nvSpPr>
          <p:cNvPr id="883" name="merge partitions in inverter"/>
          <p:cNvSpPr txBox="1"/>
          <p:nvPr/>
        </p:nvSpPr>
        <p:spPr>
          <a:xfrm>
            <a:off x="5531185" y="5355764"/>
            <a:ext cx="1892379" cy="870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48055">
              <a:spcBef>
                <a:spcPts val="500"/>
              </a:spcBef>
              <a:defRPr sz="1960">
                <a:solidFill>
                  <a:srgbClr val="000000"/>
                </a:solidFill>
                <a:latin typeface="Arial"/>
                <a:ea typeface="Arial"/>
                <a:cs typeface="Arial"/>
                <a:sym typeface="Arial"/>
              </a:defRPr>
            </a:lvl1pPr>
          </a:lstStyle>
          <a:p>
            <a:pPr/>
            <a:r>
              <a:t>merge partitions in inverter</a:t>
            </a:r>
          </a:p>
        </p:txBody>
      </p:sp>
      <p:sp>
        <p:nvSpPr>
          <p:cNvPr id="884" name="Line"/>
          <p:cNvSpPr/>
          <p:nvPr/>
        </p:nvSpPr>
        <p:spPr>
          <a:xfrm flipV="1">
            <a:off x="6273226" y="4690801"/>
            <a:ext cx="797839" cy="667639"/>
          </a:xfrm>
          <a:prstGeom prst="line">
            <a:avLst/>
          </a:prstGeom>
          <a:ln w="25400">
            <a:solidFill>
              <a:schemeClr val="accent1"/>
            </a:solidFill>
            <a:tailEnd type="triangle"/>
          </a:ln>
        </p:spPr>
        <p:txBody>
          <a:bodyPr lIns="45718" tIns="45718" rIns="45718" bIns="45718"/>
          <a:lstStyle/>
          <a:p>
            <a:pPr/>
          </a:p>
        </p:txBody>
      </p:sp>
      <p:sp>
        <p:nvSpPr>
          <p:cNvPr id="885" name="complete the index"/>
          <p:cNvSpPr txBox="1"/>
          <p:nvPr/>
        </p:nvSpPr>
        <p:spPr>
          <a:xfrm>
            <a:off x="8159264" y="5355764"/>
            <a:ext cx="1892380" cy="8702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complete the index</a:t>
            </a:r>
          </a:p>
        </p:txBody>
      </p:sp>
      <p:sp>
        <p:nvSpPr>
          <p:cNvPr id="886" name="Line"/>
          <p:cNvSpPr/>
          <p:nvPr/>
        </p:nvSpPr>
        <p:spPr>
          <a:xfrm flipV="1">
            <a:off x="8349975" y="4252719"/>
            <a:ext cx="1" cy="1054735"/>
          </a:xfrm>
          <a:prstGeom prst="line">
            <a:avLst/>
          </a:prstGeom>
          <a:ln w="25400">
            <a:solidFill>
              <a:schemeClr val="accent1"/>
            </a:solidFill>
            <a:tailEnd type="triangle"/>
          </a:ln>
        </p:spPr>
        <p:txBody>
          <a:bodyPr lIns="45718" tIns="45718" rIns="45718" bIns="45718"/>
          <a:lstStyle/>
          <a:p>
            <a:pPr/>
          </a:p>
        </p:txBody>
      </p:sp>
      <p:sp>
        <p:nvSpPr>
          <p:cNvPr id="887" name="Line 8"/>
          <p:cNvSpPr/>
          <p:nvPr/>
        </p:nvSpPr>
        <p:spPr>
          <a:xfrm>
            <a:off x="7795032" y="2303950"/>
            <a:ext cx="223311" cy="1298609"/>
          </a:xfrm>
          <a:prstGeom prst="line">
            <a:avLst/>
          </a:prstGeom>
          <a:ln w="25400">
            <a:solidFill>
              <a:srgbClr val="000000"/>
            </a:solidFill>
            <a:tailEnd type="triangle"/>
          </a:ln>
          <a:effectLst>
            <a:outerShdw sx="100000" sy="100000" kx="0" ky="0" algn="b" rotWithShape="0" blurRad="0" dist="35921" dir="2700000">
              <a:srgbClr val="EEECE1"/>
            </a:outerShdw>
          </a:effectLst>
        </p:spPr>
        <p:txBody>
          <a:bodyPr lIns="45719" rIns="45719"/>
          <a:lstStyle/>
          <a:p>
            <a:pPr defTabSz="914400">
              <a:defRPr sz="2400">
                <a:solidFill>
                  <a:srgbClr val="000000"/>
                </a:solidFill>
                <a:latin typeface="Calibri"/>
                <a:ea typeface="Calibri"/>
                <a:cs typeface="Calibri"/>
                <a:sym typeface="Calibri"/>
              </a:defRPr>
            </a:pPr>
          </a:p>
        </p:txBody>
      </p:sp>
      <p:sp>
        <p:nvSpPr>
          <p:cNvPr id="888" name="Line 8"/>
          <p:cNvSpPr/>
          <p:nvPr/>
        </p:nvSpPr>
        <p:spPr>
          <a:xfrm>
            <a:off x="7795032" y="2303950"/>
            <a:ext cx="241778" cy="652853"/>
          </a:xfrm>
          <a:prstGeom prst="line">
            <a:avLst/>
          </a:prstGeom>
          <a:ln w="25400">
            <a:solidFill>
              <a:srgbClr val="000000"/>
            </a:solidFill>
            <a:tailEnd type="triangle"/>
          </a:ln>
          <a:effectLst>
            <a:outerShdw sx="100000" sy="100000" kx="0" ky="0" algn="b" rotWithShape="0" blurRad="0" dist="35921" dir="2700000">
              <a:srgbClr val="EEECE1"/>
            </a:outerShdw>
          </a:effectLst>
        </p:spPr>
        <p:txBody>
          <a:bodyPr lIns="45719" rIns="45719"/>
          <a:lstStyle/>
          <a:p>
            <a:pPr defTabSz="914400">
              <a:defRPr sz="2400">
                <a:solidFill>
                  <a:srgbClr val="000000"/>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Examples of map-reduc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Examples of map-reduce</a:t>
            </a:r>
          </a:p>
        </p:txBody>
      </p:sp>
      <p:sp>
        <p:nvSpPr>
          <p:cNvPr id="893"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894" name="Image" descr="Image"/>
          <p:cNvPicPr>
            <a:picLocks noChangeAspect="1"/>
          </p:cNvPicPr>
          <p:nvPr/>
        </p:nvPicPr>
        <p:blipFill>
          <a:blip r:embed="rId3">
            <a:extLst/>
          </a:blip>
          <a:stretch>
            <a:fillRect/>
          </a:stretch>
        </p:blipFill>
        <p:spPr>
          <a:xfrm>
            <a:off x="708048" y="1633456"/>
            <a:ext cx="4724401" cy="355601"/>
          </a:xfrm>
          <a:prstGeom prst="rect">
            <a:avLst/>
          </a:prstGeom>
          <a:ln w="12700">
            <a:miter lim="400000"/>
          </a:ln>
        </p:spPr>
      </p:pic>
      <p:pic>
        <p:nvPicPr>
          <p:cNvPr id="895" name="Image" descr="Image"/>
          <p:cNvPicPr>
            <a:picLocks noChangeAspect="1"/>
          </p:cNvPicPr>
          <p:nvPr/>
        </p:nvPicPr>
        <p:blipFill>
          <a:blip r:embed="rId4">
            <a:extLst/>
          </a:blip>
          <a:stretch>
            <a:fillRect/>
          </a:stretch>
        </p:blipFill>
        <p:spPr>
          <a:xfrm>
            <a:off x="805780" y="2555092"/>
            <a:ext cx="5969001" cy="495301"/>
          </a:xfrm>
          <a:prstGeom prst="rect">
            <a:avLst/>
          </a:prstGeom>
          <a:ln w="12700">
            <a:miter lim="400000"/>
          </a:ln>
        </p:spPr>
      </p:pic>
      <p:pic>
        <p:nvPicPr>
          <p:cNvPr id="896" name="Image" descr="Image"/>
          <p:cNvPicPr>
            <a:picLocks noChangeAspect="1"/>
          </p:cNvPicPr>
          <p:nvPr/>
        </p:nvPicPr>
        <p:blipFill>
          <a:blip r:embed="rId5">
            <a:extLst/>
          </a:blip>
          <a:stretch>
            <a:fillRect/>
          </a:stretch>
        </p:blipFill>
        <p:spPr>
          <a:xfrm>
            <a:off x="767772" y="3790775"/>
            <a:ext cx="6223001" cy="571501"/>
          </a:xfrm>
          <a:prstGeom prst="rect">
            <a:avLst/>
          </a:prstGeom>
          <a:ln w="12700">
            <a:miter lim="400000"/>
          </a:ln>
        </p:spPr>
      </p:pic>
      <p:pic>
        <p:nvPicPr>
          <p:cNvPr id="897" name="Image" descr="Image"/>
          <p:cNvPicPr>
            <a:picLocks noChangeAspect="1"/>
          </p:cNvPicPr>
          <p:nvPr/>
        </p:nvPicPr>
        <p:blipFill>
          <a:blip r:embed="rId6">
            <a:extLst/>
          </a:blip>
          <a:stretch>
            <a:fillRect/>
          </a:stretch>
        </p:blipFill>
        <p:spPr>
          <a:xfrm>
            <a:off x="805780" y="4805443"/>
            <a:ext cx="5969001" cy="419101"/>
          </a:xfrm>
          <a:prstGeom prst="rect">
            <a:avLst/>
          </a:prstGeom>
          <a:ln w="12700">
            <a:miter lim="400000"/>
          </a:ln>
        </p:spPr>
      </p:pic>
      <p:sp>
        <p:nvSpPr>
          <p:cNvPr id="898" name="Line"/>
          <p:cNvSpPr/>
          <p:nvPr/>
        </p:nvSpPr>
        <p:spPr>
          <a:xfrm>
            <a:off x="909394" y="2308722"/>
            <a:ext cx="1030665" cy="1"/>
          </a:xfrm>
          <a:prstGeom prst="line">
            <a:avLst/>
          </a:prstGeom>
          <a:ln w="25400">
            <a:solidFill>
              <a:schemeClr val="accent1"/>
            </a:solidFill>
            <a:tailEnd type="triangle"/>
          </a:ln>
        </p:spPr>
        <p:txBody>
          <a:bodyPr lIns="45718" tIns="45718" rIns="45718" bIns="45718"/>
          <a:lstStyle/>
          <a:p>
            <a:pPr/>
          </a:p>
        </p:txBody>
      </p:sp>
      <p:sp>
        <p:nvSpPr>
          <p:cNvPr id="899" name="Line"/>
          <p:cNvSpPr/>
          <p:nvPr/>
        </p:nvSpPr>
        <p:spPr>
          <a:xfrm>
            <a:off x="909394" y="4523005"/>
            <a:ext cx="1030665" cy="1"/>
          </a:xfrm>
          <a:prstGeom prst="line">
            <a:avLst/>
          </a:prstGeom>
          <a:ln w="25400">
            <a:solidFill>
              <a:schemeClr val="accent1"/>
            </a:solidFill>
            <a:tailEnd type="triangle"/>
          </a:ln>
        </p:spPr>
        <p:txBody>
          <a:bodyPr lIns="45718" tIns="45718" rIns="45718" bIns="45718"/>
          <a:lstStyle/>
          <a:p>
            <a:pPr/>
          </a:p>
        </p:txBody>
      </p:sp>
      <p:sp>
        <p:nvSpPr>
          <p:cNvPr id="900" name="Rectangle"/>
          <p:cNvSpPr/>
          <p:nvPr/>
        </p:nvSpPr>
        <p:spPr>
          <a:xfrm>
            <a:off x="1132718" y="3136999"/>
            <a:ext cx="3123205" cy="751466"/>
          </a:xfrm>
          <a:prstGeom prst="rect">
            <a:avLst/>
          </a:prstGeom>
          <a:solidFill>
            <a:srgbClr val="FFFFFF"/>
          </a:solidFill>
          <a:ln w="12700">
            <a:miter lim="400000"/>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4" name="MapReduce: Industry practic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MapReduce: Industry practice</a:t>
            </a:r>
          </a:p>
        </p:txBody>
      </p:sp>
      <p:sp>
        <p:nvSpPr>
          <p:cNvPr id="905"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06" name="Term partition vs. document partition…"/>
          <p:cNvSpPr txBox="1"/>
          <p:nvPr>
            <p:ph type="body" idx="4294967295"/>
          </p:nvPr>
        </p:nvSpPr>
        <p:spPr>
          <a:xfrm>
            <a:off x="600769" y="1544531"/>
            <a:ext cx="10766464" cy="4894344"/>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Term partition vs. document partition</a:t>
            </a:r>
          </a:p>
          <a:p>
            <a:pPr lvl="1" marL="800100" indent="-342900">
              <a:spcBef>
                <a:spcPts val="500"/>
              </a:spcBef>
              <a:buChar char="•"/>
              <a:defRPr sz="2400">
                <a:solidFill>
                  <a:srgbClr val="000000"/>
                </a:solidFill>
                <a:latin typeface="Arial"/>
                <a:ea typeface="Arial"/>
                <a:cs typeface="Arial"/>
                <a:sym typeface="Arial"/>
              </a:defRPr>
            </a:pPr>
            <a:r>
              <a:t>Term-partitioned: one machine handles a subrange of terms</a:t>
            </a:r>
          </a:p>
          <a:p>
            <a:pPr lvl="1" marL="800100" indent="-342900">
              <a:spcBef>
                <a:spcPts val="500"/>
              </a:spcBef>
              <a:buChar char="•"/>
              <a:defRPr sz="2400">
                <a:solidFill>
                  <a:srgbClr val="000000"/>
                </a:solidFill>
                <a:latin typeface="Arial"/>
                <a:ea typeface="Arial"/>
                <a:cs typeface="Arial"/>
                <a:sym typeface="Arial"/>
              </a:defRPr>
            </a:pPr>
            <a:r>
              <a:t>Document-partitioned: one machine handles a subrange of documents</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Most industry search engine use document-partitioned index</a:t>
            </a:r>
          </a:p>
          <a:p>
            <a:pPr lvl="1" marL="800100" indent="-342900">
              <a:spcBef>
                <a:spcPts val="500"/>
              </a:spcBef>
              <a:buChar char="•"/>
              <a:defRPr sz="2400">
                <a:solidFill>
                  <a:srgbClr val="000000"/>
                </a:solidFill>
                <a:latin typeface="Arial"/>
                <a:ea typeface="Arial"/>
                <a:cs typeface="Arial"/>
                <a:sym typeface="Arial"/>
              </a:defRPr>
            </a:pPr>
            <a:r>
              <a:t>Better load balancing (</a:t>
            </a:r>
            <a:r>
              <a:rPr b="1">
                <a:solidFill>
                  <a:srgbClr val="FF2600"/>
                </a:solidFill>
              </a:rPr>
              <a:t>why?</a:t>
            </a:r>
            <a:r>
              <a:t>)</a:t>
            </a:r>
          </a:p>
        </p:txBody>
      </p:sp>
      <p:pic>
        <p:nvPicPr>
          <p:cNvPr id="907" name="Image" descr="Image"/>
          <p:cNvPicPr>
            <a:picLocks noChangeAspect="1"/>
          </p:cNvPicPr>
          <p:nvPr/>
        </p:nvPicPr>
        <p:blipFill>
          <a:blip r:embed="rId3">
            <a:extLst/>
          </a:blip>
          <a:stretch>
            <a:fillRect/>
          </a:stretch>
        </p:blipFill>
        <p:spPr>
          <a:xfrm>
            <a:off x="1095625" y="4133150"/>
            <a:ext cx="5878233" cy="207666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1" name="Logarithmic dynamic indexing"/>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Logarithmic dynamic indexing</a:t>
            </a:r>
          </a:p>
        </p:txBody>
      </p:sp>
      <p:sp>
        <p:nvSpPr>
          <p:cNvPr id="912"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13" name="https://nlp.stanford.edu/IR-book/html/htmledition/dynamic-indexing-1.html"/>
          <p:cNvSpPr txBox="1"/>
          <p:nvPr/>
        </p:nvSpPr>
        <p:spPr>
          <a:xfrm>
            <a:off x="457382" y="6322803"/>
            <a:ext cx="6677480" cy="313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Arial"/>
                <a:ea typeface="Arial"/>
                <a:cs typeface="Arial"/>
                <a:sym typeface="Arial"/>
              </a:defRPr>
            </a:lvl1pPr>
          </a:lstStyle>
          <a:p>
            <a:pPr/>
            <a:r>
              <a:t>https://nlp.stanford.edu/IR-book/html/htmledition/dynamic-indexing-1.html</a:t>
            </a:r>
          </a:p>
        </p:txBody>
      </p:sp>
      <p:sp>
        <p:nvSpPr>
          <p:cNvPr id="914" name="Rectangle"/>
          <p:cNvSpPr/>
          <p:nvPr/>
        </p:nvSpPr>
        <p:spPr>
          <a:xfrm>
            <a:off x="3339367" y="2327701"/>
            <a:ext cx="353964" cy="342529"/>
          </a:xfrm>
          <a:prstGeom prst="rect">
            <a:avLst/>
          </a:prstGeom>
          <a:solidFill>
            <a:srgbClr val="0433FF">
              <a:alpha val="13501"/>
            </a:srgbClr>
          </a:solidFill>
          <a:ln w="12700">
            <a:solidFill>
              <a:schemeClr val="accent1"/>
            </a:solidFill>
            <a:custDash>
              <a:ds d="200000" sp="200000"/>
            </a:custDash>
            <a:miter lim="400000"/>
          </a:ln>
        </p:spPr>
        <p:txBody>
          <a:bodyPr lIns="45718" tIns="45718" rIns="45718" bIns="45718" anchor="ctr"/>
          <a:lstStyle/>
          <a:p>
            <a:pPr/>
          </a:p>
        </p:txBody>
      </p:sp>
      <p:sp>
        <p:nvSpPr>
          <p:cNvPr id="915" name="Z0"/>
          <p:cNvSpPr txBox="1"/>
          <p:nvPr/>
        </p:nvSpPr>
        <p:spPr>
          <a:xfrm>
            <a:off x="3282202" y="2761008"/>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2268"/>
                  </a:srgbClr>
                </a:solidFill>
                <a:latin typeface="Arial"/>
                <a:ea typeface="Arial"/>
                <a:cs typeface="Arial"/>
                <a:sym typeface="Arial"/>
              </a:defRPr>
            </a:lvl1pPr>
          </a:lstStyle>
          <a:p>
            <a:pPr/>
            <a:r>
              <a:t>Z0</a:t>
            </a:r>
          </a:p>
        </p:txBody>
      </p:sp>
      <p:sp>
        <p:nvSpPr>
          <p:cNvPr id="916" name="Line"/>
          <p:cNvSpPr/>
          <p:nvPr/>
        </p:nvSpPr>
        <p:spPr>
          <a:xfrm>
            <a:off x="3966570" y="2524365"/>
            <a:ext cx="355991" cy="1"/>
          </a:xfrm>
          <a:prstGeom prst="line">
            <a:avLst/>
          </a:prstGeom>
          <a:ln w="25400">
            <a:solidFill>
              <a:schemeClr val="accent1"/>
            </a:solidFill>
            <a:tailEnd type="triangle"/>
          </a:ln>
        </p:spPr>
        <p:txBody>
          <a:bodyPr lIns="45718" tIns="45718" rIns="45718" bIns="45718"/>
          <a:lstStyle/>
          <a:p>
            <a:pPr/>
          </a:p>
        </p:txBody>
      </p:sp>
      <p:sp>
        <p:nvSpPr>
          <p:cNvPr id="917" name="I0"/>
          <p:cNvSpPr txBox="1"/>
          <p:nvPr/>
        </p:nvSpPr>
        <p:spPr>
          <a:xfrm>
            <a:off x="4487760" y="2761008"/>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I0</a:t>
            </a:r>
          </a:p>
        </p:txBody>
      </p:sp>
      <p:sp>
        <p:nvSpPr>
          <p:cNvPr id="918" name="Rectangle"/>
          <p:cNvSpPr/>
          <p:nvPr/>
        </p:nvSpPr>
        <p:spPr>
          <a:xfrm>
            <a:off x="4438117" y="2337876"/>
            <a:ext cx="353964" cy="34252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19" name="Rectangle"/>
          <p:cNvSpPr/>
          <p:nvPr/>
        </p:nvSpPr>
        <p:spPr>
          <a:xfrm>
            <a:off x="5846114" y="2327701"/>
            <a:ext cx="353964" cy="362879"/>
          </a:xfrm>
          <a:prstGeom prst="rect">
            <a:avLst/>
          </a:prstGeom>
          <a:solidFill>
            <a:srgbClr val="0433FF">
              <a:alpha val="13501"/>
            </a:srgbClr>
          </a:solidFill>
          <a:ln w="12700">
            <a:solidFill>
              <a:schemeClr val="accent1"/>
            </a:solidFill>
            <a:custDash>
              <a:ds d="200000" sp="200000"/>
            </a:custDash>
            <a:miter lim="400000"/>
          </a:ln>
        </p:spPr>
        <p:txBody>
          <a:bodyPr lIns="45718" tIns="45718" rIns="45718" bIns="45718" anchor="ctr"/>
          <a:lstStyle/>
          <a:p>
            <a:pPr/>
          </a:p>
        </p:txBody>
      </p:sp>
      <p:sp>
        <p:nvSpPr>
          <p:cNvPr id="920" name="Rectangle"/>
          <p:cNvSpPr/>
          <p:nvPr/>
        </p:nvSpPr>
        <p:spPr>
          <a:xfrm>
            <a:off x="7507548" y="2045906"/>
            <a:ext cx="353964" cy="64475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21" name="Rectangle"/>
          <p:cNvSpPr/>
          <p:nvPr/>
        </p:nvSpPr>
        <p:spPr>
          <a:xfrm>
            <a:off x="6439165" y="2327701"/>
            <a:ext cx="353964" cy="36287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22" name="Z0"/>
          <p:cNvSpPr txBox="1"/>
          <p:nvPr/>
        </p:nvSpPr>
        <p:spPr>
          <a:xfrm>
            <a:off x="5857650" y="2776610"/>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9871"/>
                  </a:srgbClr>
                </a:solidFill>
                <a:latin typeface="Arial"/>
                <a:ea typeface="Arial"/>
                <a:cs typeface="Arial"/>
                <a:sym typeface="Arial"/>
              </a:defRPr>
            </a:lvl1pPr>
          </a:lstStyle>
          <a:p>
            <a:pPr/>
            <a:r>
              <a:t>Z0</a:t>
            </a:r>
          </a:p>
        </p:txBody>
      </p:sp>
      <p:sp>
        <p:nvSpPr>
          <p:cNvPr id="923" name="I0"/>
          <p:cNvSpPr txBox="1"/>
          <p:nvPr/>
        </p:nvSpPr>
        <p:spPr>
          <a:xfrm>
            <a:off x="6515897" y="2776610"/>
            <a:ext cx="468293"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9871"/>
                  </a:srgbClr>
                </a:solidFill>
                <a:latin typeface="Arial"/>
                <a:ea typeface="Arial"/>
                <a:cs typeface="Arial"/>
                <a:sym typeface="Arial"/>
              </a:defRPr>
            </a:lvl1pPr>
          </a:lstStyle>
          <a:p>
            <a:pPr/>
            <a:r>
              <a:t>I0</a:t>
            </a:r>
          </a:p>
        </p:txBody>
      </p:sp>
      <p:sp>
        <p:nvSpPr>
          <p:cNvPr id="924" name="I1"/>
          <p:cNvSpPr txBox="1"/>
          <p:nvPr/>
        </p:nvSpPr>
        <p:spPr>
          <a:xfrm>
            <a:off x="7541898" y="2776610"/>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I1</a:t>
            </a:r>
          </a:p>
        </p:txBody>
      </p:sp>
      <p:sp>
        <p:nvSpPr>
          <p:cNvPr id="925" name="Rectangle"/>
          <p:cNvSpPr/>
          <p:nvPr/>
        </p:nvSpPr>
        <p:spPr>
          <a:xfrm>
            <a:off x="2038178" y="2429603"/>
            <a:ext cx="353964" cy="209876"/>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26" name="Z0"/>
          <p:cNvSpPr txBox="1"/>
          <p:nvPr/>
        </p:nvSpPr>
        <p:spPr>
          <a:xfrm>
            <a:off x="1981013" y="2771183"/>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Z0</a:t>
            </a:r>
          </a:p>
        </p:txBody>
      </p:sp>
      <p:sp>
        <p:nvSpPr>
          <p:cNvPr id="927" name="Line"/>
          <p:cNvSpPr/>
          <p:nvPr/>
        </p:nvSpPr>
        <p:spPr>
          <a:xfrm>
            <a:off x="7025866" y="2519315"/>
            <a:ext cx="355991" cy="1"/>
          </a:xfrm>
          <a:prstGeom prst="line">
            <a:avLst/>
          </a:prstGeom>
          <a:ln w="25400">
            <a:solidFill>
              <a:schemeClr val="accent1"/>
            </a:solidFill>
            <a:tailEnd type="triangle"/>
          </a:ln>
        </p:spPr>
        <p:txBody>
          <a:bodyPr lIns="45718" tIns="45718" rIns="45718" bIns="45718"/>
          <a:lstStyle/>
          <a:p>
            <a:pPr/>
          </a:p>
        </p:txBody>
      </p:sp>
      <p:sp>
        <p:nvSpPr>
          <p:cNvPr id="928" name="Rectangle"/>
          <p:cNvSpPr/>
          <p:nvPr/>
        </p:nvSpPr>
        <p:spPr>
          <a:xfrm>
            <a:off x="9025637" y="2222252"/>
            <a:ext cx="353963" cy="362879"/>
          </a:xfrm>
          <a:prstGeom prst="rect">
            <a:avLst/>
          </a:prstGeom>
          <a:solidFill>
            <a:srgbClr val="0433FF">
              <a:alpha val="13501"/>
            </a:srgbClr>
          </a:solidFill>
          <a:ln w="12700">
            <a:solidFill>
              <a:schemeClr val="accent1"/>
            </a:solidFill>
            <a:custDash>
              <a:ds d="200000" sp="200000"/>
            </a:custDash>
            <a:miter lim="400000"/>
          </a:ln>
        </p:spPr>
        <p:txBody>
          <a:bodyPr lIns="45718" tIns="45718" rIns="45718" bIns="45718" anchor="ctr"/>
          <a:lstStyle/>
          <a:p>
            <a:pPr/>
          </a:p>
        </p:txBody>
      </p:sp>
      <p:sp>
        <p:nvSpPr>
          <p:cNvPr id="929" name="Rectangle"/>
          <p:cNvSpPr/>
          <p:nvPr/>
        </p:nvSpPr>
        <p:spPr>
          <a:xfrm>
            <a:off x="10211738" y="1932842"/>
            <a:ext cx="353964" cy="64475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30" name="Rectangle"/>
          <p:cNvSpPr/>
          <p:nvPr/>
        </p:nvSpPr>
        <p:spPr>
          <a:xfrm>
            <a:off x="9618688" y="2222252"/>
            <a:ext cx="353963" cy="36287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31" name="Z0"/>
          <p:cNvSpPr txBox="1"/>
          <p:nvPr/>
        </p:nvSpPr>
        <p:spPr>
          <a:xfrm>
            <a:off x="9037172" y="2671161"/>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9871"/>
                  </a:srgbClr>
                </a:solidFill>
                <a:latin typeface="Arial"/>
                <a:ea typeface="Arial"/>
                <a:cs typeface="Arial"/>
                <a:sym typeface="Arial"/>
              </a:defRPr>
            </a:lvl1pPr>
          </a:lstStyle>
          <a:p>
            <a:pPr/>
            <a:r>
              <a:t>Z0</a:t>
            </a:r>
          </a:p>
        </p:txBody>
      </p:sp>
      <p:sp>
        <p:nvSpPr>
          <p:cNvPr id="932" name="I0"/>
          <p:cNvSpPr txBox="1"/>
          <p:nvPr/>
        </p:nvSpPr>
        <p:spPr>
          <a:xfrm>
            <a:off x="9695419" y="2671161"/>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I0</a:t>
            </a:r>
          </a:p>
        </p:txBody>
      </p:sp>
      <p:sp>
        <p:nvSpPr>
          <p:cNvPr id="933" name="I1"/>
          <p:cNvSpPr txBox="1"/>
          <p:nvPr/>
        </p:nvSpPr>
        <p:spPr>
          <a:xfrm>
            <a:off x="10246089" y="2663546"/>
            <a:ext cx="468293"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I1</a:t>
            </a:r>
          </a:p>
        </p:txBody>
      </p:sp>
      <p:sp>
        <p:nvSpPr>
          <p:cNvPr id="934" name="Line"/>
          <p:cNvSpPr/>
          <p:nvPr/>
        </p:nvSpPr>
        <p:spPr>
          <a:xfrm>
            <a:off x="10469903" y="3419677"/>
            <a:ext cx="1" cy="504443"/>
          </a:xfrm>
          <a:prstGeom prst="line">
            <a:avLst/>
          </a:prstGeom>
          <a:ln w="25400">
            <a:solidFill>
              <a:schemeClr val="accent1"/>
            </a:solidFill>
            <a:tailEnd type="triangle"/>
          </a:ln>
        </p:spPr>
        <p:txBody>
          <a:bodyPr lIns="45718" tIns="45718" rIns="45718" bIns="45718"/>
          <a:lstStyle/>
          <a:p>
            <a:pPr/>
          </a:p>
        </p:txBody>
      </p:sp>
      <p:sp>
        <p:nvSpPr>
          <p:cNvPr id="935" name="Rectangle"/>
          <p:cNvSpPr/>
          <p:nvPr/>
        </p:nvSpPr>
        <p:spPr>
          <a:xfrm>
            <a:off x="10292922" y="4180806"/>
            <a:ext cx="353964" cy="91958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36" name="I2"/>
          <p:cNvSpPr txBox="1"/>
          <p:nvPr/>
        </p:nvSpPr>
        <p:spPr>
          <a:xfrm>
            <a:off x="10331553" y="5162292"/>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I2</a:t>
            </a:r>
          </a:p>
        </p:txBody>
      </p:sp>
      <p:sp>
        <p:nvSpPr>
          <p:cNvPr id="937" name="Line"/>
          <p:cNvSpPr/>
          <p:nvPr/>
        </p:nvSpPr>
        <p:spPr>
          <a:xfrm flipH="1">
            <a:off x="9477260" y="4577817"/>
            <a:ext cx="468294" cy="1"/>
          </a:xfrm>
          <a:prstGeom prst="line">
            <a:avLst/>
          </a:prstGeom>
          <a:ln w="25400">
            <a:solidFill>
              <a:schemeClr val="accent1"/>
            </a:solidFill>
            <a:tailEnd type="triangle"/>
          </a:ln>
        </p:spPr>
        <p:txBody>
          <a:bodyPr lIns="45718" tIns="45718" rIns="45718" bIns="45718"/>
          <a:lstStyle/>
          <a:p>
            <a:pPr/>
          </a:p>
        </p:txBody>
      </p:sp>
      <p:sp>
        <p:nvSpPr>
          <p:cNvPr id="938" name="Rectangle"/>
          <p:cNvSpPr/>
          <p:nvPr/>
        </p:nvSpPr>
        <p:spPr>
          <a:xfrm>
            <a:off x="7609081" y="4713383"/>
            <a:ext cx="353964" cy="362879"/>
          </a:xfrm>
          <a:prstGeom prst="rect">
            <a:avLst/>
          </a:prstGeom>
          <a:solidFill>
            <a:srgbClr val="0433FF">
              <a:alpha val="13501"/>
            </a:srgbClr>
          </a:solidFill>
          <a:ln w="12700">
            <a:solidFill>
              <a:schemeClr val="accent1"/>
            </a:solidFill>
            <a:custDash>
              <a:ds d="200000" sp="200000"/>
            </a:custDash>
            <a:miter lim="400000"/>
          </a:ln>
        </p:spPr>
        <p:txBody>
          <a:bodyPr lIns="45718" tIns="45718" rIns="45718" bIns="45718" anchor="ctr"/>
          <a:lstStyle/>
          <a:p>
            <a:pPr/>
          </a:p>
        </p:txBody>
      </p:sp>
      <p:sp>
        <p:nvSpPr>
          <p:cNvPr id="939" name="Rectangle"/>
          <p:cNvSpPr/>
          <p:nvPr/>
        </p:nvSpPr>
        <p:spPr>
          <a:xfrm>
            <a:off x="8795183" y="4174543"/>
            <a:ext cx="325219" cy="91958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40" name="Z0"/>
          <p:cNvSpPr txBox="1"/>
          <p:nvPr/>
        </p:nvSpPr>
        <p:spPr>
          <a:xfrm>
            <a:off x="7620617" y="5162292"/>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9871"/>
                  </a:srgbClr>
                </a:solidFill>
                <a:latin typeface="Arial"/>
                <a:ea typeface="Arial"/>
                <a:cs typeface="Arial"/>
                <a:sym typeface="Arial"/>
              </a:defRPr>
            </a:lvl1pPr>
          </a:lstStyle>
          <a:p>
            <a:pPr/>
            <a:r>
              <a:t>Z0</a:t>
            </a:r>
          </a:p>
        </p:txBody>
      </p:sp>
      <p:sp>
        <p:nvSpPr>
          <p:cNvPr id="941" name="I2"/>
          <p:cNvSpPr txBox="1"/>
          <p:nvPr/>
        </p:nvSpPr>
        <p:spPr>
          <a:xfrm>
            <a:off x="8829533" y="5154677"/>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I2</a:t>
            </a:r>
          </a:p>
        </p:txBody>
      </p:sp>
      <p:sp>
        <p:nvSpPr>
          <p:cNvPr id="942" name="Rectangle"/>
          <p:cNvSpPr/>
          <p:nvPr/>
        </p:nvSpPr>
        <p:spPr>
          <a:xfrm>
            <a:off x="8189884" y="4703208"/>
            <a:ext cx="353964" cy="36287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43" name="I0"/>
          <p:cNvSpPr txBox="1"/>
          <p:nvPr/>
        </p:nvSpPr>
        <p:spPr>
          <a:xfrm>
            <a:off x="8228516" y="5152117"/>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I0</a:t>
            </a:r>
          </a:p>
        </p:txBody>
      </p:sp>
      <p:sp>
        <p:nvSpPr>
          <p:cNvPr id="944" name="Rectangle"/>
          <p:cNvSpPr/>
          <p:nvPr/>
        </p:nvSpPr>
        <p:spPr>
          <a:xfrm>
            <a:off x="6185089" y="4271018"/>
            <a:ext cx="325218" cy="91957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45" name="I2"/>
          <p:cNvSpPr txBox="1"/>
          <p:nvPr/>
        </p:nvSpPr>
        <p:spPr>
          <a:xfrm>
            <a:off x="6219438" y="5251152"/>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I2</a:t>
            </a:r>
          </a:p>
        </p:txBody>
      </p:sp>
      <p:sp>
        <p:nvSpPr>
          <p:cNvPr id="946" name="Rectangle"/>
          <p:cNvSpPr/>
          <p:nvPr/>
        </p:nvSpPr>
        <p:spPr>
          <a:xfrm>
            <a:off x="5579790" y="4670819"/>
            <a:ext cx="343291" cy="491743"/>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47" name="I1"/>
          <p:cNvSpPr txBox="1"/>
          <p:nvPr/>
        </p:nvSpPr>
        <p:spPr>
          <a:xfrm>
            <a:off x="5618422" y="5248592"/>
            <a:ext cx="468293"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I1</a:t>
            </a:r>
          </a:p>
        </p:txBody>
      </p:sp>
      <p:sp>
        <p:nvSpPr>
          <p:cNvPr id="948" name="Line"/>
          <p:cNvSpPr/>
          <p:nvPr/>
        </p:nvSpPr>
        <p:spPr>
          <a:xfrm flipH="1">
            <a:off x="6766031" y="4640596"/>
            <a:ext cx="468293" cy="1"/>
          </a:xfrm>
          <a:prstGeom prst="line">
            <a:avLst/>
          </a:prstGeom>
          <a:ln w="25400">
            <a:solidFill>
              <a:schemeClr val="accent1"/>
            </a:solidFill>
            <a:tailEnd type="triangle"/>
          </a:ln>
        </p:spPr>
        <p:txBody>
          <a:bodyPr lIns="45718" tIns="45718" rIns="45718" bIns="45718"/>
          <a:lstStyle/>
          <a:p>
            <a:pPr/>
          </a:p>
        </p:txBody>
      </p:sp>
      <p:sp>
        <p:nvSpPr>
          <p:cNvPr id="949" name="Rectangle"/>
          <p:cNvSpPr/>
          <p:nvPr/>
        </p:nvSpPr>
        <p:spPr>
          <a:xfrm>
            <a:off x="4245086" y="4316617"/>
            <a:ext cx="325218" cy="91958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50" name="I2"/>
          <p:cNvSpPr txBox="1"/>
          <p:nvPr/>
        </p:nvSpPr>
        <p:spPr>
          <a:xfrm>
            <a:off x="4279436" y="5296751"/>
            <a:ext cx="468293"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I2</a:t>
            </a:r>
          </a:p>
        </p:txBody>
      </p:sp>
      <p:sp>
        <p:nvSpPr>
          <p:cNvPr id="951" name="Rectangle"/>
          <p:cNvSpPr/>
          <p:nvPr/>
        </p:nvSpPr>
        <p:spPr>
          <a:xfrm>
            <a:off x="3639787" y="4716418"/>
            <a:ext cx="343291" cy="491743"/>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52" name="I1"/>
          <p:cNvSpPr txBox="1"/>
          <p:nvPr/>
        </p:nvSpPr>
        <p:spPr>
          <a:xfrm>
            <a:off x="3678419" y="5294191"/>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I1</a:t>
            </a:r>
          </a:p>
        </p:txBody>
      </p:sp>
      <p:sp>
        <p:nvSpPr>
          <p:cNvPr id="953" name="Line"/>
          <p:cNvSpPr/>
          <p:nvPr/>
        </p:nvSpPr>
        <p:spPr>
          <a:xfrm flipH="1">
            <a:off x="4818799" y="4640596"/>
            <a:ext cx="468294" cy="1"/>
          </a:xfrm>
          <a:prstGeom prst="line">
            <a:avLst/>
          </a:prstGeom>
          <a:ln w="25400">
            <a:solidFill>
              <a:schemeClr val="accent1"/>
            </a:solidFill>
            <a:tailEnd type="triangle"/>
          </a:ln>
        </p:spPr>
        <p:txBody>
          <a:bodyPr lIns="45718" tIns="45718" rIns="45718" bIns="45718"/>
          <a:lstStyle/>
          <a:p>
            <a:pPr/>
          </a:p>
        </p:txBody>
      </p:sp>
      <p:sp>
        <p:nvSpPr>
          <p:cNvPr id="954" name="Rectangle"/>
          <p:cNvSpPr/>
          <p:nvPr/>
        </p:nvSpPr>
        <p:spPr>
          <a:xfrm>
            <a:off x="2536619" y="4843731"/>
            <a:ext cx="353963" cy="362879"/>
          </a:xfrm>
          <a:prstGeom prst="rect">
            <a:avLst/>
          </a:prstGeom>
          <a:solidFill>
            <a:srgbClr val="0433FF">
              <a:alpha val="13501"/>
            </a:srgbClr>
          </a:solidFill>
          <a:ln w="12700">
            <a:solidFill>
              <a:schemeClr val="accent1"/>
            </a:solidFill>
            <a:custDash>
              <a:ds d="200000" sp="200000"/>
            </a:custDash>
            <a:miter lim="400000"/>
          </a:ln>
        </p:spPr>
        <p:txBody>
          <a:bodyPr lIns="45718" tIns="45718" rIns="45718" bIns="45718" anchor="ctr"/>
          <a:lstStyle/>
          <a:p>
            <a:pPr/>
          </a:p>
        </p:txBody>
      </p:sp>
      <p:sp>
        <p:nvSpPr>
          <p:cNvPr id="955" name="Z0"/>
          <p:cNvSpPr txBox="1"/>
          <p:nvPr/>
        </p:nvSpPr>
        <p:spPr>
          <a:xfrm>
            <a:off x="2548154" y="5292640"/>
            <a:ext cx="468294"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alpha val="29871"/>
                  </a:srgbClr>
                </a:solidFill>
                <a:latin typeface="Arial"/>
                <a:ea typeface="Arial"/>
                <a:cs typeface="Arial"/>
                <a:sym typeface="Arial"/>
              </a:defRPr>
            </a:lvl1pPr>
          </a:lstStyle>
          <a:p>
            <a:pPr/>
            <a:r>
              <a:t>Z0</a:t>
            </a:r>
          </a:p>
        </p:txBody>
      </p:sp>
      <p:sp>
        <p:nvSpPr>
          <p:cNvPr id="956" name="Rectangle"/>
          <p:cNvSpPr/>
          <p:nvPr/>
        </p:nvSpPr>
        <p:spPr>
          <a:xfrm>
            <a:off x="3117422" y="4833556"/>
            <a:ext cx="353964" cy="362879"/>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57" name="I0"/>
          <p:cNvSpPr txBox="1"/>
          <p:nvPr/>
        </p:nvSpPr>
        <p:spPr>
          <a:xfrm>
            <a:off x="3156054" y="5282465"/>
            <a:ext cx="468293" cy="50444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I0</a:t>
            </a:r>
          </a:p>
        </p:txBody>
      </p:sp>
      <p:sp>
        <p:nvSpPr>
          <p:cNvPr id="958" name="Rectangle"/>
          <p:cNvSpPr/>
          <p:nvPr/>
        </p:nvSpPr>
        <p:spPr>
          <a:xfrm>
            <a:off x="1290361" y="4336857"/>
            <a:ext cx="325218" cy="919580"/>
          </a:xfrm>
          <a:prstGeom prst="rect">
            <a:avLst/>
          </a:prstGeom>
          <a:solidFill>
            <a:srgbClr val="0433FF"/>
          </a:solidFill>
          <a:ln w="12700">
            <a:solidFill>
              <a:schemeClr val="accent1"/>
            </a:solidFill>
            <a:miter lim="400000"/>
          </a:ln>
        </p:spPr>
        <p:txBody>
          <a:bodyPr lIns="45718" tIns="45718" rIns="45718" bIns="45718" anchor="ctr"/>
          <a:lstStyle/>
          <a:p>
            <a:pPr/>
          </a:p>
        </p:txBody>
      </p:sp>
      <p:sp>
        <p:nvSpPr>
          <p:cNvPr id="959" name="I3"/>
          <p:cNvSpPr txBox="1"/>
          <p:nvPr/>
        </p:nvSpPr>
        <p:spPr>
          <a:xfrm>
            <a:off x="1324711" y="5316992"/>
            <a:ext cx="468293" cy="50444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500"/>
              </a:spcBef>
              <a:defRPr sz="2000">
                <a:solidFill>
                  <a:srgbClr val="000000"/>
                </a:solidFill>
                <a:latin typeface="Arial"/>
                <a:ea typeface="Arial"/>
                <a:cs typeface="Arial"/>
                <a:sym typeface="Arial"/>
              </a:defRPr>
            </a:lvl1pPr>
          </a:lstStyle>
          <a:p>
            <a:pPr/>
            <a:r>
              <a:t>I3</a:t>
            </a:r>
          </a:p>
        </p:txBody>
      </p:sp>
      <p:sp>
        <p:nvSpPr>
          <p:cNvPr id="960" name="Line"/>
          <p:cNvSpPr/>
          <p:nvPr/>
        </p:nvSpPr>
        <p:spPr>
          <a:xfrm flipH="1">
            <a:off x="1811876" y="4640596"/>
            <a:ext cx="468294" cy="1"/>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4" name="Real time search of Twitter"/>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Real time search of Twitter</a:t>
            </a:r>
          </a:p>
        </p:txBody>
      </p:sp>
      <p:sp>
        <p:nvSpPr>
          <p:cNvPr id="965"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66" name="Requires high real time search…"/>
          <p:cNvSpPr txBox="1"/>
          <p:nvPr>
            <p:ph type="body" idx="4294967295"/>
          </p:nvPr>
        </p:nvSpPr>
        <p:spPr>
          <a:xfrm>
            <a:off x="600769" y="1544531"/>
            <a:ext cx="10766464" cy="4894344"/>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Requires high real time search</a:t>
            </a:r>
          </a:p>
          <a:p>
            <a:pPr lvl="1" marL="800100" indent="-342900">
              <a:spcBef>
                <a:spcPts val="500"/>
              </a:spcBef>
              <a:buChar char="•"/>
              <a:defRPr sz="2400">
                <a:solidFill>
                  <a:srgbClr val="000000"/>
                </a:solidFill>
                <a:latin typeface="Arial"/>
                <a:ea typeface="Arial"/>
                <a:cs typeface="Arial"/>
                <a:sym typeface="Arial"/>
              </a:defRPr>
            </a:pPr>
            <a:r>
              <a:t>Low latency, high throughput query evaluation</a:t>
            </a:r>
          </a:p>
          <a:p>
            <a:pPr lvl="1" marL="800100" indent="-342900">
              <a:spcBef>
                <a:spcPts val="500"/>
              </a:spcBef>
              <a:buChar char="•"/>
              <a:defRPr sz="2400">
                <a:solidFill>
                  <a:srgbClr val="000000"/>
                </a:solidFill>
                <a:latin typeface="Arial"/>
                <a:ea typeface="Arial"/>
                <a:cs typeface="Arial"/>
                <a:sym typeface="Arial"/>
              </a:defRPr>
            </a:pPr>
            <a:r>
              <a:t>High ingestion rate and immediate data availability</a:t>
            </a:r>
          </a:p>
          <a:p>
            <a:pPr lvl="1" marL="800100" indent="-342900">
              <a:spcBef>
                <a:spcPts val="500"/>
              </a:spcBef>
              <a:buChar char="•"/>
              <a:defRPr sz="2400">
                <a:solidFill>
                  <a:srgbClr val="000000"/>
                </a:solidFill>
                <a:latin typeface="Arial"/>
                <a:ea typeface="Arial"/>
                <a:cs typeface="Arial"/>
                <a:sym typeface="Arial"/>
              </a:defRPr>
            </a:pPr>
            <a:r>
              <a:t>Concurrent reads and writes of the index</a:t>
            </a:r>
          </a:p>
          <a:p>
            <a:pPr lvl="1" marL="800100" indent="-342900">
              <a:spcBef>
                <a:spcPts val="500"/>
              </a:spcBef>
              <a:buChar char="•"/>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Solution: using segments</a:t>
            </a:r>
          </a:p>
          <a:p>
            <a:pPr lvl="1" marL="800100" indent="-342900">
              <a:spcBef>
                <a:spcPts val="500"/>
              </a:spcBef>
              <a:buChar char="•"/>
              <a:defRPr sz="2400">
                <a:solidFill>
                  <a:srgbClr val="000000"/>
                </a:solidFill>
                <a:latin typeface="Arial"/>
                <a:ea typeface="Arial"/>
                <a:cs typeface="Arial"/>
                <a:sym typeface="Arial"/>
              </a:defRPr>
            </a:pPr>
            <a:r>
              <a:t>Each segment consists of 2^32 tweets (in memory)</a:t>
            </a:r>
          </a:p>
          <a:p>
            <a:pPr lvl="1" marL="800100" indent="-342900">
              <a:spcBef>
                <a:spcPts val="500"/>
              </a:spcBef>
              <a:buChar char="•"/>
              <a:defRPr sz="2400">
                <a:solidFill>
                  <a:srgbClr val="000000"/>
                </a:solidFill>
                <a:latin typeface="Arial"/>
                <a:ea typeface="Arial"/>
                <a:cs typeface="Arial"/>
                <a:sym typeface="Arial"/>
              </a:defRPr>
            </a:pPr>
            <a:r>
              <a:t>New posts are appended to the posting lists</a:t>
            </a:r>
          </a:p>
          <a:p>
            <a:pPr lvl="1" marL="800100" indent="-342900">
              <a:spcBef>
                <a:spcPts val="500"/>
              </a:spcBef>
              <a:buChar char="•"/>
              <a:defRPr sz="2400">
                <a:solidFill>
                  <a:srgbClr val="000000"/>
                </a:solidFill>
                <a:latin typeface="Arial"/>
                <a:ea typeface="Arial"/>
                <a:cs typeface="Arial"/>
                <a:sym typeface="Arial"/>
              </a:defRPr>
            </a:pPr>
            <a:r>
              <a:t>Only one segment can be written to at each time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Pop quiz (IR Evaluation)"/>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Pop quiz (IR Evaluation)</a:t>
            </a:r>
          </a:p>
        </p:txBody>
      </p:sp>
      <p:sp>
        <p:nvSpPr>
          <p:cNvPr id="91"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2" name="Suppose a query has a total of 4 relevant documents in a collection with 100 documents. System A and System B have each retrieved 10 documents, and the relevance status of the two ranked lists of results is:…"/>
          <p:cNvSpPr txBox="1"/>
          <p:nvPr>
            <p:ph type="body" idx="4294967295"/>
          </p:nvPr>
        </p:nvSpPr>
        <p:spPr>
          <a:xfrm>
            <a:off x="600769" y="1544531"/>
            <a:ext cx="10550771" cy="5489980"/>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Suppose a query has a total of 4 relevant documents in a collection with 100 documents. System A and System B have each retrieved 10 documents, and the relevance status of the two ranked lists of results is:</a:t>
            </a:r>
          </a:p>
          <a:p>
            <a:pPr>
              <a:spcBef>
                <a:spcPts val="500"/>
              </a:spcBef>
              <a:defRPr sz="2400">
                <a:solidFill>
                  <a:srgbClr val="000000"/>
                </a:solidFill>
                <a:latin typeface="Arial"/>
                <a:ea typeface="Arial"/>
                <a:cs typeface="Arial"/>
                <a:sym typeface="Arial"/>
              </a:defRPr>
            </a:pPr>
          </a:p>
          <a:p>
            <a:pPr lvl="2" marL="0" indent="457200">
              <a:spcBef>
                <a:spcPts val="1200"/>
              </a:spcBef>
              <a:buSzTx/>
              <a:buFontTx/>
              <a:buNone/>
              <a:defRPr sz="2000">
                <a:solidFill>
                  <a:srgbClr val="2D3B45"/>
                </a:solidFill>
                <a:latin typeface="Helvetica Neue"/>
                <a:ea typeface="Helvetica Neue"/>
                <a:cs typeface="Helvetica Neue"/>
                <a:sym typeface="Helvetica Neue"/>
              </a:defRPr>
            </a:pPr>
            <a:r>
              <a:t>System A: [+,+,-,-,-,-,-,-,-,-]</a:t>
            </a:r>
          </a:p>
          <a:p>
            <a:pPr lvl="2" marL="0" indent="457200">
              <a:spcBef>
                <a:spcPts val="1200"/>
              </a:spcBef>
              <a:buSzTx/>
              <a:buFontTx/>
              <a:buNone/>
              <a:defRPr sz="2000">
                <a:solidFill>
                  <a:srgbClr val="2D3B45"/>
                </a:solidFill>
                <a:latin typeface="Helvetica Neue"/>
                <a:ea typeface="Helvetica Neue"/>
                <a:cs typeface="Helvetica Neue"/>
                <a:sym typeface="Helvetica Neue"/>
              </a:defRPr>
            </a:pPr>
            <a:r>
              <a:t>System B: [+,-,+,-,-,-,-,-,-,-]</a:t>
            </a:r>
          </a:p>
          <a:p>
            <a:pPr lvl="2" marL="0" indent="457200">
              <a:spcBef>
                <a:spcPts val="1200"/>
              </a:spcBef>
              <a:buSzTx/>
              <a:buFontTx/>
              <a:buNone/>
              <a:defRPr sz="2000">
                <a:solidFill>
                  <a:srgbClr val="2D3B45"/>
                </a:solidFill>
                <a:latin typeface="Helvetica Neue"/>
                <a:ea typeface="Helvetica Neue"/>
                <a:cs typeface="Helvetica Neue"/>
                <a:sym typeface="Helvetica Neue"/>
              </a:defRPr>
            </a:pPr>
          </a:p>
          <a:p>
            <a:pPr marL="0" indent="0">
              <a:spcBef>
                <a:spcPts val="0"/>
              </a:spcBef>
              <a:buSzTx/>
              <a:buFontTx/>
              <a:buNone/>
              <a:defRPr sz="1600">
                <a:solidFill>
                  <a:srgbClr val="2D3B45"/>
                </a:solidFill>
                <a:latin typeface="Helvetica Neue"/>
                <a:ea typeface="Helvetica Neue"/>
                <a:cs typeface="Helvetica Neue"/>
                <a:sym typeface="Helvetica Neue"/>
              </a:defRPr>
            </a:pPr>
            <a:r>
              <a:t>1.   What is the MAP of System A and System B?</a:t>
            </a:r>
          </a:p>
          <a:p>
            <a:pPr marL="0" indent="0">
              <a:spcBef>
                <a:spcPts val="0"/>
              </a:spcBef>
              <a:buSzTx/>
              <a:buFontTx/>
              <a:buNone/>
              <a:defRPr sz="1600">
                <a:solidFill>
                  <a:srgbClr val="2D3B45"/>
                </a:solidFill>
                <a:latin typeface="Helvetica Neue"/>
                <a:ea typeface="Helvetica Neue"/>
                <a:cs typeface="Helvetica Neue"/>
                <a:sym typeface="Helvetica Neue"/>
              </a:defRPr>
            </a:pPr>
          </a:p>
          <a:p>
            <a:pPr marL="0" indent="0">
              <a:spcBef>
                <a:spcPts val="0"/>
              </a:spcBef>
              <a:buSzTx/>
              <a:buFontTx/>
              <a:buNone/>
              <a:defRPr sz="1600">
                <a:solidFill>
                  <a:srgbClr val="2D3B45"/>
                </a:solidFill>
                <a:latin typeface="Helvetica Neue"/>
                <a:ea typeface="Helvetica Neue"/>
                <a:cs typeface="Helvetica Neue"/>
                <a:sym typeface="Helvetica Neue"/>
              </a:defRPr>
            </a:pPr>
            <a:r>
              <a:t>2.   What is the </a:t>
            </a:r>
            <a:r>
              <a:rPr u="sng">
                <a:solidFill>
                  <a:srgbClr val="000000"/>
                </a:solidFill>
                <a:hlinkClick r:id="rId3" invalidUrl="" action="" tgtFrame="" tooltip="" history="1" highlightClick="0" endSnd="0"/>
              </a:rPr>
              <a:t>NDCG@5</a:t>
            </a:r>
            <a:r>
              <a:t> of System A?</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0" name="Search engine tools"/>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Search engine tools</a:t>
            </a:r>
          </a:p>
        </p:txBody>
      </p:sp>
      <p:sp>
        <p:nvSpPr>
          <p:cNvPr id="971"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pic>
        <p:nvPicPr>
          <p:cNvPr id="972" name="Image" descr="Image"/>
          <p:cNvPicPr>
            <a:picLocks noChangeAspect="1"/>
          </p:cNvPicPr>
          <p:nvPr/>
        </p:nvPicPr>
        <p:blipFill>
          <a:blip r:embed="rId3">
            <a:extLst/>
          </a:blip>
          <a:stretch>
            <a:fillRect/>
          </a:stretch>
        </p:blipFill>
        <p:spPr>
          <a:xfrm>
            <a:off x="6078866" y="2281413"/>
            <a:ext cx="4490084" cy="3997108"/>
          </a:xfrm>
          <a:prstGeom prst="rect">
            <a:avLst/>
          </a:prstGeom>
          <a:ln w="12700">
            <a:miter lim="400000"/>
          </a:ln>
        </p:spPr>
      </p:pic>
      <p:sp>
        <p:nvSpPr>
          <p:cNvPr id="973" name="Rectangle"/>
          <p:cNvSpPr/>
          <p:nvPr/>
        </p:nvSpPr>
        <p:spPr>
          <a:xfrm>
            <a:off x="4732877" y="5968584"/>
            <a:ext cx="5626093" cy="789896"/>
          </a:xfrm>
          <a:prstGeom prst="rect">
            <a:avLst/>
          </a:prstGeom>
          <a:solidFill>
            <a:srgbClr val="FFFFFF"/>
          </a:solidFill>
          <a:ln w="12700">
            <a:miter lim="400000"/>
          </a:ln>
        </p:spPr>
        <p:txBody>
          <a:bodyPr lIns="45718" tIns="45718" rIns="45718" bIns="45718" anchor="ctr"/>
          <a:lstStyle/>
          <a:p>
            <a:pPr/>
          </a:p>
        </p:txBody>
      </p:sp>
      <p:sp>
        <p:nvSpPr>
          <p:cNvPr id="974" name="Apache Lucene…"/>
          <p:cNvSpPr txBox="1"/>
          <p:nvPr>
            <p:ph type="body" sz="half" idx="4294967295"/>
          </p:nvPr>
        </p:nvSpPr>
        <p:spPr>
          <a:xfrm>
            <a:off x="649311" y="1588687"/>
            <a:ext cx="4902880" cy="4370189"/>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Apache Lucene</a:t>
            </a:r>
          </a:p>
          <a:p>
            <a:pPr lvl="1" marL="800100" indent="-342900">
              <a:spcBef>
                <a:spcPts val="500"/>
              </a:spcBef>
              <a:buChar char="•"/>
              <a:defRPr sz="2400">
                <a:solidFill>
                  <a:srgbClr val="000000"/>
                </a:solidFill>
                <a:latin typeface="Arial"/>
                <a:ea typeface="Arial"/>
                <a:cs typeface="Arial"/>
                <a:sym typeface="Arial"/>
              </a:defRPr>
            </a:pPr>
            <a:r>
              <a:t>Free and open search engine library</a:t>
            </a:r>
          </a:p>
          <a:p>
            <a:pPr lvl="1" marL="800100" indent="-342900">
              <a:spcBef>
                <a:spcPts val="500"/>
              </a:spcBef>
              <a:buChar char="•"/>
              <a:defRPr sz="2400">
                <a:solidFill>
                  <a:srgbClr val="000000"/>
                </a:solidFill>
                <a:latin typeface="Arial"/>
                <a:ea typeface="Arial"/>
                <a:cs typeface="Arial"/>
                <a:sym typeface="Arial"/>
              </a:defRPr>
            </a:pPr>
            <a:r>
              <a:t>First developed in 1999</a:t>
            </a:r>
            <a:br/>
          </a:p>
          <a:p>
            <a:pPr>
              <a:spcBef>
                <a:spcPts val="500"/>
              </a:spcBef>
              <a:defRPr sz="2400">
                <a:solidFill>
                  <a:srgbClr val="000000"/>
                </a:solidFill>
                <a:latin typeface="Arial"/>
                <a:ea typeface="Arial"/>
                <a:cs typeface="Arial"/>
                <a:sym typeface="Arial"/>
              </a:defRPr>
            </a:pPr>
            <a:r>
              <a:t>ElasticSearch</a:t>
            </a:r>
          </a:p>
          <a:p>
            <a:pPr lvl="1" marL="800100" indent="-342900">
              <a:spcBef>
                <a:spcPts val="500"/>
              </a:spcBef>
              <a:buChar char="•"/>
              <a:defRPr sz="2400">
                <a:solidFill>
                  <a:srgbClr val="000000"/>
                </a:solidFill>
                <a:latin typeface="Arial"/>
                <a:ea typeface="Arial"/>
                <a:cs typeface="Arial"/>
                <a:sym typeface="Arial"/>
              </a:defRPr>
            </a:pPr>
            <a:r>
              <a:t>A search engine</a:t>
            </a:r>
          </a:p>
          <a:p>
            <a:pPr lvl="1" marL="800100" indent="-342900">
              <a:spcBef>
                <a:spcPts val="500"/>
              </a:spcBef>
              <a:buChar char="•"/>
              <a:defRPr sz="2400">
                <a:solidFill>
                  <a:srgbClr val="000000"/>
                </a:solidFill>
                <a:latin typeface="Arial"/>
                <a:ea typeface="Arial"/>
                <a:cs typeface="Arial"/>
                <a:sym typeface="Arial"/>
              </a:defRPr>
            </a:pPr>
            <a:r>
              <a:t>based on Lucene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8" name="ElasticSearch"/>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ElasticSearch</a:t>
            </a:r>
          </a:p>
        </p:txBody>
      </p:sp>
      <p:sp>
        <p:nvSpPr>
          <p:cNvPr id="97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80" name="Rectangle"/>
          <p:cNvSpPr/>
          <p:nvPr/>
        </p:nvSpPr>
        <p:spPr>
          <a:xfrm>
            <a:off x="4732877" y="5968584"/>
            <a:ext cx="5626093" cy="789896"/>
          </a:xfrm>
          <a:prstGeom prst="rect">
            <a:avLst/>
          </a:prstGeom>
          <a:solidFill>
            <a:srgbClr val="FFFFFF"/>
          </a:solidFill>
          <a:ln w="12700">
            <a:miter lim="400000"/>
          </a:ln>
        </p:spPr>
        <p:txBody>
          <a:bodyPr lIns="45718" tIns="45718" rIns="45718" bIns="45718" anchor="ctr"/>
          <a:lstStyle/>
          <a:p>
            <a:pPr/>
          </a:p>
        </p:txBody>
      </p:sp>
      <p:sp>
        <p:nvSpPr>
          <p:cNvPr id="981" name="Using a REST api"/>
          <p:cNvSpPr txBox="1"/>
          <p:nvPr>
            <p:ph type="body" sz="half" idx="4294967295"/>
          </p:nvPr>
        </p:nvSpPr>
        <p:spPr>
          <a:xfrm>
            <a:off x="649311" y="1588687"/>
            <a:ext cx="4902880" cy="4370189"/>
          </a:xfrm>
          <a:prstGeom prst="rect">
            <a:avLst/>
          </a:prstGeom>
        </p:spPr>
        <p:txBody>
          <a:bodyPr lIns="45719" tIns="45719" rIns="45719" bIns="45719"/>
          <a:lstStyle>
            <a:lvl1pPr>
              <a:spcBef>
                <a:spcPts val="500"/>
              </a:spcBef>
              <a:defRPr sz="2400">
                <a:solidFill>
                  <a:srgbClr val="000000"/>
                </a:solidFill>
                <a:latin typeface="Arial"/>
                <a:ea typeface="Arial"/>
                <a:cs typeface="Arial"/>
                <a:sym typeface="Arial"/>
              </a:defRPr>
            </a:lvl1pPr>
          </a:lstStyle>
          <a:p>
            <a:pPr/>
            <a:r>
              <a:t>Using a REST api</a:t>
            </a:r>
          </a:p>
        </p:txBody>
      </p:sp>
      <p:pic>
        <p:nvPicPr>
          <p:cNvPr id="982" name="Image" descr="Image"/>
          <p:cNvPicPr>
            <a:picLocks noChangeAspect="1"/>
          </p:cNvPicPr>
          <p:nvPr/>
        </p:nvPicPr>
        <p:blipFill>
          <a:blip r:embed="rId3">
            <a:extLst/>
          </a:blip>
          <a:stretch>
            <a:fillRect/>
          </a:stretch>
        </p:blipFill>
        <p:spPr>
          <a:xfrm>
            <a:off x="688575" y="2378532"/>
            <a:ext cx="8897490" cy="5870509"/>
          </a:xfrm>
          <a:prstGeom prst="rect">
            <a:avLst/>
          </a:prstGeom>
          <a:ln w="12700">
            <a:miter lim="400000"/>
          </a:ln>
        </p:spPr>
      </p:pic>
      <p:sp>
        <p:nvSpPr>
          <p:cNvPr id="983" name="Rectangle"/>
          <p:cNvSpPr/>
          <p:nvPr/>
        </p:nvSpPr>
        <p:spPr>
          <a:xfrm>
            <a:off x="5048397" y="2870020"/>
            <a:ext cx="5889720" cy="4755096"/>
          </a:xfrm>
          <a:prstGeom prst="rect">
            <a:avLst/>
          </a:prstGeom>
          <a:solidFill>
            <a:srgbClr val="FFFFFF"/>
          </a:solidFill>
          <a:ln w="12700">
            <a:miter lim="400000"/>
          </a:ln>
        </p:spPr>
        <p:txBody>
          <a:bodyPr lIns="45718" tIns="45718" rIns="45718" bIns="45718" anchor="ctr"/>
          <a:lstStyle/>
          <a:p>
            <a:pPr/>
          </a:p>
        </p:txBody>
      </p:sp>
      <p:pic>
        <p:nvPicPr>
          <p:cNvPr id="984" name="Image" descr="Image"/>
          <p:cNvPicPr>
            <a:picLocks noChangeAspect="1"/>
          </p:cNvPicPr>
          <p:nvPr/>
        </p:nvPicPr>
        <p:blipFill>
          <a:blip r:embed="rId4">
            <a:extLst/>
          </a:blip>
          <a:stretch>
            <a:fillRect/>
          </a:stretch>
        </p:blipFill>
        <p:spPr>
          <a:xfrm>
            <a:off x="6128598" y="2420879"/>
            <a:ext cx="10140886" cy="3521314"/>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8" name="Homework 2: Using ElasticSearch to build a search engine"/>
          <p:cNvSpPr txBox="1"/>
          <p:nvPr>
            <p:ph type="title" idx="4294967295"/>
          </p:nvPr>
        </p:nvSpPr>
        <p:spPr>
          <a:xfrm>
            <a:off x="386860" y="528637"/>
            <a:ext cx="10550771" cy="657450"/>
          </a:xfrm>
          <a:prstGeom prst="rect">
            <a:avLst/>
          </a:prstGeom>
        </p:spPr>
        <p:txBody>
          <a:bodyPr lIns="45719" tIns="45719" rIns="45719" bIns="45719" anchor="t"/>
          <a:lstStyle>
            <a:lvl1pPr algn="l" defTabSz="448055">
              <a:defRPr b="1" sz="2940">
                <a:solidFill>
                  <a:srgbClr val="000000"/>
                </a:solidFill>
                <a:latin typeface="Arial"/>
                <a:ea typeface="Arial"/>
                <a:cs typeface="Arial"/>
                <a:sym typeface="Arial"/>
              </a:defRPr>
            </a:lvl1pPr>
          </a:lstStyle>
          <a:p>
            <a:pPr/>
            <a:r>
              <a:t>Homework 2: Using ElasticSearch to build a search engine</a:t>
            </a:r>
          </a:p>
        </p:txBody>
      </p:sp>
      <p:sp>
        <p:nvSpPr>
          <p:cNvPr id="989" name="Slide Number"/>
          <p:cNvSpPr txBox="1"/>
          <p:nvPr>
            <p:ph type="sldNum" sz="quarter" idx="4294967295"/>
          </p:nvPr>
        </p:nvSpPr>
        <p:spPr>
          <a:xfrm>
            <a:off x="10787344" y="6049983"/>
            <a:ext cx="366664"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90" name="Rectangle"/>
          <p:cNvSpPr/>
          <p:nvPr/>
        </p:nvSpPr>
        <p:spPr>
          <a:xfrm>
            <a:off x="4732877" y="5968584"/>
            <a:ext cx="5626093" cy="789896"/>
          </a:xfrm>
          <a:prstGeom prst="rect">
            <a:avLst/>
          </a:prstGeom>
          <a:solidFill>
            <a:srgbClr val="FFFFFF"/>
          </a:solidFill>
          <a:ln w="12700">
            <a:miter lim="400000"/>
          </a:ln>
        </p:spPr>
        <p:txBody>
          <a:bodyPr lIns="45718" tIns="45718" rIns="45718" bIns="45718" anchor="ctr"/>
          <a:lstStyle/>
          <a:p>
            <a:pPr/>
          </a:p>
        </p:txBody>
      </p:sp>
      <p:sp>
        <p:nvSpPr>
          <p:cNvPr id="991" name="Build an inverted index…"/>
          <p:cNvSpPr txBox="1"/>
          <p:nvPr>
            <p:ph type="body" sz="half" idx="4294967295"/>
          </p:nvPr>
        </p:nvSpPr>
        <p:spPr>
          <a:xfrm>
            <a:off x="649311" y="1588687"/>
            <a:ext cx="4902880" cy="4370189"/>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Build an inverted index</a:t>
            </a:r>
          </a:p>
          <a:p>
            <a:pPr>
              <a:spcBef>
                <a:spcPts val="500"/>
              </a:spcBef>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Evaluate three search algorithm’s performance</a:t>
            </a:r>
          </a:p>
          <a:p>
            <a:pPr lvl="1" marL="800100" indent="-342900">
              <a:spcBef>
                <a:spcPts val="500"/>
              </a:spcBef>
              <a:buChar char="•"/>
              <a:defRPr sz="2400">
                <a:solidFill>
                  <a:srgbClr val="000000"/>
                </a:solidFill>
                <a:latin typeface="Arial"/>
                <a:ea typeface="Arial"/>
                <a:cs typeface="Arial"/>
                <a:sym typeface="Arial"/>
              </a:defRPr>
            </a:pPr>
            <a:r>
              <a:t>TF-IDF</a:t>
            </a:r>
          </a:p>
          <a:p>
            <a:pPr lvl="1" marL="800100" indent="-342900">
              <a:spcBef>
                <a:spcPts val="500"/>
              </a:spcBef>
              <a:buChar char="•"/>
              <a:defRPr sz="2400">
                <a:solidFill>
                  <a:srgbClr val="000000"/>
                </a:solidFill>
                <a:latin typeface="Arial"/>
                <a:ea typeface="Arial"/>
                <a:cs typeface="Arial"/>
                <a:sym typeface="Arial"/>
              </a:defRPr>
            </a:pPr>
            <a:r>
              <a:t>BM25</a:t>
            </a:r>
          </a:p>
          <a:p>
            <a:pPr lvl="1" marL="800100" indent="-342900">
              <a:spcBef>
                <a:spcPts val="500"/>
              </a:spcBef>
              <a:buChar char="•"/>
              <a:defRPr sz="2400">
                <a:solidFill>
                  <a:srgbClr val="000000"/>
                </a:solidFill>
                <a:latin typeface="Arial"/>
                <a:ea typeface="Arial"/>
                <a:cs typeface="Arial"/>
                <a:sym typeface="Arial"/>
              </a:defRPr>
            </a:pPr>
            <a:r>
              <a:t>Dirichlet-LM</a:t>
            </a:r>
          </a:p>
        </p:txBody>
      </p:sp>
      <p:pic>
        <p:nvPicPr>
          <p:cNvPr id="992" name="Image" descr="Image"/>
          <p:cNvPicPr>
            <a:picLocks noChangeAspect="1"/>
          </p:cNvPicPr>
          <p:nvPr/>
        </p:nvPicPr>
        <p:blipFill>
          <a:blip r:embed="rId3">
            <a:extLst/>
          </a:blip>
          <a:stretch>
            <a:fillRect/>
          </a:stretch>
        </p:blipFill>
        <p:spPr>
          <a:xfrm>
            <a:off x="5042309" y="1643373"/>
            <a:ext cx="5007229" cy="357125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Lecture 4: Inverted index"/>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Inverted index</a:t>
            </a:r>
          </a:p>
        </p:txBody>
      </p:sp>
      <p:sp>
        <p:nvSpPr>
          <p:cNvPr id="97"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98" name="Key data structure underlying all modern IR systems…"/>
          <p:cNvSpPr txBox="1"/>
          <p:nvPr>
            <p:ph type="body" idx="4294967295"/>
          </p:nvPr>
        </p:nvSpPr>
        <p:spPr>
          <a:xfrm>
            <a:off x="600769" y="1544531"/>
            <a:ext cx="10990462" cy="4147008"/>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Key data structure underlying all modern IR systems</a:t>
            </a:r>
          </a:p>
          <a:p>
            <a:pPr lvl="1" marL="800100" indent="-342900">
              <a:spcBef>
                <a:spcPts val="500"/>
              </a:spcBef>
              <a:buChar char="•"/>
              <a:defRPr sz="2400">
                <a:solidFill>
                  <a:srgbClr val="000000"/>
                </a:solidFill>
                <a:latin typeface="Arial"/>
                <a:ea typeface="Arial"/>
                <a:cs typeface="Arial"/>
                <a:sym typeface="Arial"/>
              </a:defRPr>
            </a:pPr>
            <a:r>
              <a:t>Systems run on a single machine</a:t>
            </a:r>
          </a:p>
          <a:p>
            <a:pPr lvl="1" marL="800100" indent="-342900">
              <a:spcBef>
                <a:spcPts val="500"/>
              </a:spcBef>
              <a:buChar char="•"/>
              <a:defRPr sz="2400">
                <a:solidFill>
                  <a:srgbClr val="000000"/>
                </a:solidFill>
                <a:latin typeface="Arial"/>
                <a:ea typeface="Arial"/>
                <a:cs typeface="Arial"/>
                <a:sym typeface="Arial"/>
              </a:defRPr>
            </a:pPr>
            <a:r>
              <a:t>Massive systems for the biggest commercial search engines</a:t>
            </a:r>
          </a:p>
          <a:p>
            <a:pPr>
              <a:spcBef>
                <a:spcPts val="500"/>
              </a:spcBef>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Exploiting the sparsity of the term-document matrix</a:t>
            </a:r>
          </a:p>
          <a:p>
            <a:pPr>
              <a:spcBef>
                <a:spcPts val="500"/>
              </a:spcBef>
              <a:defRPr sz="2400">
                <a:solidFill>
                  <a:srgbClr val="000000"/>
                </a:solidFill>
                <a:latin typeface="Arial"/>
                <a:ea typeface="Arial"/>
                <a:cs typeface="Arial"/>
                <a:sym typeface="Arial"/>
              </a:defRPr>
            </a:pPr>
          </a:p>
          <a:p>
            <a:pPr>
              <a:spcBef>
                <a:spcPts val="500"/>
              </a:spcBef>
              <a:defRPr sz="2400">
                <a:solidFill>
                  <a:srgbClr val="000000"/>
                </a:solidFill>
                <a:latin typeface="Arial"/>
                <a:ea typeface="Arial"/>
                <a:cs typeface="Arial"/>
                <a:sym typeface="Arial"/>
              </a:defRPr>
            </a:pPr>
            <a:r>
              <a:t>Inverted index can generally be applied to retrieval models</a:t>
            </a:r>
          </a:p>
          <a:p>
            <a:pPr lvl="1" marL="800100" indent="-342900">
              <a:spcBef>
                <a:spcPts val="500"/>
              </a:spcBef>
              <a:buChar char="•"/>
              <a:defRPr sz="2400">
                <a:solidFill>
                  <a:srgbClr val="000000"/>
                </a:solidFill>
                <a:latin typeface="Arial"/>
                <a:ea typeface="Arial"/>
                <a:cs typeface="Arial"/>
                <a:sym typeface="Arial"/>
              </a:defRPr>
            </a:pPr>
            <a:r>
              <a:t>TF-IDF, BM25, LM-based retrieval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Lecture 4: Motivating examp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Motivating example</a:t>
            </a:r>
          </a:p>
        </p:txBody>
      </p:sp>
      <p:sp>
        <p:nvSpPr>
          <p:cNvPr id="103"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04" name="Which plays of Shakespeare contain the words Brutus AND Caesar  but NOT Calpurnia?…"/>
          <p:cNvSpPr txBox="1"/>
          <p:nvPr>
            <p:ph type="body" idx="4294967295"/>
          </p:nvPr>
        </p:nvSpPr>
        <p:spPr>
          <a:xfrm>
            <a:off x="600769" y="1544531"/>
            <a:ext cx="11210659" cy="5255886"/>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Which plays of Shakespeare contain the words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but </a:t>
            </a:r>
            <a:r>
              <a:rPr i="1">
                <a:latin typeface="Calibri"/>
                <a:ea typeface="Calibri"/>
                <a:cs typeface="Calibri"/>
                <a:sym typeface="Calibri"/>
              </a:rPr>
              <a:t>NOT</a:t>
            </a:r>
            <a:r>
              <a:t> </a:t>
            </a:r>
            <a:r>
              <a:rPr b="1" i="1">
                <a:latin typeface="Calibri"/>
                <a:ea typeface="Calibri"/>
                <a:cs typeface="Calibri"/>
                <a:sym typeface="Calibri"/>
              </a:rPr>
              <a:t>Calpurnia</a:t>
            </a:r>
            <a:r>
              <a:t>?</a:t>
            </a:r>
          </a:p>
          <a:p>
            <a:pPr>
              <a:spcBef>
                <a:spcPts val="500"/>
              </a:spcBef>
              <a:defRPr sz="2400">
                <a:solidFill>
                  <a:srgbClr val="000000"/>
                </a:solidFill>
                <a:latin typeface="Arial"/>
                <a:ea typeface="Arial"/>
                <a:cs typeface="Arial"/>
                <a:sym typeface="Arial"/>
              </a:defRPr>
            </a:pPr>
          </a:p>
          <a:p>
            <a:pPr>
              <a:spcBef>
                <a:spcPts val="500"/>
              </a:spcBef>
              <a:defRPr i="1" sz="2400">
                <a:solidFill>
                  <a:srgbClr val="000000"/>
                </a:solidFill>
                <a:latin typeface="Arial"/>
                <a:ea typeface="Arial"/>
                <a:cs typeface="Arial"/>
                <a:sym typeface="Arial"/>
              </a:defRPr>
            </a:pPr>
            <a:r>
              <a:t>grep -r ./* “.* brutus .* caesar.*” </a:t>
            </a:r>
            <a:r>
              <a:rPr i="0"/>
              <a:t>then remove all documents containing </a:t>
            </a:r>
            <a:r>
              <a:t>calpurnia</a:t>
            </a:r>
          </a:p>
          <a:p>
            <a:pPr lvl="1" marL="800100" indent="-342900">
              <a:spcBef>
                <a:spcPts val="500"/>
              </a:spcBef>
              <a:buChar char="•"/>
              <a:defRPr sz="2400">
                <a:solidFill>
                  <a:srgbClr val="000000"/>
                </a:solidFill>
                <a:latin typeface="Arial"/>
                <a:ea typeface="Arial"/>
                <a:cs typeface="Arial"/>
                <a:sym typeface="Arial"/>
              </a:defRPr>
            </a:pPr>
            <a:r>
              <a:t>Slow when the data size is large</a:t>
            </a:r>
          </a:p>
          <a:p>
            <a:pPr lvl="1" marL="800100" indent="-342900">
              <a:spcBef>
                <a:spcPts val="500"/>
              </a:spcBef>
              <a:buChar char="•"/>
              <a:defRPr sz="2400">
                <a:solidFill>
                  <a:srgbClr val="000000"/>
                </a:solidFill>
                <a:latin typeface="Arial"/>
                <a:ea typeface="Arial"/>
                <a:cs typeface="Arial"/>
                <a:sym typeface="Arial"/>
              </a:defRPr>
            </a:pPr>
            <a:r>
              <a:t>Ranked retrieval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Lecture 4: Motivating examp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Motivating example</a:t>
            </a:r>
          </a:p>
        </p:txBody>
      </p:sp>
      <p:sp>
        <p:nvSpPr>
          <p:cNvPr id="109"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10" name="Which plays of Shakespeare contain the words Brutus AND Caesar  but NOT Calpurnia? Brutus AND Caesar  AND NOT Calpurnia"/>
          <p:cNvSpPr txBox="1"/>
          <p:nvPr>
            <p:ph type="body" idx="4294967295"/>
          </p:nvPr>
        </p:nvSpPr>
        <p:spPr>
          <a:xfrm>
            <a:off x="600769" y="1544531"/>
            <a:ext cx="11210659" cy="5255886"/>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Which plays of Shakespeare contain the words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but </a:t>
            </a:r>
            <a:r>
              <a:rPr i="1">
                <a:latin typeface="Calibri"/>
                <a:ea typeface="Calibri"/>
                <a:cs typeface="Calibri"/>
                <a:sym typeface="Calibri"/>
              </a:rPr>
              <a:t>NOT</a:t>
            </a:r>
            <a:r>
              <a:t> </a:t>
            </a:r>
            <a:r>
              <a:rPr b="1" i="1">
                <a:latin typeface="Calibri"/>
                <a:ea typeface="Calibri"/>
                <a:cs typeface="Calibri"/>
                <a:sym typeface="Calibri"/>
              </a:rPr>
              <a:t>Calpurnia</a:t>
            </a:r>
            <a:r>
              <a:t>?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a:t>
            </a:r>
            <a:r>
              <a:rPr i="1"/>
              <a:t>AND</a:t>
            </a:r>
            <a:r>
              <a:t> </a:t>
            </a:r>
            <a:r>
              <a:rPr i="1">
                <a:latin typeface="Calibri"/>
                <a:ea typeface="Calibri"/>
                <a:cs typeface="Calibri"/>
                <a:sym typeface="Calibri"/>
              </a:rPr>
              <a:t>NOT</a:t>
            </a:r>
            <a:r>
              <a:t> </a:t>
            </a:r>
            <a:r>
              <a:rPr b="1" i="1">
                <a:latin typeface="Calibri"/>
                <a:ea typeface="Calibri"/>
                <a:cs typeface="Calibri"/>
                <a:sym typeface="Calibri"/>
              </a:rPr>
              <a:t>Calpurnia</a:t>
            </a:r>
          </a:p>
        </p:txBody>
      </p:sp>
      <p:pic>
        <p:nvPicPr>
          <p:cNvPr id="111" name="Object 1028" descr="Object 1028"/>
          <p:cNvPicPr>
            <a:picLocks noChangeAspect="1"/>
          </p:cNvPicPr>
          <p:nvPr/>
        </p:nvPicPr>
        <p:blipFill>
          <a:blip r:embed="rId3">
            <a:extLst/>
          </a:blip>
          <a:srcRect l="0" t="0" r="0" b="0"/>
          <a:stretch>
            <a:fillRect/>
          </a:stretch>
        </p:blipFill>
        <p:spPr>
          <a:xfrm>
            <a:off x="1794369" y="3060511"/>
            <a:ext cx="8391832" cy="2592031"/>
          </a:xfrm>
          <a:prstGeom prst="rect">
            <a:avLst/>
          </a:prstGeom>
          <a:ln w="12700">
            <a:miter lim="400000"/>
          </a:ln>
        </p:spPr>
      </p:pic>
      <p:sp>
        <p:nvSpPr>
          <p:cNvPr id="112" name="1                      0                1             1          1             1"/>
          <p:cNvSpPr txBox="1"/>
          <p:nvPr/>
        </p:nvSpPr>
        <p:spPr>
          <a:xfrm>
            <a:off x="3758881" y="4078343"/>
            <a:ext cx="6069386" cy="35813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vl1pPr>
          </a:lstStyle>
          <a:p>
            <a:pPr/>
            <a:r>
              <a:t>1                      0                1             1          1             1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Lecture 4: Motivating example"/>
          <p:cNvSpPr txBox="1"/>
          <p:nvPr>
            <p:ph type="title" idx="4294967295"/>
          </p:nvPr>
        </p:nvSpPr>
        <p:spPr>
          <a:xfrm>
            <a:off x="386860" y="528637"/>
            <a:ext cx="10550771" cy="657450"/>
          </a:xfrm>
          <a:prstGeom prst="rect">
            <a:avLst/>
          </a:prstGeom>
        </p:spPr>
        <p:txBody>
          <a:bodyPr lIns="45719" tIns="45719" rIns="45719" bIns="45719" anchor="t"/>
          <a:lstStyle>
            <a:lvl1pPr algn="l">
              <a:defRPr b="1" sz="3000">
                <a:solidFill>
                  <a:srgbClr val="000000"/>
                </a:solidFill>
                <a:latin typeface="Arial"/>
                <a:ea typeface="Arial"/>
                <a:cs typeface="Arial"/>
                <a:sym typeface="Arial"/>
              </a:defRPr>
            </a:lvl1pPr>
          </a:lstStyle>
          <a:p>
            <a:pPr/>
            <a:r>
              <a:t>Lecture 4: Motivating example</a:t>
            </a:r>
          </a:p>
        </p:txBody>
      </p:sp>
      <p:sp>
        <p:nvSpPr>
          <p:cNvPr id="117" name="Slide Number"/>
          <p:cNvSpPr txBox="1"/>
          <p:nvPr>
            <p:ph type="sldNum" sz="quarter" idx="4294967295"/>
          </p:nvPr>
        </p:nvSpPr>
        <p:spPr>
          <a:xfrm>
            <a:off x="10857975" y="6049983"/>
            <a:ext cx="225402" cy="355229"/>
          </a:xfrm>
          <a:prstGeom prst="rect">
            <a:avLst/>
          </a:prstGeom>
          <a:extLst>
            <a:ext uri="{C572A759-6A51-4108-AA02-DFA0A04FC94B}">
              <ma14:wrappingTextBoxFlag xmlns:ma14="http://schemas.microsoft.com/office/mac/drawingml/2011/main" val="1"/>
            </a:ext>
          </a:extLst>
        </p:spPr>
        <p:txBody>
          <a:bodyPr lIns="35718" tIns="35718" rIns="35718" bIns="35718" anchor="t"/>
          <a:lstStyle>
            <a:lvl1pPr algn="ctr" defTabSz="410765">
              <a:defRPr sz="2000">
                <a:solidFill>
                  <a:srgbClr val="000000"/>
                </a:solidFill>
                <a:latin typeface="Arial"/>
                <a:ea typeface="Arial"/>
                <a:cs typeface="Arial"/>
                <a:sym typeface="Arial"/>
              </a:defRPr>
            </a:lvl1pPr>
          </a:lstStyle>
          <a:p>
            <a:pPr/>
            <a:fld id="{86CB4B4D-7CA3-9044-876B-883B54F8677D}" type="slidenum"/>
          </a:p>
        </p:txBody>
      </p:sp>
      <p:sp>
        <p:nvSpPr>
          <p:cNvPr id="118" name="Which plays of Shakespeare contain the words Brutus AND Caesar  but NOT Calpurnia? Brutus AND Caesar  AND NOT Calpurnia…"/>
          <p:cNvSpPr txBox="1"/>
          <p:nvPr>
            <p:ph type="body" idx="4294967295"/>
          </p:nvPr>
        </p:nvSpPr>
        <p:spPr>
          <a:xfrm>
            <a:off x="600769" y="1544531"/>
            <a:ext cx="11210659" cy="5255886"/>
          </a:xfrm>
          <a:prstGeom prst="rect">
            <a:avLst/>
          </a:prstGeom>
        </p:spPr>
        <p:txBody>
          <a:bodyPr lIns="45719" tIns="45719" rIns="45719" bIns="45719"/>
          <a:lstStyle/>
          <a:p>
            <a:pPr>
              <a:spcBef>
                <a:spcPts val="500"/>
              </a:spcBef>
              <a:defRPr sz="2400">
                <a:solidFill>
                  <a:srgbClr val="000000"/>
                </a:solidFill>
                <a:latin typeface="Arial"/>
                <a:ea typeface="Arial"/>
                <a:cs typeface="Arial"/>
                <a:sym typeface="Arial"/>
              </a:defRPr>
            </a:pPr>
            <a:r>
              <a:t>Which plays of Shakespeare contain the words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but </a:t>
            </a:r>
            <a:r>
              <a:rPr i="1">
                <a:latin typeface="Calibri"/>
                <a:ea typeface="Calibri"/>
                <a:cs typeface="Calibri"/>
                <a:sym typeface="Calibri"/>
              </a:rPr>
              <a:t>NOT</a:t>
            </a:r>
            <a:r>
              <a:t> </a:t>
            </a:r>
            <a:r>
              <a:rPr b="1" i="1">
                <a:latin typeface="Calibri"/>
                <a:ea typeface="Calibri"/>
                <a:cs typeface="Calibri"/>
                <a:sym typeface="Calibri"/>
              </a:rPr>
              <a:t>Calpurnia</a:t>
            </a:r>
            <a:r>
              <a:t>? </a:t>
            </a:r>
            <a:r>
              <a:rPr b="1" i="1">
                <a:latin typeface="Calibri"/>
                <a:ea typeface="Calibri"/>
                <a:cs typeface="Calibri"/>
                <a:sym typeface="Calibri"/>
              </a:rPr>
              <a:t>Brutus</a:t>
            </a:r>
            <a:r>
              <a:t> </a:t>
            </a:r>
            <a:r>
              <a:rPr i="1">
                <a:latin typeface="Calibri"/>
                <a:ea typeface="Calibri"/>
                <a:cs typeface="Calibri"/>
                <a:sym typeface="Calibri"/>
              </a:rPr>
              <a:t>AND</a:t>
            </a:r>
            <a:r>
              <a:t> </a:t>
            </a:r>
            <a:r>
              <a:rPr b="1" i="1">
                <a:latin typeface="Calibri"/>
                <a:ea typeface="Calibri"/>
                <a:cs typeface="Calibri"/>
                <a:sym typeface="Calibri"/>
              </a:rPr>
              <a:t>Caesar</a:t>
            </a:r>
            <a:r>
              <a:t>  </a:t>
            </a:r>
            <a:r>
              <a:rPr i="1"/>
              <a:t>AND</a:t>
            </a:r>
            <a:r>
              <a:t> </a:t>
            </a:r>
            <a:r>
              <a:rPr i="1">
                <a:latin typeface="Calibri"/>
                <a:ea typeface="Calibri"/>
                <a:cs typeface="Calibri"/>
                <a:sym typeface="Calibri"/>
              </a:rPr>
              <a:t>NOT</a:t>
            </a:r>
            <a:r>
              <a:t> </a:t>
            </a:r>
            <a:r>
              <a:rPr b="1" i="1">
                <a:latin typeface="Calibri"/>
                <a:ea typeface="Calibri"/>
                <a:cs typeface="Calibri"/>
                <a:sym typeface="Calibri"/>
              </a:rPr>
              <a:t>Calpurnia</a:t>
            </a:r>
            <a:endParaRPr b="1" i="1">
              <a:latin typeface="Calibri"/>
              <a:ea typeface="Calibri"/>
              <a:cs typeface="Calibri"/>
              <a:sym typeface="Calibri"/>
            </a:endParaRPr>
          </a:p>
          <a:p>
            <a:pPr lvl="1" marL="742950" indent="-285750">
              <a:spcBef>
                <a:spcPts val="500"/>
              </a:spcBef>
              <a:buClr>
                <a:srgbClr val="000000"/>
              </a:buClr>
              <a:buFontTx/>
              <a:buChar char="•"/>
              <a:defRPr sz="2400">
                <a:solidFill>
                  <a:srgbClr val="000000"/>
                </a:solidFill>
                <a:latin typeface="Calibri"/>
                <a:ea typeface="Calibri"/>
                <a:cs typeface="Calibri"/>
                <a:sym typeface="Calibri"/>
              </a:defRPr>
            </a:pPr>
            <a:r>
              <a:t>110100 </a:t>
            </a:r>
            <a:r>
              <a:rPr i="1"/>
              <a:t>AND</a:t>
            </a:r>
          </a:p>
          <a:p>
            <a:pPr lvl="1" marL="742950" indent="-285750">
              <a:spcBef>
                <a:spcPts val="500"/>
              </a:spcBef>
              <a:buClr>
                <a:srgbClr val="000000"/>
              </a:buClr>
              <a:buFontTx/>
              <a:buChar char="•"/>
              <a:defRPr sz="2400">
                <a:solidFill>
                  <a:srgbClr val="000000"/>
                </a:solidFill>
                <a:latin typeface="Calibri"/>
                <a:ea typeface="Calibri"/>
                <a:cs typeface="Calibri"/>
                <a:sym typeface="Calibri"/>
              </a:defRPr>
            </a:pPr>
            <a:r>
              <a:t>110111 </a:t>
            </a:r>
            <a:r>
              <a:rPr i="1"/>
              <a:t>AND</a:t>
            </a:r>
          </a:p>
          <a:p>
            <a:pPr lvl="1" marL="742950" indent="-285750">
              <a:spcBef>
                <a:spcPts val="500"/>
              </a:spcBef>
              <a:buClr>
                <a:srgbClr val="000000"/>
              </a:buClr>
              <a:buFontTx/>
              <a:buChar char="•"/>
              <a:defRPr sz="2400">
                <a:solidFill>
                  <a:srgbClr val="000000"/>
                </a:solidFill>
                <a:latin typeface="Calibri"/>
                <a:ea typeface="Calibri"/>
                <a:cs typeface="Calibri"/>
                <a:sym typeface="Calibri"/>
              </a:defRPr>
            </a:pPr>
            <a:r>
              <a:t>101111 = </a:t>
            </a:r>
          </a:p>
          <a:p>
            <a:pPr lvl="1" marL="742950" indent="-285750">
              <a:spcBef>
                <a:spcPts val="500"/>
              </a:spcBef>
              <a:buClr>
                <a:srgbClr val="000000"/>
              </a:buClr>
              <a:buFontTx/>
              <a:buChar char="•"/>
              <a:defRPr b="1" sz="2400">
                <a:solidFill>
                  <a:srgbClr val="000000"/>
                </a:solidFill>
                <a:latin typeface="Calibri"/>
                <a:ea typeface="Calibri"/>
                <a:cs typeface="Calibri"/>
                <a:sym typeface="Calibri"/>
              </a:defRPr>
            </a:pPr>
            <a:r>
              <a:t>100100</a:t>
            </a:r>
          </a:p>
        </p:txBody>
      </p:sp>
      <p:pic>
        <p:nvPicPr>
          <p:cNvPr id="119" name="Object 1028" descr="Object 1028"/>
          <p:cNvPicPr>
            <a:picLocks noChangeAspect="1"/>
          </p:cNvPicPr>
          <p:nvPr/>
        </p:nvPicPr>
        <p:blipFill>
          <a:blip r:embed="rId3">
            <a:extLst/>
          </a:blip>
          <a:stretch>
            <a:fillRect/>
          </a:stretch>
        </p:blipFill>
        <p:spPr>
          <a:xfrm>
            <a:off x="4688571" y="3354125"/>
            <a:ext cx="6550816" cy="2023387"/>
          </a:xfrm>
          <a:prstGeom prst="rect">
            <a:avLst/>
          </a:prstGeom>
          <a:ln w="12700">
            <a:miter lim="400000"/>
          </a:ln>
        </p:spPr>
      </p:pic>
      <p:sp>
        <p:nvSpPr>
          <p:cNvPr id="120" name="Rectangle"/>
          <p:cNvSpPr/>
          <p:nvPr/>
        </p:nvSpPr>
        <p:spPr>
          <a:xfrm>
            <a:off x="5634838" y="3316680"/>
            <a:ext cx="1382114" cy="1985170"/>
          </a:xfrm>
          <a:prstGeom prst="rect">
            <a:avLst/>
          </a:prstGeom>
          <a:ln w="38100">
            <a:solidFill>
              <a:srgbClr val="FF2600"/>
            </a:solidFill>
          </a:ln>
        </p:spPr>
        <p:txBody>
          <a:bodyPr lIns="45718" tIns="45718" rIns="45718" bIns="45718" anchor="ctr"/>
          <a:lstStyle/>
          <a:p>
            <a:pPr/>
          </a:p>
        </p:txBody>
      </p:sp>
      <p:sp>
        <p:nvSpPr>
          <p:cNvPr id="121" name="Rectangle"/>
          <p:cNvSpPr/>
          <p:nvPr/>
        </p:nvSpPr>
        <p:spPr>
          <a:xfrm>
            <a:off x="9012572" y="3316680"/>
            <a:ext cx="778827" cy="1985170"/>
          </a:xfrm>
          <a:prstGeom prst="rect">
            <a:avLst/>
          </a:prstGeom>
          <a:ln w="38100">
            <a:solidFill>
              <a:srgbClr val="FF2600"/>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emeILtemplates">
  <a:themeElements>
    <a:clrScheme name="ThemeILtemplates">
      <a:dk1>
        <a:srgbClr val="131F33"/>
      </a:dk1>
      <a:lt1>
        <a:srgbClr val="332C20"/>
      </a:lt1>
      <a:dk2>
        <a:srgbClr val="A7A7A7"/>
      </a:dk2>
      <a:lt2>
        <a:srgbClr val="535353"/>
      </a:lt2>
      <a:accent1>
        <a:srgbClr val="131F33"/>
      </a:accent1>
      <a:accent2>
        <a:srgbClr val="FA6300"/>
      </a:accent2>
      <a:accent3>
        <a:srgbClr val="555555"/>
      </a:accent3>
      <a:accent4>
        <a:srgbClr val="888888"/>
      </a:accent4>
      <a:accent5>
        <a:srgbClr val="4BACC6"/>
      </a:accent5>
      <a:accent6>
        <a:srgbClr val="F79646"/>
      </a:accent6>
      <a:hlink>
        <a:srgbClr val="0000FF"/>
      </a:hlink>
      <a:folHlink>
        <a:srgbClr val="FF00FF"/>
      </a:folHlink>
    </a:clrScheme>
    <a:fontScheme name="ThemeILtemplates">
      <a:majorFont>
        <a:latin typeface="Helvetica"/>
        <a:ea typeface="Helvetica"/>
        <a:cs typeface="Helvetica"/>
      </a:majorFont>
      <a:minorFont>
        <a:latin typeface="Trebuchet MS"/>
        <a:ea typeface="Trebuchet MS"/>
        <a:cs typeface="Trebuchet MS"/>
      </a:minorFont>
    </a:fontScheme>
    <a:fmtScheme name="ThemeILtemplat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2C2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emeILtemplates">
  <a:themeElements>
    <a:clrScheme name="ThemeILtemplates">
      <a:dk1>
        <a:srgbClr val="131F33"/>
      </a:dk1>
      <a:lt1>
        <a:srgbClr val="332C20"/>
      </a:lt1>
      <a:dk2>
        <a:srgbClr val="A7A7A7"/>
      </a:dk2>
      <a:lt2>
        <a:srgbClr val="535353"/>
      </a:lt2>
      <a:accent1>
        <a:srgbClr val="131F33"/>
      </a:accent1>
      <a:accent2>
        <a:srgbClr val="FA6300"/>
      </a:accent2>
      <a:accent3>
        <a:srgbClr val="555555"/>
      </a:accent3>
      <a:accent4>
        <a:srgbClr val="888888"/>
      </a:accent4>
      <a:accent5>
        <a:srgbClr val="4BACC6"/>
      </a:accent5>
      <a:accent6>
        <a:srgbClr val="F79646"/>
      </a:accent6>
      <a:hlink>
        <a:srgbClr val="0000FF"/>
      </a:hlink>
      <a:folHlink>
        <a:srgbClr val="FF00FF"/>
      </a:folHlink>
    </a:clrScheme>
    <a:fontScheme name="ThemeILtemplates">
      <a:majorFont>
        <a:latin typeface="Helvetica"/>
        <a:ea typeface="Helvetica"/>
        <a:cs typeface="Helvetica"/>
      </a:majorFont>
      <a:minorFont>
        <a:latin typeface="Trebuchet MS"/>
        <a:ea typeface="Trebuchet MS"/>
        <a:cs typeface="Trebuchet MS"/>
      </a:minorFont>
    </a:fontScheme>
    <a:fmtScheme name="ThemeILtemplat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2C2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