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76" r:id="rId1"/>
  </p:sldMasterIdLst>
  <p:notesMasterIdLst>
    <p:notesMasterId r:id="rId10"/>
  </p:notesMasterIdLst>
  <p:handoutMasterIdLst>
    <p:handoutMasterId r:id="rId11"/>
  </p:handoutMasterIdLst>
  <p:sldIdLst>
    <p:sldId id="307" r:id="rId2"/>
    <p:sldId id="316" r:id="rId3"/>
    <p:sldId id="315" r:id="rId4"/>
    <p:sldId id="310" r:id="rId5"/>
    <p:sldId id="311" r:id="rId6"/>
    <p:sldId id="312" r:id="rId7"/>
    <p:sldId id="313" r:id="rId8"/>
    <p:sldId id="314" r:id="rId9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1F8DEC"/>
    <a:srgbClr val="EAEEEF"/>
    <a:srgbClr val="7ABA3A"/>
    <a:srgbClr val="F2F2F2"/>
    <a:srgbClr val="EFEFEF"/>
    <a:srgbClr val="005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9064" autoAdjust="0"/>
  </p:normalViewPr>
  <p:slideViewPr>
    <p:cSldViewPr>
      <p:cViewPr>
        <p:scale>
          <a:sx n="125" d="100"/>
          <a:sy n="125" d="100"/>
        </p:scale>
        <p:origin x="-568" y="5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handoutMaster" Target="handoutMasters/handout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33208-AEA8-4AA6-8A3B-D715B630D1C1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C4497A-CBC9-4DA5-B4CC-5032C1417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8443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09F09-CCD3-4A20-B43D-EDE5CF92D622}" type="datetimeFigureOut">
              <a:rPr lang="en-US" smtClean="0"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2EA06-F935-4AF2-AFCE-A488904DC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340603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762A8-E532-4F66-A169-E4DBD834C52E}" type="slidenum">
              <a:rPr lang="en-US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name is Xueqing,</a:t>
            </a:r>
          </a:p>
          <a:p>
            <a:endParaRPr lang="en-US" dirty="0" smtClean="0"/>
          </a:p>
          <a:p>
            <a:r>
              <a:rPr lang="en-US" dirty="0" smtClean="0"/>
              <a:t>I’m here to present our work: </a:t>
            </a:r>
          </a:p>
          <a:p>
            <a:endParaRPr lang="en-US" dirty="0" smtClean="0"/>
          </a:p>
          <a:p>
            <a:r>
              <a:rPr lang="en-US" dirty="0" smtClean="0"/>
              <a:t>Joint work of</a:t>
            </a:r>
            <a:r>
              <a:rPr lang="en-US" baseline="0" dirty="0" smtClean="0"/>
              <a:t> the data mining and software engineering groups at University of Illinois.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740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762A8-E532-4F66-A169-E4DBD834C52E}" type="slidenum">
              <a:rPr lang="en-US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7800" y="2590800"/>
            <a:ext cx="6400800" cy="8382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505200"/>
            <a:ext cx="5334000" cy="990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70CCC89-CFA1-41C4-84C8-7B773D6462CD}" type="slidenum">
              <a:rPr lang="en-US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3083" name="Picture 11" descr="leav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5175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5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52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882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3810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8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69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7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50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979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969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4DCFD142-9333-401A-BF3A-830E13793191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33" name="Picture 9" descr="leaves_nex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8" y="0"/>
            <a:ext cx="9145588" cy="685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55133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bg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bg2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21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8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sv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800" y="1828800"/>
            <a:ext cx="8686800" cy="1257300"/>
          </a:xfrm>
        </p:spPr>
        <p:txBody>
          <a:bodyPr/>
          <a:lstStyle/>
          <a:p>
            <a:pPr>
              <a:defRPr/>
            </a:pPr>
            <a:r>
              <a:rPr lang="en-GB" altLang="en-US" sz="3600" b="1" baseline="30000" dirty="0">
                <a:solidFill>
                  <a:schemeClr val="tx1"/>
                </a:solidFill>
              </a:rPr>
              <a:t>Visualizing Path Exploration to Assist Problem Diagnosis </a:t>
            </a:r>
            <a:br>
              <a:rPr lang="en-GB" altLang="en-US" sz="3600" b="1" baseline="30000" dirty="0">
                <a:solidFill>
                  <a:schemeClr val="tx1"/>
                </a:solidFill>
              </a:rPr>
            </a:br>
            <a:r>
              <a:rPr lang="en-GB" altLang="en-US" sz="3600" b="1" baseline="30000" dirty="0">
                <a:solidFill>
                  <a:schemeClr val="tx1"/>
                </a:solidFill>
              </a:rPr>
              <a:t>		for Structural Test Generation </a:t>
            </a:r>
            <a:endParaRPr lang="en-US" altLang="en-US" sz="3600" b="1" dirty="0">
              <a:solidFill>
                <a:schemeClr val="tx1"/>
              </a:solidFill>
            </a:endParaRPr>
          </a:p>
        </p:txBody>
      </p:sp>
      <p:sp>
        <p:nvSpPr>
          <p:cNvPr id="8" name="Subtitle 1"/>
          <p:cNvSpPr txBox="1">
            <a:spLocks/>
          </p:cNvSpPr>
          <p:nvPr/>
        </p:nvSpPr>
        <p:spPr bwMode="gray">
          <a:xfrm>
            <a:off x="381000" y="3429000"/>
            <a:ext cx="827896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 algn="ctr">
              <a:spcBef>
                <a:spcPts val="1200"/>
              </a:spcBef>
              <a:defRPr/>
            </a:pPr>
            <a:r>
              <a:rPr lang="en-US" sz="1800" b="1" dirty="0" err="1">
                <a:solidFill>
                  <a:srgbClr val="FFFFFF"/>
                </a:solidFill>
                <a:latin typeface="+mn-lt"/>
              </a:rPr>
              <a:t>Jiayi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 Cao</a:t>
            </a:r>
            <a:r>
              <a:rPr lang="en-US" sz="1800" b="1" baseline="30000" dirty="0">
                <a:solidFill>
                  <a:srgbClr val="FFFFFF"/>
                </a:solidFill>
                <a:latin typeface="+mn-lt"/>
              </a:rPr>
              <a:t>1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1800" b="1" dirty="0" err="1">
                <a:solidFill>
                  <a:srgbClr val="FFFFFF"/>
                </a:solidFill>
                <a:latin typeface="+mn-lt"/>
              </a:rPr>
              <a:t>Angello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 Astorga</a:t>
            </a:r>
            <a:r>
              <a:rPr lang="en-US" sz="1800" b="1" baseline="30000" dirty="0">
                <a:solidFill>
                  <a:srgbClr val="FFFFFF"/>
                </a:solidFill>
                <a:latin typeface="+mn-lt"/>
              </a:rPr>
              <a:t>1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1800" b="1" dirty="0" err="1">
                <a:solidFill>
                  <a:srgbClr val="FFFFFF"/>
                </a:solidFill>
                <a:latin typeface="+mn-lt"/>
              </a:rPr>
              <a:t>Siwakorn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 Srisakaokul</a:t>
            </a:r>
            <a:r>
              <a:rPr lang="en-US" sz="1800" b="1" baseline="30000" dirty="0">
                <a:solidFill>
                  <a:srgbClr val="FFFFFF"/>
                </a:solidFill>
                <a:latin typeface="+mn-lt"/>
              </a:rPr>
              <a:t>1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1800" b="1" dirty="0" err="1">
                <a:solidFill>
                  <a:srgbClr val="FFFFFF"/>
                </a:solidFill>
                <a:latin typeface="+mn-lt"/>
              </a:rPr>
              <a:t>Zhengkai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  <a:latin typeface="+mn-lt"/>
              </a:rPr>
              <a:t>Wu</a:t>
            </a:r>
            <a:r>
              <a:rPr lang="en-US" sz="1800" b="1" baseline="30000" dirty="0" smtClean="0">
                <a:solidFill>
                  <a:srgbClr val="FFFFFF"/>
                </a:solidFill>
                <a:latin typeface="+mn-lt"/>
              </a:rPr>
              <a:t>1</a:t>
            </a:r>
            <a:r>
              <a:rPr lang="en-US" sz="1800" b="1" dirty="0" smtClean="0">
                <a:latin typeface="+mn-lt"/>
              </a:rPr>
              <a:t>, 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1800" b="1" dirty="0" smtClean="0">
                <a:solidFill>
                  <a:srgbClr val="FFFF00"/>
                </a:solidFill>
                <a:latin typeface="+mn-lt"/>
              </a:rPr>
              <a:t>Xueqing (Susan) Liu</a:t>
            </a:r>
            <a:r>
              <a:rPr lang="en-US" sz="1800" b="1" baseline="30000" dirty="0" smtClean="0">
                <a:solidFill>
                  <a:srgbClr val="FFFF00"/>
                </a:solidFill>
                <a:latin typeface="+mn-lt"/>
              </a:rPr>
              <a:t>1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1800" b="1" dirty="0" err="1">
                <a:solidFill>
                  <a:srgbClr val="FFFFFF"/>
                </a:solidFill>
                <a:latin typeface="+mn-lt"/>
              </a:rPr>
              <a:t>Xusheng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 Xiao</a:t>
            </a:r>
            <a:r>
              <a:rPr lang="en-US" sz="1800" b="1" baseline="30000" dirty="0">
                <a:solidFill>
                  <a:srgbClr val="FFFFFF"/>
                </a:solidFill>
                <a:latin typeface="+mn-lt"/>
              </a:rPr>
              <a:t>2</a:t>
            </a:r>
            <a:r>
              <a:rPr lang="en-US" sz="1800" b="1" dirty="0">
                <a:solidFill>
                  <a:srgbClr val="FFFFFF"/>
                </a:solidFill>
                <a:latin typeface="+mn-lt"/>
              </a:rPr>
              <a:t>, Tao </a:t>
            </a:r>
            <a:r>
              <a:rPr lang="en-US" sz="1800" b="1" dirty="0" smtClean="0">
                <a:solidFill>
                  <a:srgbClr val="FFFFFF"/>
                </a:solidFill>
                <a:latin typeface="+mn-lt"/>
              </a:rPr>
              <a:t>Xie</a:t>
            </a:r>
            <a:r>
              <a:rPr lang="en-US" sz="1800" b="1" baseline="30000" dirty="0" smtClean="0">
                <a:solidFill>
                  <a:srgbClr val="FFFFFF"/>
                </a:solidFill>
                <a:latin typeface="+mn-lt"/>
              </a:rPr>
              <a:t>1</a:t>
            </a:r>
          </a:p>
          <a:p>
            <a:pPr algn="ctr">
              <a:defRPr/>
            </a:pPr>
            <a:endParaRPr lang="en-US" sz="1800" b="1" baseline="30000" dirty="0" smtClean="0">
              <a:solidFill>
                <a:srgbClr val="FFFFFF"/>
              </a:solidFill>
              <a:latin typeface="+mn-lt"/>
            </a:endParaRPr>
          </a:p>
          <a:p>
            <a:pPr algn="ctr">
              <a:defRPr/>
            </a:pPr>
            <a:endParaRPr lang="en-US" sz="1800" b="1" baseline="30000" dirty="0">
              <a:solidFill>
                <a:srgbClr val="FFFFFF"/>
              </a:solidFill>
              <a:latin typeface="+mn-lt"/>
            </a:endParaRPr>
          </a:p>
          <a:p>
            <a:pPr algn="ctr">
              <a:defRPr/>
            </a:pPr>
            <a:r>
              <a:rPr lang="en-US" sz="1600" dirty="0" smtClean="0">
                <a:solidFill>
                  <a:srgbClr val="FFFFFF"/>
                </a:solidFill>
                <a:latin typeface="+mn-lt"/>
              </a:rPr>
              <a:t>Email</a:t>
            </a:r>
            <a:r>
              <a:rPr lang="en-US" sz="1600" dirty="0">
                <a:solidFill>
                  <a:srgbClr val="FFFFFF"/>
                </a:solidFill>
                <a:latin typeface="+mn-lt"/>
              </a:rPr>
              <a:t>: {jcao7,aastorg2,srisaka2,zw3,xliu93,taoxie}@</a:t>
            </a:r>
            <a:r>
              <a:rPr lang="en-US" sz="1600" dirty="0" err="1">
                <a:solidFill>
                  <a:srgbClr val="FFFFFF"/>
                </a:solidFill>
                <a:latin typeface="+mn-lt"/>
              </a:rPr>
              <a:t>illinois.edu</a:t>
            </a:r>
            <a:r>
              <a:rPr lang="en-US" sz="1600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US" sz="1600" dirty="0" err="1">
                <a:solidFill>
                  <a:srgbClr val="FFFFFF"/>
                </a:solidFill>
                <a:latin typeface="+mn-lt"/>
              </a:rPr>
              <a:t>xusheng.xiao@case.edu</a:t>
            </a:r>
            <a:endParaRPr lang="en-US" altLang="en-US" sz="1600" b="1" baseline="30000" dirty="0">
              <a:solidFill>
                <a:srgbClr val="FFFFFF"/>
              </a:solidFill>
              <a:latin typeface="+mn-lt"/>
            </a:endParaRPr>
          </a:p>
          <a:p>
            <a:pPr algn="ctr" eaLnBrk="0" hangingPunct="0"/>
            <a:endParaRPr lang="en-US" sz="1600" b="1" dirty="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4996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295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Test Generation </a:t>
            </a:r>
            <a:r>
              <a:rPr lang="en-US" dirty="0" smtClean="0">
                <a:solidFill>
                  <a:srgbClr val="000000"/>
                </a:solidFill>
              </a:rPr>
              <a:t>with </a:t>
            </a:r>
            <a:r>
              <a:rPr lang="en-US" dirty="0" smtClean="0">
                <a:solidFill>
                  <a:srgbClr val="000000"/>
                </a:solidFill>
              </a:rPr>
              <a:t>Dynamic </a:t>
            </a:r>
            <a:r>
              <a:rPr lang="en-US" dirty="0" smtClean="0">
                <a:solidFill>
                  <a:srgbClr val="000000"/>
                </a:solidFill>
              </a:rPr>
              <a:t>Symbolic Execution (DSE)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EEFAC0A-AFCD-7F4A-8378-0AC7E536DE5F}"/>
              </a:ext>
            </a:extLst>
          </p:cNvPr>
          <p:cNvGrpSpPr/>
          <p:nvPr/>
        </p:nvGrpSpPr>
        <p:grpSpPr>
          <a:xfrm>
            <a:off x="3859044" y="20443105"/>
            <a:ext cx="2443711" cy="1593368"/>
            <a:chOff x="11123912" y="6867373"/>
            <a:chExt cx="3459483" cy="3060356"/>
          </a:xfrm>
          <a:scene3d>
            <a:camera prst="orthographicFront">
              <a:rot lat="20400000" lon="2100000" rev="120000"/>
            </a:camera>
            <a:lightRig rig="threePt" dir="t"/>
          </a:scene3d>
        </p:grpSpPr>
        <p:pic>
          <p:nvPicPr>
            <p:cNvPr id="35" name="Graphic 24" descr="Call center">
              <a:extLst>
                <a:ext uri="{FF2B5EF4-FFF2-40B4-BE49-F238E27FC236}">
                  <a16:creationId xmlns:a16="http://schemas.microsoft.com/office/drawing/2014/main" xmlns="" id="{3625E067-27B3-7240-AB90-0BCDF9D91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123912" y="6867373"/>
              <a:ext cx="3060356" cy="3060356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3301E54F-69B7-0540-BBC0-381A0AE0ADDE}"/>
                </a:ext>
              </a:extLst>
            </p:cNvPr>
            <p:cNvSpPr/>
            <p:nvPr/>
          </p:nvSpPr>
          <p:spPr>
            <a:xfrm>
              <a:off x="11924942" y="7104750"/>
              <a:ext cx="1458295" cy="1435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 dirty="0">
                <a:latin typeface="+mj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DCEC6DB-E429-F243-A0F4-4413C5D37D8E}"/>
                </a:ext>
              </a:extLst>
            </p:cNvPr>
            <p:cNvSpPr txBox="1"/>
            <p:nvPr/>
          </p:nvSpPr>
          <p:spPr>
            <a:xfrm rot="5400000" flipH="1">
              <a:off x="13292148" y="7063254"/>
              <a:ext cx="1435308" cy="11471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666" dirty="0">
                <a:latin typeface="+mj-lt"/>
              </a:endParaRPr>
            </a:p>
          </p:txBody>
        </p:sp>
      </p:grpSp>
      <p:sp>
        <p:nvSpPr>
          <p:cNvPr id="38" name="TextBox 51">
            <a:extLst>
              <a:ext uri="{FF2B5EF4-FFF2-40B4-BE49-F238E27FC236}">
                <a16:creationId xmlns:a16="http://schemas.microsoft.com/office/drawing/2014/main" xmlns="" id="{282B6EDC-FD48-2A4E-B216-69524F17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981" y="21653093"/>
            <a:ext cx="2667363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67262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71834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76406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80978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Warning: </a:t>
            </a:r>
          </a:p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 Max runs reached!</a:t>
            </a:r>
          </a:p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 Max branches reached!</a:t>
            </a:r>
          </a:p>
          <a:p>
            <a:pPr marL="0" indent="0"/>
            <a:r>
              <a:rPr lang="en-US" altLang="en-US" sz="2107" dirty="0">
                <a:solidFill>
                  <a:srgbClr val="FF3399"/>
                </a:solidFill>
                <a:latin typeface="+mj-lt"/>
              </a:rPr>
              <a:t>...</a:t>
            </a:r>
          </a:p>
          <a:p>
            <a:pPr marL="0" indent="0"/>
            <a:endParaRPr lang="en-US" altLang="en-US" sz="2107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EAC93F3-5706-6E4B-BBB5-E1E264D9ACE9}"/>
              </a:ext>
            </a:extLst>
          </p:cNvPr>
          <p:cNvGrpSpPr/>
          <p:nvPr/>
        </p:nvGrpSpPr>
        <p:grpSpPr>
          <a:xfrm>
            <a:off x="4285032" y="21465916"/>
            <a:ext cx="2499702" cy="1095227"/>
            <a:chOff x="11315818" y="13076300"/>
            <a:chExt cx="3321926" cy="1455479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A664E867-B90F-8743-A1B9-0711A2653E00}"/>
                </a:ext>
              </a:extLst>
            </p:cNvPr>
            <p:cNvSpPr/>
            <p:nvPr/>
          </p:nvSpPr>
          <p:spPr>
            <a:xfrm rot="5233321">
              <a:off x="12031578" y="12360540"/>
              <a:ext cx="1455479" cy="2886999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scene3d>
              <a:camera prst="orthographicFront">
                <a:rot lat="1450687" lon="18537390" rev="109934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 dirty="0">
                <a:latin typeface="+mj-l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1BC66A2-4578-D448-A252-BAF45FB4E03D}"/>
                </a:ext>
              </a:extLst>
            </p:cNvPr>
            <p:cNvSpPr/>
            <p:nvPr/>
          </p:nvSpPr>
          <p:spPr>
            <a:xfrm>
              <a:off x="11687586" y="13086166"/>
              <a:ext cx="2950158" cy="12737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0699998" lon="2099981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>
                <a:latin typeface="+mj-lt"/>
              </a:endParaRPr>
            </a:p>
          </p:txBody>
        </p:sp>
      </p:grpSp>
      <p:sp>
        <p:nvSpPr>
          <p:cNvPr id="42" name="AutoShape 42">
            <a:extLst>
              <a:ext uri="{FF2B5EF4-FFF2-40B4-BE49-F238E27FC236}">
                <a16:creationId xmlns:a16="http://schemas.microsoft.com/office/drawing/2014/main" xmlns="" id="{AB9E9BFB-03E4-1F45-88E1-D502B6A0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617" y="20612837"/>
            <a:ext cx="903600" cy="1048982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  <a:endParaRPr lang="en-US" altLang="en-US" sz="3010" dirty="0">
              <a:latin typeface="+mj-lt"/>
            </a:endParaRPr>
          </a:p>
        </p:txBody>
      </p:sp>
      <p:sp>
        <p:nvSpPr>
          <p:cNvPr id="43" name="AutoShape 46">
            <a:extLst>
              <a:ext uri="{FF2B5EF4-FFF2-40B4-BE49-F238E27FC236}">
                <a16:creationId xmlns:a16="http://schemas.microsoft.com/office/drawing/2014/main" xmlns="" id="{8225E857-5803-7045-8495-B74EA2FB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933" y="19721320"/>
            <a:ext cx="1112075" cy="1338275"/>
          </a:xfrm>
          <a:prstGeom prst="foldedCorner">
            <a:avLst>
              <a:gd name="adj" fmla="val 0"/>
            </a:avLst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6" dirty="0">
                <a:latin typeface="+mj-lt"/>
              </a:rPr>
              <a:t>Program</a:t>
            </a:r>
            <a:endParaRPr lang="en-US" altLang="en-US" sz="2709" dirty="0">
              <a:latin typeface="+mj-l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E8AAD9D3-C656-9F48-B97C-45B439FB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65412" y="19571235"/>
            <a:ext cx="1285803" cy="68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DD0E58F3-1599-C644-9116-E965648D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2197" y="21800664"/>
            <a:ext cx="730097" cy="38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20700000" lon="2100000" rev="0"/>
            </a:camera>
            <a:lightRig rig="threePt" dir="t"/>
          </a:scene3d>
        </p:spPr>
      </p:pic>
      <p:sp>
        <p:nvSpPr>
          <p:cNvPr id="46" name="AutoShape 42">
            <a:extLst>
              <a:ext uri="{FF2B5EF4-FFF2-40B4-BE49-F238E27FC236}">
                <a16:creationId xmlns:a16="http://schemas.microsoft.com/office/drawing/2014/main" xmlns="" id="{9823BED9-CDB2-5B46-B88E-509EE357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580" y="20603814"/>
            <a:ext cx="903014" cy="1055475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04715973-BF75-A849-BC6F-BA62AF24A8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08" t="35144" r="27854" b="35521"/>
          <a:stretch/>
        </p:blipFill>
        <p:spPr>
          <a:xfrm>
            <a:off x="4938469" y="21713591"/>
            <a:ext cx="472437" cy="411000"/>
          </a:xfrm>
          <a:prstGeom prst="rect">
            <a:avLst/>
          </a:prstGeom>
          <a:scene3d>
            <a:camera prst="orthographicFront">
              <a:rot lat="20700000" lon="2100000" rev="0"/>
            </a:camera>
            <a:lightRig rig="threePt" dir="t"/>
          </a:scene3d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26939AA3-3D2C-154B-99F6-FB84ECEDBF85}"/>
              </a:ext>
            </a:extLst>
          </p:cNvPr>
          <p:cNvCxnSpPr>
            <a:cxnSpLocks/>
          </p:cNvCxnSpPr>
          <p:nvPr/>
        </p:nvCxnSpPr>
        <p:spPr>
          <a:xfrm flipV="1">
            <a:off x="5715183" y="20708118"/>
            <a:ext cx="430633" cy="39047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EE00EFB-D583-AB41-ADD7-9C93C35E4710}"/>
              </a:ext>
            </a:extLst>
          </p:cNvPr>
          <p:cNvCxnSpPr>
            <a:cxnSpLocks/>
          </p:cNvCxnSpPr>
          <p:nvPr/>
        </p:nvCxnSpPr>
        <p:spPr>
          <a:xfrm>
            <a:off x="8317952" y="20725093"/>
            <a:ext cx="439398" cy="4159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utoShape 42">
            <a:extLst>
              <a:ext uri="{FF2B5EF4-FFF2-40B4-BE49-F238E27FC236}">
                <a16:creationId xmlns:a16="http://schemas.microsoft.com/office/drawing/2014/main" xmlns="" id="{329050B5-1AF7-7546-8BAD-9C8F8A01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087" y="20597618"/>
            <a:ext cx="903014" cy="1055475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9057B22-95FB-7848-B3F7-F275CF5093DD}"/>
              </a:ext>
            </a:extLst>
          </p:cNvPr>
          <p:cNvSpPr txBox="1"/>
          <p:nvPr/>
        </p:nvSpPr>
        <p:spPr>
          <a:xfrm>
            <a:off x="4901666" y="19700391"/>
            <a:ext cx="1266435" cy="81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66" dirty="0">
                <a:latin typeface="+mj-lt"/>
              </a:rPr>
              <a:t>??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6CBC643-282D-CA44-B24E-3E5143C91293}"/>
              </a:ext>
            </a:extLst>
          </p:cNvPr>
          <p:cNvSpPr txBox="1"/>
          <p:nvPr/>
        </p:nvSpPr>
        <p:spPr>
          <a:xfrm>
            <a:off x="8812901" y="20117614"/>
            <a:ext cx="2444523" cy="41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7" dirty="0">
                <a:latin typeface="+mj-lt"/>
              </a:rPr>
              <a:t>Coverage 5/10</a:t>
            </a:r>
            <a:endParaRPr lang="en-US" sz="4515" dirty="0"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EEEFAC0A-AFCD-7F4A-8378-0AC7E536DE5F}"/>
              </a:ext>
            </a:extLst>
          </p:cNvPr>
          <p:cNvGrpSpPr/>
          <p:nvPr/>
        </p:nvGrpSpPr>
        <p:grpSpPr>
          <a:xfrm>
            <a:off x="4011444" y="20595505"/>
            <a:ext cx="2443711" cy="1593368"/>
            <a:chOff x="11123912" y="6867373"/>
            <a:chExt cx="3459483" cy="3060356"/>
          </a:xfrm>
          <a:scene3d>
            <a:camera prst="orthographicFront">
              <a:rot lat="20400000" lon="2100000" rev="120000"/>
            </a:camera>
            <a:lightRig rig="threePt" dir="t"/>
          </a:scene3d>
        </p:grpSpPr>
        <p:pic>
          <p:nvPicPr>
            <p:cNvPr id="54" name="Graphic 24" descr="Call center">
              <a:extLst>
                <a:ext uri="{FF2B5EF4-FFF2-40B4-BE49-F238E27FC236}">
                  <a16:creationId xmlns:a16="http://schemas.microsoft.com/office/drawing/2014/main" xmlns="" id="{3625E067-27B3-7240-AB90-0BCDF9D91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123912" y="6867373"/>
              <a:ext cx="3060356" cy="3060356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3301E54F-69B7-0540-BBC0-381A0AE0ADDE}"/>
                </a:ext>
              </a:extLst>
            </p:cNvPr>
            <p:cNvSpPr/>
            <p:nvPr/>
          </p:nvSpPr>
          <p:spPr>
            <a:xfrm>
              <a:off x="11924942" y="7104750"/>
              <a:ext cx="1458295" cy="1435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 dirty="0">
                <a:latin typeface="+mj-lt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DCEC6DB-E429-F243-A0F4-4413C5D37D8E}"/>
                </a:ext>
              </a:extLst>
            </p:cNvPr>
            <p:cNvSpPr txBox="1"/>
            <p:nvPr/>
          </p:nvSpPr>
          <p:spPr>
            <a:xfrm rot="5400000" flipH="1">
              <a:off x="13292148" y="7063254"/>
              <a:ext cx="1435308" cy="11471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666" dirty="0">
                <a:latin typeface="+mj-lt"/>
              </a:endParaRPr>
            </a:p>
          </p:txBody>
        </p:sp>
      </p:grpSp>
      <p:sp>
        <p:nvSpPr>
          <p:cNvPr id="57" name="TextBox 51">
            <a:extLst>
              <a:ext uri="{FF2B5EF4-FFF2-40B4-BE49-F238E27FC236}">
                <a16:creationId xmlns:a16="http://schemas.microsoft.com/office/drawing/2014/main" xmlns="" id="{282B6EDC-FD48-2A4E-B216-69524F17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381" y="21805493"/>
            <a:ext cx="2667363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67262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71834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76406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80978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Warning: </a:t>
            </a:r>
          </a:p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 Max runs reached!</a:t>
            </a:r>
          </a:p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 Max branches reached!</a:t>
            </a:r>
          </a:p>
          <a:p>
            <a:pPr marL="0" indent="0"/>
            <a:r>
              <a:rPr lang="en-US" altLang="en-US" sz="2107" dirty="0">
                <a:solidFill>
                  <a:srgbClr val="FF3399"/>
                </a:solidFill>
                <a:latin typeface="+mj-lt"/>
              </a:rPr>
              <a:t>...</a:t>
            </a:r>
          </a:p>
          <a:p>
            <a:pPr marL="0" indent="0"/>
            <a:endParaRPr lang="en-US" altLang="en-US" sz="2107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9EAC93F3-5706-6E4B-BBB5-E1E264D9ACE9}"/>
              </a:ext>
            </a:extLst>
          </p:cNvPr>
          <p:cNvGrpSpPr/>
          <p:nvPr/>
        </p:nvGrpSpPr>
        <p:grpSpPr>
          <a:xfrm>
            <a:off x="4437432" y="21618316"/>
            <a:ext cx="2499702" cy="1095227"/>
            <a:chOff x="11315818" y="13076300"/>
            <a:chExt cx="3321926" cy="145547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xmlns="" id="{A664E867-B90F-8743-A1B9-0711A2653E00}"/>
                </a:ext>
              </a:extLst>
            </p:cNvPr>
            <p:cNvSpPr/>
            <p:nvPr/>
          </p:nvSpPr>
          <p:spPr>
            <a:xfrm rot="5233321">
              <a:off x="12031578" y="12360540"/>
              <a:ext cx="1455479" cy="2886999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scene3d>
              <a:camera prst="orthographicFront">
                <a:rot lat="1450687" lon="18537390" rev="109934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 dirty="0">
                <a:latin typeface="+mj-l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21BC66A2-4578-D448-A252-BAF45FB4E03D}"/>
                </a:ext>
              </a:extLst>
            </p:cNvPr>
            <p:cNvSpPr/>
            <p:nvPr/>
          </p:nvSpPr>
          <p:spPr>
            <a:xfrm>
              <a:off x="11687586" y="13086166"/>
              <a:ext cx="2950158" cy="12737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0699998" lon="2099981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>
                <a:latin typeface="+mj-lt"/>
              </a:endParaRPr>
            </a:p>
          </p:txBody>
        </p:sp>
      </p:grpSp>
      <p:sp>
        <p:nvSpPr>
          <p:cNvPr id="61" name="AutoShape 42">
            <a:extLst>
              <a:ext uri="{FF2B5EF4-FFF2-40B4-BE49-F238E27FC236}">
                <a16:creationId xmlns:a16="http://schemas.microsoft.com/office/drawing/2014/main" xmlns="" id="{AB9E9BFB-03E4-1F45-88E1-D502B6A0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017" y="20765237"/>
            <a:ext cx="903600" cy="1048982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  <a:endParaRPr lang="en-US" altLang="en-US" sz="3010" dirty="0">
              <a:latin typeface="+mj-lt"/>
            </a:endParaRPr>
          </a:p>
        </p:txBody>
      </p:sp>
      <p:sp>
        <p:nvSpPr>
          <p:cNvPr id="62" name="AutoShape 46">
            <a:extLst>
              <a:ext uri="{FF2B5EF4-FFF2-40B4-BE49-F238E27FC236}">
                <a16:creationId xmlns:a16="http://schemas.microsoft.com/office/drawing/2014/main" xmlns="" id="{8225E857-5803-7045-8495-B74EA2FB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333" y="19873720"/>
            <a:ext cx="1112075" cy="1338275"/>
          </a:xfrm>
          <a:prstGeom prst="foldedCorner">
            <a:avLst>
              <a:gd name="adj" fmla="val 0"/>
            </a:avLst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6" dirty="0">
                <a:latin typeface="+mj-lt"/>
              </a:rPr>
              <a:t>Program</a:t>
            </a:r>
            <a:endParaRPr lang="en-US" altLang="en-US" sz="2709" dirty="0">
              <a:latin typeface="+mj-lt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E8AAD9D3-C656-9F48-B97C-45B439FB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7812" y="19723635"/>
            <a:ext cx="1285803" cy="68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DD0E58F3-1599-C644-9116-E965648D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4597" y="21953064"/>
            <a:ext cx="730097" cy="38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20700000" lon="2100000" rev="0"/>
            </a:camera>
            <a:lightRig rig="threePt" dir="t"/>
          </a:scene3d>
        </p:spPr>
      </p:pic>
      <p:sp>
        <p:nvSpPr>
          <p:cNvPr id="65" name="AutoShape 42">
            <a:extLst>
              <a:ext uri="{FF2B5EF4-FFF2-40B4-BE49-F238E27FC236}">
                <a16:creationId xmlns:a16="http://schemas.microsoft.com/office/drawing/2014/main" xmlns="" id="{9823BED9-CDB2-5B46-B88E-509EE357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980" y="20756214"/>
            <a:ext cx="903014" cy="1055475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04715973-BF75-A849-BC6F-BA62AF24A8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08" t="35144" r="27854" b="35521"/>
          <a:stretch/>
        </p:blipFill>
        <p:spPr>
          <a:xfrm>
            <a:off x="5090869" y="21865991"/>
            <a:ext cx="472437" cy="411000"/>
          </a:xfrm>
          <a:prstGeom prst="rect">
            <a:avLst/>
          </a:prstGeom>
          <a:scene3d>
            <a:camera prst="orthographicFront">
              <a:rot lat="20700000" lon="2100000" rev="0"/>
            </a:camera>
            <a:lightRig rig="threePt" dir="t"/>
          </a:scene3d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26939AA3-3D2C-154B-99F6-FB84ECEDBF85}"/>
              </a:ext>
            </a:extLst>
          </p:cNvPr>
          <p:cNvCxnSpPr>
            <a:cxnSpLocks/>
          </p:cNvCxnSpPr>
          <p:nvPr/>
        </p:nvCxnSpPr>
        <p:spPr>
          <a:xfrm flipV="1">
            <a:off x="5867583" y="20860518"/>
            <a:ext cx="430633" cy="39047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FEE00EFB-D583-AB41-ADD7-9C93C35E4710}"/>
              </a:ext>
            </a:extLst>
          </p:cNvPr>
          <p:cNvCxnSpPr>
            <a:cxnSpLocks/>
          </p:cNvCxnSpPr>
          <p:nvPr/>
        </p:nvCxnSpPr>
        <p:spPr>
          <a:xfrm>
            <a:off x="8470352" y="20877493"/>
            <a:ext cx="439398" cy="4159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AutoShape 42">
            <a:extLst>
              <a:ext uri="{FF2B5EF4-FFF2-40B4-BE49-F238E27FC236}">
                <a16:creationId xmlns:a16="http://schemas.microsoft.com/office/drawing/2014/main" xmlns="" id="{329050B5-1AF7-7546-8BAD-9C8F8A01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487" y="20750018"/>
            <a:ext cx="903014" cy="1055475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9057B22-95FB-7848-B3F7-F275CF5093DD}"/>
              </a:ext>
            </a:extLst>
          </p:cNvPr>
          <p:cNvSpPr txBox="1"/>
          <p:nvPr/>
        </p:nvSpPr>
        <p:spPr>
          <a:xfrm>
            <a:off x="5054066" y="19852791"/>
            <a:ext cx="1266435" cy="81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66" dirty="0">
                <a:latin typeface="+mj-lt"/>
              </a:rPr>
              <a:t>??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6CBC643-282D-CA44-B24E-3E5143C91293}"/>
              </a:ext>
            </a:extLst>
          </p:cNvPr>
          <p:cNvSpPr txBox="1"/>
          <p:nvPr/>
        </p:nvSpPr>
        <p:spPr>
          <a:xfrm>
            <a:off x="8965301" y="20270014"/>
            <a:ext cx="2444523" cy="41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7" dirty="0">
                <a:latin typeface="+mj-lt"/>
              </a:rPr>
              <a:t>Coverage 5/10</a:t>
            </a:r>
            <a:endParaRPr lang="en-US" sz="4515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2600" y="2057400"/>
            <a:ext cx="15823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Input: x;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while (x &gt; 0)</a:t>
            </a:r>
          </a:p>
          <a:p>
            <a:r>
              <a:rPr lang="en-US" dirty="0">
                <a:solidFill>
                  <a:srgbClr val="000000"/>
                </a:solidFill>
              </a:rPr>
              <a:t>	</a:t>
            </a:r>
            <a:r>
              <a:rPr lang="en-US" dirty="0" smtClean="0">
                <a:solidFill>
                  <a:srgbClr val="000000"/>
                </a:solidFill>
              </a:rPr>
              <a:t>x - -; 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5715000" y="2057400"/>
            <a:ext cx="9144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lang="en-US" sz="1400" dirty="0" smtClean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&gt; 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2" name="Oval 71"/>
          <p:cNvSpPr/>
          <p:nvPr/>
        </p:nvSpPr>
        <p:spPr bwMode="auto">
          <a:xfrm>
            <a:off x="4800600" y="2971800"/>
            <a:ext cx="1295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– 1 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&gt; 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3" name="Oval 72"/>
          <p:cNvSpPr/>
          <p:nvPr/>
        </p:nvSpPr>
        <p:spPr bwMode="auto">
          <a:xfrm>
            <a:off x="3505200" y="4191000"/>
            <a:ext cx="12954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– n &gt;0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cxnSp>
        <p:nvCxnSpPr>
          <p:cNvPr id="11" name="Straight Arrow Connector 10"/>
          <p:cNvCxnSpPr>
            <a:stCxn id="9" idx="4"/>
            <a:endCxn id="72" idx="0"/>
          </p:cNvCxnSpPr>
          <p:nvPr/>
        </p:nvCxnSpPr>
        <p:spPr bwMode="auto">
          <a:xfrm flipH="1">
            <a:off x="5448300" y="2438400"/>
            <a:ext cx="7239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Arrow Connector 73"/>
          <p:cNvCxnSpPr/>
          <p:nvPr/>
        </p:nvCxnSpPr>
        <p:spPr bwMode="auto">
          <a:xfrm flipH="1">
            <a:off x="4343400" y="3886200"/>
            <a:ext cx="609600" cy="304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5029200" y="3429000"/>
            <a:ext cx="47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dirty="0" smtClean="0">
                <a:solidFill>
                  <a:srgbClr val="000000"/>
                </a:solidFill>
              </a:rPr>
              <a:t>….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914957" y="3648670"/>
            <a:ext cx="2000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Constraint solver: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x &gt; 0 &amp; x – 1 &lt;= 0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=&gt; x = 1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6200" y="5105400"/>
            <a:ext cx="264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Symbol execution 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80" name="Straight Arrow Connector 79"/>
          <p:cNvCxnSpPr>
            <a:stCxn id="9" idx="4"/>
            <a:endCxn id="81" idx="0"/>
          </p:cNvCxnSpPr>
          <p:nvPr/>
        </p:nvCxnSpPr>
        <p:spPr bwMode="auto">
          <a:xfrm>
            <a:off x="6172200" y="2438400"/>
            <a:ext cx="1943100" cy="533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80"/>
          <p:cNvSpPr/>
          <p:nvPr/>
        </p:nvSpPr>
        <p:spPr bwMode="auto">
          <a:xfrm>
            <a:off x="7391400" y="2971800"/>
            <a:ext cx="1447800" cy="5334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x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rPr>
              <a:t> – 1 &lt;=0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ight Arrow 5"/>
          <p:cNvSpPr/>
          <p:nvPr/>
        </p:nvSpPr>
        <p:spPr bwMode="auto">
          <a:xfrm>
            <a:off x="6248400" y="3124200"/>
            <a:ext cx="990600" cy="228600"/>
          </a:xfrm>
          <a:prstGeom prst="rightArrow">
            <a:avLst/>
          </a:prstGeom>
          <a:solidFill>
            <a:srgbClr val="00539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867400" y="2743200"/>
            <a:ext cx="177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dirty="0" smtClean="0">
                <a:solidFill>
                  <a:srgbClr val="FF0000"/>
                </a:solidFill>
              </a:rPr>
              <a:t>lip the branch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0210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2954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Boundary Problem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EEEFAC0A-AFCD-7F4A-8378-0AC7E536DE5F}"/>
              </a:ext>
            </a:extLst>
          </p:cNvPr>
          <p:cNvGrpSpPr/>
          <p:nvPr/>
        </p:nvGrpSpPr>
        <p:grpSpPr>
          <a:xfrm>
            <a:off x="3859044" y="20443105"/>
            <a:ext cx="2443711" cy="1593368"/>
            <a:chOff x="11123912" y="6867373"/>
            <a:chExt cx="3459483" cy="3060356"/>
          </a:xfrm>
          <a:scene3d>
            <a:camera prst="orthographicFront">
              <a:rot lat="20400000" lon="2100000" rev="120000"/>
            </a:camera>
            <a:lightRig rig="threePt" dir="t"/>
          </a:scene3d>
        </p:grpSpPr>
        <p:pic>
          <p:nvPicPr>
            <p:cNvPr id="35" name="Graphic 24" descr="Call center">
              <a:extLst>
                <a:ext uri="{FF2B5EF4-FFF2-40B4-BE49-F238E27FC236}">
                  <a16:creationId xmlns:a16="http://schemas.microsoft.com/office/drawing/2014/main" xmlns="" id="{3625E067-27B3-7240-AB90-0BCDF9D91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123912" y="6867373"/>
              <a:ext cx="3060356" cy="3060356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3301E54F-69B7-0540-BBC0-381A0AE0ADDE}"/>
                </a:ext>
              </a:extLst>
            </p:cNvPr>
            <p:cNvSpPr/>
            <p:nvPr/>
          </p:nvSpPr>
          <p:spPr>
            <a:xfrm>
              <a:off x="11924942" y="7104750"/>
              <a:ext cx="1458295" cy="1435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 dirty="0">
                <a:latin typeface="+mj-lt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1DCEC6DB-E429-F243-A0F4-4413C5D37D8E}"/>
                </a:ext>
              </a:extLst>
            </p:cNvPr>
            <p:cNvSpPr txBox="1"/>
            <p:nvPr/>
          </p:nvSpPr>
          <p:spPr>
            <a:xfrm rot="5400000" flipH="1">
              <a:off x="13292148" y="7063254"/>
              <a:ext cx="1435308" cy="11471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666" dirty="0">
                <a:latin typeface="+mj-lt"/>
              </a:endParaRPr>
            </a:p>
          </p:txBody>
        </p:sp>
      </p:grpSp>
      <p:sp>
        <p:nvSpPr>
          <p:cNvPr id="38" name="TextBox 51">
            <a:extLst>
              <a:ext uri="{FF2B5EF4-FFF2-40B4-BE49-F238E27FC236}">
                <a16:creationId xmlns:a16="http://schemas.microsoft.com/office/drawing/2014/main" xmlns="" id="{282B6EDC-FD48-2A4E-B216-69524F17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981" y="21653093"/>
            <a:ext cx="2667363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67262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71834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76406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80978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Warning: </a:t>
            </a:r>
          </a:p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 Max runs reached!</a:t>
            </a:r>
          </a:p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 Max branches reached!</a:t>
            </a:r>
          </a:p>
          <a:p>
            <a:pPr marL="0" indent="0"/>
            <a:r>
              <a:rPr lang="en-US" altLang="en-US" sz="2107" dirty="0">
                <a:solidFill>
                  <a:srgbClr val="FF3399"/>
                </a:solidFill>
                <a:latin typeface="+mj-lt"/>
              </a:rPr>
              <a:t>...</a:t>
            </a:r>
          </a:p>
          <a:p>
            <a:pPr marL="0" indent="0"/>
            <a:endParaRPr lang="en-US" altLang="en-US" sz="2107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9EAC93F3-5706-6E4B-BBB5-E1E264D9ACE9}"/>
              </a:ext>
            </a:extLst>
          </p:cNvPr>
          <p:cNvGrpSpPr/>
          <p:nvPr/>
        </p:nvGrpSpPr>
        <p:grpSpPr>
          <a:xfrm>
            <a:off x="4285032" y="21465916"/>
            <a:ext cx="2499702" cy="1095227"/>
            <a:chOff x="11315818" y="13076300"/>
            <a:chExt cx="3321926" cy="1455479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xmlns="" id="{A664E867-B90F-8743-A1B9-0711A2653E00}"/>
                </a:ext>
              </a:extLst>
            </p:cNvPr>
            <p:cNvSpPr/>
            <p:nvPr/>
          </p:nvSpPr>
          <p:spPr>
            <a:xfrm rot="5233321">
              <a:off x="12031578" y="12360540"/>
              <a:ext cx="1455479" cy="2886999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scene3d>
              <a:camera prst="orthographicFront">
                <a:rot lat="1450687" lon="18537390" rev="109934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 dirty="0">
                <a:latin typeface="+mj-lt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21BC66A2-4578-D448-A252-BAF45FB4E03D}"/>
                </a:ext>
              </a:extLst>
            </p:cNvPr>
            <p:cNvSpPr/>
            <p:nvPr/>
          </p:nvSpPr>
          <p:spPr>
            <a:xfrm>
              <a:off x="11687586" y="13086166"/>
              <a:ext cx="2950158" cy="12737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0699998" lon="2099981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>
                <a:latin typeface="+mj-lt"/>
              </a:endParaRPr>
            </a:p>
          </p:txBody>
        </p:sp>
      </p:grpSp>
      <p:sp>
        <p:nvSpPr>
          <p:cNvPr id="42" name="AutoShape 42">
            <a:extLst>
              <a:ext uri="{FF2B5EF4-FFF2-40B4-BE49-F238E27FC236}">
                <a16:creationId xmlns:a16="http://schemas.microsoft.com/office/drawing/2014/main" xmlns="" id="{AB9E9BFB-03E4-1F45-88E1-D502B6A0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0617" y="20612837"/>
            <a:ext cx="903600" cy="1048982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  <a:endParaRPr lang="en-US" altLang="en-US" sz="3010" dirty="0">
              <a:latin typeface="+mj-lt"/>
            </a:endParaRPr>
          </a:p>
        </p:txBody>
      </p:sp>
      <p:sp>
        <p:nvSpPr>
          <p:cNvPr id="43" name="AutoShape 46">
            <a:extLst>
              <a:ext uri="{FF2B5EF4-FFF2-40B4-BE49-F238E27FC236}">
                <a16:creationId xmlns:a16="http://schemas.microsoft.com/office/drawing/2014/main" xmlns="" id="{8225E857-5803-7045-8495-B74EA2FB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4933" y="19721320"/>
            <a:ext cx="1112075" cy="1338275"/>
          </a:xfrm>
          <a:prstGeom prst="foldedCorner">
            <a:avLst>
              <a:gd name="adj" fmla="val 0"/>
            </a:avLst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6" dirty="0">
                <a:latin typeface="+mj-lt"/>
              </a:rPr>
              <a:t>Program</a:t>
            </a:r>
            <a:endParaRPr lang="en-US" altLang="en-US" sz="2709" dirty="0">
              <a:latin typeface="+mj-lt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E8AAD9D3-C656-9F48-B97C-45B439FB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65412" y="19571235"/>
            <a:ext cx="1285803" cy="68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xmlns="" id="{DD0E58F3-1599-C644-9116-E965648D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02197" y="21800664"/>
            <a:ext cx="730097" cy="38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20700000" lon="2100000" rev="0"/>
            </a:camera>
            <a:lightRig rig="threePt" dir="t"/>
          </a:scene3d>
        </p:spPr>
      </p:pic>
      <p:sp>
        <p:nvSpPr>
          <p:cNvPr id="46" name="AutoShape 42">
            <a:extLst>
              <a:ext uri="{FF2B5EF4-FFF2-40B4-BE49-F238E27FC236}">
                <a16:creationId xmlns:a16="http://schemas.microsoft.com/office/drawing/2014/main" xmlns="" id="{9823BED9-CDB2-5B46-B88E-509EE357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1580" y="20603814"/>
            <a:ext cx="903014" cy="1055475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04715973-BF75-A849-BC6F-BA62AF24A8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08" t="35144" r="27854" b="35521"/>
          <a:stretch/>
        </p:blipFill>
        <p:spPr>
          <a:xfrm>
            <a:off x="4938469" y="21713591"/>
            <a:ext cx="472437" cy="411000"/>
          </a:xfrm>
          <a:prstGeom prst="rect">
            <a:avLst/>
          </a:prstGeom>
          <a:scene3d>
            <a:camera prst="orthographicFront">
              <a:rot lat="20700000" lon="2100000" rev="0"/>
            </a:camera>
            <a:lightRig rig="threePt" dir="t"/>
          </a:scene3d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xmlns="" id="{26939AA3-3D2C-154B-99F6-FB84ECEDBF85}"/>
              </a:ext>
            </a:extLst>
          </p:cNvPr>
          <p:cNvCxnSpPr>
            <a:cxnSpLocks/>
          </p:cNvCxnSpPr>
          <p:nvPr/>
        </p:nvCxnSpPr>
        <p:spPr>
          <a:xfrm flipV="1">
            <a:off x="5715183" y="20708118"/>
            <a:ext cx="430633" cy="39047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xmlns="" id="{FEE00EFB-D583-AB41-ADD7-9C93C35E4710}"/>
              </a:ext>
            </a:extLst>
          </p:cNvPr>
          <p:cNvCxnSpPr>
            <a:cxnSpLocks/>
          </p:cNvCxnSpPr>
          <p:nvPr/>
        </p:nvCxnSpPr>
        <p:spPr>
          <a:xfrm>
            <a:off x="8317952" y="20725093"/>
            <a:ext cx="439398" cy="4159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AutoShape 42">
            <a:extLst>
              <a:ext uri="{FF2B5EF4-FFF2-40B4-BE49-F238E27FC236}">
                <a16:creationId xmlns:a16="http://schemas.microsoft.com/office/drawing/2014/main" xmlns="" id="{329050B5-1AF7-7546-8BAD-9C8F8A01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5087" y="20597618"/>
            <a:ext cx="903014" cy="1055475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19057B22-95FB-7848-B3F7-F275CF5093DD}"/>
              </a:ext>
            </a:extLst>
          </p:cNvPr>
          <p:cNvSpPr txBox="1"/>
          <p:nvPr/>
        </p:nvSpPr>
        <p:spPr>
          <a:xfrm>
            <a:off x="4901666" y="19700391"/>
            <a:ext cx="1266435" cy="81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66" dirty="0">
                <a:latin typeface="+mj-lt"/>
              </a:rPr>
              <a:t>??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66CBC643-282D-CA44-B24E-3E5143C91293}"/>
              </a:ext>
            </a:extLst>
          </p:cNvPr>
          <p:cNvSpPr txBox="1"/>
          <p:nvPr/>
        </p:nvSpPr>
        <p:spPr>
          <a:xfrm>
            <a:off x="8812901" y="20117614"/>
            <a:ext cx="2444523" cy="41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7" dirty="0">
                <a:latin typeface="+mj-lt"/>
              </a:rPr>
              <a:t>Coverage 5/10</a:t>
            </a:r>
            <a:endParaRPr lang="en-US" sz="4515" dirty="0"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EEEFAC0A-AFCD-7F4A-8378-0AC7E536DE5F}"/>
              </a:ext>
            </a:extLst>
          </p:cNvPr>
          <p:cNvGrpSpPr/>
          <p:nvPr/>
        </p:nvGrpSpPr>
        <p:grpSpPr>
          <a:xfrm>
            <a:off x="4011444" y="20595505"/>
            <a:ext cx="2443711" cy="1593368"/>
            <a:chOff x="11123912" y="6867373"/>
            <a:chExt cx="3459483" cy="3060356"/>
          </a:xfrm>
          <a:scene3d>
            <a:camera prst="orthographicFront">
              <a:rot lat="20400000" lon="2100000" rev="120000"/>
            </a:camera>
            <a:lightRig rig="threePt" dir="t"/>
          </a:scene3d>
        </p:grpSpPr>
        <p:pic>
          <p:nvPicPr>
            <p:cNvPr id="54" name="Graphic 24" descr="Call center">
              <a:extLst>
                <a:ext uri="{FF2B5EF4-FFF2-40B4-BE49-F238E27FC236}">
                  <a16:creationId xmlns:a16="http://schemas.microsoft.com/office/drawing/2014/main" xmlns="" id="{3625E067-27B3-7240-AB90-0BCDF9D91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123912" y="6867373"/>
              <a:ext cx="3060356" cy="3060356"/>
            </a:xfrm>
            <a:prstGeom prst="rect">
              <a:avLst/>
            </a:prstGeom>
          </p:spPr>
        </p:pic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3301E54F-69B7-0540-BBC0-381A0AE0ADDE}"/>
                </a:ext>
              </a:extLst>
            </p:cNvPr>
            <p:cNvSpPr/>
            <p:nvPr/>
          </p:nvSpPr>
          <p:spPr>
            <a:xfrm>
              <a:off x="11924942" y="7104750"/>
              <a:ext cx="1458295" cy="14351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 dirty="0">
                <a:latin typeface="+mj-lt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1DCEC6DB-E429-F243-A0F4-4413C5D37D8E}"/>
                </a:ext>
              </a:extLst>
            </p:cNvPr>
            <p:cNvSpPr txBox="1"/>
            <p:nvPr/>
          </p:nvSpPr>
          <p:spPr>
            <a:xfrm rot="5400000" flipH="1">
              <a:off x="13292148" y="7063254"/>
              <a:ext cx="1435308" cy="11471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666" dirty="0">
                <a:latin typeface="+mj-lt"/>
              </a:endParaRPr>
            </a:p>
          </p:txBody>
        </p:sp>
      </p:grpSp>
      <p:sp>
        <p:nvSpPr>
          <p:cNvPr id="57" name="TextBox 51">
            <a:extLst>
              <a:ext uri="{FF2B5EF4-FFF2-40B4-BE49-F238E27FC236}">
                <a16:creationId xmlns:a16="http://schemas.microsoft.com/office/drawing/2014/main" xmlns="" id="{282B6EDC-FD48-2A4E-B216-69524F17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3381" y="21805493"/>
            <a:ext cx="2667363" cy="2037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67262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71834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76406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8097838" indent="-4440238" defTabSz="1566863" eaLnBrk="0" fontAlgn="base" hangingPunct="0">
              <a:spcBef>
                <a:spcPct val="0"/>
              </a:spcBef>
              <a:spcAft>
                <a:spcPct val="0"/>
              </a:spcAft>
              <a:defRPr sz="6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Warning: </a:t>
            </a:r>
          </a:p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 Max runs reached!</a:t>
            </a:r>
          </a:p>
          <a:p>
            <a:pPr marL="0" indent="0"/>
            <a:r>
              <a:rPr lang="en-US" altLang="en-US" sz="2107" dirty="0">
                <a:solidFill>
                  <a:srgbClr val="FF0000"/>
                </a:solidFill>
                <a:latin typeface="+mj-lt"/>
              </a:rPr>
              <a:t> Max branches reached!</a:t>
            </a:r>
          </a:p>
          <a:p>
            <a:pPr marL="0" indent="0"/>
            <a:r>
              <a:rPr lang="en-US" altLang="en-US" sz="2107" dirty="0">
                <a:solidFill>
                  <a:srgbClr val="FF3399"/>
                </a:solidFill>
                <a:latin typeface="+mj-lt"/>
              </a:rPr>
              <a:t>...</a:t>
            </a:r>
          </a:p>
          <a:p>
            <a:pPr marL="0" indent="0"/>
            <a:endParaRPr lang="en-US" altLang="en-US" sz="2107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9EAC93F3-5706-6E4B-BBB5-E1E264D9ACE9}"/>
              </a:ext>
            </a:extLst>
          </p:cNvPr>
          <p:cNvGrpSpPr/>
          <p:nvPr/>
        </p:nvGrpSpPr>
        <p:grpSpPr>
          <a:xfrm>
            <a:off x="4437432" y="21618316"/>
            <a:ext cx="2499702" cy="1095227"/>
            <a:chOff x="11315818" y="13076300"/>
            <a:chExt cx="3321926" cy="145547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xmlns="" id="{A664E867-B90F-8743-A1B9-0711A2653E00}"/>
                </a:ext>
              </a:extLst>
            </p:cNvPr>
            <p:cNvSpPr/>
            <p:nvPr/>
          </p:nvSpPr>
          <p:spPr>
            <a:xfrm rot="5233321">
              <a:off x="12031578" y="12360540"/>
              <a:ext cx="1455479" cy="2886999"/>
            </a:xfrm>
            <a:prstGeom prst="roundRect">
              <a:avLst/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scene3d>
              <a:camera prst="orthographicFront">
                <a:rot lat="1450687" lon="18537390" rev="109934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 dirty="0">
                <a:latin typeface="+mj-lt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xmlns="" id="{21BC66A2-4578-D448-A252-BAF45FB4E03D}"/>
                </a:ext>
              </a:extLst>
            </p:cNvPr>
            <p:cNvSpPr/>
            <p:nvPr/>
          </p:nvSpPr>
          <p:spPr>
            <a:xfrm>
              <a:off x="11687586" y="13086166"/>
              <a:ext cx="2950158" cy="127374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  <a:scene3d>
              <a:camera prst="orthographicFront">
                <a:rot lat="20699998" lon="2099981" rev="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666">
                <a:latin typeface="+mj-lt"/>
              </a:endParaRPr>
            </a:p>
          </p:txBody>
        </p:sp>
      </p:grpSp>
      <p:sp>
        <p:nvSpPr>
          <p:cNvPr id="61" name="AutoShape 42">
            <a:extLst>
              <a:ext uri="{FF2B5EF4-FFF2-40B4-BE49-F238E27FC236}">
                <a16:creationId xmlns:a16="http://schemas.microsoft.com/office/drawing/2014/main" xmlns="" id="{AB9E9BFB-03E4-1F45-88E1-D502B6A0E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3017" y="20765237"/>
            <a:ext cx="903600" cy="1048982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  <a:endParaRPr lang="en-US" altLang="en-US" sz="3010" dirty="0">
              <a:latin typeface="+mj-lt"/>
            </a:endParaRPr>
          </a:p>
        </p:txBody>
      </p:sp>
      <p:sp>
        <p:nvSpPr>
          <p:cNvPr id="62" name="AutoShape 46">
            <a:extLst>
              <a:ext uri="{FF2B5EF4-FFF2-40B4-BE49-F238E27FC236}">
                <a16:creationId xmlns:a16="http://schemas.microsoft.com/office/drawing/2014/main" xmlns="" id="{8225E857-5803-7045-8495-B74EA2FB5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7333" y="19873720"/>
            <a:ext cx="1112075" cy="1338275"/>
          </a:xfrm>
          <a:prstGeom prst="foldedCorner">
            <a:avLst>
              <a:gd name="adj" fmla="val 0"/>
            </a:avLst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806" dirty="0">
                <a:latin typeface="+mj-lt"/>
              </a:rPr>
              <a:t>Program</a:t>
            </a:r>
            <a:endParaRPr lang="en-US" altLang="en-US" sz="2709" dirty="0">
              <a:latin typeface="+mj-lt"/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xmlns="" id="{E8AAD9D3-C656-9F48-B97C-45B439FB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7812" y="19723635"/>
            <a:ext cx="1285803" cy="682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xmlns="" id="{DD0E58F3-1599-C644-9116-E965648DC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54597" y="21953064"/>
            <a:ext cx="730097" cy="38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orthographicFront">
              <a:rot lat="20700000" lon="2100000" rev="0"/>
            </a:camera>
            <a:lightRig rig="threePt" dir="t"/>
          </a:scene3d>
        </p:spPr>
      </p:pic>
      <p:sp>
        <p:nvSpPr>
          <p:cNvPr id="65" name="AutoShape 42">
            <a:extLst>
              <a:ext uri="{FF2B5EF4-FFF2-40B4-BE49-F238E27FC236}">
                <a16:creationId xmlns:a16="http://schemas.microsoft.com/office/drawing/2014/main" xmlns="" id="{9823BED9-CDB2-5B46-B88E-509EE3575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3980" y="20756214"/>
            <a:ext cx="903014" cy="1055475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xmlns="" id="{04715973-BF75-A849-BC6F-BA62AF24A8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508" t="35144" r="27854" b="35521"/>
          <a:stretch/>
        </p:blipFill>
        <p:spPr>
          <a:xfrm>
            <a:off x="5090869" y="21865991"/>
            <a:ext cx="472437" cy="411000"/>
          </a:xfrm>
          <a:prstGeom prst="rect">
            <a:avLst/>
          </a:prstGeom>
          <a:scene3d>
            <a:camera prst="orthographicFront">
              <a:rot lat="20700000" lon="2100000" rev="0"/>
            </a:camera>
            <a:lightRig rig="threePt" dir="t"/>
          </a:scene3d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26939AA3-3D2C-154B-99F6-FB84ECEDBF85}"/>
              </a:ext>
            </a:extLst>
          </p:cNvPr>
          <p:cNvCxnSpPr>
            <a:cxnSpLocks/>
          </p:cNvCxnSpPr>
          <p:nvPr/>
        </p:nvCxnSpPr>
        <p:spPr>
          <a:xfrm flipV="1">
            <a:off x="5867583" y="20860518"/>
            <a:ext cx="430633" cy="390470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FEE00EFB-D583-AB41-ADD7-9C93C35E4710}"/>
              </a:ext>
            </a:extLst>
          </p:cNvPr>
          <p:cNvCxnSpPr>
            <a:cxnSpLocks/>
          </p:cNvCxnSpPr>
          <p:nvPr/>
        </p:nvCxnSpPr>
        <p:spPr>
          <a:xfrm>
            <a:off x="8470352" y="20877493"/>
            <a:ext cx="439398" cy="415913"/>
          </a:xfrm>
          <a:prstGeom prst="straightConnector1">
            <a:avLst/>
          </a:prstGeom>
          <a:ln w="1016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AutoShape 42">
            <a:extLst>
              <a:ext uri="{FF2B5EF4-FFF2-40B4-BE49-F238E27FC236}">
                <a16:creationId xmlns:a16="http://schemas.microsoft.com/office/drawing/2014/main" xmlns="" id="{329050B5-1AF7-7546-8BAD-9C8F8A01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487" y="20750018"/>
            <a:ext cx="903014" cy="1055475"/>
          </a:xfrm>
          <a:prstGeom prst="foldedCorner">
            <a:avLst>
              <a:gd name="adj" fmla="val 12500"/>
            </a:avLst>
          </a:prstGeom>
          <a:solidFill>
            <a:srgbClr val="00B05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 sz="2107" dirty="0">
                <a:latin typeface="+mj-lt"/>
              </a:rPr>
              <a:t>Test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9057B22-95FB-7848-B3F7-F275CF5093DD}"/>
              </a:ext>
            </a:extLst>
          </p:cNvPr>
          <p:cNvSpPr txBox="1"/>
          <p:nvPr/>
        </p:nvSpPr>
        <p:spPr>
          <a:xfrm>
            <a:off x="5054066" y="19852791"/>
            <a:ext cx="1266435" cy="810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666" dirty="0">
                <a:latin typeface="+mj-lt"/>
              </a:rPr>
              <a:t>??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6CBC643-282D-CA44-B24E-3E5143C91293}"/>
              </a:ext>
            </a:extLst>
          </p:cNvPr>
          <p:cNvSpPr txBox="1"/>
          <p:nvPr/>
        </p:nvSpPr>
        <p:spPr>
          <a:xfrm>
            <a:off x="8965301" y="20270014"/>
            <a:ext cx="2444523" cy="416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7" dirty="0">
                <a:latin typeface="+mj-lt"/>
              </a:rPr>
              <a:t>Coverage 5/10</a:t>
            </a:r>
            <a:endParaRPr lang="en-US" sz="4515" dirty="0">
              <a:latin typeface="+mj-lt"/>
            </a:endParaRPr>
          </a:p>
        </p:txBody>
      </p:sp>
      <p:sp>
        <p:nvSpPr>
          <p:cNvPr id="75" name="Content Placeholder 2"/>
          <p:cNvSpPr>
            <a:spLocks noGrp="1"/>
          </p:cNvSpPr>
          <p:nvPr>
            <p:ph idx="1"/>
          </p:nvPr>
        </p:nvSpPr>
        <p:spPr>
          <a:xfrm>
            <a:off x="609600" y="1752600"/>
            <a:ext cx="7772400" cy="3810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p</a:t>
            </a:r>
            <a:r>
              <a:rPr lang="en-US" altLang="en-US" sz="2000" dirty="0" smtClean="0">
                <a:solidFill>
                  <a:srgbClr val="000000"/>
                </a:solidFill>
              </a:rPr>
              <a:t>ublic void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BubbleSort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</a:rPr>
              <a:t>[] </a:t>
            </a:r>
            <a:r>
              <a:rPr lang="en-US" altLang="en-US" sz="2000" dirty="0" smtClean="0">
                <a:solidFill>
                  <a:srgbClr val="000000"/>
                </a:solidFill>
              </a:rPr>
              <a:t>array,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</a:rPr>
              <a:t> n){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</a:rPr>
              <a:t>for (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int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</a:rPr>
              <a:t> = 0;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</a:rPr>
              <a:t> &lt;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array.length</a:t>
            </a:r>
            <a:r>
              <a:rPr lang="en-US" altLang="en-US" sz="2000" dirty="0" smtClean="0">
                <a:solidFill>
                  <a:srgbClr val="000000"/>
                </a:solidFill>
              </a:rPr>
              <a:t>;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000" dirty="0" smtClean="0">
                <a:solidFill>
                  <a:srgbClr val="00000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</a:rPr>
              <a:t>	for (j = 0; j &lt; n; j++){</a:t>
            </a: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</a:rPr>
              <a:t>	//</a:t>
            </a:r>
            <a:r>
              <a:rPr lang="is-IS" altLang="en-US" sz="2000" dirty="0" smtClean="0">
                <a:solidFill>
                  <a:srgbClr val="000000"/>
                </a:solidFill>
              </a:rPr>
              <a:t>…</a:t>
            </a:r>
          </a:p>
          <a:p>
            <a:pPr marL="0" indent="0">
              <a:buNone/>
            </a:pPr>
            <a:r>
              <a:rPr lang="is-IS" altLang="en-US" sz="2000" dirty="0">
                <a:solidFill>
                  <a:srgbClr val="000000"/>
                </a:solidFill>
              </a:rPr>
              <a:t>	</a:t>
            </a:r>
            <a:r>
              <a:rPr lang="is-IS" altLang="en-US" sz="2000" dirty="0" smtClean="0">
                <a:solidFill>
                  <a:srgbClr val="000000"/>
                </a:solidFill>
              </a:rPr>
              <a:t>	}</a:t>
            </a:r>
          </a:p>
          <a:p>
            <a:pPr marL="0" indent="0">
              <a:buNone/>
            </a:pPr>
            <a:r>
              <a:rPr lang="is-IS" altLang="en-US" sz="2000" dirty="0">
                <a:solidFill>
                  <a:srgbClr val="000000"/>
                </a:solidFill>
              </a:rPr>
              <a:t>	</a:t>
            </a:r>
            <a:r>
              <a:rPr lang="is-IS" altLang="en-US" sz="2000" dirty="0" smtClean="0">
                <a:solidFill>
                  <a:srgbClr val="000000"/>
                </a:solidFill>
              </a:rPr>
              <a:t>}</a:t>
            </a:r>
          </a:p>
          <a:p>
            <a:pPr marL="0" indent="0">
              <a:buNone/>
            </a:pPr>
            <a:r>
              <a:rPr lang="is-IS" altLang="en-US" sz="2000" dirty="0">
                <a:solidFill>
                  <a:srgbClr val="000000"/>
                </a:solidFill>
              </a:rPr>
              <a:t>	</a:t>
            </a:r>
            <a:r>
              <a:rPr lang="is-IS" altLang="en-US" sz="2000" dirty="0" smtClean="0">
                <a:solidFill>
                  <a:srgbClr val="000000"/>
                </a:solidFill>
              </a:rPr>
              <a:t>if </a:t>
            </a:r>
            <a:r>
              <a:rPr lang="is-IS" altLang="en-US" sz="2000" dirty="0" smtClean="0">
                <a:solidFill>
                  <a:srgbClr val="000000"/>
                </a:solidFill>
              </a:rPr>
              <a:t>(</a:t>
            </a:r>
            <a:r>
              <a:rPr lang="is-IS" altLang="en-US" sz="2000" dirty="0" smtClean="0">
                <a:solidFill>
                  <a:srgbClr val="000000"/>
                </a:solidFill>
              </a:rPr>
              <a:t>array</a:t>
            </a:r>
            <a:r>
              <a:rPr lang="is-IS" altLang="en-US" sz="2000" dirty="0" smtClean="0">
                <a:solidFill>
                  <a:srgbClr val="000000"/>
                </a:solidFill>
              </a:rPr>
              <a:t>.Length </a:t>
            </a:r>
            <a:r>
              <a:rPr lang="is-IS" altLang="en-US" sz="2000" dirty="0" smtClean="0">
                <a:solidFill>
                  <a:srgbClr val="000000"/>
                </a:solidFill>
              </a:rPr>
              <a:t>&gt; 200){</a:t>
            </a:r>
          </a:p>
          <a:p>
            <a:pPr marL="0" indent="0">
              <a:buNone/>
            </a:pPr>
            <a:r>
              <a:rPr lang="is-IS" altLang="en-US" sz="2000" dirty="0">
                <a:solidFill>
                  <a:srgbClr val="000000"/>
                </a:solidFill>
              </a:rPr>
              <a:t>	</a:t>
            </a:r>
            <a:r>
              <a:rPr lang="is-IS" altLang="en-US" sz="2000" dirty="0" smtClean="0">
                <a:solidFill>
                  <a:srgbClr val="000000"/>
                </a:solidFill>
              </a:rPr>
              <a:t>	throw new Exception(“bug”);</a:t>
            </a:r>
          </a:p>
          <a:p>
            <a:pPr marL="0" indent="0">
              <a:buNone/>
            </a:pPr>
            <a:r>
              <a:rPr lang="is-IS" altLang="en-US" sz="2000" dirty="0" smtClean="0">
                <a:solidFill>
                  <a:srgbClr val="000000"/>
                </a:solidFill>
              </a:rPr>
              <a:t>}}</a:t>
            </a:r>
            <a:endParaRPr lang="en-US" altLang="en-US" sz="2000" dirty="0" smtClean="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5638800"/>
            <a:ext cx="607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bug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057400" y="5105400"/>
            <a:ext cx="762000" cy="6096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5562600" y="2743200"/>
            <a:ext cx="263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Cannot reach the bug!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38800" y="32766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 Incremental test generation on </a:t>
            </a:r>
            <a:r>
              <a:rPr lang="en-US" dirty="0" err="1" smtClean="0">
                <a:solidFill>
                  <a:srgbClr val="FF0000"/>
                </a:solidFill>
              </a:rPr>
              <a:t>number.Length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38800" y="4114800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. Inner loop: constraint solver cost increases with 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38800" y="4916269"/>
            <a:ext cx="327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3. Time cost for reaching the bug </a:t>
            </a:r>
            <a:r>
              <a:rPr lang="en-US" dirty="0" smtClean="0">
                <a:solidFill>
                  <a:srgbClr val="FF0000"/>
                </a:solidFill>
              </a:rPr>
              <a:t>exceeds </a:t>
            </a:r>
            <a:r>
              <a:rPr lang="en-US" dirty="0" smtClean="0">
                <a:solidFill>
                  <a:srgbClr val="FF0000"/>
                </a:solidFill>
              </a:rPr>
              <a:t>the limit 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693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 err="1" smtClean="0">
                <a:solidFill>
                  <a:srgbClr val="000000"/>
                </a:solidFill>
              </a:rPr>
              <a:t>PexViz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3810000"/>
          </a:xfrm>
        </p:spPr>
        <p:txBody>
          <a:bodyPr/>
          <a:lstStyle/>
          <a:p>
            <a:r>
              <a:rPr lang="en-US" altLang="en-US" sz="2000" b="1" dirty="0" smtClean="0">
                <a:solidFill>
                  <a:srgbClr val="000000"/>
                </a:solidFill>
              </a:rPr>
              <a:t>Objective</a:t>
            </a:r>
            <a:r>
              <a:rPr lang="en-US" altLang="en-US" sz="2000" b="1" dirty="0">
                <a:solidFill>
                  <a:srgbClr val="000000"/>
                </a:solidFill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</a:rPr>
              <a:t>Assist developers in diagnosing problems encountered during test generation using visualization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737767"/>
            <a:ext cx="5229300" cy="236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03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295400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0000"/>
                </a:solidFill>
              </a:rPr>
              <a:t>BubbleSort</a:t>
            </a:r>
            <a:r>
              <a:rPr lang="en-US" sz="3600" dirty="0" smtClean="0">
                <a:solidFill>
                  <a:srgbClr val="000000"/>
                </a:solidFill>
              </a:rPr>
              <a:t> Example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xmlns="" id="{29ECC09A-461D-EC4D-AE99-46E8798FF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5072" y="8755212"/>
            <a:ext cx="8374296" cy="782516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2743200"/>
            <a:ext cx="5410200" cy="244953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971800" y="1828800"/>
            <a:ext cx="1576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Flip count = 0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 bwMode="auto">
          <a:xfrm>
            <a:off x="3505200" y="2209800"/>
            <a:ext cx="76200" cy="1219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5731043" y="1828800"/>
            <a:ext cx="2955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Variant Control Flow Graph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585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295400"/>
          </a:xfrm>
        </p:spPr>
        <p:txBody>
          <a:bodyPr/>
          <a:lstStyle/>
          <a:p>
            <a:r>
              <a:rPr lang="en-US" sz="3600" dirty="0" err="1" smtClean="0">
                <a:solidFill>
                  <a:srgbClr val="000000"/>
                </a:solidFill>
              </a:rPr>
              <a:t>PexViz</a:t>
            </a:r>
            <a:r>
              <a:rPr lang="en-US" sz="3600" dirty="0" smtClean="0">
                <a:solidFill>
                  <a:srgbClr val="000000"/>
                </a:solidFill>
              </a:rPr>
              <a:t> Components</a:t>
            </a:r>
            <a:endParaRPr lang="en-US" sz="3600" dirty="0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458200" cy="3886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b="1" dirty="0" smtClean="0">
                <a:solidFill>
                  <a:srgbClr val="000000"/>
                </a:solidFill>
              </a:rPr>
              <a:t>Variant control </a:t>
            </a:r>
            <a:r>
              <a:rPr lang="en-US" altLang="en-US" sz="2000" b="1" dirty="0">
                <a:solidFill>
                  <a:srgbClr val="000000"/>
                </a:solidFill>
              </a:rPr>
              <a:t>f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low </a:t>
            </a:r>
            <a:r>
              <a:rPr lang="en-US" altLang="en-US" sz="2000" b="1" dirty="0">
                <a:solidFill>
                  <a:srgbClr val="000000"/>
                </a:solidFill>
              </a:rPr>
              <a:t>g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raph (VCFG) generator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</a:rPr>
              <a:t>Node</a:t>
            </a:r>
            <a:r>
              <a:rPr lang="en-US" altLang="en-US" sz="2000" dirty="0">
                <a:solidFill>
                  <a:srgbClr val="000000"/>
                </a:solidFill>
              </a:rPr>
              <a:t>: branch statement in source </a:t>
            </a:r>
            <a:r>
              <a:rPr lang="en-US" altLang="en-US" sz="2000" dirty="0" smtClean="0">
                <a:solidFill>
                  <a:srgbClr val="000000"/>
                </a:solidFill>
              </a:rPr>
              <a:t>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</a:rPr>
              <a:t>Edge</a:t>
            </a:r>
            <a:r>
              <a:rPr lang="en-US" altLang="en-US" sz="2000" dirty="0">
                <a:solidFill>
                  <a:srgbClr val="000000"/>
                </a:solidFill>
              </a:rPr>
              <a:t>: control flow between connected branch </a:t>
            </a:r>
            <a:r>
              <a:rPr lang="en-US" altLang="en-US" sz="2000" dirty="0" smtClean="0">
                <a:solidFill>
                  <a:srgbClr val="000000"/>
                </a:solidFill>
              </a:rPr>
              <a:t>statements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solidFill>
                  <a:srgbClr val="000000"/>
                </a:solidFill>
              </a:rPr>
              <a:t>Exploration-data </a:t>
            </a:r>
            <a:r>
              <a:rPr lang="en-US" altLang="zh-CN" sz="2000" b="1" dirty="0" err="1" smtClean="0">
                <a:solidFill>
                  <a:srgbClr val="000000"/>
                </a:solidFill>
              </a:rPr>
              <a:t>Augmentor</a:t>
            </a:r>
            <a:endParaRPr lang="en-US" altLang="zh-CN" sz="2000" b="1" dirty="0" smtClean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</a:rPr>
              <a:t>Gathers </a:t>
            </a:r>
            <a:r>
              <a:rPr lang="en-US" altLang="zh-CN" sz="2000" dirty="0" smtClean="0">
                <a:solidFill>
                  <a:srgbClr val="000000"/>
                </a:solidFill>
              </a:rPr>
              <a:t>information: incremental path condition, flip counts, etc.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</a:rPr>
              <a:t>Invoked </a:t>
            </a:r>
            <a:r>
              <a:rPr lang="en-US" altLang="zh-CN" sz="2000" dirty="0">
                <a:solidFill>
                  <a:srgbClr val="000000"/>
                </a:solidFill>
              </a:rPr>
              <a:t>by </a:t>
            </a:r>
            <a:r>
              <a:rPr lang="en-US" altLang="zh-CN" sz="2000" dirty="0" err="1">
                <a:solidFill>
                  <a:srgbClr val="000000"/>
                </a:solidFill>
              </a:rPr>
              <a:t>IntelliTest</a:t>
            </a:r>
            <a:r>
              <a:rPr lang="en-US" altLang="zh-CN" sz="2000" dirty="0">
                <a:solidFill>
                  <a:srgbClr val="000000"/>
                </a:solidFill>
              </a:rPr>
              <a:t> during runtime </a:t>
            </a:r>
            <a:r>
              <a:rPr lang="en-US" altLang="zh-CN" sz="2000" dirty="0" smtClean="0">
                <a:solidFill>
                  <a:srgbClr val="000000"/>
                </a:solidFill>
              </a:rPr>
              <a:t>exploration</a:t>
            </a:r>
          </a:p>
          <a:p>
            <a:r>
              <a:rPr lang="en-US" altLang="en-US" sz="2000" b="1" dirty="0" smtClean="0">
                <a:solidFill>
                  <a:srgbClr val="000000"/>
                </a:solidFill>
              </a:rPr>
              <a:t>Graph Visualizer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</a:rPr>
              <a:t>VCFG </a:t>
            </a:r>
            <a:r>
              <a:rPr lang="en-US" altLang="en-US" sz="2000" dirty="0">
                <a:solidFill>
                  <a:srgbClr val="000000"/>
                </a:solidFill>
              </a:rPr>
              <a:t>-&gt; Interactive </a:t>
            </a:r>
            <a:r>
              <a:rPr lang="en-US" altLang="en-US" sz="2000" dirty="0" smtClean="0">
                <a:solidFill>
                  <a:srgbClr val="000000"/>
                </a:solidFill>
              </a:rPr>
              <a:t>visualization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0000"/>
                </a:solidFill>
              </a:rPr>
              <a:t>Different </a:t>
            </a:r>
            <a:r>
              <a:rPr lang="en-US" altLang="en-US" sz="2000" dirty="0">
                <a:solidFill>
                  <a:srgbClr val="000000"/>
                </a:solidFill>
              </a:rPr>
              <a:t>colors and shapes </a:t>
            </a:r>
            <a:r>
              <a:rPr lang="en-US" altLang="en-US" sz="2000" dirty="0" smtClean="0">
                <a:solidFill>
                  <a:srgbClr val="000000"/>
                </a:solidFill>
              </a:rPr>
              <a:t>of nodes to </a:t>
            </a:r>
            <a:r>
              <a:rPr lang="en-US" altLang="en-US" sz="2000" dirty="0">
                <a:solidFill>
                  <a:srgbClr val="000000"/>
                </a:solidFill>
              </a:rPr>
              <a:t>encode </a:t>
            </a:r>
            <a:r>
              <a:rPr lang="en-US" altLang="en-US" sz="2000" dirty="0" smtClean="0">
                <a:solidFill>
                  <a:srgbClr val="000000"/>
                </a:solidFill>
              </a:rPr>
              <a:t>information: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FF6600"/>
                </a:solidFill>
              </a:rPr>
              <a:t>Orange</a:t>
            </a:r>
            <a:r>
              <a:rPr lang="en-US" altLang="en-US" sz="2000" dirty="0">
                <a:solidFill>
                  <a:srgbClr val="000000"/>
                </a:solidFill>
              </a:rPr>
              <a:t>: Not-covered </a:t>
            </a:r>
            <a:r>
              <a:rPr lang="en-US" altLang="en-US" sz="2000" dirty="0" smtClean="0">
                <a:solidFill>
                  <a:srgbClr val="000000"/>
                </a:solidFill>
              </a:rPr>
              <a:t>branch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solidFill>
                  <a:srgbClr val="008000"/>
                </a:solidFill>
              </a:rPr>
              <a:t>Green</a:t>
            </a:r>
            <a:r>
              <a:rPr lang="en-US" altLang="en-US" sz="2000" dirty="0">
                <a:solidFill>
                  <a:srgbClr val="000000"/>
                </a:solidFill>
              </a:rPr>
              <a:t>: Covered branch</a:t>
            </a:r>
          </a:p>
        </p:txBody>
      </p:sp>
    </p:spTree>
    <p:extLst>
      <p:ext uri="{BB962C8B-B14F-4D97-AF65-F5344CB8AC3E}">
        <p14:creationId xmlns:p14="http://schemas.microsoft.com/office/powerpoint/2010/main" val="263347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295400"/>
          </a:xfrm>
        </p:spPr>
        <p:txBody>
          <a:bodyPr/>
          <a:lstStyle/>
          <a:p>
            <a:r>
              <a:rPr lang="en-US" sz="3600" dirty="0" smtClean="0">
                <a:solidFill>
                  <a:srgbClr val="000000"/>
                </a:solidFill>
              </a:rPr>
              <a:t>Comparison with Baseline</a:t>
            </a:r>
            <a:endParaRPr lang="en-US" sz="3600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A7BD753-ECCD-2F47-A261-FAF92297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2861" y="30046407"/>
            <a:ext cx="7176737" cy="7150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A7BD753-ECCD-2F47-A261-FAF922976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261" y="30198807"/>
            <a:ext cx="7176737" cy="7150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752600"/>
            <a:ext cx="3899441" cy="3886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34000" y="23622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err="1" smtClean="0">
                <a:solidFill>
                  <a:srgbClr val="000000"/>
                </a:solidFill>
              </a:rPr>
              <a:t>SEViz</a:t>
            </a:r>
            <a:r>
              <a:rPr lang="en-US" dirty="0" smtClean="0">
                <a:solidFill>
                  <a:srgbClr val="000000"/>
                </a:solidFill>
              </a:rPr>
              <a:t> [1] outputs the symbolic execution tree </a:t>
            </a:r>
            <a:r>
              <a:rPr lang="en-US" dirty="0" smtClean="0">
                <a:solidFill>
                  <a:srgbClr val="000000"/>
                </a:solidFill>
                <a:sym typeface="Wingdings"/>
              </a:rPr>
              <a:t>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bad for visualization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34000" y="3581400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6 nodes (</a:t>
            </a:r>
            <a:r>
              <a:rPr lang="en-US" dirty="0" err="1" smtClean="0">
                <a:solidFill>
                  <a:srgbClr val="000000"/>
                </a:solidFill>
              </a:rPr>
              <a:t>PexViz</a:t>
            </a:r>
            <a:r>
              <a:rPr lang="en-US" dirty="0" smtClean="0">
                <a:solidFill>
                  <a:srgbClr val="000000"/>
                </a:solidFill>
              </a:rPr>
              <a:t>) vs. 276 nodes (</a:t>
            </a:r>
            <a:r>
              <a:rPr lang="en-US" dirty="0" err="1" smtClean="0">
                <a:solidFill>
                  <a:srgbClr val="000000"/>
                </a:solidFill>
              </a:rPr>
              <a:t>SEViz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8200" y="5421868"/>
            <a:ext cx="7652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[1] </a:t>
            </a:r>
            <a:r>
              <a:rPr lang="en-US" dirty="0" err="1" smtClean="0">
                <a:solidFill>
                  <a:srgbClr val="000000"/>
                </a:solidFill>
              </a:rPr>
              <a:t>SEViz</a:t>
            </a:r>
            <a:r>
              <a:rPr lang="en-US" dirty="0" smtClean="0">
                <a:solidFill>
                  <a:srgbClr val="000000"/>
                </a:solidFill>
              </a:rPr>
              <a:t>: A Tool for Visualizing Symbolic Execution, </a:t>
            </a:r>
            <a:r>
              <a:rPr lang="en-US" dirty="0" err="1" smtClean="0">
                <a:solidFill>
                  <a:srgbClr val="000000"/>
                </a:solidFill>
              </a:rPr>
              <a:t>Honfi</a:t>
            </a:r>
            <a:r>
              <a:rPr lang="en-US" dirty="0" smtClean="0">
                <a:solidFill>
                  <a:srgbClr val="000000"/>
                </a:solidFill>
              </a:rPr>
              <a:t> et. </a:t>
            </a:r>
            <a:r>
              <a:rPr lang="en-US" dirty="0" smtClean="0">
                <a:solidFill>
                  <a:srgbClr val="000000"/>
                </a:solidFill>
              </a:rPr>
              <a:t>al</a:t>
            </a:r>
            <a:r>
              <a:rPr lang="en-US" dirty="0" smtClean="0">
                <a:solidFill>
                  <a:srgbClr val="000000"/>
                </a:solidFill>
              </a:rPr>
              <a:t>. ICST’15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7895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33400" y="1676400"/>
            <a:ext cx="8229600" cy="1257300"/>
          </a:xfrm>
        </p:spPr>
        <p:txBody>
          <a:bodyPr/>
          <a:lstStyle/>
          <a:p>
            <a:r>
              <a:rPr lang="en-US" sz="2700" b="1" dirty="0" smtClean="0">
                <a:solidFill>
                  <a:schemeClr val="tx1"/>
                </a:solidFill>
              </a:rPr>
              <a:t>Thank you!</a:t>
            </a:r>
            <a:endParaRPr lang="en-US" sz="2700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3886200"/>
            <a:ext cx="781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>
                <a:latin typeface="Corbel" pitchFamily="34" charset="0"/>
              </a:rPr>
              <a:t>Acknowledgment: </a:t>
            </a:r>
            <a:r>
              <a:rPr lang="de-DE" b="1" dirty="0">
                <a:latin typeface="Corbel" pitchFamily="34" charset="0"/>
              </a:rPr>
              <a:t>NSF CNS-1513939</a:t>
            </a:r>
            <a:r>
              <a:rPr lang="de-DE" b="1" dirty="0" smtClean="0">
                <a:latin typeface="Corbel" pitchFamily="34" charset="0"/>
              </a:rPr>
              <a:t>, NSF CNS</a:t>
            </a:r>
            <a:r>
              <a:rPr lang="de-DE" b="1" dirty="0">
                <a:latin typeface="Corbel" pitchFamily="34" charset="0"/>
              </a:rPr>
              <a:t>-1564274</a:t>
            </a:r>
            <a:endParaRPr lang="en-US" sz="18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922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 Theme 10">
      <a:dk1>
        <a:srgbClr val="777777"/>
      </a:dk1>
      <a:lt1>
        <a:srgbClr val="FFFFFF"/>
      </a:lt1>
      <a:dk2>
        <a:srgbClr val="686B5D"/>
      </a:dk2>
      <a:lt2>
        <a:srgbClr val="D1D1CB"/>
      </a:lt2>
      <a:accent1>
        <a:srgbClr val="909082"/>
      </a:accent1>
      <a:accent2>
        <a:srgbClr val="809EA8"/>
      </a:accent2>
      <a:accent3>
        <a:srgbClr val="B9BAB6"/>
      </a:accent3>
      <a:accent4>
        <a:srgbClr val="DADADA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ＭＳ Ｐゴシック" panose="020B0600070205080204" pitchFamily="34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71967</TotalTime>
  <Words>455</Words>
  <Application>Microsoft Macintosh PowerPoint</Application>
  <PresentationFormat>On-screen Show (4:3)</PresentationFormat>
  <Paragraphs>106</Paragraphs>
  <Slides>8</Slides>
  <Notes>2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2_Office Theme</vt:lpstr>
      <vt:lpstr>Visualizing Path Exploration to Assist Problem Diagnosis    for Structural Test Generation </vt:lpstr>
      <vt:lpstr>Test Generation with Dynamic Symbolic Execution (DSE)</vt:lpstr>
      <vt:lpstr>Boundary Problem</vt:lpstr>
      <vt:lpstr>PexViz</vt:lpstr>
      <vt:lpstr>BubbleSort Example</vt:lpstr>
      <vt:lpstr>PexViz Components</vt:lpstr>
      <vt:lpstr>Comparison with Baseline</vt:lpstr>
      <vt:lpstr>Thank you!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Cloud-Enabled Privacy-Preserving Collaborative Learning for Mobile Sensing</dc:title>
  <dc:creator>team_king55</dc:creator>
  <cp:lastModifiedBy>Xueqing Liu</cp:lastModifiedBy>
  <cp:revision>4866</cp:revision>
  <cp:lastPrinted>2014-03-25T04:21:19Z</cp:lastPrinted>
  <dcterms:created xsi:type="dcterms:W3CDTF">2006-08-16T00:00:00Z</dcterms:created>
  <dcterms:modified xsi:type="dcterms:W3CDTF">2018-10-02T15:53:27Z</dcterms:modified>
</cp:coreProperties>
</file>