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332C20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2C20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6" name="Shape 3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0" name="Shape 3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4" name="Shape 3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Shape 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0" name="Shape 3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0" name="Shape 3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4" name="Shape 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0" name="Shape 4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3" name="Shape 4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0" name="Shape 4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1" name="Shape 4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7" name="Shape 4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6" name="Shape 4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6" name="Shape 5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7" name="Shape 5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0" name="Shape 5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0" name="Shape 5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1" name="Shape 5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2" name="Shape 6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0" name="Shape 6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7" name="Shape 6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39" y="5965187"/>
            <a:ext cx="2370620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b="0"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2193725" y="178592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5987999" y="6536531"/>
            <a:ext cx="211239" cy="207821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0"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/ 55"/>
          <p:cNvSpPr txBox="1"/>
          <p:nvPr/>
        </p:nvSpPr>
        <p:spPr>
          <a:xfrm>
            <a:off x="11086227" y="6033839"/>
            <a:ext cx="52780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 55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837090" cy="3563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56715" y="6081717"/>
            <a:ext cx="372029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17.png"/><Relationship Id="rId9" Type="http://schemas.openxmlformats.org/officeDocument/2006/relationships/image" Target="../media/image19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tif"/><Relationship Id="rId4" Type="http://schemas.openxmlformats.org/officeDocument/2006/relationships/image" Target="../media/image6.tif"/><Relationship Id="rId5" Type="http://schemas.openxmlformats.org/officeDocument/2006/relationships/image" Target="../media/image7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4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tif"/><Relationship Id="rId4" Type="http://schemas.openxmlformats.org/officeDocument/2006/relationships/image" Target="../media/image7.tif"/><Relationship Id="rId5" Type="http://schemas.openxmlformats.org/officeDocument/2006/relationships/image" Target="../media/image9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tif"/><Relationship Id="rId4" Type="http://schemas.openxmlformats.org/officeDocument/2006/relationships/image" Target="../media/image3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399" cy="35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itle 1"/>
          <p:cNvSpPr txBox="1"/>
          <p:nvPr/>
        </p:nvSpPr>
        <p:spPr>
          <a:xfrm>
            <a:off x="1124441" y="712906"/>
            <a:ext cx="9545015" cy="247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 589 Fall 2020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Information Retrieval Evaluation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Retrieval Feedback</a:t>
            </a:r>
          </a:p>
        </p:txBody>
      </p:sp>
      <p:sp>
        <p:nvSpPr>
          <p:cNvPr id="55" name="TextBox 6"/>
          <p:cNvSpPr txBox="1"/>
          <p:nvPr/>
        </p:nvSpPr>
        <p:spPr>
          <a:xfrm>
            <a:off x="4667851" y="4023900"/>
            <a:ext cx="764808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Instructor: Susan Liu</a:t>
            </a:r>
          </a:p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TA: Huihui Liu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3730083" y="5216551"/>
            <a:ext cx="627115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Stevens Institute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an reciprocal ran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Mean reciprocal rank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7" name="Measure the effectiveness of the ranked results…"/>
          <p:cNvSpPr txBox="1"/>
          <p:nvPr>
            <p:ph type="body" idx="4294967295"/>
          </p:nvPr>
        </p:nvSpPr>
        <p:spPr>
          <a:xfrm>
            <a:off x="600769" y="1544531"/>
            <a:ext cx="10734160" cy="376893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Measure the effectiveness of the ranked results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Assume users are only looking for one relevant document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Slides from UVA CS4780"/>
          <p:cNvSpPr txBox="1"/>
          <p:nvPr/>
        </p:nvSpPr>
        <p:spPr>
          <a:xfrm>
            <a:off x="6800194" y="6237249"/>
            <a:ext cx="9823632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UVA CS4780</a:t>
            </a:r>
          </a:p>
        </p:txBody>
      </p:sp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4500" y="2540000"/>
            <a:ext cx="4465638" cy="343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30369" y="4680365"/>
            <a:ext cx="3355788" cy="24734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RR = 1.0 / (1.0 + rank_1)"/>
          <p:cNvSpPr txBox="1"/>
          <p:nvPr/>
        </p:nvSpPr>
        <p:spPr>
          <a:xfrm>
            <a:off x="7569124" y="3532598"/>
            <a:ext cx="264731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RR = 1.0 / (1.0 + rank_1)</a:t>
            </a:r>
          </a:p>
        </p:txBody>
      </p:sp>
      <p:sp>
        <p:nvSpPr>
          <p:cNvPr id="182" name="p starts from 0"/>
          <p:cNvSpPr txBox="1"/>
          <p:nvPr/>
        </p:nvSpPr>
        <p:spPr>
          <a:xfrm>
            <a:off x="8842532" y="4070059"/>
            <a:ext cx="186849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20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 starts from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eyond binary relevanc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Beyond binary relevance</a:t>
            </a:r>
          </a:p>
        </p:txBody>
      </p:sp>
      <p:sp>
        <p:nvSpPr>
          <p:cNvPr id="187" name="Slide Number"/>
          <p:cNvSpPr txBox="1"/>
          <p:nvPr>
            <p:ph type="sldNum" sz="quarter" idx="4294967295"/>
          </p:nvPr>
        </p:nvSpPr>
        <p:spPr>
          <a:xfrm>
            <a:off x="10794351" y="6049983"/>
            <a:ext cx="352650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Discounted cumulative gain (DCG)…"/>
          <p:cNvSpPr txBox="1"/>
          <p:nvPr>
            <p:ph type="body" idx="4294967295"/>
          </p:nvPr>
        </p:nvSpPr>
        <p:spPr>
          <a:xfrm>
            <a:off x="549969" y="1478131"/>
            <a:ext cx="11776572" cy="390173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Discounted cumulative gain (DCG)</a:t>
            </a:r>
          </a:p>
          <a:p>
            <a:pPr>
              <a:spcBef>
                <a:spcPts val="5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Popular measure for evaluating web search and related tasks</a:t>
            </a:r>
          </a:p>
          <a:p>
            <a:pPr marL="3429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Information gain-based evaluation (economics)</a:t>
            </a:r>
          </a:p>
          <a:p>
            <a:pPr lvl="1" marL="8001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each relevant document, the user has gained some information</a:t>
            </a:r>
          </a:p>
          <a:p>
            <a:pPr lvl="1" marL="8001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higher the relevance, the higher gain</a:t>
            </a:r>
          </a:p>
          <a:p>
            <a:pPr lvl="1" marL="800100" indent="-342900">
              <a:spcBef>
                <a:spcPts val="600"/>
              </a:spcBef>
              <a:buClr>
                <a:srgbClr val="437085"/>
              </a:buClr>
              <a:buFontTx/>
              <a:buChar char="▪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gain is discounted when the relevant document appears in a lower position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iscounted cumulative gain (DCG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Discounted cumulative gain (DCG)</a:t>
            </a:r>
          </a:p>
        </p:txBody>
      </p:sp>
      <p:sp>
        <p:nvSpPr>
          <p:cNvPr id="19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4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600" y="1587500"/>
            <a:ext cx="5118100" cy="3141664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Rectangle"/>
          <p:cNvSpPr/>
          <p:nvPr/>
        </p:nvSpPr>
        <p:spPr>
          <a:xfrm>
            <a:off x="2606585" y="2791369"/>
            <a:ext cx="483770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Rectangle"/>
          <p:cNvSpPr/>
          <p:nvPr/>
        </p:nvSpPr>
        <p:spPr>
          <a:xfrm>
            <a:off x="2504985" y="4188369"/>
            <a:ext cx="483770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7" name="Rectangle"/>
          <p:cNvSpPr/>
          <p:nvPr/>
        </p:nvSpPr>
        <p:spPr>
          <a:xfrm>
            <a:off x="4089400" y="2433413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5118100" y="2433413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199" name="Rectangle"/>
          <p:cNvSpPr/>
          <p:nvPr/>
        </p:nvSpPr>
        <p:spPr>
          <a:xfrm>
            <a:off x="4812912" y="3685096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6171812" y="3685096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01" name="2   0   1   2   2   1   0   0   0   2"/>
          <p:cNvSpPr txBox="1"/>
          <p:nvPr/>
        </p:nvSpPr>
        <p:spPr>
          <a:xfrm>
            <a:off x="3314369" y="2970716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2   0   1   2   2   1   0   0   0   2</a:t>
            </a:r>
          </a:p>
        </p:txBody>
      </p:sp>
      <p:sp>
        <p:nvSpPr>
          <p:cNvPr id="202" name="0   2   0   0   1   2   2   0   1   2"/>
          <p:cNvSpPr txBox="1"/>
          <p:nvPr/>
        </p:nvSpPr>
        <p:spPr>
          <a:xfrm>
            <a:off x="3403269" y="4316916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0   2   0   0   1   2   2   0   1   2</a:t>
            </a:r>
          </a:p>
        </p:txBody>
      </p:sp>
      <p:pic>
        <p:nvPicPr>
          <p:cNvPr id="203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0417" y="5748387"/>
            <a:ext cx="5813670" cy="73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3117" y="4891542"/>
            <a:ext cx="5813670" cy="733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976913" y="5973316"/>
            <a:ext cx="861958" cy="224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82271" y="5081438"/>
            <a:ext cx="853338" cy="224110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Rectangle"/>
          <p:cNvSpPr/>
          <p:nvPr/>
        </p:nvSpPr>
        <p:spPr>
          <a:xfrm>
            <a:off x="1809598" y="4956554"/>
            <a:ext cx="272654" cy="6039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08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69727" y="5146450"/>
            <a:ext cx="152395" cy="224110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ectangle"/>
          <p:cNvSpPr/>
          <p:nvPr/>
        </p:nvSpPr>
        <p:spPr>
          <a:xfrm>
            <a:off x="1784198" y="5800699"/>
            <a:ext cx="272654" cy="603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10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44327" y="5990594"/>
            <a:ext cx="152395" cy="224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369794" y="3157677"/>
            <a:ext cx="3110558" cy="97614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Rectangle"/>
          <p:cNvSpPr/>
          <p:nvPr/>
        </p:nvSpPr>
        <p:spPr>
          <a:xfrm>
            <a:off x="4380555" y="5663116"/>
            <a:ext cx="2563381" cy="9761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13" name="Rectangle"/>
          <p:cNvSpPr/>
          <p:nvPr/>
        </p:nvSpPr>
        <p:spPr>
          <a:xfrm>
            <a:off x="7209593" y="5663116"/>
            <a:ext cx="2563380" cy="9761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14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299251" y="5973316"/>
            <a:ext cx="517175" cy="22410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p starts from 1"/>
          <p:cNvSpPr txBox="1"/>
          <p:nvPr/>
        </p:nvSpPr>
        <p:spPr>
          <a:xfrm>
            <a:off x="8936425" y="4316916"/>
            <a:ext cx="186849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20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 starts from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Why normalizing DCG?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normalizing DCG?</a:t>
            </a:r>
          </a:p>
        </p:txBody>
      </p:sp>
      <p:sp>
        <p:nvSpPr>
          <p:cNvPr id="22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1" name="If we do not normalize DCG, the performance will be biased towards systems that perform well on queries with larger DCG scales"/>
          <p:cNvSpPr txBox="1"/>
          <p:nvPr>
            <p:ph type="body" idx="4294967295"/>
          </p:nvPr>
        </p:nvSpPr>
        <p:spPr>
          <a:xfrm>
            <a:off x="549969" y="1478131"/>
            <a:ext cx="11776572" cy="3901738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If we do not normalize DCG, the performance will be biased towards systems that perform well on queries with larger DCG scales</a:t>
            </a:r>
          </a:p>
        </p:txBody>
      </p:sp>
      <p:pic>
        <p:nvPicPr>
          <p:cNvPr id="2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0055" y="2724650"/>
            <a:ext cx="5118101" cy="314166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/>
          <p:nvPr/>
        </p:nvSpPr>
        <p:spPr>
          <a:xfrm>
            <a:off x="2304040" y="3928520"/>
            <a:ext cx="483770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4" name="Rectangle"/>
          <p:cNvSpPr/>
          <p:nvPr/>
        </p:nvSpPr>
        <p:spPr>
          <a:xfrm>
            <a:off x="2202440" y="5325519"/>
            <a:ext cx="4837709" cy="7339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5" name="Rectangle"/>
          <p:cNvSpPr/>
          <p:nvPr/>
        </p:nvSpPr>
        <p:spPr>
          <a:xfrm>
            <a:off x="3786855" y="3570564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6" name="Rectangle"/>
          <p:cNvSpPr/>
          <p:nvPr/>
        </p:nvSpPr>
        <p:spPr>
          <a:xfrm>
            <a:off x="4815555" y="3570564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7" name="Rectangle"/>
          <p:cNvSpPr/>
          <p:nvPr/>
        </p:nvSpPr>
        <p:spPr>
          <a:xfrm>
            <a:off x="4510368" y="4822247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8" name="Rectangle"/>
          <p:cNvSpPr/>
          <p:nvPr/>
        </p:nvSpPr>
        <p:spPr>
          <a:xfrm>
            <a:off x="5869268" y="4822247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29" name="2   0   1   2   2   1   0   0   0   2"/>
          <p:cNvSpPr txBox="1"/>
          <p:nvPr/>
        </p:nvSpPr>
        <p:spPr>
          <a:xfrm>
            <a:off x="3011825" y="4107867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2   0   1   2   2   1   0   0   0   2</a:t>
            </a:r>
          </a:p>
        </p:txBody>
      </p:sp>
      <p:sp>
        <p:nvSpPr>
          <p:cNvPr id="230" name="0   2   0   0   1   2   2   0   1   2"/>
          <p:cNvSpPr txBox="1"/>
          <p:nvPr/>
        </p:nvSpPr>
        <p:spPr>
          <a:xfrm>
            <a:off x="3100725" y="5454067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0   2   0   0   1   2   2   0   1   2</a:t>
            </a:r>
          </a:p>
        </p:txBody>
      </p:sp>
      <p:sp>
        <p:nvSpPr>
          <p:cNvPr id="231" name="Rectangle"/>
          <p:cNvSpPr/>
          <p:nvPr/>
        </p:nvSpPr>
        <p:spPr>
          <a:xfrm>
            <a:off x="5189818" y="4822247"/>
            <a:ext cx="272654" cy="3688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2" name="Rectangle"/>
          <p:cNvSpPr/>
          <p:nvPr/>
        </p:nvSpPr>
        <p:spPr>
          <a:xfrm>
            <a:off x="4510368" y="4822247"/>
            <a:ext cx="272654" cy="3688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3" name="Rectangle"/>
          <p:cNvSpPr/>
          <p:nvPr/>
        </p:nvSpPr>
        <p:spPr>
          <a:xfrm>
            <a:off x="4850093" y="4822247"/>
            <a:ext cx="272654" cy="3688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4" name="Rectangle"/>
          <p:cNvSpPr/>
          <p:nvPr/>
        </p:nvSpPr>
        <p:spPr>
          <a:xfrm>
            <a:off x="6197704" y="4828597"/>
            <a:ext cx="272654" cy="36887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5" name="Rectangle"/>
          <p:cNvSpPr/>
          <p:nvPr/>
        </p:nvSpPr>
        <p:spPr>
          <a:xfrm>
            <a:off x="1413701" y="4822247"/>
            <a:ext cx="1079060" cy="381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1311185" y="3666040"/>
            <a:ext cx="1079059" cy="381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37" name="“clothing”"/>
          <p:cNvSpPr txBox="1"/>
          <p:nvPr/>
        </p:nvSpPr>
        <p:spPr>
          <a:xfrm>
            <a:off x="1605661" y="4825417"/>
            <a:ext cx="11487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“clothing”</a:t>
            </a:r>
          </a:p>
        </p:txBody>
      </p:sp>
      <p:sp>
        <p:nvSpPr>
          <p:cNvPr id="238" name="“TV”"/>
          <p:cNvSpPr txBox="1"/>
          <p:nvPr/>
        </p:nvSpPr>
        <p:spPr>
          <a:xfrm>
            <a:off x="1881117" y="3567384"/>
            <a:ext cx="597879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“TV”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5016" y="5477102"/>
            <a:ext cx="1262820" cy="87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ystem A"/>
          <p:cNvSpPr txBox="1"/>
          <p:nvPr/>
        </p:nvSpPr>
        <p:spPr>
          <a:xfrm>
            <a:off x="7488142" y="2740711"/>
            <a:ext cx="113452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A</a:t>
            </a:r>
          </a:p>
        </p:txBody>
      </p:sp>
      <p:sp>
        <p:nvSpPr>
          <p:cNvPr id="241" name="system B"/>
          <p:cNvSpPr txBox="1"/>
          <p:nvPr/>
        </p:nvSpPr>
        <p:spPr>
          <a:xfrm>
            <a:off x="9861572" y="2740711"/>
            <a:ext cx="114854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B</a:t>
            </a:r>
          </a:p>
        </p:txBody>
      </p:sp>
      <p:sp>
        <p:nvSpPr>
          <p:cNvPr id="242" name="DCG=4.79"/>
          <p:cNvSpPr txBox="1"/>
          <p:nvPr/>
        </p:nvSpPr>
        <p:spPr>
          <a:xfrm>
            <a:off x="7513520" y="3567384"/>
            <a:ext cx="13112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DCG=4.79</a:t>
            </a:r>
          </a:p>
        </p:txBody>
      </p:sp>
      <p:sp>
        <p:nvSpPr>
          <p:cNvPr id="243" name="DCG=1.89"/>
          <p:cNvSpPr txBox="1"/>
          <p:nvPr/>
        </p:nvSpPr>
        <p:spPr>
          <a:xfrm>
            <a:off x="7526242" y="4819067"/>
            <a:ext cx="131126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DCG=1.89</a:t>
            </a:r>
          </a:p>
        </p:txBody>
      </p:sp>
      <p:sp>
        <p:nvSpPr>
          <p:cNvPr id="244" name="DCG=5.79"/>
          <p:cNvSpPr txBox="1"/>
          <p:nvPr/>
        </p:nvSpPr>
        <p:spPr>
          <a:xfrm>
            <a:off x="9770144" y="3527463"/>
            <a:ext cx="13112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DCG=5.79</a:t>
            </a:r>
          </a:p>
        </p:txBody>
      </p:sp>
      <p:sp>
        <p:nvSpPr>
          <p:cNvPr id="245" name="DCG=1.39"/>
          <p:cNvSpPr txBox="1"/>
          <p:nvPr/>
        </p:nvSpPr>
        <p:spPr>
          <a:xfrm>
            <a:off x="9795590" y="4788723"/>
            <a:ext cx="131126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DCG=1.39</a:t>
            </a:r>
          </a:p>
        </p:txBody>
      </p:sp>
      <p:sp>
        <p:nvSpPr>
          <p:cNvPr id="246" name="avg=3.34"/>
          <p:cNvSpPr txBox="1"/>
          <p:nvPr/>
        </p:nvSpPr>
        <p:spPr>
          <a:xfrm>
            <a:off x="7603695" y="5454067"/>
            <a:ext cx="115635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avg=3.34</a:t>
            </a:r>
          </a:p>
        </p:txBody>
      </p:sp>
      <p:sp>
        <p:nvSpPr>
          <p:cNvPr id="247" name="avg=3.59"/>
          <p:cNvSpPr txBox="1"/>
          <p:nvPr/>
        </p:nvSpPr>
        <p:spPr>
          <a:xfrm>
            <a:off x="9873042" y="5454067"/>
            <a:ext cx="115635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avg=3.59</a:t>
            </a:r>
          </a:p>
        </p:txBody>
      </p:sp>
      <p:sp>
        <p:nvSpPr>
          <p:cNvPr id="248" name="bias towards B"/>
          <p:cNvSpPr txBox="1"/>
          <p:nvPr/>
        </p:nvSpPr>
        <p:spPr>
          <a:xfrm>
            <a:off x="7100011" y="6323913"/>
            <a:ext cx="191079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b="1" sz="20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bias towards B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8135285" y="5885119"/>
            <a:ext cx="2159072" cy="47527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Normalized Discounted cumulative gain (nDCG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Normalized Discounted cumulative gain (nDCG)</a:t>
            </a:r>
          </a:p>
        </p:txBody>
      </p:sp>
      <p:sp>
        <p:nvSpPr>
          <p:cNvPr id="25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2600" y="1587500"/>
            <a:ext cx="5118100" cy="3141664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ectangle"/>
          <p:cNvSpPr/>
          <p:nvPr/>
        </p:nvSpPr>
        <p:spPr>
          <a:xfrm>
            <a:off x="2606585" y="2791369"/>
            <a:ext cx="483770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7" name="Rectangle"/>
          <p:cNvSpPr/>
          <p:nvPr/>
        </p:nvSpPr>
        <p:spPr>
          <a:xfrm>
            <a:off x="2504985" y="4188369"/>
            <a:ext cx="483770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8" name="Rectangle"/>
          <p:cNvSpPr/>
          <p:nvPr/>
        </p:nvSpPr>
        <p:spPr>
          <a:xfrm>
            <a:off x="4089400" y="2433413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5118100" y="2433413"/>
            <a:ext cx="272654" cy="368872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4812912" y="3685096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61" name="Rectangle"/>
          <p:cNvSpPr/>
          <p:nvPr/>
        </p:nvSpPr>
        <p:spPr>
          <a:xfrm>
            <a:off x="6171812" y="3685096"/>
            <a:ext cx="272654" cy="368871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262" name="2   0   1   2   2   1   0   0   0   2"/>
          <p:cNvSpPr txBox="1"/>
          <p:nvPr/>
        </p:nvSpPr>
        <p:spPr>
          <a:xfrm>
            <a:off x="3314369" y="2970716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2   0   1   2   2   1   0   0   0   2</a:t>
            </a:r>
          </a:p>
        </p:txBody>
      </p:sp>
      <p:sp>
        <p:nvSpPr>
          <p:cNvPr id="263" name="0   2   0   0   1   2   2   0   1   2"/>
          <p:cNvSpPr txBox="1"/>
          <p:nvPr/>
        </p:nvSpPr>
        <p:spPr>
          <a:xfrm>
            <a:off x="3403269" y="4316916"/>
            <a:ext cx="342214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0   2   0   0   1   2   2   0   1   2</a:t>
            </a:r>
          </a:p>
        </p:txBody>
      </p:sp>
      <p:pic>
        <p:nvPicPr>
          <p:cNvPr id="26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0320" y="5039171"/>
            <a:ext cx="5184220" cy="636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6590" y="5906194"/>
            <a:ext cx="4871681" cy="598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20903" y="5250805"/>
            <a:ext cx="727671" cy="1911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46303" y="6114405"/>
            <a:ext cx="676871" cy="177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409832" y="4690193"/>
            <a:ext cx="4558652" cy="253641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ectangle"/>
          <p:cNvSpPr/>
          <p:nvPr/>
        </p:nvSpPr>
        <p:spPr>
          <a:xfrm>
            <a:off x="1663542" y="5055425"/>
            <a:ext cx="272654" cy="603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0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23671" y="5245320"/>
            <a:ext cx="152395" cy="224110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ectangle"/>
          <p:cNvSpPr/>
          <p:nvPr/>
        </p:nvSpPr>
        <p:spPr>
          <a:xfrm>
            <a:off x="1748811" y="5897462"/>
            <a:ext cx="272654" cy="6039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08941" y="6087358"/>
            <a:ext cx="152395" cy="22411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Rectangle"/>
          <p:cNvSpPr/>
          <p:nvPr/>
        </p:nvSpPr>
        <p:spPr>
          <a:xfrm>
            <a:off x="9784630" y="4661589"/>
            <a:ext cx="517796" cy="457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4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835740" y="4704959"/>
            <a:ext cx="441013" cy="191106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Rectangle"/>
          <p:cNvSpPr/>
          <p:nvPr/>
        </p:nvSpPr>
        <p:spPr>
          <a:xfrm>
            <a:off x="11539112" y="4450755"/>
            <a:ext cx="517796" cy="45700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6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504734" y="4728131"/>
            <a:ext cx="423899" cy="177765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Rectangle"/>
          <p:cNvSpPr/>
          <p:nvPr/>
        </p:nvSpPr>
        <p:spPr>
          <a:xfrm>
            <a:off x="5947251" y="6000568"/>
            <a:ext cx="1407621" cy="454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8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905577" y="5897514"/>
            <a:ext cx="1139948" cy="60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273303" y="5261298"/>
            <a:ext cx="676871" cy="177764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Rectangle"/>
          <p:cNvSpPr/>
          <p:nvPr/>
        </p:nvSpPr>
        <p:spPr>
          <a:xfrm>
            <a:off x="6074251" y="5147461"/>
            <a:ext cx="1407621" cy="454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81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32577" y="5044407"/>
            <a:ext cx="1139948" cy="60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0562" y="5268493"/>
            <a:ext cx="417062" cy="17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280562" y="6138715"/>
            <a:ext cx="417062" cy="177765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Rectangle"/>
          <p:cNvSpPr/>
          <p:nvPr/>
        </p:nvSpPr>
        <p:spPr>
          <a:xfrm>
            <a:off x="9139416" y="4648889"/>
            <a:ext cx="517796" cy="457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Rectangle"/>
          <p:cNvSpPr/>
          <p:nvPr/>
        </p:nvSpPr>
        <p:spPr>
          <a:xfrm>
            <a:off x="10429844" y="4661589"/>
            <a:ext cx="441013" cy="457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86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9164384" y="4728131"/>
            <a:ext cx="417061" cy="17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441820" y="4728131"/>
            <a:ext cx="417061" cy="177765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ctangle"/>
          <p:cNvSpPr/>
          <p:nvPr/>
        </p:nvSpPr>
        <p:spPr>
          <a:xfrm>
            <a:off x="11496178" y="4648889"/>
            <a:ext cx="603664" cy="457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89" name="latex-image-1.pdf" descr="latex-image-1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1539112" y="4711629"/>
            <a:ext cx="423899" cy="17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latex-image-1.pdf" descr="latex-image-1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099961" y="4864708"/>
            <a:ext cx="103608" cy="152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levance evaluation methodolog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Relevance evaluation methodology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Offline evaluation: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Offline evaluation: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Evaluation based on annotators’ annotation (explicit)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TREC conference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Cranfield experiments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Pooling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Evaluation based on user click through logs (implicit)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Online evaluation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A/B 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 REtrieval Conference (TREC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REtrieval Conference (TREC)</a:t>
            </a:r>
          </a:p>
        </p:txBody>
      </p:sp>
      <p:sp>
        <p:nvSpPr>
          <p:cNvPr id="30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2" name="Since 1992, hosted by NIST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Since 1992, hosted by NIST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 judgment are based on human annotations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relevance judgment goes beyond keywords matching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Different tracks for TREC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Web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 answering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Microblog</a:t>
            </a:r>
          </a:p>
        </p:txBody>
      </p:sp>
      <p:pic>
        <p:nvPicPr>
          <p:cNvPr id="3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63588" y="1726524"/>
            <a:ext cx="6797314" cy="4649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he Cranfield experiment (1958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Cranfield experiment (1958)</a:t>
            </a:r>
          </a:p>
        </p:txBody>
      </p:sp>
      <p:sp>
        <p:nvSpPr>
          <p:cNvPr id="30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9" name="Imagine you need to help users search for literatures in a digital library, how would you design such a system?"/>
          <p:cNvSpPr txBox="1"/>
          <p:nvPr>
            <p:ph type="body" idx="4294967295"/>
          </p:nvPr>
        </p:nvSpPr>
        <p:spPr>
          <a:xfrm>
            <a:off x="681954" y="1742860"/>
            <a:ext cx="11179524" cy="421806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Imagine you need to help users search for literatures in a digital library, how would you design such a system?</a:t>
            </a:r>
          </a:p>
        </p:txBody>
      </p:sp>
      <p:sp>
        <p:nvSpPr>
          <p:cNvPr id="310" name="Line"/>
          <p:cNvSpPr/>
          <p:nvPr/>
        </p:nvSpPr>
        <p:spPr>
          <a:xfrm flipH="1">
            <a:off x="1739711" y="3851311"/>
            <a:ext cx="1459446" cy="95381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computer science"/>
          <p:cNvSpPr txBox="1"/>
          <p:nvPr/>
        </p:nvSpPr>
        <p:spPr>
          <a:xfrm>
            <a:off x="2417964" y="3256298"/>
            <a:ext cx="229377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computer science</a:t>
            </a:r>
          </a:p>
        </p:txBody>
      </p:sp>
      <p:sp>
        <p:nvSpPr>
          <p:cNvPr id="312" name="artificial intelligence"/>
          <p:cNvSpPr txBox="1"/>
          <p:nvPr/>
        </p:nvSpPr>
        <p:spPr>
          <a:xfrm>
            <a:off x="424064" y="5110498"/>
            <a:ext cx="252678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artificial intelligence</a:t>
            </a:r>
          </a:p>
        </p:txBody>
      </p:sp>
      <p:sp>
        <p:nvSpPr>
          <p:cNvPr id="313" name="Line"/>
          <p:cNvSpPr/>
          <p:nvPr/>
        </p:nvSpPr>
        <p:spPr>
          <a:xfrm>
            <a:off x="3935757" y="3854168"/>
            <a:ext cx="1359458" cy="947597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bioinformatics"/>
          <p:cNvSpPr txBox="1"/>
          <p:nvPr/>
        </p:nvSpPr>
        <p:spPr>
          <a:xfrm>
            <a:off x="4500764" y="5110498"/>
            <a:ext cx="1827742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bioinformatics</a:t>
            </a:r>
          </a:p>
        </p:txBody>
      </p:sp>
      <p:sp>
        <p:nvSpPr>
          <p:cNvPr id="315" name="query = “subject = AI &amp; subject = bioinformatics”"/>
          <p:cNvSpPr txBox="1"/>
          <p:nvPr/>
        </p:nvSpPr>
        <p:spPr>
          <a:xfrm>
            <a:off x="7476476" y="3221701"/>
            <a:ext cx="4279015" cy="667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i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query = </a:t>
            </a:r>
            <a:r>
              <a:t>“subject = AI &amp; subject = bioinformatics”</a:t>
            </a:r>
          </a:p>
        </p:txBody>
      </p:sp>
      <p:sp>
        <p:nvSpPr>
          <p:cNvPr id="316" name="system 1: the Boolean retrieval system"/>
          <p:cNvSpPr txBox="1"/>
          <p:nvPr/>
        </p:nvSpPr>
        <p:spPr>
          <a:xfrm>
            <a:off x="2100464" y="5828370"/>
            <a:ext cx="527535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1: the Boolean retrieval system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8418" y="4184650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5818" y="4184650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0218" y="4184650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94618" y="4184650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8418" y="517849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65818" y="517849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80218" y="517849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94618" y="5178495"/>
            <a:ext cx="555904" cy="55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0" grpId="1"/>
      <p:bldP build="whole" bldLvl="1" animBg="1" rev="0" advAuto="0" spid="313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he Cranfield experiment (1958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Cranfield experiment (1958)</a:t>
            </a:r>
          </a:p>
        </p:txBody>
      </p:sp>
      <p:sp>
        <p:nvSpPr>
          <p:cNvPr id="32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0" name="Imagine you need to help users search for literatures in a digital library, how would you design such a system?"/>
          <p:cNvSpPr txBox="1"/>
          <p:nvPr>
            <p:ph type="body" idx="4294967295"/>
          </p:nvPr>
        </p:nvSpPr>
        <p:spPr>
          <a:xfrm>
            <a:off x="681954" y="1742860"/>
            <a:ext cx="11179524" cy="421806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Imagine you need to help users search for literatures in a digital library, how would you design such a system?</a:t>
            </a:r>
          </a:p>
        </p:txBody>
      </p:sp>
      <p:sp>
        <p:nvSpPr>
          <p:cNvPr id="331" name="system 2: indexing documents by lists of words"/>
          <p:cNvSpPr txBox="1"/>
          <p:nvPr/>
        </p:nvSpPr>
        <p:spPr>
          <a:xfrm>
            <a:off x="2900564" y="5828370"/>
            <a:ext cx="646962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2: indexing documents by lists of words</a:t>
            </a:r>
          </a:p>
        </p:txBody>
      </p:sp>
      <p:sp>
        <p:nvSpPr>
          <p:cNvPr id="332" name="query = “artificial intelligence”"/>
          <p:cNvSpPr txBox="1"/>
          <p:nvPr/>
        </p:nvSpPr>
        <p:spPr>
          <a:xfrm>
            <a:off x="3956492" y="4987001"/>
            <a:ext cx="4279016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i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query = </a:t>
            </a:r>
            <a:r>
              <a:t>“artificial intelligence”</a:t>
            </a:r>
          </a:p>
        </p:txBody>
      </p:sp>
      <p:sp>
        <p:nvSpPr>
          <p:cNvPr id="333" name="artificial"/>
          <p:cNvSpPr txBox="1"/>
          <p:nvPr/>
        </p:nvSpPr>
        <p:spPr>
          <a:xfrm>
            <a:off x="8757092" y="3475701"/>
            <a:ext cx="805864" cy="30110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500"/>
              </a:spcBef>
              <a:defRPr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artificial</a:t>
            </a:r>
          </a:p>
        </p:txBody>
      </p:sp>
      <p:sp>
        <p:nvSpPr>
          <p:cNvPr id="334" name="bags of words representation"/>
          <p:cNvSpPr txBox="1"/>
          <p:nvPr/>
        </p:nvSpPr>
        <p:spPr>
          <a:xfrm>
            <a:off x="7837303" y="4980859"/>
            <a:ext cx="3838590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bags of words representation</a:t>
            </a:r>
          </a:p>
        </p:txBody>
      </p:sp>
      <p:sp>
        <p:nvSpPr>
          <p:cNvPr id="335" name="Document-term matrix"/>
          <p:cNvSpPr txBox="1"/>
          <p:nvPr/>
        </p:nvSpPr>
        <p:spPr>
          <a:xfrm>
            <a:off x="4364020" y="2658987"/>
            <a:ext cx="286757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Document-term matrix</a:t>
            </a:r>
          </a:p>
        </p:txBody>
      </p:sp>
      <p:graphicFrame>
        <p:nvGraphicFramePr>
          <p:cNvPr id="336" name="Table"/>
          <p:cNvGraphicFramePr/>
          <p:nvPr/>
        </p:nvGraphicFramePr>
        <p:xfrm>
          <a:off x="922856" y="3303563"/>
          <a:ext cx="10710421" cy="14640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375833"/>
                <a:gridCol w="1375833"/>
                <a:gridCol w="1514439"/>
                <a:gridCol w="1311006"/>
                <a:gridCol w="1389446"/>
                <a:gridCol w="1243720"/>
                <a:gridCol w="1243720"/>
                <a:gridCol w="1243720"/>
              </a:tblGrid>
              <a:tr h="559306">
                <a:tc>
                  <a:txBody>
                    <a:bodyPr/>
                    <a:lstStyle/>
                    <a:p>
                      <a:pPr algn="ctr">
                        <a:defRPr b="1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intelligence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book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artificial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dog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351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351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Doc2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97351"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query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7" name="Line"/>
          <p:cNvSpPr/>
          <p:nvPr/>
        </p:nvSpPr>
        <p:spPr>
          <a:xfrm flipH="1" flipV="1">
            <a:off x="2917635" y="3850652"/>
            <a:ext cx="3715136" cy="1206834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V="1">
            <a:off x="5308795" y="3843730"/>
            <a:ext cx="3083434" cy="115763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8" grpId="2"/>
      <p:bldP build="whole" bldLvl="1" animBg="1" rev="0" advAuto="0" spid="33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he Cranfield experiment (1958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Cranfield experiment (1958)</a:t>
            </a:r>
          </a:p>
        </p:txBody>
      </p:sp>
      <p:sp>
        <p:nvSpPr>
          <p:cNvPr id="34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44" name="Basic ingredients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Basic ingredients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corpus of documents (1.4k paper abstracts)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set of 225 queries and their information needs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Binary relevance judgment for each (q, d) pair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Reuse the relevance judgments for each (q, d) pair</a:t>
            </a:r>
          </a:p>
        </p:txBody>
      </p:sp>
      <p:pic>
        <p:nvPicPr>
          <p:cNvPr id="3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3309" y="4075234"/>
            <a:ext cx="1472551" cy="15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query = “best phone”, time = 2012, relevance = 1"/>
          <p:cNvSpPr txBox="1"/>
          <p:nvPr/>
        </p:nvSpPr>
        <p:spPr>
          <a:xfrm>
            <a:off x="1009980" y="5993131"/>
            <a:ext cx="3796639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= “best phone”, time = 2012, relevance = 1</a:t>
            </a:r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1709" y="4075234"/>
            <a:ext cx="1472551" cy="15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query = “best phone”, time = 2022, relevance = 0"/>
          <p:cNvSpPr txBox="1"/>
          <p:nvPr/>
        </p:nvSpPr>
        <p:spPr>
          <a:xfrm>
            <a:off x="7385380" y="5993131"/>
            <a:ext cx="3796640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= “best phone”, time = 2022, relevance = 0</a:t>
            </a:r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22609" y="3844287"/>
            <a:ext cx="2607412" cy="139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71603" y="3844287"/>
            <a:ext cx="2607412" cy="1393336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Rectangle"/>
          <p:cNvSpPr/>
          <p:nvPr/>
        </p:nvSpPr>
        <p:spPr>
          <a:xfrm>
            <a:off x="4854183" y="3619500"/>
            <a:ext cx="1375669" cy="168478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Rectangle"/>
          <p:cNvSpPr/>
          <p:nvPr/>
        </p:nvSpPr>
        <p:spPr>
          <a:xfrm>
            <a:off x="6124485" y="3795659"/>
            <a:ext cx="1403054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Rectangle"/>
          <p:cNvSpPr/>
          <p:nvPr/>
        </p:nvSpPr>
        <p:spPr>
          <a:xfrm>
            <a:off x="3520985" y="3795659"/>
            <a:ext cx="1375669" cy="733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4637" y="4149087"/>
            <a:ext cx="618294" cy="1393336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Nokia"/>
          <p:cNvSpPr txBox="1"/>
          <p:nvPr/>
        </p:nvSpPr>
        <p:spPr>
          <a:xfrm>
            <a:off x="5168710" y="6049983"/>
            <a:ext cx="1397380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Nokia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Information retrieval evalu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Information retrieval evaluation</a:t>
            </a:r>
          </a:p>
        </p:txBody>
      </p:sp>
      <p:sp>
        <p:nvSpPr>
          <p:cNvPr id="5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" name="Last lecture: basic ingredients for building a document search engine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Last lecture: basic ingredients for building a document search engine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 graduate and join Bing 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2150" y="3949700"/>
            <a:ext cx="1082872" cy="1522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10374" y="4025766"/>
            <a:ext cx="1522789" cy="1522789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Oval"/>
          <p:cNvSpPr/>
          <p:nvPr/>
        </p:nvSpPr>
        <p:spPr>
          <a:xfrm>
            <a:off x="8216900" y="2860476"/>
            <a:ext cx="2693690" cy="113704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4" name="Beat Google!"/>
          <p:cNvSpPr txBox="1"/>
          <p:nvPr/>
        </p:nvSpPr>
        <p:spPr>
          <a:xfrm>
            <a:off x="8849483" y="3249931"/>
            <a:ext cx="14285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Beat Google!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calability problem in human annot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Scalability problem in human annotation</a:t>
            </a:r>
          </a:p>
        </p:txBody>
      </p:sp>
      <p:sp>
        <p:nvSpPr>
          <p:cNvPr id="36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1" name="TREC contains 225 x 1.4k = 315k (query, documents) pairs…"/>
          <p:cNvSpPr txBox="1"/>
          <p:nvPr>
            <p:ph type="body" sz="half" idx="4294967295"/>
          </p:nvPr>
        </p:nvSpPr>
        <p:spPr>
          <a:xfrm>
            <a:off x="600769" y="1544531"/>
            <a:ext cx="11649820" cy="197883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TREC contains 225 x 1.4k = 315k (query, documents) pairs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annotate so many pairs?</a:t>
            </a:r>
          </a:p>
        </p:txBody>
      </p:sp>
      <p:sp>
        <p:nvSpPr>
          <p:cNvPr id="362" name="Pooling strategy…"/>
          <p:cNvSpPr txBox="1"/>
          <p:nvPr/>
        </p:nvSpPr>
        <p:spPr>
          <a:xfrm>
            <a:off x="600769" y="3436831"/>
            <a:ext cx="11649820" cy="1978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Pooling strategy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each of K system, first run the system to get top 100 results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Annotate the union of all such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Evaluation based on user click through log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based on user click through logs</a:t>
            </a:r>
          </a:p>
        </p:txBody>
      </p:sp>
      <p:sp>
        <p:nvSpPr>
          <p:cNvPr id="36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8" name="TREC style relevance judgment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TREC style relevance judgment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Explicit relevance judgment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Difficult to achieve large scalability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 is </a:t>
            </a:r>
            <a:r>
              <a:rPr b="1">
                <a:solidFill>
                  <a:srgbClr val="FF2600"/>
                </a:solidFill>
              </a:rPr>
              <a:t>fixed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 judgment using user clicks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Implicit relevance judgment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Effortless relevance judgment at a large scale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 is </a:t>
            </a:r>
            <a:r>
              <a:rPr b="1">
                <a:solidFill>
                  <a:srgbClr val="FF2600"/>
                </a:solidFill>
              </a:rPr>
              <a:t>fixed, (assume relevance judgment stays the same upon reranking)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Evaluation based on user click through log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based on user click through logs</a:t>
            </a:r>
          </a:p>
        </p:txBody>
      </p:sp>
      <p:sp>
        <p:nvSpPr>
          <p:cNvPr id="37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0800" y="2054942"/>
            <a:ext cx="8287893" cy="4630749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Click logs for “CIKM”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logs for “CIKM”</a:t>
            </a:r>
          </a:p>
        </p:txBody>
      </p:sp>
      <p:sp>
        <p:nvSpPr>
          <p:cNvPr id="376" name="the most relevant document"/>
          <p:cNvSpPr txBox="1"/>
          <p:nvPr/>
        </p:nvSpPr>
        <p:spPr>
          <a:xfrm>
            <a:off x="8154803" y="4176560"/>
            <a:ext cx="3660833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most relevant document</a:t>
            </a:r>
          </a:p>
        </p:txBody>
      </p:sp>
      <p:sp>
        <p:nvSpPr>
          <p:cNvPr id="377" name="slides from Stanford CS276"/>
          <p:cNvSpPr txBox="1"/>
          <p:nvPr/>
        </p:nvSpPr>
        <p:spPr>
          <a:xfrm>
            <a:off x="7164203" y="1426757"/>
            <a:ext cx="358699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Stanford CS276</a:t>
            </a:r>
          </a:p>
        </p:txBody>
      </p:sp>
      <p:sp>
        <p:nvSpPr>
          <p:cNvPr id="378" name="Line"/>
          <p:cNvSpPr/>
          <p:nvPr/>
        </p:nvSpPr>
        <p:spPr>
          <a:xfrm flipH="1">
            <a:off x="9349529" y="4638711"/>
            <a:ext cx="1266428" cy="493636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Evaluation based on user click through log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based on user click through logs</a:t>
            </a:r>
          </a:p>
        </p:txBody>
      </p:sp>
      <p:sp>
        <p:nvSpPr>
          <p:cNvPr id="38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4" name="System logs the users engagement behaviors: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System logs the users engagement behaviors: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 stamp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Session id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Query id, query content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Items viewed by the user (in sequential order)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Whether each item has been clicked by the user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User’s demographic information, search/click history, location, device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Dwell time, browsing time for each document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Eye tracking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Evaluation based on user click through log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based on user click through logs</a:t>
            </a:r>
          </a:p>
        </p:txBody>
      </p:sp>
      <p:sp>
        <p:nvSpPr>
          <p:cNvPr id="38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350" y="2863850"/>
            <a:ext cx="6811106" cy="3929835"/>
          </a:xfrm>
          <a:prstGeom prst="rect">
            <a:avLst/>
          </a:prstGeom>
          <a:ln w="12700">
            <a:miter lim="400000"/>
          </a:ln>
        </p:spPr>
      </p:pic>
      <p:sp>
        <p:nvSpPr>
          <p:cNvPr id="391" name="Click logs are stored in large tables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Click logs are stored in large tables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SQL to extract a subset of query logs</a:t>
            </a:r>
          </a:p>
        </p:txBody>
      </p:sp>
      <p:sp>
        <p:nvSpPr>
          <p:cNvPr id="392" name="Rectangle"/>
          <p:cNvSpPr/>
          <p:nvPr/>
        </p:nvSpPr>
        <p:spPr>
          <a:xfrm>
            <a:off x="1793785" y="6234059"/>
            <a:ext cx="8041879" cy="8251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Online evaluation methodolog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Online evaluation methodology</a:t>
            </a:r>
          </a:p>
        </p:txBody>
      </p:sp>
      <p:sp>
        <p:nvSpPr>
          <p:cNvPr id="39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Assumption made by offline evaluation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Assumption made by offline evaluation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After reranking, relevance judgment stays the same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Which is not true…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 judgment is dynamic, subject to user bias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Bias based on positions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Preference shifting over time, location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Decoy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osition bias [Craswell 08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bias [Craswell 08]</a:t>
            </a:r>
          </a:p>
        </p:txBody>
      </p:sp>
      <p:sp>
        <p:nvSpPr>
          <p:cNvPr id="403" name="Slide Number"/>
          <p:cNvSpPr txBox="1"/>
          <p:nvPr>
            <p:ph type="sldNum" sz="quarter" idx="4294967295"/>
          </p:nvPr>
        </p:nvSpPr>
        <p:spPr>
          <a:xfrm>
            <a:off x="10774644" y="63420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7011" y="3368625"/>
            <a:ext cx="4901525" cy="5565546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Rectangle"/>
          <p:cNvSpPr/>
          <p:nvPr/>
        </p:nvSpPr>
        <p:spPr>
          <a:xfrm>
            <a:off x="1311185" y="6043559"/>
            <a:ext cx="6651775" cy="25970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6" name="Rectangle"/>
          <p:cNvSpPr/>
          <p:nvPr/>
        </p:nvSpPr>
        <p:spPr>
          <a:xfrm>
            <a:off x="9921785" y="6869059"/>
            <a:ext cx="6651774" cy="27918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07" name="Position bias…"/>
          <p:cNvSpPr txBox="1"/>
          <p:nvPr>
            <p:ph type="body" sz="half" idx="4294967295"/>
          </p:nvPr>
        </p:nvSpPr>
        <p:spPr>
          <a:xfrm>
            <a:off x="732582" y="1544531"/>
            <a:ext cx="10858649" cy="1901439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Position bias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Higher position receives more attention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same item gets lower click in lower position</a:t>
            </a:r>
          </a:p>
        </p:txBody>
      </p:sp>
      <p:pic>
        <p:nvPicPr>
          <p:cNvPr id="4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354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28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02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76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850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72418" y="38044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62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36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610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84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58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23218" y="5163315"/>
            <a:ext cx="555904" cy="55590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Rectangle"/>
          <p:cNvSpPr/>
          <p:nvPr/>
        </p:nvSpPr>
        <p:spPr>
          <a:xfrm>
            <a:off x="6820150" y="3804415"/>
            <a:ext cx="386441" cy="555904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421" name="Rectangle"/>
          <p:cNvSpPr/>
          <p:nvPr/>
        </p:nvSpPr>
        <p:spPr>
          <a:xfrm>
            <a:off x="10774018" y="5163315"/>
            <a:ext cx="454304" cy="555904"/>
          </a:xfrm>
          <a:prstGeom prst="rect">
            <a:avLst/>
          </a:prstGeom>
          <a:solidFill>
            <a:schemeClr val="accent4">
              <a:lumOff val="23333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chemeClr val="accent4"/>
                </a:solidFill>
              </a:defRPr>
            </a:pPr>
          </a:p>
        </p:txBody>
      </p:sp>
      <p:sp>
        <p:nvSpPr>
          <p:cNvPr id="422" name="click"/>
          <p:cNvSpPr txBox="1"/>
          <p:nvPr/>
        </p:nvSpPr>
        <p:spPr>
          <a:xfrm>
            <a:off x="6795053" y="4480836"/>
            <a:ext cx="54861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</a:t>
            </a:r>
          </a:p>
        </p:txBody>
      </p:sp>
      <p:sp>
        <p:nvSpPr>
          <p:cNvPr id="423" name="not click"/>
          <p:cNvSpPr txBox="1"/>
          <p:nvPr/>
        </p:nvSpPr>
        <p:spPr>
          <a:xfrm>
            <a:off x="10536214" y="5819676"/>
            <a:ext cx="9299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 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Decoy effec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Decoy effects</a:t>
            </a:r>
          </a:p>
        </p:txBody>
      </p:sp>
      <p:sp>
        <p:nvSpPr>
          <p:cNvPr id="42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$400, 20G"/>
          <p:cNvSpPr txBox="1"/>
          <p:nvPr/>
        </p:nvSpPr>
        <p:spPr>
          <a:xfrm>
            <a:off x="2387930" y="3846831"/>
            <a:ext cx="139738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$400, 20G</a:t>
            </a:r>
          </a:p>
        </p:txBody>
      </p:sp>
      <p:sp>
        <p:nvSpPr>
          <p:cNvPr id="430" name="$500, 30G"/>
          <p:cNvSpPr txBox="1"/>
          <p:nvPr/>
        </p:nvSpPr>
        <p:spPr>
          <a:xfrm>
            <a:off x="5766130" y="3846831"/>
            <a:ext cx="139738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$500, 30G</a:t>
            </a:r>
          </a:p>
        </p:txBody>
      </p:sp>
      <p:sp>
        <p:nvSpPr>
          <p:cNvPr id="431" name="vs"/>
          <p:cNvSpPr txBox="1"/>
          <p:nvPr/>
        </p:nvSpPr>
        <p:spPr>
          <a:xfrm>
            <a:off x="4521530" y="2589531"/>
            <a:ext cx="139738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432" name="$550, 20G"/>
          <p:cNvSpPr txBox="1"/>
          <p:nvPr/>
        </p:nvSpPr>
        <p:spPr>
          <a:xfrm>
            <a:off x="8890330" y="3884931"/>
            <a:ext cx="139738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$550, 20G</a:t>
            </a:r>
          </a:p>
        </p:txBody>
      </p:sp>
      <p:sp>
        <p:nvSpPr>
          <p:cNvPr id="433" name="click probability = 0.3"/>
          <p:cNvSpPr txBox="1"/>
          <p:nvPr/>
        </p:nvSpPr>
        <p:spPr>
          <a:xfrm>
            <a:off x="1968210" y="4513721"/>
            <a:ext cx="223682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probability = 0.3</a:t>
            </a:r>
          </a:p>
        </p:txBody>
      </p:sp>
      <p:sp>
        <p:nvSpPr>
          <p:cNvPr id="434" name="click probability = 0.4"/>
          <p:cNvSpPr txBox="1"/>
          <p:nvPr/>
        </p:nvSpPr>
        <p:spPr>
          <a:xfrm>
            <a:off x="5346410" y="4513721"/>
            <a:ext cx="223682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probability = 0.4</a:t>
            </a:r>
          </a:p>
        </p:txBody>
      </p:sp>
      <p:sp>
        <p:nvSpPr>
          <p:cNvPr id="435" name="click probability = 0.5"/>
          <p:cNvSpPr txBox="1"/>
          <p:nvPr/>
        </p:nvSpPr>
        <p:spPr>
          <a:xfrm>
            <a:off x="1968210" y="5059821"/>
            <a:ext cx="223682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probability = 0.5</a:t>
            </a:r>
          </a:p>
        </p:txBody>
      </p:sp>
      <p:sp>
        <p:nvSpPr>
          <p:cNvPr id="436" name="click probability = 0.5"/>
          <p:cNvSpPr txBox="1"/>
          <p:nvPr/>
        </p:nvSpPr>
        <p:spPr>
          <a:xfrm>
            <a:off x="5346410" y="5059821"/>
            <a:ext cx="223682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click probability = 0.5</a:t>
            </a:r>
          </a:p>
        </p:txBody>
      </p:sp>
      <p:sp>
        <p:nvSpPr>
          <p:cNvPr id="437" name="Line"/>
          <p:cNvSpPr/>
          <p:nvPr/>
        </p:nvSpPr>
        <p:spPr>
          <a:xfrm>
            <a:off x="1822450" y="4695260"/>
            <a:ext cx="2528342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8" name="Line"/>
          <p:cNvSpPr/>
          <p:nvPr/>
        </p:nvSpPr>
        <p:spPr>
          <a:xfrm>
            <a:off x="5200650" y="4689051"/>
            <a:ext cx="2528342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0037" y="2068192"/>
            <a:ext cx="618294" cy="1393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2837" y="2108125"/>
            <a:ext cx="618294" cy="1393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66237" y="2108125"/>
            <a:ext cx="618293" cy="1393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5" grpId="4"/>
      <p:bldP build="whole" bldLvl="1" animBg="1" rev="0" advAuto="0" spid="432" grpId="1"/>
      <p:bldP build="whole" bldLvl="1" animBg="1" rev="0" advAuto="0" spid="438" grpId="2"/>
      <p:bldP build="whole" bldLvl="1" animBg="1" rev="0" advAuto="0" spid="436" grpId="5"/>
      <p:bldP build="whole" bldLvl="1" animBg="1" rev="0" advAuto="0" spid="437" grpId="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Online evaluation methodolog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Online evaluation methodology</a:t>
            </a:r>
          </a:p>
        </p:txBody>
      </p:sp>
      <p:sp>
        <p:nvSpPr>
          <p:cNvPr id="446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7" name="Evaluation by actually having the system deployed and observe user response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Evaluation by actually having the system deployed and observe user response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Less scalable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A/B testing</a:t>
            </a:r>
          </a:p>
        </p:txBody>
      </p:sp>
      <p:pic>
        <p:nvPicPr>
          <p:cNvPr id="4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1404" y="3048000"/>
            <a:ext cx="5399301" cy="3403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Interleav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Interleaving</a:t>
            </a:r>
          </a:p>
        </p:txBody>
      </p:sp>
      <p:sp>
        <p:nvSpPr>
          <p:cNvPr id="45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1848" y="1576780"/>
            <a:ext cx="2903864" cy="441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50179" y="1686283"/>
            <a:ext cx="4365997" cy="4195982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Line"/>
          <p:cNvSpPr/>
          <p:nvPr/>
        </p:nvSpPr>
        <p:spPr>
          <a:xfrm>
            <a:off x="4723157" y="3849754"/>
            <a:ext cx="2745687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7" name="remove dup"/>
          <p:cNvSpPr txBox="1"/>
          <p:nvPr/>
        </p:nvSpPr>
        <p:spPr>
          <a:xfrm>
            <a:off x="5288107" y="4419840"/>
            <a:ext cx="161578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remove dup</a:t>
            </a:r>
          </a:p>
        </p:txBody>
      </p:sp>
      <p:sp>
        <p:nvSpPr>
          <p:cNvPr id="458" name="A clicks = 3, B clicks = 1"/>
          <p:cNvSpPr txBox="1"/>
          <p:nvPr/>
        </p:nvSpPr>
        <p:spPr>
          <a:xfrm>
            <a:off x="7155007" y="6033841"/>
            <a:ext cx="3163375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clicks = 3, B clicks = 1</a:t>
            </a:r>
          </a:p>
        </p:txBody>
      </p:sp>
      <p:sp>
        <p:nvSpPr>
          <p:cNvPr id="459" name="Rectangle"/>
          <p:cNvSpPr/>
          <p:nvPr/>
        </p:nvSpPr>
        <p:spPr>
          <a:xfrm>
            <a:off x="9705885" y="1547759"/>
            <a:ext cx="2529583" cy="34983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nformation retrieval evalu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Information retrieval evaluation</a:t>
            </a:r>
          </a:p>
        </p:txBody>
      </p:sp>
      <p:sp>
        <p:nvSpPr>
          <p:cNvPr id="6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" name="How to know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to know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your search engine has outperformed another search engine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your search engine performance has improved compared to last quarter?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64350" y="4254500"/>
            <a:ext cx="1082872" cy="1522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32574" y="4330566"/>
            <a:ext cx="1522789" cy="152278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Oval"/>
          <p:cNvSpPr/>
          <p:nvPr/>
        </p:nvSpPr>
        <p:spPr>
          <a:xfrm>
            <a:off x="8039100" y="3165276"/>
            <a:ext cx="2693690" cy="113704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4" name="Beat Amazon!"/>
          <p:cNvSpPr txBox="1"/>
          <p:nvPr/>
        </p:nvSpPr>
        <p:spPr>
          <a:xfrm>
            <a:off x="8671683" y="3554731"/>
            <a:ext cx="150989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Beat Amazon!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Online evaluation methodolog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Online evaluation methodology</a:t>
            </a:r>
          </a:p>
        </p:txBody>
      </p:sp>
      <p:sp>
        <p:nvSpPr>
          <p:cNvPr id="46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5" name="Bing has an existing ranking algorithm A…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Bing has an existing ranking algorithm A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Testing algorithm B is better than A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Strategy 1: Running A of 1 month, running B for the next month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Strategy 2: Running A 50% of the time, B 50% of the time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Disadvantage with Strategy 1 and 2: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B fails, it will hurts user experience from the B group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Running B 5% of the time, running A 95% of the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tatistical significance test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Statistical significance testing</a:t>
            </a:r>
          </a:p>
        </p:txBody>
      </p:sp>
      <p:sp>
        <p:nvSpPr>
          <p:cNvPr id="470" name="Slide Number"/>
          <p:cNvSpPr txBox="1"/>
          <p:nvPr>
            <p:ph type="sldNum" sz="quarter" idx="4294967295"/>
          </p:nvPr>
        </p:nvSpPr>
        <p:spPr>
          <a:xfrm>
            <a:off x="10843899" y="6049983"/>
            <a:ext cx="25355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71" name="How sure can you be that an observed difference doesn’t simply result from the particular queries you chose?"/>
          <p:cNvSpPr txBox="1"/>
          <p:nvPr>
            <p:ph type="body" idx="4294967295"/>
          </p:nvPr>
        </p:nvSpPr>
        <p:spPr>
          <a:xfrm>
            <a:off x="600769" y="1544531"/>
            <a:ext cx="10990462" cy="47621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sure can you be that an observed difference doesn’t simply result from the particular queries you chose?</a:t>
            </a:r>
          </a:p>
        </p:txBody>
      </p:sp>
      <p:sp>
        <p:nvSpPr>
          <p:cNvPr id="472" name="Slides from UIUC CS598"/>
          <p:cNvSpPr txBox="1"/>
          <p:nvPr/>
        </p:nvSpPr>
        <p:spPr>
          <a:xfrm>
            <a:off x="7257394" y="6364249"/>
            <a:ext cx="9823632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CS598</a:t>
            </a:r>
          </a:p>
        </p:txBody>
      </p:sp>
      <p:sp>
        <p:nvSpPr>
          <p:cNvPr id="473" name="System A"/>
          <p:cNvSpPr txBox="1"/>
          <p:nvPr/>
        </p:nvSpPr>
        <p:spPr>
          <a:xfrm>
            <a:off x="2383178" y="2819400"/>
            <a:ext cx="1228044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A</a:t>
            </a:r>
          </a:p>
        </p:txBody>
      </p:sp>
      <p:sp>
        <p:nvSpPr>
          <p:cNvPr id="474" name="0.20…"/>
          <p:cNvSpPr txBox="1"/>
          <p:nvPr/>
        </p:nvSpPr>
        <p:spPr>
          <a:xfrm>
            <a:off x="2624413" y="3276600"/>
            <a:ext cx="694774" cy="221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0.20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0.19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0.17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0.20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0.21</a:t>
            </a:r>
          </a:p>
        </p:txBody>
      </p:sp>
      <p:sp>
        <p:nvSpPr>
          <p:cNvPr id="475" name="System B"/>
          <p:cNvSpPr txBox="1"/>
          <p:nvPr/>
        </p:nvSpPr>
        <p:spPr>
          <a:xfrm>
            <a:off x="3891089" y="2820987"/>
            <a:ext cx="1242759" cy="38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B</a:t>
            </a:r>
          </a:p>
        </p:txBody>
      </p:sp>
      <p:sp>
        <p:nvSpPr>
          <p:cNvPr id="476" name="0.40…"/>
          <p:cNvSpPr txBox="1"/>
          <p:nvPr/>
        </p:nvSpPr>
        <p:spPr>
          <a:xfrm>
            <a:off x="4148413" y="3278187"/>
            <a:ext cx="694774" cy="221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0.40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0.39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0.37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0.40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0.41</a:t>
            </a:r>
          </a:p>
        </p:txBody>
      </p:sp>
      <p:sp>
        <p:nvSpPr>
          <p:cNvPr id="477" name="Experiment 1"/>
          <p:cNvSpPr txBox="1"/>
          <p:nvPr/>
        </p:nvSpPr>
        <p:spPr>
          <a:xfrm>
            <a:off x="2387767" y="2362200"/>
            <a:ext cx="1672891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Experiment 1</a:t>
            </a:r>
          </a:p>
        </p:txBody>
      </p:sp>
      <p:sp>
        <p:nvSpPr>
          <p:cNvPr id="478" name="Line"/>
          <p:cNvSpPr/>
          <p:nvPr/>
        </p:nvSpPr>
        <p:spPr>
          <a:xfrm>
            <a:off x="2482850" y="5881687"/>
            <a:ext cx="25019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9" name="Query"/>
          <p:cNvSpPr txBox="1"/>
          <p:nvPr/>
        </p:nvSpPr>
        <p:spPr>
          <a:xfrm>
            <a:off x="1452968" y="2819400"/>
            <a:ext cx="827864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</a:t>
            </a:r>
          </a:p>
        </p:txBody>
      </p:sp>
      <p:sp>
        <p:nvSpPr>
          <p:cNvPr id="480" name="1…"/>
          <p:cNvSpPr txBox="1"/>
          <p:nvPr/>
        </p:nvSpPr>
        <p:spPr>
          <a:xfrm>
            <a:off x="1704888" y="3276600"/>
            <a:ext cx="324024" cy="221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</a:t>
            </a:r>
          </a:p>
        </p:txBody>
      </p:sp>
      <p:sp>
        <p:nvSpPr>
          <p:cNvPr id="481" name="Average"/>
          <p:cNvSpPr txBox="1"/>
          <p:nvPr/>
        </p:nvSpPr>
        <p:spPr>
          <a:xfrm>
            <a:off x="1380570" y="5867400"/>
            <a:ext cx="109013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Average</a:t>
            </a:r>
          </a:p>
        </p:txBody>
      </p:sp>
      <p:sp>
        <p:nvSpPr>
          <p:cNvPr id="482" name="0.20"/>
          <p:cNvSpPr txBox="1"/>
          <p:nvPr/>
        </p:nvSpPr>
        <p:spPr>
          <a:xfrm>
            <a:off x="2661462" y="5867400"/>
            <a:ext cx="62067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0.20</a:t>
            </a:r>
          </a:p>
        </p:txBody>
      </p:sp>
      <p:sp>
        <p:nvSpPr>
          <p:cNvPr id="483" name="0.40"/>
          <p:cNvSpPr txBox="1"/>
          <p:nvPr/>
        </p:nvSpPr>
        <p:spPr>
          <a:xfrm>
            <a:off x="4185462" y="5867400"/>
            <a:ext cx="62067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0.40</a:t>
            </a:r>
          </a:p>
        </p:txBody>
      </p:sp>
      <p:sp>
        <p:nvSpPr>
          <p:cNvPr id="484" name="System A"/>
          <p:cNvSpPr txBox="1"/>
          <p:nvPr/>
        </p:nvSpPr>
        <p:spPr>
          <a:xfrm>
            <a:off x="6955178" y="2819400"/>
            <a:ext cx="1228044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A</a:t>
            </a:r>
          </a:p>
        </p:txBody>
      </p:sp>
      <p:sp>
        <p:nvSpPr>
          <p:cNvPr id="485" name="0.02…"/>
          <p:cNvSpPr txBox="1"/>
          <p:nvPr/>
        </p:nvSpPr>
        <p:spPr>
          <a:xfrm>
            <a:off x="7196413" y="3276600"/>
            <a:ext cx="694774" cy="221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0.02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0.39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0.16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0.58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0.04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0.09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0.12</a:t>
            </a:r>
          </a:p>
        </p:txBody>
      </p:sp>
      <p:sp>
        <p:nvSpPr>
          <p:cNvPr id="486" name="System B"/>
          <p:cNvSpPr txBox="1"/>
          <p:nvPr/>
        </p:nvSpPr>
        <p:spPr>
          <a:xfrm>
            <a:off x="8463089" y="2820987"/>
            <a:ext cx="1242759" cy="38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 B</a:t>
            </a:r>
          </a:p>
        </p:txBody>
      </p:sp>
      <p:sp>
        <p:nvSpPr>
          <p:cNvPr id="487" name="0.76…"/>
          <p:cNvSpPr txBox="1"/>
          <p:nvPr/>
        </p:nvSpPr>
        <p:spPr>
          <a:xfrm>
            <a:off x="8720413" y="3278187"/>
            <a:ext cx="694774" cy="221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0.76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0.07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0.37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0.21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0.02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0.91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0.46</a:t>
            </a:r>
          </a:p>
        </p:txBody>
      </p:sp>
      <p:sp>
        <p:nvSpPr>
          <p:cNvPr id="488" name="Experiment 2"/>
          <p:cNvSpPr txBox="1"/>
          <p:nvPr/>
        </p:nvSpPr>
        <p:spPr>
          <a:xfrm>
            <a:off x="6959767" y="2362200"/>
            <a:ext cx="1672891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Experiment 2</a:t>
            </a:r>
          </a:p>
        </p:txBody>
      </p:sp>
      <p:sp>
        <p:nvSpPr>
          <p:cNvPr id="489" name="Line"/>
          <p:cNvSpPr/>
          <p:nvPr/>
        </p:nvSpPr>
        <p:spPr>
          <a:xfrm>
            <a:off x="7054850" y="5881687"/>
            <a:ext cx="250190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0" name="Query"/>
          <p:cNvSpPr txBox="1"/>
          <p:nvPr/>
        </p:nvSpPr>
        <p:spPr>
          <a:xfrm>
            <a:off x="6024968" y="2819400"/>
            <a:ext cx="827864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</a:t>
            </a:r>
          </a:p>
        </p:txBody>
      </p:sp>
      <p:sp>
        <p:nvSpPr>
          <p:cNvPr id="491" name="1…"/>
          <p:cNvSpPr txBox="1"/>
          <p:nvPr/>
        </p:nvSpPr>
        <p:spPr>
          <a:xfrm>
            <a:off x="6276888" y="3276600"/>
            <a:ext cx="324024" cy="2213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/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6</a:t>
            </a:r>
          </a:p>
          <a:p>
            <a: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7</a:t>
            </a:r>
          </a:p>
        </p:txBody>
      </p:sp>
      <p:sp>
        <p:nvSpPr>
          <p:cNvPr id="492" name="Average"/>
          <p:cNvSpPr txBox="1"/>
          <p:nvPr/>
        </p:nvSpPr>
        <p:spPr>
          <a:xfrm>
            <a:off x="5952570" y="5867400"/>
            <a:ext cx="109013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Average</a:t>
            </a:r>
          </a:p>
        </p:txBody>
      </p:sp>
      <p:sp>
        <p:nvSpPr>
          <p:cNvPr id="493" name="0.20"/>
          <p:cNvSpPr txBox="1"/>
          <p:nvPr/>
        </p:nvSpPr>
        <p:spPr>
          <a:xfrm>
            <a:off x="7233462" y="5867400"/>
            <a:ext cx="62067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0.20</a:t>
            </a:r>
          </a:p>
        </p:txBody>
      </p:sp>
      <p:sp>
        <p:nvSpPr>
          <p:cNvPr id="494" name="0.40"/>
          <p:cNvSpPr txBox="1"/>
          <p:nvPr/>
        </p:nvSpPr>
        <p:spPr>
          <a:xfrm>
            <a:off x="8757462" y="5867400"/>
            <a:ext cx="620676" cy="384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450" tIns="44450" rIns="44450" bIns="44450">
            <a:spAutoFit/>
          </a:bodyPr>
          <a:lstStyle>
            <a:lvl1pPr algn="ctr" defTabSz="914400"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tatistical significance testing"/>
          <p:cNvSpPr txBox="1"/>
          <p:nvPr>
            <p:ph type="title" idx="4294967295"/>
          </p:nvPr>
        </p:nvSpPr>
        <p:spPr>
          <a:xfrm>
            <a:off x="399560" y="3000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Statistical significance testing</a:t>
            </a:r>
          </a:p>
        </p:txBody>
      </p:sp>
      <p:sp>
        <p:nvSpPr>
          <p:cNvPr id="499" name="Slide Number"/>
          <p:cNvSpPr txBox="1"/>
          <p:nvPr>
            <p:ph type="sldNum" sz="quarter" idx="4294967295"/>
          </p:nvPr>
        </p:nvSpPr>
        <p:spPr>
          <a:xfrm>
            <a:off x="10843899" y="6049983"/>
            <a:ext cx="25355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0" name="Slides from UIUC CS598"/>
          <p:cNvSpPr txBox="1"/>
          <p:nvPr/>
        </p:nvSpPr>
        <p:spPr>
          <a:xfrm>
            <a:off x="7257394" y="6364249"/>
            <a:ext cx="9823632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CS598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462087" y="994680"/>
            <a:ext cx="7261226" cy="4470401"/>
            <a:chOff x="556939" y="0"/>
            <a:chExt cx="7261225" cy="4470400"/>
          </a:xfrm>
        </p:grpSpPr>
        <p:sp>
          <p:nvSpPr>
            <p:cNvPr id="501" name="System A"/>
            <p:cNvSpPr/>
            <p:nvPr/>
          </p:nvSpPr>
          <p:spPr>
            <a:xfrm>
              <a:off x="1687239" y="152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1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System A</a:t>
              </a:r>
            </a:p>
          </p:txBody>
        </p:sp>
        <p:sp>
          <p:nvSpPr>
            <p:cNvPr id="502" name="0.02…"/>
            <p:cNvSpPr/>
            <p:nvPr/>
          </p:nvSpPr>
          <p:spPr>
            <a:xfrm>
              <a:off x="1661839" y="6096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0.02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0.39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0.16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0.58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0.04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0.09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0.12</a:t>
              </a:r>
            </a:p>
          </p:txBody>
        </p:sp>
        <p:sp>
          <p:nvSpPr>
            <p:cNvPr id="503" name="System B"/>
            <p:cNvSpPr/>
            <p:nvPr/>
          </p:nvSpPr>
          <p:spPr>
            <a:xfrm>
              <a:off x="3202508" y="1539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1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System B</a:t>
              </a:r>
            </a:p>
          </p:txBody>
        </p:sp>
        <p:sp>
          <p:nvSpPr>
            <p:cNvPr id="504" name="0.76…"/>
            <p:cNvSpPr/>
            <p:nvPr/>
          </p:nvSpPr>
          <p:spPr>
            <a:xfrm>
              <a:off x="3185839" y="6111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0.76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0.07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0.37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0.21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0.02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0.91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0.46</a:t>
              </a:r>
            </a:p>
          </p:txBody>
        </p:sp>
        <p:sp>
          <p:nvSpPr>
            <p:cNvPr id="505" name="Line"/>
            <p:cNvSpPr/>
            <p:nvPr/>
          </p:nvSpPr>
          <p:spPr>
            <a:xfrm>
              <a:off x="1172889" y="3214687"/>
              <a:ext cx="2501901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Query"/>
            <p:cNvSpPr/>
            <p:nvPr/>
          </p:nvSpPr>
          <p:spPr>
            <a:xfrm>
              <a:off x="556939" y="152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1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Query</a:t>
              </a:r>
            </a:p>
          </p:txBody>
        </p:sp>
        <p:sp>
          <p:nvSpPr>
            <p:cNvPr id="507" name="1…"/>
            <p:cNvSpPr/>
            <p:nvPr/>
          </p:nvSpPr>
          <p:spPr>
            <a:xfrm>
              <a:off x="556939" y="6096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1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3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4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5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6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7</a:t>
              </a:r>
            </a:p>
          </p:txBody>
        </p:sp>
        <p:sp>
          <p:nvSpPr>
            <p:cNvPr id="508" name="Average"/>
            <p:cNvSpPr/>
            <p:nvPr/>
          </p:nvSpPr>
          <p:spPr>
            <a:xfrm>
              <a:off x="615677" y="3200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Average</a:t>
              </a:r>
            </a:p>
          </p:txBody>
        </p:sp>
        <p:sp>
          <p:nvSpPr>
            <p:cNvPr id="509" name="0.20"/>
            <p:cNvSpPr/>
            <p:nvPr/>
          </p:nvSpPr>
          <p:spPr>
            <a:xfrm>
              <a:off x="1661839" y="3200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0.20</a:t>
              </a:r>
            </a:p>
          </p:txBody>
        </p:sp>
        <p:sp>
          <p:nvSpPr>
            <p:cNvPr id="510" name="0.40"/>
            <p:cNvSpPr/>
            <p:nvPr/>
          </p:nvSpPr>
          <p:spPr>
            <a:xfrm>
              <a:off x="3185839" y="3200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0.40</a:t>
              </a:r>
            </a:p>
          </p:txBody>
        </p:sp>
        <p:sp>
          <p:nvSpPr>
            <p:cNvPr id="511" name="Sign Test"/>
            <p:cNvSpPr/>
            <p:nvPr/>
          </p:nvSpPr>
          <p:spPr>
            <a:xfrm>
              <a:off x="4793977" y="152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1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Sign Test</a:t>
              </a:r>
            </a:p>
          </p:txBody>
        </p:sp>
        <p:sp>
          <p:nvSpPr>
            <p:cNvPr id="512" name="+…"/>
            <p:cNvSpPr/>
            <p:nvPr/>
          </p:nvSpPr>
          <p:spPr>
            <a:xfrm>
              <a:off x="4757464" y="6096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</a:t>
              </a:r>
            </a:p>
          </p:txBody>
        </p:sp>
        <p:sp>
          <p:nvSpPr>
            <p:cNvPr id="513" name="p=1.0"/>
            <p:cNvSpPr/>
            <p:nvPr/>
          </p:nvSpPr>
          <p:spPr>
            <a:xfrm>
              <a:off x="4795564" y="31988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i="1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i="0"/>
                <a:t>=1.0</a:t>
              </a:r>
            </a:p>
          </p:txBody>
        </p:sp>
        <p:sp>
          <p:nvSpPr>
            <p:cNvPr id="514" name="Wilcoxon"/>
            <p:cNvSpPr/>
            <p:nvPr/>
          </p:nvSpPr>
          <p:spPr>
            <a:xfrm>
              <a:off x="6491014" y="152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 algn="ctr" defTabSz="914400">
                <a:defRPr sz="21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Wilcoxon</a:t>
              </a:r>
            </a:p>
          </p:txBody>
        </p:sp>
        <p:sp>
          <p:nvSpPr>
            <p:cNvPr id="515" name="+0.74…"/>
            <p:cNvSpPr/>
            <p:nvPr/>
          </p:nvSpPr>
          <p:spPr>
            <a:xfrm>
              <a:off x="6475139" y="6096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+0.74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- 0.32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+0.21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- 0.37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- 0.02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+0.82</a:t>
              </a:r>
            </a:p>
            <a:p>
              <a:pPr algn="ctr" defTabSz="914400">
                <a:defRPr sz="2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- 0.38</a:t>
              </a:r>
            </a:p>
          </p:txBody>
        </p:sp>
        <p:sp>
          <p:nvSpPr>
            <p:cNvPr id="516" name="p=0.9375"/>
            <p:cNvSpPr/>
            <p:nvPr/>
          </p:nvSpPr>
          <p:spPr>
            <a:xfrm>
              <a:off x="6548164" y="320040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/>
            <a:p>
              <a:pPr algn="ctr" defTabSz="914400">
                <a:defRPr i="1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</a:t>
              </a:r>
              <a:r>
                <a:rPr i="0"/>
                <a:t>=0.9375</a:t>
              </a:r>
            </a:p>
          </p:txBody>
        </p:sp>
        <p:sp>
          <p:nvSpPr>
            <p:cNvPr id="517" name="Line"/>
            <p:cNvSpPr/>
            <p:nvPr/>
          </p:nvSpPr>
          <p:spPr>
            <a:xfrm>
              <a:off x="5952852" y="3200400"/>
              <a:ext cx="1066801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4276452" y="3200400"/>
              <a:ext cx="1066801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 flipH="1">
              <a:off x="3971652" y="0"/>
              <a:ext cx="1" cy="3657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21" name="Circle"/>
          <p:cNvSpPr/>
          <p:nvPr/>
        </p:nvSpPr>
        <p:spPr>
          <a:xfrm>
            <a:off x="3962400" y="5943600"/>
            <a:ext cx="152400" cy="152400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527" name="Group"/>
          <p:cNvGrpSpPr/>
          <p:nvPr/>
        </p:nvGrpSpPr>
        <p:grpSpPr>
          <a:xfrm>
            <a:off x="1600200" y="4953000"/>
            <a:ext cx="5562600" cy="1666240"/>
            <a:chOff x="0" y="0"/>
            <a:chExt cx="5562600" cy="1666240"/>
          </a:xfrm>
        </p:grpSpPr>
        <p:sp>
          <p:nvSpPr>
            <p:cNvPr id="522" name="Line"/>
            <p:cNvSpPr/>
            <p:nvPr/>
          </p:nvSpPr>
          <p:spPr>
            <a:xfrm>
              <a:off x="0" y="1219200"/>
              <a:ext cx="5562600" cy="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25" name="Group"/>
            <p:cNvGrpSpPr/>
            <p:nvPr/>
          </p:nvGrpSpPr>
          <p:grpSpPr>
            <a:xfrm>
              <a:off x="228600" y="0"/>
              <a:ext cx="4724400" cy="1016000"/>
              <a:chOff x="0" y="0"/>
              <a:chExt cx="4724400" cy="1016000"/>
            </a:xfrm>
          </p:grpSpPr>
          <p:sp>
            <p:nvSpPr>
              <p:cNvPr id="523" name="Line"/>
              <p:cNvSpPr/>
              <p:nvPr/>
            </p:nvSpPr>
            <p:spPr>
              <a:xfrm>
                <a:off x="0" y="0"/>
                <a:ext cx="2362200" cy="10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974" y="21420"/>
                      <a:pt x="3948" y="21240"/>
                      <a:pt x="6271" y="19440"/>
                    </a:cubicBezTo>
                    <a:cubicBezTo>
                      <a:pt x="8594" y="17640"/>
                      <a:pt x="12077" y="13320"/>
                      <a:pt x="13935" y="10800"/>
                    </a:cubicBezTo>
                    <a:cubicBezTo>
                      <a:pt x="15794" y="8280"/>
                      <a:pt x="16142" y="6120"/>
                      <a:pt x="17419" y="4320"/>
                    </a:cubicBezTo>
                    <a:cubicBezTo>
                      <a:pt x="18697" y="2520"/>
                      <a:pt x="20903" y="72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24" name="Line"/>
              <p:cNvSpPr/>
              <p:nvPr/>
            </p:nvSpPr>
            <p:spPr>
              <a:xfrm flipH="1">
                <a:off x="2362200" y="0"/>
                <a:ext cx="2362200" cy="1016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1974" y="21420"/>
                      <a:pt x="3948" y="21240"/>
                      <a:pt x="6271" y="19440"/>
                    </a:cubicBezTo>
                    <a:cubicBezTo>
                      <a:pt x="8594" y="17640"/>
                      <a:pt x="12077" y="13320"/>
                      <a:pt x="13935" y="10800"/>
                    </a:cubicBezTo>
                    <a:cubicBezTo>
                      <a:pt x="15794" y="8280"/>
                      <a:pt x="16142" y="6120"/>
                      <a:pt x="17419" y="4320"/>
                    </a:cubicBezTo>
                    <a:cubicBezTo>
                      <a:pt x="18697" y="2520"/>
                      <a:pt x="20903" y="720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526" name="0"/>
            <p:cNvSpPr txBox="1"/>
            <p:nvPr/>
          </p:nvSpPr>
          <p:spPr>
            <a:xfrm>
              <a:off x="2478404" y="1219200"/>
              <a:ext cx="256541" cy="447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534" name="Group"/>
          <p:cNvGrpSpPr/>
          <p:nvPr/>
        </p:nvGrpSpPr>
        <p:grpSpPr>
          <a:xfrm>
            <a:off x="2743199" y="4689475"/>
            <a:ext cx="5688808" cy="1711325"/>
            <a:chOff x="0" y="0"/>
            <a:chExt cx="5688806" cy="1711325"/>
          </a:xfrm>
        </p:grpSpPr>
        <p:grpSp>
          <p:nvGrpSpPr>
            <p:cNvPr id="530" name="Group"/>
            <p:cNvGrpSpPr/>
            <p:nvPr/>
          </p:nvGrpSpPr>
          <p:grpSpPr>
            <a:xfrm>
              <a:off x="0" y="796925"/>
              <a:ext cx="2971800" cy="914400"/>
              <a:chOff x="0" y="0"/>
              <a:chExt cx="2971800" cy="914400"/>
            </a:xfrm>
          </p:grpSpPr>
          <p:sp>
            <p:nvSpPr>
              <p:cNvPr id="528" name="Line"/>
              <p:cNvSpPr/>
              <p:nvPr/>
            </p:nvSpPr>
            <p:spPr>
              <a:xfrm flipH="1">
                <a:off x="-1" y="0"/>
                <a:ext cx="2" cy="9144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29" name="Line"/>
              <p:cNvSpPr/>
              <p:nvPr/>
            </p:nvSpPr>
            <p:spPr>
              <a:xfrm>
                <a:off x="2971800" y="0"/>
                <a:ext cx="0" cy="9144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533" name="Group"/>
            <p:cNvGrpSpPr/>
            <p:nvPr/>
          </p:nvGrpSpPr>
          <p:grpSpPr>
            <a:xfrm>
              <a:off x="1981199" y="0"/>
              <a:ext cx="3707608" cy="1270000"/>
              <a:chOff x="0" y="0"/>
              <a:chExt cx="3707606" cy="1270000"/>
            </a:xfrm>
          </p:grpSpPr>
          <p:sp>
            <p:nvSpPr>
              <p:cNvPr id="531" name="Line"/>
              <p:cNvSpPr/>
              <p:nvPr/>
            </p:nvSpPr>
            <p:spPr>
              <a:xfrm flipH="1">
                <a:off x="-1" y="339725"/>
                <a:ext cx="1295402" cy="45720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32" name="95% of outcomes"/>
              <p:cNvSpPr/>
              <p:nvPr/>
            </p:nvSpPr>
            <p:spPr>
              <a:xfrm>
                <a:off x="2437606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ctr" defTabSz="914400">
                  <a:def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95% of outcomes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7" grpId="1"/>
      <p:bldP build="whole" bldLvl="1" animBg="1" rev="0" advAuto="0" spid="521" grpId="2"/>
      <p:bldP build="whole" bldLvl="1" animBg="1" rev="0" advAuto="0" spid="534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trieval feedback in session search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Retrieval feedback in session search</a:t>
            </a:r>
          </a:p>
        </p:txBody>
      </p:sp>
      <p:sp>
        <p:nvSpPr>
          <p:cNvPr id="53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909" y="2182934"/>
            <a:ext cx="1472551" cy="15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query = “best phone”"/>
          <p:cNvSpPr txBox="1"/>
          <p:nvPr/>
        </p:nvSpPr>
        <p:spPr>
          <a:xfrm>
            <a:off x="1416380" y="4100831"/>
            <a:ext cx="37966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= “best phone”</a:t>
            </a:r>
          </a:p>
        </p:txBody>
      </p:sp>
      <p:pic>
        <p:nvPicPr>
          <p:cNvPr id="5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10199" y="2336486"/>
            <a:ext cx="547560" cy="123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1299" y="2336486"/>
            <a:ext cx="547561" cy="1233938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Does the user prefer lower priced phone, or high end phones? Larger storage, better camera?"/>
          <p:cNvSpPr txBox="1"/>
          <p:nvPr/>
        </p:nvSpPr>
        <p:spPr>
          <a:xfrm>
            <a:off x="1149680" y="4720824"/>
            <a:ext cx="3363798" cy="115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Does the user prefer lower priced phone, or high end phones? Larger storage, better camera?</a:t>
            </a:r>
          </a:p>
        </p:txBody>
      </p:sp>
      <p:sp>
        <p:nvSpPr>
          <p:cNvPr id="545" name="$400, 20G, Nokia"/>
          <p:cNvSpPr txBox="1"/>
          <p:nvPr/>
        </p:nvSpPr>
        <p:spPr>
          <a:xfrm>
            <a:off x="4534230" y="3846831"/>
            <a:ext cx="139738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$400, 20G, Nokia</a:t>
            </a:r>
          </a:p>
        </p:txBody>
      </p:sp>
      <p:sp>
        <p:nvSpPr>
          <p:cNvPr id="546" name="$500, 30G, Nokia"/>
          <p:cNvSpPr txBox="1"/>
          <p:nvPr/>
        </p:nvSpPr>
        <p:spPr>
          <a:xfrm>
            <a:off x="7137730" y="3846831"/>
            <a:ext cx="139738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$500, 30G, Nokia</a:t>
            </a:r>
          </a:p>
        </p:txBody>
      </p:sp>
      <p:sp>
        <p:nvSpPr>
          <p:cNvPr id="547" name="$600, 40G, iphone"/>
          <p:cNvSpPr txBox="1"/>
          <p:nvPr/>
        </p:nvSpPr>
        <p:spPr>
          <a:xfrm>
            <a:off x="9741230" y="3846831"/>
            <a:ext cx="1397381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$600, 40G, iphone</a:t>
            </a:r>
          </a:p>
        </p:txBody>
      </p:sp>
      <p:sp>
        <p:nvSpPr>
          <p:cNvPr id="548" name="Rectangle"/>
          <p:cNvSpPr/>
          <p:nvPr/>
        </p:nvSpPr>
        <p:spPr>
          <a:xfrm>
            <a:off x="9359900" y="1981200"/>
            <a:ext cx="2160042" cy="2633737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49" name="observed click"/>
          <p:cNvSpPr txBox="1"/>
          <p:nvPr/>
        </p:nvSpPr>
        <p:spPr>
          <a:xfrm>
            <a:off x="9461303" y="4916241"/>
            <a:ext cx="195723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observed click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2399" y="2280643"/>
            <a:ext cx="862926" cy="1541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3616" y="2280643"/>
            <a:ext cx="862926" cy="1541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52516" y="2280643"/>
            <a:ext cx="862926" cy="1541042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ession 1"/>
          <p:cNvSpPr txBox="1"/>
          <p:nvPr/>
        </p:nvSpPr>
        <p:spPr>
          <a:xfrm>
            <a:off x="6680003" y="5102447"/>
            <a:ext cx="131978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session 1</a:t>
            </a:r>
          </a:p>
        </p:txBody>
      </p:sp>
      <p:sp>
        <p:nvSpPr>
          <p:cNvPr id="554" name="session 2"/>
          <p:cNvSpPr txBox="1"/>
          <p:nvPr/>
        </p:nvSpPr>
        <p:spPr>
          <a:xfrm>
            <a:off x="6680003" y="5102447"/>
            <a:ext cx="1319786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session 2</a:t>
            </a:r>
          </a:p>
        </p:txBody>
      </p:sp>
      <p:sp>
        <p:nvSpPr>
          <p:cNvPr id="555" name="The new query should match more relevant documents and fewer non-relevant documents"/>
          <p:cNvSpPr txBox="1"/>
          <p:nvPr/>
        </p:nvSpPr>
        <p:spPr>
          <a:xfrm>
            <a:off x="141903" y="7021984"/>
            <a:ext cx="11628794" cy="792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new query should match more relevant documents and fewer non-relevant documents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9" grpId="2"/>
      <p:bldP build="whole" bldLvl="1" animBg="1" rev="0" advAuto="0" spid="542" grpId="3"/>
      <p:bldP build="whole" bldLvl="1" animBg="1" rev="0" advAuto="0" spid="551" grpId="9"/>
      <p:bldP build="whole" bldLvl="1" animBg="1" rev="0" advAuto="0" spid="548" grpId="1"/>
      <p:bldP build="whole" bldLvl="1" animBg="1" rev="0" advAuto="0" spid="554" grpId="13"/>
      <p:bldP build="whole" bldLvl="1" animBg="1" rev="0" advAuto="0" spid="549" grpId="11"/>
      <p:bldP build="whole" bldLvl="1" animBg="1" rev="0" advAuto="0" spid="552" grpId="8"/>
      <p:bldP build="whole" bldLvl="1" animBg="1" rev="0" advAuto="0" spid="545" grpId="5"/>
      <p:bldP build="whole" bldLvl="1" animBg="1" rev="0" advAuto="0" spid="543" grpId="4"/>
      <p:bldP build="whole" bldLvl="1" animBg="1" rev="0" advAuto="0" spid="546" grpId="6"/>
      <p:bldP build="whole" bldLvl="1" animBg="1" rev="0" advAuto="0" spid="548" grpId="10"/>
      <p:bldP build="whole" bldLvl="1" animBg="1" rev="0" advAuto="0" spid="547" grpId="7"/>
      <p:bldP build="whole" bldLvl="1" animBg="1" rev="0" advAuto="0" spid="553" grpId="1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occhio feedbac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Rocchio feedback</a:t>
            </a:r>
          </a:p>
        </p:txBody>
      </p:sp>
      <p:sp>
        <p:nvSpPr>
          <p:cNvPr id="56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1" name="Feedback for vector-space model…"/>
          <p:cNvSpPr txBox="1"/>
          <p:nvPr>
            <p:ph type="body" idx="4294967295"/>
          </p:nvPr>
        </p:nvSpPr>
        <p:spPr>
          <a:xfrm>
            <a:off x="600769" y="1544531"/>
            <a:ext cx="7474992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Feedback for vector-space model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Rocchio’s practical issues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Large vocabularies (only consider important words)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Robust and effective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Requires relevance feedback</a:t>
            </a:r>
          </a:p>
        </p:txBody>
      </p:sp>
      <p:pic>
        <p:nvPicPr>
          <p:cNvPr id="5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0600" y="2022696"/>
            <a:ext cx="3805784" cy="3805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4678" y="2305645"/>
            <a:ext cx="5347790" cy="810525"/>
          </a:xfrm>
          <a:prstGeom prst="rect">
            <a:avLst/>
          </a:prstGeom>
          <a:ln w="12700">
            <a:miter lim="400000"/>
          </a:ln>
        </p:spPr>
      </p:pic>
      <p:sp>
        <p:nvSpPr>
          <p:cNvPr id="564" name="rel docs"/>
          <p:cNvSpPr txBox="1"/>
          <p:nvPr/>
        </p:nvSpPr>
        <p:spPr>
          <a:xfrm>
            <a:off x="1525403" y="3579660"/>
            <a:ext cx="1126923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 docs</a:t>
            </a:r>
          </a:p>
        </p:txBody>
      </p:sp>
      <p:sp>
        <p:nvSpPr>
          <p:cNvPr id="565" name="non-rel docs"/>
          <p:cNvSpPr txBox="1"/>
          <p:nvPr/>
        </p:nvSpPr>
        <p:spPr>
          <a:xfrm>
            <a:off x="4306703" y="3579660"/>
            <a:ext cx="1704469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non-rel docs</a:t>
            </a:r>
          </a:p>
        </p:txBody>
      </p:sp>
      <p:sp>
        <p:nvSpPr>
          <p:cNvPr id="566" name="Line"/>
          <p:cNvSpPr/>
          <p:nvPr/>
        </p:nvSpPr>
        <p:spPr>
          <a:xfrm flipH="1" flipV="1">
            <a:off x="5026725" y="3113046"/>
            <a:ext cx="255444" cy="255444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7" name="Line"/>
          <p:cNvSpPr/>
          <p:nvPr/>
        </p:nvSpPr>
        <p:spPr>
          <a:xfrm flipV="1">
            <a:off x="2333698" y="3113046"/>
            <a:ext cx="622928" cy="62292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8" name="beta &gt;&gt; gamma"/>
          <p:cNvSpPr txBox="1"/>
          <p:nvPr/>
        </p:nvSpPr>
        <p:spPr>
          <a:xfrm>
            <a:off x="5743423" y="3861277"/>
            <a:ext cx="16788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beta &gt;&gt; gamma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7" grpId="2"/>
      <p:bldP build="whole" bldLvl="1" animBg="1" rev="0" advAuto="0" spid="56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seudo-relevance feedback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Pseudo-relevance feedback</a:t>
            </a:r>
          </a:p>
        </p:txBody>
      </p:sp>
      <p:sp>
        <p:nvSpPr>
          <p:cNvPr id="57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4" name="What if we do not have relevance judgments?…"/>
          <p:cNvSpPr txBox="1"/>
          <p:nvPr>
            <p:ph type="body" idx="4294967295"/>
          </p:nvPr>
        </p:nvSpPr>
        <p:spPr>
          <a:xfrm>
            <a:off x="600769" y="1544531"/>
            <a:ext cx="11206758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if we do not have relevance judgments?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the top retrieved documents as “pseudo relevance documents”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Why does pseudo-relevance feedback work?</a:t>
            </a:r>
          </a:p>
        </p:txBody>
      </p:sp>
      <p:pic>
        <p:nvPicPr>
          <p:cNvPr id="5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5324" y="4056495"/>
            <a:ext cx="9293843" cy="2298143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Rectangle"/>
          <p:cNvSpPr/>
          <p:nvPr/>
        </p:nvSpPr>
        <p:spPr>
          <a:xfrm>
            <a:off x="5257800" y="5024509"/>
            <a:ext cx="1323231" cy="36211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77" name="query = “fish tank”"/>
          <p:cNvSpPr txBox="1"/>
          <p:nvPr/>
        </p:nvSpPr>
        <p:spPr>
          <a:xfrm>
            <a:off x="1168730" y="3592831"/>
            <a:ext cx="2901339" cy="3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= “fish tank” </a:t>
            </a:r>
          </a:p>
        </p:txBody>
      </p:sp>
      <p:sp>
        <p:nvSpPr>
          <p:cNvPr id="578" name="Rectangle"/>
          <p:cNvSpPr/>
          <p:nvPr/>
        </p:nvSpPr>
        <p:spPr>
          <a:xfrm>
            <a:off x="3060700" y="5761109"/>
            <a:ext cx="687686" cy="32982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Relevance feedback in RSJ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Relevance feedback in RSJ model</a:t>
            </a:r>
          </a:p>
        </p:txBody>
      </p:sp>
      <p:sp>
        <p:nvSpPr>
          <p:cNvPr id="58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8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192" y="1559817"/>
            <a:ext cx="4941051" cy="808387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(Robertson &amp; Sparck Jones 76)"/>
          <p:cNvSpPr txBox="1"/>
          <p:nvPr/>
        </p:nvSpPr>
        <p:spPr>
          <a:xfrm>
            <a:off x="6244875" y="1757762"/>
            <a:ext cx="4249709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(Robertson &amp; Sparck Jones 76)</a:t>
            </a:r>
          </a:p>
        </p:txBody>
      </p:sp>
      <p:sp>
        <p:nvSpPr>
          <p:cNvPr id="586" name="Probability for a word to appear in a relevant doc"/>
          <p:cNvSpPr txBox="1"/>
          <p:nvPr/>
        </p:nvSpPr>
        <p:spPr>
          <a:xfrm>
            <a:off x="6393641" y="2918920"/>
            <a:ext cx="3496862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Probability for a word to appear in a relevant doc</a:t>
            </a:r>
          </a:p>
        </p:txBody>
      </p:sp>
      <p:sp>
        <p:nvSpPr>
          <p:cNvPr id="587" name="Probability for a word to appear in a non-relevant doc"/>
          <p:cNvSpPr txBox="1"/>
          <p:nvPr/>
        </p:nvSpPr>
        <p:spPr>
          <a:xfrm>
            <a:off x="6421317" y="4632451"/>
            <a:ext cx="4249709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Probability for a word to appear in a non-relevant doc</a:t>
            </a:r>
          </a:p>
        </p:txBody>
      </p:sp>
      <p:pic>
        <p:nvPicPr>
          <p:cNvPr id="588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0337" y="2998539"/>
            <a:ext cx="4084761" cy="1114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0352" y="4718224"/>
            <a:ext cx="4060872" cy="111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(Pseudo)relevance feedback language model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(Pseudo)relevance feedback language model</a:t>
            </a:r>
          </a:p>
        </p:txBody>
      </p:sp>
      <p:sp>
        <p:nvSpPr>
          <p:cNvPr id="59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5" name="Rectangle"/>
          <p:cNvSpPr/>
          <p:nvPr/>
        </p:nvSpPr>
        <p:spPr>
          <a:xfrm>
            <a:off x="5630134" y="1494848"/>
            <a:ext cx="1044802" cy="744420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59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1961" y="1503319"/>
            <a:ext cx="7021147" cy="72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7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2468" y="2423807"/>
            <a:ext cx="2489828" cy="608311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parsity"/>
          <p:cNvSpPr txBox="1"/>
          <p:nvPr/>
        </p:nvSpPr>
        <p:spPr>
          <a:xfrm>
            <a:off x="5706210" y="2521714"/>
            <a:ext cx="412068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sparsity</a:t>
            </a:r>
          </a:p>
        </p:txBody>
      </p:sp>
      <p:sp>
        <p:nvSpPr>
          <p:cNvPr id="599" name="Line"/>
          <p:cNvSpPr/>
          <p:nvPr/>
        </p:nvSpPr>
        <p:spPr>
          <a:xfrm>
            <a:off x="2338782" y="4629879"/>
            <a:ext cx="1912624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0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8658" y="3708215"/>
            <a:ext cx="176360" cy="25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9131" y="4502508"/>
            <a:ext cx="159214" cy="254743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Line"/>
          <p:cNvSpPr/>
          <p:nvPr/>
        </p:nvSpPr>
        <p:spPr>
          <a:xfrm>
            <a:off x="2376882" y="3860985"/>
            <a:ext cx="1912624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3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23420" y="3733615"/>
            <a:ext cx="246781" cy="25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67232" y="4490365"/>
            <a:ext cx="246782" cy="306350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Line"/>
          <p:cNvSpPr/>
          <p:nvPr/>
        </p:nvSpPr>
        <p:spPr>
          <a:xfrm>
            <a:off x="5183815" y="3860985"/>
            <a:ext cx="1065841" cy="38518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6" name="Line"/>
          <p:cNvSpPr/>
          <p:nvPr/>
        </p:nvSpPr>
        <p:spPr>
          <a:xfrm flipV="1">
            <a:off x="5183581" y="4263190"/>
            <a:ext cx="1066258" cy="380350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7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58952" y="4104817"/>
            <a:ext cx="1375086" cy="332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64991" y="5556338"/>
            <a:ext cx="1749665" cy="280287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Line"/>
          <p:cNvSpPr/>
          <p:nvPr/>
        </p:nvSpPr>
        <p:spPr>
          <a:xfrm flipH="1">
            <a:off x="5089687" y="5645879"/>
            <a:ext cx="88156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0" name="Line"/>
          <p:cNvSpPr/>
          <p:nvPr/>
        </p:nvSpPr>
        <p:spPr>
          <a:xfrm flipV="1">
            <a:off x="2937341" y="4702743"/>
            <a:ext cx="1664591" cy="70595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1" name="Rectangle"/>
          <p:cNvSpPr/>
          <p:nvPr/>
        </p:nvSpPr>
        <p:spPr>
          <a:xfrm>
            <a:off x="6115484" y="4568919"/>
            <a:ext cx="1848679" cy="482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12" name="Line"/>
          <p:cNvSpPr/>
          <p:nvPr/>
        </p:nvSpPr>
        <p:spPr>
          <a:xfrm>
            <a:off x="7177747" y="4629880"/>
            <a:ext cx="1" cy="60831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infer        w/  EM algo"/>
          <p:cNvSpPr txBox="1"/>
          <p:nvPr/>
        </p:nvSpPr>
        <p:spPr>
          <a:xfrm>
            <a:off x="4663898" y="5968027"/>
            <a:ext cx="210135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        w/  EM algo</a:t>
            </a:r>
          </a:p>
        </p:txBody>
      </p:sp>
      <p:sp>
        <p:nvSpPr>
          <p:cNvPr id="614" name="Rectangle"/>
          <p:cNvSpPr/>
          <p:nvPr/>
        </p:nvSpPr>
        <p:spPr>
          <a:xfrm>
            <a:off x="4759757" y="4258132"/>
            <a:ext cx="261732" cy="482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615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17366" y="5539786"/>
            <a:ext cx="293450" cy="355229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Line"/>
          <p:cNvSpPr/>
          <p:nvPr/>
        </p:nvSpPr>
        <p:spPr>
          <a:xfrm flipH="1">
            <a:off x="3586601" y="5696481"/>
            <a:ext cx="88156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17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86771" y="5539786"/>
            <a:ext cx="2275488" cy="31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latex-image-1.pdf" descr="latex-image-1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08804" y="4533760"/>
            <a:ext cx="205210" cy="254742"/>
          </a:xfrm>
          <a:prstGeom prst="rect">
            <a:avLst/>
          </a:prstGeom>
          <a:ln w="12700">
            <a:miter lim="400000"/>
          </a:ln>
        </p:spPr>
      </p:pic>
      <p:sp>
        <p:nvSpPr>
          <p:cNvPr id="619" name="retrieve"/>
          <p:cNvSpPr txBox="1"/>
          <p:nvPr/>
        </p:nvSpPr>
        <p:spPr>
          <a:xfrm>
            <a:off x="7535288" y="4840294"/>
            <a:ext cx="881561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retrieve</a:t>
            </a:r>
          </a:p>
        </p:txBody>
      </p:sp>
      <p:sp>
        <p:nvSpPr>
          <p:cNvPr id="620" name="get document model"/>
          <p:cNvSpPr txBox="1"/>
          <p:nvPr/>
        </p:nvSpPr>
        <p:spPr>
          <a:xfrm>
            <a:off x="2449476" y="3403244"/>
            <a:ext cx="2185866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document model</a:t>
            </a:r>
          </a:p>
        </p:txBody>
      </p:sp>
      <p:pic>
        <p:nvPicPr>
          <p:cNvPr id="621" name="latex-image-1.pdf" descr="latex-image-1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29750" y="5968027"/>
            <a:ext cx="258888" cy="3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Model-based feedback in the language modeling approach to information retrieval"/>
          <p:cNvSpPr txBox="1"/>
          <p:nvPr/>
        </p:nvSpPr>
        <p:spPr>
          <a:xfrm>
            <a:off x="617935" y="6397978"/>
            <a:ext cx="948251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500"/>
              </a:lnSpc>
              <a:defRPr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Model-based feedback in the language modeling approach to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4" grpId="3"/>
      <p:bldP build="whole" bldLvl="1" animBg="1" rev="0" advAuto="0" spid="595" grpId="1"/>
      <p:bldP build="whole" bldLvl="1" animBg="1" rev="0" advAuto="0" spid="611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erformance of relevance feedback models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 of relevance feedback models</a:t>
            </a:r>
          </a:p>
        </p:txBody>
      </p:sp>
      <p:sp>
        <p:nvSpPr>
          <p:cNvPr id="62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0725" y="4110409"/>
            <a:ext cx="176360" cy="25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1198" y="4904702"/>
            <a:ext cx="159214" cy="254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36750" y="1225550"/>
            <a:ext cx="6684297" cy="4906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Query expan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expansion</a:t>
            </a:r>
          </a:p>
        </p:txBody>
      </p:sp>
      <p:sp>
        <p:nvSpPr>
          <p:cNvPr id="63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4704" y="525146"/>
            <a:ext cx="3010211" cy="5807708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Rectangle"/>
          <p:cNvSpPr/>
          <p:nvPr/>
        </p:nvSpPr>
        <p:spPr>
          <a:xfrm>
            <a:off x="6213385" y="1916059"/>
            <a:ext cx="1679378" cy="114831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6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2150" y="2101850"/>
            <a:ext cx="6416000" cy="3836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Metrics for a good search engin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Metrics for a good search engine</a:t>
            </a:r>
          </a:p>
        </p:txBody>
      </p:sp>
      <p:sp>
        <p:nvSpPr>
          <p:cNvPr id="7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0" name="Return what the users are looking for…"/>
          <p:cNvSpPr txBox="1"/>
          <p:nvPr>
            <p:ph type="body" sz="half" idx="4294967295"/>
          </p:nvPr>
        </p:nvSpPr>
        <p:spPr>
          <a:xfrm>
            <a:off x="600769" y="1544531"/>
            <a:ext cx="5865327" cy="4155023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Return what the users are looking for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Return results fast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Users likes to come back</a:t>
            </a:r>
          </a:p>
        </p:txBody>
      </p:sp>
      <p:sp>
        <p:nvSpPr>
          <p:cNvPr id="81" name="Relevance, CTR = click thru rate…"/>
          <p:cNvSpPr txBox="1"/>
          <p:nvPr/>
        </p:nvSpPr>
        <p:spPr>
          <a:xfrm>
            <a:off x="6950769" y="1544531"/>
            <a:ext cx="5865327" cy="4155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Relevance, CTR = click thru rate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Latency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Retention rate</a:t>
            </a:r>
          </a:p>
        </p:txBody>
      </p:sp>
      <p:sp>
        <p:nvSpPr>
          <p:cNvPr id="82" name="Rectangle"/>
          <p:cNvSpPr/>
          <p:nvPr/>
        </p:nvSpPr>
        <p:spPr>
          <a:xfrm>
            <a:off x="7289800" y="1422400"/>
            <a:ext cx="1657648" cy="63204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Query reformul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Query reformulation</a:t>
            </a:r>
          </a:p>
        </p:txBody>
      </p:sp>
      <p:sp>
        <p:nvSpPr>
          <p:cNvPr id="64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4" name="Query expansion/reformulation techniques…"/>
          <p:cNvSpPr txBox="1"/>
          <p:nvPr>
            <p:ph type="body" idx="4294967295"/>
          </p:nvPr>
        </p:nvSpPr>
        <p:spPr>
          <a:xfrm>
            <a:off x="600769" y="1544531"/>
            <a:ext cx="11206758" cy="476211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Query expansion/reformulation techniques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manually created synonyms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automatically derived thesaurus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Using query log mining</a:t>
            </a: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4550" y="3429000"/>
            <a:ext cx="6017370" cy="275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ank-based measuremen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Rank-based measurements</a:t>
            </a:r>
          </a:p>
        </p:txBody>
      </p:sp>
      <p:sp>
        <p:nvSpPr>
          <p:cNvPr id="87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" name="Binary relevance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Binary relevance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Precision@K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Mean average precision (MAP)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Mean reciprocal rank (MRR)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Multiple levels of relevance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Normalized discounted cumulative gain (NDCG)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recision of retrieved document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 of retrieved documents</a:t>
            </a:r>
          </a:p>
        </p:txBody>
      </p:sp>
      <p:sp>
        <p:nvSpPr>
          <p:cNvPr id="9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4" name="Fraction of retrieved docs that are relevant…"/>
          <p:cNvSpPr txBox="1"/>
          <p:nvPr>
            <p:ph type="body" idx="4294967295"/>
          </p:nvPr>
        </p:nvSpPr>
        <p:spPr>
          <a:xfrm>
            <a:off x="600769" y="1544531"/>
            <a:ext cx="10990462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Fraction of retrieved docs that are relevant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Fraction of relevant documents that are retrieved</a:t>
            </a:r>
          </a:p>
        </p:txBody>
      </p:sp>
      <p:pic>
        <p:nvPicPr>
          <p:cNvPr id="9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7479" y="2404367"/>
            <a:ext cx="5055400" cy="775599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74181" y="4067125"/>
            <a:ext cx="4170162" cy="718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ecision-recall curv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Precision-recall curve</a:t>
            </a:r>
          </a:p>
        </p:txBody>
      </p:sp>
      <p:sp>
        <p:nvSpPr>
          <p:cNvPr id="10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" name="+…"/>
          <p:cNvSpPr txBox="1"/>
          <p:nvPr/>
        </p:nvSpPr>
        <p:spPr>
          <a:xfrm>
            <a:off x="985519" y="2109787"/>
            <a:ext cx="899162" cy="400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–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–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– 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–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+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–</a:t>
            </a:r>
          </a:p>
          <a:p>
            <a:pPr algn="ctr" defTabSz="914400">
              <a:defRPr sz="2400">
                <a:solidFill>
                  <a:srgbClr val="00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– </a:t>
            </a:r>
          </a:p>
        </p:txBody>
      </p:sp>
      <p:sp>
        <p:nvSpPr>
          <p:cNvPr id="103" name="Precision      Recall"/>
          <p:cNvSpPr txBox="1"/>
          <p:nvPr/>
        </p:nvSpPr>
        <p:spPr>
          <a:xfrm>
            <a:off x="1854319" y="1465262"/>
            <a:ext cx="271280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      Recall</a:t>
            </a:r>
          </a:p>
        </p:txBody>
      </p:sp>
      <p:grpSp>
        <p:nvGrpSpPr>
          <p:cNvPr id="126" name="Group"/>
          <p:cNvGrpSpPr/>
          <p:nvPr/>
        </p:nvGrpSpPr>
        <p:grpSpPr>
          <a:xfrm>
            <a:off x="6208915" y="2120900"/>
            <a:ext cx="4878672" cy="4623062"/>
            <a:chOff x="8056" y="0"/>
            <a:chExt cx="4878670" cy="4623061"/>
          </a:xfrm>
        </p:grpSpPr>
        <p:sp>
          <p:nvSpPr>
            <p:cNvPr id="104" name="Line"/>
            <p:cNvSpPr/>
            <p:nvPr/>
          </p:nvSpPr>
          <p:spPr>
            <a:xfrm flipV="1">
              <a:off x="60240" y="0"/>
              <a:ext cx="1" cy="32006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Line"/>
            <p:cNvSpPr/>
            <p:nvPr/>
          </p:nvSpPr>
          <p:spPr>
            <a:xfrm>
              <a:off x="60240" y="3200649"/>
              <a:ext cx="4191002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1.0"/>
            <p:cNvSpPr/>
            <p:nvPr/>
          </p:nvSpPr>
          <p:spPr>
            <a:xfrm>
              <a:off x="287941" y="3025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1.0</a:t>
              </a:r>
            </a:p>
          </p:txBody>
        </p:sp>
        <p:sp>
          <p:nvSpPr>
            <p:cNvPr id="107" name="Line"/>
            <p:cNvSpPr/>
            <p:nvPr/>
          </p:nvSpPr>
          <p:spPr>
            <a:xfrm>
              <a:off x="8056" y="764291"/>
              <a:ext cx="279886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" name="Line"/>
            <p:cNvSpPr/>
            <p:nvPr/>
          </p:nvSpPr>
          <p:spPr>
            <a:xfrm flipV="1">
              <a:off x="440341" y="3008947"/>
              <a:ext cx="1" cy="2679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" name="Line"/>
            <p:cNvSpPr/>
            <p:nvPr/>
          </p:nvSpPr>
          <p:spPr>
            <a:xfrm flipV="1">
              <a:off x="898440" y="3008947"/>
              <a:ext cx="1" cy="2679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0" name="Line"/>
            <p:cNvSpPr/>
            <p:nvPr/>
          </p:nvSpPr>
          <p:spPr>
            <a:xfrm flipV="1">
              <a:off x="1279441" y="3046004"/>
              <a:ext cx="1" cy="2679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Line"/>
            <p:cNvSpPr/>
            <p:nvPr/>
          </p:nvSpPr>
          <p:spPr>
            <a:xfrm flipV="1">
              <a:off x="3641641" y="3085153"/>
              <a:ext cx="1" cy="26790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" name="0.1"/>
            <p:cNvSpPr/>
            <p:nvPr/>
          </p:nvSpPr>
          <p:spPr>
            <a:xfrm>
              <a:off x="380307" y="33530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13" name="0.2"/>
            <p:cNvSpPr/>
            <p:nvPr/>
          </p:nvSpPr>
          <p:spPr>
            <a:xfrm>
              <a:off x="847155" y="33530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0.2</a:t>
              </a:r>
            </a:p>
          </p:txBody>
        </p:sp>
        <p:sp>
          <p:nvSpPr>
            <p:cNvPr id="114" name="1.0"/>
            <p:cNvSpPr/>
            <p:nvPr/>
          </p:nvSpPr>
          <p:spPr>
            <a:xfrm>
              <a:off x="3616727" y="33530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1.0</a:t>
              </a:r>
            </a:p>
          </p:txBody>
        </p:sp>
        <p:sp>
          <p:nvSpPr>
            <p:cNvPr id="115" name="0.3  …."/>
            <p:cNvSpPr/>
            <p:nvPr/>
          </p:nvSpPr>
          <p:spPr>
            <a:xfrm>
              <a:off x="1690555" y="33530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0.3  …. </a:t>
              </a:r>
            </a:p>
          </p:txBody>
        </p:sp>
        <p:sp>
          <p:nvSpPr>
            <p:cNvPr id="116" name="Oval"/>
            <p:cNvSpPr/>
            <p:nvPr/>
          </p:nvSpPr>
          <p:spPr>
            <a:xfrm>
              <a:off x="408759" y="651098"/>
              <a:ext cx="238249" cy="226386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7" name="Oval"/>
            <p:cNvSpPr/>
            <p:nvPr/>
          </p:nvSpPr>
          <p:spPr>
            <a:xfrm>
              <a:off x="898758" y="651098"/>
              <a:ext cx="238249" cy="226386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8" name="Oval"/>
            <p:cNvSpPr/>
            <p:nvPr/>
          </p:nvSpPr>
          <p:spPr>
            <a:xfrm>
              <a:off x="1203241" y="1447912"/>
              <a:ext cx="238249" cy="226386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9" name="Line"/>
            <p:cNvSpPr/>
            <p:nvPr/>
          </p:nvSpPr>
          <p:spPr>
            <a:xfrm>
              <a:off x="8955" y="1676530"/>
              <a:ext cx="279886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" name="0.6"/>
            <p:cNvSpPr/>
            <p:nvPr/>
          </p:nvSpPr>
          <p:spPr>
            <a:xfrm>
              <a:off x="263926" y="121929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0.6</a:t>
              </a:r>
            </a:p>
          </p:txBody>
        </p:sp>
        <p:sp>
          <p:nvSpPr>
            <p:cNvPr id="121" name="Oval"/>
            <p:cNvSpPr/>
            <p:nvPr/>
          </p:nvSpPr>
          <p:spPr>
            <a:xfrm>
              <a:off x="898441" y="1145322"/>
              <a:ext cx="238249" cy="22638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22" name="Oval"/>
            <p:cNvSpPr/>
            <p:nvPr/>
          </p:nvSpPr>
          <p:spPr>
            <a:xfrm>
              <a:off x="1726993" y="1831175"/>
              <a:ext cx="238249" cy="226386"/>
            </a:xfrm>
            <a:prstGeom prst="ellipse">
              <a:avLst/>
            </a:prstGeom>
            <a:solidFill>
              <a:srgbClr val="00CC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23" name="Oval"/>
            <p:cNvSpPr/>
            <p:nvPr/>
          </p:nvSpPr>
          <p:spPr>
            <a:xfrm>
              <a:off x="2107993" y="2974264"/>
              <a:ext cx="238249" cy="226386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24" name="Oval"/>
            <p:cNvSpPr/>
            <p:nvPr/>
          </p:nvSpPr>
          <p:spPr>
            <a:xfrm>
              <a:off x="2565193" y="2972031"/>
              <a:ext cx="238249" cy="226386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25" name="Oval"/>
            <p:cNvSpPr/>
            <p:nvPr/>
          </p:nvSpPr>
          <p:spPr>
            <a:xfrm>
              <a:off x="3555793" y="2974264"/>
              <a:ext cx="238249" cy="226386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 defTabSz="914400">
                <a:defRPr sz="2400">
                  <a:solidFill>
                    <a:srgbClr val="00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6610349" y="2884487"/>
            <a:ext cx="3146426" cy="2324101"/>
            <a:chOff x="0" y="0"/>
            <a:chExt cx="3146424" cy="2324100"/>
          </a:xfrm>
        </p:grpSpPr>
        <p:sp>
          <p:nvSpPr>
            <p:cNvPr id="127" name="Line"/>
            <p:cNvSpPr/>
            <p:nvPr/>
          </p:nvSpPr>
          <p:spPr>
            <a:xfrm>
              <a:off x="-1" y="-1"/>
              <a:ext cx="728108" cy="1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728106" y="-1"/>
              <a:ext cx="185323" cy="683897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1032529" y="797134"/>
              <a:ext cx="320334" cy="303346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1437079" y="1293788"/>
              <a:ext cx="380927" cy="917073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1937105" y="2321865"/>
              <a:ext cx="218912" cy="2235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2394218" y="2321866"/>
              <a:ext cx="752207" cy="2235"/>
            </a:xfrm>
            <a:prstGeom prst="line">
              <a:avLst/>
            </a:prstGeom>
            <a:noFill/>
            <a:ln w="31750" cap="flat">
              <a:solidFill>
                <a:srgbClr val="C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4" name="4/8             4/4"/>
          <p:cNvSpPr txBox="1"/>
          <p:nvPr/>
        </p:nvSpPr>
        <p:spPr>
          <a:xfrm>
            <a:off x="2171794" y="4584129"/>
            <a:ext cx="2052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4/8             4/4</a:t>
            </a:r>
          </a:p>
        </p:txBody>
      </p:sp>
      <p:sp>
        <p:nvSpPr>
          <p:cNvPr id="135" name="3/5             3/4"/>
          <p:cNvSpPr txBox="1"/>
          <p:nvPr/>
        </p:nvSpPr>
        <p:spPr>
          <a:xfrm>
            <a:off x="2171794" y="3522600"/>
            <a:ext cx="2052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3/5             3/4</a:t>
            </a:r>
          </a:p>
        </p:txBody>
      </p:sp>
      <p:sp>
        <p:nvSpPr>
          <p:cNvPr id="136" name="2/2             2/4"/>
          <p:cNvSpPr txBox="1"/>
          <p:nvPr/>
        </p:nvSpPr>
        <p:spPr>
          <a:xfrm>
            <a:off x="2159094" y="2438055"/>
            <a:ext cx="2052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2/2             2/4</a:t>
            </a:r>
          </a:p>
        </p:txBody>
      </p:sp>
      <p:sp>
        <p:nvSpPr>
          <p:cNvPr id="137" name="1/1             1/4"/>
          <p:cNvSpPr txBox="1"/>
          <p:nvPr/>
        </p:nvSpPr>
        <p:spPr>
          <a:xfrm>
            <a:off x="2159094" y="2040559"/>
            <a:ext cx="205245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1/1             1/4</a:t>
            </a:r>
          </a:p>
        </p:txBody>
      </p:sp>
      <p:sp>
        <p:nvSpPr>
          <p:cNvPr id="138" name="Recall"/>
          <p:cNvSpPr txBox="1"/>
          <p:nvPr/>
        </p:nvSpPr>
        <p:spPr>
          <a:xfrm>
            <a:off x="9235177" y="5868987"/>
            <a:ext cx="95112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39" name="Precision"/>
          <p:cNvSpPr txBox="1"/>
          <p:nvPr/>
        </p:nvSpPr>
        <p:spPr>
          <a:xfrm>
            <a:off x="4983385" y="2040559"/>
            <a:ext cx="13577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140" name="(1/1 + 2/2 + 3/5 + 4/8) / 4"/>
          <p:cNvSpPr txBox="1"/>
          <p:nvPr/>
        </p:nvSpPr>
        <p:spPr>
          <a:xfrm>
            <a:off x="6925190" y="1231555"/>
            <a:ext cx="346765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(1/1 + 2/2 + 3/5 + 4/8) / 4</a:t>
            </a:r>
          </a:p>
        </p:txBody>
      </p:sp>
      <p:sp>
        <p:nvSpPr>
          <p:cNvPr id="141" name="Slides from UIUC CS598"/>
          <p:cNvSpPr txBox="1"/>
          <p:nvPr/>
        </p:nvSpPr>
        <p:spPr>
          <a:xfrm>
            <a:off x="6800194" y="6237249"/>
            <a:ext cx="9823632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CS598</a:t>
            </a:r>
          </a:p>
        </p:txBody>
      </p:sp>
      <p:sp>
        <p:nvSpPr>
          <p:cNvPr id="142" name="precision usually decreases (not always)"/>
          <p:cNvSpPr txBox="1"/>
          <p:nvPr/>
        </p:nvSpPr>
        <p:spPr>
          <a:xfrm>
            <a:off x="8773031" y="2287054"/>
            <a:ext cx="2712801" cy="1148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defRPr b="1" sz="2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precision usually decreases (not always)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Average precis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Average precision</a:t>
            </a: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8" name="Consider rank position of each relevant and retrieved doc…"/>
          <p:cNvSpPr txBox="1"/>
          <p:nvPr>
            <p:ph type="body" idx="4294967295"/>
          </p:nvPr>
        </p:nvSpPr>
        <p:spPr>
          <a:xfrm>
            <a:off x="673100" y="1384300"/>
            <a:ext cx="8491922" cy="487680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rgbClr val="437085"/>
              </a:buClr>
              <a:buFontTx/>
              <a:buChar char="▪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Consider rank position of each </a:t>
            </a:r>
            <a:r>
              <a:rPr b="1" i="1"/>
              <a:t>relevant and retrieved</a:t>
            </a:r>
            <a:r>
              <a:t> doc</a:t>
            </a:r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Clr>
                <a:srgbClr val="357E69"/>
              </a:buClr>
              <a:buFontTx/>
              <a:buChar char="▪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</a:t>
            </a:r>
            <a:r>
              <a:rPr baseline="-25000"/>
              <a:t>1</a:t>
            </a:r>
            <a:r>
              <a:t>, K</a:t>
            </a:r>
            <a:r>
              <a:rPr baseline="-25000"/>
              <a:t>2</a:t>
            </a:r>
            <a:r>
              <a:t>, … K</a:t>
            </a:r>
            <a:r>
              <a:rPr baseline="-25000"/>
              <a:t>R</a:t>
            </a:r>
            <a:endParaRPr sz="2400"/>
          </a:p>
          <a:p>
            <a:pPr lvl="2" marL="1143000" indent="-228600">
              <a:lnSpc>
                <a:spcPct val="90000"/>
              </a:lnSpc>
              <a:spcBef>
                <a:spcPts val="400"/>
              </a:spcBef>
              <a:buClr>
                <a:srgbClr val="918BA3"/>
              </a:buClr>
              <a:buFontTx/>
              <a:buChar char="▪"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437085"/>
              </a:buClr>
              <a:buFontTx/>
              <a:buChar char="▪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Compute Precision@K for K = K</a:t>
            </a:r>
            <a:r>
              <a:rPr baseline="-25000"/>
              <a:t>1</a:t>
            </a:r>
            <a:r>
              <a:t>, K</a:t>
            </a:r>
            <a:r>
              <a:rPr baseline="-25000"/>
              <a:t>2</a:t>
            </a:r>
            <a:r>
              <a:t>, … K</a:t>
            </a:r>
            <a:r>
              <a:rPr baseline="-25000"/>
              <a:t>R</a:t>
            </a:r>
            <a:endParaRPr baseline="-25000"/>
          </a:p>
          <a:p>
            <a:pPr lvl="1" marL="742950" indent="-285750">
              <a:lnSpc>
                <a:spcPct val="90000"/>
              </a:lnSpc>
              <a:spcBef>
                <a:spcPts val="500"/>
              </a:spcBef>
              <a:buClr>
                <a:srgbClr val="357E69"/>
              </a:buClr>
              <a:buFontTx/>
              <a:buChar char="▪"/>
              <a:defRPr baseline="-25000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600"/>
              </a:spcBef>
              <a:buClr>
                <a:srgbClr val="437085"/>
              </a:buClr>
              <a:buFontTx/>
              <a:buChar char="▪"/>
              <a:def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Average precision:</a:t>
            </a: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667" y="4647743"/>
            <a:ext cx="5856868" cy="104102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# relevant documents, not # retrieved documents"/>
          <p:cNvSpPr txBox="1"/>
          <p:nvPr/>
        </p:nvSpPr>
        <p:spPr>
          <a:xfrm>
            <a:off x="4688267" y="6229566"/>
            <a:ext cx="9823633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 relevant documents, not # retrieved documents</a:t>
            </a:r>
          </a:p>
        </p:txBody>
      </p:sp>
      <p:sp>
        <p:nvSpPr>
          <p:cNvPr id="151" name="Line"/>
          <p:cNvSpPr/>
          <p:nvPr/>
        </p:nvSpPr>
        <p:spPr>
          <a:xfrm flipH="1" flipV="1">
            <a:off x="6661567" y="5782634"/>
            <a:ext cx="344464" cy="57366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# retrieved documents"/>
          <p:cNvSpPr txBox="1"/>
          <p:nvPr/>
        </p:nvSpPr>
        <p:spPr>
          <a:xfrm>
            <a:off x="4470993" y="3694441"/>
            <a:ext cx="982363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# retrieved documents</a:t>
            </a:r>
          </a:p>
        </p:txBody>
      </p:sp>
      <p:sp>
        <p:nvSpPr>
          <p:cNvPr id="153" name="Line"/>
          <p:cNvSpPr/>
          <p:nvPr/>
        </p:nvSpPr>
        <p:spPr>
          <a:xfrm flipH="1">
            <a:off x="4816810" y="4128410"/>
            <a:ext cx="196900" cy="5701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AP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MAP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0" y="1689100"/>
            <a:ext cx="4465638" cy="343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" y="5181600"/>
            <a:ext cx="7685089" cy="122872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lides from Stanford CS276"/>
          <p:cNvSpPr txBox="1"/>
          <p:nvPr/>
        </p:nvSpPr>
        <p:spPr>
          <a:xfrm>
            <a:off x="6962569" y="6302594"/>
            <a:ext cx="9823633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Stanford CS276</a:t>
            </a:r>
          </a:p>
        </p:txBody>
      </p:sp>
      <p:sp>
        <p:nvSpPr>
          <p:cNvPr id="162" name="This value = #relevant documents, not # retrieved relevant documents (why?)"/>
          <p:cNvSpPr txBox="1"/>
          <p:nvPr/>
        </p:nvSpPr>
        <p:spPr>
          <a:xfrm>
            <a:off x="7187565" y="2647394"/>
            <a:ext cx="4564339" cy="107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This value = #relevant documents, not # retrieved relevant documents (why?)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7600499" y="3923377"/>
            <a:ext cx="307339" cy="122567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Rectangle"/>
          <p:cNvSpPr/>
          <p:nvPr/>
        </p:nvSpPr>
        <p:spPr>
          <a:xfrm>
            <a:off x="7346049" y="5008282"/>
            <a:ext cx="406764" cy="632049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5" name="Suppose there are 5 relevant documents for both query 1 and 2"/>
          <p:cNvSpPr txBox="1"/>
          <p:nvPr/>
        </p:nvSpPr>
        <p:spPr>
          <a:xfrm>
            <a:off x="7076716" y="1212727"/>
            <a:ext cx="4000198" cy="107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Suppose there are 5 relevant documents for both query 1 and 2</a:t>
            </a:r>
          </a:p>
        </p:txBody>
      </p:sp>
      <p:sp>
        <p:nvSpPr>
          <p:cNvPr id="166" name="Rectangle"/>
          <p:cNvSpPr/>
          <p:nvPr/>
        </p:nvSpPr>
        <p:spPr>
          <a:xfrm>
            <a:off x="3969544" y="5405461"/>
            <a:ext cx="3195830" cy="6574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6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45880" y="5523832"/>
            <a:ext cx="2643055" cy="226373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"/>
          <p:cNvSpPr/>
          <p:nvPr/>
        </p:nvSpPr>
        <p:spPr>
          <a:xfrm>
            <a:off x="5737066" y="6149587"/>
            <a:ext cx="916231" cy="3552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69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41309" y="6149587"/>
            <a:ext cx="509382" cy="16554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Rectangle"/>
          <p:cNvSpPr/>
          <p:nvPr/>
        </p:nvSpPr>
        <p:spPr>
          <a:xfrm>
            <a:off x="4591292" y="6124187"/>
            <a:ext cx="509382" cy="3552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71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91292" y="6149587"/>
            <a:ext cx="509382" cy="165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