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media/image2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chemeClr val="accent1"/>
        </a:solidFill>
        <a:effectLst/>
        <a:uFillTx/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7E7"/>
          </a:solidFill>
        </a:fill>
      </a:tcStyle>
    </a:wholeTbl>
    <a:band2H>
      <a:tcTxStyle b="def" i="def"/>
      <a:tcStyle>
        <a:tcBdr/>
        <a:fill>
          <a:solidFill>
            <a:srgbClr val="332C20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32C20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rgbClr val="CACBCC"/>
          </a:solidFill>
        </a:fill>
      </a:tcStyle>
    </a:wholeTbl>
    <a:band2H>
      <a:tcTxStyle b="def" i="def"/>
      <a:tcStyle>
        <a:tcBdr/>
        <a:fill>
          <a:solidFill>
            <a:srgbClr val="E6E7E7"/>
          </a:solidFill>
        </a:fill>
      </a:tcStyle>
    </a:band2H>
    <a:firstCol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38100" cap="flat">
              <a:solidFill>
                <a:srgbClr val="332C20"/>
              </a:solidFill>
              <a:prstDash val="solid"/>
              <a:round/>
            </a:ln>
          </a:top>
          <a:bottom>
            <a:ln w="127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332C20"/>
        </a:fontRef>
        <a:srgbClr val="332C20"/>
      </a:tcTxStyle>
      <a:tcStyle>
        <a:tcBdr>
          <a:left>
            <a:ln w="12700" cap="flat">
              <a:solidFill>
                <a:srgbClr val="332C20"/>
              </a:solidFill>
              <a:prstDash val="solid"/>
              <a:round/>
            </a:ln>
          </a:left>
          <a:right>
            <a:ln w="12700" cap="flat">
              <a:solidFill>
                <a:srgbClr val="332C20"/>
              </a:solidFill>
              <a:prstDash val="solid"/>
              <a:round/>
            </a:ln>
          </a:right>
          <a:top>
            <a:ln w="12700" cap="flat">
              <a:solidFill>
                <a:srgbClr val="332C20"/>
              </a:solidFill>
              <a:prstDash val="solid"/>
              <a:round/>
            </a:ln>
          </a:top>
          <a:bottom>
            <a:ln w="38100" cap="flat">
              <a:solidFill>
                <a:srgbClr val="332C20"/>
              </a:solidFill>
              <a:prstDash val="solid"/>
              <a:round/>
            </a:ln>
          </a:bottom>
          <a:insideH>
            <a:ln w="12700" cap="flat">
              <a:solidFill>
                <a:srgbClr val="332C20"/>
              </a:solidFill>
              <a:prstDash val="solid"/>
              <a:round/>
            </a:ln>
          </a:insideH>
          <a:insideV>
            <a:ln w="12700" cap="flat">
              <a:solidFill>
                <a:srgbClr val="332C2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solidFill>
            <a:schemeClr val="accent1">
              <a:alpha val="20000"/>
            </a:schemeClr>
          </a:solidFill>
        </a:fill>
      </a:tcStyle>
    </a:firstCol>
    <a:la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50800" cap="flat">
              <a:solidFill>
                <a:schemeClr val="accent1"/>
              </a:solidFill>
              <a:prstDash val="solid"/>
              <a:round/>
            </a:ln>
          </a:top>
          <a:bottom>
            <a:ln w="127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chemeClr val="accent1"/>
        </a:fontRef>
        <a:schemeClr val="accent1"/>
      </a:tcTxStyle>
      <a:tcStyle>
        <a:tcBdr>
          <a:left>
            <a:ln w="12700" cap="flat">
              <a:solidFill>
                <a:schemeClr val="accent1"/>
              </a:solidFill>
              <a:prstDash val="solid"/>
              <a:round/>
            </a:ln>
          </a:left>
          <a:right>
            <a:ln w="12700" cap="flat">
              <a:solidFill>
                <a:schemeClr val="accent1"/>
              </a:solidFill>
              <a:prstDash val="solid"/>
              <a:round/>
            </a:ln>
          </a:right>
          <a:top>
            <a:ln w="12700" cap="flat">
              <a:solidFill>
                <a:schemeClr val="accent1"/>
              </a:solidFill>
              <a:prstDash val="solid"/>
              <a:round/>
            </a:ln>
          </a:top>
          <a:bottom>
            <a:ln w="25400" cap="flat">
              <a:solidFill>
                <a:schemeClr val="accent1"/>
              </a:solidFill>
              <a:prstDash val="solid"/>
              <a:round/>
            </a:ln>
          </a:bottom>
          <a:insideH>
            <a:ln w="12700" cap="flat">
              <a:solidFill>
                <a:schemeClr val="accent1"/>
              </a:solidFill>
              <a:prstDash val="solid"/>
              <a:round/>
            </a:ln>
          </a:insideH>
          <a:insideV>
            <a:ln w="12700" cap="flat">
              <a:solidFill>
                <a:schemeClr val="accent1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_rels/chart4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4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24722"/>
          <c:y val="0.273774"/>
          <c:w val="0.855283"/>
          <c:h val="0.594318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Series1</c:v>
                </c:pt>
              </c:strCache>
            </c:strRef>
          </c:tx>
          <c:spPr>
            <a:noFill/>
            <a:ln w="66675" cap="flat">
              <a:solidFill>
                <a:srgbClr val="4A7EBB"/>
              </a:solidFill>
              <a:prstDash val="solid"/>
              <a:round/>
            </a:ln>
            <a:effectLst/>
          </c:spPr>
          <c:marker>
            <c:symbol val="none"/>
            <c:size val="7"/>
            <c:spPr>
              <a:solidFill>
                <a:srgbClr val="000000">
                  <a:alpha val="0"/>
                </a:srgbClr>
              </a:solidFill>
              <a:ln w="66675" cap="flat">
                <a:solidFill>
                  <a:srgbClr val="4A7EBB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24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Sheet1!$B$1:$L$1</c:f>
              <c:strCach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</c:strCache>
            </c:strRef>
          </c:cat>
          <c:val>
            <c:numRef>
              <c:f>Sheet1!$B$2:$L$2</c:f>
              <c:numCache>
                <c:ptCount val="11"/>
                <c:pt idx="0">
                  <c:v>1000.000000</c:v>
                </c:pt>
                <c:pt idx="1">
                  <c:v>2000.000000</c:v>
                </c:pt>
                <c:pt idx="2">
                  <c:v>3000.000000</c:v>
                </c:pt>
                <c:pt idx="3">
                  <c:v>4000.000000</c:v>
                </c:pt>
                <c:pt idx="4">
                  <c:v>2000.000000</c:v>
                </c:pt>
                <c:pt idx="5">
                  <c:v>3000.000000</c:v>
                </c:pt>
                <c:pt idx="6">
                  <c:v>5000.000000</c:v>
                </c:pt>
                <c:pt idx="7">
                  <c:v>3000.000000</c:v>
                </c:pt>
                <c:pt idx="8">
                  <c:v>7000.000000</c:v>
                </c:pt>
                <c:pt idx="9">
                  <c:v>8000.000000</c:v>
                </c:pt>
                <c:pt idx="10">
                  <c:v>10000.000000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#,##0.0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4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500"/>
        <c:minorUnit val="1250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5318"/>
          <c:y val="0.235991"/>
          <c:w val="0.794382"/>
          <c:h val="0.6617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noFill/>
            <a:ln w="28575" cap="flat">
              <a:solidFill>
                <a:srgbClr val="C0504D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1.000000</c:v>
                </c:pt>
                <c:pt idx="1">
                  <c:v>2.000000</c:v>
                </c:pt>
                <c:pt idx="2">
                  <c:v>20.000000</c:v>
                </c:pt>
                <c:pt idx="3">
                  <c:v>15.000000</c:v>
                </c:pt>
                <c:pt idx="4">
                  <c:v>13.000000</c:v>
                </c:pt>
                <c:pt idx="5">
                  <c:v>25.000000</c:v>
                </c:pt>
                <c:pt idx="6">
                  <c:v>30.000000</c:v>
                </c:pt>
                <c:pt idx="7">
                  <c:v>25.000000</c:v>
                </c:pt>
                <c:pt idx="8">
                  <c:v>40.000000</c:v>
                </c:pt>
                <c:pt idx="9">
                  <c:v>45.000000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5318"/>
          <c:y val="0.235991"/>
          <c:w val="0.794382"/>
          <c:h val="0.6617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noFill/>
            <a:ln w="28575" cap="flat">
              <a:solidFill>
                <a:srgbClr val="C0504D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100.000000</c:v>
                </c:pt>
                <c:pt idx="1">
                  <c:v>70.000000</c:v>
                </c:pt>
                <c:pt idx="2">
                  <c:v>90.000000</c:v>
                </c:pt>
                <c:pt idx="3">
                  <c:v>70.000000</c:v>
                </c:pt>
                <c:pt idx="4">
                  <c:v>60.000000</c:v>
                </c:pt>
                <c:pt idx="5">
                  <c:v>65.000000</c:v>
                </c:pt>
                <c:pt idx="6">
                  <c:v>35.000000</c:v>
                </c:pt>
                <c:pt idx="7">
                  <c:v>30.000000</c:v>
                </c:pt>
                <c:pt idx="8">
                  <c:v>20.000000</c:v>
                </c:pt>
                <c:pt idx="9">
                  <c:v>10.000000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25"/>
        <c:minorUnit val="1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185318"/>
          <c:y val="0.235991"/>
          <c:w val="0.794382"/>
          <c:h val="0.6617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noFill/>
            <a:ln w="28575" cap="flat">
              <a:solidFill>
                <a:srgbClr val="C0504D"/>
              </a:solidFill>
              <a:prstDash val="solid"/>
              <a:round/>
            </a:ln>
            <a:effectLst/>
          </c:spPr>
          <c:marker>
            <c:symbol val="none"/>
            <c:size val="4"/>
            <c:spPr>
              <a:solidFill>
                <a:srgbClr val="000000">
                  <a:alpha val="0"/>
                </a:srgbClr>
              </a:solidFill>
              <a:ln w="2857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dLbls>
            <c:numFmt formatCode="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ptCount val="10"/>
                <c:pt idx="0">
                  <c:v>1.000000</c:v>
                </c:pt>
                <c:pt idx="1">
                  <c:v>5.000000</c:v>
                </c:pt>
                <c:pt idx="2">
                  <c:v>10.000000</c:v>
                </c:pt>
                <c:pt idx="3">
                  <c:v>40.000000</c:v>
                </c:pt>
                <c:pt idx="4">
                  <c:v>40.000000</c:v>
                </c:pt>
                <c:pt idx="5">
                  <c:v>50.000000</c:v>
                </c:pt>
                <c:pt idx="6">
                  <c:v>30.000000</c:v>
                </c:pt>
                <c:pt idx="7">
                  <c:v>25.000000</c:v>
                </c:pt>
                <c:pt idx="8">
                  <c:v>20.000000</c:v>
                </c:pt>
                <c:pt idx="9">
                  <c:v>10.000000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numFmt formatCode="0" sourceLinked="0"/>
        <c:majorTickMark val="none"/>
        <c:minorTickMark val="none"/>
        <c:tickLblPos val="none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1200" u="none">
                <a:solidFill>
                  <a:srgbClr val="000000"/>
                </a:solidFill>
                <a:latin typeface="Calibri"/>
              </a:defRPr>
            </a:pPr>
          </a:p>
        </c:txPr>
        <c:crossAx val="2094734552"/>
        <c:crosses val="autoZero"/>
        <c:crossBetween val="between"/>
        <c:majorUnit val="12.5"/>
        <c:minorUnit val="6.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" name="Shape 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1pPr>
    <a:lvl2pPr indent="228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2pPr>
    <a:lvl3pPr indent="457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3pPr>
    <a:lvl4pPr indent="685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4pPr>
    <a:lvl5pPr indent="9144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5pPr>
    <a:lvl6pPr indent="11430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6pPr>
    <a:lvl7pPr indent="13716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7pPr>
    <a:lvl8pPr indent="16002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8pPr>
    <a:lvl9pPr indent="1828800" defTabSz="457200" latinLnBrk="0">
      <a:defRPr sz="1200">
        <a:solidFill>
          <a:schemeClr val="accent1"/>
        </a:solidFill>
        <a:latin typeface="+mn-lt"/>
        <a:ea typeface="+mn-ea"/>
        <a:cs typeface="+mn-cs"/>
        <a:sym typeface="Trebuchet M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</Relationships>
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</Relationships>
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</Relationships>
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</Relationships>
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</Relationships>
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</Relationships>
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0" name="Shape 8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4" name="Shape 22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4" name="Shape 2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7" name="Shape 2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5" name="Shape 2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2" name="Shape 2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00" name="Shape 3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2" name="Shape 3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Shape 4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9" name="Shape 4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Shape 4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32" name="Shape 4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0" name="Shape 4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8" name="Shape 44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Shape 4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56" name="Shape 4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1" name="Shape 4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Shape 6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7" name="Shape 6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Shape 6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98" name="Shape 6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Shape 8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3" name="Shape 8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8" name="Shape 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8" name="Shape 11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9" name="Shape 12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3" name="Shape 1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0" name="Shape 17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use Google playstore data as the data source, so we collect these data, we clean it, we split the sentence, and we build a filtering algorithm to select the high quality sentence</a:t>
            </a: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" descr="Pictur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339" y="5965187"/>
            <a:ext cx="2370620" cy="411482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8473620" y="6221731"/>
            <a:ext cx="263980" cy="269239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Slide 1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Text"/>
          <p:cNvSpPr txBox="1"/>
          <p:nvPr>
            <p:ph type="title"/>
          </p:nvPr>
        </p:nvSpPr>
        <p:spPr>
          <a:xfrm>
            <a:off x="609600" y="92074"/>
            <a:ext cx="10972800" cy="1508126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sz="4400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idx="1"/>
          </p:nvPr>
        </p:nvSpPr>
        <p:spPr>
          <a:xfrm>
            <a:off x="609600" y="1600200"/>
            <a:ext cx="10837090" cy="3563755"/>
          </a:xfrm>
          <a:prstGeom prst="rect">
            <a:avLst/>
          </a:prstGeom>
        </p:spPr>
        <p:txBody>
          <a:bodyPr lIns="45718" tIns="45718" rIns="45718" bIns="45718"/>
          <a:lstStyle>
            <a:lvl1pPr marL="342900" indent="-34290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1pPr>
            <a:lvl2pPr marL="783771" indent="-326571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2pPr>
            <a:lvl3pPr marL="1219200" indent="-30480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3pPr>
            <a:lvl4pPr marL="1737360" indent="-36576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4pPr>
            <a:lvl5pPr marL="2194560" indent="-365760" defTabSz="457200">
              <a:spcBef>
                <a:spcPts val="700"/>
              </a:spcBef>
              <a:defRPr sz="3200">
                <a:solidFill>
                  <a:schemeClr val="accent1"/>
                </a:solidFill>
                <a:latin typeface="+mn-lt"/>
                <a:ea typeface="+mn-ea"/>
                <a:cs typeface="+mn-cs"/>
                <a:sym typeface="Trebuchet MS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xfrm>
            <a:off x="11356715" y="6081717"/>
            <a:ext cx="372029" cy="358139"/>
          </a:xfrm>
          <a:prstGeom prst="rect">
            <a:avLst/>
          </a:prstGeom>
        </p:spPr>
        <p:txBody>
          <a:bodyPr lIns="45718" tIns="45718" rIns="45718" bIns="45718"/>
          <a:lstStyle>
            <a:lvl1pPr defTabSz="457200">
              <a:defRPr b="1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Text"/>
          <p:cNvSpPr txBox="1"/>
          <p:nvPr>
            <p:ph type="title"/>
          </p:nvPr>
        </p:nvSpPr>
        <p:spPr>
          <a:xfrm>
            <a:off x="2193725" y="178592"/>
            <a:ext cx="7804549" cy="1518050"/>
          </a:xfrm>
          <a:prstGeom prst="rect">
            <a:avLst/>
          </a:prstGeom>
        </p:spPr>
        <p:txBody>
          <a:bodyPr lIns="35717" tIns="35717" rIns="35717" bIns="35717"/>
          <a:lstStyle>
            <a:lvl1pPr defTabSz="410764">
              <a:defRPr sz="5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5987999" y="6536531"/>
            <a:ext cx="211239" cy="207821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sz="90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/ 55"/>
          <p:cNvSpPr txBox="1"/>
          <p:nvPr/>
        </p:nvSpPr>
        <p:spPr>
          <a:xfrm>
            <a:off x="11086227" y="6033839"/>
            <a:ext cx="527803" cy="375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/ 55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0787345" y="6049983"/>
            <a:ext cx="366662" cy="355227"/>
          </a:xfrm>
          <a:prstGeom prst="rect">
            <a:avLst/>
          </a:prstGeom>
        </p:spPr>
        <p:txBody>
          <a:bodyPr lIns="35717" tIns="35717" rIns="35717" bIns="35717" anchor="t"/>
          <a:lstStyle>
            <a:lvl1pPr algn="ctr" defTabSz="410764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/>
          <p:nvPr>
            <p:ph type="title"/>
          </p:nvPr>
        </p:nvSpPr>
        <p:spPr>
          <a:xfrm>
            <a:off x="914399" y="609599"/>
            <a:ext cx="10363201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half" idx="1"/>
          </p:nvPr>
        </p:nvSpPr>
        <p:spPr>
          <a:xfrm>
            <a:off x="914399" y="1981200"/>
            <a:ext cx="5080001" cy="41148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599" y="42082"/>
            <a:ext cx="10972801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96" tIns="50396" rIns="50396" bIns="50396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599" y="1544637"/>
            <a:ext cx="10972801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396" tIns="50396" rIns="50396" bIns="50396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ln w="12700">
            <a:miter lim="400000"/>
          </a:ln>
        </p:spPr>
        <p:txBody>
          <a:bodyPr wrap="none" lIns="50396" tIns="50396" rIns="50396" bIns="50396" anchor="ctr">
            <a:spAutoFit/>
          </a:bodyPr>
          <a:lstStyle>
            <a:lvl1pPr algn="r" defTabSz="1007912">
              <a:defRPr sz="12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ct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370698" marR="0" indent="-37069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7176" marR="0" indent="-349209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077206" marR="0" indent="-321272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511869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889836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267804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645771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023737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401705" marR="0" indent="-377968" algn="l" defTabSz="1007912" latinLnBrk="0">
        <a:lnSpc>
          <a:spcPct val="100000"/>
        </a:lnSpc>
        <a:spcBef>
          <a:spcPts val="8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77966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755933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133902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511868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889836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267803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645771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023737" algn="r" defTabSz="1007912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7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Relationship Id="rId5" Type="http://schemas.openxmlformats.org/officeDocument/2006/relationships/image" Target="../media/image43.png"/><Relationship Id="rId6" Type="http://schemas.openxmlformats.org/officeDocument/2006/relationships/image" Target="../media/image44.png"/><Relationship Id="rId7" Type="http://schemas.openxmlformats.org/officeDocument/2006/relationships/image" Target="../media/image45.png"/><Relationship Id="rId8" Type="http://schemas.openxmlformats.org/officeDocument/2006/relationships/image" Target="../media/image46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5.png"/><Relationship Id="rId4" Type="http://schemas.openxmlformats.org/officeDocument/2006/relationships/image" Target="../media/image3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Relationship Id="rId4" Type="http://schemas.openxmlformats.org/officeDocument/2006/relationships/image" Target="../media/image40.png"/><Relationship Id="rId5" Type="http://schemas.openxmlformats.org/officeDocument/2006/relationships/image" Target="../media/image45.png"/><Relationship Id="rId6" Type="http://schemas.openxmlformats.org/officeDocument/2006/relationships/image" Target="../media/image4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7.png"/><Relationship Id="rId4" Type="http://schemas.openxmlformats.org/officeDocument/2006/relationships/image" Target="../media/image4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1.tif"/><Relationship Id="rId5" Type="http://schemas.openxmlformats.org/officeDocument/2006/relationships/image" Target="../media/image58.png"/><Relationship Id="rId6" Type="http://schemas.openxmlformats.org/officeDocument/2006/relationships/image" Target="../media/image59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6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Relationship Id="rId9" Type="http://schemas.openxmlformats.org/officeDocument/2006/relationships/image" Target="../media/image69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Relationship Id="rId5" Type="http://schemas.openxmlformats.org/officeDocument/2006/relationships/chart" Target="../charts/chart4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399" cy="35522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7" tIns="35717" rIns="35717" bIns="35717" anchor="t"/>
          <a:lstStyle>
            <a:lvl1pPr algn="ctr" defTabSz="410764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2" name="Title 1"/>
          <p:cNvSpPr txBox="1"/>
          <p:nvPr/>
        </p:nvSpPr>
        <p:spPr>
          <a:xfrm>
            <a:off x="1124441" y="712906"/>
            <a:ext cx="9545015" cy="2473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CS 589 Fall 2020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Maximum likelihood estimation</a:t>
            </a:r>
          </a:p>
          <a:p>
            <a:pPr algn="ctr">
              <a:lnSpc>
                <a:spcPts val="5600"/>
              </a:lnSpc>
              <a:spcBef>
                <a:spcPts val="1200"/>
              </a:spcBef>
              <a:defRPr b="1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Expectation maximization</a:t>
            </a:r>
          </a:p>
        </p:txBody>
      </p:sp>
      <p:sp>
        <p:nvSpPr>
          <p:cNvPr id="73" name="TextBox 6"/>
          <p:cNvSpPr txBox="1"/>
          <p:nvPr/>
        </p:nvSpPr>
        <p:spPr>
          <a:xfrm>
            <a:off x="4667851" y="4023900"/>
            <a:ext cx="7648084" cy="7426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Instructor: Susan Liu</a:t>
            </a:r>
          </a:p>
          <a:p>
            <a: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TA: Huihui Liu</a:t>
            </a:r>
          </a:p>
        </p:txBody>
      </p:sp>
      <p:sp>
        <p:nvSpPr>
          <p:cNvPr id="74" name="TextBox 6"/>
          <p:cNvSpPr txBox="1"/>
          <p:nvPr/>
        </p:nvSpPr>
        <p:spPr>
          <a:xfrm>
            <a:off x="3730083" y="5216551"/>
            <a:ext cx="627115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Stevens Institute of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An example problem: Coin-topic problem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An example problem: Coin-topic problem</a:t>
            </a:r>
          </a:p>
        </p:txBody>
      </p:sp>
      <p:sp>
        <p:nvSpPr>
          <p:cNvPr id="17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74" name="Author H and author T are co-authoring a paper in the following way:…"/>
          <p:cNvSpPr txBox="1"/>
          <p:nvPr>
            <p:ph type="body" idx="4294967295"/>
          </p:nvPr>
        </p:nvSpPr>
        <p:spPr>
          <a:xfrm>
            <a:off x="631530" y="1544531"/>
            <a:ext cx="11271381" cy="542532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Author H and author T are co-authoring a paper in the following way: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At each time, they toss a coin to write the next word. If it’s “head”, author H writes the next word, if it’s “tail”, author T writes the next word. The probability for “head” is 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The head author selects the next word by randomly sampling from             , so does the tail author 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Problem</a:t>
            </a:r>
            <a:r>
              <a:t>: estimating the parameters that maximizes the document likelihood</a:t>
            </a:r>
            <a:endParaRPr sz="1958"/>
          </a:p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7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711206" y="3220679"/>
            <a:ext cx="157512" cy="2155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96029" y="4021911"/>
            <a:ext cx="976099" cy="31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oin-topic problem: known p(v|T), unknow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/>
          <a:p>
            <a: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Coin-topic problem: known p(v|T), </a:t>
            </a:r>
            <a:r>
              <a:rPr>
                <a:solidFill>
                  <a:srgbClr val="FF2600"/>
                </a:solidFill>
              </a:rPr>
              <a:t>unknown</a:t>
            </a:r>
            <a:r>
              <a:t> </a:t>
            </a:r>
          </a:p>
        </p:txBody>
      </p:sp>
      <p:sp>
        <p:nvSpPr>
          <p:cNvPr id="181" name="Slide Number"/>
          <p:cNvSpPr txBox="1"/>
          <p:nvPr>
            <p:ph type="sldNum" sz="quarter" idx="4294967295"/>
          </p:nvPr>
        </p:nvSpPr>
        <p:spPr>
          <a:xfrm>
            <a:off x="10794351" y="6049983"/>
            <a:ext cx="352650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2" name="Body"/>
          <p:cNvSpPr txBox="1"/>
          <p:nvPr>
            <p:ph type="body" idx="4294967295"/>
          </p:nvPr>
        </p:nvSpPr>
        <p:spPr>
          <a:xfrm>
            <a:off x="631530" y="1544531"/>
            <a:ext cx="11271381" cy="5425328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8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24285" y="680616"/>
            <a:ext cx="157512" cy="215543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Maximum likelihood estimation:…"/>
          <p:cNvSpPr txBox="1"/>
          <p:nvPr/>
        </p:nvSpPr>
        <p:spPr>
          <a:xfrm>
            <a:off x="631530" y="1544531"/>
            <a:ext cx="11271381" cy="5425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Maximum likelihood estimation: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Suppose both head and tail distributions are known, e.g.:</a:t>
            </a:r>
            <a:endParaRPr sz="1958"/>
          </a:p>
          <a:p>
            <a:pPr>
              <a:lnSpc>
                <a:spcPts val="2400"/>
              </a:lnSpc>
              <a:spcBef>
                <a:spcPts val="500"/>
              </a:spcBef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graphicFrame>
        <p:nvGraphicFramePr>
          <p:cNvPr id="185" name="Table"/>
          <p:cNvGraphicFramePr/>
          <p:nvPr/>
        </p:nvGraphicFramePr>
        <p:xfrm>
          <a:off x="367979" y="4257194"/>
          <a:ext cx="11904941" cy="14391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700705"/>
                <a:gridCol w="1355832"/>
                <a:gridCol w="1682812"/>
                <a:gridCol w="1243403"/>
                <a:gridCol w="1553356"/>
                <a:gridCol w="1445503"/>
                <a:gridCol w="1789758"/>
              </a:tblGrid>
              <a:tr h="577259">
                <a:tc>
                  <a:txBody>
                    <a:bodyPr/>
                    <a:lstStyle/>
                    <a:p>
                      <a:pPr indent="457200" algn="ctr" defTabSz="457200">
                        <a:defRPr sz="2000"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computer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data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baseball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game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interesting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p(w|T)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457200">
                        <a:lnSpc>
                          <a:spcPts val="38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11111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  <a:tr h="430924"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p(w|H)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0.15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 defTabSz="457200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chemeClr val="accen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8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58391" y="2226389"/>
            <a:ext cx="5659858" cy="7431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xpectation maximiz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92" name="We use             to represent the hidden variable, i.e., whether the topic for word v is head or tail topic…"/>
          <p:cNvSpPr txBox="1"/>
          <p:nvPr>
            <p:ph type="body" idx="4294967295"/>
          </p:nvPr>
        </p:nvSpPr>
        <p:spPr>
          <a:xfrm>
            <a:off x="631530" y="1490419"/>
            <a:ext cx="11620130" cy="331720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 use             to represent the hidden variable, i.e., whether the topic for word v is head or tail topic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Take the derivative of                  over lambda:</a:t>
            </a:r>
            <a:endParaRPr sz="1958"/>
          </a:p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19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7117" y="1659696"/>
            <a:ext cx="688727" cy="254829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(M step)"/>
          <p:cNvSpPr txBox="1"/>
          <p:nvPr/>
        </p:nvSpPr>
        <p:spPr>
          <a:xfrm>
            <a:off x="8107558" y="5194386"/>
            <a:ext cx="117508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(M step)</a:t>
            </a:r>
          </a:p>
        </p:txBody>
      </p:sp>
      <p:pic>
        <p:nvPicPr>
          <p:cNvPr id="195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10586" y="3657217"/>
            <a:ext cx="1241800" cy="28016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6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05419" y="4114512"/>
            <a:ext cx="7314953" cy="7680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48752" y="5097816"/>
            <a:ext cx="4526102" cy="68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329378" y="2622119"/>
            <a:ext cx="9994528" cy="6213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xpectation maximiz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</a:t>
            </a:r>
          </a:p>
        </p:txBody>
      </p:sp>
      <p:sp>
        <p:nvSpPr>
          <p:cNvPr id="20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04" name="We use             to represent the hidden variable, i.e., whether the topic for word v is head or tail topic…"/>
          <p:cNvSpPr txBox="1"/>
          <p:nvPr>
            <p:ph type="body" idx="4294967295"/>
          </p:nvPr>
        </p:nvSpPr>
        <p:spPr>
          <a:xfrm>
            <a:off x="731120" y="1544531"/>
            <a:ext cx="11520540" cy="3047711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We use             to represent the hidden variable, i.e., whether the topic for word v is head or tail topic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 step: the standard derivation is to apply Bayes theorem:</a:t>
            </a:r>
            <a:endParaRPr sz="1958"/>
          </a:p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0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7117" y="1659696"/>
            <a:ext cx="688727" cy="254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29378" y="2622119"/>
            <a:ext cx="9994528" cy="6213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340051" y="4337788"/>
            <a:ext cx="7772614" cy="6932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oin-topic problem: unknown topic, know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Coin-topic problem: unknown topic, known </a:t>
            </a:r>
          </a:p>
        </p:txBody>
      </p:sp>
      <p:sp>
        <p:nvSpPr>
          <p:cNvPr id="21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13" name="Body"/>
          <p:cNvSpPr txBox="1"/>
          <p:nvPr>
            <p:ph type="body" idx="4294967295"/>
          </p:nvPr>
        </p:nvSpPr>
        <p:spPr>
          <a:xfrm>
            <a:off x="654272" y="1544531"/>
            <a:ext cx="11248639" cy="3443919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1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4585" y="680616"/>
            <a:ext cx="157512" cy="215543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For the same coin topic problem, assume lambda is known whereas              is unknown, estimate…"/>
          <p:cNvSpPr txBox="1"/>
          <p:nvPr/>
        </p:nvSpPr>
        <p:spPr>
          <a:xfrm>
            <a:off x="813625" y="1544531"/>
            <a:ext cx="11089286" cy="51981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the same coin topic problem, assume lambda is known whereas              is unknown, estimate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Take the derivative and set to 0, we can get (M step):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 step follows the same posterior estimation as the previous slide</a:t>
            </a:r>
            <a:endParaRPr sz="1958"/>
          </a:p>
          <a:p>
            <a:pPr>
              <a:lnSpc>
                <a:spcPts val="2400"/>
              </a:lnSpc>
              <a:spcBef>
                <a:spcPts val="500"/>
              </a:spcBef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1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06050" y="1615506"/>
            <a:ext cx="976099" cy="319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04082" y="3071001"/>
            <a:ext cx="822718" cy="26938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Line"/>
          <p:cNvSpPr/>
          <p:nvPr/>
        </p:nvSpPr>
        <p:spPr>
          <a:xfrm>
            <a:off x="1218624" y="2942899"/>
            <a:ext cx="530081" cy="1"/>
          </a:xfrm>
          <a:prstGeom prst="line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19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8785" y="1978495"/>
            <a:ext cx="976098" cy="319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18972" y="2438637"/>
            <a:ext cx="10339815" cy="68888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833341" y="4357858"/>
            <a:ext cx="4926105" cy="1066945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179350" y="3069439"/>
            <a:ext cx="2441320" cy="7690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oin-topic problem: unknown topic, know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Coin-topic problem: unknown topic, known </a:t>
            </a:r>
          </a:p>
        </p:txBody>
      </p:sp>
      <p:sp>
        <p:nvSpPr>
          <p:cNvPr id="22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28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229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84585" y="680616"/>
            <a:ext cx="157512" cy="215543"/>
          </a:xfrm>
          <a:prstGeom prst="rect">
            <a:avLst/>
          </a:prstGeom>
          <a:ln w="12700">
            <a:miter lim="400000"/>
          </a:ln>
        </p:spPr>
      </p:pic>
      <p:sp>
        <p:nvSpPr>
          <p:cNvPr id="230" name="For the same coin topic problem, assume lambda is known whereas              is unknown, estimate…"/>
          <p:cNvSpPr txBox="1"/>
          <p:nvPr/>
        </p:nvSpPr>
        <p:spPr>
          <a:xfrm>
            <a:off x="631530" y="1544531"/>
            <a:ext cx="11652082" cy="470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For the same coin topic problem, assume lambda is known whereas              is unknown, estimate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Application: removing background topic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Suppose p(w|H) is the main topic (computer game)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p(w|T) is the background topic: the: 0.3, a: 0.2, …,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mixture of head and tail topic is dominated by background words:</a:t>
            </a:r>
          </a:p>
          <a:p>
            <a:pPr lvl="1" marL="621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After stop words removal, the true topic p(w|T) is “revealed”: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31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306050" y="1615506"/>
            <a:ext cx="976099" cy="319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88785" y="1978495"/>
            <a:ext cx="976098" cy="3196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oin-topic problem: unknown topic and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Coin-topic problem: unknown topic and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3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61875" y="670062"/>
            <a:ext cx="157512" cy="215542"/>
          </a:xfrm>
          <a:prstGeom prst="rect">
            <a:avLst/>
          </a:prstGeom>
          <a:ln w="12700">
            <a:miter lim="400000"/>
          </a:ln>
        </p:spPr>
      </p:pic>
      <p:sp>
        <p:nvSpPr>
          <p:cNvPr id="239" name="Suppose both p(w|H) and lambda are unknown:"/>
          <p:cNvSpPr txBox="1"/>
          <p:nvPr/>
        </p:nvSpPr>
        <p:spPr>
          <a:xfrm>
            <a:off x="784750" y="1544531"/>
            <a:ext cx="11118161" cy="816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Suppose both p(w|H) and lambda are unknown:</a:t>
            </a:r>
            <a:endParaRPr sz="1958"/>
          </a:p>
          <a:p>
            <a:pPr>
              <a:lnSpc>
                <a:spcPts val="2400"/>
              </a:lnSpc>
              <a:spcBef>
                <a:spcPts val="500"/>
              </a:spcBef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40" name="(M step of unknown topic)"/>
          <p:cNvSpPr txBox="1"/>
          <p:nvPr/>
        </p:nvSpPr>
        <p:spPr>
          <a:xfrm>
            <a:off x="8083957" y="3411786"/>
            <a:ext cx="3565125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(M step of unknown topic)</a:t>
            </a:r>
          </a:p>
        </p:txBody>
      </p:sp>
      <p:sp>
        <p:nvSpPr>
          <p:cNvPr id="241" name="(E step)"/>
          <p:cNvSpPr txBox="1"/>
          <p:nvPr/>
        </p:nvSpPr>
        <p:spPr>
          <a:xfrm>
            <a:off x="9638294" y="5003905"/>
            <a:ext cx="1128697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(E step)</a:t>
            </a:r>
          </a:p>
        </p:txBody>
      </p:sp>
      <p:pic>
        <p:nvPicPr>
          <p:cNvPr id="242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91997" y="2158153"/>
            <a:ext cx="4526103" cy="6818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45461" y="3233699"/>
            <a:ext cx="4926105" cy="1066945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(M step of unknown lambda)"/>
          <p:cNvSpPr txBox="1"/>
          <p:nvPr/>
        </p:nvSpPr>
        <p:spPr>
          <a:xfrm>
            <a:off x="8083957" y="2292823"/>
            <a:ext cx="3875903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(M step of unknown lambda)</a:t>
            </a:r>
          </a:p>
        </p:txBody>
      </p:sp>
      <p:pic>
        <p:nvPicPr>
          <p:cNvPr id="245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44091" y="4887650"/>
            <a:ext cx="7231259" cy="645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Rectangle 2"/>
          <p:cNvSpPr txBox="1"/>
          <p:nvPr>
            <p:ph type="title"/>
          </p:nvPr>
        </p:nvSpPr>
        <p:spPr>
          <a:xfrm>
            <a:off x="723899" y="62802"/>
            <a:ext cx="10363201" cy="10668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Applications of Coin Topic Problem for Text Mining</a:t>
            </a:r>
          </a:p>
        </p:txBody>
      </p:sp>
      <p:sp>
        <p:nvSpPr>
          <p:cNvPr id="250" name="Text Box 48"/>
          <p:cNvSpPr txBox="1"/>
          <p:nvPr/>
        </p:nvSpPr>
        <p:spPr>
          <a:xfrm>
            <a:off x="429086" y="1545151"/>
            <a:ext cx="5939157" cy="3092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marL="240631" indent="-240631" defTabSz="1007912">
              <a:spcBef>
                <a:spcPts val="36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Application Scenarios:</a:t>
            </a:r>
          </a:p>
          <a:p>
            <a:pPr lvl="1" marL="621631" indent="-240631" defTabSz="1007912">
              <a:spcBef>
                <a:spcPts val="13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p(w|H) &amp; p(w|T) are known; estimate λ</a:t>
            </a:r>
          </a:p>
          <a:p>
            <a:pPr lvl="1" marL="621631" indent="-240631" defTabSz="1007912">
              <a:spcBef>
                <a:spcPts val="13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p(w|H) &amp; λ are known; estimate p(w|T)</a:t>
            </a:r>
          </a:p>
          <a:p>
            <a:pPr lvl="1" marL="621631" indent="-240631" defTabSz="1007912">
              <a:spcBef>
                <a:spcPts val="13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p(w|H) is known; estimate λ &amp; p(w|T)</a:t>
            </a:r>
          </a:p>
          <a:p>
            <a:pPr lvl="1" marL="621631" indent="-240631" defTabSz="1007912">
              <a:spcBef>
                <a:spcPts val="13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λ is known; estimate p(w|H)&amp; p(w|T)</a:t>
            </a:r>
          </a:p>
          <a:p>
            <a:pPr lvl="1" marL="621631" indent="-240631" defTabSz="1007912">
              <a:spcBef>
                <a:spcPts val="13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Estimate λ, p(w|H), p(w|T) </a:t>
            </a:r>
          </a:p>
        </p:txBody>
      </p:sp>
      <p:grpSp>
        <p:nvGrpSpPr>
          <p:cNvPr id="261" name="Group 61"/>
          <p:cNvGrpSpPr/>
          <p:nvPr/>
        </p:nvGrpSpPr>
        <p:grpSpPr>
          <a:xfrm>
            <a:off x="4509642" y="1741484"/>
            <a:ext cx="8031077" cy="4025947"/>
            <a:chOff x="0" y="0"/>
            <a:chExt cx="8031076" cy="4025946"/>
          </a:xfrm>
        </p:grpSpPr>
        <p:sp>
          <p:nvSpPr>
            <p:cNvPr id="251" name="Rectangle 50"/>
            <p:cNvSpPr/>
            <p:nvPr/>
          </p:nvSpPr>
          <p:spPr>
            <a:xfrm>
              <a:off x="2291132" y="0"/>
              <a:ext cx="4738547" cy="63323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noAutofit/>
            </a:bodyPr>
            <a:lstStyle>
              <a:lvl1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how much percent of the document is about computer game?</a:t>
              </a:r>
            </a:p>
          </p:txBody>
        </p:sp>
        <p:sp>
          <p:nvSpPr>
            <p:cNvPr id="252" name="Rectangle 51"/>
            <p:cNvSpPr/>
            <p:nvPr/>
          </p:nvSpPr>
          <p:spPr>
            <a:xfrm>
              <a:off x="2560019" y="822476"/>
              <a:ext cx="4638869" cy="63323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30% of the doc is about computer game, what’s the other topic about?</a:t>
              </a:r>
            </a:p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rest about? </a:t>
              </a:r>
            </a:p>
          </p:txBody>
        </p:sp>
        <p:sp>
          <p:nvSpPr>
            <p:cNvPr id="253" name="Rectangle 52"/>
            <p:cNvSpPr/>
            <p:nvPr/>
          </p:nvSpPr>
          <p:spPr>
            <a:xfrm>
              <a:off x="2321184" y="1695567"/>
              <a:ext cx="5709893" cy="63323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The doc is about computer game, is it also about some</a:t>
              </a:r>
            </a:p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other topic, and if so to what extent? </a:t>
              </a:r>
            </a:p>
          </p:txBody>
        </p:sp>
        <p:sp>
          <p:nvSpPr>
            <p:cNvPr id="254" name="Rectangle 53"/>
            <p:cNvSpPr/>
            <p:nvPr/>
          </p:nvSpPr>
          <p:spPr>
            <a:xfrm>
              <a:off x="1982703" y="2522789"/>
              <a:ext cx="5109737" cy="633230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30% of the doc is about one topic and 70% is about</a:t>
              </a:r>
            </a:p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another, what are these two topics?  </a:t>
              </a:r>
            </a:p>
          </p:txBody>
        </p:sp>
        <p:sp>
          <p:nvSpPr>
            <p:cNvPr id="255" name="Rectangle 54"/>
            <p:cNvSpPr/>
            <p:nvPr/>
          </p:nvSpPr>
          <p:spPr>
            <a:xfrm>
              <a:off x="462702" y="3392716"/>
              <a:ext cx="6508052" cy="633231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The doc is about two subtopics, find out what these two subtopics </a:t>
              </a:r>
            </a:p>
            <a:p>
              <a:pPr defTabSz="1007912">
                <a:defRPr sz="17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are and to what extent the doc covers each.    </a:t>
              </a:r>
            </a:p>
          </p:txBody>
        </p:sp>
        <p:sp>
          <p:nvSpPr>
            <p:cNvPr id="256" name="AutoShape 55"/>
            <p:cNvSpPr/>
            <p:nvPr/>
          </p:nvSpPr>
          <p:spPr>
            <a:xfrm rot="1986553">
              <a:off x="6101" y="2955120"/>
              <a:ext cx="531448" cy="180313"/>
            </a:xfrm>
            <a:prstGeom prst="leftArrow">
              <a:avLst>
                <a:gd name="adj1" fmla="val 50000"/>
                <a:gd name="adj2" fmla="val 73684"/>
              </a:avLst>
            </a:prstGeom>
            <a:solidFill>
              <a:srgbClr val="4F81BD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7" name="AutoShape 56"/>
            <p:cNvSpPr/>
            <p:nvPr/>
          </p:nvSpPr>
          <p:spPr>
            <a:xfrm rot="1138744">
              <a:off x="1434463" y="2412898"/>
              <a:ext cx="379606" cy="180313"/>
            </a:xfrm>
            <a:prstGeom prst="leftArrow">
              <a:avLst>
                <a:gd name="adj1" fmla="val 50000"/>
                <a:gd name="adj2" fmla="val 52632"/>
              </a:avLst>
            </a:prstGeom>
            <a:solidFill>
              <a:srgbClr val="4F81BD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8" name="AutoShape 57"/>
            <p:cNvSpPr/>
            <p:nvPr/>
          </p:nvSpPr>
          <p:spPr>
            <a:xfrm>
              <a:off x="1663731" y="1674829"/>
              <a:ext cx="379606" cy="180313"/>
            </a:xfrm>
            <a:prstGeom prst="leftArrow">
              <a:avLst>
                <a:gd name="adj1" fmla="val 50000"/>
                <a:gd name="adj2" fmla="val 52632"/>
              </a:avLst>
            </a:prstGeom>
            <a:solidFill>
              <a:srgbClr val="4F81BD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59" name="AutoShape 58"/>
            <p:cNvSpPr/>
            <p:nvPr/>
          </p:nvSpPr>
          <p:spPr>
            <a:xfrm rot="20331191">
              <a:off x="1983353" y="1064827"/>
              <a:ext cx="445158" cy="159024"/>
            </a:xfrm>
            <a:prstGeom prst="leftArrow">
              <a:avLst>
                <a:gd name="adj1" fmla="val 50000"/>
                <a:gd name="adj2" fmla="val 52632"/>
              </a:avLst>
            </a:prstGeom>
            <a:solidFill>
              <a:srgbClr val="4F81BD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  <p:sp>
          <p:nvSpPr>
            <p:cNvPr id="260" name="AutoShape 59"/>
            <p:cNvSpPr/>
            <p:nvPr/>
          </p:nvSpPr>
          <p:spPr>
            <a:xfrm rot="19026896">
              <a:off x="1821371" y="433382"/>
              <a:ext cx="379606" cy="180313"/>
            </a:xfrm>
            <a:prstGeom prst="leftArrow">
              <a:avLst>
                <a:gd name="adj1" fmla="val 50000"/>
                <a:gd name="adj2" fmla="val 52632"/>
              </a:avLst>
            </a:prstGeom>
            <a:solidFill>
              <a:srgbClr val="4F81BD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</a:p>
          </p:txBody>
        </p:sp>
      </p:grpSp>
      <p:sp>
        <p:nvSpPr>
          <p:cNvPr id="262" name="Slide Number Placeholder 1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1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Expectation maximization as hill climbing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 as hill climbing</a:t>
            </a:r>
          </a:p>
        </p:txBody>
      </p:sp>
      <p:sp>
        <p:nvSpPr>
          <p:cNvPr id="26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66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  <p:sp>
        <p:nvSpPr>
          <p:cNvPr id="267" name="Line 3"/>
          <p:cNvSpPr/>
          <p:nvPr/>
        </p:nvSpPr>
        <p:spPr>
          <a:xfrm flipV="1">
            <a:off x="1937036" y="5438959"/>
            <a:ext cx="6947987" cy="1804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8" name="Line 4"/>
          <p:cNvSpPr/>
          <p:nvPr/>
        </p:nvSpPr>
        <p:spPr>
          <a:xfrm flipV="1">
            <a:off x="1922748" y="2428057"/>
            <a:ext cx="1" cy="3028951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69" name="Freeform 7"/>
          <p:cNvSpPr/>
          <p:nvPr/>
        </p:nvSpPr>
        <p:spPr>
          <a:xfrm>
            <a:off x="3411045" y="3374007"/>
            <a:ext cx="4000501" cy="18332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997" fill="norm" stroke="1" extrusionOk="0">
                <a:moveTo>
                  <a:pt x="0" y="20342"/>
                </a:moveTo>
                <a:cubicBezTo>
                  <a:pt x="1054" y="15924"/>
                  <a:pt x="2109" y="11506"/>
                  <a:pt x="2777" y="10524"/>
                </a:cubicBezTo>
                <a:cubicBezTo>
                  <a:pt x="3446" y="9542"/>
                  <a:pt x="3394" y="14452"/>
                  <a:pt x="4011" y="14452"/>
                </a:cubicBezTo>
                <a:cubicBezTo>
                  <a:pt x="4629" y="14452"/>
                  <a:pt x="5811" y="12924"/>
                  <a:pt x="6480" y="10524"/>
                </a:cubicBezTo>
                <a:cubicBezTo>
                  <a:pt x="7149" y="8124"/>
                  <a:pt x="7149" y="706"/>
                  <a:pt x="8023" y="52"/>
                </a:cubicBezTo>
                <a:cubicBezTo>
                  <a:pt x="8897" y="-603"/>
                  <a:pt x="10594" y="5179"/>
                  <a:pt x="11726" y="6597"/>
                </a:cubicBezTo>
                <a:cubicBezTo>
                  <a:pt x="12857" y="8015"/>
                  <a:pt x="13989" y="7579"/>
                  <a:pt x="14811" y="8561"/>
                </a:cubicBezTo>
                <a:cubicBezTo>
                  <a:pt x="15634" y="9542"/>
                  <a:pt x="15994" y="11506"/>
                  <a:pt x="16663" y="12488"/>
                </a:cubicBezTo>
                <a:cubicBezTo>
                  <a:pt x="17331" y="13470"/>
                  <a:pt x="18000" y="13033"/>
                  <a:pt x="18823" y="14452"/>
                </a:cubicBezTo>
                <a:cubicBezTo>
                  <a:pt x="19646" y="15870"/>
                  <a:pt x="20623" y="18433"/>
                  <a:pt x="21600" y="20997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755933">
              <a:def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0" name="Freeform 8"/>
          <p:cNvSpPr/>
          <p:nvPr/>
        </p:nvSpPr>
        <p:spPr>
          <a:xfrm>
            <a:off x="4858845" y="4176953"/>
            <a:ext cx="1981201" cy="9160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16" fill="norm" stroke="1" extrusionOk="0">
                <a:moveTo>
                  <a:pt x="21600" y="21416"/>
                </a:moveTo>
                <a:cubicBezTo>
                  <a:pt x="19875" y="14513"/>
                  <a:pt x="18150" y="7610"/>
                  <a:pt x="16200" y="4047"/>
                </a:cubicBezTo>
                <a:cubicBezTo>
                  <a:pt x="14250" y="484"/>
                  <a:pt x="11850" y="-184"/>
                  <a:pt x="9900" y="39"/>
                </a:cubicBezTo>
                <a:cubicBezTo>
                  <a:pt x="7950" y="261"/>
                  <a:pt x="6150" y="1820"/>
                  <a:pt x="4500" y="5383"/>
                </a:cubicBezTo>
                <a:cubicBezTo>
                  <a:pt x="2850" y="8946"/>
                  <a:pt x="1425" y="15181"/>
                  <a:pt x="0" y="21416"/>
                </a:cubicBezTo>
              </a:path>
            </a:pathLst>
          </a:cu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defTabSz="755933">
              <a:defRPr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1" name="Oval 9"/>
          <p:cNvSpPr/>
          <p:nvPr/>
        </p:nvSpPr>
        <p:spPr>
          <a:xfrm>
            <a:off x="6354440" y="4339494"/>
            <a:ext cx="114301" cy="57151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755933"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2" name="Text Box 10"/>
          <p:cNvSpPr txBox="1"/>
          <p:nvPr/>
        </p:nvSpPr>
        <p:spPr>
          <a:xfrm>
            <a:off x="6435560" y="4092840"/>
            <a:ext cx="2254305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755933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current guess</a:t>
            </a:r>
          </a:p>
        </p:txBody>
      </p:sp>
      <p:sp>
        <p:nvSpPr>
          <p:cNvPr id="273" name="Line 12"/>
          <p:cNvSpPr/>
          <p:nvPr/>
        </p:nvSpPr>
        <p:spPr>
          <a:xfrm>
            <a:off x="5878190" y="4031047"/>
            <a:ext cx="1" cy="40005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274" name="Oval 13"/>
          <p:cNvSpPr/>
          <p:nvPr/>
        </p:nvSpPr>
        <p:spPr>
          <a:xfrm>
            <a:off x="5801990" y="4031047"/>
            <a:ext cx="114301" cy="57151"/>
          </a:xfrm>
          <a:prstGeom prst="ellipse">
            <a:avLst/>
          </a:prstGeom>
          <a:solidFill>
            <a:srgbClr val="4F81BD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 defTabSz="755933">
              <a:defRPr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sp>
        <p:nvSpPr>
          <p:cNvPr id="275" name="Text Box 14"/>
          <p:cNvSpPr txBox="1"/>
          <p:nvPr/>
        </p:nvSpPr>
        <p:spPr>
          <a:xfrm>
            <a:off x="5735486" y="3639825"/>
            <a:ext cx="1639557" cy="375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 defTabSz="755933">
              <a:defRPr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next guess</a:t>
            </a:r>
          </a:p>
        </p:txBody>
      </p:sp>
      <p:pic>
        <p:nvPicPr>
          <p:cNvPr id="276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7535" y="2599568"/>
            <a:ext cx="7756930" cy="321683"/>
          </a:xfrm>
          <a:prstGeom prst="rect">
            <a:avLst/>
          </a:prstGeom>
          <a:ln w="12700">
            <a:miter lim="400000"/>
          </a:ln>
        </p:spPr>
      </p:pic>
      <p:sp>
        <p:nvSpPr>
          <p:cNvPr id="277" name="Line"/>
          <p:cNvSpPr/>
          <p:nvPr/>
        </p:nvSpPr>
        <p:spPr>
          <a:xfrm flipH="1">
            <a:off x="5008327" y="3056329"/>
            <a:ext cx="357684" cy="357684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78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204472" y="3119696"/>
            <a:ext cx="5190699" cy="297773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Line"/>
          <p:cNvSpPr/>
          <p:nvPr/>
        </p:nvSpPr>
        <p:spPr>
          <a:xfrm>
            <a:off x="6384651" y="3494831"/>
            <a:ext cx="330175" cy="135373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Rectangle"/>
          <p:cNvSpPr/>
          <p:nvPr/>
        </p:nvSpPr>
        <p:spPr>
          <a:xfrm>
            <a:off x="8579259" y="3007527"/>
            <a:ext cx="1283070" cy="733205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281" name="M step object"/>
          <p:cNvSpPr txBox="1"/>
          <p:nvPr/>
        </p:nvSpPr>
        <p:spPr>
          <a:xfrm>
            <a:off x="8626343" y="4174894"/>
            <a:ext cx="616538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 step object</a:t>
            </a:r>
          </a:p>
        </p:txBody>
      </p:sp>
      <p:sp>
        <p:nvSpPr>
          <p:cNvPr id="282" name="converge to local optimal"/>
          <p:cNvSpPr txBox="1"/>
          <p:nvPr/>
        </p:nvSpPr>
        <p:spPr>
          <a:xfrm>
            <a:off x="5143736" y="5554153"/>
            <a:ext cx="6165387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converge to local optimal</a:t>
            </a:r>
          </a:p>
        </p:txBody>
      </p:sp>
      <p:sp>
        <p:nvSpPr>
          <p:cNvPr id="283" name="Line"/>
          <p:cNvSpPr/>
          <p:nvPr/>
        </p:nvSpPr>
        <p:spPr>
          <a:xfrm flipH="1" flipV="1">
            <a:off x="5973376" y="4093623"/>
            <a:ext cx="386791" cy="142560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EM algorithm in ac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 algorithm in action</a:t>
            </a:r>
          </a:p>
        </p:txBody>
      </p:sp>
      <p:sp>
        <p:nvSpPr>
          <p:cNvPr id="28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89" name="Object 4" descr="Object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0023" y="3137811"/>
            <a:ext cx="8356601" cy="2159343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Log likelihood increases:"/>
          <p:cNvSpPr txBox="1"/>
          <p:nvPr/>
        </p:nvSpPr>
        <p:spPr>
          <a:xfrm>
            <a:off x="862367" y="1544531"/>
            <a:ext cx="11040544" cy="2257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Log likelihood increases:</a:t>
            </a:r>
            <a:endParaRPr sz="1958"/>
          </a:p>
          <a:p>
            <a:pPr>
              <a:lnSpc>
                <a:spcPts val="2400"/>
              </a:lnSpc>
              <a:spcBef>
                <a:spcPts val="500"/>
              </a:spcBef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ap of Lecture 2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Recap of Lecture 2</a:t>
            </a:r>
          </a:p>
        </p:txBody>
      </p:sp>
      <p:sp>
        <p:nvSpPr>
          <p:cNvPr id="77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8" name="RSJ: no parameter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RSJ: no parameter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BM25: Due to the formulation of two-Poisson, parameters are difficult to estimate, so use a parameter free version to replace it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Language model based retrieval model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Leave-one-out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EM algorithm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opic models and analysi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Topic models and analysis</a:t>
            </a:r>
          </a:p>
        </p:txBody>
      </p:sp>
      <p:sp>
        <p:nvSpPr>
          <p:cNvPr id="29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296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297" name="Topic ≈ main idea discussed in text data…"/>
          <p:cNvSpPr txBox="1"/>
          <p:nvPr/>
        </p:nvSpPr>
        <p:spPr>
          <a:xfrm>
            <a:off x="631530" y="1544531"/>
            <a:ext cx="11652082" cy="470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40631" indent="-240631" defTabSz="755933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≈ main idea discussed in text data 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Theme/subject of a discussion or conversation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Different granularities (e.g., topic of a sentence, an article, etc.)</a:t>
            </a:r>
          </a:p>
          <a:p>
            <a:pPr defTabSz="755933">
              <a:spcBef>
                <a:spcPts val="500"/>
              </a:spcBef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 defTabSz="755933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Many applications require discovery of topics in text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are Twitter users talking about today? 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are the current research topics in data mining? How are they different from those 5 years ago? 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do people like about the iPhone 6? What do they dislike? 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were the major topics debated in 2012 presidential election?  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98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Lifecycle of topic and text data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Lifecycle of topic and text data</a:t>
            </a:r>
          </a:p>
        </p:txBody>
      </p:sp>
      <p:sp>
        <p:nvSpPr>
          <p:cNvPr id="30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04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305" name="Rectangle 44"/>
          <p:cNvSpPr/>
          <p:nvPr/>
        </p:nvSpPr>
        <p:spPr>
          <a:xfrm>
            <a:off x="1841105" y="3259188"/>
            <a:ext cx="2669339" cy="2245271"/>
          </a:xfrm>
          <a:prstGeom prst="rect">
            <a:avLst/>
          </a:prstGeom>
          <a:solidFill>
            <a:srgbClr val="FFFFFF"/>
          </a:solidFill>
          <a:ln w="25400">
            <a:solidFill>
              <a:srgbClr val="3A5E8A"/>
            </a:solidFill>
            <a:prstDash val="sysDash"/>
          </a:ln>
        </p:spPr>
        <p:txBody>
          <a:bodyPr lIns="45719" rIns="45719" anchor="ctr"/>
          <a:lstStyle/>
          <a:p>
            <a:pPr algn="ctr" defTabSz="755933">
              <a:defRPr sz="1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08" name="Picture 5"/>
          <p:cNvGrpSpPr/>
          <p:nvPr/>
        </p:nvGrpSpPr>
        <p:grpSpPr>
          <a:xfrm>
            <a:off x="4952063" y="4835797"/>
            <a:ext cx="1636532" cy="894801"/>
            <a:chOff x="0" y="0"/>
            <a:chExt cx="1636530" cy="894799"/>
          </a:xfrm>
        </p:grpSpPr>
        <p:sp>
          <p:nvSpPr>
            <p:cNvPr id="306" name="Rectangle"/>
            <p:cNvSpPr/>
            <p:nvPr/>
          </p:nvSpPr>
          <p:spPr>
            <a:xfrm rot="21413774">
              <a:off x="20748" y="42587"/>
              <a:ext cx="1595035" cy="809626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55933">
                <a:def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307" name="image3.png" descr="image3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rot="21413774">
              <a:off x="20748" y="42587"/>
              <a:ext cx="1595035" cy="809626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311" name="Picture 6"/>
          <p:cNvGrpSpPr/>
          <p:nvPr/>
        </p:nvGrpSpPr>
        <p:grpSpPr>
          <a:xfrm>
            <a:off x="4875862" y="3708527"/>
            <a:ext cx="1678839" cy="1031471"/>
            <a:chOff x="0" y="0"/>
            <a:chExt cx="1678838" cy="1031470"/>
          </a:xfrm>
        </p:grpSpPr>
        <p:sp>
          <p:nvSpPr>
            <p:cNvPr id="309" name="Rectangle"/>
            <p:cNvSpPr/>
            <p:nvPr/>
          </p:nvSpPr>
          <p:spPr>
            <a:xfrm rot="440101">
              <a:off x="46876" y="97764"/>
              <a:ext cx="1585085" cy="835943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55933">
                <a:def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310" name="image4.png" descr="image4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rot="440101">
              <a:off x="46876" y="97764"/>
              <a:ext cx="1585085" cy="835943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314" name="Picture 7"/>
          <p:cNvGrpSpPr/>
          <p:nvPr/>
        </p:nvGrpSpPr>
        <p:grpSpPr>
          <a:xfrm>
            <a:off x="4952063" y="4232169"/>
            <a:ext cx="1689641" cy="965029"/>
            <a:chOff x="0" y="0"/>
            <a:chExt cx="1689640" cy="965028"/>
          </a:xfrm>
        </p:grpSpPr>
        <p:sp>
          <p:nvSpPr>
            <p:cNvPr id="312" name="Rectangle"/>
            <p:cNvSpPr/>
            <p:nvPr/>
          </p:nvSpPr>
          <p:spPr>
            <a:xfrm rot="20974153">
              <a:off x="49158" y="138365"/>
              <a:ext cx="1591324" cy="688299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755933">
                <a:def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313" name="image5.png" descr="image5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rot="20974153">
              <a:off x="49158" y="138365"/>
              <a:ext cx="1591324" cy="688299"/>
            </a:xfrm>
            <a:prstGeom prst="rect">
              <a:avLst/>
            </a:prstGeom>
            <a:ln w="88900" cap="sq">
              <a:solidFill>
                <a:srgbClr val="FFFFFF"/>
              </a:solidFill>
              <a:prstDash val="solid"/>
              <a:miter lim="800000"/>
            </a:ln>
            <a:effectLst>
              <a:outerShdw sx="100000" sy="100000" kx="0" ky="0" algn="b" rotWithShape="0" blurRad="50800" dist="18000" dir="5400000">
                <a:srgbClr val="000000">
                  <a:alpha val="40000"/>
                </a:srgbClr>
              </a:outerShdw>
            </a:effectLst>
          </p:spPr>
        </p:pic>
      </p:grpSp>
      <p:pic>
        <p:nvPicPr>
          <p:cNvPr id="315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41105" y="4035621"/>
            <a:ext cx="1295401" cy="649738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TextBox 5"/>
          <p:cNvSpPr txBox="1"/>
          <p:nvPr/>
        </p:nvSpPr>
        <p:spPr>
          <a:xfrm>
            <a:off x="1811346" y="3493884"/>
            <a:ext cx="1493898" cy="459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755933">
              <a:defRPr b="1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Real World</a:t>
            </a:r>
          </a:p>
        </p:txBody>
      </p:sp>
      <p:pic>
        <p:nvPicPr>
          <p:cNvPr id="317" name="Picture 3" descr="Picture 3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734317" y="3580996"/>
            <a:ext cx="493695" cy="49369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Picture 3" descr="Picture 3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731557" y="4722861"/>
            <a:ext cx="493695" cy="488681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TextBox 16"/>
          <p:cNvSpPr txBox="1"/>
          <p:nvPr/>
        </p:nvSpPr>
        <p:spPr>
          <a:xfrm>
            <a:off x="3334623" y="3749398"/>
            <a:ext cx="646248" cy="101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755933">
              <a:defRPr b="1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20" name="Straight Arrow Connector 23"/>
          <p:cNvSpPr/>
          <p:nvPr/>
        </p:nvSpPr>
        <p:spPr>
          <a:xfrm>
            <a:off x="4271614" y="3878734"/>
            <a:ext cx="541291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1" name="Straight Arrow Connector 25"/>
          <p:cNvSpPr/>
          <p:nvPr/>
        </p:nvSpPr>
        <p:spPr>
          <a:xfrm>
            <a:off x="4279503" y="5030826"/>
            <a:ext cx="501585" cy="1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2" name="TextBox 50"/>
          <p:cNvSpPr txBox="1"/>
          <p:nvPr/>
        </p:nvSpPr>
        <p:spPr>
          <a:xfrm>
            <a:off x="5076902" y="2997578"/>
            <a:ext cx="1481744" cy="535941"/>
          </a:xfrm>
          <a:prstGeom prst="rect">
            <a:avLst/>
          </a:prstGeom>
          <a:solidFill>
            <a:srgbClr val="853F4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 defTabSz="755933">
              <a:defRPr b="1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Text Data</a:t>
            </a:r>
          </a:p>
        </p:txBody>
      </p:sp>
      <p:sp>
        <p:nvSpPr>
          <p:cNvPr id="323" name="Straight Arrow Connector 54"/>
          <p:cNvSpPr/>
          <p:nvPr/>
        </p:nvSpPr>
        <p:spPr>
          <a:xfrm flipV="1">
            <a:off x="3136504" y="3724335"/>
            <a:ext cx="548756" cy="366358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24" name="Straight Arrow Connector 55"/>
          <p:cNvSpPr/>
          <p:nvPr/>
        </p:nvSpPr>
        <p:spPr>
          <a:xfrm>
            <a:off x="3136503" y="4635647"/>
            <a:ext cx="518046" cy="395180"/>
          </a:xfrm>
          <a:prstGeom prst="line">
            <a:avLst/>
          </a:prstGeom>
          <a:ln w="381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755933">
              <a:defRPr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grpSp>
        <p:nvGrpSpPr>
          <p:cNvPr id="327" name="Group 41"/>
          <p:cNvGrpSpPr/>
          <p:nvPr/>
        </p:nvGrpSpPr>
        <p:grpSpPr>
          <a:xfrm>
            <a:off x="2450705" y="2049360"/>
            <a:ext cx="5665116" cy="948220"/>
            <a:chOff x="0" y="0"/>
            <a:chExt cx="5665114" cy="948218"/>
          </a:xfrm>
        </p:grpSpPr>
        <p:sp>
          <p:nvSpPr>
            <p:cNvPr id="325" name="TextBox 42"/>
            <p:cNvSpPr txBox="1"/>
            <p:nvPr/>
          </p:nvSpPr>
          <p:spPr>
            <a:xfrm>
              <a:off x="0" y="0"/>
              <a:ext cx="2792535" cy="370841"/>
            </a:xfrm>
            <a:prstGeom prst="rect">
              <a:avLst/>
            </a:prstGeom>
            <a:solidFill>
              <a:srgbClr val="E6B9B8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Knowledge about the world </a:t>
              </a:r>
            </a:p>
          </p:txBody>
        </p:sp>
        <p:sp>
          <p:nvSpPr>
            <p:cNvPr id="326" name="Freeform 43"/>
            <p:cNvSpPr/>
            <p:nvPr/>
          </p:nvSpPr>
          <p:spPr>
            <a:xfrm>
              <a:off x="1343866" y="492529"/>
              <a:ext cx="4321249" cy="45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fill="norm" stroke="1" extrusionOk="0">
                  <a:moveTo>
                    <a:pt x="21600" y="15615"/>
                  </a:moveTo>
                  <a:cubicBezTo>
                    <a:pt x="19135" y="7407"/>
                    <a:pt x="16670" y="-801"/>
                    <a:pt x="13070" y="63"/>
                  </a:cubicBezTo>
                  <a:cubicBezTo>
                    <a:pt x="9470" y="927"/>
                    <a:pt x="4735" y="10863"/>
                    <a:pt x="0" y="20799"/>
                  </a:cubicBezTo>
                </a:path>
              </a:pathLst>
            </a:custGeom>
            <a:noFill/>
            <a:ln w="50800" cap="flat">
              <a:solidFill>
                <a:srgbClr val="3A5E8A"/>
              </a:solidFill>
              <a:prstDash val="sysDash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332" name="Group 19"/>
          <p:cNvGrpSpPr/>
          <p:nvPr/>
        </p:nvGrpSpPr>
        <p:grpSpPr>
          <a:xfrm>
            <a:off x="6777484" y="1882292"/>
            <a:ext cx="1665086" cy="2505833"/>
            <a:chOff x="0" y="0"/>
            <a:chExt cx="1665084" cy="2505832"/>
          </a:xfrm>
        </p:grpSpPr>
        <p:sp>
          <p:nvSpPr>
            <p:cNvPr id="328" name="TextBox 40"/>
            <p:cNvSpPr txBox="1"/>
            <p:nvPr/>
          </p:nvSpPr>
          <p:spPr>
            <a:xfrm>
              <a:off x="1598" y="0"/>
              <a:ext cx="1663487" cy="396240"/>
            </a:xfrm>
            <a:prstGeom prst="rect">
              <a:avLst/>
            </a:prstGeom>
            <a:solidFill>
              <a:schemeClr val="accent4">
                <a:lumOff val="4139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 defTabSz="755933">
                <a:defRPr b="1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Non-Text Data </a:t>
              </a:r>
            </a:p>
          </p:txBody>
        </p:sp>
        <p:grpSp>
          <p:nvGrpSpPr>
            <p:cNvPr id="331" name="Group 58"/>
            <p:cNvGrpSpPr/>
            <p:nvPr/>
          </p:nvGrpSpPr>
          <p:grpSpPr>
            <a:xfrm>
              <a:off x="-1" y="484917"/>
              <a:ext cx="1164046" cy="2020916"/>
              <a:chOff x="0" y="0"/>
              <a:chExt cx="1164044" cy="2020914"/>
            </a:xfrm>
          </p:grpSpPr>
          <p:sp>
            <p:nvSpPr>
              <p:cNvPr id="329" name="TextBox 60"/>
              <p:cNvSpPr txBox="1"/>
              <p:nvPr/>
            </p:nvSpPr>
            <p:spPr>
              <a:xfrm>
                <a:off x="-1" y="710274"/>
                <a:ext cx="1164046" cy="1310641"/>
              </a:xfrm>
              <a:prstGeom prst="rect">
                <a:avLst/>
              </a:prstGeom>
              <a:solidFill>
                <a:srgbClr val="FFFF99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 algn="ctr" defTabSz="755933">
                  <a:defRPr b="1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+ Context</a:t>
                </a:r>
              </a:p>
              <a:p>
                <a:pPr algn="ctr" defTabSz="755933">
                  <a:def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Time</a:t>
                </a:r>
              </a:p>
              <a:p>
                <a:pPr algn="ctr" defTabSz="755933">
                  <a:def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Location</a:t>
                </a:r>
              </a:p>
              <a:p>
                <a:pPr algn="ctr" defTabSz="755933">
                  <a:defRPr b="1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r>
                  <a:t>…</a:t>
                </a:r>
              </a:p>
            </p:txBody>
          </p:sp>
          <p:sp>
            <p:nvSpPr>
              <p:cNvPr id="330" name="Straight Arrow Connector 62"/>
              <p:cNvSpPr/>
              <p:nvPr/>
            </p:nvSpPr>
            <p:spPr>
              <a:xfrm flipH="1">
                <a:off x="752591" y="0"/>
                <a:ext cx="1" cy="633087"/>
              </a:xfrm>
              <a:prstGeom prst="line">
                <a:avLst/>
              </a:prstGeom>
              <a:noFill/>
              <a:ln w="38100" cap="flat">
                <a:solidFill>
                  <a:srgbClr val="3366FF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755933">
                  <a:defRPr sz="15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</p:grpSp>
      <p:grpSp>
        <p:nvGrpSpPr>
          <p:cNvPr id="339" name="Group 20"/>
          <p:cNvGrpSpPr/>
          <p:nvPr/>
        </p:nvGrpSpPr>
        <p:grpSpPr>
          <a:xfrm>
            <a:off x="6870303" y="2685058"/>
            <a:ext cx="2819403" cy="2819401"/>
            <a:chOff x="0" y="0"/>
            <a:chExt cx="2819401" cy="2819400"/>
          </a:xfrm>
        </p:grpSpPr>
        <p:sp>
          <p:nvSpPr>
            <p:cNvPr id="333" name="Rectangle 17"/>
            <p:cNvSpPr/>
            <p:nvPr/>
          </p:nvSpPr>
          <p:spPr>
            <a:xfrm>
              <a:off x="1239521" y="0"/>
              <a:ext cx="1579881" cy="2819400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3A5E8A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4" name="TextBox 11"/>
            <p:cNvSpPr txBox="1"/>
            <p:nvPr/>
          </p:nvSpPr>
          <p:spPr>
            <a:xfrm>
              <a:off x="1516097" y="228599"/>
              <a:ext cx="845157" cy="405766"/>
            </a:xfrm>
            <a:prstGeom prst="rect">
              <a:avLst/>
            </a:prstGeom>
            <a:noFill/>
            <a:ln w="9525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Topic 1</a:t>
              </a:r>
            </a:p>
          </p:txBody>
        </p:sp>
        <p:sp>
          <p:nvSpPr>
            <p:cNvPr id="335" name="TextBox 35"/>
            <p:cNvSpPr txBox="1"/>
            <p:nvPr/>
          </p:nvSpPr>
          <p:spPr>
            <a:xfrm>
              <a:off x="1516097" y="816629"/>
              <a:ext cx="845157" cy="405766"/>
            </a:xfrm>
            <a:prstGeom prst="rect">
              <a:avLst/>
            </a:prstGeom>
            <a:noFill/>
            <a:ln w="9525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Topic 2</a:t>
              </a:r>
            </a:p>
          </p:txBody>
        </p:sp>
        <p:sp>
          <p:nvSpPr>
            <p:cNvPr id="336" name="TextBox 39"/>
            <p:cNvSpPr txBox="1"/>
            <p:nvPr/>
          </p:nvSpPr>
          <p:spPr>
            <a:xfrm>
              <a:off x="1516097" y="2112029"/>
              <a:ext cx="838335" cy="405766"/>
            </a:xfrm>
            <a:prstGeom prst="rect">
              <a:avLst/>
            </a:prstGeom>
            <a:noFill/>
            <a:ln w="9525" cap="flat">
              <a:solidFill>
                <a:srgbClr val="4F81BD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Topic k</a:t>
              </a:r>
            </a:p>
          </p:txBody>
        </p:sp>
        <p:sp>
          <p:nvSpPr>
            <p:cNvPr id="337" name="Right Arrow 13"/>
            <p:cNvSpPr/>
            <p:nvPr/>
          </p:nvSpPr>
          <p:spPr>
            <a:xfrm>
              <a:off x="-1" y="1773593"/>
              <a:ext cx="978409" cy="48463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4">
                <a:lumOff val="11666"/>
              </a:schemeClr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15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338" name="TextBox 63"/>
            <p:cNvSpPr txBox="1"/>
            <p:nvPr/>
          </p:nvSpPr>
          <p:spPr>
            <a:xfrm>
              <a:off x="1676631" y="914400"/>
              <a:ext cx="646248" cy="1018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 sz="6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…</a:t>
              </a:r>
            </a:p>
          </p:txBody>
        </p:sp>
      </p:grpSp>
      <p:sp>
        <p:nvSpPr>
          <p:cNvPr id="340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7" grpId="3"/>
      <p:bldP build="whole" bldLvl="1" animBg="1" rev="0" advAuto="0" spid="339" grpId="2"/>
      <p:bldP build="whole" bldLvl="1" animBg="1" rev="0" advAuto="0" spid="332" grpId="4"/>
      <p:bldP build="whole" bldLvl="1" animBg="1" rev="0" advAuto="0" spid="31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ontent Placeholder 2"/>
          <p:cNvSpPr txBox="1"/>
          <p:nvPr>
            <p:ph type="body" idx="1"/>
          </p:nvPr>
        </p:nvSpPr>
        <p:spPr>
          <a:xfrm>
            <a:off x="507999" y="1498599"/>
            <a:ext cx="11075295" cy="3501939"/>
          </a:xfrm>
          <a:prstGeom prst="rect">
            <a:avLst/>
          </a:prstGeom>
        </p:spPr>
        <p:txBody>
          <a:bodyPr/>
          <a:lstStyle/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Assume documents are generated by sampling words from k latent topics</a:t>
            </a:r>
          </a:p>
          <a:p>
            <a:pPr marL="270710" indent="-270710"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220578" indent="-220578" defTabSz="457200">
              <a:lnSpc>
                <a:spcPts val="4200"/>
              </a:lnSpc>
              <a:spcBef>
                <a:spcPts val="0"/>
              </a:spcBef>
              <a:buFontTx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 each document d:</a:t>
            </a:r>
          </a:p>
          <a:p>
            <a:pPr lvl="1" marL="601578" indent="-220578" defTabSz="457200">
              <a:lnSpc>
                <a:spcPts val="4200"/>
              </a:lnSpc>
              <a:spcBef>
                <a:spcPts val="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For each token position i</a:t>
            </a:r>
          </a:p>
          <a:p>
            <a:pPr lvl="1" marL="601578" indent="-220578" defTabSz="457200">
              <a:lnSpc>
                <a:spcPts val="4200"/>
              </a:lnSpc>
              <a:spcBef>
                <a:spcPts val="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Choose a topic z ∼ Multinomial(       ) </a:t>
            </a:r>
          </a:p>
          <a:p>
            <a:pPr lvl="1" marL="601578" indent="-220578" defTabSz="457200">
              <a:lnSpc>
                <a:spcPts val="4200"/>
              </a:lnSpc>
              <a:spcBef>
                <a:spcPts val="0"/>
              </a:spcBef>
              <a:buFontTx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Choose a term w ∼ Multinomial(       )</a:t>
            </a:r>
          </a:p>
        </p:txBody>
      </p:sp>
      <p:sp>
        <p:nvSpPr>
          <p:cNvPr id="345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6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 generative process of documents</a:t>
            </a:r>
          </a:p>
        </p:txBody>
      </p:sp>
      <p:pic>
        <p:nvPicPr>
          <p:cNvPr id="347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74151" y="3144407"/>
            <a:ext cx="269887" cy="27859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52216" y="3445323"/>
            <a:ext cx="313757" cy="31375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76387" y="4288174"/>
            <a:ext cx="2974864" cy="1662014"/>
          </a:xfrm>
          <a:prstGeom prst="rect">
            <a:avLst/>
          </a:prstGeom>
          <a:ln w="12700">
            <a:miter lim="400000"/>
          </a:ln>
        </p:spPr>
      </p:pic>
      <p:sp>
        <p:nvSpPr>
          <p:cNvPr id="350" name="Rectangle"/>
          <p:cNvSpPr/>
          <p:nvPr/>
        </p:nvSpPr>
        <p:spPr>
          <a:xfrm>
            <a:off x="5347217" y="4524749"/>
            <a:ext cx="630057" cy="27859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351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132496" y="4606817"/>
            <a:ext cx="267977" cy="27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127165" y="4611139"/>
            <a:ext cx="267977" cy="267977"/>
          </a:xfrm>
          <a:prstGeom prst="rect">
            <a:avLst/>
          </a:prstGeom>
          <a:ln w="12700">
            <a:miter lim="400000"/>
          </a:ln>
        </p:spPr>
      </p:pic>
      <p:sp>
        <p:nvSpPr>
          <p:cNvPr id="353" name="Probabilistic Latent Semantic Analysis. Thomas Hoffman. 2001."/>
          <p:cNvSpPr txBox="1"/>
          <p:nvPr/>
        </p:nvSpPr>
        <p:spPr>
          <a:xfrm>
            <a:off x="435776" y="6202129"/>
            <a:ext cx="616538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Analysis. Thomas Hoffman. 2001.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6" name="Title 1"/>
          <p:cNvSpPr txBox="1"/>
          <p:nvPr>
            <p:ph type="title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Review of PLSA</a:t>
            </a:r>
          </a:p>
        </p:txBody>
      </p:sp>
      <p:sp>
        <p:nvSpPr>
          <p:cNvPr id="357" name="Probabilistic Latent Semantic Analysis. Thomas Hoffman. 2001."/>
          <p:cNvSpPr txBox="1"/>
          <p:nvPr/>
        </p:nvSpPr>
        <p:spPr>
          <a:xfrm>
            <a:off x="435776" y="6202129"/>
            <a:ext cx="6165388" cy="313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3300"/>
              </a:lnSpc>
              <a:def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Analysis. Thomas Hoffman. 2001. </a:t>
            </a:r>
          </a:p>
        </p:txBody>
      </p:sp>
      <p:sp>
        <p:nvSpPr>
          <p:cNvPr id="358" name="Text Box 13"/>
          <p:cNvSpPr txBox="1"/>
          <p:nvPr/>
        </p:nvSpPr>
        <p:spPr>
          <a:xfrm>
            <a:off x="1413095" y="1699726"/>
            <a:ext cx="2330449" cy="10311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359" name="Text Box 14"/>
          <p:cNvSpPr txBox="1"/>
          <p:nvPr/>
        </p:nvSpPr>
        <p:spPr>
          <a:xfrm>
            <a:off x="6344673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donate  0.1</a:t>
            </a:r>
            <a:br/>
            <a:r>
              <a:t>relief 0.05</a:t>
            </a:r>
            <a:br/>
            <a:r>
              <a:t>help 0.02 </a:t>
            </a:r>
            <a:br/>
            <a:r>
              <a:t>...</a:t>
            </a:r>
          </a:p>
        </p:txBody>
      </p:sp>
      <p:sp>
        <p:nvSpPr>
          <p:cNvPr id="360" name="Text Box 15"/>
          <p:cNvSpPr txBox="1"/>
          <p:nvPr/>
        </p:nvSpPr>
        <p:spPr>
          <a:xfrm>
            <a:off x="4062580" y="1547326"/>
            <a:ext cx="1847780" cy="1335922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16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city 0.2</a:t>
            </a:r>
            <a:br/>
            <a:r>
              <a:t>new   0.1</a:t>
            </a:r>
            <a:br/>
            <a:r>
              <a:t>orleans 0.05 </a:t>
            </a:r>
            <a:br/>
            <a:r>
              <a:t>...</a:t>
            </a:r>
          </a:p>
        </p:txBody>
      </p:sp>
      <p:sp>
        <p:nvSpPr>
          <p:cNvPr id="361" name="Text Box 16"/>
          <p:cNvSpPr txBox="1"/>
          <p:nvPr/>
        </p:nvSpPr>
        <p:spPr>
          <a:xfrm>
            <a:off x="8626767" y="1808401"/>
            <a:ext cx="1847779" cy="8137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 0.04</a:t>
            </a:r>
            <a:br/>
            <a:r>
              <a:t>a 0.03 </a:t>
            </a:r>
            <a:br/>
            <a:r>
              <a:t>...</a:t>
            </a:r>
          </a:p>
        </p:txBody>
      </p:sp>
      <p:sp>
        <p:nvSpPr>
          <p:cNvPr id="362" name="Line"/>
          <p:cNvSpPr/>
          <p:nvPr/>
        </p:nvSpPr>
        <p:spPr>
          <a:xfrm flipV="1">
            <a:off x="5586572" y="3355130"/>
            <a:ext cx="3497533" cy="1057234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3" name="Line"/>
          <p:cNvSpPr/>
          <p:nvPr/>
        </p:nvSpPr>
        <p:spPr>
          <a:xfrm flipH="1" flipV="1">
            <a:off x="2484752" y="3149541"/>
            <a:ext cx="2945558" cy="1262823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4" name="Line"/>
          <p:cNvSpPr/>
          <p:nvPr/>
        </p:nvSpPr>
        <p:spPr>
          <a:xfrm flipV="1">
            <a:off x="5623508" y="3018008"/>
            <a:ext cx="1339642" cy="1339642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Line"/>
          <p:cNvSpPr/>
          <p:nvPr/>
        </p:nvSpPr>
        <p:spPr>
          <a:xfrm flipH="1" flipV="1">
            <a:off x="4943999" y="3075414"/>
            <a:ext cx="565933" cy="1343610"/>
          </a:xfrm>
          <a:prstGeom prst="line">
            <a:avLst/>
          </a:prstGeom>
          <a:ln w="25400">
            <a:solidFill>
              <a:srgbClr val="C0C0C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Line"/>
          <p:cNvSpPr/>
          <p:nvPr/>
        </p:nvSpPr>
        <p:spPr>
          <a:xfrm flipH="1" flipV="1">
            <a:off x="4972827" y="3114984"/>
            <a:ext cx="540416" cy="1264409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0.1"/>
          <p:cNvSpPr txBox="1"/>
          <p:nvPr/>
        </p:nvSpPr>
        <p:spPr>
          <a:xfrm>
            <a:off x="2927298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68" name="0.5"/>
          <p:cNvSpPr txBox="1"/>
          <p:nvPr/>
        </p:nvSpPr>
        <p:spPr>
          <a:xfrm>
            <a:off x="4420330" y="3424427"/>
            <a:ext cx="421924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0.5</a:t>
            </a:r>
          </a:p>
        </p:txBody>
      </p:sp>
      <p:sp>
        <p:nvSpPr>
          <p:cNvPr id="369" name="Text Box 17"/>
          <p:cNvSpPr txBox="1"/>
          <p:nvPr/>
        </p:nvSpPr>
        <p:spPr>
          <a:xfrm>
            <a:off x="3383522" y="4692522"/>
            <a:ext cx="3872388" cy="92724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 </a:t>
            </a:r>
            <a:r>
              <a:rPr b="0">
                <a:solidFill>
                  <a:srgbClr val="FFFFFF"/>
                </a:solidFill>
              </a:rPr>
              <a:t>_______</a:t>
            </a:r>
            <a:r>
              <a:rPr>
                <a:solidFill>
                  <a:srgbClr val="3333FF"/>
                </a:solidFill>
              </a:rPr>
              <a:t>     </a:t>
            </a:r>
          </a:p>
        </p:txBody>
      </p:sp>
      <p:sp>
        <p:nvSpPr>
          <p:cNvPr id="370" name="Text Box 17"/>
          <p:cNvSpPr txBox="1"/>
          <p:nvPr/>
        </p:nvSpPr>
        <p:spPr>
          <a:xfrm>
            <a:off x="3383522" y="4695042"/>
            <a:ext cx="3872388" cy="92724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..</a:t>
            </a:r>
            <a:r>
              <a:t>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</a:t>
            </a:r>
            <a:r>
              <a:rPr>
                <a:solidFill>
                  <a:srgbClr val="0433FF"/>
                </a:solidFill>
              </a:rPr>
              <a:t> </a:t>
            </a:r>
            <a:r>
              <a:rPr>
                <a:solidFill>
                  <a:srgbClr val="011993"/>
                </a:solidFill>
              </a:rPr>
              <a:t>Orleans</a:t>
            </a:r>
            <a:r>
              <a:rPr>
                <a:solidFill>
                  <a:srgbClr val="0433FF"/>
                </a:solidFill>
              </a:rPr>
              <a:t>     </a:t>
            </a:r>
          </a:p>
        </p:txBody>
      </p:sp>
      <p:sp>
        <p:nvSpPr>
          <p:cNvPr id="371" name="Rectangle"/>
          <p:cNvSpPr/>
          <p:nvPr/>
        </p:nvSpPr>
        <p:spPr>
          <a:xfrm>
            <a:off x="4079701" y="1567587"/>
            <a:ext cx="1813538" cy="1310522"/>
          </a:xfrm>
          <a:prstGeom prst="rect">
            <a:avLst/>
          </a:prstGeom>
          <a:ln w="381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372" name="0.3"/>
          <p:cNvSpPr txBox="1"/>
          <p:nvPr/>
        </p:nvSpPr>
        <p:spPr>
          <a:xfrm>
            <a:off x="6613570" y="3516989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373" name="0.1"/>
          <p:cNvSpPr txBox="1"/>
          <p:nvPr/>
        </p:nvSpPr>
        <p:spPr>
          <a:xfrm>
            <a:off x="8213750" y="3799718"/>
            <a:ext cx="421924" cy="350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374" name="Step 1: sample a topic: topic 2"/>
          <p:cNvSpPr txBox="1"/>
          <p:nvPr/>
        </p:nvSpPr>
        <p:spPr>
          <a:xfrm>
            <a:off x="7652735" y="4738167"/>
            <a:ext cx="3394171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1: sample a topic: topic 2</a:t>
            </a:r>
          </a:p>
        </p:txBody>
      </p:sp>
      <p:sp>
        <p:nvSpPr>
          <p:cNvPr id="375" name="Orleans 0.05"/>
          <p:cNvSpPr txBox="1"/>
          <p:nvPr/>
        </p:nvSpPr>
        <p:spPr>
          <a:xfrm>
            <a:off x="4216745" y="2214397"/>
            <a:ext cx="1539450" cy="36294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 sz="1900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Orleans 0.05</a:t>
            </a:r>
          </a:p>
        </p:txBody>
      </p:sp>
      <p:sp>
        <p:nvSpPr>
          <p:cNvPr id="376" name="Step 2: sample a word from topic 2"/>
          <p:cNvSpPr txBox="1"/>
          <p:nvPr/>
        </p:nvSpPr>
        <p:spPr>
          <a:xfrm>
            <a:off x="7652735" y="5321572"/>
            <a:ext cx="3889546" cy="350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01199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Step 2: sample a word from topic 2</a:t>
            </a:r>
          </a:p>
        </p:txBody>
      </p:sp>
      <p:sp>
        <p:nvSpPr>
          <p:cNvPr id="377" name="Rectangle"/>
          <p:cNvSpPr/>
          <p:nvPr/>
        </p:nvSpPr>
        <p:spPr>
          <a:xfrm>
            <a:off x="1051816" y="1410567"/>
            <a:ext cx="9845124" cy="1789379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378" name="latex-image-1.pdf" descr="latex-image-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31688" y="3836738"/>
            <a:ext cx="267977" cy="276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9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482908" y="2709931"/>
            <a:ext cx="267976" cy="267977"/>
          </a:xfrm>
          <a:prstGeom prst="rect">
            <a:avLst/>
          </a:prstGeom>
          <a:ln w="12700">
            <a:miter lim="400000"/>
          </a:ln>
        </p:spPr>
      </p:pic>
      <p:sp>
        <p:nvSpPr>
          <p:cNvPr id="380" name="Phi T x V, V: vocabulary size ~50,000, T: #topics, T=20"/>
          <p:cNvSpPr txBox="1"/>
          <p:nvPr/>
        </p:nvSpPr>
        <p:spPr>
          <a:xfrm>
            <a:off x="5421154" y="452657"/>
            <a:ext cx="560605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Phi T x V, V: vocabulary size ~50,000, T: #topics, T=20</a:t>
            </a:r>
          </a:p>
        </p:txBody>
      </p:sp>
      <p:sp>
        <p:nvSpPr>
          <p:cNvPr id="381" name="theta D x T, D: #documents: ~10,000, T: #topics, T=20"/>
          <p:cNvSpPr txBox="1"/>
          <p:nvPr/>
        </p:nvSpPr>
        <p:spPr>
          <a:xfrm>
            <a:off x="5421154" y="831921"/>
            <a:ext cx="56207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/>
            <a:r>
              <a:t>theta D x T, D: #documents: ~10,000, T: #topics, T=20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66" grpId="1"/>
      <p:bldP build="whole" bldLvl="1" animBg="1" rev="0" advAuto="0" spid="371" grpId="2"/>
      <p:bldP build="whole" bldLvl="1" animBg="1" rev="0" advAuto="0" spid="377" grpId="7"/>
      <p:bldP build="whole" bldLvl="1" animBg="1" rev="0" advAuto="0" spid="375" grpId="4"/>
      <p:bldP build="whole" bldLvl="1" animBg="1" rev="0" advAuto="0" spid="374" grpId="3"/>
      <p:bldP build="whole" bldLvl="1" animBg="1" rev="0" advAuto="0" spid="370" grpId="5"/>
      <p:bldP build="whole" bldLvl="1" animBg="1" rev="0" advAuto="0" spid="376" grpId="6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Rounded Rectangle 21"/>
          <p:cNvSpPr/>
          <p:nvPr/>
        </p:nvSpPr>
        <p:spPr>
          <a:xfrm>
            <a:off x="304799" y="4351349"/>
            <a:ext cx="1491287" cy="551089"/>
          </a:xfrm>
          <a:prstGeom prst="roundRect">
            <a:avLst>
              <a:gd name="adj" fmla="val 16667"/>
            </a:avLst>
          </a:prstGeom>
          <a:solidFill>
            <a:srgbClr val="77933C"/>
          </a:solidFill>
          <a:ln w="25400">
            <a:solidFill>
              <a:srgbClr val="3A5E8A"/>
            </a:solidFill>
          </a:ln>
        </p:spPr>
        <p:txBody>
          <a:bodyPr lIns="60959" tIns="60959" rIns="60959" bIns="60959" anchor="ctr"/>
          <a:lstStyle/>
          <a:p>
            <a:pPr algn="ctr" defTabSz="1007912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4" name="Rounded Rectangle 22"/>
          <p:cNvSpPr/>
          <p:nvPr/>
        </p:nvSpPr>
        <p:spPr>
          <a:xfrm>
            <a:off x="321327" y="2523210"/>
            <a:ext cx="1510712" cy="533481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25400">
            <a:solidFill>
              <a:srgbClr val="3A5E8A"/>
            </a:solidFill>
          </a:ln>
        </p:spPr>
        <p:txBody>
          <a:bodyPr lIns="60959" tIns="60959" rIns="60959" bIns="60959" anchor="ctr"/>
          <a:lstStyle/>
          <a:p>
            <a:pPr algn="ctr" defTabSz="1007912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5" name="Rounded Rectangle 23"/>
          <p:cNvSpPr/>
          <p:nvPr/>
        </p:nvSpPr>
        <p:spPr>
          <a:xfrm>
            <a:off x="304799" y="1353125"/>
            <a:ext cx="1527241" cy="49244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25400">
            <a:solidFill>
              <a:srgbClr val="3A5E8A"/>
            </a:solidFill>
          </a:ln>
        </p:spPr>
        <p:txBody>
          <a:bodyPr lIns="60959" tIns="60959" rIns="60959" bIns="60959" anchor="ctr"/>
          <a:lstStyle/>
          <a:p>
            <a:pPr algn="ctr" defTabSz="1007912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6" name="Rounded Rectangle 1"/>
          <p:cNvSpPr/>
          <p:nvPr/>
        </p:nvSpPr>
        <p:spPr>
          <a:xfrm>
            <a:off x="301621" y="5565059"/>
            <a:ext cx="2339979" cy="658695"/>
          </a:xfrm>
          <a:prstGeom prst="roundRect">
            <a:avLst>
              <a:gd name="adj" fmla="val 16667"/>
            </a:avLst>
          </a:prstGeom>
          <a:solidFill>
            <a:schemeClr val="accent4">
              <a:lumOff val="41392"/>
            </a:schemeClr>
          </a:solidFill>
          <a:ln w="25400">
            <a:solidFill>
              <a:srgbClr val="3A5E8A"/>
            </a:solidFill>
          </a:ln>
        </p:spPr>
        <p:txBody>
          <a:bodyPr lIns="60959" tIns="60959" rIns="60959" bIns="60959" anchor="ctr"/>
          <a:lstStyle/>
          <a:p>
            <a:pPr algn="ctr" defTabSz="1007912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387" name="Rectangle 2"/>
          <p:cNvSpPr txBox="1"/>
          <p:nvPr>
            <p:ph type="title"/>
          </p:nvPr>
        </p:nvSpPr>
        <p:spPr>
          <a:xfrm>
            <a:off x="642430" y="115951"/>
            <a:ext cx="13106401" cy="10668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Document as a Sample of Mixed Topics</a:t>
            </a:r>
          </a:p>
        </p:txBody>
      </p:sp>
      <p:sp>
        <p:nvSpPr>
          <p:cNvPr id="388" name="Text Box 5"/>
          <p:cNvSpPr txBox="1"/>
          <p:nvPr/>
        </p:nvSpPr>
        <p:spPr>
          <a:xfrm>
            <a:off x="382289" y="1353125"/>
            <a:ext cx="1510031" cy="51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baseline="-20250"/>
              <a:t>1</a:t>
            </a:r>
          </a:p>
        </p:txBody>
      </p:sp>
      <p:sp>
        <p:nvSpPr>
          <p:cNvPr id="389" name="Text Box 7"/>
          <p:cNvSpPr txBox="1"/>
          <p:nvPr/>
        </p:nvSpPr>
        <p:spPr>
          <a:xfrm>
            <a:off x="365759" y="4386102"/>
            <a:ext cx="1405321" cy="55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baseline="-20615"/>
              <a:t>k</a:t>
            </a:r>
          </a:p>
        </p:txBody>
      </p:sp>
      <p:sp>
        <p:nvSpPr>
          <p:cNvPr id="390" name="Text Box 9"/>
          <p:cNvSpPr txBox="1"/>
          <p:nvPr/>
        </p:nvSpPr>
        <p:spPr>
          <a:xfrm>
            <a:off x="313403" y="2523210"/>
            <a:ext cx="1510032" cy="55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baseline="-20615"/>
              <a:t>2</a:t>
            </a:r>
          </a:p>
        </p:txBody>
      </p:sp>
      <p:sp>
        <p:nvSpPr>
          <p:cNvPr id="391" name="Text Box 10"/>
          <p:cNvSpPr txBox="1"/>
          <p:nvPr/>
        </p:nvSpPr>
        <p:spPr>
          <a:xfrm>
            <a:off x="675259" y="2884196"/>
            <a:ext cx="741681" cy="708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algn="ctr" defTabSz="1007912">
              <a:spcBef>
                <a:spcPts val="2500"/>
              </a:spcBef>
              <a:defRPr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392" name="Text Box 12"/>
          <p:cNvSpPr txBox="1"/>
          <p:nvPr/>
        </p:nvSpPr>
        <p:spPr>
          <a:xfrm>
            <a:off x="291777" y="5565058"/>
            <a:ext cx="2390462" cy="823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Background </a:t>
            </a:r>
            <a:r>
              <a:rPr b="0"/>
              <a:t>θ</a:t>
            </a:r>
            <a:r>
              <a:rPr baseline="-20250"/>
              <a:t>B</a:t>
            </a:r>
            <a:endParaRPr baseline="-20250"/>
          </a:p>
        </p:txBody>
      </p:sp>
      <p:sp>
        <p:nvSpPr>
          <p:cNvPr id="393" name="Text Box 13"/>
          <p:cNvSpPr txBox="1"/>
          <p:nvPr/>
        </p:nvSpPr>
        <p:spPr>
          <a:xfrm>
            <a:off x="2038350" y="1214162"/>
            <a:ext cx="2330449" cy="135745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394" name="Text Box 14"/>
          <p:cNvSpPr txBox="1"/>
          <p:nvPr/>
        </p:nvSpPr>
        <p:spPr>
          <a:xfrm>
            <a:off x="2235199" y="3903582"/>
            <a:ext cx="1822452" cy="135745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2400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donate  0.1</a:t>
            </a:r>
            <a:br/>
            <a:r>
              <a:t>relief 0.05</a:t>
            </a:r>
            <a:br/>
            <a:r>
              <a:t>help 0.02 </a:t>
            </a:r>
            <a:br/>
            <a:r>
              <a:t>...</a:t>
            </a:r>
          </a:p>
        </p:txBody>
      </p:sp>
      <p:sp>
        <p:nvSpPr>
          <p:cNvPr id="395" name="Text Box 15"/>
          <p:cNvSpPr txBox="1"/>
          <p:nvPr/>
        </p:nvSpPr>
        <p:spPr>
          <a:xfrm>
            <a:off x="2235199" y="2379582"/>
            <a:ext cx="1822452" cy="166225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city 0.2</a:t>
            </a:r>
            <a:br/>
            <a:r>
              <a:t>new   0.1</a:t>
            </a:r>
            <a:br/>
            <a:r>
              <a:t>orleans 0.05 </a:t>
            </a:r>
            <a:br/>
            <a:r>
              <a:t>...</a:t>
            </a:r>
          </a:p>
        </p:txBody>
      </p:sp>
      <p:sp>
        <p:nvSpPr>
          <p:cNvPr id="396" name="Text Box 16"/>
          <p:cNvSpPr txBox="1"/>
          <p:nvPr/>
        </p:nvSpPr>
        <p:spPr>
          <a:xfrm>
            <a:off x="2838449" y="5449093"/>
            <a:ext cx="1631951" cy="1191449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1400"/>
              </a:spcBef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 0.04</a:t>
            </a:r>
            <a:br/>
            <a:r>
              <a:t>a 0.03 </a:t>
            </a:r>
            <a:br/>
            <a:r>
              <a:t>...</a:t>
            </a:r>
          </a:p>
        </p:txBody>
      </p:sp>
      <p:sp>
        <p:nvSpPr>
          <p:cNvPr id="397" name="Text Box 17"/>
          <p:cNvSpPr txBox="1"/>
          <p:nvPr/>
        </p:nvSpPr>
        <p:spPr>
          <a:xfrm>
            <a:off x="4673600" y="1942718"/>
            <a:ext cx="7416800" cy="3325050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spcBef>
                <a:spcPts val="1400"/>
              </a:spcBef>
              <a:def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[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</a:t>
            </a:r>
            <a:r>
              <a:rPr>
                <a:solidFill>
                  <a:srgbClr val="4F6228"/>
                </a:solidFill>
              </a:rPr>
              <a:t> </a:t>
            </a:r>
            <a:r>
              <a:rPr>
                <a:solidFill>
                  <a:srgbClr val="CC0000"/>
                </a:solidFill>
              </a:rPr>
              <a:t>government 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hurricane primarily consisted </a:t>
            </a:r>
            <a:r>
              <a:rPr>
                <a:solidFill>
                  <a:srgbClr val="000000"/>
                </a:solidFill>
              </a:rPr>
              <a:t>of </a:t>
            </a:r>
            <a:r>
              <a:rPr>
                <a:solidFill>
                  <a:srgbClr val="CC0000"/>
                </a:solidFill>
              </a:rPr>
              <a:t>criticism </a:t>
            </a:r>
            <a:r>
              <a:rPr>
                <a:solidFill>
                  <a:srgbClr val="000000"/>
                </a:solidFill>
              </a:rPr>
              <a:t>of its </a:t>
            </a:r>
            <a:r>
              <a:rPr>
                <a:solidFill>
                  <a:srgbClr val="CC0000"/>
                </a:solidFill>
              </a:rPr>
              <a:t>response </a:t>
            </a:r>
            <a:r>
              <a:rPr>
                <a:solidFill>
                  <a:srgbClr val="000000"/>
                </a:solidFill>
              </a:rPr>
              <a:t>to the </a:t>
            </a:r>
            <a:r>
              <a:rPr>
                <a:solidFill>
                  <a:srgbClr val="CC0000"/>
                </a:solidFill>
              </a:rPr>
              <a:t>approach </a:t>
            </a:r>
            <a:r>
              <a:rPr>
                <a:solidFill>
                  <a:srgbClr val="000000"/>
                </a:solidFill>
              </a:rPr>
              <a:t>of the </a:t>
            </a:r>
            <a:r>
              <a:rPr>
                <a:solidFill>
                  <a:srgbClr val="CC0000"/>
                </a:solidFill>
              </a:rPr>
              <a:t>storm </a:t>
            </a:r>
            <a:r>
              <a:rPr>
                <a:solidFill>
                  <a:srgbClr val="000000"/>
                </a:solidFill>
              </a:rPr>
              <a:t>and its </a:t>
            </a:r>
            <a:r>
              <a:rPr>
                <a:solidFill>
                  <a:srgbClr val="CC0000"/>
                </a:solidFill>
              </a:rPr>
              <a:t>aftermath, specifically </a:t>
            </a:r>
            <a:r>
              <a:rPr>
                <a:solidFill>
                  <a:srgbClr val="000000"/>
                </a:solidFill>
              </a:rPr>
              <a:t>in the </a:t>
            </a:r>
            <a:r>
              <a:rPr>
                <a:solidFill>
                  <a:srgbClr val="CC0000"/>
                </a:solidFill>
              </a:rPr>
              <a:t>delayed response</a:t>
            </a:r>
            <a:r>
              <a:t> ]</a:t>
            </a:r>
            <a:r>
              <a:rPr>
                <a:solidFill>
                  <a:srgbClr val="000000"/>
                </a:solidFill>
              </a:rPr>
              <a:t> to the </a:t>
            </a:r>
            <a:r>
              <a:rPr>
                <a:solidFill>
                  <a:srgbClr val="0000CC"/>
                </a:solidFill>
              </a:rPr>
              <a:t>[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3333FF"/>
                </a:solidFill>
              </a:rPr>
              <a:t>flooding of New Orleans. … 80%</a:t>
            </a:r>
            <a:r>
              <a:rPr>
                <a:solidFill>
                  <a:srgbClr val="C0504D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of the </a:t>
            </a:r>
            <a:r>
              <a:rPr>
                <a:solidFill>
                  <a:srgbClr val="3333FF"/>
                </a:solidFill>
              </a:rPr>
              <a:t>1.3 million residents </a:t>
            </a:r>
            <a:r>
              <a:rPr>
                <a:solidFill>
                  <a:srgbClr val="000000"/>
                </a:solidFill>
              </a:rPr>
              <a:t>of the </a:t>
            </a:r>
            <a:r>
              <a:rPr>
                <a:solidFill>
                  <a:srgbClr val="3333FF"/>
                </a:solidFill>
              </a:rPr>
              <a:t>greater New Orleans metropolitan area evacuated</a:t>
            </a:r>
            <a:r>
              <a:rPr>
                <a:solidFill>
                  <a:srgbClr val="0000CC"/>
                </a:solidFill>
              </a:rPr>
              <a:t> ]</a:t>
            </a:r>
            <a:r>
              <a:rPr>
                <a:solidFill>
                  <a:srgbClr val="000000"/>
                </a:solidFill>
              </a:rPr>
              <a:t> …</a:t>
            </a:r>
            <a:r>
              <a:rPr>
                <a:solidFill>
                  <a:srgbClr val="009900"/>
                </a:solidFill>
              </a:rPr>
              <a:t>[ Over seventy countries pledged monetary donations </a:t>
            </a:r>
            <a:r>
              <a:rPr>
                <a:solidFill>
                  <a:srgbClr val="000000"/>
                </a:solidFill>
              </a:rPr>
              <a:t>or other</a:t>
            </a:r>
            <a:r>
              <a:rPr>
                <a:solidFill>
                  <a:srgbClr val="009900"/>
                </a:solidFill>
              </a:rPr>
              <a:t> assistance]</a:t>
            </a:r>
            <a:r>
              <a:rPr>
                <a:solidFill>
                  <a:srgbClr val="000000"/>
                </a:solidFill>
              </a:rPr>
              <a:t>. …</a:t>
            </a:r>
          </a:p>
        </p:txBody>
      </p:sp>
      <p:sp>
        <p:nvSpPr>
          <p:cNvPr id="398" name="TextBox 3"/>
          <p:cNvSpPr txBox="1"/>
          <p:nvPr/>
        </p:nvSpPr>
        <p:spPr>
          <a:xfrm>
            <a:off x="5547358" y="1295399"/>
            <a:ext cx="5325114" cy="52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>
            <a:lvl1pPr defTabSz="1007912">
              <a:defRPr b="1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Blog article about “Hurricane Katrina”</a:t>
            </a:r>
          </a:p>
        </p:txBody>
      </p:sp>
      <p:sp>
        <p:nvSpPr>
          <p:cNvPr id="399" name="Slide Number Placeholder 2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0" name="proportion of topics"/>
          <p:cNvSpPr txBox="1"/>
          <p:nvPr/>
        </p:nvSpPr>
        <p:spPr>
          <a:xfrm>
            <a:off x="5969504" y="6027734"/>
            <a:ext cx="616538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proportion of topics</a:t>
            </a:r>
          </a:p>
        </p:txBody>
      </p:sp>
      <p:sp>
        <p:nvSpPr>
          <p:cNvPr id="401" name="Line"/>
          <p:cNvSpPr/>
          <p:nvPr/>
        </p:nvSpPr>
        <p:spPr>
          <a:xfrm flipH="1" flipV="1">
            <a:off x="4223024" y="4784200"/>
            <a:ext cx="1636984" cy="1256096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robabilistic latent semantic analysi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</a:t>
            </a:r>
          </a:p>
        </p:txBody>
      </p:sp>
      <p:sp>
        <p:nvSpPr>
          <p:cNvPr id="404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40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49840" y="1654064"/>
            <a:ext cx="3312749" cy="74643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54237" y="4796816"/>
            <a:ext cx="6548115" cy="6397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0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74805" y="2669364"/>
            <a:ext cx="3312749" cy="1904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robabilistic latent semantic analysi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</a:t>
            </a:r>
          </a:p>
        </p:txBody>
      </p:sp>
      <p:sp>
        <p:nvSpPr>
          <p:cNvPr id="412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13" name="Body"/>
          <p:cNvSpPr txBox="1"/>
          <p:nvPr>
            <p:ph type="body" sz="half" idx="4294967295"/>
          </p:nvPr>
        </p:nvSpPr>
        <p:spPr>
          <a:xfrm>
            <a:off x="631530" y="17604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14" name="Use          to represent which topic d_i in document d comes from (repeated same tokens are from the same topic)…"/>
          <p:cNvSpPr txBox="1"/>
          <p:nvPr/>
        </p:nvSpPr>
        <p:spPr>
          <a:xfrm>
            <a:off x="631530" y="1544531"/>
            <a:ext cx="10829786" cy="3599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Use          to represent which topic d_i in document d comes from (repeated same tokens are from the same topic)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b="1" sz="24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 step: set the derivative of  L to 0:</a:t>
            </a:r>
          </a:p>
        </p:txBody>
      </p:sp>
      <p:pic>
        <p:nvPicPr>
          <p:cNvPr id="41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339073" y="2556601"/>
            <a:ext cx="6646346" cy="148317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103776" y="2713221"/>
            <a:ext cx="1744929" cy="31574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7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252128" y="2745236"/>
            <a:ext cx="208319" cy="251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18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rcRect l="0" t="7749" r="0" b="0"/>
          <a:stretch>
            <a:fillRect/>
          </a:stretch>
        </p:blipFill>
        <p:spPr>
          <a:xfrm>
            <a:off x="1849875" y="5005287"/>
            <a:ext cx="3262233" cy="755962"/>
          </a:xfrm>
          <a:prstGeom prst="rect">
            <a:avLst/>
          </a:prstGeom>
          <a:ln w="12700">
            <a:miter lim="400000"/>
          </a:ln>
        </p:spPr>
      </p:pic>
      <p:pic>
        <p:nvPicPr>
          <p:cNvPr id="419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817588" y="5780862"/>
            <a:ext cx="4076673" cy="803212"/>
          </a:xfrm>
          <a:prstGeom prst="rect">
            <a:avLst/>
          </a:prstGeom>
          <a:ln w="12700">
            <a:miter lim="400000"/>
          </a:ln>
        </p:spPr>
      </p:pic>
      <p:pic>
        <p:nvPicPr>
          <p:cNvPr id="420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99256" y="6069308"/>
            <a:ext cx="208319" cy="251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1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676938" y="1663190"/>
            <a:ext cx="699900" cy="251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422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090614" y="5225436"/>
            <a:ext cx="2127547" cy="315750"/>
          </a:xfrm>
          <a:prstGeom prst="rect">
            <a:avLst/>
          </a:prstGeom>
          <a:ln w="12700">
            <a:miter lim="400000"/>
          </a:ln>
        </p:spPr>
      </p:pic>
      <p:sp>
        <p:nvSpPr>
          <p:cNvPr id="423" name="E step:"/>
          <p:cNvSpPr txBox="1"/>
          <p:nvPr/>
        </p:nvSpPr>
        <p:spPr>
          <a:xfrm>
            <a:off x="8077861" y="4525233"/>
            <a:ext cx="616538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 step: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robabilistic latent semantic analysis: partially available labels"/>
          <p:cNvSpPr txBox="1"/>
          <p:nvPr>
            <p:ph type="title" idx="4294967295"/>
          </p:nvPr>
        </p:nvSpPr>
        <p:spPr>
          <a:xfrm>
            <a:off x="386860" y="528637"/>
            <a:ext cx="10952704" cy="960683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analysis: partially available labels</a:t>
            </a:r>
          </a:p>
        </p:txBody>
      </p:sp>
      <p:sp>
        <p:nvSpPr>
          <p:cNvPr id="428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29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30" name="Generalized topic modeling:…"/>
          <p:cNvSpPr txBox="1"/>
          <p:nvPr/>
        </p:nvSpPr>
        <p:spPr>
          <a:xfrm>
            <a:off x="642085" y="1913935"/>
            <a:ext cx="11652081" cy="470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10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Generalized topic modeling: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Each document can contain just one topic, e.g., short documents</a:t>
            </a:r>
          </a:p>
          <a:p>
            <a:pPr lvl="1" marL="591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That is, topic inference = topic classification</a:t>
            </a:r>
          </a:p>
          <a:p>
            <a:pPr defTabSz="755933">
              <a:spcBef>
                <a:spcPts val="500"/>
              </a:spcBef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10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If we already know the document tags for a part of the documents, does the partial labels help us make better predictions for the entire corpus? </a:t>
            </a:r>
            <a:r>
              <a:rPr b="1">
                <a:solidFill>
                  <a:srgbClr val="FF2600"/>
                </a:solidFill>
              </a:rPr>
              <a:t>(Homework 3)</a:t>
            </a:r>
            <a:endParaRPr b="1">
              <a:solidFill>
                <a:srgbClr val="FF2600"/>
              </a:solidFill>
            </a:endParaRPr>
          </a:p>
          <a:p>
            <a:pPr defTabSz="755933">
              <a:spcBef>
                <a:spcPts val="500"/>
              </a:spcBef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10552" indent="-210552" defTabSz="755933">
              <a:spcBef>
                <a:spcPts val="500"/>
              </a:spcBef>
              <a:buSzPct val="100000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Example: news tagging, StackOverflow question tagging</a:t>
            </a:r>
          </a:p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robabilistic latent semantic analysis: partially available labels"/>
          <p:cNvSpPr txBox="1"/>
          <p:nvPr>
            <p:ph type="title" idx="4294967295"/>
          </p:nvPr>
        </p:nvSpPr>
        <p:spPr>
          <a:xfrm>
            <a:off x="386860" y="528637"/>
            <a:ext cx="10952704" cy="960683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Probabilistic latent semantic analysis: partially available labels</a:t>
            </a:r>
          </a:p>
        </p:txBody>
      </p:sp>
      <p:sp>
        <p:nvSpPr>
          <p:cNvPr id="435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36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437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7842" y="1899793"/>
            <a:ext cx="2518967" cy="4305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8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78639" y="1625378"/>
            <a:ext cx="5356875" cy="4450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Homework 3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Homework 3</a:t>
            </a:r>
          </a:p>
        </p:txBody>
      </p:sp>
      <p:sp>
        <p:nvSpPr>
          <p:cNvPr id="443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44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45" name="Suppose each document has only 1 topic. We have two document set: S1 (100 documents) contains all the tagged documents; S2 (10,000 documents) contains all the untagged documents. Each tag is a topic, there are only 2 topics…"/>
          <p:cNvSpPr txBox="1"/>
          <p:nvPr/>
        </p:nvSpPr>
        <p:spPr>
          <a:xfrm>
            <a:off x="631530" y="1458447"/>
            <a:ext cx="10700948" cy="4794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Suppose each document has only 1 topic. We have two document set: S1 (100 documents) contains all the tagged documents; S2 (10,000 documents) contains all the untagged documents. Each tag is a topic, there are only 2 topics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(Part 1): derive the EM algorithm using pLSA that maximizes the probability of the observed document, given the known topics from S1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(Part 2): implement your EM algorithm, output the predicted topic for each document in S2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46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Maximum likelihood estim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</a:t>
            </a:r>
          </a:p>
        </p:txBody>
      </p:sp>
      <p:sp>
        <p:nvSpPr>
          <p:cNvPr id="83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" name="RSJ:…"/>
          <p:cNvSpPr txBox="1"/>
          <p:nvPr>
            <p:ph type="body" idx="4294967295"/>
          </p:nvPr>
        </p:nvSpPr>
        <p:spPr>
          <a:xfrm>
            <a:off x="519746" y="1544531"/>
            <a:ext cx="11354484" cy="4237312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RSJ: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Language model</a:t>
            </a:r>
          </a:p>
        </p:txBody>
      </p:sp>
      <p:pic>
        <p:nvPicPr>
          <p:cNvPr id="85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7298" y="2183071"/>
            <a:ext cx="1757649" cy="299692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PRP: rank documents by"/>
          <p:cNvSpPr txBox="1"/>
          <p:nvPr/>
        </p:nvSpPr>
        <p:spPr>
          <a:xfrm>
            <a:off x="2538354" y="2103637"/>
            <a:ext cx="3411100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PRP: rank documents by</a:t>
            </a:r>
          </a:p>
        </p:txBody>
      </p:sp>
      <p:pic>
        <p:nvPicPr>
          <p:cNvPr id="87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5221" y="2652106"/>
            <a:ext cx="4809562" cy="277620"/>
          </a:xfrm>
          <a:prstGeom prst="rect">
            <a:avLst/>
          </a:prstGeom>
          <a:ln w="12700">
            <a:miter lim="400000"/>
          </a:ln>
        </p:spPr>
      </p:pic>
      <p:pic>
        <p:nvPicPr>
          <p:cNvPr id="88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94711" y="3429000"/>
            <a:ext cx="3520527" cy="960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89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410327" y="3390917"/>
            <a:ext cx="3499939" cy="960768"/>
          </a:xfrm>
          <a:prstGeom prst="rect">
            <a:avLst/>
          </a:prstGeom>
          <a:ln w="12700">
            <a:miter lim="400000"/>
          </a:ln>
        </p:spPr>
      </p:pic>
      <p:pic>
        <p:nvPicPr>
          <p:cNvPr id="90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218384" y="5174160"/>
            <a:ext cx="4268900" cy="7397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SA application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PLSA applications</a:t>
            </a:r>
          </a:p>
        </p:txBody>
      </p:sp>
      <p:sp>
        <p:nvSpPr>
          <p:cNvPr id="45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52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53" name="Topic modeling approach can be used for…"/>
          <p:cNvSpPr txBox="1"/>
          <p:nvPr/>
        </p:nvSpPr>
        <p:spPr>
          <a:xfrm>
            <a:off x="631530" y="1544531"/>
            <a:ext cx="9410136" cy="4429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10552" indent="-210552" defTabSz="755933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modeling approach can be used for 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Interpreting content of corpora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Clustering documents, predicting topics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 series/trend analysis</a:t>
            </a:r>
          </a:p>
        </p:txBody>
      </p:sp>
      <p:sp>
        <p:nvSpPr>
          <p:cNvPr id="454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Interpreting content of corpora [Mei et al. 07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Interpreting content of corpora [Mei et al. 07] </a:t>
            </a:r>
          </a:p>
        </p:txBody>
      </p:sp>
      <p:sp>
        <p:nvSpPr>
          <p:cNvPr id="459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0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461" name="How do users interpret a learned topic?…"/>
          <p:cNvSpPr txBox="1"/>
          <p:nvPr/>
        </p:nvSpPr>
        <p:spPr>
          <a:xfrm>
            <a:off x="631530" y="1458447"/>
            <a:ext cx="10700948" cy="4794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How do users interpret a learned topic?</a:t>
            </a:r>
          </a:p>
          <a:p>
            <a:pPr lvl="1" marL="8001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Human generated labels, but cannot scale up</a:t>
            </a:r>
          </a:p>
          <a:p>
            <a:pPr>
              <a:spcBef>
                <a:spcPts val="5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marL="240631" indent="-240631"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What makes a good label?</a:t>
            </a:r>
          </a:p>
          <a:p>
            <a:pPr lvl="1" marL="661441" indent="-283474" defTabSz="755933">
              <a:spcBef>
                <a:spcPts val="5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Semantically close (</a:t>
            </a:r>
            <a:r>
              <a:rPr>
                <a:solidFill>
                  <a:srgbClr val="CC0000"/>
                </a:solidFill>
              </a:rPr>
              <a:t>relevance</a:t>
            </a:r>
            <a:r>
              <a:t>)</a:t>
            </a:r>
          </a:p>
          <a:p>
            <a:pPr lvl="1" marL="661441" indent="-283474" defTabSz="755933">
              <a:spcBef>
                <a:spcPts val="500"/>
              </a:spcBef>
              <a:buSzPct val="100000"/>
              <a:buFont typeface="Arial"/>
              <a:buChar char="•"/>
              <a:defRPr sz="21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Understandable</a:t>
            </a:r>
            <a:r>
              <a:rPr>
                <a:solidFill>
                  <a:srgbClr val="000000"/>
                </a:solidFill>
              </a:rPr>
              <a:t> – phrases?</a:t>
            </a:r>
            <a:endParaRPr>
              <a:solidFill>
                <a:srgbClr val="000000"/>
              </a:solidFill>
            </a:endParaRPr>
          </a:p>
          <a:p>
            <a:pPr lvl="1" marL="661441" indent="-283474" defTabSz="755933">
              <a:spcBef>
                <a:spcPts val="500"/>
              </a:spcBef>
              <a:buSzPct val="100000"/>
              <a:buFont typeface="Arial"/>
              <a:buChar char="•"/>
              <a:defRPr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 </a:t>
            </a:r>
            <a:r>
              <a:rPr>
                <a:solidFill>
                  <a:srgbClr val="CC0000"/>
                </a:solidFill>
              </a:rPr>
              <a:t>coverage</a:t>
            </a:r>
            <a:r>
              <a:t> inside topic</a:t>
            </a:r>
          </a:p>
          <a:p>
            <a:pPr lvl="1" marL="661441" indent="-283474" defTabSz="755933">
              <a:spcBef>
                <a:spcPts val="500"/>
              </a:spcBef>
              <a:buSzPct val="100000"/>
              <a:buFont typeface="Arial"/>
              <a:buChar char="•"/>
              <a:defRPr sz="21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Discriminative</a:t>
            </a:r>
            <a:r>
              <a:rPr>
                <a:solidFill>
                  <a:srgbClr val="000000"/>
                </a:solidFill>
              </a:rPr>
              <a:t> across topics</a:t>
            </a:r>
          </a:p>
        </p:txBody>
      </p:sp>
      <p:sp>
        <p:nvSpPr>
          <p:cNvPr id="462" name="Text Box 5"/>
          <p:cNvSpPr txBox="1"/>
          <p:nvPr/>
        </p:nvSpPr>
        <p:spPr>
          <a:xfrm>
            <a:off x="7147663" y="1099819"/>
            <a:ext cx="1510032" cy="51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baseline="-20250"/>
              <a:t>1</a:t>
            </a:r>
          </a:p>
        </p:txBody>
      </p:sp>
      <p:sp>
        <p:nvSpPr>
          <p:cNvPr id="463" name="Text Box 7"/>
          <p:cNvSpPr txBox="1"/>
          <p:nvPr/>
        </p:nvSpPr>
        <p:spPr>
          <a:xfrm>
            <a:off x="7131134" y="4132796"/>
            <a:ext cx="1405321" cy="55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baseline="-20615"/>
              <a:t>k</a:t>
            </a:r>
          </a:p>
        </p:txBody>
      </p:sp>
      <p:sp>
        <p:nvSpPr>
          <p:cNvPr id="464" name="Text Box 9"/>
          <p:cNvSpPr txBox="1"/>
          <p:nvPr/>
        </p:nvSpPr>
        <p:spPr>
          <a:xfrm>
            <a:off x="7078777" y="2269904"/>
            <a:ext cx="1510032" cy="553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defRPr b="1" sz="2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</a:t>
            </a:r>
            <a:r>
              <a:rPr b="0">
                <a:latin typeface="Symbol"/>
                <a:ea typeface="Symbol"/>
                <a:cs typeface="Symbol"/>
                <a:sym typeface="Symbol"/>
              </a:rPr>
              <a:t>q</a:t>
            </a:r>
            <a:r>
              <a:rPr baseline="-20615"/>
              <a:t>2</a:t>
            </a:r>
          </a:p>
        </p:txBody>
      </p:sp>
      <p:sp>
        <p:nvSpPr>
          <p:cNvPr id="465" name="Text Box 13"/>
          <p:cNvSpPr txBox="1"/>
          <p:nvPr/>
        </p:nvSpPr>
        <p:spPr>
          <a:xfrm>
            <a:off x="8803724" y="960856"/>
            <a:ext cx="2330449" cy="135745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466" name="Text Box 14"/>
          <p:cNvSpPr txBox="1"/>
          <p:nvPr/>
        </p:nvSpPr>
        <p:spPr>
          <a:xfrm>
            <a:off x="9000573" y="3650276"/>
            <a:ext cx="1822452" cy="135745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2400">
                <a:solidFill>
                  <a:srgbClr val="4F6228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donate  0.1</a:t>
            </a:r>
            <a:br/>
            <a:r>
              <a:t>relief 0.05</a:t>
            </a:r>
            <a:br/>
            <a:r>
              <a:t>help 0.02 </a:t>
            </a:r>
            <a:br/>
            <a:r>
              <a:t>...</a:t>
            </a:r>
          </a:p>
        </p:txBody>
      </p:sp>
      <p:sp>
        <p:nvSpPr>
          <p:cNvPr id="467" name="Text Box 15"/>
          <p:cNvSpPr txBox="1"/>
          <p:nvPr/>
        </p:nvSpPr>
        <p:spPr>
          <a:xfrm>
            <a:off x="9000573" y="2126276"/>
            <a:ext cx="1822452" cy="166225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algn="ctr" defTabSz="1007912">
              <a:lnSpc>
                <a:spcPts val="2400"/>
              </a:lnSpc>
              <a:defRPr b="1" sz="2400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city 0.2</a:t>
            </a:r>
            <a:br/>
            <a:r>
              <a:t>new   0.1</a:t>
            </a:r>
            <a:br/>
            <a:r>
              <a:t>orleans 0.05 </a:t>
            </a:r>
            <a:br/>
            <a:r>
              <a:t>...</a:t>
            </a:r>
          </a:p>
        </p:txBody>
      </p:sp>
      <p:sp>
        <p:nvSpPr>
          <p:cNvPr id="468" name="Text Box 16"/>
          <p:cNvSpPr txBox="1"/>
          <p:nvPr/>
        </p:nvSpPr>
        <p:spPr>
          <a:xfrm>
            <a:off x="9603823" y="5195787"/>
            <a:ext cx="1631951" cy="1191450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1400"/>
              </a:spcBef>
              <a:def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the  0.04</a:t>
            </a:r>
            <a:br/>
            <a:r>
              <a:t>a 0.03 </a:t>
            </a:r>
            <a:br/>
            <a:r>
              <a:t>...</a:t>
            </a:r>
          </a:p>
        </p:txBody>
      </p:sp>
      <p:sp>
        <p:nvSpPr>
          <p:cNvPr id="469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Rectangle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Relevance: the Zero-Order Score [Mei et al. 07]</a:t>
            </a:r>
          </a:p>
        </p:txBody>
      </p:sp>
      <p:sp>
        <p:nvSpPr>
          <p:cNvPr id="474" name="Rectangle 3"/>
          <p:cNvSpPr txBox="1"/>
          <p:nvPr>
            <p:ph type="body" idx="1"/>
          </p:nvPr>
        </p:nvSpPr>
        <p:spPr>
          <a:xfrm>
            <a:off x="699478" y="1557982"/>
            <a:ext cx="8534401" cy="4648201"/>
          </a:xfrm>
          <a:prstGeom prst="rect">
            <a:avLst/>
          </a:prstGeom>
        </p:spPr>
        <p:txBody>
          <a:bodyPr/>
          <a:lstStyle>
            <a:lvl1pPr marL="377966" indent="-377966">
              <a:spcBef>
                <a:spcPts val="600"/>
              </a:spcBef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Intuition: prefer phrases well covering top words </a:t>
            </a:r>
          </a:p>
        </p:txBody>
      </p:sp>
      <p:sp>
        <p:nvSpPr>
          <p:cNvPr id="475" name="AutoShape 5"/>
          <p:cNvSpPr/>
          <p:nvPr/>
        </p:nvSpPr>
        <p:spPr>
          <a:xfrm>
            <a:off x="6566878" y="5101282"/>
            <a:ext cx="698501" cy="604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C0C0C0"/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6" name="AutoShape 6"/>
          <p:cNvSpPr/>
          <p:nvPr/>
        </p:nvSpPr>
        <p:spPr>
          <a:xfrm>
            <a:off x="6554178" y="2774007"/>
            <a:ext cx="698501" cy="604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lnTo>
                  <a:pt x="5400" y="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5400" y="21600"/>
                </a:lnTo>
                <a:close/>
              </a:path>
            </a:pathLst>
          </a:custGeom>
          <a:solidFill>
            <a:srgbClr val="FFCC99"/>
          </a:solidFill>
          <a:ln w="12700">
            <a:solidFill>
              <a:srgbClr val="FFCC99"/>
            </a:solidFill>
            <a:miter/>
          </a:ln>
        </p:spPr>
        <p:txBody>
          <a:bodyPr lIns="60959" tIns="60959" rIns="60959" bIns="60959" anchor="ctr"/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79" name="Oval 8"/>
          <p:cNvGrpSpPr/>
          <p:nvPr/>
        </p:nvGrpSpPr>
        <p:grpSpPr>
          <a:xfrm>
            <a:off x="3555352" y="2234258"/>
            <a:ext cx="1049418" cy="741364"/>
            <a:chOff x="2116" y="0"/>
            <a:chExt cx="1049416" cy="741362"/>
          </a:xfrm>
        </p:grpSpPr>
        <p:sp>
          <p:nvSpPr>
            <p:cNvPr id="477" name="Oval"/>
            <p:cNvSpPr/>
            <p:nvPr/>
          </p:nvSpPr>
          <p:spPr>
            <a:xfrm>
              <a:off x="106931" y="0"/>
              <a:ext cx="839788" cy="741363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78" name="Clustering"/>
            <p:cNvSpPr txBox="1"/>
            <p:nvPr/>
          </p:nvSpPr>
          <p:spPr>
            <a:xfrm>
              <a:off x="2116" y="198745"/>
              <a:ext cx="1049418" cy="343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>
              <a:lvl1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Clustering</a:t>
              </a:r>
            </a:p>
          </p:txBody>
        </p:sp>
      </p:grpSp>
      <p:grpSp>
        <p:nvGrpSpPr>
          <p:cNvPr id="482" name="Oval 9"/>
          <p:cNvGrpSpPr/>
          <p:nvPr/>
        </p:nvGrpSpPr>
        <p:grpSpPr>
          <a:xfrm>
            <a:off x="3470569" y="3042295"/>
            <a:ext cx="1218983" cy="673103"/>
            <a:chOff x="2116" y="0"/>
            <a:chExt cx="1218981" cy="673101"/>
          </a:xfrm>
        </p:grpSpPr>
        <p:sp>
          <p:nvSpPr>
            <p:cNvPr id="480" name="Oval"/>
            <p:cNvSpPr/>
            <p:nvPr/>
          </p:nvSpPr>
          <p:spPr>
            <a:xfrm>
              <a:off x="261564" y="0"/>
              <a:ext cx="700089" cy="673102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1" name="dimensional"/>
            <p:cNvSpPr txBox="1"/>
            <p:nvPr/>
          </p:nvSpPr>
          <p:spPr>
            <a:xfrm>
              <a:off x="2116" y="164613"/>
              <a:ext cx="1218983" cy="343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>
              <a:lvl1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dimensional</a:t>
              </a:r>
            </a:p>
          </p:txBody>
        </p:sp>
      </p:grpSp>
      <p:grpSp>
        <p:nvGrpSpPr>
          <p:cNvPr id="485" name="Oval 10"/>
          <p:cNvGrpSpPr/>
          <p:nvPr/>
        </p:nvGrpSpPr>
        <p:grpSpPr>
          <a:xfrm>
            <a:off x="3594891" y="3783658"/>
            <a:ext cx="970341" cy="538164"/>
            <a:chOff x="2116" y="0"/>
            <a:chExt cx="970339" cy="538162"/>
          </a:xfrm>
        </p:grpSpPr>
        <p:sp>
          <p:nvSpPr>
            <p:cNvPr id="483" name="Oval"/>
            <p:cNvSpPr/>
            <p:nvPr/>
          </p:nvSpPr>
          <p:spPr>
            <a:xfrm>
              <a:off x="207093" y="0"/>
              <a:ext cx="560387" cy="538163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4" name="algorithm"/>
            <p:cNvSpPr txBox="1"/>
            <p:nvPr/>
          </p:nvSpPr>
          <p:spPr>
            <a:xfrm>
              <a:off x="2116" y="97145"/>
              <a:ext cx="970341" cy="343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>
              <a:lvl1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algorithm</a:t>
              </a:r>
            </a:p>
          </p:txBody>
        </p:sp>
      </p:grpSp>
      <p:grpSp>
        <p:nvGrpSpPr>
          <p:cNvPr id="488" name="Oval 11"/>
          <p:cNvGrpSpPr/>
          <p:nvPr/>
        </p:nvGrpSpPr>
        <p:grpSpPr>
          <a:xfrm>
            <a:off x="3796502" y="4418657"/>
            <a:ext cx="575053" cy="471489"/>
            <a:chOff x="2116" y="0"/>
            <a:chExt cx="575052" cy="471487"/>
          </a:xfrm>
        </p:grpSpPr>
        <p:sp>
          <p:nvSpPr>
            <p:cNvPr id="486" name="Oval"/>
            <p:cNvSpPr/>
            <p:nvPr/>
          </p:nvSpPr>
          <p:spPr>
            <a:xfrm>
              <a:off x="45167" y="0"/>
              <a:ext cx="488953" cy="471488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87" name="birch"/>
            <p:cNvSpPr txBox="1"/>
            <p:nvPr/>
          </p:nvSpPr>
          <p:spPr>
            <a:xfrm>
              <a:off x="2116" y="63807"/>
              <a:ext cx="575053" cy="3438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>
              <a:lvl1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birch</a:t>
              </a:r>
            </a:p>
          </p:txBody>
        </p:sp>
      </p:grpSp>
      <p:grpSp>
        <p:nvGrpSpPr>
          <p:cNvPr id="491" name="Oval 12"/>
          <p:cNvGrpSpPr/>
          <p:nvPr/>
        </p:nvGrpSpPr>
        <p:grpSpPr>
          <a:xfrm>
            <a:off x="3735929" y="4926658"/>
            <a:ext cx="688262" cy="404814"/>
            <a:chOff x="2116" y="0"/>
            <a:chExt cx="688260" cy="404813"/>
          </a:xfrm>
        </p:grpSpPr>
        <p:sp>
          <p:nvSpPr>
            <p:cNvPr id="489" name="Oval"/>
            <p:cNvSpPr/>
            <p:nvPr/>
          </p:nvSpPr>
          <p:spPr>
            <a:xfrm>
              <a:off x="135903" y="0"/>
              <a:ext cx="420689" cy="404814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0" name="shape"/>
            <p:cNvSpPr txBox="1"/>
            <p:nvPr/>
          </p:nvSpPr>
          <p:spPr>
            <a:xfrm>
              <a:off x="2116" y="30470"/>
              <a:ext cx="688262" cy="343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>
              <a:lvl1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shape</a:t>
              </a:r>
            </a:p>
          </p:txBody>
        </p:sp>
      </p:grpSp>
      <p:grpSp>
        <p:nvGrpSpPr>
          <p:cNvPr id="494" name="Oval 15"/>
          <p:cNvGrpSpPr/>
          <p:nvPr/>
        </p:nvGrpSpPr>
        <p:grpSpPr>
          <a:xfrm>
            <a:off x="1265879" y="3847158"/>
            <a:ext cx="827763" cy="606427"/>
            <a:chOff x="2116" y="320"/>
            <a:chExt cx="827762" cy="606426"/>
          </a:xfrm>
        </p:grpSpPr>
        <p:sp>
          <p:nvSpPr>
            <p:cNvPr id="492" name="Oval"/>
            <p:cNvSpPr/>
            <p:nvPr/>
          </p:nvSpPr>
          <p:spPr>
            <a:xfrm>
              <a:off x="100879" y="320"/>
              <a:ext cx="630239" cy="606428"/>
            </a:xfrm>
            <a:prstGeom prst="ellipse">
              <a:avLst/>
            </a:prstGeom>
            <a:solidFill>
              <a:srgbClr val="4F81BD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3" name="Latent  Topic θ"/>
            <p:cNvSpPr txBox="1"/>
            <p:nvPr/>
          </p:nvSpPr>
          <p:spPr>
            <a:xfrm>
              <a:off x="2116" y="8466"/>
              <a:ext cx="827763" cy="590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Latent </a:t>
              </a:r>
              <a:br/>
              <a:r>
                <a:t>Topic </a:t>
              </a:r>
              <a:r>
                <a:rPr>
                  <a:solidFill>
                    <a:srgbClr val="CC0000"/>
                  </a:solidFill>
                  <a:latin typeface="Symbol"/>
                  <a:ea typeface="Symbol"/>
                  <a:cs typeface="Symbol"/>
                  <a:sym typeface="Symbol"/>
                </a:rPr>
                <a:t>q</a:t>
              </a:r>
              <a:r>
                <a:t> </a:t>
              </a:r>
            </a:p>
          </p:txBody>
        </p:sp>
      </p:grpSp>
      <p:sp>
        <p:nvSpPr>
          <p:cNvPr id="529" name="AutoShape 16"/>
          <p:cNvSpPr/>
          <p:nvPr/>
        </p:nvSpPr>
        <p:spPr>
          <a:xfrm>
            <a:off x="2093628" y="2822811"/>
            <a:ext cx="1648044" cy="10610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0" name="AutoShape 17"/>
          <p:cNvSpPr/>
          <p:nvPr/>
        </p:nvSpPr>
        <p:spPr>
          <a:xfrm>
            <a:off x="2093628" y="4072479"/>
            <a:ext cx="1501132" cy="610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1" name="AutoShape 18"/>
          <p:cNvSpPr/>
          <p:nvPr/>
        </p:nvSpPr>
        <p:spPr>
          <a:xfrm>
            <a:off x="2093628" y="4319121"/>
            <a:ext cx="1642170" cy="669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2" name="AutoShape 19"/>
          <p:cNvSpPr/>
          <p:nvPr/>
        </p:nvSpPr>
        <p:spPr>
          <a:xfrm>
            <a:off x="2093628" y="3550692"/>
            <a:ext cx="1451800" cy="466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33" name="AutoShape 20"/>
          <p:cNvSpPr/>
          <p:nvPr/>
        </p:nvSpPr>
        <p:spPr>
          <a:xfrm>
            <a:off x="2093628" y="4237134"/>
            <a:ext cx="1702743" cy="3569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00" name="Text Box 21"/>
          <p:cNvSpPr txBox="1"/>
          <p:nvPr/>
        </p:nvSpPr>
        <p:spPr>
          <a:xfrm>
            <a:off x="3930677" y="5331471"/>
            <a:ext cx="368618" cy="34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1007912">
              <a:spcBef>
                <a:spcPts val="9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grpSp>
        <p:nvGrpSpPr>
          <p:cNvPr id="504" name="Group 40"/>
          <p:cNvGrpSpPr/>
          <p:nvPr/>
        </p:nvGrpSpPr>
        <p:grpSpPr>
          <a:xfrm>
            <a:off x="4360254" y="2777182"/>
            <a:ext cx="3937953" cy="1276351"/>
            <a:chOff x="0" y="0"/>
            <a:chExt cx="3937952" cy="1276349"/>
          </a:xfrm>
        </p:grpSpPr>
        <p:sp>
          <p:nvSpPr>
            <p:cNvPr id="501" name="AutoShape 13"/>
            <p:cNvSpPr/>
            <p:nvPr/>
          </p:nvSpPr>
          <p:spPr>
            <a:xfrm flipH="1" flipV="1">
              <a:off x="17462" y="90488"/>
              <a:ext cx="2176464" cy="2095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2" name="AutoShape 14"/>
            <p:cNvSpPr/>
            <p:nvPr/>
          </p:nvSpPr>
          <p:spPr>
            <a:xfrm flipH="1">
              <a:off x="-1" y="300037"/>
              <a:ext cx="2193927" cy="9763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03" name="Text Box 22"/>
            <p:cNvSpPr txBox="1"/>
            <p:nvPr/>
          </p:nvSpPr>
          <p:spPr>
            <a:xfrm>
              <a:off x="1962785" y="0"/>
              <a:ext cx="1975168" cy="8320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Good Label (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0250"/>
                <a:t>1</a:t>
              </a:r>
              <a:r>
                <a:t>): </a:t>
              </a:r>
              <a:br/>
              <a:r>
                <a:rPr>
                  <a:solidFill>
                    <a:srgbClr val="0000FF"/>
                  </a:solidFill>
                </a:rPr>
                <a:t>“clustering algorithm”</a:t>
              </a:r>
            </a:p>
          </p:txBody>
        </p:sp>
      </p:grpSp>
      <p:grpSp>
        <p:nvGrpSpPr>
          <p:cNvPr id="507" name="Oval 23"/>
          <p:cNvGrpSpPr/>
          <p:nvPr/>
        </p:nvGrpSpPr>
        <p:grpSpPr>
          <a:xfrm>
            <a:off x="3807516" y="5734696"/>
            <a:ext cx="575251" cy="395289"/>
            <a:chOff x="2116" y="0"/>
            <a:chExt cx="575250" cy="395288"/>
          </a:xfrm>
        </p:grpSpPr>
        <p:sp>
          <p:nvSpPr>
            <p:cNvPr id="505" name="Oval"/>
            <p:cNvSpPr/>
            <p:nvPr/>
          </p:nvSpPr>
          <p:spPr>
            <a:xfrm>
              <a:off x="104004" y="0"/>
              <a:ext cx="371476" cy="395289"/>
            </a:xfrm>
            <a:prstGeom prst="ellipse">
              <a:avLst/>
            </a:prstGeom>
            <a:solidFill>
              <a:srgbClr val="FFCC0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6" name="body"/>
            <p:cNvSpPr txBox="1"/>
            <p:nvPr/>
          </p:nvSpPr>
          <p:spPr>
            <a:xfrm>
              <a:off x="2116" y="25707"/>
              <a:ext cx="575252" cy="34387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ctr">
              <a:spAutoFit/>
            </a:bodyPr>
            <a:lstStyle>
              <a:lvl1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body</a:t>
              </a:r>
            </a:p>
          </p:txBody>
        </p:sp>
      </p:grpSp>
      <p:sp>
        <p:nvSpPr>
          <p:cNvPr id="534" name="AutoShape 24"/>
          <p:cNvSpPr/>
          <p:nvPr/>
        </p:nvSpPr>
        <p:spPr>
          <a:xfrm>
            <a:off x="2079557" y="4445325"/>
            <a:ext cx="1782654" cy="1315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2700">
            <a:solidFill>
              <a:srgbClr val="000000"/>
            </a:solidFill>
            <a:tailEnd type="triangle"/>
          </a:ln>
        </p:spPr>
        <p:txBody>
          <a:bodyPr/>
          <a:lstStyle/>
          <a:p>
            <a:pPr/>
          </a:p>
        </p:txBody>
      </p:sp>
      <p:grpSp>
        <p:nvGrpSpPr>
          <p:cNvPr id="512" name="Group 41"/>
          <p:cNvGrpSpPr/>
          <p:nvPr/>
        </p:nvGrpSpPr>
        <p:grpSpPr>
          <a:xfrm>
            <a:off x="4228492" y="5139382"/>
            <a:ext cx="4107815" cy="793751"/>
            <a:chOff x="0" y="0"/>
            <a:chExt cx="4107813" cy="793750"/>
          </a:xfrm>
        </p:grpSpPr>
        <p:sp>
          <p:nvSpPr>
            <p:cNvPr id="509" name="AutoShape 25"/>
            <p:cNvSpPr/>
            <p:nvPr/>
          </p:nvSpPr>
          <p:spPr>
            <a:xfrm flipH="1" flipV="1">
              <a:off x="-1" y="133351"/>
              <a:ext cx="2351088" cy="15716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0" name="AutoShape 26"/>
            <p:cNvSpPr/>
            <p:nvPr/>
          </p:nvSpPr>
          <p:spPr>
            <a:xfrm flipH="1">
              <a:off x="52387" y="290512"/>
              <a:ext cx="2298700" cy="5032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11" name="Text Box 27"/>
            <p:cNvSpPr txBox="1"/>
            <p:nvPr/>
          </p:nvSpPr>
          <p:spPr>
            <a:xfrm>
              <a:off x="2412046" y="0"/>
              <a:ext cx="1695768" cy="603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Bad Label (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0250"/>
                <a:t>2</a:t>
              </a:r>
              <a:r>
                <a:t>): </a:t>
              </a:r>
              <a:br/>
              <a:r>
                <a:rPr>
                  <a:solidFill>
                    <a:srgbClr val="0000FF"/>
                  </a:solidFill>
                </a:rPr>
                <a:t>“body shape”</a:t>
              </a:r>
            </a:p>
          </p:txBody>
        </p:sp>
      </p:grpSp>
      <p:sp>
        <p:nvSpPr>
          <p:cNvPr id="513" name="Text Box 28"/>
          <p:cNvSpPr txBox="1"/>
          <p:nvPr/>
        </p:nvSpPr>
        <p:spPr>
          <a:xfrm>
            <a:off x="6094438" y="4301183"/>
            <a:ext cx="367032" cy="34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1007912">
              <a:spcBef>
                <a:spcPts val="9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514" name="Text Box 29"/>
          <p:cNvSpPr txBox="1"/>
          <p:nvPr/>
        </p:nvSpPr>
        <p:spPr>
          <a:xfrm>
            <a:off x="2601938" y="5533082"/>
            <a:ext cx="927420" cy="849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1400"/>
              </a:spcBef>
              <a:defRPr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p(w|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)</a:t>
            </a:r>
          </a:p>
        </p:txBody>
      </p:sp>
      <p:sp>
        <p:nvSpPr>
          <p:cNvPr id="515" name="Text Box 31"/>
          <p:cNvSpPr txBox="1"/>
          <p:nvPr/>
        </p:nvSpPr>
        <p:spPr>
          <a:xfrm>
            <a:off x="1446238" y="2440633"/>
            <a:ext cx="2240281" cy="361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9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p(“clustering”|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) = 0.4</a:t>
            </a:r>
          </a:p>
        </p:txBody>
      </p:sp>
      <p:sp>
        <p:nvSpPr>
          <p:cNvPr id="516" name="Text Box 32"/>
          <p:cNvSpPr txBox="1"/>
          <p:nvPr/>
        </p:nvSpPr>
        <p:spPr>
          <a:xfrm>
            <a:off x="1370038" y="2974033"/>
            <a:ext cx="2240281" cy="590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9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p(“dimensional”|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) = 0.3</a:t>
            </a:r>
          </a:p>
        </p:txBody>
      </p:sp>
      <p:sp>
        <p:nvSpPr>
          <p:cNvPr id="517" name="Text Box 33"/>
          <p:cNvSpPr txBox="1"/>
          <p:nvPr/>
        </p:nvSpPr>
        <p:spPr>
          <a:xfrm>
            <a:off x="4341838" y="5869632"/>
            <a:ext cx="2240281" cy="36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9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p(“body”|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) = 0.001</a:t>
            </a:r>
          </a:p>
        </p:txBody>
      </p:sp>
      <p:sp>
        <p:nvSpPr>
          <p:cNvPr id="518" name="Text Box 34"/>
          <p:cNvSpPr txBox="1"/>
          <p:nvPr/>
        </p:nvSpPr>
        <p:spPr>
          <a:xfrm>
            <a:off x="4418038" y="4834583"/>
            <a:ext cx="2240281" cy="3615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900"/>
              </a:spcBef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p(“shape”|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</a:t>
            </a:r>
            <a:r>
              <a:t>) = 0.01</a:t>
            </a:r>
          </a:p>
        </p:txBody>
      </p:sp>
      <p:sp>
        <p:nvSpPr>
          <p:cNvPr id="519" name="Text Box 35"/>
          <p:cNvSpPr txBox="1"/>
          <p:nvPr/>
        </p:nvSpPr>
        <p:spPr>
          <a:xfrm>
            <a:off x="7999438" y="2700983"/>
            <a:ext cx="792481" cy="858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1007912">
              <a:spcBef>
                <a:spcPts val="2800"/>
              </a:spcBef>
              <a:defRPr sz="4800">
                <a:solidFill>
                  <a:srgbClr val="CC0000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√</a:t>
            </a:r>
          </a:p>
        </p:txBody>
      </p:sp>
      <p:sp>
        <p:nvSpPr>
          <p:cNvPr id="520" name="Text Box 37"/>
          <p:cNvSpPr txBox="1"/>
          <p:nvPr/>
        </p:nvSpPr>
        <p:spPr>
          <a:xfrm>
            <a:off x="7999438" y="3782070"/>
            <a:ext cx="259081" cy="5166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1007912">
              <a:spcBef>
                <a:spcPts val="1600"/>
              </a:spcBef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&gt;</a:t>
            </a:r>
          </a:p>
        </p:txBody>
      </p:sp>
      <p:grpSp>
        <p:nvGrpSpPr>
          <p:cNvPr id="523" name="Group 42"/>
          <p:cNvGrpSpPr/>
          <p:nvPr/>
        </p:nvGrpSpPr>
        <p:grpSpPr>
          <a:xfrm>
            <a:off x="5271478" y="3310582"/>
            <a:ext cx="2667001" cy="1066801"/>
            <a:chOff x="0" y="0"/>
            <a:chExt cx="2667000" cy="1066800"/>
          </a:xfrm>
        </p:grpSpPr>
        <p:pic>
          <p:nvPicPr>
            <p:cNvPr id="521" name="Object 30" descr="Object 3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436896"/>
              <a:ext cx="2667000" cy="6299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2" name="Line 38"/>
            <p:cNvSpPr/>
            <p:nvPr/>
          </p:nvSpPr>
          <p:spPr>
            <a:xfrm>
              <a:off x="90577" y="0"/>
              <a:ext cx="644106" cy="3368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526" name="Group 43"/>
          <p:cNvGrpSpPr/>
          <p:nvPr/>
        </p:nvGrpSpPr>
        <p:grpSpPr>
          <a:xfrm>
            <a:off x="5423878" y="4453582"/>
            <a:ext cx="3505201" cy="990601"/>
            <a:chOff x="0" y="0"/>
            <a:chExt cx="3505199" cy="990599"/>
          </a:xfrm>
        </p:grpSpPr>
        <p:pic>
          <p:nvPicPr>
            <p:cNvPr id="524" name="Object 36" descr="Object 36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463607" y="0"/>
              <a:ext cx="2041593" cy="6094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25" name="Line 39"/>
            <p:cNvSpPr/>
            <p:nvPr/>
          </p:nvSpPr>
          <p:spPr>
            <a:xfrm flipV="1">
              <a:off x="0" y="462279"/>
              <a:ext cx="1416995" cy="52832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27" name="Slide Number Placeholder 1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28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12" grpId="2"/>
      <p:bldP build="whole" bldLvl="1" animBg="1" rev="0" advAuto="0" spid="523" grpId="3"/>
      <p:bldP build="whole" bldLvl="1" animBg="1" rev="0" advAuto="0" spid="504" grpId="1"/>
      <p:bldP build="whole" bldLvl="1" animBg="1" rev="0" advAuto="0" spid="526" grpId="4"/>
      <p:bldP build="whole" bldLvl="1" animBg="1" rev="0" advAuto="0" spid="519" grpId="6"/>
      <p:bldP build="whole" bldLvl="1" animBg="1" rev="0" advAuto="0" spid="520" grpId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AutoShape 34"/>
          <p:cNvSpPr/>
          <p:nvPr/>
        </p:nvSpPr>
        <p:spPr>
          <a:xfrm rot="19579814">
            <a:off x="6521449" y="4373562"/>
            <a:ext cx="336551" cy="298452"/>
          </a:xfrm>
          <a:prstGeom prst="rightArrow">
            <a:avLst>
              <a:gd name="adj1" fmla="val 50000"/>
              <a:gd name="adj2" fmla="val 28191"/>
            </a:avLst>
          </a:prstGeom>
          <a:solidFill>
            <a:srgbClr val="4F81BD"/>
          </a:solidFill>
          <a:ln w="12700">
            <a:solidFill>
              <a:srgbClr val="000000"/>
            </a:solidFill>
            <a:miter/>
          </a:ln>
        </p:spPr>
        <p:txBody>
          <a:bodyPr lIns="60959" tIns="60959" rIns="60959" bIns="60959" anchor="ctr"/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7" name="AutoShape 65"/>
          <p:cNvSpPr/>
          <p:nvPr/>
        </p:nvSpPr>
        <p:spPr>
          <a:xfrm rot="1704932">
            <a:off x="5408613" y="4340225"/>
            <a:ext cx="373064" cy="304801"/>
          </a:xfrm>
          <a:prstGeom prst="leftArrow">
            <a:avLst>
              <a:gd name="adj1" fmla="val 50000"/>
              <a:gd name="adj2" fmla="val 30599"/>
            </a:avLst>
          </a:prstGeom>
          <a:solidFill>
            <a:srgbClr val="4F81BD"/>
          </a:solidFill>
          <a:ln w="12700">
            <a:solidFill>
              <a:srgbClr val="000000"/>
            </a:solidFill>
            <a:miter/>
          </a:ln>
        </p:spPr>
        <p:txBody>
          <a:bodyPr lIns="60959" tIns="60959" rIns="60959" bIns="60959" anchor="ctr"/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62" name="Group 60"/>
          <p:cNvGrpSpPr/>
          <p:nvPr/>
        </p:nvGrpSpPr>
        <p:grpSpPr>
          <a:xfrm>
            <a:off x="7162799" y="2286000"/>
            <a:ext cx="3172779" cy="4353720"/>
            <a:chOff x="270708" y="0"/>
            <a:chExt cx="3172778" cy="4353719"/>
          </a:xfrm>
        </p:grpSpPr>
        <p:sp>
          <p:nvSpPr>
            <p:cNvPr id="538" name="AutoShape 5"/>
            <p:cNvSpPr/>
            <p:nvPr/>
          </p:nvSpPr>
          <p:spPr>
            <a:xfrm>
              <a:off x="1675647" y="1168400"/>
              <a:ext cx="665163" cy="628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solidFill>
              <a:srgbClr val="C0C0C0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541" name="Oval 43"/>
            <p:cNvGrpSpPr/>
            <p:nvPr/>
          </p:nvGrpSpPr>
          <p:grpSpPr>
            <a:xfrm>
              <a:off x="304046" y="-1"/>
              <a:ext cx="1490663" cy="1467645"/>
              <a:chOff x="304046" y="0"/>
              <a:chExt cx="1490662" cy="1467643"/>
            </a:xfrm>
          </p:grpSpPr>
          <p:sp>
            <p:nvSpPr>
              <p:cNvPr id="539" name="Oval"/>
              <p:cNvSpPr/>
              <p:nvPr/>
            </p:nvSpPr>
            <p:spPr>
              <a:xfrm>
                <a:off x="304046" y="0"/>
                <a:ext cx="441326" cy="395289"/>
              </a:xfrm>
              <a:prstGeom prst="ellipse">
                <a:avLst/>
              </a:prstGeom>
              <a:solidFill>
                <a:srgbClr val="99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0" name="Clustering"/>
              <p:cNvSpPr/>
              <p:nvPr/>
            </p:nvSpPr>
            <p:spPr>
              <a:xfrm>
                <a:off x="524708" y="19764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Clustering</a:t>
                </a:r>
              </a:p>
            </p:txBody>
          </p:sp>
        </p:grpSp>
        <p:grpSp>
          <p:nvGrpSpPr>
            <p:cNvPr id="544" name="Oval 44"/>
            <p:cNvGrpSpPr/>
            <p:nvPr/>
          </p:nvGrpSpPr>
          <p:grpSpPr>
            <a:xfrm>
              <a:off x="270708" y="2738438"/>
              <a:ext cx="1629570" cy="1615282"/>
              <a:chOff x="0" y="0"/>
              <a:chExt cx="1629568" cy="1615281"/>
            </a:xfrm>
          </p:grpSpPr>
          <p:sp>
            <p:nvSpPr>
              <p:cNvPr id="542" name="Oval"/>
              <p:cNvSpPr/>
              <p:nvPr/>
            </p:nvSpPr>
            <p:spPr>
              <a:xfrm>
                <a:off x="0" y="-1"/>
                <a:ext cx="719139" cy="690564"/>
              </a:xfrm>
              <a:prstGeom prst="ellipse">
                <a:avLst/>
              </a:prstGeom>
              <a:solidFill>
                <a:srgbClr val="99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3" name="hash"/>
              <p:cNvSpPr/>
              <p:nvPr/>
            </p:nvSpPr>
            <p:spPr>
              <a:xfrm>
                <a:off x="359568" y="345281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hash</a:t>
                </a:r>
              </a:p>
            </p:txBody>
          </p:sp>
        </p:grpSp>
        <p:grpSp>
          <p:nvGrpSpPr>
            <p:cNvPr id="547" name="Oval 45"/>
            <p:cNvGrpSpPr/>
            <p:nvPr/>
          </p:nvGrpSpPr>
          <p:grpSpPr>
            <a:xfrm>
              <a:off x="438983" y="661987"/>
              <a:ext cx="1393032" cy="1397795"/>
              <a:chOff x="407382" y="44142"/>
              <a:chExt cx="1393030" cy="1397793"/>
            </a:xfrm>
          </p:grpSpPr>
          <p:sp>
            <p:nvSpPr>
              <p:cNvPr id="545" name="Oval"/>
              <p:cNvSpPr/>
              <p:nvPr/>
            </p:nvSpPr>
            <p:spPr>
              <a:xfrm>
                <a:off x="407382" y="44142"/>
                <a:ext cx="246063" cy="255588"/>
              </a:xfrm>
              <a:prstGeom prst="ellipse">
                <a:avLst/>
              </a:prstGeom>
              <a:solidFill>
                <a:srgbClr val="99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6" name="dimension"/>
              <p:cNvSpPr/>
              <p:nvPr/>
            </p:nvSpPr>
            <p:spPr>
              <a:xfrm>
                <a:off x="530413" y="17193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dimension</a:t>
                </a:r>
              </a:p>
            </p:txBody>
          </p:sp>
        </p:grpSp>
        <p:grpSp>
          <p:nvGrpSpPr>
            <p:cNvPr id="550" name="Oval 46"/>
            <p:cNvGrpSpPr/>
            <p:nvPr/>
          </p:nvGrpSpPr>
          <p:grpSpPr>
            <a:xfrm>
              <a:off x="304046" y="1981200"/>
              <a:ext cx="1574801" cy="1536701"/>
              <a:chOff x="0" y="0"/>
              <a:chExt cx="1574800" cy="1536700"/>
            </a:xfrm>
          </p:grpSpPr>
          <p:sp>
            <p:nvSpPr>
              <p:cNvPr id="548" name="Oval"/>
              <p:cNvSpPr/>
              <p:nvPr/>
            </p:nvSpPr>
            <p:spPr>
              <a:xfrm>
                <a:off x="-1" y="-1"/>
                <a:ext cx="609601" cy="533401"/>
              </a:xfrm>
              <a:prstGeom prst="ellipse">
                <a:avLst/>
              </a:prstGeom>
              <a:solidFill>
                <a:srgbClr val="99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49" name="key"/>
              <p:cNvSpPr/>
              <p:nvPr/>
            </p:nvSpPr>
            <p:spPr>
              <a:xfrm>
                <a:off x="304800" y="26670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key</a:t>
                </a:r>
              </a:p>
            </p:txBody>
          </p:sp>
        </p:grpSp>
        <p:grpSp>
          <p:nvGrpSpPr>
            <p:cNvPr id="553" name="Oval 47"/>
            <p:cNvGrpSpPr/>
            <p:nvPr/>
          </p:nvGrpSpPr>
          <p:grpSpPr>
            <a:xfrm>
              <a:off x="532646" y="1600200"/>
              <a:ext cx="1384301" cy="1384301"/>
              <a:chOff x="370869" y="57636"/>
              <a:chExt cx="1384300" cy="1384300"/>
            </a:xfrm>
          </p:grpSpPr>
          <p:sp>
            <p:nvSpPr>
              <p:cNvPr id="551" name="Circle"/>
              <p:cNvSpPr/>
              <p:nvPr/>
            </p:nvSpPr>
            <p:spPr>
              <a:xfrm>
                <a:off x="370869" y="57636"/>
                <a:ext cx="228601" cy="228601"/>
              </a:xfrm>
              <a:prstGeom prst="ellipse">
                <a:avLst/>
              </a:prstGeom>
              <a:solidFill>
                <a:srgbClr val="99CC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52" name="algorithm"/>
              <p:cNvSpPr/>
              <p:nvPr/>
            </p:nvSpPr>
            <p:spPr>
              <a:xfrm>
                <a:off x="485169" y="17193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algorithm</a:t>
                </a:r>
              </a:p>
            </p:txBody>
          </p:sp>
        </p:grpSp>
        <p:sp>
          <p:nvSpPr>
            <p:cNvPr id="554" name="Text Box 48"/>
            <p:cNvSpPr/>
            <p:nvPr/>
          </p:nvSpPr>
          <p:spPr>
            <a:xfrm>
              <a:off x="468193" y="1254125"/>
              <a:ext cx="3067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defTabSz="1007912">
                <a:spcBef>
                  <a:spcPts val="900"/>
                </a:spcBef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555" name="AutoShape 49"/>
            <p:cNvSpPr/>
            <p:nvPr/>
          </p:nvSpPr>
          <p:spPr>
            <a:xfrm flipH="1" flipV="1">
              <a:off x="648535" y="879475"/>
              <a:ext cx="1027113" cy="60325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6" name="AutoShape 50"/>
            <p:cNvSpPr/>
            <p:nvPr/>
          </p:nvSpPr>
          <p:spPr>
            <a:xfrm flipH="1">
              <a:off x="885072" y="1482725"/>
              <a:ext cx="790576" cy="13573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7" name="AutoShape 51"/>
            <p:cNvSpPr/>
            <p:nvPr/>
          </p:nvSpPr>
          <p:spPr>
            <a:xfrm flipH="1" flipV="1">
              <a:off x="680284" y="338138"/>
              <a:ext cx="995363" cy="1144588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8" name="AutoShape 52"/>
            <p:cNvSpPr/>
            <p:nvPr/>
          </p:nvSpPr>
          <p:spPr>
            <a:xfrm flipH="1">
              <a:off x="727909" y="1482725"/>
              <a:ext cx="947739" cy="1508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59" name="AutoShape 53"/>
            <p:cNvSpPr/>
            <p:nvPr/>
          </p:nvSpPr>
          <p:spPr>
            <a:xfrm flipH="1">
              <a:off x="824747" y="1482725"/>
              <a:ext cx="850901" cy="576262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60" name="Text Box 54"/>
            <p:cNvSpPr/>
            <p:nvPr/>
          </p:nvSpPr>
          <p:spPr>
            <a:xfrm>
              <a:off x="1584206" y="1111250"/>
              <a:ext cx="17068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Bad Label (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1437"/>
                <a:t>2</a:t>
              </a:r>
              <a:r>
                <a:t>):</a:t>
              </a:r>
              <a:br/>
              <a:r>
                <a:rPr>
                  <a:solidFill>
                    <a:srgbClr val="0000FF"/>
                  </a:solidFill>
                </a:rPr>
                <a:t>“hash join”</a:t>
              </a:r>
            </a:p>
          </p:txBody>
        </p:sp>
        <p:sp>
          <p:nvSpPr>
            <p:cNvPr id="561" name="Text Box 55"/>
            <p:cNvSpPr/>
            <p:nvPr/>
          </p:nvSpPr>
          <p:spPr>
            <a:xfrm>
              <a:off x="1736607" y="3124200"/>
              <a:ext cx="170688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defTabSz="1007912">
                <a:spcBef>
                  <a:spcPts val="1000"/>
                </a:spcBef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p(w |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hash join</a:t>
              </a:r>
              <a:r>
                <a:t>)</a:t>
              </a:r>
            </a:p>
          </p:txBody>
        </p:sp>
      </p:grpSp>
      <p:sp>
        <p:nvSpPr>
          <p:cNvPr id="563" name="Rectangle 2"/>
          <p:cNvSpPr txBox="1"/>
          <p:nvPr>
            <p:ph type="title"/>
          </p:nvPr>
        </p:nvSpPr>
        <p:spPr>
          <a:xfrm>
            <a:off x="835818" y="219086"/>
            <a:ext cx="10363201" cy="11430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Relevance: the First-Order Score [Mei et al. 07]</a:t>
            </a:r>
          </a:p>
        </p:txBody>
      </p:sp>
      <p:sp>
        <p:nvSpPr>
          <p:cNvPr id="564" name="Rectangle 3"/>
          <p:cNvSpPr txBox="1"/>
          <p:nvPr>
            <p:ph type="body" sz="quarter" idx="1"/>
          </p:nvPr>
        </p:nvSpPr>
        <p:spPr>
          <a:xfrm>
            <a:off x="915204" y="1519243"/>
            <a:ext cx="8305801" cy="609601"/>
          </a:xfrm>
          <a:prstGeom prst="rect">
            <a:avLst/>
          </a:prstGeom>
        </p:spPr>
        <p:txBody>
          <a:bodyPr/>
          <a:lstStyle>
            <a:lvl1pPr marL="377966" indent="-377966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Intuition: prefer phrases with similar context (distribution)</a:t>
            </a:r>
          </a:p>
        </p:txBody>
      </p:sp>
      <p:grpSp>
        <p:nvGrpSpPr>
          <p:cNvPr id="590" name="Group 58"/>
          <p:cNvGrpSpPr/>
          <p:nvPr/>
        </p:nvGrpSpPr>
        <p:grpSpPr>
          <a:xfrm>
            <a:off x="2042159" y="2209800"/>
            <a:ext cx="2595723" cy="4691063"/>
            <a:chOff x="80427" y="0"/>
            <a:chExt cx="2595721" cy="4691062"/>
          </a:xfrm>
        </p:grpSpPr>
        <p:grpSp>
          <p:nvGrpSpPr>
            <p:cNvPr id="567" name="Oval 8"/>
            <p:cNvGrpSpPr/>
            <p:nvPr/>
          </p:nvGrpSpPr>
          <p:grpSpPr>
            <a:xfrm>
              <a:off x="1040230" y="0"/>
              <a:ext cx="1635920" cy="1622425"/>
              <a:chOff x="158789" y="0"/>
              <a:chExt cx="1635918" cy="1622424"/>
            </a:xfrm>
          </p:grpSpPr>
          <p:sp>
            <p:nvSpPr>
              <p:cNvPr id="565" name="Oval"/>
              <p:cNvSpPr/>
              <p:nvPr/>
            </p:nvSpPr>
            <p:spPr>
              <a:xfrm>
                <a:off x="158789" y="0"/>
                <a:ext cx="731839" cy="704851"/>
              </a:xfrm>
              <a:prstGeom prst="ellipse">
                <a:avLst/>
              </a:prstGeom>
              <a:solidFill>
                <a:srgbClr val="FFC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6" name="Clustering"/>
              <p:cNvSpPr/>
              <p:nvPr/>
            </p:nvSpPr>
            <p:spPr>
              <a:xfrm>
                <a:off x="524708" y="35242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Clustering</a:t>
                </a:r>
              </a:p>
            </p:txBody>
          </p:sp>
        </p:grpSp>
        <p:grpSp>
          <p:nvGrpSpPr>
            <p:cNvPr id="570" name="Oval 9"/>
            <p:cNvGrpSpPr/>
            <p:nvPr/>
          </p:nvGrpSpPr>
          <p:grpSpPr>
            <a:xfrm>
              <a:off x="1087855" y="884237"/>
              <a:ext cx="1574007" cy="1589882"/>
              <a:chOff x="226407" y="0"/>
              <a:chExt cx="1574006" cy="1589880"/>
            </a:xfrm>
          </p:grpSpPr>
          <p:sp>
            <p:nvSpPr>
              <p:cNvPr id="568" name="Oval"/>
              <p:cNvSpPr/>
              <p:nvPr/>
            </p:nvSpPr>
            <p:spPr>
              <a:xfrm>
                <a:off x="226407" y="0"/>
                <a:ext cx="608014" cy="639763"/>
              </a:xfrm>
              <a:prstGeom prst="ellipse">
                <a:avLst/>
              </a:prstGeom>
              <a:solidFill>
                <a:srgbClr val="FFC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69" name="dimension"/>
              <p:cNvSpPr/>
              <p:nvPr/>
            </p:nvSpPr>
            <p:spPr>
              <a:xfrm>
                <a:off x="530413" y="31988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dimension</a:t>
                </a:r>
              </a:p>
            </p:txBody>
          </p:sp>
        </p:grpSp>
        <p:grpSp>
          <p:nvGrpSpPr>
            <p:cNvPr id="573" name="Oval 10"/>
            <p:cNvGrpSpPr/>
            <p:nvPr/>
          </p:nvGrpSpPr>
          <p:grpSpPr>
            <a:xfrm>
              <a:off x="1130717" y="1695449"/>
              <a:ext cx="1514476" cy="1527176"/>
              <a:chOff x="184289" y="0"/>
              <a:chExt cx="1514474" cy="1527174"/>
            </a:xfrm>
          </p:grpSpPr>
          <p:sp>
            <p:nvSpPr>
              <p:cNvPr id="571" name="Oval"/>
              <p:cNvSpPr/>
              <p:nvPr/>
            </p:nvSpPr>
            <p:spPr>
              <a:xfrm>
                <a:off x="184289" y="0"/>
                <a:ext cx="488950" cy="514350"/>
              </a:xfrm>
              <a:prstGeom prst="ellipse">
                <a:avLst/>
              </a:prstGeom>
              <a:solidFill>
                <a:srgbClr val="FFC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2" name="partition"/>
              <p:cNvSpPr/>
              <p:nvPr/>
            </p:nvSpPr>
            <p:spPr>
              <a:xfrm>
                <a:off x="428763" y="25717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partition</a:t>
                </a:r>
              </a:p>
            </p:txBody>
          </p:sp>
        </p:grpSp>
        <p:grpSp>
          <p:nvGrpSpPr>
            <p:cNvPr id="576" name="Oval 11"/>
            <p:cNvGrpSpPr/>
            <p:nvPr/>
          </p:nvGrpSpPr>
          <p:grpSpPr>
            <a:xfrm>
              <a:off x="1162468" y="2295525"/>
              <a:ext cx="1483519" cy="1493838"/>
              <a:chOff x="271651" y="0"/>
              <a:chExt cx="1483518" cy="1493837"/>
            </a:xfrm>
          </p:grpSpPr>
          <p:sp>
            <p:nvSpPr>
              <p:cNvPr id="574" name="Oval"/>
              <p:cNvSpPr/>
              <p:nvPr/>
            </p:nvSpPr>
            <p:spPr>
              <a:xfrm>
                <a:off x="271651" y="0"/>
                <a:ext cx="427038" cy="447675"/>
              </a:xfrm>
              <a:prstGeom prst="ellipse">
                <a:avLst/>
              </a:prstGeom>
              <a:solidFill>
                <a:srgbClr val="FFC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5" name="algorithm"/>
              <p:cNvSpPr/>
              <p:nvPr/>
            </p:nvSpPr>
            <p:spPr>
              <a:xfrm>
                <a:off x="485169" y="2238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algorithm</a:t>
                </a:r>
              </a:p>
            </p:txBody>
          </p:sp>
        </p:grpSp>
        <p:grpSp>
          <p:nvGrpSpPr>
            <p:cNvPr id="579" name="Oval 12"/>
            <p:cNvGrpSpPr/>
            <p:nvPr/>
          </p:nvGrpSpPr>
          <p:grpSpPr>
            <a:xfrm>
              <a:off x="1221205" y="3260725"/>
              <a:ext cx="1431132" cy="1430338"/>
              <a:chOff x="126494" y="11598"/>
              <a:chExt cx="1431130" cy="1430337"/>
            </a:xfrm>
          </p:grpSpPr>
          <p:sp>
            <p:nvSpPr>
              <p:cNvPr id="577" name="Circle"/>
              <p:cNvSpPr/>
              <p:nvPr/>
            </p:nvSpPr>
            <p:spPr>
              <a:xfrm>
                <a:off x="126494" y="11598"/>
                <a:ext cx="322262" cy="320676"/>
              </a:xfrm>
              <a:prstGeom prst="ellipse">
                <a:avLst/>
              </a:prstGeom>
              <a:solidFill>
                <a:srgbClr val="FFCC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78" name="hash"/>
              <p:cNvSpPr/>
              <p:nvPr/>
            </p:nvSpPr>
            <p:spPr>
              <a:xfrm>
                <a:off x="287625" y="17193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hash</a:t>
                </a:r>
              </a:p>
            </p:txBody>
          </p:sp>
        </p:grpSp>
        <p:grpSp>
          <p:nvGrpSpPr>
            <p:cNvPr id="582" name="Oval 28"/>
            <p:cNvGrpSpPr/>
            <p:nvPr/>
          </p:nvGrpSpPr>
          <p:grpSpPr>
            <a:xfrm>
              <a:off x="95667" y="1387474"/>
              <a:ext cx="1581151" cy="1558926"/>
              <a:chOff x="95667" y="6141"/>
              <a:chExt cx="1581150" cy="1558924"/>
            </a:xfrm>
          </p:grpSpPr>
          <p:sp>
            <p:nvSpPr>
              <p:cNvPr id="580" name="Oval"/>
              <p:cNvSpPr/>
              <p:nvPr/>
            </p:nvSpPr>
            <p:spPr>
              <a:xfrm>
                <a:off x="95667" y="6141"/>
                <a:ext cx="622303" cy="577852"/>
              </a:xfrm>
              <a:prstGeom prst="ellipse">
                <a:avLst/>
              </a:pr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581" name="Topic…"/>
              <p:cNvSpPr/>
              <p:nvPr/>
            </p:nvSpPr>
            <p:spPr>
              <a:xfrm>
                <a:off x="406817" y="29506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/>
              <a:p>
                <a: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Topic </a:t>
                </a:r>
                <a:endParaRPr sz="4200"/>
              </a:p>
              <a:p>
                <a:pPr algn="ctr" defTabSz="1007912">
                  <a:defRPr sz="1600">
                    <a:solidFill>
                      <a:srgbClr val="CC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rPr>
                    <a:latin typeface="Symbol"/>
                    <a:ea typeface="Symbol"/>
                    <a:cs typeface="Symbol"/>
                    <a:sym typeface="Symbol"/>
                  </a:rPr>
                  <a:t>q</a:t>
                </a:r>
                <a:r>
                  <a:rPr>
                    <a:solidFill>
                      <a:srgbClr val="000000"/>
                    </a:solidFill>
                  </a:rPr>
                  <a:t> </a:t>
                </a:r>
              </a:p>
            </p:txBody>
          </p:sp>
        </p:grpSp>
        <p:sp>
          <p:nvSpPr>
            <p:cNvPr id="583" name="AutoShape 29"/>
            <p:cNvSpPr/>
            <p:nvPr/>
          </p:nvSpPr>
          <p:spPr>
            <a:xfrm flipV="1">
              <a:off x="717968" y="601662"/>
              <a:ext cx="430213" cy="1074739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4" name="AutoShape 30"/>
            <p:cNvSpPr/>
            <p:nvPr/>
          </p:nvSpPr>
          <p:spPr>
            <a:xfrm>
              <a:off x="717968" y="1676399"/>
              <a:ext cx="484187" cy="936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5" name="AutoShape 31"/>
            <p:cNvSpPr/>
            <p:nvPr/>
          </p:nvSpPr>
          <p:spPr>
            <a:xfrm>
              <a:off x="717967" y="1676400"/>
              <a:ext cx="550863" cy="16319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6" name="AutoShape 32"/>
            <p:cNvSpPr/>
            <p:nvPr/>
          </p:nvSpPr>
          <p:spPr>
            <a:xfrm flipV="1">
              <a:off x="717968" y="1430338"/>
              <a:ext cx="458787" cy="24606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7" name="AutoShape 33"/>
            <p:cNvSpPr/>
            <p:nvPr/>
          </p:nvSpPr>
          <p:spPr>
            <a:xfrm>
              <a:off x="717967" y="1676400"/>
              <a:ext cx="506414" cy="6842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88" name="Text Box 35"/>
            <p:cNvSpPr/>
            <p:nvPr/>
          </p:nvSpPr>
          <p:spPr>
            <a:xfrm>
              <a:off x="1255177" y="2819400"/>
              <a:ext cx="303531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defTabSz="1007912">
                <a:spcBef>
                  <a:spcPts val="900"/>
                </a:spcBef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589" name="Text Box 37"/>
            <p:cNvSpPr/>
            <p:nvPr/>
          </p:nvSpPr>
          <p:spPr>
            <a:xfrm>
              <a:off x="80427" y="2971800"/>
              <a:ext cx="794068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defTabSz="1007912">
                <a:spcBef>
                  <a:spcPts val="1000"/>
                </a:spcBef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P(w|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q</a:t>
              </a:r>
              <a:r>
                <a:t>)</a:t>
              </a:r>
            </a:p>
          </p:txBody>
        </p:sp>
      </p:grpSp>
      <p:grpSp>
        <p:nvGrpSpPr>
          <p:cNvPr id="594" name="Group 62"/>
          <p:cNvGrpSpPr/>
          <p:nvPr/>
        </p:nvGrpSpPr>
        <p:grpSpPr>
          <a:xfrm>
            <a:off x="2439988" y="5548315"/>
            <a:ext cx="7042151" cy="639763"/>
            <a:chOff x="0" y="0"/>
            <a:chExt cx="7042150" cy="639761"/>
          </a:xfrm>
        </p:grpSpPr>
        <p:sp>
          <p:nvSpPr>
            <p:cNvPr id="591" name="AutoShape 39"/>
            <p:cNvSpPr/>
            <p:nvPr/>
          </p:nvSpPr>
          <p:spPr>
            <a:xfrm rot="10800000">
              <a:off x="0" y="-1"/>
              <a:ext cx="1370013" cy="639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592" name="Text Box 40"/>
            <p:cNvSpPr/>
            <p:nvPr/>
          </p:nvSpPr>
          <p:spPr>
            <a:xfrm>
              <a:off x="1430972" y="471486"/>
              <a:ext cx="39166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algn="ctr" defTabSz="1007912">
                <a:spcBef>
                  <a:spcPts val="900"/>
                </a:spcBef>
                <a:defRPr sz="1600">
                  <a:solidFill>
                    <a:srgbClr val="009999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 D(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q </a:t>
              </a:r>
              <a:r>
                <a:t>|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clustering algorithm</a:t>
              </a:r>
              <a:r>
                <a:t>) &lt; D(</a:t>
              </a:r>
              <a:r>
                <a:rPr>
                  <a:latin typeface="Symbol"/>
                  <a:ea typeface="Symbol"/>
                  <a:cs typeface="Symbol"/>
                  <a:sym typeface="Symbol"/>
                </a:rPr>
                <a:t>q </a:t>
              </a:r>
              <a:r>
                <a:t>|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hash join</a:t>
              </a:r>
              <a:r>
                <a:t>) </a:t>
              </a:r>
            </a:p>
          </p:txBody>
        </p:sp>
        <p:sp>
          <p:nvSpPr>
            <p:cNvPr id="593" name="AutoShape 41"/>
            <p:cNvSpPr/>
            <p:nvPr/>
          </p:nvSpPr>
          <p:spPr>
            <a:xfrm rot="5400000">
              <a:off x="6019800" y="-382590"/>
              <a:ext cx="411163" cy="1633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0"/>
                    <a:pt x="21600" y="10800"/>
                    <a:pt x="21600" y="21600"/>
                  </a:cubicBezTo>
                </a:path>
              </a:pathLst>
            </a:custGeom>
            <a:noFill/>
            <a:ln w="12700" cap="flat">
              <a:solidFill>
                <a:srgbClr val="000000"/>
              </a:solidFill>
              <a:prstDash val="sysDot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595" name="Rectangle 61"/>
          <p:cNvSpPr/>
          <p:nvPr/>
        </p:nvSpPr>
        <p:spPr>
          <a:xfrm>
            <a:off x="6934200" y="2209800"/>
            <a:ext cx="3276600" cy="3581400"/>
          </a:xfrm>
          <a:prstGeom prst="rect">
            <a:avLst/>
          </a:prstGeom>
          <a:solidFill>
            <a:srgbClr val="FFFFFF">
              <a:alpha val="85097"/>
            </a:srgbClr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99" name="AutoShape 19"/>
          <p:cNvGrpSpPr/>
          <p:nvPr/>
        </p:nvGrpSpPr>
        <p:grpSpPr>
          <a:xfrm>
            <a:off x="6078538" y="4532313"/>
            <a:ext cx="365127" cy="512764"/>
            <a:chOff x="0" y="0"/>
            <a:chExt cx="365125" cy="512762"/>
          </a:xfrm>
        </p:grpSpPr>
        <p:sp>
          <p:nvSpPr>
            <p:cNvPr id="596" name="Shape"/>
            <p:cNvSpPr/>
            <p:nvPr/>
          </p:nvSpPr>
          <p:spPr>
            <a:xfrm>
              <a:off x="0" y="0"/>
              <a:ext cx="365126" cy="51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526"/>
                  </a:lnTo>
                  <a:lnTo>
                    <a:pt x="1587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7" name="Triangle"/>
            <p:cNvSpPr/>
            <p:nvPr/>
          </p:nvSpPr>
          <p:spPr>
            <a:xfrm>
              <a:off x="268418" y="416055"/>
              <a:ext cx="96708" cy="9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0" y="0"/>
              <a:ext cx="365126" cy="51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79" y="21600"/>
                  </a:moveTo>
                  <a:lnTo>
                    <a:pt x="17023" y="18341"/>
                  </a:lnTo>
                  <a:lnTo>
                    <a:pt x="21600" y="17526"/>
                  </a:lnTo>
                  <a:lnTo>
                    <a:pt x="15879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752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03" name="AutoShape 20"/>
          <p:cNvGrpSpPr/>
          <p:nvPr/>
        </p:nvGrpSpPr>
        <p:grpSpPr>
          <a:xfrm>
            <a:off x="5956300" y="4595813"/>
            <a:ext cx="365126" cy="512764"/>
            <a:chOff x="0" y="0"/>
            <a:chExt cx="365125" cy="512762"/>
          </a:xfrm>
        </p:grpSpPr>
        <p:sp>
          <p:nvSpPr>
            <p:cNvPr id="600" name="Shape"/>
            <p:cNvSpPr/>
            <p:nvPr/>
          </p:nvSpPr>
          <p:spPr>
            <a:xfrm>
              <a:off x="0" y="0"/>
              <a:ext cx="365126" cy="51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526"/>
                  </a:lnTo>
                  <a:lnTo>
                    <a:pt x="1587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1" name="Triangle"/>
            <p:cNvSpPr/>
            <p:nvPr/>
          </p:nvSpPr>
          <p:spPr>
            <a:xfrm>
              <a:off x="268418" y="416055"/>
              <a:ext cx="96708" cy="96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0" y="0"/>
              <a:ext cx="365126" cy="512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79" y="21600"/>
                  </a:moveTo>
                  <a:lnTo>
                    <a:pt x="17023" y="18341"/>
                  </a:lnTo>
                  <a:lnTo>
                    <a:pt x="21600" y="17526"/>
                  </a:lnTo>
                  <a:lnTo>
                    <a:pt x="15879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752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607" name="AutoShape 21"/>
          <p:cNvGrpSpPr/>
          <p:nvPr/>
        </p:nvGrpSpPr>
        <p:grpSpPr>
          <a:xfrm>
            <a:off x="5834062" y="4660901"/>
            <a:ext cx="366713" cy="511176"/>
            <a:chOff x="0" y="0"/>
            <a:chExt cx="366712" cy="511174"/>
          </a:xfrm>
        </p:grpSpPr>
        <p:sp>
          <p:nvSpPr>
            <p:cNvPr id="604" name="Shape"/>
            <p:cNvSpPr/>
            <p:nvPr/>
          </p:nvSpPr>
          <p:spPr>
            <a:xfrm>
              <a:off x="-1" y="-1"/>
              <a:ext cx="366714" cy="51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7496"/>
                  </a:lnTo>
                  <a:lnTo>
                    <a:pt x="15879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EAEAEA"/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5" name="Triangle"/>
            <p:cNvSpPr/>
            <p:nvPr/>
          </p:nvSpPr>
          <p:spPr>
            <a:xfrm>
              <a:off x="269584" y="414046"/>
              <a:ext cx="97129" cy="97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4320" y="432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-1" y="-1"/>
              <a:ext cx="366714" cy="511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879" y="21600"/>
                  </a:moveTo>
                  <a:lnTo>
                    <a:pt x="17023" y="18317"/>
                  </a:lnTo>
                  <a:lnTo>
                    <a:pt x="21600" y="17496"/>
                  </a:lnTo>
                  <a:lnTo>
                    <a:pt x="15879" y="21600"/>
                  </a:ln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17496"/>
                  </a:lnTo>
                </a:path>
              </a:pathLst>
            </a:cu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608" name="Rectangle 22"/>
          <p:cNvSpPr txBox="1"/>
          <p:nvPr/>
        </p:nvSpPr>
        <p:spPr>
          <a:xfrm>
            <a:off x="5179060" y="4570413"/>
            <a:ext cx="1264226" cy="801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SIGMOD </a:t>
            </a:r>
            <a:br/>
            <a:r>
              <a:t>Proceedings</a:t>
            </a:r>
          </a:p>
        </p:txBody>
      </p:sp>
      <p:grpSp>
        <p:nvGrpSpPr>
          <p:cNvPr id="633" name="Group 64"/>
          <p:cNvGrpSpPr/>
          <p:nvPr/>
        </p:nvGrpSpPr>
        <p:grpSpPr>
          <a:xfrm>
            <a:off x="4310062" y="2286000"/>
            <a:ext cx="2944178" cy="4606926"/>
            <a:chOff x="284351" y="0"/>
            <a:chExt cx="2944177" cy="4606925"/>
          </a:xfrm>
        </p:grpSpPr>
        <p:sp>
          <p:nvSpPr>
            <p:cNvPr id="609" name="AutoShape 6"/>
            <p:cNvSpPr/>
            <p:nvPr/>
          </p:nvSpPr>
          <p:spPr>
            <a:xfrm>
              <a:off x="1592451" y="1128712"/>
              <a:ext cx="665162" cy="6286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5400" y="0"/>
                  </a:lnTo>
                  <a:lnTo>
                    <a:pt x="16200" y="0"/>
                  </a:lnTo>
                  <a:lnTo>
                    <a:pt x="21600" y="10800"/>
                  </a:lnTo>
                  <a:lnTo>
                    <a:pt x="16200" y="21600"/>
                  </a:lnTo>
                  <a:lnTo>
                    <a:pt x="5400" y="21600"/>
                  </a:lnTo>
                  <a:close/>
                </a:path>
              </a:pathLst>
            </a:custGeom>
            <a:solidFill>
              <a:srgbClr val="FFCC99"/>
            </a:solidFill>
            <a:ln w="12700" cap="flat">
              <a:solidFill>
                <a:srgbClr val="FFCC99"/>
              </a:solidFill>
              <a:prstDash val="solid"/>
              <a:miter lim="800000"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12" name="Oval 13"/>
            <p:cNvGrpSpPr/>
            <p:nvPr/>
          </p:nvGrpSpPr>
          <p:grpSpPr>
            <a:xfrm>
              <a:off x="284351" y="0"/>
              <a:ext cx="1543844" cy="1557338"/>
              <a:chOff x="250865" y="0"/>
              <a:chExt cx="1543843" cy="1557337"/>
            </a:xfrm>
          </p:grpSpPr>
          <p:sp>
            <p:nvSpPr>
              <p:cNvPr id="610" name="Oval"/>
              <p:cNvSpPr/>
              <p:nvPr/>
            </p:nvSpPr>
            <p:spPr>
              <a:xfrm>
                <a:off x="250865" y="0"/>
                <a:ext cx="547689" cy="574675"/>
              </a:xfrm>
              <a:prstGeom prst="ellipse">
                <a:avLst/>
              </a:prstGeom>
              <a:solidFill>
                <a:srgbClr val="CC9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11" name="Clustering"/>
              <p:cNvSpPr/>
              <p:nvPr/>
            </p:nvSpPr>
            <p:spPr>
              <a:xfrm>
                <a:off x="524708" y="28733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Clustering</a:t>
                </a:r>
              </a:p>
            </p:txBody>
          </p:sp>
        </p:grpSp>
        <p:grpSp>
          <p:nvGrpSpPr>
            <p:cNvPr id="615" name="Oval 14"/>
            <p:cNvGrpSpPr/>
            <p:nvPr/>
          </p:nvGrpSpPr>
          <p:grpSpPr>
            <a:xfrm>
              <a:off x="385951" y="3182938"/>
              <a:ext cx="1428751" cy="1423988"/>
              <a:chOff x="128875" y="17948"/>
              <a:chExt cx="1428749" cy="1423987"/>
            </a:xfrm>
          </p:grpSpPr>
          <p:sp>
            <p:nvSpPr>
              <p:cNvPr id="613" name="Oval"/>
              <p:cNvSpPr/>
              <p:nvPr/>
            </p:nvSpPr>
            <p:spPr>
              <a:xfrm>
                <a:off x="128875" y="17948"/>
                <a:ext cx="317502" cy="307977"/>
              </a:xfrm>
              <a:prstGeom prst="ellipse">
                <a:avLst/>
              </a:prstGeom>
              <a:solidFill>
                <a:srgbClr val="CC9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14" name="hash"/>
              <p:cNvSpPr/>
              <p:nvPr/>
            </p:nvSpPr>
            <p:spPr>
              <a:xfrm>
                <a:off x="287625" y="171936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hash</a:t>
                </a:r>
              </a:p>
            </p:txBody>
          </p:sp>
        </p:grpSp>
        <p:grpSp>
          <p:nvGrpSpPr>
            <p:cNvPr id="618" name="Oval 15"/>
            <p:cNvGrpSpPr/>
            <p:nvPr/>
          </p:nvGrpSpPr>
          <p:grpSpPr>
            <a:xfrm>
              <a:off x="285938" y="858837"/>
              <a:ext cx="1514476" cy="1526382"/>
              <a:chOff x="285938" y="0"/>
              <a:chExt cx="1514474" cy="1526380"/>
            </a:xfrm>
          </p:grpSpPr>
          <p:sp>
            <p:nvSpPr>
              <p:cNvPr id="616" name="Oval"/>
              <p:cNvSpPr/>
              <p:nvPr/>
            </p:nvSpPr>
            <p:spPr>
              <a:xfrm>
                <a:off x="285938" y="0"/>
                <a:ext cx="488951" cy="512763"/>
              </a:xfrm>
              <a:prstGeom prst="ellipse">
                <a:avLst/>
              </a:prstGeom>
              <a:solidFill>
                <a:srgbClr val="CC9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17" name="dimension"/>
              <p:cNvSpPr/>
              <p:nvPr/>
            </p:nvSpPr>
            <p:spPr>
              <a:xfrm>
                <a:off x="530413" y="25638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dimension</a:t>
                </a:r>
              </a:p>
            </p:txBody>
          </p:sp>
        </p:grpSp>
        <p:grpSp>
          <p:nvGrpSpPr>
            <p:cNvPr id="621" name="Oval 16"/>
            <p:cNvGrpSpPr/>
            <p:nvPr/>
          </p:nvGrpSpPr>
          <p:grpSpPr>
            <a:xfrm>
              <a:off x="289113" y="2154237"/>
              <a:ext cx="1514476" cy="1526382"/>
              <a:chOff x="240695" y="0"/>
              <a:chExt cx="1514474" cy="1526380"/>
            </a:xfrm>
          </p:grpSpPr>
          <p:sp>
            <p:nvSpPr>
              <p:cNvPr id="619" name="Oval"/>
              <p:cNvSpPr/>
              <p:nvPr/>
            </p:nvSpPr>
            <p:spPr>
              <a:xfrm>
                <a:off x="240695" y="0"/>
                <a:ext cx="488950" cy="512763"/>
              </a:xfrm>
              <a:prstGeom prst="ellipse">
                <a:avLst/>
              </a:prstGeom>
              <a:solidFill>
                <a:srgbClr val="CC9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0" name="algorithm"/>
              <p:cNvSpPr/>
              <p:nvPr/>
            </p:nvSpPr>
            <p:spPr>
              <a:xfrm>
                <a:off x="485169" y="25638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algorithm</a:t>
                </a:r>
              </a:p>
            </p:txBody>
          </p:sp>
        </p:grpSp>
        <p:grpSp>
          <p:nvGrpSpPr>
            <p:cNvPr id="624" name="Oval 17"/>
            <p:cNvGrpSpPr/>
            <p:nvPr/>
          </p:nvGrpSpPr>
          <p:grpSpPr>
            <a:xfrm>
              <a:off x="351026" y="1600200"/>
              <a:ext cx="1453357" cy="1462881"/>
              <a:chOff x="245407" y="0"/>
              <a:chExt cx="1453356" cy="1462880"/>
            </a:xfrm>
          </p:grpSpPr>
          <p:sp>
            <p:nvSpPr>
              <p:cNvPr id="622" name="Oval"/>
              <p:cNvSpPr/>
              <p:nvPr/>
            </p:nvSpPr>
            <p:spPr>
              <a:xfrm>
                <a:off x="245407" y="0"/>
                <a:ext cx="366713" cy="385763"/>
              </a:xfrm>
              <a:prstGeom prst="ellipse">
                <a:avLst/>
              </a:prstGeom>
              <a:solidFill>
                <a:srgbClr val="CC99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4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23" name="partition"/>
              <p:cNvSpPr/>
              <p:nvPr/>
            </p:nvSpPr>
            <p:spPr>
              <a:xfrm>
                <a:off x="428763" y="192880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60959" tIns="60959" rIns="60959" bIns="60959" numCol="1" anchor="ctr">
                <a:spAutoFit/>
              </a:bodyPr>
              <a:lstStyle>
                <a:lvl1pPr algn="ctr" defTabSz="1007912">
                  <a:defRPr sz="16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partition</a:t>
                </a:r>
              </a:p>
            </p:txBody>
          </p:sp>
        </p:grpSp>
        <p:sp>
          <p:nvSpPr>
            <p:cNvPr id="625" name="AutoShape 23"/>
            <p:cNvSpPr/>
            <p:nvPr/>
          </p:nvSpPr>
          <p:spPr>
            <a:xfrm flipH="1" flipV="1">
              <a:off x="703451" y="1296988"/>
              <a:ext cx="889001" cy="1460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6" name="AutoShape 24"/>
            <p:cNvSpPr/>
            <p:nvPr/>
          </p:nvSpPr>
          <p:spPr>
            <a:xfrm flipH="1">
              <a:off x="657414" y="1443037"/>
              <a:ext cx="935038" cy="178435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7" name="AutoShape 25"/>
            <p:cNvSpPr/>
            <p:nvPr/>
          </p:nvSpPr>
          <p:spPr>
            <a:xfrm flipH="1" flipV="1">
              <a:off x="751076" y="490537"/>
              <a:ext cx="841376" cy="95250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8" name="AutoShape 26"/>
            <p:cNvSpPr/>
            <p:nvPr/>
          </p:nvSpPr>
          <p:spPr>
            <a:xfrm flipH="1">
              <a:off x="663764" y="1443037"/>
              <a:ext cx="928688" cy="2143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29" name="AutoShape 27"/>
            <p:cNvSpPr/>
            <p:nvPr/>
          </p:nvSpPr>
          <p:spPr>
            <a:xfrm flipH="1">
              <a:off x="706627" y="1443037"/>
              <a:ext cx="885825" cy="785813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dash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30" name="Text Box 36"/>
            <p:cNvSpPr/>
            <p:nvPr/>
          </p:nvSpPr>
          <p:spPr>
            <a:xfrm>
              <a:off x="302448" y="2819400"/>
              <a:ext cx="30829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defTabSz="1007912">
                <a:spcBef>
                  <a:spcPts val="900"/>
                </a:spcBef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…</a:t>
              </a:r>
            </a:p>
          </p:txBody>
        </p:sp>
        <p:sp>
          <p:nvSpPr>
            <p:cNvPr id="631" name="Text Box 38"/>
            <p:cNvSpPr/>
            <p:nvPr/>
          </p:nvSpPr>
          <p:spPr>
            <a:xfrm>
              <a:off x="683448" y="3352800"/>
              <a:ext cx="25450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algn="ctr" defTabSz="1007912">
                <a:spcBef>
                  <a:spcPts val="900"/>
                </a:spcBef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p(w | 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clustering algorithm </a:t>
              </a:r>
              <a:r>
                <a:t>)</a:t>
              </a:r>
            </a:p>
          </p:txBody>
        </p:sp>
        <p:sp>
          <p:nvSpPr>
            <p:cNvPr id="632" name="Text Box 42"/>
            <p:cNvSpPr/>
            <p:nvPr/>
          </p:nvSpPr>
          <p:spPr>
            <a:xfrm>
              <a:off x="1445448" y="989012"/>
              <a:ext cx="170688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/>
            <a:p>
              <a:pPr algn="ctr" defTabSz="1007912">
                <a:defRPr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Good Label (</a:t>
              </a:r>
              <a:r>
                <a:rPr>
                  <a:latin typeface="Times New Roman"/>
                  <a:ea typeface="Times New Roman"/>
                  <a:cs typeface="Times New Roman"/>
                  <a:sym typeface="Times New Roman"/>
                </a:rPr>
                <a:t>l</a:t>
              </a:r>
              <a:r>
                <a:rPr baseline="-21437"/>
                <a:t>1</a:t>
              </a:r>
              <a:r>
                <a:t>):</a:t>
              </a:r>
              <a:br/>
              <a:r>
                <a:rPr>
                  <a:solidFill>
                    <a:srgbClr val="0000FF"/>
                  </a:solidFill>
                </a:rPr>
                <a:t>“clustering algorithm”</a:t>
              </a:r>
            </a:p>
          </p:txBody>
        </p:sp>
      </p:grpSp>
      <p:pic>
        <p:nvPicPr>
          <p:cNvPr id="634" name="Object 56" descr="Object 5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8600" y="5029200"/>
            <a:ext cx="2586039" cy="495300"/>
          </a:xfrm>
          <a:prstGeom prst="rect">
            <a:avLst/>
          </a:prstGeom>
          <a:ln w="12700">
            <a:miter lim="400000"/>
          </a:ln>
        </p:spPr>
      </p:pic>
      <p:sp>
        <p:nvSpPr>
          <p:cNvPr id="635" name="Text Box 57"/>
          <p:cNvSpPr txBox="1"/>
          <p:nvPr/>
        </p:nvSpPr>
        <p:spPr>
          <a:xfrm>
            <a:off x="8366759" y="4572000"/>
            <a:ext cx="1630681" cy="494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1400"/>
              </a:spcBef>
              <a:def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Score (l, </a:t>
            </a:r>
            <a:r>
              <a:rPr>
                <a:latin typeface="Symbol"/>
                <a:ea typeface="Symbol"/>
                <a:cs typeface="Symbol"/>
                <a:sym typeface="Symbol"/>
              </a:rPr>
              <a:t>q </a:t>
            </a:r>
            <a:r>
              <a:rPr>
                <a:latin typeface="Arial"/>
                <a:ea typeface="Arial"/>
                <a:cs typeface="Arial"/>
                <a:sym typeface="Arial"/>
              </a:rPr>
              <a:t>) </a:t>
            </a:r>
          </a:p>
        </p:txBody>
      </p:sp>
      <p:sp>
        <p:nvSpPr>
          <p:cNvPr id="636" name="Rectangle 66"/>
          <p:cNvSpPr/>
          <p:nvPr/>
        </p:nvSpPr>
        <p:spPr>
          <a:xfrm>
            <a:off x="4038600" y="2209800"/>
            <a:ext cx="3276600" cy="3733800"/>
          </a:xfrm>
          <a:prstGeom prst="rect">
            <a:avLst/>
          </a:prstGeom>
          <a:solidFill>
            <a:srgbClr val="FFFFFF">
              <a:alpha val="78038"/>
            </a:srgbClr>
          </a:solidFill>
          <a:ln w="12700">
            <a:miter lim="400000"/>
          </a:ln>
        </p:spPr>
        <p:txBody>
          <a:bodyPr lIns="60959" tIns="60959" rIns="60959" bIns="60959" anchor="ctr"/>
          <a:lstStyle/>
          <a:p>
            <a:pPr defTabSz="1007912"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7" name="Slide Number Placeholder 1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8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6" grpId="9"/>
      <p:bldP build="whole" bldLvl="1" animBg="1" rev="0" advAuto="0" spid="633" grpId="3"/>
      <p:bldP build="whole" bldLvl="1" animBg="1" rev="0" advAuto="0" spid="562" grpId="1"/>
      <p:bldP build="whole" bldLvl="1" animBg="1" rev="0" advAuto="0" spid="594" grpId="6"/>
      <p:bldP build="whole" bldLvl="1" animBg="1" rev="0" advAuto="0" spid="635" grpId="7"/>
      <p:bldP build="whole" bldLvl="1" animBg="1" rev="0" advAuto="0" spid="595" grpId="5"/>
      <p:bldP build="whole" bldLvl="1" animBg="1" rev="0" advAuto="0" spid="536" grpId="2"/>
      <p:bldP build="whole" bldLvl="1" animBg="1" rev="0" advAuto="0" spid="634" grpId="8"/>
      <p:bldP build="whole" bldLvl="1" animBg="1" rev="0" advAuto="0" spid="537" grpId="4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Topic labels [Mei et al. 07]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Topic labels [Mei et al. 07]</a:t>
            </a:r>
          </a:p>
        </p:txBody>
      </p:sp>
      <p:sp>
        <p:nvSpPr>
          <p:cNvPr id="641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42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sp>
        <p:nvSpPr>
          <p:cNvPr id="643" name="Rectangle 4"/>
          <p:cNvSpPr/>
          <p:nvPr/>
        </p:nvSpPr>
        <p:spPr>
          <a:xfrm>
            <a:off x="2726941" y="1846474"/>
            <a:ext cx="1600201" cy="1835948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sampling    0.06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estimation  0.04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approximate  0.04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histograms    0.03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selectivity       0.03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histogram      0.02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answers         0.02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accurate        0.02</a:t>
            </a:r>
          </a:p>
        </p:txBody>
      </p:sp>
      <p:sp>
        <p:nvSpPr>
          <p:cNvPr id="644" name="Rectangle 5"/>
          <p:cNvSpPr/>
          <p:nvPr/>
        </p:nvSpPr>
        <p:spPr>
          <a:xfrm>
            <a:off x="7698992" y="3446674"/>
            <a:ext cx="1200151" cy="1835948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tree        0.09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trees      0.08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spatial   0.08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b            0.05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             0.04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disk        0.02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array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cache     0.01</a:t>
            </a:r>
          </a:p>
        </p:txBody>
      </p:sp>
      <p:sp>
        <p:nvSpPr>
          <p:cNvPr id="645" name="Rectangle 6"/>
          <p:cNvSpPr/>
          <p:nvPr/>
        </p:nvSpPr>
        <p:spPr>
          <a:xfrm>
            <a:off x="6098792" y="1789324"/>
            <a:ext cx="1485901" cy="1835948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north           0.02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case       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trial       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iran        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documents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walsh         0.009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reagan       0.009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charges      0.007</a:t>
            </a:r>
          </a:p>
        </p:txBody>
      </p:sp>
      <p:sp>
        <p:nvSpPr>
          <p:cNvPr id="646" name="Rectangle 7"/>
          <p:cNvSpPr/>
          <p:nvPr/>
        </p:nvSpPr>
        <p:spPr>
          <a:xfrm>
            <a:off x="4441442" y="2989474"/>
            <a:ext cx="1600201" cy="2267748"/>
          </a:xfrm>
          <a:prstGeom prst="rect">
            <a:avLst/>
          </a:prstGeom>
          <a:solidFill>
            <a:srgbClr val="FFFFFF"/>
          </a:solidFill>
          <a:ln w="25400">
            <a:solidFill>
              <a:srgbClr val="FF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the, of, a, and,</a:t>
            </a:r>
            <a:br/>
            <a:r>
              <a:t>to, data,      &gt; 0.02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…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clustering      0.02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time         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clusters    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databases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large             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performance 0.01</a:t>
            </a:r>
            <a:endParaRPr sz="3200">
              <a:latin typeface="Arial"/>
              <a:ea typeface="Arial"/>
              <a:cs typeface="Arial"/>
              <a:sym typeface="Arial"/>
            </a:endParaRPr>
          </a:p>
          <a:p>
            <a:pPr defTabSz="755933">
              <a:defRPr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quality         0.005</a:t>
            </a:r>
          </a:p>
        </p:txBody>
      </p:sp>
      <p:grpSp>
        <p:nvGrpSpPr>
          <p:cNvPr id="649" name="Rectangle 13"/>
          <p:cNvGrpSpPr/>
          <p:nvPr/>
        </p:nvGrpSpPr>
        <p:grpSpPr>
          <a:xfrm>
            <a:off x="2726941" y="3863235"/>
            <a:ext cx="1657351" cy="657540"/>
            <a:chOff x="0" y="0"/>
            <a:chExt cx="1657350" cy="657538"/>
          </a:xfrm>
        </p:grpSpPr>
        <p:sp>
          <p:nvSpPr>
            <p:cNvPr id="647" name="Rectangle"/>
            <p:cNvSpPr/>
            <p:nvPr/>
          </p:nvSpPr>
          <p:spPr>
            <a:xfrm>
              <a:off x="0" y="14444"/>
              <a:ext cx="1657350" cy="628651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8" name="clustering algorithm…"/>
            <p:cNvSpPr txBox="1"/>
            <p:nvPr/>
          </p:nvSpPr>
          <p:spPr>
            <a:xfrm>
              <a:off x="4407" y="-1"/>
              <a:ext cx="1648536" cy="65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755933">
                <a:defRPr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clustering algorithm</a:t>
              </a:r>
              <a:endParaRPr sz="3200"/>
            </a:p>
            <a:p>
              <a:pPr algn="ctr" defTabSz="755933">
                <a:defRPr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clustering structure</a:t>
              </a:r>
              <a:endParaRPr sz="3200"/>
            </a:p>
            <a:p>
              <a:pPr algn="ctr" defTabSz="755933">
                <a:defRPr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…</a:t>
              </a:r>
            </a:p>
          </p:txBody>
        </p:sp>
      </p:grpSp>
      <p:grpSp>
        <p:nvGrpSpPr>
          <p:cNvPr id="652" name="Rectangle 14"/>
          <p:cNvGrpSpPr/>
          <p:nvPr/>
        </p:nvGrpSpPr>
        <p:grpSpPr>
          <a:xfrm>
            <a:off x="2726941" y="4720485"/>
            <a:ext cx="1657351" cy="657540"/>
            <a:chOff x="0" y="0"/>
            <a:chExt cx="1657350" cy="657538"/>
          </a:xfrm>
        </p:grpSpPr>
        <p:sp>
          <p:nvSpPr>
            <p:cNvPr id="650" name="Rectangle"/>
            <p:cNvSpPr/>
            <p:nvPr/>
          </p:nvSpPr>
          <p:spPr>
            <a:xfrm>
              <a:off x="0" y="14444"/>
              <a:ext cx="1657350" cy="628651"/>
            </a:xfrm>
            <a:prstGeom prst="rect">
              <a:avLst/>
            </a:prstGeom>
            <a:solidFill>
              <a:srgbClr val="C0C0C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1" name="large data, data…"/>
            <p:cNvSpPr txBox="1"/>
            <p:nvPr/>
          </p:nvSpPr>
          <p:spPr>
            <a:xfrm>
              <a:off x="46956" y="-1"/>
              <a:ext cx="1563438" cy="657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755933">
                <a:defRPr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large data, data </a:t>
              </a:r>
              <a:endParaRPr sz="3200"/>
            </a:p>
            <a:p>
              <a:pPr algn="ctr" defTabSz="755933">
                <a:defRPr sz="1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quality, high data, </a:t>
              </a:r>
              <a:br/>
              <a:r>
                <a:t> data application, …</a:t>
              </a:r>
            </a:p>
          </p:txBody>
        </p:sp>
      </p:grpSp>
      <p:grpSp>
        <p:nvGrpSpPr>
          <p:cNvPr id="655" name="Rectangle 15"/>
          <p:cNvGrpSpPr/>
          <p:nvPr/>
        </p:nvGrpSpPr>
        <p:grpSpPr>
          <a:xfrm>
            <a:off x="4498592" y="2106030"/>
            <a:ext cx="1485901" cy="628651"/>
            <a:chOff x="0" y="0"/>
            <a:chExt cx="1485900" cy="628650"/>
          </a:xfrm>
        </p:grpSpPr>
        <p:sp>
          <p:nvSpPr>
            <p:cNvPr id="653" name="Rectangle"/>
            <p:cNvSpPr/>
            <p:nvPr/>
          </p:nvSpPr>
          <p:spPr>
            <a:xfrm>
              <a:off x="0" y="0"/>
              <a:ext cx="1485900" cy="628650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4" name="selectivity…"/>
            <p:cNvSpPr txBox="1"/>
            <p:nvPr/>
          </p:nvSpPr>
          <p:spPr>
            <a:xfrm>
              <a:off x="23888" y="5644"/>
              <a:ext cx="1438124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selectivity</a:t>
              </a:r>
              <a:endParaRPr sz="3200"/>
            </a:p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estimation …</a:t>
              </a:r>
            </a:p>
          </p:txBody>
        </p:sp>
      </p:grpSp>
      <p:grpSp>
        <p:nvGrpSpPr>
          <p:cNvPr id="658" name="Rectangle 16"/>
          <p:cNvGrpSpPr/>
          <p:nvPr/>
        </p:nvGrpSpPr>
        <p:grpSpPr>
          <a:xfrm>
            <a:off x="7641842" y="2083099"/>
            <a:ext cx="1314451" cy="617363"/>
            <a:chOff x="0" y="0"/>
            <a:chExt cx="1314450" cy="617361"/>
          </a:xfrm>
        </p:grpSpPr>
        <p:sp>
          <p:nvSpPr>
            <p:cNvPr id="656" name="Rectangle"/>
            <p:cNvSpPr/>
            <p:nvPr/>
          </p:nvSpPr>
          <p:spPr>
            <a:xfrm>
              <a:off x="0" y="22930"/>
              <a:ext cx="1314450" cy="571501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57" name="iran contra…"/>
            <p:cNvSpPr txBox="1"/>
            <p:nvPr/>
          </p:nvSpPr>
          <p:spPr>
            <a:xfrm>
              <a:off x="8676" y="0"/>
              <a:ext cx="1297098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iran contra</a:t>
              </a:r>
              <a:endParaRPr sz="3200"/>
            </a:p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…</a:t>
              </a:r>
            </a:p>
          </p:txBody>
        </p:sp>
      </p:grpSp>
      <p:grpSp>
        <p:nvGrpSpPr>
          <p:cNvPr id="661" name="Rectangle 17"/>
          <p:cNvGrpSpPr/>
          <p:nvPr/>
        </p:nvGrpSpPr>
        <p:grpSpPr>
          <a:xfrm>
            <a:off x="6327392" y="3820530"/>
            <a:ext cx="1257301" cy="628651"/>
            <a:chOff x="0" y="0"/>
            <a:chExt cx="1257300" cy="628650"/>
          </a:xfrm>
        </p:grpSpPr>
        <p:sp>
          <p:nvSpPr>
            <p:cNvPr id="659" name="Rectangle"/>
            <p:cNvSpPr/>
            <p:nvPr/>
          </p:nvSpPr>
          <p:spPr>
            <a:xfrm>
              <a:off x="0" y="0"/>
              <a:ext cx="1257300" cy="628650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0" name="r tree b tree …"/>
            <p:cNvSpPr txBox="1"/>
            <p:nvPr/>
          </p:nvSpPr>
          <p:spPr>
            <a:xfrm>
              <a:off x="138243" y="5644"/>
              <a:ext cx="980814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r tree</a:t>
              </a:r>
              <a:br/>
              <a:r>
                <a:t>b tree …</a:t>
              </a:r>
            </a:p>
          </p:txBody>
        </p:sp>
      </p:grpSp>
      <p:grpSp>
        <p:nvGrpSpPr>
          <p:cNvPr id="664" name="Rectangle 18"/>
          <p:cNvGrpSpPr/>
          <p:nvPr/>
        </p:nvGrpSpPr>
        <p:grpSpPr>
          <a:xfrm>
            <a:off x="6327392" y="4769149"/>
            <a:ext cx="1257301" cy="617362"/>
            <a:chOff x="0" y="0"/>
            <a:chExt cx="1257300" cy="617361"/>
          </a:xfrm>
        </p:grpSpPr>
        <p:sp>
          <p:nvSpPr>
            <p:cNvPr id="662" name="Rectangle"/>
            <p:cNvSpPr/>
            <p:nvPr/>
          </p:nvSpPr>
          <p:spPr>
            <a:xfrm>
              <a:off x="0" y="22930"/>
              <a:ext cx="1257300" cy="571501"/>
            </a:xfrm>
            <a:prstGeom prst="rect">
              <a:avLst/>
            </a:prstGeom>
            <a:solidFill>
              <a:srgbClr val="FF99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755933">
                <a:defRPr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3" name="indexing…"/>
            <p:cNvSpPr txBox="1"/>
            <p:nvPr/>
          </p:nvSpPr>
          <p:spPr>
            <a:xfrm>
              <a:off x="62589" y="0"/>
              <a:ext cx="1132122" cy="6173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ctr">
              <a:spAutoFit/>
            </a:bodyPr>
            <a:lstStyle/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indexing </a:t>
              </a:r>
              <a:endParaRPr sz="3200"/>
            </a:p>
            <a:p>
              <a:pPr algn="ctr" defTabSz="755933">
                <a:defRPr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methods</a:t>
              </a:r>
            </a:p>
          </p:txBody>
        </p:sp>
      </p:grpSp>
      <p:sp>
        <p:nvSpPr>
          <p:cNvPr id="665" name="Slides from UIUC CS510"/>
          <p:cNvSpPr txBox="1"/>
          <p:nvPr/>
        </p:nvSpPr>
        <p:spPr>
          <a:xfrm>
            <a:off x="435776" y="6202129"/>
            <a:ext cx="6165388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b="1" i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Slides from UIUC CS510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55" grpId="1"/>
      <p:bldP build="whole" bldLvl="1" animBg="1" rev="0" advAuto="0" spid="649" grpId="3"/>
      <p:bldP build="whole" bldLvl="1" animBg="1" rev="0" advAuto="0" spid="664" grpId="6"/>
      <p:bldP build="whole" bldLvl="1" animBg="1" rev="0" advAuto="0" spid="658" grpId="2"/>
      <p:bldP build="whole" bldLvl="1" animBg="1" rev="0" advAuto="0" spid="661" grpId="5"/>
      <p:bldP build="whole" bldLvl="1" animBg="1" rev="0" advAuto="0" spid="652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Text mining for understanding time series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 mining for understanding time series</a:t>
            </a:r>
          </a:p>
        </p:txBody>
      </p:sp>
      <p:sp>
        <p:nvSpPr>
          <p:cNvPr id="67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671" name="Body"/>
          <p:cNvSpPr txBox="1"/>
          <p:nvPr>
            <p:ph type="body" sz="half" idx="4294967295"/>
          </p:nvPr>
        </p:nvSpPr>
        <p:spPr>
          <a:xfrm>
            <a:off x="631530" y="1544531"/>
            <a:ext cx="11504279" cy="2477097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0" indent="0" defTabSz="457200">
              <a:lnSpc>
                <a:spcPts val="2400"/>
              </a:lnSpc>
              <a:spcBef>
                <a:spcPts val="500"/>
              </a:spcBef>
              <a:buSzTx/>
              <a:buFontTx/>
              <a:buNone/>
              <a:defRPr sz="1000">
                <a:solidFill>
                  <a:srgbClr val="11111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</p:txBody>
      </p:sp>
      <p:pic>
        <p:nvPicPr>
          <p:cNvPr id="672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25500" t="35417" r="12249" b="29528"/>
          <a:stretch>
            <a:fillRect/>
          </a:stretch>
        </p:blipFill>
        <p:spPr>
          <a:xfrm>
            <a:off x="2055217" y="1940236"/>
            <a:ext cx="8081434" cy="33718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95" name="Group 11"/>
          <p:cNvGrpSpPr/>
          <p:nvPr/>
        </p:nvGrpSpPr>
        <p:grpSpPr>
          <a:xfrm>
            <a:off x="2133533" y="4416736"/>
            <a:ext cx="7983178" cy="2150988"/>
            <a:chOff x="0" y="0"/>
            <a:chExt cx="7983177" cy="2150987"/>
          </a:xfrm>
        </p:grpSpPr>
        <p:grpSp>
          <p:nvGrpSpPr>
            <p:cNvPr id="675" name="Flowchart: Multidocument 12"/>
            <p:cNvGrpSpPr/>
            <p:nvPr/>
          </p:nvGrpSpPr>
          <p:grpSpPr>
            <a:xfrm>
              <a:off x="304799" y="235338"/>
              <a:ext cx="530353" cy="570305"/>
              <a:chOff x="0" y="0"/>
              <a:chExt cx="530352" cy="570303"/>
            </a:xfrm>
          </p:grpSpPr>
          <p:sp>
            <p:nvSpPr>
              <p:cNvPr id="673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74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78" name="Flowchart: Multidocument 13"/>
            <p:cNvGrpSpPr/>
            <p:nvPr/>
          </p:nvGrpSpPr>
          <p:grpSpPr>
            <a:xfrm>
              <a:off x="993647" y="235338"/>
              <a:ext cx="530353" cy="570305"/>
              <a:chOff x="0" y="0"/>
              <a:chExt cx="530352" cy="570303"/>
            </a:xfrm>
          </p:grpSpPr>
          <p:sp>
            <p:nvSpPr>
              <p:cNvPr id="676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77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81" name="Flowchart: Multidocument 14"/>
            <p:cNvGrpSpPr/>
            <p:nvPr/>
          </p:nvGrpSpPr>
          <p:grpSpPr>
            <a:xfrm>
              <a:off x="1755647" y="235338"/>
              <a:ext cx="530353" cy="570305"/>
              <a:chOff x="0" y="0"/>
              <a:chExt cx="530352" cy="570303"/>
            </a:xfrm>
          </p:grpSpPr>
          <p:sp>
            <p:nvSpPr>
              <p:cNvPr id="679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0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682" name="TextBox 15"/>
            <p:cNvSpPr/>
            <p:nvPr/>
          </p:nvSpPr>
          <p:spPr>
            <a:xfrm>
              <a:off x="2991606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sz="6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…</a:t>
              </a:r>
            </a:p>
          </p:txBody>
        </p:sp>
        <p:grpSp>
          <p:nvGrpSpPr>
            <p:cNvPr id="685" name="Flowchart: Multidocument 16"/>
            <p:cNvGrpSpPr/>
            <p:nvPr/>
          </p:nvGrpSpPr>
          <p:grpSpPr>
            <a:xfrm>
              <a:off x="4343400" y="292488"/>
              <a:ext cx="530353" cy="570305"/>
              <a:chOff x="0" y="0"/>
              <a:chExt cx="530352" cy="570303"/>
            </a:xfrm>
          </p:grpSpPr>
          <p:sp>
            <p:nvSpPr>
              <p:cNvPr id="683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4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88" name="Flowchart: Multidocument 17"/>
            <p:cNvGrpSpPr/>
            <p:nvPr/>
          </p:nvGrpSpPr>
          <p:grpSpPr>
            <a:xfrm>
              <a:off x="5032247" y="292488"/>
              <a:ext cx="530353" cy="570305"/>
              <a:chOff x="0" y="0"/>
              <a:chExt cx="530352" cy="570303"/>
            </a:xfrm>
          </p:grpSpPr>
          <p:sp>
            <p:nvSpPr>
              <p:cNvPr id="686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7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691" name="Flowchart: Multidocument 18"/>
            <p:cNvGrpSpPr/>
            <p:nvPr/>
          </p:nvGrpSpPr>
          <p:grpSpPr>
            <a:xfrm>
              <a:off x="5794247" y="292488"/>
              <a:ext cx="530353" cy="570305"/>
              <a:chOff x="0" y="0"/>
              <a:chExt cx="530352" cy="570303"/>
            </a:xfrm>
          </p:grpSpPr>
          <p:sp>
            <p:nvSpPr>
              <p:cNvPr id="689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90" name="Shape"/>
              <p:cNvSpPr/>
              <p:nvPr/>
            </p:nvSpPr>
            <p:spPr>
              <a:xfrm>
                <a:off x="0" y="0"/>
                <a:ext cx="530353" cy="5703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933">
                  <a:defRPr sz="15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692" name="Straight Arrow Connector 19"/>
            <p:cNvSpPr/>
            <p:nvPr/>
          </p:nvSpPr>
          <p:spPr>
            <a:xfrm>
              <a:off x="0" y="50114"/>
              <a:ext cx="7620000" cy="1"/>
            </a:xfrm>
            <a:prstGeom prst="line">
              <a:avLst/>
            </a:prstGeom>
            <a:noFill/>
            <a:ln w="76200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755933">
                <a:defRPr sz="15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93" name="TextBox 20"/>
            <p:cNvSpPr/>
            <p:nvPr/>
          </p:nvSpPr>
          <p:spPr>
            <a:xfrm>
              <a:off x="6713177" y="501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694" name="TextBox 21"/>
            <p:cNvSpPr/>
            <p:nvPr/>
          </p:nvSpPr>
          <p:spPr>
            <a:xfrm>
              <a:off x="251214" y="88098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defTabSz="755933">
                <a:defRPr b="1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Any clues in the companion news stream?</a:t>
              </a:r>
            </a:p>
          </p:txBody>
        </p:sp>
      </p:grpSp>
      <p:sp>
        <p:nvSpPr>
          <p:cNvPr id="696" name="Rectangle 8"/>
          <p:cNvSpPr txBox="1"/>
          <p:nvPr/>
        </p:nvSpPr>
        <p:spPr>
          <a:xfrm>
            <a:off x="3322253" y="5764264"/>
            <a:ext cx="5318760" cy="517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755933">
              <a:defRPr b="1" sz="1500">
                <a:solidFill>
                  <a:schemeClr val="accent3">
                    <a:lumOff val="16666"/>
                  </a:schemeClr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Dow Jones Industrial Average [Source: Yahoo Finance]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Title 1"/>
          <p:cNvSpPr txBox="1"/>
          <p:nvPr>
            <p:ph type="title"/>
          </p:nvPr>
        </p:nvSpPr>
        <p:spPr>
          <a:xfrm>
            <a:off x="548828" y="127007"/>
            <a:ext cx="12192001" cy="9906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Iterative Causal Topic Modeling [Kim et al. 13]</a:t>
            </a:r>
          </a:p>
        </p:txBody>
      </p:sp>
      <p:sp>
        <p:nvSpPr>
          <p:cNvPr id="701" name="Slide Number Placeholder 3"/>
          <p:cNvSpPr txBox="1"/>
          <p:nvPr>
            <p:ph type="sldNum" sz="quarter" idx="2"/>
          </p:nvPr>
        </p:nvSpPr>
        <p:spPr>
          <a:xfrm>
            <a:off x="11314424" y="6399623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04" name="Group 120"/>
          <p:cNvGrpSpPr/>
          <p:nvPr/>
        </p:nvGrpSpPr>
        <p:grpSpPr>
          <a:xfrm>
            <a:off x="6374122" y="2920999"/>
            <a:ext cx="2369555" cy="1495771"/>
            <a:chOff x="-108232" y="0"/>
            <a:chExt cx="2369554" cy="1495769"/>
          </a:xfrm>
        </p:grpSpPr>
        <p:sp>
          <p:nvSpPr>
            <p:cNvPr id="702" name="TextBox 128"/>
            <p:cNvSpPr/>
            <p:nvPr/>
          </p:nvSpPr>
          <p:spPr>
            <a:xfrm>
              <a:off x="991321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/>
            <a:p>
              <a:pPr algn="ctr" defTabSz="1219200">
                <a:defRPr b="1" sz="2600">
                  <a:solidFill>
                    <a:srgbClr val="000000"/>
                  </a:solidFill>
                  <a:latin typeface="Futura Bk"/>
                  <a:ea typeface="Futura Bk"/>
                  <a:cs typeface="Futura Bk"/>
                  <a:sym typeface="Futura Bk"/>
                </a:defRPr>
              </a:pPr>
              <a:r>
                <a:t>Non-text</a:t>
              </a:r>
              <a:br/>
              <a:r>
                <a:t>Time Series</a:t>
              </a:r>
            </a:p>
          </p:txBody>
        </p:sp>
        <p:graphicFrame>
          <p:nvGraphicFramePr>
            <p:cNvPr id="703" name="Chart 129"/>
            <p:cNvGraphicFramePr/>
            <p:nvPr/>
          </p:nvGraphicFramePr>
          <p:xfrm>
            <a:off x="-108233" y="150501"/>
            <a:ext cx="2000740" cy="134526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2"/>
            </a:graphicData>
          </a:graphic>
        </p:graphicFrame>
      </p:grpSp>
      <p:grpSp>
        <p:nvGrpSpPr>
          <p:cNvPr id="716" name="Group 90"/>
          <p:cNvGrpSpPr/>
          <p:nvPr/>
        </p:nvGrpSpPr>
        <p:grpSpPr>
          <a:xfrm>
            <a:off x="365758" y="1295399"/>
            <a:ext cx="2478949" cy="2404616"/>
            <a:chOff x="0" y="0"/>
            <a:chExt cx="2478947" cy="2404614"/>
          </a:xfrm>
        </p:grpSpPr>
        <p:grpSp>
          <p:nvGrpSpPr>
            <p:cNvPr id="708" name="Can 123"/>
            <p:cNvGrpSpPr/>
            <p:nvPr/>
          </p:nvGrpSpPr>
          <p:grpSpPr>
            <a:xfrm>
              <a:off x="123480" y="571225"/>
              <a:ext cx="922058" cy="580159"/>
              <a:chOff x="-1" y="0"/>
              <a:chExt cx="922057" cy="580157"/>
            </a:xfrm>
          </p:grpSpPr>
          <p:sp>
            <p:nvSpPr>
              <p:cNvPr id="705" name="Shape"/>
              <p:cNvSpPr/>
              <p:nvPr/>
            </p:nvSpPr>
            <p:spPr>
              <a:xfrm>
                <a:off x="-2" y="-1"/>
                <a:ext cx="922059" cy="580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219200">
                  <a:defRPr b="1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06" name="Oval"/>
              <p:cNvSpPr/>
              <p:nvPr/>
            </p:nvSpPr>
            <p:spPr>
              <a:xfrm>
                <a:off x="0" y="-1"/>
                <a:ext cx="922057" cy="14504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219200">
                  <a:defRPr b="1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07" name="Line"/>
              <p:cNvSpPr/>
              <p:nvPr/>
            </p:nvSpPr>
            <p:spPr>
              <a:xfrm>
                <a:off x="-2" y="-1"/>
                <a:ext cx="922057" cy="580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219200">
                  <a:defRPr b="1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12" name="Can 124"/>
            <p:cNvGrpSpPr/>
            <p:nvPr/>
          </p:nvGrpSpPr>
          <p:grpSpPr>
            <a:xfrm>
              <a:off x="1147988" y="571225"/>
              <a:ext cx="922058" cy="580159"/>
              <a:chOff x="-1" y="0"/>
              <a:chExt cx="922057" cy="580157"/>
            </a:xfrm>
          </p:grpSpPr>
          <p:sp>
            <p:nvSpPr>
              <p:cNvPr id="709" name="Shape"/>
              <p:cNvSpPr/>
              <p:nvPr/>
            </p:nvSpPr>
            <p:spPr>
              <a:xfrm>
                <a:off x="-2" y="-1"/>
                <a:ext cx="922059" cy="580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219200">
                  <a:defRPr b="1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0" name="Oval"/>
              <p:cNvSpPr/>
              <p:nvPr/>
            </p:nvSpPr>
            <p:spPr>
              <a:xfrm>
                <a:off x="0" y="-1"/>
                <a:ext cx="922057" cy="145042"/>
              </a:xfrm>
              <a:prstGeom prst="ellipse">
                <a:avLst/>
              </a:prstGeom>
              <a:solidFill>
                <a:srgbClr val="FFFFFF">
                  <a:alpha val="4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219200">
                  <a:defRPr b="1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11" name="Line"/>
              <p:cNvSpPr/>
              <p:nvPr/>
            </p:nvSpPr>
            <p:spPr>
              <a:xfrm>
                <a:off x="-2" y="-1"/>
                <a:ext cx="922057" cy="5801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219200">
                  <a:defRPr b="1"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713" name="TextBox 125"/>
            <p:cNvSpPr/>
            <p:nvPr/>
          </p:nvSpPr>
          <p:spPr>
            <a:xfrm>
              <a:off x="213799" y="113461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/>
            <a:p>
              <a:pPr defTabSz="1219200">
                <a:defRPr b="1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Sept.</a:t>
              </a:r>
              <a:br/>
              <a:r>
                <a:t>2001</a:t>
              </a:r>
            </a:p>
          </p:txBody>
        </p:sp>
        <p:sp>
          <p:nvSpPr>
            <p:cNvPr id="714" name="TextBox 126"/>
            <p:cNvSpPr/>
            <p:nvPr/>
          </p:nvSpPr>
          <p:spPr>
            <a:xfrm>
              <a:off x="1208947" y="113461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/>
            <a:p>
              <a:pPr defTabSz="1219200">
                <a:defRPr b="1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Oct.       …</a:t>
              </a:r>
              <a:br/>
              <a:r>
                <a:t>2001</a:t>
              </a:r>
            </a:p>
          </p:txBody>
        </p:sp>
        <p:sp>
          <p:nvSpPr>
            <p:cNvPr id="715" name="TextBox 616"/>
            <p:cNvSpPr/>
            <p:nvPr/>
          </p:nvSpPr>
          <p:spPr>
            <a:xfrm>
              <a:off x="0" y="0"/>
              <a:ext cx="2173839" cy="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 defTabSz="1219200">
                <a:defRPr b="1" sz="2600">
                  <a:solidFill>
                    <a:srgbClr val="000000"/>
                  </a:solidFill>
                  <a:latin typeface="Futura Bk"/>
                  <a:ea typeface="Futura Bk"/>
                  <a:cs typeface="Futura Bk"/>
                  <a:sym typeface="Futura Bk"/>
                </a:defRPr>
              </a:lvl1pPr>
            </a:lstStyle>
            <a:p>
              <a:pPr/>
              <a:r>
                <a:t>Text Stream</a:t>
              </a:r>
            </a:p>
          </p:txBody>
        </p:sp>
      </p:grpSp>
      <p:grpSp>
        <p:nvGrpSpPr>
          <p:cNvPr id="730" name="Group 91"/>
          <p:cNvGrpSpPr/>
          <p:nvPr/>
        </p:nvGrpSpPr>
        <p:grpSpPr>
          <a:xfrm>
            <a:off x="8319841" y="1193799"/>
            <a:ext cx="2453320" cy="1587636"/>
            <a:chOff x="0" y="0"/>
            <a:chExt cx="2453319" cy="1587634"/>
          </a:xfrm>
        </p:grpSpPr>
        <p:sp>
          <p:nvSpPr>
            <p:cNvPr id="717" name="TextBox 118"/>
            <p:cNvSpPr txBox="1"/>
            <p:nvPr/>
          </p:nvSpPr>
          <p:spPr>
            <a:xfrm>
              <a:off x="0" y="-1"/>
              <a:ext cx="2178626" cy="490221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defTabSz="1219200">
                <a:defRPr b="1" sz="2400">
                  <a:solidFill>
                    <a:srgbClr val="000000"/>
                  </a:solidFill>
                  <a:latin typeface="Futura Bk"/>
                  <a:ea typeface="Futura Bk"/>
                  <a:cs typeface="Futura Bk"/>
                  <a:sym typeface="Futura Bk"/>
                </a:defRPr>
              </a:lvl1pPr>
            </a:lstStyle>
            <a:p>
              <a:pPr/>
              <a:r>
                <a:t>Causal Topics</a:t>
              </a:r>
            </a:p>
          </p:txBody>
        </p:sp>
        <p:grpSp>
          <p:nvGrpSpPr>
            <p:cNvPr id="720" name="직사각형 4"/>
            <p:cNvGrpSpPr/>
            <p:nvPr/>
          </p:nvGrpSpPr>
          <p:grpSpPr>
            <a:xfrm>
              <a:off x="99941" y="573244"/>
              <a:ext cx="1140861" cy="468181"/>
              <a:chOff x="0" y="0"/>
              <a:chExt cx="1140860" cy="468180"/>
            </a:xfrm>
          </p:grpSpPr>
          <p:sp>
            <p:nvSpPr>
              <p:cNvPr id="718" name="Rectangle"/>
              <p:cNvSpPr/>
              <p:nvPr/>
            </p:nvSpPr>
            <p:spPr>
              <a:xfrm>
                <a:off x="-1" y="-1"/>
                <a:ext cx="1140862" cy="4681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19" name="Topic 1"/>
              <p:cNvSpPr txBox="1"/>
              <p:nvPr/>
            </p:nvSpPr>
            <p:spPr>
              <a:xfrm>
                <a:off x="60959" y="-1"/>
                <a:ext cx="1018942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1</a:t>
                </a:r>
              </a:p>
            </p:txBody>
          </p:sp>
        </p:grpSp>
        <p:grpSp>
          <p:nvGrpSpPr>
            <p:cNvPr id="723" name="직사각형 4"/>
            <p:cNvGrpSpPr/>
            <p:nvPr/>
          </p:nvGrpSpPr>
          <p:grpSpPr>
            <a:xfrm>
              <a:off x="1312458" y="573244"/>
              <a:ext cx="1140862" cy="468181"/>
              <a:chOff x="0" y="0"/>
              <a:chExt cx="1140860" cy="468180"/>
            </a:xfrm>
          </p:grpSpPr>
          <p:sp>
            <p:nvSpPr>
              <p:cNvPr id="721" name="Rectangle"/>
              <p:cNvSpPr/>
              <p:nvPr/>
            </p:nvSpPr>
            <p:spPr>
              <a:xfrm>
                <a:off x="-1" y="-1"/>
                <a:ext cx="1140862" cy="468182"/>
              </a:xfrm>
              <a:prstGeom prst="rect">
                <a:avLst/>
              </a:prstGeom>
              <a:solidFill>
                <a:srgbClr val="F8F7F3"/>
              </a:solidFill>
              <a:ln w="25400" cap="flat">
                <a:solidFill>
                  <a:srgbClr val="7D7F86"/>
                </a:solidFill>
                <a:prstDash val="dashDot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22" name="Topic 2"/>
              <p:cNvSpPr txBox="1"/>
              <p:nvPr/>
            </p:nvSpPr>
            <p:spPr>
              <a:xfrm>
                <a:off x="60959" y="-1"/>
                <a:ext cx="1018942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2</a:t>
                </a:r>
              </a:p>
            </p:txBody>
          </p:sp>
        </p:grpSp>
        <p:grpSp>
          <p:nvGrpSpPr>
            <p:cNvPr id="726" name="직사각형 4"/>
            <p:cNvGrpSpPr/>
            <p:nvPr/>
          </p:nvGrpSpPr>
          <p:grpSpPr>
            <a:xfrm>
              <a:off x="99941" y="1119454"/>
              <a:ext cx="1140861" cy="468181"/>
              <a:chOff x="0" y="0"/>
              <a:chExt cx="1140860" cy="468180"/>
            </a:xfrm>
          </p:grpSpPr>
          <p:sp>
            <p:nvSpPr>
              <p:cNvPr id="724" name="Rectangle"/>
              <p:cNvSpPr/>
              <p:nvPr/>
            </p:nvSpPr>
            <p:spPr>
              <a:xfrm>
                <a:off x="-1" y="-1"/>
                <a:ext cx="1140862" cy="468182"/>
              </a:xfrm>
              <a:prstGeom prst="rect">
                <a:avLst/>
              </a:prstGeom>
              <a:solidFill>
                <a:srgbClr val="F8F7F3"/>
              </a:solidFill>
              <a:ln w="25400" cap="flat">
                <a:solidFill>
                  <a:srgbClr val="7D7F86"/>
                </a:solidFill>
                <a:prstDash val="dashDot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25" name="Topic 3"/>
              <p:cNvSpPr txBox="1"/>
              <p:nvPr/>
            </p:nvSpPr>
            <p:spPr>
              <a:xfrm>
                <a:off x="60959" y="-1"/>
                <a:ext cx="1018942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3</a:t>
                </a:r>
              </a:p>
            </p:txBody>
          </p:sp>
        </p:grpSp>
        <p:grpSp>
          <p:nvGrpSpPr>
            <p:cNvPr id="729" name="직사각형 4"/>
            <p:cNvGrpSpPr/>
            <p:nvPr/>
          </p:nvGrpSpPr>
          <p:grpSpPr>
            <a:xfrm>
              <a:off x="1312458" y="1119454"/>
              <a:ext cx="1140862" cy="468181"/>
              <a:chOff x="0" y="0"/>
              <a:chExt cx="1140860" cy="468180"/>
            </a:xfrm>
          </p:grpSpPr>
          <p:sp>
            <p:nvSpPr>
              <p:cNvPr id="727" name="Rectangle"/>
              <p:cNvSpPr/>
              <p:nvPr/>
            </p:nvSpPr>
            <p:spPr>
              <a:xfrm>
                <a:off x="-1" y="-1"/>
                <a:ext cx="1140862" cy="4681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28" name="Topic 4"/>
              <p:cNvSpPr txBox="1"/>
              <p:nvPr/>
            </p:nvSpPr>
            <p:spPr>
              <a:xfrm>
                <a:off x="60959" y="-1"/>
                <a:ext cx="1018942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4</a:t>
                </a:r>
              </a:p>
            </p:txBody>
          </p:sp>
        </p:grpSp>
      </p:grpSp>
      <p:sp>
        <p:nvSpPr>
          <p:cNvPr id="731" name="오른쪽 화살표 44"/>
          <p:cNvSpPr/>
          <p:nvPr/>
        </p:nvSpPr>
        <p:spPr>
          <a:xfrm rot="5400000">
            <a:off x="8908974" y="3091713"/>
            <a:ext cx="1374995" cy="91952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 sz="20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</a:p>
        </p:txBody>
      </p:sp>
      <p:sp>
        <p:nvSpPr>
          <p:cNvPr id="732" name="TextBox 93"/>
          <p:cNvSpPr txBox="1"/>
          <p:nvPr/>
        </p:nvSpPr>
        <p:spPr>
          <a:xfrm>
            <a:off x="10075578" y="3172807"/>
            <a:ext cx="1913638" cy="922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219200">
              <a:defRPr b="1" sz="26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  <a:r>
              <a:t>Zoom into </a:t>
            </a:r>
          </a:p>
          <a:p>
            <a:pPr defTabSz="1219200">
              <a:defRPr b="1" sz="2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W</a:t>
            </a:r>
            <a:r>
              <a:rPr>
                <a:latin typeface="Futura Bk"/>
                <a:ea typeface="Futura Bk"/>
                <a:cs typeface="Futura Bk"/>
                <a:sym typeface="Futura Bk"/>
              </a:rPr>
              <a:t>ord Level</a:t>
            </a:r>
          </a:p>
        </p:txBody>
      </p:sp>
      <p:sp>
        <p:nvSpPr>
          <p:cNvPr id="733" name="TextBox 94"/>
          <p:cNvSpPr txBox="1"/>
          <p:nvPr/>
        </p:nvSpPr>
        <p:spPr>
          <a:xfrm>
            <a:off x="4296262" y="3501883"/>
            <a:ext cx="1963136" cy="51562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>
            <a:lvl1pPr algn="ctr" defTabSz="1219200">
              <a:defRPr b="1" sz="26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lvl1pPr>
          </a:lstStyle>
          <a:p>
            <a:pPr/>
            <a:r>
              <a:t>Split Words</a:t>
            </a:r>
          </a:p>
        </p:txBody>
      </p:sp>
      <p:sp>
        <p:nvSpPr>
          <p:cNvPr id="734" name="TextBox 95"/>
          <p:cNvSpPr txBox="1"/>
          <p:nvPr/>
        </p:nvSpPr>
        <p:spPr>
          <a:xfrm>
            <a:off x="1219199" y="3615974"/>
            <a:ext cx="1749667" cy="90932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219200">
              <a:defRPr b="1" sz="26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  <a:r>
              <a:t>Feedback</a:t>
            </a:r>
          </a:p>
          <a:p>
            <a:pPr defTabSz="1219200">
              <a:defRPr b="1" sz="26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  <a:r>
              <a:t>as Prior</a:t>
            </a:r>
          </a:p>
        </p:txBody>
      </p:sp>
      <p:sp>
        <p:nvSpPr>
          <p:cNvPr id="735" name="TextBox 96"/>
          <p:cNvSpPr txBox="1"/>
          <p:nvPr/>
        </p:nvSpPr>
        <p:spPr>
          <a:xfrm>
            <a:off x="10577152" y="4851400"/>
            <a:ext cx="1217444" cy="90932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219200">
              <a:defRPr b="1" sz="26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  <a:r>
              <a:t>Causal</a:t>
            </a:r>
            <a:br/>
            <a:r>
              <a:t>Words</a:t>
            </a:r>
          </a:p>
        </p:txBody>
      </p:sp>
      <p:sp>
        <p:nvSpPr>
          <p:cNvPr id="736" name="Bent-Up Arrow 97"/>
          <p:cNvSpPr/>
          <p:nvPr/>
        </p:nvSpPr>
        <p:spPr>
          <a:xfrm flipH="1">
            <a:off x="2951930" y="2536025"/>
            <a:ext cx="1253812" cy="3051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8317"/>
                </a:moveTo>
                <a:lnTo>
                  <a:pt x="11377" y="18317"/>
                </a:lnTo>
                <a:lnTo>
                  <a:pt x="11377" y="3043"/>
                </a:lnTo>
                <a:lnTo>
                  <a:pt x="9145" y="3043"/>
                </a:lnTo>
                <a:lnTo>
                  <a:pt x="15373" y="0"/>
                </a:lnTo>
                <a:lnTo>
                  <a:pt x="21600" y="3043"/>
                </a:lnTo>
                <a:lnTo>
                  <a:pt x="19368" y="3043"/>
                </a:lnTo>
                <a:lnTo>
                  <a:pt x="1936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37" name="오른쪽 화살표 44"/>
          <p:cNvSpPr/>
          <p:nvPr/>
        </p:nvSpPr>
        <p:spPr>
          <a:xfrm rot="16200000">
            <a:off x="7242698" y="2615335"/>
            <a:ext cx="500047" cy="23373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</a:p>
        </p:txBody>
      </p:sp>
      <p:grpSp>
        <p:nvGrpSpPr>
          <p:cNvPr id="754" name="Group 99"/>
          <p:cNvGrpSpPr/>
          <p:nvPr/>
        </p:nvGrpSpPr>
        <p:grpSpPr>
          <a:xfrm>
            <a:off x="4201347" y="1193799"/>
            <a:ext cx="2630703" cy="1795523"/>
            <a:chOff x="0" y="0"/>
            <a:chExt cx="2630701" cy="1795521"/>
          </a:xfrm>
        </p:grpSpPr>
        <p:grpSp>
          <p:nvGrpSpPr>
            <p:cNvPr id="740" name="직사각형 4"/>
            <p:cNvGrpSpPr/>
            <p:nvPr/>
          </p:nvGrpSpPr>
          <p:grpSpPr>
            <a:xfrm>
              <a:off x="162413" y="572730"/>
              <a:ext cx="1152937" cy="468181"/>
              <a:chOff x="0" y="0"/>
              <a:chExt cx="1152936" cy="468180"/>
            </a:xfrm>
          </p:grpSpPr>
          <p:sp>
            <p:nvSpPr>
              <p:cNvPr id="738" name="Rectangle"/>
              <p:cNvSpPr/>
              <p:nvPr/>
            </p:nvSpPr>
            <p:spPr>
              <a:xfrm>
                <a:off x="0" y="-1"/>
                <a:ext cx="1152937" cy="4681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39" name="Topic 1"/>
              <p:cNvSpPr txBox="1"/>
              <p:nvPr/>
            </p:nvSpPr>
            <p:spPr>
              <a:xfrm>
                <a:off x="60960" y="-1"/>
                <a:ext cx="1031016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1</a:t>
                </a:r>
              </a:p>
            </p:txBody>
          </p:sp>
        </p:grpSp>
        <p:sp>
          <p:nvSpPr>
            <p:cNvPr id="741" name="TextBox 616"/>
            <p:cNvSpPr txBox="1"/>
            <p:nvPr/>
          </p:nvSpPr>
          <p:spPr>
            <a:xfrm>
              <a:off x="0" y="0"/>
              <a:ext cx="2630702" cy="490220"/>
            </a:xfrm>
            <a:prstGeom prst="rect">
              <a:avLst/>
            </a:prstGeom>
            <a:solidFill>
              <a:srgbClr val="D9D9D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59" tIns="60959" rIns="60959" bIns="60959" numCol="1" anchor="t">
              <a:spAutoFit/>
            </a:bodyPr>
            <a:lstStyle>
              <a:lvl1pPr algn="ctr" defTabSz="1219200">
                <a:defRPr b="1" sz="2400">
                  <a:solidFill>
                    <a:srgbClr val="000000"/>
                  </a:solidFill>
                  <a:latin typeface="Futura Bk"/>
                  <a:ea typeface="Futura Bk"/>
                  <a:cs typeface="Futura Bk"/>
                  <a:sym typeface="Futura Bk"/>
                </a:defRPr>
              </a:lvl1pPr>
            </a:lstStyle>
            <a:p>
              <a:pPr/>
              <a:r>
                <a:t>Topic Modeling</a:t>
              </a:r>
            </a:p>
          </p:txBody>
        </p:sp>
        <p:grpSp>
          <p:nvGrpSpPr>
            <p:cNvPr id="744" name="직사각형 4"/>
            <p:cNvGrpSpPr/>
            <p:nvPr/>
          </p:nvGrpSpPr>
          <p:grpSpPr>
            <a:xfrm>
              <a:off x="1387766" y="572730"/>
              <a:ext cx="1152937" cy="468181"/>
              <a:chOff x="0" y="0"/>
              <a:chExt cx="1152936" cy="468180"/>
            </a:xfrm>
          </p:grpSpPr>
          <p:sp>
            <p:nvSpPr>
              <p:cNvPr id="742" name="Rectangle"/>
              <p:cNvSpPr/>
              <p:nvPr/>
            </p:nvSpPr>
            <p:spPr>
              <a:xfrm>
                <a:off x="0" y="-1"/>
                <a:ext cx="1152937" cy="4681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43" name="Topic 2"/>
              <p:cNvSpPr txBox="1"/>
              <p:nvPr/>
            </p:nvSpPr>
            <p:spPr>
              <a:xfrm>
                <a:off x="60960" y="-1"/>
                <a:ext cx="1031016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2</a:t>
                </a:r>
              </a:p>
            </p:txBody>
          </p:sp>
        </p:grpSp>
        <p:grpSp>
          <p:nvGrpSpPr>
            <p:cNvPr id="747" name="직사각형 4"/>
            <p:cNvGrpSpPr/>
            <p:nvPr/>
          </p:nvGrpSpPr>
          <p:grpSpPr>
            <a:xfrm>
              <a:off x="162413" y="1118940"/>
              <a:ext cx="1152937" cy="468182"/>
              <a:chOff x="0" y="0"/>
              <a:chExt cx="1152936" cy="468180"/>
            </a:xfrm>
          </p:grpSpPr>
          <p:sp>
            <p:nvSpPr>
              <p:cNvPr id="745" name="Rectangle"/>
              <p:cNvSpPr/>
              <p:nvPr/>
            </p:nvSpPr>
            <p:spPr>
              <a:xfrm>
                <a:off x="0" y="-1"/>
                <a:ext cx="1152937" cy="4681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46" name="Topic 3"/>
              <p:cNvSpPr txBox="1"/>
              <p:nvPr/>
            </p:nvSpPr>
            <p:spPr>
              <a:xfrm>
                <a:off x="60960" y="-1"/>
                <a:ext cx="1031016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3</a:t>
                </a:r>
              </a:p>
            </p:txBody>
          </p:sp>
        </p:grpSp>
        <p:grpSp>
          <p:nvGrpSpPr>
            <p:cNvPr id="750" name="직사각형 4"/>
            <p:cNvGrpSpPr/>
            <p:nvPr/>
          </p:nvGrpSpPr>
          <p:grpSpPr>
            <a:xfrm>
              <a:off x="1387766" y="1118940"/>
              <a:ext cx="1152937" cy="468182"/>
              <a:chOff x="0" y="0"/>
              <a:chExt cx="1152936" cy="468180"/>
            </a:xfrm>
          </p:grpSpPr>
          <p:sp>
            <p:nvSpPr>
              <p:cNvPr id="748" name="Rectangle"/>
              <p:cNvSpPr/>
              <p:nvPr/>
            </p:nvSpPr>
            <p:spPr>
              <a:xfrm>
                <a:off x="0" y="-1"/>
                <a:ext cx="1152937" cy="46818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49" name="Topic 4"/>
              <p:cNvSpPr txBox="1"/>
              <p:nvPr/>
            </p:nvSpPr>
            <p:spPr>
              <a:xfrm>
                <a:off x="60960" y="-1"/>
                <a:ext cx="1031016" cy="40132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>
                <a:lvl1pPr algn="ctr" defTabSz="1219200">
                  <a:defRPr b="1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lvl1pPr>
              </a:lstStyle>
              <a:p>
                <a:pPr/>
                <a:r>
                  <a:t>Topic 4</a:t>
                </a:r>
              </a:p>
            </p:txBody>
          </p:sp>
        </p:grpSp>
        <p:graphicFrame>
          <p:nvGraphicFramePr>
            <p:cNvPr id="751" name="Chart 115"/>
            <p:cNvGraphicFramePr/>
            <p:nvPr/>
          </p:nvGraphicFramePr>
          <p:xfrm>
            <a:off x="1417458" y="1037205"/>
            <a:ext cx="844591" cy="75341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3"/>
            </a:graphicData>
          </a:graphic>
        </p:graphicFrame>
        <p:graphicFrame>
          <p:nvGraphicFramePr>
            <p:cNvPr id="752" name="Chart 116"/>
            <p:cNvGraphicFramePr/>
            <p:nvPr/>
          </p:nvGraphicFramePr>
          <p:xfrm>
            <a:off x="1450268" y="469899"/>
            <a:ext cx="844590" cy="75341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4"/>
            </a:graphicData>
          </a:graphic>
        </p:graphicFrame>
        <p:graphicFrame>
          <p:nvGraphicFramePr>
            <p:cNvPr id="753" name="Chart 117"/>
            <p:cNvGraphicFramePr/>
            <p:nvPr/>
          </p:nvGraphicFramePr>
          <p:xfrm>
            <a:off x="267772" y="1042103"/>
            <a:ext cx="844591" cy="753419"/>
          </p:xfrm>
          <a:graphic xmlns:a="http://schemas.openxmlformats.org/drawingml/2006/main">
            <a:graphicData uri="http://schemas.openxmlformats.org/drawingml/2006/chart">
              <c:chart xmlns:c="http://schemas.openxmlformats.org/drawingml/2006/chart" r:id="rId5"/>
            </a:graphicData>
          </a:graphic>
        </p:graphicFrame>
      </p:grpSp>
      <p:grpSp>
        <p:nvGrpSpPr>
          <p:cNvPr id="761" name="Group 67"/>
          <p:cNvGrpSpPr/>
          <p:nvPr/>
        </p:nvGrpSpPr>
        <p:grpSpPr>
          <a:xfrm>
            <a:off x="4363764" y="4087898"/>
            <a:ext cx="2074748" cy="2592301"/>
            <a:chOff x="0" y="0"/>
            <a:chExt cx="2074746" cy="2592299"/>
          </a:xfrm>
        </p:grpSpPr>
        <p:grpSp>
          <p:nvGrpSpPr>
            <p:cNvPr id="757" name="직사각형 4"/>
            <p:cNvGrpSpPr/>
            <p:nvPr/>
          </p:nvGrpSpPr>
          <p:grpSpPr>
            <a:xfrm>
              <a:off x="0" y="1354825"/>
              <a:ext cx="2028213" cy="1237475"/>
              <a:chOff x="0" y="0"/>
              <a:chExt cx="2028212" cy="1237474"/>
            </a:xfrm>
          </p:grpSpPr>
          <p:sp>
            <p:nvSpPr>
              <p:cNvPr id="755" name="Rectangle"/>
              <p:cNvSpPr/>
              <p:nvPr/>
            </p:nvSpPr>
            <p:spPr>
              <a:xfrm>
                <a:off x="0" y="0"/>
                <a:ext cx="2028213" cy="123747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 sz="2400">
                    <a:solidFill>
                      <a:srgbClr val="3333FF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56" name="Topic 1 Neg…"/>
              <p:cNvSpPr txBox="1"/>
              <p:nvPr/>
            </p:nvSpPr>
            <p:spPr>
              <a:xfrm>
                <a:off x="60960" y="0"/>
                <a:ext cx="1906293" cy="12268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/>
              <a:p>
                <a:pPr algn="ctr" defTabSz="1219200">
                  <a:defRPr b="1" sz="2400">
                    <a:solidFill>
                      <a:srgbClr val="3333FF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Topic 1 Neg</a:t>
                </a:r>
              </a:p>
              <a:p>
                <a:pPr algn="ctr" defTabSz="1219200">
                  <a:defRPr b="1" sz="2400">
                    <a:solidFill>
                      <a:srgbClr val="3333FF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W2     --</a:t>
                </a:r>
              </a:p>
              <a:p>
                <a:pPr algn="ctr" defTabSz="1219200">
                  <a:defRPr b="1" sz="2400">
                    <a:solidFill>
                      <a:srgbClr val="3333FF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W4     --</a:t>
                </a:r>
              </a:p>
            </p:txBody>
          </p:sp>
        </p:grpSp>
        <p:grpSp>
          <p:nvGrpSpPr>
            <p:cNvPr id="760" name="직사각형 4"/>
            <p:cNvGrpSpPr/>
            <p:nvPr/>
          </p:nvGrpSpPr>
          <p:grpSpPr>
            <a:xfrm>
              <a:off x="0" y="0"/>
              <a:ext cx="2074747" cy="1169901"/>
              <a:chOff x="0" y="0"/>
              <a:chExt cx="2074746" cy="1169900"/>
            </a:xfrm>
          </p:grpSpPr>
          <p:sp>
            <p:nvSpPr>
              <p:cNvPr id="758" name="Rectangle"/>
              <p:cNvSpPr/>
              <p:nvPr/>
            </p:nvSpPr>
            <p:spPr>
              <a:xfrm>
                <a:off x="0" y="0"/>
                <a:ext cx="2074747" cy="1169901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 sz="2400">
                    <a:solidFill>
                      <a:srgbClr val="FF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59" name="Topic 1 Pos…"/>
              <p:cNvSpPr/>
              <p:nvPr/>
            </p:nvSpPr>
            <p:spPr>
              <a:xfrm>
                <a:off x="60960" y="0"/>
                <a:ext cx="1952827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/>
              <a:p>
                <a:pPr algn="ctr" defTabSz="1219200">
                  <a:defRPr b="1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Topic 1 Pos</a:t>
                </a:r>
              </a:p>
              <a:p>
                <a:pPr algn="ctr" defTabSz="1219200">
                  <a:defRPr b="1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W1     +</a:t>
                </a:r>
              </a:p>
              <a:p>
                <a:pPr algn="ctr" defTabSz="1219200">
                  <a:defRPr b="1" sz="2400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W3     +</a:t>
                </a:r>
              </a:p>
            </p:txBody>
          </p:sp>
        </p:grpSp>
      </p:grpSp>
      <p:grpSp>
        <p:nvGrpSpPr>
          <p:cNvPr id="766" name="Group 130"/>
          <p:cNvGrpSpPr/>
          <p:nvPr/>
        </p:nvGrpSpPr>
        <p:grpSpPr>
          <a:xfrm>
            <a:off x="8683960" y="4241800"/>
            <a:ext cx="1825019" cy="2340855"/>
            <a:chOff x="0" y="0"/>
            <a:chExt cx="1825017" cy="2340854"/>
          </a:xfrm>
        </p:grpSpPr>
        <p:grpSp>
          <p:nvGrpSpPr>
            <p:cNvPr id="764" name="직사각형 4"/>
            <p:cNvGrpSpPr/>
            <p:nvPr/>
          </p:nvGrpSpPr>
          <p:grpSpPr>
            <a:xfrm>
              <a:off x="0" y="0"/>
              <a:ext cx="1825018" cy="2340855"/>
              <a:chOff x="0" y="0"/>
              <a:chExt cx="1825017" cy="2340854"/>
            </a:xfrm>
          </p:grpSpPr>
          <p:sp>
            <p:nvSpPr>
              <p:cNvPr id="762" name="Rectangle"/>
              <p:cNvSpPr/>
              <p:nvPr/>
            </p:nvSpPr>
            <p:spPr>
              <a:xfrm>
                <a:off x="0" y="0"/>
                <a:ext cx="1825018" cy="2340855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rgbClr val="7D7F86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t">
                <a:noAutofit/>
              </a:bodyPr>
              <a:lstStyle/>
              <a:p>
                <a:pPr algn="ctr" defTabSz="1219200">
                  <a:defRPr b="1" sz="2000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  <p:sp>
            <p:nvSpPr>
              <p:cNvPr id="763" name="Topic 1…"/>
              <p:cNvSpPr/>
              <p:nvPr/>
            </p:nvSpPr>
            <p:spPr>
              <a:xfrm>
                <a:off x="60960" y="0"/>
                <a:ext cx="1703098" cy="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0959" tIns="60959" rIns="60959" bIns="60959" numCol="1" anchor="t">
                <a:spAutoFit/>
              </a:bodyPr>
              <a:lstStyle/>
              <a:p>
                <a:pPr algn="ctr" defTabSz="1219200">
                  <a:defRPr b="1" sz="2600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Topic 1</a:t>
                </a:r>
                <a:endParaRPr sz="2400"/>
              </a:p>
              <a:p>
                <a:pPr algn="ctr" defTabSz="1219200">
                  <a:defRPr b="1" sz="2400">
                    <a:solidFill>
                      <a:srgbClr val="FF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W1</a:t>
                </a:r>
                <a:r>
                  <a:rPr b="0">
                    <a:solidFill>
                      <a:srgbClr val="77933C"/>
                    </a:solidFill>
                  </a:rPr>
                  <a:t> </a:t>
                </a:r>
                <a:r>
                  <a:rPr b="0">
                    <a:solidFill>
                      <a:srgbClr val="000000"/>
                    </a:solidFill>
                  </a:rPr>
                  <a:t>    +</a:t>
                </a:r>
                <a:endParaRPr b="0">
                  <a:solidFill>
                    <a:srgbClr val="000000"/>
                  </a:solidFill>
                </a:endParaRPr>
              </a:p>
              <a:p>
                <a:pPr algn="ctr" defTabSz="1219200">
                  <a:defRPr b="1" sz="2400">
                    <a:solidFill>
                      <a:srgbClr val="3333FF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W2 </a:t>
                </a:r>
                <a:r>
                  <a:rPr b="0">
                    <a:solidFill>
                      <a:srgbClr val="000000"/>
                    </a:solidFill>
                  </a:rPr>
                  <a:t>    --</a:t>
                </a:r>
                <a:endParaRPr b="0">
                  <a:solidFill>
                    <a:srgbClr val="000000"/>
                  </a:solidFill>
                </a:endParaRPr>
              </a:p>
              <a:p>
                <a:pPr algn="ctr" defTabSz="1219200">
                  <a:defRPr b="1" sz="2400">
                    <a:solidFill>
                      <a:srgbClr val="FF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W3</a:t>
                </a:r>
                <a:r>
                  <a:rPr b="0">
                    <a:solidFill>
                      <a:srgbClr val="000000"/>
                    </a:solidFill>
                  </a:rPr>
                  <a:t>     +</a:t>
                </a:r>
                <a:endParaRPr b="0">
                  <a:solidFill>
                    <a:srgbClr val="000000"/>
                  </a:solidFill>
                </a:endParaRPr>
              </a:p>
              <a:p>
                <a:pPr algn="ctr" defTabSz="1219200">
                  <a:defRPr b="1" sz="2400">
                    <a:solidFill>
                      <a:srgbClr val="3333FF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W4</a:t>
                </a:r>
                <a:r>
                  <a:rPr b="0">
                    <a:solidFill>
                      <a:srgbClr val="000000"/>
                    </a:solidFill>
                  </a:rPr>
                  <a:t>     --</a:t>
                </a:r>
                <a:endParaRPr b="0">
                  <a:solidFill>
                    <a:srgbClr val="000000"/>
                  </a:solidFill>
                </a:endParaRPr>
              </a:p>
              <a:p>
                <a:pPr defTabSz="1219200">
                  <a:defRPr sz="2400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   W5       </a:t>
                </a:r>
              </a:p>
              <a:p>
                <a:pPr algn="ctr" defTabSz="1219200">
                  <a:defRPr b="1" sz="2400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  <a:r>
                  <a:t>…</a:t>
                </a:r>
              </a:p>
              <a:p>
                <a:pPr algn="ctr" defTabSz="1219200">
                  <a:defRPr b="1" sz="2600">
                    <a:solidFill>
                      <a:srgbClr val="000000"/>
                    </a:solidFill>
                    <a:latin typeface="Futura Bk"/>
                    <a:ea typeface="Futura Bk"/>
                    <a:cs typeface="Futura Bk"/>
                    <a:sym typeface="Futura Bk"/>
                  </a:defRPr>
                </a:pPr>
              </a:p>
            </p:txBody>
          </p:sp>
        </p:grpSp>
        <p:sp>
          <p:nvSpPr>
            <p:cNvPr id="765" name="Straight Connector 102"/>
            <p:cNvSpPr/>
            <p:nvPr/>
          </p:nvSpPr>
          <p:spPr>
            <a:xfrm>
              <a:off x="169606" y="1909054"/>
              <a:ext cx="1536859" cy="1"/>
            </a:xfrm>
            <a:prstGeom prst="line">
              <a:avLst/>
            </a:prstGeom>
            <a:noFill/>
            <a:ln w="25400" cap="flat">
              <a:solidFill>
                <a:srgbClr val="C0504D"/>
              </a:solidFill>
              <a:prstDash val="solid"/>
              <a:round/>
            </a:ln>
            <a:effectLst>
              <a:outerShdw sx="100000" sy="100000" kx="0" ky="0" algn="b" rotWithShape="0" blurRad="50800" dist="25400" dir="5400000">
                <a:srgbClr val="000000">
                  <a:alpha val="38000"/>
                </a:srgbClr>
              </a:outerShdw>
            </a:effectLst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767" name="오른쪽 화살표 44"/>
          <p:cNvSpPr/>
          <p:nvPr/>
        </p:nvSpPr>
        <p:spPr>
          <a:xfrm>
            <a:off x="8469355" y="3330816"/>
            <a:ext cx="840418" cy="16492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 sz="20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</a:p>
        </p:txBody>
      </p:sp>
      <p:sp>
        <p:nvSpPr>
          <p:cNvPr id="768" name="오른쪽 화살표 44"/>
          <p:cNvSpPr/>
          <p:nvPr/>
        </p:nvSpPr>
        <p:spPr>
          <a:xfrm>
            <a:off x="6836442" y="1938862"/>
            <a:ext cx="1481309" cy="6683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</a:p>
        </p:txBody>
      </p:sp>
      <p:sp>
        <p:nvSpPr>
          <p:cNvPr id="769" name="오른쪽 화살표 44"/>
          <p:cNvSpPr/>
          <p:nvPr/>
        </p:nvSpPr>
        <p:spPr>
          <a:xfrm rot="10800000">
            <a:off x="6438507" y="5083073"/>
            <a:ext cx="2030848" cy="66837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 sz="20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</a:p>
        </p:txBody>
      </p:sp>
      <p:sp>
        <p:nvSpPr>
          <p:cNvPr id="770" name="오른쪽 화살표 44"/>
          <p:cNvSpPr/>
          <p:nvPr/>
        </p:nvSpPr>
        <p:spPr>
          <a:xfrm>
            <a:off x="2706139" y="1938862"/>
            <a:ext cx="1481309" cy="6683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42E34"/>
          </a:solidFill>
          <a:ln w="12700">
            <a:solidFill>
              <a:srgbClr val="C00000"/>
            </a:solidFill>
          </a:ln>
        </p:spPr>
        <p:txBody>
          <a:bodyPr lIns="60959" tIns="60959" rIns="60959" bIns="60959"/>
          <a:lstStyle/>
          <a:p>
            <a:pPr algn="ctr" defTabSz="1219200">
              <a:defRPr sz="2000">
                <a:solidFill>
                  <a:srgbClr val="000000"/>
                </a:solidFill>
                <a:latin typeface="Futura Bk"/>
                <a:ea typeface="Futura Bk"/>
                <a:cs typeface="Futura Bk"/>
                <a:sym typeface="Futura Bk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4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4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28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37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1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5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Class="entr" nodeType="afterEffect" presetSubtype="1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9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2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4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Class="entr" nodeType="afterEffect" presetSubtype="2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8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Class="entr" nodeType="afterEffect" presetSubtype="2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62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4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7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Class="entr" nodeType="afterEffect" presetSubtype="4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7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6" grpId="15"/>
      <p:bldP build="whole" bldLvl="1" animBg="1" rev="0" advAuto="0" spid="734" grpId="16"/>
      <p:bldP build="whole" bldLvl="1" animBg="1" rev="0" advAuto="0" spid="737" grpId="6"/>
      <p:bldP build="whole" bldLvl="1" animBg="1" rev="0" advAuto="0" spid="770" grpId="1"/>
      <p:bldP build="whole" bldLvl="1" animBg="1" rev="0" advAuto="0" spid="769" grpId="12"/>
      <p:bldP build="whole" bldLvl="1" animBg="1" rev="0" advAuto="0" spid="761" grpId="14"/>
      <p:bldP build="whole" bldLvl="1" animBg="1" rev="0" advAuto="0" spid="732" grpId="9"/>
      <p:bldP build="whole" bldLvl="1" animBg="1" rev="0" advAuto="0" spid="704" grpId="5"/>
      <p:bldP build="whole" bldLvl="1" animBg="1" rev="0" advAuto="0" spid="731" grpId="8"/>
      <p:bldP build="whole" bldLvl="1" animBg="1" rev="0" advAuto="0" spid="766" grpId="11"/>
      <p:bldP build="whole" bldLvl="1" animBg="1" rev="0" advAuto="0" spid="735" grpId="10"/>
      <p:bldP build="whole" bldLvl="1" animBg="1" rev="0" advAuto="0" spid="730" grpId="4"/>
      <p:bldP build="whole" bldLvl="1" animBg="1" rev="0" advAuto="0" spid="767" grpId="7"/>
      <p:bldP build="whole" bldLvl="1" animBg="1" rev="0" advAuto="0" spid="754" grpId="2"/>
      <p:bldP build="whole" bldLvl="1" animBg="1" rev="0" advAuto="0" spid="768" grpId="3"/>
      <p:bldP build="whole" bldLvl="1" animBg="1" rev="0" advAuto="0" spid="733" grpId="13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Title 1"/>
          <p:cNvSpPr txBox="1"/>
          <p:nvPr>
            <p:ph type="title"/>
          </p:nvPr>
        </p:nvSpPr>
        <p:spPr>
          <a:xfrm>
            <a:off x="580492" y="81843"/>
            <a:ext cx="12192001" cy="11430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Measuring Causality (Correlation)</a:t>
            </a:r>
          </a:p>
        </p:txBody>
      </p:sp>
      <p:sp>
        <p:nvSpPr>
          <p:cNvPr id="773" name="Slide Number Placeholder 3"/>
          <p:cNvSpPr txBox="1"/>
          <p:nvPr>
            <p:ph type="sldNum" sz="quarter" idx="2"/>
          </p:nvPr>
        </p:nvSpPr>
        <p:spPr>
          <a:xfrm>
            <a:off x="11226442" y="6487112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92" name="Group 4"/>
          <p:cNvGrpSpPr/>
          <p:nvPr/>
        </p:nvGrpSpPr>
        <p:grpSpPr>
          <a:xfrm>
            <a:off x="1581197" y="1265871"/>
            <a:ext cx="10339847" cy="1493521"/>
            <a:chOff x="0" y="0"/>
            <a:chExt cx="10339846" cy="1493519"/>
          </a:xfrm>
        </p:grpSpPr>
        <p:grpSp>
          <p:nvGrpSpPr>
            <p:cNvPr id="776" name="Flowchart: Multidocument 5"/>
            <p:cNvGrpSpPr/>
            <p:nvPr/>
          </p:nvGrpSpPr>
          <p:grpSpPr>
            <a:xfrm>
              <a:off x="1832864" y="313785"/>
              <a:ext cx="707137" cy="760406"/>
              <a:chOff x="0" y="0"/>
              <a:chExt cx="707136" cy="760405"/>
            </a:xfrm>
          </p:grpSpPr>
          <p:sp>
            <p:nvSpPr>
              <p:cNvPr id="774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75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79" name="Flowchart: Multidocument 6"/>
            <p:cNvGrpSpPr/>
            <p:nvPr/>
          </p:nvGrpSpPr>
          <p:grpSpPr>
            <a:xfrm>
              <a:off x="2848863" y="313785"/>
              <a:ext cx="707137" cy="760406"/>
              <a:chOff x="0" y="0"/>
              <a:chExt cx="707136" cy="760405"/>
            </a:xfrm>
          </p:grpSpPr>
          <p:sp>
            <p:nvSpPr>
              <p:cNvPr id="777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78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780" name="TextBox 7"/>
            <p:cNvSpPr txBox="1"/>
            <p:nvPr/>
          </p:nvSpPr>
          <p:spPr>
            <a:xfrm>
              <a:off x="3988809" y="0"/>
              <a:ext cx="906245" cy="14935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defTabSz="1007912">
                <a:defRPr sz="8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…</a:t>
              </a:r>
            </a:p>
          </p:txBody>
        </p:sp>
        <p:grpSp>
          <p:nvGrpSpPr>
            <p:cNvPr id="783" name="Flowchart: Multidocument 8"/>
            <p:cNvGrpSpPr/>
            <p:nvPr/>
          </p:nvGrpSpPr>
          <p:grpSpPr>
            <a:xfrm>
              <a:off x="5791200" y="389985"/>
              <a:ext cx="707137" cy="760406"/>
              <a:chOff x="0" y="0"/>
              <a:chExt cx="707136" cy="760405"/>
            </a:xfrm>
          </p:grpSpPr>
          <p:sp>
            <p:nvSpPr>
              <p:cNvPr id="781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82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86" name="Flowchart: Multidocument 9"/>
            <p:cNvGrpSpPr/>
            <p:nvPr/>
          </p:nvGrpSpPr>
          <p:grpSpPr>
            <a:xfrm>
              <a:off x="6709664" y="389985"/>
              <a:ext cx="707137" cy="760406"/>
              <a:chOff x="0" y="0"/>
              <a:chExt cx="707136" cy="760405"/>
            </a:xfrm>
          </p:grpSpPr>
          <p:sp>
            <p:nvSpPr>
              <p:cNvPr id="784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85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grpSp>
          <p:nvGrpSpPr>
            <p:cNvPr id="789" name="Flowchart: Multidocument 10"/>
            <p:cNvGrpSpPr/>
            <p:nvPr/>
          </p:nvGrpSpPr>
          <p:grpSpPr>
            <a:xfrm>
              <a:off x="7725664" y="389985"/>
              <a:ext cx="707137" cy="760406"/>
              <a:chOff x="0" y="0"/>
              <a:chExt cx="707136" cy="760405"/>
            </a:xfrm>
          </p:grpSpPr>
          <p:sp>
            <p:nvSpPr>
              <p:cNvPr id="787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19068"/>
                    </a:moveTo>
                    <a:cubicBezTo>
                      <a:pt x="9298" y="21600"/>
                      <a:pt x="9298" y="16535"/>
                      <a:pt x="18595" y="16535"/>
                    </a:cubicBezTo>
                    <a:lnTo>
                      <a:pt x="18595" y="3372"/>
                    </a:lnTo>
                    <a:lnTo>
                      <a:pt x="0" y="3372"/>
                    </a:ln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lnTo>
                      <a:pt x="18595" y="3372"/>
                    </a:lnTo>
                    <a:close/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  <a:lnTo>
                      <a:pt x="20000" y="1665"/>
                    </a:lnTo>
                    <a:close/>
                  </a:path>
                </a:pathLst>
              </a:custGeom>
              <a:solidFill>
                <a:srgbClr val="4F81B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788" name="Shape"/>
              <p:cNvSpPr/>
              <p:nvPr/>
            </p:nvSpPr>
            <p:spPr>
              <a:xfrm>
                <a:off x="0" y="0"/>
                <a:ext cx="707137" cy="76040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19777" fill="norm" stroke="1" extrusionOk="0">
                    <a:moveTo>
                      <a:pt x="0" y="3372"/>
                    </a:moveTo>
                    <a:lnTo>
                      <a:pt x="18595" y="3372"/>
                    </a:lnTo>
                    <a:lnTo>
                      <a:pt x="18595" y="16535"/>
                    </a:lnTo>
                    <a:cubicBezTo>
                      <a:pt x="9298" y="16535"/>
                      <a:pt x="9298" y="21600"/>
                      <a:pt x="0" y="19068"/>
                    </a:cubicBezTo>
                    <a:close/>
                    <a:moveTo>
                      <a:pt x="1532" y="3372"/>
                    </a:moveTo>
                    <a:lnTo>
                      <a:pt x="1532" y="1665"/>
                    </a:lnTo>
                    <a:lnTo>
                      <a:pt x="20000" y="1665"/>
                    </a:lnTo>
                    <a:lnTo>
                      <a:pt x="20000" y="14911"/>
                    </a:lnTo>
                    <a:cubicBezTo>
                      <a:pt x="19298" y="14911"/>
                      <a:pt x="18595" y="15003"/>
                      <a:pt x="18595" y="15003"/>
                    </a:cubicBezTo>
                    <a:moveTo>
                      <a:pt x="2972" y="1665"/>
                    </a:moveTo>
                    <a:lnTo>
                      <a:pt x="2972" y="0"/>
                    </a:lnTo>
                    <a:lnTo>
                      <a:pt x="21600" y="0"/>
                    </a:lnTo>
                    <a:lnTo>
                      <a:pt x="21600" y="13205"/>
                    </a:lnTo>
                    <a:cubicBezTo>
                      <a:pt x="20800" y="13205"/>
                      <a:pt x="20000" y="13274"/>
                      <a:pt x="20000" y="13274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790" name="Straight Arrow Connector 11"/>
            <p:cNvSpPr/>
            <p:nvPr/>
          </p:nvSpPr>
          <p:spPr>
            <a:xfrm>
              <a:off x="0" y="131128"/>
              <a:ext cx="9448801" cy="1"/>
            </a:xfrm>
            <a:prstGeom prst="line">
              <a:avLst/>
            </a:prstGeom>
            <a:noFill/>
            <a:ln w="101600" cap="flat">
              <a:solidFill>
                <a:srgbClr val="00B05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791" name="TextBox 12"/>
            <p:cNvSpPr txBox="1"/>
            <p:nvPr/>
          </p:nvSpPr>
          <p:spPr>
            <a:xfrm>
              <a:off x="8950903" y="183753"/>
              <a:ext cx="1388944" cy="871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defTabSz="1007912">
                <a:defRPr b="1" sz="4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sp>
        <p:nvSpPr>
          <p:cNvPr id="793" name="Text Box 5"/>
          <p:cNvSpPr txBox="1"/>
          <p:nvPr/>
        </p:nvSpPr>
        <p:spPr>
          <a:xfrm>
            <a:off x="927099" y="2250757"/>
            <a:ext cx="1631952" cy="48641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Topic  </a:t>
            </a:r>
            <a:r>
              <a:rPr b="0"/>
              <a:t>θ</a:t>
            </a:r>
            <a:r>
              <a:rPr baseline="-21545"/>
              <a:t>i</a:t>
            </a:r>
          </a:p>
        </p:txBody>
      </p:sp>
      <p:sp>
        <p:nvSpPr>
          <p:cNvPr id="794" name="Text Box 10"/>
          <p:cNvSpPr txBox="1"/>
          <p:nvPr/>
        </p:nvSpPr>
        <p:spPr>
          <a:xfrm>
            <a:off x="556259" y="4010025"/>
            <a:ext cx="741681" cy="403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1007912">
              <a:spcBef>
                <a:spcPts val="1200"/>
              </a:spcBef>
              <a:defRPr b="1" i="1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…</a:t>
            </a:r>
          </a:p>
        </p:txBody>
      </p:sp>
      <p:sp>
        <p:nvSpPr>
          <p:cNvPr id="795" name="Text Box 13"/>
          <p:cNvSpPr txBox="1"/>
          <p:nvPr/>
        </p:nvSpPr>
        <p:spPr>
          <a:xfrm>
            <a:off x="575818" y="2806770"/>
            <a:ext cx="2334512" cy="1150373"/>
          </a:xfrm>
          <a:prstGeom prst="rect">
            <a:avLst/>
          </a:prstGeom>
          <a:ln w="12700">
            <a:solidFill>
              <a:srgbClr val="000000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spcBef>
                <a:spcPts val="1400"/>
              </a:spcBef>
              <a:defRPr b="1" i="1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government 0.3 </a:t>
            </a:r>
            <a:br/>
            <a:r>
              <a:t>response  0.2</a:t>
            </a:r>
            <a:br/>
            <a:r>
              <a:t>...</a:t>
            </a:r>
          </a:p>
        </p:txBody>
      </p:sp>
      <p:sp>
        <p:nvSpPr>
          <p:cNvPr id="796" name="Freeform 25"/>
          <p:cNvSpPr/>
          <p:nvPr/>
        </p:nvSpPr>
        <p:spPr>
          <a:xfrm>
            <a:off x="4013550" y="2883382"/>
            <a:ext cx="7290319" cy="754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03" fill="norm" stroke="1" extrusionOk="0">
                <a:moveTo>
                  <a:pt x="0" y="21103"/>
                </a:moveTo>
                <a:lnTo>
                  <a:pt x="516" y="7696"/>
                </a:lnTo>
                <a:cubicBezTo>
                  <a:pt x="835" y="9079"/>
                  <a:pt x="1978" y="15570"/>
                  <a:pt x="2433" y="15996"/>
                </a:cubicBezTo>
                <a:cubicBezTo>
                  <a:pt x="2887" y="16421"/>
                  <a:pt x="2789" y="10037"/>
                  <a:pt x="3244" y="10250"/>
                </a:cubicBezTo>
                <a:cubicBezTo>
                  <a:pt x="3698" y="10463"/>
                  <a:pt x="4325" y="18124"/>
                  <a:pt x="5160" y="17272"/>
                </a:cubicBezTo>
                <a:cubicBezTo>
                  <a:pt x="5996" y="16421"/>
                  <a:pt x="6893" y="5568"/>
                  <a:pt x="8257" y="5142"/>
                </a:cubicBezTo>
                <a:cubicBezTo>
                  <a:pt x="9620" y="4717"/>
                  <a:pt x="11857" y="13761"/>
                  <a:pt x="13343" y="14719"/>
                </a:cubicBezTo>
                <a:cubicBezTo>
                  <a:pt x="14830" y="15676"/>
                  <a:pt x="16255" y="10995"/>
                  <a:pt x="17177" y="10888"/>
                </a:cubicBezTo>
                <a:cubicBezTo>
                  <a:pt x="18098" y="10782"/>
                  <a:pt x="18872" y="14080"/>
                  <a:pt x="18872" y="14080"/>
                </a:cubicBezTo>
                <a:cubicBezTo>
                  <a:pt x="19081" y="11739"/>
                  <a:pt x="19671" y="567"/>
                  <a:pt x="20126" y="35"/>
                </a:cubicBezTo>
                <a:cubicBezTo>
                  <a:pt x="20580" y="-497"/>
                  <a:pt x="21090" y="5196"/>
                  <a:pt x="21600" y="10888"/>
                </a:cubicBezTo>
              </a:path>
            </a:pathLst>
          </a:custGeom>
          <a:ln w="50800">
            <a:solidFill>
              <a:srgbClr val="FF0000"/>
            </a:solidFill>
          </a:ln>
        </p:spPr>
        <p:txBody>
          <a:bodyPr lIns="60959" tIns="60959" rIns="60959" bIns="60959" anchor="ctr"/>
          <a:lstStyle/>
          <a:p>
            <a:pPr algn="ctr" defTabSz="1007912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7" name="Freeform 26"/>
          <p:cNvSpPr/>
          <p:nvPr/>
        </p:nvSpPr>
        <p:spPr>
          <a:xfrm>
            <a:off x="3896049" y="5166753"/>
            <a:ext cx="7787952" cy="4974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086" fill="norm" stroke="1" extrusionOk="0">
                <a:moveTo>
                  <a:pt x="0" y="18853"/>
                </a:moveTo>
                <a:cubicBezTo>
                  <a:pt x="500" y="19921"/>
                  <a:pt x="1001" y="20988"/>
                  <a:pt x="1380" y="18853"/>
                </a:cubicBezTo>
                <a:cubicBezTo>
                  <a:pt x="1760" y="16718"/>
                  <a:pt x="1702" y="7300"/>
                  <a:pt x="2277" y="6044"/>
                </a:cubicBezTo>
                <a:cubicBezTo>
                  <a:pt x="2852" y="4788"/>
                  <a:pt x="4267" y="9560"/>
                  <a:pt x="4831" y="11318"/>
                </a:cubicBezTo>
                <a:cubicBezTo>
                  <a:pt x="5394" y="13076"/>
                  <a:pt x="5187" y="18225"/>
                  <a:pt x="5659" y="16593"/>
                </a:cubicBezTo>
                <a:cubicBezTo>
                  <a:pt x="6130" y="14960"/>
                  <a:pt x="7177" y="1900"/>
                  <a:pt x="7660" y="1523"/>
                </a:cubicBezTo>
                <a:cubicBezTo>
                  <a:pt x="8143" y="1146"/>
                  <a:pt x="8166" y="14583"/>
                  <a:pt x="8557" y="14332"/>
                </a:cubicBezTo>
                <a:cubicBezTo>
                  <a:pt x="8948" y="14081"/>
                  <a:pt x="9615" y="518"/>
                  <a:pt x="10006" y="16"/>
                </a:cubicBezTo>
                <a:cubicBezTo>
                  <a:pt x="10397" y="-486"/>
                  <a:pt x="10374" y="11193"/>
                  <a:pt x="10904" y="11318"/>
                </a:cubicBezTo>
                <a:cubicBezTo>
                  <a:pt x="11433" y="11444"/>
                  <a:pt x="12192" y="-612"/>
                  <a:pt x="13181" y="769"/>
                </a:cubicBezTo>
                <a:cubicBezTo>
                  <a:pt x="14170" y="2151"/>
                  <a:pt x="15953" y="19355"/>
                  <a:pt x="16838" y="19607"/>
                </a:cubicBezTo>
                <a:cubicBezTo>
                  <a:pt x="17724" y="19858"/>
                  <a:pt x="18035" y="3030"/>
                  <a:pt x="18495" y="2276"/>
                </a:cubicBezTo>
                <a:cubicBezTo>
                  <a:pt x="18955" y="1523"/>
                  <a:pt x="19081" y="12951"/>
                  <a:pt x="19599" y="15086"/>
                </a:cubicBezTo>
                <a:cubicBezTo>
                  <a:pt x="20116" y="17221"/>
                  <a:pt x="20858" y="16153"/>
                  <a:pt x="21600" y="15086"/>
                </a:cubicBezTo>
              </a:path>
            </a:pathLst>
          </a:custGeom>
          <a:ln w="50800">
            <a:solidFill>
              <a:srgbClr val="0070C0"/>
            </a:solidFill>
          </a:ln>
        </p:spPr>
        <p:txBody>
          <a:bodyPr lIns="60959" tIns="60959" rIns="60959" bIns="60959" anchor="ctr"/>
          <a:lstStyle/>
          <a:p>
            <a:pPr algn="ctr" defTabSz="1007912"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798" name="TextBox 29"/>
          <p:cNvSpPr txBox="1"/>
          <p:nvPr/>
        </p:nvSpPr>
        <p:spPr>
          <a:xfrm>
            <a:off x="126253" y="4765749"/>
            <a:ext cx="2956042" cy="773180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External Time Series</a:t>
            </a:r>
          </a:p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(e.g. stock prices)</a:t>
            </a:r>
          </a:p>
        </p:txBody>
      </p:sp>
      <p:sp>
        <p:nvSpPr>
          <p:cNvPr id="799" name="TextBox 30"/>
          <p:cNvSpPr txBox="1"/>
          <p:nvPr/>
        </p:nvSpPr>
        <p:spPr>
          <a:xfrm>
            <a:off x="3207763" y="3073510"/>
            <a:ext cx="492107" cy="74828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007912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X</a:t>
            </a:r>
            <a:r>
              <a:rPr baseline="-20777"/>
              <a:t>t</a:t>
            </a:r>
          </a:p>
        </p:txBody>
      </p:sp>
      <p:sp>
        <p:nvSpPr>
          <p:cNvPr id="800" name="TextBox 31"/>
          <p:cNvSpPr txBox="1"/>
          <p:nvPr/>
        </p:nvSpPr>
        <p:spPr>
          <a:xfrm>
            <a:off x="3368818" y="5030859"/>
            <a:ext cx="477819" cy="748285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0959" tIns="60959" rIns="60959" bIns="60959">
            <a:spAutoFit/>
          </a:bodyPr>
          <a:lstStyle/>
          <a:p>
            <a:pPr defTabSz="1007912">
              <a:defRPr b="1" sz="3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Y</a:t>
            </a:r>
            <a:r>
              <a:rPr baseline="-20777"/>
              <a:t>t</a:t>
            </a:r>
          </a:p>
        </p:txBody>
      </p:sp>
      <p:sp>
        <p:nvSpPr>
          <p:cNvPr id="801" name="TextBox 32"/>
          <p:cNvSpPr txBox="1"/>
          <p:nvPr/>
        </p:nvSpPr>
        <p:spPr>
          <a:xfrm>
            <a:off x="3567279" y="3939976"/>
            <a:ext cx="4091431" cy="510544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Does  X</a:t>
            </a:r>
            <a:r>
              <a:rPr baseline="-30181"/>
              <a:t>t </a:t>
            </a:r>
            <a:r>
              <a:t>cause Y</a:t>
            </a:r>
            <a:r>
              <a:rPr baseline="-30181"/>
              <a:t>t</a:t>
            </a:r>
            <a:r>
              <a:t>?</a:t>
            </a:r>
          </a:p>
        </p:txBody>
      </p:sp>
      <p:sp>
        <p:nvSpPr>
          <p:cNvPr id="802" name="TextBox 35"/>
          <p:cNvSpPr txBox="1"/>
          <p:nvPr/>
        </p:nvSpPr>
        <p:spPr>
          <a:xfrm>
            <a:off x="7897370" y="3632200"/>
            <a:ext cx="3132628" cy="50089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Causality(X</a:t>
            </a:r>
            <a:r>
              <a:rPr baseline="-26727"/>
              <a:t>t</a:t>
            </a:r>
            <a:r>
              <a:t>,Y</a:t>
            </a:r>
            <a:r>
              <a:rPr baseline="-26727"/>
              <a:t>t</a:t>
            </a:r>
            <a:r>
              <a:t>)=?</a:t>
            </a:r>
          </a:p>
        </p:txBody>
      </p:sp>
      <p:sp>
        <p:nvSpPr>
          <p:cNvPr id="803" name="TextBox 36"/>
          <p:cNvSpPr txBox="1"/>
          <p:nvPr/>
        </p:nvSpPr>
        <p:spPr>
          <a:xfrm>
            <a:off x="7823200" y="4343400"/>
            <a:ext cx="3480669" cy="500892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Correlation(X</a:t>
            </a:r>
            <a:r>
              <a:rPr baseline="-26727"/>
              <a:t>t</a:t>
            </a:r>
            <a:r>
              <a:t>,Y</a:t>
            </a:r>
            <a:r>
              <a:rPr baseline="-26727"/>
              <a:t>t</a:t>
            </a:r>
            <a:r>
              <a:t>)=?</a:t>
            </a:r>
          </a:p>
        </p:txBody>
      </p:sp>
      <p:sp>
        <p:nvSpPr>
          <p:cNvPr id="804" name="TextBox 37"/>
          <p:cNvSpPr txBox="1"/>
          <p:nvPr/>
        </p:nvSpPr>
        <p:spPr>
          <a:xfrm>
            <a:off x="1727199" y="5880973"/>
            <a:ext cx="9484900" cy="442981"/>
          </a:xfrm>
          <a:prstGeom prst="rect">
            <a:avLst/>
          </a:prstGeom>
          <a:solidFill>
            <a:srgbClr val="D9D9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defRPr b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Granger Causality Test is often useful </a:t>
            </a:r>
            <a:r>
              <a:rPr b="0"/>
              <a:t>[Seth 07]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3" grpId="3"/>
      <p:bldP build="whole" bldLvl="1" animBg="1" rev="0" advAuto="0" spid="802" grpId="2"/>
      <p:bldP build="whole" bldLvl="1" animBg="1" rev="0" advAuto="0" spid="804" grpId="4"/>
      <p:bldP build="whole" bldLvl="1" animBg="1" rev="0" advAuto="0" spid="801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6" name="Content Placeholder 4"/>
          <p:cNvGraphicFramePr/>
          <p:nvPr/>
        </p:nvGraphicFramePr>
        <p:xfrm>
          <a:off x="406399" y="1558917"/>
          <a:ext cx="11386927" cy="50266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687113"/>
                <a:gridCol w="5687113"/>
              </a:tblGrid>
              <a:tr h="490175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latin typeface="Calibri"/>
                          <a:ea typeface="Calibri"/>
                          <a:cs typeface="Calibri"/>
                        </a:rPr>
                        <a:t>AAMRQ (American Airlines)</a:t>
                      </a:r>
                    </a:p>
                  </a:txBody>
                  <a:tcPr marL="34290" marR="34290" marT="34290" marB="3429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latin typeface="Calibri"/>
                          <a:ea typeface="Calibri"/>
                          <a:cs typeface="Calibri"/>
                        </a:rPr>
                        <a:t>AAPL (Apple)</a:t>
                      </a:r>
                    </a:p>
                  </a:txBody>
                  <a:tcPr marL="34290" marR="34290" marT="34290" marB="3429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523914">
                <a:tc>
                  <a:txBody>
                    <a:bodyPr/>
                    <a:lstStyle/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russia russian putin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europe european	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germany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bush gore presidential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police court judge </a:t>
                      </a:r>
                    </a:p>
                    <a:p>
                      <a:pPr algn="ctr">
                        <a:defRPr b="1" sz="22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airlines</a:t>
                      </a:r>
                      <a:r>
                        <a:rPr u="none"/>
                        <a:t> </a:t>
                      </a:r>
                      <a:r>
                        <a:t>airport</a:t>
                      </a:r>
                      <a:r>
                        <a:rPr u="none"/>
                        <a:t> </a:t>
                      </a:r>
                      <a:r>
                        <a:t>air</a:t>
                      </a:r>
                    </a:p>
                    <a:p>
                      <a:pPr algn="ctr">
                        <a:defRPr b="1" sz="22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united</a:t>
                      </a:r>
                      <a:r>
                        <a:rPr u="none"/>
                        <a:t> </a:t>
                      </a:r>
                      <a:r>
                        <a:t>trade</a:t>
                      </a:r>
                      <a:r>
                        <a:rPr u="none"/>
                        <a:t> </a:t>
                      </a:r>
                      <a:r>
                        <a:t>terrorism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food foods cheese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nets scott basketball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tennis williams open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awards gay boy </a:t>
                      </a:r>
                    </a:p>
                    <a:p>
                      <a:pPr algn="ctr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moss minnesota chechnya </a:t>
                      </a:r>
                    </a:p>
                  </a:txBody>
                  <a:tcPr marL="34290" marR="34290" marT="34290" marB="34290" anchor="t" anchorCtr="0" horzOverflow="overflow">
                    <a:lnL w="12700">
                      <a:miter lim="400000"/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paid notice st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russia russian europe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olympic	games olympics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she her ms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oil ford prices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black fashion blacks</a:t>
                      </a:r>
                    </a:p>
                    <a:p>
                      <a:pPr algn="ctr">
                        <a:defRPr b="1" sz="24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computer</a:t>
                      </a:r>
                      <a:r>
                        <a:rPr u="none"/>
                        <a:t> </a:t>
                      </a:r>
                      <a:r>
                        <a:t>technology</a:t>
                      </a:r>
                      <a:r>
                        <a:rPr u="none"/>
                        <a:t> </a:t>
                      </a:r>
                      <a:r>
                        <a:t>software</a:t>
                      </a:r>
                    </a:p>
                    <a:p>
                      <a:pPr algn="ctr">
                        <a:defRPr b="1" sz="2400" u="sng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internet</a:t>
                      </a:r>
                      <a:r>
                        <a:rPr u="none"/>
                        <a:t> </a:t>
                      </a:r>
                      <a:r>
                        <a:t>com</a:t>
                      </a:r>
                      <a:r>
                        <a:rPr u="none"/>
                        <a:t> </a:t>
                      </a:r>
                      <a:r>
                        <a:t>web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football giants jets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japan japanese plane</a:t>
                      </a:r>
                    </a:p>
                    <a:p>
                      <a:pPr algn="ctr">
                        <a:defRPr sz="24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</a:defRPr>
                      </a:pPr>
                      <a:r>
                        <a:t>…</a:t>
                      </a:r>
                    </a:p>
                  </a:txBody>
                  <a:tcPr marL="34290" marR="34290" marT="34290" marB="3429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07" name="Slide Number Placeholder 3"/>
          <p:cNvSpPr txBox="1"/>
          <p:nvPr>
            <p:ph type="sldNum" sz="quarter" idx="2"/>
          </p:nvPr>
        </p:nvSpPr>
        <p:spPr>
          <a:xfrm>
            <a:off x="11314424" y="6621866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08" name="Title 2"/>
          <p:cNvSpPr txBox="1"/>
          <p:nvPr>
            <p:ph type="title"/>
          </p:nvPr>
        </p:nvSpPr>
        <p:spPr>
          <a:xfrm>
            <a:off x="-101601" y="76199"/>
            <a:ext cx="12496801" cy="990601"/>
          </a:xfrm>
          <a:prstGeom prst="rect">
            <a:avLst/>
          </a:prstGeom>
        </p:spPr>
        <p:txBody>
          <a:bodyPr/>
          <a:lstStyle/>
          <a:p>
            <a:pPr>
              <a:defRPr b="1" sz="3000">
                <a:latin typeface="Arial"/>
                <a:ea typeface="Arial"/>
                <a:cs typeface="Arial"/>
                <a:sym typeface="Arial"/>
              </a:defRPr>
            </a:pPr>
            <a:r>
              <a:t>Topics in NY Times Correlated with Stocks </a:t>
            </a:r>
            <a:br/>
            <a:r>
              <a:t>[Kim et al. 13]: June 2000 ~ Dec. 2011 </a:t>
            </a:r>
          </a:p>
        </p:txBody>
      </p:sp>
      <p:grpSp>
        <p:nvGrpSpPr>
          <p:cNvPr id="814" name="Group 13"/>
          <p:cNvGrpSpPr/>
          <p:nvPr/>
        </p:nvGrpSpPr>
        <p:grpSpPr>
          <a:xfrm>
            <a:off x="1524000" y="3819517"/>
            <a:ext cx="9448800" cy="3198629"/>
            <a:chOff x="0" y="0"/>
            <a:chExt cx="9448800" cy="3198628"/>
          </a:xfrm>
        </p:grpSpPr>
        <p:sp>
          <p:nvSpPr>
            <p:cNvPr id="809" name="TextBox 1"/>
            <p:cNvSpPr/>
            <p:nvPr/>
          </p:nvSpPr>
          <p:spPr>
            <a:xfrm>
              <a:off x="3657600" y="1928628"/>
              <a:ext cx="1270000" cy="1270001"/>
            </a:xfrm>
            <a:prstGeom prst="line">
              <a:avLst/>
            </a:prstGeom>
            <a:solidFill>
              <a:srgbClr val="FFFF9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>
              <a:lvl1pPr defTabSz="1007912">
                <a:defRPr b="1" sz="2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/>
              <a:r>
                <a:t>Topics are biased toward each time series</a:t>
              </a:r>
            </a:p>
          </p:txBody>
        </p:sp>
        <p:sp>
          <p:nvSpPr>
            <p:cNvPr id="810" name="Rectangle 7"/>
            <p:cNvSpPr/>
            <p:nvPr/>
          </p:nvSpPr>
          <p:spPr>
            <a:xfrm>
              <a:off x="0" y="0"/>
              <a:ext cx="3251200" cy="812800"/>
            </a:xfrm>
            <a:prstGeom prst="rect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1" name="Rectangle 8"/>
            <p:cNvSpPr/>
            <p:nvPr/>
          </p:nvSpPr>
          <p:spPr>
            <a:xfrm>
              <a:off x="5283200" y="304800"/>
              <a:ext cx="4165600" cy="812800"/>
            </a:xfrm>
            <a:prstGeom prst="rect">
              <a:avLst/>
            </a:prstGeom>
            <a:noFill/>
            <a:ln w="508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60959" tIns="60959" rIns="60959" bIns="60959" numCol="1" anchor="ctr">
              <a:noAutofit/>
            </a:bodyPr>
            <a:lstStyle/>
            <a:p>
              <a:pPr algn="ctr" defTabSz="1007912">
                <a:defRPr sz="2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2" name="Straight Arrow Connector 10"/>
            <p:cNvSpPr/>
            <p:nvPr/>
          </p:nvSpPr>
          <p:spPr>
            <a:xfrm flipH="1" flipV="1">
              <a:off x="3352800" y="812799"/>
              <a:ext cx="1422401" cy="111760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813" name="Straight Arrow Connector 12"/>
            <p:cNvSpPr/>
            <p:nvPr/>
          </p:nvSpPr>
          <p:spPr>
            <a:xfrm flipV="1">
              <a:off x="4978400" y="1117599"/>
              <a:ext cx="508001" cy="812802"/>
            </a:xfrm>
            <a:prstGeom prst="line">
              <a:avLst/>
            </a:prstGeom>
            <a:noFill/>
            <a:ln w="508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0959" tIns="60959" rIns="60959" bIns="60959" numCol="1" anchor="t">
              <a:noAutofit/>
            </a:bodyPr>
            <a:lstStyle/>
            <a:p>
              <a:pPr defTabSz="1007912">
                <a:def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4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Title 1"/>
          <p:cNvSpPr txBox="1"/>
          <p:nvPr>
            <p:ph type="title"/>
          </p:nvPr>
        </p:nvSpPr>
        <p:spPr>
          <a:xfrm>
            <a:off x="-1" y="76199"/>
            <a:ext cx="12192001" cy="990601"/>
          </a:xfrm>
          <a:prstGeom prst="rect">
            <a:avLst/>
          </a:prstGeom>
        </p:spPr>
        <p:txBody>
          <a:bodyPr/>
          <a:lstStyle>
            <a:lvl1pPr algn="l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Major Topics in 2000 Presidential Election [Kim et al. 13]</a:t>
            </a:r>
          </a:p>
        </p:txBody>
      </p:sp>
      <p:sp>
        <p:nvSpPr>
          <p:cNvPr id="817" name="Slide Number Placeholder 3"/>
          <p:cNvSpPr txBox="1"/>
          <p:nvPr>
            <p:ph type="sldNum" sz="quarter" idx="2"/>
          </p:nvPr>
        </p:nvSpPr>
        <p:spPr>
          <a:xfrm>
            <a:off x="11314424" y="6418666"/>
            <a:ext cx="267976" cy="27859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aphicFrame>
        <p:nvGraphicFramePr>
          <p:cNvPr id="818" name="Table 4"/>
          <p:cNvGraphicFramePr/>
          <p:nvPr/>
        </p:nvGraphicFramePr>
        <p:xfrm>
          <a:off x="507999" y="1457317"/>
          <a:ext cx="5698915" cy="5483861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{4C3C2611-4C71-4FC5-86AE-919BDF0F9419}</a:tableStyleId>
              </a:tblPr>
              <a:tblGrid>
                <a:gridCol w="5686213"/>
              </a:tblGrid>
              <a:tr h="1306574">
                <a:tc>
                  <a:txBody>
                    <a:bodyPr/>
                    <a:lstStyle/>
                    <a:p>
                      <a:pPr algn="ctr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600">
                          <a:latin typeface="Calibri"/>
                          <a:ea typeface="Calibri"/>
                          <a:cs typeface="Calibri"/>
                        </a:rPr>
                        <a:t>Top Three Words  in Significant Topics from NY Times</a:t>
                      </a:r>
                    </a:p>
                  </a:txBody>
                  <a:tcPr marL="34290" marR="34290" marT="34290" marB="3429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D9D9D9"/>
                    </a:solidFill>
                  </a:tcPr>
                </a:tc>
              </a:tr>
              <a:tr h="4164705">
                <a:tc>
                  <a:txBody>
                    <a:bodyPr/>
                    <a:lstStyle/>
                    <a:p>
                      <a:pPr algn="l">
                        <a:defRPr b="1" sz="22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tax cut</a:t>
                      </a:r>
                      <a:r>
                        <a:rPr b="0" u="none"/>
                        <a:t> 1</a:t>
                      </a:r>
                      <a:endParaRPr b="0" u="none"/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screen pataki guiliani</a:t>
                      </a:r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enthusiasm door symbolic</a:t>
                      </a:r>
                    </a:p>
                    <a:p>
                      <a:pPr algn="l">
                        <a:defRPr b="1" sz="22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oil energy</a:t>
                      </a:r>
                      <a:r>
                        <a:rPr b="0" u="none"/>
                        <a:t> prices</a:t>
                      </a:r>
                      <a:endParaRPr b="0" u="none"/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news w top</a:t>
                      </a:r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pres al vice</a:t>
                      </a:r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love tucker presented</a:t>
                      </a:r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partial </a:t>
                      </a:r>
                      <a:r>
                        <a:rPr b="1" u="sng"/>
                        <a:t>abortion</a:t>
                      </a:r>
                      <a:r>
                        <a:t> privatization</a:t>
                      </a:r>
                    </a:p>
                    <a:p>
                      <a:pPr algn="l">
                        <a:defRPr sz="220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court supreme </a:t>
                      </a:r>
                      <a:r>
                        <a:rPr b="1" u="sng"/>
                        <a:t>abortion</a:t>
                      </a:r>
                      <a:endParaRPr b="1" u="sng"/>
                    </a:p>
                    <a:p>
                      <a:pPr algn="l">
                        <a:defRPr b="1" sz="22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defRPr>
                      </a:pPr>
                      <a:r>
                        <a:t>gun control</a:t>
                      </a:r>
                      <a:r>
                        <a:rPr u="none"/>
                        <a:t> </a:t>
                      </a:r>
                      <a:r>
                        <a:rPr b="0" u="none"/>
                        <a:t>nra</a:t>
                      </a:r>
                    </a:p>
                  </a:txBody>
                  <a:tcPr marL="34290" marR="34290" marT="34290" marB="34290" anchor="t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825" name="Group 12"/>
          <p:cNvGrpSpPr/>
          <p:nvPr/>
        </p:nvGrpSpPr>
        <p:grpSpPr>
          <a:xfrm>
            <a:off x="2533226" y="2593544"/>
            <a:ext cx="5754483" cy="3820161"/>
            <a:chOff x="0" y="0"/>
            <a:chExt cx="5754481" cy="3820160"/>
          </a:xfrm>
        </p:grpSpPr>
        <p:grpSp>
          <p:nvGrpSpPr>
            <p:cNvPr id="823" name="Group 9"/>
            <p:cNvGrpSpPr/>
            <p:nvPr/>
          </p:nvGrpSpPr>
          <p:grpSpPr>
            <a:xfrm>
              <a:off x="0" y="-1"/>
              <a:ext cx="4375574" cy="3820162"/>
              <a:chOff x="0" y="0"/>
              <a:chExt cx="4375573" cy="3820160"/>
            </a:xfrm>
          </p:grpSpPr>
          <p:sp>
            <p:nvSpPr>
              <p:cNvPr id="819" name="Freeform 5"/>
              <p:cNvSpPr/>
              <p:nvPr/>
            </p:nvSpPr>
            <p:spPr>
              <a:xfrm>
                <a:off x="0" y="0"/>
                <a:ext cx="4375574" cy="8940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21193" y="15218"/>
                      <a:pt x="20786" y="8836"/>
                      <a:pt x="17186" y="5236"/>
                    </a:cubicBezTo>
                    <a:cubicBezTo>
                      <a:pt x="13586" y="1636"/>
                      <a:pt x="6793" y="818"/>
                      <a:pt x="0" y="0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20" name="Freeform 6"/>
              <p:cNvSpPr/>
              <p:nvPr/>
            </p:nvSpPr>
            <p:spPr>
              <a:xfrm>
                <a:off x="1022773" y="1246293"/>
                <a:ext cx="3305388" cy="677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lnTo>
                      <a:pt x="4692" y="17280"/>
                    </a:lnTo>
                    <a:lnTo>
                      <a:pt x="0" y="21600"/>
                    </a:ln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21" name="Freeform 7"/>
              <p:cNvSpPr/>
              <p:nvPr/>
            </p:nvSpPr>
            <p:spPr>
              <a:xfrm>
                <a:off x="2181013" y="1693333"/>
                <a:ext cx="1842347" cy="139530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17444" y="6064"/>
                      <a:pt x="13288" y="12128"/>
                      <a:pt x="9688" y="15728"/>
                    </a:cubicBezTo>
                    <a:cubicBezTo>
                      <a:pt x="6088" y="19328"/>
                      <a:pt x="3044" y="20464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822" name="Freeform 8"/>
              <p:cNvSpPr/>
              <p:nvPr/>
            </p:nvSpPr>
            <p:spPr>
              <a:xfrm>
                <a:off x="745066" y="2397760"/>
                <a:ext cx="3359575" cy="1422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0"/>
                    </a:moveTo>
                    <a:cubicBezTo>
                      <a:pt x="20003" y="5914"/>
                      <a:pt x="18406" y="11829"/>
                      <a:pt x="14806" y="15429"/>
                    </a:cubicBezTo>
                    <a:cubicBezTo>
                      <a:pt x="11206" y="19029"/>
                      <a:pt x="5603" y="20314"/>
                      <a:pt x="0" y="21600"/>
                    </a:cubicBezTo>
                  </a:path>
                </a:pathLst>
              </a:custGeom>
              <a:noFill/>
              <a:ln w="25400" cap="flat">
                <a:solidFill>
                  <a:srgbClr val="3A5E8A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60959" tIns="60959" rIns="60959" bIns="60959" numCol="1" anchor="ctr">
                <a:noAutofit/>
              </a:bodyPr>
              <a:lstStyle/>
              <a:p>
                <a:pPr algn="ctr" defTabSz="1007912">
                  <a:defRPr sz="20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824" name="TextBox 11"/>
            <p:cNvSpPr/>
            <p:nvPr/>
          </p:nvSpPr>
          <p:spPr>
            <a:xfrm>
              <a:off x="4484481" y="1063818"/>
              <a:ext cx="1270001" cy="1270001"/>
            </a:xfrm>
            <a:prstGeom prst="line">
              <a:avLst/>
            </a:prstGeom>
            <a:solidFill>
              <a:srgbClr val="FFFF99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0959" tIns="60959" rIns="60959" bIns="60959" numCol="1" anchor="t">
              <a:spAutoFit/>
            </a:bodyPr>
            <a:lstStyle/>
            <a:p>
              <a:pPr defTabSz="1007912">
                <a:defRPr b="1" sz="2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Issues known to be  </a:t>
              </a:r>
            </a:p>
            <a:p>
              <a:pPr defTabSz="1007912">
                <a:defRPr b="1" sz="2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important in the </a:t>
              </a:r>
            </a:p>
            <a:p>
              <a:pPr defTabSz="1007912">
                <a:defRPr b="1" sz="23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2000 presidential election</a:t>
              </a:r>
            </a:p>
          </p:txBody>
        </p:sp>
      </p:grpSp>
      <p:sp>
        <p:nvSpPr>
          <p:cNvPr id="826" name="TextBox 13"/>
          <p:cNvSpPr txBox="1"/>
          <p:nvPr/>
        </p:nvSpPr>
        <p:spPr>
          <a:xfrm>
            <a:off x="6534776" y="1495377"/>
            <a:ext cx="5596263" cy="405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>
            <a:lvl1pPr defTabSz="1007912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Text: NY Times (May 2000 - Oct. 2000)</a:t>
            </a:r>
          </a:p>
        </p:txBody>
      </p:sp>
      <p:sp>
        <p:nvSpPr>
          <p:cNvPr id="827" name="TextBox 14"/>
          <p:cNvSpPr txBox="1"/>
          <p:nvPr/>
        </p:nvSpPr>
        <p:spPr>
          <a:xfrm>
            <a:off x="6563359" y="1939837"/>
            <a:ext cx="5411893" cy="647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0959" tIns="60959" rIns="60959" bIns="60959">
            <a:spAutoFit/>
          </a:bodyPr>
          <a:lstStyle/>
          <a:p>
            <a:pPr defTabSz="1007912"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Time Series: Iowa Electronic Market</a:t>
            </a:r>
          </a:p>
          <a:p>
            <a:pPr defTabSz="1007912">
              <a:defRPr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http://tippie.uiowa.edu/iem/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oday’s lecture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Today’s lecture</a:t>
            </a:r>
          </a:p>
        </p:txBody>
      </p:sp>
      <p:sp>
        <p:nvSpPr>
          <p:cNvPr id="95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Maximum likelihood estimation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Maximum likelihood estimation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Expectation maximization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Coin-topic problem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EM algorithm to remove stop words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Mixture of topic models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Probabilistic latent semantic analysis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PLSA with partial labels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Summary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Summary</a:t>
            </a:r>
          </a:p>
        </p:txBody>
      </p:sp>
      <p:sp>
        <p:nvSpPr>
          <p:cNvPr id="830" name="Slide Number"/>
          <p:cNvSpPr txBox="1"/>
          <p:nvPr>
            <p:ph type="sldNum" sz="quarter" idx="4294967295"/>
          </p:nvPr>
        </p:nvSpPr>
        <p:spPr>
          <a:xfrm>
            <a:off x="10787344" y="6049983"/>
            <a:ext cx="366664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31" name="Maximum likelihood estimation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Maximum likelihood estimation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Expectation maximization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Coin-topic problem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Using EM algorithm to remove stop words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Mixture of topic models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Probabilistic latent semantic analysis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PLSA with partial labels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Maximum likelihood estimation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Maximum likelihood estimation</a:t>
            </a:r>
          </a:p>
        </p:txBody>
      </p:sp>
      <p:sp>
        <p:nvSpPr>
          <p:cNvPr id="10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2" name="observations"/>
          <p:cNvSpPr txBox="1"/>
          <p:nvPr/>
        </p:nvSpPr>
        <p:spPr>
          <a:xfrm>
            <a:off x="3136432" y="3169979"/>
            <a:ext cx="1843159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observations</a:t>
            </a:r>
          </a:p>
        </p:txBody>
      </p:sp>
      <p:pic>
        <p:nvPicPr>
          <p:cNvPr id="10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49402" y="2032191"/>
            <a:ext cx="2438503" cy="588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51561" y="3291388"/>
            <a:ext cx="228700" cy="1696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3436" y="3863622"/>
            <a:ext cx="928185" cy="288596"/>
          </a:xfrm>
          <a:prstGeom prst="rect">
            <a:avLst/>
          </a:prstGeom>
          <a:ln w="12700">
            <a:miter lim="400000"/>
          </a:ln>
        </p:spPr>
      </p:pic>
      <p:sp>
        <p:nvSpPr>
          <p:cNvPr id="106" name="likelihood"/>
          <p:cNvSpPr txBox="1"/>
          <p:nvPr/>
        </p:nvSpPr>
        <p:spPr>
          <a:xfrm>
            <a:off x="3136432" y="3801671"/>
            <a:ext cx="1408097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likelihood</a:t>
            </a:r>
          </a:p>
        </p:txBody>
      </p:sp>
      <p:sp>
        <p:nvSpPr>
          <p:cNvPr id="107" name="e.g., mice weights"/>
          <p:cNvSpPr txBox="1"/>
          <p:nvPr/>
        </p:nvSpPr>
        <p:spPr>
          <a:xfrm>
            <a:off x="6060350" y="3169979"/>
            <a:ext cx="234029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e.g., mice weights</a:t>
            </a:r>
          </a:p>
        </p:txBody>
      </p:sp>
      <p:pic>
        <p:nvPicPr>
          <p:cNvPr id="108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15447" y="3845293"/>
            <a:ext cx="2007059" cy="325255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If the optimal solution is within    ’s space   :"/>
          <p:cNvSpPr txBox="1"/>
          <p:nvPr/>
        </p:nvSpPr>
        <p:spPr>
          <a:xfrm>
            <a:off x="1086377" y="5367462"/>
            <a:ext cx="5943270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If the optimal solution is within    ’s space   :</a:t>
            </a:r>
          </a:p>
        </p:txBody>
      </p:sp>
      <p:pic>
        <p:nvPicPr>
          <p:cNvPr id="110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000381" y="5470942"/>
            <a:ext cx="122577" cy="20684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249423" y="5502009"/>
            <a:ext cx="169911" cy="20684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821067" y="5295444"/>
            <a:ext cx="2431645" cy="5782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" name="latex-image-1.pdf" descr="latex-image-1.pdf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9951132" y="5396096"/>
            <a:ext cx="1154491" cy="355229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at"/>
          <p:cNvSpPr txBox="1"/>
          <p:nvPr/>
        </p:nvSpPr>
        <p:spPr>
          <a:xfrm>
            <a:off x="9425637" y="5367462"/>
            <a:ext cx="33715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at</a:t>
            </a:r>
          </a:p>
        </p:txBody>
      </p:sp>
      <p:sp>
        <p:nvSpPr>
          <p:cNvPr id="115" name="parameters"/>
          <p:cNvSpPr txBox="1"/>
          <p:nvPr/>
        </p:nvSpPr>
        <p:spPr>
          <a:xfrm>
            <a:off x="3136432" y="4433363"/>
            <a:ext cx="1610689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parameters</a:t>
            </a:r>
          </a:p>
        </p:txBody>
      </p:sp>
      <p:pic>
        <p:nvPicPr>
          <p:cNvPr id="116" name="latex-image-1.pdf" descr="latex-image-1.pdf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493063" y="4556723"/>
            <a:ext cx="143396" cy="2419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Expectation maximization algorithm"/>
          <p:cNvSpPr txBox="1"/>
          <p:nvPr>
            <p:ph type="title" idx="4294967295"/>
          </p:nvPr>
        </p:nvSpPr>
        <p:spPr>
          <a:xfrm>
            <a:off x="386860" y="528637"/>
            <a:ext cx="10550771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 algorithm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" name="How to estimate the optimal   ?…"/>
          <p:cNvSpPr txBox="1"/>
          <p:nvPr>
            <p:ph type="body" idx="4294967295"/>
          </p:nvPr>
        </p:nvSpPr>
        <p:spPr>
          <a:xfrm>
            <a:off x="631530" y="1544531"/>
            <a:ext cx="11040724" cy="499459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How to estimate the optimal   ?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Expectation maximization (EM) algorithm: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Relies on the concept of </a:t>
            </a:r>
            <a:r>
              <a:rPr b="1" i="1">
                <a:solidFill>
                  <a:srgbClr val="FF2600"/>
                </a:solidFill>
              </a:rPr>
              <a:t>complete data</a:t>
            </a:r>
            <a:r>
              <a:t> space</a:t>
            </a:r>
          </a:p>
          <a:p>
            <a:pPr lvl="1" marL="800100" indent="-342900" defTabSz="457200">
              <a:spcBef>
                <a:spcPts val="500"/>
              </a:spcBef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Iterative and alternative between conditional expectation and maximization steps</a:t>
            </a:r>
          </a:p>
        </p:txBody>
      </p:sp>
      <p:pic>
        <p:nvPicPr>
          <p:cNvPr id="123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84282" y="1639345"/>
            <a:ext cx="144533" cy="24389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l(theta): Incomplete data space: observation, e.g., documents"/>
          <p:cNvSpPr txBox="1"/>
          <p:nvPr/>
        </p:nvSpPr>
        <p:spPr>
          <a:xfrm>
            <a:off x="1416064" y="4563160"/>
            <a:ext cx="7683274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l(theta): Incomplete data space: observation, e.g., documents</a:t>
            </a:r>
          </a:p>
        </p:txBody>
      </p:sp>
      <p:sp>
        <p:nvSpPr>
          <p:cNvPr id="125" name="l_{cd}(theta): Complete data space: observation + latent variables, e.g., topic"/>
          <p:cNvSpPr txBox="1"/>
          <p:nvPr/>
        </p:nvSpPr>
        <p:spPr>
          <a:xfrm>
            <a:off x="1366598" y="5627735"/>
            <a:ext cx="957058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i="1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l_{cd}(theta): Complete data space: observation + latent variables, e.g., topic</a:t>
            </a:r>
          </a:p>
        </p:txBody>
      </p:sp>
      <p:pic>
        <p:nvPicPr>
          <p:cNvPr id="126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70097" y="4613818"/>
            <a:ext cx="841032" cy="311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037991" y="5678392"/>
            <a:ext cx="1084931" cy="3111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Expectation maximization algorithm"/>
          <p:cNvSpPr txBox="1"/>
          <p:nvPr>
            <p:ph type="title" idx="4294967295"/>
          </p:nvPr>
        </p:nvSpPr>
        <p:spPr>
          <a:xfrm>
            <a:off x="386860" y="528637"/>
            <a:ext cx="11530064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 algorithm</a:t>
            </a:r>
          </a:p>
        </p:txBody>
      </p:sp>
      <p:sp>
        <p:nvSpPr>
          <p:cNvPr id="132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" name="Estimating the incomplete probability using the complete space…"/>
          <p:cNvSpPr txBox="1"/>
          <p:nvPr>
            <p:ph type="body" sz="half" idx="4294967295"/>
          </p:nvPr>
        </p:nvSpPr>
        <p:spPr>
          <a:xfrm>
            <a:off x="692383" y="1544531"/>
            <a:ext cx="10807234" cy="2643266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Estimating the incomplete probability using the complete space</a:t>
            </a: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</a:p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t>EM algorithm: repeat n=1…N:</a:t>
            </a:r>
          </a:p>
        </p:txBody>
      </p:sp>
      <p:pic>
        <p:nvPicPr>
          <p:cNvPr id="134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01092" y="2105509"/>
            <a:ext cx="3505320" cy="793940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discrete space"/>
          <p:cNvSpPr txBox="1"/>
          <p:nvPr/>
        </p:nvSpPr>
        <p:spPr>
          <a:xfrm>
            <a:off x="7113361" y="2296230"/>
            <a:ext cx="2045614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discrete space</a:t>
            </a:r>
          </a:p>
        </p:txBody>
      </p:sp>
      <p:sp>
        <p:nvSpPr>
          <p:cNvPr id="136" name="continuous space"/>
          <p:cNvSpPr txBox="1"/>
          <p:nvPr/>
        </p:nvSpPr>
        <p:spPr>
          <a:xfrm>
            <a:off x="7113361" y="2994151"/>
            <a:ext cx="2479448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continuous space</a:t>
            </a:r>
          </a:p>
        </p:txBody>
      </p:sp>
      <p:pic>
        <p:nvPicPr>
          <p:cNvPr id="137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801746" y="2914355"/>
            <a:ext cx="3024386" cy="62289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E step:"/>
          <p:cNvSpPr txBox="1"/>
          <p:nvPr/>
        </p:nvSpPr>
        <p:spPr>
          <a:xfrm>
            <a:off x="1595489" y="4468171"/>
            <a:ext cx="1113281" cy="412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 step: </a:t>
            </a:r>
          </a:p>
        </p:txBody>
      </p:sp>
      <p:sp>
        <p:nvSpPr>
          <p:cNvPr id="139" name="M step:"/>
          <p:cNvSpPr txBox="1"/>
          <p:nvPr/>
        </p:nvSpPr>
        <p:spPr>
          <a:xfrm>
            <a:off x="1595489" y="5161042"/>
            <a:ext cx="1159665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b="1" sz="2200">
                <a:solidFill>
                  <a:srgbClr val="FF26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 step: </a:t>
            </a:r>
          </a:p>
        </p:txBody>
      </p:sp>
      <p:pic>
        <p:nvPicPr>
          <p:cNvPr id="140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731881" y="5265513"/>
            <a:ext cx="3024386" cy="43621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82260" y="4546242"/>
            <a:ext cx="3295608" cy="332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Expectation maximization: convergence guarantee"/>
          <p:cNvSpPr txBox="1"/>
          <p:nvPr>
            <p:ph type="title" idx="4294967295"/>
          </p:nvPr>
        </p:nvSpPr>
        <p:spPr>
          <a:xfrm>
            <a:off x="386860" y="528637"/>
            <a:ext cx="11530064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maximization: convergence guarantee</a:t>
            </a:r>
          </a:p>
        </p:txBody>
      </p:sp>
      <p:sp>
        <p:nvSpPr>
          <p:cNvPr id="146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7" name="Theorem: the likelihood of observation,                  , monotonously increases with n"/>
          <p:cNvSpPr txBox="1"/>
          <p:nvPr>
            <p:ph type="body" sz="half" idx="4294967295"/>
          </p:nvPr>
        </p:nvSpPr>
        <p:spPr>
          <a:xfrm>
            <a:off x="692383" y="1544531"/>
            <a:ext cx="10635972" cy="1928040"/>
          </a:xfrm>
          <a:prstGeom prst="rect">
            <a:avLst/>
          </a:prstGeom>
        </p:spPr>
        <p:txBody>
          <a:bodyPr lIns="45719" tIns="45719" rIns="45719" bIns="45719"/>
          <a:lstStyle/>
          <a:p>
            <a: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pPr>
            <a:r>
              <a:rPr b="1"/>
              <a:t>Theorem</a:t>
            </a:r>
            <a:r>
              <a:t>: the likelihood of observation,                  , monotonously increases with </a:t>
            </a:r>
            <a:r>
              <a:rPr i="1"/>
              <a:t>n</a:t>
            </a:r>
          </a:p>
        </p:txBody>
      </p:sp>
      <p:pic>
        <p:nvPicPr>
          <p:cNvPr id="148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7989" y="1604356"/>
            <a:ext cx="1400081" cy="31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54128" y="2932278"/>
            <a:ext cx="3058459" cy="282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641095" y="3638805"/>
            <a:ext cx="4736641" cy="292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38181" y="4274301"/>
            <a:ext cx="3260388" cy="2920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174675" y="4909797"/>
            <a:ext cx="7954434" cy="2920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Expectation maximization: convergence guarantee"/>
          <p:cNvSpPr txBox="1"/>
          <p:nvPr>
            <p:ph type="title" idx="4294967295"/>
          </p:nvPr>
        </p:nvSpPr>
        <p:spPr>
          <a:xfrm>
            <a:off x="386860" y="528637"/>
            <a:ext cx="11530064" cy="657450"/>
          </a:xfrm>
          <a:prstGeom prst="rect">
            <a:avLst/>
          </a:prstGeom>
        </p:spPr>
        <p:txBody>
          <a:bodyPr lIns="45719" tIns="45719" rIns="45719" bIns="45719" anchor="t"/>
          <a:lstStyle>
            <a:lvl1pPr algn="l" defTabSz="457200">
              <a:defRPr b="1"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Expectation maximization: convergence guarantee</a:t>
            </a:r>
          </a:p>
        </p:txBody>
      </p:sp>
      <p:sp>
        <p:nvSpPr>
          <p:cNvPr id="157" name="Slide Number"/>
          <p:cNvSpPr txBox="1"/>
          <p:nvPr>
            <p:ph type="sldNum" sz="quarter" idx="4294967295"/>
          </p:nvPr>
        </p:nvSpPr>
        <p:spPr>
          <a:xfrm>
            <a:off x="10857975" y="6049983"/>
            <a:ext cx="225402" cy="3552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5718" tIns="35718" rIns="35718" bIns="35718" anchor="t"/>
          <a:lstStyle>
            <a:lvl1pPr algn="ctr" defTabSz="410765">
              <a:defRPr b="1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Take the expectation over                  on both side"/>
          <p:cNvSpPr txBox="1"/>
          <p:nvPr>
            <p:ph type="body" sz="half" idx="4294967295"/>
          </p:nvPr>
        </p:nvSpPr>
        <p:spPr>
          <a:xfrm>
            <a:off x="692383" y="1544531"/>
            <a:ext cx="10635972" cy="1928040"/>
          </a:xfrm>
          <a:prstGeom prst="rect">
            <a:avLst/>
          </a:prstGeom>
        </p:spPr>
        <p:txBody>
          <a:bodyPr lIns="45719" tIns="45719" rIns="45719" bIns="45719"/>
          <a:lstStyle>
            <a:lvl1pPr marL="342900" indent="-342900" defTabSz="457200">
              <a:spcBef>
                <a:spcPts val="500"/>
              </a:spcBef>
              <a:defRPr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Take the expectation over                  on both side</a:t>
            </a:r>
          </a:p>
        </p:txBody>
      </p:sp>
      <p:pic>
        <p:nvPicPr>
          <p:cNvPr id="159" name="latex-image-1.pdf" descr="latex-image-1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56695" y="1604560"/>
            <a:ext cx="1239656" cy="31356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latex-image-1.pdf" descr="latex-image-1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33152" y="2362505"/>
            <a:ext cx="7954435" cy="2920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latex-image-1.pdf" descr="latex-image-1.pd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35872" y="2973314"/>
            <a:ext cx="9748995" cy="30253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latex-image-1.pdf" descr="latex-image-1.pd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06499" y="3594565"/>
            <a:ext cx="2699386" cy="265712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EM chooses             to maximize"/>
          <p:cNvSpPr txBox="1"/>
          <p:nvPr/>
        </p:nvSpPr>
        <p:spPr>
          <a:xfrm>
            <a:off x="1891013" y="4178993"/>
            <a:ext cx="4218740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EM chooses             to maximize </a:t>
            </a:r>
          </a:p>
        </p:txBody>
      </p:sp>
      <p:sp>
        <p:nvSpPr>
          <p:cNvPr id="164" name="KL divergence always nonneg"/>
          <p:cNvSpPr txBox="1"/>
          <p:nvPr/>
        </p:nvSpPr>
        <p:spPr>
          <a:xfrm>
            <a:off x="8160677" y="4178993"/>
            <a:ext cx="3821605" cy="41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lnSpc>
                <a:spcPts val="4000"/>
              </a:lnSpc>
              <a:defRPr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KL divergence always nonneg</a:t>
            </a:r>
          </a:p>
        </p:txBody>
      </p:sp>
      <p:pic>
        <p:nvPicPr>
          <p:cNvPr id="165" name="latex-image-1.pdf" descr="latex-image-1.pdf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3654957" y="4252386"/>
            <a:ext cx="690851" cy="26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latex-image-1.pdf" descr="latex-image-1.pdf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6080097" y="4233975"/>
            <a:ext cx="1498918" cy="302535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Rectangle"/>
          <p:cNvSpPr/>
          <p:nvPr/>
        </p:nvSpPr>
        <p:spPr>
          <a:xfrm>
            <a:off x="3365382" y="2818492"/>
            <a:ext cx="4359392" cy="1221016"/>
          </a:xfrm>
          <a:prstGeom prst="rect">
            <a:avLst/>
          </a:prstGeom>
          <a:ln w="25400">
            <a:solidFill>
              <a:srgbClr val="FF2600"/>
            </a:solidFill>
            <a:custDash>
              <a:ds d="200000" sp="200000"/>
            </a:custDash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pic>
        <p:nvPicPr>
          <p:cNvPr id="168" name="latex-image-1.pdf" descr="latex-image-1.pdf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67115" y="5063077"/>
            <a:ext cx="1995925" cy="2657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hemeILtemplates">
  <a:themeElements>
    <a:clrScheme name="ThemeILtemplates">
      <a:dk1>
        <a:srgbClr val="131F33"/>
      </a:dk1>
      <a:lt1>
        <a:srgbClr val="332C20"/>
      </a:lt1>
      <a:dk2>
        <a:srgbClr val="A7A7A7"/>
      </a:dk2>
      <a:lt2>
        <a:srgbClr val="535353"/>
      </a:lt2>
      <a:accent1>
        <a:srgbClr val="131F33"/>
      </a:accent1>
      <a:accent2>
        <a:srgbClr val="FA6300"/>
      </a:accent2>
      <a:accent3>
        <a:srgbClr val="555555"/>
      </a:accent3>
      <a:accent4>
        <a:srgbClr val="888888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hemeILtemplates">
      <a:majorFont>
        <a:latin typeface="Helvetica"/>
        <a:ea typeface="Helvetica"/>
        <a:cs typeface="Helvetica"/>
      </a:majorFont>
      <a:minorFont>
        <a:latin typeface="Trebuchet MS"/>
        <a:ea typeface="Trebuchet MS"/>
        <a:cs typeface="Trebuchet MS"/>
      </a:minorFont>
    </a:fontScheme>
    <a:fmtScheme name="ThemeILtemplat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2C20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chemeClr val="accent1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