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332C20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2C20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</Relationships>
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</Relationships>
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</Relationships>
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</Relationships>
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</Relationships>
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</Relationships>
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</Relationships>
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9" name="Shape 2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Shape 2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2" name="Shape 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Shape 3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8" name="Shape 3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5" name="Shape 3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7" name="Shape 3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8" name="Shape 4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2" name="Shape 4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Shape 4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4" name="Shape 4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8" name="Shape 4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6" name="Shape 4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5" name="Shape 4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7" name="Shape 5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9" name="Shape 5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4" name="Shape 5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8" name="Shape 5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6" name="Shape 5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3" name="Shape 5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5" name="Shape 5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9" name="Shape 6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8" name="Shape 6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4" name="Shape 6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7" name="Shape 6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9" name="Shape 6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6" name="Shape 6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9" name="Shape 6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6" name="Shape 6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2" name="Shape 7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0" name="Shape 7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6" name="Shape 7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5" name="Shape 7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8" name="Shape 7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5" name="Shape 7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1" name="Shape 7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2" name="Shape 7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7" name="Shape 7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 the building block of more advanced techniques</a:t>
            </a:r>
          </a:p>
          <a:p>
            <a:p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2" name="Shape 7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creates the building block of more advanced techniques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39" y="5965187"/>
            <a:ext cx="2370620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/>
          <a:lstStyle>
            <a:lvl1pPr>
              <a:defRPr b="0"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2193725" y="178592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5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5987999" y="6536531"/>
            <a:ext cx="211239" cy="207821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0"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/ 55"/>
          <p:cNvSpPr txBox="1"/>
          <p:nvPr/>
        </p:nvSpPr>
        <p:spPr>
          <a:xfrm>
            <a:off x="11086227" y="6033839"/>
            <a:ext cx="527803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 55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837090" cy="3563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56715" y="6081717"/>
            <a:ext cx="372029" cy="358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1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1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tif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4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48.png"/><Relationship Id="rId6" Type="http://schemas.openxmlformats.org/officeDocument/2006/relationships/image" Target="../media/image7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32.png"/><Relationship Id="rId5" Type="http://schemas.openxmlformats.org/officeDocument/2006/relationships/image" Target="../media/image48.png"/><Relationship Id="rId6" Type="http://schemas.openxmlformats.org/officeDocument/2006/relationships/image" Target="../media/image7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tif"/><Relationship Id="rId4" Type="http://schemas.openxmlformats.org/officeDocument/2006/relationships/image" Target="../media/image80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1.png"/><Relationship Id="rId4" Type="http://schemas.openxmlformats.org/officeDocument/2006/relationships/image" Target="../media/image8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78.png"/><Relationship Id="rId7" Type="http://schemas.openxmlformats.org/officeDocument/2006/relationships/image" Target="../media/image8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0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1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2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0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2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3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4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5.png"/><Relationship Id="rId4" Type="http://schemas.openxmlformats.org/officeDocument/2006/relationships/image" Target="../media/image11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2.png"/><Relationship Id="rId4" Type="http://schemas.openxmlformats.org/officeDocument/2006/relationships/image" Target="../media/image4.tif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sit.instructure.com/courses/44342/assignments/218604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ti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399" cy="35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t"/>
          <a:lstStyle>
            <a:lvl1pPr algn="ctr" defTabSz="410764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" name="Title 1"/>
          <p:cNvSpPr txBox="1"/>
          <p:nvPr/>
        </p:nvSpPr>
        <p:spPr>
          <a:xfrm>
            <a:off x="1124441" y="712906"/>
            <a:ext cx="9545015" cy="247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 589 Fall 2020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Probability ranking principle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Probabilistic retrieval models</a:t>
            </a:r>
          </a:p>
        </p:txBody>
      </p:sp>
      <p:sp>
        <p:nvSpPr>
          <p:cNvPr id="55" name="TextBox 6"/>
          <p:cNvSpPr txBox="1"/>
          <p:nvPr/>
        </p:nvSpPr>
        <p:spPr>
          <a:xfrm>
            <a:off x="4667851" y="4023900"/>
            <a:ext cx="7648084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Instructor: Susan Liu</a:t>
            </a:r>
          </a:p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TA: Huihui Liu</a:t>
            </a:r>
          </a:p>
        </p:txBody>
      </p:sp>
      <p:sp>
        <p:nvSpPr>
          <p:cNvPr id="56" name="TextBox 6"/>
          <p:cNvSpPr txBox="1"/>
          <p:nvPr/>
        </p:nvSpPr>
        <p:spPr>
          <a:xfrm>
            <a:off x="3730083" y="5216551"/>
            <a:ext cx="627115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Stevens Institute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aximum likelihood estim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</a:t>
            </a:r>
          </a:p>
        </p:txBody>
      </p:sp>
      <p:sp>
        <p:nvSpPr>
          <p:cNvPr id="13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" name="Fitting a distribution to the data…"/>
          <p:cNvSpPr txBox="1"/>
          <p:nvPr>
            <p:ph type="body" idx="4294967295"/>
          </p:nvPr>
        </p:nvSpPr>
        <p:spPr>
          <a:xfrm>
            <a:off x="704304" y="1544531"/>
            <a:ext cx="10276626" cy="4642117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Fitting a distribution to the data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Distributions of mouse weights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Making estimations for probabilities for future events to happen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example, predicting the probability for a document to be relevant to a query, and rank all documents by their estimated relevance score</a:t>
            </a:r>
          </a:p>
        </p:txBody>
      </p:sp>
      <p:sp>
        <p:nvSpPr>
          <p:cNvPr id="137" name="Line"/>
          <p:cNvSpPr/>
          <p:nvPr/>
        </p:nvSpPr>
        <p:spPr>
          <a:xfrm>
            <a:off x="1909382" y="3198343"/>
            <a:ext cx="6617318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Oval"/>
          <p:cNvSpPr/>
          <p:nvPr/>
        </p:nvSpPr>
        <p:spPr>
          <a:xfrm>
            <a:off x="3689236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9" name="Oval"/>
          <p:cNvSpPr/>
          <p:nvPr/>
        </p:nvSpPr>
        <p:spPr>
          <a:xfrm>
            <a:off x="3986131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" name="Oval"/>
          <p:cNvSpPr/>
          <p:nvPr/>
        </p:nvSpPr>
        <p:spPr>
          <a:xfrm>
            <a:off x="4390643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4687538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464202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5761097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4" name="Oval"/>
          <p:cNvSpPr/>
          <p:nvPr/>
        </p:nvSpPr>
        <p:spPr>
          <a:xfrm>
            <a:off x="6756197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5" name="Oval"/>
          <p:cNvSpPr/>
          <p:nvPr/>
        </p:nvSpPr>
        <p:spPr>
          <a:xfrm>
            <a:off x="7053092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6" name="Oval"/>
          <p:cNvSpPr/>
          <p:nvPr/>
        </p:nvSpPr>
        <p:spPr>
          <a:xfrm>
            <a:off x="2754728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andom variables in information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variables in information retrieval</a:t>
            </a:r>
          </a:p>
        </p:txBody>
      </p:sp>
      <p:sp>
        <p:nvSpPr>
          <p:cNvPr id="151" name="Slide Number"/>
          <p:cNvSpPr txBox="1"/>
          <p:nvPr>
            <p:ph type="sldNum" sz="quarter" idx="4294967295"/>
          </p:nvPr>
        </p:nvSpPr>
        <p:spPr>
          <a:xfrm>
            <a:off x="10794351" y="6049983"/>
            <a:ext cx="352650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094" y="1370298"/>
            <a:ext cx="992012" cy="99201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query = “artificial intelligence”"/>
          <p:cNvSpPr txBox="1"/>
          <p:nvPr/>
        </p:nvSpPr>
        <p:spPr>
          <a:xfrm>
            <a:off x="3158476" y="1367539"/>
            <a:ext cx="427901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i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query = </a:t>
            </a:r>
            <a:r>
              <a:t>“artificial intelligence”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75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9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93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37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81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55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99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643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d = artificial, intelligence, machine, intelligence, information, retrieval"/>
          <p:cNvSpPr txBox="1"/>
          <p:nvPr/>
        </p:nvSpPr>
        <p:spPr>
          <a:xfrm>
            <a:off x="1860827" y="3500477"/>
            <a:ext cx="854439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d</a:t>
            </a:r>
            <a:r>
              <a:t> = artificial, intelligence, machine, intelligence, information, retrieval</a:t>
            </a:r>
          </a:p>
        </p:txBody>
      </p:sp>
      <p:sp>
        <p:nvSpPr>
          <p:cNvPr id="163" name="rel =     0,       1,         0,         0,        0,       0,         0,        0"/>
          <p:cNvSpPr txBox="1"/>
          <p:nvPr/>
        </p:nvSpPr>
        <p:spPr>
          <a:xfrm>
            <a:off x="2452999" y="2887458"/>
            <a:ext cx="7286002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rel</a:t>
            </a:r>
            <a:r>
              <a:t> =     0,       1,         0,         0,        0,       0,         0,        0</a:t>
            </a:r>
          </a:p>
        </p:txBody>
      </p:sp>
      <p:sp>
        <p:nvSpPr>
          <p:cNvPr id="164" name="Line"/>
          <p:cNvSpPr/>
          <p:nvPr/>
        </p:nvSpPr>
        <p:spPr>
          <a:xfrm flipV="1">
            <a:off x="2024360" y="2799232"/>
            <a:ext cx="2237929" cy="75604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q = artificial, intelligence"/>
          <p:cNvSpPr txBox="1"/>
          <p:nvPr/>
        </p:nvSpPr>
        <p:spPr>
          <a:xfrm>
            <a:off x="1816451" y="4602617"/>
            <a:ext cx="309350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q</a:t>
            </a:r>
            <a:r>
              <a:t> = artificial, intelligence</a:t>
            </a:r>
          </a:p>
        </p:txBody>
      </p:sp>
      <p:sp>
        <p:nvSpPr>
          <p:cNvPr id="166" name="Notations: in future slides, q denotes the query, d denotes the document, rel denotes the relevance judgment"/>
          <p:cNvSpPr txBox="1"/>
          <p:nvPr/>
        </p:nvSpPr>
        <p:spPr>
          <a:xfrm>
            <a:off x="1954980" y="5704757"/>
            <a:ext cx="8356087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Notations: </a:t>
            </a:r>
            <a:r>
              <a:rPr b="0">
                <a:solidFill>
                  <a:srgbClr val="000000"/>
                </a:solidFill>
              </a:rPr>
              <a:t>in future slides, q denotes the query, d denotes the document, rel denotes the relevance judgment</a:t>
            </a:r>
          </a:p>
        </p:txBody>
      </p:sp>
      <p:sp>
        <p:nvSpPr>
          <p:cNvPr id="167" name="Rectangle"/>
          <p:cNvSpPr/>
          <p:nvPr/>
        </p:nvSpPr>
        <p:spPr>
          <a:xfrm>
            <a:off x="1598265" y="2881656"/>
            <a:ext cx="9454754" cy="2615340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68" name="Observation"/>
          <p:cNvSpPr txBox="1"/>
          <p:nvPr/>
        </p:nvSpPr>
        <p:spPr>
          <a:xfrm>
            <a:off x="9143356" y="5001328"/>
            <a:ext cx="1734427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andom variables in information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variables in information retrieval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0843899" y="6049983"/>
            <a:ext cx="25355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1094" y="1370298"/>
            <a:ext cx="992012" cy="992012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query = “artificial intelligence”"/>
          <p:cNvSpPr txBox="1"/>
          <p:nvPr/>
        </p:nvSpPr>
        <p:spPr>
          <a:xfrm>
            <a:off x="3158476" y="1367539"/>
            <a:ext cx="427901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500"/>
              </a:spcBef>
              <a:defRPr i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query = </a:t>
            </a:r>
            <a:r>
              <a:t>“artificial intelligence”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75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49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93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337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481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55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499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64318" y="2131034"/>
            <a:ext cx="555904" cy="55590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d = artificial, intelligence, machine, intelligence, information, retrieval"/>
          <p:cNvSpPr txBox="1"/>
          <p:nvPr/>
        </p:nvSpPr>
        <p:spPr>
          <a:xfrm>
            <a:off x="1860827" y="3500477"/>
            <a:ext cx="854439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d</a:t>
            </a:r>
            <a:r>
              <a:t> = artificial, intelligence, machine, intelligence, information, retrieval</a:t>
            </a:r>
          </a:p>
        </p:txBody>
      </p:sp>
      <p:sp>
        <p:nvSpPr>
          <p:cNvPr id="185" name="d = 56,         100,            120,         100,              50,               221"/>
          <p:cNvSpPr txBox="1"/>
          <p:nvPr/>
        </p:nvSpPr>
        <p:spPr>
          <a:xfrm>
            <a:off x="1826870" y="3983077"/>
            <a:ext cx="8047530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d</a:t>
            </a:r>
            <a:r>
              <a:t> = 56,         100,            120,         100,              50,               221</a:t>
            </a:r>
          </a:p>
        </p:txBody>
      </p:sp>
      <p:sp>
        <p:nvSpPr>
          <p:cNvPr id="186" name="rel =     0,       1,         0,         0,        0,       0,         0,        0"/>
          <p:cNvSpPr txBox="1"/>
          <p:nvPr/>
        </p:nvSpPr>
        <p:spPr>
          <a:xfrm>
            <a:off x="2452999" y="2887458"/>
            <a:ext cx="7286002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rel</a:t>
            </a:r>
            <a:r>
              <a:t> =     0,       1,         0,         0,        0,       0,         0,        0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2024360" y="2799232"/>
            <a:ext cx="2237929" cy="75604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q = artificial, intelligence"/>
          <p:cNvSpPr txBox="1"/>
          <p:nvPr/>
        </p:nvSpPr>
        <p:spPr>
          <a:xfrm>
            <a:off x="1816451" y="4602617"/>
            <a:ext cx="309350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q</a:t>
            </a:r>
            <a:r>
              <a:t> = artificial, intelligence</a:t>
            </a:r>
          </a:p>
        </p:txBody>
      </p:sp>
      <p:sp>
        <p:nvSpPr>
          <p:cNvPr id="189" name="q = 56,         100"/>
          <p:cNvSpPr txBox="1"/>
          <p:nvPr/>
        </p:nvSpPr>
        <p:spPr>
          <a:xfrm>
            <a:off x="1824873" y="5085217"/>
            <a:ext cx="214643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q</a:t>
            </a:r>
            <a:r>
              <a:t> = 56,         100</a:t>
            </a:r>
          </a:p>
        </p:txBody>
      </p:sp>
      <p:sp>
        <p:nvSpPr>
          <p:cNvPr id="190" name="Notations: in future slides, q denotes the query, d denotes the document, rel denotes the relevance judgment"/>
          <p:cNvSpPr txBox="1"/>
          <p:nvPr/>
        </p:nvSpPr>
        <p:spPr>
          <a:xfrm>
            <a:off x="1954980" y="5704757"/>
            <a:ext cx="8356087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Notations: </a:t>
            </a:r>
            <a:r>
              <a:rPr b="0">
                <a:solidFill>
                  <a:srgbClr val="000000"/>
                </a:solidFill>
              </a:rPr>
              <a:t>in future slides, q denotes the query, d denotes the document, rel denotes the relevance judgment</a:t>
            </a:r>
          </a:p>
        </p:txBody>
      </p:sp>
      <p:sp>
        <p:nvSpPr>
          <p:cNvPr id="191" name="Rectangle"/>
          <p:cNvSpPr/>
          <p:nvPr/>
        </p:nvSpPr>
        <p:spPr>
          <a:xfrm>
            <a:off x="1598265" y="2881656"/>
            <a:ext cx="9454754" cy="2615340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2" name="Observation"/>
          <p:cNvSpPr txBox="1"/>
          <p:nvPr/>
        </p:nvSpPr>
        <p:spPr>
          <a:xfrm>
            <a:off x="9143356" y="5001328"/>
            <a:ext cx="1734427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robabilistic graphical model (underlying distribution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graphical model (underlying distribution)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8" name="Oval"/>
          <p:cNvSpPr/>
          <p:nvPr/>
        </p:nvSpPr>
        <p:spPr>
          <a:xfrm>
            <a:off x="3231013" y="1353929"/>
            <a:ext cx="1073331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Circle"/>
          <p:cNvSpPr/>
          <p:nvPr/>
        </p:nvSpPr>
        <p:spPr>
          <a:xfrm>
            <a:off x="3522805" y="2618102"/>
            <a:ext cx="530504" cy="53050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" name="Line"/>
          <p:cNvSpPr/>
          <p:nvPr/>
        </p:nvSpPr>
        <p:spPr>
          <a:xfrm flipV="1">
            <a:off x="3767678" y="1942378"/>
            <a:ext cx="1" cy="6618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5357" y="2796268"/>
            <a:ext cx="225401" cy="174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08248" y="3162440"/>
            <a:ext cx="1682916" cy="1121944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quare"/>
          <p:cNvSpPr/>
          <p:nvPr/>
        </p:nvSpPr>
        <p:spPr>
          <a:xfrm>
            <a:off x="4241800" y="3204883"/>
            <a:ext cx="127000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04" name="seq"/>
          <p:cNvSpPr txBox="1"/>
          <p:nvPr/>
        </p:nvSpPr>
        <p:spPr>
          <a:xfrm>
            <a:off x="3510748" y="1463704"/>
            <a:ext cx="55461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seq</a:t>
            </a:r>
          </a:p>
        </p:txBody>
      </p:sp>
      <p:sp>
        <p:nvSpPr>
          <p:cNvPr id="205" name="parameter"/>
          <p:cNvSpPr txBox="1"/>
          <p:nvPr/>
        </p:nvSpPr>
        <p:spPr>
          <a:xfrm>
            <a:off x="1147964" y="4409930"/>
            <a:ext cx="145529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parameter</a:t>
            </a:r>
          </a:p>
        </p:txBody>
      </p:sp>
      <p:sp>
        <p:nvSpPr>
          <p:cNvPr id="206" name="Oval"/>
          <p:cNvSpPr/>
          <p:nvPr/>
        </p:nvSpPr>
        <p:spPr>
          <a:xfrm>
            <a:off x="6707454" y="1353929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7751905" y="2640158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8017156" y="1964434"/>
            <a:ext cx="1" cy="6618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9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04457" y="2773926"/>
            <a:ext cx="225401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85676" y="3291932"/>
            <a:ext cx="862962" cy="862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802260" y="4558865"/>
            <a:ext cx="225402" cy="174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022976" y="4466189"/>
            <a:ext cx="225402" cy="26296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distribution"/>
          <p:cNvSpPr txBox="1"/>
          <p:nvPr/>
        </p:nvSpPr>
        <p:spPr>
          <a:xfrm>
            <a:off x="1186064" y="4842556"/>
            <a:ext cx="1640566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distribution</a:t>
            </a:r>
          </a:p>
        </p:txBody>
      </p:sp>
      <p:sp>
        <p:nvSpPr>
          <p:cNvPr id="214" name="Bernoulli"/>
          <p:cNvSpPr txBox="1"/>
          <p:nvPr/>
        </p:nvSpPr>
        <p:spPr>
          <a:xfrm>
            <a:off x="3357403" y="4842556"/>
            <a:ext cx="1191316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Bernoulli</a:t>
            </a:r>
          </a:p>
        </p:txBody>
      </p:sp>
      <p:sp>
        <p:nvSpPr>
          <p:cNvPr id="215" name="Multinomial-Dirichlet, 2-Poisson, etc."/>
          <p:cNvSpPr txBox="1"/>
          <p:nvPr/>
        </p:nvSpPr>
        <p:spPr>
          <a:xfrm>
            <a:off x="6562119" y="4842556"/>
            <a:ext cx="462256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Multinomial-Dirichlet, 2-Poisson, etc.</a:t>
            </a:r>
          </a:p>
        </p:txBody>
      </p:sp>
      <p:sp>
        <p:nvSpPr>
          <p:cNvPr id="216" name="parameter estimation"/>
          <p:cNvSpPr txBox="1"/>
          <p:nvPr/>
        </p:nvSpPr>
        <p:spPr>
          <a:xfrm>
            <a:off x="1186064" y="5275181"/>
            <a:ext cx="2201288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parameter estimation</a:t>
            </a:r>
          </a:p>
        </p:txBody>
      </p:sp>
      <p:sp>
        <p:nvSpPr>
          <p:cNvPr id="217" name="maximum likelihood estimation"/>
          <p:cNvSpPr txBox="1"/>
          <p:nvPr/>
        </p:nvSpPr>
        <p:spPr>
          <a:xfrm>
            <a:off x="6558164" y="5317207"/>
            <a:ext cx="390850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</a:t>
            </a:r>
          </a:p>
        </p:txBody>
      </p:sp>
      <p:sp>
        <p:nvSpPr>
          <p:cNvPr id="218" name="maximum a posterior estimation"/>
          <p:cNvSpPr txBox="1"/>
          <p:nvPr/>
        </p:nvSpPr>
        <p:spPr>
          <a:xfrm>
            <a:off x="6558164" y="5672104"/>
            <a:ext cx="406362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a posterior estimation</a:t>
            </a:r>
          </a:p>
        </p:txBody>
      </p:sp>
      <p:pic>
        <p:nvPicPr>
          <p:cNvPr id="219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157429" y="5339607"/>
            <a:ext cx="2260754" cy="613848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ine"/>
          <p:cNvSpPr/>
          <p:nvPr/>
        </p:nvSpPr>
        <p:spPr>
          <a:xfrm flipH="1" flipV="1">
            <a:off x="8258457" y="1964434"/>
            <a:ext cx="1028685" cy="73226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Circle"/>
          <p:cNvSpPr/>
          <p:nvPr/>
        </p:nvSpPr>
        <p:spPr>
          <a:xfrm>
            <a:off x="9060005" y="2640158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2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657410" y="1516318"/>
            <a:ext cx="744895" cy="3072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230007" y="2774510"/>
            <a:ext cx="1905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ayes’ rule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Bayes’ rules</a:t>
            </a:r>
          </a:p>
        </p:txBody>
      </p:sp>
      <p:sp>
        <p:nvSpPr>
          <p:cNvPr id="22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012" y="1859868"/>
            <a:ext cx="67818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3150" y="3956050"/>
            <a:ext cx="73787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hain rule:"/>
          <p:cNvSpPr txBox="1"/>
          <p:nvPr/>
        </p:nvSpPr>
        <p:spPr>
          <a:xfrm>
            <a:off x="1041610" y="1316728"/>
            <a:ext cx="1640975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Chain rule: </a:t>
            </a:r>
          </a:p>
        </p:txBody>
      </p:sp>
      <p:sp>
        <p:nvSpPr>
          <p:cNvPr id="232" name="Bayes’ rule:"/>
          <p:cNvSpPr txBox="1"/>
          <p:nvPr/>
        </p:nvSpPr>
        <p:spPr>
          <a:xfrm>
            <a:off x="1147964" y="2636389"/>
            <a:ext cx="1750389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Bayes’ rule: </a:t>
            </a:r>
          </a:p>
        </p:txBody>
      </p:sp>
      <p:sp>
        <p:nvSpPr>
          <p:cNvPr id="233" name="posterior"/>
          <p:cNvSpPr txBox="1"/>
          <p:nvPr/>
        </p:nvSpPr>
        <p:spPr>
          <a:xfrm>
            <a:off x="919364" y="3057310"/>
            <a:ext cx="131505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posterior</a:t>
            </a:r>
          </a:p>
        </p:txBody>
      </p:sp>
      <p:sp>
        <p:nvSpPr>
          <p:cNvPr id="234" name="likelihood"/>
          <p:cNvSpPr txBox="1"/>
          <p:nvPr/>
        </p:nvSpPr>
        <p:spPr>
          <a:xfrm>
            <a:off x="2428049" y="3057310"/>
            <a:ext cx="140809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likelihood</a:t>
            </a:r>
          </a:p>
        </p:txBody>
      </p:sp>
      <p:sp>
        <p:nvSpPr>
          <p:cNvPr id="235" name="Line"/>
          <p:cNvSpPr/>
          <p:nvPr/>
        </p:nvSpPr>
        <p:spPr>
          <a:xfrm>
            <a:off x="1862097" y="3533156"/>
            <a:ext cx="1" cy="672020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Line"/>
          <p:cNvSpPr/>
          <p:nvPr/>
        </p:nvSpPr>
        <p:spPr>
          <a:xfrm>
            <a:off x="3132097" y="3517217"/>
            <a:ext cx="1" cy="653098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prior"/>
          <p:cNvSpPr txBox="1"/>
          <p:nvPr/>
        </p:nvSpPr>
        <p:spPr>
          <a:xfrm>
            <a:off x="4653164" y="3057310"/>
            <a:ext cx="740565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prior</a:t>
            </a:r>
          </a:p>
        </p:txBody>
      </p:sp>
      <p:sp>
        <p:nvSpPr>
          <p:cNvPr id="238" name="Line"/>
          <p:cNvSpPr/>
          <p:nvPr/>
        </p:nvSpPr>
        <p:spPr>
          <a:xfrm flipH="1">
            <a:off x="3722266" y="3516190"/>
            <a:ext cx="1118825" cy="655620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9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0110" y="5167264"/>
            <a:ext cx="2922110" cy="29221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kipping estimating"/>
          <p:cNvSpPr txBox="1"/>
          <p:nvPr/>
        </p:nvSpPr>
        <p:spPr>
          <a:xfrm>
            <a:off x="4912614" y="5221073"/>
            <a:ext cx="272774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skipping estimating</a:t>
            </a:r>
          </a:p>
        </p:txBody>
      </p:sp>
      <p:pic>
        <p:nvPicPr>
          <p:cNvPr id="24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72356" y="5565910"/>
            <a:ext cx="1750389" cy="56651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ctangle"/>
          <p:cNvSpPr/>
          <p:nvPr/>
        </p:nvSpPr>
        <p:spPr>
          <a:xfrm>
            <a:off x="1323728" y="4997345"/>
            <a:ext cx="3296296" cy="1202408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43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06914" y="5302648"/>
            <a:ext cx="657084" cy="30015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Rectangle"/>
          <p:cNvSpPr/>
          <p:nvPr/>
        </p:nvSpPr>
        <p:spPr>
          <a:xfrm>
            <a:off x="4803528" y="4584372"/>
            <a:ext cx="4155629" cy="1212925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5" name="trick for estimating the posterior"/>
          <p:cNvSpPr txBox="1"/>
          <p:nvPr/>
        </p:nvSpPr>
        <p:spPr>
          <a:xfrm>
            <a:off x="5833179" y="6209859"/>
            <a:ext cx="4404553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trick for estimating the posterior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98272" y="6237965"/>
            <a:ext cx="1404590" cy="229899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 flipV="1">
            <a:off x="6796755" y="5841154"/>
            <a:ext cx="1" cy="412499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joint distribution"/>
          <p:cNvSpPr txBox="1"/>
          <p:nvPr/>
        </p:nvSpPr>
        <p:spPr>
          <a:xfrm>
            <a:off x="2798742" y="1382049"/>
            <a:ext cx="230782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joint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4"/>
      <p:bldP build="whole" bldLvl="1" animBg="1" rev="0" advAuto="0" spid="242" grpId="2"/>
      <p:bldP build="whole" bldLvl="1" animBg="1" rev="0" advAuto="0" spid="243" grpId="5"/>
      <p:bldP build="whole" bldLvl="1" animBg="1" rev="0" advAuto="0" spid="241" grpId="6"/>
      <p:bldP build="whole" bldLvl="1" animBg="1" rev="0" advAuto="0" spid="247" grpId="7"/>
      <p:bldP build="whole" bldLvl="1" animBg="1" rev="0" advAuto="0" spid="246" grpId="9"/>
      <p:bldP build="whole" bldLvl="1" animBg="1" rev="0" advAuto="0" spid="239" grpId="3"/>
      <p:bldP build="whole" bldLvl="1" animBg="1" rev="0" advAuto="0" spid="244" grpId="1"/>
      <p:bldP build="whole" bldLvl="1" animBg="1" rev="0" advAuto="0" spid="245" grpId="8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robability ranking principl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Probability ranking principle</a:t>
            </a:r>
          </a:p>
        </p:txBody>
      </p:sp>
      <p:sp>
        <p:nvSpPr>
          <p:cNvPr id="25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2308" y="3137086"/>
            <a:ext cx="1934398" cy="32982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Assume documents are labelled by 0/1 labels (i.e., the relevance judgement is either 0 or 1), given query q, documents should be ranked on their probabilities of relevance (van Rijsbergen 1979):…"/>
          <p:cNvSpPr txBox="1"/>
          <p:nvPr>
            <p:ph type="body" idx="4294967295"/>
          </p:nvPr>
        </p:nvSpPr>
        <p:spPr>
          <a:xfrm>
            <a:off x="600769" y="1544531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Assume documents are labelled by 0/1 labels (i.e., the relevance judgement is either 0 or 1), given query q, documents should be ranked on their probabilities of relevance </a:t>
            </a:r>
            <a:r>
              <a:rPr i="1"/>
              <a:t>(van Rijsbergen 1979)</a:t>
            </a:r>
            <a:r>
              <a:t>: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 i="1"/>
              <a:t>Theorem</a:t>
            </a:r>
            <a:r>
              <a:rPr i="1"/>
              <a:t>. The PRP is optimal, in the sense that it minimizes the expected loss</a:t>
            </a:r>
            <a:r>
              <a:t> </a:t>
            </a:r>
            <a:r>
              <a:rPr i="1"/>
              <a:t>(Ripley 1996)</a:t>
            </a:r>
          </a:p>
        </p:txBody>
      </p:sp>
      <p:sp>
        <p:nvSpPr>
          <p:cNvPr id="256" name="PRP: rank documents by"/>
          <p:cNvSpPr txBox="1"/>
          <p:nvPr/>
        </p:nvSpPr>
        <p:spPr>
          <a:xfrm>
            <a:off x="2443364" y="3095751"/>
            <a:ext cx="3411100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PRP: rank documents by</a:t>
            </a:r>
          </a:p>
        </p:txBody>
      </p:sp>
      <p:sp>
        <p:nvSpPr>
          <p:cNvPr id="257" name="Notations: in future slides, q denotes the query, d denotes the document, rel denotes the relevance judgment"/>
          <p:cNvSpPr txBox="1"/>
          <p:nvPr/>
        </p:nvSpPr>
        <p:spPr>
          <a:xfrm>
            <a:off x="831193" y="5153151"/>
            <a:ext cx="9823633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Notations: </a:t>
            </a:r>
            <a:r>
              <a:rPr b="0">
                <a:solidFill>
                  <a:srgbClr val="000000"/>
                </a:solidFill>
              </a:rPr>
              <a:t>in future slides, q denotes the query, d denotes the document, rel denotes the relevance judgment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Estimating"/>
          <p:cNvSpPr txBox="1"/>
          <p:nvPr>
            <p:ph type="title" idx="4294967295"/>
          </p:nvPr>
        </p:nvSpPr>
        <p:spPr>
          <a:xfrm>
            <a:off x="386860" y="528637"/>
            <a:ext cx="3229469" cy="669926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Estimating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83308" y="660586"/>
            <a:ext cx="1934398" cy="32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5341" y="1912371"/>
            <a:ext cx="4255420" cy="138600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Problems with this estimation?"/>
          <p:cNvSpPr txBox="1"/>
          <p:nvPr/>
        </p:nvSpPr>
        <p:spPr>
          <a:xfrm>
            <a:off x="6144191" y="2449572"/>
            <a:ext cx="3680168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Problems with this estimation?</a:t>
            </a:r>
          </a:p>
        </p:txBody>
      </p:sp>
      <p:sp>
        <p:nvSpPr>
          <p:cNvPr id="266" name="Line"/>
          <p:cNvSpPr/>
          <p:nvPr/>
        </p:nvSpPr>
        <p:spPr>
          <a:xfrm flipH="1">
            <a:off x="5351901" y="2875992"/>
            <a:ext cx="655038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not enough data…"/>
          <p:cNvSpPr txBox="1"/>
          <p:nvPr/>
        </p:nvSpPr>
        <p:spPr>
          <a:xfrm>
            <a:off x="6144191" y="3222751"/>
            <a:ext cx="3680168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94105" indent="-294105">
              <a:lnSpc>
                <a:spcPts val="4000"/>
              </a:lnSpc>
              <a:buSzPct val="100000"/>
              <a:buAutoNum type="arabicPeriod" startAt="1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not enough data</a:t>
            </a:r>
          </a:p>
          <a:p>
            <a:pPr marL="294105" indent="-294105">
              <a:lnSpc>
                <a:spcPts val="4000"/>
              </a:lnSpc>
              <a:buSzPct val="100000"/>
              <a:buAutoNum type="arabicPeriod" startAt="1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cannot adapt to new q</a:t>
            </a:r>
          </a:p>
        </p:txBody>
      </p:sp>
      <p:sp>
        <p:nvSpPr>
          <p:cNvPr id="268" name="generative model"/>
          <p:cNvSpPr txBox="1"/>
          <p:nvPr/>
        </p:nvSpPr>
        <p:spPr>
          <a:xfrm>
            <a:off x="7887079" y="3222751"/>
            <a:ext cx="240223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generative model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0003" y="3618125"/>
            <a:ext cx="1013520" cy="66992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8056762" y="4395857"/>
            <a:ext cx="1" cy="24516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46528" y="4661687"/>
            <a:ext cx="1468264" cy="1026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97895" y="3704383"/>
            <a:ext cx="1468265" cy="1026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109833" y="4748433"/>
            <a:ext cx="1412189" cy="8528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03530" y="4594320"/>
            <a:ext cx="1412189" cy="852867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Line"/>
          <p:cNvSpPr/>
          <p:nvPr/>
        </p:nvSpPr>
        <p:spPr>
          <a:xfrm flipV="1">
            <a:off x="2697027" y="3999824"/>
            <a:ext cx="1556049" cy="1126084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generative model"/>
          <p:cNvSpPr txBox="1"/>
          <p:nvPr/>
        </p:nvSpPr>
        <p:spPr>
          <a:xfrm>
            <a:off x="6933000" y="5909283"/>
            <a:ext cx="2247525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generative model</a:t>
            </a:r>
          </a:p>
        </p:txBody>
      </p:sp>
      <p:sp>
        <p:nvSpPr>
          <p:cNvPr id="277" name="discriminative model"/>
          <p:cNvSpPr txBox="1"/>
          <p:nvPr/>
        </p:nvSpPr>
        <p:spPr>
          <a:xfrm>
            <a:off x="2620440" y="5953708"/>
            <a:ext cx="2635110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discriminative model</a:t>
            </a:r>
          </a:p>
        </p:txBody>
      </p:sp>
      <p:sp>
        <p:nvSpPr>
          <p:cNvPr id="278" name="Rectangle"/>
          <p:cNvSpPr/>
          <p:nvPr/>
        </p:nvSpPr>
        <p:spPr>
          <a:xfrm>
            <a:off x="876300" y="2031374"/>
            <a:ext cx="1908997" cy="536626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9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36455" y="1987178"/>
            <a:ext cx="5714048" cy="329829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Line"/>
          <p:cNvSpPr/>
          <p:nvPr/>
        </p:nvSpPr>
        <p:spPr>
          <a:xfrm flipV="1">
            <a:off x="8891662" y="2431582"/>
            <a:ext cx="1" cy="669925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Rectangle"/>
          <p:cNvSpPr/>
          <p:nvPr/>
        </p:nvSpPr>
        <p:spPr>
          <a:xfrm>
            <a:off x="7988300" y="1883780"/>
            <a:ext cx="1806724" cy="536626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Rectangle"/>
          <p:cNvSpPr/>
          <p:nvPr/>
        </p:nvSpPr>
        <p:spPr>
          <a:xfrm>
            <a:off x="7937163" y="1869767"/>
            <a:ext cx="1908997" cy="536625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2" grpId="10"/>
      <p:bldP build="whole" bldLvl="1" animBg="1" rev="0" advAuto="0" spid="274" grpId="12"/>
      <p:bldP build="whole" bldLvl="1" animBg="1" rev="0" advAuto="0" spid="267" grpId="3"/>
      <p:bldP build="whole" bldLvl="1" animBg="1" rev="0" advAuto="0" spid="280" grpId="19"/>
      <p:bldP build="whole" bldLvl="1" animBg="1" rev="0" advAuto="0" spid="266" grpId="2"/>
      <p:bldP build="whole" bldLvl="1" animBg="1" rev="0" advAuto="0" spid="267" grpId="6"/>
      <p:bldP build="whole" bldLvl="1" animBg="1" rev="0" advAuto="0" spid="268" grpId="7"/>
      <p:bldP build="whole" bldLvl="1" animBg="1" rev="0" advAuto="0" spid="266" grpId="5"/>
      <p:bldP build="whole" bldLvl="1" animBg="1" rev="0" advAuto="0" spid="265" grpId="1"/>
      <p:bldP build="whole" bldLvl="1" animBg="1" rev="0" advAuto="0" spid="273" grpId="15"/>
      <p:bldP build="whole" bldLvl="1" animBg="1" rev="0" advAuto="0" spid="265" grpId="4"/>
      <p:bldP build="whole" bldLvl="1" animBg="1" rev="0" advAuto="0" spid="268" grpId="8"/>
      <p:bldP build="whole" bldLvl="1" animBg="1" rev="0" advAuto="0" spid="281" grpId="20"/>
      <p:bldP build="whole" bldLvl="1" animBg="1" rev="0" advAuto="0" spid="280" grpId="21"/>
      <p:bldP build="whole" bldLvl="1" animBg="1" rev="0" advAuto="0" spid="281" grpId="22"/>
      <p:bldP build="whole" bldLvl="1" animBg="1" rev="0" advAuto="0" spid="282" grpId="23"/>
      <p:bldP build="whole" bldLvl="1" animBg="1" rev="0" advAuto="0" spid="270" grpId="13"/>
      <p:bldP build="whole" bldLvl="1" animBg="1" rev="0" advAuto="0" spid="269" grpId="9"/>
      <p:bldP build="whole" bldLvl="1" animBg="1" rev="0" advAuto="0" spid="278" grpId="18"/>
      <p:bldP build="whole" bldLvl="1" animBg="1" rev="0" advAuto="0" spid="277" grpId="16"/>
      <p:bldP build="whole" bldLvl="1" animBg="1" rev="0" advAuto="0" spid="271" grpId="14"/>
      <p:bldP build="whole" bldLvl="1" animBg="1" rev="0" advAuto="0" spid="275" grpId="11"/>
      <p:bldP build="whole" bldLvl="1" animBg="1" rev="0" advAuto="0" spid="276" grpId="1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stimating"/>
          <p:cNvSpPr txBox="1"/>
          <p:nvPr>
            <p:ph type="title" idx="4294967295"/>
          </p:nvPr>
        </p:nvSpPr>
        <p:spPr>
          <a:xfrm>
            <a:off x="386860" y="551291"/>
            <a:ext cx="3229469" cy="669925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Estimating</a:t>
            </a:r>
          </a:p>
        </p:txBody>
      </p:sp>
      <p:sp>
        <p:nvSpPr>
          <p:cNvPr id="28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8" name="Problems with this estimation"/>
          <p:cNvSpPr txBox="1"/>
          <p:nvPr/>
        </p:nvSpPr>
        <p:spPr>
          <a:xfrm>
            <a:off x="7642790" y="1852672"/>
            <a:ext cx="3680169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Problems with this estimation</a:t>
            </a:r>
          </a:p>
        </p:txBody>
      </p:sp>
      <p:sp>
        <p:nvSpPr>
          <p:cNvPr id="289" name="Line"/>
          <p:cNvSpPr/>
          <p:nvPr/>
        </p:nvSpPr>
        <p:spPr>
          <a:xfrm flipH="1">
            <a:off x="6750578" y="2279092"/>
            <a:ext cx="655038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Difference in absolute probability of relevance"/>
          <p:cNvSpPr txBox="1"/>
          <p:nvPr/>
        </p:nvSpPr>
        <p:spPr>
          <a:xfrm>
            <a:off x="3223191" y="3045347"/>
            <a:ext cx="7391495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Difference in absolute probability of relevance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03650" y="3860800"/>
            <a:ext cx="1297216" cy="1262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56272" y="3907822"/>
            <a:ext cx="1141185" cy="116890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agree on the relative order"/>
          <p:cNvSpPr txBox="1"/>
          <p:nvPr/>
        </p:nvSpPr>
        <p:spPr>
          <a:xfrm>
            <a:off x="4024670" y="5876309"/>
            <a:ext cx="361341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agree on the relative order</a:t>
            </a:r>
          </a:p>
        </p:txBody>
      </p:sp>
      <p:sp>
        <p:nvSpPr>
          <p:cNvPr id="294" name="Line"/>
          <p:cNvSpPr/>
          <p:nvPr/>
        </p:nvSpPr>
        <p:spPr>
          <a:xfrm>
            <a:off x="4452257" y="5164020"/>
            <a:ext cx="1288600" cy="652935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Line"/>
          <p:cNvSpPr/>
          <p:nvPr/>
        </p:nvSpPr>
        <p:spPr>
          <a:xfrm flipH="1">
            <a:off x="5847169" y="5158547"/>
            <a:ext cx="1386390" cy="643894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6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83308" y="660586"/>
            <a:ext cx="1934398" cy="329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9355" y="2114178"/>
            <a:ext cx="5714048" cy="329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2857" y="2783284"/>
            <a:ext cx="5714047" cy="1608979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dds"/>
          <p:cNvSpPr txBox="1"/>
          <p:nvPr/>
        </p:nvSpPr>
        <p:spPr>
          <a:xfrm>
            <a:off x="411364" y="4286025"/>
            <a:ext cx="77153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odds</a:t>
            </a:r>
          </a:p>
        </p:txBody>
      </p:sp>
      <p:sp>
        <p:nvSpPr>
          <p:cNvPr id="300" name="Line"/>
          <p:cNvSpPr/>
          <p:nvPr/>
        </p:nvSpPr>
        <p:spPr>
          <a:xfrm flipV="1">
            <a:off x="897295" y="3336970"/>
            <a:ext cx="1" cy="907405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4"/>
      <p:bldP build="whole" bldLvl="1" animBg="1" rev="0" advAuto="0" spid="295" grpId="8"/>
      <p:bldP build="whole" bldLvl="1" animBg="1" rev="0" advAuto="0" spid="298" grpId="14"/>
      <p:bldP build="whole" bldLvl="1" animBg="1" rev="0" advAuto="0" spid="295" grpId="11"/>
      <p:bldP build="whole" bldLvl="1" animBg="1" rev="0" advAuto="0" spid="288" grpId="1"/>
      <p:bldP build="whole" bldLvl="1" animBg="1" rev="0" advAuto="0" spid="291" grpId="9"/>
      <p:bldP build="whole" bldLvl="1" animBg="1" rev="0" advAuto="0" spid="293" grpId="6"/>
      <p:bldP build="whole" bldLvl="1" animBg="1" rev="0" advAuto="0" spid="290" grpId="3"/>
      <p:bldP build="whole" bldLvl="1" animBg="1" rev="0" advAuto="0" spid="292" grpId="5"/>
      <p:bldP build="whole" bldLvl="1" animBg="1" rev="0" advAuto="0" spid="294" grpId="12"/>
      <p:bldP build="whole" bldLvl="1" animBg="1" rev="0" advAuto="0" spid="299" grpId="16"/>
      <p:bldP build="whole" bldLvl="1" animBg="1" rev="0" advAuto="0" spid="289" grpId="2"/>
      <p:bldP build="whole" bldLvl="1" animBg="1" rev="0" advAuto="0" spid="292" grpId="10"/>
      <p:bldP build="whole" bldLvl="1" animBg="1" rev="0" advAuto="0" spid="293" grpId="13"/>
      <p:bldP build="whole" bldLvl="1" animBg="1" rev="0" advAuto="0" spid="300" grpId="15"/>
      <p:bldP build="whole" bldLvl="1" animBg="1" rev="0" advAuto="0" spid="290" grpId="17"/>
      <p:bldP build="whole" bldLvl="1" animBg="1" rev="0" advAuto="0" spid="294" grpId="7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Estimating the generative model"/>
          <p:cNvSpPr txBox="1"/>
          <p:nvPr>
            <p:ph type="title" idx="4294967295"/>
          </p:nvPr>
        </p:nvSpPr>
        <p:spPr>
          <a:xfrm>
            <a:off x="386860" y="551291"/>
            <a:ext cx="7883969" cy="669925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Estimating the generative model </a:t>
            </a:r>
          </a:p>
        </p:txBody>
      </p:sp>
      <p:sp>
        <p:nvSpPr>
          <p:cNvPr id="30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06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7142" y="636686"/>
            <a:ext cx="1804474" cy="307676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Oval"/>
          <p:cNvSpPr/>
          <p:nvPr/>
        </p:nvSpPr>
        <p:spPr>
          <a:xfrm>
            <a:off x="1906854" y="1595229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Circle"/>
          <p:cNvSpPr/>
          <p:nvPr/>
        </p:nvSpPr>
        <p:spPr>
          <a:xfrm>
            <a:off x="2938605" y="2894158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9" name="Line"/>
          <p:cNvSpPr/>
          <p:nvPr/>
        </p:nvSpPr>
        <p:spPr>
          <a:xfrm flipV="1">
            <a:off x="3216556" y="2205734"/>
            <a:ext cx="1" cy="6618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0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03857" y="3015226"/>
            <a:ext cx="225401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14956" y="1727931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Oval"/>
          <p:cNvSpPr/>
          <p:nvPr/>
        </p:nvSpPr>
        <p:spPr>
          <a:xfrm>
            <a:off x="6732854" y="1506328"/>
            <a:ext cx="947521" cy="64452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3" name="Circle"/>
          <p:cNvSpPr/>
          <p:nvPr/>
        </p:nvSpPr>
        <p:spPr>
          <a:xfrm>
            <a:off x="7777305" y="2792558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4" name="Line"/>
          <p:cNvSpPr/>
          <p:nvPr/>
        </p:nvSpPr>
        <p:spPr>
          <a:xfrm flipH="1" flipV="1">
            <a:off x="7394089" y="2130255"/>
            <a:ext cx="648469" cy="6484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29857" y="2926326"/>
            <a:ext cx="225401" cy="26296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Oval"/>
          <p:cNvSpPr/>
          <p:nvPr/>
        </p:nvSpPr>
        <p:spPr>
          <a:xfrm>
            <a:off x="8002854" y="1506395"/>
            <a:ext cx="947521" cy="64452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7" name="Oval"/>
          <p:cNvSpPr/>
          <p:nvPr/>
        </p:nvSpPr>
        <p:spPr>
          <a:xfrm>
            <a:off x="10390454" y="1506328"/>
            <a:ext cx="947521" cy="64452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18" name="Line"/>
          <p:cNvSpPr/>
          <p:nvPr/>
        </p:nvSpPr>
        <p:spPr>
          <a:xfrm flipV="1">
            <a:off x="8046169" y="2179548"/>
            <a:ext cx="2667383" cy="578817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 flipV="1">
            <a:off x="8013304" y="2130322"/>
            <a:ext cx="320586" cy="66524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20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34574" y="1726297"/>
            <a:ext cx="344080" cy="204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99924" y="1726363"/>
            <a:ext cx="353380" cy="204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668925" y="1751697"/>
            <a:ext cx="390578" cy="204588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…"/>
          <p:cNvSpPr txBox="1"/>
          <p:nvPr/>
        </p:nvSpPr>
        <p:spPr>
          <a:xfrm>
            <a:off x="9379520" y="1632139"/>
            <a:ext cx="27201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</a:t>
            </a:r>
          </a:p>
        </p:txBody>
      </p:sp>
      <p:pic>
        <p:nvPicPr>
          <p:cNvPr id="324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370115" y="2431950"/>
            <a:ext cx="419101" cy="254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i.i.d assumption"/>
          <p:cNvSpPr txBox="1"/>
          <p:nvPr/>
        </p:nvSpPr>
        <p:spPr>
          <a:xfrm>
            <a:off x="4695475" y="2940461"/>
            <a:ext cx="2230880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i.i.d assumption</a:t>
            </a:r>
          </a:p>
        </p:txBody>
      </p:sp>
      <p:pic>
        <p:nvPicPr>
          <p:cNvPr id="326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569527" y="3576885"/>
            <a:ext cx="3892004" cy="2236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18331" y="3607469"/>
            <a:ext cx="5750472" cy="2236705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Rectangle"/>
          <p:cNvSpPr/>
          <p:nvPr/>
        </p:nvSpPr>
        <p:spPr>
          <a:xfrm>
            <a:off x="4305300" y="5546564"/>
            <a:ext cx="1088490" cy="530504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9" name="Rectangle"/>
          <p:cNvSpPr/>
          <p:nvPr/>
        </p:nvSpPr>
        <p:spPr>
          <a:xfrm>
            <a:off x="8971284" y="3984942"/>
            <a:ext cx="1088490" cy="530505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30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25797" y="6299944"/>
            <a:ext cx="3308358" cy="320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latex-image-1.pdf" descr="latex-image-1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561096" y="6299944"/>
            <a:ext cx="3291036" cy="320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latex-image-1.pdf" descr="latex-image-1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761311" y="5377507"/>
            <a:ext cx="284289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latex-image-1.pdf" descr="latex-image-1.pdf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1618664" y="3764260"/>
            <a:ext cx="284289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latex-image-1.pdf" descr="latex-image-1.pdf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1618664" y="4563754"/>
            <a:ext cx="284289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latex-image-1.pdf" descr="latex-image-1.pdf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1623511" y="5363248"/>
            <a:ext cx="274596" cy="25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2"/>
      <p:bldP build="whole" bldLvl="1" animBg="1" rev="0" advAuto="0" spid="32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SJ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RSJ model</a:t>
            </a:r>
          </a:p>
        </p:txBody>
      </p:sp>
      <p:sp>
        <p:nvSpPr>
          <p:cNvPr id="34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192" y="1559817"/>
            <a:ext cx="4941051" cy="808387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(Robertson &amp; Sparck Jones 76)"/>
          <p:cNvSpPr txBox="1"/>
          <p:nvPr/>
        </p:nvSpPr>
        <p:spPr>
          <a:xfrm>
            <a:off x="6244875" y="1757762"/>
            <a:ext cx="4249709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(Robertson &amp; Sparck Jones 76)</a:t>
            </a:r>
          </a:p>
        </p:txBody>
      </p:sp>
      <p:sp>
        <p:nvSpPr>
          <p:cNvPr id="343" name="Probability for a word to appear in a relevant doc"/>
          <p:cNvSpPr txBox="1"/>
          <p:nvPr/>
        </p:nvSpPr>
        <p:spPr>
          <a:xfrm>
            <a:off x="6393641" y="2918920"/>
            <a:ext cx="3496862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Probability for a word to appear in a relevant doc</a:t>
            </a:r>
          </a:p>
        </p:txBody>
      </p:sp>
      <p:sp>
        <p:nvSpPr>
          <p:cNvPr id="344" name="Probability for a word to appear in a non-relevant doc"/>
          <p:cNvSpPr txBox="1"/>
          <p:nvPr/>
        </p:nvSpPr>
        <p:spPr>
          <a:xfrm>
            <a:off x="6421317" y="4632451"/>
            <a:ext cx="4249709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Probability for a word to appear in a non-relevant doc</a:t>
            </a:r>
          </a:p>
        </p:txBody>
      </p:sp>
      <p:pic>
        <p:nvPicPr>
          <p:cNvPr id="34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0337" y="2998539"/>
            <a:ext cx="4084761" cy="1114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80352" y="4718224"/>
            <a:ext cx="4060872" cy="1114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azza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Piazza</a:t>
            </a:r>
          </a:p>
        </p:txBody>
      </p:sp>
      <p:sp>
        <p:nvSpPr>
          <p:cNvPr id="59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" name="Only 2 students had enrolled in Piazza…"/>
          <p:cNvSpPr txBox="1"/>
          <p:nvPr>
            <p:ph type="body" sz="half" idx="4294967295"/>
          </p:nvPr>
        </p:nvSpPr>
        <p:spPr>
          <a:xfrm>
            <a:off x="600769" y="1544531"/>
            <a:ext cx="10550771" cy="248589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2 students had enrolled in Piazza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Therefore, I have to state our requirement again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Outside of OH, if you choose to use email, your question will be answered significantly slower, email: 2 days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3594" y="3727508"/>
            <a:ext cx="7737303" cy="290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SJ model: Summar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RSJ model: Summary</a:t>
            </a:r>
          </a:p>
        </p:txBody>
      </p:sp>
      <p:sp>
        <p:nvSpPr>
          <p:cNvPr id="35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2" name="Uses only binary word occurrence (binary inference model), does not leverage TF information…"/>
          <p:cNvSpPr txBox="1"/>
          <p:nvPr>
            <p:ph type="body" idx="4294967295"/>
          </p:nvPr>
        </p:nvSpPr>
        <p:spPr>
          <a:xfrm>
            <a:off x="600769" y="1544531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Uses only </a:t>
            </a:r>
            <a:r>
              <a:rPr b="1">
                <a:solidFill>
                  <a:srgbClr val="FF2600"/>
                </a:solidFill>
              </a:rPr>
              <a:t>binary word</a:t>
            </a:r>
            <a:r>
              <a:t> occurrence (binary inference model), does not leverage TF information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RSJ model was designed for retrieving short text and abstract!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Requires relevance judgment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No-relevance judgment version: [Croft &amp; Harper 79]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Performance is not as good as tuned vector-space model</a:t>
            </a:r>
          </a:p>
        </p:txBody>
      </p:sp>
      <p:sp>
        <p:nvSpPr>
          <p:cNvPr id="353" name="How to improve RSJ based on these desiderata?"/>
          <p:cNvSpPr txBox="1"/>
          <p:nvPr/>
        </p:nvSpPr>
        <p:spPr>
          <a:xfrm>
            <a:off x="2964064" y="5435247"/>
            <a:ext cx="665612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to improve RSJ based on these desiderata?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Desiderata of retrieval model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Desiderata of retrieval models</a:t>
            </a:r>
          </a:p>
        </p:txBody>
      </p:sp>
      <p:sp>
        <p:nvSpPr>
          <p:cNvPr id="35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9" name="Recall the desiderata of a retrieval models:…"/>
          <p:cNvSpPr txBox="1"/>
          <p:nvPr>
            <p:ph type="body" idx="4294967295"/>
          </p:nvPr>
        </p:nvSpPr>
        <p:spPr>
          <a:xfrm>
            <a:off x="600769" y="1544531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Recall the desiderata of a retrieval models: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importance of TF is sub-linear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Penalizing term with large document frequency using IDF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Pivot length normalization</a:t>
            </a:r>
          </a:p>
        </p:txBody>
      </p:sp>
      <p:sp>
        <p:nvSpPr>
          <p:cNvPr id="360" name="How to improve RSJ based on these desiderata?"/>
          <p:cNvSpPr txBox="1"/>
          <p:nvPr/>
        </p:nvSpPr>
        <p:spPr>
          <a:xfrm>
            <a:off x="2334184" y="5257447"/>
            <a:ext cx="665612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to improve RSJ based on these desiderata?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Okapi/BM25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Okapi/BM25</a:t>
            </a:r>
          </a:p>
        </p:txBody>
      </p:sp>
      <p:sp>
        <p:nvSpPr>
          <p:cNvPr id="36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6" name="Estimate probability using eliteness…"/>
          <p:cNvSpPr txBox="1"/>
          <p:nvPr>
            <p:ph type="body" idx="4294967295"/>
          </p:nvPr>
        </p:nvSpPr>
        <p:spPr>
          <a:xfrm>
            <a:off x="600769" y="1544531"/>
            <a:ext cx="8206939" cy="4190246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Estimate probability using </a:t>
            </a:r>
            <a:r>
              <a:rPr b="1" i="1">
                <a:solidFill>
                  <a:srgbClr val="FF2600"/>
                </a:solidFill>
              </a:rPr>
              <a:t>eliteness</a:t>
            </a:r>
            <a:endParaRPr i="1"/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i="1"/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What is eliteness?</a:t>
            </a:r>
            <a:endParaRPr i="1"/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A term/word is elite if the document is </a:t>
            </a:r>
            <a:r>
              <a:rPr b="1" i="1">
                <a:solidFill>
                  <a:srgbClr val="FF2600"/>
                </a:solidFill>
              </a:rPr>
              <a:t>about the concept denoted by the term</a:t>
            </a:r>
            <a:endParaRPr i="1"/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Eliteness is binary</a:t>
            </a:r>
            <a:endParaRPr i="1"/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i="1"/>
              <a:t>Term occurrence depends on eliteness</a:t>
            </a:r>
          </a:p>
        </p:txBody>
      </p:sp>
      <p:sp>
        <p:nvSpPr>
          <p:cNvPr id="367" name="Oval"/>
          <p:cNvSpPr/>
          <p:nvPr/>
        </p:nvSpPr>
        <p:spPr>
          <a:xfrm>
            <a:off x="8726754" y="2474109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8" name="Circle"/>
          <p:cNvSpPr/>
          <p:nvPr/>
        </p:nvSpPr>
        <p:spPr>
          <a:xfrm>
            <a:off x="9783905" y="5105279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9" name="Line"/>
          <p:cNvSpPr/>
          <p:nvPr/>
        </p:nvSpPr>
        <p:spPr>
          <a:xfrm flipV="1">
            <a:off x="10036456" y="3084614"/>
            <a:ext cx="1" cy="6618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70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9157" y="5226347"/>
            <a:ext cx="225401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4857" y="2606811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Line"/>
          <p:cNvSpPr/>
          <p:nvPr/>
        </p:nvSpPr>
        <p:spPr>
          <a:xfrm flipV="1">
            <a:off x="10061856" y="4444834"/>
            <a:ext cx="1" cy="6618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3" name="Circle"/>
          <p:cNvSpPr/>
          <p:nvPr/>
        </p:nvSpPr>
        <p:spPr>
          <a:xfrm>
            <a:off x="9771205" y="3816427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74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13408" y="3950196"/>
            <a:ext cx="296899" cy="262967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eliteness"/>
          <p:cNvSpPr txBox="1"/>
          <p:nvPr/>
        </p:nvSpPr>
        <p:spPr>
          <a:xfrm>
            <a:off x="10444364" y="3875430"/>
            <a:ext cx="120686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eliteness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Okapi/BM25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Okapi/BM25</a:t>
            </a:r>
          </a:p>
        </p:txBody>
      </p:sp>
      <p:sp>
        <p:nvSpPr>
          <p:cNvPr id="38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81" name="Introduced in 1994…"/>
          <p:cNvSpPr txBox="1"/>
          <p:nvPr>
            <p:ph type="body" idx="4294967295"/>
          </p:nvPr>
        </p:nvSpPr>
        <p:spPr>
          <a:xfrm>
            <a:off x="698004" y="1544531"/>
            <a:ext cx="10550770" cy="3189603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Introduced in 1994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SOTA non-learning retrieval model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2" name="Oval"/>
          <p:cNvSpPr/>
          <p:nvPr/>
        </p:nvSpPr>
        <p:spPr>
          <a:xfrm>
            <a:off x="8726754" y="2474109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3" name="Circle"/>
          <p:cNvSpPr/>
          <p:nvPr/>
        </p:nvSpPr>
        <p:spPr>
          <a:xfrm>
            <a:off x="9783905" y="5105279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4" name="Line"/>
          <p:cNvSpPr/>
          <p:nvPr/>
        </p:nvSpPr>
        <p:spPr>
          <a:xfrm flipV="1">
            <a:off x="10036456" y="3084614"/>
            <a:ext cx="1" cy="6618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8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49157" y="5226347"/>
            <a:ext cx="225401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34857" y="2606811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Line"/>
          <p:cNvSpPr/>
          <p:nvPr/>
        </p:nvSpPr>
        <p:spPr>
          <a:xfrm flipV="1">
            <a:off x="10061856" y="4444834"/>
            <a:ext cx="1" cy="6618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8" name="Circle"/>
          <p:cNvSpPr/>
          <p:nvPr/>
        </p:nvSpPr>
        <p:spPr>
          <a:xfrm>
            <a:off x="9771205" y="3816427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89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13408" y="3950196"/>
            <a:ext cx="296899" cy="262967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eliteness"/>
          <p:cNvSpPr txBox="1"/>
          <p:nvPr/>
        </p:nvSpPr>
        <p:spPr>
          <a:xfrm>
            <a:off x="10444364" y="3875430"/>
            <a:ext cx="120686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eliteness</a:t>
            </a:r>
          </a:p>
        </p:txBody>
      </p:sp>
      <p:pic>
        <p:nvPicPr>
          <p:cNvPr id="39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77404" y="4685976"/>
            <a:ext cx="6695287" cy="1449036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(2 Poisson model)"/>
          <p:cNvSpPr txBox="1"/>
          <p:nvPr/>
        </p:nvSpPr>
        <p:spPr>
          <a:xfrm>
            <a:off x="7701164" y="5645032"/>
            <a:ext cx="2355846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(2 Poisson model)</a:t>
            </a:r>
          </a:p>
        </p:txBody>
      </p:sp>
      <p:pic>
        <p:nvPicPr>
          <p:cNvPr id="393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14536" y="2808188"/>
            <a:ext cx="7229078" cy="1449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36019" y="3298279"/>
            <a:ext cx="296899" cy="173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92353" y="2905273"/>
            <a:ext cx="1495437" cy="282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Okapi/BM25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Okapi/BM25</a:t>
            </a:r>
          </a:p>
        </p:txBody>
      </p:sp>
      <p:sp>
        <p:nvSpPr>
          <p:cNvPr id="40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9507" y="1644302"/>
            <a:ext cx="6704846" cy="733865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"/>
          <p:cNvSpPr/>
          <p:nvPr/>
        </p:nvSpPr>
        <p:spPr>
          <a:xfrm>
            <a:off x="4495800" y="1486367"/>
            <a:ext cx="4133233" cy="1049735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03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01789" y="3081635"/>
            <a:ext cx="889237" cy="312179"/>
          </a:xfrm>
          <a:prstGeom prst="rect">
            <a:avLst/>
          </a:prstGeom>
          <a:ln w="12700">
            <a:miter lim="400000"/>
          </a:ln>
        </p:spPr>
      </p:pic>
      <p:sp>
        <p:nvSpPr>
          <p:cNvPr id="404" name="We do not know…"/>
          <p:cNvSpPr txBox="1"/>
          <p:nvPr>
            <p:ph type="body" sz="half" idx="4294967295"/>
          </p:nvPr>
        </p:nvSpPr>
        <p:spPr>
          <a:xfrm>
            <a:off x="1437617" y="2985783"/>
            <a:ext cx="8946863" cy="200517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22325" indent="-322325" defTabSz="429768">
              <a:spcBef>
                <a:spcPts val="500"/>
              </a:spcBef>
              <a:defRPr sz="2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 do not know</a:t>
            </a:r>
          </a:p>
          <a:p>
            <a:pPr marL="322325" indent="-322325" defTabSz="429768">
              <a:spcBef>
                <a:spcPts val="500"/>
              </a:spcBef>
              <a:defRPr sz="2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22325" indent="-322325" defTabSz="429768">
              <a:spcBef>
                <a:spcPts val="500"/>
              </a:spcBef>
              <a:defRPr sz="2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Can we estimate              ? Difficulty to estimate</a:t>
            </a:r>
          </a:p>
          <a:p>
            <a:pPr marL="322325" indent="-322325" defTabSz="429768">
              <a:spcBef>
                <a:spcPts val="500"/>
              </a:spcBef>
              <a:defRPr sz="2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22325" indent="-322325" defTabSz="429768">
              <a:spcBef>
                <a:spcPts val="500"/>
              </a:spcBef>
              <a:defRPr sz="225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Designing a parameter-free model such that it simulates </a:t>
            </a:r>
          </a:p>
        </p:txBody>
      </p:sp>
      <p:pic>
        <p:nvPicPr>
          <p:cNvPr id="40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66657" y="3830935"/>
            <a:ext cx="889237" cy="312179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0903" y="4677171"/>
            <a:ext cx="2616312" cy="296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imulating the 2-Poisson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Simulating the 2-Poisson model</a:t>
            </a:r>
          </a:p>
        </p:txBody>
      </p:sp>
      <p:sp>
        <p:nvSpPr>
          <p:cNvPr id="41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4495" y="1771947"/>
            <a:ext cx="4547516" cy="2680874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lides from Stanford CS276 Information retrieval"/>
          <p:cNvSpPr txBox="1"/>
          <p:nvPr/>
        </p:nvSpPr>
        <p:spPr>
          <a:xfrm>
            <a:off x="850080" y="5946057"/>
            <a:ext cx="6583445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Stanford CS276 Information retrieval</a:t>
            </a:r>
          </a:p>
        </p:txBody>
      </p:sp>
      <p:pic>
        <p:nvPicPr>
          <p:cNvPr id="414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74137" y="4314676"/>
            <a:ext cx="776566" cy="521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39306" y="1587500"/>
            <a:ext cx="5020828" cy="2680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22450" y="4842438"/>
            <a:ext cx="4327915" cy="679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2649" y="1960612"/>
            <a:ext cx="1028979" cy="306505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Rectangle"/>
          <p:cNvSpPr/>
          <p:nvPr/>
        </p:nvSpPr>
        <p:spPr>
          <a:xfrm>
            <a:off x="3858845" y="4564439"/>
            <a:ext cx="298653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19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76935" y="4811583"/>
            <a:ext cx="4006590" cy="77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29846" y="5198616"/>
            <a:ext cx="2849661" cy="306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8" grpId="1"/>
      <p:bldP build="whole" bldLvl="1" animBg="1" rev="0" advAuto="0" spid="419" grpId="2"/>
      <p:bldP build="whole" bldLvl="1" animBg="1" rev="0" advAuto="0" spid="420" grpId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Analysis of BM25 formul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Analysis of BM25 formulation</a:t>
            </a:r>
          </a:p>
        </p:txBody>
      </p:sp>
      <p:sp>
        <p:nvSpPr>
          <p:cNvPr id="42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26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74137" y="4314676"/>
            <a:ext cx="776566" cy="521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48991" y="1595590"/>
            <a:ext cx="5020828" cy="2680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1935" y="2059393"/>
            <a:ext cx="4327915" cy="679524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Rectangle"/>
          <p:cNvSpPr/>
          <p:nvPr/>
        </p:nvSpPr>
        <p:spPr>
          <a:xfrm>
            <a:off x="2378330" y="1781394"/>
            <a:ext cx="2986535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30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496420" y="2028538"/>
            <a:ext cx="4006590" cy="77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529846" y="5198616"/>
            <a:ext cx="2849661" cy="306505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IDF"/>
          <p:cNvSpPr txBox="1"/>
          <p:nvPr/>
        </p:nvSpPr>
        <p:spPr>
          <a:xfrm>
            <a:off x="767141" y="3728391"/>
            <a:ext cx="55420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IDF</a:t>
            </a:r>
          </a:p>
        </p:txBody>
      </p:sp>
      <p:sp>
        <p:nvSpPr>
          <p:cNvPr id="433" name="Pivoted document length normalization"/>
          <p:cNvSpPr txBox="1"/>
          <p:nvPr/>
        </p:nvSpPr>
        <p:spPr>
          <a:xfrm>
            <a:off x="2269483" y="3728391"/>
            <a:ext cx="5335385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Pivoted document length normalization</a:t>
            </a:r>
          </a:p>
        </p:txBody>
      </p:sp>
      <p:sp>
        <p:nvSpPr>
          <p:cNvPr id="434" name="Line"/>
          <p:cNvSpPr/>
          <p:nvPr/>
        </p:nvSpPr>
        <p:spPr>
          <a:xfrm flipV="1">
            <a:off x="1044244" y="2808432"/>
            <a:ext cx="1867078" cy="75616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5" name="Line"/>
          <p:cNvSpPr/>
          <p:nvPr/>
        </p:nvSpPr>
        <p:spPr>
          <a:xfrm flipH="1" flipV="1">
            <a:off x="4741508" y="2789720"/>
            <a:ext cx="199792" cy="950420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Rectangle"/>
          <p:cNvSpPr/>
          <p:nvPr/>
        </p:nvSpPr>
        <p:spPr>
          <a:xfrm>
            <a:off x="2519294" y="1770456"/>
            <a:ext cx="904662" cy="983012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Rectangle"/>
          <p:cNvSpPr/>
          <p:nvPr/>
        </p:nvSpPr>
        <p:spPr>
          <a:xfrm>
            <a:off x="3924552" y="2444521"/>
            <a:ext cx="1919767" cy="472884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43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91998" y="5351868"/>
            <a:ext cx="6271037" cy="850938"/>
          </a:xfrm>
          <a:prstGeom prst="rect">
            <a:avLst/>
          </a:prstGeom>
          <a:ln w="12700">
            <a:miter lim="400000"/>
          </a:ln>
        </p:spPr>
      </p:pic>
      <p:sp>
        <p:nvSpPr>
          <p:cNvPr id="439" name="Line"/>
          <p:cNvSpPr/>
          <p:nvPr/>
        </p:nvSpPr>
        <p:spPr>
          <a:xfrm flipH="1">
            <a:off x="6213862" y="5766283"/>
            <a:ext cx="525142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40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978308" y="5406365"/>
            <a:ext cx="1865319" cy="65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3" grpId="3"/>
      <p:bldP build="whole" bldLvl="1" animBg="1" rev="0" advAuto="0" spid="439" grpId="7"/>
      <p:bldP build="whole" bldLvl="1" animBg="1" rev="0" advAuto="0" spid="435" grpId="2"/>
      <p:bldP build="whole" bldLvl="1" animBg="1" rev="0" advAuto="0" spid="438" grpId="5"/>
      <p:bldP build="whole" bldLvl="1" animBg="1" rev="0" advAuto="0" spid="434" grpId="1"/>
      <p:bldP build="whole" bldLvl="1" animBg="1" rev="0" advAuto="0" spid="432" grpId="4"/>
      <p:bldP build="whole" bldLvl="1" animBg="1" rev="0" advAuto="0" spid="440" grpId="6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Multi-field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Multi-field retrieval</a:t>
            </a:r>
          </a:p>
        </p:txBody>
      </p:sp>
      <p:sp>
        <p:nvSpPr>
          <p:cNvPr id="44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550" y="1778000"/>
            <a:ext cx="7099358" cy="410469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ctangle"/>
          <p:cNvSpPr/>
          <p:nvPr/>
        </p:nvSpPr>
        <p:spPr>
          <a:xfrm>
            <a:off x="1003300" y="1626067"/>
            <a:ext cx="5164513" cy="632049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H="1" flipV="1">
            <a:off x="6096000" y="1854034"/>
            <a:ext cx="2280793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title"/>
          <p:cNvSpPr txBox="1"/>
          <p:nvPr/>
        </p:nvSpPr>
        <p:spPr>
          <a:xfrm>
            <a:off x="8660579" y="1672342"/>
            <a:ext cx="114129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450" name="Line"/>
          <p:cNvSpPr/>
          <p:nvPr/>
        </p:nvSpPr>
        <p:spPr>
          <a:xfrm flipH="1">
            <a:off x="8090832" y="3670134"/>
            <a:ext cx="737418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1" name="question"/>
          <p:cNvSpPr txBox="1"/>
          <p:nvPr/>
        </p:nvSpPr>
        <p:spPr>
          <a:xfrm>
            <a:off x="8952679" y="3463885"/>
            <a:ext cx="175769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question</a:t>
            </a:r>
          </a:p>
        </p:txBody>
      </p:sp>
      <p:sp>
        <p:nvSpPr>
          <p:cNvPr id="452" name="Rectangle"/>
          <p:cNvSpPr/>
          <p:nvPr/>
        </p:nvSpPr>
        <p:spPr>
          <a:xfrm>
            <a:off x="990600" y="2710796"/>
            <a:ext cx="7061258" cy="3077791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2" grpId="2"/>
      <p:bldP build="whole" bldLvl="1" animBg="1" rev="0" advAuto="0" spid="44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BM25F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BM25F</a:t>
            </a:r>
          </a:p>
        </p:txBody>
      </p:sp>
      <p:sp>
        <p:nvSpPr>
          <p:cNvPr id="45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5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6257" y="4068415"/>
            <a:ext cx="2419426" cy="684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8883" y="4105026"/>
            <a:ext cx="2347492" cy="744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559575" y="4086988"/>
            <a:ext cx="3172926" cy="706965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Each variable is estimated as the weighted sum of its field value"/>
          <p:cNvSpPr txBox="1"/>
          <p:nvPr>
            <p:ph type="body" sz="half" idx="4294967295"/>
          </p:nvPr>
        </p:nvSpPr>
        <p:spPr>
          <a:xfrm>
            <a:off x="828017" y="2985783"/>
            <a:ext cx="10076468" cy="1998379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Each variable is estimated as the weighted sum of its field value</a:t>
            </a:r>
          </a:p>
        </p:txBody>
      </p:sp>
      <p:sp>
        <p:nvSpPr>
          <p:cNvPr id="462" name="parameter estimation using grid search"/>
          <p:cNvSpPr txBox="1"/>
          <p:nvPr/>
        </p:nvSpPr>
        <p:spPr>
          <a:xfrm>
            <a:off x="2984254" y="5574947"/>
            <a:ext cx="493388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parameter estimation using grid search</a:t>
            </a:r>
          </a:p>
        </p:txBody>
      </p:sp>
      <p:sp>
        <p:nvSpPr>
          <p:cNvPr id="463" name="Line"/>
          <p:cNvSpPr/>
          <p:nvPr/>
        </p:nvSpPr>
        <p:spPr>
          <a:xfrm flipH="1" flipV="1">
            <a:off x="2749908" y="4653169"/>
            <a:ext cx="2801095" cy="94395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4" name="Line"/>
          <p:cNvSpPr/>
          <p:nvPr/>
        </p:nvSpPr>
        <p:spPr>
          <a:xfrm flipV="1">
            <a:off x="5588358" y="4728965"/>
            <a:ext cx="3526433" cy="805460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Line"/>
          <p:cNvSpPr/>
          <p:nvPr/>
        </p:nvSpPr>
        <p:spPr>
          <a:xfrm flipV="1">
            <a:off x="5536644" y="4643634"/>
            <a:ext cx="233313" cy="953203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6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25226" y="1483852"/>
            <a:ext cx="7674038" cy="911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3" grpId="1"/>
      <p:bldP build="whole" bldLvl="1" animBg="1" rev="0" advAuto="0" spid="464" grpId="2"/>
      <p:bldP build="whole" bldLvl="1" animBg="1" rev="0" advAuto="0" spid="465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Multi-field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Multi-field retrieval</a:t>
            </a:r>
          </a:p>
        </p:txBody>
      </p:sp>
      <p:sp>
        <p:nvSpPr>
          <p:cNvPr id="47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2945" y="2855368"/>
            <a:ext cx="9424610" cy="2595064"/>
          </a:xfrm>
          <a:prstGeom prst="rect">
            <a:avLst/>
          </a:prstGeom>
          <a:ln w="12700">
            <a:miter lim="400000"/>
          </a:ln>
        </p:spPr>
      </p:pic>
      <p:sp>
        <p:nvSpPr>
          <p:cNvPr id="473" name="Rectangle"/>
          <p:cNvSpPr/>
          <p:nvPr/>
        </p:nvSpPr>
        <p:spPr>
          <a:xfrm>
            <a:off x="1115645" y="2044828"/>
            <a:ext cx="3222477" cy="8654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74" name="BM25 outperforms TF-IDF in every field &amp; combined"/>
          <p:cNvSpPr txBox="1"/>
          <p:nvPr>
            <p:ph type="body" sz="quarter" idx="4294967295"/>
          </p:nvPr>
        </p:nvSpPr>
        <p:spPr>
          <a:xfrm>
            <a:off x="600769" y="1544531"/>
            <a:ext cx="10990462" cy="95239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BM25 outperforms TF-IDF in every field &amp; combined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ap of last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Recap of last lecture</a:t>
            </a:r>
          </a:p>
        </p:txBody>
      </p:sp>
      <p:sp>
        <p:nvSpPr>
          <p:cNvPr id="66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" name="The boolean retrieval system…"/>
          <p:cNvSpPr txBox="1"/>
          <p:nvPr>
            <p:ph type="body" idx="4294967295"/>
          </p:nvPr>
        </p:nvSpPr>
        <p:spPr>
          <a:xfrm>
            <a:off x="600769" y="1544531"/>
            <a:ext cx="10432127" cy="496283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boolean retrieval system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Vector-space model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TF: representing documents/queries with a term-document matrix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Rescaling methods: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IDF: penalizing words which appears everywhere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Term frequency rescaling (logarithmic, max normalization)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Pivoted length normalization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Analysis on the n-Poisson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Analysis on the n-Poisson model</a:t>
            </a:r>
          </a:p>
        </p:txBody>
      </p:sp>
      <p:sp>
        <p:nvSpPr>
          <p:cNvPr id="47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80" name="Advantage: BM25 is based on the 2-Poisson model"/>
          <p:cNvSpPr txBox="1"/>
          <p:nvPr>
            <p:ph type="body" sz="half" idx="4294967295"/>
          </p:nvPr>
        </p:nvSpPr>
        <p:spPr>
          <a:xfrm>
            <a:off x="600769" y="1544531"/>
            <a:ext cx="10550771" cy="1730091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8F00"/>
                </a:solidFill>
              </a:rPr>
              <a:t>Advantage: </a:t>
            </a:r>
            <a:r>
              <a:t>BM25 is based on the 2-Poisson model</a:t>
            </a:r>
          </a:p>
        </p:txBody>
      </p:sp>
      <p:sp>
        <p:nvSpPr>
          <p:cNvPr id="481" name="Oval"/>
          <p:cNvSpPr/>
          <p:nvPr/>
        </p:nvSpPr>
        <p:spPr>
          <a:xfrm>
            <a:off x="1582020" y="2650468"/>
            <a:ext cx="2644807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2" name="Circle"/>
          <p:cNvSpPr/>
          <p:nvPr/>
        </p:nvSpPr>
        <p:spPr>
          <a:xfrm>
            <a:off x="2639171" y="5281638"/>
            <a:ext cx="530505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3" name="Line"/>
          <p:cNvSpPr/>
          <p:nvPr/>
        </p:nvSpPr>
        <p:spPr>
          <a:xfrm flipV="1">
            <a:off x="2891723" y="3260973"/>
            <a:ext cx="1" cy="6618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8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4423" y="5402706"/>
            <a:ext cx="225401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90123" y="2783170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Line"/>
          <p:cNvSpPr/>
          <p:nvPr/>
        </p:nvSpPr>
        <p:spPr>
          <a:xfrm flipV="1">
            <a:off x="2917123" y="4621193"/>
            <a:ext cx="1" cy="6618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7" name="Circle"/>
          <p:cNvSpPr/>
          <p:nvPr/>
        </p:nvSpPr>
        <p:spPr>
          <a:xfrm>
            <a:off x="2626471" y="3992786"/>
            <a:ext cx="530505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488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68674" y="4126555"/>
            <a:ext cx="296899" cy="262967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eliteness: d satisfies q’s information need, when q is a single term"/>
          <p:cNvSpPr txBox="1"/>
          <p:nvPr/>
        </p:nvSpPr>
        <p:spPr>
          <a:xfrm>
            <a:off x="5031128" y="2480843"/>
            <a:ext cx="5819523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eliteness</a:t>
            </a:r>
            <a:r>
              <a:t>: d satisfies q’s information need, when q is a</a:t>
            </a:r>
            <a:r>
              <a:rPr b="1">
                <a:solidFill>
                  <a:srgbClr val="FF2600"/>
                </a:solidFill>
              </a:rPr>
              <a:t> single term</a:t>
            </a:r>
            <a:r>
              <a:t> </a:t>
            </a:r>
          </a:p>
        </p:txBody>
      </p:sp>
      <p:sp>
        <p:nvSpPr>
          <p:cNvPr id="490" name="Line"/>
          <p:cNvSpPr/>
          <p:nvPr/>
        </p:nvSpPr>
        <p:spPr>
          <a:xfrm flipH="1" flipV="1">
            <a:off x="3061771" y="3364355"/>
            <a:ext cx="952138" cy="19638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1" name="Circle"/>
          <p:cNvSpPr/>
          <p:nvPr/>
        </p:nvSpPr>
        <p:spPr>
          <a:xfrm>
            <a:off x="3786772" y="5271624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92" name="Disadvantages:…"/>
          <p:cNvSpPr txBox="1"/>
          <p:nvPr/>
        </p:nvSpPr>
        <p:spPr>
          <a:xfrm>
            <a:off x="4490584" y="3540413"/>
            <a:ext cx="6855665" cy="23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36042" indent="-336042" defTabSz="448055">
              <a:spcBef>
                <a:spcPts val="500"/>
              </a:spcBef>
              <a:buSzPct val="100000"/>
              <a:buFont typeface="Arial"/>
              <a:buChar char="•"/>
              <a:defRPr sz="2352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Disadvantages:</a:t>
            </a:r>
            <a:endParaRPr b="1">
              <a:solidFill>
                <a:srgbClr val="008F00"/>
              </a:solidFill>
            </a:endParaRPr>
          </a:p>
          <a:p>
            <a:pPr lvl="1" marL="784098" indent="-336042" defTabSz="448055">
              <a:spcBef>
                <a:spcPts val="500"/>
              </a:spcBef>
              <a:buSzPct val="100000"/>
              <a:buFont typeface="Arial"/>
              <a:buChar char="•"/>
              <a:defRPr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single term, documents will not fall cleanly into elite/non-elite set</a:t>
            </a:r>
          </a:p>
          <a:p>
            <a:pPr lvl="1" marL="784098" indent="-336042" defTabSz="448055">
              <a:spcBef>
                <a:spcPts val="500"/>
              </a:spcBef>
              <a:buSzPct val="100000"/>
              <a:buFont typeface="Arial"/>
              <a:buChar char="•"/>
              <a:defRPr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multiple term, requires a combinatorial explosion of elite set</a:t>
            </a:r>
          </a:p>
          <a:p>
            <a:pPr lvl="1" marL="784098" indent="-336042" defTabSz="448055">
              <a:spcBef>
                <a:spcPts val="500"/>
              </a:spcBef>
              <a:buSzPct val="100000"/>
              <a:buFont typeface="Arial"/>
              <a:buChar char="•"/>
              <a:defRPr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Requires explicit indexing of the ‘elite’ words</a:t>
            </a:r>
          </a:p>
        </p:txBody>
      </p:sp>
      <p:pic>
        <p:nvPicPr>
          <p:cNvPr id="493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6773" y="5402706"/>
            <a:ext cx="1905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Language model-based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Language model-based retrieval </a:t>
            </a:r>
          </a:p>
        </p:txBody>
      </p:sp>
      <p:sp>
        <p:nvSpPr>
          <p:cNvPr id="49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9" name="A language model-based retrieval method [Ponte and Croft, 1998]…"/>
          <p:cNvSpPr txBox="1"/>
          <p:nvPr>
            <p:ph type="body" sz="half" idx="4294967295"/>
          </p:nvPr>
        </p:nvSpPr>
        <p:spPr>
          <a:xfrm>
            <a:off x="454695" y="1331260"/>
            <a:ext cx="10415101" cy="2375733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language model-based retrieval method [Ponte and Croft, 1998]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Bernoulli -&gt; multinomial</a:t>
            </a:r>
          </a:p>
        </p:txBody>
      </p:sp>
      <p:pic>
        <p:nvPicPr>
          <p:cNvPr id="500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6400" y="3849935"/>
            <a:ext cx="5719403" cy="1795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3172" y="2173053"/>
            <a:ext cx="8668297" cy="692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374209" y="3732010"/>
            <a:ext cx="5022947" cy="834607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Line"/>
          <p:cNvSpPr/>
          <p:nvPr/>
        </p:nvSpPr>
        <p:spPr>
          <a:xfrm flipV="1">
            <a:off x="8561549" y="4525467"/>
            <a:ext cx="1" cy="105894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4" name="corpus unigram LM"/>
          <p:cNvSpPr txBox="1"/>
          <p:nvPr/>
        </p:nvSpPr>
        <p:spPr>
          <a:xfrm>
            <a:off x="7504879" y="5543264"/>
            <a:ext cx="335342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corpus unigram LM</a:t>
            </a:r>
          </a:p>
        </p:txBody>
      </p:sp>
      <p:pic>
        <p:nvPicPr>
          <p:cNvPr id="505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55307" y="4956249"/>
            <a:ext cx="576965" cy="197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Language model-based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Language model-based retrieval </a:t>
            </a:r>
          </a:p>
        </p:txBody>
      </p:sp>
      <p:sp>
        <p:nvSpPr>
          <p:cNvPr id="51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11" name="Oval"/>
          <p:cNvSpPr/>
          <p:nvPr/>
        </p:nvSpPr>
        <p:spPr>
          <a:xfrm>
            <a:off x="1455020" y="1848163"/>
            <a:ext cx="2644807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2" name="Circle"/>
          <p:cNvSpPr/>
          <p:nvPr/>
        </p:nvSpPr>
        <p:spPr>
          <a:xfrm>
            <a:off x="2512171" y="4479333"/>
            <a:ext cx="530505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13" name="Line"/>
          <p:cNvSpPr/>
          <p:nvPr/>
        </p:nvSpPr>
        <p:spPr>
          <a:xfrm flipV="1">
            <a:off x="2764723" y="2458668"/>
            <a:ext cx="1" cy="6618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1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77423" y="4600401"/>
            <a:ext cx="225401" cy="262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63123" y="1980865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Line"/>
          <p:cNvSpPr/>
          <p:nvPr/>
        </p:nvSpPr>
        <p:spPr>
          <a:xfrm flipV="1">
            <a:off x="2790123" y="3818888"/>
            <a:ext cx="1" cy="66189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7" name="Circle"/>
          <p:cNvSpPr/>
          <p:nvPr/>
        </p:nvSpPr>
        <p:spPr>
          <a:xfrm>
            <a:off x="2499471" y="3190481"/>
            <a:ext cx="530505" cy="53050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18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1674" y="3324250"/>
            <a:ext cx="296899" cy="262968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Line"/>
          <p:cNvSpPr/>
          <p:nvPr/>
        </p:nvSpPr>
        <p:spPr>
          <a:xfrm flipH="1" flipV="1">
            <a:off x="2934771" y="2562051"/>
            <a:ext cx="952138" cy="196380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0" name="Circle"/>
          <p:cNvSpPr/>
          <p:nvPr/>
        </p:nvSpPr>
        <p:spPr>
          <a:xfrm>
            <a:off x="3659772" y="4469319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1" name="Oval"/>
          <p:cNvSpPr/>
          <p:nvPr/>
        </p:nvSpPr>
        <p:spPr>
          <a:xfrm>
            <a:off x="7309720" y="4428560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2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17824" y="4561263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Circle"/>
          <p:cNvSpPr/>
          <p:nvPr/>
        </p:nvSpPr>
        <p:spPr>
          <a:xfrm>
            <a:off x="8366871" y="2056319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4" name="Line"/>
          <p:cNvSpPr/>
          <p:nvPr/>
        </p:nvSpPr>
        <p:spPr>
          <a:xfrm flipV="1">
            <a:off x="8637071" y="2562051"/>
            <a:ext cx="1" cy="178736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5" name="Disclaimer: the right figure is a schematic model, not a rigorous graphical model"/>
          <p:cNvSpPr txBox="1"/>
          <p:nvPr/>
        </p:nvSpPr>
        <p:spPr>
          <a:xfrm>
            <a:off x="1885877" y="5445085"/>
            <a:ext cx="8562016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Disclaimer: the right figure is a schematic model, not a rigorous graphical model</a:t>
            </a:r>
          </a:p>
        </p:txBody>
      </p:sp>
      <p:pic>
        <p:nvPicPr>
          <p:cNvPr id="52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29773" y="4600401"/>
            <a:ext cx="190501" cy="30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7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36873" y="2197687"/>
            <a:ext cx="190501" cy="30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Language model-based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Language model-based retrieval </a:t>
            </a:r>
          </a:p>
        </p:txBody>
      </p:sp>
      <p:sp>
        <p:nvSpPr>
          <p:cNvPr id="53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3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405" y="1545150"/>
            <a:ext cx="8253910" cy="1538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34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81076" y="3850241"/>
            <a:ext cx="8666931" cy="881788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Rectangle"/>
          <p:cNvSpPr/>
          <p:nvPr/>
        </p:nvSpPr>
        <p:spPr>
          <a:xfrm>
            <a:off x="7531100" y="3786075"/>
            <a:ext cx="3761609" cy="1258715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36" name="constant"/>
          <p:cNvSpPr txBox="1"/>
          <p:nvPr/>
        </p:nvSpPr>
        <p:spPr>
          <a:xfrm>
            <a:off x="9447979" y="5073627"/>
            <a:ext cx="175769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constant</a:t>
            </a:r>
          </a:p>
        </p:txBody>
      </p:sp>
      <p:sp>
        <p:nvSpPr>
          <p:cNvPr id="537" name="efficient to compute, general formulation"/>
          <p:cNvSpPr txBox="1"/>
          <p:nvPr/>
        </p:nvSpPr>
        <p:spPr>
          <a:xfrm>
            <a:off x="2958279" y="6318227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efficient to compute, general formulation</a:t>
            </a:r>
          </a:p>
        </p:txBody>
      </p:sp>
      <p:sp>
        <p:nvSpPr>
          <p:cNvPr id="538" name="Rectangle"/>
          <p:cNvSpPr/>
          <p:nvPr/>
        </p:nvSpPr>
        <p:spPr>
          <a:xfrm>
            <a:off x="3784600" y="5585023"/>
            <a:ext cx="1386660" cy="483667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39" name="Rectangle"/>
          <p:cNvSpPr/>
          <p:nvPr/>
        </p:nvSpPr>
        <p:spPr>
          <a:xfrm>
            <a:off x="6557129" y="5510832"/>
            <a:ext cx="1386661" cy="632049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40" name=".   .   ."/>
          <p:cNvSpPr txBox="1"/>
          <p:nvPr/>
        </p:nvSpPr>
        <p:spPr>
          <a:xfrm>
            <a:off x="2319006" y="3367001"/>
            <a:ext cx="83804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.   .   . </a:t>
            </a:r>
          </a:p>
        </p:txBody>
      </p:sp>
      <p:pic>
        <p:nvPicPr>
          <p:cNvPr id="541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14527" y="5102720"/>
            <a:ext cx="7941266" cy="844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48944" y="4396581"/>
            <a:ext cx="366664" cy="218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5" grpId="1"/>
      <p:bldP build="whole" bldLvl="1" animBg="1" rev="0" advAuto="0" spid="539" grpId="3"/>
      <p:bldP build="whole" bldLvl="1" animBg="1" rev="0" advAuto="0" spid="538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Different senses of ‘model’ [Ponte and Croft, 98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Different senses of ‘model’ [Ponte and Croft, 98]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48" name="First sense (high level): an abstraction of the retrieval task itself…"/>
          <p:cNvSpPr txBox="1"/>
          <p:nvPr>
            <p:ph type="body" idx="4294967295"/>
          </p:nvPr>
        </p:nvSpPr>
        <p:spPr>
          <a:xfrm>
            <a:off x="600769" y="1544531"/>
            <a:ext cx="11163499" cy="4462973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First sense (high level): an abstraction of the retrieval task itself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Second sense (mid level): modeling the distribution, e.g., 2-Poisson model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Thirds sense (low level): which </a:t>
            </a:r>
            <a:r>
              <a:rPr b="1">
                <a:solidFill>
                  <a:srgbClr val="FF2600"/>
                </a:solidFill>
              </a:rPr>
              <a:t>statistical language model</a:t>
            </a:r>
            <a:r>
              <a:t> is used in </a:t>
            </a:r>
          </a:p>
        </p:txBody>
      </p:sp>
      <p:pic>
        <p:nvPicPr>
          <p:cNvPr id="5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7340" y="2266255"/>
            <a:ext cx="1999251" cy="1499438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Line"/>
          <p:cNvSpPr/>
          <p:nvPr/>
        </p:nvSpPr>
        <p:spPr>
          <a:xfrm>
            <a:off x="4497549" y="3209513"/>
            <a:ext cx="1227575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1" name="decouple"/>
          <p:cNvSpPr txBox="1"/>
          <p:nvPr/>
        </p:nvSpPr>
        <p:spPr>
          <a:xfrm>
            <a:off x="4491327" y="2565941"/>
            <a:ext cx="175769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decouple</a:t>
            </a:r>
          </a:p>
        </p:txBody>
      </p:sp>
      <p:sp>
        <p:nvSpPr>
          <p:cNvPr id="552" name="retrieval model"/>
          <p:cNvSpPr txBox="1"/>
          <p:nvPr/>
        </p:nvSpPr>
        <p:spPr>
          <a:xfrm>
            <a:off x="6053427" y="2673064"/>
            <a:ext cx="2407685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retrieval model</a:t>
            </a:r>
          </a:p>
        </p:txBody>
      </p:sp>
      <p:sp>
        <p:nvSpPr>
          <p:cNvPr id="553" name="other problems (e.g., indexing)"/>
          <p:cNvSpPr txBox="1"/>
          <p:nvPr/>
        </p:nvSpPr>
        <p:spPr>
          <a:xfrm>
            <a:off x="8789415" y="2673064"/>
            <a:ext cx="2407685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other problems (e.g., indexing)</a:t>
            </a:r>
          </a:p>
        </p:txBody>
      </p:sp>
      <p:sp>
        <p:nvSpPr>
          <p:cNvPr id="554" name="+"/>
          <p:cNvSpPr txBox="1"/>
          <p:nvPr/>
        </p:nvSpPr>
        <p:spPr>
          <a:xfrm>
            <a:off x="8303383" y="2655794"/>
            <a:ext cx="282733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400">
                <a:solidFill>
                  <a:srgbClr val="FF2600"/>
                </a:solidFill>
              </a:defRPr>
            </a:lvl1pPr>
          </a:lstStyle>
          <a:p>
            <a:pPr/>
            <a:r>
              <a:t>+</a:t>
            </a:r>
          </a:p>
        </p:txBody>
      </p:sp>
      <p:pic>
        <p:nvPicPr>
          <p:cNvPr id="55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9065" y="5045075"/>
            <a:ext cx="1305212" cy="282415"/>
          </a:xfrm>
          <a:prstGeom prst="rect">
            <a:avLst/>
          </a:prstGeom>
          <a:ln w="12700">
            <a:miter lim="400000"/>
          </a:ln>
        </p:spPr>
      </p:pic>
      <p:sp>
        <p:nvSpPr>
          <p:cNvPr id="556" name="RSJ model without relevance judgment"/>
          <p:cNvSpPr txBox="1"/>
          <p:nvPr/>
        </p:nvSpPr>
        <p:spPr>
          <a:xfrm>
            <a:off x="731171" y="6123288"/>
            <a:ext cx="406858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RSJ model without relevance judgment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tatistical language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Statistical language model</a:t>
            </a:r>
          </a:p>
        </p:txBody>
      </p:sp>
      <p:sp>
        <p:nvSpPr>
          <p:cNvPr id="56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62" name="A probability distribution over word sequences…"/>
          <p:cNvSpPr txBox="1"/>
          <p:nvPr>
            <p:ph type="body" idx="4294967295"/>
          </p:nvPr>
        </p:nvSpPr>
        <p:spPr>
          <a:xfrm>
            <a:off x="520005" y="1496793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899" indent="-342899" defTabSz="914400"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 probability distribution over word sequences</a:t>
            </a:r>
          </a:p>
          <a:p>
            <a:pPr lvl="1" marL="742950" indent="-285750" defTabSz="914400">
              <a:spcBef>
                <a:spcPts val="600"/>
              </a:spcBef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</a:t>
            </a:r>
            <a:r>
              <a:rPr i="1">
                <a:solidFill>
                  <a:srgbClr val="CC0000"/>
                </a:solidFill>
              </a:rPr>
              <a:t>Today is Wednesday</a:t>
            </a:r>
            <a:r>
              <a:t>”) ≈ </a:t>
            </a:r>
            <a:r>
              <a:rPr>
                <a:solidFill>
                  <a:srgbClr val="CC0000"/>
                </a:solidFill>
              </a:rPr>
              <a:t>0.001</a:t>
            </a:r>
          </a:p>
          <a:p>
            <a:pPr lvl="1" marL="742950" indent="-285750" defTabSz="914400">
              <a:spcBef>
                <a:spcPts val="600"/>
              </a:spcBef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</a:t>
            </a:r>
            <a:r>
              <a:rPr i="1">
                <a:solidFill>
                  <a:srgbClr val="CC0000"/>
                </a:solidFill>
              </a:rPr>
              <a:t>Today Wednesday is</a:t>
            </a:r>
            <a:r>
              <a:t>”) ≈ </a:t>
            </a:r>
            <a:r>
              <a:rPr>
                <a:solidFill>
                  <a:srgbClr val="CC0000"/>
                </a:solidFill>
              </a:rPr>
              <a:t>0.0000000000001</a:t>
            </a:r>
          </a:p>
          <a:p>
            <a:pPr lvl="1" marL="742950" indent="-285750" defTabSz="914400">
              <a:spcBef>
                <a:spcPts val="600"/>
              </a:spcBef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</a:t>
            </a:r>
            <a:r>
              <a:rPr i="1">
                <a:solidFill>
                  <a:srgbClr val="CC0000"/>
                </a:solidFill>
              </a:rPr>
              <a:t>The eigenvalue is positive</a:t>
            </a:r>
            <a:r>
              <a:rPr i="1"/>
              <a:t>”</a:t>
            </a:r>
            <a:r>
              <a:t>) ≈ </a:t>
            </a:r>
            <a:r>
              <a:rPr>
                <a:solidFill>
                  <a:srgbClr val="CC0000"/>
                </a:solidFill>
              </a:rPr>
              <a:t>0.00001</a:t>
            </a:r>
            <a:endParaRPr>
              <a:solidFill>
                <a:srgbClr val="CC0000"/>
              </a:solidFill>
            </a:endParaRPr>
          </a:p>
          <a:p>
            <a:pPr marL="250657" indent="-250657" defTabSz="914400">
              <a:spcBef>
                <a:spcPts val="600"/>
              </a:spcBef>
              <a:buFontTx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Unigram language model</a:t>
            </a:r>
            <a:endParaRPr>
              <a:solidFill>
                <a:srgbClr val="CC0000"/>
              </a:solidFill>
            </a:endParaRPr>
          </a:p>
          <a:p>
            <a:pPr lvl="1" marL="800100" indent="-342900" defTabSz="914400">
              <a:buChar char="•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Generate text by generating each word INDEPENDENTLY</a:t>
            </a:r>
          </a:p>
          <a:p>
            <a:pPr lvl="1" marL="800100" indent="-342900" defTabSz="914400">
              <a:buChar char="•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Thus, p(w</a:t>
            </a:r>
            <a:r>
              <a:rPr baseline="-32434"/>
              <a:t>1</a:t>
            </a:r>
            <a:r>
              <a:t> w</a:t>
            </a:r>
            <a:r>
              <a:rPr baseline="-32434"/>
              <a:t>2</a:t>
            </a:r>
            <a:r>
              <a:t> ... w</a:t>
            </a:r>
            <a:r>
              <a:rPr baseline="-32434"/>
              <a:t>n</a:t>
            </a:r>
            <a:r>
              <a:t>)=p(w</a:t>
            </a:r>
            <a:r>
              <a:rPr baseline="-32434"/>
              <a:t>1</a:t>
            </a:r>
            <a:r>
              <a:t>)p(w</a:t>
            </a:r>
            <a:r>
              <a:rPr baseline="-32434"/>
              <a:t>2</a:t>
            </a:r>
            <a:r>
              <a:t>)…p(w</a:t>
            </a:r>
            <a:r>
              <a:rPr baseline="-32434"/>
              <a:t>n</a:t>
            </a:r>
            <a:r>
              <a:t>)</a:t>
            </a:r>
          </a:p>
          <a:p>
            <a:pPr lvl="1" marL="800100" indent="-342900" defTabSz="914400">
              <a:buChar char="•"/>
              <a:defRPr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Parameters: {p(t</a:t>
            </a:r>
            <a:r>
              <a:rPr baseline="-32434"/>
              <a:t>i</a:t>
            </a:r>
            <a:r>
              <a:t>)}  p(t</a:t>
            </a:r>
            <a:r>
              <a:rPr baseline="-32434"/>
              <a:t>1</a:t>
            </a:r>
            <a:r>
              <a:t>)+…+p(t</a:t>
            </a:r>
            <a:r>
              <a:rPr baseline="-32434"/>
              <a:t>N</a:t>
            </a:r>
            <a:r>
              <a:t>)=1 (N is voc. size)</a:t>
            </a:r>
          </a:p>
        </p:txBody>
      </p:sp>
      <p:pic>
        <p:nvPicPr>
          <p:cNvPr id="5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7500" y="5251450"/>
            <a:ext cx="3377389" cy="131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46502" y="5431259"/>
            <a:ext cx="3377390" cy="9529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Notes on language model-based retrieva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Notes on language model-based retrieval</a:t>
            </a:r>
          </a:p>
        </p:txBody>
      </p:sp>
      <p:sp>
        <p:nvSpPr>
          <p:cNvPr id="56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0" name="Advantages:…"/>
          <p:cNvSpPr txBox="1"/>
          <p:nvPr>
            <p:ph type="body" idx="4294967295"/>
          </p:nvPr>
        </p:nvSpPr>
        <p:spPr>
          <a:xfrm>
            <a:off x="600769" y="1544531"/>
            <a:ext cx="10867788" cy="4705985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9051"/>
                </a:solidFill>
              </a:rPr>
              <a:t>Advantages</a:t>
            </a:r>
            <a:r>
              <a:t>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Avoided the disadvantages in eliteness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Defines a general framework, more accurate                   can further improve the model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some cases, has outperformed BM25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2600"/>
                </a:solidFill>
              </a:rPr>
              <a:t>Disadvantages</a:t>
            </a:r>
            <a:r>
              <a:t>: 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assumed equivalence between query and document is unrealistic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studied unigram language model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Performance is not always good</a:t>
            </a:r>
          </a:p>
        </p:txBody>
      </p:sp>
      <p:pic>
        <p:nvPicPr>
          <p:cNvPr id="57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8865" y="2492375"/>
            <a:ext cx="1305212" cy="282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Equivalence to KL-divergence retrieval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Equivalence to KL-divergence retrieval model</a:t>
            </a:r>
          </a:p>
        </p:txBody>
      </p:sp>
      <p:sp>
        <p:nvSpPr>
          <p:cNvPr id="576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77" name="KL divergence"/>
          <p:cNvSpPr txBox="1"/>
          <p:nvPr>
            <p:ph type="body" sz="half" idx="4294967295"/>
          </p:nvPr>
        </p:nvSpPr>
        <p:spPr>
          <a:xfrm>
            <a:off x="520005" y="2598631"/>
            <a:ext cx="10465555" cy="316323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KL divergence</a:t>
            </a:r>
          </a:p>
        </p:txBody>
      </p:sp>
      <p:pic>
        <p:nvPicPr>
          <p:cNvPr id="57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95246" y="2941080"/>
            <a:ext cx="3254876" cy="742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4957" y="3784117"/>
            <a:ext cx="8216039" cy="820851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Line"/>
          <p:cNvSpPr/>
          <p:nvPr/>
        </p:nvSpPr>
        <p:spPr>
          <a:xfrm flipV="1">
            <a:off x="2071849" y="4449267"/>
            <a:ext cx="1" cy="55740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1" name="why not the opposite?"/>
          <p:cNvSpPr txBox="1"/>
          <p:nvPr/>
        </p:nvSpPr>
        <p:spPr>
          <a:xfrm>
            <a:off x="153835" y="5098764"/>
            <a:ext cx="335342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why not the opposite?</a:t>
            </a:r>
          </a:p>
        </p:txBody>
      </p:sp>
      <p:sp>
        <p:nvSpPr>
          <p:cNvPr id="582" name="Rectangle"/>
          <p:cNvSpPr/>
          <p:nvPr/>
        </p:nvSpPr>
        <p:spPr>
          <a:xfrm>
            <a:off x="6375400" y="3659075"/>
            <a:ext cx="3917234" cy="902024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3" name="constant"/>
          <p:cNvSpPr txBox="1"/>
          <p:nvPr/>
        </p:nvSpPr>
        <p:spPr>
          <a:xfrm>
            <a:off x="8495479" y="4705387"/>
            <a:ext cx="175769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constant</a:t>
            </a:r>
          </a:p>
        </p:txBody>
      </p:sp>
      <p:sp>
        <p:nvSpPr>
          <p:cNvPr id="584" name=".   .   ."/>
          <p:cNvSpPr txBox="1"/>
          <p:nvPr/>
        </p:nvSpPr>
        <p:spPr>
          <a:xfrm>
            <a:off x="3309606" y="4799671"/>
            <a:ext cx="83804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.   .   . </a:t>
            </a:r>
          </a:p>
        </p:txBody>
      </p:sp>
      <p:pic>
        <p:nvPicPr>
          <p:cNvPr id="585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30053" y="5284341"/>
            <a:ext cx="5622829" cy="82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1127" y="1497874"/>
            <a:ext cx="7416314" cy="788970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Rectangle"/>
          <p:cNvSpPr/>
          <p:nvPr/>
        </p:nvSpPr>
        <p:spPr>
          <a:xfrm>
            <a:off x="4000667" y="5243755"/>
            <a:ext cx="1418162" cy="795451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8" name="Rectangle"/>
          <p:cNvSpPr/>
          <p:nvPr/>
        </p:nvSpPr>
        <p:spPr>
          <a:xfrm>
            <a:off x="5250203" y="1478692"/>
            <a:ext cx="1418162" cy="795452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89" name="smoothed"/>
          <p:cNvSpPr txBox="1"/>
          <p:nvPr/>
        </p:nvSpPr>
        <p:spPr>
          <a:xfrm>
            <a:off x="4873936" y="4708731"/>
            <a:ext cx="175769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smoothed</a:t>
            </a:r>
          </a:p>
        </p:txBody>
      </p:sp>
      <p:sp>
        <p:nvSpPr>
          <p:cNvPr id="590" name="Notes on the KL-divergence retrieval formula and Dirichlet prior smoothing"/>
          <p:cNvSpPr txBox="1"/>
          <p:nvPr/>
        </p:nvSpPr>
        <p:spPr>
          <a:xfrm>
            <a:off x="583380" y="6268304"/>
            <a:ext cx="1127460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Notes on the KL-divergence retrieval formula and Dirichlet prior smoothing</a:t>
            </a:r>
          </a:p>
        </p:txBody>
      </p:sp>
      <p:sp>
        <p:nvSpPr>
          <p:cNvPr id="591" name="(Eq. 1)"/>
          <p:cNvSpPr txBox="1"/>
          <p:nvPr/>
        </p:nvSpPr>
        <p:spPr>
          <a:xfrm>
            <a:off x="9168579" y="5488517"/>
            <a:ext cx="175769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(Eq. 1)</a:t>
            </a:r>
          </a:p>
        </p:txBody>
      </p:sp>
      <p:sp>
        <p:nvSpPr>
          <p:cNvPr id="592" name="Rectangle"/>
          <p:cNvSpPr/>
          <p:nvPr/>
        </p:nvSpPr>
        <p:spPr>
          <a:xfrm>
            <a:off x="5043183" y="3831383"/>
            <a:ext cx="996569" cy="5574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593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48095" y="4002633"/>
            <a:ext cx="986745" cy="355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2" grpId="1"/>
      <p:bldP build="whole" bldLvl="1" animBg="1" rev="0" advAuto="0" spid="588" grpId="3"/>
      <p:bldP build="whole" bldLvl="1" animBg="1" rev="0" advAuto="0" spid="587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Estimat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Estimating </a:t>
            </a:r>
          </a:p>
        </p:txBody>
      </p:sp>
      <p:sp>
        <p:nvSpPr>
          <p:cNvPr id="59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99" name="Estimating                  based on the maximum likelihood estimation…"/>
          <p:cNvSpPr txBox="1"/>
          <p:nvPr>
            <p:ph type="body" idx="4294967295"/>
          </p:nvPr>
        </p:nvSpPr>
        <p:spPr>
          <a:xfrm>
            <a:off x="600769" y="1544531"/>
            <a:ext cx="10550771" cy="351987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Estimating                  based on the maximum likelihood estimation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Disadvantage: if the word is unseen, probability will be 0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Solution: language model smoothing:</a:t>
            </a:r>
          </a:p>
        </p:txBody>
      </p:sp>
      <p:pic>
        <p:nvPicPr>
          <p:cNvPr id="600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0765" y="639955"/>
            <a:ext cx="1305212" cy="282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0765" y="1605155"/>
            <a:ext cx="1305212" cy="282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21646" y="2093118"/>
            <a:ext cx="2905004" cy="657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36278" y="4246215"/>
            <a:ext cx="3707703" cy="657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27676" y="4273123"/>
            <a:ext cx="1577490" cy="603632"/>
          </a:xfrm>
          <a:prstGeom prst="rect">
            <a:avLst/>
          </a:prstGeom>
          <a:ln w="12700">
            <a:miter lim="400000"/>
          </a:ln>
        </p:spPr>
      </p:pic>
      <p:sp>
        <p:nvSpPr>
          <p:cNvPr id="605" name="(plug in Eq. 1)"/>
          <p:cNvSpPr txBox="1"/>
          <p:nvPr/>
        </p:nvSpPr>
        <p:spPr>
          <a:xfrm>
            <a:off x="9126799" y="4368690"/>
            <a:ext cx="4120687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(plug in Eq. 1)</a:t>
            </a:r>
          </a:p>
        </p:txBody>
      </p:sp>
      <p:pic>
        <p:nvPicPr>
          <p:cNvPr id="606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14637" y="5073005"/>
            <a:ext cx="4213215" cy="688853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Dirichlet smoothing"/>
          <p:cNvSpPr txBox="1"/>
          <p:nvPr/>
        </p:nvSpPr>
        <p:spPr>
          <a:xfrm>
            <a:off x="8656899" y="5211182"/>
            <a:ext cx="4120687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Dirichlet smoothing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Estimat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Estimating </a:t>
            </a:r>
          </a:p>
        </p:txBody>
      </p:sp>
      <p:sp>
        <p:nvSpPr>
          <p:cNvPr id="61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13" name="Dirichlet smoothing…"/>
          <p:cNvSpPr txBox="1"/>
          <p:nvPr>
            <p:ph type="body" idx="4294967295"/>
          </p:nvPr>
        </p:nvSpPr>
        <p:spPr>
          <a:xfrm>
            <a:off x="600769" y="1544531"/>
            <a:ext cx="10844061" cy="3259475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Dirichlet smoothing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Jelinek-Mercer smoothing</a:t>
            </a:r>
          </a:p>
        </p:txBody>
      </p:sp>
      <p:pic>
        <p:nvPicPr>
          <p:cNvPr id="61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0765" y="639955"/>
            <a:ext cx="1305212" cy="282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2428" y="2268262"/>
            <a:ext cx="8199635" cy="769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13098" y="4017919"/>
            <a:ext cx="7021147" cy="727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Question from last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Question from last lecture</a:t>
            </a:r>
          </a:p>
        </p:txBody>
      </p:sp>
      <p:sp>
        <p:nvSpPr>
          <p:cNvPr id="72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3" name="Between the two term-frequency rescaling methods, which one works better? Max normalization or logarithmic?…"/>
          <p:cNvSpPr txBox="1"/>
          <p:nvPr>
            <p:ph type="body" idx="4294967295"/>
          </p:nvPr>
        </p:nvSpPr>
        <p:spPr>
          <a:xfrm>
            <a:off x="634142" y="1544531"/>
            <a:ext cx="10550770" cy="493243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Between the two term-frequency rescaling methods, which one works better? Max normalization or logarithmic? 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Max TF is unstable: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 TF in a document vary with change of stop words set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max TF in document d is an outlier, the normalization is incomparable with other documents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Does not work well with documents with different TF distribution</a:t>
            </a:r>
          </a:p>
        </p:txBody>
      </p:sp>
      <p:pic>
        <p:nvPicPr>
          <p:cNvPr id="7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72724" y="2503476"/>
            <a:ext cx="4542463" cy="637279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Max TF normalization"/>
          <p:cNvSpPr txBox="1"/>
          <p:nvPr/>
        </p:nvSpPr>
        <p:spPr>
          <a:xfrm>
            <a:off x="1659730" y="2602958"/>
            <a:ext cx="1960304" cy="692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1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 TF normalization</a:t>
            </a:r>
          </a:p>
        </p:txBody>
      </p:sp>
      <p:sp>
        <p:nvSpPr>
          <p:cNvPr id="76" name="Rectangle"/>
          <p:cNvSpPr/>
          <p:nvPr/>
        </p:nvSpPr>
        <p:spPr>
          <a:xfrm>
            <a:off x="4869874" y="1887803"/>
            <a:ext cx="1584743" cy="487170"/>
          </a:xfrm>
          <a:prstGeom prst="rect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Other smoothing method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Other smoothing methods</a:t>
            </a:r>
          </a:p>
        </p:txBody>
      </p:sp>
      <p:sp>
        <p:nvSpPr>
          <p:cNvPr id="62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Additive smoothing…"/>
          <p:cNvSpPr txBox="1"/>
          <p:nvPr>
            <p:ph type="body" idx="4294967295"/>
          </p:nvPr>
        </p:nvSpPr>
        <p:spPr>
          <a:xfrm>
            <a:off x="600769" y="1544531"/>
            <a:ext cx="10867788" cy="4705985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Additive smoothing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Good-Turing smoothing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Absolute discounting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Kneser-ney smoothing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uning parameters in smoothing models [Zhai and Lafferty 02]"/>
          <p:cNvSpPr txBox="1"/>
          <p:nvPr>
            <p:ph type="title" idx="4294967295"/>
          </p:nvPr>
        </p:nvSpPr>
        <p:spPr>
          <a:xfrm>
            <a:off x="386860" y="528637"/>
            <a:ext cx="11531349" cy="7816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Tuning parameters in smoothing models [Zhai and Lafferty 02]</a:t>
            </a:r>
          </a:p>
        </p:txBody>
      </p:sp>
      <p:sp>
        <p:nvSpPr>
          <p:cNvPr id="62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2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2428" y="1531662"/>
            <a:ext cx="8199635" cy="769821"/>
          </a:xfrm>
          <a:prstGeom prst="rect">
            <a:avLst/>
          </a:prstGeom>
          <a:ln w="12700">
            <a:miter lim="400000"/>
          </a:ln>
        </p:spPr>
      </p:pic>
      <p:sp>
        <p:nvSpPr>
          <p:cNvPr id="629" name="Tuning parameter     using “leave-one-out” method…"/>
          <p:cNvSpPr txBox="1"/>
          <p:nvPr>
            <p:ph type="body" sz="half" idx="4294967295"/>
          </p:nvPr>
        </p:nvSpPr>
        <p:spPr>
          <a:xfrm>
            <a:off x="702369" y="2839931"/>
            <a:ext cx="11529765" cy="2774716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Tuning parameter     using “leave-one-out” method 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Estimating parameter using Newton’s method (2nd derivative)</a:t>
            </a:r>
          </a:p>
        </p:txBody>
      </p:sp>
      <p:pic>
        <p:nvPicPr>
          <p:cNvPr id="630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05956" y="2989460"/>
            <a:ext cx="197437" cy="246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631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37358" y="3485455"/>
            <a:ext cx="5031798" cy="871966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Line"/>
          <p:cNvSpPr/>
          <p:nvPr/>
        </p:nvSpPr>
        <p:spPr>
          <a:xfrm flipH="1">
            <a:off x="6999449" y="4106367"/>
            <a:ext cx="1044522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remove"/>
          <p:cNvSpPr txBox="1"/>
          <p:nvPr/>
        </p:nvSpPr>
        <p:spPr>
          <a:xfrm>
            <a:off x="8167535" y="3887418"/>
            <a:ext cx="335342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remove </a:t>
            </a:r>
          </a:p>
        </p:txBody>
      </p:sp>
      <p:pic>
        <p:nvPicPr>
          <p:cNvPr id="634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84059" y="4025841"/>
            <a:ext cx="366664" cy="237253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Two-stage language models for information retrieval"/>
          <p:cNvSpPr txBox="1"/>
          <p:nvPr/>
        </p:nvSpPr>
        <p:spPr>
          <a:xfrm>
            <a:off x="560223" y="6251450"/>
            <a:ext cx="536026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Two-stage language models for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Tuning parameters in smoothing models [Zhai and Lafferty 02]"/>
          <p:cNvSpPr txBox="1"/>
          <p:nvPr>
            <p:ph type="title" idx="4294967295"/>
          </p:nvPr>
        </p:nvSpPr>
        <p:spPr>
          <a:xfrm>
            <a:off x="386860" y="528637"/>
            <a:ext cx="11531349" cy="7816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Tuning parameters in smoothing models [Zhai and Lafferty 02]</a:t>
            </a:r>
          </a:p>
        </p:txBody>
      </p:sp>
      <p:sp>
        <p:nvSpPr>
          <p:cNvPr id="64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1" name="Tuning parameter     using MLE for the query probability…"/>
          <p:cNvSpPr txBox="1"/>
          <p:nvPr>
            <p:ph type="body" sz="half" idx="4294967295"/>
          </p:nvPr>
        </p:nvSpPr>
        <p:spPr>
          <a:xfrm>
            <a:off x="689669" y="2576093"/>
            <a:ext cx="11531349" cy="240957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Tuning parameter     using MLE for the query probability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EM algorithm:</a:t>
            </a:r>
          </a:p>
        </p:txBody>
      </p:sp>
      <p:pic>
        <p:nvPicPr>
          <p:cNvPr id="642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1961" y="1503319"/>
            <a:ext cx="7021147" cy="72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5319" y="2737494"/>
            <a:ext cx="173377" cy="23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54695" y="3242071"/>
            <a:ext cx="5838490" cy="600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99504" y="5328525"/>
            <a:ext cx="6963998" cy="727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02525" y="4401934"/>
            <a:ext cx="6487195" cy="781671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Two-stage language models for information retrieval"/>
          <p:cNvSpPr txBox="1"/>
          <p:nvPr/>
        </p:nvSpPr>
        <p:spPr>
          <a:xfrm>
            <a:off x="560223" y="6251450"/>
            <a:ext cx="536026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Two-stage language models for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eedback language model [Zhai and Lafferty 01]"/>
          <p:cNvSpPr txBox="1"/>
          <p:nvPr>
            <p:ph type="title" idx="4294967295"/>
          </p:nvPr>
        </p:nvSpPr>
        <p:spPr>
          <a:xfrm>
            <a:off x="386860" y="528637"/>
            <a:ext cx="11531349" cy="7816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Feedback language model [Zhai and Lafferty 01]</a:t>
            </a:r>
          </a:p>
        </p:txBody>
      </p:sp>
      <p:sp>
        <p:nvSpPr>
          <p:cNvPr id="65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51000" y="1212850"/>
            <a:ext cx="8359965" cy="4819386"/>
          </a:xfrm>
          <a:prstGeom prst="rect">
            <a:avLst/>
          </a:prstGeom>
          <a:ln w="12700">
            <a:miter lim="400000"/>
          </a:ln>
        </p:spPr>
      </p:pic>
      <p:sp>
        <p:nvSpPr>
          <p:cNvPr id="654" name="Model-based feedback in the language modeling approach to information retrieval"/>
          <p:cNvSpPr txBox="1"/>
          <p:nvPr/>
        </p:nvSpPr>
        <p:spPr>
          <a:xfrm>
            <a:off x="731591" y="6163287"/>
            <a:ext cx="948251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500"/>
              </a:lnSpc>
              <a:defRPr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Model-based feedback in the language modeling approach to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Feedback language model [Zhai and Lafferty 01]"/>
          <p:cNvSpPr txBox="1"/>
          <p:nvPr>
            <p:ph type="title" idx="4294967295"/>
          </p:nvPr>
        </p:nvSpPr>
        <p:spPr>
          <a:xfrm>
            <a:off x="386860" y="528637"/>
            <a:ext cx="11531349" cy="781672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Feedback language model [Zhai and Lafferty 01]</a:t>
            </a:r>
          </a:p>
        </p:txBody>
      </p:sp>
      <p:sp>
        <p:nvSpPr>
          <p:cNvPr id="65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60" name="Rectangle"/>
          <p:cNvSpPr/>
          <p:nvPr/>
        </p:nvSpPr>
        <p:spPr>
          <a:xfrm>
            <a:off x="5630134" y="1494848"/>
            <a:ext cx="1044802" cy="744420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66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1961" y="1503319"/>
            <a:ext cx="7021147" cy="727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2468" y="2423807"/>
            <a:ext cx="2489828" cy="60831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sparsity"/>
          <p:cNvSpPr txBox="1"/>
          <p:nvPr/>
        </p:nvSpPr>
        <p:spPr>
          <a:xfrm>
            <a:off x="5706210" y="2521714"/>
            <a:ext cx="412068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sparsity</a:t>
            </a:r>
          </a:p>
        </p:txBody>
      </p:sp>
      <p:sp>
        <p:nvSpPr>
          <p:cNvPr id="664" name="Line"/>
          <p:cNvSpPr/>
          <p:nvPr/>
        </p:nvSpPr>
        <p:spPr>
          <a:xfrm>
            <a:off x="2338782" y="4629879"/>
            <a:ext cx="1912624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65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8658" y="3708215"/>
            <a:ext cx="176360" cy="25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39131" y="4502508"/>
            <a:ext cx="159214" cy="254743"/>
          </a:xfrm>
          <a:prstGeom prst="rect">
            <a:avLst/>
          </a:prstGeom>
          <a:ln w="12700">
            <a:miter lim="400000"/>
          </a:ln>
        </p:spPr>
      </p:pic>
      <p:sp>
        <p:nvSpPr>
          <p:cNvPr id="667" name="Line"/>
          <p:cNvSpPr/>
          <p:nvPr/>
        </p:nvSpPr>
        <p:spPr>
          <a:xfrm>
            <a:off x="2376882" y="3860985"/>
            <a:ext cx="1912624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68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23420" y="3733615"/>
            <a:ext cx="246781" cy="2547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767232" y="4490365"/>
            <a:ext cx="246782" cy="306350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Line"/>
          <p:cNvSpPr/>
          <p:nvPr/>
        </p:nvSpPr>
        <p:spPr>
          <a:xfrm>
            <a:off x="5183815" y="3860985"/>
            <a:ext cx="1065841" cy="385188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1" name="Line"/>
          <p:cNvSpPr/>
          <p:nvPr/>
        </p:nvSpPr>
        <p:spPr>
          <a:xfrm flipV="1">
            <a:off x="5183581" y="4263190"/>
            <a:ext cx="1066258" cy="380350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72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458952" y="4104817"/>
            <a:ext cx="1375086" cy="3328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64991" y="5556338"/>
            <a:ext cx="1749665" cy="280287"/>
          </a:xfrm>
          <a:prstGeom prst="rect">
            <a:avLst/>
          </a:prstGeom>
          <a:ln w="12700">
            <a:miter lim="400000"/>
          </a:ln>
        </p:spPr>
      </p:pic>
      <p:sp>
        <p:nvSpPr>
          <p:cNvPr id="674" name="Line"/>
          <p:cNvSpPr/>
          <p:nvPr/>
        </p:nvSpPr>
        <p:spPr>
          <a:xfrm flipH="1">
            <a:off x="5089687" y="5645879"/>
            <a:ext cx="881562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5" name="Line"/>
          <p:cNvSpPr/>
          <p:nvPr/>
        </p:nvSpPr>
        <p:spPr>
          <a:xfrm flipV="1">
            <a:off x="2937341" y="4702743"/>
            <a:ext cx="1664591" cy="705955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6" name="Rectangle"/>
          <p:cNvSpPr/>
          <p:nvPr/>
        </p:nvSpPr>
        <p:spPr>
          <a:xfrm>
            <a:off x="6115484" y="4568919"/>
            <a:ext cx="1848679" cy="4828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77" name="Line"/>
          <p:cNvSpPr/>
          <p:nvPr/>
        </p:nvSpPr>
        <p:spPr>
          <a:xfrm>
            <a:off x="7177747" y="4629880"/>
            <a:ext cx="1" cy="60831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8" name="infer        w/  EM algo"/>
          <p:cNvSpPr txBox="1"/>
          <p:nvPr/>
        </p:nvSpPr>
        <p:spPr>
          <a:xfrm>
            <a:off x="4663898" y="5968027"/>
            <a:ext cx="210135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infer        w/  EM algo</a:t>
            </a:r>
          </a:p>
        </p:txBody>
      </p:sp>
      <p:sp>
        <p:nvSpPr>
          <p:cNvPr id="679" name="Rectangle"/>
          <p:cNvSpPr/>
          <p:nvPr/>
        </p:nvSpPr>
        <p:spPr>
          <a:xfrm>
            <a:off x="4759757" y="4258132"/>
            <a:ext cx="261732" cy="4828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680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717366" y="5539786"/>
            <a:ext cx="293450" cy="355229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Line"/>
          <p:cNvSpPr/>
          <p:nvPr/>
        </p:nvSpPr>
        <p:spPr>
          <a:xfrm flipH="1">
            <a:off x="3586601" y="5696481"/>
            <a:ext cx="881562" cy="1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82" name="latex-image-1.pdf" descr="latex-image-1.pdf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86771" y="5539786"/>
            <a:ext cx="2275488" cy="3133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latex-image-1.pdf" descr="latex-image-1.pdf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808804" y="4533760"/>
            <a:ext cx="205210" cy="254742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retrieve"/>
          <p:cNvSpPr txBox="1"/>
          <p:nvPr/>
        </p:nvSpPr>
        <p:spPr>
          <a:xfrm>
            <a:off x="7535288" y="4840294"/>
            <a:ext cx="881561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retrieve</a:t>
            </a:r>
          </a:p>
        </p:txBody>
      </p:sp>
      <p:sp>
        <p:nvSpPr>
          <p:cNvPr id="685" name="get document model"/>
          <p:cNvSpPr txBox="1"/>
          <p:nvPr/>
        </p:nvSpPr>
        <p:spPr>
          <a:xfrm>
            <a:off x="2449476" y="3403244"/>
            <a:ext cx="2185866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get document model</a:t>
            </a:r>
          </a:p>
        </p:txBody>
      </p:sp>
      <p:pic>
        <p:nvPicPr>
          <p:cNvPr id="686" name="latex-image-1.pdf" descr="latex-image-1.pdf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29750" y="5968027"/>
            <a:ext cx="258888" cy="313391"/>
          </a:xfrm>
          <a:prstGeom prst="rect">
            <a:avLst/>
          </a:prstGeom>
          <a:ln w="12700">
            <a:miter lim="400000"/>
          </a:ln>
        </p:spPr>
      </p:pic>
      <p:sp>
        <p:nvSpPr>
          <p:cNvPr id="687" name="Model-based feedback in the language modeling approach to information retrieval"/>
          <p:cNvSpPr txBox="1"/>
          <p:nvPr/>
        </p:nvSpPr>
        <p:spPr>
          <a:xfrm>
            <a:off x="617935" y="6397978"/>
            <a:ext cx="948251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500"/>
              </a:lnSpc>
              <a:defRPr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Model-based feedback in the language modeling approach to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6" grpId="2"/>
      <p:bldP build="whole" bldLvl="1" animBg="1" rev="0" advAuto="0" spid="679" grpId="3"/>
      <p:bldP build="whole" bldLvl="1" animBg="1" rev="0" advAuto="0" spid="66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Evaluation on smoothing methods [Zhai &amp; Lafferty 02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 on smoothing methods [Zhai &amp; Lafferty 02]</a:t>
            </a:r>
          </a:p>
        </p:txBody>
      </p:sp>
      <p:sp>
        <p:nvSpPr>
          <p:cNvPr id="69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693" name="Object 2" descr="Object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0722" y="1917700"/>
            <a:ext cx="7930556" cy="3773410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Two-stage language models for information retrieval"/>
          <p:cNvSpPr txBox="1"/>
          <p:nvPr/>
        </p:nvSpPr>
        <p:spPr>
          <a:xfrm>
            <a:off x="560223" y="6251450"/>
            <a:ext cx="536026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Two-stage language models for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Evaluation on smoothing methods [Zhai &amp; Lafferty 01b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Evaluation on smoothing methods [Zhai &amp; Lafferty 01b]</a:t>
            </a:r>
          </a:p>
        </p:txBody>
      </p:sp>
      <p:sp>
        <p:nvSpPr>
          <p:cNvPr id="69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0" name="Object 3" descr="Object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3718" y="1905000"/>
            <a:ext cx="9798539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Comparison between BM25 and LM [Bennett et al. 2008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Comparison between BM25 and LM [Bennett et al. 2008]</a:t>
            </a:r>
          </a:p>
        </p:txBody>
      </p:sp>
      <p:sp>
        <p:nvSpPr>
          <p:cNvPr id="70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0565" y="1517650"/>
            <a:ext cx="7663361" cy="4234443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However, BM25 outperforms LM in other cases"/>
          <p:cNvSpPr txBox="1"/>
          <p:nvPr/>
        </p:nvSpPr>
        <p:spPr>
          <a:xfrm>
            <a:off x="9470129" y="2892551"/>
            <a:ext cx="2288567" cy="107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However, BM25 outperforms LM in other cases</a:t>
            </a:r>
          </a:p>
        </p:txBody>
      </p:sp>
      <p:sp>
        <p:nvSpPr>
          <p:cNvPr id="708" name="A Comparative Study of Probabilistic and Language Models for Information Retrieval"/>
          <p:cNvSpPr txBox="1"/>
          <p:nvPr/>
        </p:nvSpPr>
        <p:spPr>
          <a:xfrm>
            <a:off x="668272" y="6048528"/>
            <a:ext cx="8634558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Comparative Study of Probabilistic and Language Models for Information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ummary on parameter tun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Summary on parameter tuning</a:t>
            </a:r>
          </a:p>
        </p:txBody>
      </p:sp>
      <p:sp>
        <p:nvSpPr>
          <p:cNvPr id="71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14" name="RSJ: no parameter…"/>
          <p:cNvSpPr txBox="1"/>
          <p:nvPr>
            <p:ph type="body" idx="4294967295"/>
          </p:nvPr>
        </p:nvSpPr>
        <p:spPr>
          <a:xfrm>
            <a:off x="600769" y="1544531"/>
            <a:ext cx="10867788" cy="4705985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RSJ: no parameter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BM25: Due to the formulation of two-Poisson, parameters are difficult to estimate, so use a parameter free version to replace it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Language model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Leave-one-out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EM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ranslation-based language model [Xue et al. 2008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Translation-based language model [Xue et al. 2008]</a:t>
            </a:r>
          </a:p>
        </p:txBody>
      </p:sp>
      <p:sp>
        <p:nvSpPr>
          <p:cNvPr id="71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0" name="The retrieval model can benefit from incorporating knowledge in the formulation…"/>
          <p:cNvSpPr txBox="1"/>
          <p:nvPr>
            <p:ph type="body" idx="4294967295"/>
          </p:nvPr>
        </p:nvSpPr>
        <p:spPr>
          <a:xfrm>
            <a:off x="765869" y="1344494"/>
            <a:ext cx="10275997" cy="3661012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retrieval model can benefit from incorporating knowledge in the formulation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Translation matrix: </a:t>
            </a:r>
          </a:p>
        </p:txBody>
      </p:sp>
      <p:pic>
        <p:nvPicPr>
          <p:cNvPr id="72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8173" y="2351385"/>
            <a:ext cx="6355654" cy="1472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7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53577" y="3812825"/>
            <a:ext cx="3235104" cy="2834059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Retrieval Models for Question and Answer Archives"/>
          <p:cNvSpPr txBox="1"/>
          <p:nvPr/>
        </p:nvSpPr>
        <p:spPr>
          <a:xfrm>
            <a:off x="668272" y="6048528"/>
            <a:ext cx="530914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Retrieval Models for Question and Answer Archives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oday’s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lecture</a:t>
            </a:r>
          </a:p>
        </p:txBody>
      </p:sp>
      <p:sp>
        <p:nvSpPr>
          <p:cNvPr id="8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" name="Basic statistics knowledge…"/>
          <p:cNvSpPr txBox="1"/>
          <p:nvPr>
            <p:ph type="body" idx="4294967295"/>
          </p:nvPr>
        </p:nvSpPr>
        <p:spPr>
          <a:xfrm>
            <a:off x="600769" y="1544531"/>
            <a:ext cx="10284481" cy="4242484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Basic statistics knowledge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Random variables, Bayes rules, maximum likelihood estimation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Probabilistic ranking principle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Probability retrieval models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Robertson &amp; Spark Jones model (RSJ model)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BM25 model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Language model based retrieval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ranslation-based language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Translation-based language model</a:t>
            </a:r>
          </a:p>
        </p:txBody>
      </p:sp>
      <p:sp>
        <p:nvSpPr>
          <p:cNvPr id="728" name="Slide Number"/>
          <p:cNvSpPr txBox="1"/>
          <p:nvPr>
            <p:ph type="sldNum" sz="quarter" idx="4294967295"/>
          </p:nvPr>
        </p:nvSpPr>
        <p:spPr>
          <a:xfrm>
            <a:off x="10843899" y="6049983"/>
            <a:ext cx="25355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9" name="Oval"/>
          <p:cNvSpPr/>
          <p:nvPr/>
        </p:nvSpPr>
        <p:spPr>
          <a:xfrm>
            <a:off x="2001120" y="4299096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30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09224" y="4431798"/>
            <a:ext cx="228601" cy="330201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Circle"/>
          <p:cNvSpPr/>
          <p:nvPr/>
        </p:nvSpPr>
        <p:spPr>
          <a:xfrm>
            <a:off x="3058271" y="1926855"/>
            <a:ext cx="530504" cy="53050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3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13953" y="2060623"/>
            <a:ext cx="219140" cy="262968"/>
          </a:xfrm>
          <a:prstGeom prst="rect">
            <a:avLst/>
          </a:prstGeom>
          <a:ln w="12700">
            <a:miter lim="400000"/>
          </a:ln>
        </p:spPr>
      </p:pic>
      <p:sp>
        <p:nvSpPr>
          <p:cNvPr id="733" name="Line"/>
          <p:cNvSpPr/>
          <p:nvPr/>
        </p:nvSpPr>
        <p:spPr>
          <a:xfrm flipV="1">
            <a:off x="3328471" y="2432586"/>
            <a:ext cx="1" cy="178736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4" name="Oval"/>
          <p:cNvSpPr/>
          <p:nvPr/>
        </p:nvSpPr>
        <p:spPr>
          <a:xfrm>
            <a:off x="6230220" y="4280874"/>
            <a:ext cx="2644806" cy="6320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35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70446" y="4465415"/>
            <a:ext cx="164355" cy="262968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Rectangle"/>
          <p:cNvSpPr/>
          <p:nvPr/>
        </p:nvSpPr>
        <p:spPr>
          <a:xfrm>
            <a:off x="9436100" y="4200470"/>
            <a:ext cx="1378595" cy="7928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37" name="SMT"/>
          <p:cNvSpPr txBox="1"/>
          <p:nvPr/>
        </p:nvSpPr>
        <p:spPr>
          <a:xfrm>
            <a:off x="9870903" y="4436051"/>
            <a:ext cx="5089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SMT</a:t>
            </a:r>
          </a:p>
        </p:txBody>
      </p:sp>
      <p:sp>
        <p:nvSpPr>
          <p:cNvPr id="738" name="Line"/>
          <p:cNvSpPr/>
          <p:nvPr/>
        </p:nvSpPr>
        <p:spPr>
          <a:xfrm flipV="1">
            <a:off x="7552623" y="3297854"/>
            <a:ext cx="1" cy="102482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9" name="Line"/>
          <p:cNvSpPr/>
          <p:nvPr/>
        </p:nvSpPr>
        <p:spPr>
          <a:xfrm flipH="1" flipV="1">
            <a:off x="7730423" y="3203393"/>
            <a:ext cx="2311798" cy="101287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0" name="Oval"/>
          <p:cNvSpPr/>
          <p:nvPr/>
        </p:nvSpPr>
        <p:spPr>
          <a:xfrm>
            <a:off x="6956650" y="2820374"/>
            <a:ext cx="1575476" cy="53050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4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636438" y="2977676"/>
            <a:ext cx="215901" cy="215901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Circle"/>
          <p:cNvSpPr/>
          <p:nvPr/>
        </p:nvSpPr>
        <p:spPr>
          <a:xfrm>
            <a:off x="7287371" y="1731628"/>
            <a:ext cx="530504" cy="53050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743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43053" y="1865396"/>
            <a:ext cx="219140" cy="262968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Line"/>
          <p:cNvSpPr/>
          <p:nvPr/>
        </p:nvSpPr>
        <p:spPr>
          <a:xfrm flipV="1">
            <a:off x="7552623" y="2334321"/>
            <a:ext cx="1" cy="55590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5" name="Line"/>
          <p:cNvSpPr/>
          <p:nvPr/>
        </p:nvSpPr>
        <p:spPr>
          <a:xfrm flipV="1">
            <a:off x="6498523" y="2233043"/>
            <a:ext cx="1091654" cy="218118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6" name="Disclaimer: both figures are schematic models, not rigorous graphical models"/>
          <p:cNvSpPr txBox="1"/>
          <p:nvPr/>
        </p:nvSpPr>
        <p:spPr>
          <a:xfrm>
            <a:off x="1542977" y="5597485"/>
            <a:ext cx="8562016" cy="742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Disclaimer: both figures are schematic models, not rigorous graphical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erformance of translation based LM [Xue et al. 2008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Performance of translation based LM [Xue et al. 2008]</a:t>
            </a:r>
          </a:p>
        </p:txBody>
      </p:sp>
      <p:sp>
        <p:nvSpPr>
          <p:cNvPr id="75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43150" y="1428750"/>
            <a:ext cx="7099300" cy="199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81350" y="3665313"/>
            <a:ext cx="5422900" cy="303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Discussion on query length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Discussion on query length </a:t>
            </a:r>
          </a:p>
        </p:txBody>
      </p:sp>
      <p:sp>
        <p:nvSpPr>
          <p:cNvPr id="75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59" name="What if the query is very long?…"/>
          <p:cNvSpPr txBox="1"/>
          <p:nvPr>
            <p:ph type="body" idx="4294967295"/>
          </p:nvPr>
        </p:nvSpPr>
        <p:spPr>
          <a:xfrm>
            <a:off x="600769" y="1544531"/>
            <a:ext cx="10867788" cy="4705985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if the query is very long? 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example, the query is a paragraph or a document</a:t>
            </a: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problem of retrieval is turned into a matching problem</a:t>
            </a:r>
          </a:p>
          <a:p>
            <a:pPr lvl="2" marL="1257300" indent="-342900"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i.e., semantic matching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Deep semantic matching [Pang et al. 2016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Deep semantic matching [Pang et al. 2016]</a:t>
            </a:r>
          </a:p>
        </p:txBody>
      </p:sp>
      <p:sp>
        <p:nvSpPr>
          <p:cNvPr id="76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4583" y="3509353"/>
            <a:ext cx="4991536" cy="1678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621" y="1962318"/>
            <a:ext cx="4455186" cy="4455187"/>
          </a:xfrm>
          <a:prstGeom prst="rect">
            <a:avLst/>
          </a:prstGeom>
          <a:ln w="12700">
            <a:miter lim="400000"/>
          </a:ln>
        </p:spPr>
      </p:pic>
      <p:sp>
        <p:nvSpPr>
          <p:cNvPr id="767" name="q"/>
          <p:cNvSpPr txBox="1"/>
          <p:nvPr/>
        </p:nvSpPr>
        <p:spPr>
          <a:xfrm>
            <a:off x="475132" y="3389595"/>
            <a:ext cx="23149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q</a:t>
            </a:r>
          </a:p>
        </p:txBody>
      </p:sp>
      <p:sp>
        <p:nvSpPr>
          <p:cNvPr id="768" name="v1"/>
          <p:cNvSpPr txBox="1"/>
          <p:nvPr/>
        </p:nvSpPr>
        <p:spPr>
          <a:xfrm>
            <a:off x="1451303" y="1666670"/>
            <a:ext cx="33597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v1</a:t>
            </a:r>
          </a:p>
        </p:txBody>
      </p:sp>
      <p:sp>
        <p:nvSpPr>
          <p:cNvPr id="769" name="each cell:…"/>
          <p:cNvSpPr txBox="1"/>
          <p:nvPr/>
        </p:nvSpPr>
        <p:spPr>
          <a:xfrm>
            <a:off x="6150002" y="1961530"/>
            <a:ext cx="4970261" cy="89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each cell:</a:t>
            </a:r>
          </a:p>
          <a:p>
            <a:pPr/>
          </a:p>
          <a:p>
            <a:pPr/>
            <a:r>
              <a:t>distributed representation of words (word2vec)</a:t>
            </a:r>
          </a:p>
        </p:txBody>
      </p:sp>
      <p:sp>
        <p:nvSpPr>
          <p:cNvPr id="770" name="Rectangle"/>
          <p:cNvSpPr/>
          <p:nvPr/>
        </p:nvSpPr>
        <p:spPr>
          <a:xfrm>
            <a:off x="5303014" y="1772299"/>
            <a:ext cx="599974" cy="4835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71" name="Rectangle"/>
          <p:cNvSpPr/>
          <p:nvPr/>
        </p:nvSpPr>
        <p:spPr>
          <a:xfrm>
            <a:off x="1184160" y="5927923"/>
            <a:ext cx="4455186" cy="4835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72" name="w1"/>
          <p:cNvSpPr txBox="1"/>
          <p:nvPr/>
        </p:nvSpPr>
        <p:spPr>
          <a:xfrm>
            <a:off x="947725" y="1956491"/>
            <a:ext cx="39413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w1</a:t>
            </a:r>
          </a:p>
        </p:txBody>
      </p:sp>
      <p:sp>
        <p:nvSpPr>
          <p:cNvPr id="773" name="w2"/>
          <p:cNvSpPr txBox="1"/>
          <p:nvPr/>
        </p:nvSpPr>
        <p:spPr>
          <a:xfrm>
            <a:off x="947725" y="2356593"/>
            <a:ext cx="394130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w2</a:t>
            </a:r>
          </a:p>
        </p:txBody>
      </p:sp>
      <p:sp>
        <p:nvSpPr>
          <p:cNvPr id="774" name="…."/>
          <p:cNvSpPr txBox="1"/>
          <p:nvPr/>
        </p:nvSpPr>
        <p:spPr>
          <a:xfrm>
            <a:off x="966812" y="3519897"/>
            <a:ext cx="3559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….</a:t>
            </a:r>
          </a:p>
        </p:txBody>
      </p:sp>
      <p:sp>
        <p:nvSpPr>
          <p:cNvPr id="775" name="wn"/>
          <p:cNvSpPr txBox="1"/>
          <p:nvPr/>
        </p:nvSpPr>
        <p:spPr>
          <a:xfrm>
            <a:off x="947725" y="5532176"/>
            <a:ext cx="39915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wn</a:t>
            </a:r>
          </a:p>
        </p:txBody>
      </p:sp>
      <p:sp>
        <p:nvSpPr>
          <p:cNvPr id="776" name="vm"/>
          <p:cNvSpPr txBox="1"/>
          <p:nvPr/>
        </p:nvSpPr>
        <p:spPr>
          <a:xfrm>
            <a:off x="4856497" y="1666670"/>
            <a:ext cx="40585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vm</a:t>
            </a:r>
          </a:p>
        </p:txBody>
      </p:sp>
      <p:sp>
        <p:nvSpPr>
          <p:cNvPr id="777" name="v2"/>
          <p:cNvSpPr txBox="1"/>
          <p:nvPr/>
        </p:nvSpPr>
        <p:spPr>
          <a:xfrm>
            <a:off x="1774421" y="1666670"/>
            <a:ext cx="33597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v2</a:t>
            </a:r>
          </a:p>
        </p:txBody>
      </p:sp>
      <p:sp>
        <p:nvSpPr>
          <p:cNvPr id="778" name="…."/>
          <p:cNvSpPr txBox="1"/>
          <p:nvPr/>
        </p:nvSpPr>
        <p:spPr>
          <a:xfrm>
            <a:off x="3233775" y="1577804"/>
            <a:ext cx="35595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….</a:t>
            </a:r>
          </a:p>
        </p:txBody>
      </p:sp>
      <p:sp>
        <p:nvSpPr>
          <p:cNvPr id="779" name="d"/>
          <p:cNvSpPr txBox="1"/>
          <p:nvPr/>
        </p:nvSpPr>
        <p:spPr>
          <a:xfrm>
            <a:off x="3296004" y="1344298"/>
            <a:ext cx="231498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780" name="A Study of MatchPyramid Models on Ad-hoc Retrieval"/>
          <p:cNvSpPr txBox="1"/>
          <p:nvPr/>
        </p:nvSpPr>
        <p:spPr>
          <a:xfrm>
            <a:off x="731591" y="6163287"/>
            <a:ext cx="948251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500"/>
              </a:lnSpc>
              <a:defRPr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Study of MatchPyramid Models on Ad-hoc Retrieval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Question asking protocol"/>
          <p:cNvSpPr txBox="1"/>
          <p:nvPr>
            <p:ph type="title" idx="4294967295"/>
          </p:nvPr>
        </p:nvSpPr>
        <p:spPr>
          <a:xfrm>
            <a:off x="374160" y="4143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Question asking protocol</a:t>
            </a:r>
          </a:p>
        </p:txBody>
      </p:sp>
      <p:sp>
        <p:nvSpPr>
          <p:cNvPr id="785" name="Regrading requests: email TA, cc myself, titled [CS589 regrading]…"/>
          <p:cNvSpPr txBox="1"/>
          <p:nvPr>
            <p:ph type="body" idx="4294967295"/>
          </p:nvPr>
        </p:nvSpPr>
        <p:spPr>
          <a:xfrm>
            <a:off x="681954" y="1742860"/>
            <a:ext cx="10828092" cy="550483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Regrading requests: </a:t>
            </a:r>
            <a:r>
              <a:rPr b="1">
                <a:solidFill>
                  <a:srgbClr val="0433FF"/>
                </a:solidFill>
              </a:rPr>
              <a:t>email</a:t>
            </a:r>
            <a:r>
              <a:t> </a:t>
            </a:r>
            <a:r>
              <a:rPr b="1">
                <a:solidFill>
                  <a:srgbClr val="0433FF"/>
                </a:solidFill>
              </a:rPr>
              <a:t>TA</a:t>
            </a:r>
            <a:r>
              <a:t>, cc myself, titled [CS589 regrading]</a:t>
            </a: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Deadline extension requests: </a:t>
            </a:r>
            <a:r>
              <a:rPr b="1">
                <a:solidFill>
                  <a:srgbClr val="0433FF"/>
                </a:solidFill>
              </a:rPr>
              <a:t>email</a:t>
            </a:r>
            <a:r>
              <a:t> myself, titled [CS589 deadline]</a:t>
            </a: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Dropping: email myself, titled [CS589 drop]</a:t>
            </a: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 technical questions: </a:t>
            </a:r>
            <a:r>
              <a:rPr b="1">
                <a:solidFill>
                  <a:srgbClr val="008F00"/>
                </a:solidFill>
              </a:rPr>
              <a:t>Piazza</a:t>
            </a:r>
          </a:p>
          <a:p>
            <a:pPr lvl="1" marL="800100" indent="-342900">
              <a:spcBef>
                <a:spcPts val="500"/>
              </a:spcBef>
              <a:buChar char="•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Homework description clarification</a:t>
            </a:r>
          </a:p>
          <a:p>
            <a:pPr lvl="1" marL="800100" indent="-342900">
              <a:spcBef>
                <a:spcPts val="500"/>
              </a:spcBef>
              <a:buChar char="•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Clarification on course materials</a:t>
            </a: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Having trouble with homework: join my </a:t>
            </a:r>
            <a:r>
              <a:rPr b="1">
                <a:solidFill>
                  <a:srgbClr val="FF2600"/>
                </a:solidFill>
              </a:rPr>
              <a:t>office hour</a:t>
            </a:r>
            <a:r>
              <a:t> directly, no need to </a:t>
            </a:r>
            <a:r>
              <a:rPr b="1">
                <a:solidFill>
                  <a:srgbClr val="0433FF"/>
                </a:solidFill>
              </a:rPr>
              <a:t>email</a:t>
            </a:r>
            <a:r>
              <a:t> me</a:t>
            </a:r>
          </a:p>
          <a:p>
            <a:pPr lvl="1" marL="800100" indent="-342900">
              <a:spcBef>
                <a:spcPts val="500"/>
              </a:spcBef>
              <a:buChar char="•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you have a time conflict, </a:t>
            </a:r>
            <a:r>
              <a:rPr b="1">
                <a:solidFill>
                  <a:srgbClr val="0433FF"/>
                </a:solidFill>
              </a:rPr>
              <a:t>email me</a:t>
            </a:r>
            <a:r>
              <a:t> &amp; schedule another time</a:t>
            </a: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Project discussion: join my </a:t>
            </a:r>
            <a:r>
              <a:rPr b="1">
                <a:solidFill>
                  <a:srgbClr val="FF2600"/>
                </a:solidFill>
              </a:rPr>
              <a:t>office hour </a:t>
            </a:r>
            <a:endParaRPr b="1">
              <a:solidFill>
                <a:srgbClr val="FF2600"/>
              </a:solidFill>
            </a:endParaRPr>
          </a:p>
          <a:p>
            <a:pPr marL="342899" indent="-342899">
              <a:spcBef>
                <a:spcPts val="500"/>
              </a:spcBef>
              <a:defRPr sz="2200"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Ask any common questions shared by the class on Piazza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Homework 1"/>
          <p:cNvSpPr txBox="1"/>
          <p:nvPr>
            <p:ph type="title" idx="4294967295"/>
          </p:nvPr>
        </p:nvSpPr>
        <p:spPr>
          <a:xfrm>
            <a:off x="374160" y="4143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Homework 1</a:t>
            </a:r>
          </a:p>
        </p:txBody>
      </p:sp>
      <p:sp>
        <p:nvSpPr>
          <p:cNvPr id="790" name="Homework 1 is released in Canvas:…"/>
          <p:cNvSpPr txBox="1"/>
          <p:nvPr>
            <p:ph type="body" idx="4294967295"/>
          </p:nvPr>
        </p:nvSpPr>
        <p:spPr>
          <a:xfrm>
            <a:off x="681954" y="1742860"/>
            <a:ext cx="10828092" cy="550483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Homework 1 is released in Canvas:</a:t>
            </a: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899" indent="-342899">
              <a:spcBef>
                <a:spcPts val="500"/>
              </a:spcBef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Implementing TF-IDF and BM25 on the LinkSO dataset:</a:t>
            </a:r>
          </a:p>
          <a:p>
            <a:pPr lvl="1" marL="800100" indent="-342900">
              <a:spcBef>
                <a:spcPts val="500"/>
              </a:spcBef>
              <a:buChar char="•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https://sit.instructure.com/courses/44342/assignments/218604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Quiz from last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Quiz from last lecture</a:t>
            </a:r>
          </a:p>
        </p:txBody>
      </p:sp>
      <p:sp>
        <p:nvSpPr>
          <p:cNvPr id="87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8" name="Suppose we have one query and two documents:…"/>
          <p:cNvSpPr txBox="1"/>
          <p:nvPr>
            <p:ph type="body" idx="4294967295"/>
          </p:nvPr>
        </p:nvSpPr>
        <p:spPr>
          <a:xfrm>
            <a:off x="600769" y="1544531"/>
            <a:ext cx="10550771" cy="548998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Suppose we have one query and two documents: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are the rankings of score(q, doc) using VS model (w/o IDF)?</a:t>
            </a:r>
          </a:p>
          <a:p>
            <a:pPr lvl="1" marL="1036052" indent="-401052">
              <a:spcBef>
                <a:spcPts val="500"/>
              </a:spcBef>
              <a:buFontTx/>
              <a:buAutoNum type="alphaUcPeriod" startAt="1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doc1 &gt; doc2 &gt; doc3</a:t>
            </a:r>
          </a:p>
          <a:p>
            <a:pPr lvl="1" marL="1036052" indent="-401052">
              <a:spcBef>
                <a:spcPts val="500"/>
              </a:spcBef>
              <a:buFontTx/>
              <a:buAutoNum type="alphaUcPeriod" startAt="1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doc1 = doc3 &gt; doc2</a:t>
            </a:r>
          </a:p>
          <a:p>
            <a:pPr lvl="1" marL="1036052" indent="-401052">
              <a:spcBef>
                <a:spcPts val="500"/>
              </a:spcBef>
              <a:buFontTx/>
              <a:buAutoNum type="alphaUcPeriod" startAt="1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doc1 &gt; doc3 &gt; doc2</a:t>
            </a:r>
          </a:p>
          <a:p>
            <a:pPr lvl="1" marL="1036052" indent="-401052">
              <a:spcBef>
                <a:spcPts val="500"/>
              </a:spcBef>
              <a:buFontTx/>
              <a:buAutoNum type="alphaUcPeriod" startAt="1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doc3 &gt; doc1 &gt; doc2</a:t>
            </a:r>
          </a:p>
        </p:txBody>
      </p:sp>
      <p:sp>
        <p:nvSpPr>
          <p:cNvPr id="89" name="q = “covid 19”…"/>
          <p:cNvSpPr txBox="1"/>
          <p:nvPr/>
        </p:nvSpPr>
        <p:spPr>
          <a:xfrm>
            <a:off x="1375727" y="2099623"/>
            <a:ext cx="9000855" cy="1853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 = “covid 19”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doc1 = “covid patient”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doc2 = “19 99 car wash”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doc3 = “19 street covid testing facility is reopened next week”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nswer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Answer</a:t>
            </a:r>
          </a:p>
        </p:txBody>
      </p:sp>
      <p:sp>
        <p:nvSpPr>
          <p:cNvPr id="94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" name="Recall the VS model:…"/>
          <p:cNvSpPr txBox="1"/>
          <p:nvPr>
            <p:ph type="body" idx="4294967295"/>
          </p:nvPr>
        </p:nvSpPr>
        <p:spPr>
          <a:xfrm>
            <a:off x="600769" y="1544531"/>
            <a:ext cx="10550771" cy="5489980"/>
          </a:xfrm>
          <a:prstGeom prst="rect">
            <a:avLst/>
          </a:prstGeom>
        </p:spPr>
        <p:txBody>
          <a:bodyPr lIns="45719" tIns="45719" rIns="45719" bIns="45719"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Recall the VS model: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score(q, doc1) = 1/sqrt(2)/sqrt(2) = 0.4999, score(q, doc2) = 1/sqrt(2)/sqrt(4) = 0.3535, score(q, doc3) = 2/sqrt(2)/sqrt(9) = 0.4714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Therefore the answer is C: doc1 &gt; doc3 &gt; doc2</a:t>
            </a:r>
          </a:p>
        </p:txBody>
      </p:sp>
      <p:sp>
        <p:nvSpPr>
          <p:cNvPr id="96" name="q = “covid 19”…"/>
          <p:cNvSpPr txBox="1"/>
          <p:nvPr/>
        </p:nvSpPr>
        <p:spPr>
          <a:xfrm>
            <a:off x="1375727" y="2827745"/>
            <a:ext cx="9000855" cy="1853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 = “covid 19”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doc1 = “covid patient”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doc2 = “19 99 car wash”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doc3 = “19 street covid testing facility is reopen next week”</a:t>
            </a:r>
          </a:p>
        </p:txBody>
      </p:sp>
      <p:pic>
        <p:nvPicPr>
          <p:cNvPr id="97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5698" y="2039587"/>
            <a:ext cx="2723715" cy="65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andom variable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variables</a:t>
            </a:r>
          </a:p>
        </p:txBody>
      </p:sp>
      <p:sp>
        <p:nvSpPr>
          <p:cNvPr id="102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" name="Random variables"/>
          <p:cNvSpPr txBox="1"/>
          <p:nvPr>
            <p:ph type="body" sz="quarter" idx="4294967295"/>
          </p:nvPr>
        </p:nvSpPr>
        <p:spPr>
          <a:xfrm>
            <a:off x="704304" y="1544531"/>
            <a:ext cx="9915883" cy="657449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Random variables</a:t>
            </a:r>
          </a:p>
        </p:txBody>
      </p:sp>
      <p:pic>
        <p:nvPicPr>
          <p:cNvPr id="1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0849" y="1643860"/>
            <a:ext cx="2369860" cy="157990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equence = 0, 1, 0, 0, 1, 1, 0, 1, 0, 1, 0, 0"/>
          <p:cNvSpPr txBox="1"/>
          <p:nvPr/>
        </p:nvSpPr>
        <p:spPr>
          <a:xfrm>
            <a:off x="831332" y="3370624"/>
            <a:ext cx="5206736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sequence = 0, 1, 0, 0, 1, 1, 0, 1, 0, 1, 0, 0</a:t>
            </a:r>
          </a:p>
        </p:txBody>
      </p:sp>
      <p:sp>
        <p:nvSpPr>
          <p:cNvPr id="106" name="Bernoulli distribution"/>
          <p:cNvSpPr txBox="1"/>
          <p:nvPr/>
        </p:nvSpPr>
        <p:spPr>
          <a:xfrm>
            <a:off x="7320164" y="4673247"/>
            <a:ext cx="292897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Bernoulli distribution</a:t>
            </a:r>
          </a:p>
        </p:txBody>
      </p:sp>
      <p:sp>
        <p:nvSpPr>
          <p:cNvPr id="107" name="Maximum likelihood estimation"/>
          <p:cNvSpPr txBox="1"/>
          <p:nvPr/>
        </p:nvSpPr>
        <p:spPr>
          <a:xfrm>
            <a:off x="7320164" y="5682670"/>
            <a:ext cx="424929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</a:t>
            </a:r>
          </a:p>
        </p:txBody>
      </p:sp>
      <p:pic>
        <p:nvPicPr>
          <p:cNvPr id="108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976" y="4696252"/>
            <a:ext cx="5895333" cy="1490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4266" y="4004964"/>
            <a:ext cx="3815174" cy="32451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parameter"/>
          <p:cNvSpPr txBox="1"/>
          <p:nvPr/>
        </p:nvSpPr>
        <p:spPr>
          <a:xfrm>
            <a:off x="7840864" y="3929980"/>
            <a:ext cx="145529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parameter</a:t>
            </a:r>
          </a:p>
        </p:txBody>
      </p:sp>
      <p:pic>
        <p:nvPicPr>
          <p:cNvPr id="11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408068" y="4118346"/>
            <a:ext cx="323903" cy="14118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Observation"/>
          <p:cNvSpPr txBox="1"/>
          <p:nvPr/>
        </p:nvSpPr>
        <p:spPr>
          <a:xfrm>
            <a:off x="7320164" y="3396024"/>
            <a:ext cx="173442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Observation</a:t>
            </a:r>
          </a:p>
        </p:txBody>
      </p:sp>
      <p:sp>
        <p:nvSpPr>
          <p:cNvPr id="113" name="Rectangle"/>
          <p:cNvSpPr/>
          <p:nvPr/>
        </p:nvSpPr>
        <p:spPr>
          <a:xfrm>
            <a:off x="2247900" y="3200400"/>
            <a:ext cx="7399437" cy="632049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Maximum likelihood estim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</a:t>
            </a:r>
          </a:p>
        </p:txBody>
      </p:sp>
      <p:sp>
        <p:nvSpPr>
          <p:cNvPr id="118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9" name="Fitting a distribution model to the data…"/>
          <p:cNvSpPr txBox="1"/>
          <p:nvPr>
            <p:ph type="body" idx="4294967295"/>
          </p:nvPr>
        </p:nvSpPr>
        <p:spPr>
          <a:xfrm>
            <a:off x="704304" y="1544531"/>
            <a:ext cx="10276626" cy="4642117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indent="-342900">
              <a:spcBef>
                <a:spcPts val="500"/>
              </a:spcBef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Fitting a distribution model to the data</a:t>
            </a:r>
          </a:p>
          <a:p>
            <a:pPr lvl="1"/>
            <a:r>
              <a:t>Assumes mouse weights follow an underlying distribution</a:t>
            </a:r>
          </a:p>
        </p:txBody>
      </p:sp>
      <p:sp>
        <p:nvSpPr>
          <p:cNvPr id="120" name="Line"/>
          <p:cNvSpPr/>
          <p:nvPr/>
        </p:nvSpPr>
        <p:spPr>
          <a:xfrm>
            <a:off x="1909382" y="3198343"/>
            <a:ext cx="6617318" cy="1"/>
          </a:xfrm>
          <a:prstGeom prst="lin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Oval"/>
          <p:cNvSpPr/>
          <p:nvPr/>
        </p:nvSpPr>
        <p:spPr>
          <a:xfrm>
            <a:off x="3689236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2" name="Oval"/>
          <p:cNvSpPr/>
          <p:nvPr/>
        </p:nvSpPr>
        <p:spPr>
          <a:xfrm>
            <a:off x="3986131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3" name="Oval"/>
          <p:cNvSpPr/>
          <p:nvPr/>
        </p:nvSpPr>
        <p:spPr>
          <a:xfrm>
            <a:off x="4390643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4" name="Oval"/>
          <p:cNvSpPr/>
          <p:nvPr/>
        </p:nvSpPr>
        <p:spPr>
          <a:xfrm>
            <a:off x="4687538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5" name="Oval"/>
          <p:cNvSpPr/>
          <p:nvPr/>
        </p:nvSpPr>
        <p:spPr>
          <a:xfrm>
            <a:off x="5464202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6" name="Oval"/>
          <p:cNvSpPr/>
          <p:nvPr/>
        </p:nvSpPr>
        <p:spPr>
          <a:xfrm>
            <a:off x="5761097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7" name="Oval"/>
          <p:cNvSpPr/>
          <p:nvPr/>
        </p:nvSpPr>
        <p:spPr>
          <a:xfrm>
            <a:off x="6756197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8" name="Oval"/>
          <p:cNvSpPr/>
          <p:nvPr/>
        </p:nvSpPr>
        <p:spPr>
          <a:xfrm>
            <a:off x="7053092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9" name="Oval"/>
          <p:cNvSpPr/>
          <p:nvPr/>
        </p:nvSpPr>
        <p:spPr>
          <a:xfrm>
            <a:off x="2754728" y="3077785"/>
            <a:ext cx="225401" cy="241118"/>
          </a:xfrm>
          <a:prstGeom prst="ellipse">
            <a:avLst/>
          </a:prstGeom>
          <a:solidFill>
            <a:srgbClr val="FF26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528" y="3932099"/>
            <a:ext cx="9684640" cy="2272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