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rgbClr val="CACBCC"/>
          </a:solidFill>
        </a:fill>
      </a:tcStyle>
    </a:wholeTbl>
    <a:band2H>
      <a:tcTxStyle b="def" i="def"/>
      <a:tcStyle>
        <a:tcBdr/>
        <a:fill>
          <a:solidFill>
            <a:srgbClr val="E6E7E7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381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381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381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381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381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381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7"/>
          </a:solidFill>
        </a:fill>
      </a:tcStyle>
    </a:wholeTbl>
    <a:band2H>
      <a:tcTxStyle b="def" i="def"/>
      <a:tcStyle>
        <a:tcBdr/>
        <a:fill>
          <a:solidFill>
            <a:srgbClr val="332C20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2C20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rgbClr val="CACBCC"/>
          </a:solidFill>
        </a:fill>
      </a:tcStyle>
    </a:wholeTbl>
    <a:band2H>
      <a:tcTxStyle b="def" i="def"/>
      <a:tcStyle>
        <a:tcBdr/>
        <a:fill>
          <a:solidFill>
            <a:srgbClr val="E6E7E7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381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381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1pPr>
    <a:lvl2pPr indent="2286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2pPr>
    <a:lvl3pPr indent="4572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3pPr>
    <a:lvl4pPr indent="6858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4pPr>
    <a:lvl5pPr indent="9144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5pPr>
    <a:lvl6pPr indent="11430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6pPr>
    <a:lvl7pPr indent="13716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7pPr>
    <a:lvl8pPr indent="16002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8pPr>
    <a:lvl9pPr indent="18288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Shape 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creates the building block of more advanced techniques</a:t>
            </a:r>
          </a:p>
          <a:p>
            <a:p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Shape 2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7" name="Shape 2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4" name="Shape 2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1" name="Shape 2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0" name="Shape 3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8" name="Shape 3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creates the building block of more advanced techniques</a:t>
            </a:r>
          </a:p>
          <a:p>
            <a:p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7" name="Shape 3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5" name="Shape 3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2" name="Shape 3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8" name="Shape 3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7" name="Shape 3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5" name="Shape 3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4" name="Shape 3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1" name="Shape 3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8" name="Shape 3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6" name="Shape 3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6" name="Shape 3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4" name="Shape 4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339" y="5965187"/>
            <a:ext cx="2370620" cy="41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>
            <a:lvl1pPr>
              <a:defRPr b="0" sz="12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10787345" y="6049983"/>
            <a:ext cx="366662" cy="355227"/>
          </a:xfrm>
          <a:prstGeom prst="rect">
            <a:avLst/>
          </a:prstGeom>
        </p:spPr>
        <p:txBody>
          <a:bodyPr lIns="35717" tIns="35717" rIns="35717" bIns="35717" anchor="t"/>
          <a:lstStyle>
            <a:lvl1pPr algn="ctr" defTabSz="410764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xfrm>
            <a:off x="2193725" y="178592"/>
            <a:ext cx="7804549" cy="1518050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5987999" y="6536531"/>
            <a:ext cx="211239" cy="207821"/>
          </a:xfrm>
          <a:prstGeom prst="rect">
            <a:avLst/>
          </a:prstGeom>
        </p:spPr>
        <p:txBody>
          <a:bodyPr lIns="35717" tIns="35717" rIns="35717" bIns="35717" anchor="t"/>
          <a:lstStyle>
            <a:lvl1pPr algn="ctr" defTabSz="410764">
              <a:defRPr b="0"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/ 55"/>
          <p:cNvSpPr txBox="1"/>
          <p:nvPr/>
        </p:nvSpPr>
        <p:spPr>
          <a:xfrm>
            <a:off x="11086227" y="6033839"/>
            <a:ext cx="527803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/ 55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0787345" y="6049983"/>
            <a:ext cx="366662" cy="355227"/>
          </a:xfrm>
          <a:prstGeom prst="rect">
            <a:avLst/>
          </a:prstGeom>
        </p:spPr>
        <p:txBody>
          <a:bodyPr lIns="35717" tIns="35717" rIns="35717" bIns="35717" anchor="t"/>
          <a:lstStyle>
            <a:lvl1pPr algn="ctr" defTabSz="410764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837090" cy="3563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56715" y="6081717"/>
            <a:ext cx="372029" cy="358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tif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tif"/><Relationship Id="rId4" Type="http://schemas.openxmlformats.org/officeDocument/2006/relationships/image" Target="../media/image2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tif"/><Relationship Id="rId4" Type="http://schemas.openxmlformats.org/officeDocument/2006/relationships/image" Target="../media/image2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Relationship Id="rId4" Type="http://schemas.openxmlformats.org/officeDocument/2006/relationships/image" Target="../media/image8.tif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tif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tif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tif"/><Relationship Id="rId4" Type="http://schemas.openxmlformats.org/officeDocument/2006/relationships/image" Target="../media/image12.tif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tif"/><Relationship Id="rId4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399" cy="3552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t"/>
          <a:lstStyle>
            <a:lvl1pPr algn="ctr" defTabSz="410764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" name="Title 1"/>
          <p:cNvSpPr txBox="1"/>
          <p:nvPr/>
        </p:nvSpPr>
        <p:spPr>
          <a:xfrm>
            <a:off x="1124441" y="712906"/>
            <a:ext cx="9545015" cy="1610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ts val="5600"/>
              </a:lnSpc>
              <a:spcBef>
                <a:spcPts val="1200"/>
              </a:spcBef>
              <a:defRPr b="1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CS 589 Fall 2020</a:t>
            </a:r>
          </a:p>
          <a:p>
            <a:pPr algn="ctr">
              <a:lnSpc>
                <a:spcPts val="5600"/>
              </a:lnSpc>
              <a:spcBef>
                <a:spcPts val="1200"/>
              </a:spcBef>
              <a:defRPr b="1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Information retrieval infrastructure</a:t>
            </a:r>
          </a:p>
        </p:txBody>
      </p:sp>
      <p:sp>
        <p:nvSpPr>
          <p:cNvPr id="55" name="TextBox 6"/>
          <p:cNvSpPr txBox="1"/>
          <p:nvPr/>
        </p:nvSpPr>
        <p:spPr>
          <a:xfrm>
            <a:off x="4667851" y="4023900"/>
            <a:ext cx="7648084" cy="742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Instructor: Susan Liu</a:t>
            </a:r>
          </a:p>
          <a:p>
            <a:pPr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TA: Huihui Liu</a:t>
            </a:r>
          </a:p>
        </p:txBody>
      </p:sp>
      <p:sp>
        <p:nvSpPr>
          <p:cNvPr id="56" name="TextBox 6"/>
          <p:cNvSpPr txBox="1"/>
          <p:nvPr/>
        </p:nvSpPr>
        <p:spPr>
          <a:xfrm>
            <a:off x="3730083" y="5216551"/>
            <a:ext cx="6271151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Stevens Institute of Technology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etermining the vocabulary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Determining the vocabulary</a:t>
            </a:r>
          </a:p>
        </p:txBody>
      </p:sp>
      <p:sp>
        <p:nvSpPr>
          <p:cNvPr id="123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4" name="Normalization…"/>
          <p:cNvSpPr txBox="1"/>
          <p:nvPr>
            <p:ph type="body" idx="4294967295"/>
          </p:nvPr>
        </p:nvSpPr>
        <p:spPr>
          <a:xfrm>
            <a:off x="600769" y="1544531"/>
            <a:ext cx="9870247" cy="4437372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Normalization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Abbrev: USA vs. United states of America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Case: </a:t>
            </a:r>
          </a:p>
          <a:p>
            <a:pPr lvl="2" marL="1257300" indent="-342900"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Cat -&gt; cat</a:t>
            </a:r>
          </a:p>
          <a:p>
            <a:pPr lvl="2" marL="1257300" indent="-342900"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FF2600"/>
                </a:solidFill>
              </a:rPr>
              <a:t>SAT</a:t>
            </a:r>
            <a:r>
              <a:t> -&gt; </a:t>
            </a:r>
            <a:r>
              <a:rPr b="1">
                <a:solidFill>
                  <a:srgbClr val="FF2600"/>
                </a:solidFill>
              </a:rPr>
              <a:t>sat</a:t>
            </a:r>
            <a:endParaRPr b="1">
              <a:solidFill>
                <a:srgbClr val="FF2600"/>
              </a:solidFill>
            </a:endParaRPr>
          </a:p>
          <a:p>
            <a:pPr lvl="2" marL="1257300" indent="-342900"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Stemming/lemmatization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singing -&gt; sing, cars -&gt; car, </a:t>
            </a:r>
            <a:r>
              <a:rPr b="1">
                <a:solidFill>
                  <a:srgbClr val="FF2600"/>
                </a:solidFill>
              </a:rPr>
              <a:t>sat -&gt; sit</a:t>
            </a:r>
            <a:endParaRPr b="1">
              <a:solidFill>
                <a:srgbClr val="FF2600"/>
              </a:solidFill>
            </a:endParaRP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porter stemmer, snowball stemmer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peeding up: skipping list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Speeding up: skipping lists</a:t>
            </a:r>
          </a:p>
        </p:txBody>
      </p:sp>
      <p:sp>
        <p:nvSpPr>
          <p:cNvPr id="129" name="Slide Number"/>
          <p:cNvSpPr txBox="1"/>
          <p:nvPr>
            <p:ph type="sldNum" sz="quarter" idx="4294967295"/>
          </p:nvPr>
        </p:nvSpPr>
        <p:spPr>
          <a:xfrm>
            <a:off x="10794351" y="6049983"/>
            <a:ext cx="352650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7582" y="2724251"/>
            <a:ext cx="5599576" cy="268107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Finding the intersection of two post listings…"/>
          <p:cNvSpPr txBox="1"/>
          <p:nvPr>
            <p:ph type="body" sz="half" idx="4294967295"/>
          </p:nvPr>
        </p:nvSpPr>
        <p:spPr>
          <a:xfrm>
            <a:off x="600769" y="1544531"/>
            <a:ext cx="8946517" cy="2885850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/>
            <a:r>
              <a:t>Finding the intersection of two post listings</a:t>
            </a:r>
          </a:p>
          <a:p>
            <a:pPr lvl="1"/>
            <a:r>
              <a:t>Without skip: O(m + n)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7333" y="3005650"/>
            <a:ext cx="36957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peeding up: prefix indexing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Speeding up: prefix indexing</a:t>
            </a:r>
          </a:p>
        </p:txBody>
      </p:sp>
      <p:sp>
        <p:nvSpPr>
          <p:cNvPr id="137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8" name="Speeding up the indexing using prefix tree…"/>
          <p:cNvSpPr txBox="1"/>
          <p:nvPr>
            <p:ph type="body" sz="half" idx="4294967295"/>
          </p:nvPr>
        </p:nvSpPr>
        <p:spPr>
          <a:xfrm>
            <a:off x="600769" y="1544531"/>
            <a:ext cx="10550771" cy="2885850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Speeding up the indexing using prefix tree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time complexity: O(</a:t>
            </a:r>
            <a:r>
              <a:rPr b="1">
                <a:solidFill>
                  <a:srgbClr val="FF2600"/>
                </a:solidFill>
              </a:rPr>
              <a:t>#unique words in q</a:t>
            </a:r>
            <a:r>
              <a:t> x avg_len(postings lists))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67977" y="2743832"/>
            <a:ext cx="5616355" cy="3241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onstructing inverted index: hardware basic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Constructing inverted index: hardware basics</a:t>
            </a:r>
          </a:p>
        </p:txBody>
      </p:sp>
      <p:sp>
        <p:nvSpPr>
          <p:cNvPr id="144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5" name="Decisions on an IR system largely depends on the hardware which the system runs on…"/>
          <p:cNvSpPr txBox="1"/>
          <p:nvPr>
            <p:ph type="body" idx="4294967295"/>
          </p:nvPr>
        </p:nvSpPr>
        <p:spPr>
          <a:xfrm>
            <a:off x="600769" y="1544531"/>
            <a:ext cx="11193729" cy="5020429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Decisions on an IR system largely depends on the hardware which the system runs on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Chunks</a:t>
            </a:r>
            <a:r>
              <a:t>: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Splitting data into more chunks takes more </a:t>
            </a:r>
            <a:r>
              <a:rPr i="1"/>
              <a:t>seek time</a:t>
            </a:r>
            <a:endParaRPr i="1"/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i="1"/>
          </a:p>
          <a:p>
            <a:pPr>
              <a:spcBef>
                <a:spcPts val="500"/>
              </a:spcBef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Blocks</a:t>
            </a:r>
            <a:endParaRPr i="1"/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Accessing data in memory &gt;&gt; accessing data on disk</a:t>
            </a:r>
            <a:endParaRPr i="1"/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Constructing</a:t>
            </a:r>
            <a:r>
              <a:t> inverted index using blocks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Typical IR system: GBs of memory, disk space orders of magnitude larger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lock sort-based indexing (BSBI)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Block sort-based indexing (BSBI)</a:t>
            </a:r>
          </a:p>
        </p:txBody>
      </p:sp>
      <p:sp>
        <p:nvSpPr>
          <p:cNvPr id="150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1" name="Indexing large corpus…"/>
          <p:cNvSpPr txBox="1"/>
          <p:nvPr>
            <p:ph type="body" sz="half" idx="4294967295"/>
          </p:nvPr>
        </p:nvSpPr>
        <p:spPr>
          <a:xfrm>
            <a:off x="600769" y="1544531"/>
            <a:ext cx="11561583" cy="1939405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Indexing large corpus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Reuters-RCV1: 2.5GB = 2.5 x 10^9Bytes, 1 billion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Today’s text corpus contains petabytes of data: 10^15Bytes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Memory &lt;&lt; size of corpus</a:t>
            </a:r>
          </a:p>
        </p:txBody>
      </p:sp>
      <p:sp>
        <p:nvSpPr>
          <p:cNvPr id="152" name="Index each block using memory…"/>
          <p:cNvSpPr txBox="1"/>
          <p:nvPr/>
        </p:nvSpPr>
        <p:spPr>
          <a:xfrm>
            <a:off x="7262138" y="4049078"/>
            <a:ext cx="6108378" cy="1435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00526" indent="-200526"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Index each block using memory</a:t>
            </a:r>
          </a:p>
          <a:p>
            <a:pPr marL="200526" indent="-200526"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Write each blocks’ index into disk</a:t>
            </a:r>
          </a:p>
          <a:p>
            <a:pPr marL="200526" indent="-200526"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Merge all inverted indices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449" y="3425207"/>
            <a:ext cx="6108378" cy="2932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lock sort-based indexing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Block sort-based indexing</a:t>
            </a:r>
          </a:p>
        </p:txBody>
      </p:sp>
      <p:sp>
        <p:nvSpPr>
          <p:cNvPr id="158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7728" y="1753013"/>
            <a:ext cx="5930901" cy="2476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Rectangle"/>
          <p:cNvSpPr/>
          <p:nvPr/>
        </p:nvSpPr>
        <p:spPr>
          <a:xfrm>
            <a:off x="1205530" y="1974939"/>
            <a:ext cx="3437845" cy="73509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61" name="segment corpus into blocks"/>
          <p:cNvSpPr txBox="1"/>
          <p:nvPr/>
        </p:nvSpPr>
        <p:spPr>
          <a:xfrm>
            <a:off x="1482421" y="2163418"/>
            <a:ext cx="2874128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segment corpus into blocks</a:t>
            </a:r>
          </a:p>
        </p:txBody>
      </p:sp>
      <p:sp>
        <p:nvSpPr>
          <p:cNvPr id="162" name="Rectangle"/>
          <p:cNvSpPr/>
          <p:nvPr/>
        </p:nvSpPr>
        <p:spPr>
          <a:xfrm>
            <a:off x="1205530" y="3143047"/>
            <a:ext cx="3437845" cy="7350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63" name="sort (term, doc) pair in mem"/>
          <p:cNvSpPr txBox="1"/>
          <p:nvPr/>
        </p:nvSpPr>
        <p:spPr>
          <a:xfrm>
            <a:off x="1336797" y="3331526"/>
            <a:ext cx="2911409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sort (term, doc) pair in mem</a:t>
            </a:r>
          </a:p>
        </p:txBody>
      </p:sp>
      <p:sp>
        <p:nvSpPr>
          <p:cNvPr id="164" name="Rectangle"/>
          <p:cNvSpPr/>
          <p:nvPr/>
        </p:nvSpPr>
        <p:spPr>
          <a:xfrm>
            <a:off x="1205530" y="4311155"/>
            <a:ext cx="3437845" cy="7350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65" name="store the pairs in disk"/>
          <p:cNvSpPr txBox="1"/>
          <p:nvPr/>
        </p:nvSpPr>
        <p:spPr>
          <a:xfrm>
            <a:off x="1336797" y="4499634"/>
            <a:ext cx="2264119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store the pairs in disk</a:t>
            </a:r>
          </a:p>
        </p:txBody>
      </p:sp>
      <p:sp>
        <p:nvSpPr>
          <p:cNvPr id="166" name="Rectangle"/>
          <p:cNvSpPr/>
          <p:nvPr/>
        </p:nvSpPr>
        <p:spPr>
          <a:xfrm>
            <a:off x="1205530" y="5479263"/>
            <a:ext cx="3437845" cy="7350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67" name="merge all pairs into final index"/>
          <p:cNvSpPr txBox="1"/>
          <p:nvPr/>
        </p:nvSpPr>
        <p:spPr>
          <a:xfrm>
            <a:off x="1336797" y="5667742"/>
            <a:ext cx="3128289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merge all pairs into final index</a:t>
            </a:r>
          </a:p>
        </p:txBody>
      </p:sp>
      <p:sp>
        <p:nvSpPr>
          <p:cNvPr id="168" name="Line"/>
          <p:cNvSpPr/>
          <p:nvPr/>
        </p:nvSpPr>
        <p:spPr>
          <a:xfrm>
            <a:off x="2855940" y="2706276"/>
            <a:ext cx="1" cy="44053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Line"/>
          <p:cNvSpPr/>
          <p:nvPr/>
        </p:nvSpPr>
        <p:spPr>
          <a:xfrm>
            <a:off x="2855940" y="3870645"/>
            <a:ext cx="1" cy="44053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Line"/>
          <p:cNvSpPr/>
          <p:nvPr/>
        </p:nvSpPr>
        <p:spPr>
          <a:xfrm>
            <a:off x="2855940" y="5038753"/>
            <a:ext cx="1" cy="44053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ingle-pass in-memory indexing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Single-pass in-memory indexing</a:t>
            </a:r>
          </a:p>
        </p:txBody>
      </p:sp>
      <p:sp>
        <p:nvSpPr>
          <p:cNvPr id="175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6" name="Rectangle"/>
          <p:cNvSpPr/>
          <p:nvPr/>
        </p:nvSpPr>
        <p:spPr>
          <a:xfrm>
            <a:off x="1205530" y="1974939"/>
            <a:ext cx="3437845" cy="73509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7" name="segment corpus into blocks"/>
          <p:cNvSpPr txBox="1"/>
          <p:nvPr/>
        </p:nvSpPr>
        <p:spPr>
          <a:xfrm>
            <a:off x="1482421" y="2163418"/>
            <a:ext cx="2874128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segment corpus into blocks</a:t>
            </a:r>
          </a:p>
        </p:txBody>
      </p:sp>
      <p:sp>
        <p:nvSpPr>
          <p:cNvPr id="178" name="Rectangle"/>
          <p:cNvSpPr/>
          <p:nvPr/>
        </p:nvSpPr>
        <p:spPr>
          <a:xfrm>
            <a:off x="1205530" y="3143047"/>
            <a:ext cx="3924149" cy="727618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9" name="write block into posting lists &amp; dict"/>
          <p:cNvSpPr txBox="1"/>
          <p:nvPr/>
        </p:nvSpPr>
        <p:spPr>
          <a:xfrm>
            <a:off x="1336797" y="3331526"/>
            <a:ext cx="350914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write block into posting lists &amp; dict</a:t>
            </a:r>
          </a:p>
        </p:txBody>
      </p:sp>
      <p:sp>
        <p:nvSpPr>
          <p:cNvPr id="180" name="Rectangle"/>
          <p:cNvSpPr/>
          <p:nvPr/>
        </p:nvSpPr>
        <p:spPr>
          <a:xfrm>
            <a:off x="1205530" y="4311155"/>
            <a:ext cx="3437845" cy="735097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1" name="store the postings lists in disk"/>
          <p:cNvSpPr txBox="1"/>
          <p:nvPr/>
        </p:nvSpPr>
        <p:spPr>
          <a:xfrm>
            <a:off x="1336797" y="4499634"/>
            <a:ext cx="3077278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store the postings lists in disk</a:t>
            </a:r>
          </a:p>
        </p:txBody>
      </p:sp>
      <p:sp>
        <p:nvSpPr>
          <p:cNvPr id="182" name="Rectangle"/>
          <p:cNvSpPr/>
          <p:nvPr/>
        </p:nvSpPr>
        <p:spPr>
          <a:xfrm>
            <a:off x="1205530" y="5479263"/>
            <a:ext cx="3543297" cy="727619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3" name="merge all blocks into final index"/>
          <p:cNvSpPr txBox="1"/>
          <p:nvPr/>
        </p:nvSpPr>
        <p:spPr>
          <a:xfrm>
            <a:off x="1336797" y="5667742"/>
            <a:ext cx="3280764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merge all blocks into final index</a:t>
            </a:r>
          </a:p>
        </p:txBody>
      </p:sp>
      <p:sp>
        <p:nvSpPr>
          <p:cNvPr id="184" name="Line"/>
          <p:cNvSpPr/>
          <p:nvPr/>
        </p:nvSpPr>
        <p:spPr>
          <a:xfrm>
            <a:off x="2855940" y="2706276"/>
            <a:ext cx="1" cy="44053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" name="Line"/>
          <p:cNvSpPr/>
          <p:nvPr/>
        </p:nvSpPr>
        <p:spPr>
          <a:xfrm>
            <a:off x="2855940" y="3870645"/>
            <a:ext cx="1" cy="44053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" name="Line"/>
          <p:cNvSpPr/>
          <p:nvPr/>
        </p:nvSpPr>
        <p:spPr>
          <a:xfrm>
            <a:off x="2855940" y="5038753"/>
            <a:ext cx="1" cy="44053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7" name="Handling posting lists directly…"/>
          <p:cNvSpPr txBox="1"/>
          <p:nvPr/>
        </p:nvSpPr>
        <p:spPr>
          <a:xfrm>
            <a:off x="6218497" y="2208659"/>
            <a:ext cx="6108377" cy="1435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00526" indent="-200526"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Handling posting lists directly</a:t>
            </a:r>
          </a:p>
          <a:p>
            <a:pPr marL="200526" indent="-200526"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Eliminating the expensive sorting in BSBI</a:t>
            </a:r>
          </a:p>
          <a:p>
            <a:pPr marL="200526" indent="-200526"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Leveraging compression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Handling web scale indexing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Handling web scale indexing</a:t>
            </a:r>
          </a:p>
        </p:txBody>
      </p:sp>
      <p:sp>
        <p:nvSpPr>
          <p:cNvPr id="192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3" name="Web-scale indexing must use clusters of servers…"/>
          <p:cNvSpPr txBox="1"/>
          <p:nvPr>
            <p:ph type="body" idx="4294967295"/>
          </p:nvPr>
        </p:nvSpPr>
        <p:spPr>
          <a:xfrm>
            <a:off x="600769" y="1544531"/>
            <a:ext cx="10766464" cy="489434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Web-scale indexing must use clusters of servers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Google had 1 million servers in 2011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Fault tolerance of a massive data center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If a non-fault tolerance system has 1000 nodes, each has 99.9% uptime, then 63% of the time one or more servers is down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Solution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Maintain a “master” server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Break indexing into parallel tasks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Assign each task to an idle machine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Map-reduce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Map-reduce</a:t>
            </a:r>
          </a:p>
        </p:txBody>
      </p:sp>
      <p:sp>
        <p:nvSpPr>
          <p:cNvPr id="198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2347" y="1382041"/>
            <a:ext cx="6484595" cy="352539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master assigns split to idle machine"/>
          <p:cNvSpPr txBox="1"/>
          <p:nvPr/>
        </p:nvSpPr>
        <p:spPr>
          <a:xfrm>
            <a:off x="571505" y="5355764"/>
            <a:ext cx="2538683" cy="870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500"/>
              </a:spcBef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master assigns split to idle machine</a:t>
            </a:r>
          </a:p>
        </p:txBody>
      </p:sp>
      <p:sp>
        <p:nvSpPr>
          <p:cNvPr id="201" name="Line"/>
          <p:cNvSpPr/>
          <p:nvPr/>
        </p:nvSpPr>
        <p:spPr>
          <a:xfrm flipV="1">
            <a:off x="1933653" y="4498634"/>
            <a:ext cx="1274511" cy="8598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2" name="parser emits (term,doc) pair"/>
          <p:cNvSpPr txBox="1"/>
          <p:nvPr/>
        </p:nvSpPr>
        <p:spPr>
          <a:xfrm>
            <a:off x="3292631" y="5355764"/>
            <a:ext cx="2538683" cy="870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500"/>
              </a:spcBef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parser emits (term,doc) pair </a:t>
            </a:r>
          </a:p>
        </p:txBody>
      </p:sp>
      <p:sp>
        <p:nvSpPr>
          <p:cNvPr id="203" name="Line"/>
          <p:cNvSpPr/>
          <p:nvPr/>
        </p:nvSpPr>
        <p:spPr>
          <a:xfrm flipV="1">
            <a:off x="4228838" y="4700990"/>
            <a:ext cx="1" cy="65745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merge partitions in inverter"/>
          <p:cNvSpPr txBox="1"/>
          <p:nvPr/>
        </p:nvSpPr>
        <p:spPr>
          <a:xfrm>
            <a:off x="5531185" y="5355764"/>
            <a:ext cx="1892379" cy="870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448055">
              <a:spcBef>
                <a:spcPts val="500"/>
              </a:spcBef>
              <a:defRPr sz="19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merge partitions in inverter</a:t>
            </a:r>
          </a:p>
        </p:txBody>
      </p:sp>
      <p:sp>
        <p:nvSpPr>
          <p:cNvPr id="205" name="Line"/>
          <p:cNvSpPr/>
          <p:nvPr/>
        </p:nvSpPr>
        <p:spPr>
          <a:xfrm flipV="1">
            <a:off x="6273226" y="4690801"/>
            <a:ext cx="797839" cy="6676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complete the index"/>
          <p:cNvSpPr txBox="1"/>
          <p:nvPr/>
        </p:nvSpPr>
        <p:spPr>
          <a:xfrm>
            <a:off x="8159264" y="5355764"/>
            <a:ext cx="1892380" cy="870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500"/>
              </a:spcBef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complete the index</a:t>
            </a:r>
          </a:p>
        </p:txBody>
      </p:sp>
      <p:sp>
        <p:nvSpPr>
          <p:cNvPr id="207" name="Line"/>
          <p:cNvSpPr/>
          <p:nvPr/>
        </p:nvSpPr>
        <p:spPr>
          <a:xfrm flipV="1">
            <a:off x="8349975" y="4252719"/>
            <a:ext cx="1" cy="105473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Examples of map-reduce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Examples of map-reduce</a:t>
            </a:r>
          </a:p>
        </p:txBody>
      </p:sp>
      <p:sp>
        <p:nvSpPr>
          <p:cNvPr id="212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8048" y="1633456"/>
            <a:ext cx="4724401" cy="35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5780" y="2555092"/>
            <a:ext cx="5969001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7772" y="3790775"/>
            <a:ext cx="6223001" cy="57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5780" y="4805443"/>
            <a:ext cx="5969001" cy="41910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Line"/>
          <p:cNvSpPr/>
          <p:nvPr/>
        </p:nvSpPr>
        <p:spPr>
          <a:xfrm>
            <a:off x="909394" y="2308722"/>
            <a:ext cx="103066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8" name="Line"/>
          <p:cNvSpPr/>
          <p:nvPr/>
        </p:nvSpPr>
        <p:spPr>
          <a:xfrm>
            <a:off x="909394" y="4523005"/>
            <a:ext cx="103066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9" name="Rectangle"/>
          <p:cNvSpPr/>
          <p:nvPr/>
        </p:nvSpPr>
        <p:spPr>
          <a:xfrm>
            <a:off x="1132718" y="3136999"/>
            <a:ext cx="3123205" cy="7514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Metrics for a good search engine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Metrics for a good search engine</a:t>
            </a:r>
          </a:p>
        </p:txBody>
      </p:sp>
      <p:sp>
        <p:nvSpPr>
          <p:cNvPr id="59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" name="Return what the users are looking for…"/>
          <p:cNvSpPr txBox="1"/>
          <p:nvPr>
            <p:ph type="body" sz="half" idx="4294967295"/>
          </p:nvPr>
        </p:nvSpPr>
        <p:spPr>
          <a:xfrm>
            <a:off x="600769" y="1544531"/>
            <a:ext cx="5865327" cy="4155023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Return what the users are looking for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Return results fast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Users likes to come back</a:t>
            </a:r>
          </a:p>
        </p:txBody>
      </p:sp>
      <p:sp>
        <p:nvSpPr>
          <p:cNvPr id="61" name="Relevance, CTR = click thru rate…"/>
          <p:cNvSpPr txBox="1"/>
          <p:nvPr/>
        </p:nvSpPr>
        <p:spPr>
          <a:xfrm>
            <a:off x="6950769" y="1544531"/>
            <a:ext cx="5865327" cy="4155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Relevance, CTR = click thru rate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>
              <a:spcBef>
                <a:spcPts val="500"/>
              </a:spcBef>
              <a:buSzPct val="100000"/>
              <a:buChar char="•"/>
              <a:defRPr b="1" sz="2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Latency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Retention rate</a:t>
            </a:r>
          </a:p>
        </p:txBody>
      </p:sp>
      <p:sp>
        <p:nvSpPr>
          <p:cNvPr id="62" name="Rectangle"/>
          <p:cNvSpPr/>
          <p:nvPr/>
        </p:nvSpPr>
        <p:spPr>
          <a:xfrm>
            <a:off x="7289800" y="1422400"/>
            <a:ext cx="1657648" cy="632049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MapReduce: Industry practice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MapReduce: Industry practice</a:t>
            </a:r>
          </a:p>
        </p:txBody>
      </p:sp>
      <p:sp>
        <p:nvSpPr>
          <p:cNvPr id="224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5" name="Term partition vs. document partition…"/>
          <p:cNvSpPr txBox="1"/>
          <p:nvPr>
            <p:ph type="body" idx="4294967295"/>
          </p:nvPr>
        </p:nvSpPr>
        <p:spPr>
          <a:xfrm>
            <a:off x="600769" y="1544531"/>
            <a:ext cx="10766464" cy="489434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Term partition vs. document partition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Term-partitioned: one machine handles a subrange of terms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Document-partitioned: one machine handles a subrange of documents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Most industry search engine use document-partitioned index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Better load balancing (</a:t>
            </a:r>
            <a:r>
              <a:rPr b="1">
                <a:solidFill>
                  <a:srgbClr val="FF2600"/>
                </a:solidFill>
              </a:rPr>
              <a:t>why?</a:t>
            </a:r>
            <a:r>
              <a:t>)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5625" y="4133150"/>
            <a:ext cx="5878233" cy="207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Logarithmic dynamic indexing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Logarithmic dynamic indexing</a:t>
            </a:r>
          </a:p>
        </p:txBody>
      </p:sp>
      <p:sp>
        <p:nvSpPr>
          <p:cNvPr id="231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2" name="Logarithmic merge:…"/>
          <p:cNvSpPr txBox="1"/>
          <p:nvPr>
            <p:ph type="body" idx="4294967295"/>
          </p:nvPr>
        </p:nvSpPr>
        <p:spPr>
          <a:xfrm>
            <a:off x="712768" y="1803513"/>
            <a:ext cx="10766464" cy="489434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Logarithmic merge: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Maintain a series of indexes, each twice the size of the previous one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Keep smaller ones in memory (Z0)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Larger ones on disks (I0, I1, …)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If Z0 gets too big, write to disk as l0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Or merge with l0 as Z1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Either merge Z1 to disk as l1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Or merge with existing l1 to form Z2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Real time search of Twitter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Real time search of Twitter</a:t>
            </a:r>
          </a:p>
        </p:txBody>
      </p:sp>
      <p:sp>
        <p:nvSpPr>
          <p:cNvPr id="237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8" name="Requires high real time search…"/>
          <p:cNvSpPr txBox="1"/>
          <p:nvPr>
            <p:ph type="body" idx="4294967295"/>
          </p:nvPr>
        </p:nvSpPr>
        <p:spPr>
          <a:xfrm>
            <a:off x="600769" y="1544531"/>
            <a:ext cx="10766464" cy="489434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Requires high real time search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Low latency, high throughput query evaluation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High ingestion rate and immediate data availability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Concurrent reads and writes of the index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Solution: using segments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Each segment consists of 2^32 tweets (in memory)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New posts are appended to the posting lists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Only one segment can be written to at each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Index compress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Index compression</a:t>
            </a:r>
          </a:p>
        </p:txBody>
      </p:sp>
      <p:sp>
        <p:nvSpPr>
          <p:cNvPr id="243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4" name="Why compression?…"/>
          <p:cNvSpPr txBox="1"/>
          <p:nvPr>
            <p:ph type="body" idx="4294967295"/>
          </p:nvPr>
        </p:nvSpPr>
        <p:spPr>
          <a:xfrm>
            <a:off x="600769" y="1544531"/>
            <a:ext cx="10766464" cy="489434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Why compression?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Using less disk space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Compressing dictionary</a:t>
            </a:r>
          </a:p>
          <a:p>
            <a:pPr lvl="2" marL="1257300" indent="-342900"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Allowing the dictionary to be stored in memory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Compressing posting files</a:t>
            </a:r>
          </a:p>
          <a:p>
            <a:pPr lvl="2" marL="1257300" indent="-342900"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Reducing disk space</a:t>
            </a:r>
          </a:p>
          <a:p>
            <a:pPr lvl="2" marL="1257300" indent="-342900"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Zipf’s law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The ith most frequent term has frequency proportional to 1/i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Dictionary compress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Dictionary compression</a:t>
            </a:r>
          </a:p>
        </p:txBody>
      </p:sp>
      <p:sp>
        <p:nvSpPr>
          <p:cNvPr id="249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0" name="Most of the space in the table is wasted…"/>
          <p:cNvSpPr txBox="1"/>
          <p:nvPr>
            <p:ph type="body" sz="half" idx="4294967295"/>
          </p:nvPr>
        </p:nvSpPr>
        <p:spPr>
          <a:xfrm>
            <a:off x="600769" y="1544531"/>
            <a:ext cx="10723706" cy="2731089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Most of the space in the table is wasted 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Most words are 20 bytes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Table storage = 28N</a:t>
            </a: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67641" y="3503944"/>
            <a:ext cx="5676850" cy="253881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Rectangle"/>
          <p:cNvSpPr/>
          <p:nvPr/>
        </p:nvSpPr>
        <p:spPr>
          <a:xfrm>
            <a:off x="7386478" y="5644975"/>
            <a:ext cx="3123205" cy="7514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Dictionary-as-a-string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Dictionary-as-a-string</a:t>
            </a:r>
          </a:p>
        </p:txBody>
      </p:sp>
      <p:sp>
        <p:nvSpPr>
          <p:cNvPr id="257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8" name="Table storage = 11N…"/>
          <p:cNvSpPr txBox="1"/>
          <p:nvPr>
            <p:ph type="body" sz="half" idx="4294967295"/>
          </p:nvPr>
        </p:nvSpPr>
        <p:spPr>
          <a:xfrm>
            <a:off x="600769" y="1544531"/>
            <a:ext cx="10723706" cy="2731089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Table storage = 11N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How to further improve the storage space?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Instead of storing absolute term pointers, store the gaps</a:t>
            </a:r>
          </a:p>
        </p:txBody>
      </p:sp>
      <p:pic>
        <p:nvPicPr>
          <p:cNvPr id="2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4969" y="4085738"/>
            <a:ext cx="5768473" cy="2371570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Rectangle"/>
          <p:cNvSpPr/>
          <p:nvPr/>
        </p:nvSpPr>
        <p:spPr>
          <a:xfrm>
            <a:off x="5614715" y="4399077"/>
            <a:ext cx="3034211" cy="19031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1" name="4 bytes"/>
          <p:cNvSpPr txBox="1"/>
          <p:nvPr/>
        </p:nvSpPr>
        <p:spPr>
          <a:xfrm>
            <a:off x="2267175" y="6016795"/>
            <a:ext cx="677388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 bytes</a:t>
            </a:r>
          </a:p>
        </p:txBody>
      </p:sp>
      <p:sp>
        <p:nvSpPr>
          <p:cNvPr id="262" name="4 bytes"/>
          <p:cNvSpPr txBox="1"/>
          <p:nvPr/>
        </p:nvSpPr>
        <p:spPr>
          <a:xfrm>
            <a:off x="3049485" y="6016795"/>
            <a:ext cx="677388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 bytes</a:t>
            </a:r>
          </a:p>
        </p:txBody>
      </p:sp>
      <p:sp>
        <p:nvSpPr>
          <p:cNvPr id="263" name="3 bytes"/>
          <p:cNvSpPr txBox="1"/>
          <p:nvPr/>
        </p:nvSpPr>
        <p:spPr>
          <a:xfrm>
            <a:off x="3831795" y="6016795"/>
            <a:ext cx="677388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 bytes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Dictionary-as-a-string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Dictionary-as-a-string</a:t>
            </a:r>
          </a:p>
        </p:txBody>
      </p:sp>
      <p:sp>
        <p:nvSpPr>
          <p:cNvPr id="268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9" name="Table storage = 8N + 3N * (7/12) = 9.75N &lt; 11N…"/>
          <p:cNvSpPr txBox="1"/>
          <p:nvPr>
            <p:ph type="body" sz="half" idx="4294967295"/>
          </p:nvPr>
        </p:nvSpPr>
        <p:spPr>
          <a:xfrm>
            <a:off x="600769" y="1544531"/>
            <a:ext cx="10723706" cy="2731089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Table storage = 8N + 3N * (7/12) = 9.75N &lt; 11N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Trade-off between skipping more vs. skipping less</a:t>
            </a:r>
          </a:p>
        </p:txBody>
      </p:sp>
      <p:sp>
        <p:nvSpPr>
          <p:cNvPr id="270" name="4 bytes"/>
          <p:cNvSpPr txBox="1"/>
          <p:nvPr/>
        </p:nvSpPr>
        <p:spPr>
          <a:xfrm>
            <a:off x="2210543" y="5968253"/>
            <a:ext cx="677388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 bytes</a:t>
            </a:r>
          </a:p>
        </p:txBody>
      </p:sp>
      <p:pic>
        <p:nvPicPr>
          <p:cNvPr id="27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1038" y="3473138"/>
            <a:ext cx="5578599" cy="2239030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4 bytes"/>
          <p:cNvSpPr txBox="1"/>
          <p:nvPr/>
        </p:nvSpPr>
        <p:spPr>
          <a:xfrm>
            <a:off x="3009034" y="5968253"/>
            <a:ext cx="677388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 bytes</a:t>
            </a:r>
          </a:p>
        </p:txBody>
      </p:sp>
      <p:sp>
        <p:nvSpPr>
          <p:cNvPr id="273" name="1 byte"/>
          <p:cNvSpPr txBox="1"/>
          <p:nvPr/>
        </p:nvSpPr>
        <p:spPr>
          <a:xfrm>
            <a:off x="7132615" y="4226406"/>
            <a:ext cx="618006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 byte</a:t>
            </a:r>
          </a:p>
        </p:txBody>
      </p:sp>
      <p:sp>
        <p:nvSpPr>
          <p:cNvPr id="274" name="Line"/>
          <p:cNvSpPr/>
          <p:nvPr/>
        </p:nvSpPr>
        <p:spPr>
          <a:xfrm flipH="1" flipV="1">
            <a:off x="6534558" y="3867695"/>
            <a:ext cx="775496" cy="341966"/>
          </a:xfrm>
          <a:prstGeom prst="line">
            <a:avLst/>
          </a:prstGeom>
          <a:ln w="127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5" name="3 bytes"/>
          <p:cNvSpPr txBox="1"/>
          <p:nvPr/>
        </p:nvSpPr>
        <p:spPr>
          <a:xfrm>
            <a:off x="3807524" y="5968253"/>
            <a:ext cx="677388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 bytes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ostings compress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Postings compression</a:t>
            </a:r>
          </a:p>
        </p:txBody>
      </p:sp>
      <p:sp>
        <p:nvSpPr>
          <p:cNvPr id="280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1" name="Observations of posting files…"/>
          <p:cNvSpPr txBox="1"/>
          <p:nvPr>
            <p:ph type="body" idx="4294967295"/>
          </p:nvPr>
        </p:nvSpPr>
        <p:spPr>
          <a:xfrm>
            <a:off x="600769" y="1544531"/>
            <a:ext cx="10990462" cy="5013802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Observations of posting files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Instead of storing docID, store gaps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Brutus: 2,4,8,3,4,5,15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Binary seq: 10,100,1000,11,100,101,1111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Prefix encoding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Binary encoding such that the sequence can be uniquely decoded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e.g., Huffman encoding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Unary encoding: {2:110,4:11110, …}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uniquely decodable seq: 110111101111111101110…</a:t>
            </a:r>
          </a:p>
        </p:txBody>
      </p:sp>
      <p:pic>
        <p:nvPicPr>
          <p:cNvPr id="2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63617" y="1211376"/>
            <a:ext cx="5599575" cy="2681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ostings compress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Postings compression</a:t>
            </a:r>
          </a:p>
        </p:txBody>
      </p:sp>
      <p:sp>
        <p:nvSpPr>
          <p:cNvPr id="287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8" name="Problem with unary encoding…"/>
          <p:cNvSpPr txBox="1"/>
          <p:nvPr>
            <p:ph type="body" idx="4294967295"/>
          </p:nvPr>
        </p:nvSpPr>
        <p:spPr>
          <a:xfrm>
            <a:off x="600769" y="1544531"/>
            <a:ext cx="10990462" cy="5013802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Problem with unary encoding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Too long!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FF2600"/>
                </a:solidFill>
              </a:rPr>
              <a:t>Gamma code</a:t>
            </a:r>
            <a:r>
              <a:t> of 13: 1110,101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Unary code of length - 1: 1110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Offset (last length - 1 bits): 13 → 1101 → 101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What is the gamma code of 5? 101 -&gt; 110,01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 can prove gamma code is uniquely decodable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Gamma code compression rate: 11.7%</a:t>
            </a:r>
          </a:p>
        </p:txBody>
      </p:sp>
      <p:pic>
        <p:nvPicPr>
          <p:cNvPr id="2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36561" y="526910"/>
            <a:ext cx="5942567" cy="3077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Indexing Posit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Indexing Position</a:t>
            </a:r>
          </a:p>
        </p:txBody>
      </p:sp>
      <p:sp>
        <p:nvSpPr>
          <p:cNvPr id="294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5" name="Indexing the position of word within the document…"/>
          <p:cNvSpPr txBox="1"/>
          <p:nvPr>
            <p:ph type="body" sz="half" idx="4294967295"/>
          </p:nvPr>
        </p:nvSpPr>
        <p:spPr>
          <a:xfrm>
            <a:off x="600769" y="1544531"/>
            <a:ext cx="11258273" cy="2885850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Indexing the position of word within the document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Intersection algorithm finds where the two terms appear between within </a:t>
            </a:r>
            <a:r>
              <a:rPr i="1"/>
              <a:t>k</a:t>
            </a:r>
            <a:r>
              <a:t> words</a:t>
            </a:r>
          </a:p>
        </p:txBody>
      </p:sp>
      <p:pic>
        <p:nvPicPr>
          <p:cNvPr id="29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860" y="2902237"/>
            <a:ext cx="5599575" cy="2681069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Brutus: 2:&lt;0&gt;, 4: &lt;429,433&gt;, 8: &lt;150&gt;, …"/>
          <p:cNvSpPr txBox="1"/>
          <p:nvPr/>
        </p:nvSpPr>
        <p:spPr>
          <a:xfrm>
            <a:off x="5879645" y="3622132"/>
            <a:ext cx="9823632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i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Brutus: 2:&lt;0&gt;, 4: &lt;429,433&gt;, 8: &lt;150&gt;, …</a:t>
            </a:r>
          </a:p>
        </p:txBody>
      </p:sp>
      <p:sp>
        <p:nvSpPr>
          <p:cNvPr id="298" name="Ceasar: 1:&lt;10&gt;, 2: &lt;5&gt;, 8: &lt;17, 250&gt;, …"/>
          <p:cNvSpPr txBox="1"/>
          <p:nvPr/>
        </p:nvSpPr>
        <p:spPr>
          <a:xfrm>
            <a:off x="5879645" y="5027391"/>
            <a:ext cx="9823632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i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Ceasar: 1:&lt;10&gt;, 2: &lt;5&gt;, 8: &lt;17, 250&gt;,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" name="Information Retrieval Techniques"/>
          <p:cNvSpPr txBox="1"/>
          <p:nvPr>
            <p:ph type="title" idx="4294967295"/>
          </p:nvPr>
        </p:nvSpPr>
        <p:spPr>
          <a:xfrm>
            <a:off x="374160" y="4143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Information Retrieval Techniques</a:t>
            </a:r>
          </a:p>
        </p:txBody>
      </p:sp>
      <p:pic>
        <p:nvPicPr>
          <p:cNvPr id="6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900" y="1748167"/>
            <a:ext cx="10550770" cy="4096096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Rectangle"/>
          <p:cNvSpPr/>
          <p:nvPr/>
        </p:nvSpPr>
        <p:spPr>
          <a:xfrm>
            <a:off x="3251200" y="3453314"/>
            <a:ext cx="1681907" cy="467768"/>
          </a:xfrm>
          <a:prstGeom prst="rect">
            <a:avLst/>
          </a:prstGeom>
          <a:ln w="508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0" name="Line"/>
          <p:cNvSpPr/>
          <p:nvPr/>
        </p:nvSpPr>
        <p:spPr>
          <a:xfrm flipH="1">
            <a:off x="4933255" y="3787754"/>
            <a:ext cx="2541602" cy="1"/>
          </a:xfrm>
          <a:prstGeom prst="line">
            <a:avLst/>
          </a:prstGeom>
          <a:ln w="381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" name="How does Google return results so quickly?"/>
          <p:cNvSpPr txBox="1"/>
          <p:nvPr/>
        </p:nvSpPr>
        <p:spPr>
          <a:xfrm>
            <a:off x="7731883" y="3479074"/>
            <a:ext cx="3339935" cy="61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How does Google return results so quickly?</a:t>
            </a:r>
          </a:p>
        </p:txBody>
      </p:sp>
      <p:sp>
        <p:nvSpPr>
          <p:cNvPr id="72" name="Rectangle"/>
          <p:cNvSpPr/>
          <p:nvPr/>
        </p:nvSpPr>
        <p:spPr>
          <a:xfrm>
            <a:off x="1752600" y="2015967"/>
            <a:ext cx="1319461" cy="467768"/>
          </a:xfrm>
          <a:prstGeom prst="rect">
            <a:avLst/>
          </a:prstGeom>
          <a:ln w="508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" name="Line"/>
          <p:cNvSpPr/>
          <p:nvPr/>
        </p:nvSpPr>
        <p:spPr>
          <a:xfrm flipH="1" flipV="1">
            <a:off x="3091755" y="2249850"/>
            <a:ext cx="4315648" cy="1"/>
          </a:xfrm>
          <a:prstGeom prst="line">
            <a:avLst/>
          </a:prstGeom>
          <a:ln w="381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4" name="How does Google know cs 589 refers to a course?…"/>
          <p:cNvSpPr txBox="1"/>
          <p:nvPr/>
        </p:nvSpPr>
        <p:spPr>
          <a:xfrm>
            <a:off x="7707613" y="1190290"/>
            <a:ext cx="2399490" cy="1417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How does Google know cs 589 refers to a course? </a:t>
            </a:r>
          </a:p>
          <a:p>
            <a:pPr>
              <a:defRPr b="1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How does Google know stevens = SIT?</a:t>
            </a:r>
          </a:p>
        </p:txBody>
      </p:sp>
      <p:pic>
        <p:nvPicPr>
          <p:cNvPr id="7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62883" y="2166030"/>
            <a:ext cx="3677936" cy="3683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" grpId="6"/>
      <p:bldP build="whole" bldLvl="1" animBg="1" rev="0" advAuto="0" spid="71" grpId="7"/>
      <p:bldP build="whole" bldLvl="1" animBg="1" rev="0" advAuto="0" spid="75" grpId="4"/>
      <p:bldP build="whole" bldLvl="1" animBg="1" rev="0" advAuto="0" spid="75" grpId="5"/>
      <p:bldP build="whole" bldLvl="1" animBg="1" rev="0" advAuto="0" spid="74" grpId="1"/>
      <p:bldP build="whole" bldLvl="1" animBg="1" rev="0" advAuto="0" spid="70" grpId="8"/>
      <p:bldP build="whole" bldLvl="1" animBg="1" rev="0" advAuto="0" spid="73" grpId="3"/>
      <p:bldP build="whole" bldLvl="1" animBg="1" rev="0" advAuto="0" spid="72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pelling correct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Spelling correction</a:t>
            </a:r>
          </a:p>
        </p:txBody>
      </p:sp>
      <p:sp>
        <p:nvSpPr>
          <p:cNvPr id="303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0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1071" y="1673867"/>
            <a:ext cx="8622349" cy="1338201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Rectangle"/>
          <p:cNvSpPr/>
          <p:nvPr/>
        </p:nvSpPr>
        <p:spPr>
          <a:xfrm>
            <a:off x="5339646" y="1882706"/>
            <a:ext cx="1512708" cy="329829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06" name="Edit distance…"/>
          <p:cNvSpPr txBox="1"/>
          <p:nvPr>
            <p:ph type="body" sz="half" idx="4294967295"/>
          </p:nvPr>
        </p:nvSpPr>
        <p:spPr>
          <a:xfrm>
            <a:off x="681672" y="3499849"/>
            <a:ext cx="8946517" cy="2885850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Edit distance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k-gram index for spelling correction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context sensitive spelling correction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Edit distance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Edit distance</a:t>
            </a:r>
          </a:p>
        </p:txBody>
      </p:sp>
      <p:sp>
        <p:nvSpPr>
          <p:cNvPr id="311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12" name="Dynamic programming: O(|s1| x |s2|)"/>
          <p:cNvSpPr txBox="1"/>
          <p:nvPr>
            <p:ph type="body" sz="half" idx="4294967295"/>
          </p:nvPr>
        </p:nvSpPr>
        <p:spPr>
          <a:xfrm>
            <a:off x="673582" y="1865620"/>
            <a:ext cx="8946517" cy="2885850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Dynamic programming: O(|s1| x |s2|)</a:t>
            </a:r>
          </a:p>
        </p:txBody>
      </p:sp>
      <p:pic>
        <p:nvPicPr>
          <p:cNvPr id="31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1499" y="2918299"/>
            <a:ext cx="5961738" cy="2619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42605" y="3035043"/>
            <a:ext cx="5258049" cy="2619832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Levenshtein distance"/>
          <p:cNvSpPr txBox="1"/>
          <p:nvPr/>
        </p:nvSpPr>
        <p:spPr>
          <a:xfrm>
            <a:off x="7311618" y="5761462"/>
            <a:ext cx="9823633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i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Levenshtein distance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k-gram indexes for spelling correct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k-gram indexes for spelling correction</a:t>
            </a:r>
          </a:p>
        </p:txBody>
      </p:sp>
      <p:sp>
        <p:nvSpPr>
          <p:cNvPr id="320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1" name="Running DP on all pairs of words is time consuming…"/>
          <p:cNvSpPr txBox="1"/>
          <p:nvPr>
            <p:ph type="body" idx="4294967295"/>
          </p:nvPr>
        </p:nvSpPr>
        <p:spPr>
          <a:xfrm>
            <a:off x="673582" y="1865620"/>
            <a:ext cx="9470708" cy="4441136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Running DP on all pairs of words is time consuming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Leveraging k-gram index to speed up spelling correction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boardroom vs. bord</a:t>
            </a:r>
          </a:p>
        </p:txBody>
      </p:sp>
      <p:pic>
        <p:nvPicPr>
          <p:cNvPr id="3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226" y="4016979"/>
            <a:ext cx="6406635" cy="2138831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boarder:3…"/>
          <p:cNvSpPr txBox="1"/>
          <p:nvPr/>
        </p:nvSpPr>
        <p:spPr>
          <a:xfrm>
            <a:off x="7558381" y="4171340"/>
            <a:ext cx="8946517" cy="2885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boarder:3</a:t>
            </a:r>
          </a:p>
          <a:p>
            <a:pPr>
              <a:spcBef>
                <a:spcPts val="500"/>
              </a:spcBef>
              <a:defRPr b="1" sz="2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boardroom: 2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aboard: 2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ardent:1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ontext sensitive spelling correct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Context sensitive spelling correction</a:t>
            </a:r>
          </a:p>
        </p:txBody>
      </p:sp>
      <p:sp>
        <p:nvSpPr>
          <p:cNvPr id="328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29" name="How to correct “flew form healthrow”?…"/>
          <p:cNvSpPr txBox="1"/>
          <p:nvPr>
            <p:ph type="body" idx="4294967295"/>
          </p:nvPr>
        </p:nvSpPr>
        <p:spPr>
          <a:xfrm>
            <a:off x="673582" y="1865620"/>
            <a:ext cx="9470708" cy="4441136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How to correct “flew form healthrow”?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All three words are spelled correctly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Enumerating each character: the space is large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Solution: using logs of queries, e.g., </a:t>
            </a:r>
            <a:r>
              <a:rPr b="1">
                <a:solidFill>
                  <a:srgbClr val="FF2600"/>
                </a:solidFill>
              </a:rPr>
              <a:t>flew from</a:t>
            </a:r>
            <a:r>
              <a:t> vs. fled fore</a:t>
            </a:r>
          </a:p>
        </p:txBody>
      </p:sp>
      <p:sp>
        <p:nvSpPr>
          <p:cNvPr id="330" name="Li et al. A generalized hidden Markov model with discriminative training for query spelling correction. SIGIR 2012"/>
          <p:cNvSpPr txBox="1"/>
          <p:nvPr/>
        </p:nvSpPr>
        <p:spPr>
          <a:xfrm>
            <a:off x="750429" y="5607748"/>
            <a:ext cx="9823633" cy="742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i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 et al. A generalized hidden Markov model with discriminative training for query spelling correction. SIGIR 2012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ageRank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PageRank</a:t>
            </a:r>
          </a:p>
        </p:txBody>
      </p:sp>
      <p:sp>
        <p:nvSpPr>
          <p:cNvPr id="335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6" name="How to rank webpages?…"/>
          <p:cNvSpPr txBox="1"/>
          <p:nvPr>
            <p:ph type="body" idx="4294967295"/>
          </p:nvPr>
        </p:nvSpPr>
        <p:spPr>
          <a:xfrm>
            <a:off x="600769" y="1544531"/>
            <a:ext cx="10766464" cy="489434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How to rank webpages?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Using retrieval models: only captures relevance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Capturing quality of web pages: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Based on how often the page is cited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Intuition: a popular website (e.g., Google) would be cited by a lot of other webpages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ageRank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PageRank</a:t>
            </a:r>
          </a:p>
        </p:txBody>
      </p:sp>
      <p:sp>
        <p:nvSpPr>
          <p:cNvPr id="341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6221" y="1933818"/>
            <a:ext cx="4829739" cy="3993248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“The Anatomy of a Large-Scale Hypertextual Web Search Engine” - Sergey Brin and Lawrence Page, Computer networks and ISDN systems, 1998…"/>
          <p:cNvSpPr txBox="1"/>
          <p:nvPr>
            <p:ph type="body" sz="half" idx="4294967295"/>
          </p:nvPr>
        </p:nvSpPr>
        <p:spPr>
          <a:xfrm>
            <a:off x="600769" y="1544531"/>
            <a:ext cx="6180148" cy="4771821"/>
          </a:xfrm>
          <a:prstGeom prst="rect">
            <a:avLst/>
          </a:prstGeom>
        </p:spPr>
        <p:txBody>
          <a:bodyPr lIns="45719" tIns="45719" rIns="45719" bIns="45719"/>
          <a:lstStyle/>
          <a:p>
            <a:pPr defTabSz="914400">
              <a:spcBef>
                <a:spcPts val="500"/>
              </a:spcBef>
              <a:defRPr b="1" i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“The Anatomy of a Large-Scale Hypertextual Web Search Engine”</a:t>
            </a:r>
            <a:r>
              <a:rPr b="0"/>
              <a:t> - Sergey Brin and </a:t>
            </a:r>
            <a:r>
              <a:rPr b="0" i="0"/>
              <a:t>Lawrence Page, </a:t>
            </a:r>
            <a:r>
              <a:rPr b="0"/>
              <a:t>Computer networks and ISDN systems, 1998</a:t>
            </a:r>
            <a:endParaRPr b="0"/>
          </a:p>
          <a:p>
            <a:pPr defTabSz="914400">
              <a:spcBef>
                <a:spcPts val="500"/>
              </a:spcBef>
              <a:defRPr b="1" i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defTabSz="914400">
              <a:spcBef>
                <a:spcPts val="500"/>
              </a:spcBef>
              <a:defRPr b="1" i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defTabSz="914400">
              <a:spcBef>
                <a:spcPts val="500"/>
              </a:spcBef>
              <a:defRPr b="1" i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defTabSz="914400">
              <a:spcBef>
                <a:spcPts val="500"/>
              </a:spcBef>
              <a:defRPr b="1" i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defTabSz="914400">
              <a:spcBef>
                <a:spcPts val="500"/>
              </a:spcBef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0"/>
              <a:t>Favors pages that are highly cited, and pages cited by highly cited pages</a:t>
            </a:r>
          </a:p>
        </p:txBody>
      </p:sp>
      <p:pic>
        <p:nvPicPr>
          <p:cNvPr id="34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1994" y="3710216"/>
            <a:ext cx="4115152" cy="974283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1/2 probability of randomly walking into B"/>
          <p:cNvSpPr txBox="1"/>
          <p:nvPr/>
        </p:nvSpPr>
        <p:spPr>
          <a:xfrm>
            <a:off x="5920096" y="6036531"/>
            <a:ext cx="3595882" cy="742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1/2 probability of randomly walking into 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ageRank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PageRank</a:t>
            </a:r>
          </a:p>
        </p:txBody>
      </p:sp>
      <p:sp>
        <p:nvSpPr>
          <p:cNvPr id="350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6221" y="1933818"/>
            <a:ext cx="4829739" cy="3993248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Assign each node an initial page rank…"/>
          <p:cNvSpPr txBox="1"/>
          <p:nvPr>
            <p:ph type="body" sz="half" idx="4294967295"/>
          </p:nvPr>
        </p:nvSpPr>
        <p:spPr>
          <a:xfrm>
            <a:off x="600769" y="1544531"/>
            <a:ext cx="6180148" cy="4771821"/>
          </a:xfrm>
          <a:prstGeom prst="rect">
            <a:avLst/>
          </a:prstGeom>
        </p:spPr>
        <p:txBody>
          <a:bodyPr lIns="45719" tIns="45719" rIns="45719" bIns="45719"/>
          <a:lstStyle/>
          <a:p>
            <a:pPr defTabSz="914400"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Assign each node an initial page rank</a:t>
            </a:r>
          </a:p>
          <a:p>
            <a:pPr defTabSz="914400"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914400"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Repeat until convergence</a:t>
            </a:r>
          </a:p>
          <a:p>
            <a:pPr lvl="1" marL="800100" indent="-342900" defTabSz="9144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Calculate the page rank of each node using the equation</a:t>
            </a:r>
          </a:p>
        </p:txBody>
      </p:sp>
      <p:pic>
        <p:nvPicPr>
          <p:cNvPr id="35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0568" y="3888201"/>
            <a:ext cx="4115151" cy="9742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roblems of page rank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Problems of page rank</a:t>
            </a:r>
          </a:p>
        </p:txBody>
      </p:sp>
      <p:sp>
        <p:nvSpPr>
          <p:cNvPr id="358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9846" y="1467571"/>
            <a:ext cx="4105788" cy="3922858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rich gets richer"/>
          <p:cNvSpPr txBox="1"/>
          <p:nvPr/>
        </p:nvSpPr>
        <p:spPr>
          <a:xfrm>
            <a:off x="1494732" y="5671913"/>
            <a:ext cx="3595882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i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rich gets richer</a:t>
            </a:r>
          </a:p>
        </p:txBody>
      </p:sp>
      <p:pic>
        <p:nvPicPr>
          <p:cNvPr id="36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28859" y="1467571"/>
            <a:ext cx="5145478" cy="3561094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Google bombing"/>
          <p:cNvSpPr txBox="1"/>
          <p:nvPr/>
        </p:nvSpPr>
        <p:spPr>
          <a:xfrm>
            <a:off x="6394977" y="5671913"/>
            <a:ext cx="3595881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i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Google bombing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HIT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HITS</a:t>
            </a:r>
          </a:p>
        </p:txBody>
      </p:sp>
      <p:sp>
        <p:nvSpPr>
          <p:cNvPr id="367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8" name="Hubs: compilations of a broad catalog of information that led users direct to other authoritative pages…"/>
          <p:cNvSpPr txBox="1"/>
          <p:nvPr>
            <p:ph type="body" idx="4294967295"/>
          </p:nvPr>
        </p:nvSpPr>
        <p:spPr>
          <a:xfrm>
            <a:off x="649311" y="1517739"/>
            <a:ext cx="9470708" cy="4441137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Hubs: compilations of a broad catalog of information that led users direct to other authoritative pages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Authorities: a page that is linked by many different hubs</a:t>
            </a:r>
          </a:p>
        </p:txBody>
      </p:sp>
      <p:pic>
        <p:nvPicPr>
          <p:cNvPr id="3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7070" y="3546173"/>
            <a:ext cx="4806702" cy="2914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HIT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HITS</a:t>
            </a:r>
          </a:p>
        </p:txBody>
      </p:sp>
      <p:sp>
        <p:nvSpPr>
          <p:cNvPr id="374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75" name="Repeat k times…"/>
          <p:cNvSpPr txBox="1"/>
          <p:nvPr>
            <p:ph type="body" idx="4294967295"/>
          </p:nvPr>
        </p:nvSpPr>
        <p:spPr>
          <a:xfrm>
            <a:off x="649311" y="1517739"/>
            <a:ext cx="9470708" cy="4441137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Repeat k times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Update hub score: v = A^T u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Update authority score: u = A^T v</a:t>
            </a:r>
          </a:p>
        </p:txBody>
      </p:sp>
      <p:pic>
        <p:nvPicPr>
          <p:cNvPr id="3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4895" y="3088805"/>
            <a:ext cx="2629650" cy="2901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nformation Retrieval Infrastructure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Information Retrieval Infrastructure</a:t>
            </a:r>
          </a:p>
        </p:txBody>
      </p:sp>
      <p:sp>
        <p:nvSpPr>
          <p:cNvPr id="80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3256" y="1976651"/>
            <a:ext cx="9394685" cy="3871638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"/>
          <p:cNvSpPr/>
          <p:nvPr/>
        </p:nvSpPr>
        <p:spPr>
          <a:xfrm>
            <a:off x="5353883" y="3280786"/>
            <a:ext cx="1484234" cy="868082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83" name="Rectangle"/>
          <p:cNvSpPr/>
          <p:nvPr/>
        </p:nvSpPr>
        <p:spPr>
          <a:xfrm>
            <a:off x="7140233" y="3280786"/>
            <a:ext cx="1484234" cy="868082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earch engine tool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Search engine tools</a:t>
            </a:r>
          </a:p>
        </p:txBody>
      </p:sp>
      <p:sp>
        <p:nvSpPr>
          <p:cNvPr id="381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78866" y="2281413"/>
            <a:ext cx="4490084" cy="399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Rectangle"/>
          <p:cNvSpPr/>
          <p:nvPr/>
        </p:nvSpPr>
        <p:spPr>
          <a:xfrm>
            <a:off x="4732877" y="5968584"/>
            <a:ext cx="5626093" cy="789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4" name="Apache Lucene…"/>
          <p:cNvSpPr txBox="1"/>
          <p:nvPr>
            <p:ph type="body" sz="half" idx="4294967295"/>
          </p:nvPr>
        </p:nvSpPr>
        <p:spPr>
          <a:xfrm>
            <a:off x="649311" y="1588687"/>
            <a:ext cx="4902880" cy="4370189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Apache Lucene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Free and open search engine library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First developed in 1999</a:t>
            </a:r>
            <a:br/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ElasticSearch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search engine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based on Lucene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ElasticSearch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ElasticSearch</a:t>
            </a:r>
          </a:p>
        </p:txBody>
      </p:sp>
      <p:sp>
        <p:nvSpPr>
          <p:cNvPr id="389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0" name="Rectangle"/>
          <p:cNvSpPr/>
          <p:nvPr/>
        </p:nvSpPr>
        <p:spPr>
          <a:xfrm>
            <a:off x="4732877" y="5968584"/>
            <a:ext cx="5626093" cy="789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91" name="Using a REST api"/>
          <p:cNvSpPr txBox="1"/>
          <p:nvPr>
            <p:ph type="body" sz="half" idx="4294967295"/>
          </p:nvPr>
        </p:nvSpPr>
        <p:spPr>
          <a:xfrm>
            <a:off x="649311" y="1588687"/>
            <a:ext cx="4902880" cy="4370189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Using a REST api</a:t>
            </a:r>
          </a:p>
        </p:txBody>
      </p:sp>
      <p:pic>
        <p:nvPicPr>
          <p:cNvPr id="3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8575" y="2378532"/>
            <a:ext cx="8897490" cy="5870509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Rectangle"/>
          <p:cNvSpPr/>
          <p:nvPr/>
        </p:nvSpPr>
        <p:spPr>
          <a:xfrm>
            <a:off x="5048397" y="2870020"/>
            <a:ext cx="5889720" cy="47550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39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28598" y="2420879"/>
            <a:ext cx="10140886" cy="3521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Homework 2: Using ElasticSearch to build a search engine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48055">
              <a:defRPr b="1" sz="29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Homework 2: Using ElasticSearch to build a search engine</a:t>
            </a:r>
          </a:p>
        </p:txBody>
      </p:sp>
      <p:sp>
        <p:nvSpPr>
          <p:cNvPr id="399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0" name="Rectangle"/>
          <p:cNvSpPr/>
          <p:nvPr/>
        </p:nvSpPr>
        <p:spPr>
          <a:xfrm>
            <a:off x="4732877" y="5968584"/>
            <a:ext cx="5626093" cy="789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01" name="Build an inverted index…"/>
          <p:cNvSpPr txBox="1"/>
          <p:nvPr>
            <p:ph type="body" sz="half" idx="4294967295"/>
          </p:nvPr>
        </p:nvSpPr>
        <p:spPr>
          <a:xfrm>
            <a:off x="649311" y="1588687"/>
            <a:ext cx="4902880" cy="4370189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Build an inverted index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Evaluate three search algorithm’s performance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TF-IDF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BM25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Dirichlet-LM</a:t>
            </a:r>
          </a:p>
        </p:txBody>
      </p:sp>
      <p:pic>
        <p:nvPicPr>
          <p:cNvPr id="4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42309" y="1643373"/>
            <a:ext cx="5007229" cy="3571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nverted index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Inverted index</a:t>
            </a:r>
          </a:p>
        </p:txBody>
      </p:sp>
      <p:sp>
        <p:nvSpPr>
          <p:cNvPr id="88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9" name="In Lecture 2, we learned retrieval models…"/>
          <p:cNvSpPr txBox="1"/>
          <p:nvPr>
            <p:ph type="body" idx="4294967295"/>
          </p:nvPr>
        </p:nvSpPr>
        <p:spPr>
          <a:xfrm>
            <a:off x="600769" y="1544531"/>
            <a:ext cx="10990462" cy="4147008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 Lecture 2, we learned retrieval models 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Compute score(q, d)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Select the d that maximizes score(q, d)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 an industry scale search engine, there could be trillions of q’s and billions of d’s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 each query, search time complexity = O(|D|)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Solution for faster retrieval: inverted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nverted index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Inverted index</a:t>
            </a:r>
          </a:p>
        </p:txBody>
      </p:sp>
      <p:sp>
        <p:nvSpPr>
          <p:cNvPr id="94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9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8100" y="795098"/>
            <a:ext cx="9563162" cy="443081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ime complexity: O(#unique words in q x avg_len(postings lists))"/>
          <p:cNvSpPr txBox="1"/>
          <p:nvPr/>
        </p:nvSpPr>
        <p:spPr>
          <a:xfrm>
            <a:off x="750429" y="5276048"/>
            <a:ext cx="9823633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i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time complexity: O(#unique words in q x avg_len(postings lists))</a:t>
            </a:r>
          </a:p>
        </p:txBody>
      </p:sp>
      <p:pic>
        <p:nvPicPr>
          <p:cNvPr id="97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63069" y="5870113"/>
            <a:ext cx="873670" cy="355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roblems with inverted indexing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Problems with inverted indexing</a:t>
            </a:r>
          </a:p>
        </p:txBody>
      </p:sp>
      <p:sp>
        <p:nvSpPr>
          <p:cNvPr id="102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3" name="Data processing…"/>
          <p:cNvSpPr txBox="1"/>
          <p:nvPr>
            <p:ph type="body" sz="half" idx="4294967295"/>
          </p:nvPr>
        </p:nvSpPr>
        <p:spPr>
          <a:xfrm>
            <a:off x="600769" y="1544531"/>
            <a:ext cx="5539569" cy="440776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processing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Choosing the unit for indexing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Determining the vocabulary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Constructing/speeding up inverted index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Skipping index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Prefix indexing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Indexing with blocks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MapReduce</a:t>
            </a:r>
          </a:p>
        </p:txBody>
      </p:sp>
      <p:sp>
        <p:nvSpPr>
          <p:cNvPr id="104" name="Index compression…"/>
          <p:cNvSpPr txBox="1"/>
          <p:nvPr/>
        </p:nvSpPr>
        <p:spPr>
          <a:xfrm>
            <a:off x="6507368" y="1544531"/>
            <a:ext cx="5539568" cy="4407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Index compression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Other issues</a:t>
            </a:r>
          </a:p>
          <a:p>
            <a:pPr lvl="1" marL="8001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Indexing position</a:t>
            </a:r>
          </a:p>
          <a:p>
            <a:pPr lvl="1" marL="8001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Spelling correction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hoosing the correct document unit for indexing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Choosing the correct document unit for indexing</a:t>
            </a:r>
          </a:p>
        </p:txBody>
      </p:sp>
      <p:sp>
        <p:nvSpPr>
          <p:cNvPr id="109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" name="Documents often consists of sub documents…"/>
          <p:cNvSpPr txBox="1"/>
          <p:nvPr>
            <p:ph type="body" idx="4294967295"/>
          </p:nvPr>
        </p:nvSpPr>
        <p:spPr>
          <a:xfrm>
            <a:off x="600769" y="1544531"/>
            <a:ext cx="10990462" cy="4147008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Documents often consists of sub documents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e.g., email contains multiple attached documents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Trade-off on the unit size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Smaller units: missing important passages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Larger unit: gets spurious matches, e.g., ….</a:t>
            </a:r>
            <a:r>
              <a:rPr b="1">
                <a:solidFill>
                  <a:srgbClr val="FF2600"/>
                </a:solidFill>
              </a:rPr>
              <a:t>text</a:t>
            </a:r>
            <a:r>
              <a:t> messages….gold </a:t>
            </a:r>
            <a:r>
              <a:rPr b="1">
                <a:solidFill>
                  <a:srgbClr val="FF2600"/>
                </a:solidFill>
              </a:rPr>
              <a:t>mining</a:t>
            </a: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Determining the vocabulary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Determining the vocabulary</a:t>
            </a:r>
          </a:p>
        </p:txBody>
      </p:sp>
      <p:sp>
        <p:nvSpPr>
          <p:cNvPr id="115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6" name="Tokenization…"/>
          <p:cNvSpPr txBox="1"/>
          <p:nvPr>
            <p:ph type="body" sz="half" idx="4294967295"/>
          </p:nvPr>
        </p:nvSpPr>
        <p:spPr>
          <a:xfrm>
            <a:off x="600769" y="1544531"/>
            <a:ext cx="5925399" cy="4215490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Tokenization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o’neil, aren’t, C#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Dropping stop words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Stop words are common terms</a:t>
            </a:r>
          </a:p>
          <a:p>
            <a:pPr lvl="1" marL="800100" indent="-342900">
              <a:spcBef>
                <a:spcPts val="500"/>
              </a:spcBef>
              <a:buChar char="•"/>
              <a:defRPr b="1" sz="2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Web search engines generally do not use stop words!</a:t>
            </a:r>
          </a:p>
        </p:txBody>
      </p:sp>
      <p:pic>
        <p:nvPicPr>
          <p:cNvPr id="11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95457" y="2128063"/>
            <a:ext cx="6333577" cy="755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26677" y="3260368"/>
            <a:ext cx="3596219" cy="2793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hemeILtemplates">
  <a:themeElements>
    <a:clrScheme name="ThemeILtemplates">
      <a:dk1>
        <a:srgbClr val="131F33"/>
      </a:dk1>
      <a:lt1>
        <a:srgbClr val="332C20"/>
      </a:lt1>
      <a:dk2>
        <a:srgbClr val="A7A7A7"/>
      </a:dk2>
      <a:lt2>
        <a:srgbClr val="535353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hemeILtemplates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ThemeILtemplat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2C2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hemeILtemplates">
  <a:themeElements>
    <a:clrScheme name="ThemeILtemplates">
      <a:dk1>
        <a:srgbClr val="131F33"/>
      </a:dk1>
      <a:lt1>
        <a:srgbClr val="332C20"/>
      </a:lt1>
      <a:dk2>
        <a:srgbClr val="A7A7A7"/>
      </a:dk2>
      <a:lt2>
        <a:srgbClr val="535353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hemeILtemplates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ThemeILtemplat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2C2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