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s/comment1.xml" ContentType="application/vnd.openxmlformats-officedocument.presentationml.comments+xml"/>
  <Override PartName="/ppt/slides/slide26.xml" ContentType="application/vnd.openxmlformats-officedocument.presentationml.slide+xml"/>
  <Override PartName="/ppt/comments/comment2.xml" ContentType="application/vnd.openxmlformats-officedocument.presentationml.comments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media/image1.jpeg" ContentType="image/jpeg"/>
  <Override PartName="/ppt/media/image2.jpe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4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Trebuchet MS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Trebuchet MS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Trebuchet MS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Trebuchet MS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Trebuchet MS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Trebuchet MS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Trebuchet MS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Trebuchet MS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Trebuchet M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Author id="0" name="Xueqing Liu" initials="X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rgbClr val="332C20"/>
              </a:solidFill>
              <a:prstDash val="solid"/>
              <a:round/>
            </a:ln>
          </a:left>
          <a:right>
            <a:ln w="12700" cap="flat">
              <a:solidFill>
                <a:srgbClr val="332C20"/>
              </a:solidFill>
              <a:prstDash val="solid"/>
              <a:round/>
            </a:ln>
          </a:right>
          <a:top>
            <a:ln w="12700" cap="flat">
              <a:solidFill>
                <a:srgbClr val="332C20"/>
              </a:solidFill>
              <a:prstDash val="solid"/>
              <a:round/>
            </a:ln>
          </a:top>
          <a:bottom>
            <a:ln w="12700" cap="flat">
              <a:solidFill>
                <a:srgbClr val="332C20"/>
              </a:solidFill>
              <a:prstDash val="solid"/>
              <a:round/>
            </a:ln>
          </a:bottom>
          <a:insideH>
            <a:ln w="12700" cap="flat">
              <a:solidFill>
                <a:srgbClr val="332C20"/>
              </a:solidFill>
              <a:prstDash val="solid"/>
              <a:round/>
            </a:ln>
          </a:insideH>
          <a:insideV>
            <a:ln w="12700" cap="flat">
              <a:solidFill>
                <a:srgbClr val="332C20"/>
              </a:solidFill>
              <a:prstDash val="solid"/>
              <a:round/>
            </a:ln>
          </a:insideV>
        </a:tcBdr>
        <a:fill>
          <a:solidFill>
            <a:srgbClr val="CACBCC"/>
          </a:solidFill>
        </a:fill>
      </a:tcStyle>
    </a:wholeTbl>
    <a:band2H>
      <a:tcTxStyle b="def" i="def"/>
      <a:tcStyle>
        <a:tcBdr/>
        <a:fill>
          <a:solidFill>
            <a:srgbClr val="E6E7E7"/>
          </a:solidFill>
        </a:fill>
      </a:tcStyle>
    </a:band2H>
    <a:firstCol>
      <a:tcTxStyle b="on" i="off">
        <a:fontRef idx="minor">
          <a:srgbClr val="332C20"/>
        </a:fontRef>
        <a:srgbClr val="332C20"/>
      </a:tcTxStyle>
      <a:tcStyle>
        <a:tcBdr>
          <a:left>
            <a:ln w="12700" cap="flat">
              <a:solidFill>
                <a:srgbClr val="332C20"/>
              </a:solidFill>
              <a:prstDash val="solid"/>
              <a:round/>
            </a:ln>
          </a:left>
          <a:right>
            <a:ln w="12700" cap="flat">
              <a:solidFill>
                <a:srgbClr val="332C20"/>
              </a:solidFill>
              <a:prstDash val="solid"/>
              <a:round/>
            </a:ln>
          </a:right>
          <a:top>
            <a:ln w="12700" cap="flat">
              <a:solidFill>
                <a:srgbClr val="332C20"/>
              </a:solidFill>
              <a:prstDash val="solid"/>
              <a:round/>
            </a:ln>
          </a:top>
          <a:bottom>
            <a:ln w="12700" cap="flat">
              <a:solidFill>
                <a:srgbClr val="332C20"/>
              </a:solidFill>
              <a:prstDash val="solid"/>
              <a:round/>
            </a:ln>
          </a:bottom>
          <a:insideH>
            <a:ln w="12700" cap="flat">
              <a:solidFill>
                <a:srgbClr val="332C20"/>
              </a:solidFill>
              <a:prstDash val="solid"/>
              <a:round/>
            </a:ln>
          </a:insideH>
          <a:insideV>
            <a:ln w="12700" cap="flat">
              <a:solidFill>
                <a:srgbClr val="332C2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332C20"/>
        </a:fontRef>
        <a:srgbClr val="332C20"/>
      </a:tcTxStyle>
      <a:tcStyle>
        <a:tcBdr>
          <a:left>
            <a:ln w="12700" cap="flat">
              <a:solidFill>
                <a:srgbClr val="332C20"/>
              </a:solidFill>
              <a:prstDash val="solid"/>
              <a:round/>
            </a:ln>
          </a:left>
          <a:right>
            <a:ln w="12700" cap="flat">
              <a:solidFill>
                <a:srgbClr val="332C20"/>
              </a:solidFill>
              <a:prstDash val="solid"/>
              <a:round/>
            </a:ln>
          </a:right>
          <a:top>
            <a:ln w="38100" cap="flat">
              <a:solidFill>
                <a:srgbClr val="332C20"/>
              </a:solidFill>
              <a:prstDash val="solid"/>
              <a:round/>
            </a:ln>
          </a:top>
          <a:bottom>
            <a:ln w="12700" cap="flat">
              <a:solidFill>
                <a:srgbClr val="332C20"/>
              </a:solidFill>
              <a:prstDash val="solid"/>
              <a:round/>
            </a:ln>
          </a:bottom>
          <a:insideH>
            <a:ln w="12700" cap="flat">
              <a:solidFill>
                <a:srgbClr val="332C20"/>
              </a:solidFill>
              <a:prstDash val="solid"/>
              <a:round/>
            </a:ln>
          </a:insideH>
          <a:insideV>
            <a:ln w="12700" cap="flat">
              <a:solidFill>
                <a:srgbClr val="332C2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332C20"/>
        </a:fontRef>
        <a:srgbClr val="332C20"/>
      </a:tcTxStyle>
      <a:tcStyle>
        <a:tcBdr>
          <a:left>
            <a:ln w="12700" cap="flat">
              <a:solidFill>
                <a:srgbClr val="332C20"/>
              </a:solidFill>
              <a:prstDash val="solid"/>
              <a:round/>
            </a:ln>
          </a:left>
          <a:right>
            <a:ln w="12700" cap="flat">
              <a:solidFill>
                <a:srgbClr val="332C20"/>
              </a:solidFill>
              <a:prstDash val="solid"/>
              <a:round/>
            </a:ln>
          </a:right>
          <a:top>
            <a:ln w="12700" cap="flat">
              <a:solidFill>
                <a:srgbClr val="332C20"/>
              </a:solidFill>
              <a:prstDash val="solid"/>
              <a:round/>
            </a:ln>
          </a:top>
          <a:bottom>
            <a:ln w="38100" cap="flat">
              <a:solidFill>
                <a:srgbClr val="332C20"/>
              </a:solidFill>
              <a:prstDash val="solid"/>
              <a:round/>
            </a:ln>
          </a:bottom>
          <a:insideH>
            <a:ln w="12700" cap="flat">
              <a:solidFill>
                <a:srgbClr val="332C20"/>
              </a:solidFill>
              <a:prstDash val="solid"/>
              <a:round/>
            </a:ln>
          </a:insideH>
          <a:insideV>
            <a:ln w="12700" cap="flat">
              <a:solidFill>
                <a:srgbClr val="332C2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rgbClr val="332C20"/>
              </a:solidFill>
              <a:prstDash val="solid"/>
              <a:round/>
            </a:ln>
          </a:left>
          <a:right>
            <a:ln w="12700" cap="flat">
              <a:solidFill>
                <a:srgbClr val="332C20"/>
              </a:solidFill>
              <a:prstDash val="solid"/>
              <a:round/>
            </a:ln>
          </a:right>
          <a:top>
            <a:ln w="12700" cap="flat">
              <a:solidFill>
                <a:srgbClr val="332C20"/>
              </a:solidFill>
              <a:prstDash val="solid"/>
              <a:round/>
            </a:ln>
          </a:top>
          <a:bottom>
            <a:ln w="12700" cap="flat">
              <a:solidFill>
                <a:srgbClr val="332C20"/>
              </a:solidFill>
              <a:prstDash val="solid"/>
              <a:round/>
            </a:ln>
          </a:bottom>
          <a:insideH>
            <a:ln w="12700" cap="flat">
              <a:solidFill>
                <a:srgbClr val="332C20"/>
              </a:solidFill>
              <a:prstDash val="solid"/>
              <a:round/>
            </a:ln>
          </a:insideH>
          <a:insideV>
            <a:ln w="12700" cap="flat">
              <a:solidFill>
                <a:srgbClr val="332C20"/>
              </a:solidFill>
              <a:prstDash val="solid"/>
              <a:round/>
            </a:ln>
          </a:insideV>
        </a:tcBdr>
        <a:fill>
          <a:solidFill>
            <a:srgbClr val="D0D0D0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inor">
          <a:srgbClr val="332C20"/>
        </a:fontRef>
        <a:srgbClr val="332C20"/>
      </a:tcTxStyle>
      <a:tcStyle>
        <a:tcBdr>
          <a:left>
            <a:ln w="12700" cap="flat">
              <a:solidFill>
                <a:srgbClr val="332C20"/>
              </a:solidFill>
              <a:prstDash val="solid"/>
              <a:round/>
            </a:ln>
          </a:left>
          <a:right>
            <a:ln w="12700" cap="flat">
              <a:solidFill>
                <a:srgbClr val="332C20"/>
              </a:solidFill>
              <a:prstDash val="solid"/>
              <a:round/>
            </a:ln>
          </a:right>
          <a:top>
            <a:ln w="12700" cap="flat">
              <a:solidFill>
                <a:srgbClr val="332C20"/>
              </a:solidFill>
              <a:prstDash val="solid"/>
              <a:round/>
            </a:ln>
          </a:top>
          <a:bottom>
            <a:ln w="12700" cap="flat">
              <a:solidFill>
                <a:srgbClr val="332C20"/>
              </a:solidFill>
              <a:prstDash val="solid"/>
              <a:round/>
            </a:ln>
          </a:bottom>
          <a:insideH>
            <a:ln w="12700" cap="flat">
              <a:solidFill>
                <a:srgbClr val="332C20"/>
              </a:solidFill>
              <a:prstDash val="solid"/>
              <a:round/>
            </a:ln>
          </a:insideH>
          <a:insideV>
            <a:ln w="12700" cap="flat">
              <a:solidFill>
                <a:srgbClr val="332C2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332C20"/>
        </a:fontRef>
        <a:srgbClr val="332C20"/>
      </a:tcTxStyle>
      <a:tcStyle>
        <a:tcBdr>
          <a:left>
            <a:ln w="12700" cap="flat">
              <a:solidFill>
                <a:srgbClr val="332C20"/>
              </a:solidFill>
              <a:prstDash val="solid"/>
              <a:round/>
            </a:ln>
          </a:left>
          <a:right>
            <a:ln w="12700" cap="flat">
              <a:solidFill>
                <a:srgbClr val="332C20"/>
              </a:solidFill>
              <a:prstDash val="solid"/>
              <a:round/>
            </a:ln>
          </a:right>
          <a:top>
            <a:ln w="38100" cap="flat">
              <a:solidFill>
                <a:srgbClr val="332C20"/>
              </a:solidFill>
              <a:prstDash val="solid"/>
              <a:round/>
            </a:ln>
          </a:top>
          <a:bottom>
            <a:ln w="12700" cap="flat">
              <a:solidFill>
                <a:srgbClr val="332C20"/>
              </a:solidFill>
              <a:prstDash val="solid"/>
              <a:round/>
            </a:ln>
          </a:bottom>
          <a:insideH>
            <a:ln w="12700" cap="flat">
              <a:solidFill>
                <a:srgbClr val="332C20"/>
              </a:solidFill>
              <a:prstDash val="solid"/>
              <a:round/>
            </a:ln>
          </a:insideH>
          <a:insideV>
            <a:ln w="12700" cap="flat">
              <a:solidFill>
                <a:srgbClr val="332C2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332C20"/>
        </a:fontRef>
        <a:srgbClr val="332C20"/>
      </a:tcTxStyle>
      <a:tcStyle>
        <a:tcBdr>
          <a:left>
            <a:ln w="12700" cap="flat">
              <a:solidFill>
                <a:srgbClr val="332C20"/>
              </a:solidFill>
              <a:prstDash val="solid"/>
              <a:round/>
            </a:ln>
          </a:left>
          <a:right>
            <a:ln w="12700" cap="flat">
              <a:solidFill>
                <a:srgbClr val="332C20"/>
              </a:solidFill>
              <a:prstDash val="solid"/>
              <a:round/>
            </a:ln>
          </a:right>
          <a:top>
            <a:ln w="12700" cap="flat">
              <a:solidFill>
                <a:srgbClr val="332C20"/>
              </a:solidFill>
              <a:prstDash val="solid"/>
              <a:round/>
            </a:ln>
          </a:top>
          <a:bottom>
            <a:ln w="38100" cap="flat">
              <a:solidFill>
                <a:srgbClr val="332C20"/>
              </a:solidFill>
              <a:prstDash val="solid"/>
              <a:round/>
            </a:ln>
          </a:bottom>
          <a:insideH>
            <a:ln w="12700" cap="flat">
              <a:solidFill>
                <a:srgbClr val="332C20"/>
              </a:solidFill>
              <a:prstDash val="solid"/>
              <a:round/>
            </a:ln>
          </a:insideH>
          <a:insideV>
            <a:ln w="12700" cap="flat">
              <a:solidFill>
                <a:srgbClr val="332C2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rgbClr val="332C20"/>
              </a:solidFill>
              <a:prstDash val="solid"/>
              <a:round/>
            </a:ln>
          </a:left>
          <a:right>
            <a:ln w="12700" cap="flat">
              <a:solidFill>
                <a:srgbClr val="332C20"/>
              </a:solidFill>
              <a:prstDash val="solid"/>
              <a:round/>
            </a:ln>
          </a:right>
          <a:top>
            <a:ln w="12700" cap="flat">
              <a:solidFill>
                <a:srgbClr val="332C20"/>
              </a:solidFill>
              <a:prstDash val="solid"/>
              <a:round/>
            </a:ln>
          </a:top>
          <a:bottom>
            <a:ln w="12700" cap="flat">
              <a:solidFill>
                <a:srgbClr val="332C20"/>
              </a:solidFill>
              <a:prstDash val="solid"/>
              <a:round/>
            </a:ln>
          </a:bottom>
          <a:insideH>
            <a:ln w="12700" cap="flat">
              <a:solidFill>
                <a:srgbClr val="332C20"/>
              </a:solidFill>
              <a:prstDash val="solid"/>
              <a:round/>
            </a:ln>
          </a:insideH>
          <a:insideV>
            <a:ln w="12700" cap="flat">
              <a:solidFill>
                <a:srgbClr val="332C20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332C20"/>
        </a:fontRef>
        <a:srgbClr val="332C20"/>
      </a:tcTxStyle>
      <a:tcStyle>
        <a:tcBdr>
          <a:left>
            <a:ln w="12700" cap="flat">
              <a:solidFill>
                <a:srgbClr val="332C20"/>
              </a:solidFill>
              <a:prstDash val="solid"/>
              <a:round/>
            </a:ln>
          </a:left>
          <a:right>
            <a:ln w="12700" cap="flat">
              <a:solidFill>
                <a:srgbClr val="332C20"/>
              </a:solidFill>
              <a:prstDash val="solid"/>
              <a:round/>
            </a:ln>
          </a:right>
          <a:top>
            <a:ln w="12700" cap="flat">
              <a:solidFill>
                <a:srgbClr val="332C20"/>
              </a:solidFill>
              <a:prstDash val="solid"/>
              <a:round/>
            </a:ln>
          </a:top>
          <a:bottom>
            <a:ln w="12700" cap="flat">
              <a:solidFill>
                <a:srgbClr val="332C20"/>
              </a:solidFill>
              <a:prstDash val="solid"/>
              <a:round/>
            </a:ln>
          </a:bottom>
          <a:insideH>
            <a:ln w="12700" cap="flat">
              <a:solidFill>
                <a:srgbClr val="332C20"/>
              </a:solidFill>
              <a:prstDash val="solid"/>
              <a:round/>
            </a:ln>
          </a:insideH>
          <a:insideV>
            <a:ln w="12700" cap="flat">
              <a:solidFill>
                <a:srgbClr val="332C2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332C20"/>
        </a:fontRef>
        <a:srgbClr val="332C20"/>
      </a:tcTxStyle>
      <a:tcStyle>
        <a:tcBdr>
          <a:left>
            <a:ln w="12700" cap="flat">
              <a:solidFill>
                <a:srgbClr val="332C20"/>
              </a:solidFill>
              <a:prstDash val="solid"/>
              <a:round/>
            </a:ln>
          </a:left>
          <a:right>
            <a:ln w="12700" cap="flat">
              <a:solidFill>
                <a:srgbClr val="332C20"/>
              </a:solidFill>
              <a:prstDash val="solid"/>
              <a:round/>
            </a:ln>
          </a:right>
          <a:top>
            <a:ln w="38100" cap="flat">
              <a:solidFill>
                <a:srgbClr val="332C20"/>
              </a:solidFill>
              <a:prstDash val="solid"/>
              <a:round/>
            </a:ln>
          </a:top>
          <a:bottom>
            <a:ln w="12700" cap="flat">
              <a:solidFill>
                <a:srgbClr val="332C20"/>
              </a:solidFill>
              <a:prstDash val="solid"/>
              <a:round/>
            </a:ln>
          </a:bottom>
          <a:insideH>
            <a:ln w="12700" cap="flat">
              <a:solidFill>
                <a:srgbClr val="332C20"/>
              </a:solidFill>
              <a:prstDash val="solid"/>
              <a:round/>
            </a:ln>
          </a:insideH>
          <a:insideV>
            <a:ln w="12700" cap="flat">
              <a:solidFill>
                <a:srgbClr val="332C2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332C20"/>
        </a:fontRef>
        <a:srgbClr val="332C20"/>
      </a:tcTxStyle>
      <a:tcStyle>
        <a:tcBdr>
          <a:left>
            <a:ln w="12700" cap="flat">
              <a:solidFill>
                <a:srgbClr val="332C20"/>
              </a:solidFill>
              <a:prstDash val="solid"/>
              <a:round/>
            </a:ln>
          </a:left>
          <a:right>
            <a:ln w="12700" cap="flat">
              <a:solidFill>
                <a:srgbClr val="332C20"/>
              </a:solidFill>
              <a:prstDash val="solid"/>
              <a:round/>
            </a:ln>
          </a:right>
          <a:top>
            <a:ln w="12700" cap="flat">
              <a:solidFill>
                <a:srgbClr val="332C20"/>
              </a:solidFill>
              <a:prstDash val="solid"/>
              <a:round/>
            </a:ln>
          </a:top>
          <a:bottom>
            <a:ln w="38100" cap="flat">
              <a:solidFill>
                <a:srgbClr val="332C20"/>
              </a:solidFill>
              <a:prstDash val="solid"/>
              <a:round/>
            </a:ln>
          </a:bottom>
          <a:insideH>
            <a:ln w="12700" cap="flat">
              <a:solidFill>
                <a:srgbClr val="332C20"/>
              </a:solidFill>
              <a:prstDash val="solid"/>
              <a:round/>
            </a:ln>
          </a:insideH>
          <a:insideV>
            <a:ln w="12700" cap="flat">
              <a:solidFill>
                <a:srgbClr val="332C2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7E7"/>
          </a:solidFill>
        </a:fill>
      </a:tcStyle>
    </a:wholeTbl>
    <a:band2H>
      <a:tcTxStyle b="def" i="def"/>
      <a:tcStyle>
        <a:tcBdr/>
        <a:fill>
          <a:solidFill>
            <a:srgbClr val="332C20"/>
          </a:solidFill>
        </a:fill>
      </a:tcStyle>
    </a:band2H>
    <a:firstCol>
      <a:tcTxStyle b="on" i="off">
        <a:fontRef idx="minor">
          <a:srgbClr val="332C20"/>
        </a:fontRef>
        <a:srgbClr val="332C2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2C20"/>
          </a:solidFill>
        </a:fill>
      </a:tcStyle>
    </a:lastRow>
    <a:firstRow>
      <a:tcTxStyle b="on" i="off">
        <a:fontRef idx="minor">
          <a:srgbClr val="332C20"/>
        </a:fontRef>
        <a:srgbClr val="332C2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rgbClr val="332C20"/>
              </a:solidFill>
              <a:prstDash val="solid"/>
              <a:round/>
            </a:ln>
          </a:left>
          <a:right>
            <a:ln w="12700" cap="flat">
              <a:solidFill>
                <a:srgbClr val="332C20"/>
              </a:solidFill>
              <a:prstDash val="solid"/>
              <a:round/>
            </a:ln>
          </a:right>
          <a:top>
            <a:ln w="12700" cap="flat">
              <a:solidFill>
                <a:srgbClr val="332C20"/>
              </a:solidFill>
              <a:prstDash val="solid"/>
              <a:round/>
            </a:ln>
          </a:top>
          <a:bottom>
            <a:ln w="12700" cap="flat">
              <a:solidFill>
                <a:srgbClr val="332C20"/>
              </a:solidFill>
              <a:prstDash val="solid"/>
              <a:round/>
            </a:ln>
          </a:bottom>
          <a:insideH>
            <a:ln w="12700" cap="flat">
              <a:solidFill>
                <a:srgbClr val="332C20"/>
              </a:solidFill>
              <a:prstDash val="solid"/>
              <a:round/>
            </a:ln>
          </a:insideH>
          <a:insideV>
            <a:ln w="12700" cap="flat">
              <a:solidFill>
                <a:srgbClr val="332C20"/>
              </a:solidFill>
              <a:prstDash val="solid"/>
              <a:round/>
            </a:ln>
          </a:insideV>
        </a:tcBdr>
        <a:fill>
          <a:solidFill>
            <a:srgbClr val="CACBCC"/>
          </a:solidFill>
        </a:fill>
      </a:tcStyle>
    </a:wholeTbl>
    <a:band2H>
      <a:tcTxStyle b="def" i="def"/>
      <a:tcStyle>
        <a:tcBdr/>
        <a:fill>
          <a:solidFill>
            <a:srgbClr val="E6E7E7"/>
          </a:solidFill>
        </a:fill>
      </a:tcStyle>
    </a:band2H>
    <a:firstCol>
      <a:tcTxStyle b="on" i="off">
        <a:fontRef idx="minor">
          <a:srgbClr val="332C20"/>
        </a:fontRef>
        <a:srgbClr val="332C20"/>
      </a:tcTxStyle>
      <a:tcStyle>
        <a:tcBdr>
          <a:left>
            <a:ln w="12700" cap="flat">
              <a:solidFill>
                <a:srgbClr val="332C20"/>
              </a:solidFill>
              <a:prstDash val="solid"/>
              <a:round/>
            </a:ln>
          </a:left>
          <a:right>
            <a:ln w="12700" cap="flat">
              <a:solidFill>
                <a:srgbClr val="332C20"/>
              </a:solidFill>
              <a:prstDash val="solid"/>
              <a:round/>
            </a:ln>
          </a:right>
          <a:top>
            <a:ln w="12700" cap="flat">
              <a:solidFill>
                <a:srgbClr val="332C20"/>
              </a:solidFill>
              <a:prstDash val="solid"/>
              <a:round/>
            </a:ln>
          </a:top>
          <a:bottom>
            <a:ln w="12700" cap="flat">
              <a:solidFill>
                <a:srgbClr val="332C20"/>
              </a:solidFill>
              <a:prstDash val="solid"/>
              <a:round/>
            </a:ln>
          </a:bottom>
          <a:insideH>
            <a:ln w="12700" cap="flat">
              <a:solidFill>
                <a:srgbClr val="332C20"/>
              </a:solidFill>
              <a:prstDash val="solid"/>
              <a:round/>
            </a:ln>
          </a:insideH>
          <a:insideV>
            <a:ln w="12700" cap="flat">
              <a:solidFill>
                <a:srgbClr val="332C2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332C20"/>
        </a:fontRef>
        <a:srgbClr val="332C20"/>
      </a:tcTxStyle>
      <a:tcStyle>
        <a:tcBdr>
          <a:left>
            <a:ln w="12700" cap="flat">
              <a:solidFill>
                <a:srgbClr val="332C20"/>
              </a:solidFill>
              <a:prstDash val="solid"/>
              <a:round/>
            </a:ln>
          </a:left>
          <a:right>
            <a:ln w="12700" cap="flat">
              <a:solidFill>
                <a:srgbClr val="332C20"/>
              </a:solidFill>
              <a:prstDash val="solid"/>
              <a:round/>
            </a:ln>
          </a:right>
          <a:top>
            <a:ln w="38100" cap="flat">
              <a:solidFill>
                <a:srgbClr val="332C20"/>
              </a:solidFill>
              <a:prstDash val="solid"/>
              <a:round/>
            </a:ln>
          </a:top>
          <a:bottom>
            <a:ln w="12700" cap="flat">
              <a:solidFill>
                <a:srgbClr val="332C20"/>
              </a:solidFill>
              <a:prstDash val="solid"/>
              <a:round/>
            </a:ln>
          </a:bottom>
          <a:insideH>
            <a:ln w="12700" cap="flat">
              <a:solidFill>
                <a:srgbClr val="332C20"/>
              </a:solidFill>
              <a:prstDash val="solid"/>
              <a:round/>
            </a:ln>
          </a:insideH>
          <a:insideV>
            <a:ln w="12700" cap="flat">
              <a:solidFill>
                <a:srgbClr val="332C2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332C20"/>
        </a:fontRef>
        <a:srgbClr val="332C20"/>
      </a:tcTxStyle>
      <a:tcStyle>
        <a:tcBdr>
          <a:left>
            <a:ln w="12700" cap="flat">
              <a:solidFill>
                <a:srgbClr val="332C20"/>
              </a:solidFill>
              <a:prstDash val="solid"/>
              <a:round/>
            </a:ln>
          </a:left>
          <a:right>
            <a:ln w="12700" cap="flat">
              <a:solidFill>
                <a:srgbClr val="332C20"/>
              </a:solidFill>
              <a:prstDash val="solid"/>
              <a:round/>
            </a:ln>
          </a:right>
          <a:top>
            <a:ln w="12700" cap="flat">
              <a:solidFill>
                <a:srgbClr val="332C20"/>
              </a:solidFill>
              <a:prstDash val="solid"/>
              <a:round/>
            </a:ln>
          </a:top>
          <a:bottom>
            <a:ln w="38100" cap="flat">
              <a:solidFill>
                <a:srgbClr val="332C20"/>
              </a:solidFill>
              <a:prstDash val="solid"/>
              <a:round/>
            </a:ln>
          </a:bottom>
          <a:insideH>
            <a:ln w="12700" cap="flat">
              <a:solidFill>
                <a:srgbClr val="332C20"/>
              </a:solidFill>
              <a:prstDash val="solid"/>
              <a:round/>
            </a:ln>
          </a:insideH>
          <a:insideV>
            <a:ln w="12700" cap="flat">
              <a:solidFill>
                <a:srgbClr val="332C2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comments" Target="comments/comment1.xml"/><Relationship Id="rId34" Type="http://schemas.openxmlformats.org/officeDocument/2006/relationships/slide" Target="slides/slide26.xml"/><Relationship Id="rId35" Type="http://schemas.openxmlformats.org/officeDocument/2006/relationships/comments" Target="comments/comment2.xml"/><Relationship Id="rId36" Type="http://schemas.openxmlformats.org/officeDocument/2006/relationships/slide" Target="slides/slide27.xml"/><Relationship Id="rId37" Type="http://schemas.openxmlformats.org/officeDocument/2006/relationships/slide" Target="slides/slide28.xml"/><Relationship Id="rId38" Type="http://schemas.openxmlformats.org/officeDocument/2006/relationships/slide" Target="slides/slide29.xml"/><Relationship Id="rId39" Type="http://schemas.openxmlformats.org/officeDocument/2006/relationships/slide" Target="slides/slide30.xml"/><Relationship Id="rId40" Type="http://schemas.openxmlformats.org/officeDocument/2006/relationships/slide" Target="slides/slide31.xml"/><Relationship Id="rId41" Type="http://schemas.openxmlformats.org/officeDocument/2006/relationships/slide" Target="slides/slide32.xml"/><Relationship Id="rId42" Type="http://schemas.openxmlformats.org/officeDocument/2006/relationships/slide" Target="slides/slide33.xml"/><Relationship Id="rId43" Type="http://schemas.openxmlformats.org/officeDocument/2006/relationships/slide" Target="slides/slide34.xml"/><Relationship Id="rId44" Type="http://schemas.openxmlformats.org/officeDocument/2006/relationships/slide" Target="slides/slide35.xml"/><Relationship Id="rId45" Type="http://schemas.openxmlformats.org/officeDocument/2006/relationships/slide" Target="slides/slide36.xml"/><Relationship Id="rId46" Type="http://schemas.openxmlformats.org/officeDocument/2006/relationships/slide" Target="slides/slide37.xml"/><Relationship Id="rId47" Type="http://schemas.openxmlformats.org/officeDocument/2006/relationships/slide" Target="slides/slide38.xml"/><Relationship Id="rId48" Type="http://schemas.openxmlformats.org/officeDocument/2006/relationships/slide" Target="slides/slide39.xml"/><Relationship Id="rId49" Type="http://schemas.openxmlformats.org/officeDocument/2006/relationships/slide" Target="slides/slide40.xml"/><Relationship Id="rId50" Type="http://schemas.openxmlformats.org/officeDocument/2006/relationships/slide" Target="slides/slide41.xml"/><Relationship Id="rId51" Type="http://schemas.openxmlformats.org/officeDocument/2006/relationships/slide" Target="slides/slide42.xml"/><Relationship Id="rId52" Type="http://schemas.openxmlformats.org/officeDocument/2006/relationships/slide" Target="slides/slide43.xml"/><Relationship Id="rId53" Type="http://schemas.openxmlformats.org/officeDocument/2006/relationships/slide" Target="slides/slide44.xml"/><Relationship Id="rId54" Type="http://schemas.openxmlformats.org/officeDocument/2006/relationships/slide" Target="slides/slide45.xml"/><Relationship Id="rId55" Type="http://schemas.openxmlformats.org/officeDocument/2006/relationships/slide" Target="slides/slide46.xml"/><Relationship Id="rId56" Type="http://schemas.openxmlformats.org/officeDocument/2006/relationships/slide" Target="slides/slide47.xml"/><Relationship Id="rId57" Type="http://schemas.openxmlformats.org/officeDocument/2006/relationships/slide" Target="slides/slide48.xml"/></Relationships>
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 authorId="0" dt="2020-10-10T21:20:23.527" idx="1">
    <p:pos x="6493" y="-219"/>
    <p:text>https://stats.stackexchange.com/questions/205506/why-do-we-use-the-mean-field-approximation-for-variational-bayes https://www.cs.colorado.edu/~jbg/teaching/CSCI_5622/19a.pdf
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 authorId="0" dt="2020-10-10T21:20:23.527" idx="2">
    <p:pos x="6020" y="14"/>
    <p:text>https://stats.stackexchange.com/questions/205506/why-do-we-use-the-mean-field-approximation-for-variational-bayes https://www.cs.colorado.edu/~jbg/teaching/CSCI_5622/19a.pdf
</p:text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8" name="Shape 7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solidFill>
          <a:schemeClr val="accent1"/>
        </a:solidFill>
        <a:latin typeface="+mn-lt"/>
        <a:ea typeface="+mn-ea"/>
        <a:cs typeface="+mn-cs"/>
        <a:sym typeface="Trebuchet MS"/>
      </a:defRPr>
    </a:lvl1pPr>
    <a:lvl2pPr indent="228600" defTabSz="457200" latinLnBrk="0">
      <a:defRPr sz="1200">
        <a:solidFill>
          <a:schemeClr val="accent1"/>
        </a:solidFill>
        <a:latin typeface="+mn-lt"/>
        <a:ea typeface="+mn-ea"/>
        <a:cs typeface="+mn-cs"/>
        <a:sym typeface="Trebuchet MS"/>
      </a:defRPr>
    </a:lvl2pPr>
    <a:lvl3pPr indent="457200" defTabSz="457200" latinLnBrk="0">
      <a:defRPr sz="1200">
        <a:solidFill>
          <a:schemeClr val="accent1"/>
        </a:solidFill>
        <a:latin typeface="+mn-lt"/>
        <a:ea typeface="+mn-ea"/>
        <a:cs typeface="+mn-cs"/>
        <a:sym typeface="Trebuchet MS"/>
      </a:defRPr>
    </a:lvl3pPr>
    <a:lvl4pPr indent="685800" defTabSz="457200" latinLnBrk="0">
      <a:defRPr sz="1200">
        <a:solidFill>
          <a:schemeClr val="accent1"/>
        </a:solidFill>
        <a:latin typeface="+mn-lt"/>
        <a:ea typeface="+mn-ea"/>
        <a:cs typeface="+mn-cs"/>
        <a:sym typeface="Trebuchet MS"/>
      </a:defRPr>
    </a:lvl4pPr>
    <a:lvl5pPr indent="914400" defTabSz="457200" latinLnBrk="0">
      <a:defRPr sz="1200">
        <a:solidFill>
          <a:schemeClr val="accent1"/>
        </a:solidFill>
        <a:latin typeface="+mn-lt"/>
        <a:ea typeface="+mn-ea"/>
        <a:cs typeface="+mn-cs"/>
        <a:sym typeface="Trebuchet MS"/>
      </a:defRPr>
    </a:lvl5pPr>
    <a:lvl6pPr indent="1143000" defTabSz="457200" latinLnBrk="0">
      <a:defRPr sz="1200">
        <a:solidFill>
          <a:schemeClr val="accent1"/>
        </a:solidFill>
        <a:latin typeface="+mn-lt"/>
        <a:ea typeface="+mn-ea"/>
        <a:cs typeface="+mn-cs"/>
        <a:sym typeface="Trebuchet MS"/>
      </a:defRPr>
    </a:lvl6pPr>
    <a:lvl7pPr indent="1371600" defTabSz="457200" latinLnBrk="0">
      <a:defRPr sz="1200">
        <a:solidFill>
          <a:schemeClr val="accent1"/>
        </a:solidFill>
        <a:latin typeface="+mn-lt"/>
        <a:ea typeface="+mn-ea"/>
        <a:cs typeface="+mn-cs"/>
        <a:sym typeface="Trebuchet MS"/>
      </a:defRPr>
    </a:lvl7pPr>
    <a:lvl8pPr indent="1600200" defTabSz="457200" latinLnBrk="0">
      <a:defRPr sz="1200">
        <a:solidFill>
          <a:schemeClr val="accent1"/>
        </a:solidFill>
        <a:latin typeface="+mn-lt"/>
        <a:ea typeface="+mn-ea"/>
        <a:cs typeface="+mn-cs"/>
        <a:sym typeface="Trebuchet MS"/>
      </a:defRPr>
    </a:lvl8pPr>
    <a:lvl9pPr indent="1828800" defTabSz="457200" latinLnBrk="0">
      <a:defRPr sz="1200">
        <a:solidFill>
          <a:schemeClr val="accent1"/>
        </a:solidFill>
        <a:latin typeface="+mn-lt"/>
        <a:ea typeface="+mn-ea"/>
        <a:cs typeface="+mn-cs"/>
        <a:sym typeface="Trebuchet M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8" name="Shape 11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0" name="Shape 30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6" name="Shape 30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1" name="Shape 33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59" name="Shape 35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72" name="Shape 37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18" name="Shape 41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26" name="Shape 42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32" name="Shape 43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03" name="Shape 60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8" name="Shape 14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3" name="Shape 19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9" name="Shape 19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0" name="Shape 21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9" name="Shape 21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9" name="Shape 22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5" name="Shape 23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9" name="Shape 24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 descr="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1339" y="5965187"/>
            <a:ext cx="2370620" cy="411482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Slide Number"/>
          <p:cNvSpPr txBox="1"/>
          <p:nvPr>
            <p:ph type="sldNum" sz="quarter" idx="2"/>
          </p:nvPr>
        </p:nvSpPr>
        <p:spPr>
          <a:xfrm>
            <a:off x="8473620" y="6221731"/>
            <a:ext cx="263980" cy="269239"/>
          </a:xfrm>
          <a:prstGeom prst="rect">
            <a:avLst/>
          </a:prstGeom>
        </p:spPr>
        <p:txBody>
          <a:bodyPr lIns="45718" tIns="45718" rIns="45718" bIns="45718"/>
          <a:lstStyle>
            <a:lvl1pPr defTabSz="457200">
              <a:defRPr>
                <a:solidFill>
                  <a:schemeClr val="accent1"/>
                </a:solidFill>
                <a:latin typeface="+mn-lt"/>
                <a:ea typeface="+mn-ea"/>
                <a:cs typeface="+mn-cs"/>
                <a:sym typeface="Trebuchet M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Slide 1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Text"/>
          <p:cNvSpPr txBox="1"/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</p:spPr>
        <p:txBody>
          <a:bodyPr lIns="45718" tIns="45718" rIns="45718" bIns="45718"/>
          <a:lstStyle>
            <a:lvl1pPr defTabSz="457200">
              <a:defRPr sz="4400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" name="Body Level One…"/>
          <p:cNvSpPr txBox="1"/>
          <p:nvPr>
            <p:ph type="body" idx="1"/>
          </p:nvPr>
        </p:nvSpPr>
        <p:spPr>
          <a:xfrm>
            <a:off x="609600" y="1600200"/>
            <a:ext cx="10837090" cy="3563755"/>
          </a:xfrm>
          <a:prstGeom prst="rect">
            <a:avLst/>
          </a:prstGeom>
        </p:spPr>
        <p:txBody>
          <a:bodyPr lIns="45718" tIns="45718" rIns="45718" bIns="45718"/>
          <a:lstStyle>
            <a:lvl1pPr marL="342900" indent="-342900" defTabSz="457200">
              <a:spcBef>
                <a:spcPts val="700"/>
              </a:spcBef>
              <a:defRPr sz="3200">
                <a:solidFill>
                  <a:schemeClr val="accent1"/>
                </a:solidFill>
                <a:latin typeface="+mn-lt"/>
                <a:ea typeface="+mn-ea"/>
                <a:cs typeface="+mn-cs"/>
                <a:sym typeface="Trebuchet MS"/>
              </a:defRPr>
            </a:lvl1pPr>
            <a:lvl2pPr marL="783771" indent="-326571" defTabSz="457200">
              <a:spcBef>
                <a:spcPts val="700"/>
              </a:spcBef>
              <a:defRPr sz="3200">
                <a:solidFill>
                  <a:schemeClr val="accent1"/>
                </a:solidFill>
                <a:latin typeface="+mn-lt"/>
                <a:ea typeface="+mn-ea"/>
                <a:cs typeface="+mn-cs"/>
                <a:sym typeface="Trebuchet MS"/>
              </a:defRPr>
            </a:lvl2pPr>
            <a:lvl3pPr marL="1219200" indent="-304800" defTabSz="457200">
              <a:spcBef>
                <a:spcPts val="700"/>
              </a:spcBef>
              <a:defRPr sz="3200">
                <a:solidFill>
                  <a:schemeClr val="accent1"/>
                </a:solidFill>
                <a:latin typeface="+mn-lt"/>
                <a:ea typeface="+mn-ea"/>
                <a:cs typeface="+mn-cs"/>
                <a:sym typeface="Trebuchet MS"/>
              </a:defRPr>
            </a:lvl3pPr>
            <a:lvl4pPr marL="1737360" indent="-365760" defTabSz="457200">
              <a:spcBef>
                <a:spcPts val="700"/>
              </a:spcBef>
              <a:defRPr sz="3200">
                <a:solidFill>
                  <a:schemeClr val="accent1"/>
                </a:solidFill>
                <a:latin typeface="+mn-lt"/>
                <a:ea typeface="+mn-ea"/>
                <a:cs typeface="+mn-cs"/>
                <a:sym typeface="Trebuchet MS"/>
              </a:defRPr>
            </a:lvl4pPr>
            <a:lvl5pPr marL="2194560" indent="-365760" defTabSz="457200">
              <a:spcBef>
                <a:spcPts val="700"/>
              </a:spcBef>
              <a:defRPr sz="3200">
                <a:solidFill>
                  <a:schemeClr val="accent1"/>
                </a:solidFill>
                <a:latin typeface="+mn-lt"/>
                <a:ea typeface="+mn-ea"/>
                <a:cs typeface="+mn-cs"/>
                <a:sym typeface="Trebuchet M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xfrm>
            <a:off x="11356715" y="6081717"/>
            <a:ext cx="372029" cy="358139"/>
          </a:xfrm>
          <a:prstGeom prst="rect">
            <a:avLst/>
          </a:prstGeom>
        </p:spPr>
        <p:txBody>
          <a:bodyPr lIns="45718" tIns="45718" rIns="45718" bIns="45718"/>
          <a:lstStyle>
            <a:lvl1pPr defTabSz="457200">
              <a:defRPr b="1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Trebuchet M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"/>
          <p:cNvSpPr txBox="1"/>
          <p:nvPr>
            <p:ph type="sldNum" sz="quarter" idx="2"/>
          </p:nvPr>
        </p:nvSpPr>
        <p:spPr>
          <a:xfrm>
            <a:off x="10787345" y="6049983"/>
            <a:ext cx="366662" cy="355227"/>
          </a:xfrm>
          <a:prstGeom prst="rect">
            <a:avLst/>
          </a:prstGeom>
        </p:spPr>
        <p:txBody>
          <a:bodyPr lIns="35717" tIns="35717" rIns="35717" bIns="35717" anchor="t"/>
          <a:lstStyle>
            <a:lvl1pPr algn="ctr" defTabSz="410764">
              <a:defRPr b="1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Text"/>
          <p:cNvSpPr txBox="1"/>
          <p:nvPr>
            <p:ph type="title"/>
          </p:nvPr>
        </p:nvSpPr>
        <p:spPr>
          <a:xfrm>
            <a:off x="2193725" y="178592"/>
            <a:ext cx="7804549" cy="1518050"/>
          </a:xfrm>
          <a:prstGeom prst="rect">
            <a:avLst/>
          </a:prstGeom>
        </p:spPr>
        <p:txBody>
          <a:bodyPr lIns="35717" tIns="35717" rIns="35717" bIns="35717"/>
          <a:lstStyle>
            <a:lvl1pPr defTabSz="410764">
              <a:defRPr sz="5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5987999" y="6536531"/>
            <a:ext cx="211239" cy="207821"/>
          </a:xfrm>
          <a:prstGeom prst="rect">
            <a:avLst/>
          </a:prstGeom>
        </p:spPr>
        <p:txBody>
          <a:bodyPr lIns="35717" tIns="35717" rIns="35717" bIns="35717" anchor="t"/>
          <a:lstStyle>
            <a:lvl1pPr algn="ctr" defTabSz="410764"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/ 55"/>
          <p:cNvSpPr txBox="1"/>
          <p:nvPr/>
        </p:nvSpPr>
        <p:spPr>
          <a:xfrm>
            <a:off x="11086227" y="6033839"/>
            <a:ext cx="527803" cy="375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/ 55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10787345" y="6049983"/>
            <a:ext cx="366662" cy="355227"/>
          </a:xfrm>
          <a:prstGeom prst="rect">
            <a:avLst/>
          </a:prstGeom>
        </p:spPr>
        <p:txBody>
          <a:bodyPr lIns="35717" tIns="35717" rIns="35717" bIns="35717" anchor="t"/>
          <a:lstStyle>
            <a:lvl1pPr algn="ctr" defTabSz="410764">
              <a:defRPr b="1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/>
          <p:nvPr>
            <p:ph type="title"/>
          </p:nvPr>
        </p:nvSpPr>
        <p:spPr>
          <a:xfrm>
            <a:off x="914399" y="609599"/>
            <a:ext cx="10363201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half" idx="1"/>
          </p:nvPr>
        </p:nvSpPr>
        <p:spPr>
          <a:xfrm>
            <a:off x="914399" y="1981200"/>
            <a:ext cx="5080001" cy="4114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Text"/>
          <p:cNvSpPr txBox="1"/>
          <p:nvPr>
            <p:ph type="title"/>
          </p:nvPr>
        </p:nvSpPr>
        <p:spPr>
          <a:xfrm>
            <a:off x="-38101" y="-1"/>
            <a:ext cx="12192001" cy="990601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Title Text</a:t>
            </a:r>
          </a:p>
        </p:txBody>
      </p:sp>
      <p:sp>
        <p:nvSpPr>
          <p:cNvPr id="70" name="Body Level One…"/>
          <p:cNvSpPr txBox="1"/>
          <p:nvPr>
            <p:ph type="body" idx="1"/>
          </p:nvPr>
        </p:nvSpPr>
        <p:spPr>
          <a:xfrm>
            <a:off x="203199" y="1142999"/>
            <a:ext cx="11785601" cy="502920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Slide Number"/>
          <p:cNvSpPr txBox="1"/>
          <p:nvPr>
            <p:ph type="sldNum" sz="quarter" idx="2"/>
          </p:nvPr>
        </p:nvSpPr>
        <p:spPr>
          <a:xfrm>
            <a:off x="11924024" y="6536150"/>
            <a:ext cx="267976" cy="27859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09599" y="42082"/>
            <a:ext cx="1097280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396" tIns="50396" rIns="50396" bIns="50396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09599" y="1544637"/>
            <a:ext cx="10972801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396" tIns="50396" rIns="50396" bIns="50396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314424" y="6399623"/>
            <a:ext cx="267976" cy="278593"/>
          </a:xfrm>
          <a:prstGeom prst="rect">
            <a:avLst/>
          </a:prstGeom>
          <a:ln w="12700">
            <a:miter lim="400000"/>
          </a:ln>
        </p:spPr>
        <p:txBody>
          <a:bodyPr wrap="none" lIns="50396" tIns="50396" rIns="50396" bIns="50396" anchor="ctr">
            <a:spAutoFit/>
          </a:bodyPr>
          <a:lstStyle>
            <a:lvl1pPr algn="r" defTabSz="1007912">
              <a:defRPr sz="12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 xmlns:p14="http://schemas.microsoft.com/office/powerpoint/2010/main" spd="med" advClick="1"/>
  <p:txStyles>
    <p:titleStyle>
      <a:lvl1pPr marL="0" marR="0" indent="0" algn="ctr" defTabSz="100791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100791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100791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100791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100791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100791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100791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100791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100791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370698" marR="0" indent="-370698" algn="l" defTabSz="1007912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7176" marR="0" indent="-349209" algn="l" defTabSz="1007912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077206" marR="0" indent="-321272" algn="l" defTabSz="1007912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511869" marR="0" indent="-377968" algn="l" defTabSz="1007912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1889836" marR="0" indent="-377968" algn="l" defTabSz="1007912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267804" marR="0" indent="-377968" algn="l" defTabSz="1007912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2645771" marR="0" indent="-377968" algn="l" defTabSz="1007912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023737" marR="0" indent="-377968" algn="l" defTabSz="1007912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401705" marR="0" indent="-377968" algn="l" defTabSz="1007912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100791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377966" algn="r" defTabSz="100791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755933" algn="r" defTabSz="100791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133902" algn="r" defTabSz="100791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511868" algn="r" defTabSz="100791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1889836" algn="r" defTabSz="100791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267803" algn="r" defTabSz="100791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2645771" algn="r" defTabSz="100791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023737" algn="r" defTabSz="100791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.tif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tif"/><Relationship Id="rId4" Type="http://schemas.openxmlformats.org/officeDocument/2006/relationships/image" Target="../media/image12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30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5.png"/><Relationship Id="rId4" Type="http://schemas.openxmlformats.org/officeDocument/2006/relationships/image" Target="../media/image28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omments" Target="../comments/comment1.xml"/><Relationship Id="rId3" Type="http://schemas.openxmlformats.org/officeDocument/2006/relationships/image" Target="../media/image36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omments" Target="../comments/comment2.xml"/><Relationship Id="rId3" Type="http://schemas.openxmlformats.org/officeDocument/2006/relationships/image" Target="../media/image38.png"/><Relationship Id="rId4" Type="http://schemas.openxmlformats.org/officeDocument/2006/relationships/image" Target="../media/image40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1.png"/><Relationship Id="rId3" Type="http://schemas.openxmlformats.org/officeDocument/2006/relationships/image" Target="../media/image12.png"/><Relationship Id="rId4" Type="http://schemas.openxmlformats.org/officeDocument/2006/relationships/image" Target="../media/image42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0.png"/><Relationship Id="rId7" Type="http://schemas.openxmlformats.org/officeDocument/2006/relationships/image" Target="../media/image35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46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gif"/><Relationship Id="rId3" Type="http://schemas.openxmlformats.org/officeDocument/2006/relationships/image" Target="../media/image2.gif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3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54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0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1.png"/><Relationship Id="rId3" Type="http://schemas.openxmlformats.org/officeDocument/2006/relationships/image" Target="../media/image60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2.png"/><Relationship Id="rId3" Type="http://schemas.openxmlformats.org/officeDocument/2006/relationships/image" Target="../media/image60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3.png"/><Relationship Id="rId3" Type="http://schemas.openxmlformats.org/officeDocument/2006/relationships/image" Target="../media/image60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tif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4.png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5.png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4.png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6.png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7.png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tif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8.png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"/>
          <p:cNvSpPr txBox="1"/>
          <p:nvPr>
            <p:ph type="sldNum" sz="quarter" idx="4294967295"/>
          </p:nvPr>
        </p:nvSpPr>
        <p:spPr>
          <a:xfrm>
            <a:off x="10857975" y="6049983"/>
            <a:ext cx="225399" cy="35522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t"/>
          <a:lstStyle>
            <a:lvl1pPr algn="ctr" defTabSz="410764">
              <a:defRPr b="1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1" name="Title 1"/>
          <p:cNvSpPr txBox="1"/>
          <p:nvPr/>
        </p:nvSpPr>
        <p:spPr>
          <a:xfrm>
            <a:off x="1124441" y="712906"/>
            <a:ext cx="9545015" cy="2473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lnSpc>
                <a:spcPts val="5600"/>
              </a:lnSpc>
              <a:spcBef>
                <a:spcPts val="1200"/>
              </a:spcBef>
              <a:defRPr b="1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CS 589 Fall 2020</a:t>
            </a:r>
          </a:p>
          <a:p>
            <a:pPr algn="ctr">
              <a:lnSpc>
                <a:spcPts val="5600"/>
              </a:lnSpc>
              <a:spcBef>
                <a:spcPts val="1200"/>
              </a:spcBef>
              <a:defRPr b="1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Latent semantic indexing </a:t>
            </a:r>
          </a:p>
          <a:p>
            <a:pPr algn="ctr">
              <a:lnSpc>
                <a:spcPts val="5600"/>
              </a:lnSpc>
              <a:spcBef>
                <a:spcPts val="1200"/>
              </a:spcBef>
              <a:defRPr b="1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Latent Dirichlet allocation</a:t>
            </a:r>
          </a:p>
        </p:txBody>
      </p:sp>
      <p:sp>
        <p:nvSpPr>
          <p:cNvPr id="82" name="TextBox 6"/>
          <p:cNvSpPr txBox="1"/>
          <p:nvPr/>
        </p:nvSpPr>
        <p:spPr>
          <a:xfrm>
            <a:off x="4667851" y="4023900"/>
            <a:ext cx="7648084" cy="742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Instructor: Susan Liu</a:t>
            </a:r>
          </a:p>
          <a:p>
            <a:pPr>
              <a:defRPr b="1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TA: Huihui Liu</a:t>
            </a:r>
          </a:p>
        </p:txBody>
      </p:sp>
      <p:sp>
        <p:nvSpPr>
          <p:cNvPr id="83" name="TextBox 6"/>
          <p:cNvSpPr txBox="1"/>
          <p:nvPr/>
        </p:nvSpPr>
        <p:spPr>
          <a:xfrm>
            <a:off x="3730083" y="5216551"/>
            <a:ext cx="6271151" cy="412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Stevens Institute of Technology</a:t>
            </a:r>
          </a:p>
        </p:txBody>
      </p:sp>
      <p:sp>
        <p:nvSpPr>
          <p:cNvPr id="84" name="TextBox 6"/>
          <p:cNvSpPr txBox="1"/>
          <p:nvPr/>
        </p:nvSpPr>
        <p:spPr>
          <a:xfrm>
            <a:off x="668381" y="6046125"/>
            <a:ext cx="9694522" cy="3629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i="1" sz="19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Most slides come from UIUC CS510 LDA lecture by Chase Geigle, ChengXiang Zhai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What LSI can do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 defTabSz="457200">
              <a:defRPr b="1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What LSI can do</a:t>
            </a:r>
          </a:p>
        </p:txBody>
      </p:sp>
      <p:sp>
        <p:nvSpPr>
          <p:cNvPr id="232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b="1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33" name="LSI effectively does…"/>
          <p:cNvSpPr txBox="1"/>
          <p:nvPr>
            <p:ph type="body" idx="4294967295"/>
          </p:nvPr>
        </p:nvSpPr>
        <p:spPr>
          <a:xfrm>
            <a:off x="631530" y="1544531"/>
            <a:ext cx="11040724" cy="4994590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LSI effectively does </a:t>
            </a:r>
          </a:p>
          <a:p>
            <a:pPr lvl="1" marL="800100" indent="-342900" defTabSz="457200">
              <a:spcBef>
                <a:spcPts val="500"/>
              </a:spcBef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Dimensionality reduction </a:t>
            </a:r>
          </a:p>
          <a:p>
            <a:pPr lvl="1" marL="800100" indent="-342900" defTabSz="457200">
              <a:spcBef>
                <a:spcPts val="500"/>
              </a:spcBef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Noise reduction </a:t>
            </a:r>
          </a:p>
          <a:p>
            <a:pPr lvl="1" marL="800100" indent="-342900" defTabSz="457200">
              <a:spcBef>
                <a:spcPts val="500"/>
              </a:spcBef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Exploitation of redundant data (linearity)</a:t>
            </a:r>
          </a:p>
          <a:p>
            <a:pPr lvl="1" marL="800100" indent="-342900" defTabSz="457200">
              <a:spcBef>
                <a:spcPts val="500"/>
              </a:spcBef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Correlation analysis and query expansion (with related words) </a:t>
            </a:r>
          </a:p>
          <a:p>
            <a: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Some of the individual effects can be achieved with simpler techniques (e.g. thesaurus construction). LSI does them together</a:t>
            </a:r>
          </a:p>
          <a:p>
            <a: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LSI handles </a:t>
            </a:r>
            <a:r>
              <a:rPr b="1">
                <a:solidFill>
                  <a:srgbClr val="FF2600"/>
                </a:solidFill>
              </a:rPr>
              <a:t>synonymy</a:t>
            </a:r>
            <a:r>
              <a:t> well, not so much </a:t>
            </a:r>
            <a:r>
              <a:rPr b="1">
                <a:solidFill>
                  <a:srgbClr val="FF2600"/>
                </a:solidFill>
              </a:rPr>
              <a:t>polysemy</a:t>
            </a:r>
            <a:r>
              <a:t> (vs word embedding)</a:t>
            </a:r>
          </a:p>
          <a:p>
            <a: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Challenge: SVD is complex to compute (O(n3 )) – Needs to be updated as new documents are found/updated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Latent Dirichlet allocation [Blei et al. 03]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 defTabSz="457200">
              <a:defRPr b="1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Latent Dirichlet allocation [Blei et al. 03]</a:t>
            </a:r>
          </a:p>
        </p:txBody>
      </p:sp>
      <p:sp>
        <p:nvSpPr>
          <p:cNvPr id="238" name="Slide Number"/>
          <p:cNvSpPr txBox="1"/>
          <p:nvPr>
            <p:ph type="sldNum" sz="quarter" idx="4294967295"/>
          </p:nvPr>
        </p:nvSpPr>
        <p:spPr>
          <a:xfrm>
            <a:off x="10794351" y="6049983"/>
            <a:ext cx="352650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b="1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39" name="A Bayesian topic model by considering the prior distribution of topics…"/>
          <p:cNvSpPr txBox="1"/>
          <p:nvPr>
            <p:ph type="body" idx="4294967295"/>
          </p:nvPr>
        </p:nvSpPr>
        <p:spPr>
          <a:xfrm>
            <a:off x="631530" y="1544531"/>
            <a:ext cx="11040724" cy="4994590"/>
          </a:xfrm>
          <a:prstGeom prst="rect">
            <a:avLst/>
          </a:prstGeom>
        </p:spPr>
        <p:txBody>
          <a:bodyPr lIns="45719" tIns="45719" rIns="45719" bIns="45719"/>
          <a:lstStyle>
            <a:lvl1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800100" indent="-342900" defTabSz="457200">
              <a:spcBef>
                <a:spcPts val="500"/>
              </a:spcBef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2pPr>
          </a:lstStyle>
          <a:p>
            <a:pPr/>
            <a:r>
              <a:t>A Bayesian topic model by considering the prior distribution of topics</a:t>
            </a:r>
          </a:p>
          <a:p>
            <a:pPr lvl="1"/>
            <a:r>
              <a:t>That is, assuming the topic portions are randomly sampled from another distribution</a:t>
            </a:r>
          </a:p>
        </p:txBody>
      </p:sp>
      <p:sp>
        <p:nvSpPr>
          <p:cNvPr id="240" name="Rectangle"/>
          <p:cNvSpPr/>
          <p:nvPr/>
        </p:nvSpPr>
        <p:spPr>
          <a:xfrm>
            <a:off x="1486613" y="4044368"/>
            <a:ext cx="2222663" cy="898333"/>
          </a:xfrm>
          <a:prstGeom prst="rect">
            <a:avLst/>
          </a:prstGeom>
          <a:solidFill>
            <a:srgbClr val="0433FF">
              <a:alpha val="38931"/>
            </a:srgbClr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41" name="Rectangle"/>
          <p:cNvSpPr/>
          <p:nvPr/>
        </p:nvSpPr>
        <p:spPr>
          <a:xfrm>
            <a:off x="5040561" y="4044368"/>
            <a:ext cx="2222662" cy="898333"/>
          </a:xfrm>
          <a:prstGeom prst="rect">
            <a:avLst/>
          </a:prstGeom>
          <a:solidFill>
            <a:srgbClr val="0433FF">
              <a:alpha val="38931"/>
            </a:srgbClr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42" name="Rectangle"/>
          <p:cNvSpPr/>
          <p:nvPr/>
        </p:nvSpPr>
        <p:spPr>
          <a:xfrm>
            <a:off x="8594508" y="4044368"/>
            <a:ext cx="2222662" cy="898333"/>
          </a:xfrm>
          <a:prstGeom prst="rect">
            <a:avLst/>
          </a:prstGeom>
          <a:solidFill>
            <a:srgbClr val="0433FF">
              <a:alpha val="38931"/>
            </a:srgbClr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43" name="LSI (1998)"/>
          <p:cNvSpPr txBox="1"/>
          <p:nvPr/>
        </p:nvSpPr>
        <p:spPr>
          <a:xfrm>
            <a:off x="2016236" y="4314465"/>
            <a:ext cx="1109733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LSI (1998)</a:t>
            </a:r>
          </a:p>
        </p:txBody>
      </p:sp>
      <p:sp>
        <p:nvSpPr>
          <p:cNvPr id="244" name="PLSA (2002)"/>
          <p:cNvSpPr txBox="1"/>
          <p:nvPr/>
        </p:nvSpPr>
        <p:spPr>
          <a:xfrm>
            <a:off x="5597025" y="4314465"/>
            <a:ext cx="1295806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PLSA (2002)</a:t>
            </a:r>
          </a:p>
        </p:txBody>
      </p:sp>
      <p:sp>
        <p:nvSpPr>
          <p:cNvPr id="245" name="LDA (2003)"/>
          <p:cNvSpPr txBox="1"/>
          <p:nvPr/>
        </p:nvSpPr>
        <p:spPr>
          <a:xfrm>
            <a:off x="9057936" y="4314465"/>
            <a:ext cx="1198584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LDA (2003)</a:t>
            </a:r>
          </a:p>
        </p:txBody>
      </p:sp>
      <p:sp>
        <p:nvSpPr>
          <p:cNvPr id="246" name="Line"/>
          <p:cNvSpPr/>
          <p:nvPr/>
        </p:nvSpPr>
        <p:spPr>
          <a:xfrm>
            <a:off x="3689708" y="4493534"/>
            <a:ext cx="1295805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7" name="Line"/>
          <p:cNvSpPr/>
          <p:nvPr/>
        </p:nvSpPr>
        <p:spPr>
          <a:xfrm>
            <a:off x="7289381" y="4493534"/>
            <a:ext cx="1295805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ontent Placeholder 2"/>
          <p:cNvSpPr txBox="1"/>
          <p:nvPr>
            <p:ph type="body" idx="1"/>
          </p:nvPr>
        </p:nvSpPr>
        <p:spPr>
          <a:xfrm>
            <a:off x="507999" y="1498599"/>
            <a:ext cx="11075295" cy="3501939"/>
          </a:xfrm>
          <a:prstGeom prst="rect">
            <a:avLst/>
          </a:prstGeom>
        </p:spPr>
        <p:txBody>
          <a:bodyPr/>
          <a:lstStyle/>
          <a:p>
            <a:pPr marL="270710" indent="-270710">
              <a:buFontTx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Documents are generated by sampling words from k latent topics</a:t>
            </a:r>
          </a:p>
          <a:p>
            <a:pPr marL="270710" indent="-270710">
              <a:buFontTx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20578" indent="-220578" defTabSz="457200">
              <a:lnSpc>
                <a:spcPts val="4200"/>
              </a:lnSpc>
              <a:spcBef>
                <a:spcPts val="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For each document d:</a:t>
            </a:r>
          </a:p>
          <a:p>
            <a:pPr lvl="1" marL="601578" indent="-220578" defTabSz="457200">
              <a:lnSpc>
                <a:spcPts val="4200"/>
              </a:lnSpc>
              <a:spcBef>
                <a:spcPts val="0"/>
              </a:spcBef>
              <a:buFontTx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For each token position i</a:t>
            </a:r>
          </a:p>
          <a:p>
            <a:pPr lvl="2" marL="982578" indent="-220578" defTabSz="457200">
              <a:lnSpc>
                <a:spcPts val="4200"/>
              </a:lnSpc>
              <a:spcBef>
                <a:spcPts val="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Choose a topic z ∼ Multinomial(       ) </a:t>
            </a:r>
          </a:p>
          <a:p>
            <a:pPr lvl="2" marL="982578" indent="-220578" defTabSz="457200">
              <a:lnSpc>
                <a:spcPts val="4200"/>
              </a:lnSpc>
              <a:spcBef>
                <a:spcPts val="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Choose a term w ∼ Multinomial(       )</a:t>
            </a:r>
          </a:p>
        </p:txBody>
      </p:sp>
      <p:sp>
        <p:nvSpPr>
          <p:cNvPr id="252" name="Slide Number Placeholder 3"/>
          <p:cNvSpPr txBox="1"/>
          <p:nvPr>
            <p:ph type="sldNum" sz="quarter" idx="2"/>
          </p:nvPr>
        </p:nvSpPr>
        <p:spPr>
          <a:xfrm>
            <a:off x="11314424" y="6399623"/>
            <a:ext cx="267976" cy="2785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3" name="Title 1"/>
          <p:cNvSpPr txBox="1"/>
          <p:nvPr>
            <p:ph type="title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Review of PLSA</a:t>
            </a:r>
          </a:p>
        </p:txBody>
      </p:sp>
      <p:pic>
        <p:nvPicPr>
          <p:cNvPr id="254" name="latex-image-1.pdf" descr="latex-image-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74151" y="3144407"/>
            <a:ext cx="269887" cy="278593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latex-image-1.pdf" descr="latex-image-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52216" y="3445323"/>
            <a:ext cx="313757" cy="313758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76387" y="4288174"/>
            <a:ext cx="2974864" cy="1662014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Rectangle"/>
          <p:cNvSpPr/>
          <p:nvPr/>
        </p:nvSpPr>
        <p:spPr>
          <a:xfrm>
            <a:off x="5347217" y="4524749"/>
            <a:ext cx="630057" cy="27859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pic>
        <p:nvPicPr>
          <p:cNvPr id="258" name="latex-image-1.pdf" descr="latex-image-1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132496" y="4606817"/>
            <a:ext cx="267977" cy="27662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latex-image-1.pdf" descr="latex-image-1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127165" y="4611139"/>
            <a:ext cx="267977" cy="267977"/>
          </a:xfrm>
          <a:prstGeom prst="rect">
            <a:avLst/>
          </a:prstGeom>
          <a:ln w="12700">
            <a:miter lim="400000"/>
          </a:ln>
        </p:spPr>
      </p:pic>
      <p:sp>
        <p:nvSpPr>
          <p:cNvPr id="260" name="Probabilistic Latent Semantic Analysis. Thomas Hoffman. 2001."/>
          <p:cNvSpPr txBox="1"/>
          <p:nvPr/>
        </p:nvSpPr>
        <p:spPr>
          <a:xfrm>
            <a:off x="435776" y="6202129"/>
            <a:ext cx="6165388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ts val="3300"/>
              </a:lnSpc>
              <a:defRPr i="1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Probabilistic Latent Semantic Analysis. Thomas Hoffman. 2001. </a:t>
            </a:r>
          </a:p>
        </p:txBody>
      </p:sp>
      <p:sp>
        <p:nvSpPr>
          <p:cNvPr id="261" name="is a fixed distribution"/>
          <p:cNvSpPr txBox="1"/>
          <p:nvPr/>
        </p:nvSpPr>
        <p:spPr>
          <a:xfrm>
            <a:off x="6538766" y="3158004"/>
            <a:ext cx="2378871" cy="313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ts val="3300"/>
              </a:lnSpc>
              <a:defRPr b="1" i="1" sz="16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is a fixed distribution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lide Number Placeholder 3"/>
          <p:cNvSpPr txBox="1"/>
          <p:nvPr>
            <p:ph type="sldNum" sz="quarter" idx="2"/>
          </p:nvPr>
        </p:nvSpPr>
        <p:spPr>
          <a:xfrm>
            <a:off x="11314424" y="6399623"/>
            <a:ext cx="267976" cy="2785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4" name="Title 1"/>
          <p:cNvSpPr txBox="1"/>
          <p:nvPr>
            <p:ph type="title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Review of PLSA</a:t>
            </a:r>
          </a:p>
        </p:txBody>
      </p:sp>
      <p:sp>
        <p:nvSpPr>
          <p:cNvPr id="265" name="Probabilistic Latent Semantic Analysis. Thomas Hoffman. 2001."/>
          <p:cNvSpPr txBox="1"/>
          <p:nvPr/>
        </p:nvSpPr>
        <p:spPr>
          <a:xfrm>
            <a:off x="435776" y="6202129"/>
            <a:ext cx="6165388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ts val="3300"/>
              </a:lnSpc>
              <a:defRPr i="1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Probabilistic Latent Semantic Analysis. Thomas Hoffman. 2001. </a:t>
            </a:r>
          </a:p>
        </p:txBody>
      </p:sp>
      <p:sp>
        <p:nvSpPr>
          <p:cNvPr id="266" name="Text Box 13"/>
          <p:cNvSpPr txBox="1"/>
          <p:nvPr/>
        </p:nvSpPr>
        <p:spPr>
          <a:xfrm>
            <a:off x="1413095" y="1699726"/>
            <a:ext cx="2330449" cy="1031122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9" tIns="60959" rIns="60959" bIns="60959">
            <a:spAutoFit/>
          </a:bodyPr>
          <a:lstStyle/>
          <a:p>
            <a:pPr algn="ctr" defTabSz="1007912">
              <a:lnSpc>
                <a:spcPts val="2400"/>
              </a:lnSpc>
              <a:defRPr b="1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government 0.3 </a:t>
            </a:r>
            <a:br/>
            <a:r>
              <a:t>response  0.2</a:t>
            </a:r>
            <a:br/>
            <a:r>
              <a:t>...</a:t>
            </a:r>
          </a:p>
        </p:txBody>
      </p:sp>
      <p:sp>
        <p:nvSpPr>
          <p:cNvPr id="267" name="Text Box 14"/>
          <p:cNvSpPr txBox="1"/>
          <p:nvPr/>
        </p:nvSpPr>
        <p:spPr>
          <a:xfrm>
            <a:off x="6344673" y="1547326"/>
            <a:ext cx="1847780" cy="1335922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9" tIns="60959" rIns="60959" bIns="60959">
            <a:spAutoFit/>
          </a:bodyPr>
          <a:lstStyle/>
          <a:p>
            <a:pPr algn="ctr" defTabSz="1007912">
              <a:lnSpc>
                <a:spcPts val="2400"/>
              </a:lnSpc>
              <a:defRPr b="1" sz="1600">
                <a:solidFill>
                  <a:srgbClr val="4F622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donate  0.1</a:t>
            </a:r>
            <a:br/>
            <a:r>
              <a:t>relief 0.05</a:t>
            </a:r>
            <a:br/>
            <a:r>
              <a:t>help 0.02 </a:t>
            </a:r>
            <a:br/>
            <a:r>
              <a:t>...</a:t>
            </a:r>
          </a:p>
        </p:txBody>
      </p:sp>
      <p:sp>
        <p:nvSpPr>
          <p:cNvPr id="268" name="Text Box 15"/>
          <p:cNvSpPr txBox="1"/>
          <p:nvPr/>
        </p:nvSpPr>
        <p:spPr>
          <a:xfrm>
            <a:off x="4062580" y="1547326"/>
            <a:ext cx="1847780" cy="1335922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9" tIns="60959" rIns="60959" bIns="60959">
            <a:spAutoFit/>
          </a:bodyPr>
          <a:lstStyle/>
          <a:p>
            <a:pPr algn="ctr" defTabSz="1007912">
              <a:lnSpc>
                <a:spcPts val="2400"/>
              </a:lnSpc>
              <a:defRPr b="1" sz="16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city 0.2</a:t>
            </a:r>
            <a:br/>
            <a:r>
              <a:t>new   0.1</a:t>
            </a:r>
            <a:br/>
            <a:r>
              <a:t>orleans 0.05 </a:t>
            </a:r>
            <a:br/>
            <a:r>
              <a:t>...</a:t>
            </a:r>
          </a:p>
        </p:txBody>
      </p:sp>
      <p:sp>
        <p:nvSpPr>
          <p:cNvPr id="269" name="Text Box 16"/>
          <p:cNvSpPr txBox="1"/>
          <p:nvPr/>
        </p:nvSpPr>
        <p:spPr>
          <a:xfrm>
            <a:off x="8626767" y="1808401"/>
            <a:ext cx="1847779" cy="813773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9" tIns="60959" rIns="60959" bIns="60959">
            <a:spAutoFit/>
          </a:bodyPr>
          <a:lstStyle/>
          <a:p>
            <a:pPr algn="ctr" defTabSz="1007912">
              <a:spcBef>
                <a:spcPts val="1400"/>
              </a:spcBef>
              <a:defRPr b="1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the  0.04</a:t>
            </a:r>
            <a:br/>
            <a:r>
              <a:t>a 0.03 </a:t>
            </a:r>
            <a:br/>
            <a:r>
              <a:t>...</a:t>
            </a:r>
          </a:p>
        </p:txBody>
      </p:sp>
      <p:sp>
        <p:nvSpPr>
          <p:cNvPr id="270" name="Line"/>
          <p:cNvSpPr/>
          <p:nvPr/>
        </p:nvSpPr>
        <p:spPr>
          <a:xfrm flipV="1">
            <a:off x="5586572" y="3355130"/>
            <a:ext cx="3497533" cy="1057234"/>
          </a:xfrm>
          <a:prstGeom prst="line">
            <a:avLst/>
          </a:prstGeom>
          <a:ln w="25400">
            <a:solidFill>
              <a:srgbClr val="C0C0C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1" name="Line"/>
          <p:cNvSpPr/>
          <p:nvPr/>
        </p:nvSpPr>
        <p:spPr>
          <a:xfrm flipH="1" flipV="1">
            <a:off x="2484752" y="3149541"/>
            <a:ext cx="2945558" cy="1262823"/>
          </a:xfrm>
          <a:prstGeom prst="line">
            <a:avLst/>
          </a:prstGeom>
          <a:ln w="25400">
            <a:solidFill>
              <a:srgbClr val="C0C0C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2" name="Line"/>
          <p:cNvSpPr/>
          <p:nvPr/>
        </p:nvSpPr>
        <p:spPr>
          <a:xfrm flipV="1">
            <a:off x="5623508" y="3018008"/>
            <a:ext cx="1339642" cy="1339642"/>
          </a:xfrm>
          <a:prstGeom prst="line">
            <a:avLst/>
          </a:prstGeom>
          <a:ln w="25400">
            <a:solidFill>
              <a:srgbClr val="C0C0C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3" name="Line"/>
          <p:cNvSpPr/>
          <p:nvPr/>
        </p:nvSpPr>
        <p:spPr>
          <a:xfrm flipH="1" flipV="1">
            <a:off x="4943999" y="3075414"/>
            <a:ext cx="565933" cy="1343610"/>
          </a:xfrm>
          <a:prstGeom prst="line">
            <a:avLst/>
          </a:prstGeom>
          <a:ln w="25400">
            <a:solidFill>
              <a:srgbClr val="C0C0C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4" name="Line"/>
          <p:cNvSpPr/>
          <p:nvPr/>
        </p:nvSpPr>
        <p:spPr>
          <a:xfrm flipH="1" flipV="1">
            <a:off x="4972827" y="3114984"/>
            <a:ext cx="540416" cy="1264409"/>
          </a:xfrm>
          <a:prstGeom prst="line">
            <a:avLst/>
          </a:prstGeom>
          <a:ln w="25400">
            <a:solidFill>
              <a:srgbClr val="FF26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5" name="0.1"/>
          <p:cNvSpPr txBox="1"/>
          <p:nvPr/>
        </p:nvSpPr>
        <p:spPr>
          <a:xfrm>
            <a:off x="2927298" y="3799718"/>
            <a:ext cx="421924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0.1</a:t>
            </a:r>
          </a:p>
        </p:txBody>
      </p:sp>
      <p:sp>
        <p:nvSpPr>
          <p:cNvPr id="276" name="0.5"/>
          <p:cNvSpPr txBox="1"/>
          <p:nvPr/>
        </p:nvSpPr>
        <p:spPr>
          <a:xfrm>
            <a:off x="4420330" y="3424427"/>
            <a:ext cx="421924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0.5</a:t>
            </a:r>
          </a:p>
        </p:txBody>
      </p:sp>
      <p:sp>
        <p:nvSpPr>
          <p:cNvPr id="277" name="Text Box 17"/>
          <p:cNvSpPr txBox="1"/>
          <p:nvPr/>
        </p:nvSpPr>
        <p:spPr>
          <a:xfrm>
            <a:off x="3383522" y="4692522"/>
            <a:ext cx="3872388" cy="92724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9" tIns="60959" rIns="60959" bIns="60959">
            <a:spAutoFit/>
          </a:bodyPr>
          <a:lstStyle/>
          <a:p>
            <a:pPr algn="ctr" defTabSz="1007912">
              <a:spcBef>
                <a:spcPts val="1400"/>
              </a:spcBef>
              <a:defRPr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[ </a:t>
            </a:r>
            <a:r>
              <a:rPr>
                <a:solidFill>
                  <a:srgbClr val="CC0000"/>
                </a:solidFill>
              </a:rPr>
              <a:t>Criticism </a:t>
            </a:r>
            <a:r>
              <a:rPr>
                <a:solidFill>
                  <a:srgbClr val="000000"/>
                </a:solidFill>
              </a:rPr>
              <a:t>of</a:t>
            </a:r>
            <a:r>
              <a:rPr>
                <a:solidFill>
                  <a:srgbClr val="4F6228"/>
                </a:solidFill>
              </a:rPr>
              <a:t> </a:t>
            </a:r>
            <a:r>
              <a:rPr>
                <a:solidFill>
                  <a:srgbClr val="CC0000"/>
                </a:solidFill>
              </a:rPr>
              <a:t>government response </a:t>
            </a:r>
            <a:r>
              <a:rPr>
                <a:solidFill>
                  <a:srgbClr val="000000"/>
                </a:solidFill>
              </a:rPr>
              <a:t>to the </a:t>
            </a:r>
            <a:r>
              <a:rPr>
                <a:solidFill>
                  <a:srgbClr val="CC0000"/>
                </a:solidFill>
              </a:rPr>
              <a:t>hurricane ..</a:t>
            </a:r>
            <a:r>
              <a:t>]</a:t>
            </a:r>
            <a:r>
              <a:rPr>
                <a:solidFill>
                  <a:srgbClr val="000000"/>
                </a:solidFill>
              </a:rPr>
              <a:t> to the </a:t>
            </a:r>
            <a:r>
              <a:rPr>
                <a:solidFill>
                  <a:srgbClr val="0000CC"/>
                </a:solidFill>
              </a:rPr>
              <a:t>[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3333FF"/>
                </a:solidFill>
              </a:rPr>
              <a:t>flooding of New </a:t>
            </a:r>
            <a:r>
              <a:rPr b="0">
                <a:solidFill>
                  <a:srgbClr val="FFFFFF"/>
                </a:solidFill>
              </a:rPr>
              <a:t>_______</a:t>
            </a:r>
            <a:r>
              <a:rPr>
                <a:solidFill>
                  <a:srgbClr val="3333FF"/>
                </a:solidFill>
              </a:rPr>
              <a:t>     </a:t>
            </a:r>
          </a:p>
        </p:txBody>
      </p:sp>
      <p:sp>
        <p:nvSpPr>
          <p:cNvPr id="278" name="Text Box 17"/>
          <p:cNvSpPr txBox="1"/>
          <p:nvPr/>
        </p:nvSpPr>
        <p:spPr>
          <a:xfrm>
            <a:off x="3383522" y="4695042"/>
            <a:ext cx="3872388" cy="92724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9" tIns="60959" rIns="60959" bIns="60959">
            <a:spAutoFit/>
          </a:bodyPr>
          <a:lstStyle/>
          <a:p>
            <a:pPr algn="ctr" defTabSz="1007912">
              <a:spcBef>
                <a:spcPts val="1400"/>
              </a:spcBef>
              <a:defRPr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[ </a:t>
            </a:r>
            <a:r>
              <a:rPr>
                <a:solidFill>
                  <a:srgbClr val="CC0000"/>
                </a:solidFill>
              </a:rPr>
              <a:t>Criticism </a:t>
            </a:r>
            <a:r>
              <a:rPr>
                <a:solidFill>
                  <a:srgbClr val="000000"/>
                </a:solidFill>
              </a:rPr>
              <a:t>of</a:t>
            </a:r>
            <a:r>
              <a:rPr>
                <a:solidFill>
                  <a:srgbClr val="4F6228"/>
                </a:solidFill>
              </a:rPr>
              <a:t> </a:t>
            </a:r>
            <a:r>
              <a:rPr>
                <a:solidFill>
                  <a:srgbClr val="CC0000"/>
                </a:solidFill>
              </a:rPr>
              <a:t>government response </a:t>
            </a:r>
            <a:r>
              <a:rPr>
                <a:solidFill>
                  <a:srgbClr val="000000"/>
                </a:solidFill>
              </a:rPr>
              <a:t>to the </a:t>
            </a:r>
            <a:r>
              <a:rPr>
                <a:solidFill>
                  <a:srgbClr val="CC0000"/>
                </a:solidFill>
              </a:rPr>
              <a:t>hurricane ..</a:t>
            </a:r>
            <a:r>
              <a:t>]</a:t>
            </a:r>
            <a:r>
              <a:rPr>
                <a:solidFill>
                  <a:srgbClr val="000000"/>
                </a:solidFill>
              </a:rPr>
              <a:t> to the </a:t>
            </a:r>
            <a:r>
              <a:rPr>
                <a:solidFill>
                  <a:srgbClr val="0000CC"/>
                </a:solidFill>
              </a:rPr>
              <a:t>[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3333FF"/>
                </a:solidFill>
              </a:rPr>
              <a:t>flooding of New</a:t>
            </a:r>
            <a:r>
              <a:rPr>
                <a:solidFill>
                  <a:srgbClr val="0433FF"/>
                </a:solidFill>
              </a:rPr>
              <a:t> </a:t>
            </a:r>
            <a:r>
              <a:rPr>
                <a:solidFill>
                  <a:srgbClr val="011993"/>
                </a:solidFill>
              </a:rPr>
              <a:t>Orleans</a:t>
            </a:r>
            <a:r>
              <a:rPr>
                <a:solidFill>
                  <a:srgbClr val="0433FF"/>
                </a:solidFill>
              </a:rPr>
              <a:t>     </a:t>
            </a:r>
          </a:p>
        </p:txBody>
      </p:sp>
      <p:sp>
        <p:nvSpPr>
          <p:cNvPr id="279" name="Rectangle"/>
          <p:cNvSpPr/>
          <p:nvPr/>
        </p:nvSpPr>
        <p:spPr>
          <a:xfrm>
            <a:off x="4079701" y="1567587"/>
            <a:ext cx="1813538" cy="1310522"/>
          </a:xfrm>
          <a:prstGeom prst="rect">
            <a:avLst/>
          </a:prstGeom>
          <a:ln w="38100">
            <a:solidFill>
              <a:srgbClr val="FF26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80" name="0.3"/>
          <p:cNvSpPr txBox="1"/>
          <p:nvPr/>
        </p:nvSpPr>
        <p:spPr>
          <a:xfrm>
            <a:off x="6613570" y="3516989"/>
            <a:ext cx="421924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0.3</a:t>
            </a:r>
          </a:p>
        </p:txBody>
      </p:sp>
      <p:sp>
        <p:nvSpPr>
          <p:cNvPr id="281" name="0.1"/>
          <p:cNvSpPr txBox="1"/>
          <p:nvPr/>
        </p:nvSpPr>
        <p:spPr>
          <a:xfrm>
            <a:off x="8213750" y="3799718"/>
            <a:ext cx="421924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0.1</a:t>
            </a:r>
          </a:p>
        </p:txBody>
      </p:sp>
      <p:sp>
        <p:nvSpPr>
          <p:cNvPr id="282" name="Step 1: sample a topic: topic 2"/>
          <p:cNvSpPr txBox="1"/>
          <p:nvPr/>
        </p:nvSpPr>
        <p:spPr>
          <a:xfrm>
            <a:off x="7652735" y="4738167"/>
            <a:ext cx="3394171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Step 1: sample a topic: topic 2</a:t>
            </a:r>
          </a:p>
        </p:txBody>
      </p:sp>
      <p:sp>
        <p:nvSpPr>
          <p:cNvPr id="283" name="Orleans 0.05"/>
          <p:cNvSpPr txBox="1"/>
          <p:nvPr/>
        </p:nvSpPr>
        <p:spPr>
          <a:xfrm>
            <a:off x="4216745" y="2214397"/>
            <a:ext cx="1539450" cy="36294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900">
                <a:solidFill>
                  <a:srgbClr val="01199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Orleans 0.05</a:t>
            </a:r>
          </a:p>
        </p:txBody>
      </p:sp>
      <p:sp>
        <p:nvSpPr>
          <p:cNvPr id="284" name="Step 2: sample a word from topic 2"/>
          <p:cNvSpPr txBox="1"/>
          <p:nvPr/>
        </p:nvSpPr>
        <p:spPr>
          <a:xfrm>
            <a:off x="7652735" y="5321572"/>
            <a:ext cx="3889546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01199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Step 2: sample a word from topic 2</a:t>
            </a:r>
          </a:p>
        </p:txBody>
      </p:sp>
      <p:sp>
        <p:nvSpPr>
          <p:cNvPr id="285" name="Rectangle"/>
          <p:cNvSpPr/>
          <p:nvPr/>
        </p:nvSpPr>
        <p:spPr>
          <a:xfrm>
            <a:off x="1051816" y="1410567"/>
            <a:ext cx="9845124" cy="1789379"/>
          </a:xfrm>
          <a:prstGeom prst="rect">
            <a:avLst/>
          </a:prstGeom>
          <a:ln w="25400">
            <a:solidFill>
              <a:srgbClr val="FF2600"/>
            </a:solidFill>
            <a:custDash>
              <a:ds d="200000" sp="200000"/>
            </a:custDash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286" name="latex-image-1.pdf" descr="latex-image-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31688" y="3836738"/>
            <a:ext cx="267977" cy="27662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7" name="latex-image-1.pdf" descr="latex-image-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82908" y="2709931"/>
            <a:ext cx="267976" cy="2679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9" grpId="2"/>
      <p:bldP build="whole" bldLvl="1" animBg="1" rev="0" advAuto="0" spid="284" grpId="6"/>
      <p:bldP build="whole" bldLvl="1" animBg="1" rev="0" advAuto="0" spid="278" grpId="5"/>
      <p:bldP build="whole" bldLvl="1" animBg="1" rev="0" advAuto="0" spid="283" grpId="4"/>
      <p:bldP build="whole" bldLvl="1" animBg="1" rev="0" advAuto="0" spid="282" grpId="3"/>
      <p:bldP build="whole" bldLvl="1" animBg="1" rev="0" advAuto="0" spid="274" grpId="1"/>
      <p:bldP build="whole" bldLvl="1" animBg="1" rev="0" advAuto="0" spid="285" grpId="7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Latent Dirichlet allocation [Blei et al. 2003]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 defTabSz="457200">
              <a:defRPr b="1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Latent Dirichlet allocation [Blei et al. 2003]</a:t>
            </a:r>
          </a:p>
        </p:txBody>
      </p:sp>
      <p:sp>
        <p:nvSpPr>
          <p:cNvPr id="290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b="1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91" name="A generative statistical topic model…"/>
          <p:cNvSpPr txBox="1"/>
          <p:nvPr>
            <p:ph type="body" idx="4294967295"/>
          </p:nvPr>
        </p:nvSpPr>
        <p:spPr>
          <a:xfrm>
            <a:off x="631530" y="1544531"/>
            <a:ext cx="11040724" cy="4994590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A generative statistical topic model</a:t>
            </a:r>
          </a:p>
          <a:p>
            <a: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Adding a prior hyper parameter alpha to PLSA model</a:t>
            </a:r>
          </a:p>
          <a:p>
            <a:pPr lvl="1" marL="800100" indent="-342900" defTabSz="457200">
              <a:spcBef>
                <a:spcPts val="500"/>
              </a:spcBef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The document-topic probability is </a:t>
            </a:r>
            <a:r>
              <a:rPr b="1">
                <a:solidFill>
                  <a:srgbClr val="FF2600"/>
                </a:solidFill>
              </a:rPr>
              <a:t>randomly sampled</a:t>
            </a:r>
            <a:r>
              <a:t> from the same prior distribution</a:t>
            </a:r>
          </a:p>
        </p:txBody>
      </p:sp>
      <p:pic>
        <p:nvPicPr>
          <p:cNvPr id="29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04214" y="4151186"/>
            <a:ext cx="2974864" cy="1662013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Rectangle"/>
          <p:cNvSpPr/>
          <p:nvPr/>
        </p:nvSpPr>
        <p:spPr>
          <a:xfrm>
            <a:off x="3475043" y="4387760"/>
            <a:ext cx="630058" cy="27859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pic>
        <p:nvPicPr>
          <p:cNvPr id="294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187022" y="3623132"/>
            <a:ext cx="4337745" cy="2184440"/>
          </a:xfrm>
          <a:prstGeom prst="rect">
            <a:avLst/>
          </a:prstGeom>
          <a:ln w="12700">
            <a:miter lim="400000"/>
          </a:ln>
        </p:spPr>
      </p:pic>
      <p:sp>
        <p:nvSpPr>
          <p:cNvPr id="295" name="Rectangle"/>
          <p:cNvSpPr/>
          <p:nvPr/>
        </p:nvSpPr>
        <p:spPr>
          <a:xfrm>
            <a:off x="8004150" y="3531790"/>
            <a:ext cx="1058922" cy="764063"/>
          </a:xfrm>
          <a:prstGeom prst="rect">
            <a:avLst/>
          </a:prstGeom>
          <a:ln w="25400">
            <a:solidFill>
              <a:srgbClr val="FF2600"/>
            </a:solidFill>
            <a:custDash>
              <a:ds d="200000" sp="200000"/>
            </a:custDash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96" name="Rectangle"/>
          <p:cNvSpPr/>
          <p:nvPr/>
        </p:nvSpPr>
        <p:spPr>
          <a:xfrm>
            <a:off x="5916507" y="4600161"/>
            <a:ext cx="1058921" cy="764063"/>
          </a:xfrm>
          <a:prstGeom prst="rect">
            <a:avLst/>
          </a:prstGeom>
          <a:ln w="25400">
            <a:solidFill>
              <a:srgbClr val="FF2600"/>
            </a:solidFill>
            <a:custDash>
              <a:ds d="200000" sp="200000"/>
            </a:custDash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97" name="alpha’s dimension: k - 1"/>
          <p:cNvSpPr txBox="1"/>
          <p:nvPr/>
        </p:nvSpPr>
        <p:spPr>
          <a:xfrm>
            <a:off x="4718671" y="6070902"/>
            <a:ext cx="2526305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ts val="3300"/>
              </a:lnSpc>
              <a:defRPr i="1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alpha’s dimension: k - 1</a:t>
            </a:r>
          </a:p>
        </p:txBody>
      </p:sp>
      <p:sp>
        <p:nvSpPr>
          <p:cNvPr id="298" name="beta’s dimension: V - 1"/>
          <p:cNvSpPr txBox="1"/>
          <p:nvPr/>
        </p:nvSpPr>
        <p:spPr>
          <a:xfrm>
            <a:off x="9384935" y="3757126"/>
            <a:ext cx="2248198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ts val="3300"/>
              </a:lnSpc>
              <a:defRPr i="1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beta’s dimension: V - 1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6" grpId="2"/>
      <p:bldP build="whole" bldLvl="1" animBg="1" rev="0" advAuto="0" spid="295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Notation table for LDA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 defTabSz="457200">
              <a:defRPr b="1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Notation table for LDA</a:t>
            </a:r>
          </a:p>
        </p:txBody>
      </p:sp>
      <p:sp>
        <p:nvSpPr>
          <p:cNvPr id="303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b="1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04" name="d (or n): index of document, d=1,…, D…"/>
          <p:cNvSpPr txBox="1"/>
          <p:nvPr>
            <p:ph type="body" idx="4294967295"/>
          </p:nvPr>
        </p:nvSpPr>
        <p:spPr>
          <a:xfrm>
            <a:off x="631530" y="1544531"/>
            <a:ext cx="11040724" cy="4994590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d (or n): index of document, d=1,…, D</a:t>
            </a:r>
          </a:p>
          <a:p>
            <a: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i: word inside document d, i = 1,2,…, N_d</a:t>
            </a:r>
          </a:p>
          <a:p>
            <a: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z: topic index, z = 1,2,…, k</a:t>
            </a:r>
          </a:p>
          <a:p>
            <a: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w or v: word index</a:t>
            </a:r>
          </a:p>
          <a:p>
            <a: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w_{d,i}: the i-th word in document d</a:t>
            </a:r>
          </a:p>
          <a:p>
            <a: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theta_{d,z}: probability of the z-th topic in document d</a:t>
            </a:r>
          </a:p>
          <a:p>
            <a: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phi_{z, w}: probability of the w-th word in topic z</a:t>
            </a:r>
          </a:p>
          <a:p>
            <a: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alpha: prior distribution of theta, dimension = k - 1</a:t>
            </a:r>
          </a:p>
          <a:p>
            <a: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beta: prior distribution of phi, dimension = V - 1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Bayes’ rules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 defTabSz="457200">
              <a:defRPr b="1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Bayes’ rules</a:t>
            </a:r>
          </a:p>
        </p:txBody>
      </p:sp>
      <p:sp>
        <p:nvSpPr>
          <p:cNvPr id="309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b="1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31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7012" y="1859868"/>
            <a:ext cx="6781801" cy="711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1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73150" y="3956050"/>
            <a:ext cx="7378700" cy="1104900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Chain rule:"/>
          <p:cNvSpPr txBox="1"/>
          <p:nvPr/>
        </p:nvSpPr>
        <p:spPr>
          <a:xfrm>
            <a:off x="1041610" y="1316728"/>
            <a:ext cx="1640975" cy="412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ts val="4000"/>
              </a:lnSpc>
              <a:defRPr b="1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Chain rule: </a:t>
            </a:r>
          </a:p>
        </p:txBody>
      </p:sp>
      <p:sp>
        <p:nvSpPr>
          <p:cNvPr id="313" name="Bayes’ rule:"/>
          <p:cNvSpPr txBox="1"/>
          <p:nvPr/>
        </p:nvSpPr>
        <p:spPr>
          <a:xfrm>
            <a:off x="1147964" y="2636389"/>
            <a:ext cx="1750389" cy="412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ts val="4000"/>
              </a:lnSpc>
              <a:defRPr b="1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Bayes’ rule: </a:t>
            </a:r>
          </a:p>
        </p:txBody>
      </p:sp>
      <p:sp>
        <p:nvSpPr>
          <p:cNvPr id="314" name="posterior"/>
          <p:cNvSpPr txBox="1"/>
          <p:nvPr/>
        </p:nvSpPr>
        <p:spPr>
          <a:xfrm>
            <a:off x="919364" y="3057310"/>
            <a:ext cx="1315054" cy="412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ts val="4000"/>
              </a:lnSpc>
              <a:defRPr b="1" sz="22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posterior</a:t>
            </a:r>
          </a:p>
        </p:txBody>
      </p:sp>
      <p:sp>
        <p:nvSpPr>
          <p:cNvPr id="315" name="likelihood"/>
          <p:cNvSpPr txBox="1"/>
          <p:nvPr/>
        </p:nvSpPr>
        <p:spPr>
          <a:xfrm>
            <a:off x="2428049" y="3057310"/>
            <a:ext cx="1408097" cy="412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ts val="4000"/>
              </a:lnSpc>
              <a:defRPr b="1" sz="22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likelihood</a:t>
            </a:r>
          </a:p>
        </p:txBody>
      </p:sp>
      <p:sp>
        <p:nvSpPr>
          <p:cNvPr id="316" name="Line"/>
          <p:cNvSpPr/>
          <p:nvPr/>
        </p:nvSpPr>
        <p:spPr>
          <a:xfrm>
            <a:off x="1862097" y="3533156"/>
            <a:ext cx="1" cy="672020"/>
          </a:xfrm>
          <a:prstGeom prst="line">
            <a:avLst/>
          </a:prstGeom>
          <a:ln w="38100">
            <a:solidFill>
              <a:srgbClr val="FF26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7" name="Line"/>
          <p:cNvSpPr/>
          <p:nvPr/>
        </p:nvSpPr>
        <p:spPr>
          <a:xfrm>
            <a:off x="3132097" y="3517217"/>
            <a:ext cx="1" cy="653098"/>
          </a:xfrm>
          <a:prstGeom prst="line">
            <a:avLst/>
          </a:prstGeom>
          <a:ln w="38100">
            <a:solidFill>
              <a:srgbClr val="FF26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8" name="prior"/>
          <p:cNvSpPr txBox="1"/>
          <p:nvPr/>
        </p:nvSpPr>
        <p:spPr>
          <a:xfrm>
            <a:off x="4653164" y="3057310"/>
            <a:ext cx="740565" cy="412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ts val="4000"/>
              </a:lnSpc>
              <a:defRPr b="1" sz="22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prior</a:t>
            </a:r>
          </a:p>
        </p:txBody>
      </p:sp>
      <p:sp>
        <p:nvSpPr>
          <p:cNvPr id="319" name="Line"/>
          <p:cNvSpPr/>
          <p:nvPr/>
        </p:nvSpPr>
        <p:spPr>
          <a:xfrm flipH="1">
            <a:off x="3722266" y="3516190"/>
            <a:ext cx="1118825" cy="655620"/>
          </a:xfrm>
          <a:prstGeom prst="line">
            <a:avLst/>
          </a:prstGeom>
          <a:ln w="38100">
            <a:solidFill>
              <a:srgbClr val="FF26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320" name="latex-image-1.pdf" descr="latex-image-1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40110" y="5167264"/>
            <a:ext cx="2922110" cy="292212"/>
          </a:xfrm>
          <a:prstGeom prst="rect">
            <a:avLst/>
          </a:prstGeom>
          <a:ln w="12700">
            <a:miter lim="400000"/>
          </a:ln>
        </p:spPr>
      </p:pic>
      <p:sp>
        <p:nvSpPr>
          <p:cNvPr id="321" name="skipping estimating"/>
          <p:cNvSpPr txBox="1"/>
          <p:nvPr/>
        </p:nvSpPr>
        <p:spPr>
          <a:xfrm>
            <a:off x="4912614" y="5221073"/>
            <a:ext cx="2727744" cy="41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ts val="4000"/>
              </a:lnSpc>
              <a:defRPr b="1" sz="22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skipping estimating</a:t>
            </a:r>
          </a:p>
        </p:txBody>
      </p:sp>
      <p:pic>
        <p:nvPicPr>
          <p:cNvPr id="322" name="latex-image-1.pdf" descr="latex-image-1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472356" y="5565910"/>
            <a:ext cx="1750389" cy="566517"/>
          </a:xfrm>
          <a:prstGeom prst="rect">
            <a:avLst/>
          </a:prstGeom>
          <a:ln w="12700">
            <a:miter lim="400000"/>
          </a:ln>
        </p:spPr>
      </p:pic>
      <p:sp>
        <p:nvSpPr>
          <p:cNvPr id="323" name="Rectangle"/>
          <p:cNvSpPr/>
          <p:nvPr/>
        </p:nvSpPr>
        <p:spPr>
          <a:xfrm>
            <a:off x="1323728" y="4997345"/>
            <a:ext cx="3296296" cy="1202408"/>
          </a:xfrm>
          <a:prstGeom prst="rect">
            <a:avLst/>
          </a:prstGeom>
          <a:ln w="25400">
            <a:solidFill>
              <a:schemeClr val="accent1"/>
            </a:solidFill>
            <a:custDash>
              <a:ds d="200000" sp="200000"/>
            </a:custDash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pic>
        <p:nvPicPr>
          <p:cNvPr id="324" name="latex-image-1.pdf" descr="latex-image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706914" y="5302648"/>
            <a:ext cx="657084" cy="300150"/>
          </a:xfrm>
          <a:prstGeom prst="rect">
            <a:avLst/>
          </a:prstGeom>
          <a:ln w="12700">
            <a:miter lim="400000"/>
          </a:ln>
        </p:spPr>
      </p:pic>
      <p:sp>
        <p:nvSpPr>
          <p:cNvPr id="325" name="Rectangle"/>
          <p:cNvSpPr/>
          <p:nvPr/>
        </p:nvSpPr>
        <p:spPr>
          <a:xfrm>
            <a:off x="4803528" y="4584372"/>
            <a:ext cx="4155629" cy="1212925"/>
          </a:xfrm>
          <a:prstGeom prst="rect">
            <a:avLst/>
          </a:prstGeom>
          <a:ln w="25400">
            <a:solidFill>
              <a:schemeClr val="accent1"/>
            </a:solidFill>
            <a:custDash>
              <a:ds d="200000" sp="200000"/>
            </a:custDash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26" name="trick for estimating the posterior"/>
          <p:cNvSpPr txBox="1"/>
          <p:nvPr/>
        </p:nvSpPr>
        <p:spPr>
          <a:xfrm>
            <a:off x="5833179" y="6209859"/>
            <a:ext cx="4404553" cy="41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ts val="4000"/>
              </a:lnSpc>
              <a:defRPr b="1" sz="22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trick for estimating the posterior</a:t>
            </a:r>
          </a:p>
        </p:txBody>
      </p:sp>
      <p:sp>
        <p:nvSpPr>
          <p:cNvPr id="327" name="Line"/>
          <p:cNvSpPr/>
          <p:nvPr/>
        </p:nvSpPr>
        <p:spPr>
          <a:xfrm flipH="1" flipV="1">
            <a:off x="4198272" y="6237965"/>
            <a:ext cx="1404590" cy="229899"/>
          </a:xfrm>
          <a:prstGeom prst="line">
            <a:avLst/>
          </a:prstGeom>
          <a:ln w="38100">
            <a:solidFill>
              <a:srgbClr val="FF26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8" name="Line"/>
          <p:cNvSpPr/>
          <p:nvPr/>
        </p:nvSpPr>
        <p:spPr>
          <a:xfrm flipV="1">
            <a:off x="6796755" y="5841154"/>
            <a:ext cx="1" cy="412499"/>
          </a:xfrm>
          <a:prstGeom prst="line">
            <a:avLst/>
          </a:prstGeom>
          <a:ln w="38100">
            <a:solidFill>
              <a:srgbClr val="FF26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9" name="joint distribution"/>
          <p:cNvSpPr txBox="1"/>
          <p:nvPr/>
        </p:nvSpPr>
        <p:spPr>
          <a:xfrm>
            <a:off x="2798742" y="1382049"/>
            <a:ext cx="2307824" cy="41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ts val="4000"/>
              </a:lnSpc>
              <a:defRPr b="1" sz="22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joint distribution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6" grpId="8"/>
      <p:bldP build="whole" bldLvl="1" animBg="1" rev="0" advAuto="0" spid="322" grpId="6"/>
      <p:bldP build="whole" bldLvl="1" animBg="1" rev="0" advAuto="0" spid="328" grpId="7"/>
      <p:bldP build="whole" bldLvl="1" animBg="1" rev="0" advAuto="0" spid="320" grpId="3"/>
      <p:bldP build="whole" bldLvl="1" animBg="1" rev="0" advAuto="0" spid="324" grpId="5"/>
      <p:bldP build="whole" bldLvl="1" animBg="1" rev="0" advAuto="0" spid="325" grpId="1"/>
      <p:bldP build="whole" bldLvl="1" animBg="1" rev="0" advAuto="0" spid="321" grpId="4"/>
      <p:bldP build="whole" bldLvl="1" animBg="1" rev="0" advAuto="0" spid="327" grpId="9"/>
      <p:bldP build="whole" bldLvl="1" animBg="1" rev="0" advAuto="0" spid="323" grpId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ontent Placeholder 2"/>
          <p:cNvSpPr txBox="1"/>
          <p:nvPr>
            <p:ph type="body" sz="quarter" idx="1"/>
          </p:nvPr>
        </p:nvSpPr>
        <p:spPr>
          <a:xfrm>
            <a:off x="3353444" y="1498599"/>
            <a:ext cx="4245452" cy="3501939"/>
          </a:xfrm>
          <a:prstGeom prst="rect">
            <a:avLst/>
          </a:prstGeom>
        </p:spPr>
        <p:txBody>
          <a:bodyPr/>
          <a:lstStyle/>
          <a:p>
            <a:pPr marL="270710" indent="-270710">
              <a:buFontTx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Frequentist treats parameters as </a:t>
            </a:r>
            <a:r>
              <a:rPr b="1">
                <a:solidFill>
                  <a:srgbClr val="FF2600"/>
                </a:solidFill>
              </a:rPr>
              <a:t>fixed</a:t>
            </a:r>
          </a:p>
        </p:txBody>
      </p:sp>
      <p:sp>
        <p:nvSpPr>
          <p:cNvPr id="334" name="Slide Number Placeholder 3"/>
          <p:cNvSpPr txBox="1"/>
          <p:nvPr>
            <p:ph type="sldNum" sz="quarter" idx="2"/>
          </p:nvPr>
        </p:nvSpPr>
        <p:spPr>
          <a:xfrm>
            <a:off x="11314424" y="6399623"/>
            <a:ext cx="267976" cy="2785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5" name="Title 1"/>
          <p:cNvSpPr txBox="1"/>
          <p:nvPr>
            <p:ph type="title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Frequentist vs. Bayesian inference</a:t>
            </a:r>
          </a:p>
        </p:txBody>
      </p:sp>
      <p:sp>
        <p:nvSpPr>
          <p:cNvPr id="336" name="Content Placeholder 2"/>
          <p:cNvSpPr txBox="1"/>
          <p:nvPr/>
        </p:nvSpPr>
        <p:spPr>
          <a:xfrm>
            <a:off x="7463040" y="1498599"/>
            <a:ext cx="3893970" cy="46156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396" tIns="50396" rIns="50396" bIns="50396">
            <a:normAutofit fontScale="100000" lnSpcReduction="0"/>
          </a:bodyPr>
          <a:lstStyle/>
          <a:p>
            <a:pPr marL="270710" indent="-270710" defTabSz="1007912">
              <a:spcBef>
                <a:spcPts val="800"/>
              </a:spcBef>
              <a:buSzPct val="100000"/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Bayesians treats parameters as </a:t>
            </a:r>
            <a:r>
              <a:rPr b="1">
                <a:solidFill>
                  <a:srgbClr val="FF2600"/>
                </a:solidFill>
              </a:rPr>
              <a:t>random</a:t>
            </a:r>
            <a:endParaRPr b="1">
              <a:solidFill>
                <a:srgbClr val="FF2600"/>
              </a:solidFill>
            </a:endParaRPr>
          </a:p>
          <a:p>
            <a:pPr lvl="1" marL="651710" indent="-270710" defTabSz="1007912">
              <a:spcBef>
                <a:spcPts val="800"/>
              </a:spcBef>
              <a:buSzPct val="100000"/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Consider the force that causes the coin to be biased</a:t>
            </a:r>
          </a:p>
          <a:p>
            <a:pPr lvl="1" marL="651710" indent="-270710" defTabSz="1007912">
              <a:spcBef>
                <a:spcPts val="800"/>
              </a:spcBef>
              <a:buSzPct val="100000"/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The forces are explained a prior distribution: </a:t>
            </a:r>
          </a:p>
        </p:txBody>
      </p:sp>
      <p:pic>
        <p:nvPicPr>
          <p:cNvPr id="33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1212" y="1681331"/>
            <a:ext cx="1112884" cy="1112884"/>
          </a:xfrm>
          <a:prstGeom prst="rect">
            <a:avLst/>
          </a:prstGeom>
          <a:ln w="12700">
            <a:miter lim="400000"/>
          </a:ln>
        </p:spPr>
      </p:pic>
      <p:sp>
        <p:nvSpPr>
          <p:cNvPr id="338" name="sequence = 0, 1, 0, 0, 1, 1, 0, 1, 0, 1, 0, 0"/>
          <p:cNvSpPr txBox="1"/>
          <p:nvPr/>
        </p:nvSpPr>
        <p:spPr>
          <a:xfrm>
            <a:off x="3565835" y="2966112"/>
            <a:ext cx="2864894" cy="742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ts val="4000"/>
              </a:lnSpc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sequence = 0, 1, 0, 0, 1, 1, 0, 1, 0, 1, 0, 0</a:t>
            </a:r>
          </a:p>
        </p:txBody>
      </p:sp>
      <p:sp>
        <p:nvSpPr>
          <p:cNvPr id="339" name="Line"/>
          <p:cNvSpPr/>
          <p:nvPr/>
        </p:nvSpPr>
        <p:spPr>
          <a:xfrm>
            <a:off x="715512" y="3892764"/>
            <a:ext cx="1844284" cy="1"/>
          </a:xfrm>
          <a:prstGeom prst="line">
            <a:avLst/>
          </a:prstGeom>
          <a:ln w="25400">
            <a:solidFill>
              <a:schemeClr val="accent1"/>
            </a:solidFill>
            <a:custDash>
              <a:ds d="600000" sp="600000"/>
            </a:custDash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40" name="Line"/>
          <p:cNvSpPr/>
          <p:nvPr/>
        </p:nvSpPr>
        <p:spPr>
          <a:xfrm>
            <a:off x="715512" y="2798285"/>
            <a:ext cx="1844284" cy="1"/>
          </a:xfrm>
          <a:prstGeom prst="line">
            <a:avLst/>
          </a:prstGeom>
          <a:ln w="25400">
            <a:solidFill>
              <a:schemeClr val="accent1"/>
            </a:solidFill>
            <a:custDash>
              <a:ds d="600000" sp="600000"/>
            </a:custDash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41" name="Line"/>
          <p:cNvSpPr/>
          <p:nvPr/>
        </p:nvSpPr>
        <p:spPr>
          <a:xfrm>
            <a:off x="1485598" y="1468048"/>
            <a:ext cx="253312" cy="1336250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42" name="Line"/>
          <p:cNvSpPr/>
          <p:nvPr/>
        </p:nvSpPr>
        <p:spPr>
          <a:xfrm flipH="1">
            <a:off x="1715340" y="2760875"/>
            <a:ext cx="1" cy="1112884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343" name="h.pdf" descr="h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09443" y="3178021"/>
            <a:ext cx="165093" cy="238466"/>
          </a:xfrm>
          <a:prstGeom prst="rect">
            <a:avLst/>
          </a:prstGeom>
          <a:ln w="12700">
            <a:miter lim="400000"/>
          </a:ln>
        </p:spPr>
      </p:pic>
      <p:pic>
        <p:nvPicPr>
          <p:cNvPr id="344" name="theta.pdf" descr="theta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59723" y="2255543"/>
            <a:ext cx="165093" cy="278593"/>
          </a:xfrm>
          <a:prstGeom prst="rect">
            <a:avLst/>
          </a:prstGeom>
          <a:ln w="12700">
            <a:miter lim="400000"/>
          </a:ln>
        </p:spPr>
      </p:pic>
      <p:sp>
        <p:nvSpPr>
          <p:cNvPr id="350" name="Connection Line"/>
          <p:cNvSpPr/>
          <p:nvPr/>
        </p:nvSpPr>
        <p:spPr>
          <a:xfrm>
            <a:off x="1370634" y="2269524"/>
            <a:ext cx="259107" cy="5131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00" h="21600" fill="norm" stroke="1" extrusionOk="0">
                <a:moveTo>
                  <a:pt x="1025" y="21600"/>
                </a:moveTo>
                <a:cubicBezTo>
                  <a:pt x="-2600" y="12007"/>
                  <a:pt x="3392" y="4807"/>
                  <a:pt x="19000" y="0"/>
                </a:cubicBezTo>
              </a:path>
            </a:pathLst>
          </a:custGeom>
          <a:ln w="25400">
            <a:solidFill>
              <a:srgbClr val="945200"/>
            </a:solidFill>
            <a:prstDash val="sysDot"/>
            <a:miter lim="400000"/>
          </a:ln>
        </p:spPr>
        <p:txBody>
          <a:bodyPr/>
          <a:lstStyle/>
          <a:p>
            <a:pPr/>
          </a:p>
        </p:txBody>
      </p:sp>
      <p:pic>
        <p:nvPicPr>
          <p:cNvPr id="346" name="mu_=_frac_#ups_#.pdf" descr="mu_=_frac_#ups_#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774591" y="4881686"/>
            <a:ext cx="2033188" cy="499167"/>
          </a:xfrm>
          <a:prstGeom prst="rect">
            <a:avLst/>
          </a:prstGeom>
          <a:ln w="12700">
            <a:miter lim="400000"/>
          </a:ln>
        </p:spPr>
      </p:pic>
      <p:pic>
        <p:nvPicPr>
          <p:cNvPr id="347" name="x_i_sim_mu.pdf" descr="x_i_sim_mu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740893" y="5765394"/>
            <a:ext cx="807112" cy="199782"/>
          </a:xfrm>
          <a:prstGeom prst="rect">
            <a:avLst/>
          </a:prstGeom>
          <a:ln w="12700">
            <a:miter lim="400000"/>
          </a:ln>
        </p:spPr>
      </p:pic>
      <p:pic>
        <p:nvPicPr>
          <p:cNvPr id="348" name="x_i_sim_mu.pdf" descr="x_i_sim_mu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103115" y="5031380"/>
            <a:ext cx="807112" cy="19978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9" name="mu_sim_Beta(_alp.pdf" descr="mu_sim_Beta(_alp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081127" y="5725988"/>
            <a:ext cx="1746848" cy="2785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Maximum a Posterior (MAP) estimation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 defTabSz="457200">
              <a:defRPr b="1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Maximum a Posterior (MAP) estimation</a:t>
            </a:r>
          </a:p>
        </p:txBody>
      </p:sp>
      <p:sp>
        <p:nvSpPr>
          <p:cNvPr id="353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b="1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54" name="Maximum likelihood estimation:…"/>
          <p:cNvSpPr txBox="1"/>
          <p:nvPr>
            <p:ph type="body" sz="half" idx="4294967295"/>
          </p:nvPr>
        </p:nvSpPr>
        <p:spPr>
          <a:xfrm>
            <a:off x="631530" y="1544531"/>
            <a:ext cx="11102261" cy="2495624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Maximum likelihood estimation: </a:t>
            </a:r>
          </a:p>
          <a:p>
            <a: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Choose the parameter with the maximum posterior probability</a:t>
            </a:r>
          </a:p>
        </p:txBody>
      </p:sp>
      <p:pic>
        <p:nvPicPr>
          <p:cNvPr id="355" name="theta_MLE_=_arg_.pdf" descr="theta_MLE_=_arg_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45243" y="2544699"/>
            <a:ext cx="3820927" cy="386642"/>
          </a:xfrm>
          <a:prstGeom prst="rect">
            <a:avLst/>
          </a:prstGeom>
          <a:ln w="12700">
            <a:miter lim="400000"/>
          </a:ln>
        </p:spPr>
      </p:pic>
      <p:pic>
        <p:nvPicPr>
          <p:cNvPr id="356" name="theta_MAP_&amp;=_arg.pdf" descr="theta_MAP_&amp;=_arg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47097" y="4080402"/>
            <a:ext cx="3817219" cy="825164"/>
          </a:xfrm>
          <a:prstGeom prst="rect">
            <a:avLst/>
          </a:prstGeom>
          <a:ln w="12700">
            <a:miter lim="400000"/>
          </a:ln>
        </p:spPr>
      </p:pic>
      <p:sp>
        <p:nvSpPr>
          <p:cNvPr id="357" name="TextBox 6"/>
          <p:cNvSpPr txBox="1"/>
          <p:nvPr/>
        </p:nvSpPr>
        <p:spPr>
          <a:xfrm>
            <a:off x="1008445" y="5384015"/>
            <a:ext cx="9694522" cy="642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19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How many parameters in PLSA vs. LDA? PLSA: d*(k-1) + k*(V-1), LDA: d*(k-1)+k*(V-1) + (k - 1) + (V - 1)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SA -&gt; LDA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 defTabSz="457200">
              <a:defRPr b="1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PLSA -&gt; LDA</a:t>
            </a:r>
          </a:p>
        </p:txBody>
      </p:sp>
      <p:sp>
        <p:nvSpPr>
          <p:cNvPr id="362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b="1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363" name="log_p_left(D_mid.pdf" descr="log_p_left(D_mid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19567" y="2573761"/>
            <a:ext cx="6000058" cy="73221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4" name="p_d_left(w_mid_l.pdf" descr="p_d_left(w_mid_l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03785" y="1790333"/>
            <a:ext cx="3619212" cy="732211"/>
          </a:xfrm>
          <a:prstGeom prst="rect">
            <a:avLst/>
          </a:prstGeom>
          <a:ln w="12700">
            <a:miter lim="400000"/>
          </a:ln>
        </p:spPr>
      </p:pic>
      <p:sp>
        <p:nvSpPr>
          <p:cNvPr id="365" name="PLSA:…"/>
          <p:cNvSpPr txBox="1"/>
          <p:nvPr>
            <p:ph type="body" idx="4294967295"/>
          </p:nvPr>
        </p:nvSpPr>
        <p:spPr>
          <a:xfrm>
            <a:off x="631530" y="1544531"/>
            <a:ext cx="9190841" cy="4147008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PLSA: </a:t>
            </a:r>
          </a:p>
          <a:p>
            <a: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LDA:</a:t>
            </a:r>
          </a:p>
        </p:txBody>
      </p:sp>
      <p:pic>
        <p:nvPicPr>
          <p:cNvPr id="366" name="p_d_left(w_mid_l.pdf" descr="p_d_left(w_mid_l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51385" y="3644533"/>
            <a:ext cx="3619212" cy="73221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7" name="log_p_left(d_mid.pdf" descr="log_p_left(d_mid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529742" y="4400448"/>
            <a:ext cx="7021298" cy="89663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8" name="log_p(D_mid_alph.pdf" descr="log_p(D_mid_alph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292317" y="5320781"/>
            <a:ext cx="7500609" cy="798095"/>
          </a:xfrm>
          <a:prstGeom prst="rect">
            <a:avLst/>
          </a:prstGeom>
          <a:ln w="12700">
            <a:miter lim="400000"/>
          </a:ln>
        </p:spPr>
      </p:pic>
      <p:sp>
        <p:nvSpPr>
          <p:cNvPr id="369" name="TextBox 6"/>
          <p:cNvSpPr txBox="1"/>
          <p:nvPr/>
        </p:nvSpPr>
        <p:spPr>
          <a:xfrm>
            <a:off x="559843" y="5398656"/>
            <a:ext cx="1813102" cy="642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19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marginalized probability:</a:t>
            </a:r>
          </a:p>
        </p:txBody>
      </p:sp>
      <p:pic>
        <p:nvPicPr>
          <p:cNvPr id="370" name="latex-image-1.pdf" descr="latex-image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695813" y="5112914"/>
            <a:ext cx="184164" cy="1841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lide Number Placeholder 3"/>
          <p:cNvSpPr txBox="1"/>
          <p:nvPr>
            <p:ph type="sldNum" sz="quarter" idx="2"/>
          </p:nvPr>
        </p:nvSpPr>
        <p:spPr>
          <a:xfrm>
            <a:off x="11391666" y="6399623"/>
            <a:ext cx="190735" cy="2785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7" name="Title 1"/>
          <p:cNvSpPr txBox="1"/>
          <p:nvPr>
            <p:ph type="title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Review of PLSA</a:t>
            </a:r>
          </a:p>
        </p:txBody>
      </p:sp>
      <p:sp>
        <p:nvSpPr>
          <p:cNvPr id="88" name="Probabilistic Latent Semantic Analysis. Thomas Hoffman. 2001."/>
          <p:cNvSpPr txBox="1"/>
          <p:nvPr/>
        </p:nvSpPr>
        <p:spPr>
          <a:xfrm>
            <a:off x="435776" y="6202129"/>
            <a:ext cx="6165388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ts val="3300"/>
              </a:lnSpc>
              <a:defRPr i="1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Probabilistic Latent Semantic Analysis. Thomas Hoffman. 2001. </a:t>
            </a:r>
          </a:p>
        </p:txBody>
      </p:sp>
      <p:sp>
        <p:nvSpPr>
          <p:cNvPr id="89" name="Text Box 13"/>
          <p:cNvSpPr txBox="1"/>
          <p:nvPr/>
        </p:nvSpPr>
        <p:spPr>
          <a:xfrm>
            <a:off x="1413095" y="1699726"/>
            <a:ext cx="2330449" cy="1031122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9" tIns="60959" rIns="60959" bIns="60959">
            <a:spAutoFit/>
          </a:bodyPr>
          <a:lstStyle/>
          <a:p>
            <a:pPr algn="ctr" defTabSz="1007912">
              <a:lnSpc>
                <a:spcPts val="2400"/>
              </a:lnSpc>
              <a:defRPr b="1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government 0.3 </a:t>
            </a:r>
            <a:br/>
            <a:r>
              <a:t>response  0.2</a:t>
            </a:r>
            <a:br/>
            <a:r>
              <a:t>...</a:t>
            </a:r>
          </a:p>
        </p:txBody>
      </p:sp>
      <p:sp>
        <p:nvSpPr>
          <p:cNvPr id="90" name="Text Box 14"/>
          <p:cNvSpPr txBox="1"/>
          <p:nvPr/>
        </p:nvSpPr>
        <p:spPr>
          <a:xfrm>
            <a:off x="6344673" y="1547326"/>
            <a:ext cx="1847780" cy="1335922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9" tIns="60959" rIns="60959" bIns="60959">
            <a:spAutoFit/>
          </a:bodyPr>
          <a:lstStyle/>
          <a:p>
            <a:pPr algn="ctr" defTabSz="1007912">
              <a:lnSpc>
                <a:spcPts val="2400"/>
              </a:lnSpc>
              <a:defRPr b="1" sz="1600">
                <a:solidFill>
                  <a:srgbClr val="4F622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donate  0.1</a:t>
            </a:r>
            <a:br/>
            <a:r>
              <a:t>relief 0.05</a:t>
            </a:r>
            <a:br/>
            <a:r>
              <a:t>help 0.02 </a:t>
            </a:r>
            <a:br/>
            <a:r>
              <a:t>...</a:t>
            </a:r>
          </a:p>
        </p:txBody>
      </p:sp>
      <p:sp>
        <p:nvSpPr>
          <p:cNvPr id="91" name="Text Box 15"/>
          <p:cNvSpPr txBox="1"/>
          <p:nvPr/>
        </p:nvSpPr>
        <p:spPr>
          <a:xfrm>
            <a:off x="4062580" y="1547326"/>
            <a:ext cx="1847780" cy="1335922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9" tIns="60959" rIns="60959" bIns="60959">
            <a:spAutoFit/>
          </a:bodyPr>
          <a:lstStyle/>
          <a:p>
            <a:pPr algn="ctr" defTabSz="1007912">
              <a:lnSpc>
                <a:spcPts val="2400"/>
              </a:lnSpc>
              <a:defRPr b="1" sz="16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city 0.2</a:t>
            </a:r>
            <a:br/>
            <a:r>
              <a:t>new   0.1</a:t>
            </a:r>
            <a:br/>
            <a:r>
              <a:t>orleans 0.05 </a:t>
            </a:r>
            <a:br/>
            <a:r>
              <a:t>...</a:t>
            </a:r>
          </a:p>
        </p:txBody>
      </p:sp>
      <p:sp>
        <p:nvSpPr>
          <p:cNvPr id="92" name="Text Box 16"/>
          <p:cNvSpPr txBox="1"/>
          <p:nvPr/>
        </p:nvSpPr>
        <p:spPr>
          <a:xfrm>
            <a:off x="8626767" y="1808401"/>
            <a:ext cx="1847779" cy="813773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9" tIns="60959" rIns="60959" bIns="60959">
            <a:spAutoFit/>
          </a:bodyPr>
          <a:lstStyle/>
          <a:p>
            <a:pPr algn="ctr" defTabSz="1007912">
              <a:spcBef>
                <a:spcPts val="1400"/>
              </a:spcBef>
              <a:defRPr b="1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the  0.04</a:t>
            </a:r>
            <a:br/>
            <a:r>
              <a:t>a 0.03 </a:t>
            </a:r>
            <a:br/>
            <a:r>
              <a:t>...</a:t>
            </a:r>
          </a:p>
        </p:txBody>
      </p:sp>
      <p:sp>
        <p:nvSpPr>
          <p:cNvPr id="93" name="Line"/>
          <p:cNvSpPr/>
          <p:nvPr/>
        </p:nvSpPr>
        <p:spPr>
          <a:xfrm flipV="1">
            <a:off x="5586572" y="3355130"/>
            <a:ext cx="3497533" cy="1057234"/>
          </a:xfrm>
          <a:prstGeom prst="line">
            <a:avLst/>
          </a:prstGeom>
          <a:ln w="25400">
            <a:solidFill>
              <a:srgbClr val="C0C0C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4" name="Line"/>
          <p:cNvSpPr/>
          <p:nvPr/>
        </p:nvSpPr>
        <p:spPr>
          <a:xfrm flipH="1" flipV="1">
            <a:off x="2484752" y="3149541"/>
            <a:ext cx="2945558" cy="1262823"/>
          </a:xfrm>
          <a:prstGeom prst="line">
            <a:avLst/>
          </a:prstGeom>
          <a:ln w="25400">
            <a:solidFill>
              <a:srgbClr val="C0C0C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5" name="Line"/>
          <p:cNvSpPr/>
          <p:nvPr/>
        </p:nvSpPr>
        <p:spPr>
          <a:xfrm flipV="1">
            <a:off x="5623508" y="3018008"/>
            <a:ext cx="1339642" cy="1339642"/>
          </a:xfrm>
          <a:prstGeom prst="line">
            <a:avLst/>
          </a:prstGeom>
          <a:ln w="25400">
            <a:solidFill>
              <a:srgbClr val="C0C0C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6" name="Line"/>
          <p:cNvSpPr/>
          <p:nvPr/>
        </p:nvSpPr>
        <p:spPr>
          <a:xfrm flipH="1" flipV="1">
            <a:off x="4943999" y="3075414"/>
            <a:ext cx="565933" cy="1343610"/>
          </a:xfrm>
          <a:prstGeom prst="line">
            <a:avLst/>
          </a:prstGeom>
          <a:ln w="25400">
            <a:solidFill>
              <a:srgbClr val="C0C0C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7" name="Line"/>
          <p:cNvSpPr/>
          <p:nvPr/>
        </p:nvSpPr>
        <p:spPr>
          <a:xfrm flipH="1" flipV="1">
            <a:off x="4972827" y="3114984"/>
            <a:ext cx="540416" cy="1264409"/>
          </a:xfrm>
          <a:prstGeom prst="line">
            <a:avLst/>
          </a:prstGeom>
          <a:ln w="25400">
            <a:solidFill>
              <a:srgbClr val="FF26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0.1"/>
          <p:cNvSpPr txBox="1"/>
          <p:nvPr/>
        </p:nvSpPr>
        <p:spPr>
          <a:xfrm>
            <a:off x="2927298" y="3799718"/>
            <a:ext cx="421924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0.1</a:t>
            </a:r>
          </a:p>
        </p:txBody>
      </p:sp>
      <p:sp>
        <p:nvSpPr>
          <p:cNvPr id="99" name="0.5"/>
          <p:cNvSpPr txBox="1"/>
          <p:nvPr/>
        </p:nvSpPr>
        <p:spPr>
          <a:xfrm>
            <a:off x="4420330" y="3424427"/>
            <a:ext cx="421924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0.5</a:t>
            </a:r>
          </a:p>
        </p:txBody>
      </p:sp>
      <p:sp>
        <p:nvSpPr>
          <p:cNvPr id="100" name="Text Box 17"/>
          <p:cNvSpPr txBox="1"/>
          <p:nvPr/>
        </p:nvSpPr>
        <p:spPr>
          <a:xfrm>
            <a:off x="3383522" y="4692522"/>
            <a:ext cx="3872388" cy="92724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9" tIns="60959" rIns="60959" bIns="60959">
            <a:spAutoFit/>
          </a:bodyPr>
          <a:lstStyle/>
          <a:p>
            <a:pPr algn="ctr" defTabSz="1007912">
              <a:spcBef>
                <a:spcPts val="1400"/>
              </a:spcBef>
              <a:defRPr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[ </a:t>
            </a:r>
            <a:r>
              <a:rPr>
                <a:solidFill>
                  <a:srgbClr val="CC0000"/>
                </a:solidFill>
              </a:rPr>
              <a:t>Criticism </a:t>
            </a:r>
            <a:r>
              <a:rPr>
                <a:solidFill>
                  <a:srgbClr val="000000"/>
                </a:solidFill>
              </a:rPr>
              <a:t>of</a:t>
            </a:r>
            <a:r>
              <a:rPr>
                <a:solidFill>
                  <a:srgbClr val="4F6228"/>
                </a:solidFill>
              </a:rPr>
              <a:t> </a:t>
            </a:r>
            <a:r>
              <a:rPr>
                <a:solidFill>
                  <a:srgbClr val="CC0000"/>
                </a:solidFill>
              </a:rPr>
              <a:t>government response </a:t>
            </a:r>
            <a:r>
              <a:rPr>
                <a:solidFill>
                  <a:srgbClr val="000000"/>
                </a:solidFill>
              </a:rPr>
              <a:t>to the </a:t>
            </a:r>
            <a:r>
              <a:rPr>
                <a:solidFill>
                  <a:srgbClr val="CC0000"/>
                </a:solidFill>
              </a:rPr>
              <a:t>hurricane ..</a:t>
            </a:r>
            <a:r>
              <a:t>]</a:t>
            </a:r>
            <a:r>
              <a:rPr>
                <a:solidFill>
                  <a:srgbClr val="000000"/>
                </a:solidFill>
              </a:rPr>
              <a:t> to the </a:t>
            </a:r>
            <a:r>
              <a:rPr>
                <a:solidFill>
                  <a:srgbClr val="0000CC"/>
                </a:solidFill>
              </a:rPr>
              <a:t>[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3333FF"/>
                </a:solidFill>
              </a:rPr>
              <a:t>flooding of New </a:t>
            </a:r>
            <a:r>
              <a:rPr b="0">
                <a:solidFill>
                  <a:srgbClr val="FFFFFF"/>
                </a:solidFill>
              </a:rPr>
              <a:t>_______</a:t>
            </a:r>
            <a:r>
              <a:rPr>
                <a:solidFill>
                  <a:srgbClr val="3333FF"/>
                </a:solidFill>
              </a:rPr>
              <a:t>     </a:t>
            </a:r>
          </a:p>
        </p:txBody>
      </p:sp>
      <p:sp>
        <p:nvSpPr>
          <p:cNvPr id="101" name="Text Box 17"/>
          <p:cNvSpPr txBox="1"/>
          <p:nvPr/>
        </p:nvSpPr>
        <p:spPr>
          <a:xfrm>
            <a:off x="3383522" y="4695042"/>
            <a:ext cx="3872388" cy="92724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9" tIns="60959" rIns="60959" bIns="60959">
            <a:spAutoFit/>
          </a:bodyPr>
          <a:lstStyle/>
          <a:p>
            <a:pPr algn="ctr" defTabSz="1007912">
              <a:spcBef>
                <a:spcPts val="1400"/>
              </a:spcBef>
              <a:defRPr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[ </a:t>
            </a:r>
            <a:r>
              <a:rPr>
                <a:solidFill>
                  <a:srgbClr val="CC0000"/>
                </a:solidFill>
              </a:rPr>
              <a:t>Criticism </a:t>
            </a:r>
            <a:r>
              <a:rPr>
                <a:solidFill>
                  <a:srgbClr val="000000"/>
                </a:solidFill>
              </a:rPr>
              <a:t>of</a:t>
            </a:r>
            <a:r>
              <a:rPr>
                <a:solidFill>
                  <a:srgbClr val="4F6228"/>
                </a:solidFill>
              </a:rPr>
              <a:t> </a:t>
            </a:r>
            <a:r>
              <a:rPr>
                <a:solidFill>
                  <a:srgbClr val="CC0000"/>
                </a:solidFill>
              </a:rPr>
              <a:t>government response </a:t>
            </a:r>
            <a:r>
              <a:rPr>
                <a:solidFill>
                  <a:srgbClr val="000000"/>
                </a:solidFill>
              </a:rPr>
              <a:t>to the </a:t>
            </a:r>
            <a:r>
              <a:rPr>
                <a:solidFill>
                  <a:srgbClr val="CC0000"/>
                </a:solidFill>
              </a:rPr>
              <a:t>hurricane ..</a:t>
            </a:r>
            <a:r>
              <a:t>]</a:t>
            </a:r>
            <a:r>
              <a:rPr>
                <a:solidFill>
                  <a:srgbClr val="000000"/>
                </a:solidFill>
              </a:rPr>
              <a:t> to the </a:t>
            </a:r>
            <a:r>
              <a:rPr>
                <a:solidFill>
                  <a:srgbClr val="0000CC"/>
                </a:solidFill>
              </a:rPr>
              <a:t>[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3333FF"/>
                </a:solidFill>
              </a:rPr>
              <a:t>flooding of New</a:t>
            </a:r>
            <a:r>
              <a:rPr>
                <a:solidFill>
                  <a:srgbClr val="0433FF"/>
                </a:solidFill>
              </a:rPr>
              <a:t> </a:t>
            </a:r>
            <a:r>
              <a:rPr>
                <a:solidFill>
                  <a:srgbClr val="011993"/>
                </a:solidFill>
              </a:rPr>
              <a:t>Orleans</a:t>
            </a:r>
            <a:r>
              <a:rPr>
                <a:solidFill>
                  <a:srgbClr val="0433FF"/>
                </a:solidFill>
              </a:rPr>
              <a:t>     </a:t>
            </a:r>
          </a:p>
        </p:txBody>
      </p:sp>
      <p:sp>
        <p:nvSpPr>
          <p:cNvPr id="102" name="Rectangle"/>
          <p:cNvSpPr/>
          <p:nvPr/>
        </p:nvSpPr>
        <p:spPr>
          <a:xfrm>
            <a:off x="4079701" y="1567587"/>
            <a:ext cx="1813538" cy="1310522"/>
          </a:xfrm>
          <a:prstGeom prst="rect">
            <a:avLst/>
          </a:prstGeom>
          <a:ln w="38100">
            <a:solidFill>
              <a:srgbClr val="FF26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03" name="0.3"/>
          <p:cNvSpPr txBox="1"/>
          <p:nvPr/>
        </p:nvSpPr>
        <p:spPr>
          <a:xfrm>
            <a:off x="6613570" y="3516989"/>
            <a:ext cx="421924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0.3</a:t>
            </a:r>
          </a:p>
        </p:txBody>
      </p:sp>
      <p:sp>
        <p:nvSpPr>
          <p:cNvPr id="104" name="0.1"/>
          <p:cNvSpPr txBox="1"/>
          <p:nvPr/>
        </p:nvSpPr>
        <p:spPr>
          <a:xfrm>
            <a:off x="8213750" y="3799718"/>
            <a:ext cx="421924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0.1</a:t>
            </a:r>
          </a:p>
        </p:txBody>
      </p:sp>
      <p:sp>
        <p:nvSpPr>
          <p:cNvPr id="105" name="Step 1: sample a topic: topic 2"/>
          <p:cNvSpPr txBox="1"/>
          <p:nvPr/>
        </p:nvSpPr>
        <p:spPr>
          <a:xfrm>
            <a:off x="7652735" y="4738167"/>
            <a:ext cx="3394171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Step 1: sample a topic: topic 2</a:t>
            </a:r>
          </a:p>
        </p:txBody>
      </p:sp>
      <p:sp>
        <p:nvSpPr>
          <p:cNvPr id="106" name="Orleans 0.05"/>
          <p:cNvSpPr txBox="1"/>
          <p:nvPr/>
        </p:nvSpPr>
        <p:spPr>
          <a:xfrm>
            <a:off x="4216745" y="2214397"/>
            <a:ext cx="1539450" cy="36294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900">
                <a:solidFill>
                  <a:srgbClr val="01199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Orleans 0.05</a:t>
            </a:r>
          </a:p>
        </p:txBody>
      </p:sp>
      <p:sp>
        <p:nvSpPr>
          <p:cNvPr id="107" name="Step 2: sample a word from topic 2"/>
          <p:cNvSpPr txBox="1"/>
          <p:nvPr/>
        </p:nvSpPr>
        <p:spPr>
          <a:xfrm>
            <a:off x="7652735" y="5321572"/>
            <a:ext cx="3889546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01199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Step 2: sample a word from topic 2</a:t>
            </a:r>
          </a:p>
        </p:txBody>
      </p:sp>
      <p:sp>
        <p:nvSpPr>
          <p:cNvPr id="108" name="Rectangle"/>
          <p:cNvSpPr/>
          <p:nvPr/>
        </p:nvSpPr>
        <p:spPr>
          <a:xfrm>
            <a:off x="1051816" y="1410567"/>
            <a:ext cx="9845124" cy="1789379"/>
          </a:xfrm>
          <a:prstGeom prst="rect">
            <a:avLst/>
          </a:prstGeom>
          <a:ln w="25400">
            <a:solidFill>
              <a:srgbClr val="FF2600"/>
            </a:solidFill>
            <a:custDash>
              <a:ds d="200000" sp="200000"/>
            </a:custDash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09" name="latex-image-1.pdf" descr="latex-image-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31688" y="3836738"/>
            <a:ext cx="267977" cy="2766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latex-image-1.pdf" descr="latex-image-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82908" y="2709931"/>
            <a:ext cx="267976" cy="267977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Phi T x V, V: vocabulary size ~50,000, T: #topics, T=20"/>
          <p:cNvSpPr txBox="1"/>
          <p:nvPr/>
        </p:nvSpPr>
        <p:spPr>
          <a:xfrm>
            <a:off x="5421154" y="452657"/>
            <a:ext cx="5606055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Phi T x V, V: vocabulary size ~50,000, T: #topics, T=20</a:t>
            </a:r>
          </a:p>
        </p:txBody>
      </p:sp>
      <p:sp>
        <p:nvSpPr>
          <p:cNvPr id="112" name="theta D x T, D: #documents: ~10,000, T: #topics, T=20"/>
          <p:cNvSpPr txBox="1"/>
          <p:nvPr/>
        </p:nvSpPr>
        <p:spPr>
          <a:xfrm>
            <a:off x="5421154" y="831921"/>
            <a:ext cx="5620789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theta D x T, D: #documents: ~10,000, T: #topics, T=20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2" grpId="2"/>
      <p:bldP build="whole" bldLvl="1" animBg="1" rev="0" advAuto="0" spid="106" grpId="4"/>
      <p:bldP build="whole" bldLvl="1" animBg="1" rev="0" advAuto="0" spid="97" grpId="1"/>
      <p:bldP build="whole" bldLvl="1" animBg="1" rev="0" advAuto="0" spid="107" grpId="6"/>
      <p:bldP build="whole" bldLvl="1" animBg="1" rev="0" advAuto="0" spid="101" grpId="5"/>
      <p:bldP build="whole" bldLvl="1" animBg="1" rev="0" advAuto="0" spid="105" grpId="3"/>
      <p:bldP build="whole" bldLvl="1" animBg="1" rev="0" advAuto="0" spid="108" grpId="7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lide Number Placeholder 3"/>
          <p:cNvSpPr txBox="1"/>
          <p:nvPr>
            <p:ph type="sldNum" sz="quarter" idx="2"/>
          </p:nvPr>
        </p:nvSpPr>
        <p:spPr>
          <a:xfrm>
            <a:off x="11314424" y="6399623"/>
            <a:ext cx="267976" cy="2785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5" name="Title 1"/>
          <p:cNvSpPr txBox="1"/>
          <p:nvPr>
            <p:ph type="title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PLSA -&gt; LDA</a:t>
            </a:r>
          </a:p>
        </p:txBody>
      </p:sp>
      <p:sp>
        <p:nvSpPr>
          <p:cNvPr id="376" name="Text Box 13"/>
          <p:cNvSpPr txBox="1"/>
          <p:nvPr/>
        </p:nvSpPr>
        <p:spPr>
          <a:xfrm>
            <a:off x="1413095" y="1699726"/>
            <a:ext cx="2330449" cy="1031122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9" tIns="60959" rIns="60959" bIns="60959">
            <a:spAutoFit/>
          </a:bodyPr>
          <a:lstStyle/>
          <a:p>
            <a:pPr algn="ctr" defTabSz="1007912">
              <a:lnSpc>
                <a:spcPts val="2400"/>
              </a:lnSpc>
              <a:defRPr b="1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government 0.3 </a:t>
            </a:r>
            <a:br/>
            <a:r>
              <a:t>response  0.2</a:t>
            </a:r>
            <a:br/>
            <a:r>
              <a:t>...</a:t>
            </a:r>
          </a:p>
        </p:txBody>
      </p:sp>
      <p:sp>
        <p:nvSpPr>
          <p:cNvPr id="377" name="Text Box 14"/>
          <p:cNvSpPr txBox="1"/>
          <p:nvPr/>
        </p:nvSpPr>
        <p:spPr>
          <a:xfrm>
            <a:off x="6344673" y="1547326"/>
            <a:ext cx="1847780" cy="1335922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9" tIns="60959" rIns="60959" bIns="60959">
            <a:spAutoFit/>
          </a:bodyPr>
          <a:lstStyle/>
          <a:p>
            <a:pPr algn="ctr" defTabSz="1007912">
              <a:lnSpc>
                <a:spcPts val="2400"/>
              </a:lnSpc>
              <a:defRPr b="1" sz="1600">
                <a:solidFill>
                  <a:srgbClr val="4F622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donate  0.1</a:t>
            </a:r>
            <a:br/>
            <a:r>
              <a:t>relief 0.05</a:t>
            </a:r>
            <a:br/>
            <a:r>
              <a:t>help 0.02 </a:t>
            </a:r>
            <a:br/>
            <a:r>
              <a:t>...</a:t>
            </a:r>
          </a:p>
        </p:txBody>
      </p:sp>
      <p:sp>
        <p:nvSpPr>
          <p:cNvPr id="378" name="Text Box 15"/>
          <p:cNvSpPr txBox="1"/>
          <p:nvPr/>
        </p:nvSpPr>
        <p:spPr>
          <a:xfrm>
            <a:off x="4062580" y="1547326"/>
            <a:ext cx="1847780" cy="1335922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9" tIns="60959" rIns="60959" bIns="60959">
            <a:spAutoFit/>
          </a:bodyPr>
          <a:lstStyle/>
          <a:p>
            <a:pPr algn="ctr" defTabSz="1007912">
              <a:lnSpc>
                <a:spcPts val="2400"/>
              </a:lnSpc>
              <a:defRPr b="1" sz="16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city 0.2</a:t>
            </a:r>
            <a:br/>
            <a:r>
              <a:t>new   0.1</a:t>
            </a:r>
            <a:br/>
            <a:r>
              <a:t>orleans 0.05 </a:t>
            </a:r>
            <a:br/>
            <a:r>
              <a:t>...</a:t>
            </a:r>
          </a:p>
        </p:txBody>
      </p:sp>
      <p:sp>
        <p:nvSpPr>
          <p:cNvPr id="379" name="Text Box 16"/>
          <p:cNvSpPr txBox="1"/>
          <p:nvPr/>
        </p:nvSpPr>
        <p:spPr>
          <a:xfrm>
            <a:off x="8626767" y="1808401"/>
            <a:ext cx="1847779" cy="813773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9" tIns="60959" rIns="60959" bIns="60959">
            <a:spAutoFit/>
          </a:bodyPr>
          <a:lstStyle/>
          <a:p>
            <a:pPr algn="ctr" defTabSz="1007912">
              <a:spcBef>
                <a:spcPts val="1400"/>
              </a:spcBef>
              <a:defRPr b="1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the  0.04</a:t>
            </a:r>
            <a:br/>
            <a:r>
              <a:t>a 0.03 </a:t>
            </a:r>
            <a:br/>
            <a:r>
              <a:t>...</a:t>
            </a:r>
          </a:p>
        </p:txBody>
      </p:sp>
      <p:sp>
        <p:nvSpPr>
          <p:cNvPr id="380" name="Line"/>
          <p:cNvSpPr/>
          <p:nvPr/>
        </p:nvSpPr>
        <p:spPr>
          <a:xfrm flipV="1">
            <a:off x="5055436" y="3355130"/>
            <a:ext cx="4028669" cy="1637336"/>
          </a:xfrm>
          <a:prstGeom prst="line">
            <a:avLst/>
          </a:prstGeom>
          <a:ln w="25400">
            <a:solidFill>
              <a:srgbClr val="C0C0C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81" name="Line"/>
          <p:cNvSpPr/>
          <p:nvPr/>
        </p:nvSpPr>
        <p:spPr>
          <a:xfrm flipH="1" flipV="1">
            <a:off x="2484752" y="3149541"/>
            <a:ext cx="2410655" cy="1844902"/>
          </a:xfrm>
          <a:prstGeom prst="line">
            <a:avLst/>
          </a:prstGeom>
          <a:ln w="25400">
            <a:solidFill>
              <a:srgbClr val="C0C0C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82" name="Line"/>
          <p:cNvSpPr/>
          <p:nvPr/>
        </p:nvSpPr>
        <p:spPr>
          <a:xfrm flipV="1">
            <a:off x="4994586" y="3018008"/>
            <a:ext cx="1968564" cy="1968564"/>
          </a:xfrm>
          <a:prstGeom prst="line">
            <a:avLst/>
          </a:prstGeom>
          <a:ln w="25400">
            <a:solidFill>
              <a:srgbClr val="C0C0C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83" name="Line"/>
          <p:cNvSpPr/>
          <p:nvPr/>
        </p:nvSpPr>
        <p:spPr>
          <a:xfrm flipV="1">
            <a:off x="4943999" y="3075414"/>
            <a:ext cx="1" cy="1928818"/>
          </a:xfrm>
          <a:prstGeom prst="line">
            <a:avLst/>
          </a:prstGeom>
          <a:ln w="25400">
            <a:solidFill>
              <a:srgbClr val="C0C0C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84" name="Line"/>
          <p:cNvSpPr/>
          <p:nvPr/>
        </p:nvSpPr>
        <p:spPr>
          <a:xfrm flipV="1">
            <a:off x="4972826" y="3114984"/>
            <a:ext cx="1" cy="1889544"/>
          </a:xfrm>
          <a:prstGeom prst="line">
            <a:avLst/>
          </a:prstGeom>
          <a:ln w="25400">
            <a:solidFill>
              <a:srgbClr val="FF26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85" name="0.1"/>
          <p:cNvSpPr txBox="1"/>
          <p:nvPr/>
        </p:nvSpPr>
        <p:spPr>
          <a:xfrm>
            <a:off x="2927298" y="3799718"/>
            <a:ext cx="421924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0.1</a:t>
            </a:r>
          </a:p>
        </p:txBody>
      </p:sp>
      <p:sp>
        <p:nvSpPr>
          <p:cNvPr id="386" name="0.5"/>
          <p:cNvSpPr txBox="1"/>
          <p:nvPr/>
        </p:nvSpPr>
        <p:spPr>
          <a:xfrm>
            <a:off x="4415420" y="3799718"/>
            <a:ext cx="421925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0.5</a:t>
            </a:r>
          </a:p>
        </p:txBody>
      </p:sp>
      <p:sp>
        <p:nvSpPr>
          <p:cNvPr id="387" name="Text Box 17"/>
          <p:cNvSpPr txBox="1"/>
          <p:nvPr/>
        </p:nvSpPr>
        <p:spPr>
          <a:xfrm>
            <a:off x="3308611" y="5270546"/>
            <a:ext cx="3872388" cy="92724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9" tIns="60959" rIns="60959" bIns="60959">
            <a:spAutoFit/>
          </a:bodyPr>
          <a:lstStyle/>
          <a:p>
            <a:pPr algn="ctr" defTabSz="1007912">
              <a:spcBef>
                <a:spcPts val="1400"/>
              </a:spcBef>
              <a:defRPr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[ </a:t>
            </a:r>
            <a:r>
              <a:rPr>
                <a:solidFill>
                  <a:srgbClr val="CC0000"/>
                </a:solidFill>
              </a:rPr>
              <a:t>Criticism </a:t>
            </a:r>
            <a:r>
              <a:rPr>
                <a:solidFill>
                  <a:srgbClr val="000000"/>
                </a:solidFill>
              </a:rPr>
              <a:t>of</a:t>
            </a:r>
            <a:r>
              <a:rPr>
                <a:solidFill>
                  <a:srgbClr val="4F6228"/>
                </a:solidFill>
              </a:rPr>
              <a:t> </a:t>
            </a:r>
            <a:r>
              <a:rPr>
                <a:solidFill>
                  <a:srgbClr val="CC0000"/>
                </a:solidFill>
              </a:rPr>
              <a:t>government response </a:t>
            </a:r>
            <a:r>
              <a:rPr>
                <a:solidFill>
                  <a:srgbClr val="000000"/>
                </a:solidFill>
              </a:rPr>
              <a:t>to the </a:t>
            </a:r>
            <a:r>
              <a:rPr>
                <a:solidFill>
                  <a:srgbClr val="CC0000"/>
                </a:solidFill>
              </a:rPr>
              <a:t>hurricane ..</a:t>
            </a:r>
            <a:r>
              <a:t>]</a:t>
            </a:r>
            <a:r>
              <a:rPr>
                <a:solidFill>
                  <a:srgbClr val="000000"/>
                </a:solidFill>
              </a:rPr>
              <a:t> to the </a:t>
            </a:r>
            <a:r>
              <a:rPr>
                <a:solidFill>
                  <a:srgbClr val="0000CC"/>
                </a:solidFill>
              </a:rPr>
              <a:t>[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3333FF"/>
                </a:solidFill>
              </a:rPr>
              <a:t>flooding of New </a:t>
            </a:r>
            <a:r>
              <a:rPr b="0">
                <a:solidFill>
                  <a:srgbClr val="FFFFFF"/>
                </a:solidFill>
              </a:rPr>
              <a:t>_______</a:t>
            </a:r>
            <a:r>
              <a:rPr>
                <a:solidFill>
                  <a:srgbClr val="3333FF"/>
                </a:solidFill>
              </a:rPr>
              <a:t>     </a:t>
            </a:r>
          </a:p>
        </p:txBody>
      </p:sp>
      <p:sp>
        <p:nvSpPr>
          <p:cNvPr id="388" name="Text Box 17"/>
          <p:cNvSpPr txBox="1"/>
          <p:nvPr/>
        </p:nvSpPr>
        <p:spPr>
          <a:xfrm>
            <a:off x="3308611" y="5273066"/>
            <a:ext cx="3872388" cy="92724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9" tIns="60959" rIns="60959" bIns="60959">
            <a:spAutoFit/>
          </a:bodyPr>
          <a:lstStyle/>
          <a:p>
            <a:pPr algn="ctr" defTabSz="1007912">
              <a:spcBef>
                <a:spcPts val="1400"/>
              </a:spcBef>
              <a:defRPr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[ </a:t>
            </a:r>
            <a:r>
              <a:rPr>
                <a:solidFill>
                  <a:srgbClr val="CC0000"/>
                </a:solidFill>
              </a:rPr>
              <a:t>Criticism </a:t>
            </a:r>
            <a:r>
              <a:rPr>
                <a:solidFill>
                  <a:srgbClr val="000000"/>
                </a:solidFill>
              </a:rPr>
              <a:t>of</a:t>
            </a:r>
            <a:r>
              <a:rPr>
                <a:solidFill>
                  <a:srgbClr val="4F6228"/>
                </a:solidFill>
              </a:rPr>
              <a:t> </a:t>
            </a:r>
            <a:r>
              <a:rPr>
                <a:solidFill>
                  <a:srgbClr val="CC0000"/>
                </a:solidFill>
              </a:rPr>
              <a:t>government response </a:t>
            </a:r>
            <a:r>
              <a:rPr>
                <a:solidFill>
                  <a:srgbClr val="000000"/>
                </a:solidFill>
              </a:rPr>
              <a:t>to the </a:t>
            </a:r>
            <a:r>
              <a:rPr>
                <a:solidFill>
                  <a:srgbClr val="CC0000"/>
                </a:solidFill>
              </a:rPr>
              <a:t>hurricane ..</a:t>
            </a:r>
            <a:r>
              <a:t>]</a:t>
            </a:r>
            <a:r>
              <a:rPr>
                <a:solidFill>
                  <a:srgbClr val="000000"/>
                </a:solidFill>
              </a:rPr>
              <a:t> to the </a:t>
            </a:r>
            <a:r>
              <a:rPr>
                <a:solidFill>
                  <a:srgbClr val="0000CC"/>
                </a:solidFill>
              </a:rPr>
              <a:t>[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3333FF"/>
                </a:solidFill>
              </a:rPr>
              <a:t>flooding of New</a:t>
            </a:r>
            <a:r>
              <a:rPr>
                <a:solidFill>
                  <a:srgbClr val="0433FF"/>
                </a:solidFill>
              </a:rPr>
              <a:t> </a:t>
            </a:r>
            <a:r>
              <a:rPr>
                <a:solidFill>
                  <a:srgbClr val="011993"/>
                </a:solidFill>
              </a:rPr>
              <a:t>Orleans</a:t>
            </a:r>
            <a:r>
              <a:rPr>
                <a:solidFill>
                  <a:srgbClr val="0433FF"/>
                </a:solidFill>
              </a:rPr>
              <a:t>     </a:t>
            </a:r>
          </a:p>
        </p:txBody>
      </p:sp>
      <p:sp>
        <p:nvSpPr>
          <p:cNvPr id="389" name="Rectangle"/>
          <p:cNvSpPr/>
          <p:nvPr/>
        </p:nvSpPr>
        <p:spPr>
          <a:xfrm>
            <a:off x="4079701" y="1567587"/>
            <a:ext cx="1813538" cy="1310522"/>
          </a:xfrm>
          <a:prstGeom prst="rect">
            <a:avLst/>
          </a:prstGeom>
          <a:ln w="38100">
            <a:solidFill>
              <a:srgbClr val="FF26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90" name="0.3"/>
          <p:cNvSpPr txBox="1"/>
          <p:nvPr/>
        </p:nvSpPr>
        <p:spPr>
          <a:xfrm>
            <a:off x="6079493" y="3799718"/>
            <a:ext cx="421924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0.3</a:t>
            </a:r>
          </a:p>
        </p:txBody>
      </p:sp>
      <p:sp>
        <p:nvSpPr>
          <p:cNvPr id="391" name="0.1"/>
          <p:cNvSpPr txBox="1"/>
          <p:nvPr/>
        </p:nvSpPr>
        <p:spPr>
          <a:xfrm>
            <a:off x="7743566" y="3831450"/>
            <a:ext cx="421924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0.1</a:t>
            </a:r>
          </a:p>
        </p:txBody>
      </p:sp>
      <p:sp>
        <p:nvSpPr>
          <p:cNvPr id="392" name="Step 1: sample a topic: topic 2"/>
          <p:cNvSpPr txBox="1"/>
          <p:nvPr/>
        </p:nvSpPr>
        <p:spPr>
          <a:xfrm>
            <a:off x="7668591" y="5560097"/>
            <a:ext cx="3394171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Step 1: sample a topic: topic 2</a:t>
            </a:r>
          </a:p>
        </p:txBody>
      </p:sp>
      <p:sp>
        <p:nvSpPr>
          <p:cNvPr id="393" name="Orleans 0.05"/>
          <p:cNvSpPr txBox="1"/>
          <p:nvPr/>
        </p:nvSpPr>
        <p:spPr>
          <a:xfrm>
            <a:off x="4216745" y="2214397"/>
            <a:ext cx="1539450" cy="36294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900">
                <a:solidFill>
                  <a:srgbClr val="01199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Orleans 0.05</a:t>
            </a:r>
          </a:p>
        </p:txBody>
      </p:sp>
      <p:sp>
        <p:nvSpPr>
          <p:cNvPr id="394" name="Step 2: sample a word from topic 2"/>
          <p:cNvSpPr txBox="1"/>
          <p:nvPr/>
        </p:nvSpPr>
        <p:spPr>
          <a:xfrm>
            <a:off x="7686982" y="6183495"/>
            <a:ext cx="3889545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01199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Step 2: sample a word from topic 2</a:t>
            </a:r>
          </a:p>
        </p:txBody>
      </p:sp>
      <p:pic>
        <p:nvPicPr>
          <p:cNvPr id="395" name="latex-image-1.pdf" descr="latex-image-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31688" y="3836738"/>
            <a:ext cx="267977" cy="27662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6" name="latex-image-1.pdf" descr="latex-image-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82908" y="2709931"/>
            <a:ext cx="267976" cy="267977"/>
          </a:xfrm>
          <a:prstGeom prst="rect">
            <a:avLst/>
          </a:prstGeom>
          <a:ln w="12700">
            <a:miter lim="400000"/>
          </a:ln>
        </p:spPr>
      </p:pic>
      <p:sp>
        <p:nvSpPr>
          <p:cNvPr id="397" name="?"/>
          <p:cNvSpPr txBox="1"/>
          <p:nvPr/>
        </p:nvSpPr>
        <p:spPr>
          <a:xfrm>
            <a:off x="3016371" y="3799718"/>
            <a:ext cx="243777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?</a:t>
            </a:r>
          </a:p>
        </p:txBody>
      </p:sp>
      <p:sp>
        <p:nvSpPr>
          <p:cNvPr id="398" name="?"/>
          <p:cNvSpPr txBox="1"/>
          <p:nvPr/>
        </p:nvSpPr>
        <p:spPr>
          <a:xfrm>
            <a:off x="4504494" y="3799718"/>
            <a:ext cx="243777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?</a:t>
            </a:r>
          </a:p>
        </p:txBody>
      </p:sp>
      <p:sp>
        <p:nvSpPr>
          <p:cNvPr id="399" name="?"/>
          <p:cNvSpPr txBox="1"/>
          <p:nvPr/>
        </p:nvSpPr>
        <p:spPr>
          <a:xfrm>
            <a:off x="6201457" y="3828610"/>
            <a:ext cx="243777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?</a:t>
            </a:r>
          </a:p>
        </p:txBody>
      </p:sp>
      <p:sp>
        <p:nvSpPr>
          <p:cNvPr id="400" name="?"/>
          <p:cNvSpPr txBox="1"/>
          <p:nvPr/>
        </p:nvSpPr>
        <p:spPr>
          <a:xfrm>
            <a:off x="7838461" y="3828610"/>
            <a:ext cx="243777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?</a:t>
            </a:r>
          </a:p>
        </p:txBody>
      </p:sp>
      <p:sp>
        <p:nvSpPr>
          <p:cNvPr id="401" name="Step 0: sample topic distribution"/>
          <p:cNvSpPr txBox="1"/>
          <p:nvPr/>
        </p:nvSpPr>
        <p:spPr>
          <a:xfrm>
            <a:off x="7668591" y="4931505"/>
            <a:ext cx="3647774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Step 0: sample topic distribution</a:t>
            </a:r>
          </a:p>
        </p:txBody>
      </p:sp>
      <p:sp>
        <p:nvSpPr>
          <p:cNvPr id="402" name="Line"/>
          <p:cNvSpPr/>
          <p:nvPr/>
        </p:nvSpPr>
        <p:spPr>
          <a:xfrm flipV="1">
            <a:off x="1675357" y="4162278"/>
            <a:ext cx="1406316" cy="815252"/>
          </a:xfrm>
          <a:prstGeom prst="line">
            <a:avLst/>
          </a:prstGeom>
          <a:ln w="12700">
            <a:solidFill>
              <a:srgbClr val="797979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3" name="Line"/>
          <p:cNvSpPr/>
          <p:nvPr/>
        </p:nvSpPr>
        <p:spPr>
          <a:xfrm flipV="1">
            <a:off x="1710658" y="4184933"/>
            <a:ext cx="2858523" cy="795642"/>
          </a:xfrm>
          <a:prstGeom prst="line">
            <a:avLst/>
          </a:prstGeom>
          <a:ln w="12700">
            <a:solidFill>
              <a:srgbClr val="797979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4" name="Line"/>
          <p:cNvSpPr/>
          <p:nvPr/>
        </p:nvSpPr>
        <p:spPr>
          <a:xfrm flipV="1">
            <a:off x="1691209" y="4108373"/>
            <a:ext cx="4337794" cy="892779"/>
          </a:xfrm>
          <a:prstGeom prst="line">
            <a:avLst/>
          </a:prstGeom>
          <a:ln w="12700">
            <a:solidFill>
              <a:srgbClr val="797979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5" name="Line"/>
          <p:cNvSpPr/>
          <p:nvPr/>
        </p:nvSpPr>
        <p:spPr>
          <a:xfrm flipV="1">
            <a:off x="1804251" y="4189781"/>
            <a:ext cx="5646039" cy="801962"/>
          </a:xfrm>
          <a:prstGeom prst="line">
            <a:avLst/>
          </a:prstGeom>
          <a:ln w="12700">
            <a:solidFill>
              <a:srgbClr val="797979"/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406" name="p(_theta_d_|_bet.pdf" descr="p(_theta_d_|_bet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19362" y="5132464"/>
            <a:ext cx="835777" cy="2785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xit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xit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xit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xit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after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after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ntr" nodeType="click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after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Class="entr" nodeType="after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5" grpId="6"/>
      <p:bldP build="whole" bldLvl="1" animBg="1" rev="0" advAuto="0" spid="397" grpId="7"/>
      <p:bldP build="whole" bldLvl="1" animBg="1" rev="0" advAuto="0" spid="401" grpId="1"/>
      <p:bldP build="whole" bldLvl="1" animBg="1" rev="0" advAuto="0" spid="403" grpId="3"/>
      <p:bldP build="whole" bldLvl="1" animBg="1" rev="0" advAuto="0" spid="390" grpId="8"/>
      <p:bldP build="whole" bldLvl="1" animBg="1" rev="0" advAuto="0" spid="391" grpId="12"/>
      <p:bldP build="whole" bldLvl="1" animBg="1" rev="0" advAuto="0" spid="404" grpId="4"/>
      <p:bldP build="whole" bldLvl="1" animBg="1" rev="0" advAuto="0" spid="405" grpId="5"/>
      <p:bldP build="whole" bldLvl="1" animBg="1" rev="0" advAuto="0" spid="399" grpId="9"/>
      <p:bldP build="whole" bldLvl="1" animBg="1" rev="0" advAuto="0" spid="400" grpId="13"/>
      <p:bldP build="whole" bldLvl="1" animBg="1" rev="0" advAuto="0" spid="394" grpId="19"/>
      <p:bldP build="whole" bldLvl="1" animBg="1" rev="0" advAuto="0" spid="386" grpId="10"/>
      <p:bldP build="whole" bldLvl="1" animBg="1" rev="0" advAuto="0" spid="384" grpId="14"/>
      <p:bldP build="whole" bldLvl="1" animBg="1" rev="0" advAuto="0" spid="398" grpId="11"/>
      <p:bldP build="whole" bldLvl="1" animBg="1" rev="0" advAuto="0" spid="389" grpId="15"/>
      <p:bldP build="whole" bldLvl="1" animBg="1" rev="0" advAuto="0" spid="392" grpId="16"/>
      <p:bldP build="whole" bldLvl="1" animBg="1" rev="0" advAuto="0" spid="393" grpId="17"/>
      <p:bldP build="whole" bldLvl="1" animBg="1" rev="0" advAuto="0" spid="402" grpId="2"/>
      <p:bldP build="whole" bldLvl="1" animBg="1" rev="0" advAuto="0" spid="388" grpId="18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olving Maximum a Posteriori inference for LDA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 defTabSz="457200">
              <a:defRPr b="1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Solving Maximum a Posteriori inference for LDA</a:t>
            </a:r>
          </a:p>
        </p:txBody>
      </p:sp>
      <p:sp>
        <p:nvSpPr>
          <p:cNvPr id="409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b="1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10" name="Maximum likelihood estimation:"/>
          <p:cNvSpPr txBox="1"/>
          <p:nvPr>
            <p:ph type="body" sz="half" idx="4294967295"/>
          </p:nvPr>
        </p:nvSpPr>
        <p:spPr>
          <a:xfrm>
            <a:off x="631530" y="1544531"/>
            <a:ext cx="11102261" cy="2495624"/>
          </a:xfrm>
          <a:prstGeom prst="rect">
            <a:avLst/>
          </a:prstGeom>
        </p:spPr>
        <p:txBody>
          <a:bodyPr lIns="45719" tIns="45719" rIns="45719" bIns="45719"/>
          <a:lstStyle>
            <a:lvl1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Maximum likelihood estimation: </a:t>
            </a:r>
          </a:p>
        </p:txBody>
      </p:sp>
      <p:pic>
        <p:nvPicPr>
          <p:cNvPr id="411" name="latex-image-1.pdf" descr="latex-image-1.pdf"/>
          <p:cNvPicPr>
            <a:picLocks noChangeAspect="1"/>
          </p:cNvPicPr>
          <p:nvPr/>
        </p:nvPicPr>
        <p:blipFill>
          <a:blip r:embed="rId3">
            <a:extLst/>
          </a:blip>
          <a:srcRect l="0" t="7749" r="0" b="0"/>
          <a:stretch>
            <a:fillRect/>
          </a:stretch>
        </p:blipFill>
        <p:spPr>
          <a:xfrm>
            <a:off x="1416078" y="4932228"/>
            <a:ext cx="3262233" cy="755961"/>
          </a:xfrm>
          <a:prstGeom prst="rect">
            <a:avLst/>
          </a:prstGeom>
          <a:ln w="12700">
            <a:miter lim="400000"/>
          </a:ln>
        </p:spPr>
      </p:pic>
      <p:pic>
        <p:nvPicPr>
          <p:cNvPr id="412" name="latex-image-1.pdf" descr="latex-image-1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83792" y="5707803"/>
            <a:ext cx="4076673" cy="803211"/>
          </a:xfrm>
          <a:prstGeom prst="rect">
            <a:avLst/>
          </a:prstGeom>
          <a:ln w="12700">
            <a:miter lim="400000"/>
          </a:ln>
        </p:spPr>
      </p:pic>
      <p:pic>
        <p:nvPicPr>
          <p:cNvPr id="413" name="latex-image-1.pdf" descr="latex-image-1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033535" y="5077601"/>
            <a:ext cx="2127547" cy="315750"/>
          </a:xfrm>
          <a:prstGeom prst="rect">
            <a:avLst/>
          </a:prstGeom>
          <a:ln w="12700">
            <a:miter lim="400000"/>
          </a:ln>
        </p:spPr>
      </p:pic>
      <p:sp>
        <p:nvSpPr>
          <p:cNvPr id="414" name="TextBox 6"/>
          <p:cNvSpPr txBox="1"/>
          <p:nvPr/>
        </p:nvSpPr>
        <p:spPr>
          <a:xfrm>
            <a:off x="1369647" y="4253927"/>
            <a:ext cx="1164814" cy="3629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19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 step:</a:t>
            </a:r>
          </a:p>
        </p:txBody>
      </p:sp>
      <p:sp>
        <p:nvSpPr>
          <p:cNvPr id="415" name="TextBox 6"/>
          <p:cNvSpPr txBox="1"/>
          <p:nvPr/>
        </p:nvSpPr>
        <p:spPr>
          <a:xfrm>
            <a:off x="8026423" y="4253927"/>
            <a:ext cx="1164814" cy="3629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19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 step:</a:t>
            </a:r>
          </a:p>
        </p:txBody>
      </p:sp>
      <p:pic>
        <p:nvPicPr>
          <p:cNvPr id="416" name="latex-image-1.pdf" descr="latex-image-1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339073" y="2251801"/>
            <a:ext cx="6646346" cy="14831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olving Maximum a Posteriori inference for LDA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 defTabSz="457200">
              <a:defRPr b="1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Solving Maximum a Posteriori inference for LDA</a:t>
            </a:r>
          </a:p>
        </p:txBody>
      </p:sp>
      <p:sp>
        <p:nvSpPr>
          <p:cNvPr id="421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b="1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22" name="Exact inference is intractable:…"/>
          <p:cNvSpPr txBox="1"/>
          <p:nvPr>
            <p:ph type="body" idx="4294967295"/>
          </p:nvPr>
        </p:nvSpPr>
        <p:spPr>
          <a:xfrm>
            <a:off x="631530" y="1544531"/>
            <a:ext cx="11353718" cy="4147008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Exact inference is intractable:</a:t>
            </a:r>
          </a:p>
          <a:p>
            <a: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Equation (1) is computationally intractable due to the coupling of beta and phi in the denominator</a:t>
            </a:r>
          </a:p>
          <a:p>
            <a: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Question: </a:t>
            </a:r>
            <a:r>
              <a:rPr b="1">
                <a:solidFill>
                  <a:srgbClr val="FF2600"/>
                </a:solidFill>
              </a:rPr>
              <a:t>why do we need to compute the denominator?</a:t>
            </a:r>
          </a:p>
        </p:txBody>
      </p:sp>
      <p:pic>
        <p:nvPicPr>
          <p:cNvPr id="423" name="p(Z,_Phi,_Theta|.pdf" descr="p(Z,_Phi,_Theta|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21852" y="2157100"/>
            <a:ext cx="3965674" cy="565586"/>
          </a:xfrm>
          <a:prstGeom prst="rect">
            <a:avLst/>
          </a:prstGeom>
          <a:ln w="12700">
            <a:miter lim="400000"/>
          </a:ln>
        </p:spPr>
      </p:pic>
      <p:pic>
        <p:nvPicPr>
          <p:cNvPr id="424" name="log_p(D_mid_alph.pdf" descr="log_p(D_mid_alph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345695" y="2772370"/>
            <a:ext cx="7500610" cy="7980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Variational inference"/>
          <p:cNvSpPr txBox="1"/>
          <p:nvPr>
            <p:ph type="title" idx="4294967295"/>
          </p:nvPr>
        </p:nvSpPr>
        <p:spPr>
          <a:xfrm>
            <a:off x="501017" y="528637"/>
            <a:ext cx="10550770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 defTabSz="457200">
              <a:defRPr b="1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 Variational inference</a:t>
            </a:r>
          </a:p>
        </p:txBody>
      </p:sp>
      <p:sp>
        <p:nvSpPr>
          <p:cNvPr id="429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b="1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30" name="Key idea: use a surrogate distribution to approximate the posterior distribution of latent variables…"/>
          <p:cNvSpPr txBox="1"/>
          <p:nvPr>
            <p:ph type="body" idx="4294967295"/>
          </p:nvPr>
        </p:nvSpPr>
        <p:spPr>
          <a:xfrm>
            <a:off x="631530" y="1404831"/>
            <a:ext cx="11554519" cy="5480815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Key idea: use a </a:t>
            </a:r>
            <a:r>
              <a:rPr b="1"/>
              <a:t>surrogate distribution</a:t>
            </a:r>
            <a:r>
              <a:t> to approximate the posterior distribution of latent variables</a:t>
            </a:r>
          </a:p>
          <a:p>
            <a:pPr lvl="1" marL="800100" indent="-342900" defTabSz="457200">
              <a:spcBef>
                <a:spcPts val="500"/>
              </a:spcBef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Surrogate distribution is simpler to estimate than the true posterior </a:t>
            </a:r>
          </a:p>
          <a:p>
            <a:pPr lvl="1" marL="800100" indent="-342900" defTabSz="457200">
              <a:spcBef>
                <a:spcPts val="500"/>
              </a:spcBef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Goal: finding the “best” surrogate distribution from a certain parametric family by </a:t>
            </a:r>
            <a:r>
              <a:rPr b="1"/>
              <a:t>minimizing</a:t>
            </a:r>
            <a:r>
              <a:t> the KL-divergence between the surrogate function (Q) to the true posterior (P)</a:t>
            </a:r>
          </a:p>
          <a:p>
            <a: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Typical surrogate distributions</a:t>
            </a:r>
          </a:p>
          <a:p>
            <a:pPr lvl="1" marL="800100" indent="-342900" defTabSz="457200">
              <a:spcBef>
                <a:spcPts val="500"/>
              </a:spcBef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Mean-field approximation [Blei et al. 03]</a:t>
            </a:r>
          </a:p>
          <a:p>
            <a:pPr lvl="1" marL="800100" indent="-342900" defTabSz="457200">
              <a:spcBef>
                <a:spcPts val="500"/>
              </a:spcBef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Expectation propagation [Minka et al. 02]</a:t>
            </a:r>
          </a:p>
          <a:p>
            <a:pPr lvl="1" marL="800100" indent="-342900" defTabSz="457200">
              <a:spcBef>
                <a:spcPts val="500"/>
              </a:spcBef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Collapsed variational Bayes [Teh et al. 07]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Content Placeholder 2"/>
          <p:cNvSpPr txBox="1"/>
          <p:nvPr>
            <p:ph type="body" idx="1"/>
          </p:nvPr>
        </p:nvSpPr>
        <p:spPr>
          <a:xfrm>
            <a:off x="507999" y="1498599"/>
            <a:ext cx="11075295" cy="3501939"/>
          </a:xfrm>
          <a:prstGeom prst="rect">
            <a:avLst/>
          </a:prstGeom>
        </p:spPr>
        <p:txBody>
          <a:bodyPr/>
          <a:lstStyle>
            <a:lvl1pPr marL="270710" indent="-270710">
              <a:buFontTx/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Given that                              , we want to minimize the KL divergence between Q(Z) and p(Z|D):</a:t>
            </a:r>
          </a:p>
        </p:txBody>
      </p:sp>
      <p:sp>
        <p:nvSpPr>
          <p:cNvPr id="435" name="Slide Number Placeholder 3"/>
          <p:cNvSpPr txBox="1"/>
          <p:nvPr>
            <p:ph type="sldNum" sz="quarter" idx="2"/>
          </p:nvPr>
        </p:nvSpPr>
        <p:spPr>
          <a:xfrm>
            <a:off x="11389805" y="6399623"/>
            <a:ext cx="192595" cy="2785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36" name="Title 1"/>
          <p:cNvSpPr txBox="1"/>
          <p:nvPr>
            <p:ph type="title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Evidence lower bound (ELBO)</a:t>
            </a:r>
          </a:p>
        </p:txBody>
      </p:sp>
      <p:pic>
        <p:nvPicPr>
          <p:cNvPr id="437" name="p(Z|D)_=_frac_p(.pdf" descr="p(Z|D)_=_frac_p(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78132" y="1396832"/>
            <a:ext cx="2293436" cy="6872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38" name="D_mathrm_KL_(q_|.pdf" descr="D_mathrm_KL_(q_|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7270" y="2620545"/>
            <a:ext cx="6836671" cy="1984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439" name="Rightarrow_log_p.pdf" descr="Rightarrow_log_p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7852" y="5141428"/>
            <a:ext cx="9711822" cy="3274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Content Placeholder 2"/>
          <p:cNvSpPr txBox="1"/>
          <p:nvPr>
            <p:ph type="body" idx="1"/>
          </p:nvPr>
        </p:nvSpPr>
        <p:spPr>
          <a:xfrm>
            <a:off x="507999" y="1498599"/>
            <a:ext cx="11075295" cy="3501939"/>
          </a:xfrm>
          <a:prstGeom prst="rect">
            <a:avLst/>
          </a:prstGeom>
        </p:spPr>
        <p:txBody>
          <a:bodyPr/>
          <a:lstStyle>
            <a:lvl1pPr marL="270710" indent="-270710">
              <a:buFontTx/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Given that                              , we want to minimize the KL divergence between Q(Z) and p(Z|D):</a:t>
            </a:r>
          </a:p>
        </p:txBody>
      </p:sp>
      <p:sp>
        <p:nvSpPr>
          <p:cNvPr id="442" name="Slide Number Placeholder 3"/>
          <p:cNvSpPr txBox="1"/>
          <p:nvPr>
            <p:ph type="sldNum" sz="quarter" idx="2"/>
          </p:nvPr>
        </p:nvSpPr>
        <p:spPr>
          <a:xfrm>
            <a:off x="11314424" y="6399623"/>
            <a:ext cx="267976" cy="2785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43" name="Title 1"/>
          <p:cNvSpPr txBox="1"/>
          <p:nvPr>
            <p:ph type="title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Evidence lower bound (ELBO)</a:t>
            </a:r>
          </a:p>
        </p:txBody>
      </p:sp>
      <p:pic>
        <p:nvPicPr>
          <p:cNvPr id="444" name="p(Z|D)_=_frac_p(.pdf" descr="p(Z|D)_=_frac_p(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78132" y="1396832"/>
            <a:ext cx="2293436" cy="6872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45" name="Rightarrow_log_p.pdf" descr="Rightarrow_log_p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87852" y="5141428"/>
            <a:ext cx="9711822" cy="327462"/>
          </a:xfrm>
          <a:prstGeom prst="rect">
            <a:avLst/>
          </a:prstGeom>
          <a:ln w="12700">
            <a:miter lim="400000"/>
          </a:ln>
        </p:spPr>
      </p:pic>
      <p:pic>
        <p:nvPicPr>
          <p:cNvPr id="446" name="D_mathrm_KL_(q_|.pdf" descr="D_mathrm_KL_(q_|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42230" y="2537494"/>
            <a:ext cx="8193791" cy="23055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Content Placeholder 2"/>
          <p:cNvSpPr txBox="1"/>
          <p:nvPr>
            <p:ph type="body" idx="1"/>
          </p:nvPr>
        </p:nvSpPr>
        <p:spPr>
          <a:xfrm>
            <a:off x="507999" y="1498599"/>
            <a:ext cx="10974638" cy="4606393"/>
          </a:xfrm>
          <a:prstGeom prst="rect">
            <a:avLst/>
          </a:prstGeom>
        </p:spPr>
        <p:txBody>
          <a:bodyPr/>
          <a:lstStyle/>
          <a:p>
            <a:pPr marL="270710" indent="-270710">
              <a:buFontTx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p(D) does not rely on the latent variable Z:</a:t>
            </a:r>
          </a:p>
          <a:p>
            <a:pPr marL="270710" indent="-270710">
              <a:buFontTx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70710" indent="-270710">
              <a:buFontTx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70710" indent="-270710">
              <a:buFontTx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Therefore minimizing KL divergence = maximizing L(q), which we call evidence lower bound, as KL divergence is non-negative</a:t>
            </a:r>
          </a:p>
          <a:p>
            <a:pPr marL="270710" indent="-270710">
              <a:buFontTx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70710" indent="-270710">
              <a:buFontTx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The lower bound is more tractable to optimize than the evidence: </a:t>
            </a:r>
          </a:p>
        </p:txBody>
      </p:sp>
      <p:sp>
        <p:nvSpPr>
          <p:cNvPr id="449" name="Slide Number Placeholder 3"/>
          <p:cNvSpPr txBox="1"/>
          <p:nvPr>
            <p:ph type="sldNum" sz="quarter" idx="2"/>
          </p:nvPr>
        </p:nvSpPr>
        <p:spPr>
          <a:xfrm>
            <a:off x="11314424" y="6399623"/>
            <a:ext cx="267976" cy="2785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50" name="Title 1"/>
          <p:cNvSpPr txBox="1"/>
          <p:nvPr>
            <p:ph type="title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Evidence lower bound (ELBO)</a:t>
            </a:r>
          </a:p>
        </p:txBody>
      </p:sp>
      <p:pic>
        <p:nvPicPr>
          <p:cNvPr id="451" name="Rightarrow_log_p.pdf" descr="Rightarrow_log_p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24121" y="2284633"/>
            <a:ext cx="9170519" cy="309212"/>
          </a:xfrm>
          <a:prstGeom prst="rect">
            <a:avLst/>
          </a:prstGeom>
          <a:ln w="12700">
            <a:miter lim="400000"/>
          </a:ln>
        </p:spPr>
      </p:pic>
      <p:pic>
        <p:nvPicPr>
          <p:cNvPr id="452" name="L(q)_&amp;=_int_Z_q(.pdf" descr="L(q)_&amp;=_int_Z_q(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56801" y="4990397"/>
            <a:ext cx="4689271" cy="6574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Content Placeholder 2"/>
          <p:cNvSpPr txBox="1"/>
          <p:nvPr>
            <p:ph type="body" idx="1"/>
          </p:nvPr>
        </p:nvSpPr>
        <p:spPr>
          <a:xfrm>
            <a:off x="507999" y="1498599"/>
            <a:ext cx="10974638" cy="4606393"/>
          </a:xfrm>
          <a:prstGeom prst="rect">
            <a:avLst/>
          </a:prstGeom>
        </p:spPr>
        <p:txBody>
          <a:bodyPr/>
          <a:lstStyle>
            <a:lvl1pPr marL="270710" indent="-270710">
              <a:buFontTx/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Assumption: q belongs to a family of distribution which can be factorized</a:t>
            </a:r>
          </a:p>
        </p:txBody>
      </p:sp>
      <p:sp>
        <p:nvSpPr>
          <p:cNvPr id="455" name="Slide Number Placeholder 3"/>
          <p:cNvSpPr txBox="1"/>
          <p:nvPr>
            <p:ph type="sldNum" sz="quarter" idx="2"/>
          </p:nvPr>
        </p:nvSpPr>
        <p:spPr>
          <a:xfrm>
            <a:off x="11314424" y="6399623"/>
            <a:ext cx="267976" cy="2785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56" name="Title 1"/>
          <p:cNvSpPr txBox="1"/>
          <p:nvPr>
            <p:ph type="title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LDA variational inference</a:t>
            </a:r>
          </a:p>
        </p:txBody>
      </p:sp>
      <p:pic>
        <p:nvPicPr>
          <p:cNvPr id="457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04314" y="2965244"/>
            <a:ext cx="4648864" cy="2901613"/>
          </a:xfrm>
          <a:prstGeom prst="rect">
            <a:avLst/>
          </a:prstGeom>
          <a:ln w="12700">
            <a:miter lim="400000"/>
          </a:ln>
        </p:spPr>
      </p:pic>
      <p:pic>
        <p:nvPicPr>
          <p:cNvPr id="45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59569" y="3401630"/>
            <a:ext cx="4876353" cy="2455676"/>
          </a:xfrm>
          <a:prstGeom prst="rect">
            <a:avLst/>
          </a:prstGeom>
          <a:ln w="12700">
            <a:miter lim="400000"/>
          </a:ln>
        </p:spPr>
      </p:pic>
      <p:pic>
        <p:nvPicPr>
          <p:cNvPr id="459" name="q(_theta,_mathbf.pdf" descr="q(_theta,_mathbf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62109" y="2013208"/>
            <a:ext cx="5879214" cy="10887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Content Placeholder 2"/>
          <p:cNvSpPr txBox="1"/>
          <p:nvPr>
            <p:ph type="body" idx="1"/>
          </p:nvPr>
        </p:nvSpPr>
        <p:spPr>
          <a:xfrm>
            <a:off x="507999" y="1498599"/>
            <a:ext cx="10974638" cy="4606393"/>
          </a:xfrm>
          <a:prstGeom prst="rect">
            <a:avLst/>
          </a:prstGeom>
        </p:spPr>
        <p:txBody>
          <a:bodyPr/>
          <a:lstStyle>
            <a:lvl1pPr marL="270710" indent="-270710">
              <a:buFontTx/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ELBO of LDA under the factorization assumption:</a:t>
            </a:r>
          </a:p>
        </p:txBody>
      </p:sp>
      <p:sp>
        <p:nvSpPr>
          <p:cNvPr id="462" name="Slide Number Placeholder 3"/>
          <p:cNvSpPr txBox="1"/>
          <p:nvPr>
            <p:ph type="sldNum" sz="quarter" idx="2"/>
          </p:nvPr>
        </p:nvSpPr>
        <p:spPr>
          <a:xfrm>
            <a:off x="11314424" y="6399623"/>
            <a:ext cx="267976" cy="2785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63" name="Title 1"/>
          <p:cNvSpPr txBox="1"/>
          <p:nvPr>
            <p:ph type="title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LDA variational inference</a:t>
            </a:r>
          </a:p>
        </p:txBody>
      </p:sp>
      <p:pic>
        <p:nvPicPr>
          <p:cNvPr id="464" name="L(_gamma,_phi_;_.pdf" descr="L(_gamma,_phi_;_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9237" y="2342242"/>
            <a:ext cx="7089215" cy="622931"/>
          </a:xfrm>
          <a:prstGeom prst="rect">
            <a:avLst/>
          </a:prstGeom>
          <a:ln w="12700">
            <a:miter lim="400000"/>
          </a:ln>
        </p:spPr>
      </p:pic>
      <p:pic>
        <p:nvPicPr>
          <p:cNvPr id="465" name="L(_gamma,_phi_;_.pdf" descr="L(_gamma,_phi_;_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5681" y="3149827"/>
            <a:ext cx="6252231" cy="3154364"/>
          </a:xfrm>
          <a:prstGeom prst="rect">
            <a:avLst/>
          </a:prstGeom>
          <a:ln w="12700">
            <a:miter lim="400000"/>
          </a:ln>
        </p:spPr>
      </p:pic>
      <p:sp>
        <p:nvSpPr>
          <p:cNvPr id="466" name="Line"/>
          <p:cNvSpPr/>
          <p:nvPr/>
        </p:nvSpPr>
        <p:spPr>
          <a:xfrm flipH="1">
            <a:off x="7024794" y="4217834"/>
            <a:ext cx="1680419" cy="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467" name="theta.pdf" descr="theta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378451" y="4078538"/>
            <a:ext cx="165093" cy="278593"/>
          </a:xfrm>
          <a:prstGeom prst="rect">
            <a:avLst/>
          </a:prstGeom>
          <a:ln w="12700">
            <a:miter lim="400000"/>
          </a:ln>
        </p:spPr>
      </p:pic>
      <p:sp>
        <p:nvSpPr>
          <p:cNvPr id="468" name="no     , why?"/>
          <p:cNvSpPr txBox="1"/>
          <p:nvPr/>
        </p:nvSpPr>
        <p:spPr>
          <a:xfrm>
            <a:off x="8976948" y="4032819"/>
            <a:ext cx="1402404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2600"/>
                </a:solidFill>
              </a:defRPr>
            </a:lvl1pPr>
          </a:lstStyle>
          <a:p>
            <a:pPr/>
            <a:r>
              <a:t>no     , why?</a:t>
            </a:r>
          </a:p>
        </p:txBody>
      </p:sp>
      <p:pic>
        <p:nvPicPr>
          <p:cNvPr id="469" name="textcolor_red_ma.pdf" descr="textcolor_red_ma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287186" y="4479537"/>
            <a:ext cx="4091666" cy="906162"/>
          </a:xfrm>
          <a:prstGeom prst="rect">
            <a:avLst/>
          </a:prstGeom>
          <a:ln w="12700">
            <a:miter lim="400000"/>
          </a:ln>
        </p:spPr>
      </p:pic>
      <p:pic>
        <p:nvPicPr>
          <p:cNvPr id="470" name="L(q)_&amp;=_int_Z_q(.pdf" descr="L(q)_&amp;=_int_Z_q(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674328" y="546519"/>
            <a:ext cx="4689271" cy="657450"/>
          </a:xfrm>
          <a:prstGeom prst="rect">
            <a:avLst/>
          </a:prstGeom>
          <a:ln w="12700">
            <a:miter lim="400000"/>
          </a:ln>
        </p:spPr>
      </p:pic>
      <p:pic>
        <p:nvPicPr>
          <p:cNvPr id="471" name="p(Z,_Phi,_Theta|.pdf" descr="p(Z,_Phi,_Theta|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927913" y="1144896"/>
            <a:ext cx="3965674" cy="5655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Content Placeholder 2"/>
          <p:cNvSpPr txBox="1"/>
          <p:nvPr>
            <p:ph type="body" idx="1"/>
          </p:nvPr>
        </p:nvSpPr>
        <p:spPr>
          <a:xfrm>
            <a:off x="507999" y="1498599"/>
            <a:ext cx="10974638" cy="4606393"/>
          </a:xfrm>
          <a:prstGeom prst="rect">
            <a:avLst/>
          </a:prstGeom>
        </p:spPr>
        <p:txBody>
          <a:bodyPr/>
          <a:lstStyle/>
          <a:p>
            <a:pPr marL="270710" indent="-270710">
              <a:buFontTx/>
              <a:defRPr sz="2300">
                <a:latin typeface="Arial"/>
                <a:ea typeface="Arial"/>
                <a:cs typeface="Arial"/>
                <a:sym typeface="Arial"/>
              </a:defRPr>
            </a:pPr>
            <a:r>
              <a:t>LDA variational inference algorithm: optimizing γ, φ, β</a:t>
            </a:r>
          </a:p>
          <a:p>
            <a:pPr marL="270710" indent="-270710">
              <a:buFontTx/>
              <a:defRPr sz="2300">
                <a:latin typeface="Arial"/>
                <a:ea typeface="Arial"/>
                <a:cs typeface="Arial"/>
                <a:sym typeface="Arial"/>
              </a:defRPr>
            </a:pPr>
          </a:p>
          <a:p>
            <a:pPr marL="307473" indent="-307473" defTabSz="457200">
              <a:lnSpc>
                <a:spcPts val="4100"/>
              </a:lnSpc>
              <a:spcBef>
                <a:spcPts val="0"/>
              </a:spcBef>
              <a:buFontTx/>
              <a:buAutoNum type="arabicPeriod" startAt="1"/>
              <a:defRPr sz="2300">
                <a:latin typeface="Arial"/>
                <a:ea typeface="Arial"/>
                <a:cs typeface="Arial"/>
                <a:sym typeface="Arial"/>
              </a:defRPr>
            </a:pPr>
            <a:r>
              <a:t>Randomly initialize variational parameters (can’t be uniform) </a:t>
            </a:r>
          </a:p>
          <a:p>
            <a:pPr marL="307473" indent="-307473" defTabSz="457200">
              <a:lnSpc>
                <a:spcPts val="4100"/>
              </a:lnSpc>
              <a:spcBef>
                <a:spcPts val="0"/>
              </a:spcBef>
              <a:buFontTx/>
              <a:buAutoNum type="arabicPeriod" startAt="1"/>
              <a:defRPr sz="2300">
                <a:latin typeface="Arial"/>
                <a:ea typeface="Arial"/>
                <a:cs typeface="Arial"/>
                <a:sym typeface="Arial"/>
              </a:defRPr>
            </a:pPr>
            <a:r>
              <a:t>For each iteration: </a:t>
            </a:r>
          </a:p>
          <a:p>
            <a:pPr lvl="1" marL="815473" indent="-307473" defTabSz="457200">
              <a:lnSpc>
                <a:spcPts val="4100"/>
              </a:lnSpc>
              <a:spcBef>
                <a:spcPts val="0"/>
              </a:spcBef>
              <a:buFontTx/>
              <a:buAutoNum type="arabicPeriod" startAt="1"/>
              <a:defRPr sz="2300">
                <a:latin typeface="Arial"/>
                <a:ea typeface="Arial"/>
                <a:cs typeface="Arial"/>
                <a:sym typeface="Arial"/>
              </a:defRPr>
            </a:pPr>
            <a:r>
              <a:t>For each document, update γ and φ </a:t>
            </a:r>
          </a:p>
          <a:p>
            <a:pPr lvl="1" marL="815473" indent="-307473" defTabSz="457200">
              <a:lnSpc>
                <a:spcPts val="4100"/>
              </a:lnSpc>
              <a:spcBef>
                <a:spcPts val="0"/>
              </a:spcBef>
              <a:buFontTx/>
              <a:buAutoNum type="arabicPeriod" startAt="1"/>
              <a:defRPr sz="2300">
                <a:latin typeface="Arial"/>
                <a:ea typeface="Arial"/>
                <a:cs typeface="Arial"/>
                <a:sym typeface="Arial"/>
              </a:defRPr>
            </a:pPr>
            <a:r>
              <a:t>For corpus, update β </a:t>
            </a:r>
          </a:p>
          <a:p>
            <a:pPr lvl="1" marL="815473" indent="-307473" defTabSz="457200">
              <a:lnSpc>
                <a:spcPts val="4100"/>
              </a:lnSpc>
              <a:spcBef>
                <a:spcPts val="0"/>
              </a:spcBef>
              <a:buFontTx/>
              <a:buAutoNum type="arabicPeriod" startAt="1"/>
              <a:defRPr sz="2300">
                <a:latin typeface="Arial"/>
                <a:ea typeface="Arial"/>
                <a:cs typeface="Arial"/>
                <a:sym typeface="Arial"/>
              </a:defRPr>
            </a:pPr>
            <a:r>
              <a:t>Compute L for diagnostics </a:t>
            </a:r>
          </a:p>
          <a:p>
            <a:pPr marL="307473" indent="-307473" defTabSz="457200">
              <a:lnSpc>
                <a:spcPts val="4100"/>
              </a:lnSpc>
              <a:spcBef>
                <a:spcPts val="0"/>
              </a:spcBef>
              <a:buFontTx/>
              <a:buAutoNum type="arabicPeriod" startAt="1"/>
              <a:defRPr sz="2300">
                <a:latin typeface="Arial"/>
                <a:ea typeface="Arial"/>
                <a:cs typeface="Arial"/>
                <a:sym typeface="Arial"/>
              </a:defRPr>
            </a:pPr>
            <a:r>
              <a:t>Return </a:t>
            </a:r>
            <a:r>
              <a:rPr b="1">
                <a:solidFill>
                  <a:srgbClr val="FF2600"/>
                </a:solidFill>
              </a:rPr>
              <a:t>expectation of variational parameters </a:t>
            </a:r>
            <a:r>
              <a:t>for solution to latent variables</a:t>
            </a:r>
          </a:p>
        </p:txBody>
      </p:sp>
      <p:sp>
        <p:nvSpPr>
          <p:cNvPr id="474" name="Slide Number Placeholder 3"/>
          <p:cNvSpPr txBox="1"/>
          <p:nvPr>
            <p:ph type="sldNum" sz="quarter" idx="2"/>
          </p:nvPr>
        </p:nvSpPr>
        <p:spPr>
          <a:xfrm>
            <a:off x="11314424" y="6399623"/>
            <a:ext cx="267976" cy="2785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5" name="Title 1"/>
          <p:cNvSpPr txBox="1"/>
          <p:nvPr>
            <p:ph type="title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LDA variational inference</a:t>
            </a:r>
          </a:p>
        </p:txBody>
      </p:sp>
      <p:pic>
        <p:nvPicPr>
          <p:cNvPr id="476" name="beta_i_j_propto_.pdf" descr="beta_i_j_propto_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0998" y="5638165"/>
            <a:ext cx="2432328" cy="571451"/>
          </a:xfrm>
          <a:prstGeom prst="rect">
            <a:avLst/>
          </a:prstGeom>
          <a:ln w="12700">
            <a:miter lim="400000"/>
          </a:ln>
        </p:spPr>
      </p:pic>
      <p:pic>
        <p:nvPicPr>
          <p:cNvPr id="477" name="gamma_i_=_alpha_.pdf" descr="gamma_i_=_alpha_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11178" y="4746839"/>
            <a:ext cx="2245571" cy="657449"/>
          </a:xfrm>
          <a:prstGeom prst="rect">
            <a:avLst/>
          </a:prstGeom>
          <a:ln w="12700">
            <a:miter lim="400000"/>
          </a:ln>
        </p:spPr>
      </p:pic>
      <p:pic>
        <p:nvPicPr>
          <p:cNvPr id="478" name="phi_n_i_propto_b.pdf" descr="phi_n_i_propto_b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454876" y="4562798"/>
            <a:ext cx="4546523" cy="1008615"/>
          </a:xfrm>
          <a:prstGeom prst="rect">
            <a:avLst/>
          </a:prstGeom>
          <a:ln w="12700">
            <a:miter lim="400000"/>
          </a:ln>
        </p:spPr>
      </p:pic>
      <p:pic>
        <p:nvPicPr>
          <p:cNvPr id="479" name="textcolor_red_ma.pdf" descr="textcolor_red_ma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420286" y="5470809"/>
            <a:ext cx="4091666" cy="9061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oday’s lecture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 defTabSz="457200">
              <a:defRPr b="1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Today’s lecture</a:t>
            </a:r>
          </a:p>
        </p:txBody>
      </p:sp>
      <p:sp>
        <p:nvSpPr>
          <p:cNvPr id="115" name="Slide Number"/>
          <p:cNvSpPr txBox="1"/>
          <p:nvPr>
            <p:ph type="sldNum" sz="quarter" idx="4294967295"/>
          </p:nvPr>
        </p:nvSpPr>
        <p:spPr>
          <a:xfrm>
            <a:off x="10857975" y="6049983"/>
            <a:ext cx="225402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b="1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6" name="Latent semantic indexing…"/>
          <p:cNvSpPr txBox="1"/>
          <p:nvPr>
            <p:ph type="body" idx="4294967295"/>
          </p:nvPr>
        </p:nvSpPr>
        <p:spPr>
          <a:xfrm>
            <a:off x="631530" y="1544531"/>
            <a:ext cx="11040724" cy="4994590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Latent semantic indexing</a:t>
            </a:r>
          </a:p>
          <a:p>
            <a: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Continue on topic model: Latent Dirichlet allocation</a:t>
            </a:r>
          </a:p>
          <a:p>
            <a:pPr lvl="1" marL="800100" indent="-342900" defTabSz="457200">
              <a:spcBef>
                <a:spcPts val="500"/>
              </a:spcBef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Bayesian inference of topic model</a:t>
            </a:r>
          </a:p>
          <a:p>
            <a:pPr lvl="1" marL="800100" indent="-342900" defTabSz="457200">
              <a:spcBef>
                <a:spcPts val="500"/>
              </a:spcBef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Variational inference for LDA</a:t>
            </a:r>
          </a:p>
          <a:p>
            <a:pPr lvl="1" marL="800100" indent="-342900" defTabSz="457200">
              <a:spcBef>
                <a:spcPts val="500"/>
              </a:spcBef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Gibbs sampling, Markov chain Monte-Carlo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Content Placeholder 2"/>
          <p:cNvSpPr txBox="1"/>
          <p:nvPr>
            <p:ph type="body" idx="1"/>
          </p:nvPr>
        </p:nvSpPr>
        <p:spPr>
          <a:xfrm>
            <a:off x="507999" y="1498599"/>
            <a:ext cx="10974638" cy="4606393"/>
          </a:xfrm>
          <a:prstGeom prst="rect">
            <a:avLst/>
          </a:prstGeom>
        </p:spPr>
        <p:txBody>
          <a:bodyPr/>
          <a:lstStyle/>
          <a:p>
            <a:pPr marL="270710" indent="-270710">
              <a:buFontTx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Pros</a:t>
            </a:r>
          </a:p>
          <a:p>
            <a:pPr lvl="1" marL="651710" indent="-270710">
              <a:buFontTx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Deterministic algorithm - easy to tell when converged</a:t>
            </a:r>
          </a:p>
          <a:p>
            <a:pPr lvl="1" marL="651710" indent="-270710">
              <a:buFontTx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Embarrassingly parallelizable </a:t>
            </a:r>
          </a:p>
          <a:p>
            <a:pPr lvl="1" marL="651710" indent="-270710">
              <a:buFontTx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70710" indent="-270710">
              <a:buFontTx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Cons:</a:t>
            </a:r>
          </a:p>
          <a:p>
            <a:pPr lvl="1" marL="651710" indent="-270710">
              <a:buFontTx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Speed: make many calls to transcendental functions (no close form solution)</a:t>
            </a:r>
          </a:p>
          <a:p>
            <a:pPr lvl="1" marL="651710" indent="-270710">
              <a:buFontTx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Quality is questionable due to the factorization assumption</a:t>
            </a:r>
          </a:p>
          <a:p>
            <a:pPr lvl="1" marL="651710" indent="-270710">
              <a:buFontTx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Memory usage: requires O(MNK) to store the per-token variational distributions</a:t>
            </a:r>
          </a:p>
        </p:txBody>
      </p:sp>
      <p:sp>
        <p:nvSpPr>
          <p:cNvPr id="482" name="Slide Number Placeholder 3"/>
          <p:cNvSpPr txBox="1"/>
          <p:nvPr>
            <p:ph type="sldNum" sz="quarter" idx="2"/>
          </p:nvPr>
        </p:nvSpPr>
        <p:spPr>
          <a:xfrm>
            <a:off x="11314424" y="6399623"/>
            <a:ext cx="267976" cy="2785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83" name="Title 1"/>
          <p:cNvSpPr txBox="1"/>
          <p:nvPr>
            <p:ph type="title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Pros and Cons of Variational inference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Content Placeholder 2"/>
          <p:cNvSpPr txBox="1"/>
          <p:nvPr>
            <p:ph type="body" sz="half" idx="1"/>
          </p:nvPr>
        </p:nvSpPr>
        <p:spPr>
          <a:xfrm>
            <a:off x="507999" y="1498599"/>
            <a:ext cx="6143836" cy="4877549"/>
          </a:xfrm>
          <a:prstGeom prst="rect">
            <a:avLst/>
          </a:prstGeom>
        </p:spPr>
        <p:txBody>
          <a:bodyPr/>
          <a:lstStyle>
            <a:lvl1pPr marL="270710" indent="-270710">
              <a:buFontTx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651710" indent="-270710">
              <a:buFontTx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2pPr>
          </a:lstStyle>
          <a:p>
            <a:pPr/>
            <a:r>
              <a:t>Monte Carlo</a:t>
            </a:r>
          </a:p>
          <a:p>
            <a:pPr lvl="1"/>
            <a:r>
              <a:t>A broad class of computational algorithms that rely on repeated random sampling to obtain numerical results</a:t>
            </a:r>
          </a:p>
        </p:txBody>
      </p:sp>
      <p:sp>
        <p:nvSpPr>
          <p:cNvPr id="486" name="Slide Number Placeholder 3"/>
          <p:cNvSpPr txBox="1"/>
          <p:nvPr>
            <p:ph type="sldNum" sz="quarter" idx="2"/>
          </p:nvPr>
        </p:nvSpPr>
        <p:spPr>
          <a:xfrm>
            <a:off x="11314424" y="6399623"/>
            <a:ext cx="267976" cy="2785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87" name="Title 1"/>
          <p:cNvSpPr txBox="1"/>
          <p:nvPr>
            <p:ph type="title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Monte Carlo for LDA inference</a:t>
            </a:r>
          </a:p>
        </p:txBody>
      </p:sp>
      <p:pic>
        <p:nvPicPr>
          <p:cNvPr id="488" name="Pi_30K.gif" descr="Pi_30K.gi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18569" y="3921202"/>
            <a:ext cx="2445536" cy="2445536"/>
          </a:xfrm>
          <a:prstGeom prst="rect">
            <a:avLst/>
          </a:prstGeom>
          <a:ln w="12700">
            <a:miter lim="400000"/>
          </a:ln>
        </p:spPr>
      </p:pic>
      <p:sp>
        <p:nvSpPr>
          <p:cNvPr id="489" name="Content Placeholder 2"/>
          <p:cNvSpPr txBox="1"/>
          <p:nvPr/>
        </p:nvSpPr>
        <p:spPr>
          <a:xfrm>
            <a:off x="6495585" y="1498599"/>
            <a:ext cx="5154288" cy="4877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396" tIns="50396" rIns="50396" bIns="50396">
            <a:normAutofit fontScale="100000" lnSpcReduction="0"/>
          </a:bodyPr>
          <a:lstStyle>
            <a:lvl1pPr marL="270710" indent="-270710" defTabSz="1007912">
              <a:spcBef>
                <a:spcPts val="800"/>
              </a:spcBef>
              <a:buSzPct val="100000"/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51710" indent="-270710" defTabSz="1007912">
              <a:spcBef>
                <a:spcPts val="800"/>
              </a:spcBef>
              <a:buSzPct val="100000"/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</a:lstStyle>
          <a:p>
            <a:pPr/>
            <a:r>
              <a:t>Markov chain Monte Carlo (MCMC)</a:t>
            </a:r>
          </a:p>
          <a:p>
            <a:pPr lvl="1"/>
            <a:r>
              <a:t>A Monte Carlo method with the Markov assumption, i.e., the next sample only rely on the previous state</a:t>
            </a:r>
          </a:p>
        </p:txBody>
      </p:sp>
      <p:pic>
        <p:nvPicPr>
          <p:cNvPr id="490" name="1_9lGqi_nMg-UeYh781gfZEQ.gif" descr="1_9lGqi_nMg-UeYh781gfZEQ.gif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60794" y="4586990"/>
            <a:ext cx="5480435" cy="13587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Content Placeholder 2"/>
          <p:cNvSpPr txBox="1"/>
          <p:nvPr>
            <p:ph type="body" idx="1"/>
          </p:nvPr>
        </p:nvSpPr>
        <p:spPr>
          <a:xfrm>
            <a:off x="507999" y="1498599"/>
            <a:ext cx="10974638" cy="4606393"/>
          </a:xfrm>
          <a:prstGeom prst="rect">
            <a:avLst/>
          </a:prstGeom>
        </p:spPr>
        <p:txBody>
          <a:bodyPr/>
          <a:lstStyle/>
          <a:p>
            <a:pPr marL="270710" indent="-270710">
              <a:buFontTx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That is, the </a:t>
            </a:r>
            <a:r>
              <a:rPr b="1">
                <a:solidFill>
                  <a:srgbClr val="FF2600"/>
                </a:solidFill>
              </a:rPr>
              <a:t>posterior distributions</a:t>
            </a:r>
            <a:r>
              <a:t> are in the same probability distribution family as the prior probability distribution</a:t>
            </a:r>
          </a:p>
          <a:p>
            <a:pPr marL="270710" indent="-270710">
              <a:buFontTx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The prior is called the </a:t>
            </a:r>
            <a:r>
              <a:rPr b="1">
                <a:solidFill>
                  <a:srgbClr val="FF2600"/>
                </a:solidFill>
              </a:rPr>
              <a:t>conjugate prior</a:t>
            </a:r>
            <a:r>
              <a:t> of the likelihood probability</a:t>
            </a:r>
          </a:p>
          <a:p>
            <a:pPr marL="270710" indent="-270710">
              <a:buFontTx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Conjugate prior makes denominator easy to compute because you can integrate out theta</a:t>
            </a:r>
          </a:p>
          <a:p>
            <a:pPr marL="270710" indent="-270710">
              <a:buFontTx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e.g., Beta distribution is the conjugate prior of Bernoulli distribution</a:t>
            </a:r>
          </a:p>
        </p:txBody>
      </p:sp>
      <p:sp>
        <p:nvSpPr>
          <p:cNvPr id="493" name="Slide Number Placeholder 3"/>
          <p:cNvSpPr txBox="1"/>
          <p:nvPr>
            <p:ph type="sldNum" sz="quarter" idx="2"/>
          </p:nvPr>
        </p:nvSpPr>
        <p:spPr>
          <a:xfrm>
            <a:off x="11314424" y="6399623"/>
            <a:ext cx="267976" cy="2785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4" name="Title 1"/>
          <p:cNvSpPr txBox="1"/>
          <p:nvPr>
            <p:ph type="title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Conjugate prior distribution</a:t>
            </a:r>
          </a:p>
        </p:txBody>
      </p:sp>
      <p:pic>
        <p:nvPicPr>
          <p:cNvPr id="49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00424" y="4152859"/>
            <a:ext cx="2669707" cy="563605"/>
          </a:xfrm>
          <a:prstGeom prst="rect">
            <a:avLst/>
          </a:prstGeom>
          <a:ln w="12700">
            <a:miter lim="400000"/>
          </a:ln>
        </p:spPr>
      </p:pic>
      <p:sp>
        <p:nvSpPr>
          <p:cNvPr id="496" name="TextBox 6"/>
          <p:cNvSpPr txBox="1"/>
          <p:nvPr/>
        </p:nvSpPr>
        <p:spPr>
          <a:xfrm>
            <a:off x="1003789" y="4367489"/>
            <a:ext cx="1855820" cy="3629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19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Bernoulli: </a:t>
            </a:r>
          </a:p>
        </p:txBody>
      </p:sp>
      <p:sp>
        <p:nvSpPr>
          <p:cNvPr id="497" name="TextBox 6"/>
          <p:cNvSpPr txBox="1"/>
          <p:nvPr/>
        </p:nvSpPr>
        <p:spPr>
          <a:xfrm>
            <a:off x="6589971" y="4342089"/>
            <a:ext cx="1855820" cy="3629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19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Beta: </a:t>
            </a:r>
          </a:p>
        </p:txBody>
      </p:sp>
      <p:pic>
        <p:nvPicPr>
          <p:cNvPr id="49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36524" y="4206061"/>
            <a:ext cx="2959101" cy="533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9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09937" y="5128349"/>
            <a:ext cx="4127501" cy="1295401"/>
          </a:xfrm>
          <a:prstGeom prst="rect">
            <a:avLst/>
          </a:prstGeom>
          <a:ln w="12700">
            <a:miter lim="400000"/>
          </a:ln>
        </p:spPr>
      </p:pic>
      <p:sp>
        <p:nvSpPr>
          <p:cNvPr id="500" name="TextBox 6"/>
          <p:cNvSpPr txBox="1"/>
          <p:nvPr/>
        </p:nvSpPr>
        <p:spPr>
          <a:xfrm>
            <a:off x="1003789" y="5278681"/>
            <a:ext cx="1855820" cy="3629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19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Demominator: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Content Placeholder 2"/>
          <p:cNvSpPr txBox="1"/>
          <p:nvPr>
            <p:ph type="body" idx="1"/>
          </p:nvPr>
        </p:nvSpPr>
        <p:spPr>
          <a:xfrm>
            <a:off x="507999" y="1498599"/>
            <a:ext cx="11265706" cy="4606393"/>
          </a:xfrm>
          <a:prstGeom prst="rect">
            <a:avLst/>
          </a:prstGeom>
        </p:spPr>
        <p:txBody>
          <a:bodyPr/>
          <a:lstStyle/>
          <a:p>
            <a:pPr marL="270710" indent="-270710">
              <a:buFontTx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If your priors are conjugate, they can be integrated out!</a:t>
            </a:r>
          </a:p>
          <a:p>
            <a:pPr marL="270710" indent="-270710">
              <a:buFontTx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Let         be the number of times that word v in document d has topic z</a:t>
            </a:r>
          </a:p>
          <a:p>
            <a:pPr marL="270710" indent="-270710">
              <a:buFontTx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Let        be the number of times word v in any document has topic z            </a:t>
            </a:r>
          </a:p>
        </p:txBody>
      </p:sp>
      <p:sp>
        <p:nvSpPr>
          <p:cNvPr id="503" name="Slide Number Placeholder 3"/>
          <p:cNvSpPr txBox="1"/>
          <p:nvPr>
            <p:ph type="sldNum" sz="quarter" idx="2"/>
          </p:nvPr>
        </p:nvSpPr>
        <p:spPr>
          <a:xfrm>
            <a:off x="11314424" y="6399623"/>
            <a:ext cx="267976" cy="2785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4" name="Title 1"/>
          <p:cNvSpPr txBox="1"/>
          <p:nvPr>
            <p:ph type="title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Collapsed variational inference [Teh et al. 07]</a:t>
            </a:r>
          </a:p>
        </p:txBody>
      </p:sp>
      <p:sp>
        <p:nvSpPr>
          <p:cNvPr id="505" name="TextBox 6"/>
          <p:cNvSpPr txBox="1"/>
          <p:nvPr/>
        </p:nvSpPr>
        <p:spPr>
          <a:xfrm>
            <a:off x="958547" y="5767826"/>
            <a:ext cx="5341268" cy="3629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19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No theta or phi in the above formula</a:t>
            </a:r>
          </a:p>
        </p:txBody>
      </p:sp>
      <p:pic>
        <p:nvPicPr>
          <p:cNvPr id="506" name="latex-image-1.pdf" descr="latex-image-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46581" y="3897205"/>
            <a:ext cx="8270700" cy="623586"/>
          </a:xfrm>
          <a:prstGeom prst="rect">
            <a:avLst/>
          </a:prstGeom>
          <a:ln w="12700">
            <a:miter lim="400000"/>
          </a:ln>
        </p:spPr>
      </p:pic>
      <p:pic>
        <p:nvPicPr>
          <p:cNvPr id="507" name="latex-image-1.pdf" descr="latex-image-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01200" y="2130604"/>
            <a:ext cx="449691" cy="152204"/>
          </a:xfrm>
          <a:prstGeom prst="rect">
            <a:avLst/>
          </a:prstGeom>
          <a:ln w="12700">
            <a:miter lim="400000"/>
          </a:ln>
        </p:spPr>
      </p:pic>
      <p:pic>
        <p:nvPicPr>
          <p:cNvPr id="508" name="latex-image-1.pdf" descr="latex-image-1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39495" y="2554888"/>
            <a:ext cx="502937" cy="1907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Content Placeholder 2"/>
          <p:cNvSpPr txBox="1"/>
          <p:nvPr>
            <p:ph type="body" idx="1"/>
          </p:nvPr>
        </p:nvSpPr>
        <p:spPr>
          <a:xfrm>
            <a:off x="507999" y="1498599"/>
            <a:ext cx="10974638" cy="4606393"/>
          </a:xfrm>
          <a:prstGeom prst="rect">
            <a:avLst/>
          </a:prstGeom>
        </p:spPr>
        <p:txBody>
          <a:bodyPr/>
          <a:lstStyle/>
          <a:p>
            <a:pPr marL="270710" indent="-270710">
              <a:buFontTx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70710" indent="-270710">
              <a:buFontTx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70710" indent="-270710">
              <a:buFontTx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How do we get back phi and theta? MAP estimates from      and </a:t>
            </a:r>
          </a:p>
          <a:p>
            <a:pPr marL="270710" indent="-270710">
              <a:buFontTx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70710" indent="-270710">
              <a:buFontTx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70710" indent="-270710">
              <a:buFontTx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70710" indent="-270710">
              <a:buFontTx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How do we get        ?</a:t>
            </a:r>
          </a:p>
          <a:p>
            <a:pPr lvl="1" marL="651710" indent="-270710">
              <a:buFontTx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Gibbs sampling: sample values of Z, count from those examples</a:t>
            </a:r>
          </a:p>
        </p:txBody>
      </p:sp>
      <p:sp>
        <p:nvSpPr>
          <p:cNvPr id="511" name="Slide Number Placeholder 3"/>
          <p:cNvSpPr txBox="1"/>
          <p:nvPr>
            <p:ph type="sldNum" sz="quarter" idx="2"/>
          </p:nvPr>
        </p:nvSpPr>
        <p:spPr>
          <a:xfrm>
            <a:off x="11314424" y="6399623"/>
            <a:ext cx="267976" cy="2785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12" name="Title 1"/>
          <p:cNvSpPr txBox="1"/>
          <p:nvPr>
            <p:ph type="title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Collapsed variational inference [Teh et al. 07]</a:t>
            </a:r>
          </a:p>
        </p:txBody>
      </p:sp>
      <p:pic>
        <p:nvPicPr>
          <p:cNvPr id="513" name="sigma.pdf" descr="sigma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55196" y="2562080"/>
            <a:ext cx="254001" cy="203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14" name="delta.pdf" descr="delta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513485" y="2494595"/>
            <a:ext cx="154774" cy="278593"/>
          </a:xfrm>
          <a:prstGeom prst="rect">
            <a:avLst/>
          </a:prstGeom>
          <a:ln w="12700">
            <a:miter lim="400000"/>
          </a:ln>
        </p:spPr>
      </p:pic>
      <p:pic>
        <p:nvPicPr>
          <p:cNvPr id="515" name="latex-image-1.pdf" descr="latex-image-1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26895" y="1528548"/>
            <a:ext cx="8270701" cy="623585"/>
          </a:xfrm>
          <a:prstGeom prst="rect">
            <a:avLst/>
          </a:prstGeom>
          <a:ln w="12700">
            <a:miter lim="400000"/>
          </a:ln>
        </p:spPr>
      </p:pic>
      <p:pic>
        <p:nvPicPr>
          <p:cNvPr id="516" name="latex-image-1.pdf" descr="latex-image-1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649034" y="3281910"/>
            <a:ext cx="1863142" cy="562596"/>
          </a:xfrm>
          <a:prstGeom prst="rect">
            <a:avLst/>
          </a:prstGeom>
          <a:ln w="12700">
            <a:miter lim="400000"/>
          </a:ln>
        </p:spPr>
      </p:pic>
      <p:pic>
        <p:nvPicPr>
          <p:cNvPr id="517" name="latex-image-1.pdf" descr="latex-image-1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822022" y="3207912"/>
            <a:ext cx="2007639" cy="623585"/>
          </a:xfrm>
          <a:prstGeom prst="rect">
            <a:avLst/>
          </a:prstGeom>
          <a:ln w="12700">
            <a:miter lim="400000"/>
          </a:ln>
        </p:spPr>
      </p:pic>
      <p:pic>
        <p:nvPicPr>
          <p:cNvPr id="518" name="latex-image-1.pdf" descr="latex-image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984664" y="4459248"/>
            <a:ext cx="449691" cy="1522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Content Placeholder 2"/>
          <p:cNvSpPr txBox="1"/>
          <p:nvPr>
            <p:ph type="body" idx="1"/>
          </p:nvPr>
        </p:nvSpPr>
        <p:spPr>
          <a:xfrm>
            <a:off x="507999" y="1498599"/>
            <a:ext cx="10974638" cy="4606393"/>
          </a:xfrm>
          <a:prstGeom prst="rect">
            <a:avLst/>
          </a:prstGeom>
        </p:spPr>
        <p:txBody>
          <a:bodyPr/>
          <a:lstStyle/>
          <a:p>
            <a:pPr marL="283474" indent="-283474" defTabSz="755933">
              <a:spcBef>
                <a:spcPts val="400"/>
              </a:spcBef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Key idea:</a:t>
            </a:r>
            <a:r>
              <a:rPr b="0"/>
              <a:t> construct a well-behaved Markov chain such that</a:t>
            </a:r>
            <a:endParaRPr b="0"/>
          </a:p>
          <a:p>
            <a:pPr lvl="1" marL="728662" indent="-385763" defTabSz="755933">
              <a:spcBef>
                <a:spcPts val="500"/>
              </a:spcBef>
              <a:buFontTx/>
              <a:buAutoNum type="arabicPeriod" startAt="1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the states of the chain represent an assignment of </a:t>
            </a:r>
            <a14:m>
              <m:oMath>
                <m:r>
                  <a:rPr xmlns:a="http://schemas.openxmlformats.org/drawingml/2006/main" sz="3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𝒁</m:t>
                </m:r>
              </m:oMath>
            </a14:m>
            <a:r>
              <a:t> </a:t>
            </a:r>
          </a:p>
          <a:p>
            <a:pPr lvl="1" marL="728662" indent="-385763" defTabSz="755933">
              <a:spcBef>
                <a:spcPts val="500"/>
              </a:spcBef>
              <a:buFontTx/>
              <a:buAutoNum type="arabicPeriod" startAt="1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state transitions occur between states that differ in only one z_{d,i}</a:t>
            </a:r>
          </a:p>
          <a:p>
            <a:pPr lvl="1" marL="728662" indent="-385763" defTabSz="755933">
              <a:spcBef>
                <a:spcPts val="500"/>
              </a:spcBef>
              <a:buFontTx/>
              <a:buAutoNum type="arabicPeriod" startAt="1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transition probabilities are based on the </a:t>
            </a:r>
            <a:r>
              <a:rPr b="1"/>
              <a:t>full conditional</a:t>
            </a:r>
            <a:r>
              <a:t>:</a:t>
            </a:r>
          </a:p>
          <a:p>
            <a:pPr lvl="1" marL="728662" indent="-385763" defTabSz="755933">
              <a:spcBef>
                <a:spcPts val="500"/>
              </a:spcBef>
              <a:buFontTx/>
              <a:buAutoNum type="arabicPeriod" startAt="1"/>
              <a:defRPr sz="2400">
                <a:latin typeface="Arial"/>
                <a:ea typeface="Arial"/>
                <a:cs typeface="Arial"/>
                <a:sym typeface="Arial"/>
              </a:defRPr>
            </a:pPr>
            <a:br/>
            <a:br/>
          </a:p>
          <a:p>
            <a:pPr lvl="1" marL="728662" indent="-385763" defTabSz="755933">
              <a:spcBef>
                <a:spcPts val="500"/>
              </a:spcBef>
              <a:buFontTx/>
              <a:buAutoNum type="arabicPeriod" startAt="1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where  z^{di} is the set of assignments for </a:t>
            </a:r>
            <a14:m>
              <m:oMath>
                <m:r>
                  <a:rPr xmlns:a="http://schemas.openxmlformats.org/drawingml/2006/main" sz="3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𝒁</m:t>
                </m:r>
              </m:oMath>
            </a14:m>
            <a:r>
              <a:rPr b="1"/>
              <a:t> </a:t>
            </a:r>
            <a:r>
              <a:t>without the i-th word in document d</a:t>
            </a:r>
          </a:p>
        </p:txBody>
      </p:sp>
      <p:sp>
        <p:nvSpPr>
          <p:cNvPr id="521" name="Slide Number Placeholder 3"/>
          <p:cNvSpPr txBox="1"/>
          <p:nvPr>
            <p:ph type="sldNum" sz="quarter" idx="2"/>
          </p:nvPr>
        </p:nvSpPr>
        <p:spPr>
          <a:xfrm>
            <a:off x="11314424" y="6399623"/>
            <a:ext cx="267976" cy="2785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22" name="Title 1"/>
          <p:cNvSpPr txBox="1"/>
          <p:nvPr>
            <p:ph type="title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Collapsed Gibbs sampling [Griffths et al. 04; Teh et al. 07]</a:t>
            </a:r>
          </a:p>
        </p:txBody>
      </p:sp>
      <p:pic>
        <p:nvPicPr>
          <p:cNvPr id="523" name="latex-image-1.pdf" descr="latex-image-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50788" y="3622477"/>
            <a:ext cx="7038261" cy="6887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Rectangle 2"/>
          <p:cNvSpPr/>
          <p:nvPr/>
        </p:nvSpPr>
        <p:spPr>
          <a:xfrm>
            <a:off x="5410200" y="2057400"/>
            <a:ext cx="381000" cy="3086100"/>
          </a:xfrm>
          <a:prstGeom prst="rect">
            <a:avLst/>
          </a:prstGeom>
          <a:solidFill>
            <a:srgbClr val="800080"/>
          </a:solidFill>
          <a:ln w="12700">
            <a:miter lim="400000"/>
          </a:ln>
        </p:spPr>
        <p:txBody>
          <a:bodyPr lIns="60959" tIns="60959" rIns="60959" bIns="60959" anchor="ctr"/>
          <a:lstStyle/>
          <a:p>
            <a:pPr algn="ctr" defTabSz="1007912"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pic>
        <p:nvPicPr>
          <p:cNvPr id="526" name="Object 4" descr="Object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62150" y="1576387"/>
            <a:ext cx="7239001" cy="5105401"/>
          </a:xfrm>
          <a:prstGeom prst="rect">
            <a:avLst/>
          </a:prstGeom>
          <a:ln w="12700">
            <a:miter lim="400000"/>
          </a:ln>
        </p:spPr>
      </p:pic>
      <p:sp>
        <p:nvSpPr>
          <p:cNvPr id="527" name="Text Box 5"/>
          <p:cNvSpPr txBox="1"/>
          <p:nvPr/>
        </p:nvSpPr>
        <p:spPr>
          <a:xfrm>
            <a:off x="5495290" y="990601"/>
            <a:ext cx="998220" cy="570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0959" tIns="60959" rIns="60959" bIns="60959">
            <a:spAutoFit/>
          </a:bodyPr>
          <a:lstStyle/>
          <a:p>
            <a:pPr algn="ctr" defTabSz="1007912"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iteration</a:t>
            </a:r>
            <a:endParaRPr sz="3600">
              <a:latin typeface="Arial"/>
              <a:ea typeface="Arial"/>
              <a:cs typeface="Arial"/>
              <a:sym typeface="Arial"/>
            </a:endParaRPr>
          </a:p>
          <a:p>
            <a:pPr algn="ctr" defTabSz="1007912"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1             2</a:t>
            </a:r>
          </a:p>
        </p:txBody>
      </p:sp>
      <p:sp>
        <p:nvSpPr>
          <p:cNvPr id="528" name="Slide Number Placeholder 2"/>
          <p:cNvSpPr txBox="1"/>
          <p:nvPr>
            <p:ph type="sldNum" sz="quarter" idx="2"/>
          </p:nvPr>
        </p:nvSpPr>
        <p:spPr>
          <a:xfrm>
            <a:off x="11924024" y="6536150"/>
            <a:ext cx="267976" cy="2785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29" name="Rectangle 3"/>
          <p:cNvSpPr txBox="1"/>
          <p:nvPr>
            <p:ph type="title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Collapsed Gibbs sampling [Griffths et al. 04]</a:t>
            </a:r>
          </a:p>
        </p:txBody>
      </p:sp>
      <p:pic>
        <p:nvPicPr>
          <p:cNvPr id="530" name="latex-image-1.pdf" descr="latex-image-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50788" y="5502076"/>
            <a:ext cx="7038261" cy="6887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25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Rectangle 2"/>
          <p:cNvSpPr/>
          <p:nvPr/>
        </p:nvSpPr>
        <p:spPr>
          <a:xfrm>
            <a:off x="6153149" y="1862138"/>
            <a:ext cx="400052" cy="190501"/>
          </a:xfrm>
          <a:prstGeom prst="rect">
            <a:avLst/>
          </a:prstGeom>
          <a:solidFill>
            <a:srgbClr val="800080"/>
          </a:solidFill>
          <a:ln w="12700">
            <a:miter lim="400000"/>
          </a:ln>
        </p:spPr>
        <p:txBody>
          <a:bodyPr lIns="60959" tIns="60959" rIns="60959" bIns="60959" anchor="ctr"/>
          <a:lstStyle/>
          <a:p>
            <a:pPr algn="ctr" defTabSz="1007912"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533" name="Rectangle 3"/>
          <p:cNvSpPr/>
          <p:nvPr/>
        </p:nvSpPr>
        <p:spPr>
          <a:xfrm>
            <a:off x="5410200" y="2243138"/>
            <a:ext cx="381000" cy="2895601"/>
          </a:xfrm>
          <a:prstGeom prst="rect">
            <a:avLst/>
          </a:prstGeom>
          <a:solidFill>
            <a:srgbClr val="800080"/>
          </a:solidFill>
          <a:ln w="12700">
            <a:miter lim="400000"/>
          </a:ln>
        </p:spPr>
        <p:txBody>
          <a:bodyPr lIns="60959" tIns="60959" rIns="60959" bIns="60959" anchor="ctr"/>
          <a:lstStyle/>
          <a:p>
            <a:pPr algn="ctr" defTabSz="1007912"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pic>
        <p:nvPicPr>
          <p:cNvPr id="534" name="Object 5" descr="Object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62150" y="1576387"/>
            <a:ext cx="7239001" cy="5105401"/>
          </a:xfrm>
          <a:prstGeom prst="rect">
            <a:avLst/>
          </a:prstGeom>
          <a:ln w="12700">
            <a:miter lim="400000"/>
          </a:ln>
        </p:spPr>
      </p:pic>
      <p:sp>
        <p:nvSpPr>
          <p:cNvPr id="535" name="Text Box 6"/>
          <p:cNvSpPr txBox="1"/>
          <p:nvPr/>
        </p:nvSpPr>
        <p:spPr>
          <a:xfrm>
            <a:off x="5495290" y="990601"/>
            <a:ext cx="998220" cy="570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0959" tIns="60959" rIns="60959" bIns="60959">
            <a:spAutoFit/>
          </a:bodyPr>
          <a:lstStyle/>
          <a:p>
            <a:pPr algn="ctr" defTabSz="1007912"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iteration</a:t>
            </a:r>
            <a:endParaRPr sz="3600">
              <a:latin typeface="Arial"/>
              <a:ea typeface="Arial"/>
              <a:cs typeface="Arial"/>
              <a:sym typeface="Arial"/>
            </a:endParaRPr>
          </a:p>
          <a:p>
            <a:pPr algn="ctr" defTabSz="1007912"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1             2</a:t>
            </a:r>
          </a:p>
        </p:txBody>
      </p:sp>
      <p:sp>
        <p:nvSpPr>
          <p:cNvPr id="536" name="Slide Number Placeholder 1"/>
          <p:cNvSpPr txBox="1"/>
          <p:nvPr>
            <p:ph type="sldNum" sz="quarter" idx="2"/>
          </p:nvPr>
        </p:nvSpPr>
        <p:spPr>
          <a:xfrm>
            <a:off x="11924024" y="6536150"/>
            <a:ext cx="267976" cy="2785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37" name="Rectangle 4"/>
          <p:cNvSpPr txBox="1"/>
          <p:nvPr>
            <p:ph type="title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Collapsed Gibbs sampling [Griffths et al. 04]</a:t>
            </a:r>
          </a:p>
        </p:txBody>
      </p:sp>
      <p:pic>
        <p:nvPicPr>
          <p:cNvPr id="538" name="latex-image-1.pdf" descr="latex-image-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50788" y="5502076"/>
            <a:ext cx="7038261" cy="6887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Rectangle 2"/>
          <p:cNvSpPr/>
          <p:nvPr/>
        </p:nvSpPr>
        <p:spPr>
          <a:xfrm>
            <a:off x="6153149" y="1862137"/>
            <a:ext cx="400052" cy="400051"/>
          </a:xfrm>
          <a:prstGeom prst="rect">
            <a:avLst/>
          </a:prstGeom>
          <a:solidFill>
            <a:srgbClr val="800080"/>
          </a:solidFill>
          <a:ln w="12700">
            <a:miter lim="400000"/>
          </a:ln>
        </p:spPr>
        <p:txBody>
          <a:bodyPr lIns="60959" tIns="60959" rIns="60959" bIns="60959" anchor="ctr"/>
          <a:lstStyle/>
          <a:p>
            <a:pPr algn="ctr" defTabSz="1007912"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541" name="Rectangle 3"/>
          <p:cNvSpPr/>
          <p:nvPr/>
        </p:nvSpPr>
        <p:spPr>
          <a:xfrm>
            <a:off x="5410200" y="2452688"/>
            <a:ext cx="381000" cy="2686051"/>
          </a:xfrm>
          <a:prstGeom prst="rect">
            <a:avLst/>
          </a:prstGeom>
          <a:solidFill>
            <a:srgbClr val="800080"/>
          </a:solidFill>
          <a:ln w="12700">
            <a:miter lim="400000"/>
          </a:ln>
        </p:spPr>
        <p:txBody>
          <a:bodyPr lIns="60959" tIns="60959" rIns="60959" bIns="60959" anchor="ctr"/>
          <a:lstStyle/>
          <a:p>
            <a:pPr algn="ctr" defTabSz="1007912"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pic>
        <p:nvPicPr>
          <p:cNvPr id="542" name="Object 5" descr="Object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62150" y="1576387"/>
            <a:ext cx="7239001" cy="5105401"/>
          </a:xfrm>
          <a:prstGeom prst="rect">
            <a:avLst/>
          </a:prstGeom>
          <a:ln w="12700">
            <a:miter lim="400000"/>
          </a:ln>
        </p:spPr>
      </p:pic>
      <p:sp>
        <p:nvSpPr>
          <p:cNvPr id="543" name="Text Box 6"/>
          <p:cNvSpPr txBox="1"/>
          <p:nvPr/>
        </p:nvSpPr>
        <p:spPr>
          <a:xfrm>
            <a:off x="5495290" y="990601"/>
            <a:ext cx="998220" cy="570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0959" tIns="60959" rIns="60959" bIns="60959">
            <a:spAutoFit/>
          </a:bodyPr>
          <a:lstStyle/>
          <a:p>
            <a:pPr algn="ctr" defTabSz="1007912"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iteration</a:t>
            </a:r>
            <a:endParaRPr sz="3600">
              <a:latin typeface="Arial"/>
              <a:ea typeface="Arial"/>
              <a:cs typeface="Arial"/>
              <a:sym typeface="Arial"/>
            </a:endParaRPr>
          </a:p>
          <a:p>
            <a:pPr algn="ctr" defTabSz="1007912">
              <a:def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1             2</a:t>
            </a:r>
          </a:p>
        </p:txBody>
      </p:sp>
      <p:sp>
        <p:nvSpPr>
          <p:cNvPr id="544" name="Slide Number Placeholder 1"/>
          <p:cNvSpPr txBox="1"/>
          <p:nvPr>
            <p:ph type="sldNum" sz="quarter" idx="2"/>
          </p:nvPr>
        </p:nvSpPr>
        <p:spPr>
          <a:xfrm>
            <a:off x="11924024" y="6536150"/>
            <a:ext cx="267976" cy="2785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45" name="Rectangle 4"/>
          <p:cNvSpPr txBox="1"/>
          <p:nvPr>
            <p:ph type="title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Collapsed Gibbs sampling [Griffths et al. 04]</a:t>
            </a:r>
          </a:p>
        </p:txBody>
      </p:sp>
      <p:pic>
        <p:nvPicPr>
          <p:cNvPr id="546" name="latex-image-1.pdf" descr="latex-image-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50788" y="5502076"/>
            <a:ext cx="7038261" cy="6887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Content Placeholder 2"/>
          <p:cNvSpPr txBox="1"/>
          <p:nvPr>
            <p:ph type="body" idx="1"/>
          </p:nvPr>
        </p:nvSpPr>
        <p:spPr>
          <a:xfrm>
            <a:off x="507999" y="1498599"/>
            <a:ext cx="10974638" cy="4606393"/>
          </a:xfrm>
          <a:prstGeom prst="rect">
            <a:avLst/>
          </a:prstGeom>
        </p:spPr>
        <p:txBody>
          <a:bodyPr/>
          <a:lstStyle/>
          <a:p>
            <a:pPr marL="240631" indent="-240631" defTabSz="755933">
              <a:lnSpc>
                <a:spcPct val="80000"/>
              </a:lnSpc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Pros:</a:t>
            </a:r>
          </a:p>
          <a:p>
            <a:pPr lvl="1" marL="621631" indent="-240631" defTabSz="755933">
              <a:lnSpc>
                <a:spcPct val="80000"/>
              </a:lnSpc>
              <a:spcBef>
                <a:spcPts val="500"/>
              </a:spcBef>
              <a:buFontTx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Ease of implementation</a:t>
            </a:r>
          </a:p>
          <a:p>
            <a:pPr lvl="1" marL="621631" indent="-240631" defTabSz="755933">
              <a:lnSpc>
                <a:spcPct val="80000"/>
              </a:lnSpc>
              <a:spcBef>
                <a:spcPts val="500"/>
              </a:spcBef>
              <a:buFontTx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Fast iterations (no transcendental functions), fast convergence (at least relative to a full Gibbs sampler)</a:t>
            </a:r>
          </a:p>
          <a:p>
            <a:pPr lvl="1" marL="621631" indent="-240631" defTabSz="755933">
              <a:lnSpc>
                <a:spcPct val="80000"/>
              </a:lnSpc>
              <a:spcBef>
                <a:spcPts val="500"/>
              </a:spcBef>
              <a:buFontTx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Low memory usage (only require </a:t>
            </a:r>
            <a14:m>
              <m:oMath>
                <m:r>
                  <a:rPr xmlns:a="http://schemas.openxmlformats.org/drawingml/2006/main" sz="2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𝑂</m:t>
                </m:r>
                <m:r>
                  <a:rPr xmlns:a="http://schemas.openxmlformats.org/drawingml/2006/main" sz="2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2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𝑀</m:t>
                </m:r>
                <m:r>
                  <a:rPr xmlns:a="http://schemas.openxmlformats.org/drawingml/2006/main" sz="2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𝑁</m:t>
                </m:r>
                <m:r>
                  <a:rPr xmlns:a="http://schemas.openxmlformats.org/drawingml/2006/main" sz="2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storage for the current values of </a:t>
            </a:r>
            <a14:m>
              <m:oMath>
                <m:sSub>
                  <m:e>
                    <m:r>
                      <a:rPr xmlns:a="http://schemas.openxmlformats.org/drawingml/2006/main"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e>
                  <m:sub>
                    <m:r>
                      <a:rPr xmlns:a="http://schemas.openxmlformats.org/drawingml/2006/main"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xmlns:a="http://schemas.openxmlformats.org/drawingml/2006/main"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3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sub>
                </m:sSub>
              </m:oMath>
            </a14:m>
            <a:r>
              <a:t>)</a:t>
            </a:r>
          </a:p>
          <a:p>
            <a:pPr lvl="1" marL="621631" indent="-240631" defTabSz="755933">
              <a:lnSpc>
                <a:spcPct val="80000"/>
              </a:lnSpc>
              <a:spcBef>
                <a:spcPts val="500"/>
              </a:spcBef>
              <a:buFontTx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40631" indent="-240631" defTabSz="755933">
              <a:lnSpc>
                <a:spcPct val="80000"/>
              </a:lnSpc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Cons:</a:t>
            </a:r>
          </a:p>
          <a:p>
            <a:pPr lvl="1" marL="621631" indent="-240631" defTabSz="755933">
              <a:lnSpc>
                <a:spcPct val="80000"/>
              </a:lnSpc>
              <a:spcBef>
                <a:spcPts val="500"/>
              </a:spcBef>
              <a:buFontTx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No obvious parallelization strategy (each iteration depends on previous)</a:t>
            </a:r>
          </a:p>
          <a:p>
            <a:pPr lvl="1" marL="621631" indent="-240631" defTabSz="755933">
              <a:lnSpc>
                <a:spcPct val="80000"/>
              </a:lnSpc>
              <a:spcBef>
                <a:spcPts val="500"/>
              </a:spcBef>
              <a:buFontTx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Can be difficult to assess convergence</a:t>
            </a:r>
          </a:p>
        </p:txBody>
      </p:sp>
      <p:sp>
        <p:nvSpPr>
          <p:cNvPr id="549" name="Slide Number Placeholder 3"/>
          <p:cNvSpPr txBox="1"/>
          <p:nvPr>
            <p:ph type="sldNum" sz="quarter" idx="2"/>
          </p:nvPr>
        </p:nvSpPr>
        <p:spPr>
          <a:xfrm>
            <a:off x="11314424" y="6399623"/>
            <a:ext cx="267976" cy="2785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50" name="Title 1"/>
          <p:cNvSpPr txBox="1"/>
          <p:nvPr>
            <p:ph type="title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Pros/Cons of Gibbs sampling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Vocabulary gap problem with vector space model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 defTabSz="457200">
              <a:defRPr b="1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Vocabulary gap problem with vector space model</a:t>
            </a:r>
          </a:p>
        </p:txBody>
      </p:sp>
      <p:sp>
        <p:nvSpPr>
          <p:cNvPr id="121" name="Slide Number"/>
          <p:cNvSpPr txBox="1"/>
          <p:nvPr>
            <p:ph type="sldNum" sz="quarter" idx="4294967295"/>
          </p:nvPr>
        </p:nvSpPr>
        <p:spPr>
          <a:xfrm>
            <a:off x="10857975" y="6049983"/>
            <a:ext cx="225402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b="1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2" name="Vector space model:…"/>
          <p:cNvSpPr txBox="1"/>
          <p:nvPr>
            <p:ph type="body" idx="4294967295"/>
          </p:nvPr>
        </p:nvSpPr>
        <p:spPr>
          <a:xfrm>
            <a:off x="631530" y="1544531"/>
            <a:ext cx="11040724" cy="4994590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Vector space model:</a:t>
            </a:r>
          </a:p>
          <a:p>
            <a: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Challenges matching synonyms</a:t>
            </a:r>
          </a:p>
          <a:p>
            <a:pPr lvl="1" marL="800100" indent="-342900" defTabSz="457200">
              <a:spcBef>
                <a:spcPts val="500"/>
              </a:spcBef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e.g., auto vs. car</a:t>
            </a:r>
          </a:p>
          <a:p>
            <a:pPr lvl="1" marL="800100" indent="-342900" defTabSz="457200">
              <a:spcBef>
                <a:spcPts val="500"/>
              </a:spcBef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Challenges matching polysemy</a:t>
            </a:r>
          </a:p>
          <a:p>
            <a:pPr lvl="1" marL="800100" indent="-342900" defTabSz="457200">
              <a:spcBef>
                <a:spcPts val="500"/>
              </a:spcBef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e.g., apple (fruit vs. company)</a:t>
            </a:r>
          </a:p>
        </p:txBody>
      </p:sp>
      <p:pic>
        <p:nvPicPr>
          <p:cNvPr id="123" name="latex-image-1.pdf" descr="latex-image-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53507" y="2192730"/>
            <a:ext cx="2723715" cy="657449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Rectangle"/>
          <p:cNvSpPr/>
          <p:nvPr/>
        </p:nvSpPr>
        <p:spPr>
          <a:xfrm>
            <a:off x="9255324" y="2243863"/>
            <a:ext cx="559514" cy="3233718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5" name="Rectangle"/>
          <p:cNvSpPr/>
          <p:nvPr/>
        </p:nvSpPr>
        <p:spPr>
          <a:xfrm>
            <a:off x="10506868" y="2243863"/>
            <a:ext cx="559513" cy="3233718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6" name="Desk"/>
          <p:cNvSpPr/>
          <p:nvPr/>
        </p:nvSpPr>
        <p:spPr>
          <a:xfrm>
            <a:off x="9398447" y="2452806"/>
            <a:ext cx="273269" cy="13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572" y="21600"/>
                </a:lnTo>
                <a:lnTo>
                  <a:pt x="1077" y="4346"/>
                </a:lnTo>
                <a:cubicBezTo>
                  <a:pt x="1110" y="3370"/>
                  <a:pt x="1484" y="2704"/>
                  <a:pt x="1998" y="2704"/>
                </a:cubicBezTo>
                <a:lnTo>
                  <a:pt x="7535" y="2704"/>
                </a:lnTo>
                <a:lnTo>
                  <a:pt x="7535" y="769"/>
                </a:lnTo>
                <a:lnTo>
                  <a:pt x="14064" y="769"/>
                </a:lnTo>
                <a:lnTo>
                  <a:pt x="14064" y="2704"/>
                </a:lnTo>
                <a:lnTo>
                  <a:pt x="19602" y="2704"/>
                </a:lnTo>
                <a:cubicBezTo>
                  <a:pt x="20116" y="2704"/>
                  <a:pt x="20488" y="3370"/>
                  <a:pt x="20522" y="4346"/>
                </a:cubicBezTo>
                <a:lnTo>
                  <a:pt x="2102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7801" y="1300"/>
                </a:moveTo>
                <a:lnTo>
                  <a:pt x="7801" y="2704"/>
                </a:lnTo>
                <a:lnTo>
                  <a:pt x="13797" y="2704"/>
                </a:lnTo>
                <a:lnTo>
                  <a:pt x="13797" y="1300"/>
                </a:lnTo>
                <a:lnTo>
                  <a:pt x="7801" y="1300"/>
                </a:lnTo>
                <a:close/>
              </a:path>
            </a:pathLst>
          </a:custGeom>
          <a:solidFill>
            <a:srgbClr val="332C20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27" name="Desk"/>
          <p:cNvSpPr/>
          <p:nvPr/>
        </p:nvSpPr>
        <p:spPr>
          <a:xfrm rot="10800000">
            <a:off x="9398447" y="5241497"/>
            <a:ext cx="273269" cy="13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572" y="21600"/>
                </a:lnTo>
                <a:lnTo>
                  <a:pt x="1077" y="4346"/>
                </a:lnTo>
                <a:cubicBezTo>
                  <a:pt x="1110" y="3370"/>
                  <a:pt x="1484" y="2704"/>
                  <a:pt x="1998" y="2704"/>
                </a:cubicBezTo>
                <a:lnTo>
                  <a:pt x="7535" y="2704"/>
                </a:lnTo>
                <a:lnTo>
                  <a:pt x="7535" y="769"/>
                </a:lnTo>
                <a:lnTo>
                  <a:pt x="14064" y="769"/>
                </a:lnTo>
                <a:lnTo>
                  <a:pt x="14064" y="2704"/>
                </a:lnTo>
                <a:lnTo>
                  <a:pt x="19602" y="2704"/>
                </a:lnTo>
                <a:cubicBezTo>
                  <a:pt x="20116" y="2704"/>
                  <a:pt x="20488" y="3370"/>
                  <a:pt x="20522" y="4346"/>
                </a:cubicBezTo>
                <a:lnTo>
                  <a:pt x="2102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7801" y="1300"/>
                </a:moveTo>
                <a:lnTo>
                  <a:pt x="7801" y="2704"/>
                </a:lnTo>
                <a:lnTo>
                  <a:pt x="13797" y="2704"/>
                </a:lnTo>
                <a:lnTo>
                  <a:pt x="13797" y="1300"/>
                </a:lnTo>
                <a:lnTo>
                  <a:pt x="7801" y="1300"/>
                </a:lnTo>
                <a:close/>
              </a:path>
            </a:pathLst>
          </a:custGeom>
          <a:solidFill>
            <a:srgbClr val="332C20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28" name="Desk"/>
          <p:cNvSpPr/>
          <p:nvPr/>
        </p:nvSpPr>
        <p:spPr>
          <a:xfrm>
            <a:off x="10649991" y="2397728"/>
            <a:ext cx="273269" cy="13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572" y="21600"/>
                </a:lnTo>
                <a:lnTo>
                  <a:pt x="1077" y="4346"/>
                </a:lnTo>
                <a:cubicBezTo>
                  <a:pt x="1110" y="3370"/>
                  <a:pt x="1484" y="2704"/>
                  <a:pt x="1998" y="2704"/>
                </a:cubicBezTo>
                <a:lnTo>
                  <a:pt x="7535" y="2704"/>
                </a:lnTo>
                <a:lnTo>
                  <a:pt x="7535" y="769"/>
                </a:lnTo>
                <a:lnTo>
                  <a:pt x="14064" y="769"/>
                </a:lnTo>
                <a:lnTo>
                  <a:pt x="14064" y="2704"/>
                </a:lnTo>
                <a:lnTo>
                  <a:pt x="19602" y="2704"/>
                </a:lnTo>
                <a:cubicBezTo>
                  <a:pt x="20116" y="2704"/>
                  <a:pt x="20488" y="3370"/>
                  <a:pt x="20522" y="4346"/>
                </a:cubicBezTo>
                <a:lnTo>
                  <a:pt x="2102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7801" y="1300"/>
                </a:moveTo>
                <a:lnTo>
                  <a:pt x="7801" y="2704"/>
                </a:lnTo>
                <a:lnTo>
                  <a:pt x="13797" y="2704"/>
                </a:lnTo>
                <a:lnTo>
                  <a:pt x="13797" y="1300"/>
                </a:lnTo>
                <a:lnTo>
                  <a:pt x="7801" y="1300"/>
                </a:lnTo>
                <a:close/>
              </a:path>
            </a:pathLst>
          </a:custGeom>
          <a:solidFill>
            <a:srgbClr val="332C20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29" name="Desk"/>
          <p:cNvSpPr/>
          <p:nvPr/>
        </p:nvSpPr>
        <p:spPr>
          <a:xfrm rot="10800000">
            <a:off x="10649991" y="5186419"/>
            <a:ext cx="273269" cy="13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572" y="21600"/>
                </a:lnTo>
                <a:lnTo>
                  <a:pt x="1077" y="4346"/>
                </a:lnTo>
                <a:cubicBezTo>
                  <a:pt x="1110" y="3370"/>
                  <a:pt x="1484" y="2704"/>
                  <a:pt x="1998" y="2704"/>
                </a:cubicBezTo>
                <a:lnTo>
                  <a:pt x="7535" y="2704"/>
                </a:lnTo>
                <a:lnTo>
                  <a:pt x="7535" y="769"/>
                </a:lnTo>
                <a:lnTo>
                  <a:pt x="14064" y="769"/>
                </a:lnTo>
                <a:lnTo>
                  <a:pt x="14064" y="2704"/>
                </a:lnTo>
                <a:lnTo>
                  <a:pt x="19602" y="2704"/>
                </a:lnTo>
                <a:cubicBezTo>
                  <a:pt x="20116" y="2704"/>
                  <a:pt x="20488" y="3370"/>
                  <a:pt x="20522" y="4346"/>
                </a:cubicBezTo>
                <a:lnTo>
                  <a:pt x="2102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7801" y="1300"/>
                </a:moveTo>
                <a:lnTo>
                  <a:pt x="7801" y="2704"/>
                </a:lnTo>
                <a:lnTo>
                  <a:pt x="13797" y="2704"/>
                </a:lnTo>
                <a:lnTo>
                  <a:pt x="13797" y="1300"/>
                </a:lnTo>
                <a:lnTo>
                  <a:pt x="7801" y="1300"/>
                </a:lnTo>
                <a:close/>
              </a:path>
            </a:pathLst>
          </a:custGeom>
          <a:solidFill>
            <a:srgbClr val="332C20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30" name="0"/>
          <p:cNvSpPr txBox="1"/>
          <p:nvPr/>
        </p:nvSpPr>
        <p:spPr>
          <a:xfrm>
            <a:off x="9419443" y="2715974"/>
            <a:ext cx="231276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31" name="0"/>
          <p:cNvSpPr txBox="1"/>
          <p:nvPr/>
        </p:nvSpPr>
        <p:spPr>
          <a:xfrm>
            <a:off x="9419443" y="3109952"/>
            <a:ext cx="231276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32" name="1"/>
          <p:cNvSpPr txBox="1"/>
          <p:nvPr/>
        </p:nvSpPr>
        <p:spPr>
          <a:xfrm>
            <a:off x="9419443" y="3503930"/>
            <a:ext cx="231276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33" name="0"/>
          <p:cNvSpPr txBox="1"/>
          <p:nvPr/>
        </p:nvSpPr>
        <p:spPr>
          <a:xfrm>
            <a:off x="9419443" y="3897908"/>
            <a:ext cx="231276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34" name="0"/>
          <p:cNvSpPr txBox="1"/>
          <p:nvPr/>
        </p:nvSpPr>
        <p:spPr>
          <a:xfrm>
            <a:off x="9419443" y="4291886"/>
            <a:ext cx="231276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35" name="0"/>
          <p:cNvSpPr txBox="1"/>
          <p:nvPr/>
        </p:nvSpPr>
        <p:spPr>
          <a:xfrm>
            <a:off x="9419443" y="4685864"/>
            <a:ext cx="231276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36" name="1"/>
          <p:cNvSpPr txBox="1"/>
          <p:nvPr/>
        </p:nvSpPr>
        <p:spPr>
          <a:xfrm>
            <a:off x="10670988" y="2700447"/>
            <a:ext cx="231275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37" name="0"/>
          <p:cNvSpPr txBox="1"/>
          <p:nvPr/>
        </p:nvSpPr>
        <p:spPr>
          <a:xfrm>
            <a:off x="10670988" y="3094425"/>
            <a:ext cx="231275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38" name="0"/>
          <p:cNvSpPr txBox="1"/>
          <p:nvPr/>
        </p:nvSpPr>
        <p:spPr>
          <a:xfrm>
            <a:off x="10670988" y="3488403"/>
            <a:ext cx="231275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39" name="0"/>
          <p:cNvSpPr txBox="1"/>
          <p:nvPr/>
        </p:nvSpPr>
        <p:spPr>
          <a:xfrm>
            <a:off x="10670988" y="3882381"/>
            <a:ext cx="231275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40" name="0"/>
          <p:cNvSpPr txBox="1"/>
          <p:nvPr/>
        </p:nvSpPr>
        <p:spPr>
          <a:xfrm>
            <a:off x="10670988" y="4276359"/>
            <a:ext cx="231275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41" name="0"/>
          <p:cNvSpPr txBox="1"/>
          <p:nvPr/>
        </p:nvSpPr>
        <p:spPr>
          <a:xfrm>
            <a:off x="10670988" y="4670337"/>
            <a:ext cx="231275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42" name="auto"/>
          <p:cNvSpPr txBox="1"/>
          <p:nvPr/>
        </p:nvSpPr>
        <p:spPr>
          <a:xfrm>
            <a:off x="8373357" y="3488403"/>
            <a:ext cx="549061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auto</a:t>
            </a:r>
          </a:p>
        </p:txBody>
      </p:sp>
      <p:sp>
        <p:nvSpPr>
          <p:cNvPr id="143" name="car"/>
          <p:cNvSpPr txBox="1"/>
          <p:nvPr/>
        </p:nvSpPr>
        <p:spPr>
          <a:xfrm>
            <a:off x="8435636" y="2700447"/>
            <a:ext cx="421701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car</a:t>
            </a:r>
          </a:p>
        </p:txBody>
      </p:sp>
      <p:sp>
        <p:nvSpPr>
          <p:cNvPr id="144" name="x"/>
          <p:cNvSpPr txBox="1"/>
          <p:nvPr/>
        </p:nvSpPr>
        <p:spPr>
          <a:xfrm>
            <a:off x="10051634" y="3503930"/>
            <a:ext cx="218439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145" name="doc1"/>
          <p:cNvSpPr txBox="1"/>
          <p:nvPr/>
        </p:nvSpPr>
        <p:spPr>
          <a:xfrm>
            <a:off x="9235157" y="1582296"/>
            <a:ext cx="599848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doc1</a:t>
            </a:r>
          </a:p>
        </p:txBody>
      </p:sp>
      <p:sp>
        <p:nvSpPr>
          <p:cNvPr id="146" name="doc2"/>
          <p:cNvSpPr txBox="1"/>
          <p:nvPr/>
        </p:nvSpPr>
        <p:spPr>
          <a:xfrm>
            <a:off x="10486700" y="1582296"/>
            <a:ext cx="599849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doc2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lide Number Placeholder 3"/>
          <p:cNvSpPr txBox="1"/>
          <p:nvPr>
            <p:ph type="sldNum" sz="quarter" idx="2"/>
          </p:nvPr>
        </p:nvSpPr>
        <p:spPr>
          <a:xfrm>
            <a:off x="11314424" y="6399623"/>
            <a:ext cx="267976" cy="2785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53" name="Title 1"/>
          <p:cNvSpPr txBox="1"/>
          <p:nvPr>
            <p:ph type="title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LDA result</a:t>
            </a:r>
          </a:p>
        </p:txBody>
      </p:sp>
      <p:pic>
        <p:nvPicPr>
          <p:cNvPr id="55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73554" y="692961"/>
            <a:ext cx="9253032" cy="59951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Content Placeholder 2"/>
          <p:cNvSpPr txBox="1"/>
          <p:nvPr>
            <p:ph type="body" idx="1"/>
          </p:nvPr>
        </p:nvSpPr>
        <p:spPr>
          <a:xfrm>
            <a:off x="507999" y="1498599"/>
            <a:ext cx="10974638" cy="4606393"/>
          </a:xfrm>
          <a:prstGeom prst="rect">
            <a:avLst/>
          </a:prstGeom>
        </p:spPr>
        <p:txBody>
          <a:bodyPr/>
          <a:lstStyle/>
          <a:p>
            <a:pPr marL="240631" indent="-240631" defTabSz="755933">
              <a:lnSpc>
                <a:spcPct val="80000"/>
              </a:lnSpc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40631" indent="-240631" defTabSz="755933">
              <a:lnSpc>
                <a:spcPct val="80000"/>
              </a:lnSpc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40631" indent="-240631" defTabSz="755933">
              <a:lnSpc>
                <a:spcPct val="80000"/>
              </a:lnSpc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40631" indent="-240631" defTabSz="755933">
              <a:lnSpc>
                <a:spcPct val="80000"/>
              </a:lnSpc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40631" indent="-240631" defTabSz="755933">
              <a:lnSpc>
                <a:spcPct val="80000"/>
              </a:lnSpc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40631" indent="-240631" defTabSz="755933">
              <a:lnSpc>
                <a:spcPct val="80000"/>
              </a:lnSpc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40631" indent="-240631" defTabSz="755933">
              <a:lnSpc>
                <a:spcPct val="80000"/>
              </a:lnSpc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40631" indent="-240631" defTabSz="755933">
              <a:lnSpc>
                <a:spcPct val="80000"/>
              </a:lnSpc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Draw topics from a logistic normal, where topic occurrence can exhibit correlations</a:t>
            </a:r>
          </a:p>
        </p:txBody>
      </p:sp>
      <p:sp>
        <p:nvSpPr>
          <p:cNvPr id="557" name="Slide Number Placeholder 3"/>
          <p:cNvSpPr txBox="1"/>
          <p:nvPr>
            <p:ph type="sldNum" sz="quarter" idx="2"/>
          </p:nvPr>
        </p:nvSpPr>
        <p:spPr>
          <a:xfrm>
            <a:off x="11314424" y="6399623"/>
            <a:ext cx="267976" cy="2785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58" name="Title 1"/>
          <p:cNvSpPr txBox="1"/>
          <p:nvPr>
            <p:ph type="title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Correlated topic models (CTM) [Blei et al. 2005]</a:t>
            </a:r>
          </a:p>
        </p:txBody>
      </p:sp>
      <p:pic>
        <p:nvPicPr>
          <p:cNvPr id="55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7158" y="1560359"/>
            <a:ext cx="7772401" cy="2260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Content Placeholder 2"/>
          <p:cNvSpPr txBox="1"/>
          <p:nvPr>
            <p:ph type="body" idx="1"/>
          </p:nvPr>
        </p:nvSpPr>
        <p:spPr>
          <a:xfrm>
            <a:off x="507999" y="1498599"/>
            <a:ext cx="10974638" cy="4606393"/>
          </a:xfrm>
          <a:prstGeom prst="rect">
            <a:avLst/>
          </a:prstGeom>
        </p:spPr>
        <p:txBody>
          <a:bodyPr/>
          <a:lstStyle/>
          <a:p>
            <a:pPr marL="240631" indent="-240631" defTabSz="755933">
              <a:lnSpc>
                <a:spcPct val="80000"/>
              </a:lnSpc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62" name="Slide Number Placeholder 3"/>
          <p:cNvSpPr txBox="1"/>
          <p:nvPr>
            <p:ph type="sldNum" sz="quarter" idx="2"/>
          </p:nvPr>
        </p:nvSpPr>
        <p:spPr>
          <a:xfrm>
            <a:off x="11314424" y="6399623"/>
            <a:ext cx="267976" cy="2785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3" name="Title 1"/>
          <p:cNvSpPr txBox="1"/>
          <p:nvPr>
            <p:ph type="title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Correlated topic models (CTM) [Blei et al. 2005]</a:t>
            </a:r>
          </a:p>
        </p:txBody>
      </p:sp>
      <p:pic>
        <p:nvPicPr>
          <p:cNvPr id="56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12299" t="0" r="12738" b="0"/>
          <a:stretch>
            <a:fillRect/>
          </a:stretch>
        </p:blipFill>
        <p:spPr>
          <a:xfrm>
            <a:off x="2458592" y="1630876"/>
            <a:ext cx="6407288" cy="48054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Content Placeholder 2"/>
          <p:cNvSpPr txBox="1"/>
          <p:nvPr>
            <p:ph type="body" idx="1"/>
          </p:nvPr>
        </p:nvSpPr>
        <p:spPr>
          <a:xfrm>
            <a:off x="507999" y="1498599"/>
            <a:ext cx="10974638" cy="4606393"/>
          </a:xfrm>
          <a:prstGeom prst="rect">
            <a:avLst/>
          </a:prstGeom>
        </p:spPr>
        <p:txBody>
          <a:bodyPr/>
          <a:lstStyle/>
          <a:p>
            <a:pPr marL="240631" indent="-240631" defTabSz="755933">
              <a:lnSpc>
                <a:spcPct val="80000"/>
              </a:lnSpc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40631" indent="-240631" defTabSz="755933">
              <a:lnSpc>
                <a:spcPct val="80000"/>
              </a:lnSpc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40631" indent="-240631" defTabSz="755933">
              <a:lnSpc>
                <a:spcPct val="80000"/>
              </a:lnSpc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40631" indent="-240631" defTabSz="755933">
              <a:lnSpc>
                <a:spcPct val="80000"/>
              </a:lnSpc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40631" indent="-240631" defTabSz="755933">
              <a:lnSpc>
                <a:spcPct val="80000"/>
              </a:lnSpc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40631" indent="-240631" defTabSz="755933">
              <a:lnSpc>
                <a:spcPct val="80000"/>
              </a:lnSpc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40631" indent="-240631" defTabSz="755933">
              <a:lnSpc>
                <a:spcPct val="80000"/>
              </a:lnSpc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40631" indent="-240631" defTabSz="755933">
              <a:lnSpc>
                <a:spcPct val="80000"/>
              </a:lnSpc>
              <a:spcBef>
                <a:spcPts val="50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Draw topics from a logistic normal, where topic occurrence can exhibit correlations</a:t>
            </a:r>
          </a:p>
        </p:txBody>
      </p:sp>
      <p:sp>
        <p:nvSpPr>
          <p:cNvPr id="567" name="Slide Number Placeholder 3"/>
          <p:cNvSpPr txBox="1"/>
          <p:nvPr>
            <p:ph type="sldNum" sz="quarter" idx="2"/>
          </p:nvPr>
        </p:nvSpPr>
        <p:spPr>
          <a:xfrm>
            <a:off x="11314424" y="6399623"/>
            <a:ext cx="267976" cy="2785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8" name="Title 1"/>
          <p:cNvSpPr txBox="1"/>
          <p:nvPr>
            <p:ph type="title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Correlated topic models (CTM) [Blei et al. 2005]</a:t>
            </a:r>
          </a:p>
        </p:txBody>
      </p:sp>
      <p:pic>
        <p:nvPicPr>
          <p:cNvPr id="56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7158" y="1560359"/>
            <a:ext cx="7772401" cy="2260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Title 1"/>
          <p:cNvSpPr txBox="1"/>
          <p:nvPr>
            <p:ph type="title"/>
          </p:nvPr>
        </p:nvSpPr>
        <p:spPr>
          <a:xfrm>
            <a:off x="508259" y="55750"/>
            <a:ext cx="12192001" cy="990601"/>
          </a:xfrm>
          <a:prstGeom prst="rect">
            <a:avLst/>
          </a:prstGeom>
        </p:spPr>
        <p:txBody>
          <a:bodyPr/>
          <a:lstStyle>
            <a:lvl1pPr algn="l">
              <a:defRPr b="1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Supervised LDA [Blei &amp; McAuliffe 07] </a:t>
            </a:r>
          </a:p>
        </p:txBody>
      </p:sp>
      <p:pic>
        <p:nvPicPr>
          <p:cNvPr id="57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12689" t="14409" r="12835" b="2125"/>
          <a:stretch>
            <a:fillRect/>
          </a:stretch>
        </p:blipFill>
        <p:spPr>
          <a:xfrm>
            <a:off x="1844674" y="1066801"/>
            <a:ext cx="8382001" cy="5281615"/>
          </a:xfrm>
          <a:prstGeom prst="rect">
            <a:avLst/>
          </a:prstGeom>
          <a:ln w="12700">
            <a:miter lim="400000"/>
          </a:ln>
        </p:spPr>
      </p:pic>
      <p:sp>
        <p:nvSpPr>
          <p:cNvPr id="573" name="Slide Number Placeholder 1"/>
          <p:cNvSpPr txBox="1"/>
          <p:nvPr>
            <p:ph type="sldNum" sz="quarter" idx="2"/>
          </p:nvPr>
        </p:nvSpPr>
        <p:spPr>
          <a:xfrm>
            <a:off x="11924024" y="6536150"/>
            <a:ext cx="267976" cy="2785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12696" t="13588" r="12659" b="21431"/>
          <a:stretch>
            <a:fillRect/>
          </a:stretch>
        </p:blipFill>
        <p:spPr>
          <a:xfrm>
            <a:off x="1524000" y="1295399"/>
            <a:ext cx="9157211" cy="4481516"/>
          </a:xfrm>
          <a:prstGeom prst="rect">
            <a:avLst/>
          </a:prstGeom>
          <a:ln w="12700">
            <a:miter lim="400000"/>
          </a:ln>
        </p:spPr>
      </p:pic>
      <p:sp>
        <p:nvSpPr>
          <p:cNvPr id="576" name="Slide Number Placeholder 1"/>
          <p:cNvSpPr txBox="1"/>
          <p:nvPr>
            <p:ph type="sldNum" sz="quarter" idx="2"/>
          </p:nvPr>
        </p:nvSpPr>
        <p:spPr>
          <a:xfrm>
            <a:off x="11924024" y="6536150"/>
            <a:ext cx="267976" cy="2785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77" name="Title 1"/>
          <p:cNvSpPr txBox="1"/>
          <p:nvPr>
            <p:ph type="title"/>
          </p:nvPr>
        </p:nvSpPr>
        <p:spPr>
          <a:xfrm>
            <a:off x="452508" y="-1"/>
            <a:ext cx="12192001" cy="990601"/>
          </a:xfrm>
          <a:prstGeom prst="rect">
            <a:avLst/>
          </a:prstGeom>
        </p:spPr>
        <p:txBody>
          <a:bodyPr/>
          <a:lstStyle>
            <a:lvl1pPr algn="l">
              <a:defRPr b="1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Supervised LDA [Blei &amp; McAuliffe 07]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Rectangle 2"/>
          <p:cNvSpPr txBox="1"/>
          <p:nvPr>
            <p:ph type="title"/>
          </p:nvPr>
        </p:nvSpPr>
        <p:spPr>
          <a:xfrm>
            <a:off x="381166" y="195149"/>
            <a:ext cx="7772401" cy="1143001"/>
          </a:xfrm>
          <a:prstGeom prst="rect">
            <a:avLst/>
          </a:prstGeom>
        </p:spPr>
        <p:txBody>
          <a:bodyPr/>
          <a:lstStyle>
            <a:lvl1pPr algn="l">
              <a:defRPr b="1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Learning topic hierarchies</a:t>
            </a:r>
          </a:p>
        </p:txBody>
      </p:sp>
      <p:sp>
        <p:nvSpPr>
          <p:cNvPr id="580" name="Text Box 4"/>
          <p:cNvSpPr txBox="1"/>
          <p:nvPr/>
        </p:nvSpPr>
        <p:spPr>
          <a:xfrm>
            <a:off x="5825179" y="1352551"/>
            <a:ext cx="830567" cy="610574"/>
          </a:xfrm>
          <a:prstGeom prst="rect">
            <a:avLst/>
          </a:prstGeom>
          <a:ln w="38100">
            <a:solidFill>
              <a:srgbClr val="FF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0959" tIns="60959" rIns="60959" bIns="60959">
            <a:spAutoFit/>
          </a:bodyPr>
          <a:lstStyle/>
          <a:p>
            <a:pPr algn="ctr" defTabSz="1007912"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Topic </a:t>
            </a:r>
            <a:endParaRPr sz="3600"/>
          </a:p>
          <a:p>
            <a:pPr algn="ctr" defTabSz="1007912"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0</a:t>
            </a:r>
          </a:p>
        </p:txBody>
      </p:sp>
      <p:sp>
        <p:nvSpPr>
          <p:cNvPr id="581" name="Text Box 5"/>
          <p:cNvSpPr txBox="1"/>
          <p:nvPr/>
        </p:nvSpPr>
        <p:spPr>
          <a:xfrm>
            <a:off x="4513905" y="2463801"/>
            <a:ext cx="830566" cy="610573"/>
          </a:xfrm>
          <a:prstGeom prst="rect">
            <a:avLst/>
          </a:prstGeom>
          <a:ln w="38100">
            <a:solidFill>
              <a:srgbClr val="FF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0959" tIns="60959" rIns="60959" bIns="60959">
            <a:spAutoFit/>
          </a:bodyPr>
          <a:lstStyle/>
          <a:p>
            <a:pPr algn="ctr" defTabSz="1007912"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Topic </a:t>
            </a:r>
            <a:endParaRPr sz="3600"/>
          </a:p>
          <a:p>
            <a:pPr algn="ctr" defTabSz="1007912"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1.1</a:t>
            </a:r>
          </a:p>
        </p:txBody>
      </p:sp>
      <p:sp>
        <p:nvSpPr>
          <p:cNvPr id="582" name="Text Box 6"/>
          <p:cNvSpPr txBox="1"/>
          <p:nvPr/>
        </p:nvSpPr>
        <p:spPr>
          <a:xfrm>
            <a:off x="7223768" y="2465389"/>
            <a:ext cx="805166" cy="585173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0959" tIns="60959" rIns="60959" bIns="60959">
            <a:spAutoFit/>
          </a:bodyPr>
          <a:lstStyle/>
          <a:p>
            <a:pPr algn="ctr" defTabSz="1007912"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Topic </a:t>
            </a:r>
            <a:endParaRPr sz="3600"/>
          </a:p>
          <a:p>
            <a:pPr algn="ctr" defTabSz="1007912"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1.2</a:t>
            </a:r>
          </a:p>
        </p:txBody>
      </p:sp>
      <p:sp>
        <p:nvSpPr>
          <p:cNvPr id="583" name="Text Box 7"/>
          <p:cNvSpPr txBox="1"/>
          <p:nvPr/>
        </p:nvSpPr>
        <p:spPr>
          <a:xfrm>
            <a:off x="3680468" y="3714751"/>
            <a:ext cx="830566" cy="610574"/>
          </a:xfrm>
          <a:prstGeom prst="rect">
            <a:avLst/>
          </a:prstGeom>
          <a:ln w="38100">
            <a:solidFill>
              <a:srgbClr val="FF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0959" tIns="60959" rIns="60959" bIns="60959">
            <a:spAutoFit/>
          </a:bodyPr>
          <a:lstStyle/>
          <a:p>
            <a:pPr algn="ctr" defTabSz="1007912"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Topic </a:t>
            </a:r>
            <a:endParaRPr sz="3600"/>
          </a:p>
          <a:p>
            <a:pPr algn="ctr" defTabSz="1007912"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2.1</a:t>
            </a:r>
          </a:p>
        </p:txBody>
      </p:sp>
      <p:sp>
        <p:nvSpPr>
          <p:cNvPr id="584" name="Text Box 8"/>
          <p:cNvSpPr txBox="1"/>
          <p:nvPr/>
        </p:nvSpPr>
        <p:spPr>
          <a:xfrm>
            <a:off x="5340992" y="3732214"/>
            <a:ext cx="805166" cy="585173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0959" tIns="60959" rIns="60959" bIns="60959">
            <a:spAutoFit/>
          </a:bodyPr>
          <a:lstStyle/>
          <a:p>
            <a:pPr algn="ctr" defTabSz="1007912"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Topic </a:t>
            </a:r>
            <a:endParaRPr sz="3600"/>
          </a:p>
          <a:p>
            <a:pPr algn="ctr" defTabSz="1007912"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2.2</a:t>
            </a:r>
          </a:p>
        </p:txBody>
      </p:sp>
      <p:sp>
        <p:nvSpPr>
          <p:cNvPr id="585" name="Text Box 9"/>
          <p:cNvSpPr txBox="1"/>
          <p:nvPr/>
        </p:nvSpPr>
        <p:spPr>
          <a:xfrm>
            <a:off x="7223768" y="3729040"/>
            <a:ext cx="805166" cy="585173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0959" tIns="60959" rIns="60959" bIns="60959">
            <a:spAutoFit/>
          </a:bodyPr>
          <a:lstStyle/>
          <a:p>
            <a:pPr algn="ctr" defTabSz="1007912"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Topic </a:t>
            </a:r>
            <a:endParaRPr sz="3600"/>
          </a:p>
          <a:p>
            <a:pPr algn="ctr" defTabSz="1007912"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2.3</a:t>
            </a:r>
          </a:p>
        </p:txBody>
      </p:sp>
      <p:cxnSp>
        <p:nvCxnSpPr>
          <p:cNvPr id="586" name="AutoShape 10"/>
          <p:cNvCxnSpPr>
            <a:stCxn id="580" idx="0"/>
            <a:endCxn id="581" idx="0"/>
          </p:cNvCxnSpPr>
          <p:nvPr/>
        </p:nvCxnSpPr>
        <p:spPr>
          <a:xfrm flipH="1">
            <a:off x="4929187" y="1657838"/>
            <a:ext cx="1311276" cy="1111250"/>
          </a:xfrm>
          <a:prstGeom prst="straightConnector1">
            <a:avLst/>
          </a:prstGeom>
          <a:ln w="38100">
            <a:solidFill>
              <a:srgbClr val="FF0000"/>
            </a:solidFill>
          </a:ln>
        </p:spPr>
      </p:cxnSp>
      <p:cxnSp>
        <p:nvCxnSpPr>
          <p:cNvPr id="587" name="AutoShape 11"/>
          <p:cNvCxnSpPr>
            <a:stCxn id="580" idx="0"/>
            <a:endCxn id="582" idx="0"/>
          </p:cNvCxnSpPr>
          <p:nvPr/>
        </p:nvCxnSpPr>
        <p:spPr>
          <a:xfrm>
            <a:off x="6240462" y="1657838"/>
            <a:ext cx="1385889" cy="1100138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cxnSp>
        <p:nvCxnSpPr>
          <p:cNvPr id="588" name="AutoShape 12"/>
          <p:cNvCxnSpPr>
            <a:stCxn id="581" idx="0"/>
            <a:endCxn id="584" idx="0"/>
          </p:cNvCxnSpPr>
          <p:nvPr/>
        </p:nvCxnSpPr>
        <p:spPr>
          <a:xfrm>
            <a:off x="4929187" y="2769087"/>
            <a:ext cx="814388" cy="1255714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cxnSp>
        <p:nvCxnSpPr>
          <p:cNvPr id="589" name="AutoShape 13"/>
          <p:cNvCxnSpPr>
            <a:stCxn id="581" idx="0"/>
            <a:endCxn id="583" idx="0"/>
          </p:cNvCxnSpPr>
          <p:nvPr/>
        </p:nvCxnSpPr>
        <p:spPr>
          <a:xfrm flipH="1">
            <a:off x="4095750" y="2769087"/>
            <a:ext cx="833438" cy="1250952"/>
          </a:xfrm>
          <a:prstGeom prst="straightConnector1">
            <a:avLst/>
          </a:prstGeom>
          <a:ln w="38100">
            <a:solidFill>
              <a:srgbClr val="FF0000"/>
            </a:solidFill>
          </a:ln>
        </p:spPr>
      </p:cxnSp>
      <p:cxnSp>
        <p:nvCxnSpPr>
          <p:cNvPr id="590" name="AutoShape 14"/>
          <p:cNvCxnSpPr>
            <a:stCxn id="582" idx="0"/>
            <a:endCxn id="585" idx="0"/>
          </p:cNvCxnSpPr>
          <p:nvPr/>
        </p:nvCxnSpPr>
        <p:spPr>
          <a:xfrm>
            <a:off x="7626350" y="2757975"/>
            <a:ext cx="1" cy="1263652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591" name="Text Box 15"/>
          <p:cNvSpPr txBox="1"/>
          <p:nvPr/>
        </p:nvSpPr>
        <p:spPr>
          <a:xfrm>
            <a:off x="1700847" y="1574800"/>
            <a:ext cx="2899093" cy="989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9" tIns="60959" rIns="60959" bIns="60959">
            <a:spAutoFit/>
          </a:bodyPr>
          <a:lstStyle>
            <a:lvl1pPr algn="ctr" defTabSz="1007912">
              <a:defRPr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topics in each document form a path from root to leaf</a:t>
            </a:r>
          </a:p>
        </p:txBody>
      </p:sp>
      <p:sp>
        <p:nvSpPr>
          <p:cNvPr id="592" name="Slide Number Placeholder 1"/>
          <p:cNvSpPr txBox="1"/>
          <p:nvPr>
            <p:ph type="sldNum" sz="quarter" idx="2"/>
          </p:nvPr>
        </p:nvSpPr>
        <p:spPr>
          <a:xfrm>
            <a:off x="11924024" y="6536150"/>
            <a:ext cx="267976" cy="2785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9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25640" y="4543635"/>
            <a:ext cx="4914901" cy="1651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Rectangle 2"/>
          <p:cNvSpPr txBox="1"/>
          <p:nvPr>
            <p:ph type="title"/>
          </p:nvPr>
        </p:nvSpPr>
        <p:spPr>
          <a:xfrm>
            <a:off x="381166" y="195149"/>
            <a:ext cx="7772401" cy="1143001"/>
          </a:xfrm>
          <a:prstGeom prst="rect">
            <a:avLst/>
          </a:prstGeom>
        </p:spPr>
        <p:txBody>
          <a:bodyPr/>
          <a:lstStyle>
            <a:lvl1pPr algn="l">
              <a:defRPr b="1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Learning topic hierarchies</a:t>
            </a:r>
          </a:p>
        </p:txBody>
      </p:sp>
      <p:sp>
        <p:nvSpPr>
          <p:cNvPr id="596" name="Slide Number Placeholder 1"/>
          <p:cNvSpPr txBox="1"/>
          <p:nvPr>
            <p:ph type="sldNum" sz="quarter" idx="2"/>
          </p:nvPr>
        </p:nvSpPr>
        <p:spPr>
          <a:xfrm>
            <a:off x="11924024" y="6536150"/>
            <a:ext cx="267976" cy="2785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97" name="Object 3" descr="Object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85213" y="1432637"/>
            <a:ext cx="6642498" cy="37623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Today’s lecture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 defTabSz="457200">
              <a:defRPr b="1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Today’s lecture</a:t>
            </a:r>
          </a:p>
        </p:txBody>
      </p:sp>
      <p:sp>
        <p:nvSpPr>
          <p:cNvPr id="600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b="1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01" name="Latent semantic indexing…"/>
          <p:cNvSpPr txBox="1"/>
          <p:nvPr>
            <p:ph type="body" idx="4294967295"/>
          </p:nvPr>
        </p:nvSpPr>
        <p:spPr>
          <a:xfrm>
            <a:off x="631530" y="1544531"/>
            <a:ext cx="11040724" cy="4994590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Latent semantic indexing</a:t>
            </a:r>
          </a:p>
          <a:p>
            <a: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Continue on topic model</a:t>
            </a:r>
          </a:p>
          <a:p>
            <a:pPr lvl="1" marL="800100" indent="-342900" defTabSz="457200">
              <a:spcBef>
                <a:spcPts val="500"/>
              </a:spcBef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Bayesian inference of topic model</a:t>
            </a:r>
          </a:p>
          <a:p>
            <a:pPr lvl="1" marL="800100" indent="-342900" defTabSz="457200">
              <a:spcBef>
                <a:spcPts val="500"/>
              </a:spcBef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Variational inference for LDA</a:t>
            </a:r>
          </a:p>
          <a:p>
            <a:pPr lvl="1" marL="800100" indent="-342900" defTabSz="457200">
              <a:spcBef>
                <a:spcPts val="500"/>
              </a:spcBef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Gibbs sampling, Markov chain Monte-Carlo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Low-dimensional, dense vector representation [Deerwester et al. 1998]"/>
          <p:cNvSpPr txBox="1"/>
          <p:nvPr>
            <p:ph type="title" idx="4294967295"/>
          </p:nvPr>
        </p:nvSpPr>
        <p:spPr>
          <a:xfrm>
            <a:off x="386860" y="528637"/>
            <a:ext cx="1219200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 defTabSz="429768">
              <a:defRPr b="1" sz="282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Low-dimensional, dense vector representation [Deerwester et al. 1998]</a:t>
            </a:r>
          </a:p>
        </p:txBody>
      </p:sp>
      <p:sp>
        <p:nvSpPr>
          <p:cNvPr id="151" name="Slide Number"/>
          <p:cNvSpPr txBox="1"/>
          <p:nvPr>
            <p:ph type="sldNum" sz="quarter" idx="4294967295"/>
          </p:nvPr>
        </p:nvSpPr>
        <p:spPr>
          <a:xfrm>
            <a:off x="10857975" y="6049983"/>
            <a:ext cx="225402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b="1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52" name="Rectangle"/>
          <p:cNvSpPr/>
          <p:nvPr/>
        </p:nvSpPr>
        <p:spPr>
          <a:xfrm>
            <a:off x="1771847" y="2203412"/>
            <a:ext cx="559513" cy="3233718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3" name="Rectangle"/>
          <p:cNvSpPr/>
          <p:nvPr/>
        </p:nvSpPr>
        <p:spPr>
          <a:xfrm>
            <a:off x="3023391" y="2203412"/>
            <a:ext cx="559513" cy="3233718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4" name="Desk"/>
          <p:cNvSpPr/>
          <p:nvPr/>
        </p:nvSpPr>
        <p:spPr>
          <a:xfrm>
            <a:off x="1914970" y="2412355"/>
            <a:ext cx="273269" cy="1372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572" y="21600"/>
                </a:lnTo>
                <a:lnTo>
                  <a:pt x="1077" y="4346"/>
                </a:lnTo>
                <a:cubicBezTo>
                  <a:pt x="1110" y="3370"/>
                  <a:pt x="1484" y="2704"/>
                  <a:pt x="1998" y="2704"/>
                </a:cubicBezTo>
                <a:lnTo>
                  <a:pt x="7535" y="2704"/>
                </a:lnTo>
                <a:lnTo>
                  <a:pt x="7535" y="769"/>
                </a:lnTo>
                <a:lnTo>
                  <a:pt x="14064" y="769"/>
                </a:lnTo>
                <a:lnTo>
                  <a:pt x="14064" y="2704"/>
                </a:lnTo>
                <a:lnTo>
                  <a:pt x="19602" y="2704"/>
                </a:lnTo>
                <a:cubicBezTo>
                  <a:pt x="20116" y="2704"/>
                  <a:pt x="20488" y="3370"/>
                  <a:pt x="20522" y="4346"/>
                </a:cubicBezTo>
                <a:lnTo>
                  <a:pt x="2102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7801" y="1300"/>
                </a:moveTo>
                <a:lnTo>
                  <a:pt x="7801" y="2704"/>
                </a:lnTo>
                <a:lnTo>
                  <a:pt x="13797" y="2704"/>
                </a:lnTo>
                <a:lnTo>
                  <a:pt x="13797" y="1300"/>
                </a:lnTo>
                <a:lnTo>
                  <a:pt x="7801" y="1300"/>
                </a:lnTo>
                <a:close/>
              </a:path>
            </a:pathLst>
          </a:custGeom>
          <a:solidFill>
            <a:srgbClr val="332C20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55" name="Desk"/>
          <p:cNvSpPr/>
          <p:nvPr/>
        </p:nvSpPr>
        <p:spPr>
          <a:xfrm rot="10800000">
            <a:off x="1914970" y="5201045"/>
            <a:ext cx="273269" cy="13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572" y="21600"/>
                </a:lnTo>
                <a:lnTo>
                  <a:pt x="1077" y="4346"/>
                </a:lnTo>
                <a:cubicBezTo>
                  <a:pt x="1110" y="3370"/>
                  <a:pt x="1484" y="2704"/>
                  <a:pt x="1998" y="2704"/>
                </a:cubicBezTo>
                <a:lnTo>
                  <a:pt x="7535" y="2704"/>
                </a:lnTo>
                <a:lnTo>
                  <a:pt x="7535" y="769"/>
                </a:lnTo>
                <a:lnTo>
                  <a:pt x="14064" y="769"/>
                </a:lnTo>
                <a:lnTo>
                  <a:pt x="14064" y="2704"/>
                </a:lnTo>
                <a:lnTo>
                  <a:pt x="19602" y="2704"/>
                </a:lnTo>
                <a:cubicBezTo>
                  <a:pt x="20116" y="2704"/>
                  <a:pt x="20488" y="3370"/>
                  <a:pt x="20522" y="4346"/>
                </a:cubicBezTo>
                <a:lnTo>
                  <a:pt x="2102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7801" y="1300"/>
                </a:moveTo>
                <a:lnTo>
                  <a:pt x="7801" y="2704"/>
                </a:lnTo>
                <a:lnTo>
                  <a:pt x="13797" y="2704"/>
                </a:lnTo>
                <a:lnTo>
                  <a:pt x="13797" y="1300"/>
                </a:lnTo>
                <a:lnTo>
                  <a:pt x="7801" y="1300"/>
                </a:lnTo>
                <a:close/>
              </a:path>
            </a:pathLst>
          </a:custGeom>
          <a:solidFill>
            <a:srgbClr val="332C20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56" name="Desk"/>
          <p:cNvSpPr/>
          <p:nvPr/>
        </p:nvSpPr>
        <p:spPr>
          <a:xfrm>
            <a:off x="3166513" y="2357277"/>
            <a:ext cx="273270" cy="13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572" y="21600"/>
                </a:lnTo>
                <a:lnTo>
                  <a:pt x="1077" y="4346"/>
                </a:lnTo>
                <a:cubicBezTo>
                  <a:pt x="1110" y="3370"/>
                  <a:pt x="1484" y="2704"/>
                  <a:pt x="1998" y="2704"/>
                </a:cubicBezTo>
                <a:lnTo>
                  <a:pt x="7535" y="2704"/>
                </a:lnTo>
                <a:lnTo>
                  <a:pt x="7535" y="769"/>
                </a:lnTo>
                <a:lnTo>
                  <a:pt x="14064" y="769"/>
                </a:lnTo>
                <a:lnTo>
                  <a:pt x="14064" y="2704"/>
                </a:lnTo>
                <a:lnTo>
                  <a:pt x="19602" y="2704"/>
                </a:lnTo>
                <a:cubicBezTo>
                  <a:pt x="20116" y="2704"/>
                  <a:pt x="20488" y="3370"/>
                  <a:pt x="20522" y="4346"/>
                </a:cubicBezTo>
                <a:lnTo>
                  <a:pt x="2102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7801" y="1300"/>
                </a:moveTo>
                <a:lnTo>
                  <a:pt x="7801" y="2704"/>
                </a:lnTo>
                <a:lnTo>
                  <a:pt x="13797" y="2704"/>
                </a:lnTo>
                <a:lnTo>
                  <a:pt x="13797" y="1300"/>
                </a:lnTo>
                <a:lnTo>
                  <a:pt x="7801" y="1300"/>
                </a:lnTo>
                <a:close/>
              </a:path>
            </a:pathLst>
          </a:custGeom>
          <a:solidFill>
            <a:srgbClr val="332C20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57" name="Desk"/>
          <p:cNvSpPr/>
          <p:nvPr/>
        </p:nvSpPr>
        <p:spPr>
          <a:xfrm rot="10800000">
            <a:off x="3166513" y="5145968"/>
            <a:ext cx="273270" cy="1372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572" y="21600"/>
                </a:lnTo>
                <a:lnTo>
                  <a:pt x="1077" y="4346"/>
                </a:lnTo>
                <a:cubicBezTo>
                  <a:pt x="1110" y="3370"/>
                  <a:pt x="1484" y="2704"/>
                  <a:pt x="1998" y="2704"/>
                </a:cubicBezTo>
                <a:lnTo>
                  <a:pt x="7535" y="2704"/>
                </a:lnTo>
                <a:lnTo>
                  <a:pt x="7535" y="769"/>
                </a:lnTo>
                <a:lnTo>
                  <a:pt x="14064" y="769"/>
                </a:lnTo>
                <a:lnTo>
                  <a:pt x="14064" y="2704"/>
                </a:lnTo>
                <a:lnTo>
                  <a:pt x="19602" y="2704"/>
                </a:lnTo>
                <a:cubicBezTo>
                  <a:pt x="20116" y="2704"/>
                  <a:pt x="20488" y="3370"/>
                  <a:pt x="20522" y="4346"/>
                </a:cubicBezTo>
                <a:lnTo>
                  <a:pt x="2102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7801" y="1300"/>
                </a:moveTo>
                <a:lnTo>
                  <a:pt x="7801" y="2704"/>
                </a:lnTo>
                <a:lnTo>
                  <a:pt x="13797" y="2704"/>
                </a:lnTo>
                <a:lnTo>
                  <a:pt x="13797" y="1300"/>
                </a:lnTo>
                <a:lnTo>
                  <a:pt x="7801" y="1300"/>
                </a:lnTo>
                <a:close/>
              </a:path>
            </a:pathLst>
          </a:custGeom>
          <a:solidFill>
            <a:srgbClr val="332C20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58" name="0"/>
          <p:cNvSpPr txBox="1"/>
          <p:nvPr/>
        </p:nvSpPr>
        <p:spPr>
          <a:xfrm>
            <a:off x="1935966" y="2675523"/>
            <a:ext cx="231275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59" name="0"/>
          <p:cNvSpPr txBox="1"/>
          <p:nvPr/>
        </p:nvSpPr>
        <p:spPr>
          <a:xfrm>
            <a:off x="1935966" y="3069501"/>
            <a:ext cx="231275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60" name="1"/>
          <p:cNvSpPr txBox="1"/>
          <p:nvPr/>
        </p:nvSpPr>
        <p:spPr>
          <a:xfrm>
            <a:off x="1935966" y="3463479"/>
            <a:ext cx="231275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1" name="0"/>
          <p:cNvSpPr txBox="1"/>
          <p:nvPr/>
        </p:nvSpPr>
        <p:spPr>
          <a:xfrm>
            <a:off x="1935966" y="3857457"/>
            <a:ext cx="231275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62" name="0"/>
          <p:cNvSpPr txBox="1"/>
          <p:nvPr/>
        </p:nvSpPr>
        <p:spPr>
          <a:xfrm>
            <a:off x="1935966" y="4251435"/>
            <a:ext cx="231275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63" name="0"/>
          <p:cNvSpPr txBox="1"/>
          <p:nvPr/>
        </p:nvSpPr>
        <p:spPr>
          <a:xfrm>
            <a:off x="1935966" y="4645413"/>
            <a:ext cx="231275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64" name="1"/>
          <p:cNvSpPr txBox="1"/>
          <p:nvPr/>
        </p:nvSpPr>
        <p:spPr>
          <a:xfrm>
            <a:off x="3187511" y="2659996"/>
            <a:ext cx="231275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5" name="0"/>
          <p:cNvSpPr txBox="1"/>
          <p:nvPr/>
        </p:nvSpPr>
        <p:spPr>
          <a:xfrm>
            <a:off x="3187511" y="3053974"/>
            <a:ext cx="231275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66" name="0"/>
          <p:cNvSpPr txBox="1"/>
          <p:nvPr/>
        </p:nvSpPr>
        <p:spPr>
          <a:xfrm>
            <a:off x="3187511" y="3447951"/>
            <a:ext cx="231275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67" name="0"/>
          <p:cNvSpPr txBox="1"/>
          <p:nvPr/>
        </p:nvSpPr>
        <p:spPr>
          <a:xfrm>
            <a:off x="3187511" y="3841930"/>
            <a:ext cx="231275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68" name="0"/>
          <p:cNvSpPr txBox="1"/>
          <p:nvPr/>
        </p:nvSpPr>
        <p:spPr>
          <a:xfrm>
            <a:off x="3187511" y="4235908"/>
            <a:ext cx="231275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69" name="0"/>
          <p:cNvSpPr txBox="1"/>
          <p:nvPr/>
        </p:nvSpPr>
        <p:spPr>
          <a:xfrm>
            <a:off x="3187511" y="4629886"/>
            <a:ext cx="231275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70" name="auto"/>
          <p:cNvSpPr txBox="1"/>
          <p:nvPr/>
        </p:nvSpPr>
        <p:spPr>
          <a:xfrm>
            <a:off x="889880" y="3447951"/>
            <a:ext cx="549061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auto</a:t>
            </a:r>
          </a:p>
        </p:txBody>
      </p:sp>
      <p:sp>
        <p:nvSpPr>
          <p:cNvPr id="171" name="car"/>
          <p:cNvSpPr txBox="1"/>
          <p:nvPr/>
        </p:nvSpPr>
        <p:spPr>
          <a:xfrm>
            <a:off x="952159" y="2659996"/>
            <a:ext cx="421701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car</a:t>
            </a:r>
          </a:p>
        </p:txBody>
      </p:sp>
      <p:sp>
        <p:nvSpPr>
          <p:cNvPr id="172" name="x"/>
          <p:cNvSpPr txBox="1"/>
          <p:nvPr/>
        </p:nvSpPr>
        <p:spPr>
          <a:xfrm>
            <a:off x="2568157" y="3463479"/>
            <a:ext cx="218439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173" name="Rectangle"/>
          <p:cNvSpPr/>
          <p:nvPr/>
        </p:nvSpPr>
        <p:spPr>
          <a:xfrm>
            <a:off x="7944801" y="2597389"/>
            <a:ext cx="559513" cy="208284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4" name="Desk"/>
          <p:cNvSpPr/>
          <p:nvPr/>
        </p:nvSpPr>
        <p:spPr>
          <a:xfrm>
            <a:off x="8087923" y="2806332"/>
            <a:ext cx="273269" cy="13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572" y="21600"/>
                </a:lnTo>
                <a:lnTo>
                  <a:pt x="1077" y="4346"/>
                </a:lnTo>
                <a:cubicBezTo>
                  <a:pt x="1110" y="3370"/>
                  <a:pt x="1484" y="2704"/>
                  <a:pt x="1998" y="2704"/>
                </a:cubicBezTo>
                <a:lnTo>
                  <a:pt x="7535" y="2704"/>
                </a:lnTo>
                <a:lnTo>
                  <a:pt x="7535" y="769"/>
                </a:lnTo>
                <a:lnTo>
                  <a:pt x="14064" y="769"/>
                </a:lnTo>
                <a:lnTo>
                  <a:pt x="14064" y="2704"/>
                </a:lnTo>
                <a:lnTo>
                  <a:pt x="19602" y="2704"/>
                </a:lnTo>
                <a:cubicBezTo>
                  <a:pt x="20116" y="2704"/>
                  <a:pt x="20488" y="3370"/>
                  <a:pt x="20522" y="4346"/>
                </a:cubicBezTo>
                <a:lnTo>
                  <a:pt x="2102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7801" y="1300"/>
                </a:moveTo>
                <a:lnTo>
                  <a:pt x="7801" y="2704"/>
                </a:lnTo>
                <a:lnTo>
                  <a:pt x="13797" y="2704"/>
                </a:lnTo>
                <a:lnTo>
                  <a:pt x="13797" y="1300"/>
                </a:lnTo>
                <a:lnTo>
                  <a:pt x="7801" y="1300"/>
                </a:lnTo>
                <a:close/>
              </a:path>
            </a:pathLst>
          </a:custGeom>
          <a:solidFill>
            <a:srgbClr val="332C20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75" name="Desk"/>
          <p:cNvSpPr/>
          <p:nvPr/>
        </p:nvSpPr>
        <p:spPr>
          <a:xfrm rot="10800000">
            <a:off x="8087923" y="4264135"/>
            <a:ext cx="273269" cy="1372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572" y="21600"/>
                </a:lnTo>
                <a:lnTo>
                  <a:pt x="1077" y="4346"/>
                </a:lnTo>
                <a:cubicBezTo>
                  <a:pt x="1110" y="3370"/>
                  <a:pt x="1484" y="2704"/>
                  <a:pt x="1998" y="2704"/>
                </a:cubicBezTo>
                <a:lnTo>
                  <a:pt x="7535" y="2704"/>
                </a:lnTo>
                <a:lnTo>
                  <a:pt x="7535" y="769"/>
                </a:lnTo>
                <a:lnTo>
                  <a:pt x="14064" y="769"/>
                </a:lnTo>
                <a:lnTo>
                  <a:pt x="14064" y="2704"/>
                </a:lnTo>
                <a:lnTo>
                  <a:pt x="19602" y="2704"/>
                </a:lnTo>
                <a:cubicBezTo>
                  <a:pt x="20116" y="2704"/>
                  <a:pt x="20488" y="3370"/>
                  <a:pt x="20522" y="4346"/>
                </a:cubicBezTo>
                <a:lnTo>
                  <a:pt x="2102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7801" y="1300"/>
                </a:moveTo>
                <a:lnTo>
                  <a:pt x="7801" y="2704"/>
                </a:lnTo>
                <a:lnTo>
                  <a:pt x="13797" y="2704"/>
                </a:lnTo>
                <a:lnTo>
                  <a:pt x="13797" y="1300"/>
                </a:lnTo>
                <a:lnTo>
                  <a:pt x="7801" y="1300"/>
                </a:lnTo>
                <a:close/>
              </a:path>
            </a:pathLst>
          </a:custGeom>
          <a:solidFill>
            <a:srgbClr val="332C20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76" name="0.5"/>
          <p:cNvSpPr txBox="1"/>
          <p:nvPr/>
        </p:nvSpPr>
        <p:spPr>
          <a:xfrm>
            <a:off x="8013595" y="3053974"/>
            <a:ext cx="421924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0.5</a:t>
            </a:r>
          </a:p>
        </p:txBody>
      </p:sp>
      <p:sp>
        <p:nvSpPr>
          <p:cNvPr id="177" name="0.3"/>
          <p:cNvSpPr txBox="1"/>
          <p:nvPr/>
        </p:nvSpPr>
        <p:spPr>
          <a:xfrm>
            <a:off x="8013595" y="3463479"/>
            <a:ext cx="421924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0.3</a:t>
            </a:r>
          </a:p>
        </p:txBody>
      </p:sp>
      <p:sp>
        <p:nvSpPr>
          <p:cNvPr id="178" name="0.2"/>
          <p:cNvSpPr txBox="1"/>
          <p:nvPr/>
        </p:nvSpPr>
        <p:spPr>
          <a:xfrm>
            <a:off x="8013595" y="3875348"/>
            <a:ext cx="421924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0.2</a:t>
            </a:r>
          </a:p>
        </p:txBody>
      </p:sp>
      <p:sp>
        <p:nvSpPr>
          <p:cNvPr id="179" name="x"/>
          <p:cNvSpPr txBox="1"/>
          <p:nvPr/>
        </p:nvSpPr>
        <p:spPr>
          <a:xfrm>
            <a:off x="8690029" y="3463479"/>
            <a:ext cx="218439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x</a:t>
            </a:r>
          </a:p>
        </p:txBody>
      </p:sp>
      <p:sp>
        <p:nvSpPr>
          <p:cNvPr id="180" name="Line"/>
          <p:cNvSpPr/>
          <p:nvPr/>
        </p:nvSpPr>
        <p:spPr>
          <a:xfrm>
            <a:off x="4433975" y="3780841"/>
            <a:ext cx="2772793" cy="1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1" name="latent semantic indexing"/>
          <p:cNvSpPr txBox="1"/>
          <p:nvPr/>
        </p:nvSpPr>
        <p:spPr>
          <a:xfrm>
            <a:off x="4650091" y="3191508"/>
            <a:ext cx="2556678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latent semantic indexing</a:t>
            </a:r>
          </a:p>
        </p:txBody>
      </p:sp>
      <p:sp>
        <p:nvSpPr>
          <p:cNvPr id="182" name="Rectangle"/>
          <p:cNvSpPr/>
          <p:nvPr/>
        </p:nvSpPr>
        <p:spPr>
          <a:xfrm>
            <a:off x="9242346" y="2597389"/>
            <a:ext cx="559514" cy="208284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83" name="Desk"/>
          <p:cNvSpPr/>
          <p:nvPr/>
        </p:nvSpPr>
        <p:spPr>
          <a:xfrm>
            <a:off x="9385468" y="2806332"/>
            <a:ext cx="273270" cy="137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572" y="21600"/>
                </a:lnTo>
                <a:lnTo>
                  <a:pt x="1077" y="4346"/>
                </a:lnTo>
                <a:cubicBezTo>
                  <a:pt x="1110" y="3370"/>
                  <a:pt x="1484" y="2704"/>
                  <a:pt x="1998" y="2704"/>
                </a:cubicBezTo>
                <a:lnTo>
                  <a:pt x="7535" y="2704"/>
                </a:lnTo>
                <a:lnTo>
                  <a:pt x="7535" y="769"/>
                </a:lnTo>
                <a:lnTo>
                  <a:pt x="14064" y="769"/>
                </a:lnTo>
                <a:lnTo>
                  <a:pt x="14064" y="2704"/>
                </a:lnTo>
                <a:lnTo>
                  <a:pt x="19602" y="2704"/>
                </a:lnTo>
                <a:cubicBezTo>
                  <a:pt x="20116" y="2704"/>
                  <a:pt x="20488" y="3370"/>
                  <a:pt x="20522" y="4346"/>
                </a:cubicBezTo>
                <a:lnTo>
                  <a:pt x="2102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7801" y="1300"/>
                </a:moveTo>
                <a:lnTo>
                  <a:pt x="7801" y="2704"/>
                </a:lnTo>
                <a:lnTo>
                  <a:pt x="13797" y="2704"/>
                </a:lnTo>
                <a:lnTo>
                  <a:pt x="13797" y="1300"/>
                </a:lnTo>
                <a:lnTo>
                  <a:pt x="7801" y="1300"/>
                </a:lnTo>
                <a:close/>
              </a:path>
            </a:pathLst>
          </a:custGeom>
          <a:solidFill>
            <a:srgbClr val="332C20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84" name="Desk"/>
          <p:cNvSpPr/>
          <p:nvPr/>
        </p:nvSpPr>
        <p:spPr>
          <a:xfrm rot="10800000">
            <a:off x="9385468" y="4264135"/>
            <a:ext cx="273270" cy="1372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572" y="21600"/>
                </a:lnTo>
                <a:lnTo>
                  <a:pt x="1077" y="4346"/>
                </a:lnTo>
                <a:cubicBezTo>
                  <a:pt x="1110" y="3370"/>
                  <a:pt x="1484" y="2704"/>
                  <a:pt x="1998" y="2704"/>
                </a:cubicBezTo>
                <a:lnTo>
                  <a:pt x="7535" y="2704"/>
                </a:lnTo>
                <a:lnTo>
                  <a:pt x="7535" y="769"/>
                </a:lnTo>
                <a:lnTo>
                  <a:pt x="14064" y="769"/>
                </a:lnTo>
                <a:lnTo>
                  <a:pt x="14064" y="2704"/>
                </a:lnTo>
                <a:lnTo>
                  <a:pt x="19602" y="2704"/>
                </a:lnTo>
                <a:cubicBezTo>
                  <a:pt x="20116" y="2704"/>
                  <a:pt x="20488" y="3370"/>
                  <a:pt x="20522" y="4346"/>
                </a:cubicBezTo>
                <a:lnTo>
                  <a:pt x="2102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7801" y="1300"/>
                </a:moveTo>
                <a:lnTo>
                  <a:pt x="7801" y="2704"/>
                </a:lnTo>
                <a:lnTo>
                  <a:pt x="13797" y="2704"/>
                </a:lnTo>
                <a:lnTo>
                  <a:pt x="13797" y="1300"/>
                </a:lnTo>
                <a:lnTo>
                  <a:pt x="7801" y="1300"/>
                </a:lnTo>
                <a:close/>
              </a:path>
            </a:pathLst>
          </a:custGeom>
          <a:solidFill>
            <a:srgbClr val="332C20"/>
          </a:solidFill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85" name="0.2"/>
          <p:cNvSpPr txBox="1"/>
          <p:nvPr/>
        </p:nvSpPr>
        <p:spPr>
          <a:xfrm>
            <a:off x="9311141" y="3065179"/>
            <a:ext cx="421924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0.2</a:t>
            </a:r>
          </a:p>
        </p:txBody>
      </p:sp>
      <p:sp>
        <p:nvSpPr>
          <p:cNvPr id="186" name="0.3"/>
          <p:cNvSpPr txBox="1"/>
          <p:nvPr/>
        </p:nvSpPr>
        <p:spPr>
          <a:xfrm>
            <a:off x="9311141" y="3463479"/>
            <a:ext cx="421924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0.3</a:t>
            </a:r>
          </a:p>
        </p:txBody>
      </p:sp>
      <p:sp>
        <p:nvSpPr>
          <p:cNvPr id="187" name="0.1"/>
          <p:cNvSpPr txBox="1"/>
          <p:nvPr/>
        </p:nvSpPr>
        <p:spPr>
          <a:xfrm>
            <a:off x="9323841" y="3854630"/>
            <a:ext cx="421924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0.1</a:t>
            </a:r>
          </a:p>
        </p:txBody>
      </p:sp>
      <p:sp>
        <p:nvSpPr>
          <p:cNvPr id="188" name="Rectangle"/>
          <p:cNvSpPr/>
          <p:nvPr/>
        </p:nvSpPr>
        <p:spPr>
          <a:xfrm>
            <a:off x="903568" y="2572986"/>
            <a:ext cx="3291001" cy="446629"/>
          </a:xfrm>
          <a:prstGeom prst="rect">
            <a:avLst/>
          </a:prstGeom>
          <a:ln w="25400">
            <a:solidFill>
              <a:srgbClr val="FF2600"/>
            </a:solidFill>
            <a:custDash>
              <a:ds d="200000" sp="200000"/>
            </a:custDash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FF2600"/>
                </a:solidFill>
              </a:defRPr>
            </a:pPr>
          </a:p>
        </p:txBody>
      </p:sp>
      <p:sp>
        <p:nvSpPr>
          <p:cNvPr id="189" name="Rectangle"/>
          <p:cNvSpPr/>
          <p:nvPr/>
        </p:nvSpPr>
        <p:spPr>
          <a:xfrm>
            <a:off x="7341953" y="3005989"/>
            <a:ext cx="3291000" cy="446630"/>
          </a:xfrm>
          <a:prstGeom prst="rect">
            <a:avLst/>
          </a:prstGeom>
          <a:ln w="25400">
            <a:solidFill>
              <a:srgbClr val="FF2600"/>
            </a:solidFill>
            <a:custDash>
              <a:ds d="200000" sp="200000"/>
            </a:custDash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FF2600"/>
                </a:solidFill>
              </a:defRPr>
            </a:pPr>
          </a:p>
        </p:txBody>
      </p:sp>
      <p:sp>
        <p:nvSpPr>
          <p:cNvPr id="190" name="word indexing"/>
          <p:cNvSpPr txBox="1"/>
          <p:nvPr/>
        </p:nvSpPr>
        <p:spPr>
          <a:xfrm>
            <a:off x="1159953" y="1447217"/>
            <a:ext cx="1653551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word indexing</a:t>
            </a:r>
          </a:p>
        </p:txBody>
      </p:sp>
      <p:sp>
        <p:nvSpPr>
          <p:cNvPr id="191" name="latent concept indexing"/>
          <p:cNvSpPr txBox="1"/>
          <p:nvPr/>
        </p:nvSpPr>
        <p:spPr>
          <a:xfrm>
            <a:off x="8041901" y="1814529"/>
            <a:ext cx="2657137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latent concept indexing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8" grpId="1"/>
      <p:bldP build="whole" bldLvl="1" animBg="1" rev="0" advAuto="0" spid="189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Latent semantic indexing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 defTabSz="457200">
              <a:defRPr b="1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Latent semantic indexing</a:t>
            </a:r>
          </a:p>
        </p:txBody>
      </p:sp>
      <p:sp>
        <p:nvSpPr>
          <p:cNvPr id="196" name="Slide Number"/>
          <p:cNvSpPr txBox="1"/>
          <p:nvPr>
            <p:ph type="sldNum" sz="quarter" idx="4294967295"/>
          </p:nvPr>
        </p:nvSpPr>
        <p:spPr>
          <a:xfrm>
            <a:off x="10857975" y="6049983"/>
            <a:ext cx="225402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b="1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97" name="Uses statistically derived conceptual indices instead of individual word indexing for retrieval…"/>
          <p:cNvSpPr txBox="1"/>
          <p:nvPr>
            <p:ph type="body" idx="4294967295"/>
          </p:nvPr>
        </p:nvSpPr>
        <p:spPr>
          <a:xfrm>
            <a:off x="631530" y="1544531"/>
            <a:ext cx="11040724" cy="4994590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Uses statistically derived </a:t>
            </a:r>
            <a:r>
              <a:rPr b="1">
                <a:solidFill>
                  <a:srgbClr val="FF2600"/>
                </a:solidFill>
              </a:rPr>
              <a:t>conceptual indices</a:t>
            </a:r>
            <a:r>
              <a:t> instead of individual word indexing for retrieval </a:t>
            </a:r>
          </a:p>
          <a:p>
            <a: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Assumes that there is some underlying or latent structure in word usage that is obscured by variability in word choice </a:t>
            </a:r>
          </a:p>
          <a:p>
            <a: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Key idea: instead of representing documents and queries as vectors in a</a:t>
            </a:r>
            <a:r>
              <a:rPr b="1">
                <a:solidFill>
                  <a:srgbClr val="FF2600"/>
                </a:solidFill>
              </a:rPr>
              <a:t> low dimensional space</a:t>
            </a:r>
            <a:r>
              <a:t> of terms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Low dimensional vector representation of words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 defTabSz="457200">
              <a:defRPr b="1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Low dimensional vector representation of words</a:t>
            </a:r>
          </a:p>
        </p:txBody>
      </p:sp>
      <p:sp>
        <p:nvSpPr>
          <p:cNvPr id="202" name="Slide Number"/>
          <p:cNvSpPr txBox="1"/>
          <p:nvPr>
            <p:ph type="sldNum" sz="quarter" idx="4294967295"/>
          </p:nvPr>
        </p:nvSpPr>
        <p:spPr>
          <a:xfrm>
            <a:off x="10857975" y="6049983"/>
            <a:ext cx="225402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b="1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03" name="Axes are concepts, also called principal components (PCA)"/>
          <p:cNvSpPr txBox="1"/>
          <p:nvPr>
            <p:ph type="body" idx="4294967295"/>
          </p:nvPr>
        </p:nvSpPr>
        <p:spPr>
          <a:xfrm>
            <a:off x="631530" y="1544531"/>
            <a:ext cx="11040724" cy="4994590"/>
          </a:xfrm>
          <a:prstGeom prst="rect">
            <a:avLst/>
          </a:prstGeom>
        </p:spPr>
        <p:txBody>
          <a:bodyPr lIns="45719" tIns="45719" rIns="45719" bIns="45719"/>
          <a:lstStyle>
            <a:lvl1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Axes are concepts, also called principal components (PCA)</a:t>
            </a:r>
          </a:p>
        </p:txBody>
      </p:sp>
      <p:pic>
        <p:nvPicPr>
          <p:cNvPr id="20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45311" y="2418169"/>
            <a:ext cx="4833869" cy="3707862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“car insurance”"/>
          <p:cNvSpPr txBox="1"/>
          <p:nvPr/>
        </p:nvSpPr>
        <p:spPr>
          <a:xfrm>
            <a:off x="2172156" y="6052268"/>
            <a:ext cx="1819421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“car insurance”</a:t>
            </a:r>
          </a:p>
        </p:txBody>
      </p:sp>
      <p:sp>
        <p:nvSpPr>
          <p:cNvPr id="206" name="“auto repair”"/>
          <p:cNvSpPr txBox="1"/>
          <p:nvPr/>
        </p:nvSpPr>
        <p:spPr>
          <a:xfrm>
            <a:off x="8119325" y="4988440"/>
            <a:ext cx="1514136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“auto repair”</a:t>
            </a:r>
          </a:p>
        </p:txBody>
      </p:sp>
      <p:sp>
        <p:nvSpPr>
          <p:cNvPr id="207" name="“auto”"/>
          <p:cNvSpPr txBox="1"/>
          <p:nvPr/>
        </p:nvSpPr>
        <p:spPr>
          <a:xfrm>
            <a:off x="6713135" y="2911933"/>
            <a:ext cx="815277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“auto”</a:t>
            </a:r>
          </a:p>
        </p:txBody>
      </p:sp>
      <p:sp>
        <p:nvSpPr>
          <p:cNvPr id="208" name="“car”"/>
          <p:cNvSpPr txBox="1"/>
          <p:nvPr/>
        </p:nvSpPr>
        <p:spPr>
          <a:xfrm>
            <a:off x="3252768" y="3442705"/>
            <a:ext cx="675973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“car”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ingular value decomposition (matrix factorization)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 defTabSz="457200">
              <a:defRPr b="1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Singular value decomposition (matrix factorization)</a:t>
            </a:r>
          </a:p>
        </p:txBody>
      </p:sp>
      <p:sp>
        <p:nvSpPr>
          <p:cNvPr id="213" name="Slide Number"/>
          <p:cNvSpPr txBox="1"/>
          <p:nvPr>
            <p:ph type="sldNum" sz="quarter" idx="4294967295"/>
          </p:nvPr>
        </p:nvSpPr>
        <p:spPr>
          <a:xfrm>
            <a:off x="10857975" y="6049983"/>
            <a:ext cx="225402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b="1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14" name="For a matrix A               of rank r, there exists a factorization (SVD) as follows:…"/>
          <p:cNvSpPr txBox="1"/>
          <p:nvPr>
            <p:ph type="body" idx="4294967295"/>
          </p:nvPr>
        </p:nvSpPr>
        <p:spPr>
          <a:xfrm>
            <a:off x="631530" y="1544531"/>
            <a:ext cx="11040724" cy="4994590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For a matrix A               of rank r, there exists a factorization (SVD) as follows: </a:t>
            </a:r>
          </a:p>
          <a:p>
            <a: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U: orthogonal eigen vectors of AA^T</a:t>
            </a:r>
          </a:p>
          <a:p>
            <a: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V: orthogonal eigen vectors of A^TA</a:t>
            </a:r>
          </a:p>
          <a:p>
            <a: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Sigma: eigen values</a:t>
            </a:r>
          </a:p>
        </p:txBody>
      </p:sp>
      <p:pic>
        <p:nvPicPr>
          <p:cNvPr id="215" name="A=U_Sigma_V^T.pdf" descr="A=U_Sigma_V^T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06033" y="2565857"/>
            <a:ext cx="1628794" cy="3128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Sigma=_operatorn.pdf" descr="Sigma=_operatorn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72291" y="5313215"/>
            <a:ext cx="3232325" cy="404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latex-image-1.pdf" descr="latex-image-1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041389" y="1579449"/>
            <a:ext cx="1027354" cy="2526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Dimension reduction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 defTabSz="457200">
              <a:defRPr b="1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Dimension reduction</a:t>
            </a:r>
          </a:p>
        </p:txBody>
      </p:sp>
      <p:sp>
        <p:nvSpPr>
          <p:cNvPr id="222" name="Slide Number"/>
          <p:cNvSpPr txBox="1"/>
          <p:nvPr>
            <p:ph type="sldNum" sz="quarter" idx="4294967295"/>
          </p:nvPr>
        </p:nvSpPr>
        <p:spPr>
          <a:xfrm>
            <a:off x="10857975" y="6049983"/>
            <a:ext cx="225402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b="1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23" name="Map documents and queries to a low dimensional space…"/>
          <p:cNvSpPr txBox="1"/>
          <p:nvPr>
            <p:ph type="body" idx="4294967295"/>
          </p:nvPr>
        </p:nvSpPr>
        <p:spPr>
          <a:xfrm>
            <a:off x="631530" y="1544531"/>
            <a:ext cx="11040724" cy="4994590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Map documents and queries to a low dimensional space</a:t>
            </a:r>
          </a:p>
          <a:p>
            <a: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Retrieval in this space may be superior to retrieval in the original space</a:t>
            </a:r>
          </a:p>
        </p:txBody>
      </p:sp>
      <p:pic>
        <p:nvPicPr>
          <p:cNvPr id="22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14812" y="3043729"/>
            <a:ext cx="6474160" cy="3260369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n"/>
          <p:cNvSpPr txBox="1"/>
          <p:nvPr/>
        </p:nvSpPr>
        <p:spPr>
          <a:xfrm>
            <a:off x="4056576" y="6285805"/>
            <a:ext cx="231275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</a:t>
            </a:r>
          </a:p>
        </p:txBody>
      </p:sp>
      <p:sp>
        <p:nvSpPr>
          <p:cNvPr id="226" name="m"/>
          <p:cNvSpPr txBox="1"/>
          <p:nvPr/>
        </p:nvSpPr>
        <p:spPr>
          <a:xfrm>
            <a:off x="2650386" y="4498584"/>
            <a:ext cx="294564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</a:t>
            </a:r>
          </a:p>
        </p:txBody>
      </p:sp>
      <p:sp>
        <p:nvSpPr>
          <p:cNvPr id="227" name="r"/>
          <p:cNvSpPr txBox="1"/>
          <p:nvPr/>
        </p:nvSpPr>
        <p:spPr>
          <a:xfrm>
            <a:off x="6803396" y="6285805"/>
            <a:ext cx="180265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ThemeILtemplates">
  <a:themeElements>
    <a:clrScheme name="ThemeILtemplates">
      <a:dk1>
        <a:srgbClr val="131F33"/>
      </a:dk1>
      <a:lt1>
        <a:srgbClr val="332C20"/>
      </a:lt1>
      <a:dk2>
        <a:srgbClr val="A7A7A7"/>
      </a:dk2>
      <a:lt2>
        <a:srgbClr val="535353"/>
      </a:lt2>
      <a:accent1>
        <a:srgbClr val="131F33"/>
      </a:accent1>
      <a:accent2>
        <a:srgbClr val="FA6300"/>
      </a:accent2>
      <a:accent3>
        <a:srgbClr val="555555"/>
      </a:accent3>
      <a:accent4>
        <a:srgbClr val="888888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hemeILtemplates">
      <a:majorFont>
        <a:latin typeface="Helvetica"/>
        <a:ea typeface="Helvetica"/>
        <a:cs typeface="Helvetica"/>
      </a:majorFont>
      <a:minorFont>
        <a:latin typeface="Trebuchet MS"/>
        <a:ea typeface="Trebuchet MS"/>
        <a:cs typeface="Trebuchet MS"/>
      </a:minorFont>
    </a:fontScheme>
    <a:fmtScheme name="ThemeILtemplat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32C20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ThemeILtemplates">
  <a:themeElements>
    <a:clrScheme name="ThemeILtemplates">
      <a:dk1>
        <a:srgbClr val="131F33"/>
      </a:dk1>
      <a:lt1>
        <a:srgbClr val="332C20"/>
      </a:lt1>
      <a:dk2>
        <a:srgbClr val="A7A7A7"/>
      </a:dk2>
      <a:lt2>
        <a:srgbClr val="535353"/>
      </a:lt2>
      <a:accent1>
        <a:srgbClr val="131F33"/>
      </a:accent1>
      <a:accent2>
        <a:srgbClr val="FA6300"/>
      </a:accent2>
      <a:accent3>
        <a:srgbClr val="555555"/>
      </a:accent3>
      <a:accent4>
        <a:srgbClr val="888888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hemeILtemplates">
      <a:majorFont>
        <a:latin typeface="Helvetica"/>
        <a:ea typeface="Helvetica"/>
        <a:cs typeface="Helvetica"/>
      </a:majorFont>
      <a:minorFont>
        <a:latin typeface="Trebuchet MS"/>
        <a:ea typeface="Trebuchet MS"/>
        <a:cs typeface="Trebuchet MS"/>
      </a:minorFont>
    </a:fontScheme>
    <a:fmtScheme name="ThemeILtemplat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32C20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