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3" r:id="rId6"/>
    <p:sldId id="258" r:id="rId7"/>
    <p:sldId id="259" r:id="rId8"/>
    <p:sldId id="262" r:id="rId9"/>
    <p:sldId id="266" r:id="rId10"/>
    <p:sldId id="267" r:id="rId11"/>
    <p:sldId id="261" r:id="rId12"/>
    <p:sldId id="270" r:id="rId13"/>
    <p:sldId id="271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9"/>
    <p:restoredTop sz="88462"/>
  </p:normalViewPr>
  <p:slideViewPr>
    <p:cSldViewPr snapToGrid="0" snapToObjects="1">
      <p:cViewPr varScale="1">
        <p:scale>
          <a:sx n="100" d="100"/>
          <a:sy n="10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D453A-63D1-574C-A3D7-0F4D539E9E1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5CB0-D831-7B44-B45C-293D66A5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98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8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7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7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5CB0-D831-7B44-B45C-293D66A53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93CD-7A5D-5F49-A2DB-A1BF09D68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9AD8B-079B-D246-B9FA-94FC13C2A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6C7F-FCFC-F444-8476-D3F652FC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97B21-C44C-7B4F-BE06-DA9B46AB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9F00-0F3C-B14B-AD01-E6C8970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E784-C3DA-1D44-B20E-4E59A4BF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176F1-7738-B845-9019-0CE671180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22BA-0C34-CF4D-A149-17372957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83F4-2530-DB43-B1D9-44F1087E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5129-1513-874C-B5C4-FA69FB87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774BD-B2D6-3042-995F-D400341D5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5810E-C33E-2C48-9EF2-78D0896D9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8C33-DB89-C147-BE77-539642FC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4DB2-E6F5-0942-962C-52996039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B0E50-08F8-D44F-BA12-31C7D87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A24E-6C67-7847-B448-B8ACAEBA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0B7F-66EB-F340-9467-6EC74C33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DB69-8E1E-D74E-B23C-5DEB01DB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019C-DA70-DA44-95A0-88A05555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16C8-12A9-4D4E-9E03-32A4E667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E5C1-4FCC-DE41-9AE2-2C37F82F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DEE1-4DEB-D84F-9FBA-B595BAD6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77E2-D8A6-1C4B-BF82-01997A4A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7C82-19E7-2F4B-9B99-173A0A11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9304-1859-1E44-A81E-D24D405D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DE0C-92E0-4C42-B198-1CBA6544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0EC7-596D-1344-9552-FDFDF4122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2BB7E-5B58-5548-8FD8-FB4649CE5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76351-61D6-DF4D-A1C0-7D881306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1E9D9-3BAC-5449-8ACD-139AFD64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02F43-294F-134A-93D1-E932E14B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F3FA-1F1A-3847-9C3B-9194889D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14E7-6B5A-E048-8611-EFDD8298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595FC-A5BB-AF44-9C54-D5F82146C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2707D-BCB6-9D4D-995C-3F90A6583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B54A3-6B58-D247-A005-C16879907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1E48F-0B92-DC42-AEBE-EBFBFFD9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8CA17-AC53-E444-B0B7-2841495C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54590-00C7-B14F-A3C5-FADF0754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7C91-DBA8-AF45-9F1B-01087B25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69773-C035-6440-AA27-0BF4A729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3D87B-A269-1543-B5F8-DB23C702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622A4-11B0-1442-80AC-43C04808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E1CF1-96CF-7C41-B56E-1CB42E5D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5BFFE-8EA6-F74C-9868-D295F2CB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4C1C5-EB20-7F47-A1E1-E26A7FAB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3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F558-B832-7F42-9FAC-A9591D51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1BC0-0030-C94C-8ECE-B3D79510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47E72-C669-114A-B9BC-FB19B14E6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B0338-820D-A147-89F4-F0C574CA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BA0E6-1683-3441-A955-2D129B85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08695-AF51-B64E-96A9-7BB0E08A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9037-C553-3B44-A88C-8D7DD60E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E5D6B-4F5E-E942-A4A8-729722DCC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54A21-1C23-1444-899D-E89051C48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667B6-6228-2842-81B6-68BD4274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080DC-4647-664B-8A10-4A4B666D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67C4-9028-6E49-AB32-B78347F5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DC4BE-10E8-DE4E-B959-6110B603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9A473-3C6C-544D-8623-45C09D59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76F0-9948-0649-B68F-CF2FDA418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558B-1DA2-9C4E-A159-BF821CAD7C5F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4DCD9-94CC-8B49-BD44-5B490B6F7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D05D-09FA-9140-A5E0-11C905D46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674AA-490E-C845-86C7-8C8BBD24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9200/" TargetMode="External"/><Relationship Id="rId4" Type="http://schemas.openxmlformats.org/officeDocument/2006/relationships/hyperlink" Target="https://www.elastic.co/downloads/elasticsearc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560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CA50-140E-5E4A-ADD9-42487B374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Elasticsearch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EA477-BE0C-A746-9FAA-76D2524DC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Huihui</a:t>
            </a:r>
            <a:r>
              <a:rPr lang="en-US" dirty="0"/>
              <a:t> Liu</a:t>
            </a:r>
          </a:p>
          <a:p>
            <a:r>
              <a:rPr lang="en-US" dirty="0"/>
              <a:t>September 28, 2020</a:t>
            </a:r>
          </a:p>
        </p:txBody>
      </p:sp>
    </p:spTree>
    <p:extLst>
      <p:ext uri="{BB962C8B-B14F-4D97-AF65-F5344CB8AC3E}">
        <p14:creationId xmlns:p14="http://schemas.microsoft.com/office/powerpoint/2010/main" val="102663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76A6-B639-5446-ACD8-1BD3673B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62" y="174056"/>
            <a:ext cx="10515600" cy="1325563"/>
          </a:xfrm>
        </p:spPr>
        <p:txBody>
          <a:bodyPr/>
          <a:lstStyle/>
          <a:p>
            <a:r>
              <a:rPr lang="en-US" dirty="0"/>
              <a:t>Create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51D90-9607-6542-8FB2-A69EF1343E77}"/>
              </a:ext>
            </a:extLst>
          </p:cNvPr>
          <p:cNvSpPr/>
          <p:nvPr/>
        </p:nvSpPr>
        <p:spPr>
          <a:xfrm>
            <a:off x="1843821" y="1618858"/>
            <a:ext cx="92575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elasticsearch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Elasticsearch</a:t>
            </a:r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main():</a:t>
            </a:r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_index = {</a:t>
            </a:r>
          </a:p>
          <a:p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        "mappings"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            "properties"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{ </a:t>
            </a:r>
          </a:p>
          <a:p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                "title"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{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"type"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}, </a:t>
            </a:r>
          </a:p>
          <a:p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                "body"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{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"type"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}, </a:t>
            </a:r>
          </a:p>
          <a:p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                "answer"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{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"type"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},</a:t>
            </a:r>
          </a:p>
          <a:p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        "settings"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:{</a:t>
            </a:r>
          </a:p>
          <a:p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            "index"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:{</a:t>
            </a:r>
          </a:p>
          <a:p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                 "</a:t>
            </a:r>
            <a:r>
              <a:rPr lang="en-US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number_of_shards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                 "</a:t>
            </a:r>
            <a:r>
              <a:rPr lang="en-US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number_of_replicas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}</a:t>
            </a:r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es = Elasticsearch()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red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es.indices.create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(index =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'test'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body = _index)</a:t>
            </a:r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__name__ == </a:t>
            </a:r>
            <a:r>
              <a:rPr lang="en-US" sz="1600" dirty="0">
                <a:solidFill>
                  <a:srgbClr val="A31515"/>
                </a:solidFill>
                <a:latin typeface="Menlo" panose="020B0609030804020204" pitchFamily="49" charset="0"/>
              </a:rPr>
              <a:t>'__main__’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main() 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B8C7F3-679B-6E44-B0B2-99D3DFBDA1F2}"/>
              </a:ext>
            </a:extLst>
          </p:cNvPr>
          <p:cNvSpPr/>
          <p:nvPr/>
        </p:nvSpPr>
        <p:spPr>
          <a:xfrm>
            <a:off x="6472614" y="6519446"/>
            <a:ext cx="57193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API: https://</a:t>
            </a:r>
            <a:r>
              <a:rPr lang="en-US" sz="1600" dirty="0" err="1"/>
              <a:t>elasticsearch-py.readthedocs.io</a:t>
            </a:r>
            <a:r>
              <a:rPr lang="en-US" sz="1600" dirty="0"/>
              <a:t>/</a:t>
            </a:r>
            <a:r>
              <a:rPr lang="en-US" sz="1600" dirty="0" err="1"/>
              <a:t>en</a:t>
            </a:r>
            <a:r>
              <a:rPr lang="en-US" sz="1600" dirty="0"/>
              <a:t>/master/</a:t>
            </a:r>
            <a:r>
              <a:rPr lang="en-US" sz="1600" dirty="0" err="1"/>
              <a:t>index.html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E15539-C1E3-2B4D-8594-57CE1B7F0023}"/>
              </a:ext>
            </a:extLst>
          </p:cNvPr>
          <p:cNvSpPr/>
          <p:nvPr/>
        </p:nvSpPr>
        <p:spPr>
          <a:xfrm>
            <a:off x="1843821" y="1153731"/>
            <a:ext cx="3388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Method3: </a:t>
            </a:r>
            <a:r>
              <a:rPr lang="en-US" sz="2000" dirty="0">
                <a:solidFill>
                  <a:srgbClr val="C00000"/>
                </a:solidFill>
              </a:rPr>
              <a:t>Client API’s </a:t>
            </a:r>
            <a:r>
              <a:rPr lang="en-US" sz="2000" dirty="0"/>
              <a:t>(python)</a:t>
            </a:r>
          </a:p>
        </p:txBody>
      </p:sp>
    </p:spTree>
    <p:extLst>
      <p:ext uri="{BB962C8B-B14F-4D97-AF65-F5344CB8AC3E}">
        <p14:creationId xmlns:p14="http://schemas.microsoft.com/office/powerpoint/2010/main" val="18450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781E-6B6B-0849-97A2-CBE72474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Indexing Documents</a:t>
            </a:r>
            <a:br>
              <a:rPr lang="en-US" sz="3600" dirty="0"/>
            </a:br>
            <a:r>
              <a:rPr lang="en-US" sz="2800" dirty="0"/>
              <a:t>Method1: </a:t>
            </a:r>
            <a:r>
              <a:rPr lang="en-US" sz="2800" dirty="0">
                <a:solidFill>
                  <a:srgbClr val="C00000"/>
                </a:solidFill>
              </a:rPr>
              <a:t>Analytic tools (</a:t>
            </a:r>
            <a:r>
              <a:rPr lang="en-US" sz="2800" dirty="0"/>
              <a:t>Kibana)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2134-F293-6E42-ACD9-CA46CD6F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PUT /test/_doc/27787264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>
                <a:solidFill>
                  <a:srgbClr val="C00000"/>
                </a:solidFill>
              </a:rPr>
              <a:t>title</a:t>
            </a:r>
            <a:r>
              <a:rPr lang="en-US" dirty="0" err="1"/>
              <a:t>":"pandas</a:t>
            </a:r>
            <a:r>
              <a:rPr lang="en-US" dirty="0"/>
              <a:t> query throws error column name starts number",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>
                <a:solidFill>
                  <a:srgbClr val="C00000"/>
                </a:solidFill>
              </a:rPr>
              <a:t>body</a:t>
            </a:r>
            <a:r>
              <a:rPr lang="en-US" dirty="0" err="1"/>
              <a:t>":"trying</a:t>
            </a:r>
            <a:r>
              <a:rPr lang="en-US" dirty="0"/>
              <a:t> perform query following </a:t>
            </a:r>
            <a:r>
              <a:rPr lang="en-US" dirty="0" err="1"/>
              <a:t>dataframe</a:t>
            </a:r>
            <a:r>
              <a:rPr lang="en-US" dirty="0"/>
              <a:t> works fine however column name starts number throws syntax error file line </a:t>
            </a:r>
            <a:r>
              <a:rPr lang="en-US" dirty="0" err="1"/>
              <a:t>syntaxerror</a:t>
            </a:r>
            <a:r>
              <a:rPr lang="en-US" dirty="0"/>
              <a:t> invalid syntax think problem related format string wondering correct way form query",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>
                <a:solidFill>
                  <a:srgbClr val="C00000"/>
                </a:solidFill>
              </a:rPr>
              <a:t>answer</a:t>
            </a:r>
            <a:r>
              <a:rPr lang="en-US" dirty="0" err="1"/>
              <a:t>":"query</a:t>
            </a:r>
            <a:r>
              <a:rPr lang="en-US" dirty="0"/>
              <a:t> uses pandas eval evaluate python expression string query valid python expression d valid syntax python use query refer column way things pandas generally easier make sure columns valid python identifiers"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2925C4-85C0-3140-AA6A-74F395AF1F8D}"/>
              </a:ext>
            </a:extLst>
          </p:cNvPr>
          <p:cNvSpPr txBox="1">
            <a:spLocks/>
          </p:cNvSpPr>
          <p:nvPr/>
        </p:nvSpPr>
        <p:spPr>
          <a:xfrm>
            <a:off x="6457724" y="1473681"/>
            <a:ext cx="5306645" cy="56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329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781E-6B6B-0849-97A2-CBE72474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Indexing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2134-F293-6E42-ACD9-CA46CD6F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Step 1: Converting data into </a:t>
            </a:r>
            <a:r>
              <a:rPr lang="en-US" sz="2400" b="1" dirty="0"/>
              <a:t>JSON format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Original data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46137355	pandas </a:t>
            </a:r>
            <a:r>
              <a:rPr lang="en-US" sz="2400" dirty="0" err="1"/>
              <a:t>dataframe</a:t>
            </a:r>
            <a:r>
              <a:rPr lang="en-US" sz="2400" dirty="0"/>
              <a:t> apply printing junk 	consider simple </a:t>
            </a:r>
            <a:r>
              <a:rPr lang="en-US" sz="2400" dirty="0" err="1"/>
              <a:t>dataframe</a:t>
            </a:r>
            <a:r>
              <a:rPr lang="en-US" sz="2400" dirty="0"/>
              <a:t> perform apply pandas printing junk time verified happens v edit looking answer workaround 	looks like bug opened working add </a:t>
            </a:r>
            <a:r>
              <a:rPr lang="en-US" sz="2400" dirty="0" err="1"/>
              <a:t>tolist</a:t>
            </a:r>
            <a:r>
              <a:rPr lang="en-US" sz="2400" dirty="0"/>
              <a:t> answer work around tracked pd lib reduce versus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JSON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{"index": {"_id": "46137355"}}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{"title": "pandas </a:t>
            </a:r>
            <a:r>
              <a:rPr lang="en-US" sz="2400" dirty="0" err="1"/>
              <a:t>dataframe</a:t>
            </a:r>
            <a:r>
              <a:rPr lang="en-US" sz="2400" dirty="0"/>
              <a:t> apply printing junk ", "body": "consider simple </a:t>
            </a:r>
            <a:r>
              <a:rPr lang="en-US" sz="2400" dirty="0" err="1"/>
              <a:t>dataframe</a:t>
            </a:r>
            <a:r>
              <a:rPr lang="en-US" sz="2400" dirty="0"/>
              <a:t> perform apply pandas printing junk time verified happens v edit looking answer workaround ", "answer": "looks like bug opened working add </a:t>
            </a:r>
            <a:r>
              <a:rPr lang="en-US" sz="2400" dirty="0" err="1"/>
              <a:t>tolist</a:t>
            </a:r>
            <a:r>
              <a:rPr lang="en-US" sz="2400" dirty="0"/>
              <a:t> answer work around tracked pd lib reduce versus "}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185AF-B6D6-4146-9946-610D4A141858}"/>
              </a:ext>
            </a:extLst>
          </p:cNvPr>
          <p:cNvSpPr/>
          <p:nvPr/>
        </p:nvSpPr>
        <p:spPr>
          <a:xfrm>
            <a:off x="3357564" y="6311900"/>
            <a:ext cx="867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Bulk API: 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/reference/7.9/docs-</a:t>
            </a:r>
            <a:r>
              <a:rPr lang="en-US" dirty="0" err="1"/>
              <a:t>bulk.html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1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4086-CCAE-8B4E-8D94-6691CA73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Indexing Documents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CA443-F517-6942-90E9-AD074892DCD2}"/>
              </a:ext>
            </a:extLst>
          </p:cNvPr>
          <p:cNvSpPr/>
          <p:nvPr/>
        </p:nvSpPr>
        <p:spPr>
          <a:xfrm>
            <a:off x="359867" y="1922608"/>
            <a:ext cx="117243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{"index": {"_id": "27787264"}}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{"title": "pandas query throws error column name starts number ", "body": "trying perform query following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dataframe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works fine however column name starts number throws syntax error file line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syntaxerror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invalid syntax think problem related format string wondering correct way form query ", "answer": "query uses pandas eval evaluate python expression string query valid python expression d valid syntax python use query refer column way things pandas generally easier make sure columns valid python identifiers "}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{"index": {"_id": "35651586"}}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{"title": "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psycopg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cursor already closed ", "body": "using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psycopg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bunch queries need execute sequence suppose q fails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ssl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connection closed unexpectedly rest queries also fail cursor already closed ensure one query fails following queries executed successfully ", "answer": "presumably connection dropped would need reestablish get another cursor exception handler specific exceptions catch assuming exception cursor somehow closed catch like less drastic problems prevent subsequent queries executing e g transaction aborted case need rollback current transaction try next query query tried non existent table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programmingerror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exception raised connection must rolled back another query attempted second query succeed glosses details exceptions raised exception handlers e g connect might fail attempting reestablish connection handle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explicitely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regenerate cursor except bloc case something went wrong lower level query "}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{"index": {"_id": "30342145"}}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{"title": "redemption setting display name ", "body": "using add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file attached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outlook problem use one adds correctly display name attached personal folders provide display name set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doesnt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use still add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personal folders way changes display name according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optional argument setting display name something different expecting inform info needed ", "answer": "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provider sometimes ignores specified displayed name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store added try set name property store added "}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CBD4F-AA16-164D-BCE2-8387D9D6E2F3}"/>
              </a:ext>
            </a:extLst>
          </p:cNvPr>
          <p:cNvSpPr/>
          <p:nvPr/>
        </p:nvSpPr>
        <p:spPr>
          <a:xfrm>
            <a:off x="387163" y="1437316"/>
            <a:ext cx="290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JSON from lang_qid2all.txt : </a:t>
            </a:r>
          </a:p>
        </p:txBody>
      </p:sp>
    </p:spTree>
    <p:extLst>
      <p:ext uri="{BB962C8B-B14F-4D97-AF65-F5344CB8AC3E}">
        <p14:creationId xmlns:p14="http://schemas.microsoft.com/office/powerpoint/2010/main" val="203460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6BF7-3984-A84E-85CC-F994D2A6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Indexing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D2B8-1678-1A4A-861F-6CA50F74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Step2: </a:t>
            </a:r>
            <a:r>
              <a:rPr lang="en-US" b="1" dirty="0"/>
              <a:t>Indexing data</a:t>
            </a:r>
          </a:p>
          <a:p>
            <a:pPr marL="0" indent="0">
              <a:buNone/>
            </a:pPr>
            <a:r>
              <a:rPr lang="en-US" dirty="0"/>
              <a:t>Open a terminal window. Bulk indexing of all the posts by the following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curl -s -H "Content-Type: application/json" -XPOST localhost:9200/test /_doc/_bulk --data-binary "@</a:t>
            </a:r>
            <a:r>
              <a:rPr lang="en-US" dirty="0" err="1">
                <a:solidFill>
                  <a:srgbClr val="C00000"/>
                </a:solidFill>
              </a:rPr>
              <a:t>python.json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033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24FE-F3CB-8A4B-9683-8BE15D94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BDE6-F177-964F-96F1-BEB9F6CF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Match All Query: it returns all the contents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200" dirty="0"/>
              <a:t>POST /test/_search </a:t>
            </a:r>
          </a:p>
          <a:p>
            <a:pPr marL="0" indent="0">
              <a:buNone/>
            </a:pPr>
            <a:r>
              <a:rPr lang="en-US" sz="2200" dirty="0"/>
              <a:t>   { </a:t>
            </a:r>
          </a:p>
          <a:p>
            <a:pPr marL="0" indent="0">
              <a:buNone/>
            </a:pPr>
            <a:r>
              <a:rPr lang="en-US" sz="2200" dirty="0"/>
              <a:t>         "query":{ </a:t>
            </a:r>
          </a:p>
          <a:p>
            <a:pPr marL="0" indent="0">
              <a:buNone/>
            </a:pPr>
            <a:r>
              <a:rPr lang="en-US" sz="2200" dirty="0"/>
              <a:t>                  "</a:t>
            </a:r>
            <a:r>
              <a:rPr lang="en-US" sz="2200" dirty="0" err="1"/>
              <a:t>match_all</a:t>
            </a:r>
            <a:r>
              <a:rPr lang="en-US" sz="2200" dirty="0"/>
              <a:t>":{} </a:t>
            </a:r>
          </a:p>
          <a:p>
            <a:pPr marL="0" indent="0">
              <a:buNone/>
            </a:pPr>
            <a:r>
              <a:rPr lang="en-US" sz="2200" dirty="0"/>
              <a:t>          }</a:t>
            </a:r>
          </a:p>
          <a:p>
            <a:pPr marL="0" indent="0">
              <a:buNone/>
            </a:pPr>
            <a:r>
              <a:rPr lang="en-US" sz="2200" dirty="0"/>
              <a:t>    }</a:t>
            </a:r>
            <a:endParaRPr lang="en-US" dirty="0"/>
          </a:p>
          <a:p>
            <a:r>
              <a:rPr lang="en-US" dirty="0"/>
              <a:t>Match query</a:t>
            </a:r>
          </a:p>
          <a:p>
            <a:pPr marL="0" indent="0">
              <a:buNone/>
            </a:pPr>
            <a:r>
              <a:rPr lang="en-US" sz="2200" dirty="0"/>
              <a:t>    GET test/_search</a:t>
            </a:r>
          </a:p>
          <a:p>
            <a:pPr marL="0" indent="0">
              <a:buNone/>
            </a:pPr>
            <a:r>
              <a:rPr lang="en-US" sz="2200" dirty="0"/>
              <a:t>    {</a:t>
            </a:r>
          </a:p>
          <a:p>
            <a:pPr marL="0" indent="0">
              <a:buNone/>
            </a:pPr>
            <a:r>
              <a:rPr lang="en-US" sz="2200" dirty="0"/>
              <a:t>         "query":{"match":{"title": " pandas "}}</a:t>
            </a:r>
          </a:p>
          <a:p>
            <a:pPr marL="0" indent="0">
              <a:buNone/>
            </a:pPr>
            <a:r>
              <a:rPr lang="en-US" sz="2200" dirty="0"/>
              <a:t>  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A0F64-6570-DF41-8752-60498357E0A2}"/>
              </a:ext>
            </a:extLst>
          </p:cNvPr>
          <p:cNvSpPr/>
          <p:nvPr/>
        </p:nvSpPr>
        <p:spPr>
          <a:xfrm>
            <a:off x="5347118" y="5850235"/>
            <a:ext cx="6726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/reference/current/query-</a:t>
            </a:r>
            <a:r>
              <a:rPr lang="en-US" dirty="0" err="1"/>
              <a:t>dsl</a:t>
            </a:r>
            <a:r>
              <a:rPr lang="en-US" dirty="0"/>
              <a:t>-query-string-</a:t>
            </a:r>
            <a:r>
              <a:rPr lang="en-US" dirty="0" err="1"/>
              <a:t>query.html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4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EC74-0D6E-EE43-A5C6-DBFD024F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179F-D037-E44D-800D-F1ABF765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Distributed 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Enterprise-grade</a:t>
            </a:r>
          </a:p>
          <a:p>
            <a:r>
              <a:rPr lang="en-US" dirty="0"/>
              <a:t>Search engine</a:t>
            </a:r>
          </a:p>
        </p:txBody>
      </p:sp>
    </p:spTree>
    <p:extLst>
      <p:ext uri="{BB962C8B-B14F-4D97-AF65-F5344CB8AC3E}">
        <p14:creationId xmlns:p14="http://schemas.microsoft.com/office/powerpoint/2010/main" val="158111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DC33-ACC5-6646-913F-F5D6234C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concepts of Elasticsearch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6B5A3-B523-2A4F-936E-6B6E787AA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Documents</a:t>
                </a:r>
                <a:r>
                  <a:rPr lang="en-US" sz="2400" dirty="0"/>
                  <a:t>: Documents are the things you are searching for. They can be more than text-any structured JSON data works. Every document has a unique ID, and a type.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Types</a:t>
                </a:r>
                <a:r>
                  <a:rPr lang="en-US" sz="2400" dirty="0"/>
                  <a:t>: A type defines the schema and mapping shared by documents that represent the same sort of thing. (A log entry, an encyclopedia article, etc.)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Indices</a:t>
                </a:r>
                <a:r>
                  <a:rPr lang="en-US" sz="2400" dirty="0"/>
                  <a:t>: An index powers search into all documents within a collection of types. They contain inverted indices that let you search across everything within them at once.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MySQL    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/>
                  <a:t>Databases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/>
                  <a:t> Table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/>
                  <a:t>Rows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Elasticsearch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 Indices   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/>
                  <a:t>Types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/>
                  <a:t>Documents with properties.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6B5A3-B523-2A4F-936E-6B6E787AA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5" t="-1749" r="-1449" b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1388CC3-A741-584B-AFD6-157955F2B510}"/>
              </a:ext>
            </a:extLst>
          </p:cNvPr>
          <p:cNvSpPr/>
          <p:nvPr/>
        </p:nvSpPr>
        <p:spPr>
          <a:xfrm>
            <a:off x="5809132" y="6488668"/>
            <a:ext cx="5924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=C3tlMqaNSaI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7A3D0-1C30-7E43-B446-523EDE62D22D}"/>
              </a:ext>
            </a:extLst>
          </p:cNvPr>
          <p:cNvSpPr/>
          <p:nvPr/>
        </p:nvSpPr>
        <p:spPr>
          <a:xfrm>
            <a:off x="1217762" y="5244860"/>
            <a:ext cx="1663461" cy="9666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CA551-CD79-B04B-9AF3-82CEAE776FBC}"/>
              </a:ext>
            </a:extLst>
          </p:cNvPr>
          <p:cNvSpPr/>
          <p:nvPr/>
        </p:nvSpPr>
        <p:spPr>
          <a:xfrm>
            <a:off x="3216216" y="5244860"/>
            <a:ext cx="1338532" cy="9666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884CD-A7E2-F84D-BB8C-DD01ADE4D095}"/>
              </a:ext>
            </a:extLst>
          </p:cNvPr>
          <p:cNvSpPr/>
          <p:nvPr/>
        </p:nvSpPr>
        <p:spPr>
          <a:xfrm>
            <a:off x="4889742" y="5244860"/>
            <a:ext cx="786440" cy="93210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BD00D-CE39-784B-A37C-18289FE65ACD}"/>
              </a:ext>
            </a:extLst>
          </p:cNvPr>
          <p:cNvSpPr/>
          <p:nvPr/>
        </p:nvSpPr>
        <p:spPr>
          <a:xfrm>
            <a:off x="6011176" y="5227606"/>
            <a:ext cx="3512386" cy="93210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93B8-FD7B-4F42-B60D-6648E510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038A-7BF2-954E-8F41-3CF2C351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Restful API</a:t>
            </a:r>
            <a:r>
              <a:rPr lang="en-US" dirty="0"/>
              <a:t>: Elasticsearch fundamentally works via HTTP requests and JSON data. Any language or tool that can handle HTTP can use Elasticsearch.</a:t>
            </a:r>
          </a:p>
          <a:p>
            <a:r>
              <a:rPr lang="en-US" dirty="0">
                <a:solidFill>
                  <a:srgbClr val="C00000"/>
                </a:solidFill>
              </a:rPr>
              <a:t>Client API’s</a:t>
            </a:r>
            <a:r>
              <a:rPr lang="en-US" dirty="0"/>
              <a:t>: Most languages have specialized Elasticsearch libraries to make it even easier.</a:t>
            </a:r>
          </a:p>
          <a:p>
            <a:r>
              <a:rPr lang="en-US" dirty="0">
                <a:solidFill>
                  <a:srgbClr val="C00000"/>
                </a:solidFill>
              </a:rPr>
              <a:t>Analytic tools</a:t>
            </a:r>
            <a:r>
              <a:rPr lang="en-US" dirty="0"/>
              <a:t>: Web-based graphical UI’s such as </a:t>
            </a:r>
            <a:r>
              <a:rPr lang="en-US" b="1" dirty="0"/>
              <a:t>Kibana</a:t>
            </a:r>
            <a:r>
              <a:rPr lang="en-US" dirty="0"/>
              <a:t> let you interact with your indices and explore them without writing code.</a:t>
            </a:r>
          </a:p>
        </p:txBody>
      </p:sp>
    </p:spTree>
    <p:extLst>
      <p:ext uri="{BB962C8B-B14F-4D97-AF65-F5344CB8AC3E}">
        <p14:creationId xmlns:p14="http://schemas.microsoft.com/office/powerpoint/2010/main" val="40065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0334-256E-D342-9E07-B75C67E2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B9897-E19F-BC4A-BD73-7C88F5D2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UI for searching and visualizing</a:t>
            </a:r>
          </a:p>
          <a:p>
            <a:r>
              <a:rPr lang="en-US" dirty="0"/>
              <a:t>Complex aggregations, graphs, charts</a:t>
            </a:r>
          </a:p>
          <a:p>
            <a:r>
              <a:rPr lang="en-US" dirty="0"/>
              <a:t>Often used for log analysis</a:t>
            </a:r>
          </a:p>
        </p:txBody>
      </p:sp>
    </p:spTree>
    <p:extLst>
      <p:ext uri="{BB962C8B-B14F-4D97-AF65-F5344CB8AC3E}">
        <p14:creationId xmlns:p14="http://schemas.microsoft.com/office/powerpoint/2010/main" val="123975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44D9-2B39-2F45-AB9A-9F56211D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45"/>
            <a:ext cx="8155898" cy="890573"/>
          </a:xfrm>
        </p:spPr>
        <p:txBody>
          <a:bodyPr/>
          <a:lstStyle/>
          <a:p>
            <a:r>
              <a:rPr lang="en-US" dirty="0"/>
              <a:t>Install Elasticsearch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6864C-3BF9-B84D-A42B-FCB883EA9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836" y="3619500"/>
            <a:ext cx="6146800" cy="3238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A2006-2E83-0D40-B7FA-B68C6089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344"/>
            <a:ext cx="10515600" cy="2974975"/>
          </a:xfrm>
        </p:spPr>
        <p:txBody>
          <a:bodyPr>
            <a:normAutofit/>
          </a:bodyPr>
          <a:lstStyle/>
          <a:p>
            <a:r>
              <a:rPr lang="en-US" sz="2400" dirty="0"/>
              <a:t>Download the latest version from the official website: </a:t>
            </a:r>
            <a:r>
              <a:rPr lang="en-US" sz="2400" dirty="0">
                <a:hlinkClick r:id="rId4"/>
              </a:rPr>
              <a:t>https://www.elastic.co/downloads/elasticsearch</a:t>
            </a:r>
            <a:endParaRPr lang="en-US" sz="2400" dirty="0"/>
          </a:p>
          <a:p>
            <a:r>
              <a:rPr lang="en-US" sz="2400" dirty="0"/>
              <a:t>Unzip it and you will see a folder called ‘elasticsearch-7.9.2’. In a terminal window, go to the directory and run </a:t>
            </a:r>
            <a:r>
              <a:rPr lang="en-US" sz="2400" dirty="0">
                <a:solidFill>
                  <a:srgbClr val="7030A0"/>
                </a:solidFill>
              </a:rPr>
              <a:t>bin/</a:t>
            </a:r>
            <a:r>
              <a:rPr lang="en-US" sz="2400" dirty="0" err="1">
                <a:solidFill>
                  <a:srgbClr val="7030A0"/>
                </a:solidFill>
              </a:rPr>
              <a:t>elasticsearch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(or </a:t>
            </a:r>
            <a:r>
              <a:rPr lang="en-US" sz="2400" dirty="0">
                <a:solidFill>
                  <a:srgbClr val="7030A0"/>
                </a:solidFill>
              </a:rPr>
              <a:t>bin\</a:t>
            </a:r>
            <a:r>
              <a:rPr lang="en-US" sz="2400" dirty="0" err="1">
                <a:solidFill>
                  <a:srgbClr val="7030A0"/>
                </a:solidFill>
              </a:rPr>
              <a:t>elasticsearch.bat</a:t>
            </a:r>
            <a:r>
              <a:rPr lang="en-US" sz="2400" dirty="0">
                <a:solidFill>
                  <a:srgbClr val="7030A0"/>
                </a:solidFill>
              </a:rPr>
              <a:t> </a:t>
            </a:r>
            <a:r>
              <a:rPr lang="en-US" sz="2400" dirty="0"/>
              <a:t>on Windows) to start the service.</a:t>
            </a:r>
          </a:p>
          <a:p>
            <a:r>
              <a:rPr lang="en-US" sz="2400" dirty="0"/>
              <a:t>Open </a:t>
            </a:r>
            <a:r>
              <a:rPr lang="en-US" sz="2400" dirty="0">
                <a:hlinkClick r:id="rId5"/>
              </a:rPr>
              <a:t>http://localhost:9200/</a:t>
            </a:r>
            <a:r>
              <a:rPr lang="en-US" sz="2400" dirty="0"/>
              <a:t> in a browser. If you can see information like below then you already started it successfully.</a:t>
            </a:r>
          </a:p>
        </p:txBody>
      </p:sp>
    </p:spTree>
    <p:extLst>
      <p:ext uri="{BB962C8B-B14F-4D97-AF65-F5344CB8AC3E}">
        <p14:creationId xmlns:p14="http://schemas.microsoft.com/office/powerpoint/2010/main" val="69186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1F22-59CB-BB4B-9848-99F5E74A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CAC5-8D19-3B4F-87B3-2D83E6E5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2421"/>
          </a:xfrm>
        </p:spPr>
        <p:txBody>
          <a:bodyPr>
            <a:normAutofit/>
          </a:bodyPr>
          <a:lstStyle/>
          <a:p>
            <a:r>
              <a:rPr lang="en-US" dirty="0"/>
              <a:t>Download the latest version from the official website: </a:t>
            </a:r>
            <a:r>
              <a:rPr lang="en-US" dirty="0">
                <a:hlinkClick r:id="rId3"/>
              </a:rPr>
              <a:t>https://www.elastic.co/downloads/kibana</a:t>
            </a:r>
            <a:r>
              <a:rPr lang="en-US" dirty="0"/>
              <a:t>.</a:t>
            </a:r>
          </a:p>
          <a:p>
            <a:r>
              <a:rPr lang="en-US" dirty="0"/>
              <a:t>Unzip it and you will see a folder called ‘kibana-7.9.2-darwin-x86_64’. In a terminal window, go to the directory and run </a:t>
            </a:r>
            <a:r>
              <a:rPr lang="en-US" dirty="0">
                <a:solidFill>
                  <a:srgbClr val="7030A0"/>
                </a:solidFill>
              </a:rPr>
              <a:t>bin/</a:t>
            </a:r>
            <a:r>
              <a:rPr lang="en-US" dirty="0" err="1">
                <a:solidFill>
                  <a:srgbClr val="7030A0"/>
                </a:solidFill>
              </a:rPr>
              <a:t>kibana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(or bin\</a:t>
            </a:r>
            <a:r>
              <a:rPr lang="en-US" dirty="0" err="1"/>
              <a:t>kibana.bat</a:t>
            </a:r>
            <a:r>
              <a:rPr lang="en-US" dirty="0"/>
              <a:t> on Windows)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start the service.</a:t>
            </a:r>
          </a:p>
          <a:p>
            <a:r>
              <a:rPr lang="en-US" dirty="0"/>
              <a:t>Open this link </a:t>
            </a:r>
            <a:r>
              <a:rPr lang="en-US" u="sng" dirty="0">
                <a:hlinkClick r:id="rId4"/>
              </a:rPr>
              <a:t>http://localhost:5601</a:t>
            </a:r>
            <a:r>
              <a:rPr lang="en-US" dirty="0"/>
              <a:t> in a browser.</a:t>
            </a:r>
          </a:p>
        </p:txBody>
      </p:sp>
    </p:spTree>
    <p:extLst>
      <p:ext uri="{BB962C8B-B14F-4D97-AF65-F5344CB8AC3E}">
        <p14:creationId xmlns:p14="http://schemas.microsoft.com/office/powerpoint/2010/main" val="335068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1EC-3F32-9E41-B3B9-B801F31E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0CA0-BF74-424F-80D1-E2502FA3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Index</a:t>
            </a:r>
          </a:p>
          <a:p>
            <a:r>
              <a:rPr lang="en-US" dirty="0"/>
              <a:t>Indexing Documents</a:t>
            </a:r>
          </a:p>
          <a:p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26780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BC77-10EB-A642-8EDF-7DBF6353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354"/>
            <a:ext cx="10515600" cy="1325563"/>
          </a:xfrm>
        </p:spPr>
        <p:txBody>
          <a:bodyPr/>
          <a:lstStyle/>
          <a:p>
            <a:r>
              <a:rPr lang="en-US" dirty="0"/>
              <a:t>Create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3A5D-E53C-2446-A1C0-999D7AB9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096" y="1218027"/>
            <a:ext cx="4818903" cy="568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Method1: </a:t>
            </a:r>
            <a:r>
              <a:rPr lang="en-US" sz="2400" dirty="0">
                <a:solidFill>
                  <a:srgbClr val="C00000"/>
                </a:solidFill>
              </a:rPr>
              <a:t>Analytic tools </a:t>
            </a:r>
            <a:r>
              <a:rPr lang="en-US" sz="2400" dirty="0"/>
              <a:t>(Kibana)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FE67B-2604-8C49-89AD-286B0F451739}"/>
              </a:ext>
            </a:extLst>
          </p:cNvPr>
          <p:cNvSpPr/>
          <p:nvPr/>
        </p:nvSpPr>
        <p:spPr>
          <a:xfrm>
            <a:off x="1826117" y="1611378"/>
            <a:ext cx="37208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PUT /test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"mappings": { </a:t>
            </a:r>
          </a:p>
          <a:p>
            <a:r>
              <a:rPr lang="en-US" dirty="0"/>
              <a:t>      "properties": { </a:t>
            </a:r>
          </a:p>
          <a:p>
            <a:r>
              <a:rPr lang="en-US" dirty="0"/>
              <a:t>        "title":     { "type": "text"  }, </a:t>
            </a:r>
          </a:p>
          <a:p>
            <a:r>
              <a:rPr lang="en-US" dirty="0"/>
              <a:t>        "body":      { "type": "text" },  </a:t>
            </a:r>
          </a:p>
          <a:p>
            <a:r>
              <a:rPr lang="en-US" dirty="0"/>
              <a:t>        "answer":  { "type":  "text" }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"settings":{</a:t>
            </a:r>
          </a:p>
          <a:p>
            <a:r>
              <a:rPr lang="en-US" dirty="0"/>
              <a:t>    "index":{</a:t>
            </a:r>
          </a:p>
          <a:p>
            <a:r>
              <a:rPr lang="en-US" dirty="0"/>
              <a:t>    "</a:t>
            </a:r>
            <a:r>
              <a:rPr lang="en-US" dirty="0" err="1"/>
              <a:t>number_of_shards</a:t>
            </a:r>
            <a:r>
              <a:rPr lang="en-US" dirty="0"/>
              <a:t>": 1,</a:t>
            </a:r>
          </a:p>
          <a:p>
            <a:r>
              <a:rPr lang="en-US" dirty="0"/>
              <a:t>    "</a:t>
            </a:r>
            <a:r>
              <a:rPr lang="en-US" dirty="0" err="1"/>
              <a:t>number_of_replicas</a:t>
            </a:r>
            <a:r>
              <a:rPr lang="en-US" dirty="0"/>
              <a:t>": 1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4BCAA-C0C0-E84B-AC39-F52F81C60F30}"/>
              </a:ext>
            </a:extLst>
          </p:cNvPr>
          <p:cNvSpPr/>
          <p:nvPr/>
        </p:nvSpPr>
        <p:spPr>
          <a:xfrm>
            <a:off x="6717099" y="1694607"/>
            <a:ext cx="40156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curl -XPUT "http://localhost:9200/test" -H 'Content-Type: application/json' -d’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"mappings": {       </a:t>
            </a:r>
          </a:p>
          <a:p>
            <a:r>
              <a:rPr lang="en-US" dirty="0"/>
              <a:t>"properties": {         </a:t>
            </a:r>
          </a:p>
          <a:p>
            <a:r>
              <a:rPr lang="en-US" dirty="0"/>
              <a:t>"title":     { "type": "text"  },         </a:t>
            </a:r>
          </a:p>
          <a:p>
            <a:r>
              <a:rPr lang="en-US" dirty="0"/>
              <a:t>"body":      { "type": "text" },          </a:t>
            </a:r>
          </a:p>
          <a:p>
            <a:r>
              <a:rPr lang="en-US" dirty="0"/>
              <a:t>"answer":  { "type":  "text" }      }    }, </a:t>
            </a:r>
          </a:p>
          <a:p>
            <a:r>
              <a:rPr lang="en-US" dirty="0"/>
              <a:t> "settings":{    </a:t>
            </a:r>
          </a:p>
          <a:p>
            <a:r>
              <a:rPr lang="en-US" dirty="0"/>
              <a:t>"index":{    </a:t>
            </a:r>
          </a:p>
          <a:p>
            <a:r>
              <a:rPr lang="en-US" dirty="0"/>
              <a:t>"</a:t>
            </a:r>
            <a:r>
              <a:rPr lang="en-US" dirty="0" err="1"/>
              <a:t>number_of_shards</a:t>
            </a:r>
            <a:r>
              <a:rPr lang="en-US" dirty="0"/>
              <a:t>": 5,    </a:t>
            </a:r>
          </a:p>
          <a:p>
            <a:r>
              <a:rPr lang="en-US" dirty="0"/>
              <a:t>"</a:t>
            </a:r>
            <a:r>
              <a:rPr lang="en-US" dirty="0" err="1"/>
              <a:t>number_of_replicas</a:t>
            </a:r>
            <a:r>
              <a:rPr lang="en-US" dirty="0"/>
              <a:t>": 1   </a:t>
            </a:r>
          </a:p>
          <a:p>
            <a:r>
              <a:rPr lang="en-US" dirty="0"/>
              <a:t> }  }}'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2506C3-DE87-B747-8372-C98A21EE437C}"/>
              </a:ext>
            </a:extLst>
          </p:cNvPr>
          <p:cNvSpPr txBox="1">
            <a:spLocks/>
          </p:cNvSpPr>
          <p:nvPr/>
        </p:nvSpPr>
        <p:spPr>
          <a:xfrm>
            <a:off x="6459754" y="1231675"/>
            <a:ext cx="4015601" cy="4765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Method2: </a:t>
            </a:r>
            <a:r>
              <a:rPr lang="en-US" dirty="0" err="1">
                <a:solidFill>
                  <a:srgbClr val="C00000"/>
                </a:solidFill>
              </a:rPr>
              <a:t>Resful</a:t>
            </a:r>
            <a:r>
              <a:rPr lang="en-US" dirty="0">
                <a:solidFill>
                  <a:srgbClr val="C00000"/>
                </a:solidFill>
              </a:rPr>
              <a:t> API</a:t>
            </a:r>
            <a:r>
              <a:rPr lang="en-US" dirty="0"/>
              <a:t>(terminal)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D525B-80F6-4B40-B065-A6DBA544C079}"/>
              </a:ext>
            </a:extLst>
          </p:cNvPr>
          <p:cNvSpPr/>
          <p:nvPr/>
        </p:nvSpPr>
        <p:spPr>
          <a:xfrm>
            <a:off x="0" y="6119336"/>
            <a:ext cx="39442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Reference: https://</a:t>
            </a:r>
            <a:r>
              <a:rPr lang="en-US" sz="1400" dirty="0" err="1"/>
              <a:t>www.elastic.co</a:t>
            </a:r>
            <a:r>
              <a:rPr lang="en-US" sz="1400" dirty="0"/>
              <a:t>/guide/</a:t>
            </a:r>
            <a:r>
              <a:rPr lang="en-US" sz="1400" dirty="0" err="1"/>
              <a:t>en</a:t>
            </a:r>
            <a:r>
              <a:rPr lang="en-US" sz="1400" dirty="0"/>
              <a:t>/</a:t>
            </a:r>
            <a:r>
              <a:rPr lang="en-US" sz="1400" dirty="0" err="1"/>
              <a:t>elasticsearch</a:t>
            </a:r>
            <a:r>
              <a:rPr lang="en-US" sz="1400" dirty="0"/>
              <a:t>/reference/current/indices-create-</a:t>
            </a:r>
            <a:r>
              <a:rPr lang="en-US" sz="1400" dirty="0" err="1"/>
              <a:t>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793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1501</Words>
  <Application>Microsoft Macintosh PowerPoint</Application>
  <PresentationFormat>Widescreen</PresentationFormat>
  <Paragraphs>148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Menlo</vt:lpstr>
      <vt:lpstr>Office Theme</vt:lpstr>
      <vt:lpstr>Introduction to Elasticsearch</vt:lpstr>
      <vt:lpstr>Elasticsearch</vt:lpstr>
      <vt:lpstr>Logic concepts of Elasticsearch</vt:lpstr>
      <vt:lpstr>Using Indices</vt:lpstr>
      <vt:lpstr>Kibana</vt:lpstr>
      <vt:lpstr>Install Elasticsearch</vt:lpstr>
      <vt:lpstr>Install Kibana</vt:lpstr>
      <vt:lpstr>Common Operations  </vt:lpstr>
      <vt:lpstr>Create Index</vt:lpstr>
      <vt:lpstr>Create Index</vt:lpstr>
      <vt:lpstr>Indexing Documents Method1: Analytic tools (Kibana)</vt:lpstr>
      <vt:lpstr>Bulk Indexing Documents</vt:lpstr>
      <vt:lpstr>Bulk Indexing Documents</vt:lpstr>
      <vt:lpstr>Bulk Indexing Documents</vt:lpstr>
      <vt:lpstr>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Huihui Liu</dc:creator>
  <cp:lastModifiedBy>Huihui Liu</cp:lastModifiedBy>
  <cp:revision>131</cp:revision>
  <dcterms:created xsi:type="dcterms:W3CDTF">2020-09-26T20:41:20Z</dcterms:created>
  <dcterms:modified xsi:type="dcterms:W3CDTF">2020-09-29T00:23:07Z</dcterms:modified>
</cp:coreProperties>
</file>