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66" r:id="rId2"/>
    <p:sldId id="294" r:id="rId3"/>
    <p:sldId id="270" r:id="rId4"/>
    <p:sldId id="269" r:id="rId5"/>
    <p:sldId id="265" r:id="rId6"/>
    <p:sldId id="293" r:id="rId7"/>
    <p:sldId id="279" r:id="rId8"/>
    <p:sldId id="297" r:id="rId9"/>
    <p:sldId id="292" r:id="rId10"/>
    <p:sldId id="286" r:id="rId11"/>
    <p:sldId id="299" r:id="rId12"/>
    <p:sldId id="298" r:id="rId13"/>
    <p:sldId id="291" r:id="rId14"/>
    <p:sldId id="271" r:id="rId15"/>
    <p:sldId id="272" r:id="rId16"/>
    <p:sldId id="301" r:id="rId17"/>
    <p:sldId id="302" r:id="rId18"/>
    <p:sldId id="300" r:id="rId19"/>
    <p:sldId id="288" r:id="rId20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19" userDrawn="1">
          <p15:clr>
            <a:srgbClr val="A4A3A4"/>
          </p15:clr>
        </p15:guide>
        <p15:guide id="5" orient="horz" pos="1139" userDrawn="1">
          <p15:clr>
            <a:srgbClr val="A4A3A4"/>
          </p15:clr>
        </p15:guide>
        <p15:guide id="6" orient="horz" pos="2319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14F"/>
    <a:srgbClr val="0174AB"/>
    <a:srgbClr val="666666"/>
    <a:srgbClr val="BFC0C0"/>
    <a:srgbClr val="9F9D9A"/>
    <a:srgbClr val="0A377B"/>
    <a:srgbClr val="000000"/>
    <a:srgbClr val="083F80"/>
    <a:srgbClr val="1F497D"/>
    <a:srgbClr val="967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5" autoAdjust="0"/>
    <p:restoredTop sz="87484" autoAdjust="0"/>
  </p:normalViewPr>
  <p:slideViewPr>
    <p:cSldViewPr snapToGrid="0" showGuides="1">
      <p:cViewPr varScale="1">
        <p:scale>
          <a:sx n="71" d="100"/>
          <a:sy n="71" d="100"/>
        </p:scale>
        <p:origin x="1939" y="53"/>
      </p:cViewPr>
      <p:guideLst>
        <p:guide orient="horz" pos="255"/>
        <p:guide pos="5125"/>
        <p:guide pos="1519"/>
        <p:guide orient="horz" pos="1139"/>
        <p:guide orient="horz" pos="2319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Latency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优化前</c:v>
                </c:pt>
                <c:pt idx="1">
                  <c:v>循环展开</c:v>
                </c:pt>
                <c:pt idx="2">
                  <c:v>pipeline</c:v>
                </c:pt>
                <c:pt idx="3">
                  <c:v>数组分割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42.7</c:v>
                </c:pt>
                <c:pt idx="1">
                  <c:v>4.4000000000000004</c:v>
                </c:pt>
                <c:pt idx="2">
                  <c:v>42.7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4A-4403-8C27-7FE3CC9B60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80907183"/>
        <c:axId val="980887631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LUT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优化前</c:v>
                </c:pt>
                <c:pt idx="1">
                  <c:v>循环展开</c:v>
                </c:pt>
                <c:pt idx="2">
                  <c:v>pipeline</c:v>
                </c:pt>
                <c:pt idx="3">
                  <c:v>数组分割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23555</c:v>
                </c:pt>
                <c:pt idx="1">
                  <c:v>53751</c:v>
                </c:pt>
                <c:pt idx="2">
                  <c:v>4611</c:v>
                </c:pt>
                <c:pt idx="3">
                  <c:v>34594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4A-4403-8C27-7FE3CC9B60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5676479"/>
        <c:axId val="1005661087"/>
      </c:lineChart>
      <c:catAx>
        <c:axId val="1005676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05661087"/>
        <c:crosses val="autoZero"/>
        <c:auto val="1"/>
        <c:lblAlgn val="ctr"/>
        <c:lblOffset val="100"/>
        <c:noMultiLvlLbl val="0"/>
      </c:catAx>
      <c:valAx>
        <c:axId val="1005661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LUT</a:t>
                </a:r>
                <a:r>
                  <a:rPr lang="zh-CN" altLang="en-US" dirty="0"/>
                  <a:t>数量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05676479"/>
        <c:crosses val="autoZero"/>
        <c:crossBetween val="between"/>
      </c:valAx>
      <c:valAx>
        <c:axId val="980887631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Latency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80907183"/>
        <c:crosses val="max"/>
        <c:crossBetween val="between"/>
      </c:valAx>
      <c:catAx>
        <c:axId val="98090718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8088763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8D0C7-69D8-46D8-8EC2-434EEFC2A908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EC032-BECF-4210-B3B5-222578D54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88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EC032-BECF-4210-B3B5-222578D54F3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518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右侧为最终整体输入输出测试。（在所有小模块对照</a:t>
            </a:r>
            <a:r>
              <a:rPr lang="en-US" altLang="zh-CN" dirty="0"/>
              <a:t>Python</a:t>
            </a:r>
            <a:r>
              <a:rPr lang="zh-CN" altLang="en-US" dirty="0"/>
              <a:t>验证正确的基础上）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EC032-BECF-4210-B3B5-222578D54F3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784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Latency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：第一个输入，到第一个输出，之间的延迟；表征的是处理时间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Interval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：第一个输入，到第二个输入，之间的间隔；表征的是吞吐能力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红圈中为重点关注的指标。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EC032-BECF-4210-B3B5-222578D54F3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49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Unroll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是把循环完全展开，意味着多份引擎同时并行计算，所以资源消耗比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pipeline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更大，当然处理能力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/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吞吐量也更强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EC032-BECF-4210-B3B5-222578D54F3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694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Pipeline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可以在不增加多少核心逻辑资源的情况下，增强处理能力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/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吞吐量（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Latency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不变，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Interval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变小）：</a:t>
            </a:r>
            <a:b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</a:br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EC032-BECF-4210-B3B5-222578D54F3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3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数组分割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EC032-BECF-4210-B3B5-222578D54F3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248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EC032-BECF-4210-B3B5-222578D54F3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402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19/10/2022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19/10/2022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19/10/2022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19/10/2022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19/10/2022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19/10/2022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19/10/2022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19/10/2022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19/10/2022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19/10/2022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19/10/2022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19/10/2022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4286570" y="1703061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417512" y="1732780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课题背景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17514" y="3131890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项目成果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417513" y="3842392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35920" y="2197034"/>
            <a:ext cx="1947861" cy="1940713"/>
            <a:chOff x="1709739" y="2636838"/>
            <a:chExt cx="1590160" cy="1584325"/>
          </a:xfrm>
          <a:effectLst/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281113" y="4137747"/>
            <a:ext cx="265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pc="300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CONTANTS</a:t>
            </a:r>
            <a:endParaRPr lang="zh-HK" altLang="en-US" sz="2800" b="1" spc="300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AE4ECE-645C-32D8-1128-24207D7A4403}"/>
              </a:ext>
            </a:extLst>
          </p:cNvPr>
          <p:cNvSpPr txBox="1"/>
          <p:nvPr/>
        </p:nvSpPr>
        <p:spPr>
          <a:xfrm>
            <a:off x="5417511" y="2443282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829150"/>
      </p:ext>
    </p:extLst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6821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71" name="直接连接符 70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项目成果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6324BB6-0C6E-E9DA-29FB-7D9B6D139DD4}"/>
              </a:ext>
            </a:extLst>
          </p:cNvPr>
          <p:cNvGrpSpPr/>
          <p:nvPr/>
        </p:nvGrpSpPr>
        <p:grpSpPr>
          <a:xfrm>
            <a:off x="1929232" y="5657662"/>
            <a:ext cx="5284698" cy="646331"/>
            <a:chOff x="435496" y="1546527"/>
            <a:chExt cx="2392010" cy="646331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7B7EC3F-EBD9-2AC9-D1BC-FE935E9EE840}"/>
                </a:ext>
              </a:extLst>
            </p:cNvPr>
            <p:cNvSpPr/>
            <p:nvPr/>
          </p:nvSpPr>
          <p:spPr>
            <a:xfrm>
              <a:off x="435496" y="1931248"/>
              <a:ext cx="224664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endPara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EE3B46F-3EE8-5678-6D3C-B70DE7941365}"/>
                </a:ext>
              </a:extLst>
            </p:cNvPr>
            <p:cNvSpPr txBox="1"/>
            <p:nvPr/>
          </p:nvSpPr>
          <p:spPr>
            <a:xfrm>
              <a:off x="655806" y="1546527"/>
              <a:ext cx="2171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自行编写模块化的算法核心代码（</a:t>
              </a:r>
              <a:r>
                <a:rPr lang="en-US" altLang="zh-CN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500</a:t>
              </a:r>
              <a:r>
                <a:rPr lang="zh-CN" altLang="en-US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行）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D8DE04E-0307-2BC2-FA97-7A5E95AAC3DB}"/>
                </a:ext>
              </a:extLst>
            </p:cNvPr>
            <p:cNvSpPr/>
            <p:nvPr/>
          </p:nvSpPr>
          <p:spPr>
            <a:xfrm>
              <a:off x="540270" y="1898574"/>
              <a:ext cx="2171700" cy="45719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5FDBDF2-05A1-F7F8-A45D-D86670646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016" y="865035"/>
            <a:ext cx="3040487" cy="43943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4296B32-FF4E-490F-9D38-4C81DC034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381" y="865036"/>
            <a:ext cx="3341444" cy="43943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92855157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6821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71" name="直接连接符 70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项目成果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6324BB6-0C6E-E9DA-29FB-7D9B6D139DD4}"/>
              </a:ext>
            </a:extLst>
          </p:cNvPr>
          <p:cNvGrpSpPr/>
          <p:nvPr/>
        </p:nvGrpSpPr>
        <p:grpSpPr>
          <a:xfrm>
            <a:off x="2331012" y="5509259"/>
            <a:ext cx="4481976" cy="630232"/>
            <a:chOff x="435496" y="1562626"/>
            <a:chExt cx="2351417" cy="63023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7B7EC3F-EBD9-2AC9-D1BC-FE935E9EE840}"/>
                </a:ext>
              </a:extLst>
            </p:cNvPr>
            <p:cNvSpPr/>
            <p:nvPr/>
          </p:nvSpPr>
          <p:spPr>
            <a:xfrm>
              <a:off x="435496" y="1931248"/>
              <a:ext cx="224664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endPara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EE3B46F-3EE8-5678-6D3C-B70DE7941365}"/>
                </a:ext>
              </a:extLst>
            </p:cNvPr>
            <p:cNvSpPr txBox="1"/>
            <p:nvPr/>
          </p:nvSpPr>
          <p:spPr>
            <a:xfrm>
              <a:off x="615213" y="1562626"/>
              <a:ext cx="217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</a:t>
              </a:r>
              <a:r>
                <a:rPr lang="en-US" altLang="zh-CN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仿真，顺利得到预期结果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D8DE04E-0307-2BC2-FA97-7A5E95AAC3DB}"/>
                </a:ext>
              </a:extLst>
            </p:cNvPr>
            <p:cNvSpPr/>
            <p:nvPr/>
          </p:nvSpPr>
          <p:spPr>
            <a:xfrm>
              <a:off x="540270" y="1898574"/>
              <a:ext cx="2246643" cy="45719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7B263BE-CE01-0030-FCF8-BBD04D60F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26" y="2236035"/>
            <a:ext cx="3628284" cy="26729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1FB36A-80B8-28A0-4513-9A5906128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224" y="1157454"/>
            <a:ext cx="3836808" cy="366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27158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6821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71" name="直接连接符 70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项目成果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6324BB6-0C6E-E9DA-29FB-7D9B6D139DD4}"/>
              </a:ext>
            </a:extLst>
          </p:cNvPr>
          <p:cNvGrpSpPr/>
          <p:nvPr/>
        </p:nvGrpSpPr>
        <p:grpSpPr>
          <a:xfrm>
            <a:off x="2450422" y="5592444"/>
            <a:ext cx="4481976" cy="630232"/>
            <a:chOff x="435496" y="1562626"/>
            <a:chExt cx="2351417" cy="63023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7B7EC3F-EBD9-2AC9-D1BC-FE935E9EE840}"/>
                </a:ext>
              </a:extLst>
            </p:cNvPr>
            <p:cNvSpPr/>
            <p:nvPr/>
          </p:nvSpPr>
          <p:spPr>
            <a:xfrm>
              <a:off x="435496" y="1931248"/>
              <a:ext cx="224664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endPara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EE3B46F-3EE8-5678-6D3C-B70DE7941365}"/>
                </a:ext>
              </a:extLst>
            </p:cNvPr>
            <p:cNvSpPr txBox="1"/>
            <p:nvPr/>
          </p:nvSpPr>
          <p:spPr>
            <a:xfrm>
              <a:off x="615213" y="1562626"/>
              <a:ext cx="217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高层次综合工具生成</a:t>
              </a:r>
              <a:r>
                <a:rPr lang="en-US" altLang="zh-CN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report</a:t>
              </a:r>
              <a:r>
                <a:rPr lang="zh-CN" altLang="en-US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analyze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D8DE04E-0307-2BC2-FA97-7A5E95AAC3DB}"/>
                </a:ext>
              </a:extLst>
            </p:cNvPr>
            <p:cNvSpPr/>
            <p:nvPr/>
          </p:nvSpPr>
          <p:spPr>
            <a:xfrm>
              <a:off x="540270" y="1898574"/>
              <a:ext cx="2246643" cy="45719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F6630B0-AE8E-3F9B-4802-9CB64BEC64A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89"/>
          <a:stretch/>
        </p:blipFill>
        <p:spPr>
          <a:xfrm>
            <a:off x="126052" y="1956021"/>
            <a:ext cx="4299933" cy="27921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BEA2CC9-7B3F-B4B7-7A8E-1A323691FE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93" y="1440180"/>
            <a:ext cx="4299933" cy="330803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F7D4F88-4BB6-69E0-CCC8-0A918B41685A}"/>
              </a:ext>
            </a:extLst>
          </p:cNvPr>
          <p:cNvSpPr/>
          <p:nvPr/>
        </p:nvSpPr>
        <p:spPr>
          <a:xfrm>
            <a:off x="1490870" y="3896139"/>
            <a:ext cx="1116326" cy="3379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862269-27D4-D1E6-3DDB-9265DDCC8D40}"/>
              </a:ext>
            </a:extLst>
          </p:cNvPr>
          <p:cNvSpPr/>
          <p:nvPr/>
        </p:nvSpPr>
        <p:spPr>
          <a:xfrm>
            <a:off x="2650129" y="3896139"/>
            <a:ext cx="1116326" cy="3379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8FCD2F0-5D02-FDD9-4EE7-C2093CCFEDDD}"/>
              </a:ext>
            </a:extLst>
          </p:cNvPr>
          <p:cNvSpPr/>
          <p:nvPr/>
        </p:nvSpPr>
        <p:spPr>
          <a:xfrm>
            <a:off x="4626769" y="3558208"/>
            <a:ext cx="1116326" cy="3379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F995139-9A9B-E9E2-888C-774FB0D782BB}"/>
              </a:ext>
            </a:extLst>
          </p:cNvPr>
          <p:cNvCxnSpPr>
            <a:cxnSpLocks/>
          </p:cNvCxnSpPr>
          <p:nvPr/>
        </p:nvCxnSpPr>
        <p:spPr>
          <a:xfrm flipH="1">
            <a:off x="1642423" y="4234070"/>
            <a:ext cx="696740" cy="1071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2C457EE-0CC4-A29F-595F-21BE361CE06D}"/>
              </a:ext>
            </a:extLst>
          </p:cNvPr>
          <p:cNvCxnSpPr>
            <a:cxnSpLocks/>
          </p:cNvCxnSpPr>
          <p:nvPr/>
        </p:nvCxnSpPr>
        <p:spPr>
          <a:xfrm flipH="1">
            <a:off x="2131328" y="4220740"/>
            <a:ext cx="858888" cy="1044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24099BE-E52E-6075-597D-D8D0F14594DB}"/>
              </a:ext>
            </a:extLst>
          </p:cNvPr>
          <p:cNvCxnSpPr>
            <a:cxnSpLocks/>
          </p:cNvCxnSpPr>
          <p:nvPr/>
        </p:nvCxnSpPr>
        <p:spPr>
          <a:xfrm flipH="1">
            <a:off x="2555409" y="3888155"/>
            <a:ext cx="2428739" cy="15559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6294D20-F65F-D325-E882-8EFC8CCB6A53}"/>
              </a:ext>
            </a:extLst>
          </p:cNvPr>
          <p:cNvSpPr txBox="1"/>
          <p:nvPr/>
        </p:nvSpPr>
        <p:spPr>
          <a:xfrm>
            <a:off x="791553" y="540498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重点关注的指标</a:t>
            </a:r>
          </a:p>
        </p:txBody>
      </p:sp>
    </p:spTree>
    <p:extLst>
      <p:ext uri="{BB962C8B-B14F-4D97-AF65-F5344CB8AC3E}">
        <p14:creationId xmlns:p14="http://schemas.microsoft.com/office/powerpoint/2010/main" val="3326608780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59719" y="2568507"/>
            <a:ext cx="6024563" cy="1720986"/>
            <a:chOff x="2408238" y="2568507"/>
            <a:chExt cx="6024563" cy="1720986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8238" y="2568507"/>
              <a:ext cx="6024563" cy="1720986"/>
              <a:chOff x="1184275" y="2717410"/>
              <a:chExt cx="6024563" cy="1720986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3187700" y="2847430"/>
                <a:ext cx="40211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200" b="1" spc="3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性能优化</a:t>
                </a:r>
                <a:endParaRPr lang="zh-HK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foolishness.</a:t>
              </a:r>
              <a:r>
                <a:rPr lang="zh-HK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903937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4022326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07818" y="93911"/>
            <a:ext cx="12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项目成果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3AA4389-A948-E22E-CDA0-C4544A60B742}"/>
              </a:ext>
            </a:extLst>
          </p:cNvPr>
          <p:cNvSpPr/>
          <p:nvPr/>
        </p:nvSpPr>
        <p:spPr>
          <a:xfrm>
            <a:off x="3388779" y="2133585"/>
            <a:ext cx="2014538" cy="2014538"/>
          </a:xfrm>
          <a:prstGeom prst="ellipse">
            <a:avLst/>
          </a:prstGeom>
          <a:solidFill>
            <a:srgbClr val="0174A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HLS</a:t>
            </a:r>
            <a:r>
              <a:rPr lang="zh-CN" altLang="en-US" sz="32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HK" altLang="en-US" sz="32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930B445-E0D8-BCF0-49E2-01CE8149981F}"/>
              </a:ext>
            </a:extLst>
          </p:cNvPr>
          <p:cNvSpPr/>
          <p:nvPr/>
        </p:nvSpPr>
        <p:spPr>
          <a:xfrm>
            <a:off x="6071929" y="1019310"/>
            <a:ext cx="1810442" cy="1381561"/>
          </a:xfrm>
          <a:prstGeom prst="ellipse">
            <a:avLst/>
          </a:prstGeom>
          <a:solidFill>
            <a:srgbClr val="0174AB"/>
          </a:solidFill>
          <a:ln>
            <a:solidFill>
              <a:srgbClr val="0174A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减少循环层次</a:t>
            </a:r>
            <a:endParaRPr lang="zh-HK" altLang="en-US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75A1F81-E6AC-65C9-5DE8-D2F2458CDC2D}"/>
              </a:ext>
            </a:extLst>
          </p:cNvPr>
          <p:cNvSpPr/>
          <p:nvPr/>
        </p:nvSpPr>
        <p:spPr>
          <a:xfrm>
            <a:off x="5870668" y="4033731"/>
            <a:ext cx="1810442" cy="1381561"/>
          </a:xfrm>
          <a:prstGeom prst="ellipse">
            <a:avLst/>
          </a:prstGeom>
          <a:solidFill>
            <a:srgbClr val="0174AB"/>
          </a:solidFill>
          <a:ln>
            <a:solidFill>
              <a:srgbClr val="0174A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一拍处理更大位宽</a:t>
            </a:r>
            <a:endParaRPr lang="zh-HK" altLang="en-US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407477A-5359-51F2-06E4-9D496ED5D54B}"/>
              </a:ext>
            </a:extLst>
          </p:cNvPr>
          <p:cNvSpPr/>
          <p:nvPr/>
        </p:nvSpPr>
        <p:spPr>
          <a:xfrm>
            <a:off x="1976778" y="3838634"/>
            <a:ext cx="1381561" cy="1381561"/>
          </a:xfrm>
          <a:prstGeom prst="ellipse">
            <a:avLst/>
          </a:prstGeom>
          <a:solidFill>
            <a:srgbClr val="0174AB"/>
          </a:solidFill>
          <a:ln>
            <a:solidFill>
              <a:srgbClr val="0174A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数组存储资源分时复用</a:t>
            </a:r>
            <a:endParaRPr lang="zh-HK" altLang="en-US" sz="12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5BEFC43-2AE3-EB4D-3DA1-FBC37649C690}"/>
              </a:ext>
            </a:extLst>
          </p:cNvPr>
          <p:cNvSpPr/>
          <p:nvPr/>
        </p:nvSpPr>
        <p:spPr>
          <a:xfrm>
            <a:off x="787947" y="1010592"/>
            <a:ext cx="1381561" cy="1381561"/>
          </a:xfrm>
          <a:prstGeom prst="ellipse">
            <a:avLst/>
          </a:prstGeom>
          <a:solidFill>
            <a:srgbClr val="0174AB"/>
          </a:solidFill>
          <a:ln>
            <a:solidFill>
              <a:srgbClr val="0174A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数组降维储存</a:t>
            </a:r>
            <a:endParaRPr lang="zh-HK" altLang="en-US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57F2F9E-CF12-14ED-22F9-763082FA8FF1}"/>
              </a:ext>
            </a:extLst>
          </p:cNvPr>
          <p:cNvCxnSpPr/>
          <p:nvPr/>
        </p:nvCxnSpPr>
        <p:spPr>
          <a:xfrm>
            <a:off x="1708863" y="1818246"/>
            <a:ext cx="2251250" cy="1147815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FA023BE-3E65-666D-64E1-456CC9502BA5}"/>
              </a:ext>
            </a:extLst>
          </p:cNvPr>
          <p:cNvCxnSpPr/>
          <p:nvPr/>
        </p:nvCxnSpPr>
        <p:spPr>
          <a:xfrm flipV="1">
            <a:off x="3087216" y="3613162"/>
            <a:ext cx="1007329" cy="610075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0186DE7-8473-D252-49C4-B1899CD83652}"/>
              </a:ext>
            </a:extLst>
          </p:cNvPr>
          <p:cNvCxnSpPr/>
          <p:nvPr/>
        </p:nvCxnSpPr>
        <p:spPr>
          <a:xfrm flipH="1" flipV="1">
            <a:off x="4738331" y="3538048"/>
            <a:ext cx="1636223" cy="991366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CC02A22-5128-A6E1-49E9-3F7A03E5B591}"/>
              </a:ext>
            </a:extLst>
          </p:cNvPr>
          <p:cNvCxnSpPr/>
          <p:nvPr/>
        </p:nvCxnSpPr>
        <p:spPr>
          <a:xfrm flipH="1">
            <a:off x="5014948" y="1932219"/>
            <a:ext cx="1359606" cy="767145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DAC3F78F-8647-03E9-4C1B-85DFB3149999}"/>
              </a:ext>
            </a:extLst>
          </p:cNvPr>
          <p:cNvSpPr/>
          <p:nvPr/>
        </p:nvSpPr>
        <p:spPr>
          <a:xfrm>
            <a:off x="959997" y="5676545"/>
            <a:ext cx="68721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对于一个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HLS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设计，第一步是得到一个</a:t>
            </a:r>
            <a:r>
              <a:rPr lang="en-US" altLang="zh-CN" sz="1400" b="0" i="0" dirty="0" err="1">
                <a:solidFill>
                  <a:srgbClr val="4D4D4D"/>
                </a:solidFill>
                <a:effectLst/>
                <a:latin typeface="-apple-system"/>
              </a:rPr>
              <a:t>csim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正确的版本，在此基础上，尝试进行确定优化方向，分析数据流和数据间的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dependency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，综合考虑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resource and throughput, 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基本确定能达到的优化目标，根据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HLS synth report, 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分析整体的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latency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以及其具体组成，然后从对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latency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影响最大的模块开始着手优化</a:t>
            </a:r>
            <a:endParaRPr lang="zh-HK" altLang="zh-HK" sz="1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EC61ED7-5ED6-5EA8-BF1E-F668A04B6E99}"/>
              </a:ext>
            </a:extLst>
          </p:cNvPr>
          <p:cNvGrpSpPr/>
          <p:nvPr/>
        </p:nvGrpSpPr>
        <p:grpSpPr>
          <a:xfrm>
            <a:off x="-94791" y="3732616"/>
            <a:ext cx="1652701" cy="369332"/>
            <a:chOff x="7317130" y="6308846"/>
            <a:chExt cx="1652701" cy="369332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666E462-E219-A7D2-D727-5869142EBAA6}"/>
                </a:ext>
              </a:extLst>
            </p:cNvPr>
            <p:cNvSpPr txBox="1"/>
            <p:nvPr/>
          </p:nvSpPr>
          <p:spPr>
            <a:xfrm>
              <a:off x="7317130" y="6308846"/>
              <a:ext cx="1652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spc="3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优化思路</a:t>
              </a:r>
              <a:endParaRPr lang="zh-HK" altLang="en-US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403A7D28-3391-801D-0313-D16C8A4AA476}"/>
                </a:ext>
              </a:extLst>
            </p:cNvPr>
            <p:cNvCxnSpPr/>
            <p:nvPr/>
          </p:nvCxnSpPr>
          <p:spPr>
            <a:xfrm>
              <a:off x="8882743" y="6369719"/>
              <a:ext cx="0" cy="216809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D50717F-2F5E-2A3D-C0C8-C1EB02FE42C4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2182474" y="3111980"/>
            <a:ext cx="1206305" cy="28874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A042064-5111-DD14-1339-C8524E2C2C99}"/>
              </a:ext>
            </a:extLst>
          </p:cNvPr>
          <p:cNvCxnSpPr>
            <a:cxnSpLocks/>
          </p:cNvCxnSpPr>
          <p:nvPr/>
        </p:nvCxnSpPr>
        <p:spPr>
          <a:xfrm flipV="1">
            <a:off x="3960113" y="1252176"/>
            <a:ext cx="30440" cy="1101842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9E8E50E-74C4-F7AD-7814-DA06C337E020}"/>
              </a:ext>
            </a:extLst>
          </p:cNvPr>
          <p:cNvCxnSpPr>
            <a:cxnSpLocks/>
          </p:cNvCxnSpPr>
          <p:nvPr/>
        </p:nvCxnSpPr>
        <p:spPr>
          <a:xfrm flipH="1" flipV="1">
            <a:off x="4490676" y="4108310"/>
            <a:ext cx="524272" cy="496163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F7EB1DA9-61C2-B82B-F81F-23F3216B28F4}"/>
              </a:ext>
            </a:extLst>
          </p:cNvPr>
          <p:cNvSpPr/>
          <p:nvPr/>
        </p:nvSpPr>
        <p:spPr>
          <a:xfrm>
            <a:off x="1433996" y="2684554"/>
            <a:ext cx="893931" cy="693008"/>
          </a:xfrm>
          <a:prstGeom prst="ellipse">
            <a:avLst/>
          </a:prstGeom>
          <a:solidFill>
            <a:srgbClr val="0174AB"/>
          </a:solidFill>
          <a:ln>
            <a:solidFill>
              <a:srgbClr val="0174A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z="12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5F13214-B9EC-2178-4FD9-EF881C8D4B38}"/>
              </a:ext>
            </a:extLst>
          </p:cNvPr>
          <p:cNvSpPr/>
          <p:nvPr/>
        </p:nvSpPr>
        <p:spPr>
          <a:xfrm>
            <a:off x="4685844" y="4278657"/>
            <a:ext cx="893931" cy="1136635"/>
          </a:xfrm>
          <a:prstGeom prst="ellipse">
            <a:avLst/>
          </a:prstGeom>
          <a:solidFill>
            <a:srgbClr val="0174AB"/>
          </a:solidFill>
          <a:ln>
            <a:solidFill>
              <a:srgbClr val="0174A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z="12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7FBD707-6D4E-530E-F511-F0451E9B9F77}"/>
              </a:ext>
            </a:extLst>
          </p:cNvPr>
          <p:cNvSpPr/>
          <p:nvPr/>
        </p:nvSpPr>
        <p:spPr>
          <a:xfrm>
            <a:off x="3689308" y="890488"/>
            <a:ext cx="602489" cy="610075"/>
          </a:xfrm>
          <a:prstGeom prst="ellipse">
            <a:avLst/>
          </a:prstGeom>
          <a:solidFill>
            <a:srgbClr val="0174AB"/>
          </a:solidFill>
          <a:ln>
            <a:solidFill>
              <a:srgbClr val="0174A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z="12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5479672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4022326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07818" y="93911"/>
            <a:ext cx="12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项目成果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8958943" y="6471319"/>
            <a:ext cx="0" cy="216809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C454367D-3065-2BA8-6EBE-B458B23A57C8}"/>
              </a:ext>
            </a:extLst>
          </p:cNvPr>
          <p:cNvSpPr txBox="1"/>
          <p:nvPr/>
        </p:nvSpPr>
        <p:spPr>
          <a:xfrm>
            <a:off x="434340" y="754380"/>
            <a:ext cx="2446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循环展开（</a:t>
            </a: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unroll</a:t>
            </a:r>
            <a:r>
              <a:rPr lang="zh-CN" altLang="en-US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2C83DE4-BF1B-1316-2110-ED2F70BD2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19" y="1494602"/>
            <a:ext cx="2751995" cy="153229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7ABB32A-3767-A7F8-F41D-FD7CF1115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118" y="3445055"/>
            <a:ext cx="3199099" cy="235141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B1E7034-A142-48ED-2934-4A97C1A1D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794" y="1395425"/>
            <a:ext cx="2981241" cy="159761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512F70B-B219-FD47-208C-E306873DEE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3784" y="3439147"/>
            <a:ext cx="3256547" cy="234696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F483FAD-8A49-1A63-9F10-81DDE473750A}"/>
              </a:ext>
            </a:extLst>
          </p:cNvPr>
          <p:cNvSpPr txBox="1"/>
          <p:nvPr/>
        </p:nvSpPr>
        <p:spPr>
          <a:xfrm>
            <a:off x="502920" y="1142856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以小模块矩阵乘法为测试样例：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7209720-43C9-7EA6-0621-C2BFC1BE4ADC}"/>
              </a:ext>
            </a:extLst>
          </p:cNvPr>
          <p:cNvSpPr txBox="1"/>
          <p:nvPr/>
        </p:nvSpPr>
        <p:spPr>
          <a:xfrm>
            <a:off x="2003197" y="62103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优化前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9814301-6DD5-6E93-7C37-5457E247A76A}"/>
              </a:ext>
            </a:extLst>
          </p:cNvPr>
          <p:cNvSpPr txBox="1"/>
          <p:nvPr/>
        </p:nvSpPr>
        <p:spPr>
          <a:xfrm>
            <a:off x="6073474" y="61704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优化后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C9B7714-DEFE-BC67-437B-21362818275F}"/>
              </a:ext>
            </a:extLst>
          </p:cNvPr>
          <p:cNvSpPr txBox="1"/>
          <p:nvPr/>
        </p:nvSpPr>
        <p:spPr>
          <a:xfrm>
            <a:off x="2553988" y="3034380"/>
            <a:ext cx="365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时序延迟优化将近</a:t>
            </a:r>
            <a:r>
              <a:rPr lang="en-US" altLang="zh-CN" dirty="0"/>
              <a:t>10</a:t>
            </a:r>
            <a:r>
              <a:rPr lang="zh-CN" altLang="en-US" dirty="0"/>
              <a:t>倍，效果明显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DDF7009-602D-C8DB-B1B2-A38CC88FFE28}"/>
              </a:ext>
            </a:extLst>
          </p:cNvPr>
          <p:cNvSpPr txBox="1"/>
          <p:nvPr/>
        </p:nvSpPr>
        <p:spPr>
          <a:xfrm>
            <a:off x="3345838" y="580682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硬件消耗也显著增加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8CEA1F34-402D-EA6D-B442-C3B0D2308D44}"/>
              </a:ext>
            </a:extLst>
          </p:cNvPr>
          <p:cNvSpPr/>
          <p:nvPr/>
        </p:nvSpPr>
        <p:spPr>
          <a:xfrm>
            <a:off x="2194560" y="2758440"/>
            <a:ext cx="489543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383642A-1589-5BAD-B083-E946638DBA82}"/>
              </a:ext>
            </a:extLst>
          </p:cNvPr>
          <p:cNvSpPr/>
          <p:nvPr/>
        </p:nvSpPr>
        <p:spPr>
          <a:xfrm>
            <a:off x="6096642" y="2741975"/>
            <a:ext cx="489543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4AEEF31-2C4C-D90A-31A3-73E6FB9B4777}"/>
              </a:ext>
            </a:extLst>
          </p:cNvPr>
          <p:cNvSpPr/>
          <p:nvPr/>
        </p:nvSpPr>
        <p:spPr>
          <a:xfrm>
            <a:off x="2437116" y="4876535"/>
            <a:ext cx="1304304" cy="289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C154A63-79C4-4FB7-A347-03248EB2F822}"/>
              </a:ext>
            </a:extLst>
          </p:cNvPr>
          <p:cNvSpPr/>
          <p:nvPr/>
        </p:nvSpPr>
        <p:spPr>
          <a:xfrm>
            <a:off x="6298485" y="4890675"/>
            <a:ext cx="1304304" cy="289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971780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4022326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07818" y="93911"/>
            <a:ext cx="12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项目成果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8958943" y="6471319"/>
            <a:ext cx="0" cy="216809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73483422-B2E8-E6FD-25D3-55852B43929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577"/>
          <a:stretch/>
        </p:blipFill>
        <p:spPr>
          <a:xfrm>
            <a:off x="4946555" y="1494602"/>
            <a:ext cx="3208037" cy="153229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7709DB-5885-BEC3-385A-9942CC2D32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555" y="3445055"/>
            <a:ext cx="3319237" cy="23443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629A041-9722-3E75-0C47-B35D4BF140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119" y="1494602"/>
            <a:ext cx="2751995" cy="153229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A9076F-1227-BE10-4BC9-2F06856BEE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118" y="3446195"/>
            <a:ext cx="3199099" cy="2351412"/>
          </a:xfrm>
          <a:prstGeom prst="rect">
            <a:avLst/>
          </a:prstGeom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8E019659-92FE-EA36-3B38-90728140B74C}"/>
              </a:ext>
            </a:extLst>
          </p:cNvPr>
          <p:cNvSpPr/>
          <p:nvPr/>
        </p:nvSpPr>
        <p:spPr>
          <a:xfrm>
            <a:off x="2194560" y="2758440"/>
            <a:ext cx="489543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3F3412C-3984-8392-4982-92FE6D01CC3E}"/>
              </a:ext>
            </a:extLst>
          </p:cNvPr>
          <p:cNvSpPr/>
          <p:nvPr/>
        </p:nvSpPr>
        <p:spPr>
          <a:xfrm>
            <a:off x="2471248" y="4945049"/>
            <a:ext cx="1304304" cy="289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AC0AA8C-81DC-2CA8-4489-9B3C5E68B808}"/>
              </a:ext>
            </a:extLst>
          </p:cNvPr>
          <p:cNvSpPr txBox="1"/>
          <p:nvPr/>
        </p:nvSpPr>
        <p:spPr>
          <a:xfrm>
            <a:off x="2003197" y="62103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优化前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30C0FBE-2085-4604-87C3-8439B073AA04}"/>
              </a:ext>
            </a:extLst>
          </p:cNvPr>
          <p:cNvSpPr txBox="1"/>
          <p:nvPr/>
        </p:nvSpPr>
        <p:spPr>
          <a:xfrm>
            <a:off x="6263642" y="620752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优化后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99E2957-880E-18C7-36A9-25B82D10582C}"/>
              </a:ext>
            </a:extLst>
          </p:cNvPr>
          <p:cNvSpPr txBox="1"/>
          <p:nvPr/>
        </p:nvSpPr>
        <p:spPr>
          <a:xfrm>
            <a:off x="434340" y="713755"/>
            <a:ext cx="1760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pipeline</a:t>
            </a:r>
            <a:endParaRPr lang="zh-CN" altLang="en-US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590BECF-DD8F-BED7-AF59-1A5F60A79D47}"/>
              </a:ext>
            </a:extLst>
          </p:cNvPr>
          <p:cNvSpPr txBox="1"/>
          <p:nvPr/>
        </p:nvSpPr>
        <p:spPr>
          <a:xfrm>
            <a:off x="3539591" y="30611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时序延迟没改观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1AAC659-76B1-0D35-1545-5A0250E2A569}"/>
              </a:ext>
            </a:extLst>
          </p:cNvPr>
          <p:cNvSpPr txBox="1"/>
          <p:nvPr/>
        </p:nvSpPr>
        <p:spPr>
          <a:xfrm>
            <a:off x="3129138" y="583070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但硬件消耗明显降低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BF421CA-FDF4-68FC-D541-E3A8CF4FC703}"/>
              </a:ext>
            </a:extLst>
          </p:cNvPr>
          <p:cNvSpPr/>
          <p:nvPr/>
        </p:nvSpPr>
        <p:spPr>
          <a:xfrm>
            <a:off x="5733647" y="2691802"/>
            <a:ext cx="489543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D78572A-7066-153F-8BA6-9DFEE213AD3F}"/>
              </a:ext>
            </a:extLst>
          </p:cNvPr>
          <p:cNvSpPr/>
          <p:nvPr/>
        </p:nvSpPr>
        <p:spPr>
          <a:xfrm>
            <a:off x="6453011" y="4945049"/>
            <a:ext cx="1304304" cy="289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515696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4022326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07818" y="93911"/>
            <a:ext cx="12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项目成果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8958943" y="6471319"/>
            <a:ext cx="0" cy="216809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1629A041-9722-3E75-0C47-B35D4BF14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19" y="1494602"/>
            <a:ext cx="2751995" cy="153229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A9076F-1227-BE10-4BC9-2F06856BE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118" y="3445055"/>
            <a:ext cx="3199099" cy="2351412"/>
          </a:xfrm>
          <a:prstGeom prst="rect">
            <a:avLst/>
          </a:prstGeom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8E019659-92FE-EA36-3B38-90728140B74C}"/>
              </a:ext>
            </a:extLst>
          </p:cNvPr>
          <p:cNvSpPr/>
          <p:nvPr/>
        </p:nvSpPr>
        <p:spPr>
          <a:xfrm>
            <a:off x="2171124" y="2755480"/>
            <a:ext cx="489543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3F3412C-3984-8392-4982-92FE6D01CC3E}"/>
              </a:ext>
            </a:extLst>
          </p:cNvPr>
          <p:cNvSpPr/>
          <p:nvPr/>
        </p:nvSpPr>
        <p:spPr>
          <a:xfrm>
            <a:off x="2457127" y="4941736"/>
            <a:ext cx="1304304" cy="289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99D4A33-ECE9-B354-6476-75AA0C7ED81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98" b="38212"/>
          <a:stretch/>
        </p:blipFill>
        <p:spPr>
          <a:xfrm>
            <a:off x="5185808" y="1494602"/>
            <a:ext cx="3138007" cy="153229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6C5B9F9-200A-2FF0-845F-4192D2C2B31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418" y="3406552"/>
            <a:ext cx="3274789" cy="238991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A1E89FDA-F9F9-70D8-C59D-F542451298CE}"/>
              </a:ext>
            </a:extLst>
          </p:cNvPr>
          <p:cNvSpPr txBox="1"/>
          <p:nvPr/>
        </p:nvSpPr>
        <p:spPr>
          <a:xfrm>
            <a:off x="434340" y="713755"/>
            <a:ext cx="1760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数组分割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AF2BB4C-9754-1DE3-6EBA-0AE6584555F3}"/>
              </a:ext>
            </a:extLst>
          </p:cNvPr>
          <p:cNvSpPr txBox="1"/>
          <p:nvPr/>
        </p:nvSpPr>
        <p:spPr>
          <a:xfrm>
            <a:off x="2003197" y="62103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优化前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58D87B4-43C3-5A45-445F-FC4A8AC29C47}"/>
              </a:ext>
            </a:extLst>
          </p:cNvPr>
          <p:cNvSpPr txBox="1"/>
          <p:nvPr/>
        </p:nvSpPr>
        <p:spPr>
          <a:xfrm>
            <a:off x="6263642" y="620752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优化后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08C6E37-415A-D841-986C-E63DFC70DD39}"/>
              </a:ext>
            </a:extLst>
          </p:cNvPr>
          <p:cNvSpPr/>
          <p:nvPr/>
        </p:nvSpPr>
        <p:spPr>
          <a:xfrm>
            <a:off x="6362369" y="2722066"/>
            <a:ext cx="489543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E1C98F0-48BD-5866-52D3-533528B14D10}"/>
              </a:ext>
            </a:extLst>
          </p:cNvPr>
          <p:cNvSpPr/>
          <p:nvPr/>
        </p:nvSpPr>
        <p:spPr>
          <a:xfrm>
            <a:off x="6493463" y="4903950"/>
            <a:ext cx="1304304" cy="289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22E0F93-A61B-280A-2B81-A24D610F1B09}"/>
              </a:ext>
            </a:extLst>
          </p:cNvPr>
          <p:cNvSpPr txBox="1"/>
          <p:nvPr/>
        </p:nvSpPr>
        <p:spPr>
          <a:xfrm>
            <a:off x="2553988" y="3034380"/>
            <a:ext cx="365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时序延迟优化将近</a:t>
            </a:r>
            <a:r>
              <a:rPr lang="en-US" altLang="zh-CN" dirty="0"/>
              <a:t>10</a:t>
            </a:r>
            <a:r>
              <a:rPr lang="zh-CN" altLang="en-US" dirty="0"/>
              <a:t>倍，效果明显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D435DC6-09D5-8061-AFCC-312D67D4E111}"/>
              </a:ext>
            </a:extLst>
          </p:cNvPr>
          <p:cNvSpPr txBox="1"/>
          <p:nvPr/>
        </p:nvSpPr>
        <p:spPr>
          <a:xfrm>
            <a:off x="3345838" y="580682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硬件消耗也显著增加</a:t>
            </a:r>
          </a:p>
        </p:txBody>
      </p:sp>
    </p:spTree>
    <p:extLst>
      <p:ext uri="{BB962C8B-B14F-4D97-AF65-F5344CB8AC3E}">
        <p14:creationId xmlns:p14="http://schemas.microsoft.com/office/powerpoint/2010/main" val="3651114066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4022326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07818" y="93911"/>
            <a:ext cx="12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项目成果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06756" y="840904"/>
            <a:ext cx="4681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优化效果对比（</a:t>
            </a:r>
            <a:r>
              <a:rPr lang="en-US" altLang="zh-CN" sz="2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latency</a:t>
            </a:r>
            <a:r>
              <a:rPr lang="zh-CN" altLang="en-US" sz="2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LUT</a:t>
            </a:r>
            <a:r>
              <a:rPr lang="zh-CN" altLang="en-US" sz="2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HK" altLang="zh-HK" sz="24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7DA56B6B-E64A-8F6A-DAA7-7CA34E49BB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144106"/>
              </p:ext>
            </p:extLst>
          </p:nvPr>
        </p:nvGraphicFramePr>
        <p:xfrm>
          <a:off x="1253951" y="1586319"/>
          <a:ext cx="6567377" cy="4620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27441326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4100" y="3744658"/>
            <a:ext cx="4495800" cy="938213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HK" altLang="en-US" sz="6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009900" y="4758425"/>
            <a:ext cx="3124200" cy="461665"/>
            <a:chOff x="2425700" y="4391967"/>
            <a:chExt cx="3124200" cy="461665"/>
          </a:xfrm>
        </p:grpSpPr>
        <p:sp>
          <p:nvSpPr>
            <p:cNvPr id="3" name="矩形 2"/>
            <p:cNvSpPr/>
            <p:nvPr/>
          </p:nvSpPr>
          <p:spPr>
            <a:xfrm>
              <a:off x="2425700" y="4406899"/>
              <a:ext cx="1244600" cy="431800"/>
            </a:xfrm>
            <a:prstGeom prst="rect">
              <a:avLst/>
            </a:prstGeom>
            <a:solidFill>
              <a:srgbClr val="92D14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Q&amp;A</a:t>
              </a:r>
              <a:endParaRPr lang="zh-HK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886200" y="4391967"/>
              <a:ext cx="1663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spc="300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TIME</a:t>
              </a:r>
              <a:endParaRPr lang="zh-HK" altLang="en-US" sz="2400" b="1" spc="300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648075" y="1637910"/>
            <a:ext cx="1847850" cy="1720986"/>
            <a:chOff x="1164" y="687"/>
            <a:chExt cx="3219" cy="2998"/>
          </a:xfrm>
          <a:solidFill>
            <a:srgbClr val="0174AB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2846310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59719" y="2568507"/>
            <a:ext cx="6024563" cy="1720986"/>
            <a:chOff x="2408238" y="2568507"/>
            <a:chExt cx="6024563" cy="1720986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8238" y="2568507"/>
              <a:ext cx="6024563" cy="1720986"/>
              <a:chOff x="1184275" y="2717410"/>
              <a:chExt cx="6024563" cy="1720986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3187700" y="2847430"/>
                <a:ext cx="40211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2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课题背景</a:t>
                </a:r>
                <a:endParaRPr lang="zh-HK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foolishness.</a:t>
              </a:r>
              <a:r>
                <a:rPr lang="zh-HK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175742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227" y="93911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课题背景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24496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项目成果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968500" y="1373283"/>
            <a:ext cx="52070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当设计者试图从算法中获得最佳性能但软件方法已无计可施时，可以尝试通过硬件</a:t>
            </a:r>
            <a:r>
              <a:rPr lang="en-US" altLang="zh-CN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软件重新划分来进行加速。</a:t>
            </a:r>
            <a:r>
              <a:rPr lang="en-US" altLang="zh-CN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易于实现软件模块和硬件模块的相互交换，且不必改变处理器或进行板级变动。</a:t>
            </a:r>
            <a:endParaRPr lang="en-US" altLang="zh-CN" sz="1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Transformer</a:t>
            </a:r>
            <a:r>
              <a:rPr lang="zh-CN" altLang="en-US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迅速成为自然语言处理的主流架构，在自然语言理解和自然语言生成的任务中，其性能超过了其他神经模型，如卷积和循环神经网络。该架构可随训练数据和模型大小而扩展，有利于高效的并行训练，并能捕捉到长距离的序列特征。</a:t>
            </a:r>
            <a:endParaRPr lang="zh-HK" altLang="zh-HK" sz="1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HK" altLang="zh-HK" sz="1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68500" y="4174189"/>
            <a:ext cx="5207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CN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人工智能模型日新月异，更新迭代迅速。快速开发新的加速器，传统开发方法人力物力消耗较大，我们希望探索一种敏捷快速的开发思路，以节省开销成本，降低难度。</a:t>
            </a:r>
            <a:endParaRPr lang="en-US" altLang="zh-CN" sz="1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zh-CN" altLang="en-US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本组研究项目致力于实现</a:t>
            </a:r>
            <a:r>
              <a:rPr lang="en-US" altLang="zh-CN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核心逻辑计算部分的硬件实现，以达到提升运算速度，降低开发使用难度。在此基础上，尝试进行性能优化。</a:t>
            </a:r>
            <a:endParaRPr lang="zh-HK" altLang="zh-HK" sz="1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2F7E042-F2FB-30A6-6FD3-E38068E09925}"/>
              </a:ext>
            </a:extLst>
          </p:cNvPr>
          <p:cNvSpPr txBox="1"/>
          <p:nvPr/>
        </p:nvSpPr>
        <p:spPr>
          <a:xfrm>
            <a:off x="770498" y="9637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研究背景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B9E223-EAEC-34C1-CC91-889B9725877B}"/>
              </a:ext>
            </a:extLst>
          </p:cNvPr>
          <p:cNvSpPr txBox="1"/>
          <p:nvPr/>
        </p:nvSpPr>
        <p:spPr>
          <a:xfrm>
            <a:off x="680209" y="36205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研究动机</a:t>
            </a:r>
          </a:p>
        </p:txBody>
      </p:sp>
    </p:spTree>
    <p:extLst>
      <p:ext uri="{BB962C8B-B14F-4D97-AF65-F5344CB8AC3E}">
        <p14:creationId xmlns:p14="http://schemas.microsoft.com/office/powerpoint/2010/main" val="288623970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4527662" y="1984250"/>
            <a:ext cx="0" cy="2987675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045417" y="1560811"/>
            <a:ext cx="33066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CN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Transformer </a:t>
            </a:r>
            <a:r>
              <a:rPr lang="zh-CN" alt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 </a:t>
            </a:r>
            <a:r>
              <a:rPr lang="en-US" altLang="zh-CN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Encoder </a:t>
            </a:r>
            <a:r>
              <a:rPr lang="zh-CN" alt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Decoder </a:t>
            </a:r>
            <a:r>
              <a:rPr lang="zh-CN" alt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两个部分组成，</a:t>
            </a:r>
            <a:r>
              <a:rPr lang="en-US" altLang="zh-CN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Encode</a:t>
            </a:r>
            <a:r>
              <a:rPr lang="zh-CN" alt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模块可以分为两个子模块，</a:t>
            </a:r>
            <a:r>
              <a:rPr lang="en-US" altLang="zh-CN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Decode</a:t>
            </a:r>
            <a:r>
              <a:rPr lang="zh-CN" alt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模块可以分为三个子模块，其中第二和第三个和</a:t>
            </a:r>
            <a:r>
              <a:rPr lang="en-US" altLang="zh-CN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Encode</a:t>
            </a:r>
            <a:r>
              <a:rPr lang="zh-CN" alt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的两个子模块相同。</a:t>
            </a:r>
            <a:endParaRPr lang="zh-HK" altLang="zh-HK" sz="1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045417" y="2902469"/>
            <a:ext cx="359241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HK" sz="1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Encoder block </a:t>
            </a:r>
            <a:r>
              <a:rPr lang="zh-CN" alt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包含一个 </a:t>
            </a:r>
            <a:r>
              <a:rPr lang="en-US" altLang="zh-HK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Multi-Head Attention</a:t>
            </a:r>
            <a:r>
              <a:rPr lang="zh-CN" alt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Multi-Head Attention</a:t>
            </a:r>
            <a:r>
              <a:rPr lang="zh-CN" alt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是由多个 </a:t>
            </a:r>
            <a:r>
              <a:rPr lang="en-US" altLang="zh-CN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Self-Attention</a:t>
            </a:r>
            <a:r>
              <a:rPr lang="zh-CN" alt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组成的。其上方为</a:t>
            </a:r>
            <a:r>
              <a:rPr lang="en-US" altLang="zh-CN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&amp; Norm </a:t>
            </a:r>
            <a:r>
              <a:rPr lang="zh-CN" alt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层，</a:t>
            </a:r>
            <a:r>
              <a:rPr lang="en-US" altLang="zh-CN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</a:t>
            </a:r>
            <a:r>
              <a:rPr lang="zh-CN" alt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表示残差连接 </a:t>
            </a:r>
            <a:r>
              <a:rPr lang="en-US" altLang="zh-CN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(Residual Connection) </a:t>
            </a:r>
            <a:r>
              <a:rPr lang="zh-CN" alt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用于防止网络退化，</a:t>
            </a:r>
            <a:r>
              <a:rPr lang="en-US" altLang="zh-CN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Norm </a:t>
            </a:r>
            <a:r>
              <a:rPr lang="zh-CN" alt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 </a:t>
            </a:r>
            <a:r>
              <a:rPr lang="en-US" altLang="zh-CN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Layer Normalization</a:t>
            </a:r>
            <a:r>
              <a:rPr lang="zh-CN" alt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，用于对每一层的激活值进行归一化。然后接一个全连接层（</a:t>
            </a:r>
            <a:r>
              <a:rPr lang="en-US" altLang="zh-CN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Feed Forward</a:t>
            </a:r>
            <a:r>
              <a:rPr lang="zh-CN" alt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），最后为</a:t>
            </a:r>
            <a:r>
              <a:rPr lang="en-US" altLang="zh-CN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&amp; Norm</a:t>
            </a:r>
          </a:p>
          <a:p>
            <a:pPr lvl="0" algn="just"/>
            <a:endParaRPr lang="en-US" altLang="zh-CN" sz="1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</a:t>
            </a:r>
            <a:r>
              <a:rPr lang="en-US" altLang="zh-HK" sz="1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coder block </a:t>
            </a:r>
            <a:r>
              <a:rPr lang="en-US" altLang="zh-HK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Multi-Head Attention</a:t>
            </a:r>
            <a:r>
              <a:rPr lang="zh-CN" alt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部分增加了</a:t>
            </a:r>
            <a:r>
              <a:rPr lang="en-US" altLang="zh-CN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Masked</a:t>
            </a:r>
            <a:r>
              <a:rPr lang="zh-CN" alt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，以达到串行输出。第二个</a:t>
            </a:r>
            <a:r>
              <a:rPr lang="en-US" altLang="zh-HK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Multi-Head Attention</a:t>
            </a:r>
            <a:r>
              <a:rPr lang="zh-CN" alt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输入为</a:t>
            </a:r>
            <a:r>
              <a:rPr lang="en-US" altLang="zh-CN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Encoder</a:t>
            </a:r>
            <a:r>
              <a:rPr lang="zh-CN" alt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的输出，其余部分与</a:t>
            </a:r>
            <a:r>
              <a:rPr lang="en-US" altLang="zh-CN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Encoder</a:t>
            </a:r>
            <a:r>
              <a:rPr lang="zh-CN" alt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相同。</a:t>
            </a:r>
            <a:endParaRPr lang="en-US" altLang="zh-CN" sz="1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endParaRPr lang="zh-HK" altLang="zh-HK" sz="14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7" name="矩形 36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5227" y="93911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课题背景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324496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项目成果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703B790E-6755-C8A6-1094-B6226738F975}"/>
              </a:ext>
            </a:extLst>
          </p:cNvPr>
          <p:cNvSpPr/>
          <p:nvPr/>
        </p:nvSpPr>
        <p:spPr>
          <a:xfrm>
            <a:off x="-358218" y="767635"/>
            <a:ext cx="685462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Transformer</a:t>
            </a:r>
            <a:r>
              <a:rPr lang="zh-CN" altLang="en-US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算法框架</a:t>
            </a:r>
            <a:endParaRPr lang="zh-CN" altLang="en-US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6D7796-B2A4-98D1-AB05-CE3B3095CC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22" y="1560811"/>
            <a:ext cx="3081416" cy="453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82159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3160222" y="1780163"/>
            <a:ext cx="5207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CN" sz="12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HLS</a:t>
            </a:r>
            <a:r>
              <a:rPr lang="en-US" altLang="zh-CN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(High-Level Synthesis)</a:t>
            </a:r>
            <a:r>
              <a:rPr lang="zh-CN" altLang="en-US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高层综合，就是将 </a:t>
            </a:r>
            <a:r>
              <a:rPr lang="en-US" altLang="zh-CN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C/C++</a:t>
            </a:r>
            <a:r>
              <a:rPr lang="zh-CN" altLang="en-US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的功能用 </a:t>
            </a:r>
            <a:r>
              <a:rPr lang="en-US" altLang="zh-CN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RTL </a:t>
            </a:r>
            <a:r>
              <a:rPr lang="zh-CN" altLang="en-US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来实现，将 </a:t>
            </a:r>
            <a:r>
              <a:rPr lang="en-US" altLang="zh-CN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FPGA </a:t>
            </a:r>
            <a:r>
              <a:rPr lang="zh-CN" altLang="en-US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的组件在一个软件环境中来开发，这个模块的功能验证在软件环境中来实现，无缝的将硬件仿真环境集合在一起，使用软件为中心的工具、报告以及优化设计，很容易的在 </a:t>
            </a:r>
            <a:r>
              <a:rPr lang="en-US" altLang="zh-CN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FPGA </a:t>
            </a:r>
            <a:r>
              <a:rPr lang="zh-CN" altLang="en-US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传统的设计工具中生成 </a:t>
            </a:r>
            <a:r>
              <a:rPr lang="en-US" altLang="zh-CN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HK" altLang="zh-HK" sz="12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274251" y="4459806"/>
            <a:ext cx="520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HLS</a:t>
            </a:r>
            <a:r>
              <a:rPr lang="zh-CN" altLang="en-US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，用高级语言开发可以提高效率。因为在软件中调试比硬件快很多，在软件中可以很容易的实现指定的功能，而且做 </a:t>
            </a:r>
            <a:r>
              <a:rPr lang="en-US" altLang="zh-CN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RTL</a:t>
            </a:r>
            <a:r>
              <a:rPr lang="zh-CN" altLang="en-US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仿真比软件需要的时间多上千倍</a:t>
            </a:r>
            <a:endParaRPr lang="zh-HK" altLang="zh-HK" sz="12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8" name="矩形 27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5227" y="93911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课题背景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324496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项目成果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3F5713E-8380-7DD6-7DC8-5C2753074E1E}"/>
              </a:ext>
            </a:extLst>
          </p:cNvPr>
          <p:cNvGrpSpPr/>
          <p:nvPr/>
        </p:nvGrpSpPr>
        <p:grpSpPr>
          <a:xfrm>
            <a:off x="405353" y="2092751"/>
            <a:ext cx="2467201" cy="3011340"/>
            <a:chOff x="713748" y="1892300"/>
            <a:chExt cx="3123411" cy="3708400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DDBA0EA0-8D16-F70C-9689-F9C1D09C5550}"/>
                </a:ext>
              </a:extLst>
            </p:cNvPr>
            <p:cNvSpPr/>
            <p:nvPr/>
          </p:nvSpPr>
          <p:spPr>
            <a:xfrm>
              <a:off x="713748" y="2724064"/>
              <a:ext cx="2044873" cy="2044873"/>
            </a:xfrm>
            <a:prstGeom prst="ellipse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grpSp>
          <p:nvGrpSpPr>
            <p:cNvPr id="3" name="Group 12">
              <a:extLst>
                <a:ext uri="{FF2B5EF4-FFF2-40B4-BE49-F238E27FC236}">
                  <a16:creationId xmlns:a16="http://schemas.microsoft.com/office/drawing/2014/main" id="{C07C701C-AFA5-621C-0381-CF691916CAD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83962" y="3105833"/>
              <a:ext cx="1361803" cy="1281345"/>
              <a:chOff x="3333" y="1044"/>
              <a:chExt cx="3267" cy="2854"/>
            </a:xfrm>
            <a:solidFill>
              <a:schemeClr val="bg1"/>
            </a:solidFill>
          </p:grpSpPr>
          <p:sp>
            <p:nvSpPr>
              <p:cNvPr id="4" name="Freeform 14">
                <a:extLst>
                  <a:ext uri="{FF2B5EF4-FFF2-40B4-BE49-F238E27FC236}">
                    <a16:creationId xmlns:a16="http://schemas.microsoft.com/office/drawing/2014/main" id="{5BCCBC53-48C4-B6B5-9580-41BCDE5AD3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3" y="1044"/>
                <a:ext cx="2451" cy="2854"/>
              </a:xfrm>
              <a:custGeom>
                <a:avLst/>
                <a:gdLst>
                  <a:gd name="T0" fmla="*/ 908 w 1036"/>
                  <a:gd name="T1" fmla="*/ 372 h 1206"/>
                  <a:gd name="T2" fmla="*/ 908 w 1036"/>
                  <a:gd name="T3" fmla="*/ 296 h 1206"/>
                  <a:gd name="T4" fmla="*/ 908 w 1036"/>
                  <a:gd name="T5" fmla="*/ 152 h 1206"/>
                  <a:gd name="T6" fmla="*/ 883 w 1036"/>
                  <a:gd name="T7" fmla="*/ 128 h 1206"/>
                  <a:gd name="T8" fmla="*/ 405 w 1036"/>
                  <a:gd name="T9" fmla="*/ 128 h 1206"/>
                  <a:gd name="T10" fmla="*/ 387 w 1036"/>
                  <a:gd name="T11" fmla="*/ 128 h 1206"/>
                  <a:gd name="T12" fmla="*/ 387 w 1036"/>
                  <a:gd name="T13" fmla="*/ 150 h 1206"/>
                  <a:gd name="T14" fmla="*/ 387 w 1036"/>
                  <a:gd name="T15" fmla="*/ 296 h 1206"/>
                  <a:gd name="T16" fmla="*/ 295 w 1036"/>
                  <a:gd name="T17" fmla="*/ 386 h 1206"/>
                  <a:gd name="T18" fmla="*/ 145 w 1036"/>
                  <a:gd name="T19" fmla="*/ 386 h 1206"/>
                  <a:gd name="T20" fmla="*/ 128 w 1036"/>
                  <a:gd name="T21" fmla="*/ 386 h 1206"/>
                  <a:gd name="T22" fmla="*/ 128 w 1036"/>
                  <a:gd name="T23" fmla="*/ 404 h 1206"/>
                  <a:gd name="T24" fmla="*/ 128 w 1036"/>
                  <a:gd name="T25" fmla="*/ 1052 h 1206"/>
                  <a:gd name="T26" fmla="*/ 153 w 1036"/>
                  <a:gd name="T27" fmla="*/ 1078 h 1206"/>
                  <a:gd name="T28" fmla="*/ 882 w 1036"/>
                  <a:gd name="T29" fmla="*/ 1078 h 1206"/>
                  <a:gd name="T30" fmla="*/ 908 w 1036"/>
                  <a:gd name="T31" fmla="*/ 1052 h 1206"/>
                  <a:gd name="T32" fmla="*/ 908 w 1036"/>
                  <a:gd name="T33" fmla="*/ 869 h 1206"/>
                  <a:gd name="T34" fmla="*/ 914 w 1036"/>
                  <a:gd name="T35" fmla="*/ 851 h 1206"/>
                  <a:gd name="T36" fmla="*/ 1028 w 1036"/>
                  <a:gd name="T37" fmla="*/ 729 h 1206"/>
                  <a:gd name="T38" fmla="*/ 1035 w 1036"/>
                  <a:gd name="T39" fmla="*/ 724 h 1206"/>
                  <a:gd name="T40" fmla="*/ 1036 w 1036"/>
                  <a:gd name="T41" fmla="*/ 738 h 1206"/>
                  <a:gd name="T42" fmla="*/ 1036 w 1036"/>
                  <a:gd name="T43" fmla="*/ 1069 h 1206"/>
                  <a:gd name="T44" fmla="*/ 899 w 1036"/>
                  <a:gd name="T45" fmla="*/ 1206 h 1206"/>
                  <a:gd name="T46" fmla="*/ 133 w 1036"/>
                  <a:gd name="T47" fmla="*/ 1206 h 1206"/>
                  <a:gd name="T48" fmla="*/ 0 w 1036"/>
                  <a:gd name="T49" fmla="*/ 1073 h 1206"/>
                  <a:gd name="T50" fmla="*/ 0 w 1036"/>
                  <a:gd name="T51" fmla="*/ 316 h 1206"/>
                  <a:gd name="T52" fmla="*/ 19 w 1036"/>
                  <a:gd name="T53" fmla="*/ 267 h 1206"/>
                  <a:gd name="T54" fmla="*/ 265 w 1036"/>
                  <a:gd name="T55" fmla="*/ 27 h 1206"/>
                  <a:gd name="T56" fmla="*/ 331 w 1036"/>
                  <a:gd name="T57" fmla="*/ 0 h 1206"/>
                  <a:gd name="T58" fmla="*/ 902 w 1036"/>
                  <a:gd name="T59" fmla="*/ 0 h 1206"/>
                  <a:gd name="T60" fmla="*/ 1036 w 1036"/>
                  <a:gd name="T61" fmla="*/ 129 h 1206"/>
                  <a:gd name="T62" fmla="*/ 1035 w 1036"/>
                  <a:gd name="T63" fmla="*/ 206 h 1206"/>
                  <a:gd name="T64" fmla="*/ 1028 w 1036"/>
                  <a:gd name="T65" fmla="*/ 224 h 1206"/>
                  <a:gd name="T66" fmla="*/ 942 w 1036"/>
                  <a:gd name="T67" fmla="*/ 328 h 1206"/>
                  <a:gd name="T68" fmla="*/ 921 w 1036"/>
                  <a:gd name="T69" fmla="*/ 358 h 1206"/>
                  <a:gd name="T70" fmla="*/ 908 w 1036"/>
                  <a:gd name="T71" fmla="*/ 372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36" h="1206">
                    <a:moveTo>
                      <a:pt x="908" y="372"/>
                    </a:moveTo>
                    <a:cubicBezTo>
                      <a:pt x="908" y="344"/>
                      <a:pt x="908" y="320"/>
                      <a:pt x="908" y="296"/>
                    </a:cubicBezTo>
                    <a:cubicBezTo>
                      <a:pt x="908" y="248"/>
                      <a:pt x="908" y="200"/>
                      <a:pt x="908" y="152"/>
                    </a:cubicBezTo>
                    <a:cubicBezTo>
                      <a:pt x="908" y="131"/>
                      <a:pt x="905" y="128"/>
                      <a:pt x="883" y="128"/>
                    </a:cubicBezTo>
                    <a:cubicBezTo>
                      <a:pt x="724" y="128"/>
                      <a:pt x="565" y="128"/>
                      <a:pt x="405" y="128"/>
                    </a:cubicBezTo>
                    <a:cubicBezTo>
                      <a:pt x="400" y="128"/>
                      <a:pt x="394" y="128"/>
                      <a:pt x="387" y="128"/>
                    </a:cubicBezTo>
                    <a:cubicBezTo>
                      <a:pt x="387" y="137"/>
                      <a:pt x="387" y="144"/>
                      <a:pt x="387" y="150"/>
                    </a:cubicBezTo>
                    <a:cubicBezTo>
                      <a:pt x="387" y="199"/>
                      <a:pt x="387" y="247"/>
                      <a:pt x="387" y="296"/>
                    </a:cubicBezTo>
                    <a:cubicBezTo>
                      <a:pt x="386" y="352"/>
                      <a:pt x="351" y="386"/>
                      <a:pt x="295" y="386"/>
                    </a:cubicBezTo>
                    <a:cubicBezTo>
                      <a:pt x="245" y="386"/>
                      <a:pt x="195" y="386"/>
                      <a:pt x="145" y="386"/>
                    </a:cubicBezTo>
                    <a:cubicBezTo>
                      <a:pt x="140" y="386"/>
                      <a:pt x="135" y="386"/>
                      <a:pt x="128" y="386"/>
                    </a:cubicBezTo>
                    <a:cubicBezTo>
                      <a:pt x="128" y="394"/>
                      <a:pt x="128" y="399"/>
                      <a:pt x="128" y="404"/>
                    </a:cubicBezTo>
                    <a:cubicBezTo>
                      <a:pt x="128" y="620"/>
                      <a:pt x="128" y="836"/>
                      <a:pt x="128" y="1052"/>
                    </a:cubicBezTo>
                    <a:cubicBezTo>
                      <a:pt x="128" y="1076"/>
                      <a:pt x="130" y="1078"/>
                      <a:pt x="153" y="1078"/>
                    </a:cubicBezTo>
                    <a:cubicBezTo>
                      <a:pt x="396" y="1078"/>
                      <a:pt x="639" y="1078"/>
                      <a:pt x="882" y="1078"/>
                    </a:cubicBezTo>
                    <a:cubicBezTo>
                      <a:pt x="906" y="1078"/>
                      <a:pt x="908" y="1076"/>
                      <a:pt x="908" y="1052"/>
                    </a:cubicBezTo>
                    <a:cubicBezTo>
                      <a:pt x="908" y="991"/>
                      <a:pt x="908" y="930"/>
                      <a:pt x="908" y="869"/>
                    </a:cubicBezTo>
                    <a:cubicBezTo>
                      <a:pt x="908" y="863"/>
                      <a:pt x="910" y="855"/>
                      <a:pt x="914" y="851"/>
                    </a:cubicBezTo>
                    <a:cubicBezTo>
                      <a:pt x="952" y="810"/>
                      <a:pt x="990" y="770"/>
                      <a:pt x="1028" y="729"/>
                    </a:cubicBezTo>
                    <a:cubicBezTo>
                      <a:pt x="1030" y="728"/>
                      <a:pt x="1031" y="727"/>
                      <a:pt x="1035" y="724"/>
                    </a:cubicBezTo>
                    <a:cubicBezTo>
                      <a:pt x="1035" y="730"/>
                      <a:pt x="1036" y="734"/>
                      <a:pt x="1036" y="738"/>
                    </a:cubicBezTo>
                    <a:cubicBezTo>
                      <a:pt x="1036" y="849"/>
                      <a:pt x="1036" y="959"/>
                      <a:pt x="1036" y="1069"/>
                    </a:cubicBezTo>
                    <a:cubicBezTo>
                      <a:pt x="1035" y="1151"/>
                      <a:pt x="981" y="1206"/>
                      <a:pt x="899" y="1206"/>
                    </a:cubicBezTo>
                    <a:cubicBezTo>
                      <a:pt x="643" y="1206"/>
                      <a:pt x="388" y="1206"/>
                      <a:pt x="133" y="1206"/>
                    </a:cubicBezTo>
                    <a:cubicBezTo>
                      <a:pt x="56" y="1206"/>
                      <a:pt x="0" y="1150"/>
                      <a:pt x="0" y="1073"/>
                    </a:cubicBezTo>
                    <a:cubicBezTo>
                      <a:pt x="0" y="821"/>
                      <a:pt x="0" y="568"/>
                      <a:pt x="0" y="316"/>
                    </a:cubicBezTo>
                    <a:cubicBezTo>
                      <a:pt x="0" y="297"/>
                      <a:pt x="6" y="281"/>
                      <a:pt x="19" y="267"/>
                    </a:cubicBezTo>
                    <a:cubicBezTo>
                      <a:pt x="101" y="187"/>
                      <a:pt x="183" y="107"/>
                      <a:pt x="265" y="27"/>
                    </a:cubicBezTo>
                    <a:cubicBezTo>
                      <a:pt x="283" y="9"/>
                      <a:pt x="305" y="0"/>
                      <a:pt x="331" y="0"/>
                    </a:cubicBezTo>
                    <a:cubicBezTo>
                      <a:pt x="521" y="0"/>
                      <a:pt x="712" y="0"/>
                      <a:pt x="902" y="0"/>
                    </a:cubicBezTo>
                    <a:cubicBezTo>
                      <a:pt x="978" y="1"/>
                      <a:pt x="1033" y="53"/>
                      <a:pt x="1036" y="129"/>
                    </a:cubicBezTo>
                    <a:cubicBezTo>
                      <a:pt x="1036" y="155"/>
                      <a:pt x="1036" y="180"/>
                      <a:pt x="1035" y="206"/>
                    </a:cubicBezTo>
                    <a:cubicBezTo>
                      <a:pt x="1035" y="212"/>
                      <a:pt x="1032" y="219"/>
                      <a:pt x="1028" y="224"/>
                    </a:cubicBezTo>
                    <a:cubicBezTo>
                      <a:pt x="999" y="259"/>
                      <a:pt x="970" y="293"/>
                      <a:pt x="942" y="328"/>
                    </a:cubicBezTo>
                    <a:cubicBezTo>
                      <a:pt x="934" y="337"/>
                      <a:pt x="928" y="348"/>
                      <a:pt x="921" y="358"/>
                    </a:cubicBezTo>
                    <a:cubicBezTo>
                      <a:pt x="918" y="362"/>
                      <a:pt x="914" y="365"/>
                      <a:pt x="908" y="3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5" name="Freeform 15">
                <a:extLst>
                  <a:ext uri="{FF2B5EF4-FFF2-40B4-BE49-F238E27FC236}">
                    <a16:creationId xmlns:a16="http://schemas.microsoft.com/office/drawing/2014/main" id="{08444545-A6C0-E491-613B-A2EEB9BEB4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5" y="2054"/>
                <a:ext cx="1154" cy="1326"/>
              </a:xfrm>
              <a:custGeom>
                <a:avLst/>
                <a:gdLst>
                  <a:gd name="T0" fmla="*/ 351 w 488"/>
                  <a:gd name="T1" fmla="*/ 0 h 560"/>
                  <a:gd name="T2" fmla="*/ 488 w 488"/>
                  <a:gd name="T3" fmla="*/ 114 h 560"/>
                  <a:gd name="T4" fmla="*/ 431 w 488"/>
                  <a:gd name="T5" fmla="*/ 180 h 560"/>
                  <a:gd name="T6" fmla="*/ 127 w 488"/>
                  <a:gd name="T7" fmla="*/ 490 h 560"/>
                  <a:gd name="T8" fmla="*/ 39 w 488"/>
                  <a:gd name="T9" fmla="*/ 554 h 560"/>
                  <a:gd name="T10" fmla="*/ 5 w 488"/>
                  <a:gd name="T11" fmla="*/ 560 h 560"/>
                  <a:gd name="T12" fmla="*/ 4 w 488"/>
                  <a:gd name="T13" fmla="*/ 526 h 560"/>
                  <a:gd name="T14" fmla="*/ 64 w 488"/>
                  <a:gd name="T15" fmla="*/ 404 h 560"/>
                  <a:gd name="T16" fmla="*/ 347 w 488"/>
                  <a:gd name="T17" fmla="*/ 7 h 560"/>
                  <a:gd name="T18" fmla="*/ 351 w 488"/>
                  <a:gd name="T19" fmla="*/ 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8" h="560">
                    <a:moveTo>
                      <a:pt x="351" y="0"/>
                    </a:moveTo>
                    <a:cubicBezTo>
                      <a:pt x="398" y="39"/>
                      <a:pt x="443" y="76"/>
                      <a:pt x="488" y="114"/>
                    </a:cubicBezTo>
                    <a:cubicBezTo>
                      <a:pt x="469" y="137"/>
                      <a:pt x="450" y="159"/>
                      <a:pt x="431" y="180"/>
                    </a:cubicBezTo>
                    <a:cubicBezTo>
                      <a:pt x="336" y="289"/>
                      <a:pt x="238" y="396"/>
                      <a:pt x="127" y="490"/>
                    </a:cubicBezTo>
                    <a:cubicBezTo>
                      <a:pt x="100" y="514"/>
                      <a:pt x="69" y="534"/>
                      <a:pt x="39" y="554"/>
                    </a:cubicBezTo>
                    <a:cubicBezTo>
                      <a:pt x="30" y="560"/>
                      <a:pt x="17" y="558"/>
                      <a:pt x="5" y="560"/>
                    </a:cubicBezTo>
                    <a:cubicBezTo>
                      <a:pt x="5" y="549"/>
                      <a:pt x="0" y="536"/>
                      <a:pt x="4" y="526"/>
                    </a:cubicBezTo>
                    <a:cubicBezTo>
                      <a:pt x="23" y="485"/>
                      <a:pt x="41" y="443"/>
                      <a:pt x="64" y="404"/>
                    </a:cubicBezTo>
                    <a:cubicBezTo>
                      <a:pt x="147" y="264"/>
                      <a:pt x="245" y="134"/>
                      <a:pt x="347" y="7"/>
                    </a:cubicBezTo>
                    <a:cubicBezTo>
                      <a:pt x="348" y="5"/>
                      <a:pt x="349" y="3"/>
                      <a:pt x="35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6" name="Freeform 16">
                <a:extLst>
                  <a:ext uri="{FF2B5EF4-FFF2-40B4-BE49-F238E27FC236}">
                    <a16:creationId xmlns:a16="http://schemas.microsoft.com/office/drawing/2014/main" id="{FD15560B-285D-EC33-9E28-CF7B2F8A40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8" y="1335"/>
                <a:ext cx="816" cy="894"/>
              </a:xfrm>
              <a:custGeom>
                <a:avLst/>
                <a:gdLst>
                  <a:gd name="T0" fmla="*/ 139 w 345"/>
                  <a:gd name="T1" fmla="*/ 378 h 378"/>
                  <a:gd name="T2" fmla="*/ 0 w 345"/>
                  <a:gd name="T3" fmla="*/ 264 h 378"/>
                  <a:gd name="T4" fmla="*/ 19 w 345"/>
                  <a:gd name="T5" fmla="*/ 240 h 378"/>
                  <a:gd name="T6" fmla="*/ 183 w 345"/>
                  <a:gd name="T7" fmla="*/ 54 h 378"/>
                  <a:gd name="T8" fmla="*/ 231 w 345"/>
                  <a:gd name="T9" fmla="*/ 17 h 378"/>
                  <a:gd name="T10" fmla="*/ 308 w 345"/>
                  <a:gd name="T11" fmla="*/ 26 h 378"/>
                  <a:gd name="T12" fmla="*/ 334 w 345"/>
                  <a:gd name="T13" fmla="*/ 103 h 378"/>
                  <a:gd name="T14" fmla="*/ 312 w 345"/>
                  <a:gd name="T15" fmla="*/ 150 h 378"/>
                  <a:gd name="T16" fmla="*/ 139 w 345"/>
                  <a:gd name="T17" fmla="*/ 378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5" h="378">
                    <a:moveTo>
                      <a:pt x="139" y="378"/>
                    </a:moveTo>
                    <a:cubicBezTo>
                      <a:pt x="90" y="338"/>
                      <a:pt x="46" y="301"/>
                      <a:pt x="0" y="264"/>
                    </a:cubicBezTo>
                    <a:cubicBezTo>
                      <a:pt x="7" y="255"/>
                      <a:pt x="13" y="247"/>
                      <a:pt x="19" y="240"/>
                    </a:cubicBezTo>
                    <a:cubicBezTo>
                      <a:pt x="74" y="178"/>
                      <a:pt x="128" y="115"/>
                      <a:pt x="183" y="54"/>
                    </a:cubicBezTo>
                    <a:cubicBezTo>
                      <a:pt x="196" y="39"/>
                      <a:pt x="214" y="27"/>
                      <a:pt x="231" y="17"/>
                    </a:cubicBezTo>
                    <a:cubicBezTo>
                      <a:pt x="259" y="0"/>
                      <a:pt x="280" y="4"/>
                      <a:pt x="308" y="26"/>
                    </a:cubicBezTo>
                    <a:cubicBezTo>
                      <a:pt x="336" y="50"/>
                      <a:pt x="345" y="73"/>
                      <a:pt x="334" y="103"/>
                    </a:cubicBezTo>
                    <a:cubicBezTo>
                      <a:pt x="328" y="119"/>
                      <a:pt x="322" y="136"/>
                      <a:pt x="312" y="150"/>
                    </a:cubicBezTo>
                    <a:cubicBezTo>
                      <a:pt x="255" y="226"/>
                      <a:pt x="197" y="301"/>
                      <a:pt x="139" y="3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7" name="Freeform 17">
                <a:extLst>
                  <a:ext uri="{FF2B5EF4-FFF2-40B4-BE49-F238E27FC236}">
                    <a16:creationId xmlns:a16="http://schemas.microsoft.com/office/drawing/2014/main" id="{0853541A-BD80-6FDE-97C6-7DC5F5646A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8" y="2168"/>
                <a:ext cx="1221" cy="199"/>
              </a:xfrm>
              <a:custGeom>
                <a:avLst/>
                <a:gdLst>
                  <a:gd name="T0" fmla="*/ 257 w 516"/>
                  <a:gd name="T1" fmla="*/ 0 h 84"/>
                  <a:gd name="T2" fmla="*/ 496 w 516"/>
                  <a:gd name="T3" fmla="*/ 0 h 84"/>
                  <a:gd name="T4" fmla="*/ 516 w 516"/>
                  <a:gd name="T5" fmla="*/ 19 h 84"/>
                  <a:gd name="T6" fmla="*/ 516 w 516"/>
                  <a:gd name="T7" fmla="*/ 49 h 84"/>
                  <a:gd name="T8" fmla="*/ 481 w 516"/>
                  <a:gd name="T9" fmla="*/ 84 h 84"/>
                  <a:gd name="T10" fmla="*/ 23 w 516"/>
                  <a:gd name="T11" fmla="*/ 84 h 84"/>
                  <a:gd name="T12" fmla="*/ 0 w 516"/>
                  <a:gd name="T13" fmla="*/ 61 h 84"/>
                  <a:gd name="T14" fmla="*/ 0 w 516"/>
                  <a:gd name="T15" fmla="*/ 22 h 84"/>
                  <a:gd name="T16" fmla="*/ 22 w 516"/>
                  <a:gd name="T17" fmla="*/ 0 h 84"/>
                  <a:gd name="T18" fmla="*/ 257 w 516"/>
                  <a:gd name="T1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6" h="84">
                    <a:moveTo>
                      <a:pt x="257" y="0"/>
                    </a:moveTo>
                    <a:cubicBezTo>
                      <a:pt x="337" y="0"/>
                      <a:pt x="416" y="0"/>
                      <a:pt x="496" y="0"/>
                    </a:cubicBezTo>
                    <a:cubicBezTo>
                      <a:pt x="515" y="0"/>
                      <a:pt x="516" y="1"/>
                      <a:pt x="516" y="19"/>
                    </a:cubicBezTo>
                    <a:cubicBezTo>
                      <a:pt x="516" y="29"/>
                      <a:pt x="516" y="39"/>
                      <a:pt x="516" y="49"/>
                    </a:cubicBezTo>
                    <a:cubicBezTo>
                      <a:pt x="516" y="71"/>
                      <a:pt x="503" y="84"/>
                      <a:pt x="481" y="84"/>
                    </a:cubicBezTo>
                    <a:cubicBezTo>
                      <a:pt x="329" y="84"/>
                      <a:pt x="176" y="84"/>
                      <a:pt x="23" y="84"/>
                    </a:cubicBezTo>
                    <a:cubicBezTo>
                      <a:pt x="0" y="84"/>
                      <a:pt x="0" y="83"/>
                      <a:pt x="0" y="61"/>
                    </a:cubicBezTo>
                    <a:cubicBezTo>
                      <a:pt x="0" y="48"/>
                      <a:pt x="0" y="35"/>
                      <a:pt x="0" y="22"/>
                    </a:cubicBezTo>
                    <a:cubicBezTo>
                      <a:pt x="0" y="0"/>
                      <a:pt x="0" y="0"/>
                      <a:pt x="22" y="0"/>
                    </a:cubicBezTo>
                    <a:cubicBezTo>
                      <a:pt x="100" y="0"/>
                      <a:pt x="179" y="0"/>
                      <a:pt x="25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8" name="Freeform 18">
                <a:extLst>
                  <a:ext uri="{FF2B5EF4-FFF2-40B4-BE49-F238E27FC236}">
                    <a16:creationId xmlns:a16="http://schemas.microsoft.com/office/drawing/2014/main" id="{3491317A-E5D2-7AEA-2191-24FFFBBD66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6" y="2575"/>
                <a:ext cx="1029" cy="201"/>
              </a:xfrm>
              <a:custGeom>
                <a:avLst/>
                <a:gdLst>
                  <a:gd name="T0" fmla="*/ 435 w 435"/>
                  <a:gd name="T1" fmla="*/ 0 h 85"/>
                  <a:gd name="T2" fmla="*/ 382 w 435"/>
                  <a:gd name="T3" fmla="*/ 80 h 85"/>
                  <a:gd name="T4" fmla="*/ 371 w 435"/>
                  <a:gd name="T5" fmla="*/ 84 h 85"/>
                  <a:gd name="T6" fmla="*/ 15 w 435"/>
                  <a:gd name="T7" fmla="*/ 85 h 85"/>
                  <a:gd name="T8" fmla="*/ 1 w 435"/>
                  <a:gd name="T9" fmla="*/ 69 h 85"/>
                  <a:gd name="T10" fmla="*/ 0 w 435"/>
                  <a:gd name="T11" fmla="*/ 18 h 85"/>
                  <a:gd name="T12" fmla="*/ 19 w 435"/>
                  <a:gd name="T13" fmla="*/ 0 h 85"/>
                  <a:gd name="T14" fmla="*/ 190 w 435"/>
                  <a:gd name="T15" fmla="*/ 0 h 85"/>
                  <a:gd name="T16" fmla="*/ 415 w 435"/>
                  <a:gd name="T17" fmla="*/ 0 h 85"/>
                  <a:gd name="T18" fmla="*/ 435 w 435"/>
                  <a:gd name="T1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5" h="85">
                    <a:moveTo>
                      <a:pt x="435" y="0"/>
                    </a:moveTo>
                    <a:cubicBezTo>
                      <a:pt x="417" y="29"/>
                      <a:pt x="400" y="55"/>
                      <a:pt x="382" y="80"/>
                    </a:cubicBezTo>
                    <a:cubicBezTo>
                      <a:pt x="380" y="83"/>
                      <a:pt x="375" y="84"/>
                      <a:pt x="371" y="84"/>
                    </a:cubicBezTo>
                    <a:cubicBezTo>
                      <a:pt x="252" y="85"/>
                      <a:pt x="134" y="84"/>
                      <a:pt x="15" y="85"/>
                    </a:cubicBezTo>
                    <a:cubicBezTo>
                      <a:pt x="4" y="85"/>
                      <a:pt x="0" y="80"/>
                      <a:pt x="1" y="69"/>
                    </a:cubicBezTo>
                    <a:cubicBezTo>
                      <a:pt x="1" y="52"/>
                      <a:pt x="1" y="35"/>
                      <a:pt x="0" y="18"/>
                    </a:cubicBezTo>
                    <a:cubicBezTo>
                      <a:pt x="0" y="4"/>
                      <a:pt x="6" y="0"/>
                      <a:pt x="19" y="0"/>
                    </a:cubicBezTo>
                    <a:cubicBezTo>
                      <a:pt x="76" y="0"/>
                      <a:pt x="133" y="0"/>
                      <a:pt x="190" y="0"/>
                    </a:cubicBezTo>
                    <a:cubicBezTo>
                      <a:pt x="265" y="0"/>
                      <a:pt x="340" y="0"/>
                      <a:pt x="415" y="0"/>
                    </a:cubicBezTo>
                    <a:cubicBezTo>
                      <a:pt x="421" y="0"/>
                      <a:pt x="426" y="0"/>
                      <a:pt x="4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9" name="Freeform 19">
                <a:extLst>
                  <a:ext uri="{FF2B5EF4-FFF2-40B4-BE49-F238E27FC236}">
                    <a16:creationId xmlns:a16="http://schemas.microsoft.com/office/drawing/2014/main" id="{80953C73-640D-9CD6-70E9-122034F119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0" y="2963"/>
                <a:ext cx="730" cy="438"/>
              </a:xfrm>
              <a:custGeom>
                <a:avLst/>
                <a:gdLst>
                  <a:gd name="T0" fmla="*/ 286 w 309"/>
                  <a:gd name="T1" fmla="*/ 148 h 185"/>
                  <a:gd name="T2" fmla="*/ 283 w 309"/>
                  <a:gd name="T3" fmla="*/ 148 h 185"/>
                  <a:gd name="T4" fmla="*/ 234 w 309"/>
                  <a:gd name="T5" fmla="*/ 153 h 185"/>
                  <a:gd name="T6" fmla="*/ 214 w 309"/>
                  <a:gd name="T7" fmla="*/ 169 h 185"/>
                  <a:gd name="T8" fmla="*/ 156 w 309"/>
                  <a:gd name="T9" fmla="*/ 164 h 185"/>
                  <a:gd name="T10" fmla="*/ 105 w 309"/>
                  <a:gd name="T11" fmla="*/ 110 h 185"/>
                  <a:gd name="T12" fmla="*/ 80 w 309"/>
                  <a:gd name="T13" fmla="*/ 157 h 185"/>
                  <a:gd name="T14" fmla="*/ 38 w 309"/>
                  <a:gd name="T15" fmla="*/ 178 h 185"/>
                  <a:gd name="T16" fmla="*/ 11 w 309"/>
                  <a:gd name="T17" fmla="*/ 126 h 185"/>
                  <a:gd name="T18" fmla="*/ 64 w 309"/>
                  <a:gd name="T19" fmla="*/ 24 h 185"/>
                  <a:gd name="T20" fmla="*/ 126 w 309"/>
                  <a:gd name="T21" fmla="*/ 21 h 185"/>
                  <a:gd name="T22" fmla="*/ 191 w 309"/>
                  <a:gd name="T23" fmla="*/ 90 h 185"/>
                  <a:gd name="T24" fmla="*/ 230 w 309"/>
                  <a:gd name="T25" fmla="*/ 60 h 185"/>
                  <a:gd name="T26" fmla="*/ 281 w 309"/>
                  <a:gd name="T27" fmla="*/ 58 h 185"/>
                  <a:gd name="T28" fmla="*/ 309 w 309"/>
                  <a:gd name="T29" fmla="*/ 76 h 185"/>
                  <a:gd name="T30" fmla="*/ 286 w 309"/>
                  <a:gd name="T31" fmla="*/ 148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185">
                    <a:moveTo>
                      <a:pt x="286" y="148"/>
                    </a:moveTo>
                    <a:cubicBezTo>
                      <a:pt x="284" y="148"/>
                      <a:pt x="284" y="148"/>
                      <a:pt x="283" y="148"/>
                    </a:cubicBezTo>
                    <a:cubicBezTo>
                      <a:pt x="265" y="131"/>
                      <a:pt x="249" y="137"/>
                      <a:pt x="234" y="153"/>
                    </a:cubicBezTo>
                    <a:cubicBezTo>
                      <a:pt x="228" y="159"/>
                      <a:pt x="221" y="164"/>
                      <a:pt x="214" y="169"/>
                    </a:cubicBezTo>
                    <a:cubicBezTo>
                      <a:pt x="193" y="185"/>
                      <a:pt x="174" y="183"/>
                      <a:pt x="156" y="164"/>
                    </a:cubicBezTo>
                    <a:cubicBezTo>
                      <a:pt x="139" y="147"/>
                      <a:pt x="123" y="129"/>
                      <a:pt x="105" y="110"/>
                    </a:cubicBezTo>
                    <a:cubicBezTo>
                      <a:pt x="96" y="126"/>
                      <a:pt x="88" y="142"/>
                      <a:pt x="80" y="157"/>
                    </a:cubicBezTo>
                    <a:cubicBezTo>
                      <a:pt x="71" y="174"/>
                      <a:pt x="55" y="181"/>
                      <a:pt x="38" y="178"/>
                    </a:cubicBezTo>
                    <a:cubicBezTo>
                      <a:pt x="14" y="174"/>
                      <a:pt x="0" y="149"/>
                      <a:pt x="11" y="126"/>
                    </a:cubicBezTo>
                    <a:cubicBezTo>
                      <a:pt x="28" y="92"/>
                      <a:pt x="45" y="57"/>
                      <a:pt x="64" y="24"/>
                    </a:cubicBezTo>
                    <a:cubicBezTo>
                      <a:pt x="77" y="0"/>
                      <a:pt x="107" y="0"/>
                      <a:pt x="126" y="21"/>
                    </a:cubicBezTo>
                    <a:cubicBezTo>
                      <a:pt x="148" y="43"/>
                      <a:pt x="169" y="66"/>
                      <a:pt x="191" y="90"/>
                    </a:cubicBezTo>
                    <a:cubicBezTo>
                      <a:pt x="204" y="80"/>
                      <a:pt x="217" y="70"/>
                      <a:pt x="230" y="60"/>
                    </a:cubicBezTo>
                    <a:cubicBezTo>
                      <a:pt x="247" y="47"/>
                      <a:pt x="262" y="46"/>
                      <a:pt x="281" y="58"/>
                    </a:cubicBezTo>
                    <a:cubicBezTo>
                      <a:pt x="291" y="64"/>
                      <a:pt x="300" y="70"/>
                      <a:pt x="309" y="76"/>
                    </a:cubicBezTo>
                    <a:cubicBezTo>
                      <a:pt x="301" y="100"/>
                      <a:pt x="294" y="124"/>
                      <a:pt x="286" y="1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0" name="Freeform 20">
                <a:extLst>
                  <a:ext uri="{FF2B5EF4-FFF2-40B4-BE49-F238E27FC236}">
                    <a16:creationId xmlns:a16="http://schemas.microsoft.com/office/drawing/2014/main" id="{E5042C35-22F0-6187-55BE-E662D4F220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9" y="1754"/>
                <a:ext cx="681" cy="816"/>
              </a:xfrm>
              <a:custGeom>
                <a:avLst/>
                <a:gdLst>
                  <a:gd name="T0" fmla="*/ 288 w 288"/>
                  <a:gd name="T1" fmla="*/ 37 h 345"/>
                  <a:gd name="T2" fmla="*/ 280 w 288"/>
                  <a:gd name="T3" fmla="*/ 52 h 345"/>
                  <a:gd name="T4" fmla="*/ 118 w 288"/>
                  <a:gd name="T5" fmla="*/ 260 h 345"/>
                  <a:gd name="T6" fmla="*/ 57 w 288"/>
                  <a:gd name="T7" fmla="*/ 326 h 345"/>
                  <a:gd name="T8" fmla="*/ 24 w 288"/>
                  <a:gd name="T9" fmla="*/ 343 h 345"/>
                  <a:gd name="T10" fmla="*/ 3 w 288"/>
                  <a:gd name="T11" fmla="*/ 338 h 345"/>
                  <a:gd name="T12" fmla="*/ 3 w 288"/>
                  <a:gd name="T13" fmla="*/ 314 h 345"/>
                  <a:gd name="T14" fmla="*/ 44 w 288"/>
                  <a:gd name="T15" fmla="*/ 262 h 345"/>
                  <a:gd name="T16" fmla="*/ 210 w 288"/>
                  <a:gd name="T17" fmla="*/ 53 h 345"/>
                  <a:gd name="T18" fmla="*/ 236 w 288"/>
                  <a:gd name="T19" fmla="*/ 15 h 345"/>
                  <a:gd name="T20" fmla="*/ 263 w 288"/>
                  <a:gd name="T21" fmla="*/ 4 h 345"/>
                  <a:gd name="T22" fmla="*/ 288 w 288"/>
                  <a:gd name="T23" fmla="*/ 37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8" h="345">
                    <a:moveTo>
                      <a:pt x="288" y="37"/>
                    </a:moveTo>
                    <a:cubicBezTo>
                      <a:pt x="286" y="40"/>
                      <a:pt x="284" y="46"/>
                      <a:pt x="280" y="52"/>
                    </a:cubicBezTo>
                    <a:cubicBezTo>
                      <a:pt x="226" y="121"/>
                      <a:pt x="172" y="191"/>
                      <a:pt x="118" y="260"/>
                    </a:cubicBezTo>
                    <a:cubicBezTo>
                      <a:pt x="99" y="283"/>
                      <a:pt x="78" y="305"/>
                      <a:pt x="57" y="326"/>
                    </a:cubicBezTo>
                    <a:cubicBezTo>
                      <a:pt x="48" y="334"/>
                      <a:pt x="36" y="339"/>
                      <a:pt x="24" y="343"/>
                    </a:cubicBezTo>
                    <a:cubicBezTo>
                      <a:pt x="18" y="345"/>
                      <a:pt x="6" y="343"/>
                      <a:pt x="3" y="338"/>
                    </a:cubicBezTo>
                    <a:cubicBezTo>
                      <a:pt x="0" y="332"/>
                      <a:pt x="0" y="320"/>
                      <a:pt x="3" y="314"/>
                    </a:cubicBezTo>
                    <a:cubicBezTo>
                      <a:pt x="15" y="296"/>
                      <a:pt x="30" y="279"/>
                      <a:pt x="44" y="262"/>
                    </a:cubicBezTo>
                    <a:cubicBezTo>
                      <a:pt x="99" y="192"/>
                      <a:pt x="154" y="123"/>
                      <a:pt x="210" y="53"/>
                    </a:cubicBezTo>
                    <a:cubicBezTo>
                      <a:pt x="219" y="41"/>
                      <a:pt x="228" y="28"/>
                      <a:pt x="236" y="15"/>
                    </a:cubicBezTo>
                    <a:cubicBezTo>
                      <a:pt x="243" y="5"/>
                      <a:pt x="251" y="0"/>
                      <a:pt x="263" y="4"/>
                    </a:cubicBezTo>
                    <a:cubicBezTo>
                      <a:pt x="275" y="7"/>
                      <a:pt x="288" y="23"/>
                      <a:pt x="288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1" name="Freeform 21">
                <a:extLst>
                  <a:ext uri="{FF2B5EF4-FFF2-40B4-BE49-F238E27FC236}">
                    <a16:creationId xmlns:a16="http://schemas.microsoft.com/office/drawing/2014/main" id="{EDEE8C93-7F7A-AD75-82E4-6682A4C7F0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9" y="1555"/>
                <a:ext cx="610" cy="199"/>
              </a:xfrm>
              <a:custGeom>
                <a:avLst/>
                <a:gdLst>
                  <a:gd name="T0" fmla="*/ 129 w 258"/>
                  <a:gd name="T1" fmla="*/ 84 h 84"/>
                  <a:gd name="T2" fmla="*/ 18 w 258"/>
                  <a:gd name="T3" fmla="*/ 84 h 84"/>
                  <a:gd name="T4" fmla="*/ 0 w 258"/>
                  <a:gd name="T5" fmla="*/ 66 h 84"/>
                  <a:gd name="T6" fmla="*/ 0 w 258"/>
                  <a:gd name="T7" fmla="*/ 16 h 84"/>
                  <a:gd name="T8" fmla="*/ 15 w 258"/>
                  <a:gd name="T9" fmla="*/ 0 h 84"/>
                  <a:gd name="T10" fmla="*/ 243 w 258"/>
                  <a:gd name="T11" fmla="*/ 0 h 84"/>
                  <a:gd name="T12" fmla="*/ 258 w 258"/>
                  <a:gd name="T13" fmla="*/ 15 h 84"/>
                  <a:gd name="T14" fmla="*/ 258 w 258"/>
                  <a:gd name="T15" fmla="*/ 68 h 84"/>
                  <a:gd name="T16" fmla="*/ 241 w 258"/>
                  <a:gd name="T17" fmla="*/ 84 h 84"/>
                  <a:gd name="T18" fmla="*/ 129 w 258"/>
                  <a:gd name="T1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8" h="84">
                    <a:moveTo>
                      <a:pt x="129" y="84"/>
                    </a:moveTo>
                    <a:cubicBezTo>
                      <a:pt x="92" y="84"/>
                      <a:pt x="55" y="83"/>
                      <a:pt x="18" y="84"/>
                    </a:cubicBezTo>
                    <a:cubicBezTo>
                      <a:pt x="5" y="84"/>
                      <a:pt x="0" y="79"/>
                      <a:pt x="0" y="66"/>
                    </a:cubicBezTo>
                    <a:cubicBezTo>
                      <a:pt x="1" y="50"/>
                      <a:pt x="1" y="33"/>
                      <a:pt x="0" y="16"/>
                    </a:cubicBezTo>
                    <a:cubicBezTo>
                      <a:pt x="0" y="5"/>
                      <a:pt x="4" y="0"/>
                      <a:pt x="15" y="0"/>
                    </a:cubicBezTo>
                    <a:cubicBezTo>
                      <a:pt x="91" y="0"/>
                      <a:pt x="167" y="0"/>
                      <a:pt x="243" y="0"/>
                    </a:cubicBezTo>
                    <a:cubicBezTo>
                      <a:pt x="254" y="0"/>
                      <a:pt x="258" y="4"/>
                      <a:pt x="258" y="15"/>
                    </a:cubicBezTo>
                    <a:cubicBezTo>
                      <a:pt x="257" y="33"/>
                      <a:pt x="257" y="50"/>
                      <a:pt x="258" y="68"/>
                    </a:cubicBezTo>
                    <a:cubicBezTo>
                      <a:pt x="258" y="80"/>
                      <a:pt x="253" y="84"/>
                      <a:pt x="241" y="84"/>
                    </a:cubicBezTo>
                    <a:cubicBezTo>
                      <a:pt x="203" y="84"/>
                      <a:pt x="166" y="84"/>
                      <a:pt x="1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6CABF88-A135-E35F-2B9A-339EE3D9976F}"/>
                </a:ext>
              </a:extLst>
            </p:cNvPr>
            <p:cNvGrpSpPr/>
            <p:nvPr/>
          </p:nvGrpSpPr>
          <p:grpSpPr>
            <a:xfrm>
              <a:off x="3615799" y="1892300"/>
              <a:ext cx="221360" cy="3708400"/>
              <a:chOff x="3615799" y="1892300"/>
              <a:chExt cx="221360" cy="3708400"/>
            </a:xfrm>
          </p:grpSpPr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259EA7E4-295D-D68B-E272-32FBAE20F072}"/>
                  </a:ext>
                </a:extLst>
              </p:cNvPr>
              <p:cNvCxnSpPr/>
              <p:nvPr/>
            </p:nvCxnSpPr>
            <p:spPr>
              <a:xfrm>
                <a:off x="3726479" y="1892300"/>
                <a:ext cx="0" cy="3708400"/>
              </a:xfrm>
              <a:prstGeom prst="line">
                <a:avLst/>
              </a:prstGeom>
              <a:ln w="19050">
                <a:solidFill>
                  <a:srgbClr val="0174A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D9979B66-7256-69FC-EC5C-69A57C80E688}"/>
                  </a:ext>
                </a:extLst>
              </p:cNvPr>
              <p:cNvSpPr/>
              <p:nvPr/>
            </p:nvSpPr>
            <p:spPr>
              <a:xfrm>
                <a:off x="3615799" y="4649591"/>
                <a:ext cx="221360" cy="221360"/>
              </a:xfrm>
              <a:prstGeom prst="ellipse">
                <a:avLst/>
              </a:prstGeom>
              <a:solidFill>
                <a:srgbClr val="0174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ED07EC1E-9B8C-2416-4EA9-D1FEC2EB6030}"/>
                  </a:ext>
                </a:extLst>
              </p:cNvPr>
              <p:cNvSpPr/>
              <p:nvPr/>
            </p:nvSpPr>
            <p:spPr>
              <a:xfrm>
                <a:off x="3615799" y="2622105"/>
                <a:ext cx="221360" cy="221360"/>
              </a:xfrm>
              <a:prstGeom prst="ellipse">
                <a:avLst/>
              </a:prstGeom>
              <a:solidFill>
                <a:srgbClr val="0174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</p:grp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8F065749-3925-5ABE-5447-80CD38B66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45" y="3023430"/>
            <a:ext cx="1024105" cy="102410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5E5AC67-5F5E-488C-D179-1598EF503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111" y="3112173"/>
            <a:ext cx="729412" cy="72941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D06F605-CABA-8A63-F567-9E0C6EC24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917" y="3145493"/>
            <a:ext cx="729412" cy="72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63224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59719" y="2568507"/>
            <a:ext cx="6024563" cy="1720986"/>
            <a:chOff x="2408238" y="2568507"/>
            <a:chExt cx="6024563" cy="1720986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8238" y="2568507"/>
              <a:ext cx="6024563" cy="1720986"/>
              <a:chOff x="1184275" y="2717410"/>
              <a:chExt cx="6024563" cy="1720986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3187700" y="2847430"/>
                <a:ext cx="40211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2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研究方法</a:t>
                </a:r>
                <a:endParaRPr lang="zh-HK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foolishness.</a:t>
              </a:r>
              <a:r>
                <a:rPr lang="zh-HK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575107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矩形 37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项目成果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5154995" y="1770218"/>
            <a:ext cx="3793064" cy="1241061"/>
            <a:chOff x="5075165" y="1394408"/>
            <a:chExt cx="3793064" cy="1241061"/>
          </a:xfrm>
        </p:grpSpPr>
        <p:sp>
          <p:nvSpPr>
            <p:cNvPr id="2" name="矩形 1"/>
            <p:cNvSpPr/>
            <p:nvPr/>
          </p:nvSpPr>
          <p:spPr>
            <a:xfrm>
              <a:off x="5166752" y="1394408"/>
              <a:ext cx="1768530" cy="508046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READ</a:t>
              </a:r>
              <a:endParaRPr lang="zh-HK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075165" y="1989138"/>
              <a:ext cx="37930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zh-CN" altLang="en-US" sz="12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阅读原始论文</a:t>
              </a:r>
              <a:r>
                <a:rPr lang="en-US" altLang="zh-CN" sz="12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《Attention is All You Need》</a:t>
              </a:r>
              <a:r>
                <a:rPr lang="zh-CN" altLang="en-US" sz="12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，困难重重，略过不懂的和非重点内容，基本了解了</a:t>
              </a:r>
              <a:r>
                <a:rPr lang="en-US" altLang="zh-CN" sz="12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transformer</a:t>
              </a:r>
              <a:r>
                <a:rPr lang="zh-CN" altLang="en-US" sz="12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算法思想。</a:t>
              </a:r>
              <a:endParaRPr lang="zh-HK" altLang="zh-HK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154995" y="3206472"/>
            <a:ext cx="3793064" cy="1056395"/>
            <a:chOff x="5075165" y="1394408"/>
            <a:chExt cx="3793064" cy="1056395"/>
          </a:xfrm>
        </p:grpSpPr>
        <p:sp>
          <p:nvSpPr>
            <p:cNvPr id="53" name="矩形 52"/>
            <p:cNvSpPr/>
            <p:nvPr/>
          </p:nvSpPr>
          <p:spPr>
            <a:xfrm>
              <a:off x="5166752" y="1394408"/>
              <a:ext cx="1768530" cy="508046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SEARCH</a:t>
              </a:r>
              <a:endParaRPr lang="zh-HK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075165" y="1989138"/>
              <a:ext cx="37930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2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搜索互联网上互联网上的资料，继续阅读，进一步把握理解算法。</a:t>
              </a:r>
              <a:endParaRPr lang="zh-HK" altLang="zh-HK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154995" y="4642726"/>
            <a:ext cx="3793064" cy="1056395"/>
            <a:chOff x="5075165" y="1394408"/>
            <a:chExt cx="3793064" cy="1056395"/>
          </a:xfrm>
        </p:grpSpPr>
        <p:sp>
          <p:nvSpPr>
            <p:cNvPr id="56" name="矩形 55"/>
            <p:cNvSpPr/>
            <p:nvPr/>
          </p:nvSpPr>
          <p:spPr>
            <a:xfrm>
              <a:off x="5166752" y="1394408"/>
              <a:ext cx="1768530" cy="508046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LEARN</a:t>
              </a:r>
              <a:endParaRPr lang="zh-HK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075165" y="1989138"/>
              <a:ext cx="37930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2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en-US" altLang="zh-CN" sz="12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Huggingface</a:t>
              </a:r>
              <a:r>
                <a:rPr lang="zh-CN" altLang="en-US" sz="12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官网的教程引导下，学习上手使用</a:t>
              </a:r>
              <a:r>
                <a:rPr lang="en-US" altLang="zh-CN" sz="12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Transformer</a:t>
              </a:r>
              <a:r>
                <a:rPr lang="zh-CN" altLang="en-US" sz="12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模型（</a:t>
              </a:r>
              <a:r>
                <a:rPr lang="en-US" altLang="zh-CN" sz="12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12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版本）。</a:t>
              </a:r>
              <a:endParaRPr lang="zh-HK" altLang="zh-HK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9" name="图片 58">
            <a:extLst>
              <a:ext uri="{FF2B5EF4-FFF2-40B4-BE49-F238E27FC236}">
                <a16:creationId xmlns:a16="http://schemas.microsoft.com/office/drawing/2014/main" id="{E7D18C67-2CC4-C807-6D26-67CB52181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59" y="661547"/>
            <a:ext cx="2154444" cy="2523858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BBD11FEA-0531-1064-007A-6521C06E7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219" y="1509863"/>
            <a:ext cx="2373052" cy="1996114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89ACA1E4-5831-1A7B-4FF1-CACC5C3DC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70" y="2803145"/>
            <a:ext cx="2154444" cy="1996114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13EEB392-8580-B4A4-94C2-BB1CF2A6A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4219" y="3826549"/>
            <a:ext cx="2373052" cy="2140400"/>
          </a:xfrm>
          <a:prstGeom prst="rect">
            <a:avLst/>
          </a:prstGeom>
        </p:spPr>
      </p:pic>
      <p:grpSp>
        <p:nvGrpSpPr>
          <p:cNvPr id="70" name="组合 69">
            <a:extLst>
              <a:ext uri="{FF2B5EF4-FFF2-40B4-BE49-F238E27FC236}">
                <a16:creationId xmlns:a16="http://schemas.microsoft.com/office/drawing/2014/main" id="{AD7AE1B3-1AB5-51B6-0576-0970249832E0}"/>
              </a:ext>
            </a:extLst>
          </p:cNvPr>
          <p:cNvGrpSpPr/>
          <p:nvPr/>
        </p:nvGrpSpPr>
        <p:grpSpPr>
          <a:xfrm>
            <a:off x="7393330" y="6410446"/>
            <a:ext cx="1652701" cy="338554"/>
            <a:chOff x="7317130" y="6308846"/>
            <a:chExt cx="1652701" cy="338554"/>
          </a:xfrm>
        </p:grpSpPr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F274E18F-B188-6A23-6002-C717EBA826DB}"/>
                </a:ext>
              </a:extLst>
            </p:cNvPr>
            <p:cNvSpPr txBox="1"/>
            <p:nvPr/>
          </p:nvSpPr>
          <p:spPr>
            <a:xfrm>
              <a:off x="7317130" y="6308846"/>
              <a:ext cx="16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spc="3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算法方面</a:t>
              </a:r>
              <a:endParaRPr lang="zh-HK" altLang="en-US" sz="16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B80031DD-4630-6244-128D-2B62D0812B97}"/>
                </a:ext>
              </a:extLst>
            </p:cNvPr>
            <p:cNvCxnSpPr/>
            <p:nvPr/>
          </p:nvCxnSpPr>
          <p:spPr>
            <a:xfrm>
              <a:off x="8882743" y="6369719"/>
              <a:ext cx="0" cy="216809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6090855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8" name="矩形 37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课题背景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项目成果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A15986E-AC83-3D50-9516-F76FBE7B53E6}"/>
              </a:ext>
            </a:extLst>
          </p:cNvPr>
          <p:cNvGrpSpPr/>
          <p:nvPr/>
        </p:nvGrpSpPr>
        <p:grpSpPr>
          <a:xfrm>
            <a:off x="435496" y="2093445"/>
            <a:ext cx="2246643" cy="650740"/>
            <a:chOff x="435496" y="1542118"/>
            <a:chExt cx="2246643" cy="65074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CA06C10-7C9C-DFB4-AEB7-ECE095E715E2}"/>
                </a:ext>
              </a:extLst>
            </p:cNvPr>
            <p:cNvSpPr/>
            <p:nvPr/>
          </p:nvSpPr>
          <p:spPr>
            <a:xfrm>
              <a:off x="435496" y="1931248"/>
              <a:ext cx="224664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endPara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374966F-A122-FC12-5BC4-D582548BDC4D}"/>
                </a:ext>
              </a:extLst>
            </p:cNvPr>
            <p:cNvSpPr txBox="1"/>
            <p:nvPr/>
          </p:nvSpPr>
          <p:spPr>
            <a:xfrm>
              <a:off x="435496" y="1542118"/>
              <a:ext cx="217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HLS </a:t>
              </a:r>
              <a:r>
                <a:rPr lang="zh-CN" altLang="en-US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基础学习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59F6C9B-BCD7-01C8-10C3-F4FBDBA6BE62}"/>
                </a:ext>
              </a:extLst>
            </p:cNvPr>
            <p:cNvSpPr/>
            <p:nvPr/>
          </p:nvSpPr>
          <p:spPr>
            <a:xfrm>
              <a:off x="540270" y="1898574"/>
              <a:ext cx="1867649" cy="45719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2A85AEC-D569-F554-F60F-41580FAFF762}"/>
              </a:ext>
            </a:extLst>
          </p:cNvPr>
          <p:cNvGrpSpPr/>
          <p:nvPr/>
        </p:nvGrpSpPr>
        <p:grpSpPr>
          <a:xfrm>
            <a:off x="435496" y="4204637"/>
            <a:ext cx="2246643" cy="650740"/>
            <a:chOff x="435496" y="4513918"/>
            <a:chExt cx="2246643" cy="65074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3663D0A-5ED4-A5A3-097C-D8C6BF8CA942}"/>
                </a:ext>
              </a:extLst>
            </p:cNvPr>
            <p:cNvSpPr/>
            <p:nvPr/>
          </p:nvSpPr>
          <p:spPr>
            <a:xfrm>
              <a:off x="435496" y="4903048"/>
              <a:ext cx="224664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endPara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20B4A8C-C9FA-6D07-B8F2-4B35CF7A9AE7}"/>
                </a:ext>
              </a:extLst>
            </p:cNvPr>
            <p:cNvSpPr txBox="1"/>
            <p:nvPr/>
          </p:nvSpPr>
          <p:spPr>
            <a:xfrm>
              <a:off x="435496" y="4513918"/>
              <a:ext cx="217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Vivado HLS </a:t>
              </a:r>
              <a:r>
                <a:rPr lang="zh-CN" altLang="en-US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0061C02-D2A3-2DF1-1660-2B908843AFA6}"/>
                </a:ext>
              </a:extLst>
            </p:cNvPr>
            <p:cNvSpPr/>
            <p:nvPr/>
          </p:nvSpPr>
          <p:spPr>
            <a:xfrm flipV="1">
              <a:off x="540271" y="4824487"/>
              <a:ext cx="1867648" cy="45719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32FC18B-DE4F-639A-AD22-24B55FC6FE86}"/>
              </a:ext>
            </a:extLst>
          </p:cNvPr>
          <p:cNvGrpSpPr/>
          <p:nvPr/>
        </p:nvGrpSpPr>
        <p:grpSpPr>
          <a:xfrm>
            <a:off x="6110373" y="2093445"/>
            <a:ext cx="2246643" cy="650740"/>
            <a:chOff x="435496" y="1542118"/>
            <a:chExt cx="2246643" cy="65074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F777150-F6A0-6ED2-704C-1433E1A3E56A}"/>
                </a:ext>
              </a:extLst>
            </p:cNvPr>
            <p:cNvSpPr/>
            <p:nvPr/>
          </p:nvSpPr>
          <p:spPr>
            <a:xfrm>
              <a:off x="435496" y="1931248"/>
              <a:ext cx="224664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endPara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4F82851-F326-9C8B-DF60-3650015DF61A}"/>
                </a:ext>
              </a:extLst>
            </p:cNvPr>
            <p:cNvSpPr txBox="1"/>
            <p:nvPr/>
          </p:nvSpPr>
          <p:spPr>
            <a:xfrm>
              <a:off x="435496" y="1542118"/>
              <a:ext cx="217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EDA</a:t>
              </a:r>
              <a:r>
                <a:rPr lang="zh-CN" altLang="en-US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工具</a:t>
              </a:r>
              <a:r>
                <a:rPr lang="en-US" altLang="zh-CN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—vivado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86D8C92-4582-4BA2-320A-84C238935E3E}"/>
                </a:ext>
              </a:extLst>
            </p:cNvPr>
            <p:cNvSpPr/>
            <p:nvPr/>
          </p:nvSpPr>
          <p:spPr>
            <a:xfrm>
              <a:off x="540271" y="1898406"/>
              <a:ext cx="1881102" cy="45887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E72ABBF-EFE2-01D8-E29C-EC2907C8F32C}"/>
              </a:ext>
            </a:extLst>
          </p:cNvPr>
          <p:cNvGrpSpPr/>
          <p:nvPr/>
        </p:nvGrpSpPr>
        <p:grpSpPr>
          <a:xfrm>
            <a:off x="6110373" y="4191190"/>
            <a:ext cx="2246643" cy="650740"/>
            <a:chOff x="435496" y="4513918"/>
            <a:chExt cx="2246643" cy="65074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AA60887-9BC8-013A-390B-E0073AEB3CA6}"/>
                </a:ext>
              </a:extLst>
            </p:cNvPr>
            <p:cNvSpPr/>
            <p:nvPr/>
          </p:nvSpPr>
          <p:spPr>
            <a:xfrm>
              <a:off x="435496" y="4903048"/>
              <a:ext cx="224664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endPara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AE9C676-8250-F2E3-285A-154367B7D043}"/>
                </a:ext>
              </a:extLst>
            </p:cNvPr>
            <p:cNvSpPr txBox="1"/>
            <p:nvPr/>
          </p:nvSpPr>
          <p:spPr>
            <a:xfrm>
              <a:off x="435496" y="4513918"/>
              <a:ext cx="217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FPGA</a:t>
              </a:r>
              <a:r>
                <a:rPr lang="zh-CN" altLang="en-US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9B48FF0-D21D-3306-F754-1F7F0FB3CA9C}"/>
                </a:ext>
              </a:extLst>
            </p:cNvPr>
            <p:cNvSpPr/>
            <p:nvPr/>
          </p:nvSpPr>
          <p:spPr>
            <a:xfrm>
              <a:off x="540271" y="4870206"/>
              <a:ext cx="1881102" cy="45719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:a16="http://schemas.microsoft.com/office/drawing/2014/main" id="{3CEA0882-E65A-527A-B3FC-A25849840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542" y="2093445"/>
            <a:ext cx="1284067" cy="128406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9D0234C8-D83E-7537-CC17-BB7BD60C3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31" y="3982613"/>
            <a:ext cx="1129729" cy="1129729"/>
          </a:xfrm>
          <a:prstGeom prst="rect">
            <a:avLst/>
          </a:prstGeom>
        </p:spPr>
      </p:pic>
      <p:grpSp>
        <p:nvGrpSpPr>
          <p:cNvPr id="35" name="组合 34">
            <a:extLst>
              <a:ext uri="{FF2B5EF4-FFF2-40B4-BE49-F238E27FC236}">
                <a16:creationId xmlns:a16="http://schemas.microsoft.com/office/drawing/2014/main" id="{A425FAE6-68A1-EF72-CB29-68630E649012}"/>
              </a:ext>
            </a:extLst>
          </p:cNvPr>
          <p:cNvGrpSpPr/>
          <p:nvPr/>
        </p:nvGrpSpPr>
        <p:grpSpPr>
          <a:xfrm>
            <a:off x="7393330" y="6410446"/>
            <a:ext cx="1652701" cy="338554"/>
            <a:chOff x="7317130" y="6308846"/>
            <a:chExt cx="1652701" cy="338554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2A76A7F-A0A6-52B6-BD2A-5E6392DA9C8D}"/>
                </a:ext>
              </a:extLst>
            </p:cNvPr>
            <p:cNvSpPr txBox="1"/>
            <p:nvPr/>
          </p:nvSpPr>
          <p:spPr>
            <a:xfrm>
              <a:off x="7317130" y="6308846"/>
              <a:ext cx="16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spc="3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实现方面</a:t>
              </a:r>
              <a:endParaRPr lang="zh-HK" altLang="en-US" sz="16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C34A8066-ECF2-0606-45D9-40D9DE5F7300}"/>
                </a:ext>
              </a:extLst>
            </p:cNvPr>
            <p:cNvCxnSpPr/>
            <p:nvPr/>
          </p:nvCxnSpPr>
          <p:spPr>
            <a:xfrm>
              <a:off x="8882743" y="6369719"/>
              <a:ext cx="0" cy="216809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3052DE8-28B6-0B2C-6F01-59699AABB647}"/>
              </a:ext>
            </a:extLst>
          </p:cNvPr>
          <p:cNvSpPr txBox="1"/>
          <p:nvPr/>
        </p:nvSpPr>
        <p:spPr>
          <a:xfrm>
            <a:off x="345038" y="274418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初次接触，从零开始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F14334-9598-DDAF-B0BF-D54DFEFC8E23}"/>
              </a:ext>
            </a:extLst>
          </p:cNvPr>
          <p:cNvSpPr txBox="1"/>
          <p:nvPr/>
        </p:nvSpPr>
        <p:spPr>
          <a:xfrm>
            <a:off x="435496" y="483662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编写代码，调试验证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769484-EC0C-8B17-0408-7EA7382C6CA1}"/>
              </a:ext>
            </a:extLst>
          </p:cNvPr>
          <p:cNvSpPr txBox="1"/>
          <p:nvPr/>
        </p:nvSpPr>
        <p:spPr>
          <a:xfrm>
            <a:off x="5861250" y="2660975"/>
            <a:ext cx="282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综合验证</a:t>
            </a:r>
            <a:r>
              <a:rPr lang="en-US" altLang="zh-CN" dirty="0"/>
              <a:t>RTL</a:t>
            </a:r>
            <a:r>
              <a:rPr lang="zh-CN" altLang="en-US" dirty="0"/>
              <a:t>代码的可行性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61159D-D6D1-6A63-7CA8-E511CC43E1F9}"/>
              </a:ext>
            </a:extLst>
          </p:cNvPr>
          <p:cNvSpPr txBox="1"/>
          <p:nvPr/>
        </p:nvSpPr>
        <p:spPr>
          <a:xfrm>
            <a:off x="5861250" y="47430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正在进行中。。。</a:t>
            </a:r>
          </a:p>
        </p:txBody>
      </p:sp>
    </p:spTree>
    <p:extLst>
      <p:ext uri="{BB962C8B-B14F-4D97-AF65-F5344CB8AC3E}">
        <p14:creationId xmlns:p14="http://schemas.microsoft.com/office/powerpoint/2010/main" val="1278161265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59719" y="2568507"/>
            <a:ext cx="6024563" cy="1720986"/>
            <a:chOff x="2408238" y="2568507"/>
            <a:chExt cx="6024563" cy="1720986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8238" y="2568507"/>
              <a:ext cx="6024563" cy="1720986"/>
              <a:chOff x="1184275" y="2717410"/>
              <a:chExt cx="6024563" cy="1720986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3187700" y="2847430"/>
                <a:ext cx="40211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2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项目成果</a:t>
                </a:r>
                <a:endParaRPr lang="zh-HK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foolishness.</a:t>
              </a:r>
              <a:r>
                <a:rPr lang="zh-HK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0832192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1148</Words>
  <Application>Microsoft Office PowerPoint</Application>
  <PresentationFormat>全屏显示(4:3)</PresentationFormat>
  <Paragraphs>141</Paragraphs>
  <Slides>19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-apple-system</vt:lpstr>
      <vt:lpstr>等线</vt:lpstr>
      <vt:lpstr>宋体</vt:lpstr>
      <vt:lpstr>微软雅黑</vt:lpstr>
      <vt:lpstr>Arial</vt:lpstr>
      <vt:lpstr>Calibri</vt:lpstr>
      <vt:lpstr>Calibri Light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秦 永旺</cp:lastModifiedBy>
  <cp:revision>118</cp:revision>
  <dcterms:created xsi:type="dcterms:W3CDTF">2015-02-19T23:46:49Z</dcterms:created>
  <dcterms:modified xsi:type="dcterms:W3CDTF">2022-10-19T01:11:33Z</dcterms:modified>
</cp:coreProperties>
</file>