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embeddedFontLst>
    <p:embeddedFont>
      <p:font typeface="Proxima Nova"/>
      <p:regular r:id="rId54"/>
      <p:bold r:id="rId55"/>
      <p:italic r:id="rId56"/>
      <p:boldItalic r:id="rId57"/>
    </p:embeddedFont>
    <p:embeddedFont>
      <p:font typeface="PT Sans Narrow"/>
      <p:regular r:id="rId58"/>
      <p:bold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5.xml"/><Relationship Id="rId63"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roximaNova-bold.fntdata"/><Relationship Id="rId10" Type="http://schemas.openxmlformats.org/officeDocument/2006/relationships/slide" Target="slides/slide5.xml"/><Relationship Id="rId54" Type="http://schemas.openxmlformats.org/officeDocument/2006/relationships/font" Target="fonts/ProximaNova-regular.fntdata"/><Relationship Id="rId13" Type="http://schemas.openxmlformats.org/officeDocument/2006/relationships/slide" Target="slides/slide8.xml"/><Relationship Id="rId57" Type="http://schemas.openxmlformats.org/officeDocument/2006/relationships/font" Target="fonts/ProximaNova-boldItalic.fntdata"/><Relationship Id="rId12" Type="http://schemas.openxmlformats.org/officeDocument/2006/relationships/slide" Target="slides/slide7.xml"/><Relationship Id="rId56" Type="http://schemas.openxmlformats.org/officeDocument/2006/relationships/font" Target="fonts/ProximaNova-italic.fntdata"/><Relationship Id="rId15" Type="http://schemas.openxmlformats.org/officeDocument/2006/relationships/slide" Target="slides/slide10.xml"/><Relationship Id="rId59" Type="http://schemas.openxmlformats.org/officeDocument/2006/relationships/font" Target="fonts/PTSansNarrow-bold.fntdata"/><Relationship Id="rId14" Type="http://schemas.openxmlformats.org/officeDocument/2006/relationships/slide" Target="slides/slide9.xml"/><Relationship Id="rId58" Type="http://schemas.openxmlformats.org/officeDocument/2006/relationships/font" Target="fonts/PTSansNarrow-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Bandwidth – how many bits you can send through a wire per second</a:t>
            </a:r>
            <a:endParaRPr b="0" i="0" sz="1200" u="none" cap="none" strike="noStrike">
              <a:solidFill>
                <a:schemeClr val="dk1"/>
              </a:solidFill>
              <a:latin typeface="Calibri"/>
              <a:ea typeface="Calibri"/>
              <a:cs typeface="Calibri"/>
              <a:sym typeface="Calibri"/>
            </a:endParaRPr>
          </a:p>
        </p:txBody>
      </p:sp>
      <p:sp>
        <p:nvSpPr>
          <p:cNvPr id="178" name="Google Shape;17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endParaRPr b="0" i="0" sz="1200" u="none" cap="none" strike="noStrike">
              <a:solidFill>
                <a:schemeClr val="dk1"/>
              </a:solidFill>
              <a:latin typeface="Calibri"/>
              <a:ea typeface="Calibri"/>
              <a:cs typeface="Calibri"/>
              <a:sym typeface="Calibri"/>
            </a:endParaRPr>
          </a:p>
        </p:txBody>
      </p:sp>
      <p:sp>
        <p:nvSpPr>
          <p:cNvPr id="191" name="Google Shape;19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endParaRPr b="0" i="0" sz="1200" u="none" cap="none" strike="noStrike">
              <a:solidFill>
                <a:schemeClr val="dk1"/>
              </a:solidFill>
              <a:latin typeface="Calibri"/>
              <a:ea typeface="Calibri"/>
              <a:cs typeface="Calibri"/>
              <a:sym typeface="Calibri"/>
            </a:endParaRPr>
          </a:p>
        </p:txBody>
      </p:sp>
      <p:sp>
        <p:nvSpPr>
          <p:cNvPr id="204" name="Google Shape;20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Google Shape;22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bytes/second * seconds = </a:t>
            </a:r>
            <a:r>
              <a:rPr b="1" lang="en-US"/>
              <a:t>BYTES</a:t>
            </a:r>
            <a:endParaRPr/>
          </a:p>
        </p:txBody>
      </p:sp>
      <p:sp>
        <p:nvSpPr>
          <p:cNvPr id="259" name="Google Shape;25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(cute animation of packets queueing on click)</a:t>
            </a:r>
            <a:endParaRPr/>
          </a:p>
        </p:txBody>
      </p:sp>
      <p:sp>
        <p:nvSpPr>
          <p:cNvPr id="276" name="Google Shape;2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 not sure what this slide is meant to say</a:t>
            </a:r>
            <a:endParaRPr/>
          </a:p>
        </p:txBody>
      </p:sp>
      <p:sp>
        <p:nvSpPr>
          <p:cNvPr id="290" name="Google Shape;2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169c974b8bbd8f0a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9c974b8bbd8f0a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69c974b8bbd8f0a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7" name="Google Shape;31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Consider Transmission &amp; Propagation Delay on the Receiver’s perspective (vs. Sender’s)</a:t>
            </a:r>
            <a:endParaRPr/>
          </a:p>
          <a:p>
            <a:pPr indent="0" lvl="0" marL="0" rtl="0" algn="l">
              <a:spcBef>
                <a:spcPts val="0"/>
              </a:spcBef>
              <a:spcAft>
                <a:spcPts val="0"/>
              </a:spcAft>
              <a:buNone/>
            </a:pPr>
            <a:r>
              <a:rPr lang="en-US"/>
              <a:t>All bits really have the same propogation time</a:t>
            </a:r>
            <a:endParaRPr/>
          </a:p>
          <a:p>
            <a:pPr indent="0" lvl="0" marL="0" rtl="0" algn="l">
              <a:spcBef>
                <a:spcPts val="0"/>
              </a:spcBef>
              <a:spcAft>
                <a:spcPts val="0"/>
              </a:spcAft>
              <a:buNone/>
            </a:pPr>
            <a:r>
              <a:t/>
            </a:r>
            <a:endParaRPr/>
          </a:p>
        </p:txBody>
      </p:sp>
      <p:sp>
        <p:nvSpPr>
          <p:cNvPr id="354" name="Google Shape;3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e1685904d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 quite accurate because Transmission Delay is more of a </a:t>
            </a:r>
            <a:r>
              <a:rPr b="1" lang="en-US"/>
              <a:t>receive side thing</a:t>
            </a:r>
            <a:endParaRPr/>
          </a:p>
        </p:txBody>
      </p:sp>
      <p:sp>
        <p:nvSpPr>
          <p:cNvPr id="368" name="Google Shape;368;g6e1685904d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Lower BW, HIGHER BW</a:t>
            </a:r>
            <a:endParaRPr/>
          </a:p>
          <a:p>
            <a:pPr indent="0" lvl="0" marL="0" rtl="0" algn="l">
              <a:spcBef>
                <a:spcPts val="0"/>
              </a:spcBef>
              <a:spcAft>
                <a:spcPts val="0"/>
              </a:spcAft>
              <a:buNone/>
            </a:pPr>
            <a:r>
              <a:rPr lang="en-US"/>
              <a:t>NOTE, you must receive full packet </a:t>
            </a:r>
            <a:r>
              <a:rPr i="1" lang="en-US"/>
              <a:t>before</a:t>
            </a:r>
            <a:r>
              <a:rPr lang="en-US"/>
              <a:t> sending the next one</a:t>
            </a:r>
            <a:endParaRPr/>
          </a:p>
        </p:txBody>
      </p:sp>
      <p:sp>
        <p:nvSpPr>
          <p:cNvPr id="382" name="Google Shape;3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High BW then Low BW</a:t>
            </a:r>
            <a:endParaRPr/>
          </a:p>
        </p:txBody>
      </p:sp>
      <p:sp>
        <p:nvSpPr>
          <p:cNvPr id="408" name="Google Shape;40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cee658dd1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High BW then Low BW</a:t>
            </a:r>
            <a:endParaRPr/>
          </a:p>
        </p:txBody>
      </p:sp>
      <p:sp>
        <p:nvSpPr>
          <p:cNvPr id="438" name="Google Shape;438;g7cee658dd1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69c974b8bbd8f0a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9c974b8bbd8f0a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(~5 minutes)</a:t>
            </a:r>
            <a:endParaRPr/>
          </a:p>
          <a:p>
            <a:pPr indent="0" lvl="0" marL="0" rtl="0" algn="l">
              <a:spcBef>
                <a:spcPts val="0"/>
              </a:spcBef>
              <a:spcAft>
                <a:spcPts val="0"/>
              </a:spcAft>
              <a:buNone/>
            </a:pPr>
            <a:r>
              <a:rPr lang="en-US"/>
              <a:t>Name, Sandwich Alignment Chart, Why did you take 168?</a:t>
            </a:r>
            <a:endParaRPr/>
          </a:p>
        </p:txBody>
      </p:sp>
      <p:sp>
        <p:nvSpPr>
          <p:cNvPr id="110" name="Google Shape;110;g169c974b8bbd8f0a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0ddf7139e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0ddf7139e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40ddf7139e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0c2a62ef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0c2a62ef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Most important concept in Scott’s Opinion</a:t>
            </a:r>
            <a:br>
              <a:rPr lang="en-US"/>
            </a:br>
            <a:r>
              <a:rPr lang="en-US"/>
              <a:t>Does anyone remember what it is?</a:t>
            </a:r>
            <a:endParaRPr/>
          </a:p>
        </p:txBody>
      </p:sp>
      <p:sp>
        <p:nvSpPr>
          <p:cNvPr id="475" name="Google Shape;475;g40c2a62ef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0c2a62ef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0c2a62ef3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40c2a62ef3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0cdb977e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0cdb977e0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PLEASE pair up</a:t>
            </a:r>
            <a:endParaRPr/>
          </a:p>
        </p:txBody>
      </p:sp>
      <p:sp>
        <p:nvSpPr>
          <p:cNvPr id="535" name="Google Shape;535;g40cdb977e0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40cdb977e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0cdb977e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Cross Continental is like 6000KM which was 20 ms of delay</a:t>
            </a:r>
            <a:br>
              <a:rPr lang="en-US"/>
            </a:br>
            <a:endParaRPr/>
          </a:p>
          <a:p>
            <a:pPr indent="0" lvl="0" marL="0" rtl="0" algn="l">
              <a:spcBef>
                <a:spcPts val="0"/>
              </a:spcBef>
              <a:spcAft>
                <a:spcPts val="0"/>
              </a:spcAft>
              <a:buNone/>
            </a:pPr>
            <a:r>
              <a:rPr lang="en-US"/>
              <a:t>Answers show up in animation</a:t>
            </a:r>
            <a:endParaRPr/>
          </a:p>
          <a:p>
            <a:pPr indent="-317500" lvl="0" marL="457200" rtl="0" algn="l">
              <a:spcBef>
                <a:spcPts val="0"/>
              </a:spcBef>
              <a:spcAft>
                <a:spcPts val="0"/>
              </a:spcAft>
              <a:buSzPts val="1400"/>
              <a:buAutoNum type="arabicPeriod"/>
            </a:pPr>
            <a:r>
              <a:rPr lang="en-US"/>
              <a:t>True</a:t>
            </a:r>
            <a:endParaRPr/>
          </a:p>
          <a:p>
            <a:pPr indent="-317500" lvl="0" marL="457200" rtl="0" algn="l">
              <a:spcBef>
                <a:spcPts val="0"/>
              </a:spcBef>
              <a:spcAft>
                <a:spcPts val="0"/>
              </a:spcAft>
              <a:buSzPts val="1400"/>
              <a:buAutoNum type="arabicPeriod"/>
            </a:pPr>
            <a:r>
              <a:rPr lang="en-US"/>
              <a:t>False</a:t>
            </a:r>
            <a:endParaRPr/>
          </a:p>
          <a:p>
            <a:pPr indent="-317500" lvl="0" marL="457200" rtl="0" algn="l">
              <a:spcBef>
                <a:spcPts val="0"/>
              </a:spcBef>
              <a:spcAft>
                <a:spcPts val="0"/>
              </a:spcAft>
              <a:buSzPts val="1400"/>
              <a:buAutoNum type="arabicPeriod"/>
            </a:pPr>
            <a:r>
              <a:rPr lang="en-US"/>
              <a:t>False</a:t>
            </a:r>
            <a:endParaRPr/>
          </a:p>
          <a:p>
            <a:pPr indent="-317500" lvl="0" marL="457200" rtl="0" algn="l">
              <a:spcBef>
                <a:spcPts val="0"/>
              </a:spcBef>
              <a:spcAft>
                <a:spcPts val="0"/>
              </a:spcAft>
              <a:buSzPts val="1400"/>
              <a:buAutoNum type="arabicPeriod"/>
            </a:pPr>
            <a:r>
              <a:rPr lang="en-US"/>
              <a:t>True</a:t>
            </a:r>
            <a:endParaRPr/>
          </a:p>
          <a:p>
            <a:pPr indent="-317500" lvl="0" marL="457200" rtl="0" algn="l">
              <a:spcBef>
                <a:spcPts val="0"/>
              </a:spcBef>
              <a:spcAft>
                <a:spcPts val="0"/>
              </a:spcAft>
              <a:buSzPts val="1400"/>
              <a:buAutoNum type="arabicPeriod"/>
            </a:pPr>
            <a:r>
              <a:rPr lang="en-US"/>
              <a:t>False</a:t>
            </a:r>
            <a:endParaRPr/>
          </a:p>
        </p:txBody>
      </p:sp>
      <p:sp>
        <p:nvSpPr>
          <p:cNvPr id="543" name="Google Shape;543;g40cdb977e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40cdb977e0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40cdb977e0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Answers show up in animation</a:t>
            </a:r>
            <a:endParaRPr/>
          </a:p>
          <a:p>
            <a:pPr indent="0" lvl="0" marL="0" rtl="0" algn="l">
              <a:spcBef>
                <a:spcPts val="0"/>
              </a:spcBef>
              <a:spcAft>
                <a:spcPts val="0"/>
              </a:spcAft>
              <a:buNone/>
            </a:pPr>
            <a:r>
              <a:rPr lang="en-US"/>
              <a:t>Answer = .4004s</a:t>
            </a:r>
            <a:endParaRPr/>
          </a:p>
        </p:txBody>
      </p:sp>
      <p:sp>
        <p:nvSpPr>
          <p:cNvPr id="554" name="Google Shape;554;g40cdb977e0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40cdb977e0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40cdb977e0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40cdb977e0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0cdb977e0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40cdb977e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40cdb977e0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40cdb977e0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40cdb977e0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80" name="Google Shape;580;g40cdb977e0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7cd84bec5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cd84bec52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g7cd84bec52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Transmission – how long it takes computer to actually put bits onto the wire. Depends on how much data you’re sending and the link speed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Propagation – normally speed of light.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Queueing – the traffic pattern. Routers are usually receiving/sending many packets on many different connections simultaneously, and this can slow down the network.</a:t>
            </a:r>
            <a:endParaRPr b="0" i="0" sz="1200" u="none" cap="none" strike="noStrike">
              <a:solidFill>
                <a:schemeClr val="dk1"/>
              </a:solidFill>
              <a:latin typeface="Calibri"/>
              <a:ea typeface="Calibri"/>
              <a:cs typeface="Calibri"/>
              <a:sym typeface="Calibri"/>
            </a:endParaRPr>
          </a:p>
        </p:txBody>
      </p:sp>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40cdb977e0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40cdb977e0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D1/T2  &lt;=  D2/T1</a:t>
            </a:r>
            <a:endParaRPr/>
          </a:p>
        </p:txBody>
      </p:sp>
      <p:sp>
        <p:nvSpPr>
          <p:cNvPr id="595" name="Google Shape;595;g40cdb977e0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40cdb977e0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40cdb977e0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Answer: 119</a:t>
            </a:r>
            <a:endParaRPr/>
          </a:p>
          <a:p>
            <a:pPr indent="0" lvl="0" marL="0" rtl="0" algn="l">
              <a:spcBef>
                <a:spcPts val="0"/>
              </a:spcBef>
              <a:spcAft>
                <a:spcPts val="0"/>
              </a:spcAft>
              <a:buNone/>
            </a:pPr>
            <a:r>
              <a:t/>
            </a:r>
            <a:endParaRPr/>
          </a:p>
        </p:txBody>
      </p:sp>
      <p:sp>
        <p:nvSpPr>
          <p:cNvPr id="603" name="Google Shape;603;g40cdb977e0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40cdb977e0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40cdb977e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Answers show up in animation</a:t>
            </a:r>
            <a:endParaRPr/>
          </a:p>
          <a:p>
            <a:pPr indent="0" lvl="0" marL="0" rtl="0" algn="l">
              <a:spcBef>
                <a:spcPts val="0"/>
              </a:spcBef>
              <a:spcAft>
                <a:spcPts val="0"/>
              </a:spcAft>
              <a:buClr>
                <a:schemeClr val="dk1"/>
              </a:buClr>
              <a:buSzPts val="1100"/>
              <a:buFont typeface="Arial"/>
              <a:buNone/>
            </a:pPr>
            <a:r>
              <a:rPr lang="en-US"/>
              <a:t>Answer: 52</a:t>
            </a:r>
            <a:endParaRPr/>
          </a:p>
          <a:p>
            <a:pPr indent="0" lvl="0" marL="0" rtl="0" algn="l">
              <a:spcBef>
                <a:spcPts val="0"/>
              </a:spcBef>
              <a:spcAft>
                <a:spcPts val="0"/>
              </a:spcAft>
              <a:buClr>
                <a:schemeClr val="dk1"/>
              </a:buClr>
              <a:buSzPts val="1100"/>
              <a:buFont typeface="Arial"/>
              <a:buNone/>
            </a:pPr>
            <a:r>
              <a:rPr lang="en-US"/>
              <a:t>Answer: </a:t>
            </a:r>
            <a:r>
              <a:rPr b="1" lang="en-US"/>
              <a:t>Sum of the Peaks</a:t>
            </a:r>
            <a:endParaRPr/>
          </a:p>
        </p:txBody>
      </p:sp>
      <p:sp>
        <p:nvSpPr>
          <p:cNvPr id="611" name="Google Shape;611;g40cdb977e0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7cd84bec52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7cd84bec5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Hint: NYTimes wins</a:t>
            </a:r>
            <a:endParaRPr/>
          </a:p>
        </p:txBody>
      </p:sp>
      <p:sp>
        <p:nvSpPr>
          <p:cNvPr id="619" name="Google Shape;619;g7cd84bec52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7cd84bec52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7cd84bec52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g7cd84bec52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7cd84bec52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7cd84bec52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7cd84bec52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cd84bec52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cd84bec52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7cd84bec52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7cd84bec52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7cd84bec52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g7cd84bec52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7cd84bec52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cd84bec52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7cd84bec52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cee658dd1_1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7cee658dd1_1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Not gonna cover it</a:t>
            </a:r>
            <a:endParaRPr b="0" i="0" sz="1200" u="none" cap="none" strike="noStrike">
              <a:solidFill>
                <a:schemeClr val="dk1"/>
              </a:solidFill>
              <a:latin typeface="Calibri"/>
              <a:ea typeface="Calibri"/>
              <a:cs typeface="Calibri"/>
              <a:sym typeface="Calibri"/>
            </a:endParaRPr>
          </a:p>
        </p:txBody>
      </p:sp>
      <p:sp>
        <p:nvSpPr>
          <p:cNvPr id="125" name="Google Shape;125;g7cee658dd1_1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Technically it is the speed of light in whatever material the signal is going through</a:t>
            </a:r>
            <a:endParaRPr/>
          </a:p>
        </p:txBody>
      </p:sp>
      <p:sp>
        <p:nvSpPr>
          <p:cNvPr id="131" name="Google Shape;13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4" name="Google Shape;14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New york to Amsterdam</a:t>
            </a:r>
            <a:endParaRPr/>
          </a:p>
        </p:txBody>
      </p:sp>
      <p:sp>
        <p:nvSpPr>
          <p:cNvPr id="150" name="Google Shape;15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Pouring a bucket of water into a tube</a:t>
            </a:r>
            <a:endParaRPr/>
          </a:p>
          <a:p>
            <a:pPr indent="0" lvl="0" marL="0" marR="0" rtl="0" algn="l">
              <a:spcBef>
                <a:spcPts val="0"/>
              </a:spcBef>
              <a:spcAft>
                <a:spcPts val="0"/>
              </a:spcAft>
              <a:buNone/>
            </a:pPr>
            <a:r>
              <a:rPr lang="en-US"/>
              <a:t>--how long for the bucket to become completely empty</a:t>
            </a:r>
            <a:endParaRPr/>
          </a:p>
        </p:txBody>
      </p:sp>
      <p:sp>
        <p:nvSpPr>
          <p:cNvPr id="165" name="Google Shape;16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605794"/>
            <a:ext cx="7772400" cy="99465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EF6C00"/>
              </a:buClr>
              <a:buSzPts val="5400"/>
              <a:buFont typeface="PT Sans Narrow"/>
              <a:buNone/>
              <a:defRPr b="1" i="0" sz="5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664038" y="3615266"/>
            <a:ext cx="5813188" cy="527589"/>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rgbClr val="888888"/>
              </a:buClr>
              <a:buSzPts val="2400"/>
              <a:buFont typeface="Arial"/>
              <a:buNone/>
              <a:defRPr b="0" i="0" sz="2400" u="none" cap="none" strike="noStrike">
                <a:solidFill>
                  <a:srgbClr val="888888"/>
                </a:solidFill>
                <a:latin typeface="Open Sans"/>
                <a:ea typeface="Open Sans"/>
                <a:cs typeface="Open Sans"/>
                <a:sym typeface="Open Sans"/>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2pPr>
            <a:lvl3pPr lvl="2"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Open Sans"/>
                <a:ea typeface="Open Sans"/>
                <a:cs typeface="Open Sans"/>
                <a:sym typeface="Open Sans"/>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2"/>
          <p:cNvCxnSpPr/>
          <p:nvPr/>
        </p:nvCxnSpPr>
        <p:spPr>
          <a:xfrm>
            <a:off x="457200" y="4963872"/>
            <a:ext cx="82296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2" name="Google Shape;22;p2"/>
          <p:cNvCxnSpPr/>
          <p:nvPr/>
        </p:nvCxnSpPr>
        <p:spPr>
          <a:xfrm>
            <a:off x="457200" y="1984939"/>
            <a:ext cx="82296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3" name="Google Shape;23;p2"/>
          <p:cNvCxnSpPr/>
          <p:nvPr/>
        </p:nvCxnSpPr>
        <p:spPr>
          <a:xfrm>
            <a:off x="457200" y="2137339"/>
            <a:ext cx="8229600" cy="0"/>
          </a:xfrm>
          <a:prstGeom prst="straightConnector1">
            <a:avLst/>
          </a:prstGeom>
          <a:noFill/>
          <a:ln cap="flat" cmpd="sng" w="28575">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4" name="Google Shape;24;p2"/>
          <p:cNvCxnSpPr/>
          <p:nvPr/>
        </p:nvCxnSpPr>
        <p:spPr>
          <a:xfrm>
            <a:off x="457200" y="4807943"/>
            <a:ext cx="8229600" cy="0"/>
          </a:xfrm>
          <a:prstGeom prst="straightConnector1">
            <a:avLst/>
          </a:prstGeom>
          <a:noFill/>
          <a:ln cap="flat" cmpd="sng" w="28575">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25" name="Google Shape;25;p2"/>
          <p:cNvCxnSpPr/>
          <p:nvPr/>
        </p:nvCxnSpPr>
        <p:spPr>
          <a:xfrm>
            <a:off x="1081214" y="3879061"/>
            <a:ext cx="582824" cy="0"/>
          </a:xfrm>
          <a:prstGeom prst="straightConnector1">
            <a:avLst/>
          </a:prstGeom>
          <a:noFill/>
          <a:ln cap="flat" cmpd="sng" w="1270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6" name="Google Shape;26;p2"/>
          <p:cNvCxnSpPr/>
          <p:nvPr/>
        </p:nvCxnSpPr>
        <p:spPr>
          <a:xfrm>
            <a:off x="7480987" y="3870454"/>
            <a:ext cx="582824" cy="0"/>
          </a:xfrm>
          <a:prstGeom prst="straightConnector1">
            <a:avLst/>
          </a:prstGeom>
          <a:noFill/>
          <a:ln cap="flat" cmpd="sng" w="1270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3"/>
          <p:cNvCxnSpPr/>
          <p:nvPr/>
        </p:nvCxnSpPr>
        <p:spPr>
          <a:xfrm>
            <a:off x="0" y="6825153"/>
            <a:ext cx="9144000" cy="0"/>
          </a:xfrm>
          <a:prstGeom prst="straightConnector1">
            <a:avLst/>
          </a:prstGeom>
          <a:noFill/>
          <a:ln cap="flat" cmpd="sng" w="1270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
        <p:nvSpPr>
          <p:cNvPr id="40" name="Google Shape;4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43" name="Shape 43"/>
        <p:cNvGrpSpPr/>
        <p:nvPr/>
      </p:nvGrpSpPr>
      <p:grpSpPr>
        <a:xfrm>
          <a:off x="0" y="0"/>
          <a:ext cx="0" cy="0"/>
          <a:chOff x="0" y="0"/>
          <a:chExt cx="0" cy="0"/>
        </a:xfrm>
      </p:grpSpPr>
      <p:sp>
        <p:nvSpPr>
          <p:cNvPr id="44" name="Google Shape;44;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ctr">
              <a:spcBef>
                <a:spcPts val="2400"/>
              </a:spcBef>
              <a:spcAft>
                <a:spcPts val="0"/>
              </a:spcAft>
              <a:buClr>
                <a:schemeClr val="accent2"/>
              </a:buClr>
              <a:buSzPts val="12000"/>
              <a:buFont typeface="Arial"/>
              <a:buNone/>
              <a:defRPr b="1" i="0" sz="12000" u="none" cap="none" strike="noStrike">
                <a:solidFill>
                  <a:schemeClr val="accent2"/>
                </a:solidFill>
                <a:latin typeface="PT Sans Narrow"/>
                <a:ea typeface="PT Sans Narrow"/>
                <a:cs typeface="PT Sans Narrow"/>
                <a:sym typeface="PT Sans Narrow"/>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Open Sans"/>
                <a:ea typeface="Open Sans"/>
                <a:cs typeface="Open Sans"/>
                <a:sym typeface="Open Sans"/>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Open Sans"/>
                <a:ea typeface="Open Sans"/>
                <a:cs typeface="Open Sans"/>
                <a:sym typeface="Open Sans"/>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Open Sans"/>
                <a:ea typeface="Open Sans"/>
                <a:cs typeface="Open Sans"/>
                <a:sym typeface="Open Sans"/>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Open Sans"/>
                <a:ea typeface="Open Sans"/>
                <a:cs typeface="Open Sans"/>
                <a:sym typeface="Open Sans"/>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81000" lvl="1" marL="9144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42900" lvl="3" marL="18288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342900" lvl="4" marL="22860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81000" lvl="1" marL="9144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42900" lvl="3" marL="18288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342900" lvl="4" marL="22860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228600" lvl="1" marL="914400" marR="0" rtl="0" algn="l">
              <a:spcBef>
                <a:spcPts val="400"/>
              </a:spcBef>
              <a:spcAft>
                <a:spcPts val="0"/>
              </a:spcAft>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228600" lvl="2" marL="1371600" marR="0" rtl="0" algn="l">
              <a:spcBef>
                <a:spcPts val="360"/>
              </a:spcBef>
              <a:spcAft>
                <a:spcPts val="0"/>
              </a:spcAft>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228600" lvl="3" marL="18288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228600" lvl="4" marL="22860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8" name="Google Shape;58;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42900" lvl="2" marL="13716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330200" lvl="3" marL="18288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330200" lvl="4" marL="22860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9" name="Google Shape;59;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228600" lvl="1" marL="914400" marR="0" rtl="0" algn="l">
              <a:spcBef>
                <a:spcPts val="400"/>
              </a:spcBef>
              <a:spcAft>
                <a:spcPts val="0"/>
              </a:spcAft>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228600" lvl="2" marL="1371600" marR="0" rtl="0" algn="l">
              <a:spcBef>
                <a:spcPts val="360"/>
              </a:spcBef>
              <a:spcAft>
                <a:spcPts val="0"/>
              </a:spcAft>
              <a:buClr>
                <a:srgbClr val="695D46"/>
              </a:buClr>
              <a:buSzPts val="1800"/>
              <a:buFont typeface="Arial"/>
              <a:buNone/>
              <a:defRPr b="1" i="0" sz="1800" u="none" cap="none" strike="noStrike">
                <a:solidFill>
                  <a:srgbClr val="695D46"/>
                </a:solidFill>
                <a:latin typeface="Open Sans"/>
                <a:ea typeface="Open Sans"/>
                <a:cs typeface="Open Sans"/>
                <a:sym typeface="Open Sans"/>
              </a:defRPr>
            </a:lvl3pPr>
            <a:lvl4pPr indent="-228600" lvl="3" marL="18288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4pPr>
            <a:lvl5pPr indent="-228600" lvl="4" marL="2286000" marR="0" rtl="0" algn="l">
              <a:spcBef>
                <a:spcPts val="320"/>
              </a:spcBef>
              <a:spcAft>
                <a:spcPts val="0"/>
              </a:spcAft>
              <a:buClr>
                <a:srgbClr val="695D46"/>
              </a:buClr>
              <a:buSzPts val="1600"/>
              <a:buFont typeface="Arial"/>
              <a:buNone/>
              <a:defRPr b="1" i="0" sz="1600" u="none" cap="none" strike="noStrike">
                <a:solidFill>
                  <a:srgbClr val="695D46"/>
                </a:solidFill>
                <a:latin typeface="Open Sans"/>
                <a:ea typeface="Open Sans"/>
                <a:cs typeface="Open Sans"/>
                <a:sym typeface="Open Sans"/>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0" name="Google Shape;60;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42900" lvl="2" marL="1371600" marR="0" rtl="0" algn="l">
              <a:spcBef>
                <a:spcPts val="360"/>
              </a:spcBef>
              <a:spcAft>
                <a:spcPts val="0"/>
              </a:spcAft>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330200" lvl="3" marL="18288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330200" lvl="4" marL="2286000" marR="0" rtl="0" algn="l">
              <a:spcBef>
                <a:spcPts val="320"/>
              </a:spcBef>
              <a:spcAft>
                <a:spcPts val="0"/>
              </a:spcAft>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Google Shape;6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695D46"/>
              </a:buClr>
              <a:buSzPts val="3200"/>
              <a:buFont typeface="Arial"/>
              <a:buChar char="•"/>
              <a:defRPr b="0" i="0" sz="3200" u="none" cap="none" strike="noStrike">
                <a:solidFill>
                  <a:srgbClr val="695D46"/>
                </a:solidFill>
                <a:latin typeface="Open Sans"/>
                <a:ea typeface="Open Sans"/>
                <a:cs typeface="Open Sans"/>
                <a:sym typeface="Open Sans"/>
              </a:defRPr>
            </a:lvl1pPr>
            <a:lvl2pPr indent="-406400" lvl="1" marL="914400" marR="0" rtl="0" algn="l">
              <a:spcBef>
                <a:spcPts val="560"/>
              </a:spcBef>
              <a:spcAft>
                <a:spcPts val="0"/>
              </a:spcAft>
              <a:buClr>
                <a:srgbClr val="695D46"/>
              </a:buClr>
              <a:buSzPts val="2800"/>
              <a:buFont typeface="Arial"/>
              <a:buChar char="–"/>
              <a:defRPr b="0" i="0" sz="2800" u="none" cap="none" strike="noStrike">
                <a:solidFill>
                  <a:srgbClr val="695D46"/>
                </a:solidFill>
                <a:latin typeface="Open Sans"/>
                <a:ea typeface="Open Sans"/>
                <a:cs typeface="Open Sans"/>
                <a:sym typeface="Open Sans"/>
              </a:defRPr>
            </a:lvl2pPr>
            <a:lvl3pPr indent="-381000" lvl="2" marL="13716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228600" lvl="1" marL="914400" marR="0" rtl="0" algn="l">
              <a:spcBef>
                <a:spcPts val="240"/>
              </a:spcBef>
              <a:spcAft>
                <a:spcPts val="0"/>
              </a:spcAft>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228600" lvl="2" marL="1371600" marR="0" rtl="0" algn="l">
              <a:spcBef>
                <a:spcPts val="200"/>
              </a:spcBef>
              <a:spcAft>
                <a:spcPts val="0"/>
              </a:spcAft>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228600" lvl="3" marL="18288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228600" lvl="4" marL="22860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EF6C00"/>
              </a:buClr>
              <a:buSzPts val="2000"/>
              <a:buFont typeface="PT Sans Narrow"/>
              <a:buNone/>
              <a:defRPr b="1" i="0" sz="20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695D46"/>
              </a:buClr>
              <a:buSzPts val="3200"/>
              <a:buFont typeface="Arial"/>
              <a:buNone/>
              <a:defRPr b="0" i="0" sz="3200" u="none" cap="none" strike="noStrike">
                <a:solidFill>
                  <a:srgbClr val="695D46"/>
                </a:solidFill>
                <a:latin typeface="Open Sans"/>
                <a:ea typeface="Open Sans"/>
                <a:cs typeface="Open Sans"/>
                <a:sym typeface="Open Sans"/>
              </a:defRPr>
            </a:lvl1pPr>
            <a:lvl2pPr lvl="1" marR="0" rtl="0" algn="l">
              <a:spcBef>
                <a:spcPts val="560"/>
              </a:spcBef>
              <a:spcAft>
                <a:spcPts val="0"/>
              </a:spcAft>
              <a:buClr>
                <a:srgbClr val="695D46"/>
              </a:buClr>
              <a:buSzPts val="2800"/>
              <a:buFont typeface="Arial"/>
              <a:buNone/>
              <a:defRPr b="0" i="0" sz="2800" u="none" cap="none" strike="noStrike">
                <a:solidFill>
                  <a:srgbClr val="695D46"/>
                </a:solidFill>
                <a:latin typeface="Open Sans"/>
                <a:ea typeface="Open Sans"/>
                <a:cs typeface="Open Sans"/>
                <a:sym typeface="Open Sans"/>
              </a:defRPr>
            </a:lvl2pPr>
            <a:lvl3pPr lvl="2" marR="0" rtl="0" algn="l">
              <a:spcBef>
                <a:spcPts val="480"/>
              </a:spcBef>
              <a:spcAft>
                <a:spcPts val="0"/>
              </a:spcAft>
              <a:buClr>
                <a:srgbClr val="695D46"/>
              </a:buClr>
              <a:buSzPts val="2400"/>
              <a:buFont typeface="Arial"/>
              <a:buNone/>
              <a:defRPr b="0" i="0" sz="2400" u="none" cap="none" strike="noStrike">
                <a:solidFill>
                  <a:srgbClr val="695D46"/>
                </a:solidFill>
                <a:latin typeface="Open Sans"/>
                <a:ea typeface="Open Sans"/>
                <a:cs typeface="Open Sans"/>
                <a:sym typeface="Open Sans"/>
              </a:defRPr>
            </a:lvl3pPr>
            <a:lvl4pPr lvl="3" marR="0" rtl="0" algn="l">
              <a:spcBef>
                <a:spcPts val="400"/>
              </a:spcBef>
              <a:spcAft>
                <a:spcPts val="0"/>
              </a:spcAft>
              <a:buClr>
                <a:srgbClr val="695D46"/>
              </a:buClr>
              <a:buSzPts val="2000"/>
              <a:buFont typeface="Arial"/>
              <a:buNone/>
              <a:defRPr b="0" i="0" sz="2000" u="none" cap="none" strike="noStrike">
                <a:solidFill>
                  <a:srgbClr val="695D46"/>
                </a:solidFill>
                <a:latin typeface="Open Sans"/>
                <a:ea typeface="Open Sans"/>
                <a:cs typeface="Open Sans"/>
                <a:sym typeface="Open Sans"/>
              </a:defRPr>
            </a:lvl4pPr>
            <a:lvl5pPr lvl="4" marR="0" rtl="0" algn="l">
              <a:spcBef>
                <a:spcPts val="400"/>
              </a:spcBef>
              <a:spcAft>
                <a:spcPts val="0"/>
              </a:spcAft>
              <a:buClr>
                <a:srgbClr val="695D46"/>
              </a:buClr>
              <a:buSzPts val="2000"/>
              <a:buFont typeface="Arial"/>
              <a:buNone/>
              <a:defRPr b="0" i="0" sz="2000" u="none" cap="none" strike="noStrike">
                <a:solidFill>
                  <a:srgbClr val="695D46"/>
                </a:solidFill>
                <a:latin typeface="Open Sans"/>
                <a:ea typeface="Open Sans"/>
                <a:cs typeface="Open Sans"/>
                <a:sym typeface="Open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695D46"/>
              </a:buClr>
              <a:buSzPts val="1400"/>
              <a:buFont typeface="Arial"/>
              <a:buNone/>
              <a:defRPr b="0" i="0" sz="1400" u="none" cap="none" strike="noStrike">
                <a:solidFill>
                  <a:srgbClr val="695D46"/>
                </a:solidFill>
                <a:latin typeface="Open Sans"/>
                <a:ea typeface="Open Sans"/>
                <a:cs typeface="Open Sans"/>
                <a:sym typeface="Open Sans"/>
              </a:defRPr>
            </a:lvl1pPr>
            <a:lvl2pPr indent="-228600" lvl="1" marL="914400" marR="0" rtl="0" algn="l">
              <a:spcBef>
                <a:spcPts val="240"/>
              </a:spcBef>
              <a:spcAft>
                <a:spcPts val="0"/>
              </a:spcAft>
              <a:buClr>
                <a:srgbClr val="695D46"/>
              </a:buClr>
              <a:buSzPts val="1200"/>
              <a:buFont typeface="Arial"/>
              <a:buNone/>
              <a:defRPr b="0" i="0" sz="1200" u="none" cap="none" strike="noStrike">
                <a:solidFill>
                  <a:srgbClr val="695D46"/>
                </a:solidFill>
                <a:latin typeface="Open Sans"/>
                <a:ea typeface="Open Sans"/>
                <a:cs typeface="Open Sans"/>
                <a:sym typeface="Open Sans"/>
              </a:defRPr>
            </a:lvl2pPr>
            <a:lvl3pPr indent="-228600" lvl="2" marL="1371600" marR="0" rtl="0" algn="l">
              <a:spcBef>
                <a:spcPts val="200"/>
              </a:spcBef>
              <a:spcAft>
                <a:spcPts val="0"/>
              </a:spcAft>
              <a:buClr>
                <a:srgbClr val="695D46"/>
              </a:buClr>
              <a:buSzPts val="1000"/>
              <a:buFont typeface="Arial"/>
              <a:buNone/>
              <a:defRPr b="0" i="0" sz="1000" u="none" cap="none" strike="noStrike">
                <a:solidFill>
                  <a:srgbClr val="695D46"/>
                </a:solidFill>
                <a:latin typeface="Open Sans"/>
                <a:ea typeface="Open Sans"/>
                <a:cs typeface="Open Sans"/>
                <a:sym typeface="Open Sans"/>
              </a:defRPr>
            </a:lvl3pPr>
            <a:lvl4pPr indent="-228600" lvl="3" marL="18288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4pPr>
            <a:lvl5pPr indent="-228600" lvl="4" marL="2286000" marR="0" rtl="0" algn="l">
              <a:spcBef>
                <a:spcPts val="180"/>
              </a:spcBef>
              <a:spcAft>
                <a:spcPts val="0"/>
              </a:spcAft>
              <a:buClr>
                <a:srgbClr val="695D46"/>
              </a:buClr>
              <a:buSzPts val="900"/>
              <a:buFont typeface="Arial"/>
              <a:buNone/>
              <a:defRPr b="0" i="0" sz="900" u="none" cap="none" strike="noStrike">
                <a:solidFill>
                  <a:srgbClr val="695D46"/>
                </a:solidFill>
                <a:latin typeface="Open Sans"/>
                <a:ea typeface="Open Sans"/>
                <a:cs typeface="Open Sans"/>
                <a:sym typeface="Open Sans"/>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5" name="Google Shape;7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EF6C00"/>
              </a:buClr>
              <a:buSzPts val="4400"/>
              <a:buFont typeface="PT Sans Narrow"/>
              <a:buNone/>
              <a:defRPr b="1" i="0" sz="4400" u="none" cap="none" strike="noStrike">
                <a:solidFill>
                  <a:srgbClr val="EF6C00"/>
                </a:solidFill>
                <a:latin typeface="PT Sans Narrow"/>
                <a:ea typeface="PT Sans Narrow"/>
                <a:cs typeface="PT Sans Narrow"/>
                <a:sym typeface="PT Sans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355600" lvl="1" marL="9144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355600" lvl="2" marL="13716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355600" lvl="3" marL="18288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355600" lvl="4" marL="2286000" marR="0" rtl="0" algn="l">
              <a:spcBef>
                <a:spcPts val="400"/>
              </a:spcBef>
              <a:spcAft>
                <a:spcPts val="0"/>
              </a:spcAft>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30.png"/><Relationship Id="rId6"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3.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3"/>
          <p:cNvSpPr txBox="1"/>
          <p:nvPr>
            <p:ph type="ctrTitle"/>
          </p:nvPr>
        </p:nvSpPr>
        <p:spPr>
          <a:xfrm>
            <a:off x="685800" y="2605794"/>
            <a:ext cx="7772400" cy="99465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EF6C00"/>
              </a:buClr>
              <a:buSzPts val="5400"/>
              <a:buFont typeface="PT Sans Narrow"/>
              <a:buNone/>
            </a:pPr>
            <a:r>
              <a:rPr b="1" i="0" lang="en-US" sz="5400" u="none" cap="none" strike="noStrike">
                <a:solidFill>
                  <a:srgbClr val="EF6C00"/>
                </a:solidFill>
                <a:latin typeface="PT Sans Narrow"/>
                <a:ea typeface="PT Sans Narrow"/>
                <a:cs typeface="PT Sans Narrow"/>
                <a:sym typeface="PT Sans Narrow"/>
              </a:rPr>
              <a:t>Packets in Flight</a:t>
            </a:r>
            <a:endParaRPr b="1" i="0" sz="5400" u="none" cap="none" strike="noStrike">
              <a:solidFill>
                <a:srgbClr val="EF6C00"/>
              </a:solidFill>
              <a:latin typeface="PT Sans Narrow"/>
              <a:ea typeface="PT Sans Narrow"/>
              <a:cs typeface="PT Sans Narrow"/>
              <a:sym typeface="PT Sans Narrow"/>
            </a:endParaRPr>
          </a:p>
        </p:txBody>
      </p:sp>
      <p:sp>
        <p:nvSpPr>
          <p:cNvPr id="96" name="Google Shape;96;p13"/>
          <p:cNvSpPr txBox="1"/>
          <p:nvPr>
            <p:ph idx="1" type="subTitle"/>
          </p:nvPr>
        </p:nvSpPr>
        <p:spPr>
          <a:xfrm>
            <a:off x="1664038" y="3615266"/>
            <a:ext cx="5813188" cy="52758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2400"/>
              <a:buFont typeface="Arial"/>
              <a:buNone/>
            </a:pPr>
            <a:r>
              <a:rPr b="0" i="0" lang="en-US" sz="2400" u="none" cap="none" strike="noStrike">
                <a:solidFill>
                  <a:srgbClr val="888888"/>
                </a:solidFill>
                <a:latin typeface="Avenir"/>
                <a:ea typeface="Avenir"/>
                <a:cs typeface="Avenir"/>
                <a:sym typeface="Avenir"/>
              </a:rPr>
              <a:t>CS 168 – </a:t>
            </a:r>
            <a:r>
              <a:rPr lang="en-US">
                <a:latin typeface="Avenir"/>
                <a:ea typeface="Avenir"/>
                <a:cs typeface="Avenir"/>
                <a:sym typeface="Avenir"/>
              </a:rPr>
              <a:t>Spring 2020</a:t>
            </a:r>
            <a:r>
              <a:rPr b="0" i="0" lang="en-US" sz="2400" u="none" cap="none" strike="noStrike">
                <a:solidFill>
                  <a:srgbClr val="888888"/>
                </a:solidFill>
                <a:latin typeface="Avenir"/>
                <a:ea typeface="Avenir"/>
                <a:cs typeface="Avenir"/>
                <a:sym typeface="Avenir"/>
              </a:rPr>
              <a:t> – Section </a:t>
            </a:r>
            <a:r>
              <a:rPr lang="en-US">
                <a:latin typeface="Avenir"/>
                <a:ea typeface="Avenir"/>
                <a:cs typeface="Avenir"/>
                <a:sym typeface="Avenir"/>
              </a:rPr>
              <a:t>1</a:t>
            </a:r>
            <a:endParaRPr b="0" i="0" sz="2400" u="none" cap="none" strike="noStrike">
              <a:solidFill>
                <a:srgbClr val="888888"/>
              </a:solidFill>
              <a:latin typeface="Avenir"/>
              <a:ea typeface="Avenir"/>
              <a:cs typeface="Avenir"/>
              <a:sym typeface="Avenir"/>
            </a:endParaRPr>
          </a:p>
        </p:txBody>
      </p:sp>
      <p:sp>
        <p:nvSpPr>
          <p:cNvPr id="97" name="Google Shape;97;p13"/>
          <p:cNvSpPr txBox="1"/>
          <p:nvPr>
            <p:ph idx="1" type="subTitle"/>
          </p:nvPr>
        </p:nvSpPr>
        <p:spPr>
          <a:xfrm>
            <a:off x="1664038" y="5825066"/>
            <a:ext cx="5813100" cy="52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2400"/>
              <a:buFont typeface="Arial"/>
              <a:buNone/>
            </a:pPr>
            <a:r>
              <a:rPr lang="en-US">
                <a:latin typeface="Avenir"/>
                <a:ea typeface="Avenir"/>
                <a:cs typeface="Avenir"/>
                <a:sym typeface="Avenir"/>
              </a:rPr>
              <a:t>Feedback: tiny.cc/Ians168Discussion</a:t>
            </a:r>
            <a:endParaRPr b="0" i="0" sz="2400" u="none" cap="none" strike="noStrike">
              <a:solidFill>
                <a:srgbClr val="888888"/>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81" name="Google Shape;181;p22"/>
          <p:cNvSpPr/>
          <p:nvPr/>
        </p:nvSpPr>
        <p:spPr>
          <a:xfrm>
            <a:off x="1246011" y="334821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82" name="Google Shape;182;p22"/>
          <p:cNvPicPr preferRelativeResize="0"/>
          <p:nvPr/>
        </p:nvPicPr>
        <p:blipFill rotWithShape="1">
          <a:blip r:embed="rId3">
            <a:alphaModFix/>
          </a:blip>
          <a:srcRect b="0" l="0" r="0" t="0"/>
          <a:stretch/>
        </p:blipFill>
        <p:spPr>
          <a:xfrm>
            <a:off x="976452" y="2987238"/>
            <a:ext cx="2370467" cy="1576361"/>
          </a:xfrm>
          <a:prstGeom prst="rect">
            <a:avLst/>
          </a:prstGeom>
          <a:noFill/>
          <a:ln>
            <a:noFill/>
          </a:ln>
        </p:spPr>
      </p:pic>
      <p:sp>
        <p:nvSpPr>
          <p:cNvPr id="183" name="Google Shape;183;p22"/>
          <p:cNvSpPr/>
          <p:nvPr/>
        </p:nvSpPr>
        <p:spPr>
          <a:xfrm>
            <a:off x="6039403" y="334821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84" name="Google Shape;184;p22"/>
          <p:cNvPicPr preferRelativeResize="0"/>
          <p:nvPr/>
        </p:nvPicPr>
        <p:blipFill rotWithShape="1">
          <a:blip r:embed="rId3">
            <a:alphaModFix/>
          </a:blip>
          <a:srcRect b="0" l="0" r="0" t="0"/>
          <a:stretch/>
        </p:blipFill>
        <p:spPr>
          <a:xfrm>
            <a:off x="5769844" y="2987238"/>
            <a:ext cx="2370467" cy="1576361"/>
          </a:xfrm>
          <a:prstGeom prst="rect">
            <a:avLst/>
          </a:prstGeom>
          <a:noFill/>
          <a:ln>
            <a:noFill/>
          </a:ln>
        </p:spPr>
      </p:pic>
      <p:sp>
        <p:nvSpPr>
          <p:cNvPr id="185" name="Google Shape;185;p22"/>
          <p:cNvSpPr/>
          <p:nvPr/>
        </p:nvSpPr>
        <p:spPr>
          <a:xfrm>
            <a:off x="3109529" y="4428405"/>
            <a:ext cx="2929874" cy="100007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86" name="Google Shape;186;p22"/>
          <p:cNvPicPr preferRelativeResize="0"/>
          <p:nvPr/>
        </p:nvPicPr>
        <p:blipFill rotWithShape="1">
          <a:blip r:embed="rId4">
            <a:alphaModFix/>
          </a:blip>
          <a:srcRect b="0" l="0" r="0" t="0"/>
          <a:stretch/>
        </p:blipFill>
        <p:spPr>
          <a:xfrm>
            <a:off x="2109455" y="4428405"/>
            <a:ext cx="1000074" cy="1000074"/>
          </a:xfrm>
          <a:prstGeom prst="rect">
            <a:avLst/>
          </a:prstGeom>
          <a:noFill/>
          <a:ln>
            <a:noFill/>
          </a:ln>
        </p:spPr>
      </p:pic>
      <p:sp>
        <p:nvSpPr>
          <p:cNvPr id="187" name="Google Shape;187;p22"/>
          <p:cNvSpPr txBox="1"/>
          <p:nvPr/>
        </p:nvSpPr>
        <p:spPr>
          <a:xfrm>
            <a:off x="707571" y="1556098"/>
            <a:ext cx="7601858"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endParaRPr/>
          </a:p>
          <a:p>
            <a:pPr indent="-171450" lvl="2" marL="742950" marR="0" rtl="0" algn="l">
              <a:spcBef>
                <a:spcPts val="0"/>
              </a:spcBef>
              <a:spcAft>
                <a:spcPts val="0"/>
              </a:spcAft>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94" name="Google Shape;194;p23"/>
          <p:cNvSpPr/>
          <p:nvPr/>
        </p:nvSpPr>
        <p:spPr>
          <a:xfrm>
            <a:off x="1246744" y="334260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95" name="Google Shape;195;p23"/>
          <p:cNvPicPr preferRelativeResize="0"/>
          <p:nvPr/>
        </p:nvPicPr>
        <p:blipFill rotWithShape="1">
          <a:blip r:embed="rId3">
            <a:alphaModFix/>
          </a:blip>
          <a:srcRect b="0" l="0" r="0" t="0"/>
          <a:stretch/>
        </p:blipFill>
        <p:spPr>
          <a:xfrm>
            <a:off x="977185" y="2981630"/>
            <a:ext cx="2370467" cy="1576361"/>
          </a:xfrm>
          <a:prstGeom prst="rect">
            <a:avLst/>
          </a:prstGeom>
          <a:noFill/>
          <a:ln>
            <a:noFill/>
          </a:ln>
        </p:spPr>
      </p:pic>
      <p:sp>
        <p:nvSpPr>
          <p:cNvPr id="196" name="Google Shape;196;p23"/>
          <p:cNvSpPr/>
          <p:nvPr/>
        </p:nvSpPr>
        <p:spPr>
          <a:xfrm>
            <a:off x="6040136" y="334260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97" name="Google Shape;197;p23"/>
          <p:cNvPicPr preferRelativeResize="0"/>
          <p:nvPr/>
        </p:nvPicPr>
        <p:blipFill rotWithShape="1">
          <a:blip r:embed="rId3">
            <a:alphaModFix/>
          </a:blip>
          <a:srcRect b="0" l="0" r="0" t="0"/>
          <a:stretch/>
        </p:blipFill>
        <p:spPr>
          <a:xfrm>
            <a:off x="5770577" y="2981630"/>
            <a:ext cx="2370467" cy="1576361"/>
          </a:xfrm>
          <a:prstGeom prst="rect">
            <a:avLst/>
          </a:prstGeom>
          <a:noFill/>
          <a:ln>
            <a:noFill/>
          </a:ln>
        </p:spPr>
      </p:pic>
      <p:sp>
        <p:nvSpPr>
          <p:cNvPr id="198" name="Google Shape;198;p23"/>
          <p:cNvSpPr/>
          <p:nvPr/>
        </p:nvSpPr>
        <p:spPr>
          <a:xfrm>
            <a:off x="3110262" y="4674885"/>
            <a:ext cx="2929874" cy="50292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99" name="Google Shape;199;p23"/>
          <p:cNvPicPr preferRelativeResize="0"/>
          <p:nvPr/>
        </p:nvPicPr>
        <p:blipFill rotWithShape="1">
          <a:blip r:embed="rId4">
            <a:alphaModFix/>
          </a:blip>
          <a:srcRect b="0" l="0" r="0" t="0"/>
          <a:stretch/>
        </p:blipFill>
        <p:spPr>
          <a:xfrm>
            <a:off x="1601502" y="4674885"/>
            <a:ext cx="1508760" cy="502920"/>
          </a:xfrm>
          <a:prstGeom prst="rect">
            <a:avLst/>
          </a:prstGeom>
          <a:noFill/>
          <a:ln>
            <a:noFill/>
          </a:ln>
        </p:spPr>
      </p:pic>
      <p:sp>
        <p:nvSpPr>
          <p:cNvPr id="200" name="Google Shape;200;p23"/>
          <p:cNvSpPr txBox="1"/>
          <p:nvPr/>
        </p:nvSpPr>
        <p:spPr>
          <a:xfrm>
            <a:off x="707571" y="1556098"/>
            <a:ext cx="7601858"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endParaRPr/>
          </a:p>
          <a:p>
            <a:pPr indent="-285750" lvl="1"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Function of </a:t>
            </a:r>
            <a:r>
              <a:rPr b="1" i="0" lang="en-US" sz="1800" u="none" cap="none" strike="noStrike">
                <a:solidFill>
                  <a:srgbClr val="EF6C00"/>
                </a:solidFill>
                <a:latin typeface="Avenir"/>
                <a:ea typeface="Avenir"/>
                <a:cs typeface="Avenir"/>
                <a:sym typeface="Avenir"/>
              </a:rPr>
              <a:t>packet size</a:t>
            </a:r>
            <a:endParaRPr b="1" i="0" sz="1800" u="none" cap="none" strike="noStrike">
              <a:solidFill>
                <a:srgbClr val="EF6C00"/>
              </a:solidFill>
              <a:latin typeface="Avenir"/>
              <a:ea typeface="Avenir"/>
              <a:cs typeface="Avenir"/>
              <a:sym typeface="Avenir"/>
            </a:endParaRPr>
          </a:p>
          <a:p>
            <a:pPr indent="-171450" lvl="2" marL="742950" marR="0" rtl="0" algn="l">
              <a:spcBef>
                <a:spcPts val="0"/>
              </a:spcBef>
              <a:spcAft>
                <a:spcPts val="0"/>
              </a:spcAft>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pic>
        <p:nvPicPr>
          <p:cNvPr id="207" name="Google Shape;207;p24"/>
          <p:cNvPicPr preferRelativeResize="0"/>
          <p:nvPr/>
        </p:nvPicPr>
        <p:blipFill rotWithShape="1">
          <a:blip r:embed="rId3">
            <a:alphaModFix/>
          </a:blip>
          <a:srcRect b="0" l="0" r="0" t="0"/>
          <a:stretch/>
        </p:blipFill>
        <p:spPr>
          <a:xfrm>
            <a:off x="736600" y="2851150"/>
            <a:ext cx="7670800" cy="1155700"/>
          </a:xfrm>
          <a:prstGeom prst="rect">
            <a:avLst/>
          </a:prstGeom>
          <a:noFill/>
          <a:ln>
            <a:noFill/>
          </a:ln>
        </p:spPr>
      </p:pic>
      <p:sp>
        <p:nvSpPr>
          <p:cNvPr id="208" name="Google Shape;208;p24"/>
          <p:cNvSpPr/>
          <p:nvPr/>
        </p:nvSpPr>
        <p:spPr>
          <a:xfrm>
            <a:off x="5581000" y="3518375"/>
            <a:ext cx="1434600" cy="2358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4"/>
          <p:cNvCxnSpPr>
            <a:stCxn id="208" idx="2"/>
          </p:cNvCxnSpPr>
          <p:nvPr/>
        </p:nvCxnSpPr>
        <p:spPr>
          <a:xfrm flipH="1">
            <a:off x="5011000" y="3754175"/>
            <a:ext cx="1287300" cy="7467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24"/>
          <p:cNvSpPr txBox="1"/>
          <p:nvPr/>
        </p:nvSpPr>
        <p:spPr>
          <a:xfrm>
            <a:off x="3621100" y="4500875"/>
            <a:ext cx="2829600" cy="7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EF6C00"/>
                </a:solidFill>
                <a:latin typeface="PT Sans Narrow"/>
                <a:ea typeface="PT Sans Narrow"/>
                <a:cs typeface="PT Sans Narrow"/>
                <a:sym typeface="PT Sans Narrow"/>
              </a:rPr>
              <a:t>Usually </a:t>
            </a:r>
            <a:r>
              <a:rPr b="1" lang="en-US" sz="2800">
                <a:solidFill>
                  <a:srgbClr val="EF6C00"/>
                </a:solidFill>
                <a:latin typeface="PT Sans Narrow"/>
                <a:ea typeface="PT Sans Narrow"/>
                <a:cs typeface="PT Sans Narrow"/>
                <a:sym typeface="PT Sans Narrow"/>
              </a:rPr>
              <a:t>bits</a:t>
            </a:r>
            <a:r>
              <a:rPr lang="en-US" sz="2800">
                <a:solidFill>
                  <a:srgbClr val="EF6C00"/>
                </a:solidFill>
                <a:latin typeface="PT Sans Narrow"/>
                <a:ea typeface="PT Sans Narrow"/>
                <a:cs typeface="PT Sans Narrow"/>
                <a:sym typeface="PT Sans Narrow"/>
              </a:rPr>
              <a:t>/second</a:t>
            </a:r>
            <a:endParaRPr sz="2800">
              <a:solidFill>
                <a:srgbClr val="EF6C00"/>
              </a:solidFill>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nvSpPr>
        <p:spPr>
          <a:xfrm>
            <a:off x="1962535" y="5843769"/>
            <a:ext cx="21590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venir"/>
                <a:ea typeface="Avenir"/>
                <a:cs typeface="Avenir"/>
                <a:sym typeface="Avenir"/>
              </a:rPr>
              <a:t>Packet size = 500B</a:t>
            </a:r>
            <a:endParaRPr sz="1800">
              <a:solidFill>
                <a:schemeClr val="dk1"/>
              </a:solidFill>
              <a:latin typeface="Avenir"/>
              <a:ea typeface="Avenir"/>
              <a:cs typeface="Avenir"/>
              <a:sym typeface="Avenir"/>
            </a:endParaRPr>
          </a:p>
        </p:txBody>
      </p:sp>
      <p:sp>
        <p:nvSpPr>
          <p:cNvPr id="216" name="Google Shape;216;p25"/>
          <p:cNvSpPr/>
          <p:nvPr/>
        </p:nvSpPr>
        <p:spPr>
          <a:xfrm>
            <a:off x="1256296" y="3208588"/>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17" name="Google Shape;217;p25"/>
          <p:cNvPicPr preferRelativeResize="0"/>
          <p:nvPr/>
        </p:nvPicPr>
        <p:blipFill rotWithShape="1">
          <a:blip r:embed="rId3">
            <a:alphaModFix/>
          </a:blip>
          <a:srcRect b="0" l="0" r="0" t="0"/>
          <a:stretch/>
        </p:blipFill>
        <p:spPr>
          <a:xfrm>
            <a:off x="986737" y="2847609"/>
            <a:ext cx="2370467" cy="1576361"/>
          </a:xfrm>
          <a:prstGeom prst="rect">
            <a:avLst/>
          </a:prstGeom>
          <a:noFill/>
          <a:ln>
            <a:noFill/>
          </a:ln>
        </p:spPr>
      </p:pic>
      <p:pic>
        <p:nvPicPr>
          <p:cNvPr descr="box.png" id="218" name="Google Shape;218;p25"/>
          <p:cNvPicPr preferRelativeResize="0"/>
          <p:nvPr/>
        </p:nvPicPr>
        <p:blipFill rotWithShape="1">
          <a:blip r:embed="rId4">
            <a:alphaModFix/>
          </a:blip>
          <a:srcRect b="0" l="0" r="0" t="0"/>
          <a:stretch/>
        </p:blipFill>
        <p:spPr>
          <a:xfrm>
            <a:off x="2490695" y="5034160"/>
            <a:ext cx="629119" cy="629119"/>
          </a:xfrm>
          <a:prstGeom prst="rect">
            <a:avLst/>
          </a:prstGeom>
          <a:noFill/>
          <a:ln>
            <a:noFill/>
          </a:ln>
        </p:spPr>
      </p:pic>
      <p:sp>
        <p:nvSpPr>
          <p:cNvPr id="219" name="Google Shape;219;p25"/>
          <p:cNvSpPr/>
          <p:nvPr/>
        </p:nvSpPr>
        <p:spPr>
          <a:xfrm>
            <a:off x="3140765" y="5046130"/>
            <a:ext cx="3246782"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5"/>
          <p:cNvSpPr txBox="1"/>
          <p:nvPr/>
        </p:nvSpPr>
        <p:spPr>
          <a:xfrm>
            <a:off x="3510841" y="4676798"/>
            <a:ext cx="256327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Bandwidth = 4 Mbps</a:t>
            </a:r>
            <a:endParaRPr sz="1800">
              <a:solidFill>
                <a:schemeClr val="dk1"/>
              </a:solidFill>
              <a:latin typeface="Avenir"/>
              <a:ea typeface="Avenir"/>
              <a:cs typeface="Avenir"/>
              <a:sym typeface="Avenir"/>
            </a:endParaRPr>
          </a:p>
        </p:txBody>
      </p:sp>
      <p:sp>
        <p:nvSpPr>
          <p:cNvPr id="221" name="Google Shape;22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222" name="Google Shape;222;p25"/>
          <p:cNvPicPr preferRelativeResize="0"/>
          <p:nvPr/>
        </p:nvPicPr>
        <p:blipFill rotWithShape="1">
          <a:blip r:embed="rId5">
            <a:alphaModFix/>
          </a:blip>
          <a:srcRect b="0" l="0" r="0" t="0"/>
          <a:stretch/>
        </p:blipFill>
        <p:spPr>
          <a:xfrm>
            <a:off x="1959936" y="1289965"/>
            <a:ext cx="5174312" cy="779573"/>
          </a:xfrm>
          <a:prstGeom prst="rect">
            <a:avLst/>
          </a:prstGeom>
          <a:noFill/>
          <a:ln>
            <a:noFill/>
          </a:ln>
        </p:spPr>
      </p:pic>
      <p:sp>
        <p:nvSpPr>
          <p:cNvPr id="223" name="Google Shape;223;p25"/>
          <p:cNvSpPr/>
          <p:nvPr/>
        </p:nvSpPr>
        <p:spPr>
          <a:xfrm>
            <a:off x="6088975" y="3195336"/>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24" name="Google Shape;224;p25"/>
          <p:cNvPicPr preferRelativeResize="0"/>
          <p:nvPr/>
        </p:nvPicPr>
        <p:blipFill rotWithShape="1">
          <a:blip r:embed="rId3">
            <a:alphaModFix/>
          </a:blip>
          <a:srcRect b="0" l="0" r="0" t="0"/>
          <a:stretch/>
        </p:blipFill>
        <p:spPr>
          <a:xfrm>
            <a:off x="5819416" y="2834357"/>
            <a:ext cx="2370467" cy="15763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6"/>
          <p:cNvSpPr/>
          <p:nvPr/>
        </p:nvSpPr>
        <p:spPr>
          <a:xfrm>
            <a:off x="2769703" y="4807589"/>
            <a:ext cx="336605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6"/>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32" name="Google Shape;232;p26"/>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pic>
        <p:nvPicPr>
          <p:cNvPr descr="box.png" id="233" name="Google Shape;233;p26"/>
          <p:cNvPicPr preferRelativeResize="0"/>
          <p:nvPr/>
        </p:nvPicPr>
        <p:blipFill rotWithShape="1">
          <a:blip r:embed="rId4">
            <a:alphaModFix/>
          </a:blip>
          <a:srcRect b="0" l="0" r="0" t="0"/>
          <a:stretch/>
        </p:blipFill>
        <p:spPr>
          <a:xfrm>
            <a:off x="2504880" y="4807589"/>
            <a:ext cx="629119" cy="629119"/>
          </a:xfrm>
          <a:prstGeom prst="rect">
            <a:avLst/>
          </a:prstGeom>
          <a:noFill/>
          <a:ln>
            <a:noFill/>
          </a:ln>
        </p:spPr>
      </p:pic>
      <p:sp>
        <p:nvSpPr>
          <p:cNvPr id="234" name="Google Shape;234;p26"/>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35" name="Google Shape;235;p26"/>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sp>
        <p:nvSpPr>
          <p:cNvPr id="236" name="Google Shape;236;p26"/>
          <p:cNvSpPr txBox="1"/>
          <p:nvPr/>
        </p:nvSpPr>
        <p:spPr>
          <a:xfrm>
            <a:off x="3500942" y="5600804"/>
            <a:ext cx="21590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Packet size = 500B</a:t>
            </a:r>
            <a:endParaRPr sz="1800">
              <a:solidFill>
                <a:schemeClr val="dk1"/>
              </a:solidFill>
              <a:latin typeface="Avenir"/>
              <a:ea typeface="Avenir"/>
              <a:cs typeface="Avenir"/>
              <a:sym typeface="Avenir"/>
            </a:endParaRPr>
          </a:p>
        </p:txBody>
      </p:sp>
      <p:sp>
        <p:nvSpPr>
          <p:cNvPr id="237" name="Google Shape;237;p26"/>
          <p:cNvSpPr txBox="1"/>
          <p:nvPr/>
        </p:nvSpPr>
        <p:spPr>
          <a:xfrm>
            <a:off x="3298807" y="4386112"/>
            <a:ext cx="256327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Bandwidth = 4 Mbps</a:t>
            </a:r>
            <a:endParaRPr sz="1800">
              <a:solidFill>
                <a:schemeClr val="dk1"/>
              </a:solidFill>
              <a:latin typeface="Avenir"/>
              <a:ea typeface="Avenir"/>
              <a:cs typeface="Avenir"/>
              <a:sym typeface="Avenir"/>
            </a:endParaRPr>
          </a:p>
        </p:txBody>
      </p:sp>
      <p:sp>
        <p:nvSpPr>
          <p:cNvPr id="238" name="Google Shape;23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239" name="Google Shape;239;p26"/>
          <p:cNvPicPr preferRelativeResize="0"/>
          <p:nvPr/>
        </p:nvPicPr>
        <p:blipFill rotWithShape="1">
          <a:blip r:embed="rId5">
            <a:alphaModFix/>
          </a:blip>
          <a:srcRect b="0" l="0" r="0" t="0"/>
          <a:stretch/>
        </p:blipFill>
        <p:spPr>
          <a:xfrm>
            <a:off x="1437193" y="1417638"/>
            <a:ext cx="6286500" cy="673100"/>
          </a:xfrm>
          <a:prstGeom prst="rect">
            <a:avLst/>
          </a:prstGeom>
          <a:noFill/>
          <a:ln>
            <a:noFill/>
          </a:ln>
        </p:spPr>
      </p:pic>
      <p:pic>
        <p:nvPicPr>
          <p:cNvPr id="240" name="Google Shape;240;p26"/>
          <p:cNvPicPr preferRelativeResize="0"/>
          <p:nvPr/>
        </p:nvPicPr>
        <p:blipFill rotWithShape="1">
          <a:blip r:embed="rId6">
            <a:alphaModFix/>
          </a:blip>
          <a:srcRect b="0" l="0" r="0" t="0"/>
          <a:stretch/>
        </p:blipFill>
        <p:spPr>
          <a:xfrm>
            <a:off x="292100" y="1964470"/>
            <a:ext cx="8559800" cy="914400"/>
          </a:xfrm>
          <a:prstGeom prst="rect">
            <a:avLst/>
          </a:prstGeom>
          <a:noFill/>
          <a:ln>
            <a:noFill/>
          </a:ln>
        </p:spPr>
      </p:pic>
      <p:sp>
        <p:nvSpPr>
          <p:cNvPr id="241" name="Google Shape;241;p26"/>
          <p:cNvSpPr txBox="1"/>
          <p:nvPr/>
        </p:nvSpPr>
        <p:spPr>
          <a:xfrm>
            <a:off x="7175650" y="620825"/>
            <a:ext cx="15015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Why did we have to do this?</a:t>
            </a:r>
            <a:endParaRPr/>
          </a:p>
        </p:txBody>
      </p:sp>
      <p:sp>
        <p:nvSpPr>
          <p:cNvPr id="242" name="Google Shape;242;p26"/>
          <p:cNvSpPr txBox="1"/>
          <p:nvPr/>
        </p:nvSpPr>
        <p:spPr>
          <a:xfrm>
            <a:off x="4572000" y="1370225"/>
            <a:ext cx="837300" cy="629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t>1 byte</a:t>
            </a:r>
            <a:endParaRPr sz="1800" u="sng"/>
          </a:p>
          <a:p>
            <a:pPr indent="0" lvl="0" marL="0" rtl="0" algn="l">
              <a:spcBef>
                <a:spcPts val="0"/>
              </a:spcBef>
              <a:spcAft>
                <a:spcPts val="0"/>
              </a:spcAft>
              <a:buNone/>
            </a:pPr>
            <a:r>
              <a:rPr lang="en-US" sz="1800"/>
              <a:t> 8 bits</a:t>
            </a:r>
            <a:endParaRPr sz="1800"/>
          </a:p>
        </p:txBody>
      </p:sp>
      <p:sp>
        <p:nvSpPr>
          <p:cNvPr id="243" name="Google Shape;243;p26"/>
          <p:cNvSpPr/>
          <p:nvPr/>
        </p:nvSpPr>
        <p:spPr>
          <a:xfrm>
            <a:off x="4485300" y="1397050"/>
            <a:ext cx="1010700" cy="71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6"/>
          <p:cNvCxnSpPr>
            <a:stCxn id="243" idx="7"/>
            <a:endCxn id="241" idx="1"/>
          </p:cNvCxnSpPr>
          <p:nvPr/>
        </p:nvCxnSpPr>
        <p:spPr>
          <a:xfrm flipH="1" rot="10800000">
            <a:off x="5347986" y="957457"/>
            <a:ext cx="1827600" cy="54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endParaRPr b="1" i="0" sz="4400" u="none" cap="none" strike="noStrike">
              <a:solidFill>
                <a:srgbClr val="EF6C00"/>
              </a:solidFill>
              <a:latin typeface="PT Sans Narrow"/>
              <a:ea typeface="PT Sans Narrow"/>
              <a:cs typeface="PT Sans Narrow"/>
              <a:sym typeface="PT Sans Narrow"/>
            </a:endParaRPr>
          </a:p>
        </p:txBody>
      </p:sp>
      <p:sp>
        <p:nvSpPr>
          <p:cNvPr id="250" name="Google Shape;250;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Now that we know the propagation delay, we can tell how many bits are “in flight” (on the link) at any time</a:t>
            </a:r>
            <a:endParaRPr b="0" i="0" sz="2400" u="none" cap="none" strike="noStrike">
              <a:solidFill>
                <a:srgbClr val="695D46"/>
              </a:solidFill>
              <a:latin typeface="Open Sans"/>
              <a:ea typeface="Open Sans"/>
              <a:cs typeface="Open Sans"/>
              <a:sym typeface="Open Sans"/>
            </a:endParaRPr>
          </a:p>
          <a:p>
            <a:pPr indent="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51" name="Google Shape;251;p27"/>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7"/>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7"/>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7"/>
          <p:cNvSpPr txBox="1"/>
          <p:nvPr/>
        </p:nvSpPr>
        <p:spPr>
          <a:xfrm>
            <a:off x="127457" y="3886199"/>
            <a:ext cx="1599743"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695D46"/>
                </a:solidFill>
                <a:latin typeface="Avenir"/>
                <a:ea typeface="Avenir"/>
                <a:cs typeface="Avenir"/>
                <a:sym typeface="Avenir"/>
              </a:rPr>
              <a:t>??</a:t>
            </a:r>
            <a:endParaRPr sz="2400">
              <a:solidFill>
                <a:srgbClr val="695D46"/>
              </a:solidFill>
              <a:latin typeface="Avenir"/>
              <a:ea typeface="Avenir"/>
              <a:cs typeface="Avenir"/>
              <a:sym typeface="Avenir"/>
            </a:endParaRPr>
          </a:p>
        </p:txBody>
      </p:sp>
      <p:sp>
        <p:nvSpPr>
          <p:cNvPr id="255" name="Google Shape;255;p27"/>
          <p:cNvSpPr txBox="1"/>
          <p:nvPr/>
        </p:nvSpPr>
        <p:spPr>
          <a:xfrm>
            <a:off x="3708857" y="5135263"/>
            <a:ext cx="28062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a:t>
            </a:r>
            <a:endParaRPr sz="2400">
              <a:solidFill>
                <a:srgbClr val="695D46"/>
              </a:solidFill>
              <a:latin typeface="Avenir"/>
              <a:ea typeface="Avenir"/>
              <a:cs typeface="Avenir"/>
              <a:sym typeface="Avenir"/>
            </a:endParaRPr>
          </a:p>
        </p:txBody>
      </p:sp>
      <p:sp>
        <p:nvSpPr>
          <p:cNvPr id="256" name="Google Shape;256;p27"/>
          <p:cNvSpPr txBox="1"/>
          <p:nvPr/>
        </p:nvSpPr>
        <p:spPr>
          <a:xfrm>
            <a:off x="2280106" y="5895330"/>
            <a:ext cx="565785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BDP = ?? * ??</a:t>
            </a:r>
            <a:endParaRPr sz="2400">
              <a:solidFill>
                <a:srgbClr val="695D46"/>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endParaRPr b="1" i="0" sz="4400" u="none" cap="none" strike="noStrike">
              <a:solidFill>
                <a:srgbClr val="EF6C00"/>
              </a:solidFill>
              <a:latin typeface="PT Sans Narrow"/>
              <a:ea typeface="PT Sans Narrow"/>
              <a:cs typeface="PT Sans Narrow"/>
              <a:sym typeface="PT Sans Narrow"/>
            </a:endParaRPr>
          </a:p>
        </p:txBody>
      </p:sp>
      <p:sp>
        <p:nvSpPr>
          <p:cNvPr id="262" name="Google Shape;262;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Now that we know the propagation delay, we can tell how many bits are “in flight” (on the link) at any time</a:t>
            </a: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0" lvl="0" marL="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63" name="Google Shape;263;p28"/>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28"/>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28"/>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8"/>
          <p:cNvSpPr txBox="1"/>
          <p:nvPr/>
        </p:nvSpPr>
        <p:spPr>
          <a:xfrm>
            <a:off x="127457" y="3886199"/>
            <a:ext cx="18034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695D46"/>
                </a:solidFill>
                <a:latin typeface="Avenir"/>
                <a:ea typeface="Avenir"/>
                <a:cs typeface="Avenir"/>
                <a:sym typeface="Avenir"/>
              </a:rPr>
              <a:t>Bandwidth</a:t>
            </a:r>
            <a:endParaRPr sz="2400">
              <a:solidFill>
                <a:srgbClr val="695D46"/>
              </a:solidFill>
              <a:latin typeface="Avenir"/>
              <a:ea typeface="Avenir"/>
              <a:cs typeface="Avenir"/>
              <a:sym typeface="Avenir"/>
            </a:endParaRPr>
          </a:p>
        </p:txBody>
      </p:sp>
      <p:sp>
        <p:nvSpPr>
          <p:cNvPr id="267" name="Google Shape;267;p28"/>
          <p:cNvSpPr txBox="1"/>
          <p:nvPr/>
        </p:nvSpPr>
        <p:spPr>
          <a:xfrm>
            <a:off x="3708857" y="5135263"/>
            <a:ext cx="28062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695D46"/>
                </a:solidFill>
                <a:latin typeface="Avenir"/>
                <a:ea typeface="Avenir"/>
                <a:cs typeface="Avenir"/>
                <a:sym typeface="Avenir"/>
              </a:rPr>
              <a:t>Propagation delay</a:t>
            </a:r>
            <a:endParaRPr sz="2400">
              <a:solidFill>
                <a:srgbClr val="695D46"/>
              </a:solidFill>
              <a:latin typeface="Avenir"/>
              <a:ea typeface="Avenir"/>
              <a:cs typeface="Avenir"/>
              <a:sym typeface="Avenir"/>
            </a:endParaRPr>
          </a:p>
        </p:txBody>
      </p:sp>
      <p:pic>
        <p:nvPicPr>
          <p:cNvPr id="268" name="Google Shape;268;p28"/>
          <p:cNvPicPr preferRelativeResize="0"/>
          <p:nvPr/>
        </p:nvPicPr>
        <p:blipFill rotWithShape="1">
          <a:blip r:embed="rId3">
            <a:alphaModFix/>
          </a:blip>
          <a:srcRect b="0" l="0" r="0" t="0"/>
          <a:stretch/>
        </p:blipFill>
        <p:spPr>
          <a:xfrm>
            <a:off x="258417" y="5965457"/>
            <a:ext cx="8686800" cy="5649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9"/>
          <p:cNvSpPr txBox="1"/>
          <p:nvPr/>
        </p:nvSpPr>
        <p:spPr>
          <a:xfrm>
            <a:off x="683846" y="2706077"/>
            <a:ext cx="7346462"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accent5"/>
                </a:solidFill>
                <a:latin typeface="Avenir"/>
                <a:ea typeface="Avenir"/>
                <a:cs typeface="Avenir"/>
                <a:sym typeface="Avenir"/>
              </a:rPr>
              <a:t>Packets might have to </a:t>
            </a:r>
            <a:r>
              <a:rPr b="1" lang="en-US" sz="3200">
                <a:solidFill>
                  <a:schemeClr val="accent5"/>
                </a:solidFill>
                <a:latin typeface="Avenir"/>
                <a:ea typeface="Avenir"/>
                <a:cs typeface="Avenir"/>
                <a:sym typeface="Avenir"/>
              </a:rPr>
              <a:t>wait</a:t>
            </a:r>
            <a:r>
              <a:rPr lang="en-US" sz="3200">
                <a:solidFill>
                  <a:schemeClr val="accent5"/>
                </a:solidFill>
                <a:latin typeface="Avenir"/>
                <a:ea typeface="Avenir"/>
                <a:cs typeface="Avenir"/>
                <a:sym typeface="Avenir"/>
              </a:rPr>
              <a:t> before they can be transmitted…</a:t>
            </a:r>
            <a:endParaRPr sz="3200">
              <a:solidFill>
                <a:schemeClr val="accent5"/>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Queuing Delay</a:t>
            </a:r>
            <a:endParaRPr b="1" i="0" sz="4400" u="none" cap="none" strike="noStrike">
              <a:solidFill>
                <a:srgbClr val="EF6C00"/>
              </a:solidFill>
              <a:latin typeface="PT Sans Narrow"/>
              <a:ea typeface="PT Sans Narrow"/>
              <a:cs typeface="PT Sans Narrow"/>
              <a:sym typeface="PT Sans Narrow"/>
            </a:endParaRPr>
          </a:p>
        </p:txBody>
      </p:sp>
      <p:sp>
        <p:nvSpPr>
          <p:cNvPr id="279" name="Google Shape;279;p30"/>
          <p:cNvSpPr/>
          <p:nvPr/>
        </p:nvSpPr>
        <p:spPr>
          <a:xfrm>
            <a:off x="1246744" y="3330873"/>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80" name="Google Shape;280;p30"/>
          <p:cNvPicPr preferRelativeResize="0"/>
          <p:nvPr/>
        </p:nvPicPr>
        <p:blipFill rotWithShape="1">
          <a:blip r:embed="rId3">
            <a:alphaModFix/>
          </a:blip>
          <a:srcRect b="0" l="0" r="0" t="0"/>
          <a:stretch/>
        </p:blipFill>
        <p:spPr>
          <a:xfrm>
            <a:off x="977185" y="2969894"/>
            <a:ext cx="2370467" cy="1576361"/>
          </a:xfrm>
          <a:prstGeom prst="rect">
            <a:avLst/>
          </a:prstGeom>
          <a:noFill/>
          <a:ln>
            <a:noFill/>
          </a:ln>
        </p:spPr>
      </p:pic>
      <p:sp>
        <p:nvSpPr>
          <p:cNvPr id="281" name="Google Shape;281;p30"/>
          <p:cNvSpPr/>
          <p:nvPr/>
        </p:nvSpPr>
        <p:spPr>
          <a:xfrm>
            <a:off x="6040136" y="3330873"/>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282" name="Google Shape;282;p30"/>
          <p:cNvPicPr preferRelativeResize="0"/>
          <p:nvPr/>
        </p:nvPicPr>
        <p:blipFill rotWithShape="1">
          <a:blip r:embed="rId3">
            <a:alphaModFix/>
          </a:blip>
          <a:srcRect b="0" l="0" r="0" t="0"/>
          <a:stretch/>
        </p:blipFill>
        <p:spPr>
          <a:xfrm>
            <a:off x="5770577" y="2969894"/>
            <a:ext cx="2370467" cy="1576361"/>
          </a:xfrm>
          <a:prstGeom prst="rect">
            <a:avLst/>
          </a:prstGeom>
          <a:noFill/>
          <a:ln>
            <a:noFill/>
          </a:ln>
        </p:spPr>
      </p:pic>
      <p:sp>
        <p:nvSpPr>
          <p:cNvPr id="283" name="Google Shape;283;p30"/>
          <p:cNvSpPr/>
          <p:nvPr/>
        </p:nvSpPr>
        <p:spPr>
          <a:xfrm>
            <a:off x="3110262" y="4411061"/>
            <a:ext cx="2929874"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x.png" id="284" name="Google Shape;284;p30"/>
          <p:cNvPicPr preferRelativeResize="0"/>
          <p:nvPr/>
        </p:nvPicPr>
        <p:blipFill rotWithShape="1">
          <a:blip r:embed="rId4">
            <a:alphaModFix/>
          </a:blip>
          <a:srcRect b="0" l="0" r="0" t="0"/>
          <a:stretch/>
        </p:blipFill>
        <p:spPr>
          <a:xfrm>
            <a:off x="2504880" y="4411061"/>
            <a:ext cx="629119" cy="629119"/>
          </a:xfrm>
          <a:prstGeom prst="rect">
            <a:avLst/>
          </a:prstGeom>
          <a:noFill/>
          <a:ln>
            <a:noFill/>
          </a:ln>
        </p:spPr>
      </p:pic>
      <p:pic>
        <p:nvPicPr>
          <p:cNvPr descr="box.png" id="285" name="Google Shape;285;p30"/>
          <p:cNvPicPr preferRelativeResize="0"/>
          <p:nvPr/>
        </p:nvPicPr>
        <p:blipFill rotWithShape="1">
          <a:blip r:embed="rId4">
            <a:alphaModFix/>
          </a:blip>
          <a:srcRect b="0" l="0" r="0" t="0"/>
          <a:stretch/>
        </p:blipFill>
        <p:spPr>
          <a:xfrm>
            <a:off x="1875761" y="4411061"/>
            <a:ext cx="629119" cy="629119"/>
          </a:xfrm>
          <a:prstGeom prst="rect">
            <a:avLst/>
          </a:prstGeom>
          <a:noFill/>
          <a:ln>
            <a:noFill/>
          </a:ln>
        </p:spPr>
      </p:pic>
      <p:pic>
        <p:nvPicPr>
          <p:cNvPr descr="box.png" id="286" name="Google Shape;286;p30"/>
          <p:cNvPicPr preferRelativeResize="0"/>
          <p:nvPr/>
        </p:nvPicPr>
        <p:blipFill rotWithShape="1">
          <a:blip r:embed="rId4">
            <a:alphaModFix/>
          </a:blip>
          <a:srcRect b="0" l="0" r="0" t="0"/>
          <a:stretch/>
        </p:blipFill>
        <p:spPr>
          <a:xfrm>
            <a:off x="1246642" y="4411061"/>
            <a:ext cx="629119" cy="629119"/>
          </a:xfrm>
          <a:prstGeom prst="rect">
            <a:avLst/>
          </a:prstGeom>
          <a:noFill/>
          <a:ln>
            <a:noFill/>
          </a:ln>
        </p:spPr>
      </p:pic>
      <p:sp>
        <p:nvSpPr>
          <p:cNvPr id="287" name="Google Shape;287;p30"/>
          <p:cNvSpPr txBox="1"/>
          <p:nvPr/>
        </p:nvSpPr>
        <p:spPr>
          <a:xfrm>
            <a:off x="707571" y="1520823"/>
            <a:ext cx="7601858"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How long the packet waits to get transmitted on the wire</a:t>
            </a:r>
            <a:endParaRPr/>
          </a:p>
          <a:p>
            <a:pPr indent="-285750" lvl="0" marL="285750" marR="0" rtl="0" algn="l">
              <a:spcBef>
                <a:spcPts val="0"/>
              </a:spcBef>
              <a:spcAft>
                <a:spcPts val="0"/>
              </a:spcAft>
              <a:buClr>
                <a:schemeClr val="accent5"/>
              </a:buClr>
              <a:buSzPts val="1800"/>
              <a:buFont typeface="Arial"/>
              <a:buChar char="•"/>
            </a:pPr>
            <a:r>
              <a:rPr b="1" lang="en-US" sz="1800" u="sng">
                <a:solidFill>
                  <a:schemeClr val="accent5"/>
                </a:solidFill>
                <a:latin typeface="Avenir"/>
                <a:ea typeface="Avenir"/>
                <a:cs typeface="Avenir"/>
                <a:sym typeface="Avenir"/>
              </a:rPr>
              <a:t>Happens only when arrival rate is greater than transmission rate</a:t>
            </a:r>
            <a:endParaRPr b="1"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284"/>
                                        </p:tgtEl>
                                        <p:attrNameLst>
                                          <p:attrName>ppt_x</p:attrName>
                                        </p:attrNameLst>
                                      </p:cBhvr>
                                      <p:tavLst>
                                        <p:tav fmla="" tm="0">
                                          <p:val>
                                            <p:strVal val="#ppt_x"/>
                                          </p:val>
                                        </p:tav>
                                        <p:tav fmla="" tm="100000">
                                          <p:val>
                                            <p:strVal val="#ppt_x+1"/>
                                          </p:val>
                                        </p:tav>
                                      </p:tavLst>
                                    </p:anim>
                                    <p:set>
                                      <p:cBhvr>
                                        <p:cTn dur="1" fill="hold">
                                          <p:stCondLst>
                                            <p:cond delay="500"/>
                                          </p:stCondLst>
                                        </p:cTn>
                                        <p:tgtEl>
                                          <p:spTgt spid="284"/>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2" presetSubtype="2">
                                  <p:stCondLst>
                                    <p:cond delay="0"/>
                                  </p:stCondLst>
                                  <p:childTnLst>
                                    <p:anim calcmode="lin" valueType="num">
                                      <p:cBhvr additive="base">
                                        <p:cTn dur="500"/>
                                        <p:tgtEl>
                                          <p:spTgt spid="285"/>
                                        </p:tgtEl>
                                        <p:attrNameLst>
                                          <p:attrName>ppt_x</p:attrName>
                                        </p:attrNameLst>
                                      </p:cBhvr>
                                      <p:tavLst>
                                        <p:tav fmla="" tm="0">
                                          <p:val>
                                            <p:strVal val="#ppt_x"/>
                                          </p:val>
                                        </p:tav>
                                        <p:tav fmla="" tm="100000">
                                          <p:val>
                                            <p:strVal val="#ppt_x+1"/>
                                          </p:val>
                                        </p:tav>
                                      </p:tavLst>
                                    </p:anim>
                                    <p:set>
                                      <p:cBhvr>
                                        <p:cTn dur="1" fill="hold">
                                          <p:stCondLst>
                                            <p:cond delay="500"/>
                                          </p:stCondLst>
                                        </p:cTn>
                                        <p:tgtEl>
                                          <p:spTgt spid="285"/>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2">
                                  <p:stCondLst>
                                    <p:cond delay="0"/>
                                  </p:stCondLst>
                                  <p:childTnLst>
                                    <p:anim calcmode="lin" valueType="num">
                                      <p:cBhvr additive="base">
                                        <p:cTn dur="500"/>
                                        <p:tgtEl>
                                          <p:spTgt spid="286"/>
                                        </p:tgtEl>
                                        <p:attrNameLst>
                                          <p:attrName>ppt_x</p:attrName>
                                        </p:attrNameLst>
                                      </p:cBhvr>
                                      <p:tavLst>
                                        <p:tav fmla="" tm="0">
                                          <p:val>
                                            <p:strVal val="#ppt_x"/>
                                          </p:val>
                                        </p:tav>
                                        <p:tav fmla="" tm="100000">
                                          <p:val>
                                            <p:strVal val="#ppt_x+1"/>
                                          </p:val>
                                        </p:tav>
                                      </p:tavLst>
                                    </p:anim>
                                    <p:set>
                                      <p:cBhvr>
                                        <p:cTn dur="1" fill="hold">
                                          <p:stCondLst>
                                            <p:cond delay="500"/>
                                          </p:stCondLst>
                                        </p:cTn>
                                        <p:tgtEl>
                                          <p:spTgt spid="2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An easy fix for queuing delay?</a:t>
            </a:r>
            <a:endParaRPr b="1" i="0" sz="4400" u="none" cap="none" strike="noStrike">
              <a:solidFill>
                <a:srgbClr val="EF6C00"/>
              </a:solidFill>
              <a:latin typeface="PT Sans Narrow"/>
              <a:ea typeface="PT Sans Narrow"/>
              <a:cs typeface="PT Sans Narrow"/>
              <a:sym typeface="PT Sans Narrow"/>
            </a:endParaRPr>
          </a:p>
        </p:txBody>
      </p:sp>
      <p:sp>
        <p:nvSpPr>
          <p:cNvPr id="293" name="Google Shape;293;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Naïve solution: </a:t>
            </a:r>
            <a:r>
              <a:rPr b="0" i="1" lang="en-US" sz="2400" u="none" cap="none" strike="noStrike">
                <a:solidFill>
                  <a:srgbClr val="695D46"/>
                </a:solidFill>
                <a:latin typeface="Avenir"/>
                <a:ea typeface="Avenir"/>
                <a:cs typeface="Avenir"/>
                <a:sym typeface="Avenir"/>
              </a:rPr>
              <a:t>max(arrival rate, </a:t>
            </a:r>
            <a:r>
              <a:rPr i="1" lang="en-US">
                <a:latin typeface="Avenir"/>
                <a:ea typeface="Avenir"/>
                <a:cs typeface="Avenir"/>
                <a:sym typeface="Avenir"/>
              </a:rPr>
              <a:t>transmission </a:t>
            </a:r>
            <a:r>
              <a:rPr b="0" i="1" lang="en-US" sz="2400" u="none" cap="none" strike="noStrike">
                <a:solidFill>
                  <a:srgbClr val="695D46"/>
                </a:solidFill>
                <a:latin typeface="Avenir"/>
                <a:ea typeface="Avenir"/>
                <a:cs typeface="Avenir"/>
                <a:sym typeface="Avenir"/>
              </a:rPr>
              <a:t>rate)</a:t>
            </a:r>
            <a:endParaRPr/>
          </a:p>
          <a:p>
            <a:pPr indent="0" lvl="0" marL="0" marR="0" rtl="0" algn="l">
              <a:lnSpc>
                <a:spcPct val="100000"/>
              </a:lnSpc>
              <a:spcBef>
                <a:spcPts val="0"/>
              </a:spcBef>
              <a:spcAft>
                <a:spcPts val="0"/>
              </a:spcAft>
              <a:buClr>
                <a:srgbClr val="695D46"/>
              </a:buClr>
              <a:buSzPts val="2400"/>
              <a:buFont typeface="Arial"/>
              <a:buNone/>
            </a:pPr>
            <a:r>
              <a:t/>
            </a:r>
            <a:endParaRPr b="0" i="1" sz="2400" u="none" cap="none" strike="noStrike">
              <a:solidFill>
                <a:srgbClr val="695D46"/>
              </a:solidFill>
              <a:latin typeface="Avenir"/>
              <a:ea typeface="Avenir"/>
              <a:cs typeface="Avenir"/>
              <a:sym typeface="Avenir"/>
            </a:endParaRPr>
          </a:p>
          <a:p>
            <a:pPr indent="0" lvl="0" marL="0" marR="0" rtl="0" algn="ctr">
              <a:lnSpc>
                <a:spcPct val="100000"/>
              </a:lnSpc>
              <a:spcBef>
                <a:spcPts val="0"/>
              </a:spcBef>
              <a:spcAft>
                <a:spcPts val="0"/>
              </a:spcAft>
              <a:buClr>
                <a:srgbClr val="695D46"/>
              </a:buClr>
              <a:buSzPts val="2400"/>
              <a:buFont typeface="Arial"/>
              <a:buNone/>
            </a:pPr>
            <a:r>
              <a:rPr b="0" i="1" lang="en-US" sz="2400" u="none" cap="none" strike="noStrike">
                <a:solidFill>
                  <a:srgbClr val="695D46"/>
                </a:solidFill>
                <a:latin typeface="Avenir"/>
                <a:ea typeface="Avenir"/>
                <a:cs typeface="Avenir"/>
                <a:sym typeface="Avenir"/>
              </a:rPr>
              <a:t>Is this sufficient?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whoami: Ian Rodney </a:t>
            </a:r>
            <a:endParaRPr/>
          </a:p>
        </p:txBody>
      </p:sp>
      <p:sp>
        <p:nvSpPr>
          <p:cNvPr id="104" name="Google Shape;104;p1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4th year </a:t>
            </a:r>
            <a:r>
              <a:rPr lang="en-US" sz="1800" strike="sngStrike">
                <a:solidFill>
                  <a:srgbClr val="595959"/>
                </a:solidFill>
                <a:latin typeface="Proxima Nova"/>
                <a:ea typeface="Proxima Nova"/>
                <a:cs typeface="Proxima Nova"/>
                <a:sym typeface="Proxima Nova"/>
              </a:rPr>
              <a:t>EE</a:t>
            </a:r>
            <a:r>
              <a:rPr lang="en-US" sz="1800">
                <a:solidFill>
                  <a:srgbClr val="595959"/>
                </a:solidFill>
                <a:latin typeface="Proxima Nova"/>
                <a:ea typeface="Proxima Nova"/>
                <a:cs typeface="Proxima Nova"/>
                <a:sym typeface="Proxima Nova"/>
              </a:rPr>
              <a:t>CS Major</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From San Diego</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I like Networking, Systems &amp; Security</a:t>
            </a:r>
            <a:endParaRPr sz="1800">
              <a:solidFill>
                <a:srgbClr val="595959"/>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US" sz="1800">
                <a:solidFill>
                  <a:srgbClr val="595959"/>
                </a:solidFill>
                <a:latin typeface="Proxima Nova"/>
                <a:ea typeface="Proxima Nova"/>
                <a:cs typeface="Proxima Nova"/>
                <a:sym typeface="Proxima Nova"/>
              </a:rPr>
              <a:t>Hobbies:</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Hiking</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Autocrossing/</a:t>
            </a:r>
            <a:r>
              <a:rPr lang="en-US" sz="1800">
                <a:solidFill>
                  <a:srgbClr val="595959"/>
                </a:solidFill>
                <a:latin typeface="Proxima Nova"/>
                <a:ea typeface="Proxima Nova"/>
                <a:cs typeface="Proxima Nova"/>
                <a:sym typeface="Proxima Nova"/>
              </a:rPr>
              <a:t>Ra</a:t>
            </a:r>
            <a:r>
              <a:rPr lang="en-US" sz="1800">
                <a:solidFill>
                  <a:srgbClr val="595959"/>
                </a:solidFill>
                <a:latin typeface="Proxima Nova"/>
                <a:ea typeface="Proxima Nova"/>
                <a:cs typeface="Proxima Nova"/>
                <a:sym typeface="Proxima Nova"/>
              </a:rPr>
              <a:t>cing</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Photography</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Going to SF too much (aka traveling)</a:t>
            </a:r>
            <a:endParaRPr sz="1800">
              <a:solidFill>
                <a:srgbClr val="595959"/>
              </a:solidFill>
              <a:latin typeface="Proxima Nova"/>
              <a:ea typeface="Proxima Nova"/>
              <a:cs typeface="Proxima Nova"/>
              <a:sym typeface="Proxima Nova"/>
            </a:endParaRPr>
          </a:p>
          <a:p>
            <a:pPr indent="0" lvl="0" marL="0" rtl="0" algn="l">
              <a:spcBef>
                <a:spcPts val="1600"/>
              </a:spcBef>
              <a:spcAft>
                <a:spcPts val="0"/>
              </a:spcAft>
              <a:buNone/>
            </a:pPr>
            <a:r>
              <a:t/>
            </a:r>
            <a:endParaRPr/>
          </a:p>
        </p:txBody>
      </p:sp>
      <p:sp>
        <p:nvSpPr>
          <p:cNvPr id="105" name="Google Shape;105;p14"/>
          <p:cNvSpPr txBox="1"/>
          <p:nvPr/>
        </p:nvSpPr>
        <p:spPr>
          <a:xfrm>
            <a:off x="937307" y="3234623"/>
            <a:ext cx="6794100" cy="753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latin typeface="Proxima Nova"/>
                <a:ea typeface="Proxima Nova"/>
                <a:cs typeface="Proxima Nova"/>
                <a:sym typeface="Proxima Nova"/>
              </a:rPr>
              <a:t>Cal...</a:t>
            </a:r>
            <a:r>
              <a:rPr lang="en-US" sz="3400">
                <a:solidFill>
                  <a:srgbClr val="0000FF"/>
                </a:solidFill>
                <a:latin typeface="Proxima Nova"/>
                <a:ea typeface="Proxima Nova"/>
                <a:cs typeface="Proxima Nova"/>
                <a:sym typeface="Proxima Nova"/>
              </a:rPr>
              <a:t>Go</a:t>
            </a:r>
            <a:r>
              <a:rPr lang="en-US" sz="3400">
                <a:latin typeface="Proxima Nova"/>
                <a:ea typeface="Proxima Nova"/>
                <a:cs typeface="Proxima Nova"/>
                <a:sym typeface="Proxima Nova"/>
              </a:rPr>
              <a:t> </a:t>
            </a:r>
            <a:r>
              <a:rPr lang="en-US" sz="3400">
                <a:solidFill>
                  <a:srgbClr val="F1C232"/>
                </a:solidFill>
                <a:latin typeface="Proxima Nova"/>
                <a:ea typeface="Proxima Nova"/>
                <a:cs typeface="Proxima Nova"/>
                <a:sym typeface="Proxima Nova"/>
              </a:rPr>
              <a:t>Bears</a:t>
            </a:r>
            <a:r>
              <a:rPr lang="en-US" sz="3400">
                <a:latin typeface="Proxima Nova"/>
                <a:ea typeface="Proxima Nova"/>
                <a:cs typeface="Proxima Nova"/>
                <a:sym typeface="Proxima Nova"/>
              </a:rPr>
              <a:t> </a:t>
            </a:r>
            <a:r>
              <a:rPr lang="en-US" sz="1800">
                <a:latin typeface="Proxima Nova"/>
                <a:ea typeface="Proxima Nova"/>
                <a:cs typeface="Proxima Nova"/>
                <a:sym typeface="Proxima Nova"/>
              </a:rPr>
              <a:t>(aka Rally Comm)</a:t>
            </a:r>
            <a:endParaRPr sz="1800">
              <a:latin typeface="Proxima Nova"/>
              <a:ea typeface="Proxima Nova"/>
              <a:cs typeface="Proxima Nova"/>
              <a:sym typeface="Proxima Nova"/>
            </a:endParaRPr>
          </a:p>
        </p:txBody>
      </p:sp>
      <p:pic>
        <p:nvPicPr>
          <p:cNvPr id="106" name="Google Shape;106;p14"/>
          <p:cNvPicPr preferRelativeResize="0"/>
          <p:nvPr/>
        </p:nvPicPr>
        <p:blipFill>
          <a:blip r:embed="rId3">
            <a:alphaModFix/>
          </a:blip>
          <a:stretch>
            <a:fillRect/>
          </a:stretch>
        </p:blipFill>
        <p:spPr>
          <a:xfrm>
            <a:off x="5718552" y="654025"/>
            <a:ext cx="3274200" cy="4926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Burstiness!</a:t>
            </a:r>
            <a:endParaRPr b="1" i="0" sz="4400" u="none" cap="none" strike="noStrike">
              <a:solidFill>
                <a:srgbClr val="EF6C00"/>
              </a:solidFill>
              <a:latin typeface="PT Sans Narrow"/>
              <a:ea typeface="PT Sans Narrow"/>
              <a:cs typeface="PT Sans Narrow"/>
              <a:sym typeface="PT Sans Narrow"/>
            </a:endParaRPr>
          </a:p>
        </p:txBody>
      </p:sp>
      <p:sp>
        <p:nvSpPr>
          <p:cNvPr id="299" name="Google Shape;299;p32"/>
          <p:cNvSpPr txBox="1"/>
          <p:nvPr>
            <p:ph idx="1" type="body"/>
          </p:nvPr>
        </p:nvSpPr>
        <p:spPr>
          <a:xfrm>
            <a:off x="457200" y="1229139"/>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Transmission rate = constant over time</a:t>
            </a: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Arrival rate = not constant over time</a:t>
            </a: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pic>
        <p:nvPicPr>
          <p:cNvPr id="300" name="Google Shape;300;p32"/>
          <p:cNvPicPr preferRelativeResize="0"/>
          <p:nvPr/>
        </p:nvPicPr>
        <p:blipFill rotWithShape="1">
          <a:blip r:embed="rId3">
            <a:alphaModFix/>
          </a:blip>
          <a:srcRect b="0" l="0" r="0" t="0"/>
          <a:stretch/>
        </p:blipFill>
        <p:spPr>
          <a:xfrm>
            <a:off x="630623" y="2658612"/>
            <a:ext cx="8056177" cy="3265801"/>
          </a:xfrm>
          <a:prstGeom prst="rect">
            <a:avLst/>
          </a:prstGeom>
          <a:noFill/>
          <a:ln>
            <a:noFill/>
          </a:ln>
        </p:spPr>
      </p:pic>
      <p:sp>
        <p:nvSpPr>
          <p:cNvPr id="301" name="Google Shape;301;p32"/>
          <p:cNvSpPr txBox="1"/>
          <p:nvPr/>
        </p:nvSpPr>
        <p:spPr>
          <a:xfrm>
            <a:off x="3048000" y="5924413"/>
            <a:ext cx="24919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Traffic, circa 2010</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Burstiness and Queues</a:t>
            </a:r>
            <a:endParaRPr b="1" i="0" sz="4400" u="none" cap="none" strike="noStrike">
              <a:solidFill>
                <a:srgbClr val="EF6C00"/>
              </a:solidFill>
              <a:latin typeface="PT Sans Narrow"/>
              <a:ea typeface="PT Sans Narrow"/>
              <a:cs typeface="PT Sans Narrow"/>
              <a:sym typeface="PT Sans Narrow"/>
            </a:endParaRPr>
          </a:p>
        </p:txBody>
      </p:sp>
      <p:sp>
        <p:nvSpPr>
          <p:cNvPr id="307" name="Google Shape;30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400"/>
              <a:buFont typeface="PT Sans Narrow"/>
              <a:buNone/>
            </a:pPr>
            <a:r>
              <a:rPr lang="en-US">
                <a:solidFill>
                  <a:schemeClr val="accent1"/>
                </a:solidFill>
              </a:rPr>
              <a:t>Burstiness and Queues</a:t>
            </a:r>
            <a:endParaRPr/>
          </a:p>
        </p:txBody>
      </p:sp>
      <p:sp>
        <p:nvSpPr>
          <p:cNvPr id="313" name="Google Shape;31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Bursty flows </a:t>
            </a:r>
            <a:r>
              <a:rPr b="0" i="1" lang="en-US" sz="2000" u="none" cap="none" strike="noStrike">
                <a:solidFill>
                  <a:srgbClr val="695D46"/>
                </a:solidFill>
                <a:latin typeface="Avenir"/>
                <a:ea typeface="Avenir"/>
                <a:cs typeface="Avenir"/>
                <a:sym typeface="Avenir"/>
              </a:rPr>
              <a:t>tend</a:t>
            </a:r>
            <a:r>
              <a:rPr b="0" i="0" lang="en-US" sz="2000" u="none" cap="none" strike="noStrike">
                <a:solidFill>
                  <a:srgbClr val="695D46"/>
                </a:solidFill>
                <a:latin typeface="Avenir"/>
                <a:ea typeface="Avenir"/>
                <a:cs typeface="Avenir"/>
                <a:sym typeface="Avenir"/>
              </a:rPr>
              <a:t> to increase queuing delay</a:t>
            </a:r>
            <a:endParaRPr/>
          </a:p>
          <a:p>
            <a:pPr indent="-158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Packets are dropped</a:t>
            </a:r>
            <a:endParaRPr b="0" i="0" sz="2000" u="none" cap="none" strike="noStrike">
              <a:solidFill>
                <a:srgbClr val="695D46"/>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Sum of all nodal delays on the path</a:t>
            </a:r>
            <a:endParaRPr b="0" i="0" sz="2400" u="none" cap="none" strike="noStrike">
              <a:solidFill>
                <a:srgbClr val="695D46"/>
              </a:solidFill>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rtl="0" algn="l">
              <a:spcBef>
                <a:spcPts val="0"/>
              </a:spcBef>
              <a:spcAft>
                <a:spcPts val="0"/>
              </a:spcAft>
              <a:buClr>
                <a:schemeClr val="accent5"/>
              </a:buClr>
              <a:buSzPts val="2400"/>
              <a:buFont typeface="Arial"/>
              <a:buNone/>
            </a:pPr>
            <a:r>
              <a:rPr lang="en-US">
                <a:solidFill>
                  <a:schemeClr val="accent5"/>
                </a:solidFill>
                <a:latin typeface="Avenir"/>
                <a:ea typeface="Avenir"/>
                <a:cs typeface="Avenir"/>
                <a:sym typeface="Avenir"/>
              </a:rPr>
              <a:t>End-to-End Delay = Propagation Delay + Transmission Delay + Queuing Delay</a:t>
            </a:r>
            <a:endParaRPr>
              <a:latin typeface="Avenir"/>
              <a:ea typeface="Avenir"/>
              <a:cs typeface="Avenir"/>
              <a:sym typeface="Avenir"/>
            </a:endParaRPr>
          </a:p>
        </p:txBody>
      </p:sp>
      <p:sp>
        <p:nvSpPr>
          <p:cNvPr id="320" name="Google Shape;320;p35"/>
          <p:cNvSpPr/>
          <p:nvPr/>
        </p:nvSpPr>
        <p:spPr>
          <a:xfrm>
            <a:off x="2709593"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35"/>
          <p:cNvSpPr/>
          <p:nvPr/>
        </p:nvSpPr>
        <p:spPr>
          <a:xfrm>
            <a:off x="5553782"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onitor.png" id="322" name="Google Shape;322;p35"/>
          <p:cNvPicPr preferRelativeResize="0"/>
          <p:nvPr/>
        </p:nvPicPr>
        <p:blipFill rotWithShape="1">
          <a:blip r:embed="rId3">
            <a:alphaModFix/>
          </a:blip>
          <a:srcRect b="0" l="0" r="0" t="0"/>
          <a:stretch/>
        </p:blipFill>
        <p:spPr>
          <a:xfrm>
            <a:off x="381970" y="3294449"/>
            <a:ext cx="1024222" cy="1024222"/>
          </a:xfrm>
          <a:prstGeom prst="rect">
            <a:avLst/>
          </a:prstGeom>
          <a:noFill/>
          <a:ln>
            <a:noFill/>
          </a:ln>
        </p:spPr>
      </p:pic>
      <p:sp>
        <p:nvSpPr>
          <p:cNvPr id="323" name="Google Shape;323;p35"/>
          <p:cNvSpPr/>
          <p:nvPr/>
        </p:nvSpPr>
        <p:spPr>
          <a:xfrm>
            <a:off x="4152734" y="3742289"/>
            <a:ext cx="840002"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5"/>
          <p:cNvSpPr/>
          <p:nvPr/>
        </p:nvSpPr>
        <p:spPr>
          <a:xfrm>
            <a:off x="1406192"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325" name="Google Shape;325;p35"/>
          <p:cNvPicPr preferRelativeResize="0"/>
          <p:nvPr/>
        </p:nvPicPr>
        <p:blipFill rotWithShape="1">
          <a:blip r:embed="rId4">
            <a:alphaModFix/>
          </a:blip>
          <a:srcRect b="0" l="0" r="0" t="0"/>
          <a:stretch/>
        </p:blipFill>
        <p:spPr>
          <a:xfrm>
            <a:off x="2067390" y="3625884"/>
            <a:ext cx="713674" cy="474593"/>
          </a:xfrm>
          <a:prstGeom prst="rect">
            <a:avLst/>
          </a:prstGeom>
          <a:noFill/>
          <a:ln>
            <a:noFill/>
          </a:ln>
        </p:spPr>
      </p:pic>
      <p:pic>
        <p:nvPicPr>
          <p:cNvPr descr="laptop.png" id="326" name="Google Shape;326;p35"/>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router.png" id="327" name="Google Shape;327;p35"/>
          <p:cNvPicPr preferRelativeResize="0"/>
          <p:nvPr/>
        </p:nvPicPr>
        <p:blipFill rotWithShape="1">
          <a:blip r:embed="rId4">
            <a:alphaModFix/>
          </a:blip>
          <a:srcRect b="0" l="0" r="0" t="0"/>
          <a:stretch/>
        </p:blipFill>
        <p:spPr>
          <a:xfrm>
            <a:off x="4920322" y="3599696"/>
            <a:ext cx="713674" cy="474593"/>
          </a:xfrm>
          <a:prstGeom prst="rect">
            <a:avLst/>
          </a:prstGeom>
          <a:noFill/>
          <a:ln>
            <a:noFill/>
          </a:ln>
        </p:spPr>
      </p:pic>
      <p:pic>
        <p:nvPicPr>
          <p:cNvPr descr="router.png" id="328" name="Google Shape;328;p35"/>
          <p:cNvPicPr preferRelativeResize="0"/>
          <p:nvPr/>
        </p:nvPicPr>
        <p:blipFill rotWithShape="1">
          <a:blip r:embed="rId4">
            <a:alphaModFix/>
          </a:blip>
          <a:srcRect b="0" l="0" r="0" t="0"/>
          <a:stretch/>
        </p:blipFill>
        <p:spPr>
          <a:xfrm>
            <a:off x="6374758" y="3621093"/>
            <a:ext cx="713674" cy="474593"/>
          </a:xfrm>
          <a:prstGeom prst="rect">
            <a:avLst/>
          </a:prstGeom>
          <a:noFill/>
          <a:ln>
            <a:noFill/>
          </a:ln>
        </p:spPr>
      </p:pic>
      <p:pic>
        <p:nvPicPr>
          <p:cNvPr descr="box.png" id="329" name="Google Shape;329;p35"/>
          <p:cNvPicPr preferRelativeResize="0"/>
          <p:nvPr/>
        </p:nvPicPr>
        <p:blipFill rotWithShape="1">
          <a:blip r:embed="rId6">
            <a:alphaModFix/>
          </a:blip>
          <a:srcRect b="0" l="0" r="0" t="0"/>
          <a:stretch/>
        </p:blipFill>
        <p:spPr>
          <a:xfrm>
            <a:off x="1311488" y="3742289"/>
            <a:ext cx="189408" cy="189408"/>
          </a:xfrm>
          <a:prstGeom prst="rect">
            <a:avLst/>
          </a:prstGeom>
          <a:noFill/>
          <a:ln>
            <a:noFill/>
          </a:ln>
        </p:spPr>
      </p:pic>
      <p:pic>
        <p:nvPicPr>
          <p:cNvPr descr="router.png" id="330" name="Google Shape;330;p35"/>
          <p:cNvPicPr preferRelativeResize="0"/>
          <p:nvPr/>
        </p:nvPicPr>
        <p:blipFill rotWithShape="1">
          <a:blip r:embed="rId4">
            <a:alphaModFix/>
          </a:blip>
          <a:srcRect b="0" l="0" r="0" t="0"/>
          <a:stretch/>
        </p:blipFill>
        <p:spPr>
          <a:xfrm>
            <a:off x="3510530" y="3625884"/>
            <a:ext cx="713674" cy="474593"/>
          </a:xfrm>
          <a:prstGeom prst="rect">
            <a:avLst/>
          </a:prstGeom>
          <a:noFill/>
          <a:ln>
            <a:noFill/>
          </a:ln>
        </p:spPr>
      </p:pic>
      <p:sp>
        <p:nvSpPr>
          <p:cNvPr id="331" name="Google Shape;331;p35"/>
          <p:cNvSpPr/>
          <p:nvPr/>
        </p:nvSpPr>
        <p:spPr>
          <a:xfrm>
            <a:off x="7019118"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End-to-End Delay</a:t>
            </a:r>
            <a:endParaRPr b="1" i="0" sz="4400" u="none" cap="none" strike="noStrike">
              <a:solidFill>
                <a:srgbClr val="EF6C00"/>
              </a:solidFill>
              <a:latin typeface="PT Sans Narrow"/>
              <a:ea typeface="PT Sans Narrow"/>
              <a:cs typeface="PT Sans Narrow"/>
              <a:sym typeface="PT Sans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95D46"/>
              </a:buClr>
              <a:buSzPts val="2400"/>
              <a:buFont typeface="Arial"/>
              <a:buNone/>
            </a:pPr>
            <a:r>
              <a:rPr b="0" i="0" lang="en-US" sz="2400" u="none" cap="none" strike="noStrike">
                <a:solidFill>
                  <a:srgbClr val="695D46"/>
                </a:solidFill>
                <a:latin typeface="Avenir"/>
                <a:ea typeface="Avenir"/>
                <a:cs typeface="Avenir"/>
                <a:sym typeface="Avenir"/>
              </a:rPr>
              <a:t>The time it  for the packet to reach its destination and receive a response</a:t>
            </a:r>
            <a:endParaRPr b="0" i="0" sz="2400" u="none" cap="none" strike="noStrike">
              <a:solidFill>
                <a:srgbClr val="695D46"/>
              </a:solidFill>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t/>
            </a:r>
            <a:endParaRPr>
              <a:latin typeface="Avenir"/>
              <a:ea typeface="Avenir"/>
              <a:cs typeface="Avenir"/>
              <a:sym typeface="Avenir"/>
            </a:endParaRPr>
          </a:p>
          <a:p>
            <a:pPr indent="0" lvl="0" marL="0" marR="0" rtl="0" algn="l">
              <a:spcBef>
                <a:spcPts val="0"/>
              </a:spcBef>
              <a:spcAft>
                <a:spcPts val="0"/>
              </a:spcAft>
              <a:buClr>
                <a:srgbClr val="695D46"/>
              </a:buClr>
              <a:buSzPts val="2400"/>
              <a:buFont typeface="Arial"/>
              <a:buNone/>
            </a:pPr>
            <a:r>
              <a:rPr lang="en-US">
                <a:latin typeface="Avenir"/>
                <a:ea typeface="Avenir"/>
                <a:cs typeface="Avenir"/>
                <a:sym typeface="Avenir"/>
              </a:rPr>
              <a:t>RTT = 2 * (End-to-End Delay)</a:t>
            </a:r>
            <a:endParaRPr>
              <a:latin typeface="Avenir"/>
              <a:ea typeface="Avenir"/>
              <a:cs typeface="Avenir"/>
              <a:sym typeface="Avenir"/>
            </a:endParaRPr>
          </a:p>
          <a:p>
            <a:pPr indent="-1905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sp>
        <p:nvSpPr>
          <p:cNvPr id="338" name="Google Shape;338;p36"/>
          <p:cNvSpPr/>
          <p:nvPr/>
        </p:nvSpPr>
        <p:spPr>
          <a:xfrm>
            <a:off x="2709593"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36"/>
          <p:cNvSpPr/>
          <p:nvPr/>
        </p:nvSpPr>
        <p:spPr>
          <a:xfrm>
            <a:off x="5553782" y="3742289"/>
            <a:ext cx="882093"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6"/>
          <p:cNvSpPr/>
          <p:nvPr/>
        </p:nvSpPr>
        <p:spPr>
          <a:xfrm>
            <a:off x="1406192"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36"/>
          <p:cNvSpPr/>
          <p:nvPr/>
        </p:nvSpPr>
        <p:spPr>
          <a:xfrm>
            <a:off x="4152734" y="3742289"/>
            <a:ext cx="840002" cy="189408"/>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36"/>
          <p:cNvSpPr/>
          <p:nvPr/>
        </p:nvSpPr>
        <p:spPr>
          <a:xfrm>
            <a:off x="7019118" y="3749173"/>
            <a:ext cx="742354" cy="18252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ox.png" id="343" name="Google Shape;343;p36"/>
          <p:cNvPicPr preferRelativeResize="0"/>
          <p:nvPr/>
        </p:nvPicPr>
        <p:blipFill rotWithShape="1">
          <a:blip r:embed="rId3">
            <a:alphaModFix/>
          </a:blip>
          <a:srcRect b="0" l="0" r="0" t="0"/>
          <a:stretch/>
        </p:blipFill>
        <p:spPr>
          <a:xfrm>
            <a:off x="7707888" y="3742289"/>
            <a:ext cx="189408" cy="189408"/>
          </a:xfrm>
          <a:prstGeom prst="rect">
            <a:avLst/>
          </a:prstGeom>
          <a:noFill/>
          <a:ln>
            <a:noFill/>
          </a:ln>
        </p:spPr>
      </p:pic>
      <p:pic>
        <p:nvPicPr>
          <p:cNvPr descr="router.png" id="344" name="Google Shape;344;p36"/>
          <p:cNvPicPr preferRelativeResize="0"/>
          <p:nvPr/>
        </p:nvPicPr>
        <p:blipFill rotWithShape="1">
          <a:blip r:embed="rId4">
            <a:alphaModFix/>
          </a:blip>
          <a:srcRect b="0" l="0" r="0" t="0"/>
          <a:stretch/>
        </p:blipFill>
        <p:spPr>
          <a:xfrm>
            <a:off x="2094962" y="3625884"/>
            <a:ext cx="713674" cy="474593"/>
          </a:xfrm>
          <a:prstGeom prst="rect">
            <a:avLst/>
          </a:prstGeom>
          <a:noFill/>
          <a:ln>
            <a:noFill/>
          </a:ln>
        </p:spPr>
      </p:pic>
      <p:pic>
        <p:nvPicPr>
          <p:cNvPr descr="router.png" id="345" name="Google Shape;345;p36"/>
          <p:cNvPicPr preferRelativeResize="0"/>
          <p:nvPr/>
        </p:nvPicPr>
        <p:blipFill rotWithShape="1">
          <a:blip r:embed="rId4">
            <a:alphaModFix/>
          </a:blip>
          <a:srcRect b="0" l="0" r="0" t="0"/>
          <a:stretch/>
        </p:blipFill>
        <p:spPr>
          <a:xfrm>
            <a:off x="3510223" y="3625884"/>
            <a:ext cx="713674" cy="474593"/>
          </a:xfrm>
          <a:prstGeom prst="rect">
            <a:avLst/>
          </a:prstGeom>
          <a:noFill/>
          <a:ln>
            <a:noFill/>
          </a:ln>
        </p:spPr>
      </p:pic>
      <p:pic>
        <p:nvPicPr>
          <p:cNvPr descr="router.png" id="346" name="Google Shape;346;p36"/>
          <p:cNvPicPr preferRelativeResize="0"/>
          <p:nvPr/>
        </p:nvPicPr>
        <p:blipFill rotWithShape="1">
          <a:blip r:embed="rId4">
            <a:alphaModFix/>
          </a:blip>
          <a:srcRect b="0" l="0" r="0" t="0"/>
          <a:stretch/>
        </p:blipFill>
        <p:spPr>
          <a:xfrm>
            <a:off x="6374758" y="3625884"/>
            <a:ext cx="713674" cy="474593"/>
          </a:xfrm>
          <a:prstGeom prst="rect">
            <a:avLst/>
          </a:prstGeom>
          <a:noFill/>
          <a:ln>
            <a:noFill/>
          </a:ln>
        </p:spPr>
      </p:pic>
      <p:pic>
        <p:nvPicPr>
          <p:cNvPr descr="router.png" id="347" name="Google Shape;347;p36"/>
          <p:cNvPicPr preferRelativeResize="0"/>
          <p:nvPr/>
        </p:nvPicPr>
        <p:blipFill rotWithShape="1">
          <a:blip r:embed="rId4">
            <a:alphaModFix/>
          </a:blip>
          <a:srcRect b="0" l="0" r="0" t="0"/>
          <a:stretch/>
        </p:blipFill>
        <p:spPr>
          <a:xfrm>
            <a:off x="4906724" y="3630604"/>
            <a:ext cx="713674" cy="474593"/>
          </a:xfrm>
          <a:prstGeom prst="rect">
            <a:avLst/>
          </a:prstGeom>
          <a:noFill/>
          <a:ln>
            <a:noFill/>
          </a:ln>
        </p:spPr>
      </p:pic>
      <p:pic>
        <p:nvPicPr>
          <p:cNvPr descr="laptop.png" id="348" name="Google Shape;348;p36"/>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monitor.png" id="349" name="Google Shape;349;p36"/>
          <p:cNvPicPr preferRelativeResize="0"/>
          <p:nvPr/>
        </p:nvPicPr>
        <p:blipFill rotWithShape="1">
          <a:blip r:embed="rId6">
            <a:alphaModFix/>
          </a:blip>
          <a:srcRect b="0" l="0" r="0" t="0"/>
          <a:stretch/>
        </p:blipFill>
        <p:spPr>
          <a:xfrm>
            <a:off x="381970" y="3294449"/>
            <a:ext cx="1024222" cy="1024222"/>
          </a:xfrm>
          <a:prstGeom prst="rect">
            <a:avLst/>
          </a:prstGeom>
          <a:noFill/>
          <a:ln>
            <a:noFill/>
          </a:ln>
        </p:spPr>
      </p:pic>
      <p:pic>
        <p:nvPicPr>
          <p:cNvPr descr="box.png" id="350" name="Google Shape;350;p36"/>
          <p:cNvPicPr preferRelativeResize="0"/>
          <p:nvPr/>
        </p:nvPicPr>
        <p:blipFill rotWithShape="1">
          <a:blip r:embed="rId3">
            <a:alphaModFix/>
          </a:blip>
          <a:srcRect b="0" l="0" r="0" t="0"/>
          <a:stretch/>
        </p:blipFill>
        <p:spPr>
          <a:xfrm>
            <a:off x="1311488" y="3742289"/>
            <a:ext cx="189408" cy="189408"/>
          </a:xfrm>
          <a:prstGeom prst="rect">
            <a:avLst/>
          </a:prstGeom>
          <a:noFill/>
          <a:ln>
            <a:noFill/>
          </a:ln>
        </p:spPr>
      </p:pic>
      <p:sp>
        <p:nvSpPr>
          <p:cNvPr id="351" name="Google Shape;35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Round Trip Time (RTT)</a:t>
            </a:r>
            <a:endParaRPr b="1" i="0" sz="4400" u="none" cap="none" strike="noStrike">
              <a:solidFill>
                <a:srgbClr val="EF6C00"/>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packet delay…</a:t>
            </a:r>
            <a:endParaRPr b="1" i="0" sz="4400" u="none" cap="none" strike="noStrike">
              <a:solidFill>
                <a:srgbClr val="EF6C00"/>
              </a:solidFill>
              <a:latin typeface="PT Sans Narrow"/>
              <a:ea typeface="PT Sans Narrow"/>
              <a:cs typeface="PT Sans Narrow"/>
              <a:sym typeface="PT Sans Narrow"/>
            </a:endParaRPr>
          </a:p>
        </p:txBody>
      </p:sp>
      <p:cxnSp>
        <p:nvCxnSpPr>
          <p:cNvPr id="357" name="Google Shape;357;p37"/>
          <p:cNvCxnSpPr/>
          <p:nvPr/>
        </p:nvCxnSpPr>
        <p:spPr>
          <a:xfrm>
            <a:off x="3529052" y="2321127"/>
            <a:ext cx="0" cy="32079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cxnSp>
        <p:nvCxnSpPr>
          <p:cNvPr id="358" name="Google Shape;358;p37"/>
          <p:cNvCxnSpPr/>
          <p:nvPr/>
        </p:nvCxnSpPr>
        <p:spPr>
          <a:xfrm>
            <a:off x="8048298" y="2321127"/>
            <a:ext cx="0" cy="32079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59" name="Google Shape;359;p37"/>
          <p:cNvSpPr/>
          <p:nvPr/>
        </p:nvSpPr>
        <p:spPr>
          <a:xfrm flipH="1" rot="-9942956">
            <a:off x="3369018" y="3373436"/>
            <a:ext cx="4849365" cy="76200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0" name="Google Shape;360;p37"/>
          <p:cNvCxnSpPr/>
          <p:nvPr/>
        </p:nvCxnSpPr>
        <p:spPr>
          <a:xfrm rot="10800000">
            <a:off x="683853" y="2786974"/>
            <a:ext cx="28452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61" name="Google Shape;361;p37"/>
          <p:cNvCxnSpPr/>
          <p:nvPr/>
        </p:nvCxnSpPr>
        <p:spPr>
          <a:xfrm rot="10800000">
            <a:off x="683857" y="3574960"/>
            <a:ext cx="2845196" cy="4687"/>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62" name="Google Shape;362;p37"/>
          <p:cNvCxnSpPr/>
          <p:nvPr/>
        </p:nvCxnSpPr>
        <p:spPr>
          <a:xfrm rot="10800000">
            <a:off x="683856" y="4721898"/>
            <a:ext cx="7364441" cy="10496"/>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63" name="Google Shape;363;p37"/>
          <p:cNvSpPr txBox="1"/>
          <p:nvPr/>
        </p:nvSpPr>
        <p:spPr>
          <a:xfrm>
            <a:off x="834887" y="2999970"/>
            <a:ext cx="223165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64" name="Google Shape;364;p37"/>
          <p:cNvSpPr txBox="1"/>
          <p:nvPr/>
        </p:nvSpPr>
        <p:spPr>
          <a:xfrm>
            <a:off x="999307" y="3955539"/>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sp>
        <p:nvSpPr>
          <p:cNvPr id="365" name="Google Shape;365;p37"/>
          <p:cNvSpPr txBox="1"/>
          <p:nvPr/>
        </p:nvSpPr>
        <p:spPr>
          <a:xfrm>
            <a:off x="8049341" y="2417641"/>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packet delay…</a:t>
            </a:r>
            <a:endParaRPr b="1" i="0" sz="4400" u="none" cap="none" strike="noStrike">
              <a:solidFill>
                <a:srgbClr val="EF6C00"/>
              </a:solidFill>
              <a:latin typeface="PT Sans Narrow"/>
              <a:ea typeface="PT Sans Narrow"/>
              <a:cs typeface="PT Sans Narrow"/>
              <a:sym typeface="PT Sans Narrow"/>
            </a:endParaRPr>
          </a:p>
        </p:txBody>
      </p:sp>
      <p:cxnSp>
        <p:nvCxnSpPr>
          <p:cNvPr id="371" name="Google Shape;371;p38"/>
          <p:cNvCxnSpPr/>
          <p:nvPr/>
        </p:nvCxnSpPr>
        <p:spPr>
          <a:xfrm>
            <a:off x="1237802" y="2380077"/>
            <a:ext cx="0" cy="32079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cxnSp>
        <p:nvCxnSpPr>
          <p:cNvPr id="372" name="Google Shape;372;p38"/>
          <p:cNvCxnSpPr/>
          <p:nvPr/>
        </p:nvCxnSpPr>
        <p:spPr>
          <a:xfrm>
            <a:off x="5757048" y="2380077"/>
            <a:ext cx="0" cy="32079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sp>
        <p:nvSpPr>
          <p:cNvPr id="373" name="Google Shape;373;p38"/>
          <p:cNvSpPr/>
          <p:nvPr/>
        </p:nvSpPr>
        <p:spPr>
          <a:xfrm flipH="1" rot="-9943022">
            <a:off x="1077825" y="3432474"/>
            <a:ext cx="4849399" cy="761885"/>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4" name="Google Shape;374;p38"/>
          <p:cNvCxnSpPr/>
          <p:nvPr/>
        </p:nvCxnSpPr>
        <p:spPr>
          <a:xfrm>
            <a:off x="1237803" y="2845924"/>
            <a:ext cx="69567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375" name="Google Shape;375;p38"/>
          <p:cNvCxnSpPr/>
          <p:nvPr/>
        </p:nvCxnSpPr>
        <p:spPr>
          <a:xfrm rot="10800000">
            <a:off x="5745900" y="3981625"/>
            <a:ext cx="24486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376" name="Google Shape;376;p38"/>
          <p:cNvCxnSpPr/>
          <p:nvPr/>
        </p:nvCxnSpPr>
        <p:spPr>
          <a:xfrm>
            <a:off x="5791728" y="4791350"/>
            <a:ext cx="22392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sp>
        <p:nvSpPr>
          <p:cNvPr id="377" name="Google Shape;377;p38"/>
          <p:cNvSpPr txBox="1"/>
          <p:nvPr/>
        </p:nvSpPr>
        <p:spPr>
          <a:xfrm>
            <a:off x="5853587" y="4201832"/>
            <a:ext cx="22317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78" name="Google Shape;378;p38"/>
          <p:cNvSpPr txBox="1"/>
          <p:nvPr/>
        </p:nvSpPr>
        <p:spPr>
          <a:xfrm>
            <a:off x="5935782" y="3229114"/>
            <a:ext cx="20673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sp>
        <p:nvSpPr>
          <p:cNvPr id="379" name="Google Shape;379;p38"/>
          <p:cNvSpPr txBox="1"/>
          <p:nvPr/>
        </p:nvSpPr>
        <p:spPr>
          <a:xfrm>
            <a:off x="5758091" y="2095591"/>
            <a:ext cx="7344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cxnSp>
        <p:nvCxnSpPr>
          <p:cNvPr id="385" name="Google Shape;385;p39"/>
          <p:cNvCxnSpPr/>
          <p:nvPr/>
        </p:nvCxnSpPr>
        <p:spPr>
          <a:xfrm>
            <a:off x="2901466"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cxnSp>
        <p:nvCxnSpPr>
          <p:cNvPr id="386" name="Google Shape;386;p39"/>
          <p:cNvCxnSpPr/>
          <p:nvPr/>
        </p:nvCxnSpPr>
        <p:spPr>
          <a:xfrm>
            <a:off x="5124552"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87" name="Google Shape;387;p39"/>
          <p:cNvSpPr/>
          <p:nvPr/>
        </p:nvSpPr>
        <p:spPr>
          <a:xfrm flipH="1" rot="-9942956">
            <a:off x="2778050" y="3052598"/>
            <a:ext cx="2480429" cy="76200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88" name="Google Shape;388;p39"/>
          <p:cNvCxnSpPr/>
          <p:nvPr/>
        </p:nvCxnSpPr>
        <p:spPr>
          <a:xfrm rot="10800000">
            <a:off x="709526" y="2758380"/>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89" name="Google Shape;389;p39"/>
          <p:cNvCxnSpPr/>
          <p:nvPr/>
        </p:nvCxnSpPr>
        <p:spPr>
          <a:xfrm rot="10800000">
            <a:off x="709526" y="3551053"/>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90" name="Google Shape;390;p39"/>
          <p:cNvCxnSpPr/>
          <p:nvPr/>
        </p:nvCxnSpPr>
        <p:spPr>
          <a:xfrm rot="10800000">
            <a:off x="709526" y="4126971"/>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91" name="Google Shape;391;p39"/>
          <p:cNvSpPr txBox="1"/>
          <p:nvPr/>
        </p:nvSpPr>
        <p:spPr>
          <a:xfrm>
            <a:off x="457200" y="2971376"/>
            <a:ext cx="22223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92" name="Google Shape;392;p39"/>
          <p:cNvSpPr txBox="1"/>
          <p:nvPr/>
        </p:nvSpPr>
        <p:spPr>
          <a:xfrm>
            <a:off x="527432" y="3628733"/>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cxnSp>
        <p:nvCxnSpPr>
          <p:cNvPr id="393" name="Google Shape;393;p39"/>
          <p:cNvCxnSpPr/>
          <p:nvPr/>
        </p:nvCxnSpPr>
        <p:spPr>
          <a:xfrm>
            <a:off x="8142072" y="2292533"/>
            <a:ext cx="0" cy="3825673"/>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394" name="Google Shape;394;p39"/>
          <p:cNvSpPr/>
          <p:nvPr/>
        </p:nvSpPr>
        <p:spPr>
          <a:xfrm flipH="1" rot="-9942956">
            <a:off x="5041559" y="4497835"/>
            <a:ext cx="3198541" cy="360179"/>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5" name="Google Shape;395;p39"/>
          <p:cNvCxnSpPr/>
          <p:nvPr/>
        </p:nvCxnSpPr>
        <p:spPr>
          <a:xfrm rot="10800000">
            <a:off x="709526" y="4495740"/>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396" name="Google Shape;396;p39"/>
          <p:cNvCxnSpPr/>
          <p:nvPr/>
        </p:nvCxnSpPr>
        <p:spPr>
          <a:xfrm rot="10800000">
            <a:off x="709526" y="5247034"/>
            <a:ext cx="743254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397" name="Google Shape;397;p39"/>
          <p:cNvSpPr txBox="1"/>
          <p:nvPr/>
        </p:nvSpPr>
        <p:spPr>
          <a:xfrm>
            <a:off x="457200" y="4126971"/>
            <a:ext cx="22223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Transmission delay</a:t>
            </a:r>
            <a:endParaRPr sz="1800">
              <a:solidFill>
                <a:schemeClr val="accent5"/>
              </a:solidFill>
              <a:latin typeface="Avenir"/>
              <a:ea typeface="Avenir"/>
              <a:cs typeface="Avenir"/>
              <a:sym typeface="Avenir"/>
            </a:endParaRPr>
          </a:p>
        </p:txBody>
      </p:sp>
      <p:sp>
        <p:nvSpPr>
          <p:cNvPr id="398" name="Google Shape;398;p39"/>
          <p:cNvSpPr txBox="1"/>
          <p:nvPr/>
        </p:nvSpPr>
        <p:spPr>
          <a:xfrm>
            <a:off x="527432" y="4690068"/>
            <a:ext cx="2067233"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695D46"/>
                </a:solidFill>
                <a:latin typeface="Avenir"/>
                <a:ea typeface="Avenir"/>
                <a:cs typeface="Avenir"/>
                <a:sym typeface="Avenir"/>
              </a:rPr>
              <a:t>Propagation delay</a:t>
            </a:r>
            <a:endParaRPr sz="1800">
              <a:solidFill>
                <a:srgbClr val="695D46"/>
              </a:solidFill>
              <a:latin typeface="Avenir"/>
              <a:ea typeface="Avenir"/>
              <a:cs typeface="Avenir"/>
              <a:sym typeface="Avenir"/>
            </a:endParaRPr>
          </a:p>
        </p:txBody>
      </p:sp>
      <p:pic>
        <p:nvPicPr>
          <p:cNvPr descr="monitor.png" id="399" name="Google Shape;399;p39"/>
          <p:cNvPicPr preferRelativeResize="0"/>
          <p:nvPr/>
        </p:nvPicPr>
        <p:blipFill rotWithShape="1">
          <a:blip r:embed="rId3">
            <a:alphaModFix/>
          </a:blip>
          <a:srcRect b="0" l="0" r="0" t="0"/>
          <a:stretch/>
        </p:blipFill>
        <p:spPr>
          <a:xfrm>
            <a:off x="2510306" y="1510213"/>
            <a:ext cx="782320" cy="782320"/>
          </a:xfrm>
          <a:prstGeom prst="rect">
            <a:avLst/>
          </a:prstGeom>
          <a:noFill/>
          <a:ln>
            <a:noFill/>
          </a:ln>
        </p:spPr>
      </p:pic>
      <p:pic>
        <p:nvPicPr>
          <p:cNvPr descr="laptop.png" id="400" name="Google Shape;400;p39"/>
          <p:cNvPicPr preferRelativeResize="0"/>
          <p:nvPr/>
        </p:nvPicPr>
        <p:blipFill rotWithShape="1">
          <a:blip r:embed="rId4">
            <a:alphaModFix/>
          </a:blip>
          <a:srcRect b="0" l="0" r="0" t="0"/>
          <a:stretch/>
        </p:blipFill>
        <p:spPr>
          <a:xfrm>
            <a:off x="7697108" y="1386860"/>
            <a:ext cx="880591" cy="880591"/>
          </a:xfrm>
          <a:prstGeom prst="rect">
            <a:avLst/>
          </a:prstGeom>
          <a:noFill/>
          <a:ln>
            <a:noFill/>
          </a:ln>
        </p:spPr>
      </p:pic>
      <p:pic>
        <p:nvPicPr>
          <p:cNvPr descr="router.png" id="401" name="Google Shape;401;p39"/>
          <p:cNvPicPr preferRelativeResize="0"/>
          <p:nvPr/>
        </p:nvPicPr>
        <p:blipFill rotWithShape="1">
          <a:blip r:embed="rId5">
            <a:alphaModFix/>
          </a:blip>
          <a:srcRect b="0" l="0" r="0" t="0"/>
          <a:stretch/>
        </p:blipFill>
        <p:spPr>
          <a:xfrm>
            <a:off x="4638799" y="1645867"/>
            <a:ext cx="972430" cy="646666"/>
          </a:xfrm>
          <a:prstGeom prst="rect">
            <a:avLst/>
          </a:prstGeom>
          <a:noFill/>
          <a:ln>
            <a:noFill/>
          </a:ln>
        </p:spPr>
      </p:pic>
      <p:sp>
        <p:nvSpPr>
          <p:cNvPr id="402" name="Google Shape;402;p39"/>
          <p:cNvSpPr txBox="1"/>
          <p:nvPr/>
        </p:nvSpPr>
        <p:spPr>
          <a:xfrm>
            <a:off x="2802467" y="1202194"/>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403" name="Google Shape;403;p39"/>
          <p:cNvSpPr txBox="1"/>
          <p:nvPr/>
        </p:nvSpPr>
        <p:spPr>
          <a:xfrm>
            <a:off x="4965437" y="1140881"/>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404" name="Google Shape;404;p39"/>
          <p:cNvSpPr txBox="1"/>
          <p:nvPr/>
        </p:nvSpPr>
        <p:spPr>
          <a:xfrm>
            <a:off x="7982958" y="1048306"/>
            <a:ext cx="3182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405" name="Google Shape;405;p39"/>
          <p:cNvSpPr txBox="1"/>
          <p:nvPr/>
        </p:nvSpPr>
        <p:spPr>
          <a:xfrm>
            <a:off x="8235091" y="2345194"/>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sp>
        <p:nvSpPr>
          <p:cNvPr id="411" name="Google Shape;411;p40"/>
          <p:cNvSpPr/>
          <p:nvPr/>
        </p:nvSpPr>
        <p:spPr>
          <a:xfrm flipH="1" rot="-9942956">
            <a:off x="3146479" y="3173068"/>
            <a:ext cx="2349345" cy="179440"/>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12" name="Google Shape;412;p40"/>
          <p:cNvCxnSpPr/>
          <p:nvPr/>
        </p:nvCxnSpPr>
        <p:spPr>
          <a:xfrm rot="10800000">
            <a:off x="1015260" y="3082204"/>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13" name="Google Shape;413;p40"/>
          <p:cNvCxnSpPr/>
          <p:nvPr/>
        </p:nvCxnSpPr>
        <p:spPr>
          <a:xfrm rot="10800000">
            <a:off x="1015260" y="3384606"/>
            <a:ext cx="219194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14" name="Google Shape;414;p40"/>
          <p:cNvCxnSpPr/>
          <p:nvPr/>
        </p:nvCxnSpPr>
        <p:spPr>
          <a:xfrm rot="10800000">
            <a:off x="1015260" y="4285792"/>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415" name="Google Shape;415;p40"/>
          <p:cNvSpPr txBox="1"/>
          <p:nvPr/>
        </p:nvSpPr>
        <p:spPr>
          <a:xfrm>
            <a:off x="799444" y="3059977"/>
            <a:ext cx="2185826"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16" name="Google Shape;416;p40"/>
          <p:cNvSpPr txBox="1"/>
          <p:nvPr/>
        </p:nvSpPr>
        <p:spPr>
          <a:xfrm>
            <a:off x="1132391" y="3522073"/>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cxnSp>
        <p:nvCxnSpPr>
          <p:cNvPr id="417" name="Google Shape;417;p40"/>
          <p:cNvCxnSpPr/>
          <p:nvPr/>
        </p:nvCxnSpPr>
        <p:spPr>
          <a:xfrm rot="10800000">
            <a:off x="1015260" y="5123483"/>
            <a:ext cx="4415027"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18" name="Google Shape;418;p40"/>
          <p:cNvCxnSpPr/>
          <p:nvPr/>
        </p:nvCxnSpPr>
        <p:spPr>
          <a:xfrm rot="10800000">
            <a:off x="1015260" y="6256804"/>
            <a:ext cx="7180222"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sp>
        <p:nvSpPr>
          <p:cNvPr id="419" name="Google Shape;419;p40"/>
          <p:cNvSpPr txBox="1"/>
          <p:nvPr/>
        </p:nvSpPr>
        <p:spPr>
          <a:xfrm>
            <a:off x="1015260" y="4578869"/>
            <a:ext cx="1970010"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20" name="Google Shape;420;p40"/>
          <p:cNvSpPr txBox="1"/>
          <p:nvPr/>
        </p:nvSpPr>
        <p:spPr>
          <a:xfrm>
            <a:off x="1047520" y="5562042"/>
            <a:ext cx="1852879"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pic>
        <p:nvPicPr>
          <p:cNvPr descr="monitor.png" id="421" name="Google Shape;421;p40"/>
          <p:cNvPicPr preferRelativeResize="0"/>
          <p:nvPr/>
        </p:nvPicPr>
        <p:blipFill rotWithShape="1">
          <a:blip r:embed="rId3">
            <a:alphaModFix/>
          </a:blip>
          <a:srcRect b="0" l="0" r="0" t="0"/>
          <a:stretch/>
        </p:blipFill>
        <p:spPr>
          <a:xfrm>
            <a:off x="2816040" y="1959170"/>
            <a:ext cx="782320" cy="782320"/>
          </a:xfrm>
          <a:prstGeom prst="rect">
            <a:avLst/>
          </a:prstGeom>
          <a:noFill/>
          <a:ln>
            <a:noFill/>
          </a:ln>
        </p:spPr>
      </p:pic>
      <p:pic>
        <p:nvPicPr>
          <p:cNvPr descr="laptop.png" id="422" name="Google Shape;422;p40"/>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423" name="Google Shape;423;p40"/>
          <p:cNvPicPr preferRelativeResize="0"/>
          <p:nvPr/>
        </p:nvPicPr>
        <p:blipFill rotWithShape="1">
          <a:blip r:embed="rId5">
            <a:alphaModFix/>
          </a:blip>
          <a:srcRect b="0" l="0" r="0" t="0"/>
          <a:stretch/>
        </p:blipFill>
        <p:spPr>
          <a:xfrm>
            <a:off x="4944533" y="2094824"/>
            <a:ext cx="972430" cy="646666"/>
          </a:xfrm>
          <a:prstGeom prst="rect">
            <a:avLst/>
          </a:prstGeom>
          <a:noFill/>
          <a:ln>
            <a:noFill/>
          </a:ln>
        </p:spPr>
      </p:pic>
      <p:sp>
        <p:nvSpPr>
          <p:cNvPr id="424" name="Google Shape;424;p40"/>
          <p:cNvSpPr/>
          <p:nvPr/>
        </p:nvSpPr>
        <p:spPr>
          <a:xfrm flipH="1" rot="-9942956">
            <a:off x="3145369" y="3367426"/>
            <a:ext cx="2374632" cy="276046"/>
          </a:xfrm>
          <a:prstGeom prst="parallelogram">
            <a:avLst>
              <a:gd fmla="val 25000"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425" name="Google Shape;425;p40"/>
          <p:cNvSpPr/>
          <p:nvPr/>
        </p:nvSpPr>
        <p:spPr>
          <a:xfrm flipH="1" rot="-9479134">
            <a:off x="5158650" y="4880858"/>
            <a:ext cx="3345448" cy="766145"/>
          </a:xfrm>
          <a:prstGeom prst="parallelogram">
            <a:avLst>
              <a:gd fmla="val 41787"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6" name="Google Shape;426;p40"/>
          <p:cNvCxnSpPr/>
          <p:nvPr/>
        </p:nvCxnSpPr>
        <p:spPr>
          <a:xfrm>
            <a:off x="3207200"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27" name="Google Shape;427;p40"/>
          <p:cNvSpPr/>
          <p:nvPr/>
        </p:nvSpPr>
        <p:spPr>
          <a:xfrm flipH="1" rot="-9479134">
            <a:off x="5195208" y="4235818"/>
            <a:ext cx="3272753" cy="585224"/>
          </a:xfrm>
          <a:prstGeom prst="parallelogram">
            <a:avLst>
              <a:gd fmla="val 41787" name="adj"/>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8" name="Google Shape;428;p40"/>
          <p:cNvCxnSpPr/>
          <p:nvPr/>
        </p:nvCxnSpPr>
        <p:spPr>
          <a:xfrm rot="10800000">
            <a:off x="1015260" y="3941920"/>
            <a:ext cx="4391988"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47"/>
              </a:srgbClr>
            </a:outerShdw>
          </a:effectLst>
        </p:spPr>
      </p:cxnSp>
      <p:cxnSp>
        <p:nvCxnSpPr>
          <p:cNvPr id="429" name="Google Shape;429;p40"/>
          <p:cNvCxnSpPr/>
          <p:nvPr/>
        </p:nvCxnSpPr>
        <p:spPr>
          <a:xfrm>
            <a:off x="5430286"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30" name="Google Shape;430;p40"/>
          <p:cNvSpPr txBox="1"/>
          <p:nvPr/>
        </p:nvSpPr>
        <p:spPr>
          <a:xfrm>
            <a:off x="930389" y="3914638"/>
            <a:ext cx="197001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rgbClr val="4DB6AC"/>
                </a:solidFill>
                <a:latin typeface="Calibri"/>
                <a:ea typeface="Calibri"/>
                <a:cs typeface="Calibri"/>
                <a:sym typeface="Calibri"/>
              </a:rPr>
              <a:t>What is this??</a:t>
            </a:r>
            <a:endParaRPr b="1" sz="1800">
              <a:solidFill>
                <a:srgbClr val="4DB6AC"/>
              </a:solidFill>
              <a:latin typeface="Calibri"/>
              <a:ea typeface="Calibri"/>
              <a:cs typeface="Calibri"/>
              <a:sym typeface="Calibri"/>
            </a:endParaRPr>
          </a:p>
        </p:txBody>
      </p:sp>
      <p:sp>
        <p:nvSpPr>
          <p:cNvPr id="431" name="Google Shape;431;p40"/>
          <p:cNvSpPr txBox="1"/>
          <p:nvPr/>
        </p:nvSpPr>
        <p:spPr>
          <a:xfrm>
            <a:off x="707571" y="1520823"/>
            <a:ext cx="7601858"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Open Sans"/>
                <a:ea typeface="Open Sans"/>
                <a:cs typeface="Open Sans"/>
                <a:sym typeface="Open Sans"/>
              </a:rPr>
              <a:t>Two packets, back-to-back</a:t>
            </a:r>
            <a:endParaRPr/>
          </a:p>
        </p:txBody>
      </p:sp>
      <p:sp>
        <p:nvSpPr>
          <p:cNvPr id="432" name="Google Shape;432;p40"/>
          <p:cNvSpPr txBox="1"/>
          <p:nvPr/>
        </p:nvSpPr>
        <p:spPr>
          <a:xfrm rot="-5400000">
            <a:off x="-1254482" y="4382423"/>
            <a:ext cx="33791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695D46"/>
                </a:solidFill>
                <a:latin typeface="Calibri"/>
                <a:ea typeface="Calibri"/>
                <a:cs typeface="Calibri"/>
                <a:sym typeface="Calibri"/>
              </a:rPr>
              <a:t>End-to-end delay of brown packet</a:t>
            </a:r>
            <a:endParaRPr sz="1800">
              <a:solidFill>
                <a:srgbClr val="695D46"/>
              </a:solidFill>
              <a:latin typeface="Calibri"/>
              <a:ea typeface="Calibri"/>
              <a:cs typeface="Calibri"/>
              <a:sym typeface="Calibri"/>
            </a:endParaRPr>
          </a:p>
        </p:txBody>
      </p:sp>
      <p:sp>
        <p:nvSpPr>
          <p:cNvPr id="433" name="Google Shape;433;p40"/>
          <p:cNvSpPr/>
          <p:nvPr/>
        </p:nvSpPr>
        <p:spPr>
          <a:xfrm>
            <a:off x="707571" y="3078747"/>
            <a:ext cx="268537" cy="3167331"/>
          </a:xfrm>
          <a:prstGeom prst="leftBrace">
            <a:avLst>
              <a:gd fmla="val 8333" name="adj1"/>
              <a:gd fmla="val 50000" name="adj2"/>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34" name="Google Shape;434;p40"/>
          <p:cNvCxnSpPr/>
          <p:nvPr/>
        </p:nvCxnSpPr>
        <p:spPr>
          <a:xfrm>
            <a:off x="8242518" y="2751431"/>
            <a:ext cx="0" cy="383319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47"/>
              </a:srgbClr>
            </a:outerShdw>
          </a:effectLst>
        </p:spPr>
      </p:cxnSp>
      <p:sp>
        <p:nvSpPr>
          <p:cNvPr id="435" name="Google Shape;435;p40"/>
          <p:cNvSpPr txBox="1"/>
          <p:nvPr/>
        </p:nvSpPr>
        <p:spPr>
          <a:xfrm>
            <a:off x="8277150" y="2782496"/>
            <a:ext cx="734328"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endParaRPr b="1" i="0" sz="4400" u="none" cap="none" strike="noStrike">
              <a:solidFill>
                <a:srgbClr val="EF6C00"/>
              </a:solidFill>
              <a:latin typeface="PT Sans Narrow"/>
              <a:ea typeface="PT Sans Narrow"/>
              <a:cs typeface="PT Sans Narrow"/>
              <a:sym typeface="PT Sans Narrow"/>
            </a:endParaRPr>
          </a:p>
        </p:txBody>
      </p:sp>
      <p:sp>
        <p:nvSpPr>
          <p:cNvPr id="441" name="Google Shape;441;p41"/>
          <p:cNvSpPr/>
          <p:nvPr/>
        </p:nvSpPr>
        <p:spPr>
          <a:xfrm flipH="1" rot="-9943026">
            <a:off x="3146549" y="3172920"/>
            <a:ext cx="2349319" cy="179575"/>
          </a:xfrm>
          <a:prstGeom prst="parallelogram">
            <a:avLst>
              <a:gd fmla="val 25000" name="adj"/>
            </a:avLst>
          </a:prstGeom>
          <a:solidFill>
            <a:schemeClr val="accent1"/>
          </a:solidFill>
          <a:ln cap="flat" cmpd="sng" w="9525">
            <a:solidFill>
              <a:schemeClr val="accent5"/>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42" name="Google Shape;442;p41"/>
          <p:cNvCxnSpPr/>
          <p:nvPr/>
        </p:nvCxnSpPr>
        <p:spPr>
          <a:xfrm rot="10800000">
            <a:off x="1015400" y="3082204"/>
            <a:ext cx="21918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443" name="Google Shape;443;p41"/>
          <p:cNvCxnSpPr/>
          <p:nvPr/>
        </p:nvCxnSpPr>
        <p:spPr>
          <a:xfrm rot="10800000">
            <a:off x="1015400" y="3384606"/>
            <a:ext cx="21918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444" name="Google Shape;444;p41"/>
          <p:cNvCxnSpPr/>
          <p:nvPr/>
        </p:nvCxnSpPr>
        <p:spPr>
          <a:xfrm rot="10800000">
            <a:off x="1015187" y="4285792"/>
            <a:ext cx="44151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sp>
        <p:nvSpPr>
          <p:cNvPr id="445" name="Google Shape;445;p41"/>
          <p:cNvSpPr txBox="1"/>
          <p:nvPr/>
        </p:nvSpPr>
        <p:spPr>
          <a:xfrm>
            <a:off x="799444" y="3059977"/>
            <a:ext cx="2185800" cy="338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46" name="Google Shape;446;p41"/>
          <p:cNvSpPr txBox="1"/>
          <p:nvPr/>
        </p:nvSpPr>
        <p:spPr>
          <a:xfrm>
            <a:off x="1132391" y="3522073"/>
            <a:ext cx="1852800" cy="338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cxnSp>
        <p:nvCxnSpPr>
          <p:cNvPr id="447" name="Google Shape;447;p41"/>
          <p:cNvCxnSpPr/>
          <p:nvPr/>
        </p:nvCxnSpPr>
        <p:spPr>
          <a:xfrm rot="10800000">
            <a:off x="1015187" y="5123483"/>
            <a:ext cx="44151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448" name="Google Shape;448;p41"/>
          <p:cNvCxnSpPr/>
          <p:nvPr/>
        </p:nvCxnSpPr>
        <p:spPr>
          <a:xfrm rot="10800000">
            <a:off x="1015282" y="6256804"/>
            <a:ext cx="71802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sp>
        <p:nvSpPr>
          <p:cNvPr id="449" name="Google Shape;449;p41"/>
          <p:cNvSpPr txBox="1"/>
          <p:nvPr/>
        </p:nvSpPr>
        <p:spPr>
          <a:xfrm>
            <a:off x="1015260" y="4578869"/>
            <a:ext cx="1970100" cy="338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chemeClr val="accent5"/>
                </a:solidFill>
                <a:latin typeface="Avenir"/>
                <a:ea typeface="Avenir"/>
                <a:cs typeface="Avenir"/>
                <a:sym typeface="Avenir"/>
              </a:rPr>
              <a:t>Transmission delay</a:t>
            </a:r>
            <a:endParaRPr sz="1600">
              <a:solidFill>
                <a:schemeClr val="accent5"/>
              </a:solidFill>
              <a:latin typeface="Avenir"/>
              <a:ea typeface="Avenir"/>
              <a:cs typeface="Avenir"/>
              <a:sym typeface="Avenir"/>
            </a:endParaRPr>
          </a:p>
        </p:txBody>
      </p:sp>
      <p:sp>
        <p:nvSpPr>
          <p:cNvPr id="450" name="Google Shape;450;p41"/>
          <p:cNvSpPr txBox="1"/>
          <p:nvPr/>
        </p:nvSpPr>
        <p:spPr>
          <a:xfrm>
            <a:off x="1047520" y="5562042"/>
            <a:ext cx="1852800" cy="338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Propagation delay</a:t>
            </a:r>
            <a:endParaRPr sz="1600">
              <a:solidFill>
                <a:srgbClr val="695D46"/>
              </a:solidFill>
              <a:latin typeface="Avenir"/>
              <a:ea typeface="Avenir"/>
              <a:cs typeface="Avenir"/>
              <a:sym typeface="Avenir"/>
            </a:endParaRPr>
          </a:p>
        </p:txBody>
      </p:sp>
      <p:pic>
        <p:nvPicPr>
          <p:cNvPr descr="monitor.png" id="451" name="Google Shape;451;p41"/>
          <p:cNvPicPr preferRelativeResize="0"/>
          <p:nvPr/>
        </p:nvPicPr>
        <p:blipFill rotWithShape="1">
          <a:blip r:embed="rId3">
            <a:alphaModFix/>
          </a:blip>
          <a:srcRect b="0" l="0" r="0" t="0"/>
          <a:stretch/>
        </p:blipFill>
        <p:spPr>
          <a:xfrm>
            <a:off x="2816040" y="1959170"/>
            <a:ext cx="782321" cy="782321"/>
          </a:xfrm>
          <a:prstGeom prst="rect">
            <a:avLst/>
          </a:prstGeom>
          <a:noFill/>
          <a:ln>
            <a:noFill/>
          </a:ln>
        </p:spPr>
      </p:pic>
      <p:pic>
        <p:nvPicPr>
          <p:cNvPr descr="laptop.png" id="452" name="Google Shape;452;p41"/>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453" name="Google Shape;453;p41"/>
          <p:cNvPicPr preferRelativeResize="0"/>
          <p:nvPr/>
        </p:nvPicPr>
        <p:blipFill rotWithShape="1">
          <a:blip r:embed="rId5">
            <a:alphaModFix/>
          </a:blip>
          <a:srcRect b="0" l="0" r="0" t="0"/>
          <a:stretch/>
        </p:blipFill>
        <p:spPr>
          <a:xfrm>
            <a:off x="4944533" y="2094824"/>
            <a:ext cx="972431" cy="646666"/>
          </a:xfrm>
          <a:prstGeom prst="rect">
            <a:avLst/>
          </a:prstGeom>
          <a:noFill/>
          <a:ln>
            <a:noFill/>
          </a:ln>
        </p:spPr>
      </p:pic>
      <p:sp>
        <p:nvSpPr>
          <p:cNvPr id="454" name="Google Shape;454;p41"/>
          <p:cNvSpPr/>
          <p:nvPr/>
        </p:nvSpPr>
        <p:spPr>
          <a:xfrm flipH="1" rot="-9942974">
            <a:off x="3145365" y="3367344"/>
            <a:ext cx="2374713" cy="276129"/>
          </a:xfrm>
          <a:prstGeom prst="parallelogram">
            <a:avLst>
              <a:gd fmla="val 25000"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455" name="Google Shape;455;p41"/>
          <p:cNvSpPr/>
          <p:nvPr/>
        </p:nvSpPr>
        <p:spPr>
          <a:xfrm flipH="1" rot="-9479092">
            <a:off x="5158606" y="4880758"/>
            <a:ext cx="3345325" cy="766221"/>
          </a:xfrm>
          <a:prstGeom prst="parallelogram">
            <a:avLst>
              <a:gd fmla="val 41787" name="adj"/>
            </a:avLst>
          </a:prstGeom>
          <a:solidFill>
            <a:schemeClr val="accent3"/>
          </a:solidFill>
          <a:ln cap="flat" cmpd="sng" w="25400">
            <a:solidFill>
              <a:srgbClr val="827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56" name="Google Shape;456;p41"/>
          <p:cNvCxnSpPr/>
          <p:nvPr/>
        </p:nvCxnSpPr>
        <p:spPr>
          <a:xfrm>
            <a:off x="3207200" y="2751431"/>
            <a:ext cx="0" cy="38331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sp>
        <p:nvSpPr>
          <p:cNvPr id="457" name="Google Shape;457;p41"/>
          <p:cNvSpPr/>
          <p:nvPr/>
        </p:nvSpPr>
        <p:spPr>
          <a:xfrm flipH="1" rot="-9479217">
            <a:off x="5195189" y="4235661"/>
            <a:ext cx="3272791" cy="585334"/>
          </a:xfrm>
          <a:prstGeom prst="parallelogram">
            <a:avLst>
              <a:gd fmla="val 41787" name="adj"/>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58" name="Google Shape;458;p41"/>
          <p:cNvCxnSpPr/>
          <p:nvPr/>
        </p:nvCxnSpPr>
        <p:spPr>
          <a:xfrm rot="10800000">
            <a:off x="1015248" y="3941920"/>
            <a:ext cx="4392000" cy="0"/>
          </a:xfrm>
          <a:prstGeom prst="straightConnector1">
            <a:avLst/>
          </a:prstGeom>
          <a:noFill/>
          <a:ln cap="flat" cmpd="sng" w="9525">
            <a:solidFill>
              <a:srgbClr val="695D46"/>
            </a:solidFill>
            <a:prstDash val="dash"/>
            <a:round/>
            <a:headEnd len="sm" w="sm" type="none"/>
            <a:tailEnd len="sm" w="sm" type="none"/>
          </a:ln>
          <a:effectLst>
            <a:outerShdw blurRad="40000" rotWithShape="0" dir="5400000" dist="20000">
              <a:srgbClr val="000000">
                <a:alpha val="37650"/>
              </a:srgbClr>
            </a:outerShdw>
          </a:effectLst>
        </p:spPr>
      </p:cxnSp>
      <p:cxnSp>
        <p:nvCxnSpPr>
          <p:cNvPr id="459" name="Google Shape;459;p41"/>
          <p:cNvCxnSpPr/>
          <p:nvPr/>
        </p:nvCxnSpPr>
        <p:spPr>
          <a:xfrm>
            <a:off x="5430286" y="2751431"/>
            <a:ext cx="0" cy="38331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sp>
        <p:nvSpPr>
          <p:cNvPr id="460" name="Google Shape;460;p41"/>
          <p:cNvSpPr txBox="1"/>
          <p:nvPr/>
        </p:nvSpPr>
        <p:spPr>
          <a:xfrm>
            <a:off x="707571" y="1520823"/>
            <a:ext cx="7602000" cy="369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Open Sans"/>
                <a:ea typeface="Open Sans"/>
                <a:cs typeface="Open Sans"/>
                <a:sym typeface="Open Sans"/>
              </a:rPr>
              <a:t>Two packets, back-to-back</a:t>
            </a:r>
            <a:endParaRPr/>
          </a:p>
        </p:txBody>
      </p:sp>
      <p:sp>
        <p:nvSpPr>
          <p:cNvPr id="461" name="Google Shape;461;p41"/>
          <p:cNvSpPr txBox="1"/>
          <p:nvPr/>
        </p:nvSpPr>
        <p:spPr>
          <a:xfrm rot="-5400000">
            <a:off x="-1254535" y="4382402"/>
            <a:ext cx="337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695D46"/>
                </a:solidFill>
                <a:latin typeface="Calibri"/>
                <a:ea typeface="Calibri"/>
                <a:cs typeface="Calibri"/>
                <a:sym typeface="Calibri"/>
              </a:rPr>
              <a:t>End-to-end delay of brown packet</a:t>
            </a:r>
            <a:endParaRPr sz="1800">
              <a:solidFill>
                <a:srgbClr val="695D46"/>
              </a:solidFill>
              <a:latin typeface="Calibri"/>
              <a:ea typeface="Calibri"/>
              <a:cs typeface="Calibri"/>
              <a:sym typeface="Calibri"/>
            </a:endParaRPr>
          </a:p>
        </p:txBody>
      </p:sp>
      <p:sp>
        <p:nvSpPr>
          <p:cNvPr id="462" name="Google Shape;462;p41"/>
          <p:cNvSpPr/>
          <p:nvPr/>
        </p:nvSpPr>
        <p:spPr>
          <a:xfrm>
            <a:off x="707571" y="3078747"/>
            <a:ext cx="268500" cy="3167400"/>
          </a:xfrm>
          <a:prstGeom prst="leftBrace">
            <a:avLst>
              <a:gd fmla="val 8333" name="adj1"/>
              <a:gd fmla="val 50000" name="adj2"/>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63" name="Google Shape;463;p41"/>
          <p:cNvCxnSpPr/>
          <p:nvPr/>
        </p:nvCxnSpPr>
        <p:spPr>
          <a:xfrm>
            <a:off x="8242518" y="2751431"/>
            <a:ext cx="0" cy="3833100"/>
          </a:xfrm>
          <a:prstGeom prst="straightConnector1">
            <a:avLst/>
          </a:prstGeom>
          <a:noFill/>
          <a:ln cap="flat" cmpd="sng" w="25400">
            <a:solidFill>
              <a:srgbClr val="695D46"/>
            </a:solidFill>
            <a:prstDash val="solid"/>
            <a:round/>
            <a:headEnd len="sm" w="sm" type="none"/>
            <a:tailEnd len="lg" w="lg" type="triangle"/>
          </a:ln>
          <a:effectLst>
            <a:outerShdw blurRad="40000" rotWithShape="0" dir="5400000" dist="20000">
              <a:srgbClr val="000000">
                <a:alpha val="37650"/>
              </a:srgbClr>
            </a:outerShdw>
          </a:effectLst>
        </p:spPr>
      </p:cxnSp>
      <p:sp>
        <p:nvSpPr>
          <p:cNvPr id="464" name="Google Shape;464;p41"/>
          <p:cNvSpPr txBox="1"/>
          <p:nvPr/>
        </p:nvSpPr>
        <p:spPr>
          <a:xfrm>
            <a:off x="8277150" y="2782496"/>
            <a:ext cx="7344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accent5"/>
                </a:solidFill>
                <a:latin typeface="Avenir"/>
                <a:ea typeface="Avenir"/>
                <a:cs typeface="Avenir"/>
                <a:sym typeface="Avenir"/>
              </a:rPr>
              <a:t>Time</a:t>
            </a:r>
            <a:endParaRPr sz="1800">
              <a:solidFill>
                <a:schemeClr val="accent5"/>
              </a:solidFill>
              <a:latin typeface="Avenir"/>
              <a:ea typeface="Avenir"/>
              <a:cs typeface="Avenir"/>
              <a:sym typeface="Avenir"/>
            </a:endParaRPr>
          </a:p>
        </p:txBody>
      </p:sp>
      <p:sp>
        <p:nvSpPr>
          <p:cNvPr id="465" name="Google Shape;465;p41"/>
          <p:cNvSpPr txBox="1"/>
          <p:nvPr/>
        </p:nvSpPr>
        <p:spPr>
          <a:xfrm>
            <a:off x="850877" y="3954394"/>
            <a:ext cx="1970100" cy="3387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600">
                <a:solidFill>
                  <a:srgbClr val="695D46"/>
                </a:solidFill>
                <a:latin typeface="Avenir"/>
                <a:ea typeface="Avenir"/>
                <a:cs typeface="Avenir"/>
                <a:sym typeface="Avenir"/>
              </a:rPr>
              <a:t>Queuing delay</a:t>
            </a:r>
            <a:endParaRPr sz="1600">
              <a:solidFill>
                <a:srgbClr val="695D46"/>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Ice Breaker (fa18 redux)</a:t>
            </a:r>
            <a:endParaRPr/>
          </a:p>
        </p:txBody>
      </p:sp>
      <p:pic>
        <p:nvPicPr>
          <p:cNvPr id="113" name="Google Shape;113;p15"/>
          <p:cNvPicPr preferRelativeResize="0"/>
          <p:nvPr/>
        </p:nvPicPr>
        <p:blipFill>
          <a:blip r:embed="rId3">
            <a:alphaModFix/>
          </a:blip>
          <a:stretch>
            <a:fillRect/>
          </a:stretch>
        </p:blipFill>
        <p:spPr>
          <a:xfrm>
            <a:off x="837050" y="1417638"/>
            <a:ext cx="7469907" cy="51355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2"/>
          <p:cNvSpPr txBox="1"/>
          <p:nvPr>
            <p:ph type="title"/>
          </p:nvPr>
        </p:nvSpPr>
        <p:spPr>
          <a:xfrm>
            <a:off x="457200" y="285748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Questions on Delays?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3"/>
          <p:cNvSpPr txBox="1"/>
          <p:nvPr>
            <p:ph type="title"/>
          </p:nvPr>
        </p:nvSpPr>
        <p:spPr>
          <a:xfrm>
            <a:off x="457200" y="274650"/>
            <a:ext cx="4843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Statistical Multiplexing</a:t>
            </a:r>
            <a:endParaRPr/>
          </a:p>
        </p:txBody>
      </p:sp>
      <p:sp>
        <p:nvSpPr>
          <p:cNvPr id="478" name="Google Shape;478;p43"/>
          <p:cNvSpPr/>
          <p:nvPr/>
        </p:nvSpPr>
        <p:spPr>
          <a:xfrm rot="736">
            <a:off x="5977974" y="2346007"/>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79" name="Google Shape;479;p43"/>
          <p:cNvSpPr/>
          <p:nvPr/>
        </p:nvSpPr>
        <p:spPr>
          <a:xfrm>
            <a:off x="5310625" y="136512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80" name="Google Shape;480;p43"/>
          <p:cNvSpPr/>
          <p:nvPr/>
        </p:nvSpPr>
        <p:spPr>
          <a:xfrm>
            <a:off x="6918775" y="3920025"/>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481" name="Google Shape;481;p43"/>
          <p:cNvCxnSpPr/>
          <p:nvPr/>
        </p:nvCxnSpPr>
        <p:spPr>
          <a:xfrm flipH="1" rot="10800000">
            <a:off x="5301000" y="3233325"/>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82" name="Google Shape;482;p43"/>
          <p:cNvCxnSpPr/>
          <p:nvPr/>
        </p:nvCxnSpPr>
        <p:spPr>
          <a:xfrm flipH="1" rot="10800000">
            <a:off x="5301000" y="2090325"/>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483" name="Google Shape;483;p43"/>
          <p:cNvCxnSpPr/>
          <p:nvPr/>
        </p:nvCxnSpPr>
        <p:spPr>
          <a:xfrm flipH="1" rot="10800000">
            <a:off x="5301000" y="445252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84" name="Google Shape;484;p43"/>
          <p:cNvSpPr txBox="1"/>
          <p:nvPr>
            <p:ph idx="4294967295" type="body"/>
          </p:nvPr>
        </p:nvSpPr>
        <p:spPr>
          <a:xfrm>
            <a:off x="533400" y="1752600"/>
            <a:ext cx="4371600" cy="202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95D46"/>
              </a:buClr>
              <a:buSzPts val="2400"/>
              <a:buFont typeface="Arial"/>
              <a:buChar char="•"/>
            </a:pPr>
            <a:r>
              <a:rPr lang="en-US">
                <a:latin typeface="Avenir"/>
                <a:ea typeface="Avenir"/>
                <a:cs typeface="Avenir"/>
                <a:sym typeface="Avenir"/>
              </a:rPr>
              <a:t>Sum of the peaks is always greater than the peak of the sums (peak of the aggregate). Usually much greater.</a:t>
            </a:r>
            <a:endParaRPr b="0" i="0" sz="2000" u="none" cap="none" strike="noStrike">
              <a:solidFill>
                <a:srgbClr val="695D46"/>
              </a:solidFill>
              <a:latin typeface="Avenir"/>
              <a:ea typeface="Avenir"/>
              <a:cs typeface="Avenir"/>
              <a:sym typeface="Avenir"/>
            </a:endParaRPr>
          </a:p>
        </p:txBody>
      </p:sp>
      <p:sp>
        <p:nvSpPr>
          <p:cNvPr id="485" name="Google Shape;485;p43"/>
          <p:cNvSpPr/>
          <p:nvPr/>
        </p:nvSpPr>
        <p:spPr>
          <a:xfrm>
            <a:off x="1065300" y="399167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486" name="Google Shape;486;p43"/>
          <p:cNvSpPr/>
          <p:nvPr/>
        </p:nvSpPr>
        <p:spPr>
          <a:xfrm rot="736">
            <a:off x="949799" y="4707632"/>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487" name="Google Shape;487;p43"/>
          <p:cNvSpPr/>
          <p:nvPr/>
        </p:nvSpPr>
        <p:spPr>
          <a:xfrm>
            <a:off x="1065300" y="5596975"/>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sp>
        <p:nvSpPr>
          <p:cNvPr id="488" name="Google Shape;488;p43"/>
          <p:cNvSpPr txBox="1"/>
          <p:nvPr/>
        </p:nvSpPr>
        <p:spPr>
          <a:xfrm>
            <a:off x="2574050" y="4384825"/>
            <a:ext cx="1115700" cy="15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600"/>
              <a:t>&gt;</a:t>
            </a:r>
            <a:endParaRPr sz="9600"/>
          </a:p>
        </p:txBody>
      </p:sp>
      <p:cxnSp>
        <p:nvCxnSpPr>
          <p:cNvPr id="489" name="Google Shape;489;p43"/>
          <p:cNvCxnSpPr/>
          <p:nvPr/>
        </p:nvCxnSpPr>
        <p:spPr>
          <a:xfrm>
            <a:off x="707450" y="3984850"/>
            <a:ext cx="0" cy="2122500"/>
          </a:xfrm>
          <a:prstGeom prst="straightConnector1">
            <a:avLst/>
          </a:prstGeom>
          <a:noFill/>
          <a:ln cap="flat" cmpd="sng" w="28575">
            <a:solidFill>
              <a:schemeClr val="dk2"/>
            </a:solidFill>
            <a:prstDash val="solid"/>
            <a:round/>
            <a:headEnd len="med" w="med" type="none"/>
            <a:tailEnd len="med" w="med" type="none"/>
          </a:ln>
        </p:spPr>
      </p:cxnSp>
      <p:cxnSp>
        <p:nvCxnSpPr>
          <p:cNvPr id="490" name="Google Shape;490;p43"/>
          <p:cNvCxnSpPr>
            <a:endCxn id="485" idx="0"/>
          </p:cNvCxnSpPr>
          <p:nvPr/>
        </p:nvCxnSpPr>
        <p:spPr>
          <a:xfrm flipH="1" rot="10800000">
            <a:off x="736200" y="3991675"/>
            <a:ext cx="913800" cy="7500"/>
          </a:xfrm>
          <a:prstGeom prst="straightConnector1">
            <a:avLst/>
          </a:prstGeom>
          <a:noFill/>
          <a:ln cap="flat" cmpd="sng" w="28575">
            <a:solidFill>
              <a:schemeClr val="dk2"/>
            </a:solidFill>
            <a:prstDash val="lgDash"/>
            <a:round/>
            <a:headEnd len="med" w="med" type="none"/>
            <a:tailEnd len="med" w="med" type="none"/>
          </a:ln>
        </p:spPr>
      </p:cxnSp>
      <p:cxnSp>
        <p:nvCxnSpPr>
          <p:cNvPr id="491" name="Google Shape;491;p43"/>
          <p:cNvCxnSpPr/>
          <p:nvPr/>
        </p:nvCxnSpPr>
        <p:spPr>
          <a:xfrm rot="10800000">
            <a:off x="707450" y="6118825"/>
            <a:ext cx="981900" cy="14400"/>
          </a:xfrm>
          <a:prstGeom prst="straightConnector1">
            <a:avLst/>
          </a:prstGeom>
          <a:noFill/>
          <a:ln cap="flat" cmpd="sng" w="28575">
            <a:solidFill>
              <a:schemeClr val="dk2"/>
            </a:solidFill>
            <a:prstDash val="lgDash"/>
            <a:round/>
            <a:headEnd len="med" w="med" type="none"/>
            <a:tailEnd len="med" w="med" type="none"/>
          </a:ln>
        </p:spPr>
      </p:cxnSp>
      <p:sp>
        <p:nvSpPr>
          <p:cNvPr id="492" name="Google Shape;492;p43"/>
          <p:cNvSpPr txBox="1"/>
          <p:nvPr/>
        </p:nvSpPr>
        <p:spPr>
          <a:xfrm>
            <a:off x="300900" y="4903375"/>
            <a:ext cx="3849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36</a:t>
            </a:r>
            <a:endParaRPr/>
          </a:p>
        </p:txBody>
      </p:sp>
      <p:cxnSp>
        <p:nvCxnSpPr>
          <p:cNvPr id="493" name="Google Shape;493;p43"/>
          <p:cNvCxnSpPr/>
          <p:nvPr/>
        </p:nvCxnSpPr>
        <p:spPr>
          <a:xfrm flipH="1">
            <a:off x="4084750" y="5255400"/>
            <a:ext cx="15600" cy="838800"/>
          </a:xfrm>
          <a:prstGeom prst="straightConnector1">
            <a:avLst/>
          </a:prstGeom>
          <a:noFill/>
          <a:ln cap="flat" cmpd="sng" w="28575">
            <a:solidFill>
              <a:schemeClr val="dk2"/>
            </a:solidFill>
            <a:prstDash val="solid"/>
            <a:round/>
            <a:headEnd len="med" w="med" type="none"/>
            <a:tailEnd len="med" w="med" type="none"/>
          </a:ln>
        </p:spPr>
      </p:cxnSp>
      <p:cxnSp>
        <p:nvCxnSpPr>
          <p:cNvPr id="494" name="Google Shape;494;p43"/>
          <p:cNvCxnSpPr/>
          <p:nvPr/>
        </p:nvCxnSpPr>
        <p:spPr>
          <a:xfrm>
            <a:off x="4100350" y="5226525"/>
            <a:ext cx="1591200" cy="6900"/>
          </a:xfrm>
          <a:prstGeom prst="straightConnector1">
            <a:avLst/>
          </a:prstGeom>
          <a:noFill/>
          <a:ln cap="flat" cmpd="sng" w="28575">
            <a:solidFill>
              <a:schemeClr val="dk2"/>
            </a:solidFill>
            <a:prstDash val="lgDash"/>
            <a:round/>
            <a:headEnd len="med" w="med" type="none"/>
            <a:tailEnd len="med" w="med" type="none"/>
          </a:ln>
        </p:spPr>
      </p:cxnSp>
      <p:cxnSp>
        <p:nvCxnSpPr>
          <p:cNvPr id="495" name="Google Shape;495;p43"/>
          <p:cNvCxnSpPr/>
          <p:nvPr/>
        </p:nvCxnSpPr>
        <p:spPr>
          <a:xfrm rot="10800000">
            <a:off x="4084838" y="6105888"/>
            <a:ext cx="981900" cy="14400"/>
          </a:xfrm>
          <a:prstGeom prst="straightConnector1">
            <a:avLst/>
          </a:prstGeom>
          <a:noFill/>
          <a:ln cap="flat" cmpd="sng" w="28575">
            <a:solidFill>
              <a:schemeClr val="dk2"/>
            </a:solidFill>
            <a:prstDash val="lgDash"/>
            <a:round/>
            <a:headEnd len="med" w="med" type="none"/>
            <a:tailEnd len="med" w="med" type="none"/>
          </a:ln>
        </p:spPr>
      </p:cxnSp>
      <p:sp>
        <p:nvSpPr>
          <p:cNvPr id="496" name="Google Shape;496;p43"/>
          <p:cNvSpPr txBox="1"/>
          <p:nvPr/>
        </p:nvSpPr>
        <p:spPr>
          <a:xfrm>
            <a:off x="3678288" y="5423838"/>
            <a:ext cx="3849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cxnSp>
        <p:nvCxnSpPr>
          <p:cNvPr id="497" name="Google Shape;497;p43"/>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498" name="Google Shape;498;p43"/>
          <p:cNvSpPr/>
          <p:nvPr/>
        </p:nvSpPr>
        <p:spPr>
          <a:xfrm>
            <a:off x="4504975" y="5390775"/>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499" name="Google Shape;499;p43"/>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0" name="Google Shape;500;p43"/>
          <p:cNvSpPr/>
          <p:nvPr/>
        </p:nvSpPr>
        <p:spPr>
          <a:xfrm>
            <a:off x="6113125" y="5592025"/>
            <a:ext cx="1169400" cy="542700"/>
          </a:xfrm>
          <a:prstGeom prst="trapezoid">
            <a:avLst>
              <a:gd fmla="val 52312"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01" name="Google Shape;501;p43"/>
          <p:cNvCxnSpPr/>
          <p:nvPr/>
        </p:nvCxnSpPr>
        <p:spPr>
          <a:xfrm flipH="1" rot="10800000">
            <a:off x="4495350" y="6115975"/>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02" name="Google Shape;502;p43"/>
          <p:cNvSpPr txBox="1"/>
          <p:nvPr/>
        </p:nvSpPr>
        <p:spPr>
          <a:xfrm>
            <a:off x="5660675" y="5584475"/>
            <a:ext cx="452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
        <p:nvSpPr>
          <p:cNvPr id="503" name="Google Shape;503;p43"/>
          <p:cNvSpPr/>
          <p:nvPr/>
        </p:nvSpPr>
        <p:spPr>
          <a:xfrm>
            <a:off x="5282025" y="5214875"/>
            <a:ext cx="1130725" cy="909500"/>
          </a:xfrm>
          <a:custGeom>
            <a:rect b="b" l="l" r="r" t="t"/>
            <a:pathLst>
              <a:path extrusionOk="0" h="36380" w="45229">
                <a:moveTo>
                  <a:pt x="0" y="6637"/>
                </a:moveTo>
                <a:lnTo>
                  <a:pt x="7866" y="0"/>
                </a:lnTo>
                <a:lnTo>
                  <a:pt x="40313" y="0"/>
                </a:lnTo>
                <a:lnTo>
                  <a:pt x="45229" y="15240"/>
                </a:lnTo>
                <a:lnTo>
                  <a:pt x="33184" y="36380"/>
                </a:lnTo>
                <a:lnTo>
                  <a:pt x="15732" y="36380"/>
                </a:lnTo>
                <a:close/>
              </a:path>
            </a:pathLst>
          </a:custGeom>
          <a:solidFill>
            <a:srgbClr val="FF9900"/>
          </a:solidFill>
          <a:ln>
            <a:noFill/>
          </a:ln>
        </p:spPr>
      </p:sp>
      <p:sp>
        <p:nvSpPr>
          <p:cNvPr id="504" name="Google Shape;504;p43"/>
          <p:cNvSpPr txBox="1"/>
          <p:nvPr/>
        </p:nvSpPr>
        <p:spPr>
          <a:xfrm>
            <a:off x="5647588" y="5468225"/>
            <a:ext cx="399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44"/>
          <p:cNvSpPr/>
          <p:nvPr/>
        </p:nvSpPr>
        <p:spPr>
          <a:xfrm rot="736">
            <a:off x="1283349" y="3270232"/>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sp>
        <p:nvSpPr>
          <p:cNvPr id="511" name="Google Shape;511;p4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Statistical Multiplexing</a:t>
            </a:r>
            <a:endParaRPr/>
          </a:p>
        </p:txBody>
      </p:sp>
      <p:sp>
        <p:nvSpPr>
          <p:cNvPr id="512" name="Google Shape;512;p44"/>
          <p:cNvSpPr/>
          <p:nvPr/>
        </p:nvSpPr>
        <p:spPr>
          <a:xfrm>
            <a:off x="616000" y="2289350"/>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sp>
        <p:nvSpPr>
          <p:cNvPr id="513" name="Google Shape;513;p44"/>
          <p:cNvSpPr/>
          <p:nvPr/>
        </p:nvSpPr>
        <p:spPr>
          <a:xfrm>
            <a:off x="2224150" y="4844250"/>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14" name="Google Shape;514;p44"/>
          <p:cNvCxnSpPr/>
          <p:nvPr/>
        </p:nvCxnSpPr>
        <p:spPr>
          <a:xfrm flipH="1" rot="10800000">
            <a:off x="606375" y="41575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15" name="Google Shape;515;p44"/>
          <p:cNvCxnSpPr/>
          <p:nvPr/>
        </p:nvCxnSpPr>
        <p:spPr>
          <a:xfrm flipH="1" rot="10800000">
            <a:off x="606375" y="30145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16" name="Google Shape;516;p44"/>
          <p:cNvCxnSpPr/>
          <p:nvPr/>
        </p:nvCxnSpPr>
        <p:spPr>
          <a:xfrm flipH="1" rot="10800000">
            <a:off x="606375" y="5376750"/>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17" name="Google Shape;517;p44"/>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18" name="Google Shape;518;p44"/>
          <p:cNvSpPr/>
          <p:nvPr/>
        </p:nvSpPr>
        <p:spPr>
          <a:xfrm>
            <a:off x="5182525" y="2728813"/>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519" name="Google Shape;519;p44"/>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20" name="Google Shape;520;p44"/>
          <p:cNvSpPr/>
          <p:nvPr/>
        </p:nvSpPr>
        <p:spPr>
          <a:xfrm>
            <a:off x="6790675" y="2930063"/>
            <a:ext cx="1169400" cy="542700"/>
          </a:xfrm>
          <a:prstGeom prst="trapezoid">
            <a:avLst>
              <a:gd fmla="val 5535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21" name="Google Shape;521;p44"/>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cxnSp>
        <p:nvCxnSpPr>
          <p:cNvPr id="522" name="Google Shape;522;p44"/>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23" name="Google Shape;523;p44"/>
          <p:cNvSpPr/>
          <p:nvPr/>
        </p:nvSpPr>
        <p:spPr>
          <a:xfrm>
            <a:off x="5298025" y="4527500"/>
            <a:ext cx="1169400" cy="715800"/>
          </a:xfrm>
          <a:prstGeom prst="trapezoid">
            <a:avLst>
              <a:gd fmla="val 5535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12</a:t>
            </a:r>
            <a:endParaRPr/>
          </a:p>
        </p:txBody>
      </p:sp>
      <p:cxnSp>
        <p:nvCxnSpPr>
          <p:cNvPr id="524" name="Google Shape;524;p44"/>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25" name="Google Shape;525;p44"/>
          <p:cNvSpPr/>
          <p:nvPr/>
        </p:nvSpPr>
        <p:spPr>
          <a:xfrm>
            <a:off x="6906175" y="4728750"/>
            <a:ext cx="1169400" cy="542700"/>
          </a:xfrm>
          <a:prstGeom prst="trapezoid">
            <a:avLst>
              <a:gd fmla="val 52312"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9</a:t>
            </a:r>
            <a:endParaRPr/>
          </a:p>
        </p:txBody>
      </p:sp>
      <p:cxnSp>
        <p:nvCxnSpPr>
          <p:cNvPr id="526" name="Google Shape;526;p44"/>
          <p:cNvCxnSpPr/>
          <p:nvPr/>
        </p:nvCxnSpPr>
        <p:spPr>
          <a:xfrm flipH="1" rot="10800000">
            <a:off x="5288400" y="5252700"/>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27" name="Google Shape;527;p44"/>
          <p:cNvSpPr/>
          <p:nvPr/>
        </p:nvSpPr>
        <p:spPr>
          <a:xfrm rot="736">
            <a:off x="5849874" y="2566695"/>
            <a:ext cx="1400400" cy="889200"/>
          </a:xfrm>
          <a:prstGeom prst="trapezoid">
            <a:avLst>
              <a:gd fmla="val 5386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15</a:t>
            </a:r>
            <a:endParaRPr/>
          </a:p>
        </p:txBody>
      </p:sp>
      <p:cxnSp>
        <p:nvCxnSpPr>
          <p:cNvPr id="528" name="Google Shape;528;p44"/>
          <p:cNvCxnSpPr/>
          <p:nvPr/>
        </p:nvCxnSpPr>
        <p:spPr>
          <a:xfrm flipH="1" rot="10800000">
            <a:off x="5172900" y="3454013"/>
            <a:ext cx="3513900" cy="10200"/>
          </a:xfrm>
          <a:prstGeom prst="straightConnector1">
            <a:avLst/>
          </a:prstGeom>
          <a:noFill/>
          <a:ln cap="flat" cmpd="sng" w="38100">
            <a:solidFill>
              <a:schemeClr val="dk2"/>
            </a:solidFill>
            <a:prstDash val="solid"/>
            <a:round/>
            <a:headEnd len="med" w="med" type="none"/>
            <a:tailEnd len="med" w="med" type="stealth"/>
          </a:ln>
        </p:spPr>
      </p:cxnSp>
      <p:sp>
        <p:nvSpPr>
          <p:cNvPr id="529" name="Google Shape;529;p44"/>
          <p:cNvSpPr txBox="1"/>
          <p:nvPr/>
        </p:nvSpPr>
        <p:spPr>
          <a:xfrm>
            <a:off x="6453725" y="4721200"/>
            <a:ext cx="452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
        <p:nvSpPr>
          <p:cNvPr id="530" name="Google Shape;530;p44"/>
          <p:cNvSpPr/>
          <p:nvPr/>
        </p:nvSpPr>
        <p:spPr>
          <a:xfrm>
            <a:off x="6075075" y="4351600"/>
            <a:ext cx="1130725" cy="909500"/>
          </a:xfrm>
          <a:custGeom>
            <a:rect b="b" l="l" r="r" t="t"/>
            <a:pathLst>
              <a:path extrusionOk="0" h="36380" w="45229">
                <a:moveTo>
                  <a:pt x="0" y="6637"/>
                </a:moveTo>
                <a:lnTo>
                  <a:pt x="7866" y="0"/>
                </a:lnTo>
                <a:lnTo>
                  <a:pt x="40313" y="0"/>
                </a:lnTo>
                <a:lnTo>
                  <a:pt x="45229" y="15240"/>
                </a:lnTo>
                <a:lnTo>
                  <a:pt x="33184" y="36380"/>
                </a:lnTo>
                <a:lnTo>
                  <a:pt x="15732" y="36380"/>
                </a:lnTo>
                <a:close/>
              </a:path>
            </a:pathLst>
          </a:custGeom>
          <a:solidFill>
            <a:srgbClr val="FF9900"/>
          </a:solidFill>
          <a:ln>
            <a:noFill/>
          </a:ln>
        </p:spPr>
      </p:sp>
      <p:sp>
        <p:nvSpPr>
          <p:cNvPr id="531" name="Google Shape;531;p44"/>
          <p:cNvSpPr txBox="1"/>
          <p:nvPr/>
        </p:nvSpPr>
        <p:spPr>
          <a:xfrm>
            <a:off x="6440638" y="4604950"/>
            <a:ext cx="399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15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45"/>
          <p:cNvSpPr txBox="1"/>
          <p:nvPr>
            <p:ph type="title"/>
          </p:nvPr>
        </p:nvSpPr>
        <p:spPr>
          <a:xfrm>
            <a:off x="457200" y="285748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Discussion Questions</a:t>
            </a:r>
            <a:endParaRPr/>
          </a:p>
        </p:txBody>
      </p:sp>
      <p:sp>
        <p:nvSpPr>
          <p:cNvPr id="538" name="Google Shape;538;p45"/>
          <p:cNvSpPr txBox="1"/>
          <p:nvPr/>
        </p:nvSpPr>
        <p:spPr>
          <a:xfrm>
            <a:off x="2528400" y="4000500"/>
            <a:ext cx="4087200" cy="17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Open Sans"/>
                <a:ea typeface="Open Sans"/>
                <a:cs typeface="Open Sans"/>
                <a:sym typeface="Open Sans"/>
              </a:rPr>
              <a:t>Disclaimer:</a:t>
            </a:r>
            <a:br>
              <a:rPr lang="en-US">
                <a:latin typeface="Open Sans"/>
                <a:ea typeface="Open Sans"/>
                <a:cs typeface="Open Sans"/>
                <a:sym typeface="Open Sans"/>
              </a:rPr>
            </a:br>
            <a:r>
              <a:rPr lang="en-US">
                <a:latin typeface="Open Sans"/>
                <a:ea typeface="Open Sans"/>
                <a:cs typeface="Open Sans"/>
                <a:sym typeface="Open Sans"/>
              </a:rPr>
              <a:t>We will not finish these in section, that is </a:t>
            </a:r>
            <a:r>
              <a:rPr b="1" lang="en-US">
                <a:latin typeface="Open Sans"/>
                <a:ea typeface="Open Sans"/>
                <a:cs typeface="Open Sans"/>
                <a:sym typeface="Open Sans"/>
              </a:rPr>
              <a:t>okay</a:t>
            </a:r>
            <a:r>
              <a:rPr lang="en-US">
                <a:latin typeface="Open Sans"/>
                <a:ea typeface="Open Sans"/>
                <a:cs typeface="Open Sans"/>
                <a:sym typeface="Open Sans"/>
              </a:rPr>
              <a:t> </a:t>
            </a:r>
            <a:endParaRPr>
              <a:latin typeface="Open Sans"/>
              <a:ea typeface="Open Sans"/>
              <a:cs typeface="Open Sans"/>
              <a:sym typeface="Open Sans"/>
            </a:endParaRPr>
          </a:p>
        </p:txBody>
      </p:sp>
      <p:sp>
        <p:nvSpPr>
          <p:cNvPr id="539" name="Google Shape;539;p45"/>
          <p:cNvSpPr txBox="1"/>
          <p:nvPr/>
        </p:nvSpPr>
        <p:spPr>
          <a:xfrm>
            <a:off x="2528400" y="4457700"/>
            <a:ext cx="4087200" cy="17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Open Sans"/>
                <a:ea typeface="Open Sans"/>
                <a:cs typeface="Open Sans"/>
                <a:sym typeface="Open Sans"/>
              </a:rPr>
              <a:t>1,2,4,3,5</a:t>
            </a: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pic>
        <p:nvPicPr>
          <p:cNvPr id="545" name="Google Shape;545;p46"/>
          <p:cNvPicPr preferRelativeResize="0"/>
          <p:nvPr/>
        </p:nvPicPr>
        <p:blipFill>
          <a:blip r:embed="rId3">
            <a:alphaModFix/>
          </a:blip>
          <a:stretch>
            <a:fillRect/>
          </a:stretch>
        </p:blipFill>
        <p:spPr>
          <a:xfrm>
            <a:off x="628812" y="99238"/>
            <a:ext cx="8157623" cy="6659525"/>
          </a:xfrm>
          <a:prstGeom prst="rect">
            <a:avLst/>
          </a:prstGeom>
          <a:noFill/>
          <a:ln>
            <a:noFill/>
          </a:ln>
        </p:spPr>
      </p:pic>
      <p:sp>
        <p:nvSpPr>
          <p:cNvPr id="546" name="Google Shape;546;p46"/>
          <p:cNvSpPr/>
          <p:nvPr/>
        </p:nvSpPr>
        <p:spPr>
          <a:xfrm>
            <a:off x="837400" y="1284975"/>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a:off x="903175" y="2634900"/>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a:off x="837400" y="3710550"/>
            <a:ext cx="7608900" cy="70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a:off x="837400" y="4937747"/>
            <a:ext cx="7608900" cy="471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a:off x="903175" y="5830450"/>
            <a:ext cx="76089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pic>
        <p:nvPicPr>
          <p:cNvPr id="556" name="Google Shape;556;p47"/>
          <p:cNvPicPr preferRelativeResize="0"/>
          <p:nvPr/>
        </p:nvPicPr>
        <p:blipFill>
          <a:blip r:embed="rId3">
            <a:alphaModFix/>
          </a:blip>
          <a:stretch>
            <a:fillRect/>
          </a:stretch>
        </p:blipFill>
        <p:spPr>
          <a:xfrm>
            <a:off x="152400" y="282350"/>
            <a:ext cx="8839201" cy="1796980"/>
          </a:xfrm>
          <a:prstGeom prst="rect">
            <a:avLst/>
          </a:prstGeom>
          <a:noFill/>
          <a:ln>
            <a:noFill/>
          </a:ln>
        </p:spPr>
      </p:pic>
      <p:pic>
        <p:nvPicPr>
          <p:cNvPr id="557" name="Google Shape;557;p47"/>
          <p:cNvPicPr preferRelativeResize="0"/>
          <p:nvPr/>
        </p:nvPicPr>
        <p:blipFill rotWithShape="1">
          <a:blip r:embed="rId4">
            <a:alphaModFix/>
          </a:blip>
          <a:srcRect b="0" l="0" r="0" t="15704"/>
          <a:stretch/>
        </p:blipFill>
        <p:spPr>
          <a:xfrm>
            <a:off x="152400" y="1905800"/>
            <a:ext cx="8839200" cy="1626075"/>
          </a:xfrm>
          <a:prstGeom prst="rect">
            <a:avLst/>
          </a:prstGeom>
          <a:noFill/>
          <a:ln>
            <a:noFill/>
          </a:ln>
        </p:spPr>
      </p:pic>
      <p:pic>
        <p:nvPicPr>
          <p:cNvPr id="558" name="Google Shape;558;p47"/>
          <p:cNvPicPr preferRelativeResize="0"/>
          <p:nvPr/>
        </p:nvPicPr>
        <p:blipFill>
          <a:blip r:embed="rId5">
            <a:alphaModFix/>
          </a:blip>
          <a:stretch>
            <a:fillRect/>
          </a:stretch>
        </p:blipFill>
        <p:spPr>
          <a:xfrm>
            <a:off x="664575" y="3531875"/>
            <a:ext cx="7814848" cy="3167299"/>
          </a:xfrm>
          <a:prstGeom prst="rect">
            <a:avLst/>
          </a:prstGeom>
          <a:noFill/>
          <a:ln>
            <a:noFill/>
          </a:ln>
        </p:spPr>
      </p:pic>
      <p:sp>
        <p:nvSpPr>
          <p:cNvPr id="559" name="Google Shape;559;p47"/>
          <p:cNvSpPr/>
          <p:nvPr/>
        </p:nvSpPr>
        <p:spPr>
          <a:xfrm>
            <a:off x="767550" y="4085912"/>
            <a:ext cx="7814700" cy="261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pic>
        <p:nvPicPr>
          <p:cNvPr id="565" name="Google Shape;565;p48"/>
          <p:cNvPicPr preferRelativeResize="0"/>
          <p:nvPr/>
        </p:nvPicPr>
        <p:blipFill>
          <a:blip r:embed="rId3">
            <a:alphaModFix/>
          </a:blip>
          <a:stretch>
            <a:fillRect/>
          </a:stretch>
        </p:blipFill>
        <p:spPr>
          <a:xfrm>
            <a:off x="152400" y="282350"/>
            <a:ext cx="8839201" cy="1796980"/>
          </a:xfrm>
          <a:prstGeom prst="rect">
            <a:avLst/>
          </a:prstGeom>
          <a:noFill/>
          <a:ln>
            <a:noFill/>
          </a:ln>
        </p:spPr>
      </p:pic>
      <p:pic>
        <p:nvPicPr>
          <p:cNvPr id="566" name="Google Shape;566;p48"/>
          <p:cNvPicPr preferRelativeResize="0"/>
          <p:nvPr/>
        </p:nvPicPr>
        <p:blipFill rotWithShape="1">
          <a:blip r:embed="rId4">
            <a:alphaModFix/>
          </a:blip>
          <a:srcRect b="0" l="0" r="0" t="15704"/>
          <a:stretch/>
        </p:blipFill>
        <p:spPr>
          <a:xfrm>
            <a:off x="152400" y="1905800"/>
            <a:ext cx="8839200" cy="1626075"/>
          </a:xfrm>
          <a:prstGeom prst="rect">
            <a:avLst/>
          </a:prstGeom>
          <a:noFill/>
          <a:ln>
            <a:noFill/>
          </a:ln>
        </p:spPr>
      </p:pic>
      <p:pic>
        <p:nvPicPr>
          <p:cNvPr id="567" name="Google Shape;567;p48"/>
          <p:cNvPicPr preferRelativeResize="0"/>
          <p:nvPr/>
        </p:nvPicPr>
        <p:blipFill>
          <a:blip r:embed="rId5">
            <a:alphaModFix/>
          </a:blip>
          <a:stretch>
            <a:fillRect/>
          </a:stretch>
        </p:blipFill>
        <p:spPr>
          <a:xfrm>
            <a:off x="152400" y="3612076"/>
            <a:ext cx="8839202" cy="5323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id="573" name="Google Shape;573;p49"/>
          <p:cNvPicPr preferRelativeResize="0"/>
          <p:nvPr/>
        </p:nvPicPr>
        <p:blipFill rotWithShape="1">
          <a:blip r:embed="rId3">
            <a:alphaModFix/>
          </a:blip>
          <a:srcRect b="83763" l="0" r="0" t="0"/>
          <a:stretch/>
        </p:blipFill>
        <p:spPr>
          <a:xfrm>
            <a:off x="152400" y="122240"/>
            <a:ext cx="8839201" cy="570774"/>
          </a:xfrm>
          <a:prstGeom prst="rect">
            <a:avLst/>
          </a:prstGeom>
          <a:noFill/>
          <a:ln>
            <a:noFill/>
          </a:ln>
        </p:spPr>
      </p:pic>
      <p:pic>
        <p:nvPicPr>
          <p:cNvPr id="574" name="Google Shape;574;p49"/>
          <p:cNvPicPr preferRelativeResize="0"/>
          <p:nvPr/>
        </p:nvPicPr>
        <p:blipFill>
          <a:blip r:embed="rId4">
            <a:alphaModFix/>
          </a:blip>
          <a:stretch>
            <a:fillRect/>
          </a:stretch>
        </p:blipFill>
        <p:spPr>
          <a:xfrm>
            <a:off x="282350" y="4570925"/>
            <a:ext cx="5690526" cy="2012250"/>
          </a:xfrm>
          <a:prstGeom prst="rect">
            <a:avLst/>
          </a:prstGeom>
          <a:noFill/>
          <a:ln>
            <a:noFill/>
          </a:ln>
        </p:spPr>
      </p:pic>
      <p:pic>
        <p:nvPicPr>
          <p:cNvPr id="575" name="Google Shape;575;p49"/>
          <p:cNvPicPr preferRelativeResize="0"/>
          <p:nvPr/>
        </p:nvPicPr>
        <p:blipFill rotWithShape="1">
          <a:blip r:embed="rId3">
            <a:alphaModFix/>
          </a:blip>
          <a:srcRect b="0" l="0" r="0" t="27917"/>
          <a:stretch/>
        </p:blipFill>
        <p:spPr>
          <a:xfrm>
            <a:off x="152400" y="378544"/>
            <a:ext cx="8839201" cy="2411150"/>
          </a:xfrm>
          <a:prstGeom prst="rect">
            <a:avLst/>
          </a:prstGeom>
          <a:noFill/>
          <a:ln>
            <a:noFill/>
          </a:ln>
        </p:spPr>
      </p:pic>
      <p:pic>
        <p:nvPicPr>
          <p:cNvPr id="576" name="Google Shape;576;p49"/>
          <p:cNvPicPr preferRelativeResize="0"/>
          <p:nvPr/>
        </p:nvPicPr>
        <p:blipFill>
          <a:blip r:embed="rId5">
            <a:alphaModFix/>
          </a:blip>
          <a:stretch>
            <a:fillRect/>
          </a:stretch>
        </p:blipFill>
        <p:spPr>
          <a:xfrm>
            <a:off x="282350" y="2669400"/>
            <a:ext cx="6351803" cy="1925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id="582" name="Google Shape;582;p50"/>
          <p:cNvPicPr preferRelativeResize="0"/>
          <p:nvPr/>
        </p:nvPicPr>
        <p:blipFill>
          <a:blip r:embed="rId3">
            <a:alphaModFix/>
          </a:blip>
          <a:stretch>
            <a:fillRect/>
          </a:stretch>
        </p:blipFill>
        <p:spPr>
          <a:xfrm>
            <a:off x="152400" y="340100"/>
            <a:ext cx="8839202" cy="5323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pic>
        <p:nvPicPr>
          <p:cNvPr id="588" name="Google Shape;588;p51"/>
          <p:cNvPicPr preferRelativeResize="0"/>
          <p:nvPr/>
        </p:nvPicPr>
        <p:blipFill>
          <a:blip r:embed="rId3">
            <a:alphaModFix/>
          </a:blip>
          <a:stretch>
            <a:fillRect/>
          </a:stretch>
        </p:blipFill>
        <p:spPr>
          <a:xfrm>
            <a:off x="152400" y="3036288"/>
            <a:ext cx="8839199" cy="3786401"/>
          </a:xfrm>
          <a:prstGeom prst="rect">
            <a:avLst/>
          </a:prstGeom>
          <a:noFill/>
          <a:ln>
            <a:noFill/>
          </a:ln>
        </p:spPr>
      </p:pic>
      <p:pic>
        <p:nvPicPr>
          <p:cNvPr id="589" name="Google Shape;589;p51"/>
          <p:cNvPicPr preferRelativeResize="0"/>
          <p:nvPr/>
        </p:nvPicPr>
        <p:blipFill>
          <a:blip r:embed="rId4">
            <a:alphaModFix/>
          </a:blip>
          <a:stretch>
            <a:fillRect/>
          </a:stretch>
        </p:blipFill>
        <p:spPr>
          <a:xfrm>
            <a:off x="152400" y="340100"/>
            <a:ext cx="8839202" cy="532333"/>
          </a:xfrm>
          <a:prstGeom prst="rect">
            <a:avLst/>
          </a:prstGeom>
          <a:noFill/>
          <a:ln>
            <a:noFill/>
          </a:ln>
        </p:spPr>
      </p:pic>
      <p:pic>
        <p:nvPicPr>
          <p:cNvPr id="590" name="Google Shape;590;p51"/>
          <p:cNvPicPr preferRelativeResize="0"/>
          <p:nvPr/>
        </p:nvPicPr>
        <p:blipFill>
          <a:blip r:embed="rId5">
            <a:alphaModFix/>
          </a:blip>
          <a:stretch>
            <a:fillRect/>
          </a:stretch>
        </p:blipFill>
        <p:spPr>
          <a:xfrm>
            <a:off x="0" y="1024811"/>
            <a:ext cx="4868974" cy="2165950"/>
          </a:xfrm>
          <a:prstGeom prst="rect">
            <a:avLst/>
          </a:prstGeom>
          <a:noFill/>
          <a:ln>
            <a:noFill/>
          </a:ln>
        </p:spPr>
      </p:pic>
      <p:pic>
        <p:nvPicPr>
          <p:cNvPr id="591" name="Google Shape;591;p51"/>
          <p:cNvPicPr preferRelativeResize="0"/>
          <p:nvPr/>
        </p:nvPicPr>
        <p:blipFill>
          <a:blip r:embed="rId6">
            <a:alphaModFix/>
          </a:blip>
          <a:stretch>
            <a:fillRect/>
          </a:stretch>
        </p:blipFill>
        <p:spPr>
          <a:xfrm>
            <a:off x="4827406" y="1102062"/>
            <a:ext cx="4240394" cy="2011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Delays</a:t>
            </a:r>
            <a:endParaRPr b="1" i="0" sz="4400" u="none" cap="none" strike="noStrike">
              <a:solidFill>
                <a:srgbClr val="EF6C00"/>
              </a:solidFill>
              <a:latin typeface="PT Sans Narrow"/>
              <a:ea typeface="PT Sans Narrow"/>
              <a:cs typeface="PT Sans Narrow"/>
              <a:sym typeface="PT Sans Narrow"/>
            </a:endParaRPr>
          </a:p>
        </p:txBody>
      </p:sp>
      <p:sp>
        <p:nvSpPr>
          <p:cNvPr id="120" name="Google Shape;12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342900" marR="0" rtl="0" algn="l">
              <a:spcBef>
                <a:spcPts val="480"/>
              </a:spcBef>
              <a:spcAft>
                <a:spcPts val="0"/>
              </a:spcAft>
              <a:buNone/>
            </a:pPr>
            <a:r>
              <a:t/>
            </a:r>
            <a:endParaRPr>
              <a:latin typeface="Avenir"/>
              <a:ea typeface="Avenir"/>
              <a:cs typeface="Avenir"/>
              <a:sym typeface="Avenir"/>
            </a:endParaRPr>
          </a:p>
          <a:p>
            <a:pPr indent="0" lvl="0" marL="342900" marR="0" rtl="0" algn="l">
              <a:spcBef>
                <a:spcPts val="480"/>
              </a:spcBef>
              <a:spcAft>
                <a:spcPts val="0"/>
              </a:spcAft>
              <a:buNone/>
            </a:pPr>
            <a:r>
              <a:t/>
            </a:r>
            <a:endParaRPr>
              <a:latin typeface="Avenir"/>
              <a:ea typeface="Avenir"/>
              <a:cs typeface="Avenir"/>
              <a:sym typeface="Avenir"/>
            </a:endParaRPr>
          </a:p>
          <a:p>
            <a:pPr indent="0" lvl="0" marL="342900" marR="0" rtl="0" algn="l">
              <a:spcBef>
                <a:spcPts val="480"/>
              </a:spcBef>
              <a:spcAft>
                <a:spcPts val="0"/>
              </a:spcAft>
              <a:buNone/>
            </a:pPr>
            <a:r>
              <a:t/>
            </a:r>
            <a:endParaRPr>
              <a:latin typeface="Avenir"/>
              <a:ea typeface="Avenir"/>
              <a:cs typeface="Avenir"/>
              <a:sym typeface="Avenir"/>
            </a:endParaRPr>
          </a:p>
          <a:p>
            <a:pPr indent="-285750" lvl="1" marL="742950" rtl="0" algn="l">
              <a:spcBef>
                <a:spcPts val="400"/>
              </a:spcBef>
              <a:spcAft>
                <a:spcPts val="0"/>
              </a:spcAft>
              <a:buClr>
                <a:srgbClr val="695D46"/>
              </a:buClr>
              <a:buSzPts val="2000"/>
              <a:buFont typeface="Arial"/>
              <a:buChar char="–"/>
            </a:pPr>
            <a:r>
              <a:rPr lang="en-US">
                <a:solidFill>
                  <a:schemeClr val="accent5"/>
                </a:solidFill>
                <a:latin typeface="Avenir"/>
                <a:ea typeface="Avenir"/>
                <a:cs typeface="Avenir"/>
                <a:sym typeface="Avenir"/>
              </a:rPr>
              <a:t>your </a:t>
            </a:r>
            <a:r>
              <a:rPr b="1" lang="en-US">
                <a:solidFill>
                  <a:schemeClr val="accent5"/>
                </a:solidFill>
                <a:latin typeface="Avenir"/>
                <a:ea typeface="Avenir"/>
                <a:cs typeface="Avenir"/>
                <a:sym typeface="Avenir"/>
              </a:rPr>
              <a:t>distance</a:t>
            </a:r>
            <a:r>
              <a:rPr lang="en-US">
                <a:solidFill>
                  <a:schemeClr val="accent5"/>
                </a:solidFill>
                <a:latin typeface="Avenir"/>
                <a:ea typeface="Avenir"/>
                <a:cs typeface="Avenir"/>
                <a:sym typeface="Avenir"/>
              </a:rPr>
              <a:t> from the destination</a:t>
            </a:r>
            <a:br>
              <a:rPr lang="en-US">
                <a:solidFill>
                  <a:schemeClr val="accent5"/>
                </a:solidFill>
                <a:latin typeface="Avenir"/>
                <a:ea typeface="Avenir"/>
                <a:cs typeface="Avenir"/>
                <a:sym typeface="Avenir"/>
              </a:rPr>
            </a:br>
            <a:r>
              <a:rPr lang="en-US">
                <a:solidFill>
                  <a:schemeClr val="accent5"/>
                </a:solidFill>
                <a:latin typeface="Avenir"/>
                <a:ea typeface="Avenir"/>
                <a:cs typeface="Avenir"/>
                <a:sym typeface="Avenir"/>
              </a:rPr>
              <a:t>→ </a:t>
            </a:r>
            <a:r>
              <a:rPr lang="en-US">
                <a:solidFill>
                  <a:schemeClr val="accent1"/>
                </a:solidFill>
                <a:latin typeface="Avenir"/>
                <a:ea typeface="Avenir"/>
                <a:cs typeface="Avenir"/>
                <a:sym typeface="Avenir"/>
              </a:rPr>
              <a:t>propagation delay</a:t>
            </a:r>
            <a:endParaRPr b="1">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1" i="0" lang="en-US" sz="2000" u="none" cap="none" strike="noStrike">
                <a:solidFill>
                  <a:srgbClr val="695D46"/>
                </a:solidFill>
                <a:latin typeface="Avenir"/>
                <a:ea typeface="Avenir"/>
                <a:cs typeface="Avenir"/>
                <a:sym typeface="Avenir"/>
              </a:rPr>
              <a:t>how much data </a:t>
            </a:r>
            <a:r>
              <a:rPr b="0" i="0" lang="en-US" sz="2000" u="none" cap="none" strike="noStrike">
                <a:solidFill>
                  <a:srgbClr val="695D46"/>
                </a:solidFill>
                <a:latin typeface="Avenir"/>
                <a:ea typeface="Avenir"/>
                <a:cs typeface="Avenir"/>
                <a:sym typeface="Avenir"/>
              </a:rPr>
              <a:t>you’re sending and the </a:t>
            </a:r>
            <a:r>
              <a:rPr b="1" i="0" lang="en-US" sz="2000" u="none" cap="none" strike="noStrike">
                <a:solidFill>
                  <a:srgbClr val="695D46"/>
                </a:solidFill>
                <a:latin typeface="Avenir"/>
                <a:ea typeface="Avenir"/>
                <a:cs typeface="Avenir"/>
                <a:sym typeface="Avenir"/>
              </a:rPr>
              <a:t>link speed</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rgbClr val="EF6C00"/>
                </a:solidFill>
                <a:latin typeface="Avenir"/>
                <a:ea typeface="Avenir"/>
                <a:cs typeface="Avenir"/>
                <a:sym typeface="Avenir"/>
              </a:rPr>
              <a:t>transmission delay</a:t>
            </a:r>
            <a:endParaRPr b="0" i="0" sz="2000" u="none" cap="none" strike="noStrike">
              <a:solidFill>
                <a:schemeClr val="accent1"/>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the </a:t>
            </a:r>
            <a:r>
              <a:rPr b="1" i="0" lang="en-US" sz="2000" u="none" cap="none" strike="noStrike">
                <a:solidFill>
                  <a:srgbClr val="695D46"/>
                </a:solidFill>
                <a:latin typeface="Avenir"/>
                <a:ea typeface="Avenir"/>
                <a:cs typeface="Avenir"/>
                <a:sym typeface="Avenir"/>
              </a:rPr>
              <a:t>traffic pattern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queuing delay</a:t>
            </a:r>
            <a:endParaRP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how fast </a:t>
            </a:r>
            <a:r>
              <a:rPr b="1" i="0" lang="en-US" sz="2000" u="none" cap="none" strike="noStrike">
                <a:solidFill>
                  <a:srgbClr val="695D46"/>
                </a:solidFill>
                <a:latin typeface="Avenir"/>
                <a:ea typeface="Avenir"/>
                <a:cs typeface="Avenir"/>
                <a:sym typeface="Avenir"/>
              </a:rPr>
              <a:t>routers </a:t>
            </a:r>
            <a:r>
              <a:rPr b="0" i="0" lang="en-US" sz="2000" u="none" cap="none" strike="noStrike">
                <a:solidFill>
                  <a:srgbClr val="695D46"/>
                </a:solidFill>
                <a:latin typeface="Avenir"/>
                <a:ea typeface="Avenir"/>
                <a:cs typeface="Avenir"/>
                <a:sym typeface="Avenir"/>
              </a:rPr>
              <a:t>process the packet header</a:t>
            </a:r>
            <a:br>
              <a:rPr b="0" i="0" lang="en-US" sz="2000" u="none" cap="none" strike="noStrike">
                <a:solidFill>
                  <a:schemeClr val="accent1"/>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a:t>
            </a:r>
            <a:r>
              <a:rPr b="0" i="0" lang="en-US" sz="2000" u="none" cap="none" strike="noStrike">
                <a:solidFill>
                  <a:schemeClr val="accent1"/>
                </a:solidFill>
                <a:latin typeface="Avenir"/>
                <a:ea typeface="Avenir"/>
                <a:cs typeface="Avenir"/>
                <a:sym typeface="Avenir"/>
              </a:rPr>
              <a:t> processing delay</a:t>
            </a:r>
            <a:endParaRPr b="0" i="0" sz="2000" u="none" cap="none" strike="noStrike">
              <a:solidFill>
                <a:srgbClr val="695D46"/>
              </a:solidFill>
              <a:latin typeface="Avenir"/>
              <a:ea typeface="Avenir"/>
              <a:cs typeface="Avenir"/>
              <a:sym typeface="Avenir"/>
            </a:endParaRPr>
          </a:p>
        </p:txBody>
      </p:sp>
      <p:sp>
        <p:nvSpPr>
          <p:cNvPr id="121" name="Google Shape;121;p16"/>
          <p:cNvSpPr txBox="1"/>
          <p:nvPr/>
        </p:nvSpPr>
        <p:spPr>
          <a:xfrm>
            <a:off x="449576" y="1549975"/>
            <a:ext cx="7175100" cy="30000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accent5"/>
              </a:buClr>
              <a:buSzPts val="2400"/>
              <a:buChar char="•"/>
            </a:pPr>
            <a:r>
              <a:rPr lang="en-US" sz="2400">
                <a:solidFill>
                  <a:schemeClr val="accent5"/>
                </a:solidFill>
                <a:latin typeface="Avenir"/>
                <a:ea typeface="Avenir"/>
                <a:cs typeface="Avenir"/>
                <a:sym typeface="Avenir"/>
              </a:rPr>
              <a:t>How long does it take for your data to reach its destination?</a:t>
            </a:r>
            <a:endParaRPr sz="2400">
              <a:solidFill>
                <a:schemeClr val="accent5"/>
              </a:solidFill>
              <a:latin typeface="Open Sans"/>
              <a:ea typeface="Open Sans"/>
              <a:cs typeface="Open Sans"/>
              <a:sym typeface="Open Sans"/>
            </a:endParaRPr>
          </a:p>
          <a:p>
            <a:pPr indent="-342900" lvl="0" marL="342900" rtl="0" algn="l">
              <a:spcBef>
                <a:spcPts val="480"/>
              </a:spcBef>
              <a:spcAft>
                <a:spcPts val="0"/>
              </a:spcAft>
              <a:buClr>
                <a:schemeClr val="accent5"/>
              </a:buClr>
              <a:buSzPts val="2400"/>
              <a:buChar char="•"/>
            </a:pPr>
            <a:r>
              <a:rPr lang="en-US" sz="2400">
                <a:solidFill>
                  <a:schemeClr val="accent5"/>
                </a:solidFill>
                <a:latin typeface="Avenir"/>
                <a:ea typeface="Avenir"/>
                <a:cs typeface="Avenir"/>
                <a:sym typeface="Avenir"/>
              </a:rPr>
              <a:t>It depends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pic>
        <p:nvPicPr>
          <p:cNvPr id="597" name="Google Shape;597;p52"/>
          <p:cNvPicPr preferRelativeResize="0"/>
          <p:nvPr/>
        </p:nvPicPr>
        <p:blipFill rotWithShape="1">
          <a:blip r:embed="rId3">
            <a:alphaModFix/>
          </a:blip>
          <a:srcRect b="80782" l="0" r="0" t="0"/>
          <a:stretch/>
        </p:blipFill>
        <p:spPr>
          <a:xfrm>
            <a:off x="152400" y="92275"/>
            <a:ext cx="8839201" cy="339750"/>
          </a:xfrm>
          <a:prstGeom prst="rect">
            <a:avLst/>
          </a:prstGeom>
          <a:noFill/>
          <a:ln>
            <a:noFill/>
          </a:ln>
        </p:spPr>
      </p:pic>
      <p:pic>
        <p:nvPicPr>
          <p:cNvPr id="598" name="Google Shape;598;p52"/>
          <p:cNvPicPr preferRelativeResize="0"/>
          <p:nvPr/>
        </p:nvPicPr>
        <p:blipFill rotWithShape="1">
          <a:blip r:embed="rId3">
            <a:alphaModFix/>
          </a:blip>
          <a:srcRect b="0" l="0" r="0" t="16387"/>
          <a:stretch/>
        </p:blipFill>
        <p:spPr>
          <a:xfrm>
            <a:off x="152400" y="2293498"/>
            <a:ext cx="8839201" cy="1478175"/>
          </a:xfrm>
          <a:prstGeom prst="rect">
            <a:avLst/>
          </a:prstGeom>
          <a:noFill/>
          <a:ln>
            <a:noFill/>
          </a:ln>
        </p:spPr>
      </p:pic>
      <p:sp>
        <p:nvSpPr>
          <p:cNvPr id="599" name="Google Shape;599;p52"/>
          <p:cNvSpPr/>
          <p:nvPr/>
        </p:nvSpPr>
        <p:spPr>
          <a:xfrm>
            <a:off x="0" y="1920938"/>
            <a:ext cx="9144000" cy="222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pic>
        <p:nvPicPr>
          <p:cNvPr id="605" name="Google Shape;605;p53"/>
          <p:cNvPicPr preferRelativeResize="0"/>
          <p:nvPr/>
        </p:nvPicPr>
        <p:blipFill>
          <a:blip r:embed="rId3">
            <a:alphaModFix/>
          </a:blip>
          <a:stretch>
            <a:fillRect/>
          </a:stretch>
        </p:blipFill>
        <p:spPr>
          <a:xfrm>
            <a:off x="152400" y="152400"/>
            <a:ext cx="8839198" cy="3331235"/>
          </a:xfrm>
          <a:prstGeom prst="rect">
            <a:avLst/>
          </a:prstGeom>
          <a:noFill/>
          <a:ln>
            <a:noFill/>
          </a:ln>
        </p:spPr>
      </p:pic>
      <p:pic>
        <p:nvPicPr>
          <p:cNvPr id="606" name="Google Shape;606;p53"/>
          <p:cNvPicPr preferRelativeResize="0"/>
          <p:nvPr/>
        </p:nvPicPr>
        <p:blipFill>
          <a:blip r:embed="rId4">
            <a:alphaModFix/>
          </a:blip>
          <a:stretch>
            <a:fillRect/>
          </a:stretch>
        </p:blipFill>
        <p:spPr>
          <a:xfrm>
            <a:off x="152400" y="4011435"/>
            <a:ext cx="8839200" cy="1387767"/>
          </a:xfrm>
          <a:prstGeom prst="rect">
            <a:avLst/>
          </a:prstGeom>
          <a:noFill/>
          <a:ln>
            <a:noFill/>
          </a:ln>
        </p:spPr>
      </p:pic>
      <p:sp>
        <p:nvSpPr>
          <p:cNvPr id="607" name="Google Shape;607;p53"/>
          <p:cNvSpPr/>
          <p:nvPr/>
        </p:nvSpPr>
        <p:spPr>
          <a:xfrm>
            <a:off x="0" y="4417975"/>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pic>
        <p:nvPicPr>
          <p:cNvPr id="613" name="Google Shape;613;p54"/>
          <p:cNvPicPr preferRelativeResize="0"/>
          <p:nvPr/>
        </p:nvPicPr>
        <p:blipFill>
          <a:blip r:embed="rId3">
            <a:alphaModFix/>
          </a:blip>
          <a:stretch>
            <a:fillRect/>
          </a:stretch>
        </p:blipFill>
        <p:spPr>
          <a:xfrm>
            <a:off x="152400" y="1336513"/>
            <a:ext cx="8839197" cy="4184986"/>
          </a:xfrm>
          <a:prstGeom prst="rect">
            <a:avLst/>
          </a:prstGeom>
          <a:noFill/>
          <a:ln>
            <a:noFill/>
          </a:ln>
        </p:spPr>
      </p:pic>
      <p:sp>
        <p:nvSpPr>
          <p:cNvPr id="614" name="Google Shape;614;p54"/>
          <p:cNvSpPr/>
          <p:nvPr/>
        </p:nvSpPr>
        <p:spPr>
          <a:xfrm>
            <a:off x="0" y="4100350"/>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4"/>
          <p:cNvSpPr/>
          <p:nvPr/>
        </p:nvSpPr>
        <p:spPr>
          <a:xfrm>
            <a:off x="0" y="1899350"/>
            <a:ext cx="9144000" cy="177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pic>
        <p:nvPicPr>
          <p:cNvPr id="621" name="Google Shape;621;p55"/>
          <p:cNvPicPr preferRelativeResize="0"/>
          <p:nvPr/>
        </p:nvPicPr>
        <p:blipFill>
          <a:blip r:embed="rId3">
            <a:alphaModFix/>
          </a:blip>
          <a:stretch>
            <a:fillRect/>
          </a:stretch>
        </p:blipFill>
        <p:spPr>
          <a:xfrm>
            <a:off x="566288" y="4"/>
            <a:ext cx="8011417" cy="68580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pic>
        <p:nvPicPr>
          <p:cNvPr id="627" name="Google Shape;627;p56"/>
          <p:cNvPicPr preferRelativeResize="0"/>
          <p:nvPr/>
        </p:nvPicPr>
        <p:blipFill>
          <a:blip r:embed="rId3">
            <a:alphaModFix/>
          </a:blip>
          <a:stretch>
            <a:fillRect/>
          </a:stretch>
        </p:blipFill>
        <p:spPr>
          <a:xfrm>
            <a:off x="152400" y="838200"/>
            <a:ext cx="8839200" cy="50955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pic>
        <p:nvPicPr>
          <p:cNvPr id="633" name="Google Shape;633;p57"/>
          <p:cNvPicPr preferRelativeResize="0"/>
          <p:nvPr/>
        </p:nvPicPr>
        <p:blipFill>
          <a:blip r:embed="rId3">
            <a:alphaModFix/>
          </a:blip>
          <a:stretch>
            <a:fillRect/>
          </a:stretch>
        </p:blipFill>
        <p:spPr>
          <a:xfrm>
            <a:off x="454063" y="0"/>
            <a:ext cx="8235863" cy="6858000"/>
          </a:xfrm>
          <a:prstGeom prst="rect">
            <a:avLst/>
          </a:prstGeom>
          <a:noFill/>
          <a:ln>
            <a:noFill/>
          </a:ln>
        </p:spPr>
      </p:pic>
      <p:sp>
        <p:nvSpPr>
          <p:cNvPr id="634" name="Google Shape;634;p57"/>
          <p:cNvSpPr/>
          <p:nvPr/>
        </p:nvSpPr>
        <p:spPr>
          <a:xfrm>
            <a:off x="705575" y="6447475"/>
            <a:ext cx="5172900" cy="4104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grpSp>
        <p:nvGrpSpPr>
          <p:cNvPr id="640" name="Google Shape;640;p58"/>
          <p:cNvGrpSpPr/>
          <p:nvPr/>
        </p:nvGrpSpPr>
        <p:grpSpPr>
          <a:xfrm>
            <a:off x="304800" y="69000"/>
            <a:ext cx="6627426" cy="1346150"/>
            <a:chOff x="152400" y="221400"/>
            <a:chExt cx="6627426" cy="1346150"/>
          </a:xfrm>
        </p:grpSpPr>
        <p:pic>
          <p:nvPicPr>
            <p:cNvPr id="641" name="Google Shape;641;p58"/>
            <p:cNvPicPr preferRelativeResize="0"/>
            <p:nvPr/>
          </p:nvPicPr>
          <p:blipFill rotWithShape="1">
            <a:blip r:embed="rId3">
              <a:alphaModFix/>
            </a:blip>
            <a:srcRect b="30704" l="0" r="25020" t="47766"/>
            <a:stretch/>
          </p:blipFill>
          <p:spPr>
            <a:xfrm>
              <a:off x="152400" y="549600"/>
              <a:ext cx="6627426" cy="1017950"/>
            </a:xfrm>
            <a:prstGeom prst="rect">
              <a:avLst/>
            </a:prstGeom>
            <a:noFill/>
            <a:ln>
              <a:noFill/>
            </a:ln>
          </p:spPr>
        </p:pic>
        <p:sp>
          <p:nvSpPr>
            <p:cNvPr id="642" name="Google Shape;642;p58"/>
            <p:cNvSpPr/>
            <p:nvPr/>
          </p:nvSpPr>
          <p:spPr>
            <a:xfrm>
              <a:off x="152400" y="221400"/>
              <a:ext cx="1140900" cy="70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58"/>
          <p:cNvGrpSpPr/>
          <p:nvPr/>
        </p:nvGrpSpPr>
        <p:grpSpPr>
          <a:xfrm>
            <a:off x="328925" y="2726550"/>
            <a:ext cx="8486150" cy="1404900"/>
            <a:chOff x="328925" y="2024100"/>
            <a:chExt cx="8486150" cy="1404900"/>
          </a:xfrm>
        </p:grpSpPr>
        <p:pic>
          <p:nvPicPr>
            <p:cNvPr id="644" name="Google Shape;644;p58"/>
            <p:cNvPicPr preferRelativeResize="0"/>
            <p:nvPr/>
          </p:nvPicPr>
          <p:blipFill rotWithShape="1">
            <a:blip r:embed="rId4">
              <a:alphaModFix/>
            </a:blip>
            <a:srcRect b="5379" l="0" r="0" t="79483"/>
            <a:stretch/>
          </p:blipFill>
          <p:spPr>
            <a:xfrm>
              <a:off x="328925" y="2437050"/>
              <a:ext cx="8486150" cy="991950"/>
            </a:xfrm>
            <a:prstGeom prst="rect">
              <a:avLst/>
            </a:prstGeom>
            <a:noFill/>
            <a:ln>
              <a:noFill/>
            </a:ln>
          </p:spPr>
        </p:pic>
        <p:sp>
          <p:nvSpPr>
            <p:cNvPr id="645" name="Google Shape;645;p58"/>
            <p:cNvSpPr/>
            <p:nvPr/>
          </p:nvSpPr>
          <p:spPr>
            <a:xfrm>
              <a:off x="328925" y="2024100"/>
              <a:ext cx="3923100" cy="70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6" name="Google Shape;646;p58"/>
          <p:cNvPicPr preferRelativeResize="0"/>
          <p:nvPr/>
        </p:nvPicPr>
        <p:blipFill rotWithShape="1">
          <a:blip r:embed="rId5">
            <a:alphaModFix/>
          </a:blip>
          <a:srcRect b="0" l="0" r="0" t="19250"/>
          <a:stretch/>
        </p:blipFill>
        <p:spPr>
          <a:xfrm>
            <a:off x="799000" y="4644800"/>
            <a:ext cx="6724650" cy="692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pic>
        <p:nvPicPr>
          <p:cNvPr id="652" name="Google Shape;652;p59"/>
          <p:cNvPicPr preferRelativeResize="0"/>
          <p:nvPr/>
        </p:nvPicPr>
        <p:blipFill>
          <a:blip r:embed="rId3">
            <a:alphaModFix/>
          </a:blip>
          <a:stretch>
            <a:fillRect/>
          </a:stretch>
        </p:blipFill>
        <p:spPr>
          <a:xfrm>
            <a:off x="454063" y="0"/>
            <a:ext cx="8235863" cy="6858000"/>
          </a:xfrm>
          <a:prstGeom prst="rect">
            <a:avLst/>
          </a:prstGeom>
          <a:noFill/>
          <a:ln>
            <a:noFill/>
          </a:ln>
        </p:spPr>
      </p:pic>
      <p:grpSp>
        <p:nvGrpSpPr>
          <p:cNvPr id="653" name="Google Shape;653;p59"/>
          <p:cNvGrpSpPr/>
          <p:nvPr/>
        </p:nvGrpSpPr>
        <p:grpSpPr>
          <a:xfrm>
            <a:off x="444300" y="6399575"/>
            <a:ext cx="7902751" cy="410400"/>
            <a:chOff x="215700" y="6094775"/>
            <a:chExt cx="7902751" cy="410400"/>
          </a:xfrm>
        </p:grpSpPr>
        <p:pic>
          <p:nvPicPr>
            <p:cNvPr id="654" name="Google Shape;654;p59"/>
            <p:cNvPicPr preferRelativeResize="0"/>
            <p:nvPr/>
          </p:nvPicPr>
          <p:blipFill rotWithShape="1">
            <a:blip r:embed="rId4">
              <a:alphaModFix/>
            </a:blip>
            <a:srcRect b="19782" l="0" r="0" t="15463"/>
            <a:stretch/>
          </p:blipFill>
          <p:spPr>
            <a:xfrm>
              <a:off x="215700" y="6094775"/>
              <a:ext cx="7902751" cy="410400"/>
            </a:xfrm>
            <a:prstGeom prst="rect">
              <a:avLst/>
            </a:prstGeom>
            <a:noFill/>
            <a:ln>
              <a:noFill/>
            </a:ln>
          </p:spPr>
        </p:pic>
        <p:sp>
          <p:nvSpPr>
            <p:cNvPr id="655" name="Google Shape;655;p59"/>
            <p:cNvSpPr/>
            <p:nvPr/>
          </p:nvSpPr>
          <p:spPr>
            <a:xfrm>
              <a:off x="215700" y="6094775"/>
              <a:ext cx="7798500" cy="410400"/>
            </a:xfrm>
            <a:prstGeom prst="rect">
              <a:avLst/>
            </a:prstGeom>
            <a:solidFill>
              <a:srgbClr val="FF680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pic>
        <p:nvPicPr>
          <p:cNvPr id="661" name="Google Shape;661;p60"/>
          <p:cNvPicPr preferRelativeResize="0"/>
          <p:nvPr/>
        </p:nvPicPr>
        <p:blipFill>
          <a:blip r:embed="rId3">
            <a:alphaModFix/>
          </a:blip>
          <a:stretch>
            <a:fillRect/>
          </a:stretch>
        </p:blipFill>
        <p:spPr>
          <a:xfrm>
            <a:off x="0" y="2022500"/>
            <a:ext cx="9143999" cy="20933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Delays</a:t>
            </a:r>
            <a:endParaRPr b="1" i="0" sz="4400" u="none" cap="none" strike="noStrike">
              <a:solidFill>
                <a:srgbClr val="EF6C00"/>
              </a:solidFill>
              <a:latin typeface="PT Sans Narrow"/>
              <a:ea typeface="PT Sans Narrow"/>
              <a:cs typeface="PT Sans Narrow"/>
              <a:sym typeface="PT Sans Narrow"/>
            </a:endParaRPr>
          </a:p>
        </p:txBody>
      </p:sp>
      <p:sp>
        <p:nvSpPr>
          <p:cNvPr id="128" name="Google Shape;128;p17"/>
          <p:cNvSpPr txBox="1"/>
          <p:nvPr/>
        </p:nvSpPr>
        <p:spPr>
          <a:xfrm>
            <a:off x="449575" y="1549975"/>
            <a:ext cx="7175100" cy="47604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accent5"/>
              </a:buClr>
              <a:buSzPts val="2400"/>
              <a:buChar char="•"/>
            </a:pPr>
            <a:r>
              <a:rPr lang="en-US" sz="2400">
                <a:solidFill>
                  <a:schemeClr val="accent5"/>
                </a:solidFill>
                <a:latin typeface="Avenir"/>
                <a:ea typeface="Avenir"/>
                <a:cs typeface="Avenir"/>
                <a:sym typeface="Avenir"/>
              </a:rPr>
              <a:t>How long does it take for your data to reach its destination?</a:t>
            </a:r>
            <a:endParaRPr sz="2400">
              <a:solidFill>
                <a:schemeClr val="accent5"/>
              </a:solidFill>
              <a:latin typeface="Open Sans"/>
              <a:ea typeface="Open Sans"/>
              <a:cs typeface="Open Sans"/>
              <a:sym typeface="Open Sans"/>
            </a:endParaRPr>
          </a:p>
          <a:p>
            <a:pPr indent="-342900" lvl="0" marL="342900" rtl="0" algn="l">
              <a:spcBef>
                <a:spcPts val="480"/>
              </a:spcBef>
              <a:spcAft>
                <a:spcPts val="0"/>
              </a:spcAft>
              <a:buClr>
                <a:schemeClr val="accent5"/>
              </a:buClr>
              <a:buSzPts val="2400"/>
              <a:buChar char="•"/>
            </a:pPr>
            <a:r>
              <a:rPr lang="en-US" sz="2400">
                <a:solidFill>
                  <a:schemeClr val="accent5"/>
                </a:solidFill>
                <a:latin typeface="Avenir"/>
                <a:ea typeface="Avenir"/>
                <a:cs typeface="Avenir"/>
                <a:sym typeface="Avenir"/>
              </a:rPr>
              <a:t>It depends on…</a:t>
            </a:r>
            <a:endParaRPr sz="2400">
              <a:solidFill>
                <a:schemeClr val="accent5"/>
              </a:solidFill>
              <a:latin typeface="Avenir"/>
              <a:ea typeface="Avenir"/>
              <a:cs typeface="Avenir"/>
              <a:sym typeface="Avenir"/>
            </a:endParaRPr>
          </a:p>
          <a:p>
            <a:pPr indent="-285750" lvl="1" marL="742950" rtl="0" algn="l">
              <a:spcBef>
                <a:spcPts val="400"/>
              </a:spcBef>
              <a:spcAft>
                <a:spcPts val="0"/>
              </a:spcAft>
              <a:buClr>
                <a:schemeClr val="accent5"/>
              </a:buClr>
              <a:buSzPts val="2000"/>
              <a:buChar char="–"/>
            </a:pPr>
            <a:r>
              <a:rPr lang="en-US" sz="2000">
                <a:solidFill>
                  <a:schemeClr val="accent5"/>
                </a:solidFill>
                <a:latin typeface="Avenir"/>
                <a:ea typeface="Avenir"/>
                <a:cs typeface="Avenir"/>
                <a:sym typeface="Avenir"/>
              </a:rPr>
              <a:t>your </a:t>
            </a:r>
            <a:r>
              <a:rPr b="1" lang="en-US" sz="2000">
                <a:solidFill>
                  <a:schemeClr val="accent5"/>
                </a:solidFill>
                <a:latin typeface="Avenir"/>
                <a:ea typeface="Avenir"/>
                <a:cs typeface="Avenir"/>
                <a:sym typeface="Avenir"/>
              </a:rPr>
              <a:t>distance</a:t>
            </a:r>
            <a:r>
              <a:rPr lang="en-US" sz="2000">
                <a:solidFill>
                  <a:schemeClr val="accent5"/>
                </a:solidFill>
                <a:latin typeface="Avenir"/>
                <a:ea typeface="Avenir"/>
                <a:cs typeface="Avenir"/>
                <a:sym typeface="Avenir"/>
              </a:rPr>
              <a:t> from the destination</a:t>
            </a:r>
            <a:br>
              <a:rPr lang="en-US" sz="2000">
                <a:solidFill>
                  <a:schemeClr val="accent5"/>
                </a:solidFill>
                <a:latin typeface="Avenir"/>
                <a:ea typeface="Avenir"/>
                <a:cs typeface="Avenir"/>
                <a:sym typeface="Avenir"/>
              </a:rPr>
            </a:br>
            <a:r>
              <a:rPr lang="en-US" sz="2000">
                <a:solidFill>
                  <a:schemeClr val="accent5"/>
                </a:solidFill>
                <a:latin typeface="Avenir"/>
                <a:ea typeface="Avenir"/>
                <a:cs typeface="Avenir"/>
                <a:sym typeface="Avenir"/>
              </a:rPr>
              <a:t>→ </a:t>
            </a:r>
            <a:r>
              <a:rPr lang="en-US" sz="2000">
                <a:solidFill>
                  <a:schemeClr val="accent1"/>
                </a:solidFill>
                <a:latin typeface="Avenir"/>
                <a:ea typeface="Avenir"/>
                <a:cs typeface="Avenir"/>
                <a:sym typeface="Avenir"/>
              </a:rPr>
              <a:t>propagation delay</a:t>
            </a:r>
            <a:endParaRPr b="1" sz="2000">
              <a:solidFill>
                <a:schemeClr val="accent5"/>
              </a:solidFill>
              <a:latin typeface="Avenir"/>
              <a:ea typeface="Avenir"/>
              <a:cs typeface="Avenir"/>
              <a:sym typeface="Avenir"/>
            </a:endParaRPr>
          </a:p>
          <a:p>
            <a:pPr indent="-285750" lvl="1" marL="742950" rtl="0" algn="l">
              <a:spcBef>
                <a:spcPts val="400"/>
              </a:spcBef>
              <a:spcAft>
                <a:spcPts val="0"/>
              </a:spcAft>
              <a:buClr>
                <a:schemeClr val="accent5"/>
              </a:buClr>
              <a:buSzPts val="2000"/>
              <a:buChar char="–"/>
            </a:pPr>
            <a:r>
              <a:rPr b="1" lang="en-US" sz="2000">
                <a:solidFill>
                  <a:schemeClr val="accent5"/>
                </a:solidFill>
                <a:latin typeface="Avenir"/>
                <a:ea typeface="Avenir"/>
                <a:cs typeface="Avenir"/>
                <a:sym typeface="Avenir"/>
              </a:rPr>
              <a:t>how much data </a:t>
            </a:r>
            <a:r>
              <a:rPr lang="en-US" sz="2000">
                <a:solidFill>
                  <a:schemeClr val="accent5"/>
                </a:solidFill>
                <a:latin typeface="Avenir"/>
                <a:ea typeface="Avenir"/>
                <a:cs typeface="Avenir"/>
                <a:sym typeface="Avenir"/>
              </a:rPr>
              <a:t>you’re sending and the </a:t>
            </a:r>
            <a:r>
              <a:rPr b="1" lang="en-US" sz="2000">
                <a:solidFill>
                  <a:schemeClr val="accent5"/>
                </a:solidFill>
                <a:latin typeface="Avenir"/>
                <a:ea typeface="Avenir"/>
                <a:cs typeface="Avenir"/>
                <a:sym typeface="Avenir"/>
              </a:rPr>
              <a:t>link speed</a:t>
            </a:r>
            <a:br>
              <a:rPr lang="en-US" sz="2000">
                <a:solidFill>
                  <a:schemeClr val="accent5"/>
                </a:solidFill>
                <a:latin typeface="Avenir"/>
                <a:ea typeface="Avenir"/>
                <a:cs typeface="Avenir"/>
                <a:sym typeface="Avenir"/>
              </a:rPr>
            </a:br>
            <a:r>
              <a:rPr lang="en-US" sz="2000">
                <a:solidFill>
                  <a:schemeClr val="accent5"/>
                </a:solidFill>
                <a:latin typeface="Avenir"/>
                <a:ea typeface="Avenir"/>
                <a:cs typeface="Avenir"/>
                <a:sym typeface="Avenir"/>
              </a:rPr>
              <a:t>→ </a:t>
            </a:r>
            <a:r>
              <a:rPr lang="en-US" sz="2000">
                <a:solidFill>
                  <a:schemeClr val="accent1"/>
                </a:solidFill>
                <a:latin typeface="Avenir"/>
                <a:ea typeface="Avenir"/>
                <a:cs typeface="Avenir"/>
                <a:sym typeface="Avenir"/>
              </a:rPr>
              <a:t>transmission delay</a:t>
            </a:r>
            <a:endParaRPr sz="2000">
              <a:solidFill>
                <a:schemeClr val="accent1"/>
              </a:solidFill>
              <a:latin typeface="Avenir"/>
              <a:ea typeface="Avenir"/>
              <a:cs typeface="Avenir"/>
              <a:sym typeface="Avenir"/>
            </a:endParaRPr>
          </a:p>
          <a:p>
            <a:pPr indent="-285750" lvl="1" marL="742950" rtl="0" algn="l">
              <a:spcBef>
                <a:spcPts val="400"/>
              </a:spcBef>
              <a:spcAft>
                <a:spcPts val="0"/>
              </a:spcAft>
              <a:buClr>
                <a:schemeClr val="accent5"/>
              </a:buClr>
              <a:buSzPts val="2000"/>
              <a:buChar char="–"/>
            </a:pPr>
            <a:r>
              <a:rPr lang="en-US" sz="2000">
                <a:solidFill>
                  <a:schemeClr val="accent5"/>
                </a:solidFill>
                <a:latin typeface="Avenir"/>
                <a:ea typeface="Avenir"/>
                <a:cs typeface="Avenir"/>
                <a:sym typeface="Avenir"/>
              </a:rPr>
              <a:t>the </a:t>
            </a:r>
            <a:r>
              <a:rPr b="1" lang="en-US" sz="2000">
                <a:solidFill>
                  <a:schemeClr val="accent5"/>
                </a:solidFill>
                <a:latin typeface="Avenir"/>
                <a:ea typeface="Avenir"/>
                <a:cs typeface="Avenir"/>
                <a:sym typeface="Avenir"/>
              </a:rPr>
              <a:t>traffic pattern</a:t>
            </a:r>
            <a:br>
              <a:rPr lang="en-US" sz="2000">
                <a:solidFill>
                  <a:schemeClr val="accent5"/>
                </a:solidFill>
                <a:latin typeface="Avenir"/>
                <a:ea typeface="Avenir"/>
                <a:cs typeface="Avenir"/>
                <a:sym typeface="Avenir"/>
              </a:rPr>
            </a:br>
            <a:r>
              <a:rPr lang="en-US" sz="2000">
                <a:solidFill>
                  <a:schemeClr val="accent5"/>
                </a:solidFill>
                <a:latin typeface="Avenir"/>
                <a:ea typeface="Avenir"/>
                <a:cs typeface="Avenir"/>
                <a:sym typeface="Avenir"/>
              </a:rPr>
              <a:t>→ </a:t>
            </a:r>
            <a:r>
              <a:rPr lang="en-US" sz="2000">
                <a:solidFill>
                  <a:schemeClr val="accent1"/>
                </a:solidFill>
                <a:latin typeface="Avenir"/>
                <a:ea typeface="Avenir"/>
                <a:cs typeface="Avenir"/>
                <a:sym typeface="Avenir"/>
              </a:rPr>
              <a:t>queuing delay</a:t>
            </a:r>
            <a:endParaRPr sz="2000">
              <a:solidFill>
                <a:schemeClr val="accent5"/>
              </a:solidFill>
              <a:latin typeface="Open Sans"/>
              <a:ea typeface="Open Sans"/>
              <a:cs typeface="Open Sans"/>
              <a:sym typeface="Open Sans"/>
            </a:endParaRPr>
          </a:p>
          <a:p>
            <a:pPr indent="-285750" lvl="1" marL="742950" rtl="0" algn="l">
              <a:spcBef>
                <a:spcPts val="400"/>
              </a:spcBef>
              <a:spcAft>
                <a:spcPts val="0"/>
              </a:spcAft>
              <a:buClr>
                <a:schemeClr val="accent5"/>
              </a:buClr>
              <a:buSzPts val="2000"/>
              <a:buChar char="–"/>
            </a:pPr>
            <a:r>
              <a:rPr lang="en-US" sz="2000" strike="sngStrike">
                <a:solidFill>
                  <a:schemeClr val="accent5"/>
                </a:solidFill>
                <a:latin typeface="Avenir"/>
                <a:ea typeface="Avenir"/>
                <a:cs typeface="Avenir"/>
                <a:sym typeface="Avenir"/>
              </a:rPr>
              <a:t>how fast </a:t>
            </a:r>
            <a:r>
              <a:rPr b="1" lang="en-US" sz="2000" strike="sngStrike">
                <a:solidFill>
                  <a:schemeClr val="accent5"/>
                </a:solidFill>
                <a:latin typeface="Avenir"/>
                <a:ea typeface="Avenir"/>
                <a:cs typeface="Avenir"/>
                <a:sym typeface="Avenir"/>
              </a:rPr>
              <a:t>routers </a:t>
            </a:r>
            <a:r>
              <a:rPr lang="en-US" sz="2000" strike="sngStrike">
                <a:solidFill>
                  <a:schemeClr val="accent5"/>
                </a:solidFill>
                <a:latin typeface="Avenir"/>
                <a:ea typeface="Avenir"/>
                <a:cs typeface="Avenir"/>
                <a:sym typeface="Avenir"/>
              </a:rPr>
              <a:t>process the packet header</a:t>
            </a:r>
            <a:br>
              <a:rPr lang="en-US" sz="2000" strike="sngStrike">
                <a:solidFill>
                  <a:schemeClr val="accent1"/>
                </a:solidFill>
                <a:latin typeface="Avenir"/>
                <a:ea typeface="Avenir"/>
                <a:cs typeface="Avenir"/>
                <a:sym typeface="Avenir"/>
              </a:rPr>
            </a:br>
            <a:r>
              <a:rPr lang="en-US" sz="2000" strike="sngStrike">
                <a:solidFill>
                  <a:schemeClr val="accent5"/>
                </a:solidFill>
                <a:latin typeface="Avenir"/>
                <a:ea typeface="Avenir"/>
                <a:cs typeface="Avenir"/>
                <a:sym typeface="Avenir"/>
              </a:rPr>
              <a:t>→</a:t>
            </a:r>
            <a:r>
              <a:rPr lang="en-US" sz="2000" strike="sngStrike">
                <a:solidFill>
                  <a:schemeClr val="accent1"/>
                </a:solidFill>
                <a:latin typeface="Avenir"/>
                <a:ea typeface="Avenir"/>
                <a:cs typeface="Avenir"/>
                <a:sym typeface="Avenir"/>
              </a:rPr>
              <a:t> processing delay</a:t>
            </a:r>
            <a:endParaRPr sz="2400" strike="sngStrike">
              <a:solidFill>
                <a:schemeClr val="accent5"/>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p:nvPr/>
        </p:nvSpPr>
        <p:spPr>
          <a:xfrm>
            <a:off x="2769703" y="4807589"/>
            <a:ext cx="336605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8"/>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35" name="Google Shape;135;p18"/>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sp>
        <p:nvSpPr>
          <p:cNvPr id="136" name="Google Shape;136;p18"/>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37" name="Google Shape;137;p18"/>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pic>
        <p:nvPicPr>
          <p:cNvPr descr="box.png" id="138" name="Google Shape;138;p18"/>
          <p:cNvPicPr preferRelativeResize="0"/>
          <p:nvPr/>
        </p:nvPicPr>
        <p:blipFill rotWithShape="1">
          <a:blip r:embed="rId4">
            <a:alphaModFix/>
          </a:blip>
          <a:srcRect b="0" l="0" r="0" t="0"/>
          <a:stretch/>
        </p:blipFill>
        <p:spPr>
          <a:xfrm>
            <a:off x="2490695" y="4807588"/>
            <a:ext cx="629119" cy="629119"/>
          </a:xfrm>
          <a:prstGeom prst="rect">
            <a:avLst/>
          </a:prstGeom>
          <a:noFill/>
          <a:ln>
            <a:noFill/>
          </a:ln>
        </p:spPr>
      </p:pic>
      <p:sp>
        <p:nvSpPr>
          <p:cNvPr id="139" name="Google Shape;13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(latency)</a:t>
            </a:r>
            <a:endParaRPr b="1" i="0" sz="4400" u="none" cap="none" strike="noStrike">
              <a:solidFill>
                <a:srgbClr val="EF6C00"/>
              </a:solidFill>
              <a:latin typeface="PT Sans Narrow"/>
              <a:ea typeface="PT Sans Narrow"/>
              <a:cs typeface="PT Sans Narrow"/>
              <a:sym typeface="PT Sans Narrow"/>
            </a:endParaRPr>
          </a:p>
        </p:txBody>
      </p:sp>
      <p:sp>
        <p:nvSpPr>
          <p:cNvPr id="140" name="Google Shape;140;p18"/>
          <p:cNvSpPr txBox="1"/>
          <p:nvPr/>
        </p:nvSpPr>
        <p:spPr>
          <a:xfrm>
            <a:off x="680292" y="1509558"/>
            <a:ext cx="7601858"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End-to-end transmission time of one bit</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Depends on the </a:t>
            </a:r>
            <a:r>
              <a:rPr b="1" lang="en-US" sz="1800">
                <a:solidFill>
                  <a:srgbClr val="EF6C00"/>
                </a:solidFill>
                <a:latin typeface="Avenir"/>
                <a:ea typeface="Avenir"/>
                <a:cs typeface="Avenir"/>
                <a:sym typeface="Avenir"/>
              </a:rPr>
              <a:t>length</a:t>
            </a:r>
            <a:r>
              <a:rPr b="1" lang="en-US" sz="1800">
                <a:solidFill>
                  <a:schemeClr val="accent5"/>
                </a:solidFill>
                <a:latin typeface="Avenir"/>
                <a:ea typeface="Avenir"/>
                <a:cs typeface="Avenir"/>
                <a:sym typeface="Avenir"/>
              </a:rPr>
              <a:t> </a:t>
            </a:r>
            <a:r>
              <a:rPr b="1" lang="en-US" sz="1800">
                <a:solidFill>
                  <a:srgbClr val="EF6C00"/>
                </a:solidFill>
                <a:latin typeface="Avenir"/>
                <a:ea typeface="Avenir"/>
                <a:cs typeface="Avenir"/>
                <a:sym typeface="Avenir"/>
              </a:rPr>
              <a:t>of the link</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Limited by the </a:t>
            </a:r>
            <a:r>
              <a:rPr b="1" lang="en-US" sz="1800">
                <a:solidFill>
                  <a:srgbClr val="EF6C00"/>
                </a:solidFill>
                <a:latin typeface="Avenir"/>
                <a:ea typeface="Avenir"/>
                <a:cs typeface="Avenir"/>
                <a:sym typeface="Avenir"/>
              </a:rPr>
              <a:t>speed of light </a:t>
            </a:r>
            <a:r>
              <a:rPr lang="en-US" sz="1800">
                <a:solidFill>
                  <a:schemeClr val="accent5"/>
                </a:solidFill>
                <a:latin typeface="Avenir"/>
                <a:ea typeface="Avenir"/>
                <a:cs typeface="Avenir"/>
                <a:sym typeface="Avenir"/>
              </a:rPr>
              <a:t>(propagation speed of link)</a:t>
            </a:r>
            <a:endParaRPr/>
          </a:p>
          <a:p>
            <a:pPr indent="-285750" lvl="0" marL="285750" marR="0" rtl="0" algn="l">
              <a:spcBef>
                <a:spcPts val="0"/>
              </a:spcBef>
              <a:spcAft>
                <a:spcPts val="0"/>
              </a:spcAft>
              <a:buClr>
                <a:schemeClr val="accent5"/>
              </a:buClr>
              <a:buSzPts val="1800"/>
              <a:buFont typeface="Arial"/>
              <a:buChar char="•"/>
            </a:pPr>
            <a:r>
              <a:rPr lang="en-US" sz="1800">
                <a:solidFill>
                  <a:schemeClr val="accent5"/>
                </a:solidFill>
                <a:latin typeface="Avenir"/>
                <a:ea typeface="Avenir"/>
                <a:cs typeface="Avenir"/>
                <a:sym typeface="Avenir"/>
              </a:rPr>
              <a:t>Does </a:t>
            </a:r>
            <a:r>
              <a:rPr b="1" lang="en-US" sz="1800">
                <a:solidFill>
                  <a:schemeClr val="accent5"/>
                </a:solidFill>
                <a:latin typeface="Avenir"/>
                <a:ea typeface="Avenir"/>
                <a:cs typeface="Avenir"/>
                <a:sym typeface="Avenir"/>
              </a:rPr>
              <a:t>NOT</a:t>
            </a:r>
            <a:r>
              <a:rPr lang="en-US" sz="1800">
                <a:solidFill>
                  <a:schemeClr val="accent5"/>
                </a:solidFill>
                <a:latin typeface="Avenir"/>
                <a:ea typeface="Avenir"/>
                <a:cs typeface="Avenir"/>
                <a:sym typeface="Avenir"/>
              </a:rPr>
              <a:t> depend on the size of the packet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Formula</a:t>
            </a:r>
            <a:endParaRPr b="1" i="0" sz="4400" u="none" cap="none" strike="noStrike">
              <a:solidFill>
                <a:srgbClr val="EF6C00"/>
              </a:solidFill>
              <a:latin typeface="PT Sans Narrow"/>
              <a:ea typeface="PT Sans Narrow"/>
              <a:cs typeface="PT Sans Narrow"/>
              <a:sym typeface="PT Sans Narrow"/>
            </a:endParaRPr>
          </a:p>
        </p:txBody>
      </p:sp>
      <p:pic>
        <p:nvPicPr>
          <p:cNvPr id="147" name="Google Shape;147;p19"/>
          <p:cNvPicPr preferRelativeResize="0"/>
          <p:nvPr/>
        </p:nvPicPr>
        <p:blipFill rotWithShape="1">
          <a:blip r:embed="rId3">
            <a:alphaModFix/>
          </a:blip>
          <a:srcRect b="0" l="0" r="0" t="0"/>
          <a:stretch/>
        </p:blipFill>
        <p:spPr>
          <a:xfrm>
            <a:off x="274982" y="3208227"/>
            <a:ext cx="8620539" cy="8660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Example</a:t>
            </a:r>
            <a:endParaRPr b="1" i="0" sz="4400" u="none" cap="none" strike="noStrike">
              <a:solidFill>
                <a:srgbClr val="EF6C00"/>
              </a:solidFill>
              <a:latin typeface="PT Sans Narrow"/>
              <a:ea typeface="PT Sans Narrow"/>
              <a:cs typeface="PT Sans Narrow"/>
              <a:sym typeface="PT Sans Narrow"/>
            </a:endParaRPr>
          </a:p>
        </p:txBody>
      </p:sp>
      <p:pic>
        <p:nvPicPr>
          <p:cNvPr id="153" name="Google Shape;153;p20"/>
          <p:cNvPicPr preferRelativeResize="0"/>
          <p:nvPr/>
        </p:nvPicPr>
        <p:blipFill rotWithShape="1">
          <a:blip r:embed="rId3">
            <a:alphaModFix/>
          </a:blip>
          <a:srcRect b="0" l="0" r="0" t="0"/>
          <a:stretch/>
        </p:blipFill>
        <p:spPr>
          <a:xfrm>
            <a:off x="3133999" y="5533588"/>
            <a:ext cx="2843777" cy="547690"/>
          </a:xfrm>
          <a:prstGeom prst="rect">
            <a:avLst/>
          </a:prstGeom>
          <a:noFill/>
          <a:ln>
            <a:noFill/>
          </a:ln>
        </p:spPr>
      </p:pic>
      <p:pic>
        <p:nvPicPr>
          <p:cNvPr id="154" name="Google Shape;154;p20"/>
          <p:cNvPicPr preferRelativeResize="0"/>
          <p:nvPr/>
        </p:nvPicPr>
        <p:blipFill rotWithShape="1">
          <a:blip r:embed="rId4">
            <a:alphaModFix/>
          </a:blip>
          <a:srcRect b="0" l="0" r="0" t="0"/>
          <a:stretch/>
        </p:blipFill>
        <p:spPr>
          <a:xfrm>
            <a:off x="2891160" y="4068137"/>
            <a:ext cx="3107436" cy="385648"/>
          </a:xfrm>
          <a:prstGeom prst="rect">
            <a:avLst/>
          </a:prstGeom>
          <a:noFill/>
          <a:ln>
            <a:noFill/>
          </a:ln>
        </p:spPr>
      </p:pic>
      <p:sp>
        <p:nvSpPr>
          <p:cNvPr id="155" name="Google Shape;155;p20"/>
          <p:cNvSpPr/>
          <p:nvPr/>
        </p:nvSpPr>
        <p:spPr>
          <a:xfrm>
            <a:off x="2769703" y="4807589"/>
            <a:ext cx="3493003" cy="629119"/>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20"/>
          <p:cNvSpPr/>
          <p:nvPr/>
        </p:nvSpPr>
        <p:spPr>
          <a:xfrm>
            <a:off x="647568" y="354097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57" name="Google Shape;157;p20"/>
          <p:cNvPicPr preferRelativeResize="0"/>
          <p:nvPr/>
        </p:nvPicPr>
        <p:blipFill rotWithShape="1">
          <a:blip r:embed="rId5">
            <a:alphaModFix/>
          </a:blip>
          <a:srcRect b="0" l="0" r="0" t="0"/>
          <a:stretch/>
        </p:blipFill>
        <p:spPr>
          <a:xfrm>
            <a:off x="399236" y="3231228"/>
            <a:ext cx="2370467" cy="1576361"/>
          </a:xfrm>
          <a:prstGeom prst="rect">
            <a:avLst/>
          </a:prstGeom>
          <a:noFill/>
          <a:ln>
            <a:noFill/>
          </a:ln>
        </p:spPr>
      </p:pic>
      <p:pic>
        <p:nvPicPr>
          <p:cNvPr descr="box.png" id="158" name="Google Shape;158;p20"/>
          <p:cNvPicPr preferRelativeResize="0"/>
          <p:nvPr/>
        </p:nvPicPr>
        <p:blipFill rotWithShape="1">
          <a:blip r:embed="rId6">
            <a:alphaModFix/>
          </a:blip>
          <a:srcRect b="0" l="0" r="0" t="0"/>
          <a:stretch/>
        </p:blipFill>
        <p:spPr>
          <a:xfrm>
            <a:off x="2504880" y="4807589"/>
            <a:ext cx="629119" cy="629119"/>
          </a:xfrm>
          <a:prstGeom prst="rect">
            <a:avLst/>
          </a:prstGeom>
          <a:noFill/>
          <a:ln>
            <a:noFill/>
          </a:ln>
        </p:spPr>
      </p:pic>
      <p:sp>
        <p:nvSpPr>
          <p:cNvPr id="159" name="Google Shape;159;p20"/>
          <p:cNvSpPr/>
          <p:nvPr/>
        </p:nvSpPr>
        <p:spPr>
          <a:xfrm>
            <a:off x="6262706" y="3540979"/>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outer.png" id="160" name="Google Shape;160;p20"/>
          <p:cNvPicPr preferRelativeResize="0"/>
          <p:nvPr/>
        </p:nvPicPr>
        <p:blipFill rotWithShape="1">
          <a:blip r:embed="rId5">
            <a:alphaModFix/>
          </a:blip>
          <a:srcRect b="0" l="0" r="0" t="0"/>
          <a:stretch/>
        </p:blipFill>
        <p:spPr>
          <a:xfrm>
            <a:off x="6009231" y="3250507"/>
            <a:ext cx="2370467" cy="1576361"/>
          </a:xfrm>
          <a:prstGeom prst="rect">
            <a:avLst/>
          </a:prstGeom>
          <a:noFill/>
          <a:ln>
            <a:noFill/>
          </a:ln>
        </p:spPr>
      </p:pic>
      <p:pic>
        <p:nvPicPr>
          <p:cNvPr id="161" name="Google Shape;161;p20"/>
          <p:cNvPicPr preferRelativeResize="0"/>
          <p:nvPr/>
        </p:nvPicPr>
        <p:blipFill rotWithShape="1">
          <a:blip r:embed="rId7">
            <a:alphaModFix/>
          </a:blip>
          <a:srcRect b="0" l="0" r="0" t="0"/>
          <a:stretch/>
        </p:blipFill>
        <p:spPr>
          <a:xfrm>
            <a:off x="1090416" y="1639302"/>
            <a:ext cx="6667500" cy="97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EF6C00"/>
              </a:buClr>
              <a:buSzPts val="4400"/>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endParaRPr b="1" i="0" sz="4400" u="none" cap="none" strike="noStrike">
              <a:solidFill>
                <a:srgbClr val="EF6C00"/>
              </a:solidFill>
              <a:latin typeface="PT Sans Narrow"/>
              <a:ea typeface="PT Sans Narrow"/>
              <a:cs typeface="PT Sans Narrow"/>
              <a:sym typeface="PT Sans Narrow"/>
            </a:endParaRPr>
          </a:p>
        </p:txBody>
      </p:sp>
      <p:sp>
        <p:nvSpPr>
          <p:cNvPr id="168" name="Google Shape;168;p21"/>
          <p:cNvSpPr/>
          <p:nvPr/>
        </p:nvSpPr>
        <p:spPr>
          <a:xfrm>
            <a:off x="1246689" y="3345635"/>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69" name="Google Shape;169;p21"/>
          <p:cNvPicPr preferRelativeResize="0"/>
          <p:nvPr/>
        </p:nvPicPr>
        <p:blipFill rotWithShape="1">
          <a:blip r:embed="rId3">
            <a:alphaModFix/>
          </a:blip>
          <a:srcRect b="0" l="0" r="0" t="0"/>
          <a:stretch/>
        </p:blipFill>
        <p:spPr>
          <a:xfrm>
            <a:off x="977130" y="2984656"/>
            <a:ext cx="2370467" cy="1576361"/>
          </a:xfrm>
          <a:prstGeom prst="rect">
            <a:avLst/>
          </a:prstGeom>
          <a:noFill/>
          <a:ln>
            <a:noFill/>
          </a:ln>
        </p:spPr>
      </p:pic>
      <p:sp>
        <p:nvSpPr>
          <p:cNvPr id="170" name="Google Shape;170;p21"/>
          <p:cNvSpPr/>
          <p:nvPr/>
        </p:nvSpPr>
        <p:spPr>
          <a:xfrm>
            <a:off x="6040081" y="3345635"/>
            <a:ext cx="1863518" cy="2635181"/>
          </a:xfrm>
          <a:prstGeom prst="can">
            <a:avLst>
              <a:gd fmla="val 25000" name="adj"/>
            </a:avLst>
          </a:prstGeom>
          <a:solidFill>
            <a:schemeClr val="lt2"/>
          </a:solidFill>
          <a:ln cap="flat" cmpd="sng" w="9525">
            <a:solidFill>
              <a:schemeClr val="l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router.png" id="171" name="Google Shape;171;p21"/>
          <p:cNvPicPr preferRelativeResize="0"/>
          <p:nvPr/>
        </p:nvPicPr>
        <p:blipFill rotWithShape="1">
          <a:blip r:embed="rId3">
            <a:alphaModFix/>
          </a:blip>
          <a:srcRect b="0" l="0" r="0" t="0"/>
          <a:stretch/>
        </p:blipFill>
        <p:spPr>
          <a:xfrm>
            <a:off x="5770522" y="2984656"/>
            <a:ext cx="2370467" cy="1576361"/>
          </a:xfrm>
          <a:prstGeom prst="rect">
            <a:avLst/>
          </a:prstGeom>
          <a:noFill/>
          <a:ln>
            <a:noFill/>
          </a:ln>
        </p:spPr>
      </p:pic>
      <p:sp>
        <p:nvSpPr>
          <p:cNvPr id="172" name="Google Shape;172;p21"/>
          <p:cNvSpPr/>
          <p:nvPr/>
        </p:nvSpPr>
        <p:spPr>
          <a:xfrm>
            <a:off x="3110207" y="4425823"/>
            <a:ext cx="2929874" cy="1000074"/>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ox.png" id="173" name="Google Shape;173;p21"/>
          <p:cNvPicPr preferRelativeResize="0"/>
          <p:nvPr/>
        </p:nvPicPr>
        <p:blipFill rotWithShape="1">
          <a:blip r:embed="rId4">
            <a:alphaModFix/>
          </a:blip>
          <a:srcRect b="0" l="0" r="0" t="0"/>
          <a:stretch/>
        </p:blipFill>
        <p:spPr>
          <a:xfrm>
            <a:off x="2133871" y="4425823"/>
            <a:ext cx="1000074" cy="1000074"/>
          </a:xfrm>
          <a:prstGeom prst="rect">
            <a:avLst/>
          </a:prstGeom>
          <a:noFill/>
          <a:ln>
            <a:noFill/>
          </a:ln>
        </p:spPr>
      </p:pic>
      <p:sp>
        <p:nvSpPr>
          <p:cNvPr id="174" name="Google Shape;174;p21"/>
          <p:cNvSpPr txBox="1"/>
          <p:nvPr/>
        </p:nvSpPr>
        <p:spPr>
          <a:xfrm>
            <a:off x="707571" y="1556098"/>
            <a:ext cx="7601858"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endParaRPr/>
          </a:p>
          <a:p>
            <a:pPr indent="-285750" lvl="2" marL="742950" marR="0" rtl="0" algn="l">
              <a:spcBef>
                <a:spcPts val="0"/>
              </a:spcBef>
              <a:spcAft>
                <a:spcPts val="0"/>
              </a:spcAft>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when the first and last bits enter the link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ropic">
      <a:dk1>
        <a:srgbClr val="000000"/>
      </a:dk1>
      <a:lt1>
        <a:srgbClr val="FFFFFF"/>
      </a:lt1>
      <a:dk2>
        <a:srgbClr val="1F497D"/>
      </a:dk2>
      <a:lt2>
        <a:srgbClr val="EEECE1"/>
      </a:lt2>
      <a:accent1>
        <a:srgbClr val="EF6C00"/>
      </a:accent1>
      <a:accent2>
        <a:srgbClr val="4DB6AC"/>
      </a:accent2>
      <a:accent3>
        <a:srgbClr val="B3A77D"/>
      </a:accent3>
      <a:accent4>
        <a:srgbClr val="A1E8D9"/>
      </a:accent4>
      <a:accent5>
        <a:srgbClr val="695D46"/>
      </a:accent5>
      <a:accent6>
        <a:srgbClr val="0096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