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embeddedFontLst>
    <p:embeddedFont>
      <p:font typeface="PT Sans Narrow"/>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Technically it is the speed of light in whatever material the signal is going through</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(cute animation of packets queueing on click)</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 not sure what this slide is meant to say</a:t>
            </a:r>
            <a:endParaRPr/>
          </a:p>
        </p:txBody>
      </p:sp>
      <p:sp>
        <p:nvSpPr>
          <p:cNvPr id="273" name="Google Shape;2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 how long it takes computer to actually put bits onto the wire. Depends on how much data you’re sending and the link speed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Propagation – normally speed of light.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Queueing – the traffic pattern. Routers are usually receiving/sending many packets on many different connections simultaneously, and this can slow down the network.</a:t>
            </a:r>
            <a:endParaRPr b="0" i="0" sz="1200" u="none" cap="none" strike="noStrike">
              <a:solidFill>
                <a:schemeClr val="dk1"/>
              </a:solidFill>
              <a:latin typeface="Calibri"/>
              <a:ea typeface="Calibri"/>
              <a:cs typeface="Calibri"/>
              <a:sym typeface="Calibri"/>
            </a:endParaRPr>
          </a:p>
        </p:txBody>
      </p:sp>
      <p:sp>
        <p:nvSpPr>
          <p:cNvPr id="100" name="Google Shape;10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Consider Transmission &amp; Propagation Delay on the Receiver’s perspective (vs. Sender’s)</a:t>
            </a:r>
            <a:endParaRPr/>
          </a:p>
          <a:p>
            <a:pPr indent="0" lvl="0" marL="0" rtl="0" algn="l">
              <a:spcBef>
                <a:spcPts val="0"/>
              </a:spcBef>
              <a:spcAft>
                <a:spcPts val="0"/>
              </a:spcAft>
              <a:buNone/>
            </a:pPr>
            <a:r>
              <a:rPr lang="en-US"/>
              <a:t>All bits really have the same propogation time</a:t>
            </a:r>
            <a:endParaRPr/>
          </a:p>
          <a:p>
            <a:pPr indent="0" lvl="0" marL="0" rtl="0" algn="l">
              <a:spcBef>
                <a:spcPts val="0"/>
              </a:spcBef>
              <a:spcAft>
                <a:spcPts val="0"/>
              </a:spcAft>
              <a:buNone/>
            </a:pPr>
            <a:r>
              <a:t/>
            </a:r>
            <a:endParaRPr/>
          </a:p>
        </p:txBody>
      </p:sp>
      <p:sp>
        <p:nvSpPr>
          <p:cNvPr id="337" name="Google Shape;3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e1685904d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 quite accurate because Transmission Delay is more of a </a:t>
            </a:r>
            <a:r>
              <a:rPr b="1" lang="en-US"/>
              <a:t>receive side thing</a:t>
            </a:r>
            <a:endParaRPr/>
          </a:p>
        </p:txBody>
      </p:sp>
      <p:sp>
        <p:nvSpPr>
          <p:cNvPr id="351" name="Google Shape;351;g6e1685904d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0ddf7139e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0ddf7139e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40ddf7139e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0c2a62ef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0c2a62ef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agg. should be higher than 15?)</a:t>
            </a:r>
            <a:endParaRPr/>
          </a:p>
        </p:txBody>
      </p:sp>
      <p:sp>
        <p:nvSpPr>
          <p:cNvPr id="459" name="Google Shape;459;g40c2a62ef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Processing – not really gonna talk about them</a:t>
            </a:r>
            <a:endParaRPr b="0" i="0" sz="1200" u="none" cap="none" strike="noStrike">
              <a:solidFill>
                <a:schemeClr val="dk1"/>
              </a:solidFill>
              <a:latin typeface="Calibri"/>
              <a:ea typeface="Calibri"/>
              <a:cs typeface="Calibri"/>
              <a:sym typeface="Calibri"/>
            </a:endParaRPr>
          </a:p>
        </p:txBody>
      </p:sp>
      <p:sp>
        <p:nvSpPr>
          <p:cNvPr id="108" name="Google Shape;1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40c2a62ef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40c2a62ef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40c2a62ef3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0cdb977e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0cdb977e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40cdb977e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40cdb977e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0cdb977e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Answers show up in animation</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p:txBody>
      </p:sp>
      <p:sp>
        <p:nvSpPr>
          <p:cNvPr id="525" name="Google Shape;525;g40cdb977e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0cdb977e0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0cdb977e0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Answers show up in animation</a:t>
            </a:r>
            <a:endParaRPr/>
          </a:p>
          <a:p>
            <a:pPr indent="0" lvl="0" marL="0" rtl="0" algn="l">
              <a:spcBef>
                <a:spcPts val="0"/>
              </a:spcBef>
              <a:spcAft>
                <a:spcPts val="0"/>
              </a:spcAft>
              <a:buNone/>
            </a:pPr>
            <a:r>
              <a:rPr lang="en-US"/>
              <a:t>Answer = .4004s</a:t>
            </a:r>
            <a:endParaRPr/>
          </a:p>
        </p:txBody>
      </p:sp>
      <p:sp>
        <p:nvSpPr>
          <p:cNvPr id="536" name="Google Shape;536;g40cdb977e0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0cdb977e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0cdb977e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40cdb977e0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0cdb977e0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0cdb977e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40cdb977e0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0cdb977e0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0cdb977e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62" name="Google Shape;562;g40cdb977e0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cd84bec5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cd84bec52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7cd84bec52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0cdb977e0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0cdb977e0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D1/T2  &lt;=  D2/T1</a:t>
            </a:r>
            <a:endParaRPr/>
          </a:p>
        </p:txBody>
      </p:sp>
      <p:sp>
        <p:nvSpPr>
          <p:cNvPr id="577" name="Google Shape;577;g40cdb977e0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0cdb977e0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0cdb977e0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119</a:t>
            </a:r>
            <a:endParaRPr/>
          </a:p>
          <a:p>
            <a:pPr indent="0" lvl="0" marL="0" rtl="0" algn="l">
              <a:spcBef>
                <a:spcPts val="0"/>
              </a:spcBef>
              <a:spcAft>
                <a:spcPts val="0"/>
              </a:spcAft>
              <a:buNone/>
            </a:pPr>
            <a:r>
              <a:t/>
            </a:r>
            <a:endParaRPr/>
          </a:p>
        </p:txBody>
      </p:sp>
      <p:sp>
        <p:nvSpPr>
          <p:cNvPr id="585" name="Google Shape;585;g40cdb977e0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Google Shape;11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0cdb977e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0cdb977e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52</a:t>
            </a:r>
            <a:endParaRPr/>
          </a:p>
          <a:p>
            <a:pPr indent="0" lvl="0" marL="0" rtl="0" algn="l">
              <a:spcBef>
                <a:spcPts val="0"/>
              </a:spcBef>
              <a:spcAft>
                <a:spcPts val="0"/>
              </a:spcAft>
              <a:buClr>
                <a:schemeClr val="dk1"/>
              </a:buClr>
              <a:buSzPts val="1100"/>
              <a:buFont typeface="Arial"/>
              <a:buNone/>
            </a:pPr>
            <a:r>
              <a:rPr lang="en-US"/>
              <a:t>Answer: </a:t>
            </a:r>
            <a:r>
              <a:rPr b="1" lang="en-US"/>
              <a:t>Sum of the Peaks</a:t>
            </a:r>
            <a:endParaRPr/>
          </a:p>
        </p:txBody>
      </p:sp>
      <p:sp>
        <p:nvSpPr>
          <p:cNvPr id="593" name="Google Shape;593;g40cdb977e0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cd84bec52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cd84bec5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Hint: NYTimes wins</a:t>
            </a:r>
            <a:endParaRPr/>
          </a:p>
        </p:txBody>
      </p:sp>
      <p:sp>
        <p:nvSpPr>
          <p:cNvPr id="601" name="Google Shape;601;g7cd84bec52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cd84bec5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cd84bec52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7cd84bec52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7cd84bec52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cd84bec52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7cd84bec52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cd84bec52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cd84bec52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7cd84bec52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cd84bec52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cd84bec52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7cd84bec52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7cd84bec52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cd84bec52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g7cd84bec52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Bandwidth – how many bits you can send through a wire per second</a:t>
            </a:r>
            <a:endParaRPr b="0" i="0" sz="1200" u="none" cap="none" strike="noStrike">
              <a:solidFill>
                <a:schemeClr val="dk1"/>
              </a:solidFill>
              <a:latin typeface="Calibri"/>
              <a:ea typeface="Calibri"/>
              <a:cs typeface="Calibri"/>
              <a:sym typeface="Calibri"/>
            </a:endParaRPr>
          </a:p>
        </p:txBody>
      </p:sp>
      <p:sp>
        <p:nvSpPr>
          <p:cNvPr id="128" name="Google Shape;12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141" name="Google Shape;14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8" name="Google Shape;17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EF6C00"/>
              </a:buClr>
              <a:buSzPts val="5400"/>
              <a:buFont typeface="PT Sans Narrow"/>
              <a:buNone/>
              <a:defRPr b="1" i="0" sz="5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rgbClr val="888888"/>
              </a:buClr>
              <a:buSzPts val="2400"/>
              <a:buFont typeface="Arial"/>
              <a:buNone/>
              <a:defRPr b="0" i="0" sz="2400" u="none" cap="none" strike="noStrike">
                <a:solidFill>
                  <a:srgbClr val="888888"/>
                </a:solidFill>
                <a:latin typeface="Open Sans"/>
                <a:ea typeface="Open Sans"/>
                <a:cs typeface="Open Sans"/>
                <a:sym typeface="Open Sans"/>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2pPr>
            <a:lvl3pPr lvl="2"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2"/>
          <p:cNvCxnSpPr/>
          <p:nvPr/>
        </p:nvCxnSpPr>
        <p:spPr>
          <a:xfrm>
            <a:off x="457200" y="4963872"/>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2" name="Google Shape;22;p2"/>
          <p:cNvCxnSpPr/>
          <p:nvPr/>
        </p:nvCxnSpPr>
        <p:spPr>
          <a:xfrm>
            <a:off x="457200" y="1984939"/>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3" name="Google Shape;23;p2"/>
          <p:cNvCxnSpPr/>
          <p:nvPr/>
        </p:nvCxnSpPr>
        <p:spPr>
          <a:xfrm>
            <a:off x="457200" y="2137339"/>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4" name="Google Shape;24;p2"/>
          <p:cNvCxnSpPr/>
          <p:nvPr/>
        </p:nvCxnSpPr>
        <p:spPr>
          <a:xfrm>
            <a:off x="457200" y="4807943"/>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5" name="Google Shape;25;p2"/>
          <p:cNvCxnSpPr/>
          <p:nvPr/>
        </p:nvCxnSpPr>
        <p:spPr>
          <a:xfrm>
            <a:off x="1081214" y="3879061"/>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6" name="Google Shape;26;p2"/>
          <p:cNvCxnSpPr/>
          <p:nvPr/>
        </p:nvCxnSpPr>
        <p:spPr>
          <a:xfrm>
            <a:off x="7480987" y="3870454"/>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3"/>
          <p:cNvCxnSpPr/>
          <p:nvPr/>
        </p:nvCxnSpPr>
        <p:spPr>
          <a:xfrm>
            <a:off x="0" y="6825153"/>
            <a:ext cx="91440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3" name="Shape 43"/>
        <p:cNvGrpSpPr/>
        <p:nvPr/>
      </p:nvGrpSpPr>
      <p:grpSpPr>
        <a:xfrm>
          <a:off x="0" y="0"/>
          <a:ext cx="0" cy="0"/>
          <a:chOff x="0" y="0"/>
          <a:chExt cx="0" cy="0"/>
        </a:xfrm>
      </p:grpSpPr>
      <p:sp>
        <p:nvSpPr>
          <p:cNvPr id="44" name="Google Shape;44;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2400"/>
              </a:spcBef>
              <a:spcAft>
                <a:spcPts val="0"/>
              </a:spcAft>
              <a:buClr>
                <a:schemeClr val="accent2"/>
              </a:buClr>
              <a:buSzPts val="12000"/>
              <a:buFont typeface="Arial"/>
              <a:buNone/>
              <a:defRPr b="1" i="0" sz="12000" u="none" cap="none" strike="noStrike">
                <a:solidFill>
                  <a:schemeClr val="accent2"/>
                </a:solidFill>
                <a:latin typeface="PT Sans Narrow"/>
                <a:ea typeface="PT Sans Narrow"/>
                <a:cs typeface="PT Sans Narrow"/>
                <a:sym typeface="PT Sans Narrow"/>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Open Sans"/>
                <a:ea typeface="Open Sans"/>
                <a:cs typeface="Open Sans"/>
                <a:sym typeface="Open Sans"/>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Open Sans"/>
                <a:ea typeface="Open Sans"/>
                <a:cs typeface="Open Sans"/>
                <a:sym typeface="Open Sans"/>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9" name="Google Shape;59;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0" name="Google Shape;60;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Google Shape;6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695D46"/>
              </a:buClr>
              <a:buSzPts val="3200"/>
              <a:buFont typeface="Arial"/>
              <a:buChar char="•"/>
              <a:defRPr b="0" i="0" sz="3200" u="none" cap="none" strike="noStrike">
                <a:solidFill>
                  <a:srgbClr val="695D46"/>
                </a:solidFill>
                <a:latin typeface="Open Sans"/>
                <a:ea typeface="Open Sans"/>
                <a:cs typeface="Open Sans"/>
                <a:sym typeface="Open Sans"/>
              </a:defRPr>
            </a:lvl1pPr>
            <a:lvl2pPr indent="-406400" lvl="1" marL="914400" marR="0" rtl="0" algn="l">
              <a:spcBef>
                <a:spcPts val="560"/>
              </a:spcBef>
              <a:spcAft>
                <a:spcPts val="0"/>
              </a:spcAft>
              <a:buClr>
                <a:srgbClr val="695D46"/>
              </a:buClr>
              <a:buSzPts val="2800"/>
              <a:buFont typeface="Arial"/>
              <a:buChar char="–"/>
              <a:defRPr b="0" i="0" sz="2800" u="none" cap="none" strike="noStrike">
                <a:solidFill>
                  <a:srgbClr val="695D46"/>
                </a:solidFill>
                <a:latin typeface="Open Sans"/>
                <a:ea typeface="Open Sans"/>
                <a:cs typeface="Open Sans"/>
                <a:sym typeface="Open Sans"/>
              </a:defRPr>
            </a:lvl2pPr>
            <a:lvl3pPr indent="-381000" lvl="2" marL="13716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695D46"/>
              </a:buClr>
              <a:buSzPts val="3200"/>
              <a:buFont typeface="Arial"/>
              <a:buNone/>
              <a:defRPr b="0" i="0" sz="3200" u="none" cap="none" strike="noStrike">
                <a:solidFill>
                  <a:srgbClr val="695D46"/>
                </a:solidFill>
                <a:latin typeface="Open Sans"/>
                <a:ea typeface="Open Sans"/>
                <a:cs typeface="Open Sans"/>
                <a:sym typeface="Open Sans"/>
              </a:defRPr>
            </a:lvl1pPr>
            <a:lvl2pPr lvl="1" marR="0" rtl="0" algn="l">
              <a:spcBef>
                <a:spcPts val="560"/>
              </a:spcBef>
              <a:spcAft>
                <a:spcPts val="0"/>
              </a:spcAft>
              <a:buClr>
                <a:srgbClr val="695D46"/>
              </a:buClr>
              <a:buSzPts val="2800"/>
              <a:buFont typeface="Arial"/>
              <a:buNone/>
              <a:defRPr b="0" i="0" sz="2800" u="none" cap="none" strike="noStrike">
                <a:solidFill>
                  <a:srgbClr val="695D46"/>
                </a:solidFill>
                <a:latin typeface="Open Sans"/>
                <a:ea typeface="Open Sans"/>
                <a:cs typeface="Open Sans"/>
                <a:sym typeface="Open Sans"/>
              </a:defRPr>
            </a:lvl2pPr>
            <a:lvl3pPr lvl="2" marR="0" rtl="0" algn="l">
              <a:spcBef>
                <a:spcPts val="480"/>
              </a:spcBef>
              <a:spcAft>
                <a:spcPts val="0"/>
              </a:spcAft>
              <a:buClr>
                <a:srgbClr val="695D46"/>
              </a:buClr>
              <a:buSzPts val="2400"/>
              <a:buFont typeface="Arial"/>
              <a:buNone/>
              <a:defRPr b="0" i="0" sz="2400" u="none" cap="none" strike="noStrike">
                <a:solidFill>
                  <a:srgbClr val="695D46"/>
                </a:solidFill>
                <a:latin typeface="Open Sans"/>
                <a:ea typeface="Open Sans"/>
                <a:cs typeface="Open Sans"/>
                <a:sym typeface="Open Sans"/>
              </a:defRPr>
            </a:lvl3pPr>
            <a:lvl4pPr lvl="3"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4pPr>
            <a:lvl5pPr lvl="4"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image" Target="../media/image36.png"/><Relationship Id="rId5"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6C00"/>
              </a:buClr>
              <a:buSzPts val="5400"/>
              <a:buFont typeface="PT Sans Narrow"/>
              <a:buNone/>
            </a:pPr>
            <a:r>
              <a:rPr b="1" i="0" lang="en-US" sz="5400" u="none" cap="none" strike="noStrike">
                <a:solidFill>
                  <a:srgbClr val="EF6C00"/>
                </a:solidFill>
                <a:latin typeface="PT Sans Narrow"/>
                <a:ea typeface="PT Sans Narrow"/>
                <a:cs typeface="PT Sans Narrow"/>
                <a:sym typeface="PT Sans Narrow"/>
              </a:rPr>
              <a:t>Packets in Flight</a:t>
            </a:r>
            <a:endParaRPr b="1" i="0" sz="5400" u="none" cap="none" strike="noStrike">
              <a:solidFill>
                <a:srgbClr val="EF6C00"/>
              </a:solidFill>
              <a:latin typeface="PT Sans Narrow"/>
              <a:ea typeface="PT Sans Narrow"/>
              <a:cs typeface="PT Sans Narrow"/>
              <a:sym typeface="PT Sans Narrow"/>
            </a:endParaRPr>
          </a:p>
        </p:txBody>
      </p:sp>
      <p:sp>
        <p:nvSpPr>
          <p:cNvPr id="96" name="Google Shape;96;p13"/>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400"/>
              <a:buFont typeface="Arial"/>
              <a:buNone/>
            </a:pPr>
            <a:r>
              <a:rPr b="0" i="0" lang="en-US" sz="2400" u="none" cap="none" strike="noStrike">
                <a:solidFill>
                  <a:srgbClr val="888888"/>
                </a:solidFill>
                <a:latin typeface="Avenir"/>
                <a:ea typeface="Avenir"/>
                <a:cs typeface="Avenir"/>
                <a:sym typeface="Avenir"/>
              </a:rPr>
              <a:t>CS 168 – </a:t>
            </a:r>
            <a:r>
              <a:rPr lang="en-US">
                <a:latin typeface="Avenir"/>
                <a:ea typeface="Avenir"/>
                <a:cs typeface="Avenir"/>
                <a:sym typeface="Avenir"/>
              </a:rPr>
              <a:t>Spring 2020</a:t>
            </a:r>
            <a:r>
              <a:rPr b="0" i="0" lang="en-US" sz="2400" u="none" cap="none" strike="noStrike">
                <a:solidFill>
                  <a:srgbClr val="888888"/>
                </a:solidFill>
                <a:latin typeface="Avenir"/>
                <a:ea typeface="Avenir"/>
                <a:cs typeface="Avenir"/>
                <a:sym typeface="Avenir"/>
              </a:rPr>
              <a:t> – Section </a:t>
            </a:r>
            <a:r>
              <a:rPr lang="en-US">
                <a:latin typeface="Avenir"/>
                <a:ea typeface="Avenir"/>
                <a:cs typeface="Avenir"/>
                <a:sym typeface="Avenir"/>
              </a:rPr>
              <a:t>1</a:t>
            </a:r>
            <a:endParaRPr b="0" i="0" sz="2400" u="none" cap="none" strike="noStrike">
              <a:solidFill>
                <a:srgbClr val="888888"/>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2"/>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01" name="Google Shape;201;p22"/>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sp>
        <p:nvSpPr>
          <p:cNvPr id="202" name="Google Shape;202;p22"/>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03" name="Google Shape;203;p22"/>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pic>
        <p:nvPicPr>
          <p:cNvPr descr="box.png" id="204" name="Google Shape;204;p22"/>
          <p:cNvPicPr preferRelativeResize="0"/>
          <p:nvPr/>
        </p:nvPicPr>
        <p:blipFill rotWithShape="1">
          <a:blip r:embed="rId4">
            <a:alphaModFix/>
          </a:blip>
          <a:srcRect b="0" l="0" r="0" t="0"/>
          <a:stretch/>
        </p:blipFill>
        <p:spPr>
          <a:xfrm>
            <a:off x="2490695" y="4807588"/>
            <a:ext cx="629119" cy="629119"/>
          </a:xfrm>
          <a:prstGeom prst="rect">
            <a:avLst/>
          </a:prstGeom>
          <a:noFill/>
          <a:ln>
            <a:noFill/>
          </a:ln>
        </p:spPr>
      </p:pic>
      <p:sp>
        <p:nvSpPr>
          <p:cNvPr id="205" name="Google Shape;20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(latency)</a:t>
            </a:r>
            <a:endParaRPr b="1" i="0" sz="4400" u="none" cap="none" strike="noStrike">
              <a:solidFill>
                <a:srgbClr val="EF6C00"/>
              </a:solidFill>
              <a:latin typeface="PT Sans Narrow"/>
              <a:ea typeface="PT Sans Narrow"/>
              <a:cs typeface="PT Sans Narrow"/>
              <a:sym typeface="PT Sans Narrow"/>
            </a:endParaRPr>
          </a:p>
        </p:txBody>
      </p:sp>
      <p:sp>
        <p:nvSpPr>
          <p:cNvPr id="206" name="Google Shape;206;p22"/>
          <p:cNvSpPr txBox="1"/>
          <p:nvPr/>
        </p:nvSpPr>
        <p:spPr>
          <a:xfrm>
            <a:off x="680292" y="150955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End-to-end transmission time of one bit</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Depends on the </a:t>
            </a:r>
            <a:r>
              <a:rPr b="1" lang="en-US" sz="1800">
                <a:solidFill>
                  <a:srgbClr val="EF6C00"/>
                </a:solidFill>
                <a:latin typeface="Avenir"/>
                <a:ea typeface="Avenir"/>
                <a:cs typeface="Avenir"/>
                <a:sym typeface="Avenir"/>
              </a:rPr>
              <a:t>length</a:t>
            </a:r>
            <a:r>
              <a:rPr b="1" lang="en-US" sz="1800">
                <a:solidFill>
                  <a:schemeClr val="accent5"/>
                </a:solidFill>
                <a:latin typeface="Avenir"/>
                <a:ea typeface="Avenir"/>
                <a:cs typeface="Avenir"/>
                <a:sym typeface="Avenir"/>
              </a:rPr>
              <a:t> </a:t>
            </a:r>
            <a:r>
              <a:rPr b="1" lang="en-US" sz="1800">
                <a:solidFill>
                  <a:srgbClr val="EF6C00"/>
                </a:solidFill>
                <a:latin typeface="Avenir"/>
                <a:ea typeface="Avenir"/>
                <a:cs typeface="Avenir"/>
                <a:sym typeface="Avenir"/>
              </a:rPr>
              <a:t>of the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Limited by the </a:t>
            </a:r>
            <a:r>
              <a:rPr b="1" lang="en-US" sz="1800">
                <a:solidFill>
                  <a:srgbClr val="EF6C00"/>
                </a:solidFill>
                <a:latin typeface="Avenir"/>
                <a:ea typeface="Avenir"/>
                <a:cs typeface="Avenir"/>
                <a:sym typeface="Avenir"/>
              </a:rPr>
              <a:t>speed of light </a:t>
            </a:r>
            <a:r>
              <a:rPr lang="en-US" sz="1800">
                <a:solidFill>
                  <a:schemeClr val="accent5"/>
                </a:solidFill>
                <a:latin typeface="Avenir"/>
                <a:ea typeface="Avenir"/>
                <a:cs typeface="Avenir"/>
                <a:sym typeface="Avenir"/>
              </a:rPr>
              <a:t>(propagation speed of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Does </a:t>
            </a:r>
            <a:r>
              <a:rPr b="1" lang="en-US" sz="1800">
                <a:solidFill>
                  <a:schemeClr val="accent5"/>
                </a:solidFill>
                <a:latin typeface="Avenir"/>
                <a:ea typeface="Avenir"/>
                <a:cs typeface="Avenir"/>
                <a:sym typeface="Avenir"/>
              </a:rPr>
              <a:t>NOT</a:t>
            </a:r>
            <a:r>
              <a:rPr lang="en-US" sz="1800">
                <a:solidFill>
                  <a:schemeClr val="accent5"/>
                </a:solidFill>
                <a:latin typeface="Avenir"/>
                <a:ea typeface="Avenir"/>
                <a:cs typeface="Avenir"/>
                <a:sym typeface="Avenir"/>
              </a:rPr>
              <a:t> depend on the size of the packet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Formula</a:t>
            </a:r>
            <a:endParaRPr b="1" i="0" sz="4400" u="none" cap="none" strike="noStrike">
              <a:solidFill>
                <a:srgbClr val="EF6C00"/>
              </a:solidFill>
              <a:latin typeface="PT Sans Narrow"/>
              <a:ea typeface="PT Sans Narrow"/>
              <a:cs typeface="PT Sans Narrow"/>
              <a:sym typeface="PT Sans Narrow"/>
            </a:endParaRPr>
          </a:p>
        </p:txBody>
      </p:sp>
      <p:pic>
        <p:nvPicPr>
          <p:cNvPr id="213" name="Google Shape;213;p23"/>
          <p:cNvPicPr preferRelativeResize="0"/>
          <p:nvPr/>
        </p:nvPicPr>
        <p:blipFill rotWithShape="1">
          <a:blip r:embed="rId3">
            <a:alphaModFix/>
          </a:blip>
          <a:srcRect b="0" l="0" r="0" t="0"/>
          <a:stretch/>
        </p:blipFill>
        <p:spPr>
          <a:xfrm>
            <a:off x="274982" y="3208227"/>
            <a:ext cx="8620539" cy="866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219" name="Google Shape;219;p24"/>
          <p:cNvPicPr preferRelativeResize="0"/>
          <p:nvPr/>
        </p:nvPicPr>
        <p:blipFill rotWithShape="1">
          <a:blip r:embed="rId3">
            <a:alphaModFix/>
          </a:blip>
          <a:srcRect b="0" l="0" r="0" t="0"/>
          <a:stretch/>
        </p:blipFill>
        <p:spPr>
          <a:xfrm>
            <a:off x="3133999" y="5533588"/>
            <a:ext cx="2843777" cy="547690"/>
          </a:xfrm>
          <a:prstGeom prst="rect">
            <a:avLst/>
          </a:prstGeom>
          <a:noFill/>
          <a:ln>
            <a:noFill/>
          </a:ln>
        </p:spPr>
      </p:pic>
      <p:pic>
        <p:nvPicPr>
          <p:cNvPr id="220" name="Google Shape;220;p24"/>
          <p:cNvPicPr preferRelativeResize="0"/>
          <p:nvPr/>
        </p:nvPicPr>
        <p:blipFill rotWithShape="1">
          <a:blip r:embed="rId4">
            <a:alphaModFix/>
          </a:blip>
          <a:srcRect b="0" l="0" r="0" t="0"/>
          <a:stretch/>
        </p:blipFill>
        <p:spPr>
          <a:xfrm>
            <a:off x="2891160" y="4068137"/>
            <a:ext cx="3107436" cy="385648"/>
          </a:xfrm>
          <a:prstGeom prst="rect">
            <a:avLst/>
          </a:prstGeom>
          <a:noFill/>
          <a:ln>
            <a:noFill/>
          </a:ln>
        </p:spPr>
      </p:pic>
      <p:sp>
        <p:nvSpPr>
          <p:cNvPr id="221" name="Google Shape;221;p24"/>
          <p:cNvSpPr/>
          <p:nvPr/>
        </p:nvSpPr>
        <p:spPr>
          <a:xfrm>
            <a:off x="2769703" y="4807589"/>
            <a:ext cx="349300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4"/>
          <p:cNvSpPr/>
          <p:nvPr/>
        </p:nvSpPr>
        <p:spPr>
          <a:xfrm>
            <a:off x="647568"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23" name="Google Shape;223;p24"/>
          <p:cNvPicPr preferRelativeResize="0"/>
          <p:nvPr/>
        </p:nvPicPr>
        <p:blipFill rotWithShape="1">
          <a:blip r:embed="rId5">
            <a:alphaModFix/>
          </a:blip>
          <a:srcRect b="0" l="0" r="0" t="0"/>
          <a:stretch/>
        </p:blipFill>
        <p:spPr>
          <a:xfrm>
            <a:off x="399236" y="3231228"/>
            <a:ext cx="2370467" cy="1576361"/>
          </a:xfrm>
          <a:prstGeom prst="rect">
            <a:avLst/>
          </a:prstGeom>
          <a:noFill/>
          <a:ln>
            <a:noFill/>
          </a:ln>
        </p:spPr>
      </p:pic>
      <p:pic>
        <p:nvPicPr>
          <p:cNvPr descr="box.png" id="224" name="Google Shape;224;p24"/>
          <p:cNvPicPr preferRelativeResize="0"/>
          <p:nvPr/>
        </p:nvPicPr>
        <p:blipFill rotWithShape="1">
          <a:blip r:embed="rId6">
            <a:alphaModFix/>
          </a:blip>
          <a:srcRect b="0" l="0" r="0" t="0"/>
          <a:stretch/>
        </p:blipFill>
        <p:spPr>
          <a:xfrm>
            <a:off x="2504880" y="4807589"/>
            <a:ext cx="629119" cy="629119"/>
          </a:xfrm>
          <a:prstGeom prst="rect">
            <a:avLst/>
          </a:prstGeom>
          <a:noFill/>
          <a:ln>
            <a:noFill/>
          </a:ln>
        </p:spPr>
      </p:pic>
      <p:sp>
        <p:nvSpPr>
          <p:cNvPr id="225" name="Google Shape;225;p24"/>
          <p:cNvSpPr/>
          <p:nvPr/>
        </p:nvSpPr>
        <p:spPr>
          <a:xfrm>
            <a:off x="6262706"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26" name="Google Shape;226;p24"/>
          <p:cNvPicPr preferRelativeResize="0"/>
          <p:nvPr/>
        </p:nvPicPr>
        <p:blipFill rotWithShape="1">
          <a:blip r:embed="rId5">
            <a:alphaModFix/>
          </a:blip>
          <a:srcRect b="0" l="0" r="0" t="0"/>
          <a:stretch/>
        </p:blipFill>
        <p:spPr>
          <a:xfrm>
            <a:off x="6009231" y="3250507"/>
            <a:ext cx="2370467" cy="1576361"/>
          </a:xfrm>
          <a:prstGeom prst="rect">
            <a:avLst/>
          </a:prstGeom>
          <a:noFill/>
          <a:ln>
            <a:noFill/>
          </a:ln>
        </p:spPr>
      </p:pic>
      <p:pic>
        <p:nvPicPr>
          <p:cNvPr id="227" name="Google Shape;227;p24"/>
          <p:cNvPicPr preferRelativeResize="0"/>
          <p:nvPr/>
        </p:nvPicPr>
        <p:blipFill rotWithShape="1">
          <a:blip r:embed="rId7">
            <a:alphaModFix/>
          </a:blip>
          <a:srcRect b="0" l="0" r="0" t="0"/>
          <a:stretch/>
        </p:blipFill>
        <p:spPr>
          <a:xfrm>
            <a:off x="1090416" y="1639302"/>
            <a:ext cx="6667500" cy="97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33" name="Google Shape;23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Now that we know the propagation delay, we can tell how many bits are “in flight” (on the link) at any time</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34" name="Google Shape;234;p25"/>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5"/>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5"/>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5"/>
          <p:cNvSpPr txBox="1"/>
          <p:nvPr/>
        </p:nvSpPr>
        <p:spPr>
          <a:xfrm>
            <a:off x="127457" y="3886199"/>
            <a:ext cx="1599743"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38" name="Google Shape;238;p25"/>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39" name="Google Shape;239;p25"/>
          <p:cNvSpPr txBox="1"/>
          <p:nvPr/>
        </p:nvSpPr>
        <p:spPr>
          <a:xfrm>
            <a:off x="2280106" y="5895330"/>
            <a:ext cx="56578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BDP = ?? * ??</a:t>
            </a:r>
            <a:endParaRPr sz="2400">
              <a:solidFill>
                <a:srgbClr val="695D46"/>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45" name="Google Shape;24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Now that we know the propagation delay, we can tell how many bits are “in flight” (on the link) at any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46" name="Google Shape;246;p26"/>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6"/>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6"/>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6"/>
          <p:cNvSpPr txBox="1"/>
          <p:nvPr/>
        </p:nvSpPr>
        <p:spPr>
          <a:xfrm>
            <a:off x="127457" y="3886199"/>
            <a:ext cx="18034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695D46"/>
                </a:solidFill>
                <a:latin typeface="Avenir"/>
                <a:ea typeface="Avenir"/>
                <a:cs typeface="Avenir"/>
                <a:sym typeface="Avenir"/>
              </a:rPr>
              <a:t>Bandwidth</a:t>
            </a:r>
            <a:endParaRPr sz="2400">
              <a:solidFill>
                <a:srgbClr val="695D46"/>
              </a:solidFill>
              <a:latin typeface="Avenir"/>
              <a:ea typeface="Avenir"/>
              <a:cs typeface="Avenir"/>
              <a:sym typeface="Avenir"/>
            </a:endParaRPr>
          </a:p>
        </p:txBody>
      </p:sp>
      <p:sp>
        <p:nvSpPr>
          <p:cNvPr id="250" name="Google Shape;250;p26"/>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Propagation delay</a:t>
            </a:r>
            <a:endParaRPr sz="2400">
              <a:solidFill>
                <a:srgbClr val="695D46"/>
              </a:solidFill>
              <a:latin typeface="Avenir"/>
              <a:ea typeface="Avenir"/>
              <a:cs typeface="Avenir"/>
              <a:sym typeface="Avenir"/>
            </a:endParaRPr>
          </a:p>
        </p:txBody>
      </p:sp>
      <p:pic>
        <p:nvPicPr>
          <p:cNvPr id="251" name="Google Shape;251;p26"/>
          <p:cNvPicPr preferRelativeResize="0"/>
          <p:nvPr/>
        </p:nvPicPr>
        <p:blipFill rotWithShape="1">
          <a:blip r:embed="rId3">
            <a:alphaModFix/>
          </a:blip>
          <a:srcRect b="0" l="0" r="0" t="0"/>
          <a:stretch/>
        </p:blipFill>
        <p:spPr>
          <a:xfrm>
            <a:off x="258417" y="5965457"/>
            <a:ext cx="8686800" cy="564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nvSpPr>
        <p:spPr>
          <a:xfrm>
            <a:off x="683846" y="2706077"/>
            <a:ext cx="734646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5"/>
                </a:solidFill>
                <a:latin typeface="Avenir"/>
                <a:ea typeface="Avenir"/>
                <a:cs typeface="Avenir"/>
                <a:sym typeface="Avenir"/>
              </a:rPr>
              <a:t>Packets might have to </a:t>
            </a:r>
            <a:r>
              <a:rPr b="1" lang="en-US" sz="3200">
                <a:solidFill>
                  <a:schemeClr val="accent5"/>
                </a:solidFill>
                <a:latin typeface="Avenir"/>
                <a:ea typeface="Avenir"/>
                <a:cs typeface="Avenir"/>
                <a:sym typeface="Avenir"/>
              </a:rPr>
              <a:t>wait</a:t>
            </a:r>
            <a:r>
              <a:rPr lang="en-US" sz="3200">
                <a:solidFill>
                  <a:schemeClr val="accent5"/>
                </a:solidFill>
                <a:latin typeface="Avenir"/>
                <a:ea typeface="Avenir"/>
                <a:cs typeface="Avenir"/>
                <a:sym typeface="Avenir"/>
              </a:rPr>
              <a:t> before they can be transmitted…</a:t>
            </a:r>
            <a:endParaRPr sz="3200">
              <a:solidFill>
                <a:schemeClr val="accent5"/>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Queuing Delay</a:t>
            </a:r>
            <a:endParaRPr b="1" i="0" sz="4400" u="none" cap="none" strike="noStrike">
              <a:solidFill>
                <a:srgbClr val="EF6C00"/>
              </a:solidFill>
              <a:latin typeface="PT Sans Narrow"/>
              <a:ea typeface="PT Sans Narrow"/>
              <a:cs typeface="PT Sans Narrow"/>
              <a:sym typeface="PT Sans Narrow"/>
            </a:endParaRPr>
          </a:p>
        </p:txBody>
      </p:sp>
      <p:sp>
        <p:nvSpPr>
          <p:cNvPr id="262" name="Google Shape;262;p28"/>
          <p:cNvSpPr/>
          <p:nvPr/>
        </p:nvSpPr>
        <p:spPr>
          <a:xfrm>
            <a:off x="1246744"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63" name="Google Shape;263;p28"/>
          <p:cNvPicPr preferRelativeResize="0"/>
          <p:nvPr/>
        </p:nvPicPr>
        <p:blipFill rotWithShape="1">
          <a:blip r:embed="rId3">
            <a:alphaModFix/>
          </a:blip>
          <a:srcRect b="0" l="0" r="0" t="0"/>
          <a:stretch/>
        </p:blipFill>
        <p:spPr>
          <a:xfrm>
            <a:off x="977185" y="2969894"/>
            <a:ext cx="2370467" cy="1576361"/>
          </a:xfrm>
          <a:prstGeom prst="rect">
            <a:avLst/>
          </a:prstGeom>
          <a:noFill/>
          <a:ln>
            <a:noFill/>
          </a:ln>
        </p:spPr>
      </p:pic>
      <p:sp>
        <p:nvSpPr>
          <p:cNvPr id="264" name="Google Shape;264;p28"/>
          <p:cNvSpPr/>
          <p:nvPr/>
        </p:nvSpPr>
        <p:spPr>
          <a:xfrm>
            <a:off x="6040136"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65" name="Google Shape;265;p28"/>
          <p:cNvPicPr preferRelativeResize="0"/>
          <p:nvPr/>
        </p:nvPicPr>
        <p:blipFill rotWithShape="1">
          <a:blip r:embed="rId3">
            <a:alphaModFix/>
          </a:blip>
          <a:srcRect b="0" l="0" r="0" t="0"/>
          <a:stretch/>
        </p:blipFill>
        <p:spPr>
          <a:xfrm>
            <a:off x="5770577" y="2969894"/>
            <a:ext cx="2370467" cy="1576361"/>
          </a:xfrm>
          <a:prstGeom prst="rect">
            <a:avLst/>
          </a:prstGeom>
          <a:noFill/>
          <a:ln>
            <a:noFill/>
          </a:ln>
        </p:spPr>
      </p:pic>
      <p:sp>
        <p:nvSpPr>
          <p:cNvPr id="266" name="Google Shape;266;p28"/>
          <p:cNvSpPr/>
          <p:nvPr/>
        </p:nvSpPr>
        <p:spPr>
          <a:xfrm>
            <a:off x="3110262" y="4411061"/>
            <a:ext cx="2929874"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267" name="Google Shape;267;p28"/>
          <p:cNvPicPr preferRelativeResize="0"/>
          <p:nvPr/>
        </p:nvPicPr>
        <p:blipFill rotWithShape="1">
          <a:blip r:embed="rId4">
            <a:alphaModFix/>
          </a:blip>
          <a:srcRect b="0" l="0" r="0" t="0"/>
          <a:stretch/>
        </p:blipFill>
        <p:spPr>
          <a:xfrm>
            <a:off x="2504880" y="4411061"/>
            <a:ext cx="629119" cy="629119"/>
          </a:xfrm>
          <a:prstGeom prst="rect">
            <a:avLst/>
          </a:prstGeom>
          <a:noFill/>
          <a:ln>
            <a:noFill/>
          </a:ln>
        </p:spPr>
      </p:pic>
      <p:pic>
        <p:nvPicPr>
          <p:cNvPr descr="box.png" id="268" name="Google Shape;268;p28"/>
          <p:cNvPicPr preferRelativeResize="0"/>
          <p:nvPr/>
        </p:nvPicPr>
        <p:blipFill rotWithShape="1">
          <a:blip r:embed="rId4">
            <a:alphaModFix/>
          </a:blip>
          <a:srcRect b="0" l="0" r="0" t="0"/>
          <a:stretch/>
        </p:blipFill>
        <p:spPr>
          <a:xfrm>
            <a:off x="1875761" y="4411061"/>
            <a:ext cx="629119" cy="629119"/>
          </a:xfrm>
          <a:prstGeom prst="rect">
            <a:avLst/>
          </a:prstGeom>
          <a:noFill/>
          <a:ln>
            <a:noFill/>
          </a:ln>
        </p:spPr>
      </p:pic>
      <p:pic>
        <p:nvPicPr>
          <p:cNvPr descr="box.png" id="269" name="Google Shape;269;p28"/>
          <p:cNvPicPr preferRelativeResize="0"/>
          <p:nvPr/>
        </p:nvPicPr>
        <p:blipFill rotWithShape="1">
          <a:blip r:embed="rId4">
            <a:alphaModFix/>
          </a:blip>
          <a:srcRect b="0" l="0" r="0" t="0"/>
          <a:stretch/>
        </p:blipFill>
        <p:spPr>
          <a:xfrm>
            <a:off x="1246642" y="4411061"/>
            <a:ext cx="629119" cy="629119"/>
          </a:xfrm>
          <a:prstGeom prst="rect">
            <a:avLst/>
          </a:prstGeom>
          <a:noFill/>
          <a:ln>
            <a:noFill/>
          </a:ln>
        </p:spPr>
      </p:pic>
      <p:sp>
        <p:nvSpPr>
          <p:cNvPr id="270" name="Google Shape;270;p28"/>
          <p:cNvSpPr txBox="1"/>
          <p:nvPr/>
        </p:nvSpPr>
        <p:spPr>
          <a:xfrm>
            <a:off x="707571" y="1520823"/>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How long the packet waits to get transmitted on the wire</a:t>
            </a:r>
            <a:endParaRPr/>
          </a:p>
          <a:p>
            <a:pPr indent="-285750" lvl="0" marL="285750" marR="0" rtl="0" algn="l">
              <a:spcBef>
                <a:spcPts val="0"/>
              </a:spcBef>
              <a:spcAft>
                <a:spcPts val="0"/>
              </a:spcAft>
              <a:buClr>
                <a:schemeClr val="accent5"/>
              </a:buClr>
              <a:buSzPts val="1800"/>
              <a:buFont typeface="Arial"/>
              <a:buChar char="•"/>
            </a:pPr>
            <a:r>
              <a:rPr b="1" lang="en-US" sz="1800" u="sng">
                <a:solidFill>
                  <a:schemeClr val="accent5"/>
                </a:solidFill>
                <a:latin typeface="Avenir"/>
                <a:ea typeface="Avenir"/>
                <a:cs typeface="Avenir"/>
                <a:sym typeface="Avenir"/>
              </a:rPr>
              <a:t>Happens only when arrival rate is greater than transmission rate</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67"/>
                                        </p:tgtEl>
                                        <p:attrNameLst>
                                          <p:attrName>ppt_x</p:attrName>
                                        </p:attrNameLst>
                                      </p:cBhvr>
                                      <p:tavLst>
                                        <p:tav fmla="" tm="0">
                                          <p:val>
                                            <p:strVal val="#ppt_x"/>
                                          </p:val>
                                        </p:tav>
                                        <p:tav fmla="" tm="100000">
                                          <p:val>
                                            <p:strVal val="#ppt_x+1"/>
                                          </p:val>
                                        </p:tav>
                                      </p:tavLst>
                                    </p:anim>
                                    <p:set>
                                      <p:cBhvr>
                                        <p:cTn dur="1" fill="hold">
                                          <p:stCondLst>
                                            <p:cond delay="500"/>
                                          </p:stCondLst>
                                        </p:cTn>
                                        <p:tgtEl>
                                          <p:spTgt spid="267"/>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268"/>
                                        </p:tgtEl>
                                        <p:attrNameLst>
                                          <p:attrName>ppt_x</p:attrName>
                                        </p:attrNameLst>
                                      </p:cBhvr>
                                      <p:tavLst>
                                        <p:tav fmla="" tm="0">
                                          <p:val>
                                            <p:strVal val="#ppt_x"/>
                                          </p:val>
                                        </p:tav>
                                        <p:tav fmla="" tm="100000">
                                          <p:val>
                                            <p:strVal val="#ppt_x+1"/>
                                          </p:val>
                                        </p:tav>
                                      </p:tavLst>
                                    </p:anim>
                                    <p:set>
                                      <p:cBhvr>
                                        <p:cTn dur="1" fill="hold">
                                          <p:stCondLst>
                                            <p:cond delay="500"/>
                                          </p:stCondLst>
                                        </p:cTn>
                                        <p:tgtEl>
                                          <p:spTgt spid="26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500"/>
                                        <p:tgtEl>
                                          <p:spTgt spid="269"/>
                                        </p:tgtEl>
                                        <p:attrNameLst>
                                          <p:attrName>ppt_x</p:attrName>
                                        </p:attrNameLst>
                                      </p:cBhvr>
                                      <p:tavLst>
                                        <p:tav fmla="" tm="0">
                                          <p:val>
                                            <p:strVal val="#ppt_x"/>
                                          </p:val>
                                        </p:tav>
                                        <p:tav fmla="" tm="100000">
                                          <p:val>
                                            <p:strVal val="#ppt_x+1"/>
                                          </p:val>
                                        </p:tav>
                                      </p:tavLst>
                                    </p:anim>
                                    <p:set>
                                      <p:cBhvr>
                                        <p:cTn dur="1" fill="hold">
                                          <p:stCondLst>
                                            <p:cond delay="500"/>
                                          </p:stCondLst>
                                        </p:cTn>
                                        <p:tgtEl>
                                          <p:spTgt spid="2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An easy fix for queuing delay?</a:t>
            </a:r>
            <a:endParaRPr b="1" i="0" sz="4400" u="none" cap="none" strike="noStrike">
              <a:solidFill>
                <a:srgbClr val="EF6C00"/>
              </a:solidFill>
              <a:latin typeface="PT Sans Narrow"/>
              <a:ea typeface="PT Sans Narrow"/>
              <a:cs typeface="PT Sans Narrow"/>
              <a:sym typeface="PT Sans Narrow"/>
            </a:endParaRPr>
          </a:p>
        </p:txBody>
      </p:sp>
      <p:sp>
        <p:nvSpPr>
          <p:cNvPr id="276" name="Google Shape;276;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Naïve solution: </a:t>
            </a:r>
            <a:r>
              <a:rPr b="0" i="1" lang="en-US" sz="2400" u="none" cap="none" strike="noStrike">
                <a:solidFill>
                  <a:srgbClr val="695D46"/>
                </a:solidFill>
                <a:latin typeface="Avenir"/>
                <a:ea typeface="Avenir"/>
                <a:cs typeface="Avenir"/>
                <a:sym typeface="Avenir"/>
              </a:rPr>
              <a:t>max(arrival rate, </a:t>
            </a:r>
            <a:r>
              <a:rPr i="1" lang="en-US">
                <a:latin typeface="Avenir"/>
                <a:ea typeface="Avenir"/>
                <a:cs typeface="Avenir"/>
                <a:sym typeface="Avenir"/>
              </a:rPr>
              <a:t>transmission </a:t>
            </a:r>
            <a:r>
              <a:rPr b="0" i="1" lang="en-US" sz="2400" u="none" cap="none" strike="noStrike">
                <a:solidFill>
                  <a:srgbClr val="695D46"/>
                </a:solidFill>
                <a:latin typeface="Avenir"/>
                <a:ea typeface="Avenir"/>
                <a:cs typeface="Avenir"/>
                <a:sym typeface="Avenir"/>
              </a:rPr>
              <a:t>rate)</a:t>
            </a:r>
            <a:endParaRPr/>
          </a:p>
          <a:p>
            <a:pPr indent="0" lvl="0" marL="0" marR="0" rtl="0" algn="l">
              <a:lnSpc>
                <a:spcPct val="100000"/>
              </a:lnSpc>
              <a:spcBef>
                <a:spcPts val="0"/>
              </a:spcBef>
              <a:spcAft>
                <a:spcPts val="0"/>
              </a:spcAft>
              <a:buClr>
                <a:srgbClr val="695D46"/>
              </a:buClr>
              <a:buSzPts val="2400"/>
              <a:buFont typeface="Arial"/>
              <a:buNone/>
            </a:pPr>
            <a:r>
              <a:t/>
            </a:r>
            <a:endParaRPr b="0" i="1" sz="2400" u="none" cap="none" strike="noStrike">
              <a:solidFill>
                <a:srgbClr val="695D46"/>
              </a:solidFill>
              <a:latin typeface="Avenir"/>
              <a:ea typeface="Avenir"/>
              <a:cs typeface="Avenir"/>
              <a:sym typeface="Avenir"/>
            </a:endParaRPr>
          </a:p>
          <a:p>
            <a:pPr indent="0" lvl="0" marL="0" marR="0" rtl="0" algn="ctr">
              <a:lnSpc>
                <a:spcPct val="100000"/>
              </a:lnSpc>
              <a:spcBef>
                <a:spcPts val="0"/>
              </a:spcBef>
              <a:spcAft>
                <a:spcPts val="0"/>
              </a:spcAft>
              <a:buClr>
                <a:srgbClr val="695D46"/>
              </a:buClr>
              <a:buSzPts val="2400"/>
              <a:buFont typeface="Arial"/>
              <a:buNone/>
            </a:pPr>
            <a:r>
              <a:rPr b="0" i="1" lang="en-US" sz="2400" u="none" cap="none" strike="noStrike">
                <a:solidFill>
                  <a:srgbClr val="695D46"/>
                </a:solidFill>
                <a:latin typeface="Avenir"/>
                <a:ea typeface="Avenir"/>
                <a:cs typeface="Avenir"/>
                <a:sym typeface="Avenir"/>
              </a:rPr>
              <a:t>Is this sufficient?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a:t>
            </a:r>
            <a:endParaRPr b="1" i="0" sz="4400" u="none" cap="none" strike="noStrike">
              <a:solidFill>
                <a:srgbClr val="EF6C00"/>
              </a:solidFill>
              <a:latin typeface="PT Sans Narrow"/>
              <a:ea typeface="PT Sans Narrow"/>
              <a:cs typeface="PT Sans Narrow"/>
              <a:sym typeface="PT Sans Narrow"/>
            </a:endParaRPr>
          </a:p>
        </p:txBody>
      </p:sp>
      <p:sp>
        <p:nvSpPr>
          <p:cNvPr id="282" name="Google Shape;282;p30"/>
          <p:cNvSpPr txBox="1"/>
          <p:nvPr>
            <p:ph idx="1" type="body"/>
          </p:nvPr>
        </p:nvSpPr>
        <p:spPr>
          <a:xfrm>
            <a:off x="457200" y="1229139"/>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Transmission rate = constant over time</a:t>
            </a: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Arrival rate = not constant over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pic>
        <p:nvPicPr>
          <p:cNvPr id="283" name="Google Shape;283;p30"/>
          <p:cNvPicPr preferRelativeResize="0"/>
          <p:nvPr/>
        </p:nvPicPr>
        <p:blipFill rotWithShape="1">
          <a:blip r:embed="rId3">
            <a:alphaModFix/>
          </a:blip>
          <a:srcRect b="0" l="0" r="0" t="0"/>
          <a:stretch/>
        </p:blipFill>
        <p:spPr>
          <a:xfrm>
            <a:off x="630623" y="2658612"/>
            <a:ext cx="8056177" cy="3265801"/>
          </a:xfrm>
          <a:prstGeom prst="rect">
            <a:avLst/>
          </a:prstGeom>
          <a:noFill/>
          <a:ln>
            <a:noFill/>
          </a:ln>
        </p:spPr>
      </p:pic>
      <p:sp>
        <p:nvSpPr>
          <p:cNvPr id="284" name="Google Shape;284;p30"/>
          <p:cNvSpPr txBox="1"/>
          <p:nvPr/>
        </p:nvSpPr>
        <p:spPr>
          <a:xfrm>
            <a:off x="3048000" y="5924413"/>
            <a:ext cx="24919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Traffic, circa 2010</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 and Queues</a:t>
            </a:r>
            <a:endParaRPr b="1" i="0" sz="4400" u="none" cap="none" strike="noStrike">
              <a:solidFill>
                <a:srgbClr val="EF6C00"/>
              </a:solidFill>
              <a:latin typeface="PT Sans Narrow"/>
              <a:ea typeface="PT Sans Narrow"/>
              <a:cs typeface="PT Sans Narrow"/>
              <a:sym typeface="PT Sans Narrow"/>
            </a:endParaRPr>
          </a:p>
        </p:txBody>
      </p:sp>
      <p:sp>
        <p:nvSpPr>
          <p:cNvPr id="290" name="Google Shape;29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03" name="Google Shape;10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endParaRPr b="0" i="0" sz="2000" u="none" cap="none" strike="noStrike">
              <a:solidFill>
                <a:srgbClr val="EF6C00"/>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endParaRPr b="0" i="0" sz="2000" u="none" cap="none" strike="noStrike">
              <a:solidFill>
                <a:schemeClr val="accent1"/>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how fast </a:t>
            </a:r>
            <a:r>
              <a:rPr b="1" i="0" lang="en-US" sz="2000" u="none" cap="none" strike="noStrike">
                <a:solidFill>
                  <a:srgbClr val="695D46"/>
                </a:solidFill>
                <a:latin typeface="Avenir"/>
                <a:ea typeface="Avenir"/>
                <a:cs typeface="Avenir"/>
                <a:sym typeface="Avenir"/>
              </a:rPr>
              <a:t>routers </a:t>
            </a:r>
            <a:r>
              <a:rPr b="0" i="0" lang="en-US" sz="2000" u="none" cap="none" strike="noStrike">
                <a:solidFill>
                  <a:srgbClr val="695D46"/>
                </a:solidFill>
                <a:latin typeface="Avenir"/>
                <a:ea typeface="Avenir"/>
                <a:cs typeface="Avenir"/>
                <a:sym typeface="Avenir"/>
              </a:rPr>
              <a:t>process the packet header</a:t>
            </a:r>
            <a:br>
              <a:rPr b="0" i="0" lang="en-US" sz="2000" u="none" cap="none" strike="noStrike">
                <a:solidFill>
                  <a:schemeClr val="accent1"/>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a:t>
            </a:r>
            <a:r>
              <a:rPr b="0" i="0" lang="en-US" sz="2000" u="none" cap="none" strike="noStrike">
                <a:solidFill>
                  <a:schemeClr val="accent1"/>
                </a:solidFill>
                <a:latin typeface="Avenir"/>
                <a:ea typeface="Avenir"/>
                <a:cs typeface="Avenir"/>
                <a:sym typeface="Avenir"/>
              </a:rPr>
              <a:t> processing delay</a:t>
            </a:r>
            <a:endParaRPr b="0" i="0" sz="2000" u="none" cap="none" strike="noStrike">
              <a:solidFill>
                <a:srgbClr val="695D46"/>
              </a:solidFill>
              <a:latin typeface="Avenir"/>
              <a:ea typeface="Avenir"/>
              <a:cs typeface="Avenir"/>
              <a:sym typeface="Avenir"/>
            </a:endParaRPr>
          </a:p>
        </p:txBody>
      </p:sp>
      <p:sp>
        <p:nvSpPr>
          <p:cNvPr id="104" name="Google Shape;104;p14"/>
          <p:cNvSpPr txBox="1"/>
          <p:nvPr/>
        </p:nvSpPr>
        <p:spPr>
          <a:xfrm>
            <a:off x="449576" y="1549975"/>
            <a:ext cx="7175100" cy="30000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accent5"/>
              </a:buClr>
              <a:buSzPts val="2400"/>
              <a:buChar char="•"/>
            </a:pPr>
            <a:r>
              <a:rPr lang="en-US" sz="2400">
                <a:solidFill>
                  <a:schemeClr val="accent5"/>
                </a:solidFill>
                <a:latin typeface="Avenir"/>
                <a:ea typeface="Avenir"/>
                <a:cs typeface="Avenir"/>
                <a:sym typeface="Avenir"/>
              </a:rPr>
              <a:t>How long does it take for your data to reach its destination?</a:t>
            </a:r>
            <a:endParaRPr sz="2400">
              <a:solidFill>
                <a:schemeClr val="accent5"/>
              </a:solidFill>
              <a:latin typeface="Open Sans"/>
              <a:ea typeface="Open Sans"/>
              <a:cs typeface="Open Sans"/>
              <a:sym typeface="Open Sans"/>
            </a:endParaRPr>
          </a:p>
          <a:p>
            <a:pPr indent="-342900" lvl="0" marL="342900" rtl="0" algn="l">
              <a:spcBef>
                <a:spcPts val="480"/>
              </a:spcBef>
              <a:spcAft>
                <a:spcPts val="0"/>
              </a:spcAft>
              <a:buClr>
                <a:schemeClr val="accent5"/>
              </a:buClr>
              <a:buSzPts val="2400"/>
              <a:buChar char="•"/>
            </a:pPr>
            <a:r>
              <a:rPr lang="en-US" sz="2400">
                <a:solidFill>
                  <a:schemeClr val="accent5"/>
                </a:solidFill>
                <a:latin typeface="Avenir"/>
                <a:ea typeface="Avenir"/>
                <a:cs typeface="Avenir"/>
                <a:sym typeface="Avenir"/>
              </a:rPr>
              <a:t>It depends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400"/>
              <a:buFont typeface="PT Sans Narrow"/>
              <a:buNone/>
            </a:pPr>
            <a:r>
              <a:rPr lang="en-US">
                <a:solidFill>
                  <a:schemeClr val="accent1"/>
                </a:solidFill>
              </a:rPr>
              <a:t>Burstiness and Queues</a:t>
            </a:r>
            <a:endParaRPr/>
          </a:p>
        </p:txBody>
      </p:sp>
      <p:sp>
        <p:nvSpPr>
          <p:cNvPr id="296" name="Google Shape;296;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Bursty flows tend to increase queuing delay</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Packets are dropped</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Sum of all nodal delays on the path</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rtl="0" algn="l">
              <a:spcBef>
                <a:spcPts val="0"/>
              </a:spcBef>
              <a:spcAft>
                <a:spcPts val="0"/>
              </a:spcAft>
              <a:buClr>
                <a:schemeClr val="accent5"/>
              </a:buClr>
              <a:buSzPts val="2400"/>
              <a:buFont typeface="Arial"/>
              <a:buNone/>
            </a:pPr>
            <a:r>
              <a:rPr lang="en-US">
                <a:solidFill>
                  <a:schemeClr val="accent5"/>
                </a:solidFill>
                <a:latin typeface="Avenir"/>
                <a:ea typeface="Avenir"/>
                <a:cs typeface="Avenir"/>
                <a:sym typeface="Avenir"/>
              </a:rPr>
              <a:t>End-to-End Delay = Propagation Delay + Transmission Delay + Queuing Delay</a:t>
            </a:r>
            <a:endParaRPr>
              <a:latin typeface="Avenir"/>
              <a:ea typeface="Avenir"/>
              <a:cs typeface="Avenir"/>
              <a:sym typeface="Avenir"/>
            </a:endParaRPr>
          </a:p>
        </p:txBody>
      </p:sp>
      <p:sp>
        <p:nvSpPr>
          <p:cNvPr id="303" name="Google Shape;303;p33"/>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33"/>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onitor.png" id="305" name="Google Shape;305;p33"/>
          <p:cNvPicPr preferRelativeResize="0"/>
          <p:nvPr/>
        </p:nvPicPr>
        <p:blipFill rotWithShape="1">
          <a:blip r:embed="rId3">
            <a:alphaModFix/>
          </a:blip>
          <a:srcRect b="0" l="0" r="0" t="0"/>
          <a:stretch/>
        </p:blipFill>
        <p:spPr>
          <a:xfrm>
            <a:off x="381970" y="3294449"/>
            <a:ext cx="1024222" cy="1024222"/>
          </a:xfrm>
          <a:prstGeom prst="rect">
            <a:avLst/>
          </a:prstGeom>
          <a:noFill/>
          <a:ln>
            <a:noFill/>
          </a:ln>
        </p:spPr>
      </p:pic>
      <p:sp>
        <p:nvSpPr>
          <p:cNvPr id="306" name="Google Shape;306;p33"/>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33"/>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308" name="Google Shape;308;p33"/>
          <p:cNvPicPr preferRelativeResize="0"/>
          <p:nvPr/>
        </p:nvPicPr>
        <p:blipFill rotWithShape="1">
          <a:blip r:embed="rId4">
            <a:alphaModFix/>
          </a:blip>
          <a:srcRect b="0" l="0" r="0" t="0"/>
          <a:stretch/>
        </p:blipFill>
        <p:spPr>
          <a:xfrm>
            <a:off x="2067390" y="3625884"/>
            <a:ext cx="713674" cy="474593"/>
          </a:xfrm>
          <a:prstGeom prst="rect">
            <a:avLst/>
          </a:prstGeom>
          <a:noFill/>
          <a:ln>
            <a:noFill/>
          </a:ln>
        </p:spPr>
      </p:pic>
      <p:pic>
        <p:nvPicPr>
          <p:cNvPr descr="laptop.png" id="309" name="Google Shape;309;p33"/>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router.png" id="310" name="Google Shape;310;p33"/>
          <p:cNvPicPr preferRelativeResize="0"/>
          <p:nvPr/>
        </p:nvPicPr>
        <p:blipFill rotWithShape="1">
          <a:blip r:embed="rId4">
            <a:alphaModFix/>
          </a:blip>
          <a:srcRect b="0" l="0" r="0" t="0"/>
          <a:stretch/>
        </p:blipFill>
        <p:spPr>
          <a:xfrm>
            <a:off x="4920322" y="3599696"/>
            <a:ext cx="713674" cy="474593"/>
          </a:xfrm>
          <a:prstGeom prst="rect">
            <a:avLst/>
          </a:prstGeom>
          <a:noFill/>
          <a:ln>
            <a:noFill/>
          </a:ln>
        </p:spPr>
      </p:pic>
      <p:pic>
        <p:nvPicPr>
          <p:cNvPr descr="router.png" id="311" name="Google Shape;311;p33"/>
          <p:cNvPicPr preferRelativeResize="0"/>
          <p:nvPr/>
        </p:nvPicPr>
        <p:blipFill rotWithShape="1">
          <a:blip r:embed="rId4">
            <a:alphaModFix/>
          </a:blip>
          <a:srcRect b="0" l="0" r="0" t="0"/>
          <a:stretch/>
        </p:blipFill>
        <p:spPr>
          <a:xfrm>
            <a:off x="6374758" y="3621093"/>
            <a:ext cx="713674" cy="474593"/>
          </a:xfrm>
          <a:prstGeom prst="rect">
            <a:avLst/>
          </a:prstGeom>
          <a:noFill/>
          <a:ln>
            <a:noFill/>
          </a:ln>
        </p:spPr>
      </p:pic>
      <p:pic>
        <p:nvPicPr>
          <p:cNvPr descr="box.png" id="312" name="Google Shape;312;p33"/>
          <p:cNvPicPr preferRelativeResize="0"/>
          <p:nvPr/>
        </p:nvPicPr>
        <p:blipFill rotWithShape="1">
          <a:blip r:embed="rId6">
            <a:alphaModFix/>
          </a:blip>
          <a:srcRect b="0" l="0" r="0" t="0"/>
          <a:stretch/>
        </p:blipFill>
        <p:spPr>
          <a:xfrm>
            <a:off x="1311488" y="3742289"/>
            <a:ext cx="189408" cy="189408"/>
          </a:xfrm>
          <a:prstGeom prst="rect">
            <a:avLst/>
          </a:prstGeom>
          <a:noFill/>
          <a:ln>
            <a:noFill/>
          </a:ln>
        </p:spPr>
      </p:pic>
      <p:pic>
        <p:nvPicPr>
          <p:cNvPr descr="router.png" id="313" name="Google Shape;313;p33"/>
          <p:cNvPicPr preferRelativeResize="0"/>
          <p:nvPr/>
        </p:nvPicPr>
        <p:blipFill rotWithShape="1">
          <a:blip r:embed="rId4">
            <a:alphaModFix/>
          </a:blip>
          <a:srcRect b="0" l="0" r="0" t="0"/>
          <a:stretch/>
        </p:blipFill>
        <p:spPr>
          <a:xfrm>
            <a:off x="3510530" y="3625884"/>
            <a:ext cx="713674" cy="474593"/>
          </a:xfrm>
          <a:prstGeom prst="rect">
            <a:avLst/>
          </a:prstGeom>
          <a:noFill/>
          <a:ln>
            <a:noFill/>
          </a:ln>
        </p:spPr>
      </p:pic>
      <p:sp>
        <p:nvSpPr>
          <p:cNvPr id="314" name="Google Shape;314;p33"/>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End-to-End Delay</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The time it  for the packet to reach its destination and receive a response</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rPr lang="en-US">
                <a:latin typeface="Avenir"/>
                <a:ea typeface="Avenir"/>
                <a:cs typeface="Avenir"/>
                <a:sym typeface="Avenir"/>
              </a:rPr>
              <a:t>RTT = 2 * (End-to-End Delay)</a:t>
            </a:r>
            <a:endParaRPr>
              <a:latin typeface="Avenir"/>
              <a:ea typeface="Avenir"/>
              <a:cs typeface="Avenir"/>
              <a:sym typeface="Aveni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sp>
        <p:nvSpPr>
          <p:cNvPr id="321" name="Google Shape;321;p34"/>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4"/>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34"/>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4"/>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34"/>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326" name="Google Shape;326;p34"/>
          <p:cNvPicPr preferRelativeResize="0"/>
          <p:nvPr/>
        </p:nvPicPr>
        <p:blipFill rotWithShape="1">
          <a:blip r:embed="rId3">
            <a:alphaModFix/>
          </a:blip>
          <a:srcRect b="0" l="0" r="0" t="0"/>
          <a:stretch/>
        </p:blipFill>
        <p:spPr>
          <a:xfrm>
            <a:off x="7707888" y="3742289"/>
            <a:ext cx="189408" cy="189408"/>
          </a:xfrm>
          <a:prstGeom prst="rect">
            <a:avLst/>
          </a:prstGeom>
          <a:noFill/>
          <a:ln>
            <a:noFill/>
          </a:ln>
        </p:spPr>
      </p:pic>
      <p:pic>
        <p:nvPicPr>
          <p:cNvPr descr="router.png" id="327" name="Google Shape;327;p34"/>
          <p:cNvPicPr preferRelativeResize="0"/>
          <p:nvPr/>
        </p:nvPicPr>
        <p:blipFill rotWithShape="1">
          <a:blip r:embed="rId4">
            <a:alphaModFix/>
          </a:blip>
          <a:srcRect b="0" l="0" r="0" t="0"/>
          <a:stretch/>
        </p:blipFill>
        <p:spPr>
          <a:xfrm>
            <a:off x="2094962" y="3625884"/>
            <a:ext cx="713674" cy="474593"/>
          </a:xfrm>
          <a:prstGeom prst="rect">
            <a:avLst/>
          </a:prstGeom>
          <a:noFill/>
          <a:ln>
            <a:noFill/>
          </a:ln>
        </p:spPr>
      </p:pic>
      <p:pic>
        <p:nvPicPr>
          <p:cNvPr descr="router.png" id="328" name="Google Shape;328;p34"/>
          <p:cNvPicPr preferRelativeResize="0"/>
          <p:nvPr/>
        </p:nvPicPr>
        <p:blipFill rotWithShape="1">
          <a:blip r:embed="rId4">
            <a:alphaModFix/>
          </a:blip>
          <a:srcRect b="0" l="0" r="0" t="0"/>
          <a:stretch/>
        </p:blipFill>
        <p:spPr>
          <a:xfrm>
            <a:off x="3510223" y="3625884"/>
            <a:ext cx="713674" cy="474593"/>
          </a:xfrm>
          <a:prstGeom prst="rect">
            <a:avLst/>
          </a:prstGeom>
          <a:noFill/>
          <a:ln>
            <a:noFill/>
          </a:ln>
        </p:spPr>
      </p:pic>
      <p:pic>
        <p:nvPicPr>
          <p:cNvPr descr="router.png" id="329" name="Google Shape;329;p34"/>
          <p:cNvPicPr preferRelativeResize="0"/>
          <p:nvPr/>
        </p:nvPicPr>
        <p:blipFill rotWithShape="1">
          <a:blip r:embed="rId4">
            <a:alphaModFix/>
          </a:blip>
          <a:srcRect b="0" l="0" r="0" t="0"/>
          <a:stretch/>
        </p:blipFill>
        <p:spPr>
          <a:xfrm>
            <a:off x="6374758" y="3625884"/>
            <a:ext cx="713674" cy="474593"/>
          </a:xfrm>
          <a:prstGeom prst="rect">
            <a:avLst/>
          </a:prstGeom>
          <a:noFill/>
          <a:ln>
            <a:noFill/>
          </a:ln>
        </p:spPr>
      </p:pic>
      <p:pic>
        <p:nvPicPr>
          <p:cNvPr descr="router.png" id="330" name="Google Shape;330;p34"/>
          <p:cNvPicPr preferRelativeResize="0"/>
          <p:nvPr/>
        </p:nvPicPr>
        <p:blipFill rotWithShape="1">
          <a:blip r:embed="rId4">
            <a:alphaModFix/>
          </a:blip>
          <a:srcRect b="0" l="0" r="0" t="0"/>
          <a:stretch/>
        </p:blipFill>
        <p:spPr>
          <a:xfrm>
            <a:off x="4906724" y="3630604"/>
            <a:ext cx="713674" cy="474593"/>
          </a:xfrm>
          <a:prstGeom prst="rect">
            <a:avLst/>
          </a:prstGeom>
          <a:noFill/>
          <a:ln>
            <a:noFill/>
          </a:ln>
        </p:spPr>
      </p:pic>
      <p:pic>
        <p:nvPicPr>
          <p:cNvPr descr="laptop.png" id="331" name="Google Shape;331;p34"/>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monitor.png" id="332" name="Google Shape;332;p34"/>
          <p:cNvPicPr preferRelativeResize="0"/>
          <p:nvPr/>
        </p:nvPicPr>
        <p:blipFill rotWithShape="1">
          <a:blip r:embed="rId6">
            <a:alphaModFix/>
          </a:blip>
          <a:srcRect b="0" l="0" r="0" t="0"/>
          <a:stretch/>
        </p:blipFill>
        <p:spPr>
          <a:xfrm>
            <a:off x="381970" y="3294449"/>
            <a:ext cx="1024222" cy="1024222"/>
          </a:xfrm>
          <a:prstGeom prst="rect">
            <a:avLst/>
          </a:prstGeom>
          <a:noFill/>
          <a:ln>
            <a:noFill/>
          </a:ln>
        </p:spPr>
      </p:pic>
      <p:pic>
        <p:nvPicPr>
          <p:cNvPr descr="box.png" id="333" name="Google Shape;333;p34"/>
          <p:cNvPicPr preferRelativeResize="0"/>
          <p:nvPr/>
        </p:nvPicPr>
        <p:blipFill rotWithShape="1">
          <a:blip r:embed="rId3">
            <a:alphaModFix/>
          </a:blip>
          <a:srcRect b="0" l="0" r="0" t="0"/>
          <a:stretch/>
        </p:blipFill>
        <p:spPr>
          <a:xfrm>
            <a:off x="1311488" y="3742289"/>
            <a:ext cx="189408" cy="189408"/>
          </a:xfrm>
          <a:prstGeom prst="rect">
            <a:avLst/>
          </a:prstGeom>
          <a:noFill/>
          <a:ln>
            <a:noFill/>
          </a:ln>
        </p:spPr>
      </p:pic>
      <p:sp>
        <p:nvSpPr>
          <p:cNvPr id="334" name="Google Shape;3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Round Trip Time (RTT)</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40" name="Google Shape;340;p35"/>
          <p:cNvCxnSpPr/>
          <p:nvPr/>
        </p:nvCxnSpPr>
        <p:spPr>
          <a:xfrm>
            <a:off x="3529052"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41" name="Google Shape;341;p35"/>
          <p:cNvCxnSpPr/>
          <p:nvPr/>
        </p:nvCxnSpPr>
        <p:spPr>
          <a:xfrm>
            <a:off x="8048298"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42" name="Google Shape;342;p35"/>
          <p:cNvSpPr/>
          <p:nvPr/>
        </p:nvSpPr>
        <p:spPr>
          <a:xfrm flipH="1" rot="-9942956">
            <a:off x="3369018" y="3373436"/>
            <a:ext cx="4849365"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3" name="Google Shape;343;p35"/>
          <p:cNvCxnSpPr/>
          <p:nvPr/>
        </p:nvCxnSpPr>
        <p:spPr>
          <a:xfrm rot="10800000">
            <a:off x="683853" y="2786974"/>
            <a:ext cx="2845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44" name="Google Shape;344;p35"/>
          <p:cNvCxnSpPr/>
          <p:nvPr/>
        </p:nvCxnSpPr>
        <p:spPr>
          <a:xfrm rot="10800000">
            <a:off x="683857" y="3574960"/>
            <a:ext cx="2845196" cy="4687"/>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45" name="Google Shape;345;p35"/>
          <p:cNvCxnSpPr/>
          <p:nvPr/>
        </p:nvCxnSpPr>
        <p:spPr>
          <a:xfrm rot="10800000">
            <a:off x="683856" y="4721898"/>
            <a:ext cx="7364441" cy="10496"/>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46" name="Google Shape;346;p35"/>
          <p:cNvSpPr txBox="1"/>
          <p:nvPr/>
        </p:nvSpPr>
        <p:spPr>
          <a:xfrm>
            <a:off x="834887" y="2999970"/>
            <a:ext cx="223165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47" name="Google Shape;347;p35"/>
          <p:cNvSpPr txBox="1"/>
          <p:nvPr/>
        </p:nvSpPr>
        <p:spPr>
          <a:xfrm>
            <a:off x="999307" y="3955539"/>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48" name="Google Shape;348;p35"/>
          <p:cNvSpPr txBox="1"/>
          <p:nvPr/>
        </p:nvSpPr>
        <p:spPr>
          <a:xfrm>
            <a:off x="8049341" y="2417641"/>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2" name="Shape 352"/>
        <p:cNvGrpSpPr/>
        <p:nvPr/>
      </p:nvGrpSpPr>
      <p:grpSpPr>
        <a:xfrm>
          <a:off x="0" y="0"/>
          <a:ext cx="0" cy="0"/>
          <a:chOff x="0" y="0"/>
          <a:chExt cx="0" cy="0"/>
        </a:xfrm>
      </p:grpSpPr>
      <p:sp>
        <p:nvSpPr>
          <p:cNvPr id="353" name="Google Shape;35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54" name="Google Shape;354;p36"/>
          <p:cNvCxnSpPr/>
          <p:nvPr/>
        </p:nvCxnSpPr>
        <p:spPr>
          <a:xfrm>
            <a:off x="1237802"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cxnSp>
        <p:nvCxnSpPr>
          <p:cNvPr id="355" name="Google Shape;355;p36"/>
          <p:cNvCxnSpPr/>
          <p:nvPr/>
        </p:nvCxnSpPr>
        <p:spPr>
          <a:xfrm>
            <a:off x="5757048"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356" name="Google Shape;356;p36"/>
          <p:cNvSpPr/>
          <p:nvPr/>
        </p:nvSpPr>
        <p:spPr>
          <a:xfrm flipH="1" rot="-9943022">
            <a:off x="1077825" y="3432474"/>
            <a:ext cx="4849399" cy="761885"/>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7" name="Google Shape;357;p36"/>
          <p:cNvCxnSpPr/>
          <p:nvPr/>
        </p:nvCxnSpPr>
        <p:spPr>
          <a:xfrm>
            <a:off x="1237803" y="2845924"/>
            <a:ext cx="69567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58" name="Google Shape;358;p36"/>
          <p:cNvCxnSpPr/>
          <p:nvPr/>
        </p:nvCxnSpPr>
        <p:spPr>
          <a:xfrm rot="10800000">
            <a:off x="5745900" y="3981625"/>
            <a:ext cx="24486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59" name="Google Shape;359;p36"/>
          <p:cNvCxnSpPr/>
          <p:nvPr/>
        </p:nvCxnSpPr>
        <p:spPr>
          <a:xfrm>
            <a:off x="5791728" y="4791350"/>
            <a:ext cx="2239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sp>
        <p:nvSpPr>
          <p:cNvPr id="360" name="Google Shape;360;p36"/>
          <p:cNvSpPr txBox="1"/>
          <p:nvPr/>
        </p:nvSpPr>
        <p:spPr>
          <a:xfrm>
            <a:off x="5853587" y="4201832"/>
            <a:ext cx="22317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61" name="Google Shape;361;p36"/>
          <p:cNvSpPr txBox="1"/>
          <p:nvPr/>
        </p:nvSpPr>
        <p:spPr>
          <a:xfrm>
            <a:off x="5935782" y="3229114"/>
            <a:ext cx="20673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62" name="Google Shape;362;p36"/>
          <p:cNvSpPr txBox="1"/>
          <p:nvPr/>
        </p:nvSpPr>
        <p:spPr>
          <a:xfrm>
            <a:off x="5758091" y="2095591"/>
            <a:ext cx="734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cxnSp>
        <p:nvCxnSpPr>
          <p:cNvPr id="368" name="Google Shape;368;p37"/>
          <p:cNvCxnSpPr/>
          <p:nvPr/>
        </p:nvCxnSpPr>
        <p:spPr>
          <a:xfrm>
            <a:off x="2901466"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69" name="Google Shape;369;p37"/>
          <p:cNvCxnSpPr/>
          <p:nvPr/>
        </p:nvCxnSpPr>
        <p:spPr>
          <a:xfrm>
            <a:off x="512455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70" name="Google Shape;370;p37"/>
          <p:cNvSpPr/>
          <p:nvPr/>
        </p:nvSpPr>
        <p:spPr>
          <a:xfrm flipH="1" rot="-9942956">
            <a:off x="2778050" y="3052598"/>
            <a:ext cx="2480429"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1" name="Google Shape;371;p37"/>
          <p:cNvCxnSpPr/>
          <p:nvPr/>
        </p:nvCxnSpPr>
        <p:spPr>
          <a:xfrm rot="10800000">
            <a:off x="709526" y="2758380"/>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2" name="Google Shape;372;p37"/>
          <p:cNvCxnSpPr/>
          <p:nvPr/>
        </p:nvCxnSpPr>
        <p:spPr>
          <a:xfrm rot="10800000">
            <a:off x="709526" y="3551053"/>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3" name="Google Shape;373;p37"/>
          <p:cNvCxnSpPr/>
          <p:nvPr/>
        </p:nvCxnSpPr>
        <p:spPr>
          <a:xfrm rot="10800000">
            <a:off x="709526" y="4126971"/>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74" name="Google Shape;374;p37"/>
          <p:cNvSpPr txBox="1"/>
          <p:nvPr/>
        </p:nvSpPr>
        <p:spPr>
          <a:xfrm>
            <a:off x="457200" y="2971376"/>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75" name="Google Shape;375;p37"/>
          <p:cNvSpPr txBox="1"/>
          <p:nvPr/>
        </p:nvSpPr>
        <p:spPr>
          <a:xfrm>
            <a:off x="527432" y="3628733"/>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cxnSp>
        <p:nvCxnSpPr>
          <p:cNvPr id="376" name="Google Shape;376;p37"/>
          <p:cNvCxnSpPr/>
          <p:nvPr/>
        </p:nvCxnSpPr>
        <p:spPr>
          <a:xfrm>
            <a:off x="814207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77" name="Google Shape;377;p37"/>
          <p:cNvSpPr/>
          <p:nvPr/>
        </p:nvSpPr>
        <p:spPr>
          <a:xfrm flipH="1" rot="-9942956">
            <a:off x="5041559" y="4497835"/>
            <a:ext cx="3198541" cy="360179"/>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8" name="Google Shape;378;p37"/>
          <p:cNvCxnSpPr/>
          <p:nvPr/>
        </p:nvCxnSpPr>
        <p:spPr>
          <a:xfrm rot="10800000">
            <a:off x="709526" y="4495740"/>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79" name="Google Shape;379;p37"/>
          <p:cNvCxnSpPr/>
          <p:nvPr/>
        </p:nvCxnSpPr>
        <p:spPr>
          <a:xfrm rot="10800000">
            <a:off x="709526" y="5247034"/>
            <a:ext cx="743254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80" name="Google Shape;380;p37"/>
          <p:cNvSpPr txBox="1"/>
          <p:nvPr/>
        </p:nvSpPr>
        <p:spPr>
          <a:xfrm>
            <a:off x="457200" y="4126971"/>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81" name="Google Shape;381;p37"/>
          <p:cNvSpPr txBox="1"/>
          <p:nvPr/>
        </p:nvSpPr>
        <p:spPr>
          <a:xfrm>
            <a:off x="527432" y="4690068"/>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pic>
        <p:nvPicPr>
          <p:cNvPr descr="monitor.png" id="382" name="Google Shape;382;p37"/>
          <p:cNvPicPr preferRelativeResize="0"/>
          <p:nvPr/>
        </p:nvPicPr>
        <p:blipFill rotWithShape="1">
          <a:blip r:embed="rId3">
            <a:alphaModFix/>
          </a:blip>
          <a:srcRect b="0" l="0" r="0" t="0"/>
          <a:stretch/>
        </p:blipFill>
        <p:spPr>
          <a:xfrm>
            <a:off x="2510306" y="1510213"/>
            <a:ext cx="782320" cy="782320"/>
          </a:xfrm>
          <a:prstGeom prst="rect">
            <a:avLst/>
          </a:prstGeom>
          <a:noFill/>
          <a:ln>
            <a:noFill/>
          </a:ln>
        </p:spPr>
      </p:pic>
      <p:pic>
        <p:nvPicPr>
          <p:cNvPr descr="laptop.png" id="383" name="Google Shape;383;p37"/>
          <p:cNvPicPr preferRelativeResize="0"/>
          <p:nvPr/>
        </p:nvPicPr>
        <p:blipFill rotWithShape="1">
          <a:blip r:embed="rId4">
            <a:alphaModFix/>
          </a:blip>
          <a:srcRect b="0" l="0" r="0" t="0"/>
          <a:stretch/>
        </p:blipFill>
        <p:spPr>
          <a:xfrm>
            <a:off x="7697108" y="1386860"/>
            <a:ext cx="880591" cy="880591"/>
          </a:xfrm>
          <a:prstGeom prst="rect">
            <a:avLst/>
          </a:prstGeom>
          <a:noFill/>
          <a:ln>
            <a:noFill/>
          </a:ln>
        </p:spPr>
      </p:pic>
      <p:pic>
        <p:nvPicPr>
          <p:cNvPr descr="router.png" id="384" name="Google Shape;384;p37"/>
          <p:cNvPicPr preferRelativeResize="0"/>
          <p:nvPr/>
        </p:nvPicPr>
        <p:blipFill rotWithShape="1">
          <a:blip r:embed="rId5">
            <a:alphaModFix/>
          </a:blip>
          <a:srcRect b="0" l="0" r="0" t="0"/>
          <a:stretch/>
        </p:blipFill>
        <p:spPr>
          <a:xfrm>
            <a:off x="4638799" y="1645867"/>
            <a:ext cx="972430" cy="646666"/>
          </a:xfrm>
          <a:prstGeom prst="rect">
            <a:avLst/>
          </a:prstGeom>
          <a:noFill/>
          <a:ln>
            <a:noFill/>
          </a:ln>
        </p:spPr>
      </p:pic>
      <p:sp>
        <p:nvSpPr>
          <p:cNvPr id="385" name="Google Shape;385;p37"/>
          <p:cNvSpPr txBox="1"/>
          <p:nvPr/>
        </p:nvSpPr>
        <p:spPr>
          <a:xfrm>
            <a:off x="2802467" y="1202194"/>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386" name="Google Shape;386;p37"/>
          <p:cNvSpPr txBox="1"/>
          <p:nvPr/>
        </p:nvSpPr>
        <p:spPr>
          <a:xfrm>
            <a:off x="4965437" y="1140881"/>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387" name="Google Shape;387;p37"/>
          <p:cNvSpPr txBox="1"/>
          <p:nvPr/>
        </p:nvSpPr>
        <p:spPr>
          <a:xfrm>
            <a:off x="7982958" y="1048306"/>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388" name="Google Shape;388;p37"/>
          <p:cNvSpPr txBox="1"/>
          <p:nvPr/>
        </p:nvSpPr>
        <p:spPr>
          <a:xfrm>
            <a:off x="8235091" y="2345194"/>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394" name="Google Shape;394;p38"/>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5" name="Google Shape;395;p38"/>
          <p:cNvCxnSpPr/>
          <p:nvPr/>
        </p:nvCxnSpPr>
        <p:spPr>
          <a:xfrm rot="10800000">
            <a:off x="1015260" y="3082204"/>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6" name="Google Shape;396;p38"/>
          <p:cNvCxnSpPr/>
          <p:nvPr/>
        </p:nvCxnSpPr>
        <p:spPr>
          <a:xfrm rot="10800000">
            <a:off x="1015260" y="3384606"/>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7" name="Google Shape;397;p38"/>
          <p:cNvCxnSpPr/>
          <p:nvPr/>
        </p:nvCxnSpPr>
        <p:spPr>
          <a:xfrm rot="10800000">
            <a:off x="1015260" y="4285792"/>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98" name="Google Shape;398;p38"/>
          <p:cNvSpPr txBox="1"/>
          <p:nvPr/>
        </p:nvSpPr>
        <p:spPr>
          <a:xfrm>
            <a:off x="799444" y="3059977"/>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399" name="Google Shape;399;p38"/>
          <p:cNvSpPr txBox="1"/>
          <p:nvPr/>
        </p:nvSpPr>
        <p:spPr>
          <a:xfrm>
            <a:off x="1132391" y="3522073"/>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cxnSp>
        <p:nvCxnSpPr>
          <p:cNvPr id="400" name="Google Shape;400;p38"/>
          <p:cNvCxnSpPr/>
          <p:nvPr/>
        </p:nvCxnSpPr>
        <p:spPr>
          <a:xfrm rot="10800000">
            <a:off x="1015260" y="5123483"/>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01" name="Google Shape;401;p38"/>
          <p:cNvCxnSpPr/>
          <p:nvPr/>
        </p:nvCxnSpPr>
        <p:spPr>
          <a:xfrm rot="10800000">
            <a:off x="1015260" y="6256804"/>
            <a:ext cx="7180222"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402" name="Google Shape;402;p38"/>
          <p:cNvSpPr txBox="1"/>
          <p:nvPr/>
        </p:nvSpPr>
        <p:spPr>
          <a:xfrm>
            <a:off x="1015260" y="4578869"/>
            <a:ext cx="1970010"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03" name="Google Shape;403;p38"/>
          <p:cNvSpPr txBox="1"/>
          <p:nvPr/>
        </p:nvSpPr>
        <p:spPr>
          <a:xfrm>
            <a:off x="1047520" y="5562042"/>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pic>
        <p:nvPicPr>
          <p:cNvPr descr="monitor.png" id="404" name="Google Shape;404;p38"/>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05" name="Google Shape;405;p38"/>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06" name="Google Shape;406;p38"/>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07" name="Google Shape;407;p38"/>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08" name="Google Shape;408;p38"/>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09" name="Google Shape;409;p38"/>
          <p:cNvCxnSpPr/>
          <p:nvPr/>
        </p:nvCxnSpPr>
        <p:spPr>
          <a:xfrm>
            <a:off x="3207200"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0" name="Google Shape;410;p38"/>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1" name="Google Shape;411;p38"/>
          <p:cNvCxnSpPr/>
          <p:nvPr/>
        </p:nvCxnSpPr>
        <p:spPr>
          <a:xfrm rot="10800000">
            <a:off x="1015260" y="3941920"/>
            <a:ext cx="4391988"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12" name="Google Shape;412;p38"/>
          <p:cNvCxnSpPr/>
          <p:nvPr/>
        </p:nvCxnSpPr>
        <p:spPr>
          <a:xfrm>
            <a:off x="543028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3" name="Google Shape;413;p38"/>
          <p:cNvSpPr txBox="1"/>
          <p:nvPr/>
        </p:nvSpPr>
        <p:spPr>
          <a:xfrm>
            <a:off x="930389" y="3914638"/>
            <a:ext cx="197001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4DB6AC"/>
                </a:solidFill>
                <a:latin typeface="Calibri"/>
                <a:ea typeface="Calibri"/>
                <a:cs typeface="Calibri"/>
                <a:sym typeface="Calibri"/>
              </a:rPr>
              <a:t>What is this??</a:t>
            </a:r>
            <a:endParaRPr b="1" sz="1800">
              <a:solidFill>
                <a:srgbClr val="4DB6AC"/>
              </a:solidFill>
              <a:latin typeface="Calibri"/>
              <a:ea typeface="Calibri"/>
              <a:cs typeface="Calibri"/>
              <a:sym typeface="Calibri"/>
            </a:endParaRPr>
          </a:p>
        </p:txBody>
      </p:sp>
      <p:sp>
        <p:nvSpPr>
          <p:cNvPr id="414" name="Google Shape;414;p38"/>
          <p:cNvSpPr txBox="1"/>
          <p:nvPr/>
        </p:nvSpPr>
        <p:spPr>
          <a:xfrm>
            <a:off x="707571" y="1520823"/>
            <a:ext cx="7601858"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Open Sans"/>
                <a:ea typeface="Open Sans"/>
                <a:cs typeface="Open Sans"/>
                <a:sym typeface="Open Sans"/>
              </a:rPr>
              <a:t>Two packets, back-to-back</a:t>
            </a:r>
            <a:endParaRPr/>
          </a:p>
        </p:txBody>
      </p:sp>
      <p:sp>
        <p:nvSpPr>
          <p:cNvPr id="415" name="Google Shape;415;p38"/>
          <p:cNvSpPr txBox="1"/>
          <p:nvPr/>
        </p:nvSpPr>
        <p:spPr>
          <a:xfrm rot="-5400000">
            <a:off x="-1254482" y="4382423"/>
            <a:ext cx="33791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Calibri"/>
                <a:ea typeface="Calibri"/>
                <a:cs typeface="Calibri"/>
                <a:sym typeface="Calibri"/>
              </a:rPr>
              <a:t>End-to-end delay of brown packet</a:t>
            </a:r>
            <a:endParaRPr sz="1800">
              <a:solidFill>
                <a:srgbClr val="695D46"/>
              </a:solidFill>
              <a:latin typeface="Calibri"/>
              <a:ea typeface="Calibri"/>
              <a:cs typeface="Calibri"/>
              <a:sym typeface="Calibri"/>
            </a:endParaRPr>
          </a:p>
        </p:txBody>
      </p:sp>
      <p:sp>
        <p:nvSpPr>
          <p:cNvPr id="416" name="Google Shape;416;p38"/>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17" name="Google Shape;417;p38"/>
          <p:cNvCxnSpPr/>
          <p:nvPr/>
        </p:nvCxnSpPr>
        <p:spPr>
          <a:xfrm>
            <a:off x="8242518"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18" name="Google Shape;418;p38"/>
          <p:cNvSpPr txBox="1"/>
          <p:nvPr/>
        </p:nvSpPr>
        <p:spPr>
          <a:xfrm>
            <a:off x="8277150" y="2782496"/>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424" name="Google Shape;424;p39"/>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5" name="Google Shape;425;p39"/>
          <p:cNvCxnSpPr/>
          <p:nvPr/>
        </p:nvCxnSpPr>
        <p:spPr>
          <a:xfrm rot="10800000">
            <a:off x="1015260" y="3082204"/>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6" name="Google Shape;426;p39"/>
          <p:cNvCxnSpPr/>
          <p:nvPr/>
        </p:nvCxnSpPr>
        <p:spPr>
          <a:xfrm rot="10800000">
            <a:off x="1015260" y="3384606"/>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7" name="Google Shape;427;p39"/>
          <p:cNvCxnSpPr/>
          <p:nvPr/>
        </p:nvCxnSpPr>
        <p:spPr>
          <a:xfrm rot="10800000">
            <a:off x="1015260" y="4285792"/>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8" name="Google Shape;428;p39"/>
          <p:cNvCxnSpPr/>
          <p:nvPr/>
        </p:nvCxnSpPr>
        <p:spPr>
          <a:xfrm rot="10800000">
            <a:off x="1015260" y="5123483"/>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9" name="Google Shape;429;p39"/>
          <p:cNvCxnSpPr/>
          <p:nvPr/>
        </p:nvCxnSpPr>
        <p:spPr>
          <a:xfrm rot="10800000">
            <a:off x="1015260" y="6256804"/>
            <a:ext cx="7180222"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pic>
        <p:nvPicPr>
          <p:cNvPr descr="monitor.png" id="430" name="Google Shape;430;p39"/>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31" name="Google Shape;431;p39"/>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32" name="Google Shape;432;p39"/>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33" name="Google Shape;433;p39"/>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34" name="Google Shape;434;p39"/>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5" name="Google Shape;435;p39"/>
          <p:cNvCxnSpPr/>
          <p:nvPr/>
        </p:nvCxnSpPr>
        <p:spPr>
          <a:xfrm>
            <a:off x="3207200"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6" name="Google Shape;436;p39"/>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7" name="Google Shape;437;p39"/>
          <p:cNvCxnSpPr/>
          <p:nvPr/>
        </p:nvCxnSpPr>
        <p:spPr>
          <a:xfrm rot="10800000">
            <a:off x="1015260" y="3941920"/>
            <a:ext cx="4391988"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38" name="Google Shape;438;p39"/>
          <p:cNvCxnSpPr/>
          <p:nvPr/>
        </p:nvCxnSpPr>
        <p:spPr>
          <a:xfrm>
            <a:off x="543028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9" name="Google Shape;439;p39"/>
          <p:cNvSpPr txBox="1"/>
          <p:nvPr/>
        </p:nvSpPr>
        <p:spPr>
          <a:xfrm>
            <a:off x="850877" y="3954394"/>
            <a:ext cx="1970010"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Queuing delay</a:t>
            </a:r>
            <a:endParaRPr sz="1600">
              <a:solidFill>
                <a:srgbClr val="695D46"/>
              </a:solidFill>
              <a:latin typeface="Avenir"/>
              <a:ea typeface="Avenir"/>
              <a:cs typeface="Avenir"/>
              <a:sym typeface="Avenir"/>
            </a:endParaRPr>
          </a:p>
        </p:txBody>
      </p:sp>
      <p:sp>
        <p:nvSpPr>
          <p:cNvPr id="440" name="Google Shape;440;p39"/>
          <p:cNvSpPr txBox="1"/>
          <p:nvPr/>
        </p:nvSpPr>
        <p:spPr>
          <a:xfrm>
            <a:off x="8277150" y="2782496"/>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
        <p:nvSpPr>
          <p:cNvPr id="441" name="Google Shape;441;p39"/>
          <p:cNvSpPr txBox="1"/>
          <p:nvPr/>
        </p:nvSpPr>
        <p:spPr>
          <a:xfrm>
            <a:off x="707571" y="1520823"/>
            <a:ext cx="76018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venir"/>
                <a:ea typeface="Avenir"/>
                <a:cs typeface="Avenir"/>
                <a:sym typeface="Avenir"/>
              </a:rPr>
              <a:t>Two packets, back-to-back</a:t>
            </a:r>
            <a:endParaRPr/>
          </a:p>
        </p:txBody>
      </p:sp>
      <p:sp>
        <p:nvSpPr>
          <p:cNvPr id="442" name="Google Shape;442;p39"/>
          <p:cNvSpPr txBox="1"/>
          <p:nvPr/>
        </p:nvSpPr>
        <p:spPr>
          <a:xfrm rot="-5400000">
            <a:off x="-1417670" y="4382423"/>
            <a:ext cx="37055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Avenir"/>
                <a:ea typeface="Avenir"/>
                <a:cs typeface="Avenir"/>
                <a:sym typeface="Avenir"/>
              </a:rPr>
              <a:t>End-to-end delay of brown packet</a:t>
            </a:r>
            <a:endParaRPr sz="1800">
              <a:solidFill>
                <a:srgbClr val="695D46"/>
              </a:solidFill>
              <a:latin typeface="Avenir"/>
              <a:ea typeface="Avenir"/>
              <a:cs typeface="Avenir"/>
              <a:sym typeface="Avenir"/>
            </a:endParaRPr>
          </a:p>
        </p:txBody>
      </p:sp>
      <p:sp>
        <p:nvSpPr>
          <p:cNvPr id="443" name="Google Shape;443;p39"/>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39"/>
          <p:cNvSpPr txBox="1"/>
          <p:nvPr/>
        </p:nvSpPr>
        <p:spPr>
          <a:xfrm>
            <a:off x="4585964" y="4856158"/>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5" name="Google Shape;445;p39"/>
          <p:cNvCxnSpPr/>
          <p:nvPr/>
        </p:nvCxnSpPr>
        <p:spPr>
          <a:xfrm>
            <a:off x="824144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46" name="Google Shape;446;p39"/>
          <p:cNvSpPr txBox="1"/>
          <p:nvPr/>
        </p:nvSpPr>
        <p:spPr>
          <a:xfrm>
            <a:off x="799444" y="3086481"/>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47" name="Google Shape;447;p39"/>
          <p:cNvSpPr txBox="1"/>
          <p:nvPr/>
        </p:nvSpPr>
        <p:spPr>
          <a:xfrm>
            <a:off x="1132391" y="3522073"/>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sp>
        <p:nvSpPr>
          <p:cNvPr id="448" name="Google Shape;448;p39"/>
          <p:cNvSpPr txBox="1"/>
          <p:nvPr/>
        </p:nvSpPr>
        <p:spPr>
          <a:xfrm>
            <a:off x="737091" y="4603642"/>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49" name="Google Shape;449;p39"/>
          <p:cNvSpPr txBox="1"/>
          <p:nvPr/>
        </p:nvSpPr>
        <p:spPr>
          <a:xfrm>
            <a:off x="1075904" y="5515504"/>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Questions on Queuing?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457200" y="274650"/>
            <a:ext cx="4843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462" name="Google Shape;462;p41"/>
          <p:cNvSpPr/>
          <p:nvPr/>
        </p:nvSpPr>
        <p:spPr>
          <a:xfrm rot="736">
            <a:off x="5977974" y="2346007"/>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63" name="Google Shape;463;p41"/>
          <p:cNvSpPr/>
          <p:nvPr/>
        </p:nvSpPr>
        <p:spPr>
          <a:xfrm>
            <a:off x="5310625" y="136512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64" name="Google Shape;464;p41"/>
          <p:cNvSpPr/>
          <p:nvPr/>
        </p:nvSpPr>
        <p:spPr>
          <a:xfrm>
            <a:off x="6918775" y="392002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65" name="Google Shape;465;p41"/>
          <p:cNvCxnSpPr/>
          <p:nvPr/>
        </p:nvCxnSpPr>
        <p:spPr>
          <a:xfrm flipH="1" rot="10800000">
            <a:off x="5301000" y="3233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66" name="Google Shape;466;p41"/>
          <p:cNvCxnSpPr/>
          <p:nvPr/>
        </p:nvCxnSpPr>
        <p:spPr>
          <a:xfrm flipH="1" rot="10800000">
            <a:off x="5301000" y="2090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67" name="Google Shape;467;p41"/>
          <p:cNvCxnSpPr/>
          <p:nvPr/>
        </p:nvCxnSpPr>
        <p:spPr>
          <a:xfrm flipH="1" rot="10800000">
            <a:off x="5301000" y="445252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68" name="Google Shape;468;p41"/>
          <p:cNvSpPr txBox="1"/>
          <p:nvPr>
            <p:ph idx="4294967295" type="body"/>
          </p:nvPr>
        </p:nvSpPr>
        <p:spPr>
          <a:xfrm>
            <a:off x="533400" y="1752600"/>
            <a:ext cx="4371600" cy="202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95D46"/>
              </a:buClr>
              <a:buSzPts val="2400"/>
              <a:buFont typeface="Arial"/>
              <a:buChar char="•"/>
            </a:pPr>
            <a:r>
              <a:rPr lang="en-US">
                <a:latin typeface="Avenir"/>
                <a:ea typeface="Avenir"/>
                <a:cs typeface="Avenir"/>
                <a:sym typeface="Avenir"/>
              </a:rPr>
              <a:t>Sum of the peaks is always greater than the peak of the sums (peak of the aggregate). Usually much greater.</a:t>
            </a:r>
            <a:endParaRPr b="0" i="0" sz="2000" u="none" cap="none" strike="noStrike">
              <a:solidFill>
                <a:srgbClr val="695D46"/>
              </a:solidFill>
              <a:latin typeface="Avenir"/>
              <a:ea typeface="Avenir"/>
              <a:cs typeface="Avenir"/>
              <a:sym typeface="Avenir"/>
            </a:endParaRPr>
          </a:p>
        </p:txBody>
      </p:sp>
      <p:sp>
        <p:nvSpPr>
          <p:cNvPr id="469" name="Google Shape;469;p41"/>
          <p:cNvSpPr/>
          <p:nvPr/>
        </p:nvSpPr>
        <p:spPr>
          <a:xfrm>
            <a:off x="1065300" y="39916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70" name="Google Shape;470;p41"/>
          <p:cNvSpPr/>
          <p:nvPr/>
        </p:nvSpPr>
        <p:spPr>
          <a:xfrm rot="736">
            <a:off x="949799" y="47076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71" name="Google Shape;471;p41"/>
          <p:cNvSpPr/>
          <p:nvPr/>
        </p:nvSpPr>
        <p:spPr>
          <a:xfrm>
            <a:off x="1065300" y="559697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sp>
        <p:nvSpPr>
          <p:cNvPr id="472" name="Google Shape;472;p41"/>
          <p:cNvSpPr txBox="1"/>
          <p:nvPr/>
        </p:nvSpPr>
        <p:spPr>
          <a:xfrm>
            <a:off x="2574050" y="4384825"/>
            <a:ext cx="1115700" cy="15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t>&gt;</a:t>
            </a:r>
            <a:endParaRPr sz="9600"/>
          </a:p>
        </p:txBody>
      </p:sp>
      <p:cxnSp>
        <p:nvCxnSpPr>
          <p:cNvPr id="473" name="Google Shape;473;p41"/>
          <p:cNvCxnSpPr/>
          <p:nvPr/>
        </p:nvCxnSpPr>
        <p:spPr>
          <a:xfrm>
            <a:off x="707450" y="3984850"/>
            <a:ext cx="0" cy="2122500"/>
          </a:xfrm>
          <a:prstGeom prst="straightConnector1">
            <a:avLst/>
          </a:prstGeom>
          <a:noFill/>
          <a:ln cap="flat" cmpd="sng" w="28575">
            <a:solidFill>
              <a:schemeClr val="dk2"/>
            </a:solidFill>
            <a:prstDash val="solid"/>
            <a:round/>
            <a:headEnd len="med" w="med" type="none"/>
            <a:tailEnd len="med" w="med" type="none"/>
          </a:ln>
        </p:spPr>
      </p:cxnSp>
      <p:cxnSp>
        <p:nvCxnSpPr>
          <p:cNvPr id="474" name="Google Shape;474;p41"/>
          <p:cNvCxnSpPr>
            <a:endCxn id="469" idx="0"/>
          </p:cNvCxnSpPr>
          <p:nvPr/>
        </p:nvCxnSpPr>
        <p:spPr>
          <a:xfrm flipH="1" rot="10800000">
            <a:off x="736200" y="3991675"/>
            <a:ext cx="913800" cy="7500"/>
          </a:xfrm>
          <a:prstGeom prst="straightConnector1">
            <a:avLst/>
          </a:prstGeom>
          <a:noFill/>
          <a:ln cap="flat" cmpd="sng" w="28575">
            <a:solidFill>
              <a:schemeClr val="dk2"/>
            </a:solidFill>
            <a:prstDash val="lgDash"/>
            <a:round/>
            <a:headEnd len="med" w="med" type="none"/>
            <a:tailEnd len="med" w="med" type="none"/>
          </a:ln>
        </p:spPr>
      </p:cxnSp>
      <p:cxnSp>
        <p:nvCxnSpPr>
          <p:cNvPr id="475" name="Google Shape;475;p41"/>
          <p:cNvCxnSpPr/>
          <p:nvPr/>
        </p:nvCxnSpPr>
        <p:spPr>
          <a:xfrm rot="10800000">
            <a:off x="707450" y="6118825"/>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76" name="Google Shape;476;p41"/>
          <p:cNvSpPr txBox="1"/>
          <p:nvPr/>
        </p:nvSpPr>
        <p:spPr>
          <a:xfrm>
            <a:off x="300900" y="4903375"/>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36</a:t>
            </a:r>
            <a:endParaRPr/>
          </a:p>
        </p:txBody>
      </p:sp>
      <p:cxnSp>
        <p:nvCxnSpPr>
          <p:cNvPr id="477" name="Google Shape;477;p41"/>
          <p:cNvCxnSpPr/>
          <p:nvPr/>
        </p:nvCxnSpPr>
        <p:spPr>
          <a:xfrm flipH="1">
            <a:off x="4084750" y="5255400"/>
            <a:ext cx="15600" cy="838800"/>
          </a:xfrm>
          <a:prstGeom prst="straightConnector1">
            <a:avLst/>
          </a:prstGeom>
          <a:noFill/>
          <a:ln cap="flat" cmpd="sng" w="28575">
            <a:solidFill>
              <a:schemeClr val="dk2"/>
            </a:solidFill>
            <a:prstDash val="solid"/>
            <a:round/>
            <a:headEnd len="med" w="med" type="none"/>
            <a:tailEnd len="med" w="med" type="none"/>
          </a:ln>
        </p:spPr>
      </p:cxnSp>
      <p:cxnSp>
        <p:nvCxnSpPr>
          <p:cNvPr id="478" name="Google Shape;478;p41"/>
          <p:cNvCxnSpPr/>
          <p:nvPr/>
        </p:nvCxnSpPr>
        <p:spPr>
          <a:xfrm>
            <a:off x="4100350" y="5226525"/>
            <a:ext cx="1591200" cy="6900"/>
          </a:xfrm>
          <a:prstGeom prst="straightConnector1">
            <a:avLst/>
          </a:prstGeom>
          <a:noFill/>
          <a:ln cap="flat" cmpd="sng" w="28575">
            <a:solidFill>
              <a:schemeClr val="dk2"/>
            </a:solidFill>
            <a:prstDash val="lgDash"/>
            <a:round/>
            <a:headEnd len="med" w="med" type="none"/>
            <a:tailEnd len="med" w="med" type="none"/>
          </a:ln>
        </p:spPr>
      </p:cxnSp>
      <p:cxnSp>
        <p:nvCxnSpPr>
          <p:cNvPr id="479" name="Google Shape;479;p41"/>
          <p:cNvCxnSpPr/>
          <p:nvPr/>
        </p:nvCxnSpPr>
        <p:spPr>
          <a:xfrm rot="10800000">
            <a:off x="4084838" y="6105888"/>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80" name="Google Shape;480;p41"/>
          <p:cNvSpPr txBox="1"/>
          <p:nvPr/>
        </p:nvSpPr>
        <p:spPr>
          <a:xfrm>
            <a:off x="3678288" y="5423838"/>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cxnSp>
        <p:nvCxnSpPr>
          <p:cNvPr id="481" name="Google Shape;481;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2" name="Google Shape;482;p41"/>
          <p:cNvSpPr/>
          <p:nvPr/>
        </p:nvSpPr>
        <p:spPr>
          <a:xfrm>
            <a:off x="4504975" y="53907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483" name="Google Shape;483;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4" name="Google Shape;484;p41"/>
          <p:cNvSpPr/>
          <p:nvPr/>
        </p:nvSpPr>
        <p:spPr>
          <a:xfrm>
            <a:off x="6113125" y="5592025"/>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85" name="Google Shape;485;p41"/>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6" name="Google Shape;486;p41"/>
          <p:cNvSpPr txBox="1"/>
          <p:nvPr/>
        </p:nvSpPr>
        <p:spPr>
          <a:xfrm>
            <a:off x="5660675" y="5584475"/>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487" name="Google Shape;487;p41"/>
          <p:cNvSpPr/>
          <p:nvPr/>
        </p:nvSpPr>
        <p:spPr>
          <a:xfrm>
            <a:off x="5282025" y="5214875"/>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488" name="Google Shape;488;p41"/>
          <p:cNvSpPr txBox="1"/>
          <p:nvPr/>
        </p:nvSpPr>
        <p:spPr>
          <a:xfrm>
            <a:off x="5647588" y="5468225"/>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11" name="Google Shape;1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long does it take for your data to reach its destination?</a:t>
            </a: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It depends on…</a:t>
            </a:r>
            <a:br>
              <a:rPr b="0" i="0" lang="en-US" sz="2400" u="none" cap="none" strike="noStrike">
                <a:solidFill>
                  <a:srgbClr val="695D46"/>
                </a:solidFill>
                <a:latin typeface="Avenir"/>
                <a:ea typeface="Avenir"/>
                <a:cs typeface="Avenir"/>
                <a:sym typeface="Avenir"/>
              </a:rPr>
            </a:br>
            <a:endParaRPr b="0" i="0" sz="2400" u="none" cap="none" strike="noStrike">
              <a:solidFill>
                <a:srgbClr val="695D46"/>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endParaRPr b="0" i="0" sz="2000" u="none" cap="none" strike="noStrike">
              <a:solidFill>
                <a:srgbClr val="EF6C00"/>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endParaRPr b="0" i="0" sz="2000" u="none" cap="none" strike="noStrike">
              <a:solidFill>
                <a:schemeClr val="accent1"/>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endParaRPr/>
          </a:p>
          <a:p>
            <a:pPr indent="-285750" lvl="1" marL="742950" marR="0" rtl="0" algn="l">
              <a:spcBef>
                <a:spcPts val="400"/>
              </a:spcBef>
              <a:spcAft>
                <a:spcPts val="0"/>
              </a:spcAft>
              <a:buClr>
                <a:srgbClr val="695D46"/>
              </a:buClr>
              <a:buSzPts val="2000"/>
              <a:buFont typeface="Arial"/>
              <a:buChar char="–"/>
            </a:pPr>
            <a:r>
              <a:rPr b="0" i="0" lang="en-US" sz="2000" u="none" cap="none" strike="sngStrike">
                <a:solidFill>
                  <a:srgbClr val="695D46"/>
                </a:solidFill>
                <a:latin typeface="Avenir"/>
                <a:ea typeface="Avenir"/>
                <a:cs typeface="Avenir"/>
                <a:sym typeface="Avenir"/>
              </a:rPr>
              <a:t>how fast </a:t>
            </a:r>
            <a:r>
              <a:rPr b="1" i="0" lang="en-US" sz="2000" u="none" cap="none" strike="sngStrike">
                <a:solidFill>
                  <a:srgbClr val="695D46"/>
                </a:solidFill>
                <a:latin typeface="Avenir"/>
                <a:ea typeface="Avenir"/>
                <a:cs typeface="Avenir"/>
                <a:sym typeface="Avenir"/>
              </a:rPr>
              <a:t>routers </a:t>
            </a:r>
            <a:r>
              <a:rPr b="0" i="0" lang="en-US" sz="2000" u="none" cap="none" strike="sngStrike">
                <a:solidFill>
                  <a:srgbClr val="695D46"/>
                </a:solidFill>
                <a:latin typeface="Avenir"/>
                <a:ea typeface="Avenir"/>
                <a:cs typeface="Avenir"/>
                <a:sym typeface="Avenir"/>
              </a:rPr>
              <a:t>process the packet header</a:t>
            </a:r>
            <a:br>
              <a:rPr b="0" i="0" lang="en-US" sz="2000" u="none" cap="none" strike="sngStrike">
                <a:solidFill>
                  <a:schemeClr val="accent1"/>
                </a:solidFill>
                <a:latin typeface="Avenir"/>
                <a:ea typeface="Avenir"/>
                <a:cs typeface="Avenir"/>
                <a:sym typeface="Avenir"/>
              </a:rPr>
            </a:br>
            <a:r>
              <a:rPr b="0" i="0" lang="en-US" sz="2000" u="none" cap="none" strike="sngStrike">
                <a:solidFill>
                  <a:srgbClr val="695D46"/>
                </a:solidFill>
                <a:latin typeface="Avenir"/>
                <a:ea typeface="Avenir"/>
                <a:cs typeface="Avenir"/>
                <a:sym typeface="Avenir"/>
              </a:rPr>
              <a:t>→</a:t>
            </a:r>
            <a:r>
              <a:rPr b="0" i="0" lang="en-US" sz="2000" u="none" cap="none" strike="sngStrike">
                <a:solidFill>
                  <a:schemeClr val="accent1"/>
                </a:solidFill>
                <a:latin typeface="Avenir"/>
                <a:ea typeface="Avenir"/>
                <a:cs typeface="Avenir"/>
                <a:sym typeface="Avenir"/>
              </a:rPr>
              <a:t> processing delay</a:t>
            </a:r>
            <a:endParaRPr b="0" i="0" sz="2000" u="none" cap="none" strike="sngStrike">
              <a:solidFill>
                <a:srgbClr val="695D46"/>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2"/>
          <p:cNvSpPr/>
          <p:nvPr/>
        </p:nvSpPr>
        <p:spPr>
          <a:xfrm rot="736">
            <a:off x="1283349" y="32702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95" name="Google Shape;495;p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496" name="Google Shape;496;p42"/>
          <p:cNvSpPr/>
          <p:nvPr/>
        </p:nvSpPr>
        <p:spPr>
          <a:xfrm>
            <a:off x="616000" y="228935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97" name="Google Shape;497;p42"/>
          <p:cNvSpPr/>
          <p:nvPr/>
        </p:nvSpPr>
        <p:spPr>
          <a:xfrm>
            <a:off x="2224150" y="4844250"/>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98" name="Google Shape;498;p42"/>
          <p:cNvCxnSpPr/>
          <p:nvPr/>
        </p:nvCxnSpPr>
        <p:spPr>
          <a:xfrm flipH="1" rot="10800000">
            <a:off x="606375" y="4157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99" name="Google Shape;499;p42"/>
          <p:cNvCxnSpPr/>
          <p:nvPr/>
        </p:nvCxnSpPr>
        <p:spPr>
          <a:xfrm flipH="1" rot="10800000">
            <a:off x="606375" y="3014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0" name="Google Shape;500;p42"/>
          <p:cNvCxnSpPr/>
          <p:nvPr/>
        </p:nvCxnSpPr>
        <p:spPr>
          <a:xfrm flipH="1" rot="10800000">
            <a:off x="606375" y="53767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1" name="Google Shape;501;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2" name="Google Shape;502;p42"/>
          <p:cNvSpPr/>
          <p:nvPr/>
        </p:nvSpPr>
        <p:spPr>
          <a:xfrm>
            <a:off x="5182525" y="2728813"/>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03" name="Google Shape;503;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4" name="Google Shape;504;p42"/>
          <p:cNvSpPr/>
          <p:nvPr/>
        </p:nvSpPr>
        <p:spPr>
          <a:xfrm>
            <a:off x="6790675" y="2930063"/>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05" name="Google Shape;505;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06" name="Google Shape;506;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7" name="Google Shape;507;p42"/>
          <p:cNvSpPr/>
          <p:nvPr/>
        </p:nvSpPr>
        <p:spPr>
          <a:xfrm>
            <a:off x="5298025" y="452750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08" name="Google Shape;508;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9" name="Google Shape;509;p42"/>
          <p:cNvSpPr/>
          <p:nvPr/>
        </p:nvSpPr>
        <p:spPr>
          <a:xfrm>
            <a:off x="6906175" y="4728750"/>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10" name="Google Shape;510;p42"/>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11" name="Google Shape;511;p42"/>
          <p:cNvSpPr/>
          <p:nvPr/>
        </p:nvSpPr>
        <p:spPr>
          <a:xfrm rot="736">
            <a:off x="5849874" y="2566695"/>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cxnSp>
        <p:nvCxnSpPr>
          <p:cNvPr id="512" name="Google Shape;512;p42"/>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13" name="Google Shape;513;p42"/>
          <p:cNvSpPr txBox="1"/>
          <p:nvPr/>
        </p:nvSpPr>
        <p:spPr>
          <a:xfrm>
            <a:off x="6453725" y="4721200"/>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514" name="Google Shape;514;p42"/>
          <p:cNvSpPr/>
          <p:nvPr/>
        </p:nvSpPr>
        <p:spPr>
          <a:xfrm>
            <a:off x="6075075" y="4351600"/>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515" name="Google Shape;515;p42"/>
          <p:cNvSpPr txBox="1"/>
          <p:nvPr/>
        </p:nvSpPr>
        <p:spPr>
          <a:xfrm>
            <a:off x="6440638" y="4604950"/>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 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id="527" name="Google Shape;527;p44"/>
          <p:cNvPicPr preferRelativeResize="0"/>
          <p:nvPr/>
        </p:nvPicPr>
        <p:blipFill>
          <a:blip r:embed="rId3">
            <a:alphaModFix/>
          </a:blip>
          <a:stretch>
            <a:fillRect/>
          </a:stretch>
        </p:blipFill>
        <p:spPr>
          <a:xfrm>
            <a:off x="628812" y="99238"/>
            <a:ext cx="8157623" cy="6659525"/>
          </a:xfrm>
          <a:prstGeom prst="rect">
            <a:avLst/>
          </a:prstGeom>
          <a:noFill/>
          <a:ln>
            <a:noFill/>
          </a:ln>
        </p:spPr>
      </p:pic>
      <p:sp>
        <p:nvSpPr>
          <p:cNvPr id="528" name="Google Shape;528;p44"/>
          <p:cNvSpPr/>
          <p:nvPr/>
        </p:nvSpPr>
        <p:spPr>
          <a:xfrm>
            <a:off x="837400" y="1284975"/>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a:off x="903175" y="263490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a:off x="837400" y="3710550"/>
            <a:ext cx="7608900" cy="70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a:off x="837400" y="4937747"/>
            <a:ext cx="7608900" cy="471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a:off x="903175" y="583045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Google Shape;538;p45"/>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39" name="Google Shape;539;p45"/>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40" name="Google Shape;540;p45"/>
          <p:cNvPicPr preferRelativeResize="0"/>
          <p:nvPr/>
        </p:nvPicPr>
        <p:blipFill>
          <a:blip r:embed="rId5">
            <a:alphaModFix/>
          </a:blip>
          <a:stretch>
            <a:fillRect/>
          </a:stretch>
        </p:blipFill>
        <p:spPr>
          <a:xfrm>
            <a:off x="664575" y="3531875"/>
            <a:ext cx="7814848" cy="3167299"/>
          </a:xfrm>
          <a:prstGeom prst="rect">
            <a:avLst/>
          </a:prstGeom>
          <a:noFill/>
          <a:ln>
            <a:noFill/>
          </a:ln>
        </p:spPr>
      </p:pic>
      <p:sp>
        <p:nvSpPr>
          <p:cNvPr id="541" name="Google Shape;541;p45"/>
          <p:cNvSpPr/>
          <p:nvPr/>
        </p:nvSpPr>
        <p:spPr>
          <a:xfrm>
            <a:off x="767550" y="4085912"/>
            <a:ext cx="7814700" cy="261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6"/>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48" name="Google Shape;548;p46"/>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49" name="Google Shape;549;p46"/>
          <p:cNvPicPr preferRelativeResize="0"/>
          <p:nvPr/>
        </p:nvPicPr>
        <p:blipFill>
          <a:blip r:embed="rId5">
            <a:alphaModFix/>
          </a:blip>
          <a:stretch>
            <a:fillRect/>
          </a:stretch>
        </p:blipFill>
        <p:spPr>
          <a:xfrm>
            <a:off x="152400" y="3612076"/>
            <a:ext cx="8839202" cy="5323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id="555" name="Google Shape;555;p47"/>
          <p:cNvPicPr preferRelativeResize="0"/>
          <p:nvPr/>
        </p:nvPicPr>
        <p:blipFill rotWithShape="1">
          <a:blip r:embed="rId3">
            <a:alphaModFix/>
          </a:blip>
          <a:srcRect b="83763" l="0" r="0" t="0"/>
          <a:stretch/>
        </p:blipFill>
        <p:spPr>
          <a:xfrm>
            <a:off x="152400" y="122240"/>
            <a:ext cx="8839201" cy="570774"/>
          </a:xfrm>
          <a:prstGeom prst="rect">
            <a:avLst/>
          </a:prstGeom>
          <a:noFill/>
          <a:ln>
            <a:noFill/>
          </a:ln>
        </p:spPr>
      </p:pic>
      <p:pic>
        <p:nvPicPr>
          <p:cNvPr id="556" name="Google Shape;556;p47"/>
          <p:cNvPicPr preferRelativeResize="0"/>
          <p:nvPr/>
        </p:nvPicPr>
        <p:blipFill>
          <a:blip r:embed="rId4">
            <a:alphaModFix/>
          </a:blip>
          <a:stretch>
            <a:fillRect/>
          </a:stretch>
        </p:blipFill>
        <p:spPr>
          <a:xfrm>
            <a:off x="282350" y="2974200"/>
            <a:ext cx="6351803" cy="1925525"/>
          </a:xfrm>
          <a:prstGeom prst="rect">
            <a:avLst/>
          </a:prstGeom>
          <a:noFill/>
          <a:ln>
            <a:noFill/>
          </a:ln>
        </p:spPr>
      </p:pic>
      <p:pic>
        <p:nvPicPr>
          <p:cNvPr id="557" name="Google Shape;557;p47"/>
          <p:cNvPicPr preferRelativeResize="0"/>
          <p:nvPr/>
        </p:nvPicPr>
        <p:blipFill>
          <a:blip r:embed="rId5">
            <a:alphaModFix/>
          </a:blip>
          <a:stretch>
            <a:fillRect/>
          </a:stretch>
        </p:blipFill>
        <p:spPr>
          <a:xfrm>
            <a:off x="282350" y="4895725"/>
            <a:ext cx="5690526" cy="2012250"/>
          </a:xfrm>
          <a:prstGeom prst="rect">
            <a:avLst/>
          </a:prstGeom>
          <a:noFill/>
          <a:ln>
            <a:noFill/>
          </a:ln>
        </p:spPr>
      </p:pic>
      <p:pic>
        <p:nvPicPr>
          <p:cNvPr id="558" name="Google Shape;558;p47"/>
          <p:cNvPicPr preferRelativeResize="0"/>
          <p:nvPr/>
        </p:nvPicPr>
        <p:blipFill rotWithShape="1">
          <a:blip r:embed="rId3">
            <a:alphaModFix/>
          </a:blip>
          <a:srcRect b="0" l="0" r="0" t="27917"/>
          <a:stretch/>
        </p:blipFill>
        <p:spPr>
          <a:xfrm>
            <a:off x="152400" y="635250"/>
            <a:ext cx="8839201" cy="2411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id="564" name="Google Shape;564;p48"/>
          <p:cNvPicPr preferRelativeResize="0"/>
          <p:nvPr/>
        </p:nvPicPr>
        <p:blipFill>
          <a:blip r:embed="rId3">
            <a:alphaModFix/>
          </a:blip>
          <a:stretch>
            <a:fillRect/>
          </a:stretch>
        </p:blipFill>
        <p:spPr>
          <a:xfrm>
            <a:off x="152400" y="340100"/>
            <a:ext cx="8839202" cy="5323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pic>
        <p:nvPicPr>
          <p:cNvPr id="570" name="Google Shape;570;p49"/>
          <p:cNvPicPr preferRelativeResize="0"/>
          <p:nvPr/>
        </p:nvPicPr>
        <p:blipFill>
          <a:blip r:embed="rId3">
            <a:alphaModFix/>
          </a:blip>
          <a:stretch>
            <a:fillRect/>
          </a:stretch>
        </p:blipFill>
        <p:spPr>
          <a:xfrm>
            <a:off x="152400" y="3036288"/>
            <a:ext cx="8839199" cy="3786401"/>
          </a:xfrm>
          <a:prstGeom prst="rect">
            <a:avLst/>
          </a:prstGeom>
          <a:noFill/>
          <a:ln>
            <a:noFill/>
          </a:ln>
        </p:spPr>
      </p:pic>
      <p:pic>
        <p:nvPicPr>
          <p:cNvPr id="571" name="Google Shape;571;p49"/>
          <p:cNvPicPr preferRelativeResize="0"/>
          <p:nvPr/>
        </p:nvPicPr>
        <p:blipFill>
          <a:blip r:embed="rId4">
            <a:alphaModFix/>
          </a:blip>
          <a:stretch>
            <a:fillRect/>
          </a:stretch>
        </p:blipFill>
        <p:spPr>
          <a:xfrm>
            <a:off x="152400" y="340100"/>
            <a:ext cx="8839202" cy="532333"/>
          </a:xfrm>
          <a:prstGeom prst="rect">
            <a:avLst/>
          </a:prstGeom>
          <a:noFill/>
          <a:ln>
            <a:noFill/>
          </a:ln>
        </p:spPr>
      </p:pic>
      <p:pic>
        <p:nvPicPr>
          <p:cNvPr id="572" name="Google Shape;572;p49"/>
          <p:cNvPicPr preferRelativeResize="0"/>
          <p:nvPr/>
        </p:nvPicPr>
        <p:blipFill>
          <a:blip r:embed="rId5">
            <a:alphaModFix/>
          </a:blip>
          <a:stretch>
            <a:fillRect/>
          </a:stretch>
        </p:blipFill>
        <p:spPr>
          <a:xfrm>
            <a:off x="0" y="1024811"/>
            <a:ext cx="4868974" cy="2165950"/>
          </a:xfrm>
          <a:prstGeom prst="rect">
            <a:avLst/>
          </a:prstGeom>
          <a:noFill/>
          <a:ln>
            <a:noFill/>
          </a:ln>
        </p:spPr>
      </p:pic>
      <p:pic>
        <p:nvPicPr>
          <p:cNvPr id="573" name="Google Shape;573;p49"/>
          <p:cNvPicPr preferRelativeResize="0"/>
          <p:nvPr/>
        </p:nvPicPr>
        <p:blipFill>
          <a:blip r:embed="rId6">
            <a:alphaModFix/>
          </a:blip>
          <a:stretch>
            <a:fillRect/>
          </a:stretch>
        </p:blipFill>
        <p:spPr>
          <a:xfrm>
            <a:off x="4827406" y="1102062"/>
            <a:ext cx="4240394" cy="20114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id="579" name="Google Shape;579;p50"/>
          <p:cNvPicPr preferRelativeResize="0"/>
          <p:nvPr/>
        </p:nvPicPr>
        <p:blipFill rotWithShape="1">
          <a:blip r:embed="rId3">
            <a:alphaModFix/>
          </a:blip>
          <a:srcRect b="80782" l="0" r="0" t="0"/>
          <a:stretch/>
        </p:blipFill>
        <p:spPr>
          <a:xfrm>
            <a:off x="152400" y="92275"/>
            <a:ext cx="8839201" cy="339750"/>
          </a:xfrm>
          <a:prstGeom prst="rect">
            <a:avLst/>
          </a:prstGeom>
          <a:noFill/>
          <a:ln>
            <a:noFill/>
          </a:ln>
        </p:spPr>
      </p:pic>
      <p:pic>
        <p:nvPicPr>
          <p:cNvPr id="580" name="Google Shape;580;p50"/>
          <p:cNvPicPr preferRelativeResize="0"/>
          <p:nvPr/>
        </p:nvPicPr>
        <p:blipFill rotWithShape="1">
          <a:blip r:embed="rId3">
            <a:alphaModFix/>
          </a:blip>
          <a:srcRect b="0" l="0" r="0" t="16387"/>
          <a:stretch/>
        </p:blipFill>
        <p:spPr>
          <a:xfrm>
            <a:off x="152400" y="2293498"/>
            <a:ext cx="8839201" cy="1478175"/>
          </a:xfrm>
          <a:prstGeom prst="rect">
            <a:avLst/>
          </a:prstGeom>
          <a:noFill/>
          <a:ln>
            <a:noFill/>
          </a:ln>
        </p:spPr>
      </p:pic>
      <p:sp>
        <p:nvSpPr>
          <p:cNvPr id="581" name="Google Shape;581;p50"/>
          <p:cNvSpPr/>
          <p:nvPr/>
        </p:nvSpPr>
        <p:spPr>
          <a:xfrm>
            <a:off x="0" y="1920938"/>
            <a:ext cx="9144000" cy="222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pic>
        <p:nvPicPr>
          <p:cNvPr id="587" name="Google Shape;587;p51"/>
          <p:cNvPicPr preferRelativeResize="0"/>
          <p:nvPr/>
        </p:nvPicPr>
        <p:blipFill>
          <a:blip r:embed="rId3">
            <a:alphaModFix/>
          </a:blip>
          <a:stretch>
            <a:fillRect/>
          </a:stretch>
        </p:blipFill>
        <p:spPr>
          <a:xfrm>
            <a:off x="152400" y="152400"/>
            <a:ext cx="8839198" cy="3331235"/>
          </a:xfrm>
          <a:prstGeom prst="rect">
            <a:avLst/>
          </a:prstGeom>
          <a:noFill/>
          <a:ln>
            <a:noFill/>
          </a:ln>
        </p:spPr>
      </p:pic>
      <p:pic>
        <p:nvPicPr>
          <p:cNvPr id="588" name="Google Shape;588;p51"/>
          <p:cNvPicPr preferRelativeResize="0"/>
          <p:nvPr/>
        </p:nvPicPr>
        <p:blipFill>
          <a:blip r:embed="rId4">
            <a:alphaModFix/>
          </a:blip>
          <a:stretch>
            <a:fillRect/>
          </a:stretch>
        </p:blipFill>
        <p:spPr>
          <a:xfrm>
            <a:off x="152400" y="4011435"/>
            <a:ext cx="8839200" cy="1387767"/>
          </a:xfrm>
          <a:prstGeom prst="rect">
            <a:avLst/>
          </a:prstGeom>
          <a:noFill/>
          <a:ln>
            <a:noFill/>
          </a:ln>
        </p:spPr>
      </p:pic>
      <p:sp>
        <p:nvSpPr>
          <p:cNvPr id="589" name="Google Shape;589;p51"/>
          <p:cNvSpPr/>
          <p:nvPr/>
        </p:nvSpPr>
        <p:spPr>
          <a:xfrm>
            <a:off x="0" y="4417975"/>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18" name="Google Shape;118;p16"/>
          <p:cNvSpPr/>
          <p:nvPr/>
        </p:nvSpPr>
        <p:spPr>
          <a:xfrm>
            <a:off x="1246689"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19" name="Google Shape;119;p16"/>
          <p:cNvPicPr preferRelativeResize="0"/>
          <p:nvPr/>
        </p:nvPicPr>
        <p:blipFill rotWithShape="1">
          <a:blip r:embed="rId3">
            <a:alphaModFix/>
          </a:blip>
          <a:srcRect b="0" l="0" r="0" t="0"/>
          <a:stretch/>
        </p:blipFill>
        <p:spPr>
          <a:xfrm>
            <a:off x="977130" y="2984656"/>
            <a:ext cx="2370467" cy="1576361"/>
          </a:xfrm>
          <a:prstGeom prst="rect">
            <a:avLst/>
          </a:prstGeom>
          <a:noFill/>
          <a:ln>
            <a:noFill/>
          </a:ln>
        </p:spPr>
      </p:pic>
      <p:sp>
        <p:nvSpPr>
          <p:cNvPr id="120" name="Google Shape;120;p16"/>
          <p:cNvSpPr/>
          <p:nvPr/>
        </p:nvSpPr>
        <p:spPr>
          <a:xfrm>
            <a:off x="6040081"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21" name="Google Shape;121;p16"/>
          <p:cNvPicPr preferRelativeResize="0"/>
          <p:nvPr/>
        </p:nvPicPr>
        <p:blipFill rotWithShape="1">
          <a:blip r:embed="rId3">
            <a:alphaModFix/>
          </a:blip>
          <a:srcRect b="0" l="0" r="0" t="0"/>
          <a:stretch/>
        </p:blipFill>
        <p:spPr>
          <a:xfrm>
            <a:off x="5770522" y="2984656"/>
            <a:ext cx="2370467" cy="1576361"/>
          </a:xfrm>
          <a:prstGeom prst="rect">
            <a:avLst/>
          </a:prstGeom>
          <a:noFill/>
          <a:ln>
            <a:noFill/>
          </a:ln>
        </p:spPr>
      </p:pic>
      <p:sp>
        <p:nvSpPr>
          <p:cNvPr id="122" name="Google Shape;122;p16"/>
          <p:cNvSpPr/>
          <p:nvPr/>
        </p:nvSpPr>
        <p:spPr>
          <a:xfrm>
            <a:off x="3110207" y="4425823"/>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23" name="Google Shape;123;p16"/>
          <p:cNvPicPr preferRelativeResize="0"/>
          <p:nvPr/>
        </p:nvPicPr>
        <p:blipFill rotWithShape="1">
          <a:blip r:embed="rId4">
            <a:alphaModFix/>
          </a:blip>
          <a:srcRect b="0" l="0" r="0" t="0"/>
          <a:stretch/>
        </p:blipFill>
        <p:spPr>
          <a:xfrm>
            <a:off x="2133871" y="4425823"/>
            <a:ext cx="1000074" cy="1000074"/>
          </a:xfrm>
          <a:prstGeom prst="rect">
            <a:avLst/>
          </a:prstGeom>
          <a:noFill/>
          <a:ln>
            <a:noFill/>
          </a:ln>
        </p:spPr>
      </p:pic>
      <p:sp>
        <p:nvSpPr>
          <p:cNvPr id="124" name="Google Shape;124;p16"/>
          <p:cNvSpPr txBox="1"/>
          <p:nvPr/>
        </p:nvSpPr>
        <p:spPr>
          <a:xfrm>
            <a:off x="707571" y="1556098"/>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pic>
        <p:nvPicPr>
          <p:cNvPr id="595" name="Google Shape;595;p52"/>
          <p:cNvPicPr preferRelativeResize="0"/>
          <p:nvPr/>
        </p:nvPicPr>
        <p:blipFill>
          <a:blip r:embed="rId3">
            <a:alphaModFix/>
          </a:blip>
          <a:stretch>
            <a:fillRect/>
          </a:stretch>
        </p:blipFill>
        <p:spPr>
          <a:xfrm>
            <a:off x="152400" y="1336513"/>
            <a:ext cx="8839197" cy="4184986"/>
          </a:xfrm>
          <a:prstGeom prst="rect">
            <a:avLst/>
          </a:prstGeom>
          <a:noFill/>
          <a:ln>
            <a:noFill/>
          </a:ln>
        </p:spPr>
      </p:pic>
      <p:sp>
        <p:nvSpPr>
          <p:cNvPr id="596" name="Google Shape;596;p52"/>
          <p:cNvSpPr/>
          <p:nvPr/>
        </p:nvSpPr>
        <p:spPr>
          <a:xfrm>
            <a:off x="0" y="4100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2"/>
          <p:cNvSpPr/>
          <p:nvPr/>
        </p:nvSpPr>
        <p:spPr>
          <a:xfrm>
            <a:off x="0" y="1899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pic>
        <p:nvPicPr>
          <p:cNvPr id="603" name="Google Shape;603;p53"/>
          <p:cNvPicPr preferRelativeResize="0"/>
          <p:nvPr/>
        </p:nvPicPr>
        <p:blipFill>
          <a:blip r:embed="rId3">
            <a:alphaModFix/>
          </a:blip>
          <a:stretch>
            <a:fillRect/>
          </a:stretch>
        </p:blipFill>
        <p:spPr>
          <a:xfrm>
            <a:off x="566288" y="4"/>
            <a:ext cx="8011417" cy="68580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pic>
        <p:nvPicPr>
          <p:cNvPr id="609" name="Google Shape;609;p54"/>
          <p:cNvPicPr preferRelativeResize="0"/>
          <p:nvPr/>
        </p:nvPicPr>
        <p:blipFill>
          <a:blip r:embed="rId3">
            <a:alphaModFix/>
          </a:blip>
          <a:stretch>
            <a:fillRect/>
          </a:stretch>
        </p:blipFill>
        <p:spPr>
          <a:xfrm>
            <a:off x="152400" y="838200"/>
            <a:ext cx="8839200" cy="509553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pic>
        <p:nvPicPr>
          <p:cNvPr id="615" name="Google Shape;615;p55"/>
          <p:cNvPicPr preferRelativeResize="0"/>
          <p:nvPr/>
        </p:nvPicPr>
        <p:blipFill>
          <a:blip r:embed="rId3">
            <a:alphaModFix/>
          </a:blip>
          <a:stretch>
            <a:fillRect/>
          </a:stretch>
        </p:blipFill>
        <p:spPr>
          <a:xfrm>
            <a:off x="454063" y="0"/>
            <a:ext cx="8235863" cy="6858000"/>
          </a:xfrm>
          <a:prstGeom prst="rect">
            <a:avLst/>
          </a:prstGeom>
          <a:noFill/>
          <a:ln>
            <a:noFill/>
          </a:ln>
        </p:spPr>
      </p:pic>
      <p:sp>
        <p:nvSpPr>
          <p:cNvPr id="616" name="Google Shape;616;p55"/>
          <p:cNvSpPr/>
          <p:nvPr/>
        </p:nvSpPr>
        <p:spPr>
          <a:xfrm>
            <a:off x="705575" y="6447475"/>
            <a:ext cx="51729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grpSp>
        <p:nvGrpSpPr>
          <p:cNvPr id="622" name="Google Shape;622;p56"/>
          <p:cNvGrpSpPr/>
          <p:nvPr/>
        </p:nvGrpSpPr>
        <p:grpSpPr>
          <a:xfrm>
            <a:off x="304800" y="69000"/>
            <a:ext cx="6627426" cy="1346150"/>
            <a:chOff x="152400" y="221400"/>
            <a:chExt cx="6627426" cy="1346150"/>
          </a:xfrm>
        </p:grpSpPr>
        <p:pic>
          <p:nvPicPr>
            <p:cNvPr id="623" name="Google Shape;623;p56"/>
            <p:cNvPicPr preferRelativeResize="0"/>
            <p:nvPr/>
          </p:nvPicPr>
          <p:blipFill rotWithShape="1">
            <a:blip r:embed="rId3">
              <a:alphaModFix/>
            </a:blip>
            <a:srcRect b="30704" l="0" r="25020" t="47766"/>
            <a:stretch/>
          </p:blipFill>
          <p:spPr>
            <a:xfrm>
              <a:off x="152400" y="549600"/>
              <a:ext cx="6627426" cy="1017950"/>
            </a:xfrm>
            <a:prstGeom prst="rect">
              <a:avLst/>
            </a:prstGeom>
            <a:noFill/>
            <a:ln>
              <a:noFill/>
            </a:ln>
          </p:spPr>
        </p:pic>
        <p:sp>
          <p:nvSpPr>
            <p:cNvPr id="624" name="Google Shape;624;p56"/>
            <p:cNvSpPr/>
            <p:nvPr/>
          </p:nvSpPr>
          <p:spPr>
            <a:xfrm>
              <a:off x="152400" y="221400"/>
              <a:ext cx="11409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56"/>
          <p:cNvGrpSpPr/>
          <p:nvPr/>
        </p:nvGrpSpPr>
        <p:grpSpPr>
          <a:xfrm>
            <a:off x="328925" y="2726550"/>
            <a:ext cx="8486150" cy="1404900"/>
            <a:chOff x="328925" y="2024100"/>
            <a:chExt cx="8486150" cy="1404900"/>
          </a:xfrm>
        </p:grpSpPr>
        <p:pic>
          <p:nvPicPr>
            <p:cNvPr id="626" name="Google Shape;626;p56"/>
            <p:cNvPicPr preferRelativeResize="0"/>
            <p:nvPr/>
          </p:nvPicPr>
          <p:blipFill rotWithShape="1">
            <a:blip r:embed="rId4">
              <a:alphaModFix/>
            </a:blip>
            <a:srcRect b="5379" l="0" r="0" t="79483"/>
            <a:stretch/>
          </p:blipFill>
          <p:spPr>
            <a:xfrm>
              <a:off x="328925" y="2437050"/>
              <a:ext cx="8486150" cy="991950"/>
            </a:xfrm>
            <a:prstGeom prst="rect">
              <a:avLst/>
            </a:prstGeom>
            <a:noFill/>
            <a:ln>
              <a:noFill/>
            </a:ln>
          </p:spPr>
        </p:pic>
        <p:sp>
          <p:nvSpPr>
            <p:cNvPr id="627" name="Google Shape;627;p56"/>
            <p:cNvSpPr/>
            <p:nvPr/>
          </p:nvSpPr>
          <p:spPr>
            <a:xfrm>
              <a:off x="328925" y="2024100"/>
              <a:ext cx="39231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8" name="Google Shape;628;p56"/>
          <p:cNvPicPr preferRelativeResize="0"/>
          <p:nvPr/>
        </p:nvPicPr>
        <p:blipFill rotWithShape="1">
          <a:blip r:embed="rId5">
            <a:alphaModFix/>
          </a:blip>
          <a:srcRect b="0" l="0" r="0" t="19250"/>
          <a:stretch/>
        </p:blipFill>
        <p:spPr>
          <a:xfrm>
            <a:off x="799000" y="4644800"/>
            <a:ext cx="6724650" cy="692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pic>
        <p:nvPicPr>
          <p:cNvPr id="634" name="Google Shape;634;p57"/>
          <p:cNvPicPr preferRelativeResize="0"/>
          <p:nvPr/>
        </p:nvPicPr>
        <p:blipFill>
          <a:blip r:embed="rId3">
            <a:alphaModFix/>
          </a:blip>
          <a:stretch>
            <a:fillRect/>
          </a:stretch>
        </p:blipFill>
        <p:spPr>
          <a:xfrm>
            <a:off x="454063" y="0"/>
            <a:ext cx="8235863" cy="6858000"/>
          </a:xfrm>
          <a:prstGeom prst="rect">
            <a:avLst/>
          </a:prstGeom>
          <a:noFill/>
          <a:ln>
            <a:noFill/>
          </a:ln>
        </p:spPr>
      </p:pic>
      <p:grpSp>
        <p:nvGrpSpPr>
          <p:cNvPr id="635" name="Google Shape;635;p57"/>
          <p:cNvGrpSpPr/>
          <p:nvPr/>
        </p:nvGrpSpPr>
        <p:grpSpPr>
          <a:xfrm>
            <a:off x="444300" y="6399575"/>
            <a:ext cx="7902751" cy="410400"/>
            <a:chOff x="215700" y="6094775"/>
            <a:chExt cx="7902751" cy="410400"/>
          </a:xfrm>
        </p:grpSpPr>
        <p:pic>
          <p:nvPicPr>
            <p:cNvPr id="636" name="Google Shape;636;p57"/>
            <p:cNvPicPr preferRelativeResize="0"/>
            <p:nvPr/>
          </p:nvPicPr>
          <p:blipFill rotWithShape="1">
            <a:blip r:embed="rId4">
              <a:alphaModFix/>
            </a:blip>
            <a:srcRect b="19782" l="0" r="0" t="15463"/>
            <a:stretch/>
          </p:blipFill>
          <p:spPr>
            <a:xfrm>
              <a:off x="215700" y="6094775"/>
              <a:ext cx="7902751" cy="410400"/>
            </a:xfrm>
            <a:prstGeom prst="rect">
              <a:avLst/>
            </a:prstGeom>
            <a:noFill/>
            <a:ln>
              <a:noFill/>
            </a:ln>
          </p:spPr>
        </p:pic>
        <p:sp>
          <p:nvSpPr>
            <p:cNvPr id="637" name="Google Shape;637;p57"/>
            <p:cNvSpPr/>
            <p:nvPr/>
          </p:nvSpPr>
          <p:spPr>
            <a:xfrm>
              <a:off x="215700" y="6094775"/>
              <a:ext cx="77985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pic>
        <p:nvPicPr>
          <p:cNvPr id="643" name="Google Shape;643;p58"/>
          <p:cNvPicPr preferRelativeResize="0"/>
          <p:nvPr/>
        </p:nvPicPr>
        <p:blipFill>
          <a:blip r:embed="rId3">
            <a:alphaModFix/>
          </a:blip>
          <a:stretch>
            <a:fillRect/>
          </a:stretch>
        </p:blipFill>
        <p:spPr>
          <a:xfrm>
            <a:off x="0" y="2022500"/>
            <a:ext cx="9143999" cy="20933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31" name="Google Shape;131;p17"/>
          <p:cNvSpPr/>
          <p:nvPr/>
        </p:nvSpPr>
        <p:spPr>
          <a:xfrm>
            <a:off x="1246011"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32" name="Google Shape;132;p17"/>
          <p:cNvPicPr preferRelativeResize="0"/>
          <p:nvPr/>
        </p:nvPicPr>
        <p:blipFill rotWithShape="1">
          <a:blip r:embed="rId3">
            <a:alphaModFix/>
          </a:blip>
          <a:srcRect b="0" l="0" r="0" t="0"/>
          <a:stretch/>
        </p:blipFill>
        <p:spPr>
          <a:xfrm>
            <a:off x="976452" y="2987238"/>
            <a:ext cx="2370467" cy="1576361"/>
          </a:xfrm>
          <a:prstGeom prst="rect">
            <a:avLst/>
          </a:prstGeom>
          <a:noFill/>
          <a:ln>
            <a:noFill/>
          </a:ln>
        </p:spPr>
      </p:pic>
      <p:sp>
        <p:nvSpPr>
          <p:cNvPr id="133" name="Google Shape;133;p17"/>
          <p:cNvSpPr/>
          <p:nvPr/>
        </p:nvSpPr>
        <p:spPr>
          <a:xfrm>
            <a:off x="6039403"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34" name="Google Shape;134;p17"/>
          <p:cNvPicPr preferRelativeResize="0"/>
          <p:nvPr/>
        </p:nvPicPr>
        <p:blipFill rotWithShape="1">
          <a:blip r:embed="rId3">
            <a:alphaModFix/>
          </a:blip>
          <a:srcRect b="0" l="0" r="0" t="0"/>
          <a:stretch/>
        </p:blipFill>
        <p:spPr>
          <a:xfrm>
            <a:off x="5769844" y="2987238"/>
            <a:ext cx="2370467" cy="1576361"/>
          </a:xfrm>
          <a:prstGeom prst="rect">
            <a:avLst/>
          </a:prstGeom>
          <a:noFill/>
          <a:ln>
            <a:noFill/>
          </a:ln>
        </p:spPr>
      </p:pic>
      <p:sp>
        <p:nvSpPr>
          <p:cNvPr id="135" name="Google Shape;135;p17"/>
          <p:cNvSpPr/>
          <p:nvPr/>
        </p:nvSpPr>
        <p:spPr>
          <a:xfrm>
            <a:off x="3109529" y="4428405"/>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36" name="Google Shape;136;p17"/>
          <p:cNvPicPr preferRelativeResize="0"/>
          <p:nvPr/>
        </p:nvPicPr>
        <p:blipFill rotWithShape="1">
          <a:blip r:embed="rId4">
            <a:alphaModFix/>
          </a:blip>
          <a:srcRect b="0" l="0" r="0" t="0"/>
          <a:stretch/>
        </p:blipFill>
        <p:spPr>
          <a:xfrm>
            <a:off x="2109455" y="4428405"/>
            <a:ext cx="1000074" cy="1000074"/>
          </a:xfrm>
          <a:prstGeom prst="rect">
            <a:avLst/>
          </a:prstGeom>
          <a:noFill/>
          <a:ln>
            <a:noFill/>
          </a:ln>
        </p:spPr>
      </p:pic>
      <p:sp>
        <p:nvSpPr>
          <p:cNvPr id="137" name="Google Shape;137;p17"/>
          <p:cNvSpPr txBox="1"/>
          <p:nvPr/>
        </p:nvSpPr>
        <p:spPr>
          <a:xfrm>
            <a:off x="707571" y="155609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44" name="Google Shape;144;p18"/>
          <p:cNvSpPr/>
          <p:nvPr/>
        </p:nvSpPr>
        <p:spPr>
          <a:xfrm>
            <a:off x="1246744"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45" name="Google Shape;145;p18"/>
          <p:cNvPicPr preferRelativeResize="0"/>
          <p:nvPr/>
        </p:nvPicPr>
        <p:blipFill rotWithShape="1">
          <a:blip r:embed="rId3">
            <a:alphaModFix/>
          </a:blip>
          <a:srcRect b="0" l="0" r="0" t="0"/>
          <a:stretch/>
        </p:blipFill>
        <p:spPr>
          <a:xfrm>
            <a:off x="977185" y="2981630"/>
            <a:ext cx="2370467" cy="1576361"/>
          </a:xfrm>
          <a:prstGeom prst="rect">
            <a:avLst/>
          </a:prstGeom>
          <a:noFill/>
          <a:ln>
            <a:noFill/>
          </a:ln>
        </p:spPr>
      </p:pic>
      <p:sp>
        <p:nvSpPr>
          <p:cNvPr id="146" name="Google Shape;146;p18"/>
          <p:cNvSpPr/>
          <p:nvPr/>
        </p:nvSpPr>
        <p:spPr>
          <a:xfrm>
            <a:off x="6040136"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47" name="Google Shape;147;p18"/>
          <p:cNvPicPr preferRelativeResize="0"/>
          <p:nvPr/>
        </p:nvPicPr>
        <p:blipFill rotWithShape="1">
          <a:blip r:embed="rId3">
            <a:alphaModFix/>
          </a:blip>
          <a:srcRect b="0" l="0" r="0" t="0"/>
          <a:stretch/>
        </p:blipFill>
        <p:spPr>
          <a:xfrm>
            <a:off x="5770577" y="2981630"/>
            <a:ext cx="2370467" cy="1576361"/>
          </a:xfrm>
          <a:prstGeom prst="rect">
            <a:avLst/>
          </a:prstGeom>
          <a:noFill/>
          <a:ln>
            <a:noFill/>
          </a:ln>
        </p:spPr>
      </p:pic>
      <p:sp>
        <p:nvSpPr>
          <p:cNvPr id="148" name="Google Shape;148;p18"/>
          <p:cNvSpPr/>
          <p:nvPr/>
        </p:nvSpPr>
        <p:spPr>
          <a:xfrm>
            <a:off x="3110262" y="4674885"/>
            <a:ext cx="2929874" cy="50292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49" name="Google Shape;149;p18"/>
          <p:cNvPicPr preferRelativeResize="0"/>
          <p:nvPr/>
        </p:nvPicPr>
        <p:blipFill rotWithShape="1">
          <a:blip r:embed="rId4">
            <a:alphaModFix/>
          </a:blip>
          <a:srcRect b="0" l="0" r="0" t="0"/>
          <a:stretch/>
        </p:blipFill>
        <p:spPr>
          <a:xfrm>
            <a:off x="1601502" y="4674885"/>
            <a:ext cx="1508760" cy="502920"/>
          </a:xfrm>
          <a:prstGeom prst="rect">
            <a:avLst/>
          </a:prstGeom>
          <a:noFill/>
          <a:ln>
            <a:noFill/>
          </a:ln>
        </p:spPr>
      </p:pic>
      <p:sp>
        <p:nvSpPr>
          <p:cNvPr id="150" name="Google Shape;150;p18"/>
          <p:cNvSpPr txBox="1"/>
          <p:nvPr/>
        </p:nvSpPr>
        <p:spPr>
          <a:xfrm>
            <a:off x="707571" y="1556098"/>
            <a:ext cx="7601858"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Function of </a:t>
            </a:r>
            <a:r>
              <a:rPr b="1" i="0" lang="en-US" sz="1800" u="none" cap="none" strike="noStrike">
                <a:solidFill>
                  <a:srgbClr val="EF6C00"/>
                </a:solidFill>
                <a:latin typeface="Avenir"/>
                <a:ea typeface="Avenir"/>
                <a:cs typeface="Avenir"/>
                <a:sym typeface="Avenir"/>
              </a:rPr>
              <a:t>packet size</a:t>
            </a:r>
            <a:endParaRPr b="1" i="0" sz="1800" u="none" cap="none" strike="noStrike">
              <a:solidFill>
                <a:srgbClr val="EF6C00"/>
              </a:solidFill>
              <a:latin typeface="Avenir"/>
              <a:ea typeface="Avenir"/>
              <a:cs typeface="Avenir"/>
              <a:sym typeface="Aveni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pic>
        <p:nvPicPr>
          <p:cNvPr id="157" name="Google Shape;157;p19"/>
          <p:cNvPicPr preferRelativeResize="0"/>
          <p:nvPr/>
        </p:nvPicPr>
        <p:blipFill rotWithShape="1">
          <a:blip r:embed="rId3">
            <a:alphaModFix/>
          </a:blip>
          <a:srcRect b="0" l="0" r="0" t="0"/>
          <a:stretch/>
        </p:blipFill>
        <p:spPr>
          <a:xfrm>
            <a:off x="736600" y="2851150"/>
            <a:ext cx="7670800" cy="1155700"/>
          </a:xfrm>
          <a:prstGeom prst="rect">
            <a:avLst/>
          </a:prstGeom>
          <a:noFill/>
          <a:ln>
            <a:noFill/>
          </a:ln>
        </p:spPr>
      </p:pic>
      <p:sp>
        <p:nvSpPr>
          <p:cNvPr id="158" name="Google Shape;158;p19"/>
          <p:cNvSpPr/>
          <p:nvPr/>
        </p:nvSpPr>
        <p:spPr>
          <a:xfrm>
            <a:off x="5581000" y="3518375"/>
            <a:ext cx="1434600" cy="2358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9"/>
          <p:cNvCxnSpPr>
            <a:stCxn id="158" idx="2"/>
          </p:cNvCxnSpPr>
          <p:nvPr/>
        </p:nvCxnSpPr>
        <p:spPr>
          <a:xfrm flipH="1">
            <a:off x="5011000" y="3754175"/>
            <a:ext cx="1287300" cy="746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19"/>
          <p:cNvSpPr txBox="1"/>
          <p:nvPr/>
        </p:nvSpPr>
        <p:spPr>
          <a:xfrm>
            <a:off x="3621100" y="4500875"/>
            <a:ext cx="2829600" cy="7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EF6C00"/>
                </a:solidFill>
                <a:latin typeface="PT Sans Narrow"/>
                <a:ea typeface="PT Sans Narrow"/>
                <a:cs typeface="PT Sans Narrow"/>
                <a:sym typeface="PT Sans Narrow"/>
              </a:rPr>
              <a:t>Usually </a:t>
            </a:r>
            <a:r>
              <a:rPr b="1" lang="en-US" sz="2800">
                <a:solidFill>
                  <a:srgbClr val="EF6C00"/>
                </a:solidFill>
                <a:latin typeface="PT Sans Narrow"/>
                <a:ea typeface="PT Sans Narrow"/>
                <a:cs typeface="PT Sans Narrow"/>
                <a:sym typeface="PT Sans Narrow"/>
              </a:rPr>
              <a:t>bits</a:t>
            </a:r>
            <a:r>
              <a:rPr lang="en-US" sz="2800">
                <a:solidFill>
                  <a:srgbClr val="EF6C00"/>
                </a:solidFill>
                <a:latin typeface="PT Sans Narrow"/>
                <a:ea typeface="PT Sans Narrow"/>
                <a:cs typeface="PT Sans Narrow"/>
                <a:sym typeface="PT Sans Narrow"/>
              </a:rPr>
              <a:t>/second</a:t>
            </a:r>
            <a:endParaRPr sz="2800">
              <a:solidFill>
                <a:srgbClr val="EF6C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nvSpPr>
        <p:spPr>
          <a:xfrm>
            <a:off x="1962535" y="5843769"/>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166" name="Google Shape;166;p20"/>
          <p:cNvSpPr/>
          <p:nvPr/>
        </p:nvSpPr>
        <p:spPr>
          <a:xfrm>
            <a:off x="1256296" y="3208588"/>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67" name="Google Shape;167;p20"/>
          <p:cNvPicPr preferRelativeResize="0"/>
          <p:nvPr/>
        </p:nvPicPr>
        <p:blipFill rotWithShape="1">
          <a:blip r:embed="rId3">
            <a:alphaModFix/>
          </a:blip>
          <a:srcRect b="0" l="0" r="0" t="0"/>
          <a:stretch/>
        </p:blipFill>
        <p:spPr>
          <a:xfrm>
            <a:off x="986737" y="2847609"/>
            <a:ext cx="2370467" cy="1576361"/>
          </a:xfrm>
          <a:prstGeom prst="rect">
            <a:avLst/>
          </a:prstGeom>
          <a:noFill/>
          <a:ln>
            <a:noFill/>
          </a:ln>
        </p:spPr>
      </p:pic>
      <p:pic>
        <p:nvPicPr>
          <p:cNvPr descr="box.png" id="168" name="Google Shape;168;p20"/>
          <p:cNvPicPr preferRelativeResize="0"/>
          <p:nvPr/>
        </p:nvPicPr>
        <p:blipFill rotWithShape="1">
          <a:blip r:embed="rId4">
            <a:alphaModFix/>
          </a:blip>
          <a:srcRect b="0" l="0" r="0" t="0"/>
          <a:stretch/>
        </p:blipFill>
        <p:spPr>
          <a:xfrm>
            <a:off x="2490695" y="5034160"/>
            <a:ext cx="629119" cy="629119"/>
          </a:xfrm>
          <a:prstGeom prst="rect">
            <a:avLst/>
          </a:prstGeom>
          <a:noFill/>
          <a:ln>
            <a:noFill/>
          </a:ln>
        </p:spPr>
      </p:pic>
      <p:sp>
        <p:nvSpPr>
          <p:cNvPr id="169" name="Google Shape;169;p20"/>
          <p:cNvSpPr/>
          <p:nvPr/>
        </p:nvSpPr>
        <p:spPr>
          <a:xfrm>
            <a:off x="3140765" y="5046130"/>
            <a:ext cx="3246782"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0"/>
          <p:cNvSpPr txBox="1"/>
          <p:nvPr/>
        </p:nvSpPr>
        <p:spPr>
          <a:xfrm>
            <a:off x="3510841" y="4676798"/>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171" name="Google Shape;17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172" name="Google Shape;172;p20"/>
          <p:cNvPicPr preferRelativeResize="0"/>
          <p:nvPr/>
        </p:nvPicPr>
        <p:blipFill rotWithShape="1">
          <a:blip r:embed="rId5">
            <a:alphaModFix/>
          </a:blip>
          <a:srcRect b="0" l="0" r="0" t="0"/>
          <a:stretch/>
        </p:blipFill>
        <p:spPr>
          <a:xfrm>
            <a:off x="1959936" y="1289965"/>
            <a:ext cx="5174312" cy="779573"/>
          </a:xfrm>
          <a:prstGeom prst="rect">
            <a:avLst/>
          </a:prstGeom>
          <a:noFill/>
          <a:ln>
            <a:noFill/>
          </a:ln>
        </p:spPr>
      </p:pic>
      <p:sp>
        <p:nvSpPr>
          <p:cNvPr id="173" name="Google Shape;173;p20"/>
          <p:cNvSpPr/>
          <p:nvPr/>
        </p:nvSpPr>
        <p:spPr>
          <a:xfrm>
            <a:off x="6088975" y="3195336"/>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74" name="Google Shape;174;p20"/>
          <p:cNvPicPr preferRelativeResize="0"/>
          <p:nvPr/>
        </p:nvPicPr>
        <p:blipFill rotWithShape="1">
          <a:blip r:embed="rId3">
            <a:alphaModFix/>
          </a:blip>
          <a:srcRect b="0" l="0" r="0" t="0"/>
          <a:stretch/>
        </p:blipFill>
        <p:spPr>
          <a:xfrm>
            <a:off x="5819416" y="2834357"/>
            <a:ext cx="2370467" cy="1576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1"/>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82" name="Google Shape;182;p21"/>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pic>
        <p:nvPicPr>
          <p:cNvPr descr="box.png" id="183" name="Google Shape;183;p21"/>
          <p:cNvPicPr preferRelativeResize="0"/>
          <p:nvPr/>
        </p:nvPicPr>
        <p:blipFill rotWithShape="1">
          <a:blip r:embed="rId4">
            <a:alphaModFix/>
          </a:blip>
          <a:srcRect b="0" l="0" r="0" t="0"/>
          <a:stretch/>
        </p:blipFill>
        <p:spPr>
          <a:xfrm>
            <a:off x="2504880" y="4807589"/>
            <a:ext cx="629119" cy="629119"/>
          </a:xfrm>
          <a:prstGeom prst="rect">
            <a:avLst/>
          </a:prstGeom>
          <a:noFill/>
          <a:ln>
            <a:noFill/>
          </a:ln>
        </p:spPr>
      </p:pic>
      <p:sp>
        <p:nvSpPr>
          <p:cNvPr id="184" name="Google Shape;184;p21"/>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85" name="Google Shape;185;p21"/>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sp>
        <p:nvSpPr>
          <p:cNvPr id="186" name="Google Shape;186;p21"/>
          <p:cNvSpPr txBox="1"/>
          <p:nvPr/>
        </p:nvSpPr>
        <p:spPr>
          <a:xfrm>
            <a:off x="3500942" y="5600804"/>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187" name="Google Shape;187;p21"/>
          <p:cNvSpPr txBox="1"/>
          <p:nvPr/>
        </p:nvSpPr>
        <p:spPr>
          <a:xfrm>
            <a:off x="3298807" y="4386112"/>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188" name="Google Shape;18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189" name="Google Shape;189;p21"/>
          <p:cNvPicPr preferRelativeResize="0"/>
          <p:nvPr/>
        </p:nvPicPr>
        <p:blipFill rotWithShape="1">
          <a:blip r:embed="rId5">
            <a:alphaModFix/>
          </a:blip>
          <a:srcRect b="0" l="0" r="0" t="0"/>
          <a:stretch/>
        </p:blipFill>
        <p:spPr>
          <a:xfrm>
            <a:off x="1437193" y="1417638"/>
            <a:ext cx="6286500" cy="673100"/>
          </a:xfrm>
          <a:prstGeom prst="rect">
            <a:avLst/>
          </a:prstGeom>
          <a:noFill/>
          <a:ln>
            <a:noFill/>
          </a:ln>
        </p:spPr>
      </p:pic>
      <p:pic>
        <p:nvPicPr>
          <p:cNvPr id="190" name="Google Shape;190;p21"/>
          <p:cNvPicPr preferRelativeResize="0"/>
          <p:nvPr/>
        </p:nvPicPr>
        <p:blipFill rotWithShape="1">
          <a:blip r:embed="rId6">
            <a:alphaModFix/>
          </a:blip>
          <a:srcRect b="0" l="0" r="0" t="0"/>
          <a:stretch/>
        </p:blipFill>
        <p:spPr>
          <a:xfrm>
            <a:off x="292100" y="1964470"/>
            <a:ext cx="8559800" cy="914400"/>
          </a:xfrm>
          <a:prstGeom prst="rect">
            <a:avLst/>
          </a:prstGeom>
          <a:noFill/>
          <a:ln>
            <a:noFill/>
          </a:ln>
        </p:spPr>
      </p:pic>
      <p:sp>
        <p:nvSpPr>
          <p:cNvPr id="191" name="Google Shape;191;p21"/>
          <p:cNvSpPr txBox="1"/>
          <p:nvPr/>
        </p:nvSpPr>
        <p:spPr>
          <a:xfrm>
            <a:off x="7175650" y="620825"/>
            <a:ext cx="15015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Why did we have to do this?</a:t>
            </a:r>
            <a:endParaRPr/>
          </a:p>
        </p:txBody>
      </p:sp>
      <p:sp>
        <p:nvSpPr>
          <p:cNvPr id="192" name="Google Shape;192;p21"/>
          <p:cNvSpPr txBox="1"/>
          <p:nvPr/>
        </p:nvSpPr>
        <p:spPr>
          <a:xfrm>
            <a:off x="4572000" y="1370225"/>
            <a:ext cx="837300" cy="6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1 byte</a:t>
            </a:r>
            <a:endParaRPr sz="1800" u="sng"/>
          </a:p>
          <a:p>
            <a:pPr indent="0" lvl="0" marL="0" rtl="0" algn="l">
              <a:spcBef>
                <a:spcPts val="0"/>
              </a:spcBef>
              <a:spcAft>
                <a:spcPts val="0"/>
              </a:spcAft>
              <a:buNone/>
            </a:pPr>
            <a:r>
              <a:rPr lang="en-US" sz="1800"/>
              <a:t> 8 bits</a:t>
            </a:r>
            <a:endParaRPr sz="1800"/>
          </a:p>
        </p:txBody>
      </p:sp>
      <p:sp>
        <p:nvSpPr>
          <p:cNvPr id="193" name="Google Shape;193;p21"/>
          <p:cNvSpPr/>
          <p:nvPr/>
        </p:nvSpPr>
        <p:spPr>
          <a:xfrm>
            <a:off x="4485300" y="1397050"/>
            <a:ext cx="1010700" cy="71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1"/>
          <p:cNvCxnSpPr>
            <a:stCxn id="193" idx="7"/>
            <a:endCxn id="191" idx="1"/>
          </p:cNvCxnSpPr>
          <p:nvPr/>
        </p:nvCxnSpPr>
        <p:spPr>
          <a:xfrm flipH="1" rot="10800000">
            <a:off x="5347986" y="957457"/>
            <a:ext cx="1827600" cy="54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ropic">
      <a:dk1>
        <a:srgbClr val="000000"/>
      </a:dk1>
      <a:lt1>
        <a:srgbClr val="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