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261" r:id="rId3"/>
    <p:sldId id="290" r:id="rId4"/>
    <p:sldId id="307" r:id="rId5"/>
    <p:sldId id="286" r:id="rId6"/>
    <p:sldId id="257" r:id="rId7"/>
    <p:sldId id="265" r:id="rId8"/>
    <p:sldId id="293" r:id="rId9"/>
    <p:sldId id="295" r:id="rId10"/>
    <p:sldId id="296" r:id="rId11"/>
    <p:sldId id="264" r:id="rId12"/>
    <p:sldId id="308" r:id="rId13"/>
    <p:sldId id="271" r:id="rId14"/>
    <p:sldId id="299" r:id="rId15"/>
    <p:sldId id="294" r:id="rId16"/>
    <p:sldId id="297" r:id="rId17"/>
    <p:sldId id="292" r:id="rId18"/>
    <p:sldId id="301" r:id="rId19"/>
    <p:sldId id="277" r:id="rId20"/>
    <p:sldId id="298" r:id="rId21"/>
    <p:sldId id="278" r:id="rId22"/>
    <p:sldId id="303" r:id="rId23"/>
    <p:sldId id="304" r:id="rId24"/>
    <p:sldId id="274" r:id="rId25"/>
    <p:sldId id="305" r:id="rId26"/>
    <p:sldId id="282" r:id="rId27"/>
    <p:sldId id="280" r:id="rId28"/>
    <p:sldId id="309" r:id="rId29"/>
    <p:sldId id="267" r:id="rId30"/>
    <p:sldId id="306" r:id="rId31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31" y="65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</c:dPt>
          <c:dLbls>
            <c:dLbl>
              <c:idx val="1"/>
              <c:layout>
                <c:manualLayout>
                  <c:x val="-6.0307032563423291E-2"/>
                  <c:y val="0.23240530663599185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8324059894270925"/>
                  <c:y val="0.2405598787986581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9947710770978475"/>
                  <c:y val="4.892743297599826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6.9585116646774761E-2"/>
                  <c:y val="1.427703404173278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prstClr val="white"/>
              </a:solidFill>
              <a:ln>
                <a:solidFill>
                  <a:srgbClr val="2D2E2D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defRPr>
                </a:pPr>
                <a:endParaRPr lang="ja-JP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Chrome</c:v>
                </c:pt>
                <c:pt idx="1">
                  <c:v>Firefox</c:v>
                </c:pt>
                <c:pt idx="2">
                  <c:v>IE</c:v>
                </c:pt>
                <c:pt idx="3">
                  <c:v>edge</c:v>
                </c:pt>
                <c:pt idx="4">
                  <c:v>safari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55.88</c:v>
                </c:pt>
                <c:pt idx="1">
                  <c:v>11.29</c:v>
                </c:pt>
                <c:pt idx="2">
                  <c:v>7.54</c:v>
                </c:pt>
                <c:pt idx="3">
                  <c:v>3.23</c:v>
                </c:pt>
                <c:pt idx="4">
                  <c:v>3.41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1">
                  <a:tint val="5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3.2955387666940103E-2"/>
                  <c:y val="0.1249240478651618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6.0840715692812651E-2"/>
                  <c:y val="8.209294573996349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8025447308007922E-2"/>
                  <c:y val="0.3462180755120198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6481546280362722"/>
                  <c:y val="0.253417354240756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2230826242069798"/>
                  <c:y val="1.427703404173278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24786523541943656"/>
                  <c:y val="1.427703404173278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prstClr val="white"/>
              </a:solidFill>
              <a:ln>
                <a:solidFill>
                  <a:srgbClr val="2D2E2D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defRPr>
                </a:pPr>
                <a:endParaRPr lang="ja-JP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Windows7</c:v>
                </c:pt>
                <c:pt idx="1">
                  <c:v>Windows10</c:v>
                </c:pt>
                <c:pt idx="2">
                  <c:v>WindowsXP</c:v>
                </c:pt>
                <c:pt idx="3">
                  <c:v>Windows8.1</c:v>
                </c:pt>
                <c:pt idx="4">
                  <c:v>Mac OS X 10.12</c:v>
                </c:pt>
                <c:pt idx="5">
                  <c:v>Linux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49.4</c:v>
                </c:pt>
                <c:pt idx="1">
                  <c:v>25.4</c:v>
                </c:pt>
                <c:pt idx="2">
                  <c:v>7.4</c:v>
                </c:pt>
                <c:pt idx="3">
                  <c:v>6.7</c:v>
                </c:pt>
                <c:pt idx="4">
                  <c:v>3.2</c:v>
                </c:pt>
                <c:pt idx="5">
                  <c:v>2.1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 dirty="0"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59041DB8-B66F-4DC8-A96E-33677E0F90FF}" type="datetimeFigureOut">
              <a:rPr kumimoji="1" lang="en-US" altLang="ja-JP" smtClean="0">
                <a:ea typeface="Meiryo UI" panose="020B0604030504040204" pitchFamily="50" charset="-128"/>
              </a:rPr>
              <a:t>5/23/2017</a:t>
            </a:fld>
            <a:endParaRPr kumimoji="1" lang="ja-JP" dirty="0"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 dirty="0"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1604A0D4-B89B-4ADD-AF9E-38636B40EE4E}" type="slidenum">
              <a:rPr kumimoji="1" lang="ja-JP" smtClean="0">
                <a:ea typeface="Meiryo UI" panose="020B0604030504040204" pitchFamily="50" charset="-128"/>
              </a:rPr>
              <a:t>‹#›</a:t>
            </a:fld>
            <a:endParaRPr kumimoji="1" lang="ja-JP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>
                <a:ea typeface="Meiryo UI" panose="020B0604030504040204" pitchFamily="50" charset="-128"/>
              </a:defRPr>
            </a:lvl1pPr>
          </a:lstStyle>
          <a:p>
            <a:fld id="{DEB49C4A-65AC-492D-9701-81B46C3AD0E4}" type="datetimeFigureOut">
              <a:rPr lang="en-US" altLang="ja-JP" smtClean="0"/>
              <a:pPr/>
              <a:t>5/23/2017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3298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dirty="0"/>
              <a:t>マスター テキストのスタイルを編集するには、ここをクリック</a:t>
            </a:r>
          </a:p>
          <a:p>
            <a:pPr lvl="1"/>
            <a:r>
              <a:rPr kumimoji="1" lang="ja-JP" dirty="0"/>
              <a:t>第 2 レベル</a:t>
            </a:r>
          </a:p>
          <a:p>
            <a:pPr lvl="2"/>
            <a:r>
              <a:rPr kumimoji="1" lang="ja-JP" dirty="0"/>
              <a:t>第 3 レベル</a:t>
            </a:r>
          </a:p>
          <a:p>
            <a:pPr lvl="3"/>
            <a:r>
              <a:rPr kumimoji="1" lang="ja-JP" dirty="0"/>
              <a:t>第 4 レベル</a:t>
            </a:r>
          </a:p>
          <a:p>
            <a:pPr lvl="4"/>
            <a:r>
              <a:rPr kumimoji="1" lang="ja-JP" dirty="0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>
                <a:ea typeface="Meiryo UI" panose="020B0604030504040204" pitchFamily="50" charset="-128"/>
              </a:defRPr>
            </a:lvl1pPr>
          </a:lstStyle>
          <a:p>
            <a:fld id="{82869989-EB00-4EE7-BCB5-25BDC5BB29F8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ja-JP" smtClean="0"/>
              <a:pPr/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90056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kumimoji="1" lang="en-US" altLang="ja-JP" smtClean="0"/>
              <a:t>12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057343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kumimoji="1" lang="en-US" altLang="ja-JP" smtClean="0"/>
              <a:t>13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235259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kumimoji="1" lang="en-US" altLang="ja-JP" smtClean="0"/>
              <a:t>14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3021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kumimoji="1" lang="en-US" altLang="ja-JP" smtClean="0"/>
              <a:t>16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91144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kumimoji="1" lang="en-US" altLang="ja-JP" smtClean="0"/>
              <a:t>17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65382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kumimoji="1" lang="en-US" altLang="ja-JP" smtClean="0"/>
              <a:t>18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562252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kumimoji="1" lang="en-US" altLang="ja-JP" smtClean="0"/>
              <a:t>20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33872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kumimoji="1" lang="en-US" altLang="ja-JP" smtClean="0"/>
              <a:t>21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27408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kumimoji="1" lang="en-US" altLang="ja-JP" smtClean="0"/>
              <a:t>22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8486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kumimoji="1" lang="en-US" altLang="ja-JP" smtClean="0"/>
              <a:t>23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52686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kumimoji="1" lang="en-US" altLang="ja-JP" smtClean="0"/>
              <a:t>2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72830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kumimoji="1" lang="en-US" altLang="ja-JP" smtClean="0"/>
              <a:t>24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66760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kumimoji="1" lang="en-US" altLang="ja-JP" smtClean="0"/>
              <a:t>25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277087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kumimoji="1" lang="en-US" altLang="ja-JP" smtClean="0"/>
              <a:t>26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301339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kumimoji="1" lang="en-US" altLang="ja-JP" smtClean="0"/>
              <a:t>27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34329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kumimoji="1" lang="en-US" altLang="ja-JP" smtClean="0"/>
              <a:t>3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753295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kumimoji="1" lang="en-US" altLang="ja-JP" smtClean="0"/>
              <a:t>4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05661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kumimoji="1" lang="en-US" altLang="ja-JP" smtClean="0"/>
              <a:t>5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kumimoji="1" lang="en-US" altLang="ja-JP" smtClean="0"/>
              <a:t>7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543712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kumimoji="1" lang="en-US" altLang="ja-JP" smtClean="0"/>
              <a:t>8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269773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kumimoji="1" lang="en-US" altLang="ja-JP" smtClean="0"/>
              <a:t>9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88894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ja-JP" smtClean="0"/>
              <a:pPr/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9524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コネク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グループ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コネク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グループ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コネク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コネク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コネク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コネク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グループ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コネク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グループ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コネク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コネク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コネク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コネク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85000"/>
              </a:lnSpc>
              <a:defRPr kumimoji="1" lang="ja-JP" sz="6000" cap="none" baseline="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kumimoji="1" lang="ja-JP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kumimoji="1" lang="ja-JP" sz="2000"/>
            </a:lvl2pPr>
            <a:lvl3pPr marL="914400" indent="0" algn="ctr" latinLnBrk="0">
              <a:buNone/>
              <a:defRPr kumimoji="1" lang="ja-JP" sz="1800"/>
            </a:lvl3pPr>
            <a:lvl4pPr marL="1371600" indent="0" algn="ctr" latinLnBrk="0">
              <a:buNone/>
              <a:defRPr kumimoji="1" lang="ja-JP" sz="1600"/>
            </a:lvl4pPr>
            <a:lvl5pPr marL="1828800" indent="0" algn="ctr" latinLnBrk="0">
              <a:buNone/>
              <a:defRPr kumimoji="1" lang="ja-JP" sz="1600"/>
            </a:lvl5pPr>
            <a:lvl6pPr marL="2286000" indent="0" algn="ctr" latinLnBrk="0">
              <a:buNone/>
              <a:defRPr kumimoji="1" lang="ja-JP" sz="1600"/>
            </a:lvl6pPr>
            <a:lvl7pPr marL="2743200" indent="0" algn="ctr" latinLnBrk="0">
              <a:buNone/>
              <a:defRPr kumimoji="1" lang="ja-JP" sz="1600"/>
            </a:lvl7pPr>
            <a:lvl8pPr marL="3200400" indent="0" algn="ctr" latinLnBrk="0">
              <a:buNone/>
              <a:defRPr kumimoji="1" lang="ja-JP" sz="1600"/>
            </a:lvl8pPr>
            <a:lvl9pPr marL="3657600" indent="0" algn="ctr" latinLnBrk="0">
              <a:buNone/>
              <a:defRPr kumimoji="1" lang="ja-JP"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cxnSp>
        <p:nvCxnSpPr>
          <p:cNvPr id="58" name="直線コネク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382385"/>
            <a:ext cx="10974592" cy="54895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0" y="1379913"/>
            <a:ext cx="9601200" cy="4411287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コネク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グループ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コネク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グループ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コネク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コネク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コネク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グループ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コネク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グループ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コネク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コネク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コネク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コネク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コネク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kumimoji="1" lang="ja-JP" sz="5400" cap="none" baseline="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kumimoji="1" lang="ja-JP" sz="2000"/>
            </a:lvl2pPr>
            <a:lvl3pPr marL="914400" indent="0" latinLnBrk="0">
              <a:buNone/>
              <a:defRPr kumimoji="1" lang="ja-JP" sz="1800"/>
            </a:lvl3pPr>
            <a:lvl4pPr marL="1371600" indent="0" latinLnBrk="0">
              <a:buNone/>
              <a:defRPr kumimoji="1" lang="ja-JP" sz="1600"/>
            </a:lvl4pPr>
            <a:lvl5pPr marL="1828800" indent="0" latinLnBrk="0">
              <a:buNone/>
              <a:defRPr kumimoji="1" lang="ja-JP" sz="1600"/>
            </a:lvl5pPr>
            <a:lvl6pPr marL="2286000" indent="0" latinLnBrk="0">
              <a:buNone/>
              <a:defRPr kumimoji="1" lang="ja-JP" sz="1600"/>
            </a:lvl6pPr>
            <a:lvl7pPr marL="2743200" indent="0" latinLnBrk="0">
              <a:buNone/>
              <a:defRPr kumimoji="1" lang="ja-JP" sz="1600"/>
            </a:lvl7pPr>
            <a:lvl8pPr marL="3200400" indent="0" latinLnBrk="0">
              <a:buNone/>
              <a:defRPr kumimoji="1" lang="ja-JP" sz="1600"/>
            </a:lvl8pPr>
            <a:lvl9pPr marL="3657600" indent="0" latinLnBrk="0">
              <a:buNone/>
              <a:defRPr kumimoji="1" lang="ja-JP"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cxnSp>
        <p:nvCxnSpPr>
          <p:cNvPr id="58" name="直線コネク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kumimoji="1" lang="ja-JP" sz="2000"/>
            </a:lvl1pPr>
            <a:lvl2pPr latinLnBrk="0">
              <a:defRPr kumimoji="1" lang="ja-JP" sz="1800"/>
            </a:lvl2pPr>
            <a:lvl3pPr latinLnBrk="0">
              <a:defRPr kumimoji="1" lang="ja-JP" sz="1600"/>
            </a:lvl3pPr>
            <a:lvl4pPr latinLnBrk="0">
              <a:defRPr kumimoji="1" lang="ja-JP" sz="1400"/>
            </a:lvl4pPr>
            <a:lvl5pPr latinLnBrk="0">
              <a:defRPr kumimoji="1" lang="ja-JP" sz="1400"/>
            </a:lvl5pPr>
            <a:lvl6pPr latinLnBrk="0">
              <a:defRPr kumimoji="1" lang="ja-JP" sz="1800"/>
            </a:lvl6pPr>
            <a:lvl7pPr latinLnBrk="0">
              <a:defRPr kumimoji="1" lang="ja-JP" sz="1800"/>
            </a:lvl7pPr>
            <a:lvl8pPr latinLnBrk="0">
              <a:defRPr kumimoji="1" lang="ja-JP" sz="1800"/>
            </a:lvl8pPr>
            <a:lvl9pPr latinLnBrk="0">
              <a:defRPr kumimoji="1" lang="ja-JP"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kumimoji="1" lang="ja-JP" sz="2000"/>
            </a:lvl1pPr>
            <a:lvl2pPr latinLnBrk="0">
              <a:defRPr kumimoji="1" lang="ja-JP" sz="1800"/>
            </a:lvl2pPr>
            <a:lvl3pPr latinLnBrk="0">
              <a:defRPr kumimoji="1" lang="ja-JP" sz="1600"/>
            </a:lvl3pPr>
            <a:lvl4pPr latinLnBrk="0">
              <a:defRPr kumimoji="1" lang="ja-JP" sz="1400"/>
            </a:lvl4pPr>
            <a:lvl5pPr latinLnBrk="0">
              <a:defRPr kumimoji="1" lang="ja-JP" sz="1400"/>
            </a:lvl5pPr>
            <a:lvl6pPr latinLnBrk="0">
              <a:defRPr kumimoji="1" lang="ja-JP" sz="1800"/>
            </a:lvl6pPr>
            <a:lvl7pPr latinLnBrk="0">
              <a:defRPr kumimoji="1" lang="ja-JP" sz="1800"/>
            </a:lvl7pPr>
            <a:lvl8pPr latinLnBrk="0">
              <a:defRPr kumimoji="1" lang="ja-JP" sz="1800"/>
            </a:lvl8pPr>
            <a:lvl9pPr latinLnBrk="0">
              <a:defRPr kumimoji="1" lang="ja-JP"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18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kumimoji="1" lang="ja-JP" sz="1800"/>
            </a:lvl1pPr>
            <a:lvl2pPr latinLnBrk="0">
              <a:defRPr kumimoji="1" lang="ja-JP" sz="1600"/>
            </a:lvl2pPr>
            <a:lvl3pPr latinLnBrk="0">
              <a:defRPr kumimoji="1" lang="ja-JP" sz="1400"/>
            </a:lvl3pPr>
            <a:lvl4pPr latinLnBrk="0">
              <a:defRPr kumimoji="1" lang="ja-JP" sz="1200"/>
            </a:lvl4pPr>
            <a:lvl5pPr latinLnBrk="0">
              <a:defRPr kumimoji="1" lang="ja-JP" sz="1200"/>
            </a:lvl5pPr>
            <a:lvl6pPr latinLnBrk="0">
              <a:defRPr kumimoji="1" lang="ja-JP" sz="1600"/>
            </a:lvl6pPr>
            <a:lvl7pPr latinLnBrk="0">
              <a:defRPr kumimoji="1" lang="ja-JP" sz="1600"/>
            </a:lvl7pPr>
            <a:lvl8pPr latinLnBrk="0">
              <a:defRPr kumimoji="1" lang="ja-JP" sz="1600"/>
            </a:lvl8pPr>
            <a:lvl9pPr latinLnBrk="0">
              <a:defRPr kumimoji="1" lang="ja-JP"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kumimoji="1" lang="ja-JP" sz="18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kumimoji="1" lang="ja-JP" sz="1800"/>
            </a:lvl1pPr>
            <a:lvl2pPr latinLnBrk="0">
              <a:defRPr kumimoji="1" lang="ja-JP" sz="1600"/>
            </a:lvl2pPr>
            <a:lvl3pPr latinLnBrk="0">
              <a:defRPr kumimoji="1" lang="ja-JP" sz="1400"/>
            </a:lvl3pPr>
            <a:lvl4pPr latinLnBrk="0">
              <a:defRPr kumimoji="1" lang="ja-JP" sz="1200"/>
            </a:lvl4pPr>
            <a:lvl5pPr latinLnBrk="0">
              <a:defRPr kumimoji="1" lang="ja-JP" sz="1200"/>
            </a:lvl5pPr>
            <a:lvl6pPr latinLnBrk="0">
              <a:defRPr kumimoji="1" lang="ja-JP" sz="1600"/>
            </a:lvl6pPr>
            <a:lvl7pPr latinLnBrk="0">
              <a:defRPr kumimoji="1" lang="ja-JP" sz="1600"/>
            </a:lvl7pPr>
            <a:lvl8pPr latinLnBrk="0">
              <a:defRPr kumimoji="1" lang="ja-JP" sz="1600"/>
            </a:lvl8pPr>
            <a:lvl9pPr latinLnBrk="0">
              <a:defRPr kumimoji="1" lang="ja-JP"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グループ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コネク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コネク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コネク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コネク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グループ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コネク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コネク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コネク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コネク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コネク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グループ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コネク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コネク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コネク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コネク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コネク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コネク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コネク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コネク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コネク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コネク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グループ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コネク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コネク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グループ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コネク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コネク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コネク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コネク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コネク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コネク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コネク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付プレースホルダー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213" name="フッター プレースホルダー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  <p:sp>
        <p:nvSpPr>
          <p:cNvPr id="214" name="スライド番号プレースホルダー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コネク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グループ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コネク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グループ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コネク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コネク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コネク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グループ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コネク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グループ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コネク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コネク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コネク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コネク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コネク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コネク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長方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dirty="0"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kumimoji="1" lang="ja-JP" sz="23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kumimoji="1" lang="ja-JP" sz="2000"/>
            </a:lvl1pPr>
            <a:lvl2pPr latinLnBrk="0">
              <a:defRPr kumimoji="1" lang="ja-JP" sz="1800"/>
            </a:lvl2pPr>
            <a:lvl3pPr latinLnBrk="0">
              <a:defRPr kumimoji="1" lang="ja-JP" sz="1600"/>
            </a:lvl3pPr>
            <a:lvl4pPr latinLnBrk="0">
              <a:defRPr kumimoji="1" lang="ja-JP" sz="1400"/>
            </a:lvl4pPr>
            <a:lvl5pPr latinLnBrk="0">
              <a:defRPr kumimoji="1" lang="ja-JP" sz="1400"/>
            </a:lvl5pPr>
            <a:lvl6pPr latinLnBrk="0">
              <a:defRPr kumimoji="1" lang="ja-JP" sz="2000"/>
            </a:lvl6pPr>
            <a:lvl7pPr latinLnBrk="0">
              <a:defRPr kumimoji="1" lang="ja-JP" sz="2000"/>
            </a:lvl7pPr>
            <a:lvl8pPr latinLnBrk="0">
              <a:defRPr kumimoji="1" lang="ja-JP" sz="2000"/>
            </a:lvl8pPr>
            <a:lvl9pPr latinLnBrk="0">
              <a:defRPr kumimoji="1" lang="ja-JP"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kumimoji="1" lang="ja-JP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kumimoji="1" lang="ja-JP" sz="1400"/>
            </a:lvl2pPr>
            <a:lvl3pPr marL="914400" indent="0" latinLnBrk="0">
              <a:buNone/>
              <a:defRPr kumimoji="1" lang="ja-JP" sz="1200"/>
            </a:lvl3pPr>
            <a:lvl4pPr marL="1371600" indent="0" latinLnBrk="0">
              <a:buNone/>
              <a:defRPr kumimoji="1" lang="ja-JP" sz="1000"/>
            </a:lvl4pPr>
            <a:lvl5pPr marL="1828800" indent="0" latinLnBrk="0">
              <a:buNone/>
              <a:defRPr kumimoji="1" lang="ja-JP" sz="1000"/>
            </a:lvl5pPr>
            <a:lvl6pPr marL="2286000" indent="0" latinLnBrk="0">
              <a:buNone/>
              <a:defRPr kumimoji="1" lang="ja-JP" sz="1000"/>
            </a:lvl6pPr>
            <a:lvl7pPr marL="2743200" indent="0" latinLnBrk="0">
              <a:buNone/>
              <a:defRPr kumimoji="1" lang="ja-JP" sz="1000"/>
            </a:lvl7pPr>
            <a:lvl8pPr marL="3200400" indent="0" latinLnBrk="0">
              <a:buNone/>
              <a:defRPr kumimoji="1" lang="ja-JP" sz="1000"/>
            </a:lvl8pPr>
            <a:lvl9pPr marL="3657600" indent="0" latinLnBrk="0">
              <a:buNone/>
              <a:defRPr kumimoji="1" lang="ja-JP"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cxnSp>
        <p:nvCxnSpPr>
          <p:cNvPr id="60" name="直線コネク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コネク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グループ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コネク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グループ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コネク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コネク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コネク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グループ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コネク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グループ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コネク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コネク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コネク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コネク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コネク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コネク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長方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dirty="0">
              <a:ea typeface="Meiryo UI" panose="020B0604030504040204" pitchFamily="50" charset="-128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kumimoji="1" lang="ja-JP" sz="2000"/>
            </a:lvl1pPr>
            <a:lvl2pPr marL="457200" indent="0" latinLnBrk="0">
              <a:buNone/>
              <a:defRPr kumimoji="1" lang="ja-JP" sz="2800"/>
            </a:lvl2pPr>
            <a:lvl3pPr marL="914400" indent="0" latinLnBrk="0">
              <a:buNone/>
              <a:defRPr kumimoji="1" lang="ja-JP" sz="2400"/>
            </a:lvl3pPr>
            <a:lvl4pPr marL="1371600" indent="0" latinLnBrk="0">
              <a:buNone/>
              <a:defRPr kumimoji="1" lang="ja-JP" sz="2000"/>
            </a:lvl4pPr>
            <a:lvl5pPr marL="1828800" indent="0" latinLnBrk="0">
              <a:buNone/>
              <a:defRPr kumimoji="1" lang="ja-JP" sz="2000"/>
            </a:lvl5pPr>
            <a:lvl6pPr marL="2286000" indent="0" latinLnBrk="0">
              <a:buNone/>
              <a:defRPr kumimoji="1" lang="ja-JP" sz="2000"/>
            </a:lvl6pPr>
            <a:lvl7pPr marL="2743200" indent="0" latinLnBrk="0">
              <a:buNone/>
              <a:defRPr kumimoji="1" lang="ja-JP" sz="2000"/>
            </a:lvl7pPr>
            <a:lvl8pPr marL="3200400" indent="0" latinLnBrk="0">
              <a:buNone/>
              <a:defRPr kumimoji="1" lang="ja-JP" sz="2000"/>
            </a:lvl8pPr>
            <a:lvl9pPr marL="3657600" indent="0" latinLnBrk="0">
              <a:buNone/>
              <a:defRPr kumimoji="1" lang="ja-JP"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cxnSp>
        <p:nvCxnSpPr>
          <p:cNvPr id="59" name="直線コネク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kumimoji="1" lang="ja-JP" sz="23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kumimoji="1" lang="ja-JP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kumimoji="1" lang="ja-JP" sz="1400"/>
            </a:lvl2pPr>
            <a:lvl3pPr marL="914400" indent="0" latinLnBrk="0">
              <a:buNone/>
              <a:defRPr kumimoji="1" lang="ja-JP" sz="1200"/>
            </a:lvl3pPr>
            <a:lvl4pPr marL="1371600" indent="0" latinLnBrk="0">
              <a:buNone/>
              <a:defRPr kumimoji="1" lang="ja-JP" sz="1000"/>
            </a:lvl4pPr>
            <a:lvl5pPr marL="1828800" indent="0" latinLnBrk="0">
              <a:buNone/>
              <a:defRPr kumimoji="1" lang="ja-JP" sz="1000"/>
            </a:lvl5pPr>
            <a:lvl6pPr marL="2286000" indent="0" latinLnBrk="0">
              <a:buNone/>
              <a:defRPr kumimoji="1" lang="ja-JP" sz="1000"/>
            </a:lvl6pPr>
            <a:lvl7pPr marL="2743200" indent="0" latinLnBrk="0">
              <a:buNone/>
              <a:defRPr kumimoji="1" lang="ja-JP" sz="1000"/>
            </a:lvl7pPr>
            <a:lvl8pPr marL="3200400" indent="0" latinLnBrk="0">
              <a:buNone/>
              <a:defRPr kumimoji="1" lang="ja-JP" sz="1000"/>
            </a:lvl8pPr>
            <a:lvl9pPr marL="3657600" indent="0" latinLnBrk="0">
              <a:buNone/>
              <a:defRPr kumimoji="1" lang="ja-JP"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グループ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線コネク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グループ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コネク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グループ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コネク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コネク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コネク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コネク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コネク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コネク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グループ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コネク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グループ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コネク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コネク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コネク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コネク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コネク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dirty="0"/>
              <a:t>マスター タイトルのスタイルを編集するには、ここをクリック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dirty="0"/>
              <a:t>マスター テキストのスタイルを編集するには、ここをクリック</a:t>
            </a:r>
          </a:p>
          <a:p>
            <a:pPr lvl="1"/>
            <a:r>
              <a:rPr kumimoji="1" lang="ja-JP" dirty="0"/>
              <a:t>第 2 レベル</a:t>
            </a:r>
          </a:p>
          <a:p>
            <a:pPr lvl="2"/>
            <a:r>
              <a:rPr kumimoji="1" lang="ja-JP" dirty="0"/>
              <a:t>第 3 レベル</a:t>
            </a:r>
          </a:p>
          <a:p>
            <a:pPr lvl="3"/>
            <a:r>
              <a:rPr kumimoji="1" lang="ja-JP" dirty="0"/>
              <a:t>第 4 レベル</a:t>
            </a:r>
          </a:p>
          <a:p>
            <a:pPr lvl="4"/>
            <a:r>
              <a:rPr kumimoji="1" lang="ja-JP" dirty="0"/>
              <a:t>第 5 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800">
                <a:solidFill>
                  <a:schemeClr val="tx1">
                    <a:lumMod val="50000"/>
                    <a:lumOff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kumimoji="1" lang="ja-JP" sz="800">
                <a:solidFill>
                  <a:schemeClr val="tx1">
                    <a:lumMod val="50000"/>
                    <a:lumOff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r>
              <a:rPr lang="en-US" altLang="ja-JP" smtClean="0"/>
              <a:t>Copyright © 81Bridge, Inc.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800">
                <a:solidFill>
                  <a:schemeClr val="tx1">
                    <a:lumMod val="50000"/>
                    <a:lumOff val="50000"/>
                  </a:schemeClr>
                </a:solidFill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cxnSp>
        <p:nvCxnSpPr>
          <p:cNvPr id="148" name="直線コネク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ja-JP" sz="2800" b="1" kern="1200">
          <a:solidFill>
            <a:schemeClr val="accent1"/>
          </a:solidFill>
          <a:latin typeface="+mj-lt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kumimoji="1" lang="ja-JP" sz="2000" kern="1200">
          <a:solidFill>
            <a:schemeClr val="tx1"/>
          </a:solidFill>
          <a:latin typeface="+mn-lt"/>
          <a:ea typeface="Meiryo UI" panose="020B0604030504040204" pitchFamily="50" charset="-128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kumimoji="1" lang="ja-JP" sz="1800" kern="1200">
          <a:solidFill>
            <a:schemeClr val="tx1"/>
          </a:solidFill>
          <a:latin typeface="+mn-lt"/>
          <a:ea typeface="Meiryo UI" panose="020B0604030504040204" pitchFamily="50" charset="-128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kumimoji="1" lang="ja-JP" sz="1600" kern="1200">
          <a:solidFill>
            <a:schemeClr val="tx1"/>
          </a:solidFill>
          <a:latin typeface="+mn-lt"/>
          <a:ea typeface="Meiryo UI" panose="020B0604030504040204" pitchFamily="50" charset="-128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kumimoji="1" lang="ja-JP" sz="1400" kern="1200">
          <a:solidFill>
            <a:schemeClr val="tx1"/>
          </a:solidFill>
          <a:latin typeface="+mn-lt"/>
          <a:ea typeface="Meiryo UI" panose="020B0604030504040204" pitchFamily="50" charset="-128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kumimoji="1" lang="ja-JP" sz="1400" kern="1200">
          <a:solidFill>
            <a:schemeClr val="tx1"/>
          </a:solidFill>
          <a:latin typeface="+mn-lt"/>
          <a:ea typeface="Meiryo UI" panose="020B0604030504040204" pitchFamily="50" charset="-128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kumimoji="1" lang="ja-JP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kumimoji="1" lang="ja-JP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kumimoji="1" lang="ja-JP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kumimoji="1" lang="ja-JP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1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sz="6600" dirty="0" smtClean="0"/>
              <a:t>5</a:t>
            </a:r>
            <a:r>
              <a:rPr lang="ja-JP" altLang="en-US" sz="6600" dirty="0" smtClean="0"/>
              <a:t>年後、</a:t>
            </a:r>
            <a:r>
              <a:rPr lang="en-US" altLang="ja-JP" sz="6600" dirty="0" smtClean="0"/>
              <a:t>10</a:t>
            </a:r>
            <a:r>
              <a:rPr lang="ja-JP" altLang="en-US" sz="6600" dirty="0" smtClean="0"/>
              <a:t>年後の</a:t>
            </a: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ja-JP" altLang="en-US" sz="6600" dirty="0" smtClean="0"/>
              <a:t>コーディングサービス</a:t>
            </a:r>
            <a:r>
              <a:rPr lang="ja-JP" altLang="en-US" sz="6600" dirty="0" smtClean="0"/>
              <a:t>事業。</a:t>
            </a:r>
            <a:endParaRPr kumimoji="1" lang="ja-JP" sz="6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ライバル会社に勝ち続けると同時に、成長するために！</a:t>
            </a:r>
            <a:endParaRPr kumimoji="1" lang="ja-JP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右矢印 6"/>
          <p:cNvSpPr/>
          <p:nvPr/>
        </p:nvSpPr>
        <p:spPr>
          <a:xfrm>
            <a:off x="1673324" y="2552848"/>
            <a:ext cx="1557251" cy="1480275"/>
          </a:xfrm>
          <a:prstGeom prst="rightArrow">
            <a:avLst>
              <a:gd name="adj1" fmla="val 72963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04000" rIns="0" rtlCol="0" anchor="ctr"/>
          <a:lstStyle/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cs typeface="Meiryo UI" panose="020B0604030504040204" pitchFamily="50" charset="-128"/>
              </a:rPr>
              <a:t>充分な品質を提供できているか？（メール編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①</a:t>
            </a: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-1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10</a:t>
            </a:fld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225823" y="2845485"/>
            <a:ext cx="895003" cy="89500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質問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3230575" y="2552848"/>
            <a:ext cx="1557251" cy="1480275"/>
          </a:xfrm>
          <a:prstGeom prst="rightArrow">
            <a:avLst>
              <a:gd name="adj1" fmla="val 72963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04000" rIns="0" rtlCol="0" anchor="ctr"/>
          <a:lstStyle/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783074" y="2845485"/>
            <a:ext cx="895003" cy="895003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回答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787825" y="2552848"/>
            <a:ext cx="1557251" cy="1480275"/>
          </a:xfrm>
          <a:prstGeom prst="rightArrow">
            <a:avLst>
              <a:gd name="adj1" fmla="val 72963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04000" rIns="0" rtlCol="0" anchor="ctr"/>
          <a:lstStyle/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340324" y="2845485"/>
            <a:ext cx="895003" cy="89500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質問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6345075" y="2552848"/>
            <a:ext cx="1557251" cy="1480275"/>
          </a:xfrm>
          <a:prstGeom prst="rightArrow">
            <a:avLst>
              <a:gd name="adj1" fmla="val 72963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04000" rIns="0" rtlCol="0" anchor="ctr"/>
          <a:lstStyle/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5897574" y="2845485"/>
            <a:ext cx="895003" cy="895003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回答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</a:p>
        </p:txBody>
      </p:sp>
      <p:sp>
        <p:nvSpPr>
          <p:cNvPr id="14" name="右矢印 13"/>
          <p:cNvSpPr/>
          <p:nvPr/>
        </p:nvSpPr>
        <p:spPr>
          <a:xfrm>
            <a:off x="7902325" y="2552848"/>
            <a:ext cx="1557251" cy="1480275"/>
          </a:xfrm>
          <a:prstGeom prst="rightArrow">
            <a:avLst>
              <a:gd name="adj1" fmla="val 72963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04000" rIns="0" rtlCol="0" anchor="ctr"/>
          <a:lstStyle/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7454824" y="2845485"/>
            <a:ext cx="895003" cy="89500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質問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右矢印 15"/>
          <p:cNvSpPr/>
          <p:nvPr/>
        </p:nvSpPr>
        <p:spPr>
          <a:xfrm>
            <a:off x="9417105" y="2519536"/>
            <a:ext cx="1557251" cy="1480275"/>
          </a:xfrm>
          <a:prstGeom prst="rightArrow">
            <a:avLst>
              <a:gd name="adj1" fmla="val 72963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04000" rIns="0" rtlCol="0" anchor="ctr"/>
          <a:lstStyle/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8969604" y="2812173"/>
            <a:ext cx="895003" cy="895003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回答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1673325" y="4407906"/>
            <a:ext cx="1557251" cy="1480275"/>
          </a:xfrm>
          <a:prstGeom prst="rightArrow">
            <a:avLst>
              <a:gd name="adj1" fmla="val 72963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04000" rIns="0" rtlCol="0" anchor="ctr"/>
          <a:lstStyle/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1225824" y="4700543"/>
            <a:ext cx="895003" cy="89500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質問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3230576" y="4407906"/>
            <a:ext cx="1557251" cy="1480275"/>
          </a:xfrm>
          <a:prstGeom prst="rightArrow">
            <a:avLst>
              <a:gd name="adj1" fmla="val 72963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04000" rIns="0" rtlCol="0" anchor="ctr"/>
          <a:lstStyle/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2783075" y="4700543"/>
            <a:ext cx="895003" cy="895003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回答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</a:p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提案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･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4340325" y="4700543"/>
            <a:ext cx="895003" cy="89500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回答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･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 flipV="1">
            <a:off x="10974356" y="2552848"/>
            <a:ext cx="0" cy="333533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左右矢印 37"/>
          <p:cNvSpPr/>
          <p:nvPr/>
        </p:nvSpPr>
        <p:spPr>
          <a:xfrm>
            <a:off x="5282426" y="4407905"/>
            <a:ext cx="5691930" cy="1480276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時間短縮による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効率化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 flipV="1">
            <a:off x="5258876" y="2519536"/>
            <a:ext cx="23550" cy="336033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1" y="1379913"/>
            <a:ext cx="10974592" cy="4411287"/>
          </a:xfrm>
        </p:spPr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cs typeface="Meiryo UI" panose="020B0604030504040204" pitchFamily="50" charset="-128"/>
              </a:rPr>
              <a:t>目の前にある課題のみに対応するだけであり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、先見の対応</a:t>
            </a:r>
            <a:r>
              <a:rPr lang="ja-JP" altLang="en-US" dirty="0">
                <a:latin typeface="Meiryo UI" panose="020B0604030504040204" pitchFamily="50" charset="-128"/>
                <a:cs typeface="Meiryo UI" panose="020B0604030504040204" pitchFamily="50" charset="-128"/>
              </a:rPr>
              <a:t>ができない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。</a:t>
            </a:r>
            <a:r>
              <a:rPr lang="en-US" altLang="ja-JP" dirty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結果</a:t>
            </a:r>
            <a:r>
              <a:rPr lang="ja-JP" altLang="en-US" dirty="0">
                <a:latin typeface="Meiryo UI" panose="020B0604030504040204" pitchFamily="50" charset="-128"/>
                <a:cs typeface="Meiryo UI" panose="020B0604030504040204" pitchFamily="50" charset="-128"/>
              </a:rPr>
              <a:t>、メール回数の増大による効率悪化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ja-JP" altLang="en-US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2312590" y="5829369"/>
            <a:ext cx="2085307" cy="517080"/>
          </a:xfrm>
          <a:prstGeom prst="wedgeRoundRectCallout">
            <a:avLst>
              <a:gd name="adj1" fmla="val 527"/>
              <a:gd name="adj2" fmla="val -1182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経験と実績の事案</a:t>
            </a:r>
            <a:endParaRPr kumimoji="1" lang="ja-JP" altLang="en-US" sz="14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38" grpId="0" animBg="1"/>
      <p:bldP spid="27" grpId="0" build="p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4156364" y="1868267"/>
            <a:ext cx="3291840" cy="36680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1" y="1379913"/>
            <a:ext cx="10974592" cy="4411287"/>
          </a:xfrm>
        </p:spPr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通常の動作が確認できない事に“疑問”を持たない？</a:t>
            </a:r>
            <a:endParaRPr lang="ja-JP" altLang="en-US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58" y="1877597"/>
            <a:ext cx="3129238" cy="162403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cs typeface="Meiryo UI" panose="020B0604030504040204" pitchFamily="50" charset="-128"/>
              </a:rPr>
              <a:t>充分な品質を提供できているか？（メール編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①</a:t>
            </a: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-2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11</a:t>
            </a:fld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3370047" y="1868267"/>
            <a:ext cx="315545" cy="33375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吹き出し 27"/>
          <p:cNvSpPr/>
          <p:nvPr/>
        </p:nvSpPr>
        <p:spPr>
          <a:xfrm>
            <a:off x="609601" y="2035146"/>
            <a:ext cx="2630553" cy="494928"/>
          </a:xfrm>
          <a:prstGeom prst="wedgeRoundRectCallout">
            <a:avLst>
              <a:gd name="adj1" fmla="val 58498"/>
              <a:gd name="adj2" fmla="val -372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+mn-ea"/>
              </a:rPr>
              <a:t>①</a:t>
            </a:r>
            <a:r>
              <a:rPr kumimoji="1" lang="en-US" altLang="ja-JP" sz="1200" dirty="0" smtClean="0">
                <a:latin typeface="+mn-ea"/>
              </a:rPr>
              <a:t>SP</a:t>
            </a:r>
            <a:r>
              <a:rPr kumimoji="1" lang="ja-JP" altLang="en-US" sz="1200" dirty="0" smtClean="0">
                <a:latin typeface="+mn-ea"/>
              </a:rPr>
              <a:t>時のメニューが動かない！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363431" y="2135294"/>
            <a:ext cx="2302625" cy="32442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00" dirty="0">
                <a:latin typeface="+mn-ea"/>
              </a:rPr>
              <a:t>あれ？</a:t>
            </a:r>
            <a:r>
              <a:rPr kumimoji="1" lang="en-US" altLang="ja-JP" sz="1000" dirty="0">
                <a:latin typeface="+mn-ea"/>
              </a:rPr>
              <a:t>SP</a:t>
            </a:r>
            <a:r>
              <a:rPr kumimoji="1" lang="ja-JP" altLang="en-US" sz="1000" dirty="0">
                <a:latin typeface="+mn-ea"/>
              </a:rPr>
              <a:t>時のメニューが動かない？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4924570" y="2557199"/>
            <a:ext cx="2335388" cy="46114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r"/>
            <a:r>
              <a:rPr kumimoji="1" lang="ja-JP" altLang="en-US" sz="1000" dirty="0">
                <a:latin typeface="+mn-ea"/>
              </a:rPr>
              <a:t>お客様から提供されたデータには</a:t>
            </a:r>
            <a:r>
              <a:rPr kumimoji="1" lang="ja-JP" altLang="en-US" sz="1000" dirty="0" smtClean="0">
                <a:latin typeface="+mn-ea"/>
              </a:rPr>
              <a:t>、</a:t>
            </a:r>
            <a:endParaRPr kumimoji="1" lang="en-US" altLang="ja-JP" sz="1000" dirty="0" smtClean="0">
              <a:latin typeface="+mn-ea"/>
            </a:endParaRPr>
          </a:p>
          <a:p>
            <a:pPr algn="r"/>
            <a:r>
              <a:rPr kumimoji="1" lang="en-US" altLang="ja-JP" sz="1000" dirty="0" err="1" smtClean="0">
                <a:latin typeface="+mn-ea"/>
              </a:rPr>
              <a:t>js</a:t>
            </a:r>
            <a:r>
              <a:rPr kumimoji="1" lang="ja-JP" altLang="en-US" sz="1000" dirty="0">
                <a:latin typeface="+mn-ea"/>
              </a:rPr>
              <a:t>フォルダーがないから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4363431" y="3115817"/>
            <a:ext cx="1995810" cy="32442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00" dirty="0">
                <a:latin typeface="+mn-ea"/>
              </a:rPr>
              <a:t>それは、提供の依頼をした？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5264148" y="3537722"/>
            <a:ext cx="1995810" cy="32442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00" dirty="0">
                <a:latin typeface="+mn-ea"/>
              </a:rPr>
              <a:t>弊社の作業とは特に関係ないよ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4363431" y="3934126"/>
            <a:ext cx="2128812" cy="32442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00" dirty="0">
                <a:latin typeface="+mn-ea"/>
              </a:rPr>
              <a:t>でも、動作確認が出来なくない？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4513815" y="4356031"/>
            <a:ext cx="2746143" cy="324428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00" dirty="0">
                <a:latin typeface="+mn-ea"/>
              </a:rPr>
              <a:t>その動作は、弊社の作業と全く影響がないよ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4363430" y="4754885"/>
            <a:ext cx="2477947" cy="41665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kumimoji="1" lang="ja-JP" altLang="en-US" sz="1000" dirty="0">
                <a:latin typeface="+mn-ea"/>
              </a:rPr>
              <a:t>でも、お客様が</a:t>
            </a:r>
            <a:r>
              <a:rPr kumimoji="1" lang="en-US" altLang="ja-JP" sz="1000" dirty="0">
                <a:latin typeface="+mn-ea"/>
              </a:rPr>
              <a:t>SP</a:t>
            </a:r>
            <a:r>
              <a:rPr kumimoji="1" lang="ja-JP" altLang="en-US" sz="1000" dirty="0">
                <a:latin typeface="+mn-ea"/>
              </a:rPr>
              <a:t>で動作確認をした時</a:t>
            </a:r>
            <a:r>
              <a:rPr kumimoji="1" lang="ja-JP" altLang="en-US" sz="1000" dirty="0" smtClean="0">
                <a:latin typeface="+mn-ea"/>
              </a:rPr>
              <a:t>、</a:t>
            </a:r>
            <a:endParaRPr kumimoji="1" lang="en-US" altLang="ja-JP" sz="1000" dirty="0" smtClean="0">
              <a:latin typeface="+mn-ea"/>
            </a:endParaRPr>
          </a:p>
          <a:p>
            <a:r>
              <a:rPr kumimoji="1" lang="ja-JP" altLang="en-US" sz="1000" dirty="0" smtClean="0">
                <a:latin typeface="+mn-ea"/>
              </a:rPr>
              <a:t>不思議</a:t>
            </a:r>
            <a:r>
              <a:rPr kumimoji="1" lang="ja-JP" altLang="en-US" sz="1000" dirty="0">
                <a:latin typeface="+mn-ea"/>
              </a:rPr>
              <a:t>に思わない？</a:t>
            </a:r>
          </a:p>
        </p:txBody>
      </p:sp>
      <p:sp>
        <p:nvSpPr>
          <p:cNvPr id="41" name="角丸四角形吹き出し 40"/>
          <p:cNvSpPr/>
          <p:nvPr/>
        </p:nvSpPr>
        <p:spPr>
          <a:xfrm>
            <a:off x="4156364" y="5611582"/>
            <a:ext cx="2146925" cy="307080"/>
          </a:xfrm>
          <a:prstGeom prst="wedgeRoundRectCallout">
            <a:avLst>
              <a:gd name="adj1" fmla="val 19874"/>
              <a:gd name="adj2" fmla="val -1681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+mn-ea"/>
              </a:rPr>
              <a:t>②弊社内で確認のやり取り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7880465" y="1868267"/>
            <a:ext cx="3703728" cy="1024562"/>
          </a:xfrm>
          <a:prstGeom prst="roundRect">
            <a:avLst>
              <a:gd name="adj" fmla="val 11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③不安によるクレーム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7880465" y="3267243"/>
            <a:ext cx="3703728" cy="1024562"/>
          </a:xfrm>
          <a:prstGeom prst="roundRect">
            <a:avLst>
              <a:gd name="adj" fmla="val 11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④土曜日対応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7880465" y="4666219"/>
            <a:ext cx="3703728" cy="1024562"/>
          </a:xfrm>
          <a:prstGeom prst="roundRect">
            <a:avLst>
              <a:gd name="adj" fmla="val 11799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1"/>
                </a:solidFill>
              </a:rPr>
              <a:t>⑤現在のお客様の気持ちは？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5" name="フッター プレースホルダー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20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 build="p"/>
      <p:bldP spid="26" grpId="0" animBg="1"/>
      <p:bldP spid="28" grpId="0" animBg="1"/>
      <p:bldP spid="25" grpId="0" animBg="1"/>
      <p:bldP spid="33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30" grpId="0" animBg="1"/>
      <p:bldP spid="4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cs typeface="Meiryo UI" panose="020B0604030504040204" pitchFamily="50" charset="-128"/>
              </a:rPr>
              <a:t>充分な品質を提供できているか？（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メール編②）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1" y="1379913"/>
            <a:ext cx="10974592" cy="4411287"/>
          </a:xfrm>
        </p:spPr>
        <p:txBody>
          <a:bodyPr/>
          <a:lstStyle/>
          <a:p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単純に文章を並べるだけなら誰でもできる！ハイブリッジならではのメールの読み易さを追究しよう！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12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637607" y="2194560"/>
            <a:ext cx="3915295" cy="3724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t"/>
          <a:lstStyle/>
          <a:p>
            <a:r>
              <a:rPr kumimoji="1" lang="ja-JP" altLang="en-US" sz="800" dirty="0" smtClean="0">
                <a:solidFill>
                  <a:schemeClr val="tx1"/>
                </a:solidFill>
              </a:rPr>
              <a:t>○○株式会社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r>
              <a:rPr kumimoji="1" lang="ja-JP" altLang="en-US" sz="800" dirty="0" smtClean="0">
                <a:solidFill>
                  <a:schemeClr val="tx1"/>
                </a:solidFill>
              </a:rPr>
              <a:t>△△様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kumimoji="1" lang="ja-JP" altLang="en-US" sz="800" dirty="0" smtClean="0">
                <a:solidFill>
                  <a:schemeClr val="tx1"/>
                </a:solidFill>
              </a:rPr>
              <a:t>お世話になっております、◇◇です。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個目の内容について、テキストを書いています。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r>
              <a:rPr kumimoji="1" lang="ja-JP" altLang="en-US" sz="800" dirty="0" smtClean="0">
                <a:solidFill>
                  <a:schemeClr val="tx1"/>
                </a:solidFill>
              </a:rPr>
              <a:t>更に詳しい説明</a:t>
            </a:r>
            <a:r>
              <a:rPr kumimoji="1" lang="ja-JP" altLang="en-US" sz="800" dirty="0">
                <a:solidFill>
                  <a:schemeClr val="tx1"/>
                </a:solidFill>
              </a:rPr>
              <a:t>文書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も</a:t>
            </a:r>
            <a:r>
              <a:rPr kumimoji="1" lang="ja-JP" altLang="en-US" sz="800" dirty="0">
                <a:solidFill>
                  <a:schemeClr val="tx1"/>
                </a:solidFill>
              </a:rPr>
              <a:t>書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いています。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endParaRPr kumimoji="1" lang="en-US" altLang="ja-JP" sz="800" dirty="0" smtClean="0">
              <a:solidFill>
                <a:schemeClr val="tx1"/>
              </a:solidFill>
            </a:endParaRPr>
          </a:p>
          <a:p>
            <a:r>
              <a:rPr kumimoji="1" lang="ja-JP" altLang="en-US" sz="800" dirty="0" smtClean="0">
                <a:solidFill>
                  <a:schemeClr val="tx1"/>
                </a:solidFill>
              </a:rPr>
              <a:t>どんな</a:t>
            </a:r>
            <a:r>
              <a:rPr kumimoji="1" lang="ja-JP" altLang="en-US" sz="800" dirty="0">
                <a:solidFill>
                  <a:schemeClr val="tx1"/>
                </a:solidFill>
              </a:rPr>
              <a:t>事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を</a:t>
            </a:r>
            <a:r>
              <a:rPr kumimoji="1" lang="ja-JP" altLang="en-US" sz="800" dirty="0">
                <a:solidFill>
                  <a:schemeClr val="tx1"/>
                </a:solidFill>
              </a:rPr>
              <a:t>書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いているのでしょう？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kumimoji="1" lang="en-US" altLang="ja-JP" sz="800" dirty="0" smtClean="0">
                <a:solidFill>
                  <a:schemeClr val="tx1"/>
                </a:solidFill>
              </a:rPr>
              <a:t>2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個目</a:t>
            </a:r>
            <a:r>
              <a:rPr kumimoji="1" lang="ja-JP" altLang="en-US" sz="800" dirty="0">
                <a:solidFill>
                  <a:schemeClr val="tx1"/>
                </a:solidFill>
              </a:rPr>
              <a:t>の内容について、テキストを書いています。</a:t>
            </a:r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kumimoji="1" lang="ja-JP" altLang="en-US" sz="800" dirty="0">
                <a:solidFill>
                  <a:schemeClr val="tx1"/>
                </a:solidFill>
              </a:rPr>
              <a:t>更に詳しい説明文書も書いています。</a:t>
            </a:r>
            <a:endParaRPr kumimoji="1" lang="en-US" altLang="ja-JP" sz="800" dirty="0">
              <a:solidFill>
                <a:schemeClr val="tx1"/>
              </a:solidFill>
            </a:endParaRPr>
          </a:p>
          <a:p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kumimoji="1" lang="ja-JP" altLang="en-US" sz="800" dirty="0">
                <a:solidFill>
                  <a:schemeClr val="tx1"/>
                </a:solidFill>
              </a:rPr>
              <a:t>どんな事を書いているのでしょう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？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kumimoji="1" lang="en-US" altLang="ja-JP" sz="800" dirty="0" smtClean="0">
                <a:solidFill>
                  <a:schemeClr val="tx1"/>
                </a:solidFill>
              </a:rPr>
              <a:t>3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個目</a:t>
            </a:r>
            <a:r>
              <a:rPr kumimoji="1" lang="ja-JP" altLang="en-US" sz="800" dirty="0">
                <a:solidFill>
                  <a:schemeClr val="tx1"/>
                </a:solidFill>
              </a:rPr>
              <a:t>の内容について、テキストを書いています。</a:t>
            </a:r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kumimoji="1" lang="ja-JP" altLang="en-US" sz="800" dirty="0">
                <a:solidFill>
                  <a:schemeClr val="tx1"/>
                </a:solidFill>
              </a:rPr>
              <a:t>更に詳しい説明文書も書いています。</a:t>
            </a:r>
            <a:endParaRPr kumimoji="1" lang="en-US" altLang="ja-JP" sz="800" dirty="0">
              <a:solidFill>
                <a:schemeClr val="tx1"/>
              </a:solidFill>
            </a:endParaRPr>
          </a:p>
          <a:p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kumimoji="1" lang="ja-JP" altLang="en-US" sz="800" dirty="0">
                <a:solidFill>
                  <a:schemeClr val="tx1"/>
                </a:solidFill>
              </a:rPr>
              <a:t>どんな事を書いているのでしょう？</a:t>
            </a:r>
            <a:endParaRPr kumimoji="1" lang="en-US" altLang="ja-JP" sz="800" dirty="0">
              <a:solidFill>
                <a:schemeClr val="tx1"/>
              </a:solidFill>
            </a:endParaRPr>
          </a:p>
          <a:p>
            <a:endParaRPr kumimoji="1" lang="en-US" altLang="ja-JP" sz="800" dirty="0" smtClean="0">
              <a:solidFill>
                <a:schemeClr val="tx1"/>
              </a:solidFill>
            </a:endParaRPr>
          </a:p>
          <a:p>
            <a:r>
              <a:rPr kumimoji="1" lang="ja-JP" altLang="en-US" sz="800" dirty="0" smtClean="0">
                <a:solidFill>
                  <a:schemeClr val="tx1"/>
                </a:solidFill>
              </a:rPr>
              <a:t>以上、宜しくお願い致します。</a:t>
            </a:r>
            <a:endParaRPr kumimoji="1"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470073" y="2194560"/>
            <a:ext cx="3915295" cy="3724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t"/>
          <a:lstStyle/>
          <a:p>
            <a:r>
              <a:rPr kumimoji="1" lang="ja-JP" altLang="en-US" sz="800" dirty="0" smtClean="0">
                <a:solidFill>
                  <a:schemeClr val="tx1"/>
                </a:solidFill>
              </a:rPr>
              <a:t>○○株式会社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r>
              <a:rPr kumimoji="1" lang="ja-JP" altLang="en-US" sz="800" dirty="0" smtClean="0">
                <a:solidFill>
                  <a:schemeClr val="tx1"/>
                </a:solidFill>
              </a:rPr>
              <a:t>△△様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kumimoji="1" lang="ja-JP" altLang="en-US" sz="800" dirty="0" smtClean="0">
                <a:solidFill>
                  <a:schemeClr val="tx1"/>
                </a:solidFill>
              </a:rPr>
              <a:t>お世話になっております、◇◇です。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endParaRPr kumimoji="1" lang="en-US" altLang="ja-JP" sz="800" dirty="0" smtClean="0">
              <a:solidFill>
                <a:schemeClr val="tx1"/>
              </a:solidFill>
            </a:endParaRPr>
          </a:p>
          <a:p>
            <a:r>
              <a:rPr kumimoji="1" lang="en-US" altLang="ja-JP" sz="800" dirty="0">
                <a:solidFill>
                  <a:schemeClr val="tx1"/>
                </a:solidFill>
              </a:rPr>
              <a:t>---------------------------------------------------------------------------------</a:t>
            </a:r>
          </a:p>
          <a:p>
            <a:r>
              <a:rPr kumimoji="1" lang="en-US" altLang="ja-JP" sz="800" dirty="0" smtClean="0">
                <a:solidFill>
                  <a:schemeClr val="tx1"/>
                </a:solidFill>
              </a:rPr>
              <a:t>【1】1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個目について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r>
              <a:rPr kumimoji="1" lang="en-US" altLang="ja-JP" sz="800" dirty="0">
                <a:solidFill>
                  <a:schemeClr val="tx1"/>
                </a:solidFill>
              </a:rPr>
              <a:t>---------------------------------------------------------------------------------</a:t>
            </a:r>
          </a:p>
          <a:p>
            <a:r>
              <a:rPr kumimoji="1" lang="en-US" altLang="ja-JP" sz="800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個目の内容について、テキストを書いています。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r>
              <a:rPr kumimoji="1" lang="ja-JP" altLang="en-US" sz="800" dirty="0" smtClean="0">
                <a:solidFill>
                  <a:schemeClr val="tx1"/>
                </a:solidFill>
              </a:rPr>
              <a:t>更に詳しい説明</a:t>
            </a:r>
            <a:r>
              <a:rPr kumimoji="1" lang="ja-JP" altLang="en-US" sz="800" dirty="0">
                <a:solidFill>
                  <a:schemeClr val="tx1"/>
                </a:solidFill>
              </a:rPr>
              <a:t>文書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も</a:t>
            </a:r>
            <a:r>
              <a:rPr kumimoji="1" lang="ja-JP" altLang="en-US" sz="800" dirty="0">
                <a:solidFill>
                  <a:schemeClr val="tx1"/>
                </a:solidFill>
              </a:rPr>
              <a:t>書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いています。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endParaRPr kumimoji="1" lang="en-US" altLang="ja-JP" sz="800" dirty="0" smtClean="0">
              <a:solidFill>
                <a:schemeClr val="tx1"/>
              </a:solidFill>
            </a:endParaRPr>
          </a:p>
          <a:p>
            <a:r>
              <a:rPr kumimoji="1" lang="ja-JP" altLang="en-US" sz="800" dirty="0" smtClean="0">
                <a:solidFill>
                  <a:schemeClr val="tx1"/>
                </a:solidFill>
              </a:rPr>
              <a:t>どんな</a:t>
            </a:r>
            <a:r>
              <a:rPr kumimoji="1" lang="ja-JP" altLang="en-US" sz="800" dirty="0">
                <a:solidFill>
                  <a:schemeClr val="tx1"/>
                </a:solidFill>
              </a:rPr>
              <a:t>事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を</a:t>
            </a:r>
            <a:r>
              <a:rPr kumimoji="1" lang="ja-JP" altLang="en-US" sz="800" dirty="0">
                <a:solidFill>
                  <a:schemeClr val="tx1"/>
                </a:solidFill>
              </a:rPr>
              <a:t>書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いているのでしょう？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endParaRPr kumimoji="1" lang="en-US" altLang="ja-JP" sz="800" dirty="0" smtClean="0">
              <a:solidFill>
                <a:schemeClr val="tx1"/>
              </a:solidFill>
            </a:endParaRPr>
          </a:p>
          <a:p>
            <a:r>
              <a:rPr kumimoji="1" lang="en-US" altLang="ja-JP" sz="800" dirty="0">
                <a:solidFill>
                  <a:schemeClr val="tx1"/>
                </a:solidFill>
              </a:rPr>
              <a:t>---------------------------------------------------------------------------------</a:t>
            </a:r>
          </a:p>
          <a:p>
            <a:r>
              <a:rPr kumimoji="1" lang="en-US" altLang="ja-JP" sz="800" dirty="0" smtClean="0">
                <a:solidFill>
                  <a:schemeClr val="tx1"/>
                </a:solidFill>
              </a:rPr>
              <a:t>【2】3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個</a:t>
            </a:r>
            <a:r>
              <a:rPr kumimoji="1" lang="ja-JP" altLang="en-US" sz="800" dirty="0">
                <a:solidFill>
                  <a:schemeClr val="tx1"/>
                </a:solidFill>
              </a:rPr>
              <a:t>目について</a:t>
            </a:r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kumimoji="1" lang="en-US" altLang="ja-JP" sz="800" dirty="0">
                <a:solidFill>
                  <a:schemeClr val="tx1"/>
                </a:solidFill>
              </a:rPr>
              <a:t>---------------------------------------------------------------------------------</a:t>
            </a:r>
          </a:p>
          <a:p>
            <a:r>
              <a:rPr kumimoji="1" lang="en-US" altLang="ja-JP" sz="800" dirty="0" smtClean="0">
                <a:solidFill>
                  <a:schemeClr val="tx1"/>
                </a:solidFill>
              </a:rPr>
              <a:t>2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個目</a:t>
            </a:r>
            <a:r>
              <a:rPr kumimoji="1" lang="ja-JP" altLang="en-US" sz="800" dirty="0">
                <a:solidFill>
                  <a:schemeClr val="tx1"/>
                </a:solidFill>
              </a:rPr>
              <a:t>の内容について、テキストを書いています。</a:t>
            </a:r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kumimoji="1" lang="ja-JP" altLang="en-US" sz="800" dirty="0">
                <a:solidFill>
                  <a:schemeClr val="tx1"/>
                </a:solidFill>
              </a:rPr>
              <a:t>更に詳しい説明文書も書いています。</a:t>
            </a:r>
            <a:endParaRPr kumimoji="1" lang="en-US" altLang="ja-JP" sz="800" dirty="0">
              <a:solidFill>
                <a:schemeClr val="tx1"/>
              </a:solidFill>
            </a:endParaRPr>
          </a:p>
          <a:p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kumimoji="1" lang="ja-JP" altLang="en-US" sz="800" dirty="0">
                <a:solidFill>
                  <a:schemeClr val="tx1"/>
                </a:solidFill>
              </a:rPr>
              <a:t>どんな事を書いているのでしょう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？</a:t>
            </a:r>
            <a:endParaRPr kumimoji="1" lang="en-US" altLang="ja-JP" sz="800" dirty="0" smtClean="0">
              <a:solidFill>
                <a:schemeClr val="tx1"/>
              </a:solidFill>
            </a:endParaRPr>
          </a:p>
          <a:p>
            <a:endParaRPr kumimoji="1" lang="en-US" altLang="ja-JP" sz="800" dirty="0" smtClean="0">
              <a:solidFill>
                <a:schemeClr val="tx1"/>
              </a:solidFill>
            </a:endParaRPr>
          </a:p>
          <a:p>
            <a:r>
              <a:rPr kumimoji="1" lang="en-US" altLang="ja-JP" sz="800" dirty="0">
                <a:solidFill>
                  <a:schemeClr val="tx1"/>
                </a:solidFill>
              </a:rPr>
              <a:t>---------------------------------------------------------------------------------</a:t>
            </a:r>
          </a:p>
          <a:p>
            <a:r>
              <a:rPr kumimoji="1" lang="en-US" altLang="ja-JP" sz="800" dirty="0" smtClean="0">
                <a:solidFill>
                  <a:schemeClr val="tx1"/>
                </a:solidFill>
              </a:rPr>
              <a:t>【3】3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個</a:t>
            </a:r>
            <a:r>
              <a:rPr kumimoji="1" lang="ja-JP" altLang="en-US" sz="800" dirty="0">
                <a:solidFill>
                  <a:schemeClr val="tx1"/>
                </a:solidFill>
              </a:rPr>
              <a:t>目について</a:t>
            </a:r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kumimoji="1" lang="en-US" altLang="ja-JP" sz="800" dirty="0">
                <a:solidFill>
                  <a:schemeClr val="tx1"/>
                </a:solidFill>
              </a:rPr>
              <a:t>---------------------------------------------------------------------------------</a:t>
            </a:r>
          </a:p>
          <a:p>
            <a:r>
              <a:rPr kumimoji="1" lang="en-US" altLang="ja-JP" sz="800" dirty="0" smtClean="0">
                <a:solidFill>
                  <a:schemeClr val="tx1"/>
                </a:solidFill>
              </a:rPr>
              <a:t>3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個目</a:t>
            </a:r>
            <a:r>
              <a:rPr kumimoji="1" lang="ja-JP" altLang="en-US" sz="800" dirty="0">
                <a:solidFill>
                  <a:schemeClr val="tx1"/>
                </a:solidFill>
              </a:rPr>
              <a:t>の内容について、テキストを書いています。</a:t>
            </a:r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kumimoji="1" lang="ja-JP" altLang="en-US" sz="800" dirty="0">
                <a:solidFill>
                  <a:schemeClr val="tx1"/>
                </a:solidFill>
              </a:rPr>
              <a:t>更に詳しい説明文書も書いています。</a:t>
            </a:r>
            <a:endParaRPr kumimoji="1" lang="en-US" altLang="ja-JP" sz="800" dirty="0">
              <a:solidFill>
                <a:schemeClr val="tx1"/>
              </a:solidFill>
            </a:endParaRPr>
          </a:p>
          <a:p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kumimoji="1" lang="ja-JP" altLang="en-US" sz="800" dirty="0">
                <a:solidFill>
                  <a:schemeClr val="tx1"/>
                </a:solidFill>
              </a:rPr>
              <a:t>どんな事を書いているのでしょう？</a:t>
            </a:r>
            <a:endParaRPr kumimoji="1" lang="en-US" altLang="ja-JP" sz="800" dirty="0">
              <a:solidFill>
                <a:schemeClr val="tx1"/>
              </a:solidFill>
            </a:endParaRPr>
          </a:p>
          <a:p>
            <a:endParaRPr kumimoji="1" lang="en-US" altLang="ja-JP" sz="800" dirty="0" smtClean="0">
              <a:solidFill>
                <a:schemeClr val="tx1"/>
              </a:solidFill>
            </a:endParaRPr>
          </a:p>
          <a:p>
            <a:r>
              <a:rPr kumimoji="1" lang="ja-JP" altLang="en-US" sz="800" dirty="0" smtClean="0">
                <a:solidFill>
                  <a:schemeClr val="tx1"/>
                </a:solidFill>
              </a:rPr>
              <a:t>以上、宜しくお願い致します。</a:t>
            </a:r>
            <a:endParaRPr kumimoji="1"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749935" y="2826327"/>
            <a:ext cx="2876203" cy="914400"/>
          </a:xfrm>
          <a:prstGeom prst="roundRect">
            <a:avLst>
              <a:gd name="adj" fmla="val 6667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6749935" y="3851563"/>
            <a:ext cx="2876203" cy="914400"/>
          </a:xfrm>
          <a:prstGeom prst="roundRect">
            <a:avLst>
              <a:gd name="adj" fmla="val 6667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6749935" y="4835236"/>
            <a:ext cx="2876203" cy="914400"/>
          </a:xfrm>
          <a:prstGeom prst="roundRect">
            <a:avLst>
              <a:gd name="adj" fmla="val 6667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吹き出し 10"/>
          <p:cNvSpPr/>
          <p:nvPr/>
        </p:nvSpPr>
        <p:spPr>
          <a:xfrm>
            <a:off x="9151333" y="1916777"/>
            <a:ext cx="2432860" cy="583276"/>
          </a:xfrm>
          <a:prstGeom prst="wedgeRoundRectCallout">
            <a:avLst>
              <a:gd name="adj1" fmla="val -37804"/>
              <a:gd name="adj2" fmla="val 1318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見易さ！で＋</a:t>
            </a:r>
            <a:r>
              <a:rPr kumimoji="1" lang="en-US" altLang="ja-JP" dirty="0" smtClean="0"/>
              <a:t>α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87962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cs typeface="Meiryo UI" panose="020B0604030504040204" pitchFamily="50" charset="-128"/>
              </a:rPr>
              <a:t>充分な品質を提供できているか？（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メール編③）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1" y="1379913"/>
            <a:ext cx="10974592" cy="4411287"/>
          </a:xfrm>
        </p:spPr>
        <p:txBody>
          <a:bodyPr/>
          <a:lstStyle/>
          <a:p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プロだからこそ、素人でもわかる説明！専門用語を多用している内は、自己満足だけの素人同然！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13</a:t>
            </a:fld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77676"/>
              </p:ext>
            </p:extLst>
          </p:nvPr>
        </p:nvGraphicFramePr>
        <p:xfrm>
          <a:off x="609601" y="2021928"/>
          <a:ext cx="10974592" cy="2418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37461"/>
                <a:gridCol w="399011"/>
                <a:gridCol w="6638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例題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模範解答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今回のコーディングはレスポンシブサイトですか？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PC</a:t>
                      </a:r>
                      <a:r>
                        <a:rPr kumimoji="1" lang="ja-JP" altLang="en-US" sz="1400" dirty="0" err="1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SP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は別サイトですか？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➡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【1】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今回のコーディングは下記のどちらですか？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：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400" dirty="0" err="1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つの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HTML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ソースでパソコン・スマホの両方に対応するレスポンシブサイトコーディング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：パソコンとスマホ、それぞれ別々の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HTML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ソースでコーディング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FTP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情報を教えてください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➡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【2】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下記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FTP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情報のご提供をお願い致します。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FTP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アドレス：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ログイン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：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ログインパスワード：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JS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WP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➡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Javascript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・ワードプレス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609601" y="5198392"/>
            <a:ext cx="520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補足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「技術者に確認する」や「担当に確認する」は、回答から逃げているイメージがする。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お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客様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から見た場合、担当はメール回答者。新しい担当は存在しません！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6663058" y="4642487"/>
            <a:ext cx="4921135" cy="879071"/>
          </a:xfrm>
          <a:prstGeom prst="wedgeRoundRectCallout">
            <a:avLst>
              <a:gd name="adj1" fmla="val -30540"/>
              <a:gd name="adj2" fmla="val -1395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お客様の回答時に、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回答しやすい形式を“先”に準備する！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05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充分な品質を提供できているか？（チェック編：まとめ）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2600" b="1" dirty="0" smtClean="0">
                <a:solidFill>
                  <a:schemeClr val="accent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お客様が安心できるチェック体制の再確認及び再検討</a:t>
            </a:r>
            <a: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→まずは、何をチェックしているのか？の現状把握。（現場の実態を確認）</a:t>
            </a:r>
            <a: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→コーダーの確認事項とお客様の確認事項は一致しているか？（現場と顧客の意思確認）</a:t>
            </a:r>
            <a: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→必要であれば、チェック方法の全面見直し！（ズレが生じている部分の改善）</a:t>
            </a:r>
            <a:endParaRPr kumimoji="1" lang="ja-JP" sz="2200" dirty="0">
              <a:latin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2600" b="1" dirty="0" smtClean="0">
                <a:solidFill>
                  <a:schemeClr val="accent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お客様が信頼できるメールでの会話</a:t>
            </a:r>
            <a:r>
              <a:rPr lang="en-US" altLang="ja-JP" sz="2200" b="1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200" b="1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→お客様の聞きたい内容を先に予測する提案力！（顧客の心を読み取る）</a:t>
            </a:r>
            <a:r>
              <a:rPr lang="ja-JP" altLang="en-US" sz="2200" dirty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ja-JP" altLang="en-US" sz="2200" dirty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→ハイブリッジとして綺麗に統一された文章配置（ハイブリッジ内の統一）</a:t>
            </a:r>
            <a:endParaRPr lang="en-US" altLang="ja-JP" sz="2200" dirty="0" smtClean="0">
              <a:latin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2600" b="1" dirty="0" smtClean="0">
                <a:solidFill>
                  <a:schemeClr val="accent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その他の品質を上げる為には？</a:t>
            </a:r>
            <a: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→画像は綺麗？</a:t>
            </a:r>
            <a:r>
              <a:rPr kumimoji="1"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→？？？</a:t>
            </a:r>
            <a:r>
              <a:rPr kumimoji="1"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→？？？</a:t>
            </a:r>
            <a:endParaRPr kumimoji="1" lang="en-US" altLang="ja-JP" sz="2200" dirty="0" smtClean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71343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95400" y="1030778"/>
            <a:ext cx="9601200" cy="2344189"/>
          </a:xfrm>
        </p:spPr>
        <p:txBody>
          <a:bodyPr anchor="ctr"/>
          <a:lstStyle/>
          <a:p>
            <a:pPr algn="ctr"/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納期は、現状の体制で充分か？</a:t>
            </a:r>
            <a:endParaRPr kumimoji="1" lang="ja-JP" altLang="en-US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cs typeface="Meiryo UI" panose="020B0604030504040204" pitchFamily="50" charset="-128"/>
              </a:rPr>
              <a:t>納期</a:t>
            </a:r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とは何か？</a:t>
            </a:r>
            <a:endParaRPr kumimoji="1" lang="ja-JP" altLang="en-US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348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充分な納期を提供できているか？（作業完了日編）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16</a:t>
            </a:fld>
            <a:endParaRPr kumimoji="1"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09601" y="1379913"/>
            <a:ext cx="10974592" cy="441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20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8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6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作業完了</a:t>
            </a:r>
            <a:r>
              <a:rPr lang="ja-JP" altLang="en-US" dirty="0">
                <a:latin typeface="Meiryo UI" panose="020B0604030504040204" pitchFamily="50" charset="-128"/>
                <a:cs typeface="Meiryo UI" panose="020B0604030504040204" pitchFamily="50" charset="-128"/>
              </a:rPr>
              <a:t>日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に関しては、問題ないとの理解。</a:t>
            </a: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但し、一般的に用いられると共に理解されている</a:t>
            </a: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b="1" u="sng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納品</a:t>
            </a: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に関しては、要検討？</a:t>
            </a:r>
            <a:endParaRPr lang="ja-JP" altLang="en-US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68547" y="219537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作業完了日　　　　　　　　　　　　納品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日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7121" y="3063189"/>
            <a:ext cx="12346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お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客様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理解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弊社の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理解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2446896" y="2773211"/>
            <a:ext cx="1557251" cy="843466"/>
          </a:xfrm>
          <a:prstGeom prst="rightArrow">
            <a:avLst>
              <a:gd name="adj1" fmla="val 72963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04000" rIns="0" rtlCol="0" anchor="ctr"/>
          <a:lstStyle/>
          <a:p>
            <a:r>
              <a:rPr kumimoji="1" lang="ja-JP" altLang="en-US" dirty="0" smtClean="0"/>
              <a:t>待機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992389" y="2747443"/>
            <a:ext cx="895003" cy="89500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/>
              <a:t>提出</a:t>
            </a:r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4171672" y="2769803"/>
            <a:ext cx="1651912" cy="843466"/>
          </a:xfrm>
          <a:prstGeom prst="rightArrow">
            <a:avLst>
              <a:gd name="adj1" fmla="val 72963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04000" rIns="0" rtlCol="0" anchor="ctr"/>
          <a:lstStyle/>
          <a:p>
            <a:r>
              <a:rPr kumimoji="1" lang="ja-JP" altLang="en-US" dirty="0" smtClean="0"/>
              <a:t>修正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3717165" y="2744035"/>
            <a:ext cx="895003" cy="89500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/>
              <a:t>確認</a:t>
            </a:r>
            <a:endParaRPr kumimoji="1" lang="ja-JP" altLang="en-US" dirty="0"/>
          </a:p>
        </p:txBody>
      </p:sp>
      <p:sp>
        <p:nvSpPr>
          <p:cNvPr id="14" name="円/楕円 13"/>
          <p:cNvSpPr/>
          <p:nvPr/>
        </p:nvSpPr>
        <p:spPr>
          <a:xfrm>
            <a:off x="5648828" y="2718266"/>
            <a:ext cx="895003" cy="89500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/>
              <a:t>完了</a:t>
            </a:r>
            <a:endParaRPr kumimoji="1" lang="ja-JP" altLang="en-US" dirty="0"/>
          </a:p>
        </p:txBody>
      </p:sp>
      <p:sp>
        <p:nvSpPr>
          <p:cNvPr id="15" name="右矢印 14"/>
          <p:cNvSpPr/>
          <p:nvPr/>
        </p:nvSpPr>
        <p:spPr>
          <a:xfrm>
            <a:off x="6103335" y="4240143"/>
            <a:ext cx="1557251" cy="843466"/>
          </a:xfrm>
          <a:prstGeom prst="rightArrow">
            <a:avLst>
              <a:gd name="adj1" fmla="val 72963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04000" rIns="0" rtlCol="0" anchor="ctr"/>
          <a:lstStyle/>
          <a:p>
            <a:r>
              <a:rPr kumimoji="1" lang="ja-JP" altLang="en-US" dirty="0" smtClean="0"/>
              <a:t>待機</a:t>
            </a:r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5648828" y="4214375"/>
            <a:ext cx="895003" cy="89500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/>
              <a:t>提出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7828111" y="4236735"/>
            <a:ext cx="1651912" cy="843466"/>
          </a:xfrm>
          <a:prstGeom prst="rightArrow">
            <a:avLst>
              <a:gd name="adj1" fmla="val 72963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04000" rIns="0" rtlCol="0" anchor="ctr"/>
          <a:lstStyle/>
          <a:p>
            <a:r>
              <a:rPr kumimoji="1" lang="ja-JP" altLang="en-US" dirty="0" smtClean="0"/>
              <a:t>修正</a:t>
            </a:r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7373604" y="4210967"/>
            <a:ext cx="895003" cy="89500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/>
              <a:t>確認</a:t>
            </a:r>
            <a:endParaRPr kumimoji="1" lang="ja-JP" altLang="en-US" dirty="0"/>
          </a:p>
        </p:txBody>
      </p:sp>
      <p:sp>
        <p:nvSpPr>
          <p:cNvPr id="20" name="円/楕円 19"/>
          <p:cNvSpPr/>
          <p:nvPr/>
        </p:nvSpPr>
        <p:spPr>
          <a:xfrm>
            <a:off x="9305267" y="4185198"/>
            <a:ext cx="895003" cy="89500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/>
              <a:t>完了</a:t>
            </a:r>
            <a:endParaRPr kumimoji="1" lang="ja-JP" altLang="en-US" dirty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2439444" y="2718266"/>
            <a:ext cx="446" cy="244920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6076445" y="2701639"/>
            <a:ext cx="446" cy="244920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9752322" y="2718265"/>
            <a:ext cx="446" cy="244920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9323107" y="2202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何日？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8411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/>
          <p:cNvCxnSpPr/>
          <p:nvPr/>
        </p:nvCxnSpPr>
        <p:spPr>
          <a:xfrm>
            <a:off x="1812234" y="2751519"/>
            <a:ext cx="446" cy="244920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3609114" y="2727371"/>
            <a:ext cx="446" cy="244920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5379880" y="2751519"/>
            <a:ext cx="446" cy="244920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7176760" y="2727371"/>
            <a:ext cx="446" cy="244920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8964741" y="2751519"/>
            <a:ext cx="446" cy="244920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10761621" y="2727371"/>
            <a:ext cx="446" cy="244920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充分な納期を提供できているか？（作業完了時間編）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17</a:t>
            </a:fld>
            <a:endParaRPr kumimoji="1"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09601" y="1379913"/>
            <a:ext cx="10974592" cy="4411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20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8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6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現状は</a:t>
            </a: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17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時</a:t>
            </a: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00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分にデータ送信が基本</a:t>
            </a: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17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時</a:t>
            </a: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00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分は、現実的？</a:t>
            </a:r>
            <a:endParaRPr lang="ja-JP" altLang="en-US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57494" y="2190994"/>
            <a:ext cx="967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12:00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　　　　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　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14:00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　　　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　　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16:00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　　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　　　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18:00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　　　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　　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20:00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　　　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　　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22:00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40327" y="3063189"/>
            <a:ext cx="12282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弊社の現状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弊社の未来像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6370503" y="2789837"/>
            <a:ext cx="1557251" cy="843466"/>
          </a:xfrm>
          <a:prstGeom prst="rightArrow">
            <a:avLst>
              <a:gd name="adj1" fmla="val 72963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04000" rIns="0" rtlCol="0" anchor="ctr"/>
          <a:lstStyle/>
          <a:p>
            <a:r>
              <a:rPr kumimoji="1" lang="ja-JP" altLang="en-US" dirty="0" smtClean="0"/>
              <a:t>待機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5915996" y="2764069"/>
            <a:ext cx="895003" cy="89500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/>
              <a:t>提出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8095279" y="2786429"/>
            <a:ext cx="1651912" cy="843466"/>
          </a:xfrm>
          <a:prstGeom prst="rightArrow">
            <a:avLst>
              <a:gd name="adj1" fmla="val 72963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04000" rIns="0" rtlCol="0" anchor="ctr"/>
          <a:lstStyle/>
          <a:p>
            <a:r>
              <a:rPr kumimoji="1" lang="ja-JP" altLang="en-US" dirty="0" smtClean="0"/>
              <a:t>修正整理</a:t>
            </a:r>
            <a:endParaRPr kumimoji="1" lang="ja-JP" altLang="en-US" dirty="0"/>
          </a:p>
        </p:txBody>
      </p:sp>
      <p:sp>
        <p:nvSpPr>
          <p:cNvPr id="14" name="円/楕円 13"/>
          <p:cNvSpPr/>
          <p:nvPr/>
        </p:nvSpPr>
        <p:spPr>
          <a:xfrm>
            <a:off x="7640772" y="2760661"/>
            <a:ext cx="895003" cy="89500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/>
              <a:t>確認</a:t>
            </a:r>
            <a:endParaRPr kumimoji="1" lang="ja-JP" altLang="en-US" dirty="0"/>
          </a:p>
        </p:txBody>
      </p:sp>
      <p:sp>
        <p:nvSpPr>
          <p:cNvPr id="15" name="右矢印 14"/>
          <p:cNvSpPr/>
          <p:nvPr/>
        </p:nvSpPr>
        <p:spPr>
          <a:xfrm>
            <a:off x="10026942" y="2760660"/>
            <a:ext cx="1557251" cy="843466"/>
          </a:xfrm>
          <a:prstGeom prst="rightArrow">
            <a:avLst>
              <a:gd name="adj1" fmla="val 72963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04000" rIns="0" rtlCol="0" anchor="ctr"/>
          <a:lstStyle/>
          <a:p>
            <a:r>
              <a:rPr kumimoji="1" lang="ja-JP" altLang="en-US" dirty="0" smtClean="0"/>
              <a:t>残業･･･</a:t>
            </a:r>
            <a:endParaRPr kumimoji="1"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9572435" y="2734892"/>
            <a:ext cx="895003" cy="89500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/>
              <a:t>修正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2292328" y="4281927"/>
            <a:ext cx="1557251" cy="843466"/>
          </a:xfrm>
          <a:prstGeom prst="rightArrow">
            <a:avLst>
              <a:gd name="adj1" fmla="val 72963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04000" rIns="0" rtlCol="0" anchor="ctr"/>
          <a:lstStyle/>
          <a:p>
            <a:r>
              <a:rPr kumimoji="1" lang="ja-JP" altLang="en-US" dirty="0" smtClean="0"/>
              <a:t>待機</a:t>
            </a:r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1837821" y="4256159"/>
            <a:ext cx="895003" cy="89500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/>
              <a:t>提出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>
            <a:off x="4017104" y="4278519"/>
            <a:ext cx="1651912" cy="843466"/>
          </a:xfrm>
          <a:prstGeom prst="rightArrow">
            <a:avLst>
              <a:gd name="adj1" fmla="val 72963"/>
              <a:gd name="adj2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04000" rIns="0" rtlCol="0" anchor="ctr"/>
          <a:lstStyle/>
          <a:p>
            <a:r>
              <a:rPr kumimoji="1" lang="ja-JP" altLang="en-US" dirty="0" smtClean="0"/>
              <a:t>修正整理</a:t>
            </a:r>
            <a:endParaRPr kumimoji="1" lang="ja-JP" altLang="en-US" dirty="0"/>
          </a:p>
        </p:txBody>
      </p:sp>
      <p:sp>
        <p:nvSpPr>
          <p:cNvPr id="20" name="円/楕円 19"/>
          <p:cNvSpPr/>
          <p:nvPr/>
        </p:nvSpPr>
        <p:spPr>
          <a:xfrm>
            <a:off x="3562597" y="4252751"/>
            <a:ext cx="895003" cy="89500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/>
              <a:t>確認</a:t>
            </a:r>
            <a:endParaRPr kumimoji="1" lang="ja-JP" altLang="en-US" dirty="0"/>
          </a:p>
        </p:txBody>
      </p:sp>
      <p:sp>
        <p:nvSpPr>
          <p:cNvPr id="21" name="右矢印 20"/>
          <p:cNvSpPr/>
          <p:nvPr/>
        </p:nvSpPr>
        <p:spPr>
          <a:xfrm>
            <a:off x="5948767" y="4252750"/>
            <a:ext cx="1557251" cy="843466"/>
          </a:xfrm>
          <a:prstGeom prst="rightArrow">
            <a:avLst>
              <a:gd name="adj1" fmla="val 72963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504000" rIns="0" rtlCol="0" anchor="ctr"/>
          <a:lstStyle/>
          <a:p>
            <a:r>
              <a:rPr kumimoji="1" lang="ja-JP" altLang="en-US" dirty="0" smtClean="0"/>
              <a:t>通常作業</a:t>
            </a:r>
            <a:endParaRPr kumimoji="1" lang="ja-JP" altLang="en-US" dirty="0"/>
          </a:p>
        </p:txBody>
      </p:sp>
      <p:sp>
        <p:nvSpPr>
          <p:cNvPr id="22" name="円/楕円 21"/>
          <p:cNvSpPr/>
          <p:nvPr/>
        </p:nvSpPr>
        <p:spPr>
          <a:xfrm>
            <a:off x="5494260" y="4226982"/>
            <a:ext cx="895003" cy="89500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/>
              <a:t>修正</a:t>
            </a:r>
            <a:endParaRPr kumimoji="1" lang="ja-JP" altLang="en-US" dirty="0"/>
          </a:p>
        </p:txBody>
      </p:sp>
      <p:sp>
        <p:nvSpPr>
          <p:cNvPr id="23" name="角丸四角形吹き出し 22"/>
          <p:cNvSpPr/>
          <p:nvPr/>
        </p:nvSpPr>
        <p:spPr>
          <a:xfrm>
            <a:off x="4457600" y="5373857"/>
            <a:ext cx="7126594" cy="727066"/>
          </a:xfrm>
          <a:prstGeom prst="wedgeRoundRectCallout">
            <a:avLst>
              <a:gd name="adj1" fmla="val 4390"/>
              <a:gd name="adj2" fmla="val -1361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作業日数＋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日を徹底すれば、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日早くお客様へ提供可能。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結果、喜んでいただける！弊社も残業が減り、利益アップ！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07518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充分な納期を提供できているか？（まとめ）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2600" b="1" dirty="0" smtClean="0">
                <a:solidFill>
                  <a:schemeClr val="accent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発注前の納期案内</a:t>
            </a:r>
            <a: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ja-JP" altLang="en-US" sz="2200" b="1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特急案件を除き、お客様からの納期に対する不満は、ほぼゼロ！</a:t>
            </a:r>
            <a:r>
              <a:rPr kumimoji="1" lang="en-US" altLang="ja-JP" sz="2200" b="1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sz="2200" b="1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→納期に対する理解は、概ね良好。</a:t>
            </a:r>
            <a: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200" dirty="0">
                <a:latin typeface="Meiryo UI" panose="020B0604030504040204" pitchFamily="50" charset="-128"/>
                <a:cs typeface="Meiryo UI" panose="020B0604030504040204" pitchFamily="50" charset="-128"/>
              </a:rPr>
              <a:t>　 </a:t>
            </a:r>
            <a: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懸念事項</a:t>
            </a:r>
            <a: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修正が出ない場合、もしくはお客様が</a:t>
            </a:r>
            <a: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に詳しく無い時に限る！</a:t>
            </a:r>
            <a:endParaRPr kumimoji="1" lang="ja-JP" sz="2200" dirty="0">
              <a:latin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2600" b="1" dirty="0" smtClean="0">
                <a:solidFill>
                  <a:schemeClr val="accent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発注後の納期実現度合い</a:t>
            </a:r>
            <a:r>
              <a:rPr lang="en-US" altLang="ja-JP" dirty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200" b="1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予め約束された納期は実現できているが、納期ではなく作業完了の意味合いが強い！</a:t>
            </a:r>
            <a:r>
              <a:rPr lang="en-US" altLang="ja-JP" sz="2200" b="1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200" b="1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→ </a:t>
            </a:r>
            <a: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23</a:t>
            </a: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時</a:t>
            </a:r>
            <a: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00</a:t>
            </a: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分に作業完了！は、現実的？</a:t>
            </a:r>
            <a: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200" dirty="0">
                <a:latin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200" dirty="0">
                <a:latin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200" dirty="0">
                <a:latin typeface="Meiryo UI" panose="020B0604030504040204" pitchFamily="50" charset="-128"/>
                <a:cs typeface="Meiryo UI" panose="020B0604030504040204" pitchFamily="50" charset="-128"/>
              </a:rPr>
              <a:t>懸念事項</a:t>
            </a:r>
            <a: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】23</a:t>
            </a: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時</a:t>
            </a:r>
            <a: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00</a:t>
            </a: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分にお客様は待機している事は、現実的？</a:t>
            </a:r>
            <a:endParaRPr lang="en-US" altLang="ja-JP" sz="2200" dirty="0" smtClean="0">
              <a:latin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sz="2600" b="1" dirty="0" smtClean="0">
                <a:solidFill>
                  <a:schemeClr val="accent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納期後の修正作業</a:t>
            </a:r>
            <a: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ja-JP" altLang="en-US" sz="2200" b="1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一般的な納品とは、全ての作業が完了した事を指す！</a:t>
            </a:r>
            <a:r>
              <a:rPr kumimoji="1" lang="en-US" altLang="ja-JP" sz="2200" b="1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sz="2200" b="1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→納品後の修正は、許容範疇？修正点数の管理ができていない？</a:t>
            </a:r>
            <a:r>
              <a:rPr kumimoji="1"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200" dirty="0">
                <a:latin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200" dirty="0">
                <a:latin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200" dirty="0">
                <a:latin typeface="Meiryo UI" panose="020B0604030504040204" pitchFamily="50" charset="-128"/>
                <a:cs typeface="Meiryo UI" panose="020B0604030504040204" pitchFamily="50" charset="-128"/>
              </a:rPr>
              <a:t>懸念事項</a:t>
            </a:r>
            <a: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修正が多い業者は敬遠傾向。お客様に他社を試すチャンスを与えるだけ。</a:t>
            </a:r>
            <a:endParaRPr kumimoji="1" lang="en-US" altLang="ja-JP" sz="2200" dirty="0" smtClean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07051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95400" y="1030778"/>
            <a:ext cx="9601200" cy="2344189"/>
          </a:xfrm>
        </p:spPr>
        <p:txBody>
          <a:bodyPr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cs typeface="Meiryo UI" panose="020B0604030504040204" pitchFamily="50" charset="-128"/>
              </a:rPr>
              <a:t>料金</a:t>
            </a:r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は、現状の構成で充分か？</a:t>
            </a:r>
            <a:endParaRPr kumimoji="1" lang="ja-JP" altLang="en-US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品質とは何か？</a:t>
            </a:r>
            <a:endParaRPr kumimoji="1" lang="ja-JP" altLang="en-US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436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客観的に見たハイブリッジの見え方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2</a:t>
            </a:fld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761748" y="12813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高い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08533" y="5577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低い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1188720" y="3499658"/>
            <a:ext cx="9825644" cy="831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6084914" y="1650662"/>
            <a:ext cx="8313" cy="3927178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12"/>
          <p:cNvSpPr/>
          <p:nvPr/>
        </p:nvSpPr>
        <p:spPr>
          <a:xfrm>
            <a:off x="5897876" y="3312620"/>
            <a:ext cx="374073" cy="37407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050" b="1" dirty="0" smtClean="0"/>
              <a:t>平均</a:t>
            </a:r>
            <a:endParaRPr kumimoji="1" lang="ja-JP" altLang="en-US" sz="1050" b="1" dirty="0"/>
          </a:p>
        </p:txBody>
      </p:sp>
      <p:sp>
        <p:nvSpPr>
          <p:cNvPr id="19" name="円/楕円 18"/>
          <p:cNvSpPr/>
          <p:nvPr/>
        </p:nvSpPr>
        <p:spPr>
          <a:xfrm>
            <a:off x="1737360" y="4721629"/>
            <a:ext cx="3749040" cy="11222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質</a:t>
            </a:r>
            <a:endParaRPr kumimoji="1" lang="ja-JP" altLang="en-US" sz="4000" dirty="0"/>
          </a:p>
        </p:txBody>
      </p:sp>
      <p:sp>
        <p:nvSpPr>
          <p:cNvPr id="20" name="円/楕円 19"/>
          <p:cNvSpPr/>
          <p:nvPr/>
        </p:nvSpPr>
        <p:spPr>
          <a:xfrm>
            <a:off x="6776997" y="4721629"/>
            <a:ext cx="3749040" cy="112221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効率</a:t>
            </a:r>
            <a:endParaRPr kumimoji="1" lang="ja-JP" altLang="en-US" sz="4000" dirty="0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88710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3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低料金だけが突出しているなら、意味はない！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2600" b="1" dirty="0" smtClean="0">
                <a:solidFill>
                  <a:schemeClr val="accent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対日本国内競合他社との優位性</a:t>
            </a:r>
            <a: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ja-JP" altLang="en-US" sz="2200" b="1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日本国内でのライバル会社には、料金面での優位性はある！</a:t>
            </a:r>
            <a:r>
              <a:rPr kumimoji="1" lang="en-US" altLang="ja-JP" sz="2200" b="1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sz="2200" b="1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→ページ単価の低さ、基本料金不要は、自信を持って勝る部分である。</a:t>
            </a:r>
            <a: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200" dirty="0">
                <a:latin typeface="Meiryo UI" panose="020B0604030504040204" pitchFamily="50" charset="-128"/>
                <a:cs typeface="Meiryo UI" panose="020B0604030504040204" pitchFamily="50" charset="-128"/>
              </a:rPr>
              <a:t>　 </a:t>
            </a:r>
            <a: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懸念事項</a:t>
            </a:r>
            <a: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安すぎて不安！の声も多数あり！</a:t>
            </a:r>
            <a:endParaRPr kumimoji="1" lang="ja-JP" sz="2200" dirty="0">
              <a:latin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2600" b="1" dirty="0" smtClean="0">
                <a:solidFill>
                  <a:schemeClr val="accent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対同業他社との優位性</a:t>
            </a:r>
            <a:r>
              <a:rPr lang="en-US" altLang="ja-JP" dirty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200" b="1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海外も含めた同業他社では、優位性がある訳ではない！</a:t>
            </a:r>
            <a:r>
              <a:rPr lang="en-US" altLang="ja-JP" sz="2200" b="1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200" b="1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→ベトナム等のアジア勢も、以前に比べると増えてきた。お客様から見れば、質が伴えば中国に拘る必要性はゼロ。</a:t>
            </a:r>
            <a: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200" dirty="0">
                <a:latin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200" dirty="0">
                <a:latin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200" dirty="0">
                <a:latin typeface="Meiryo UI" panose="020B0604030504040204" pitchFamily="50" charset="-128"/>
                <a:cs typeface="Meiryo UI" panose="020B0604030504040204" pitchFamily="50" charset="-128"/>
              </a:rPr>
              <a:t>懸念事項</a:t>
            </a:r>
            <a: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技術力を伴ったライバル会社出現による顧客減少</a:t>
            </a:r>
            <a:endParaRPr lang="en-US" altLang="ja-JP" sz="2200" dirty="0" smtClean="0">
              <a:latin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sz="2600" b="1" dirty="0" smtClean="0">
                <a:solidFill>
                  <a:schemeClr val="accent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現状の低料金路線だけで良いのか？</a:t>
            </a:r>
            <a: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ja-JP" altLang="en-US" sz="2200" b="1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薄利多売だけでは仕事量が増大するだけ！</a:t>
            </a:r>
            <a:r>
              <a:rPr kumimoji="1" lang="en-US" altLang="ja-JP" sz="2200" b="1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sz="2200" b="1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→仕事量を減らしつつ、売上も維持する新路線も検討が必要な時期？</a:t>
            </a:r>
            <a:r>
              <a:rPr kumimoji="1"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200" dirty="0">
                <a:latin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200" dirty="0">
                <a:latin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200" dirty="0">
                <a:latin typeface="Meiryo UI" panose="020B0604030504040204" pitchFamily="50" charset="-128"/>
                <a:cs typeface="Meiryo UI" panose="020B0604030504040204" pitchFamily="50" charset="-128"/>
              </a:rPr>
              <a:t>懸念事項</a:t>
            </a:r>
            <a: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2200" dirty="0">
                <a:latin typeface="Meiryo UI" panose="020B0604030504040204" pitchFamily="50" charset="-128"/>
                <a:cs typeface="Meiryo UI" panose="020B0604030504040204" pitchFamily="50" charset="-128"/>
              </a:rPr>
              <a:t>売上</a:t>
            </a: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が上がっても仕事量が増えるだけでは、今と変わらず社員の疲労が心配</a:t>
            </a:r>
            <a:endParaRPr kumimoji="1" lang="en-US" altLang="ja-JP" sz="2200" dirty="0" smtClean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24236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1" y="1379913"/>
            <a:ext cx="11030988" cy="4411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基本は、見積後の金額追加はあり得ない！リスクも加味した見積料金提示が必要！</a:t>
            </a:r>
            <a:r>
              <a:rPr lang="en-US" altLang="ja-JP" dirty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（お客様都合による追加は、全く問題なし！但し納得できないお客様が多数いる現実を直視しよう！）</a:t>
            </a:r>
            <a:endParaRPr kumimoji="1" lang="ja-JP" sz="1200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“見積”とは、発注前の料金確定を意味する契約書！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21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11570870" y="2277688"/>
            <a:ext cx="8313" cy="3408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601288" y="3281082"/>
            <a:ext cx="8545035" cy="244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8483742" y="190972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\100,000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09601" y="2294315"/>
            <a:ext cx="8534399" cy="69004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見積料金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9146323" y="2294315"/>
            <a:ext cx="2435844" cy="690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追加料金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 flipH="1">
            <a:off x="592975" y="2277687"/>
            <a:ext cx="8313" cy="3408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9138010" y="2294315"/>
            <a:ext cx="8313" cy="3408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9146323" y="3282155"/>
            <a:ext cx="2416234" cy="0"/>
          </a:xfrm>
          <a:prstGeom prst="straightConnector1">
            <a:avLst/>
          </a:prstGeom>
          <a:ln w="762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609601" y="4056521"/>
            <a:ext cx="10952956" cy="6900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理想の見積料金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588818" y="5008762"/>
            <a:ext cx="8545035" cy="244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9133853" y="5009835"/>
            <a:ext cx="2416234" cy="0"/>
          </a:xfrm>
          <a:prstGeom prst="straightConnector1">
            <a:avLst/>
          </a:prstGeom>
          <a:ln w="762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上矢印吹き出し 32"/>
          <p:cNvSpPr/>
          <p:nvPr/>
        </p:nvSpPr>
        <p:spPr>
          <a:xfrm>
            <a:off x="3826628" y="3328225"/>
            <a:ext cx="2094356" cy="578850"/>
          </a:xfrm>
          <a:prstGeom prst="upArrowCallou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accent1"/>
                </a:solidFill>
              </a:rPr>
              <a:t>お客様が納得した料金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34" name="上矢印吹き出し 33"/>
          <p:cNvSpPr/>
          <p:nvPr/>
        </p:nvSpPr>
        <p:spPr>
          <a:xfrm>
            <a:off x="9317067" y="3319912"/>
            <a:ext cx="2094356" cy="578850"/>
          </a:xfrm>
          <a:prstGeom prst="upArrowCallou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accent1"/>
                </a:solidFill>
              </a:rPr>
              <a:t>納得しない料金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上矢印吹き出し 34"/>
          <p:cNvSpPr/>
          <p:nvPr/>
        </p:nvSpPr>
        <p:spPr>
          <a:xfrm>
            <a:off x="3826628" y="5060593"/>
            <a:ext cx="2094356" cy="578850"/>
          </a:xfrm>
          <a:prstGeom prst="upArrowCallou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accent1"/>
                </a:solidFill>
              </a:rPr>
              <a:t>本来の正規料金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36" name="上矢印吹き出し 35"/>
          <p:cNvSpPr/>
          <p:nvPr/>
        </p:nvSpPr>
        <p:spPr>
          <a:xfrm>
            <a:off x="9317067" y="5052280"/>
            <a:ext cx="2094356" cy="578850"/>
          </a:xfrm>
          <a:prstGeom prst="upArrowCallou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accent1"/>
                </a:solidFill>
              </a:rPr>
              <a:t>リスク分の料金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09422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14" grpId="0"/>
      <p:bldP spid="18" grpId="0" animBg="1"/>
      <p:bldP spid="20" grpId="0" animBg="1"/>
      <p:bldP spid="16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1" y="1379913"/>
            <a:ext cx="11030988" cy="4411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ハイブリッジのさじ加減で変動する料金体系は、お客様にとって不満！</a:t>
            </a:r>
            <a:r>
              <a:rPr lang="ja-JP" altLang="en-US" sz="14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（数値化した定義は可能なのか？）</a:t>
            </a:r>
            <a:endParaRPr kumimoji="1" lang="ja-JP" sz="1400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特急料金の定義が曖昧！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22</a:t>
            </a:fld>
            <a:endParaRPr kumimoji="1"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733104"/>
              </p:ext>
            </p:extLst>
          </p:nvPr>
        </p:nvGraphicFramePr>
        <p:xfrm>
          <a:off x="609601" y="2348959"/>
          <a:ext cx="10974590" cy="2350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918"/>
                <a:gridCol w="2194918"/>
                <a:gridCol w="2194918"/>
                <a:gridCol w="2194918"/>
                <a:gridCol w="2194918"/>
              </a:tblGrid>
              <a:tr h="117547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標準日数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25%</a:t>
                      </a:r>
                      <a:r>
                        <a:rPr kumimoji="1" lang="ja-JP" altLang="en-US" dirty="0" smtClean="0"/>
                        <a:t>短縮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50%</a:t>
                      </a:r>
                      <a:r>
                        <a:rPr kumimoji="1" lang="ja-JP" altLang="en-US" dirty="0" smtClean="0"/>
                        <a:t>短縮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75%</a:t>
                      </a:r>
                      <a:r>
                        <a:rPr kumimoji="1" lang="ja-JP" altLang="en-US" dirty="0" smtClean="0"/>
                        <a:t>短縮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117547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なし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＋</a:t>
                      </a:r>
                      <a:r>
                        <a:rPr kumimoji="1" lang="en-US" altLang="ja-JP" dirty="0" smtClean="0"/>
                        <a:t>20%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＋</a:t>
                      </a:r>
                      <a:r>
                        <a:rPr kumimoji="1" lang="en-US" altLang="ja-JP" dirty="0" smtClean="0"/>
                        <a:t>40%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＋</a:t>
                      </a:r>
                      <a:r>
                        <a:rPr kumimoji="1" lang="en-US" altLang="ja-JP" dirty="0" smtClean="0"/>
                        <a:t>60%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＋</a:t>
                      </a:r>
                      <a:r>
                        <a:rPr kumimoji="1" lang="en-US" altLang="ja-JP" dirty="0" smtClean="0"/>
                        <a:t>100%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テキスト ボックス 21"/>
          <p:cNvSpPr txBox="1"/>
          <p:nvPr/>
        </p:nvSpPr>
        <p:spPr>
          <a:xfrm>
            <a:off x="609601" y="5198392"/>
            <a:ext cx="5827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補足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 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作業開始日からの基準で問題なし！お客様が明確に計算＆納得できる仕組みが欲しい！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33673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その他</a:t>
            </a:r>
            <a: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文章の確認が不十分！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23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39" y="1213146"/>
            <a:ext cx="3530137" cy="30903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209" y="1213146"/>
            <a:ext cx="4611702" cy="30903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角丸四角形 9"/>
          <p:cNvSpPr/>
          <p:nvPr/>
        </p:nvSpPr>
        <p:spPr>
          <a:xfrm>
            <a:off x="1205345" y="3424844"/>
            <a:ext cx="2202873" cy="56526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6195755" y="3535680"/>
            <a:ext cx="1826030" cy="37961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7836133" y="1485208"/>
            <a:ext cx="376844" cy="21890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1398516" y="2541551"/>
            <a:ext cx="2417025" cy="494928"/>
          </a:xfrm>
          <a:prstGeom prst="wedgeRoundRectCallout">
            <a:avLst>
              <a:gd name="adj1" fmla="val 9549"/>
              <a:gd name="adj2" fmla="val 1644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19</a:t>
            </a:r>
            <a:r>
              <a:rPr kumimoji="1" lang="ja-JP" altLang="en-US" dirty="0" smtClean="0"/>
              <a:t>時での作業指示</a:t>
            </a:r>
            <a:endParaRPr kumimoji="1" lang="ja-JP" altLang="en-US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8166886" y="2508898"/>
            <a:ext cx="2417025" cy="494928"/>
          </a:xfrm>
          <a:prstGeom prst="wedgeRoundRectCallout">
            <a:avLst>
              <a:gd name="adj1" fmla="val -49262"/>
              <a:gd name="adj2" fmla="val -2151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実際は</a:t>
            </a:r>
            <a:r>
              <a:rPr kumimoji="1" lang="en-US" altLang="ja-JP" dirty="0" smtClean="0"/>
              <a:t>17</a:t>
            </a:r>
            <a:r>
              <a:rPr kumimoji="1" lang="ja-JP" altLang="en-US" dirty="0" smtClean="0"/>
              <a:t>時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分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9601" y="4774445"/>
            <a:ext cx="10974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状況を確認すると・・・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19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時までの案件対応が多い為、同じ様に理解をしてしまった“慣れ”による自分の誤認識。</a:t>
            </a:r>
            <a:endParaRPr kumimoji="1"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しかし、</a:t>
            </a:r>
            <a:r>
              <a:rPr kumimoji="1" lang="ja-JP" altLang="en-US" sz="1600" b="1" u="sng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些細な間違いが重大なクレーム</a:t>
            </a: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を発生させる！</a:t>
            </a:r>
            <a:endParaRPr kumimoji="1"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04793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その他</a:t>
            </a:r>
            <a: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時代に追いついた対応が出来ているか？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ja-JP" b="1" dirty="0" err="1" smtClean="0">
                <a:solidFill>
                  <a:schemeClr val="accent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svg</a:t>
            </a:r>
            <a:r>
              <a:rPr kumimoji="1" lang="ja-JP" altLang="en-US" b="1" dirty="0" smtClean="0">
                <a:solidFill>
                  <a:schemeClr val="accent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対応</a:t>
            </a:r>
            <a: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大画面でも劣化が少ない画像（高解像度に対応した提案）</a:t>
            </a:r>
            <a:endParaRPr kumimoji="1" lang="en-US" altLang="ja-JP" dirty="0" smtClean="0">
              <a:latin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b="1" dirty="0" smtClean="0">
                <a:solidFill>
                  <a:schemeClr val="accent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GIT</a:t>
            </a:r>
            <a:r>
              <a:rPr kumimoji="1" lang="ja-JP" altLang="en-US" b="1" dirty="0" smtClean="0">
                <a:solidFill>
                  <a:schemeClr val="accent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対応</a:t>
            </a:r>
            <a: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オンライン上でソースコードを管理するツール（大型案件への対応）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1" dirty="0" smtClean="0">
                <a:solidFill>
                  <a:schemeClr val="accent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Sketch</a:t>
            </a:r>
            <a:r>
              <a:rPr lang="ja-JP" altLang="en-US" b="1" dirty="0" smtClean="0">
                <a:solidFill>
                  <a:schemeClr val="accent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対応</a:t>
            </a:r>
            <a:r>
              <a:rPr lang="en-US" altLang="ja-JP" dirty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に特化したツール。ファイルサイズが小さい。低料金。（デザイナーの移行が著しい）</a:t>
            </a:r>
            <a:endParaRPr lang="en-US" altLang="ja-JP" dirty="0" smtClean="0">
              <a:latin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b="1" dirty="0" smtClean="0">
                <a:solidFill>
                  <a:schemeClr val="accent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新端末＆</a:t>
            </a:r>
            <a:r>
              <a:rPr kumimoji="1" lang="en-US" altLang="ja-JP" b="1" dirty="0" smtClean="0">
                <a:solidFill>
                  <a:schemeClr val="accent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OS</a:t>
            </a:r>
            <a:r>
              <a:rPr kumimoji="1" lang="ja-JP" altLang="en-US" b="1" dirty="0" smtClean="0">
                <a:solidFill>
                  <a:schemeClr val="accent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対応</a:t>
            </a:r>
            <a: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cs typeface="Meiryo UI" panose="020B0604030504040204" pitchFamily="50" charset="-128"/>
              </a:rPr>
              <a:t>日本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で</a:t>
            </a:r>
            <a:r>
              <a:rPr lang="ja-JP" altLang="en-US" dirty="0">
                <a:latin typeface="Meiryo UI" panose="020B0604030504040204" pitchFamily="50" charset="-128"/>
                <a:cs typeface="Meiryo UI" panose="020B0604030504040204" pitchFamily="50" charset="-128"/>
              </a:rPr>
              <a:t>主流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の新しいスマホ・</a:t>
            </a: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端末または新</a:t>
            </a: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OS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対応（顧客を中心にした対応）</a:t>
            </a:r>
            <a:endParaRPr kumimoji="1" lang="en-US" altLang="ja-JP" dirty="0" smtClean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6731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その他</a:t>
            </a: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東京オフィスとの連携プレーは、出来ている？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お客様は、なぜ東京オフィスに電話する？</a:t>
            </a:r>
            <a:endParaRPr kumimoji="1" lang="en-US" altLang="ja-JP" dirty="0" smtClean="0">
              <a:latin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　　→ すぐに回答を欲しい為、電話する！</a:t>
            </a: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　　→ 電話したのに、すぐに回答が無い！</a:t>
            </a:r>
            <a:endParaRPr lang="en-US" altLang="ja-JP" dirty="0" smtClean="0">
              <a:latin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　　→ 毎回同じ事が続くなら、電話する必要が無い！</a:t>
            </a: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　　　　回答が遅いなら、ハイブリッジに依頼する必要もない！</a:t>
            </a: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endParaRPr lang="en-US" altLang="ja-JP" dirty="0" smtClean="0">
              <a:latin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　　　　顧客の減少</a:t>
            </a:r>
            <a:r>
              <a:rPr lang="en-US" altLang="ja-JP" dirty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3918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顧客満足度（</a:t>
            </a:r>
            <a:r>
              <a:rPr lang="en-US" altLang="ja-JP" dirty="0">
                <a:latin typeface="Meiryo UI" panose="020B0604030504040204" pitchFamily="50" charset="-128"/>
                <a:cs typeface="Meiryo UI" panose="020B0604030504040204" pitchFamily="50" charset="-128"/>
              </a:rPr>
              <a:t>customer satisfaction</a:t>
            </a:r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）向上の為に！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09601" y="1875063"/>
            <a:ext cx="3192088" cy="31920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ja-JP" altLang="en-US" sz="3600" b="1" dirty="0" smtClean="0"/>
              <a:t>高い</a:t>
            </a:r>
            <a:endParaRPr kumimoji="1" lang="en-US" altLang="ja-JP" sz="3600" b="1" dirty="0" smtClean="0"/>
          </a:p>
          <a:p>
            <a:pPr algn="ctr"/>
            <a:r>
              <a:rPr kumimoji="1" lang="ja-JP" altLang="en-US" sz="6600" b="1" dirty="0" smtClean="0"/>
              <a:t>品質</a:t>
            </a:r>
            <a:endParaRPr kumimoji="1" lang="ja-JP" altLang="en-US" sz="6600" b="1" dirty="0"/>
          </a:p>
        </p:txBody>
      </p:sp>
      <p:sp>
        <p:nvSpPr>
          <p:cNvPr id="8" name="円/楕円 7"/>
          <p:cNvSpPr/>
          <p:nvPr/>
        </p:nvSpPr>
        <p:spPr>
          <a:xfrm>
            <a:off x="4500853" y="1875063"/>
            <a:ext cx="3192088" cy="31920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ja-JP" altLang="en-US" sz="3600" b="1" dirty="0" smtClean="0"/>
              <a:t>確実な</a:t>
            </a:r>
            <a:endParaRPr kumimoji="1" lang="en-US" altLang="ja-JP" sz="3600" b="1" dirty="0" smtClean="0"/>
          </a:p>
          <a:p>
            <a:pPr algn="ctr"/>
            <a:r>
              <a:rPr kumimoji="1" lang="ja-JP" altLang="en-US" sz="6600" b="1" dirty="0" smtClean="0"/>
              <a:t>納期</a:t>
            </a:r>
            <a:endParaRPr kumimoji="1" lang="ja-JP" altLang="en-US" sz="6600" b="1" dirty="0"/>
          </a:p>
        </p:txBody>
      </p:sp>
      <p:sp>
        <p:nvSpPr>
          <p:cNvPr id="9" name="円/楕円 8"/>
          <p:cNvSpPr/>
          <p:nvPr/>
        </p:nvSpPr>
        <p:spPr>
          <a:xfrm>
            <a:off x="8392105" y="1875063"/>
            <a:ext cx="3192088" cy="31920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ja-JP" altLang="en-US" sz="3600" b="1" dirty="0" smtClean="0"/>
              <a:t>適正な</a:t>
            </a:r>
            <a:endParaRPr kumimoji="1" lang="en-US" altLang="ja-JP" sz="3600" b="1" dirty="0" smtClean="0"/>
          </a:p>
          <a:p>
            <a:pPr algn="ctr"/>
            <a:r>
              <a:rPr kumimoji="1" lang="ja-JP" altLang="en-US" sz="6600" b="1" dirty="0" smtClean="0"/>
              <a:t>料金</a:t>
            </a:r>
            <a:endParaRPr kumimoji="1" lang="ja-JP" altLang="en-US" sz="6600" b="1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09870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コネクタ 15"/>
          <p:cNvCxnSpPr/>
          <p:nvPr/>
        </p:nvCxnSpPr>
        <p:spPr>
          <a:xfrm>
            <a:off x="8812667" y="2958982"/>
            <a:ext cx="18060" cy="2269667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1570870" y="2942707"/>
            <a:ext cx="0" cy="225996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8820980" y="4056848"/>
            <a:ext cx="2740143" cy="24646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8830727" y="4538661"/>
            <a:ext cx="2753466" cy="9976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accent5">
                    <a:lumMod val="75000"/>
                  </a:schemeClr>
                </a:solidFill>
              </a:rPr>
              <a:t>給与に還元！</a:t>
            </a:r>
            <a:endParaRPr kumimoji="1" lang="ja-JP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最後に・・・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  <p:sp>
        <p:nvSpPr>
          <p:cNvPr id="10" name="正方形/長方形 9"/>
          <p:cNvSpPr/>
          <p:nvPr/>
        </p:nvSpPr>
        <p:spPr>
          <a:xfrm>
            <a:off x="609601" y="1163089"/>
            <a:ext cx="10974592" cy="9978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売上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09601" y="2842635"/>
            <a:ext cx="5483628" cy="9978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必須作業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100565" y="2842635"/>
            <a:ext cx="5483628" cy="99784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無駄</a:t>
            </a:r>
            <a:r>
              <a:rPr kumimoji="1" lang="ja-JP" altLang="en-US" dirty="0" smtClean="0"/>
              <a:t>な</a:t>
            </a:r>
            <a:r>
              <a:rPr kumimoji="1" lang="ja-JP" altLang="en-US" dirty="0" smtClean="0"/>
              <a:t>作業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09601" y="4538661"/>
            <a:ext cx="5483628" cy="9976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必須作業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100565" y="4538661"/>
            <a:ext cx="2722826" cy="99762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無駄</a:t>
            </a:r>
            <a:r>
              <a:rPr kumimoji="1" lang="ja-JP" altLang="en-US" dirty="0" smtClean="0"/>
              <a:t>な</a:t>
            </a:r>
            <a:r>
              <a:rPr kumimoji="1" lang="ja-JP" altLang="en-US" dirty="0" smtClean="0"/>
              <a:t>作業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762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28</a:t>
            </a:fld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920" y="303014"/>
            <a:ext cx="7315407" cy="564783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1704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1767" y="503853"/>
            <a:ext cx="10952426" cy="4982547"/>
          </a:xfrm>
        </p:spPr>
        <p:txBody>
          <a:bodyPr anchor="ctr">
            <a:normAutofit/>
          </a:bodyPr>
          <a:lstStyle/>
          <a:p>
            <a:pPr algn="ctr"/>
            <a:r>
              <a:rPr lang="ja-JP" altLang="en-US" dirty="0" smtClean="0"/>
              <a:t>相手</a:t>
            </a:r>
            <a:r>
              <a:rPr lang="ja-JP" altLang="en-US" dirty="0"/>
              <a:t>と自分の利害が対立</a:t>
            </a:r>
            <a:r>
              <a:rPr lang="ja-JP" altLang="en-US" dirty="0" smtClean="0"/>
              <a:t>した時、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sz="4000" u="sng" dirty="0" smtClean="0"/>
              <a:t>自分</a:t>
            </a:r>
            <a:r>
              <a:rPr lang="ja-JP" altLang="en-US" sz="4000" u="sng" dirty="0"/>
              <a:t>の利害を優先してよい</a:t>
            </a:r>
            <a:r>
              <a:rPr lang="ja-JP" altLang="en-US" dirty="0" smtClean="0"/>
              <a:t>のが素人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sz="4000" u="sng" dirty="0" smtClean="0"/>
              <a:t>相手</a:t>
            </a:r>
            <a:r>
              <a:rPr lang="ja-JP" altLang="en-US" sz="4000" u="sng" dirty="0"/>
              <a:t>の利害を優先しなければならない</a:t>
            </a:r>
            <a:r>
              <a:rPr lang="ja-JP" altLang="en-US" dirty="0"/>
              <a:t>の</a:t>
            </a:r>
            <a:r>
              <a:rPr lang="ja-JP" altLang="en-US" dirty="0" smtClean="0"/>
              <a:t>がプロ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お客様へ提供を行い、対価として報酬（金銭）を得るのもプロ。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69358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顧客</a:t>
            </a:r>
            <a:r>
              <a:rPr lang="ja-JP" altLang="en-US" dirty="0">
                <a:latin typeface="Meiryo UI" panose="020B0604030504040204" pitchFamily="50" charset="-128"/>
                <a:cs typeface="Meiryo UI" panose="020B0604030504040204" pitchFamily="50" charset="-128"/>
              </a:rPr>
              <a:t>満足度（</a:t>
            </a:r>
            <a:r>
              <a:rPr lang="en-US" altLang="ja-JP" dirty="0">
                <a:latin typeface="Meiryo UI" panose="020B0604030504040204" pitchFamily="50" charset="-128"/>
                <a:cs typeface="Meiryo UI" panose="020B0604030504040204" pitchFamily="50" charset="-128"/>
              </a:rPr>
              <a:t>CS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）から見た日本人の傾向①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1" y="1379913"/>
            <a:ext cx="11030988" cy="4411287"/>
          </a:xfrm>
        </p:spPr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依頼内容の “</a:t>
            </a:r>
            <a:r>
              <a:rPr lang="en-US" altLang="ja-JP" dirty="0">
                <a:latin typeface="Meiryo UI" panose="020B0604030504040204" pitchFamily="50" charset="-128"/>
                <a:cs typeface="Meiryo UI" panose="020B0604030504040204" pitchFamily="50" charset="-128"/>
              </a:rPr>
              <a:t>100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” に対して “</a:t>
            </a: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100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” の対応を行う。果たして、これは正しいのか？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3</a:t>
            </a:fld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8157" y="1924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109780" y="19259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09601" y="3940144"/>
            <a:ext cx="10961269" cy="9976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対応内容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9601" y="2294315"/>
            <a:ext cx="10961269" cy="9976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依頼内容</a:t>
            </a:r>
            <a:endParaRPr kumimoji="1" lang="ja-JP" altLang="en-US" dirty="0"/>
          </a:p>
        </p:txBody>
      </p:sp>
      <p:sp>
        <p:nvSpPr>
          <p:cNvPr id="15" name="角丸四角形吹き出し 14"/>
          <p:cNvSpPr/>
          <p:nvPr/>
        </p:nvSpPr>
        <p:spPr>
          <a:xfrm>
            <a:off x="7124007" y="5203624"/>
            <a:ext cx="4446863" cy="836815"/>
          </a:xfrm>
          <a:prstGeom prst="wedgeRoundRectCallout">
            <a:avLst>
              <a:gd name="adj1" fmla="val 527"/>
              <a:gd name="adj2" fmla="val -118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依頼内容に対し、</a:t>
            </a:r>
            <a:r>
              <a:rPr kumimoji="1" lang="en-US" altLang="ja-JP" dirty="0" smtClean="0"/>
              <a:t>100%</a:t>
            </a:r>
            <a:r>
              <a:rPr kumimoji="1" lang="ja-JP" altLang="en-US" dirty="0" smtClean="0"/>
              <a:t>の作業を実行。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しかし、実態は･･･？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50674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8" grpId="0"/>
      <p:bldP spid="14" grpId="0" animBg="1"/>
      <p:bldP spid="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顧客</a:t>
            </a:r>
            <a:r>
              <a:rPr lang="ja-JP" altLang="en-US" dirty="0">
                <a:latin typeface="Meiryo UI" panose="020B0604030504040204" pitchFamily="50" charset="-128"/>
                <a:cs typeface="Meiryo UI" panose="020B0604030504040204" pitchFamily="50" charset="-128"/>
              </a:rPr>
              <a:t>満足度（</a:t>
            </a:r>
            <a:r>
              <a:rPr lang="en-US" altLang="ja-JP" dirty="0">
                <a:latin typeface="Meiryo UI" panose="020B0604030504040204" pitchFamily="50" charset="-128"/>
                <a:cs typeface="Meiryo UI" panose="020B0604030504040204" pitchFamily="50" charset="-128"/>
              </a:rPr>
              <a:t>CS</a:t>
            </a:r>
            <a:r>
              <a:rPr lang="ja-JP" altLang="en-US" dirty="0">
                <a:latin typeface="Meiryo UI" panose="020B0604030504040204" pitchFamily="50" charset="-128"/>
                <a:cs typeface="Meiryo UI" panose="020B0604030504040204" pitchFamily="50" charset="-128"/>
              </a:rPr>
              <a:t>）から見た日本人の傾向②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1" y="1379913"/>
            <a:ext cx="11030988" cy="4411287"/>
          </a:xfrm>
        </p:spPr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日本人は、</a:t>
            </a: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100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の内</a:t>
            </a: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80</a:t>
            </a:r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の依頼をする。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しかし、求めている結果は</a:t>
            </a: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100</a:t>
            </a: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！</a:t>
            </a:r>
            <a: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よって、</a:t>
            </a:r>
            <a:r>
              <a:rPr kumimoji="1" lang="en-US" altLang="ja-JP" b="1" u="sng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100</a:t>
            </a:r>
            <a:r>
              <a:rPr kumimoji="1" lang="ja-JP" altLang="en-US" b="1" u="sng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に近い対応</a:t>
            </a:r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をする事で、満足度≒安心≒リピートにつながる！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4</a:t>
            </a:fld>
            <a:endParaRPr kumimoji="1" lang="ja-JP" altLang="en-US"/>
          </a:p>
        </p:txBody>
      </p:sp>
      <p:cxnSp>
        <p:nvCxnSpPr>
          <p:cNvPr id="9" name="直線コネクタ 8"/>
          <p:cNvCxnSpPr>
            <a:stCxn id="17" idx="2"/>
          </p:cNvCxnSpPr>
          <p:nvPr/>
        </p:nvCxnSpPr>
        <p:spPr>
          <a:xfrm>
            <a:off x="9144889" y="2294314"/>
            <a:ext cx="18060" cy="22696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11570870" y="2294314"/>
            <a:ext cx="0" cy="2259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9162949" y="3580340"/>
            <a:ext cx="2407921" cy="1105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18157" y="19249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924316" y="19249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80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109780" y="19259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09601" y="3940144"/>
            <a:ext cx="8534399" cy="9976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対応内容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9148349" y="3940144"/>
            <a:ext cx="2435844" cy="997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＋</a:t>
            </a:r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α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の作業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09601" y="2294315"/>
            <a:ext cx="8534399" cy="9976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依頼内容</a:t>
            </a:r>
            <a:endParaRPr kumimoji="1" lang="ja-JP" altLang="en-US" dirty="0"/>
          </a:p>
        </p:txBody>
      </p:sp>
      <p:sp>
        <p:nvSpPr>
          <p:cNvPr id="15" name="角丸四角形吹き出し 14"/>
          <p:cNvSpPr/>
          <p:nvPr/>
        </p:nvSpPr>
        <p:spPr>
          <a:xfrm>
            <a:off x="3898669" y="5212190"/>
            <a:ext cx="7685523" cy="836815"/>
          </a:xfrm>
          <a:prstGeom prst="wedgeRoundRectCallout">
            <a:avLst>
              <a:gd name="adj1" fmla="val 28561"/>
              <a:gd name="adj2" fmla="val -1123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日本人が満足する領域！</a:t>
            </a:r>
            <a:r>
              <a:rPr kumimoji="1" lang="en-US" altLang="ja-JP" dirty="0" smtClean="0"/>
              <a:t>80</a:t>
            </a:r>
            <a:r>
              <a:rPr kumimoji="1" lang="ja-JP" altLang="en-US" dirty="0" smtClean="0"/>
              <a:t>を超える為には、何をすれば良いのか？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285279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7" grpId="0"/>
      <p:bldP spid="18" grpId="0"/>
      <p:bldP spid="14" grpId="0" animBg="1"/>
      <p:bldP spid="21" grpId="0" animBg="1"/>
      <p:bldP spid="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ハイブリッジ株式会社の優位性とは？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09601" y="1875063"/>
            <a:ext cx="3192088" cy="31920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ja-JP" altLang="en-US" sz="6600" b="1" dirty="0" smtClean="0"/>
              <a:t>品質？</a:t>
            </a:r>
            <a:endParaRPr kumimoji="1" lang="ja-JP" altLang="en-US" sz="6600" b="1" dirty="0"/>
          </a:p>
        </p:txBody>
      </p:sp>
      <p:sp>
        <p:nvSpPr>
          <p:cNvPr id="8" name="円/楕円 7"/>
          <p:cNvSpPr/>
          <p:nvPr/>
        </p:nvSpPr>
        <p:spPr>
          <a:xfrm>
            <a:off x="4500853" y="1875063"/>
            <a:ext cx="3192088" cy="31920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ja-JP" altLang="en-US" sz="6600" b="1" dirty="0" smtClean="0"/>
              <a:t>納期？</a:t>
            </a:r>
            <a:endParaRPr kumimoji="1" lang="ja-JP" altLang="en-US" sz="6600" b="1" dirty="0"/>
          </a:p>
        </p:txBody>
      </p:sp>
      <p:sp>
        <p:nvSpPr>
          <p:cNvPr id="9" name="円/楕円 8"/>
          <p:cNvSpPr/>
          <p:nvPr/>
        </p:nvSpPr>
        <p:spPr>
          <a:xfrm>
            <a:off x="8392105" y="1875063"/>
            <a:ext cx="3192088" cy="31920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kumimoji="1" lang="ja-JP" altLang="en-US" sz="6600" b="1" dirty="0" smtClean="0"/>
              <a:t>料金？</a:t>
            </a:r>
            <a:endParaRPr kumimoji="1" lang="ja-JP" altLang="en-US" sz="6600" b="1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95400" y="1030778"/>
            <a:ext cx="9601200" cy="2344189"/>
          </a:xfrm>
        </p:spPr>
        <p:txBody>
          <a:bodyPr anchor="ctr"/>
          <a:lstStyle/>
          <a:p>
            <a:pPr algn="ctr"/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品質は、現状で充分か？</a:t>
            </a:r>
            <a:endParaRPr kumimoji="1" lang="ja-JP" altLang="en-US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品質とは何か？</a:t>
            </a:r>
            <a:endParaRPr kumimoji="1" lang="ja-JP" altLang="en-US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891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34" y="3021842"/>
            <a:ext cx="3123101" cy="1974108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充分な品質を提供できているか？（チェック編①）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1" y="1379914"/>
            <a:ext cx="10974592" cy="84789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2600" b="1" dirty="0" smtClean="0">
                <a:solidFill>
                  <a:schemeClr val="accent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弊社標準チェック体制をクリアしているか？</a:t>
            </a:r>
            <a: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→納品前のサイトを確認すると、数秒で問題点の確認が可能！これが高品質なのか？本当にチェックしているのか？</a:t>
            </a:r>
            <a:endParaRPr kumimoji="1" lang="ja-JP" sz="2200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7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3021841"/>
            <a:ext cx="2639239" cy="1974108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794" y="3021841"/>
            <a:ext cx="1784377" cy="1974108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5125" y="3021841"/>
            <a:ext cx="2672755" cy="1974108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9" name="角丸四角形 8"/>
          <p:cNvSpPr/>
          <p:nvPr/>
        </p:nvSpPr>
        <p:spPr>
          <a:xfrm>
            <a:off x="3005917" y="3062240"/>
            <a:ext cx="177858" cy="157626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921325" y="3075107"/>
            <a:ext cx="192580" cy="156339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3531623" y="4782140"/>
            <a:ext cx="1613956" cy="12808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6011473" y="3232964"/>
            <a:ext cx="1619612" cy="9212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834042" y="2601897"/>
            <a:ext cx="2906685" cy="337111"/>
          </a:xfrm>
          <a:prstGeom prst="wedgeRoundRectCallout">
            <a:avLst>
              <a:gd name="adj1" fmla="val -43118"/>
              <a:gd name="adj2" fmla="val 1586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+mn-ea"/>
              </a:rPr>
              <a:t>画面可変に連動する、無駄な背景。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998745" y="4910226"/>
            <a:ext cx="2209309" cy="337111"/>
          </a:xfrm>
          <a:prstGeom prst="wedgeRoundRectCallout">
            <a:avLst>
              <a:gd name="adj1" fmla="val 45303"/>
              <a:gd name="adj2" fmla="val -144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+mn-ea"/>
              </a:rPr>
              <a:t>画像右隅にある罫線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3447297" y="4016731"/>
            <a:ext cx="1838006" cy="337111"/>
          </a:xfrm>
          <a:prstGeom prst="wedgeRoundRectCallout">
            <a:avLst>
              <a:gd name="adj1" fmla="val -377"/>
              <a:gd name="adj2" fmla="val 1836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+mn-ea"/>
              </a:rPr>
              <a:t>横並び時の罫線のズレ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16" name="角丸四角形吹き出し 15"/>
          <p:cNvSpPr/>
          <p:nvPr/>
        </p:nvSpPr>
        <p:spPr>
          <a:xfrm>
            <a:off x="6489783" y="2537564"/>
            <a:ext cx="2036618" cy="337112"/>
          </a:xfrm>
          <a:prstGeom prst="wedgeRoundRectCallout">
            <a:avLst>
              <a:gd name="adj1" fmla="val -35158"/>
              <a:gd name="adj2" fmla="val 1605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+mn-ea"/>
              </a:rPr>
              <a:t>Safari</a:t>
            </a:r>
            <a:r>
              <a:rPr kumimoji="1" lang="ja-JP" altLang="en-US" sz="1200" dirty="0" err="1" smtClean="0">
                <a:latin typeface="+mn-ea"/>
              </a:rPr>
              <a:t>での</a:t>
            </a:r>
            <a:r>
              <a:rPr kumimoji="1" lang="ja-JP" altLang="en-US" sz="1200" dirty="0" smtClean="0">
                <a:latin typeface="+mn-ea"/>
              </a:rPr>
              <a:t>画像非表示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0465297" y="3325091"/>
            <a:ext cx="748572" cy="1028751"/>
          </a:xfrm>
          <a:prstGeom prst="roundRect">
            <a:avLst>
              <a:gd name="adj" fmla="val 1157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吹き出し 17"/>
          <p:cNvSpPr/>
          <p:nvPr/>
        </p:nvSpPr>
        <p:spPr>
          <a:xfrm>
            <a:off x="9515317" y="5143116"/>
            <a:ext cx="2036618" cy="337112"/>
          </a:xfrm>
          <a:prstGeom prst="wedgeRoundRectCallout">
            <a:avLst>
              <a:gd name="adj1" fmla="val 17087"/>
              <a:gd name="adj2" fmla="val -3030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+mn-ea"/>
              </a:rPr>
              <a:t>枠内に収まらず改行ズレ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69171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充分な品質を提供できているか？（チェック編②）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1" y="1379914"/>
            <a:ext cx="10974592" cy="84789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2600" b="1" dirty="0" smtClean="0">
                <a:solidFill>
                  <a:schemeClr val="accent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日本の利用実態に準じたチェック体制を把握しているか？</a:t>
            </a:r>
            <a: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→弊社側の確認参考画像を見ると、</a:t>
            </a:r>
            <a: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Firefox</a:t>
            </a: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が多用されている。お客様の環境と同じ条件で確認しているか？</a:t>
            </a:r>
            <a:endParaRPr kumimoji="1" lang="ja-JP" sz="2200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8</a:t>
            </a:fld>
            <a:endParaRPr kumimoji="1" lang="ja-JP" altLang="en-US"/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5503025" y="2579687"/>
            <a:ext cx="6081168" cy="3106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sz="2800" b="1" kern="1200">
                <a:solidFill>
                  <a:schemeClr val="accent1"/>
                </a:solidFill>
                <a:latin typeface="+mj-lt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2017</a:t>
            </a: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月現在、日本での</a:t>
            </a:r>
            <a: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ブラウザシェアランキング。</a:t>
            </a:r>
            <a:endParaRPr lang="ja-JP" altLang="en-US" sz="1800" dirty="0">
              <a:solidFill>
                <a:schemeClr val="tx1"/>
              </a:solidFill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18" name="コンテンツ プレースホルダー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62383"/>
              </p:ext>
            </p:extLst>
          </p:nvPr>
        </p:nvGraphicFramePr>
        <p:xfrm>
          <a:off x="609601" y="2526754"/>
          <a:ext cx="4826923" cy="3558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コンテンツ プレースホルダー 2"/>
          <p:cNvSpPr txBox="1">
            <a:spLocks/>
          </p:cNvSpPr>
          <p:nvPr/>
        </p:nvSpPr>
        <p:spPr>
          <a:xfrm>
            <a:off x="5503025" y="3042458"/>
            <a:ext cx="6081168" cy="2748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20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8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6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sz="16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Google Chrome</a:t>
            </a:r>
            <a:r>
              <a:rPr lang="ja-JP" altLang="en-US" sz="16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が圧倒的なシェア</a:t>
            </a:r>
            <a:endParaRPr lang="en-US" altLang="ja-JP" sz="1600" dirty="0" smtClean="0">
              <a:latin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青島・上海の主要ブラウザは？</a:t>
            </a:r>
          </a:p>
          <a:p>
            <a:pPr>
              <a:lnSpc>
                <a:spcPct val="150000"/>
              </a:lnSpc>
            </a:pPr>
            <a:endParaRPr lang="ja-JP" altLang="en-US" sz="1600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1361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Graphic spid="18" grpId="0">
        <p:bldAsOne/>
      </p:bldGraphic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16738"/>
              </p:ext>
            </p:extLst>
          </p:nvPr>
        </p:nvGraphicFramePr>
        <p:xfrm>
          <a:off x="609601" y="2526754"/>
          <a:ext cx="5009803" cy="3558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充分な品質を提供できているか？（チェック編③）</a:t>
            </a:r>
            <a:endParaRPr kumimoji="1" lang="ja-JP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1" y="1379914"/>
            <a:ext cx="10974592" cy="84789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sz="2600" b="1" dirty="0" smtClean="0">
                <a:solidFill>
                  <a:schemeClr val="accent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日本の利用実態に準じたチェック体制を把握しているか？</a:t>
            </a:r>
            <a: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dirty="0" smtClean="0">
                <a:latin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en-US" altLang="ja-JP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Windows10</a:t>
            </a:r>
            <a:r>
              <a:rPr lang="ja-JP" altLang="en-US" sz="2200" dirty="0" smtClean="0">
                <a:latin typeface="Meiryo UI" panose="020B0604030504040204" pitchFamily="50" charset="-128"/>
                <a:cs typeface="Meiryo UI" panose="020B0604030504040204" pitchFamily="50" charset="-128"/>
              </a:rPr>
              <a:t>が、急激な勢いで増加傾向！</a:t>
            </a:r>
            <a:endParaRPr kumimoji="1" lang="ja-JP" sz="2200" dirty="0"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ja-JP" smtClean="0"/>
              <a:t>9</a:t>
            </a:fld>
            <a:endParaRPr kumimoji="1" lang="ja-JP" altLang="en-US"/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5503025" y="2579687"/>
            <a:ext cx="6081168" cy="3106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sz="2800" b="1" kern="1200">
                <a:solidFill>
                  <a:schemeClr val="accent1"/>
                </a:solidFill>
                <a:latin typeface="+mj-lt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2017</a:t>
            </a: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月現在、日本での</a:t>
            </a:r>
            <a: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OS</a:t>
            </a: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cs typeface="Meiryo UI" panose="020B0604030504040204" pitchFamily="50" charset="-128"/>
              </a:rPr>
              <a:t>シェアランキング。</a:t>
            </a:r>
            <a:endParaRPr lang="ja-JP" altLang="en-US" sz="1800" dirty="0">
              <a:solidFill>
                <a:schemeClr val="tx1"/>
              </a:solidFill>
              <a:latin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>
          <a:xfrm>
            <a:off x="5503025" y="3042458"/>
            <a:ext cx="6081168" cy="2748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20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8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6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Meiryo UI" panose="020B0604030504040204" pitchFamily="50" charset="-128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kumimoji="1" lang="ja-JP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sz="1600" dirty="0">
                <a:latin typeface="Meiryo UI" panose="020B0604030504040204" pitchFamily="50" charset="-128"/>
                <a:cs typeface="Meiryo UI" panose="020B0604030504040204" pitchFamily="50" charset="-128"/>
              </a:rPr>
              <a:t>Windows</a:t>
            </a:r>
            <a:r>
              <a:rPr lang="ja-JP" altLang="en-US" sz="1600" dirty="0">
                <a:latin typeface="Meiryo UI" panose="020B0604030504040204" pitchFamily="50" charset="-128"/>
                <a:cs typeface="Meiryo UI" panose="020B0604030504040204" pitchFamily="50" charset="-128"/>
              </a:rPr>
              <a:t>系が圧倒的なシェア</a:t>
            </a:r>
          </a:p>
          <a:p>
            <a:pPr>
              <a:lnSpc>
                <a:spcPct val="150000"/>
              </a:lnSpc>
            </a:pPr>
            <a:r>
              <a:rPr lang="ja-JP" altLang="en-US" sz="1600" dirty="0">
                <a:latin typeface="Meiryo UI" panose="020B0604030504040204" pitchFamily="50" charset="-128"/>
                <a:cs typeface="Meiryo UI" panose="020B0604030504040204" pitchFamily="50" charset="-128"/>
              </a:rPr>
              <a:t>今後</a:t>
            </a:r>
            <a:r>
              <a:rPr lang="en-US" altLang="ja-JP" sz="1600" dirty="0">
                <a:latin typeface="Meiryo UI" panose="020B0604030504040204" pitchFamily="50" charset="-128"/>
                <a:cs typeface="Meiryo UI" panose="020B0604030504040204" pitchFamily="50" charset="-128"/>
              </a:rPr>
              <a:t>Windows10</a:t>
            </a:r>
            <a:r>
              <a:rPr lang="ja-JP" altLang="en-US" sz="1600" dirty="0">
                <a:latin typeface="Meiryo UI" panose="020B0604030504040204" pitchFamily="50" charset="-128"/>
                <a:cs typeface="Meiryo UI" panose="020B0604030504040204" pitchFamily="50" charset="-128"/>
              </a:rPr>
              <a:t>のシェアは増加傾向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81Bridge, Inc. All rights reserved.</a:t>
            </a:r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80656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3" grpId="0" build="p"/>
      <p:bldP spid="17" grpId="0"/>
      <p:bldP spid="19" grpId="0"/>
    </p:bld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ひし形グリッドのプレゼンテーション (ワイド画面)</Template>
  <TotalTime>0</TotalTime>
  <Words>1744</Words>
  <Application>Microsoft Office PowerPoint</Application>
  <PresentationFormat>ワイド画面</PresentationFormat>
  <Paragraphs>367</Paragraphs>
  <Slides>29</Slides>
  <Notes>23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4" baseType="lpstr">
      <vt:lpstr>Meiryo UI</vt:lpstr>
      <vt:lpstr>ＭＳ ゴシック</vt:lpstr>
      <vt:lpstr>Arial</vt:lpstr>
      <vt:lpstr>Wingdings</vt:lpstr>
      <vt:lpstr>Diamond Grid 16x9</vt:lpstr>
      <vt:lpstr>5年後、10年後の コーディングサービス事業。</vt:lpstr>
      <vt:lpstr>客観的に見たハイブリッジの見え方</vt:lpstr>
      <vt:lpstr>顧客満足度（CS）から見た日本人の傾向①</vt:lpstr>
      <vt:lpstr>顧客満足度（CS）から見た日本人の傾向②</vt:lpstr>
      <vt:lpstr>ハイブリッジ株式会社の優位性とは？</vt:lpstr>
      <vt:lpstr>品質は、現状で充分か？</vt:lpstr>
      <vt:lpstr>充分な品質を提供できているか？（チェック編①）</vt:lpstr>
      <vt:lpstr>充分な品質を提供できているか？（チェック編②）</vt:lpstr>
      <vt:lpstr>充分な品質を提供できているか？（チェック編③）</vt:lpstr>
      <vt:lpstr>充分な品質を提供できているか？（メール編①-1）</vt:lpstr>
      <vt:lpstr>充分な品質を提供できているか？（メール編①-2）</vt:lpstr>
      <vt:lpstr>充分な品質を提供できているか？（メール編②）</vt:lpstr>
      <vt:lpstr>充分な品質を提供できているか？（メール編③）</vt:lpstr>
      <vt:lpstr>充分な品質を提供できているか？（チェック編：まとめ）</vt:lpstr>
      <vt:lpstr>納期は、現状の体制で充分か？</vt:lpstr>
      <vt:lpstr>充分な納期を提供できているか？（作業完了日編）</vt:lpstr>
      <vt:lpstr>充分な納期を提供できているか？（作業完了時間編）</vt:lpstr>
      <vt:lpstr>充分な納期を提供できているか？（まとめ）</vt:lpstr>
      <vt:lpstr>料金は、現状の構成で充分か？</vt:lpstr>
      <vt:lpstr>低料金だけが突出しているなら、意味はない！</vt:lpstr>
      <vt:lpstr>“見積”とは、発注前の料金確定を意味する契約書！</vt:lpstr>
      <vt:lpstr>特急料金の定義が曖昧！</vt:lpstr>
      <vt:lpstr>【その他】文章の確認が不十分！</vt:lpstr>
      <vt:lpstr>【その他】時代に追いついた対応が出来ているか？</vt:lpstr>
      <vt:lpstr>【その他】東京オフィスとの連携プレーは、出来ている？</vt:lpstr>
      <vt:lpstr>顧客満足度（customer satisfaction）向上の為に！</vt:lpstr>
      <vt:lpstr>最後に・・・</vt:lpstr>
      <vt:lpstr>PowerPoint プレゼンテーション</vt:lpstr>
      <vt:lpstr>相手と自分の利害が対立した時、  自分の利害を優先してよいのが素人  相手の利害を優先しなければならないのがプロ   お客様へ提供を行い、対価として報酬（金銭）を得るのもプロ。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2017-04-11T03:22:51Z</dcterms:created>
  <dcterms:modified xsi:type="dcterms:W3CDTF">2017-05-23T03:13:30Z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