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8"/>
  </p:notesMasterIdLst>
  <p:handoutMasterIdLst>
    <p:handoutMasterId r:id="rId169"/>
  </p:handoutMasterIdLst>
  <p:sldIdLst>
    <p:sldId id="256" r:id="rId2"/>
    <p:sldId id="426" r:id="rId3"/>
    <p:sldId id="262" r:id="rId4"/>
    <p:sldId id="263" r:id="rId5"/>
    <p:sldId id="264" r:id="rId6"/>
    <p:sldId id="265" r:id="rId7"/>
    <p:sldId id="266" r:id="rId8"/>
    <p:sldId id="267" r:id="rId9"/>
    <p:sldId id="434"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435" r:id="rId28"/>
    <p:sldId id="286" r:id="rId29"/>
    <p:sldId id="287" r:id="rId30"/>
    <p:sldId id="288" r:id="rId31"/>
    <p:sldId id="442" r:id="rId32"/>
    <p:sldId id="440" r:id="rId33"/>
    <p:sldId id="441" r:id="rId34"/>
    <p:sldId id="436" r:id="rId35"/>
    <p:sldId id="443" r:id="rId36"/>
    <p:sldId id="289" r:id="rId37"/>
    <p:sldId id="290" r:id="rId38"/>
    <p:sldId id="292" r:id="rId39"/>
    <p:sldId id="293" r:id="rId40"/>
    <p:sldId id="294" r:id="rId41"/>
    <p:sldId id="295" r:id="rId42"/>
    <p:sldId id="296" r:id="rId43"/>
    <p:sldId id="297" r:id="rId44"/>
    <p:sldId id="298" r:id="rId45"/>
    <p:sldId id="299" r:id="rId46"/>
    <p:sldId id="300"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1" r:id="rId72"/>
    <p:sldId id="332" r:id="rId73"/>
    <p:sldId id="330"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4" r:id="rId96"/>
    <p:sldId id="356" r:id="rId97"/>
    <p:sldId id="357" r:id="rId98"/>
    <p:sldId id="358" r:id="rId99"/>
    <p:sldId id="429" r:id="rId100"/>
    <p:sldId id="444"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3" r:id="rId143"/>
    <p:sldId id="405" r:id="rId144"/>
    <p:sldId id="446" r:id="rId145"/>
    <p:sldId id="406" r:id="rId146"/>
    <p:sldId id="407" r:id="rId147"/>
    <p:sldId id="408" r:id="rId148"/>
    <p:sldId id="409" r:id="rId149"/>
    <p:sldId id="410" r:id="rId150"/>
    <p:sldId id="411" r:id="rId151"/>
    <p:sldId id="412" r:id="rId152"/>
    <p:sldId id="413" r:id="rId153"/>
    <p:sldId id="414" r:id="rId154"/>
    <p:sldId id="433" r:id="rId155"/>
    <p:sldId id="415" r:id="rId156"/>
    <p:sldId id="416" r:id="rId157"/>
    <p:sldId id="417" r:id="rId158"/>
    <p:sldId id="418" r:id="rId159"/>
    <p:sldId id="419" r:id="rId160"/>
    <p:sldId id="420" r:id="rId161"/>
    <p:sldId id="421" r:id="rId162"/>
    <p:sldId id="422" r:id="rId163"/>
    <p:sldId id="423" r:id="rId164"/>
    <p:sldId id="424" r:id="rId165"/>
    <p:sldId id="425" r:id="rId166"/>
    <p:sldId id="260" r:id="rId1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901" autoAdjust="0"/>
  </p:normalViewPr>
  <p:slideViewPr>
    <p:cSldViewPr>
      <p:cViewPr varScale="1">
        <p:scale>
          <a:sx n="71" d="100"/>
          <a:sy n="71" d="100"/>
        </p:scale>
        <p:origin x="-1356"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2014/1/8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2014/1/8</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31</a:t>
            </a:fld>
            <a:endParaRPr lang="en-US" altLang="zh-CN" smtClean="0"/>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smtClean="0">
                <a:latin typeface="楷体_GB2312" pitchFamily="49" charset="-122"/>
                <a:ea typeface="楷体_GB2312" pitchFamily="49" charset="-122"/>
              </a:rPr>
              <a:t>数据库事务必须同时满足</a:t>
            </a:r>
            <a:r>
              <a:rPr lang="en-US" altLang="zh-CN" sz="800" smtClean="0">
                <a:latin typeface="楷体_GB2312" pitchFamily="49" charset="-122"/>
                <a:ea typeface="楷体_GB2312" pitchFamily="49" charset="-122"/>
              </a:rPr>
              <a:t>4</a:t>
            </a:r>
            <a:r>
              <a:rPr lang="zh-CN" altLang="en-US" sz="800" smtClean="0">
                <a:latin typeface="楷体_GB2312" pitchFamily="49" charset="-122"/>
                <a:ea typeface="楷体_GB2312" pitchFamily="49" charset="-122"/>
              </a:rPr>
              <a:t>个特性</a:t>
            </a:r>
            <a:r>
              <a:rPr lang="en-US" altLang="zh-CN" sz="800" smtClean="0">
                <a:latin typeface="楷体_GB2312" pitchFamily="49" charset="-122"/>
                <a:ea typeface="楷体_GB2312" pitchFamily="49" charset="-122"/>
              </a:rPr>
              <a:t>: </a:t>
            </a:r>
            <a:r>
              <a:rPr lang="zh-CN" altLang="en-US" sz="800" smtClean="0">
                <a:latin typeface="楷体_GB2312" pitchFamily="49" charset="-122"/>
                <a:ea typeface="楷体_GB2312" pitchFamily="49" charset="-122"/>
              </a:rPr>
              <a:t>原子性</a:t>
            </a:r>
            <a:r>
              <a:rPr lang="en-US" altLang="zh-CN" sz="800" smtClean="0">
                <a:latin typeface="楷体_GB2312" pitchFamily="49" charset="-122"/>
                <a:ea typeface="楷体_GB2312" pitchFamily="49" charset="-122"/>
              </a:rPr>
              <a:t>(Atomic), </a:t>
            </a:r>
            <a:r>
              <a:rPr lang="zh-CN" altLang="en-US" sz="800" smtClean="0">
                <a:latin typeface="楷体_GB2312" pitchFamily="49" charset="-122"/>
                <a:ea typeface="楷体_GB2312" pitchFamily="49" charset="-122"/>
              </a:rPr>
              <a:t>一致性</a:t>
            </a:r>
            <a:r>
              <a:rPr lang="en-US" altLang="zh-CN" sz="800" smtClean="0">
                <a:latin typeface="楷体_GB2312" pitchFamily="49" charset="-122"/>
                <a:ea typeface="楷体_GB2312" pitchFamily="49" charset="-122"/>
              </a:rPr>
              <a:t>(Consistency), </a:t>
            </a:r>
            <a:r>
              <a:rPr lang="zh-CN" altLang="en-US" sz="800" smtClean="0">
                <a:latin typeface="楷体_GB2312" pitchFamily="49" charset="-122"/>
                <a:ea typeface="楷体_GB2312" pitchFamily="49" charset="-122"/>
              </a:rPr>
              <a:t>隔离性</a:t>
            </a:r>
            <a:r>
              <a:rPr lang="en-US" altLang="zh-CN" sz="800" smtClean="0">
                <a:latin typeface="楷体_GB2312" pitchFamily="49" charset="-122"/>
                <a:ea typeface="楷体_GB2312" pitchFamily="49" charset="-122"/>
              </a:rPr>
              <a:t>(Isolation)</a:t>
            </a:r>
            <a:r>
              <a:rPr lang="zh-CN" altLang="en-US" sz="800" smtClean="0">
                <a:latin typeface="楷体_GB2312" pitchFamily="49" charset="-122"/>
                <a:ea typeface="楷体_GB2312" pitchFamily="49" charset="-122"/>
              </a:rPr>
              <a:t>和持久性</a:t>
            </a:r>
            <a:r>
              <a:rPr lang="en-US" altLang="zh-CN" sz="800" smtClean="0">
                <a:latin typeface="楷体_GB2312" pitchFamily="49" charset="-122"/>
                <a:ea typeface="楷体_GB2312" pitchFamily="49" charset="-122"/>
              </a:rPr>
              <a:t>(Durabiliy), </a:t>
            </a:r>
            <a:r>
              <a:rPr lang="zh-CN" altLang="en-US" sz="800" smtClean="0">
                <a:latin typeface="楷体_GB2312" pitchFamily="49" charset="-122"/>
                <a:ea typeface="楷体_GB2312" pitchFamily="49" charset="-122"/>
              </a:rPr>
              <a:t>简称为</a:t>
            </a:r>
            <a:r>
              <a:rPr lang="en-US" altLang="zh-CN" sz="800" smtClean="0">
                <a:latin typeface="楷体_GB2312" pitchFamily="49" charset="-122"/>
                <a:ea typeface="楷体_GB2312" pitchFamily="49" charset="-122"/>
              </a:rPr>
              <a:t>ACID</a:t>
            </a:r>
          </a:p>
          <a:p>
            <a:pPr eaLnBrk="1" hangingPunct="1"/>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2686BF3-C169-4F4A-8FE5-2729CFC07786}" type="slidenum">
              <a:rPr lang="en-US" altLang="zh-CN" smtClean="0">
                <a:ea typeface="宋体" charset="-122"/>
              </a:rPr>
              <a:pPr/>
              <a:t>158</a:t>
            </a:fld>
            <a:endParaRPr lang="en-US" altLang="zh-CN" smtClean="0">
              <a:ea typeface="宋体" charset="-122"/>
            </a:endParaRPr>
          </a:p>
        </p:txBody>
      </p:sp>
      <p:sp>
        <p:nvSpPr>
          <p:cNvPr id="56323" name="Rectangle 2"/>
          <p:cNvSpPr>
            <a:spLocks noGrp="1" noRot="1" noChangeAspect="1" noChangeArrowheads="1" noTextEdit="1"/>
          </p:cNvSpPr>
          <p:nvPr>
            <p:ph type="sldImg"/>
          </p:nvPr>
        </p:nvSpPr>
        <p:spPr>
          <a:xfrm>
            <a:off x="1143000" y="685800"/>
            <a:ext cx="4572000" cy="3429000"/>
          </a:xfrm>
          <a:prstGeom prst="rect">
            <a:avLst/>
          </a:prstGeom>
          <a:ln/>
        </p:spPr>
      </p:sp>
      <p:sp>
        <p:nvSpPr>
          <p:cNvPr id="56324" name="Rectangle 3"/>
          <p:cNvSpPr>
            <a:spLocks noGrp="1" noChangeArrowheads="1"/>
          </p:cNvSpPr>
          <p:nvPr>
            <p:ph type="body" idx="1"/>
          </p:nvPr>
        </p:nvSpPr>
        <p:spPr>
          <a:noFill/>
          <a:ln/>
        </p:spPr>
        <p:txBody>
          <a:bodyPr/>
          <a:lstStyle/>
          <a:p>
            <a:pPr eaLnBrk="1" hangingPunct="1"/>
            <a:r>
              <a:rPr lang="en-US" altLang="zh-CN" smtClean="0">
                <a:ea typeface="宋体" charset="-122"/>
              </a:rPr>
              <a:t>JTA:  Java</a:t>
            </a:r>
            <a:r>
              <a:rPr lang="zh-CN" altLang="en-US" smtClean="0">
                <a:ea typeface="宋体" charset="-122"/>
              </a:rPr>
              <a:t>事务</a:t>
            </a:r>
            <a:r>
              <a:rPr lang="en-US" altLang="zh-CN" smtClean="0">
                <a:ea typeface="宋体" charset="-122"/>
              </a:rPr>
              <a:t>API (JTA: Java Transaction API) </a:t>
            </a:r>
            <a:r>
              <a:rPr lang="zh-CN" altLang="en-US" smtClean="0">
                <a:ea typeface="宋体" charset="-122"/>
              </a:rPr>
              <a:t>和 </a:t>
            </a:r>
            <a:r>
              <a:rPr lang="en-US" altLang="zh-CN" smtClean="0">
                <a:ea typeface="宋体" charset="-122"/>
              </a:rPr>
              <a:t>Java </a:t>
            </a:r>
            <a:r>
              <a:rPr lang="zh-CN" altLang="en-US" smtClean="0">
                <a:ea typeface="宋体" charset="-122"/>
              </a:rPr>
              <a:t>事务服务</a:t>
            </a:r>
            <a:r>
              <a:rPr lang="en-US" altLang="zh-CN" smtClean="0">
                <a:ea typeface="宋体" charset="-122"/>
              </a:rPr>
              <a:t>(JTS: Java Transaction Service), </a:t>
            </a:r>
            <a:r>
              <a:rPr lang="zh-CN" altLang="en-US" smtClean="0">
                <a:ea typeface="宋体" charset="-122"/>
              </a:rPr>
              <a:t>为</a:t>
            </a:r>
            <a:r>
              <a:rPr lang="en-US" altLang="zh-CN" smtClean="0">
                <a:ea typeface="宋体" charset="-122"/>
              </a:rPr>
              <a:t>J2EE</a:t>
            </a:r>
            <a:r>
              <a:rPr lang="zh-CN" altLang="en-US" smtClean="0">
                <a:ea typeface="宋体" charset="-122"/>
              </a:rPr>
              <a:t>平台提供了分布式事务服务</a:t>
            </a:r>
            <a:r>
              <a:rPr lang="en-US" altLang="zh-CN" smtClean="0">
                <a:ea typeface="宋体" charset="-122"/>
              </a:rPr>
              <a:t>.</a:t>
            </a:r>
          </a:p>
          <a:p>
            <a:pPr eaLnBrk="1" hangingPunct="1"/>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80DFA0B-27AB-40FE-9547-5E25DCE95B0B}" type="slidenum">
              <a:rPr lang="en-US" altLang="zh-CN" smtClean="0">
                <a:ea typeface="宋体" charset="-122"/>
              </a:rPr>
              <a:pPr/>
              <a:t>159</a:t>
            </a:fld>
            <a:endParaRPr lang="en-US" altLang="zh-CN" smtClean="0">
              <a:ea typeface="宋体" charset="-122"/>
            </a:endParaRPr>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99B502-DE58-4B8B-96DC-0D25D54057F5}" type="slidenum">
              <a:rPr lang="en-US" altLang="zh-CN" smtClean="0"/>
              <a:pPr/>
              <a:t>51</a:t>
            </a:fld>
            <a:endParaRPr lang="en-US" altLang="zh-CN" smtClean="0"/>
          </a:p>
        </p:txBody>
      </p:sp>
      <p:sp>
        <p:nvSpPr>
          <p:cNvPr id="72707" name="Rectangle 2"/>
          <p:cNvSpPr>
            <a:spLocks noGrp="1" noRot="1" noChangeAspect="1" noChangeArrowheads="1" noTextEdit="1"/>
          </p:cNvSpPr>
          <p:nvPr>
            <p:ph type="sldImg"/>
          </p:nvPr>
        </p:nvSpPr>
        <p:spPr>
          <a:xfrm>
            <a:off x="1143000" y="685800"/>
            <a:ext cx="4572000" cy="3429000"/>
          </a:xfrm>
          <a:prstGeom prst="rect">
            <a:avLst/>
          </a:prstGeom>
          <a:ln/>
        </p:spPr>
      </p:sp>
      <p:sp>
        <p:nvSpPr>
          <p:cNvPr id="72708" name="Rectangle 3"/>
          <p:cNvSpPr>
            <a:spLocks noGrp="1" noChangeArrowheads="1"/>
          </p:cNvSpPr>
          <p:nvPr>
            <p:ph type="body" idx="1"/>
          </p:nvPr>
        </p:nvSpPr>
        <p:spPr>
          <a:noFill/>
          <a:ln/>
        </p:spPr>
        <p:txBody>
          <a:bodyPr/>
          <a:lstStyle/>
          <a:p>
            <a:pPr eaLnBrk="1" hangingPunct="1"/>
            <a:r>
              <a:rPr lang="en-US" altLang="zh-CN" dirty="0" smtClean="0">
                <a:ea typeface="楷体_GB2312" pitchFamily="49" charset="-122"/>
              </a:rPr>
              <a:t>hbm2ddl.auto </a:t>
            </a:r>
            <a:r>
              <a:rPr lang="zh-CN" altLang="en-US" dirty="0" smtClean="0">
                <a:ea typeface="楷体_GB2312" pitchFamily="49" charset="-122"/>
              </a:rPr>
              <a:t>四个取值的意义</a:t>
            </a:r>
            <a:r>
              <a:rPr lang="en-US" altLang="zh-CN" dirty="0" smtClean="0">
                <a:ea typeface="楷体_GB2312" pitchFamily="49" charset="-122"/>
              </a:rPr>
              <a:t>: </a:t>
            </a:r>
            <a:endParaRPr lang="en-US" altLang="zh-CN" dirty="0" smtClean="0">
              <a:ea typeface="PMingLiU" pitchFamily="18" charset="-120"/>
            </a:endParaRPr>
          </a:p>
          <a:p>
            <a:pPr eaLnBrk="1" hangingPunct="1"/>
            <a:r>
              <a:rPr lang="en-US" altLang="zh-CN" dirty="0" smtClean="0">
                <a:ea typeface="PMingLiU" pitchFamily="18" charset="-120"/>
              </a:rPr>
              <a:t>create : </a:t>
            </a:r>
            <a:r>
              <a:rPr lang="zh-CN" altLang="en-US" dirty="0" smtClean="0">
                <a:ea typeface="PMingLiU" pitchFamily="18" charset="-120"/>
              </a:rPr>
              <a:t>会根据你的</a:t>
            </a:r>
            <a:r>
              <a:rPr lang="en-US" altLang="zh-CN" dirty="0" smtClean="0">
                <a:ea typeface="PMingLiU" pitchFamily="18" charset="-120"/>
              </a:rPr>
              <a:t>model</a:t>
            </a:r>
            <a:r>
              <a:rPr lang="zh-CN" altLang="en-US" dirty="0" smtClean="0">
                <a:ea typeface="PMingLiU" pitchFamily="18" charset="-120"/>
              </a:rPr>
              <a:t>类来生成表</a:t>
            </a:r>
            <a:r>
              <a:rPr lang="en-US" altLang="zh-CN" dirty="0" smtClean="0">
                <a:ea typeface="PMingLiU" pitchFamily="18" charset="-120"/>
              </a:rPr>
              <a:t>,</a:t>
            </a:r>
            <a:r>
              <a:rPr lang="zh-CN" altLang="en-US" dirty="0" smtClean="0">
                <a:ea typeface="PMingLiU" pitchFamily="18" charset="-120"/>
              </a:rPr>
              <a:t>但是每次运行都会删除上一次的表</a:t>
            </a:r>
            <a:r>
              <a:rPr lang="en-US" altLang="zh-CN" dirty="0" smtClean="0">
                <a:ea typeface="PMingLiU" pitchFamily="18" charset="-120"/>
              </a:rPr>
              <a:t>,</a:t>
            </a:r>
            <a:r>
              <a:rPr lang="zh-CN" altLang="en-US" dirty="0" smtClean="0">
                <a:ea typeface="PMingLiU" pitchFamily="18" charset="-120"/>
              </a:rPr>
              <a:t>重新生成表</a:t>
            </a:r>
            <a:r>
              <a:rPr lang="en-US" altLang="zh-CN" dirty="0" smtClean="0">
                <a:ea typeface="PMingLiU" pitchFamily="18" charset="-120"/>
              </a:rPr>
              <a:t>,</a:t>
            </a:r>
            <a:r>
              <a:rPr lang="zh-CN" altLang="en-US" dirty="0" smtClean="0">
                <a:ea typeface="PMingLiU" pitchFamily="18" charset="-120"/>
              </a:rPr>
              <a:t>哪怕</a:t>
            </a:r>
            <a:r>
              <a:rPr lang="en-US" altLang="zh-CN" dirty="0" smtClean="0">
                <a:ea typeface="PMingLiU" pitchFamily="18" charset="-120"/>
              </a:rPr>
              <a:t>2</a:t>
            </a:r>
            <a:r>
              <a:rPr lang="zh-CN" altLang="en-US" dirty="0" smtClean="0">
                <a:ea typeface="PMingLiU" pitchFamily="18" charset="-120"/>
              </a:rPr>
              <a:t>次没有任何改变 </a:t>
            </a:r>
            <a:endParaRPr lang="zh-CN" altLang="zh-CN" dirty="0" smtClean="0">
              <a:ea typeface="PMingLiU" pitchFamily="18" charset="-120"/>
            </a:endParaRPr>
          </a:p>
          <a:p>
            <a:pPr eaLnBrk="1" hangingPunct="1"/>
            <a:r>
              <a:rPr lang="en-US" altLang="zh-CN" dirty="0" smtClean="0">
                <a:ea typeface="PMingLiU" pitchFamily="18" charset="-120"/>
              </a:rPr>
              <a:t>create-drop : </a:t>
            </a:r>
            <a:r>
              <a:rPr lang="zh-CN" altLang="en-US" dirty="0" smtClean="0">
                <a:ea typeface="PMingLiU" pitchFamily="18" charset="-120"/>
              </a:rPr>
              <a:t>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但是</a:t>
            </a:r>
            <a:r>
              <a:rPr lang="en-US" altLang="zh-CN" dirty="0" err="1" smtClean="0">
                <a:ea typeface="PMingLiU" pitchFamily="18" charset="-120"/>
              </a:rPr>
              <a:t>sessionFactory</a:t>
            </a:r>
            <a:r>
              <a:rPr lang="zh-CN" altLang="en-US" dirty="0" smtClean="0">
                <a:ea typeface="PMingLiU" pitchFamily="18" charset="-120"/>
              </a:rPr>
              <a:t>一关闭</a:t>
            </a:r>
            <a:r>
              <a:rPr lang="en-US" altLang="zh-CN" dirty="0" smtClean="0">
                <a:ea typeface="PMingLiU" pitchFamily="18" charset="-120"/>
              </a:rPr>
              <a:t>,</a:t>
            </a:r>
            <a:r>
              <a:rPr lang="zh-CN" altLang="en-US" dirty="0" smtClean="0">
                <a:ea typeface="PMingLiU" pitchFamily="18" charset="-120"/>
              </a:rPr>
              <a:t>表就自动删除 </a:t>
            </a:r>
          </a:p>
          <a:p>
            <a:pPr eaLnBrk="1" hangingPunct="1"/>
            <a:r>
              <a:rPr lang="en-US" altLang="zh-CN" dirty="0" smtClean="0">
                <a:ea typeface="PMingLiU" pitchFamily="18" charset="-120"/>
              </a:rPr>
              <a:t>update : </a:t>
            </a:r>
            <a:r>
              <a:rPr lang="zh-CN" altLang="en-US" dirty="0" smtClean="0">
                <a:ea typeface="PMingLiU" pitchFamily="18" charset="-120"/>
              </a:rPr>
              <a:t>最常用的属性，也根据</a:t>
            </a:r>
            <a:r>
              <a:rPr lang="en-US" altLang="zh-CN" dirty="0" smtClean="0">
                <a:ea typeface="PMingLiU" pitchFamily="18" charset="-120"/>
              </a:rPr>
              <a:t>model</a:t>
            </a:r>
            <a:r>
              <a:rPr lang="zh-CN" altLang="en-US" dirty="0" smtClean="0">
                <a:ea typeface="PMingLiU" pitchFamily="18" charset="-120"/>
              </a:rPr>
              <a:t>类生成表</a:t>
            </a:r>
            <a:r>
              <a:rPr lang="en-US" altLang="zh-CN" dirty="0" smtClean="0">
                <a:ea typeface="PMingLiU" pitchFamily="18" charset="-120"/>
              </a:rPr>
              <a:t>,</a:t>
            </a:r>
            <a:r>
              <a:rPr lang="zh-CN" altLang="en-US" dirty="0" smtClean="0">
                <a:ea typeface="PMingLiU" pitchFamily="18" charset="-120"/>
              </a:rPr>
              <a:t>即使表结构改变了</a:t>
            </a:r>
            <a:r>
              <a:rPr lang="en-US" altLang="zh-CN" dirty="0" smtClean="0">
                <a:ea typeface="PMingLiU" pitchFamily="18" charset="-120"/>
              </a:rPr>
              <a:t>,</a:t>
            </a:r>
            <a:r>
              <a:rPr lang="zh-CN" altLang="en-US" dirty="0" smtClean="0">
                <a:ea typeface="PMingLiU" pitchFamily="18" charset="-120"/>
              </a:rPr>
              <a:t>表中的行仍然存在</a:t>
            </a:r>
            <a:r>
              <a:rPr lang="en-US" altLang="zh-CN" dirty="0" smtClean="0">
                <a:ea typeface="PMingLiU" pitchFamily="18" charset="-120"/>
              </a:rPr>
              <a:t>,</a:t>
            </a:r>
            <a:r>
              <a:rPr lang="zh-CN" altLang="en-US" dirty="0" smtClean="0">
                <a:ea typeface="PMingLiU" pitchFamily="18" charset="-120"/>
              </a:rPr>
              <a:t>不会删除以前的行 </a:t>
            </a:r>
          </a:p>
          <a:p>
            <a:pPr eaLnBrk="1" hangingPunct="1"/>
            <a:r>
              <a:rPr lang="en-US" altLang="zh-CN" dirty="0" smtClean="0">
                <a:ea typeface="PMingLiU" pitchFamily="18" charset="-120"/>
              </a:rPr>
              <a:t>validate : </a:t>
            </a:r>
            <a:r>
              <a:rPr lang="zh-CN" altLang="en-US" dirty="0" smtClean="0">
                <a:ea typeface="PMingLiU" pitchFamily="18" charset="-120"/>
              </a:rPr>
              <a:t>只会和数据库中的表进行比较</a:t>
            </a:r>
            <a:r>
              <a:rPr lang="en-US" altLang="zh-CN" dirty="0" smtClean="0">
                <a:ea typeface="PMingLiU" pitchFamily="18" charset="-120"/>
              </a:rPr>
              <a:t>,</a:t>
            </a:r>
            <a:r>
              <a:rPr lang="zh-CN" altLang="en-US" dirty="0" smtClean="0">
                <a:ea typeface="PMingLiU" pitchFamily="18" charset="-120"/>
              </a:rPr>
              <a:t>不会创建新表</a:t>
            </a:r>
            <a:r>
              <a:rPr lang="en-US" altLang="zh-CN" dirty="0" smtClean="0">
                <a:ea typeface="PMingLiU" pitchFamily="18" charset="-120"/>
              </a:rPr>
              <a:t>,</a:t>
            </a:r>
            <a:r>
              <a:rPr lang="zh-CN" altLang="en-US" dirty="0" smtClean="0">
                <a:ea typeface="PMingLiU" pitchFamily="18" charset="-120"/>
              </a:rPr>
              <a:t>但是会插入新值</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6D6643D-55B8-4D43-856F-18F0482B0DE6}" type="slidenum">
              <a:rPr lang="en-US" altLang="zh-CN" smtClean="0"/>
              <a:pPr/>
              <a:t>65</a:t>
            </a:fld>
            <a:endParaRPr lang="en-US" altLang="zh-CN" smtClean="0"/>
          </a:p>
        </p:txBody>
      </p:sp>
      <p:sp>
        <p:nvSpPr>
          <p:cNvPr id="73731" name="Rectangle 2"/>
          <p:cNvSpPr>
            <a:spLocks noGrp="1" noRot="1" noChangeAspect="1" noChangeArrowheads="1" noTextEdit="1"/>
          </p:cNvSpPr>
          <p:nvPr>
            <p:ph type="sldImg"/>
          </p:nvPr>
        </p:nvSpPr>
        <p:spPr>
          <a:xfrm>
            <a:off x="1143000" y="685800"/>
            <a:ext cx="4572000" cy="3429000"/>
          </a:xfrm>
          <a:prstGeom prst="rect">
            <a:avLst/>
          </a:prstGeom>
          <a:ln/>
        </p:spPr>
      </p:sp>
      <p:sp>
        <p:nvSpPr>
          <p:cNvPr id="73732" name="Rectangle 3"/>
          <p:cNvSpPr>
            <a:spLocks noGrp="1" noChangeArrowheads="1"/>
          </p:cNvSpPr>
          <p:nvPr>
            <p:ph type="body" idx="1"/>
          </p:nvPr>
        </p:nvSpPr>
        <p:spPr>
          <a:noFill/>
          <a:ln/>
        </p:spPr>
        <p:txBody>
          <a:bodyPr/>
          <a:lstStyle/>
          <a:p>
            <a:pPr eaLnBrk="1" hangingPunct="1">
              <a:lnSpc>
                <a:spcPct val="80000"/>
              </a:lnSpc>
            </a:pPr>
            <a:r>
              <a:rPr lang="en-US" altLang="zh-CN" sz="800" dirty="0" err="1" smtClean="0"/>
              <a:t>hilo</a:t>
            </a:r>
            <a:r>
              <a:rPr lang="en-US" altLang="zh-CN" sz="800" dirty="0" smtClean="0"/>
              <a:t> </a:t>
            </a:r>
            <a:r>
              <a:rPr lang="zh-CN" altLang="en-US" sz="800" dirty="0" smtClean="0"/>
              <a:t>和 </a:t>
            </a:r>
            <a:r>
              <a:rPr lang="en-US" altLang="zh-CN" sz="800" dirty="0" err="1" smtClean="0"/>
              <a:t>seqhilo</a:t>
            </a:r>
            <a:r>
              <a:rPr lang="zh-CN" altLang="en-US" sz="800" dirty="0" smtClean="0"/>
              <a:t>生成器给出了两种</a:t>
            </a:r>
            <a:r>
              <a:rPr lang="en-US" altLang="zh-CN" sz="800" dirty="0" smtClean="0"/>
              <a:t>hi/lo</a:t>
            </a:r>
            <a:r>
              <a:rPr lang="zh-CN" altLang="en-US" sz="800" dirty="0" smtClean="0"/>
              <a:t>算法的实现</a:t>
            </a:r>
            <a:br>
              <a:rPr lang="zh-CN" altLang="en-US" sz="800" dirty="0" smtClean="0"/>
            </a:br>
            <a:r>
              <a:rPr lang="zh-CN" altLang="en-US" sz="800" dirty="0" smtClean="0"/>
              <a:t/>
            </a:r>
            <a:br>
              <a:rPr lang="zh-CN" altLang="en-US" sz="800" dirty="0" smtClean="0"/>
            </a:br>
            <a:r>
              <a:rPr lang="zh-CN" altLang="en-US" sz="800" dirty="0" smtClean="0"/>
              <a:t>第一种情况：</a:t>
            </a:r>
            <a:br>
              <a:rPr lang="zh-CN" altLang="en-US" sz="800" dirty="0" smtClean="0"/>
            </a:br>
            <a:r>
              <a:rPr lang="en-US" altLang="zh-CN" sz="800" dirty="0" smtClean="0"/>
              <a:t>&lt;id name="id" type="id" column="id"&gt;</a:t>
            </a:r>
            <a:br>
              <a:rPr lang="en-US" altLang="zh-CN" sz="800" dirty="0" smtClean="0"/>
            </a:br>
            <a:r>
              <a:rPr lang="en-US" altLang="zh-CN" sz="800" dirty="0" smtClean="0"/>
              <a:t>&lt;generator class="</a:t>
            </a:r>
            <a:r>
              <a:rPr lang="en-US" altLang="zh-CN" sz="800" dirty="0" err="1" smtClean="0"/>
              <a:t>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name="table"&gt;</a:t>
            </a:r>
            <a:r>
              <a:rPr lang="en-US" altLang="zh-CN" sz="800" dirty="0" err="1" smtClean="0"/>
              <a:t>zhxy_hilo_tbl</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name="column"&gt;</a:t>
            </a:r>
            <a:r>
              <a:rPr lang="en-US" altLang="zh-CN" sz="800" dirty="0" err="1" smtClean="0"/>
              <a:t>next_value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a:t>
            </a:r>
            <a:br>
              <a:rPr lang="zh-CN" altLang="en-US" sz="800" dirty="0" smtClean="0"/>
            </a:br>
            <a:r>
              <a:rPr lang="en-US" altLang="zh-CN" sz="800" dirty="0" smtClean="0"/>
              <a:t>&lt;id name="id" type="long" column="</a:t>
            </a:r>
            <a:r>
              <a:rPr lang="en-US" altLang="zh-CN" sz="800" dirty="0" err="1" smtClean="0"/>
              <a:t>cat_id</a:t>
            </a:r>
            <a:r>
              <a:rPr lang="en-US" altLang="zh-CN" sz="800" dirty="0" smtClean="0"/>
              <a:t>"&gt;</a:t>
            </a:r>
            <a:br>
              <a:rPr lang="en-US" altLang="zh-CN" sz="800" dirty="0" smtClean="0"/>
            </a:br>
            <a:r>
              <a:rPr lang="en-US" altLang="zh-CN" sz="800" dirty="0" smtClean="0"/>
              <a:t>&lt;generator class="</a:t>
            </a:r>
            <a:r>
              <a:rPr lang="en-US" altLang="zh-CN" sz="800" dirty="0" err="1" smtClean="0"/>
              <a:t>seqhilo</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name="sequence"&gt;</a:t>
            </a:r>
            <a:r>
              <a:rPr lang="en-US" altLang="zh-CN" sz="800" dirty="0" err="1" smtClean="0"/>
              <a:t>hi_value</a:t>
            </a:r>
            <a:r>
              <a:rPr lang="en-US" altLang="zh-CN" sz="800" dirty="0" smtClean="0"/>
              <a:t>&lt;/</a:t>
            </a:r>
            <a:r>
              <a:rPr lang="en-US" altLang="zh-CN" sz="800" dirty="0" err="1" smtClean="0"/>
              <a:t>param</a:t>
            </a:r>
            <a:r>
              <a:rPr lang="en-US" altLang="zh-CN" sz="800" dirty="0" smtClean="0"/>
              <a:t>&gt;</a:t>
            </a:r>
            <a:br>
              <a:rPr lang="en-US" altLang="zh-CN" sz="800" dirty="0" smtClean="0"/>
            </a:br>
            <a:r>
              <a:rPr lang="en-US" altLang="zh-CN" sz="800" dirty="0" smtClean="0"/>
              <a:t>&lt;</a:t>
            </a:r>
            <a:r>
              <a:rPr lang="en-US" altLang="zh-CN" sz="800" dirty="0" err="1" smtClean="0"/>
              <a:t>param</a:t>
            </a:r>
            <a:r>
              <a:rPr lang="en-US" altLang="zh-CN" sz="800" dirty="0" smtClean="0"/>
              <a:t> name="</a:t>
            </a:r>
            <a:r>
              <a:rPr lang="en-US" altLang="zh-CN" sz="800" dirty="0" err="1" smtClean="0"/>
              <a:t>max_lo</a:t>
            </a:r>
            <a:r>
              <a:rPr lang="en-US" altLang="zh-CN" sz="800" dirty="0" smtClean="0"/>
              <a:t>"&gt;100&lt;/</a:t>
            </a:r>
            <a:r>
              <a:rPr lang="en-US" altLang="zh-CN" sz="800" dirty="0" err="1" smtClean="0"/>
              <a:t>param</a:t>
            </a:r>
            <a:r>
              <a:rPr lang="en-US" altLang="zh-CN" sz="800" dirty="0" smtClean="0"/>
              <a:t>&gt;</a:t>
            </a:r>
            <a:br>
              <a:rPr lang="en-US" altLang="zh-CN" sz="800" dirty="0" smtClean="0"/>
            </a:br>
            <a:r>
              <a:rPr lang="en-US" altLang="zh-CN" sz="800" dirty="0" smtClean="0"/>
              <a:t>&lt;/generator&gt;</a:t>
            </a:r>
            <a:br>
              <a:rPr lang="en-US" altLang="zh-CN" sz="800" dirty="0" smtClean="0"/>
            </a:br>
            <a:r>
              <a:rPr lang="en-US" altLang="zh-CN" sz="800" dirty="0" smtClean="0"/>
              <a:t>&lt;/id&gt;</a:t>
            </a:r>
            <a:br>
              <a:rPr lang="en-US" altLang="zh-CN" sz="800" dirty="0" smtClean="0"/>
            </a:br>
            <a:r>
              <a:rPr lang="en-US" altLang="zh-CN" sz="800" dirty="0" smtClean="0"/>
              <a:t/>
            </a:r>
            <a:br>
              <a:rPr lang="en-US" altLang="zh-CN" sz="800" dirty="0" smtClean="0"/>
            </a:br>
            <a:r>
              <a:rPr lang="zh-CN" altLang="en-US" sz="800" dirty="0" smtClean="0"/>
              <a:t>第二种情况需要</a:t>
            </a:r>
            <a:r>
              <a:rPr lang="en-US" altLang="zh-CN" sz="800" dirty="0" smtClean="0"/>
              <a:t>sequence</a:t>
            </a:r>
            <a:r>
              <a:rPr lang="zh-CN" altLang="en-US" sz="800" dirty="0" smtClean="0"/>
              <a:t>的支持，这里只讨论更通用的第一种情况</a:t>
            </a:r>
            <a:br>
              <a:rPr lang="zh-CN" altLang="en-US" sz="800" dirty="0" smtClean="0"/>
            </a:br>
            <a:r>
              <a:rPr lang="zh-CN" altLang="en-US" sz="800" dirty="0" smtClean="0"/>
              <a:t>默认请况下使用的表是</a:t>
            </a:r>
            <a:br>
              <a:rPr lang="zh-CN" altLang="en-US" sz="800" dirty="0" smtClean="0"/>
            </a:br>
            <a:r>
              <a:rPr lang="en-US" altLang="zh-CN" sz="800" dirty="0" err="1" smtClean="0"/>
              <a:t>hibernate_unique_key</a:t>
            </a:r>
            <a:r>
              <a:rPr lang="zh-CN" altLang="en-US" sz="800" dirty="0" smtClean="0"/>
              <a:t>，默认字段叫作</a:t>
            </a:r>
            <a:r>
              <a:rPr lang="en-US" altLang="zh-CN" sz="800" dirty="0" err="1" smtClean="0"/>
              <a:t>next_hi</a:t>
            </a:r>
            <a:r>
              <a:rPr lang="zh-CN" altLang="en-US" sz="800" dirty="0" smtClean="0"/>
              <a:t>。</a:t>
            </a:r>
            <a:r>
              <a:rPr lang="en-US" altLang="zh-CN" sz="800" dirty="0" err="1" smtClean="0"/>
              <a:t>next_hi</a:t>
            </a:r>
            <a:r>
              <a:rPr lang="zh-CN" altLang="en-US" sz="800" dirty="0" smtClean="0"/>
              <a:t>必须有一条记录否则会出现错误。</a:t>
            </a:r>
            <a:br>
              <a:rPr lang="zh-CN" altLang="en-US" sz="800" dirty="0" smtClean="0"/>
            </a:br>
            <a:r>
              <a:rPr lang="zh-CN" altLang="en-US" sz="800" dirty="0" smtClean="0"/>
              <a:t/>
            </a:r>
            <a:br>
              <a:rPr lang="zh-CN" altLang="en-US" sz="800" dirty="0" smtClean="0"/>
            </a:br>
            <a:r>
              <a:rPr lang="zh-CN" altLang="en-US" sz="800" dirty="0" smtClean="0"/>
              <a:t>几个简写解释：</a:t>
            </a:r>
            <a:br>
              <a:rPr lang="zh-CN" altLang="en-US" sz="800" dirty="0" smtClean="0"/>
            </a:br>
            <a:r>
              <a:rPr lang="en-US" altLang="zh-CN" sz="800" dirty="0" smtClean="0"/>
              <a:t>hi</a:t>
            </a:r>
            <a:r>
              <a:rPr lang="zh-CN" altLang="en-US" sz="800" dirty="0" smtClean="0"/>
              <a:t>：高值</a:t>
            </a:r>
            <a:r>
              <a:rPr lang="en-US" altLang="zh-CN" sz="800" dirty="0" smtClean="0"/>
              <a:t>-</a:t>
            </a:r>
            <a:r>
              <a:rPr lang="zh-CN" altLang="en-US" sz="800" dirty="0" smtClean="0"/>
              <a:t>从数据库取得的那个值</a:t>
            </a:r>
            <a:br>
              <a:rPr lang="zh-CN" altLang="en-US" sz="800" dirty="0" smtClean="0"/>
            </a:br>
            <a:r>
              <a:rPr lang="en-US" altLang="zh-CN" sz="800" dirty="0" smtClean="0"/>
              <a:t>lo</a:t>
            </a:r>
            <a:r>
              <a:rPr lang="zh-CN" altLang="en-US" sz="800" dirty="0" smtClean="0"/>
              <a:t>：低值</a:t>
            </a:r>
            <a:r>
              <a:rPr lang="en-US" altLang="zh-CN" sz="800" dirty="0" smtClean="0"/>
              <a:t>-hibernate</a:t>
            </a:r>
            <a:r>
              <a:rPr lang="zh-CN" altLang="en-US" sz="800" dirty="0" smtClean="0"/>
              <a:t>自动维护，取值</a:t>
            </a:r>
            <a:r>
              <a:rPr lang="en-US" altLang="zh-CN" sz="800" dirty="0" smtClean="0"/>
              <a:t>1</a:t>
            </a:r>
            <a:r>
              <a:rPr lang="zh-CN" altLang="en-US" sz="800" dirty="0" smtClean="0"/>
              <a:t>到</a:t>
            </a:r>
            <a:r>
              <a:rPr lang="en-US" altLang="zh-CN" sz="800" dirty="0" err="1" smtClean="0"/>
              <a:t>max_low</a:t>
            </a:r>
            <a:r>
              <a:rPr lang="en-US" altLang="zh-CN" sz="800" dirty="0" smtClean="0"/>
              <a:t/>
            </a:r>
            <a:br>
              <a:rPr lang="en-US" altLang="zh-CN" sz="800" dirty="0" smtClean="0"/>
            </a:br>
            <a:r>
              <a:rPr lang="en-US" altLang="zh-CN" sz="800" dirty="0" err="1" smtClean="0"/>
              <a:t>max_low</a:t>
            </a:r>
            <a:r>
              <a:rPr lang="en-US" altLang="zh-CN" sz="800" dirty="0" smtClean="0"/>
              <a:t>:</a:t>
            </a:r>
            <a:r>
              <a:rPr lang="zh-CN" altLang="en-US" sz="800" dirty="0" smtClean="0"/>
              <a:t>映射文件中配置的那个值</a:t>
            </a:r>
            <a:br>
              <a:rPr lang="zh-CN" altLang="en-US" sz="800" dirty="0" smtClean="0"/>
            </a:br>
            <a:r>
              <a:rPr lang="zh-CN" altLang="en-US" sz="800" dirty="0" smtClean="0"/>
              <a:t/>
            </a:r>
            <a:br>
              <a:rPr lang="zh-CN" altLang="en-US" sz="800" dirty="0" smtClean="0"/>
            </a:br>
            <a:r>
              <a:rPr lang="zh-CN" altLang="en-US" sz="800" dirty="0" smtClean="0"/>
              <a:t>那</a:t>
            </a:r>
            <a:r>
              <a:rPr lang="en-US" altLang="zh-CN" sz="800" dirty="0" smtClean="0"/>
              <a:t>hibernate</a:t>
            </a:r>
            <a:r>
              <a:rPr lang="zh-CN" altLang="en-US" sz="800" dirty="0" smtClean="0"/>
              <a:t>怎样生成主键呢？</a:t>
            </a:r>
            <a:br>
              <a:rPr lang="zh-CN" altLang="en-US" sz="800" dirty="0" smtClean="0"/>
            </a:br>
            <a:r>
              <a:rPr lang="en-US" altLang="zh-CN" sz="800" dirty="0" smtClean="0"/>
              <a:t>1.</a:t>
            </a:r>
            <a:r>
              <a:rPr lang="zh-CN" altLang="en-US" sz="800" dirty="0" smtClean="0"/>
              <a:t>从数据库中取得</a:t>
            </a:r>
            <a:r>
              <a:rPr lang="en-US" altLang="zh-CN" sz="800" dirty="0" smtClean="0"/>
              <a:t>hi</a:t>
            </a:r>
            <a:r>
              <a:rPr lang="zh-CN" altLang="en-US" sz="800" dirty="0" smtClean="0"/>
              <a:t>值，数据库的</a:t>
            </a:r>
            <a:r>
              <a:rPr lang="en-US" altLang="zh-CN" sz="800" dirty="0" err="1" smtClean="0"/>
              <a:t>next_value</a:t>
            </a:r>
            <a:r>
              <a:rPr lang="zh-CN" altLang="en-US" sz="800" dirty="0" smtClean="0"/>
              <a:t>值加</a:t>
            </a:r>
            <a:r>
              <a:rPr lang="en-US" altLang="zh-CN" sz="800" dirty="0" smtClean="0"/>
              <a:t>1</a:t>
            </a:r>
            <a:br>
              <a:rPr lang="en-US" altLang="zh-CN" sz="800" dirty="0" smtClean="0"/>
            </a:br>
            <a:r>
              <a:rPr lang="en-US" altLang="zh-CN" sz="800" dirty="0" smtClean="0"/>
              <a:t>2.hibernate</a:t>
            </a:r>
            <a:r>
              <a:rPr lang="zh-CN" altLang="en-US" sz="800" dirty="0" smtClean="0"/>
              <a:t>取得</a:t>
            </a:r>
            <a:r>
              <a:rPr lang="en-US" altLang="zh-CN" sz="800" dirty="0" smtClean="0"/>
              <a:t>lo</a:t>
            </a:r>
            <a:r>
              <a:rPr lang="zh-CN" altLang="en-US" sz="800" dirty="0" smtClean="0"/>
              <a:t>值（</a:t>
            </a:r>
            <a:r>
              <a:rPr lang="en-US" altLang="zh-CN" sz="800" dirty="0" smtClean="0"/>
              <a:t>0</a:t>
            </a:r>
            <a:r>
              <a:rPr lang="zh-CN" altLang="en-US" sz="800" dirty="0" smtClean="0"/>
              <a:t>到</a:t>
            </a:r>
            <a:r>
              <a:rPr lang="en-US" altLang="zh-CN" sz="800" dirty="0" smtClean="0"/>
              <a:t>max_lo-1</a:t>
            </a:r>
            <a:r>
              <a:rPr lang="zh-CN" altLang="en-US" sz="800" dirty="0" smtClean="0"/>
              <a:t>循环，</a:t>
            </a:r>
            <a:r>
              <a:rPr lang="en-US" altLang="zh-CN" sz="800" dirty="0" smtClean="0"/>
              <a:t>lo</a:t>
            </a:r>
            <a:r>
              <a:rPr lang="zh-CN" altLang="en-US" sz="800" dirty="0" smtClean="0"/>
              <a:t>到</a:t>
            </a:r>
            <a:r>
              <a:rPr lang="en-US" altLang="zh-CN" sz="800" dirty="0" err="1" smtClean="0"/>
              <a:t>max_lo</a:t>
            </a:r>
            <a:r>
              <a:rPr lang="zh-CN" altLang="en-US" sz="800" dirty="0" smtClean="0"/>
              <a:t>时，执行步骤</a:t>
            </a:r>
            <a:r>
              <a:rPr lang="en-US" altLang="zh-CN" sz="800" dirty="0" smtClean="0"/>
              <a:t>1</a:t>
            </a:r>
            <a:r>
              <a:rPr lang="zh-CN" altLang="en-US" sz="800" dirty="0" smtClean="0"/>
              <a:t>，然后</a:t>
            </a:r>
            <a:r>
              <a:rPr lang="en-US" altLang="zh-CN" sz="800" dirty="0" smtClean="0"/>
              <a:t>lo</a:t>
            </a:r>
            <a:r>
              <a:rPr lang="zh-CN" altLang="en-US" sz="800" dirty="0" smtClean="0"/>
              <a:t>继续从</a:t>
            </a:r>
            <a:r>
              <a:rPr lang="en-US" altLang="zh-CN" sz="800" dirty="0" smtClean="0"/>
              <a:t>0</a:t>
            </a:r>
            <a:r>
              <a:rPr lang="zh-CN" altLang="en-US" sz="800" dirty="0" smtClean="0"/>
              <a:t>到</a:t>
            </a:r>
            <a:r>
              <a:rPr lang="en-US" altLang="zh-CN" sz="800" dirty="0" smtClean="0"/>
              <a:t>max_lo-1</a:t>
            </a:r>
            <a:r>
              <a:rPr lang="zh-CN" altLang="en-US" sz="800" dirty="0" smtClean="0"/>
              <a:t>循环）</a:t>
            </a:r>
            <a:br>
              <a:rPr lang="zh-CN" altLang="en-US" sz="800" dirty="0" smtClean="0"/>
            </a:br>
            <a:r>
              <a:rPr lang="zh-CN" altLang="en-US" sz="800" dirty="0" smtClean="0"/>
              <a:t/>
            </a:r>
            <a:br>
              <a:rPr lang="zh-CN" altLang="en-US" sz="800" dirty="0" smtClean="0"/>
            </a:br>
            <a:r>
              <a:rPr lang="zh-CN" altLang="en-US" sz="800" dirty="0" smtClean="0"/>
              <a:t>根据下面的公式计算值：</a:t>
            </a:r>
            <a:br>
              <a:rPr lang="zh-CN" altLang="en-US" sz="800" dirty="0" smtClean="0"/>
            </a:br>
            <a:r>
              <a:rPr lang="en-US" altLang="zh-CN" sz="800" b="1" dirty="0" smtClean="0"/>
              <a:t>hi*(max_lo+1)+lo;</a:t>
            </a:r>
            <a:r>
              <a:rPr lang="en-US" altLang="zh-CN" sz="800" dirty="0" smtClean="0"/>
              <a:t/>
            </a:r>
            <a:br>
              <a:rPr lang="en-US" altLang="zh-CN" sz="800" dirty="0" smtClean="0"/>
            </a:br>
            <a:r>
              <a:rPr lang="en-US" altLang="zh-CN" sz="800" dirty="0" smtClean="0"/>
              <a:t/>
            </a:r>
            <a:br>
              <a:rPr lang="en-US" altLang="zh-CN" sz="800" dirty="0" smtClean="0"/>
            </a:br>
            <a:r>
              <a:rPr lang="zh-CN" altLang="en-US" sz="800" dirty="0" smtClean="0"/>
              <a:t>例如</a:t>
            </a:r>
            <a:r>
              <a:rPr lang="en-US" altLang="zh-CN" sz="800" dirty="0" smtClean="0"/>
              <a:t>hi</a:t>
            </a:r>
            <a:r>
              <a:rPr lang="zh-CN" altLang="en-US" sz="800" dirty="0" smtClean="0"/>
              <a:t>初始为</a:t>
            </a:r>
            <a:r>
              <a:rPr lang="en-US" altLang="zh-CN" sz="800" dirty="0" smtClean="0"/>
              <a:t>2</a:t>
            </a:r>
            <a:r>
              <a:rPr lang="zh-CN" altLang="en-US" sz="800" dirty="0" smtClean="0"/>
              <a:t>，</a:t>
            </a:r>
            <a:r>
              <a:rPr lang="en-US" altLang="zh-CN" sz="800" dirty="0" err="1" smtClean="0"/>
              <a:t>max_lo</a:t>
            </a:r>
            <a:r>
              <a:rPr lang="zh-CN" altLang="en-US" sz="800" dirty="0" smtClean="0"/>
              <a:t>为</a:t>
            </a:r>
            <a:r>
              <a:rPr lang="en-US" altLang="zh-CN" sz="800" dirty="0" smtClean="0"/>
              <a:t>3</a:t>
            </a:r>
            <a:br>
              <a:rPr lang="en-US" altLang="zh-CN" sz="800" dirty="0" smtClean="0"/>
            </a:br>
            <a:r>
              <a:rPr lang="zh-CN" altLang="en-US" sz="800" dirty="0" smtClean="0"/>
              <a:t>生成的值依次是：</a:t>
            </a:r>
            <a:br>
              <a:rPr lang="zh-CN" altLang="en-US" sz="800" dirty="0" smtClean="0"/>
            </a:br>
            <a:r>
              <a:rPr lang="zh-CN" altLang="en-US" sz="800" dirty="0" smtClean="0"/>
              <a:t>读取</a:t>
            </a:r>
            <a:r>
              <a:rPr lang="en-US" altLang="zh-CN" sz="800" dirty="0" smtClean="0"/>
              <a:t>hi</a:t>
            </a:r>
            <a:r>
              <a:rPr lang="zh-CN" altLang="en-US" sz="800" dirty="0" smtClean="0"/>
              <a:t>为</a:t>
            </a:r>
            <a:r>
              <a:rPr lang="en-US" altLang="zh-CN" sz="800" dirty="0" smtClean="0"/>
              <a:t>2</a:t>
            </a:r>
            <a:r>
              <a:rPr lang="zh-CN" altLang="en-US" sz="800" dirty="0" smtClean="0"/>
              <a:t>，写到数据库为</a:t>
            </a:r>
            <a:r>
              <a:rPr lang="en-US" altLang="zh-CN" sz="800" dirty="0" smtClean="0"/>
              <a:t>3</a:t>
            </a:r>
            <a:br>
              <a:rPr lang="en-US" altLang="zh-CN" sz="800" dirty="0" smtClean="0"/>
            </a:br>
            <a:r>
              <a:rPr lang="en-US" altLang="zh-CN" sz="800" dirty="0" smtClean="0"/>
              <a:t>2*(3+1)+0=8</a:t>
            </a:r>
            <a:br>
              <a:rPr lang="en-US" altLang="zh-CN" sz="800" dirty="0" smtClean="0"/>
            </a:br>
            <a:r>
              <a:rPr lang="en-US" altLang="zh-CN" sz="800" dirty="0" smtClean="0"/>
              <a:t>2*(3+1)+1=9</a:t>
            </a:r>
            <a:br>
              <a:rPr lang="en-US" altLang="zh-CN" sz="800" dirty="0" smtClean="0"/>
            </a:br>
            <a:r>
              <a:rPr lang="en-US" altLang="zh-CN" sz="800" dirty="0" smtClean="0"/>
              <a:t>2*(3+1)+2=10</a:t>
            </a:r>
            <a:br>
              <a:rPr lang="en-US" altLang="zh-CN" sz="800" dirty="0" smtClean="0"/>
            </a:br>
            <a:r>
              <a:rPr lang="en-US" altLang="zh-CN" sz="800" dirty="0" smtClean="0"/>
              <a:t>2*(3+1)+3=11</a:t>
            </a:r>
            <a:br>
              <a:rPr lang="en-US" altLang="zh-CN" sz="800" dirty="0" smtClean="0"/>
            </a:br>
            <a:r>
              <a:rPr lang="zh-CN" altLang="en-US" sz="800" dirty="0" smtClean="0"/>
              <a:t>这有次读写表</a:t>
            </a:r>
            <a:r>
              <a:rPr lang="en-US" altLang="zh-CN" sz="800" dirty="0" err="1" smtClean="0"/>
              <a:t>zhxy_hilo_tbl</a:t>
            </a:r>
            <a:r>
              <a:rPr lang="zh-CN" altLang="en-US" sz="800" dirty="0" smtClean="0"/>
              <a:t>操作，</a:t>
            </a:r>
            <a:r>
              <a:rPr lang="en-US" altLang="zh-CN" sz="800" dirty="0" smtClean="0"/>
              <a:t>hi</a:t>
            </a:r>
            <a:r>
              <a:rPr lang="zh-CN" altLang="en-US" sz="800" dirty="0" smtClean="0"/>
              <a:t>变为</a:t>
            </a:r>
            <a:r>
              <a:rPr lang="en-US" altLang="zh-CN" sz="800" dirty="0" smtClean="0"/>
              <a:t>3</a:t>
            </a:r>
            <a:r>
              <a:rPr lang="zh-CN" altLang="en-US" sz="800" dirty="0" smtClean="0"/>
              <a:t>，数据库成为</a:t>
            </a:r>
            <a:r>
              <a:rPr lang="en-US" altLang="zh-CN" sz="800" dirty="0" smtClean="0"/>
              <a:t>4</a:t>
            </a:r>
            <a:br>
              <a:rPr lang="en-US" altLang="zh-CN" sz="800" dirty="0" smtClean="0"/>
            </a:br>
            <a:r>
              <a:rPr lang="en-US" altLang="zh-CN" sz="800" dirty="0" smtClean="0"/>
              <a:t>3*(3+1)+0=12</a:t>
            </a:r>
            <a:br>
              <a:rPr lang="en-US" altLang="zh-CN" sz="800" dirty="0" smtClean="0"/>
            </a:br>
            <a:r>
              <a:rPr lang="en-US" altLang="zh-CN" sz="800" dirty="0" smtClean="0"/>
              <a:t>3*(3+1)+1=13</a:t>
            </a:r>
            <a:br>
              <a:rPr lang="en-US" altLang="zh-CN" sz="800" dirty="0" smtClean="0"/>
            </a:br>
            <a:r>
              <a:rPr lang="en-US" altLang="zh-CN" sz="800" dirty="0" smtClean="0"/>
              <a:t/>
            </a:r>
            <a:br>
              <a:rPr lang="en-US" altLang="zh-CN" sz="800" dirty="0" smtClean="0"/>
            </a:br>
            <a:r>
              <a:rPr lang="zh-CN" altLang="en-US" sz="800" dirty="0" smtClean="0"/>
              <a:t>关闭数据库，下次打开时，读取</a:t>
            </a:r>
            <a:r>
              <a:rPr lang="en-US" altLang="zh-CN" sz="800" dirty="0" smtClean="0"/>
              <a:t>hi</a:t>
            </a:r>
            <a:r>
              <a:rPr lang="zh-CN" altLang="en-US" sz="800" dirty="0" smtClean="0"/>
              <a:t>值为</a:t>
            </a:r>
            <a:r>
              <a:rPr lang="en-US" altLang="zh-CN" sz="800" dirty="0" smtClean="0"/>
              <a:t>4</a:t>
            </a:r>
            <a:r>
              <a:rPr lang="zh-CN" altLang="en-US" sz="800" dirty="0" smtClean="0"/>
              <a:t>，数据库变为</a:t>
            </a:r>
            <a:r>
              <a:rPr lang="en-US" altLang="zh-CN" sz="800" dirty="0" smtClean="0"/>
              <a:t>5</a:t>
            </a:r>
            <a:br>
              <a:rPr lang="en-US" altLang="zh-CN" sz="800" dirty="0" smtClean="0"/>
            </a:br>
            <a:r>
              <a:rPr lang="en-US" altLang="zh-CN" sz="800" dirty="0" smtClean="0"/>
              <a:t>4*(3+1)+0=16</a:t>
            </a:r>
            <a:br>
              <a:rPr lang="en-US" altLang="zh-CN" sz="800" dirty="0" smtClean="0"/>
            </a:br>
            <a:r>
              <a:rPr lang="en-US" altLang="zh-CN" sz="800" b="1" dirty="0" smtClean="0"/>
              <a:t/>
            </a:r>
            <a:br>
              <a:rPr lang="en-US" altLang="zh-CN" sz="800" b="1" dirty="0" smtClean="0"/>
            </a:br>
            <a:r>
              <a:rPr lang="zh-CN" altLang="en-US" sz="800" b="1" dirty="0" smtClean="0"/>
              <a:t>但是有一种特殊情况，就是</a:t>
            </a:r>
            <a:r>
              <a:rPr lang="en-US" altLang="zh-CN" sz="800" b="1" dirty="0" smtClean="0"/>
              <a:t>hi</a:t>
            </a:r>
            <a:r>
              <a:rPr lang="zh-CN" altLang="en-US" sz="800" b="1" dirty="0" smtClean="0"/>
              <a:t>是</a:t>
            </a:r>
            <a:r>
              <a:rPr lang="en-US" altLang="zh-CN" sz="800" b="1" dirty="0" smtClean="0"/>
              <a:t>0</a:t>
            </a:r>
            <a:r>
              <a:rPr lang="zh-CN" altLang="en-US" sz="800" b="1" dirty="0" smtClean="0"/>
              <a:t>的时候，那么第一个值不是</a:t>
            </a:r>
            <a:r>
              <a:rPr lang="en-US" altLang="zh-CN" sz="800" b="1" dirty="0" smtClean="0"/>
              <a:t>0*(max_lo+1)+0=0</a:t>
            </a:r>
            <a:br>
              <a:rPr lang="en-US" altLang="zh-CN" sz="800" b="1" dirty="0" smtClean="0"/>
            </a:br>
            <a:r>
              <a:rPr lang="zh-CN" altLang="en-US" sz="800" b="1" dirty="0" smtClean="0"/>
              <a:t>而是跳过</a:t>
            </a:r>
            <a:r>
              <a:rPr lang="en-US" altLang="zh-CN" sz="800" b="1" dirty="0" smtClean="0"/>
              <a:t>0</a:t>
            </a:r>
            <a:r>
              <a:rPr lang="zh-CN" altLang="en-US" sz="800" b="1" dirty="0" smtClean="0"/>
              <a:t>，直接就是</a:t>
            </a:r>
            <a:r>
              <a:rPr lang="en-US" altLang="zh-CN" sz="800" b="1" dirty="0" smtClean="0"/>
              <a:t>1</a:t>
            </a:r>
            <a:r>
              <a:rPr lang="en-US" altLang="zh-CN" sz="800"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0E40143-6C30-4F29-9501-90E70DA18077}" type="slidenum">
              <a:rPr lang="en-US" altLang="zh-CN" smtClean="0"/>
              <a:pPr/>
              <a:t>68</a:t>
            </a:fld>
            <a:endParaRPr lang="en-US" altLang="zh-CN" smtClean="0"/>
          </a:p>
        </p:txBody>
      </p:sp>
      <p:sp>
        <p:nvSpPr>
          <p:cNvPr id="74755" name="Rectangle 2"/>
          <p:cNvSpPr>
            <a:spLocks noGrp="1" noRot="1" noChangeAspect="1" noChangeArrowheads="1" noTextEdit="1"/>
          </p:cNvSpPr>
          <p:nvPr>
            <p:ph type="sldImg"/>
          </p:nvPr>
        </p:nvSpPr>
        <p:spPr>
          <a:xfrm>
            <a:off x="1143000" y="685800"/>
            <a:ext cx="4572000" cy="3429000"/>
          </a:xfrm>
          <a:prstGeom prst="rect">
            <a:avLst/>
          </a:prstGeom>
          <a:ln/>
        </p:spPr>
      </p:sp>
      <p:sp>
        <p:nvSpPr>
          <p:cNvPr id="74756" name="Rectangle 3"/>
          <p:cNvSpPr>
            <a:spLocks noGrp="1" noChangeArrowheads="1"/>
          </p:cNvSpPr>
          <p:nvPr>
            <p:ph type="body" idx="1"/>
          </p:nvPr>
        </p:nvSpPr>
        <p:spPr>
          <a:noFill/>
          <a:ln/>
        </p:spPr>
        <p:txBody>
          <a:bodyPr/>
          <a:lstStyle/>
          <a:p>
            <a:pPr eaLnBrk="1" hangingPunct="1"/>
            <a:r>
              <a:rPr lang="en-US" altLang="zh-CN" smtClean="0"/>
              <a:t>&lt;property name=</a:t>
            </a:r>
            <a:r>
              <a:rPr lang="en-US" altLang="zh-CN" i="1" smtClean="0"/>
              <a:t>"fullContent"</a:t>
            </a:r>
            <a:r>
              <a:rPr lang="en-US" altLang="zh-CN" smtClean="0"/>
              <a:t> formula=</a:t>
            </a:r>
            <a:r>
              <a:rPr lang="en-US" altLang="zh-CN" i="1" smtClean="0"/>
              <a:t>"(SELECT concat(TITLE, CONTENT) FROM NEWS WHERE ID=ID)"</a:t>
            </a:r>
            <a:r>
              <a:rPr lang="en-US" altLang="zh-CN" smtClean="0"/>
              <a: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444BE5A-876C-4AC1-9868-0C4E8CF50B64}" type="slidenum">
              <a:rPr lang="en-US" altLang="zh-CN" smtClean="0"/>
              <a:pPr/>
              <a:t>73</a:t>
            </a:fld>
            <a:endParaRPr lang="en-US" altLang="zh-CN" smtClean="0"/>
          </a:p>
        </p:txBody>
      </p:sp>
      <p:sp>
        <p:nvSpPr>
          <p:cNvPr id="75779" name="Rectangle 2"/>
          <p:cNvSpPr>
            <a:spLocks noGrp="1" noRot="1" noChangeAspect="1" noChangeArrowheads="1" noTextEdit="1"/>
          </p:cNvSpPr>
          <p:nvPr>
            <p:ph type="sldImg"/>
          </p:nvPr>
        </p:nvSpPr>
        <p:spPr>
          <a:xfrm>
            <a:off x="1143000" y="685800"/>
            <a:ext cx="4572000" cy="3429000"/>
          </a:xfrm>
          <a:prstGeom prst="rect">
            <a:avLst/>
          </a:prstGeom>
          <a:ln/>
        </p:spPr>
      </p:sp>
      <p:sp>
        <p:nvSpPr>
          <p:cNvPr id="75780" name="Rectangle 3"/>
          <p:cNvSpPr>
            <a:spLocks noGrp="1" noChangeArrowheads="1"/>
          </p:cNvSpPr>
          <p:nvPr>
            <p:ph type="body" idx="1"/>
          </p:nvPr>
        </p:nvSpPr>
        <p:spPr>
          <a:noFill/>
          <a:ln/>
        </p:spPr>
        <p:txBody>
          <a:bodyPr/>
          <a:lstStyle/>
          <a:p>
            <a:pPr marL="228600" indent="-228600" eaLnBrk="1" hangingPunct="1"/>
            <a:endParaRPr lang="zh-CN" altLang="zh-CN" sz="700" smtClean="0">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6C2B94C-AD05-4259-8FD1-3EBAA412F4E6}" type="slidenum">
              <a:rPr lang="en-US" altLang="zh-CN" smtClean="0"/>
              <a:pPr/>
              <a:t>74</a:t>
            </a:fld>
            <a:endParaRPr lang="en-US" altLang="zh-CN" smtClean="0"/>
          </a:p>
        </p:txBody>
      </p:sp>
      <p:sp>
        <p:nvSpPr>
          <p:cNvPr id="76803" name="Rectangle 2"/>
          <p:cNvSpPr>
            <a:spLocks noGrp="1" noRot="1" noChangeAspect="1" noChangeArrowheads="1" noTextEdit="1"/>
          </p:cNvSpPr>
          <p:nvPr>
            <p:ph type="sldImg"/>
          </p:nvPr>
        </p:nvSpPr>
        <p:spPr>
          <a:xfrm>
            <a:off x="1143000" y="685800"/>
            <a:ext cx="4572000" cy="3429000"/>
          </a:xfrm>
          <a:prstGeom prst="rect">
            <a:avLst/>
          </a:prstGeom>
          <a:ln/>
        </p:spPr>
      </p:sp>
      <p:sp>
        <p:nvSpPr>
          <p:cNvPr id="76804" name="Rectangle 3"/>
          <p:cNvSpPr>
            <a:spLocks noGrp="1" noChangeArrowheads="1"/>
          </p:cNvSpPr>
          <p:nvPr>
            <p:ph type="body" idx="1"/>
          </p:nvPr>
        </p:nvSpPr>
        <p:spPr>
          <a:noFill/>
          <a:ln/>
        </p:spPr>
        <p:txBody>
          <a:bodyPr/>
          <a:lstStyle/>
          <a:p>
            <a:pPr eaLnBrk="1" hangingPunct="1"/>
            <a:r>
              <a:rPr lang="zh-CN" altLang="en-US" sz="1100" smtClean="0"/>
              <a:t>组成关系中</a:t>
            </a:r>
            <a:r>
              <a:rPr lang="en-US" altLang="zh-CN" sz="1100" smtClean="0"/>
              <a:t>, </a:t>
            </a:r>
            <a:r>
              <a:rPr lang="zh-CN" altLang="en-US" sz="1100" b="1" smtClean="0">
                <a:solidFill>
                  <a:srgbClr val="0000FF"/>
                </a:solidFill>
              </a:rPr>
              <a:t>整件拥有部件的生命周期</a:t>
            </a:r>
            <a:r>
              <a:rPr lang="en-US" altLang="zh-CN" sz="1100" smtClean="0"/>
              <a:t>, </a:t>
            </a:r>
            <a:r>
              <a:rPr lang="zh-CN" altLang="en-US" sz="1100" smtClean="0"/>
              <a:t>所以整件删除时</a:t>
            </a:r>
            <a:r>
              <a:rPr lang="en-US" altLang="zh-CN" sz="1100" smtClean="0"/>
              <a:t>, </a:t>
            </a:r>
            <a:r>
              <a:rPr lang="zh-CN" altLang="en-US" sz="1100" smtClean="0"/>
              <a:t>部件一定会跟着删除</a:t>
            </a:r>
            <a:r>
              <a:rPr lang="en-US" altLang="zh-CN" sz="1100" smtClean="0"/>
              <a:t>. </a:t>
            </a:r>
            <a:r>
              <a:rPr lang="zh-CN" altLang="en-US" sz="1100" smtClean="0"/>
              <a:t>而且</a:t>
            </a:r>
            <a:r>
              <a:rPr lang="en-US" altLang="zh-CN" sz="1100" smtClean="0"/>
              <a:t>, </a:t>
            </a:r>
            <a:r>
              <a:rPr lang="zh-CN" altLang="en-US" sz="1100" smtClean="0"/>
              <a:t>多个整件不可以同时共享同一个部件。</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1EA03E9-D395-45FD-A7A9-4BDDE6D36F16}" type="slidenum">
              <a:rPr lang="en-US" altLang="zh-CN" smtClean="0">
                <a:ea typeface="宋体" charset="-122"/>
              </a:rPr>
              <a:pPr/>
              <a:t>117</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xfrm>
            <a:off x="1143000" y="685800"/>
            <a:ext cx="4572000" cy="3429000"/>
          </a:xfrm>
          <a:prstGeom prst="rect">
            <a:avLst/>
          </a:prstGeom>
          <a:ln/>
        </p:spPr>
      </p:sp>
      <p:sp>
        <p:nvSpPr>
          <p:cNvPr id="54276" name="Rectangle 3"/>
          <p:cNvSpPr>
            <a:spLocks noGrp="1" noChangeArrowheads="1"/>
          </p:cNvSpPr>
          <p:nvPr>
            <p:ph type="body" idx="1"/>
          </p:nvPr>
        </p:nvSpPr>
        <p:spPr>
          <a:noFill/>
          <a:ln/>
        </p:spPr>
        <p:txBody>
          <a:bodyPr/>
          <a:lstStyle/>
          <a:p>
            <a:pPr eaLnBrk="1" hangingPunct="1">
              <a:lnSpc>
                <a:spcPct val="80000"/>
              </a:lnSpc>
            </a:pPr>
            <a:r>
              <a:rPr lang="en-US" altLang="zh-CN" sz="900" smtClean="0">
                <a:ea typeface="宋体" charset="-122"/>
              </a:rPr>
              <a:t>Customer customer = </a:t>
            </a:r>
            <a:r>
              <a:rPr lang="en-US" altLang="zh-CN" sz="900" b="1" smtClean="0">
                <a:ea typeface="宋体" charset="-122"/>
              </a:rPr>
              <a:t>new</a:t>
            </a:r>
            <a:r>
              <a:rPr lang="en-US" altLang="zh-CN" sz="900" smtClean="0">
                <a:ea typeface="宋体" charset="-122"/>
              </a:rPr>
              <a:t> Customer("Tom");</a:t>
            </a:r>
          </a:p>
          <a:p>
            <a:pPr eaLnBrk="1" hangingPunct="1">
              <a:lnSpc>
                <a:spcPct val="80000"/>
              </a:lnSpc>
            </a:pPr>
            <a:r>
              <a:rPr lang="en-US" altLang="zh-CN" sz="900" smtClean="0">
                <a:ea typeface="宋体" charset="-122"/>
              </a:rPr>
              <a:t>Order order1 = </a:t>
            </a:r>
            <a:r>
              <a:rPr lang="en-US" altLang="zh-CN" sz="900" b="1" smtClean="0">
                <a:ea typeface="宋体" charset="-122"/>
              </a:rPr>
              <a:t>new</a:t>
            </a:r>
            <a:r>
              <a:rPr lang="en-US" altLang="zh-CN" sz="900" smtClean="0">
                <a:ea typeface="宋体" charset="-122"/>
              </a:rPr>
              <a:t> Order("Tom_Order_1");</a:t>
            </a:r>
          </a:p>
          <a:p>
            <a:pPr eaLnBrk="1" hangingPunct="1">
              <a:lnSpc>
                <a:spcPct val="80000"/>
              </a:lnSpc>
            </a:pPr>
            <a:r>
              <a:rPr lang="en-US" altLang="zh-CN" sz="900" smtClean="0">
                <a:ea typeface="宋体" charset="-122"/>
              </a:rPr>
              <a:t>Order order2 = </a:t>
            </a:r>
            <a:r>
              <a:rPr lang="en-US" altLang="zh-CN" sz="900" b="1" smtClean="0">
                <a:ea typeface="宋体" charset="-122"/>
              </a:rPr>
              <a:t>new</a:t>
            </a:r>
            <a:r>
              <a:rPr lang="en-US" altLang="zh-CN" sz="900" smtClean="0">
                <a:ea typeface="宋体" charset="-122"/>
              </a:rPr>
              <a:t> Order("Tom_Order_2");</a:t>
            </a:r>
          </a:p>
          <a:p>
            <a:pPr eaLnBrk="1" hangingPunct="1">
              <a:lnSpc>
                <a:spcPct val="80000"/>
              </a:lnSpc>
            </a:pPr>
            <a:r>
              <a:rPr lang="en-US" altLang="zh-CN" sz="900" smtClean="0">
                <a:ea typeface="宋体" charset="-122"/>
              </a:rPr>
              <a:t>order1.setCustomer(customer);</a:t>
            </a:r>
          </a:p>
          <a:p>
            <a:pPr eaLnBrk="1" hangingPunct="1">
              <a:lnSpc>
                <a:spcPct val="80000"/>
              </a:lnSpc>
            </a:pPr>
            <a:r>
              <a:rPr lang="en-US" altLang="zh-CN" sz="900" smtClean="0">
                <a:ea typeface="宋体" charset="-122"/>
              </a:rPr>
              <a:t>order2.setCustomer(customer);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customer2 = </a:t>
            </a:r>
            <a:r>
              <a:rPr lang="en-US" altLang="zh-CN" sz="900" b="1" smtClean="0">
                <a:ea typeface="宋体" charset="-122"/>
              </a:rPr>
              <a:t>new</a:t>
            </a:r>
            <a:r>
              <a:rPr lang="en-US" altLang="zh-CN" sz="900" smtClean="0">
                <a:ea typeface="宋体" charset="-122"/>
              </a:rPr>
              <a:t> Customer("Jerry");</a:t>
            </a:r>
          </a:p>
          <a:p>
            <a:pPr eaLnBrk="1" hangingPunct="1">
              <a:lnSpc>
                <a:spcPct val="80000"/>
              </a:lnSpc>
            </a:pPr>
            <a:r>
              <a:rPr lang="en-US" altLang="zh-CN" sz="900" smtClean="0">
                <a:ea typeface="宋体" charset="-122"/>
              </a:rPr>
              <a:t>Order order3 = </a:t>
            </a:r>
            <a:r>
              <a:rPr lang="en-US" altLang="zh-CN" sz="900" b="1" smtClean="0">
                <a:ea typeface="宋体" charset="-122"/>
              </a:rPr>
              <a:t>new</a:t>
            </a:r>
            <a:r>
              <a:rPr lang="en-US" altLang="zh-CN" sz="900" smtClean="0">
                <a:ea typeface="宋体" charset="-122"/>
              </a:rPr>
              <a:t> Order("Jerry_Order_1");</a:t>
            </a:r>
          </a:p>
          <a:p>
            <a:pPr eaLnBrk="1" hangingPunct="1">
              <a:lnSpc>
                <a:spcPct val="80000"/>
              </a:lnSpc>
            </a:pPr>
            <a:r>
              <a:rPr lang="en-US" altLang="zh-CN" sz="900" smtClean="0">
                <a:ea typeface="宋体" charset="-122"/>
              </a:rPr>
              <a:t>order3.setCustomer(customer2);</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customer3 = </a:t>
            </a:r>
            <a:r>
              <a:rPr lang="en-US" altLang="zh-CN" sz="900" b="1" smtClean="0">
                <a:ea typeface="宋体" charset="-122"/>
              </a:rPr>
              <a:t>new</a:t>
            </a:r>
            <a:r>
              <a:rPr lang="en-US" altLang="zh-CN" sz="900" smtClean="0">
                <a:ea typeface="宋体" charset="-122"/>
              </a:rPr>
              <a:t> Customer("Kingkong");</a:t>
            </a:r>
          </a:p>
          <a:p>
            <a:pPr eaLnBrk="1" hangingPunct="1">
              <a:lnSpc>
                <a:spcPct val="80000"/>
              </a:lnSpc>
            </a:pPr>
            <a:r>
              <a:rPr lang="en-US" altLang="zh-CN" sz="900" smtClean="0">
                <a:ea typeface="宋体" charset="-122"/>
              </a:rPr>
              <a:t>Order order4 = </a:t>
            </a:r>
            <a:r>
              <a:rPr lang="en-US" altLang="zh-CN" sz="900" b="1" smtClean="0">
                <a:ea typeface="宋体" charset="-122"/>
              </a:rPr>
              <a:t>new</a:t>
            </a:r>
            <a:r>
              <a:rPr lang="en-US" altLang="zh-CN" sz="900" smtClean="0">
                <a:ea typeface="宋体" charset="-122"/>
              </a:rPr>
              <a:t> Order("Kingkong_Order_1");</a:t>
            </a:r>
          </a:p>
          <a:p>
            <a:pPr eaLnBrk="1" hangingPunct="1">
              <a:lnSpc>
                <a:spcPct val="80000"/>
              </a:lnSpc>
            </a:pPr>
            <a:r>
              <a:rPr lang="en-US" altLang="zh-CN" sz="900" smtClean="0">
                <a:ea typeface="宋体" charset="-122"/>
              </a:rPr>
              <a:t>order4.setCustomer(customer3);</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Customer customer4 = </a:t>
            </a:r>
            <a:r>
              <a:rPr lang="en-US" altLang="zh-CN" sz="900" b="1" smtClean="0">
                <a:ea typeface="宋体" charset="-122"/>
              </a:rPr>
              <a:t>new</a:t>
            </a:r>
            <a:r>
              <a:rPr lang="en-US" altLang="zh-CN" sz="900" smtClean="0">
                <a:ea typeface="宋体" charset="-122"/>
              </a:rPr>
              <a:t> Customer("Simpleit");</a:t>
            </a:r>
          </a:p>
          <a:p>
            <a:pPr eaLnBrk="1" hangingPunct="1">
              <a:lnSpc>
                <a:spcPct val="80000"/>
              </a:lnSpc>
            </a:pPr>
            <a:r>
              <a:rPr lang="en-US" altLang="zh-CN" sz="900" smtClean="0">
                <a:ea typeface="宋体" charset="-122"/>
              </a:rPr>
              <a:t>Order order5 = </a:t>
            </a:r>
            <a:r>
              <a:rPr lang="en-US" altLang="zh-CN" sz="900" b="1" smtClean="0">
                <a:ea typeface="宋体" charset="-122"/>
              </a:rPr>
              <a:t>new</a:t>
            </a:r>
            <a:r>
              <a:rPr lang="en-US" altLang="zh-CN" sz="900" smtClean="0">
                <a:ea typeface="宋体" charset="-122"/>
              </a:rPr>
              <a:t> Order("Simpleit_Order_1");</a:t>
            </a:r>
          </a:p>
          <a:p>
            <a:pPr eaLnBrk="1" hangingPunct="1">
              <a:lnSpc>
                <a:spcPct val="80000"/>
              </a:lnSpc>
            </a:pPr>
            <a:r>
              <a:rPr lang="en-US" altLang="zh-CN" sz="900" smtClean="0">
                <a:ea typeface="宋体" charset="-122"/>
              </a:rPr>
              <a:t>order5.setCustomer(customer4);</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Order order6 = </a:t>
            </a:r>
            <a:r>
              <a:rPr lang="en-US" altLang="zh-CN" sz="900" b="1" smtClean="0">
                <a:ea typeface="宋体" charset="-122"/>
              </a:rPr>
              <a:t>new</a:t>
            </a:r>
            <a:r>
              <a:rPr lang="en-US" altLang="zh-CN" sz="900" smtClean="0">
                <a:ea typeface="宋体" charset="-122"/>
              </a:rPr>
              <a:t> Order("Unknown_Order");</a:t>
            </a:r>
          </a:p>
          <a:p>
            <a:pPr eaLnBrk="1" hangingPunct="1">
              <a:lnSpc>
                <a:spcPct val="80000"/>
              </a:lnSpc>
            </a:pPr>
            <a:endParaRPr lang="en-US" altLang="zh-CN" sz="900" smtClean="0">
              <a:ea typeface="宋体" charset="-122"/>
            </a:endParaRPr>
          </a:p>
          <a:p>
            <a:pPr eaLnBrk="1" hangingPunct="1">
              <a:lnSpc>
                <a:spcPct val="80000"/>
              </a:lnSpc>
            </a:pPr>
            <a:r>
              <a:rPr lang="en-US" altLang="zh-CN" sz="900" smtClean="0">
                <a:ea typeface="宋体" charset="-122"/>
              </a:rPr>
              <a:t>session.save(order1);</a:t>
            </a:r>
          </a:p>
          <a:p>
            <a:pPr eaLnBrk="1" hangingPunct="1">
              <a:lnSpc>
                <a:spcPct val="80000"/>
              </a:lnSpc>
            </a:pPr>
            <a:r>
              <a:rPr lang="en-US" altLang="zh-CN" sz="900" smtClean="0">
                <a:ea typeface="宋体" charset="-122"/>
              </a:rPr>
              <a:t>session.save(order2);</a:t>
            </a:r>
          </a:p>
          <a:p>
            <a:pPr eaLnBrk="1" hangingPunct="1">
              <a:lnSpc>
                <a:spcPct val="80000"/>
              </a:lnSpc>
            </a:pPr>
            <a:r>
              <a:rPr lang="en-US" altLang="zh-CN" sz="900" smtClean="0">
                <a:ea typeface="宋体" charset="-122"/>
              </a:rPr>
              <a:t>session.save(order3);</a:t>
            </a:r>
          </a:p>
          <a:p>
            <a:pPr eaLnBrk="1" hangingPunct="1">
              <a:lnSpc>
                <a:spcPct val="80000"/>
              </a:lnSpc>
            </a:pPr>
            <a:r>
              <a:rPr lang="en-US" altLang="zh-CN" sz="900" smtClean="0">
                <a:ea typeface="宋体" charset="-122"/>
              </a:rPr>
              <a:t>session.save(order4);</a:t>
            </a:r>
          </a:p>
          <a:p>
            <a:pPr eaLnBrk="1" hangingPunct="1">
              <a:lnSpc>
                <a:spcPct val="80000"/>
              </a:lnSpc>
            </a:pPr>
            <a:r>
              <a:rPr lang="en-US" altLang="zh-CN" sz="900" smtClean="0">
                <a:ea typeface="宋体" charset="-122"/>
              </a:rPr>
              <a:t>session.save(order5);</a:t>
            </a:r>
          </a:p>
          <a:p>
            <a:pPr eaLnBrk="1" hangingPunct="1">
              <a:lnSpc>
                <a:spcPct val="80000"/>
              </a:lnSpc>
            </a:pPr>
            <a:r>
              <a:rPr lang="en-US" altLang="zh-CN" sz="900" smtClean="0">
                <a:ea typeface="宋体" charset="-122"/>
              </a:rPr>
              <a:t>session.save(order6);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8F6DC83-98C8-4F37-A05F-757BBC53573F}" type="slidenum">
              <a:rPr lang="en-US" altLang="zh-CN" smtClean="0">
                <a:ea typeface="宋体" charset="-122"/>
              </a:rPr>
              <a:pPr/>
              <a:t>128</a:t>
            </a:fld>
            <a:endParaRPr lang="en-US" altLang="zh-CN" smtClean="0">
              <a:ea typeface="宋体" charset="-122"/>
            </a:endParaRPr>
          </a:p>
        </p:txBody>
      </p:sp>
      <p:sp>
        <p:nvSpPr>
          <p:cNvPr id="55299" name="Rectangle 2"/>
          <p:cNvSpPr>
            <a:spLocks noGrp="1" noRot="1" noChangeAspect="1" noChangeArrowheads="1" noTextEdit="1"/>
          </p:cNvSpPr>
          <p:nvPr>
            <p:ph type="sldImg"/>
          </p:nvPr>
        </p:nvSpPr>
        <p:spPr>
          <a:xfrm>
            <a:off x="1143000" y="685800"/>
            <a:ext cx="4572000" cy="3429000"/>
          </a:xfrm>
          <a:prstGeom prst="rect">
            <a:avLst/>
          </a:prstGeom>
          <a:ln/>
        </p:spPr>
      </p:sp>
      <p:sp>
        <p:nvSpPr>
          <p:cNvPr id="55300" name="Rectangle 3"/>
          <p:cNvSpPr>
            <a:spLocks noGrp="1" noChangeArrowheads="1"/>
          </p:cNvSpPr>
          <p:nvPr>
            <p:ph type="body" idx="1"/>
          </p:nvPr>
        </p:nvSpPr>
        <p:spPr>
          <a:noFill/>
          <a:ln/>
        </p:spPr>
        <p:txBody>
          <a:bodyPr/>
          <a:lstStyle/>
          <a:p>
            <a:pPr eaLnBrk="1" hangingPunct="1"/>
            <a:r>
              <a:rPr lang="zh-CN" altLang="en-US" smtClean="0">
                <a:ea typeface="楷体_GB2312" pitchFamily="49" charset="-122"/>
              </a:rPr>
              <a:t>对于 </a:t>
            </a:r>
            <a:r>
              <a:rPr lang="en-US" altLang="zh-CN" smtClean="0">
                <a:ea typeface="楷体_GB2312" pitchFamily="49" charset="-122"/>
              </a:rPr>
              <a:t>1-1 </a:t>
            </a:r>
            <a:r>
              <a:rPr lang="zh-CN" altLang="en-US" smtClean="0">
                <a:ea typeface="楷体_GB2312" pitchFamily="49" charset="-122"/>
              </a:rPr>
              <a:t>关联</a:t>
            </a:r>
            <a:r>
              <a:rPr lang="en-US" altLang="zh-CN" smtClean="0">
                <a:ea typeface="楷体_GB2312" pitchFamily="49" charset="-122"/>
              </a:rPr>
              <a:t>, </a:t>
            </a:r>
            <a:r>
              <a:rPr lang="zh-CN" altLang="en-US" smtClean="0">
                <a:ea typeface="楷体_GB2312" pitchFamily="49" charset="-122"/>
              </a:rPr>
              <a:t>如果使用延迟加载策略</a:t>
            </a:r>
            <a:r>
              <a:rPr lang="en-US" altLang="zh-CN" smtClean="0">
                <a:ea typeface="楷体_GB2312" pitchFamily="49" charset="-122"/>
              </a:rPr>
              <a:t>, </a:t>
            </a:r>
            <a:r>
              <a:rPr lang="zh-CN" altLang="en-US" smtClean="0">
                <a:ea typeface="楷体_GB2312" pitchFamily="49" charset="-122"/>
              </a:rPr>
              <a:t>必须把 </a:t>
            </a:r>
            <a:r>
              <a:rPr lang="en-US" altLang="zh-CN" smtClean="0">
                <a:ea typeface="楷体_GB2312" pitchFamily="49" charset="-122"/>
              </a:rPr>
              <a:t>&lt;one-to-one&gt; </a:t>
            </a:r>
            <a:r>
              <a:rPr lang="zh-CN" altLang="en-US" smtClean="0">
                <a:ea typeface="楷体_GB2312" pitchFamily="49" charset="-122"/>
              </a:rPr>
              <a:t>元素的 </a:t>
            </a:r>
            <a:r>
              <a:rPr lang="en-US" altLang="zh-CN" smtClean="0">
                <a:ea typeface="楷体_GB2312" pitchFamily="49" charset="-122"/>
              </a:rPr>
              <a:t>constrained </a:t>
            </a:r>
            <a:r>
              <a:rPr lang="zh-CN" altLang="en-US" smtClean="0">
                <a:ea typeface="楷体_GB2312" pitchFamily="49" charset="-122"/>
              </a:rPr>
              <a:t>属性设为 </a:t>
            </a:r>
            <a:r>
              <a:rPr lang="en-US" altLang="zh-CN" smtClean="0">
                <a:ea typeface="楷体_GB2312" pitchFamily="49" charset="-122"/>
              </a:rPr>
              <a:t>true. </a:t>
            </a:r>
            <a:r>
              <a:rPr lang="en-US" altLang="zh-CN" b="1" smtClean="0">
                <a:solidFill>
                  <a:schemeClr val="accent2"/>
                </a:solidFill>
                <a:ea typeface="楷体_GB2312" pitchFamily="49" charset="-122"/>
              </a:rPr>
              <a:t>&lt;one-to-one&gt; </a:t>
            </a:r>
            <a:r>
              <a:rPr lang="zh-CN" altLang="en-US" b="1" smtClean="0">
                <a:solidFill>
                  <a:schemeClr val="accent2"/>
                </a:solidFill>
                <a:ea typeface="楷体_GB2312" pitchFamily="49" charset="-122"/>
              </a:rPr>
              <a:t>元素的 </a:t>
            </a:r>
            <a:r>
              <a:rPr lang="en-US" altLang="zh-CN" b="1" smtClean="0">
                <a:solidFill>
                  <a:schemeClr val="accent2"/>
                </a:solidFill>
                <a:ea typeface="楷体_GB2312" pitchFamily="49" charset="-122"/>
              </a:rPr>
              <a:t>constrained</a:t>
            </a:r>
            <a:r>
              <a:rPr lang="en-US" altLang="zh-CN" smtClean="0">
                <a:ea typeface="楷体_GB2312" pitchFamily="49" charset="-122"/>
              </a:rPr>
              <a:t> </a:t>
            </a:r>
            <a:r>
              <a:rPr lang="zh-CN" altLang="en-US" smtClean="0">
                <a:ea typeface="楷体_GB2312" pitchFamily="49" charset="-122"/>
              </a:rPr>
              <a:t>属性与 </a:t>
            </a:r>
            <a:r>
              <a:rPr lang="en-US" altLang="zh-CN" smtClean="0">
                <a:ea typeface="楷体_GB2312" pitchFamily="49" charset="-122"/>
              </a:rPr>
              <a:t>&lt;many-to-one&gt; </a:t>
            </a:r>
            <a:r>
              <a:rPr lang="zh-CN" altLang="en-US" smtClean="0">
                <a:ea typeface="楷体_GB2312" pitchFamily="49" charset="-122"/>
              </a:rPr>
              <a:t>元素的 </a:t>
            </a:r>
            <a:r>
              <a:rPr lang="en-US" altLang="zh-CN" smtClean="0">
                <a:ea typeface="楷体_GB2312" pitchFamily="49" charset="-122"/>
              </a:rPr>
              <a:t>not-null </a:t>
            </a:r>
            <a:r>
              <a:rPr lang="zh-CN" altLang="en-US" smtClean="0">
                <a:ea typeface="楷体_GB2312" pitchFamily="49" charset="-122"/>
              </a:rPr>
              <a:t>属性在语义上类似</a:t>
            </a:r>
            <a:r>
              <a:rPr lang="en-US" altLang="zh-CN" smtClean="0">
                <a:ea typeface="楷体_GB2312" pitchFamily="49" charset="-122"/>
              </a:rPr>
              <a:t>, </a:t>
            </a:r>
            <a:r>
              <a:rPr lang="zh-CN" altLang="en-US" smtClean="0">
                <a:ea typeface="楷体_GB2312" pitchFamily="49" charset="-122"/>
              </a:rPr>
              <a:t>它表明 </a:t>
            </a:r>
            <a:r>
              <a:rPr lang="en-US" altLang="zh-CN" smtClean="0">
                <a:ea typeface="楷体_GB2312" pitchFamily="49" charset="-122"/>
              </a:rPr>
              <a:t>Order </a:t>
            </a:r>
            <a:r>
              <a:rPr lang="zh-CN" altLang="en-US" smtClean="0">
                <a:ea typeface="楷体_GB2312" pitchFamily="49" charset="-122"/>
              </a:rPr>
              <a:t>对象必须和一个 </a:t>
            </a:r>
            <a:r>
              <a:rPr lang="en-US" altLang="zh-CN" smtClean="0">
                <a:ea typeface="楷体_GB2312" pitchFamily="49" charset="-122"/>
              </a:rPr>
              <a:t>Customer </a:t>
            </a:r>
            <a:r>
              <a:rPr lang="zh-CN" altLang="en-US" smtClean="0">
                <a:ea typeface="楷体_GB2312" pitchFamily="49" charset="-122"/>
              </a:rPr>
              <a:t>对象关联</a:t>
            </a:r>
            <a:r>
              <a:rPr lang="en-US" altLang="zh-CN" smtClean="0">
                <a:ea typeface="楷体_GB2312" pitchFamily="49" charset="-122"/>
              </a:rPr>
              <a:t>, </a:t>
            </a:r>
            <a:r>
              <a:rPr lang="zh-CN" altLang="en-US" smtClean="0">
                <a:ea typeface="楷体_GB2312" pitchFamily="49" charset="-122"/>
              </a:rPr>
              <a:t>即 </a:t>
            </a:r>
            <a:r>
              <a:rPr lang="en-US" altLang="zh-CN" smtClean="0">
                <a:ea typeface="楷体_GB2312" pitchFamily="49" charset="-122"/>
              </a:rPr>
              <a:t>Order </a:t>
            </a:r>
            <a:r>
              <a:rPr lang="zh-CN" altLang="en-US" smtClean="0">
                <a:ea typeface="楷体_GB2312" pitchFamily="49" charset="-122"/>
              </a:rPr>
              <a:t>对象的 </a:t>
            </a:r>
            <a:r>
              <a:rPr lang="en-US" altLang="zh-CN" smtClean="0">
                <a:ea typeface="楷体_GB2312" pitchFamily="49" charset="-122"/>
              </a:rPr>
              <a:t>customer </a:t>
            </a:r>
            <a:r>
              <a:rPr lang="zh-CN" altLang="en-US" smtClean="0">
                <a:ea typeface="楷体_GB2312" pitchFamily="49" charset="-122"/>
              </a:rPr>
              <a:t>属性不允许为 </a:t>
            </a:r>
            <a:r>
              <a:rPr lang="en-US" altLang="zh-CN" smtClean="0">
                <a:ea typeface="楷体_GB2312" pitchFamily="49" charset="-122"/>
              </a:rPr>
              <a:t>null.</a:t>
            </a:r>
          </a:p>
          <a:p>
            <a:pPr eaLnBrk="1" hangingPunct="1"/>
            <a:endParaRPr lang="en-US" altLang="zh-CN" smtClean="0">
              <a:ea typeface="宋体" charset="-122"/>
            </a:endParaRPr>
          </a:p>
          <a:p>
            <a:pPr eaLnBrk="1" hangingPunct="1"/>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To specify the </a:t>
            </a:r>
            <a:r>
              <a:rPr lang="en-US" altLang="zh-CN" sz="1200" b="0" i="0" kern="1200" dirty="0" err="1" smtClean="0">
                <a:solidFill>
                  <a:schemeClr val="tx1"/>
                </a:solidFill>
                <a:effectLst/>
                <a:latin typeface="+mn-lt"/>
                <a:ea typeface="+mn-ea"/>
                <a:cs typeface="+mn-cs"/>
              </a:rPr>
              <a:t>java.io.tmpdir</a:t>
            </a:r>
            <a:r>
              <a:rPr lang="en-US" altLang="zh-CN" sz="1200" b="0" i="0" kern="1200" dirty="0" smtClean="0">
                <a:solidFill>
                  <a:schemeClr val="tx1"/>
                </a:solidFill>
                <a:effectLst/>
                <a:latin typeface="+mn-lt"/>
                <a:ea typeface="+mn-ea"/>
                <a:cs typeface="+mn-cs"/>
              </a:rPr>
              <a:t> System property, you can invoke the JVM as follows:</a:t>
            </a:r>
          </a:p>
          <a:p>
            <a:pPr latinLnBrk="0"/>
            <a:r>
              <a:rPr lang="en-US" altLang="zh-CN" dirty="0" smtClean="0">
                <a:effectLst/>
              </a:rPr>
              <a:t>java -</a:t>
            </a:r>
            <a:r>
              <a:rPr lang="en-US" altLang="zh-CN" sz="1200" kern="1200" dirty="0" err="1" smtClean="0">
                <a:solidFill>
                  <a:schemeClr val="tx1"/>
                </a:solidFill>
                <a:effectLst/>
                <a:latin typeface="+mn-lt"/>
                <a:ea typeface="+mn-ea"/>
                <a:cs typeface="+mn-cs"/>
              </a:rPr>
              <a:t>Djava</a:t>
            </a:r>
            <a:r>
              <a:rPr lang="en-US" altLang="zh-CN" dirty="0" err="1" smtClean="0">
                <a:effectLst/>
              </a:rPr>
              <a:t>.io.tmpdir</a:t>
            </a:r>
            <a:r>
              <a:rPr lang="en-US" altLang="zh-CN" dirty="0" smtClean="0">
                <a:effectLst/>
              </a:rPr>
              <a:t>=/path/to/</a:t>
            </a:r>
            <a:r>
              <a:rPr lang="en-US" altLang="zh-CN" dirty="0" err="1" smtClean="0">
                <a:effectLst/>
              </a:rPr>
              <a:t>tmpdir</a:t>
            </a:r>
            <a:endParaRPr lang="en-US" altLang="zh-CN" dirty="0" smtClean="0">
              <a:effectLst/>
            </a:endParaRPr>
          </a:p>
          <a:p>
            <a:pPr latinLnBrk="0"/>
            <a:endParaRPr lang="en-US" altLang="zh-CN" sz="1200" b="1"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By default this value should come from the TMP environment variable on Windows systems</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0640B4E-3909-4A33-A460-3E537D343403}" type="slidenum">
              <a:rPr lang="zh-CN" altLang="en-US" smtClean="0"/>
              <a:t>153</a:t>
            </a:fld>
            <a:endParaRPr lang="zh-CN" altLang="en-US"/>
          </a:p>
        </p:txBody>
      </p:sp>
    </p:spTree>
    <p:extLst>
      <p:ext uri="{BB962C8B-B14F-4D97-AF65-F5344CB8AC3E}">
        <p14:creationId xmlns:p14="http://schemas.microsoft.com/office/powerpoint/2010/main" val="124142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F57067B-48E5-4507-83A6-007F0A7596AB}" type="slidenum">
              <a:rPr lang="en-US" altLang="zh-CN"/>
              <a:pPr>
                <a:defRPr/>
              </a:pPr>
              <a:t>‹#›</a:t>
            </a:fld>
            <a:endParaRPr lang="en-US" altLang="zh-CN"/>
          </a:p>
        </p:txBody>
      </p:sp>
    </p:spTree>
    <p:extLst>
      <p:ext uri="{BB962C8B-B14F-4D97-AF65-F5344CB8AC3E}">
        <p14:creationId xmlns:p14="http://schemas.microsoft.com/office/powerpoint/2010/main" val="177287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Hibernate</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9632"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准备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环境</a:t>
            </a:r>
          </a:p>
        </p:txBody>
      </p:sp>
      <p:sp>
        <p:nvSpPr>
          <p:cNvPr id="15363" name="Rectangle 3"/>
          <p:cNvSpPr>
            <a:spLocks noGrp="1" noChangeArrowheads="1"/>
          </p:cNvSpPr>
          <p:nvPr>
            <p:ph type="body" idx="1"/>
          </p:nvPr>
        </p:nvSpPr>
        <p:spPr>
          <a:xfrm>
            <a:off x="214282" y="1672244"/>
            <a:ext cx="8653462" cy="4997116"/>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导入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必须的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r>
              <a:rPr lang="en-US" altLang="zh-CN" sz="2800" dirty="0" smtClean="0">
                <a:latin typeface="Arial Unicode MS" pitchFamily="34" charset="-122"/>
                <a:ea typeface="Arial Unicode MS" pitchFamily="34" charset="-122"/>
                <a:cs typeface="Arial Unicode MS" pitchFamily="34" charset="-122"/>
              </a:rPr>
              <a:t>:</a:t>
            </a: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eaLnBrk="1" hangingPunct="1"/>
            <a:endParaRPr lang="en-US" altLang="zh-CN" sz="2800" dirty="0">
              <a:latin typeface="Arial Unicode MS" pitchFamily="34" charset="-122"/>
              <a:ea typeface="Arial Unicode MS" pitchFamily="34" charset="-122"/>
              <a:cs typeface="Arial Unicode MS" pitchFamily="34" charset="-122"/>
            </a:endParaRPr>
          </a:p>
          <a:p>
            <a:pPr eaLnBrk="1" hangingPunct="1"/>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endParaRPr lang="en-US" altLang="zh-CN" sz="2800" dirty="0">
              <a:latin typeface="Arial Unicode MS" pitchFamily="34" charset="-122"/>
              <a:ea typeface="Arial Unicode MS" pitchFamily="34" charset="-122"/>
              <a:cs typeface="Arial Unicode MS" pitchFamily="34" charset="-122"/>
            </a:endParaRPr>
          </a:p>
          <a:p>
            <a:pPr eaLnBrk="1" hangingPunct="1"/>
            <a:r>
              <a:rPr lang="zh-CN" altLang="en-US" sz="2800" dirty="0" smtClean="0">
                <a:latin typeface="Arial Unicode MS" pitchFamily="34" charset="-122"/>
                <a:ea typeface="Arial Unicode MS" pitchFamily="34" charset="-122"/>
                <a:cs typeface="Arial Unicode MS" pitchFamily="34" charset="-122"/>
              </a:rPr>
              <a:t>加入数据库驱动的 </a:t>
            </a:r>
            <a:r>
              <a:rPr lang="en-US" altLang="zh-CN" sz="2800" dirty="0" smtClean="0">
                <a:latin typeface="Arial Unicode MS" pitchFamily="34" charset="-122"/>
                <a:ea typeface="Arial Unicode MS" pitchFamily="34" charset="-122"/>
                <a:cs typeface="Arial Unicode MS" pitchFamily="34" charset="-122"/>
              </a:rPr>
              <a:t>jar </a:t>
            </a:r>
            <a:r>
              <a:rPr lang="zh-CN" altLang="en-US" sz="2800" dirty="0" smtClean="0">
                <a:latin typeface="Arial Unicode MS" pitchFamily="34" charset="-122"/>
                <a:ea typeface="Arial Unicode MS" pitchFamily="34" charset="-122"/>
                <a:cs typeface="Arial Unicode MS" pitchFamily="34" charset="-122"/>
              </a:rPr>
              <a:t>包：</a:t>
            </a:r>
            <a:endParaRPr lang="en-US" altLang="zh-CN" sz="2800" dirty="0" smtClean="0">
              <a:latin typeface="Arial Unicode MS" pitchFamily="34" charset="-122"/>
              <a:ea typeface="Arial Unicode MS" pitchFamily="34" charset="-122"/>
              <a:cs typeface="Arial Unicode MS" pitchFamily="34" charset="-122"/>
            </a:endParaRPr>
          </a:p>
          <a:p>
            <a:pPr marL="0" indent="0" eaLnBrk="1" hangingPunct="1">
              <a:buNone/>
            </a:pPr>
            <a:r>
              <a:rPr lang="en-US" altLang="zh-CN" sz="2400" dirty="0" smtClean="0">
                <a:latin typeface="Arial Unicode MS" pitchFamily="34" charset="-122"/>
                <a:ea typeface="Arial Unicode MS" pitchFamily="34" charset="-122"/>
                <a:cs typeface="Arial Unicode MS" pitchFamily="34" charset="-122"/>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2204864"/>
            <a:ext cx="43183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5327339"/>
            <a:ext cx="3670302" cy="40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461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047507278"/>
              </p:ext>
            </p:extLst>
          </p:nvPr>
        </p:nvGraphicFramePr>
        <p:xfrm>
          <a:off x="4067944" y="1871072"/>
          <a:ext cx="1512168" cy="3003808"/>
        </p:xfrm>
        <a:graphic>
          <a:graphicData uri="http://schemas.openxmlformats.org/drawingml/2006/table">
            <a:tbl>
              <a:tblPr firstRow="1" bandRow="1">
                <a:tableStyleId>{5C22544A-7EE6-4342-B048-85BDC9FD1C3A}</a:tableStyleId>
              </a:tblPr>
              <a:tblGrid>
                <a:gridCol w="756084"/>
                <a:gridCol w="756084"/>
              </a:tblGrid>
              <a:tr h="356759">
                <a:tc>
                  <a:txBody>
                    <a:bodyPr/>
                    <a:lstStyle/>
                    <a:p>
                      <a:r>
                        <a:rPr lang="en-US" altLang="zh-CN" dirty="0" smtClean="0"/>
                        <a:t>C_ID</a:t>
                      </a:r>
                      <a:endParaRPr lang="zh-CN" altLang="en-US" dirty="0"/>
                    </a:p>
                  </a:txBody>
                  <a:tcPr/>
                </a:tc>
                <a:tc>
                  <a:txBody>
                    <a:bodyPr/>
                    <a:lstStyle/>
                    <a:p>
                      <a:r>
                        <a:rPr lang="en-US" altLang="zh-CN" dirty="0" smtClean="0"/>
                        <a:t>I_ID</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r>
              <a:tr h="356759">
                <a:tc>
                  <a:txBody>
                    <a:bodyPr/>
                    <a:lstStyle/>
                    <a:p>
                      <a:r>
                        <a:rPr lang="en-US" altLang="zh-CN" dirty="0" smtClean="0"/>
                        <a:t>1</a:t>
                      </a:r>
                      <a:endParaRPr lang="zh-CN" altLang="en-US" dirty="0"/>
                    </a:p>
                  </a:txBody>
                  <a:tcPr/>
                </a:tc>
                <a:tc>
                  <a:txBody>
                    <a:bodyPr/>
                    <a:lstStyle/>
                    <a:p>
                      <a:r>
                        <a:rPr lang="en-US" altLang="zh-CN" dirty="0" smtClean="0"/>
                        <a:t>4</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r>
              <a:tr h="443488">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r>
              <a:tr h="356759">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93368477"/>
              </p:ext>
            </p:extLst>
          </p:nvPr>
        </p:nvGraphicFramePr>
        <p:xfrm>
          <a:off x="467544" y="1484784"/>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434301192"/>
              </p:ext>
            </p:extLst>
          </p:nvPr>
        </p:nvGraphicFramePr>
        <p:xfrm>
          <a:off x="6732240" y="1628800"/>
          <a:ext cx="1612980" cy="3690410"/>
        </p:xfrm>
        <a:graphic>
          <a:graphicData uri="http://schemas.openxmlformats.org/drawingml/2006/table">
            <a:tbl>
              <a:tblPr firstRow="1" bandRow="1">
                <a:tableStyleId>{5C22544A-7EE6-4342-B048-85BDC9FD1C3A}</a:tableStyleId>
              </a:tblPr>
              <a:tblGrid>
                <a:gridCol w="528624"/>
                <a:gridCol w="1084356"/>
              </a:tblGrid>
              <a:tr h="73808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val="2324526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550146"/>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6323" name="Rectangle 3"/>
          <p:cNvSpPr>
            <a:spLocks noGrp="1" noChangeArrowheads="1"/>
          </p:cNvSpPr>
          <p:nvPr>
            <p:ph type="body" idx="1"/>
          </p:nvPr>
        </p:nvSpPr>
        <p:spPr>
          <a:xfrm>
            <a:off x="395537" y="1631234"/>
            <a:ext cx="8280920" cy="3453950"/>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n-n </a:t>
            </a:r>
            <a:r>
              <a:rPr lang="zh-CN" altLang="en-US" sz="2400" b="1" dirty="0" smtClean="0">
                <a:solidFill>
                  <a:srgbClr val="FF3300"/>
                </a:solidFill>
                <a:latin typeface="Arial Unicode MS" pitchFamily="34" charset="-122"/>
                <a:ea typeface="Arial Unicode MS" pitchFamily="34" charset="-122"/>
                <a:cs typeface="Arial Unicode MS" pitchFamily="34" charset="-122"/>
              </a:rPr>
              <a:t>的关联必须使用连接表</a:t>
            </a: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映射类似，</a:t>
            </a:r>
            <a:r>
              <a:rPr lang="zh-CN" altLang="en-US" sz="2400" b="1" dirty="0" smtClean="0">
                <a:solidFill>
                  <a:srgbClr val="FF3300"/>
                </a:solidFill>
                <a:latin typeface="Arial Unicode MS" pitchFamily="34" charset="-122"/>
                <a:ea typeface="Arial Unicode MS" pitchFamily="34" charset="-122"/>
                <a:cs typeface="Arial Unicode MS" pitchFamily="34" charset="-122"/>
              </a:rPr>
              <a:t>必须为 </a:t>
            </a:r>
            <a:r>
              <a:rPr lang="en-US" altLang="zh-CN" sz="2400" b="1" dirty="0" smtClean="0">
                <a:solidFill>
                  <a:srgbClr val="FF3300"/>
                </a:solidFill>
                <a:latin typeface="Arial Unicode MS" pitchFamily="34" charset="-122"/>
                <a:ea typeface="Arial Unicode MS" pitchFamily="34" charset="-122"/>
                <a:cs typeface="Arial Unicode MS" pitchFamily="34" charset="-122"/>
              </a:rPr>
              <a:t>set </a:t>
            </a:r>
            <a:r>
              <a:rPr lang="zh-CN" altLang="en-US" sz="2400" b="1" dirty="0" smtClean="0">
                <a:solidFill>
                  <a:srgbClr val="FF3300"/>
                </a:solidFill>
                <a:latin typeface="Arial Unicode MS" pitchFamily="34" charset="-122"/>
                <a:ea typeface="Arial Unicode MS" pitchFamily="34" charset="-122"/>
                <a:cs typeface="Arial Unicode MS" pitchFamily="34" charset="-122"/>
              </a:rPr>
              <a:t>集合元素添加 </a:t>
            </a:r>
            <a:r>
              <a:rPr lang="en-US" altLang="zh-CN" sz="2400" b="1" dirty="0" smtClean="0">
                <a:solidFill>
                  <a:srgbClr val="FF3300"/>
                </a:solidFill>
                <a:latin typeface="Arial Unicode MS" pitchFamily="34" charset="-122"/>
                <a:ea typeface="Arial Unicode MS" pitchFamily="34" charset="-122"/>
                <a:cs typeface="Arial Unicode MS" pitchFamily="34" charset="-122"/>
              </a:rPr>
              <a:t>key </a:t>
            </a:r>
            <a:r>
              <a:rPr lang="zh-CN" altLang="en-US" sz="2400" b="1" dirty="0" smtClean="0">
                <a:solidFill>
                  <a:srgbClr val="FF3300"/>
                </a:solidFill>
                <a:latin typeface="Arial Unicode MS" pitchFamily="34" charset="-122"/>
                <a:ea typeface="Arial Unicode MS" pitchFamily="34" charset="-122"/>
                <a:cs typeface="Arial Unicode MS" pitchFamily="34" charset="-122"/>
              </a:rPr>
              <a:t>子元素，指定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CATEGORIY_ID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关联映射不同的是，建立 </a:t>
            </a:r>
            <a:r>
              <a:rPr lang="en-US" altLang="zh-CN" sz="2400" dirty="0" smtClean="0">
                <a:latin typeface="Arial Unicode MS" pitchFamily="34" charset="-122"/>
                <a:ea typeface="Arial Unicode MS" pitchFamily="34" charset="-122"/>
                <a:cs typeface="Arial Unicode MS" pitchFamily="34" charset="-122"/>
              </a:rPr>
              <a:t>n-n </a:t>
            </a:r>
            <a:r>
              <a:rPr lang="zh-CN" altLang="en-US" sz="2400" dirty="0" smtClean="0">
                <a:latin typeface="Arial Unicode MS" pitchFamily="34" charset="-122"/>
                <a:ea typeface="Arial Unicode MS" pitchFamily="34" charset="-122"/>
                <a:cs typeface="Arial Unicode MS" pitchFamily="34" charset="-122"/>
              </a:rPr>
              <a:t>关联时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集合中的元素使用 </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many-to-many</a:t>
            </a:r>
            <a:r>
              <a:rPr lang="en-US" altLang="zh-CN" sz="2400" dirty="0" smtClean="0">
                <a:latin typeface="Arial Unicode MS" pitchFamily="34" charset="-122"/>
                <a:ea typeface="Arial Unicode MS" pitchFamily="34" charset="-122"/>
                <a:cs typeface="Arial Unicode MS" pitchFamily="34" charset="-122"/>
              </a:rPr>
              <a:t>. many-to-many </a:t>
            </a:r>
            <a:r>
              <a:rPr lang="zh-CN" altLang="en-US" sz="2400" dirty="0" smtClean="0">
                <a:latin typeface="Arial Unicode MS" pitchFamily="34" charset="-122"/>
                <a:ea typeface="Arial Unicode MS" pitchFamily="34" charset="-122"/>
                <a:cs typeface="Arial Unicode MS" pitchFamily="34" charset="-122"/>
              </a:rPr>
              <a:t>子元素的 </a:t>
            </a:r>
            <a:r>
              <a:rPr lang="en-US" altLang="zh-CN" sz="2400" dirty="0" smtClean="0">
                <a:latin typeface="Arial Unicode MS" pitchFamily="34" charset="-122"/>
                <a:ea typeface="Arial Unicode MS" pitchFamily="34" charset="-122"/>
                <a:cs typeface="Arial Unicode MS" pitchFamily="34" charset="-122"/>
              </a:rPr>
              <a:t>class </a:t>
            </a:r>
            <a:r>
              <a:rPr lang="zh-CN" altLang="en-US" sz="2400" dirty="0" smtClean="0">
                <a:latin typeface="Arial Unicode MS" pitchFamily="34" charset="-122"/>
                <a:ea typeface="Arial Unicode MS" pitchFamily="34" charset="-122"/>
                <a:cs typeface="Arial Unicode MS" pitchFamily="34" charset="-122"/>
              </a:rPr>
              <a:t>属性指定 </a:t>
            </a:r>
            <a:r>
              <a:rPr lang="en-US" altLang="zh-CN" sz="2400" dirty="0" smtClean="0">
                <a:latin typeface="Arial Unicode MS" pitchFamily="34" charset="-122"/>
                <a:ea typeface="Arial Unicode MS" pitchFamily="34" charset="-122"/>
                <a:cs typeface="Arial Unicode MS" pitchFamily="34" charset="-122"/>
              </a:rPr>
              <a:t>items </a:t>
            </a:r>
            <a:r>
              <a:rPr lang="zh-CN" altLang="en-US" sz="2400" dirty="0" smtClean="0">
                <a:latin typeface="Arial Unicode MS" pitchFamily="34" charset="-122"/>
                <a:ea typeface="Arial Unicode MS" pitchFamily="34" charset="-122"/>
                <a:cs typeface="Arial Unicode MS" pitchFamily="34" charset="-122"/>
              </a:rPr>
              <a:t>集合中存放的是 </a:t>
            </a:r>
            <a:r>
              <a:rPr lang="en-US" altLang="zh-CN" sz="2400" dirty="0" smtClean="0">
                <a:latin typeface="Arial Unicode MS" pitchFamily="34" charset="-122"/>
                <a:ea typeface="Arial Unicode MS" pitchFamily="34" charset="-122"/>
                <a:cs typeface="Arial Unicode MS" pitchFamily="34" charset="-122"/>
              </a:rPr>
              <a:t>Item </a:t>
            </a:r>
            <a:r>
              <a:rPr lang="zh-CN" altLang="en-US" sz="2400" dirty="0" smtClean="0">
                <a:latin typeface="Arial Unicode MS" pitchFamily="34" charset="-122"/>
                <a:ea typeface="Arial Unicode MS" pitchFamily="34" charset="-122"/>
                <a:cs typeface="Arial Unicode MS" pitchFamily="34" charset="-122"/>
              </a:rPr>
              <a:t>对象</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smtClean="0">
                <a:solidFill>
                  <a:srgbClr val="FF3300"/>
                </a:solidFill>
                <a:latin typeface="Arial Unicode MS" pitchFamily="34" charset="-122"/>
                <a:ea typeface="Arial Unicode MS" pitchFamily="34" charset="-122"/>
                <a:cs typeface="Arial Unicode MS" pitchFamily="34" charset="-122"/>
              </a:rPr>
              <a:t>column </a:t>
            </a:r>
            <a:r>
              <a:rPr lang="zh-CN" altLang="en-US" sz="2400" b="1" dirty="0" smtClean="0">
                <a:solidFill>
                  <a:srgbClr val="FF3300"/>
                </a:solidFill>
                <a:latin typeface="Arial Unicode MS" pitchFamily="34" charset="-122"/>
                <a:ea typeface="Arial Unicode MS" pitchFamily="34" charset="-122"/>
                <a:cs typeface="Arial Unicode MS" pitchFamily="34" charset="-122"/>
              </a:rPr>
              <a:t>属性指定  </a:t>
            </a:r>
            <a:r>
              <a:rPr lang="en-US" altLang="zh-CN" sz="2400" b="1" dirty="0" smtClean="0">
                <a:solidFill>
                  <a:srgbClr val="FF3300"/>
                </a:solidFill>
                <a:latin typeface="Arial Unicode MS" pitchFamily="34" charset="-122"/>
                <a:ea typeface="Arial Unicode MS" pitchFamily="34" charset="-122"/>
                <a:cs typeface="Arial Unicode MS" pitchFamily="34" charset="-122"/>
              </a:rPr>
              <a:t>CATEGORIES_ITEMS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表中参照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ITEMS </a:t>
            </a:r>
            <a:r>
              <a:rPr lang="zh-CN" altLang="en-US" sz="2400" b="1" dirty="0" smtClean="0">
                <a:solidFill>
                  <a:srgbClr val="FF3300"/>
                </a:solidFill>
                <a:latin typeface="Arial Unicode MS" pitchFamily="34" charset="-122"/>
                <a:ea typeface="Arial Unicode MS" pitchFamily="34" charset="-122"/>
                <a:cs typeface="Arial Unicode MS" pitchFamily="34" charset="-122"/>
              </a:rPr>
              <a:t>表的外键为 </a:t>
            </a:r>
            <a:r>
              <a:rPr lang="en-US" altLang="zh-CN" sz="2400" b="1" dirty="0" smtClean="0">
                <a:solidFill>
                  <a:srgbClr val="FF3300"/>
                </a:solidFill>
                <a:latin typeface="Arial Unicode MS" pitchFamily="34" charset="-122"/>
                <a:ea typeface="Arial Unicode MS" pitchFamily="34" charset="-122"/>
                <a:cs typeface="Arial Unicode MS" pitchFamily="34" charset="-122"/>
              </a:rPr>
              <a:t>ITEM_ID</a:t>
            </a:r>
          </a:p>
        </p:txBody>
      </p:sp>
      <p:pic>
        <p:nvPicPr>
          <p:cNvPr id="56324" name="Picture 6"/>
          <p:cNvPicPr>
            <a:picLocks noChangeAspect="1" noChangeArrowheads="1"/>
          </p:cNvPicPr>
          <p:nvPr/>
        </p:nvPicPr>
        <p:blipFill>
          <a:blip r:embed="rId2"/>
          <a:srcRect/>
          <a:stretch>
            <a:fillRect/>
          </a:stretch>
        </p:blipFill>
        <p:spPr bwMode="auto">
          <a:xfrm>
            <a:off x="546681" y="4941168"/>
            <a:ext cx="7749747" cy="1008112"/>
          </a:xfrm>
          <a:prstGeom prst="rect">
            <a:avLst/>
          </a:prstGeom>
          <a:noFill/>
          <a:ln w="9525">
            <a:noFill/>
            <a:miter lim="800000"/>
            <a:headEnd/>
            <a:tailEnd/>
          </a:ln>
        </p:spPr>
      </p:pic>
    </p:spTree>
    <p:extLst>
      <p:ext uri="{BB962C8B-B14F-4D97-AF65-F5344CB8AC3E}">
        <p14:creationId xmlns:p14="http://schemas.microsoft.com/office/powerpoint/2010/main" val="19860935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n-n</a:t>
            </a:r>
          </a:p>
        </p:txBody>
      </p:sp>
      <p:sp>
        <p:nvSpPr>
          <p:cNvPr id="57347" name="Rectangle 4"/>
          <p:cNvSpPr>
            <a:spLocks noGrp="1" noChangeArrowheads="1"/>
          </p:cNvSpPr>
          <p:nvPr>
            <p:ph type="body" idx="1"/>
          </p:nvPr>
        </p:nvSpPr>
        <p:spPr>
          <a:xfrm>
            <a:off x="252413" y="1735117"/>
            <a:ext cx="8496300" cy="4114800"/>
          </a:xfrm>
          <a:noFill/>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7348" name="Picture 6"/>
          <p:cNvPicPr>
            <a:picLocks noChangeAspect="1" noChangeArrowheads="1"/>
          </p:cNvPicPr>
          <p:nvPr/>
        </p:nvPicPr>
        <p:blipFill>
          <a:blip r:embed="rId2"/>
          <a:srcRect/>
          <a:stretch>
            <a:fillRect/>
          </a:stretch>
        </p:blipFill>
        <p:spPr bwMode="auto">
          <a:xfrm>
            <a:off x="682625" y="4783117"/>
            <a:ext cx="720725" cy="484188"/>
          </a:xfrm>
          <a:prstGeom prst="rect">
            <a:avLst/>
          </a:prstGeom>
          <a:noFill/>
          <a:ln w="9525">
            <a:noFill/>
            <a:miter lim="800000"/>
            <a:headEnd/>
            <a:tailEnd/>
          </a:ln>
        </p:spPr>
      </p:pic>
      <p:sp>
        <p:nvSpPr>
          <p:cNvPr id="57349" name="Text Box 7"/>
          <p:cNvSpPr txBox="1">
            <a:spLocks noChangeArrowheads="1"/>
          </p:cNvSpPr>
          <p:nvPr/>
        </p:nvSpPr>
        <p:spPr bwMode="auto">
          <a:xfrm>
            <a:off x="323850" y="5359380"/>
            <a:ext cx="1727200"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pic>
        <p:nvPicPr>
          <p:cNvPr id="57350" name="Picture 8"/>
          <p:cNvPicPr>
            <a:picLocks noChangeAspect="1" noChangeArrowheads="1"/>
          </p:cNvPicPr>
          <p:nvPr/>
        </p:nvPicPr>
        <p:blipFill>
          <a:blip r:embed="rId3"/>
          <a:srcRect/>
          <a:stretch>
            <a:fillRect/>
          </a:stretch>
        </p:blipFill>
        <p:spPr bwMode="auto">
          <a:xfrm>
            <a:off x="3254375" y="4841855"/>
            <a:ext cx="1223963" cy="446087"/>
          </a:xfrm>
          <a:prstGeom prst="rect">
            <a:avLst/>
          </a:prstGeom>
          <a:noFill/>
          <a:ln w="9525">
            <a:noFill/>
            <a:miter lim="800000"/>
            <a:headEnd/>
            <a:tailEnd/>
          </a:ln>
        </p:spPr>
      </p:pic>
      <p:sp>
        <p:nvSpPr>
          <p:cNvPr id="57351" name="Text Box 9"/>
          <p:cNvSpPr txBox="1">
            <a:spLocks noChangeArrowheads="1"/>
          </p:cNvSpPr>
          <p:nvPr/>
        </p:nvSpPr>
        <p:spPr bwMode="auto">
          <a:xfrm>
            <a:off x="2643174" y="5572140"/>
            <a:ext cx="2320930" cy="338554"/>
          </a:xfrm>
          <a:prstGeom prst="rect">
            <a:avLst/>
          </a:prstGeom>
          <a:noFill/>
          <a:ln w="9525">
            <a:noFill/>
            <a:miter lim="800000"/>
            <a:headEnd/>
            <a:tailEnd/>
          </a:ln>
        </p:spPr>
        <p:txBody>
          <a:bodyPr wrap="square">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CATEGORIES_ITEMS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7352" name="Line 10"/>
          <p:cNvSpPr>
            <a:spLocks noChangeShapeType="1"/>
          </p:cNvSpPr>
          <p:nvPr/>
        </p:nvSpPr>
        <p:spPr bwMode="auto">
          <a:xfrm flipH="1">
            <a:off x="1236663" y="4913292"/>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3" name="Picture 11"/>
          <p:cNvPicPr>
            <a:picLocks noChangeAspect="1" noChangeArrowheads="1"/>
          </p:cNvPicPr>
          <p:nvPr/>
        </p:nvPicPr>
        <p:blipFill>
          <a:blip r:embed="rId4"/>
          <a:srcRect/>
          <a:stretch>
            <a:fillRect/>
          </a:stretch>
        </p:blipFill>
        <p:spPr bwMode="auto">
          <a:xfrm>
            <a:off x="6443663" y="5119667"/>
            <a:ext cx="720725" cy="661988"/>
          </a:xfrm>
          <a:prstGeom prst="rect">
            <a:avLst/>
          </a:prstGeom>
          <a:noFill/>
          <a:ln w="9525">
            <a:noFill/>
            <a:miter lim="800000"/>
            <a:headEnd/>
            <a:tailEnd/>
          </a:ln>
        </p:spPr>
      </p:pic>
      <p:sp>
        <p:nvSpPr>
          <p:cNvPr id="57354" name="Text Box 12"/>
          <p:cNvSpPr txBox="1">
            <a:spLocks noChangeArrowheads="1"/>
          </p:cNvSpPr>
          <p:nvPr/>
        </p:nvSpPr>
        <p:spPr bwMode="auto">
          <a:xfrm>
            <a:off x="6311900" y="5934055"/>
            <a:ext cx="1008063" cy="33655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7355" name="Line 13"/>
          <p:cNvSpPr>
            <a:spLocks noChangeShapeType="1"/>
          </p:cNvSpPr>
          <p:nvPr/>
        </p:nvSpPr>
        <p:spPr bwMode="auto">
          <a:xfrm>
            <a:off x="4151313" y="5191105"/>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7356" name="Oval 14"/>
          <p:cNvSpPr>
            <a:spLocks noChangeArrowheads="1"/>
          </p:cNvSpPr>
          <p:nvPr/>
        </p:nvSpPr>
        <p:spPr bwMode="auto">
          <a:xfrm>
            <a:off x="3132138" y="4614842"/>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7357" name="Picture 15"/>
          <p:cNvPicPr>
            <a:picLocks noChangeAspect="1" noChangeArrowheads="1"/>
          </p:cNvPicPr>
          <p:nvPr/>
        </p:nvPicPr>
        <p:blipFill>
          <a:blip r:embed="rId5"/>
          <a:srcRect/>
          <a:stretch>
            <a:fillRect/>
          </a:stretch>
        </p:blipFill>
        <p:spPr bwMode="auto">
          <a:xfrm>
            <a:off x="5003800" y="3895705"/>
            <a:ext cx="2847975" cy="171450"/>
          </a:xfrm>
          <a:prstGeom prst="rect">
            <a:avLst/>
          </a:prstGeom>
          <a:noFill/>
          <a:ln w="9525">
            <a:noFill/>
            <a:miter lim="800000"/>
            <a:headEnd/>
            <a:tailEnd/>
          </a:ln>
        </p:spPr>
      </p:pic>
      <p:sp>
        <p:nvSpPr>
          <p:cNvPr id="57358" name="Line 16"/>
          <p:cNvSpPr>
            <a:spLocks noChangeShapeType="1"/>
          </p:cNvSpPr>
          <p:nvPr/>
        </p:nvSpPr>
        <p:spPr bwMode="auto">
          <a:xfrm flipV="1">
            <a:off x="4284663" y="4111605"/>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7359" name="Picture 17"/>
          <p:cNvPicPr>
            <a:picLocks noChangeAspect="1" noChangeArrowheads="1"/>
          </p:cNvPicPr>
          <p:nvPr/>
        </p:nvPicPr>
        <p:blipFill>
          <a:blip r:embed="rId6"/>
          <a:srcRect/>
          <a:stretch>
            <a:fillRect/>
          </a:stretch>
        </p:blipFill>
        <p:spPr bwMode="auto">
          <a:xfrm>
            <a:off x="611188" y="2527280"/>
            <a:ext cx="3705225" cy="1162050"/>
          </a:xfrm>
          <a:prstGeom prst="rect">
            <a:avLst/>
          </a:prstGeom>
          <a:noFill/>
          <a:ln w="9525">
            <a:noFill/>
            <a:miter lim="800000"/>
            <a:headEnd/>
            <a:tailEnd/>
          </a:ln>
        </p:spPr>
      </p:pic>
    </p:spTree>
    <p:extLst>
      <p:ext uri="{BB962C8B-B14F-4D97-AF65-F5344CB8AC3E}">
        <p14:creationId xmlns:p14="http://schemas.microsoft.com/office/powerpoint/2010/main" val="17045485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557807"/>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a:t>
            </a:r>
            <a:r>
              <a:rPr lang="en-US" altLang="zh-CN" dirty="0" smtClean="0">
                <a:latin typeface="Arial Unicode MS" pitchFamily="34" charset="-122"/>
                <a:ea typeface="Arial Unicode MS" pitchFamily="34" charset="-122"/>
                <a:cs typeface="Arial Unicode MS" pitchFamily="34" charset="-122"/>
              </a:rPr>
              <a:t>n-n</a:t>
            </a:r>
            <a:r>
              <a:rPr lang="zh-CN" altLang="en-US" dirty="0" smtClean="0">
                <a:latin typeface="Arial Unicode MS" pitchFamily="34" charset="-122"/>
                <a:ea typeface="Arial Unicode MS" pitchFamily="34" charset="-122"/>
                <a:cs typeface="Arial Unicode MS" pitchFamily="34" charset="-122"/>
              </a:rPr>
              <a:t>关联 </a:t>
            </a:r>
          </a:p>
        </p:txBody>
      </p:sp>
      <p:sp>
        <p:nvSpPr>
          <p:cNvPr id="58371" name="Rectangle 3"/>
          <p:cNvSpPr>
            <a:spLocks noGrp="1" noChangeArrowheads="1"/>
          </p:cNvSpPr>
          <p:nvPr>
            <p:ph type="body" idx="1"/>
          </p:nvPr>
        </p:nvSpPr>
        <p:spPr>
          <a:xfrm>
            <a:off x="179512" y="1700808"/>
            <a:ext cx="8712968" cy="4585191"/>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双向 </a:t>
            </a:r>
            <a:r>
              <a:rPr lang="en-US" altLang="zh-CN" sz="2000" dirty="0" smtClean="0">
                <a:latin typeface="Arial Unicode MS" pitchFamily="34" charset="-122"/>
                <a:ea typeface="Arial Unicode MS" pitchFamily="34" charset="-122"/>
                <a:cs typeface="Arial Unicode MS" pitchFamily="34" charset="-122"/>
              </a:rPr>
              <a:t>n-n </a:t>
            </a:r>
            <a:r>
              <a:rPr lang="zh-CN" altLang="en-US" sz="2000" dirty="0" smtClean="0">
                <a:latin typeface="Arial Unicode MS" pitchFamily="34" charset="-122"/>
                <a:ea typeface="Arial Unicode MS" pitchFamily="34" charset="-122"/>
                <a:cs typeface="Arial Unicode MS" pitchFamily="34" charset="-122"/>
              </a:rPr>
              <a:t>关联需要</a:t>
            </a:r>
            <a:r>
              <a:rPr lang="zh-CN" altLang="en-US" sz="2000" b="1" dirty="0" smtClean="0">
                <a:solidFill>
                  <a:srgbClr val="FF0000"/>
                </a:solidFill>
                <a:latin typeface="Arial Unicode MS" pitchFamily="34" charset="-122"/>
                <a:ea typeface="Arial Unicode MS" pitchFamily="34" charset="-122"/>
                <a:cs typeface="Arial Unicode MS" pitchFamily="34" charset="-122"/>
              </a:rPr>
              <a:t>两端都使用集合属性</a:t>
            </a:r>
          </a:p>
          <a:p>
            <a:pPr eaLnBrk="1" hangingPunct="1"/>
            <a:r>
              <a:rPr lang="zh-CN" altLang="en-US" sz="2000" dirty="0" smtClean="0">
                <a:latin typeface="Arial Unicode MS" pitchFamily="34" charset="-122"/>
                <a:ea typeface="Arial Unicode MS" pitchFamily="34" charset="-122"/>
                <a:cs typeface="Arial Unicode MS" pitchFamily="34" charset="-122"/>
              </a:rPr>
              <a:t>双向</a:t>
            </a:r>
            <a:r>
              <a:rPr lang="en-US" altLang="zh-CN" sz="2000" dirty="0" smtClean="0">
                <a:latin typeface="Arial Unicode MS" pitchFamily="34" charset="-122"/>
                <a:ea typeface="Arial Unicode MS" pitchFamily="34" charset="-122"/>
                <a:cs typeface="Arial Unicode MS" pitchFamily="34" charset="-122"/>
              </a:rPr>
              <a:t>n-n</a:t>
            </a:r>
            <a:r>
              <a:rPr lang="zh-CN" altLang="en-US" sz="2000" dirty="0" smtClean="0">
                <a:latin typeface="Arial Unicode MS" pitchFamily="34" charset="-122"/>
                <a:ea typeface="Arial Unicode MS" pitchFamily="34" charset="-122"/>
                <a:cs typeface="Arial Unicode MS" pitchFamily="34" charset="-122"/>
              </a:rPr>
              <a:t>关联</a:t>
            </a:r>
            <a:r>
              <a:rPr lang="zh-CN" altLang="en-US" sz="2000" b="1" dirty="0" smtClean="0">
                <a:solidFill>
                  <a:srgbClr val="FF0000"/>
                </a:solidFill>
                <a:latin typeface="Arial Unicode MS" pitchFamily="34" charset="-122"/>
                <a:ea typeface="Arial Unicode MS" pitchFamily="34" charset="-122"/>
                <a:cs typeface="Arial Unicode MS" pitchFamily="34" charset="-122"/>
              </a:rPr>
              <a:t>必须使用连接表</a:t>
            </a:r>
          </a:p>
          <a:p>
            <a:pPr eaLnBrk="1" hangingPunct="1"/>
            <a:r>
              <a:rPr lang="zh-CN" altLang="en-US" sz="2000" dirty="0" smtClean="0">
                <a:latin typeface="Arial Unicode MS" pitchFamily="34" charset="-122"/>
                <a:ea typeface="Arial Unicode MS" pitchFamily="34" charset="-122"/>
                <a:cs typeface="Arial Unicode MS" pitchFamily="34" charset="-122"/>
              </a:rPr>
              <a:t>集合属性应增加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子元素用以映射外键列</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集合元素里还应增加</a:t>
            </a:r>
            <a:r>
              <a:rPr lang="en-US" altLang="zh-CN" sz="2000" dirty="0" smtClean="0">
                <a:latin typeface="Arial Unicode MS" pitchFamily="34" charset="-122"/>
                <a:ea typeface="Arial Unicode MS" pitchFamily="34" charset="-122"/>
                <a:cs typeface="Arial Unicode MS" pitchFamily="34" charset="-122"/>
              </a:rPr>
              <a:t>many-to-many</a:t>
            </a:r>
            <a:r>
              <a:rPr lang="zh-CN" altLang="en-US" sz="2000" dirty="0" smtClean="0">
                <a:latin typeface="Arial Unicode MS" pitchFamily="34" charset="-122"/>
                <a:ea typeface="Arial Unicode MS" pitchFamily="34" charset="-122"/>
                <a:cs typeface="Arial Unicode MS" pitchFamily="34" charset="-122"/>
              </a:rPr>
              <a:t>子元素关联实体类</a:t>
            </a:r>
          </a:p>
          <a:p>
            <a:pPr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在双向 </a:t>
            </a:r>
            <a:r>
              <a:rPr lang="en-US" altLang="zh-CN" sz="2000" b="1" dirty="0" smtClean="0">
                <a:solidFill>
                  <a:srgbClr val="FF0000"/>
                </a:solidFill>
                <a:latin typeface="Arial Unicode MS" pitchFamily="34" charset="-122"/>
                <a:ea typeface="Arial Unicode MS" pitchFamily="34" charset="-122"/>
                <a:cs typeface="Arial Unicode MS" pitchFamily="34" charset="-122"/>
              </a:rPr>
              <a:t>n-n </a:t>
            </a:r>
            <a:r>
              <a:rPr lang="zh-CN" altLang="en-US" sz="2000" b="1" dirty="0" smtClean="0">
                <a:solidFill>
                  <a:srgbClr val="FF0000"/>
                </a:solidFill>
                <a:latin typeface="Arial Unicode MS" pitchFamily="34" charset="-122"/>
                <a:ea typeface="Arial Unicode MS" pitchFamily="34" charset="-122"/>
                <a:cs typeface="Arial Unicode MS" pitchFamily="34" charset="-122"/>
              </a:rPr>
              <a:t>关联的两边都需指定连接表的表名及外键列的列名</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两个集合元素 </a:t>
            </a:r>
            <a:r>
              <a:rPr lang="en-US" altLang="zh-CN" sz="2000" b="1" dirty="0" smtClean="0">
                <a:solidFill>
                  <a:srgbClr val="FF0000"/>
                </a:solidFill>
                <a:latin typeface="Arial Unicode MS" pitchFamily="34" charset="-122"/>
                <a:ea typeface="Arial Unicode MS" pitchFamily="34" charset="-122"/>
                <a:cs typeface="Arial Unicode MS" pitchFamily="34" charset="-122"/>
              </a:rPr>
              <a:t>set </a:t>
            </a:r>
            <a:r>
              <a:rPr lang="zh-CN" altLang="en-US" sz="2000" b="1" dirty="0" smtClean="0">
                <a:solidFill>
                  <a:srgbClr val="FF0000"/>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table </a:t>
            </a:r>
            <a:r>
              <a:rPr lang="zh-CN" altLang="en-US" sz="2000" b="1" dirty="0" smtClean="0">
                <a:solidFill>
                  <a:srgbClr val="0000FF"/>
                </a:solidFill>
                <a:latin typeface="Arial Unicode MS" pitchFamily="34" charset="-122"/>
                <a:ea typeface="Arial Unicode MS" pitchFamily="34" charset="-122"/>
                <a:cs typeface="Arial Unicode MS" pitchFamily="34" charset="-122"/>
              </a:rPr>
              <a:t>元素的值必须指定，而且必须相同</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set</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元素的两个子元素：</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都必须指定 </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000" b="1" dirty="0" smtClean="0">
                <a:solidFill>
                  <a:srgbClr val="FF0000"/>
                </a:solidFill>
                <a:latin typeface="Arial Unicode MS" pitchFamily="34" charset="-122"/>
                <a:ea typeface="Arial Unicode MS" pitchFamily="34" charset="-122"/>
                <a:cs typeface="Arial Unicode MS" pitchFamily="34" charset="-122"/>
              </a:rPr>
              <a:t>，其中，</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和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分别指定本持久化类和关联类在连接表中的外键列名，因此两边的 </a:t>
            </a:r>
            <a:r>
              <a:rPr lang="en-US" altLang="zh-CN" sz="2000" b="1" dirty="0" smtClean="0">
                <a:solidFill>
                  <a:srgbClr val="0000FF"/>
                </a:solidFill>
                <a:latin typeface="Arial Unicode MS" pitchFamily="34" charset="-122"/>
                <a:ea typeface="Arial Unicode MS" pitchFamily="34" charset="-122"/>
                <a:cs typeface="Arial Unicode MS" pitchFamily="34" charset="-122"/>
              </a:rPr>
              <a:t>key </a:t>
            </a:r>
            <a:r>
              <a:rPr lang="zh-CN" altLang="en-US" sz="2000" b="1" dirty="0" smtClean="0">
                <a:solidFill>
                  <a:srgbClr val="0000FF"/>
                </a:solidFill>
                <a:latin typeface="Arial Unicode MS" pitchFamily="34" charset="-122"/>
                <a:ea typeface="Arial Unicode MS" pitchFamily="34" charset="-122"/>
                <a:cs typeface="Arial Unicode MS" pitchFamily="34" charset="-122"/>
              </a:rPr>
              <a:t>与 </a:t>
            </a:r>
            <a:r>
              <a:rPr lang="en-US" altLang="zh-CN" sz="2000" b="1" dirty="0" smtClean="0">
                <a:solidFill>
                  <a:srgbClr val="0000FF"/>
                </a:solidFill>
                <a:latin typeface="Arial Unicode MS" pitchFamily="34" charset="-122"/>
                <a:ea typeface="Arial Unicode MS" pitchFamily="34" charset="-122"/>
                <a:cs typeface="Arial Unicode MS" pitchFamily="34" charset="-122"/>
              </a:rPr>
              <a:t>many-to-many </a:t>
            </a:r>
            <a:r>
              <a:rPr lang="zh-CN" altLang="en-US" sz="2000" b="1" dirty="0" smtClean="0">
                <a:solidFill>
                  <a:srgbClr val="0000FF"/>
                </a:solidFill>
                <a:latin typeface="Arial Unicode MS" pitchFamily="34" charset="-122"/>
                <a:ea typeface="Arial Unicode MS" pitchFamily="34" charset="-122"/>
                <a:cs typeface="Arial Unicode MS" pitchFamily="34" charset="-122"/>
              </a:rPr>
              <a:t>的</a:t>
            </a:r>
            <a:r>
              <a:rPr lang="en-US" altLang="zh-CN" sz="2000" b="1" dirty="0" smtClean="0">
                <a:solidFill>
                  <a:srgbClr val="0000FF"/>
                </a:solidFill>
                <a:latin typeface="Arial Unicode MS" pitchFamily="34" charset="-122"/>
                <a:ea typeface="Arial Unicode MS" pitchFamily="34" charset="-122"/>
                <a:cs typeface="Arial Unicode MS" pitchFamily="34" charset="-122"/>
              </a:rPr>
              <a:t>column</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属性交叉相同</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也就是说，一边的</a:t>
            </a:r>
            <a:r>
              <a:rPr lang="en-US" altLang="zh-CN" sz="2000" dirty="0" smtClean="0">
                <a:latin typeface="Arial Unicode MS" pitchFamily="34" charset="-122"/>
                <a:ea typeface="Arial Unicode MS" pitchFamily="34" charset="-122"/>
                <a:cs typeface="Arial Unicode MS" pitchFamily="34" charset="-122"/>
              </a:rPr>
              <a:t>set</a:t>
            </a:r>
            <a:r>
              <a:rPr lang="zh-CN" altLang="en-US" sz="2000" dirty="0" smtClean="0">
                <a:latin typeface="Arial Unicode MS" pitchFamily="34" charset="-122"/>
                <a:ea typeface="Arial Unicode MS" pitchFamily="34" charset="-122"/>
                <a:cs typeface="Arial Unicode MS" pitchFamily="34" charset="-122"/>
              </a:rPr>
              <a:t>元素的</a:t>
            </a:r>
            <a:r>
              <a:rPr lang="en-US" altLang="zh-CN" sz="2000" dirty="0" smtClean="0">
                <a:latin typeface="Arial Unicode MS" pitchFamily="34" charset="-122"/>
                <a:ea typeface="Arial Unicode MS" pitchFamily="34" charset="-122"/>
                <a:cs typeface="Arial Unicode MS" pitchFamily="34" charset="-122"/>
              </a:rPr>
              <a:t>key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cloumn</a:t>
            </a:r>
            <a:r>
              <a:rPr lang="zh-CN" altLang="en-US" sz="2000" dirty="0" smtClean="0">
                <a:latin typeface="Arial Unicode MS" pitchFamily="34" charset="-122"/>
                <a:ea typeface="Arial Unicode MS" pitchFamily="34" charset="-122"/>
                <a:cs typeface="Arial Unicode MS" pitchFamily="34" charset="-122"/>
              </a:rPr>
              <a:t>值为</a:t>
            </a:r>
            <a:r>
              <a:rPr lang="en-US" altLang="zh-CN" sz="2000" dirty="0" err="1" smtClean="0">
                <a:latin typeface="Arial Unicode MS" pitchFamily="34" charset="-122"/>
                <a:ea typeface="Arial Unicode MS" pitchFamily="34" charset="-122"/>
                <a:cs typeface="Arial Unicode MS" pitchFamily="34" charset="-122"/>
              </a:rPr>
              <a:t>a,many</a:t>
            </a:r>
            <a:r>
              <a:rPr lang="en-US" altLang="zh-CN" sz="2000" dirty="0" smtClean="0">
                <a:latin typeface="Arial Unicode MS" pitchFamily="34" charset="-122"/>
                <a:ea typeface="Arial Unicode MS" pitchFamily="34" charset="-122"/>
                <a:cs typeface="Arial Unicode MS" pitchFamily="34" charset="-122"/>
              </a:rPr>
              <a:t>-to-many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为</a:t>
            </a:r>
            <a:r>
              <a:rPr lang="en-US" altLang="zh-CN" sz="2000" dirty="0" smtClean="0">
                <a:latin typeface="Arial Unicode MS" pitchFamily="34" charset="-122"/>
                <a:ea typeface="Arial Unicode MS" pitchFamily="34" charset="-122"/>
                <a:cs typeface="Arial Unicode MS" pitchFamily="34" charset="-122"/>
              </a:rPr>
              <a:t>b</a:t>
            </a:r>
            <a:r>
              <a:rPr lang="zh-CN" altLang="en-US" sz="2000" dirty="0" smtClean="0">
                <a:latin typeface="Arial Unicode MS" pitchFamily="34" charset="-122"/>
                <a:ea typeface="Arial Unicode MS" pitchFamily="34" charset="-122"/>
                <a:cs typeface="Arial Unicode MS" pitchFamily="34" charset="-122"/>
              </a:rPr>
              <a:t>；则另一边的 </a:t>
            </a:r>
            <a:r>
              <a:rPr lang="en-US" altLang="zh-CN" sz="2000" dirty="0" smtClean="0">
                <a:latin typeface="Arial Unicode MS" pitchFamily="34" charset="-122"/>
                <a:ea typeface="Arial Unicode MS" pitchFamily="34" charset="-122"/>
                <a:cs typeface="Arial Unicode MS" pitchFamily="34" charset="-122"/>
              </a:rPr>
              <a:t>set </a:t>
            </a:r>
            <a:r>
              <a:rPr lang="zh-CN" altLang="en-US" sz="2000" dirty="0" smtClean="0">
                <a:latin typeface="Arial Unicode MS" pitchFamily="34" charset="-122"/>
                <a:ea typeface="Arial Unicode MS" pitchFamily="34" charset="-122"/>
                <a:cs typeface="Arial Unicode MS" pitchFamily="34" charset="-122"/>
              </a:rPr>
              <a:t>元素的 </a:t>
            </a:r>
            <a:r>
              <a:rPr lang="en-US" altLang="zh-CN" sz="2000" dirty="0" smtClean="0">
                <a:latin typeface="Arial Unicode MS" pitchFamily="34" charset="-122"/>
                <a:ea typeface="Arial Unicode MS" pitchFamily="34" charset="-122"/>
                <a:cs typeface="Arial Unicode MS" pitchFamily="34" charset="-122"/>
              </a:rPr>
              <a:t>key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 </a:t>
            </a:r>
            <a:r>
              <a:rPr lang="en-US" altLang="zh-CN" sz="2000" dirty="0" err="1" smtClean="0">
                <a:latin typeface="Arial Unicode MS" pitchFamily="34" charset="-122"/>
                <a:ea typeface="Arial Unicode MS" pitchFamily="34" charset="-122"/>
                <a:cs typeface="Arial Unicode MS" pitchFamily="34" charset="-122"/>
              </a:rPr>
              <a:t>b,many</a:t>
            </a:r>
            <a:r>
              <a:rPr lang="en-US" altLang="zh-CN" sz="2000" dirty="0" smtClean="0">
                <a:latin typeface="Arial Unicode MS" pitchFamily="34" charset="-122"/>
                <a:ea typeface="Arial Unicode MS" pitchFamily="34" charset="-122"/>
                <a:cs typeface="Arial Unicode MS" pitchFamily="34" charset="-122"/>
              </a:rPr>
              <a:t>-to-many</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column </a:t>
            </a:r>
            <a:r>
              <a:rPr lang="zh-CN" altLang="en-US" sz="2000" dirty="0" smtClean="0">
                <a:latin typeface="Arial Unicode MS" pitchFamily="34" charset="-122"/>
                <a:ea typeface="Arial Unicode MS" pitchFamily="34" charset="-122"/>
                <a:cs typeface="Arial Unicode MS" pitchFamily="34" charset="-122"/>
              </a:rPr>
              <a:t>值为 </a:t>
            </a:r>
            <a:r>
              <a:rPr lang="en-US" altLang="zh-CN" sz="2000" dirty="0" smtClean="0">
                <a:latin typeface="Arial Unicode MS" pitchFamily="34" charset="-122"/>
                <a:ea typeface="Arial Unicode MS" pitchFamily="34" charset="-122"/>
                <a:cs typeface="Arial Unicode MS" pitchFamily="34" charset="-122"/>
              </a:rPr>
              <a:t>a.  </a:t>
            </a:r>
          </a:p>
          <a:p>
            <a:pPr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对于双向 </a:t>
            </a:r>
            <a:r>
              <a:rPr lang="en-US" altLang="zh-CN" sz="2000" b="1" dirty="0" smtClean="0">
                <a:solidFill>
                  <a:srgbClr val="0000FF"/>
                </a:solidFill>
                <a:latin typeface="Arial Unicode MS" pitchFamily="34" charset="-122"/>
                <a:ea typeface="Arial Unicode MS" pitchFamily="34" charset="-122"/>
                <a:cs typeface="Arial Unicode MS" pitchFamily="34" charset="-122"/>
              </a:rPr>
              <a:t>n-n </a:t>
            </a:r>
            <a:r>
              <a:rPr lang="zh-CN" altLang="en-US" sz="2000" b="1" dirty="0" smtClean="0">
                <a:solidFill>
                  <a:srgbClr val="0000FF"/>
                </a:solidFill>
                <a:latin typeface="Arial Unicode MS" pitchFamily="34" charset="-122"/>
                <a:ea typeface="Arial Unicode MS" pitchFamily="34" charset="-122"/>
                <a:cs typeface="Arial Unicode MS" pitchFamily="34" charset="-122"/>
              </a:rPr>
              <a:t>关联</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必须把其中一端的 </a:t>
            </a:r>
            <a:r>
              <a:rPr lang="en-US" altLang="zh-CN" sz="2000" b="1" dirty="0" smtClean="0">
                <a:solidFill>
                  <a:srgbClr val="0000FF"/>
                </a:solidFill>
                <a:latin typeface="Arial Unicode MS" pitchFamily="34" charset="-122"/>
                <a:ea typeface="Arial Unicode MS" pitchFamily="34" charset="-122"/>
                <a:cs typeface="Arial Unicode MS" pitchFamily="34" charset="-122"/>
              </a:rPr>
              <a:t>inverse </a:t>
            </a:r>
            <a:r>
              <a:rPr lang="zh-CN" altLang="en-US" sz="2000" b="1" dirty="0" smtClean="0">
                <a:solidFill>
                  <a:srgbClr val="0000FF"/>
                </a:solidFill>
                <a:latin typeface="Arial Unicode MS" pitchFamily="34" charset="-122"/>
                <a:ea typeface="Arial Unicode MS" pitchFamily="34" charset="-122"/>
                <a:cs typeface="Arial Unicode MS" pitchFamily="34" charset="-122"/>
              </a:rPr>
              <a:t>设置为 </a:t>
            </a:r>
            <a:r>
              <a:rPr lang="en-US" altLang="zh-CN" sz="2000" b="1" dirty="0" smtClean="0">
                <a:solidFill>
                  <a:srgbClr val="0000FF"/>
                </a:solidFill>
                <a:latin typeface="Arial Unicode MS" pitchFamily="34" charset="-122"/>
                <a:ea typeface="Arial Unicode MS" pitchFamily="34" charset="-122"/>
                <a:cs typeface="Arial Unicode MS" pitchFamily="34" charset="-122"/>
              </a:rPr>
              <a:t>true</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否则两端都维护关联关系可能会造成主键冲突</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14754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srcRect/>
          <a:stretch>
            <a:fillRect/>
          </a:stretch>
        </p:blipFill>
        <p:spPr bwMode="auto">
          <a:xfrm>
            <a:off x="357188" y="1017584"/>
            <a:ext cx="5499100" cy="1857375"/>
          </a:xfrm>
          <a:prstGeom prst="rect">
            <a:avLst/>
          </a:prstGeom>
          <a:noFill/>
          <a:ln w="9525">
            <a:noFill/>
            <a:miter lim="800000"/>
            <a:headEnd/>
            <a:tailEnd/>
          </a:ln>
        </p:spPr>
      </p:pic>
      <p:pic>
        <p:nvPicPr>
          <p:cNvPr id="59395" name="Picture 3"/>
          <p:cNvPicPr>
            <a:picLocks noChangeAspect="1" noChangeArrowheads="1"/>
          </p:cNvPicPr>
          <p:nvPr/>
        </p:nvPicPr>
        <p:blipFill>
          <a:blip r:embed="rId3"/>
          <a:srcRect/>
          <a:stretch>
            <a:fillRect/>
          </a:stretch>
        </p:blipFill>
        <p:spPr bwMode="auto">
          <a:xfrm>
            <a:off x="428625" y="3946521"/>
            <a:ext cx="6146800" cy="2357438"/>
          </a:xfrm>
          <a:prstGeom prst="rect">
            <a:avLst/>
          </a:prstGeom>
          <a:noFill/>
          <a:ln w="9525">
            <a:noFill/>
            <a:miter lim="800000"/>
            <a:headEnd/>
            <a:tailEnd/>
          </a:ln>
        </p:spPr>
      </p:pic>
      <p:sp>
        <p:nvSpPr>
          <p:cNvPr id="59396" name="矩形 5"/>
          <p:cNvSpPr>
            <a:spLocks noChangeArrowheads="1"/>
          </p:cNvSpPr>
          <p:nvPr/>
        </p:nvSpPr>
        <p:spPr bwMode="auto">
          <a:xfrm>
            <a:off x="928688" y="1303334"/>
            <a:ext cx="2857500" cy="285750"/>
          </a:xfrm>
          <a:prstGeom prst="rect">
            <a:avLst/>
          </a:prstGeom>
          <a:noFill/>
          <a:ln w="9525" algn="ctr">
            <a:solidFill>
              <a:schemeClr val="tx1"/>
            </a:solidFill>
            <a:round/>
            <a:headEnd/>
            <a:tailEnd/>
          </a:ln>
        </p:spPr>
        <p:txBody>
          <a:bodyPr/>
          <a:lstStyle/>
          <a:p>
            <a:endParaRPr lang="zh-CN" altLang="en-US"/>
          </a:p>
        </p:txBody>
      </p:sp>
      <p:sp>
        <p:nvSpPr>
          <p:cNvPr id="59397" name="矩形 6"/>
          <p:cNvSpPr>
            <a:spLocks noChangeArrowheads="1"/>
          </p:cNvSpPr>
          <p:nvPr/>
        </p:nvSpPr>
        <p:spPr bwMode="auto">
          <a:xfrm>
            <a:off x="1044575" y="4219571"/>
            <a:ext cx="2857500" cy="285750"/>
          </a:xfrm>
          <a:prstGeom prst="rect">
            <a:avLst/>
          </a:prstGeom>
          <a:noFill/>
          <a:ln w="9525" algn="ctr">
            <a:solidFill>
              <a:schemeClr val="tx1"/>
            </a:solidFill>
            <a:round/>
            <a:headEnd/>
            <a:tailEnd/>
          </a:ln>
        </p:spPr>
        <p:txBody>
          <a:bodyPr/>
          <a:lstStyle/>
          <a:p>
            <a:endParaRPr lang="zh-CN" altLang="en-US"/>
          </a:p>
        </p:txBody>
      </p:sp>
      <p:sp>
        <p:nvSpPr>
          <p:cNvPr id="59398" name="任意多边形 7"/>
          <p:cNvSpPr>
            <a:spLocks noChangeArrowheads="1"/>
          </p:cNvSpPr>
          <p:nvPr/>
        </p:nvSpPr>
        <p:spPr bwMode="auto">
          <a:xfrm>
            <a:off x="3873500" y="357166"/>
            <a:ext cx="2781300" cy="5243513"/>
          </a:xfrm>
          <a:custGeom>
            <a:avLst/>
            <a:gdLst>
              <a:gd name="T0" fmla="*/ 0 w 2781300"/>
              <a:gd name="T1" fmla="*/ 1479177 h 5244353"/>
              <a:gd name="T2" fmla="*/ 2017059 w 2781300"/>
              <a:gd name="T3" fmla="*/ 457200 h 5244353"/>
              <a:gd name="T4" fmla="*/ 2501152 w 2781300"/>
              <a:gd name="T5" fmla="*/ 4222377 h 5244353"/>
              <a:gd name="T6" fmla="*/ 336176 w 2781300"/>
              <a:gd name="T7" fmla="*/ 5244353 h 5244353"/>
              <a:gd name="T8" fmla="*/ 0 60000 65536"/>
              <a:gd name="T9" fmla="*/ 0 60000 65536"/>
              <a:gd name="T10" fmla="*/ 0 60000 65536"/>
              <a:gd name="T11" fmla="*/ 0 60000 65536"/>
              <a:gd name="T12" fmla="*/ 0 w 2781300"/>
              <a:gd name="T13" fmla="*/ 0 h 5244353"/>
              <a:gd name="T14" fmla="*/ 2781300 w 2781300"/>
              <a:gd name="T15" fmla="*/ 5244353 h 5244353"/>
            </a:gdLst>
            <a:ahLst/>
            <a:cxnLst>
              <a:cxn ang="T8">
                <a:pos x="T0" y="T1"/>
              </a:cxn>
              <a:cxn ang="T9">
                <a:pos x="T2" y="T3"/>
              </a:cxn>
              <a:cxn ang="T10">
                <a:pos x="T4" y="T5"/>
              </a:cxn>
              <a:cxn ang="T11">
                <a:pos x="T6" y="T7"/>
              </a:cxn>
            </a:cxnLst>
            <a:rect l="T12" t="T13" r="T14" b="T15"/>
            <a:pathLst>
              <a:path w="2781300" h="5244353">
                <a:moveTo>
                  <a:pt x="0" y="1479177"/>
                </a:moveTo>
                <a:cubicBezTo>
                  <a:pt x="800100" y="739588"/>
                  <a:pt x="1600200" y="0"/>
                  <a:pt x="2017059" y="457200"/>
                </a:cubicBezTo>
                <a:cubicBezTo>
                  <a:pt x="2433918" y="914400"/>
                  <a:pt x="2781300" y="3424518"/>
                  <a:pt x="2501153" y="4222377"/>
                </a:cubicBezTo>
                <a:cubicBezTo>
                  <a:pt x="2221006" y="5020236"/>
                  <a:pt x="1278591" y="5132294"/>
                  <a:pt x="336176" y="5244353"/>
                </a:cubicBezTo>
              </a:path>
            </a:pathLst>
          </a:custGeom>
          <a:noFill/>
          <a:ln w="9525" algn="ctr">
            <a:solidFill>
              <a:schemeClr val="tx1"/>
            </a:solidFill>
            <a:round/>
            <a:headEnd/>
            <a:tailEnd/>
          </a:ln>
        </p:spPr>
        <p:txBody>
          <a:bodyPr/>
          <a:lstStyle/>
          <a:p>
            <a:endParaRPr lang="zh-CN" altLang="en-US"/>
          </a:p>
        </p:txBody>
      </p:sp>
      <p:sp>
        <p:nvSpPr>
          <p:cNvPr id="59399" name="任意多边形 9"/>
          <p:cNvSpPr>
            <a:spLocks noChangeArrowheads="1"/>
          </p:cNvSpPr>
          <p:nvPr/>
        </p:nvSpPr>
        <p:spPr bwMode="auto">
          <a:xfrm>
            <a:off x="3375025" y="2471734"/>
            <a:ext cx="1593850" cy="2622550"/>
          </a:xfrm>
          <a:custGeom>
            <a:avLst/>
            <a:gdLst>
              <a:gd name="T0" fmla="*/ 0 w 1593476"/>
              <a:gd name="T1" fmla="*/ 0 h 2622177"/>
              <a:gd name="T2" fmla="*/ 1519517 w 1593476"/>
              <a:gd name="T3" fmla="*/ 1613648 h 2622177"/>
              <a:gd name="T4" fmla="*/ 443753 w 1593476"/>
              <a:gd name="T5" fmla="*/ 2622177 h 2622177"/>
              <a:gd name="T6" fmla="*/ 0 60000 65536"/>
              <a:gd name="T7" fmla="*/ 0 60000 65536"/>
              <a:gd name="T8" fmla="*/ 0 60000 65536"/>
              <a:gd name="T9" fmla="*/ 0 w 1593476"/>
              <a:gd name="T10" fmla="*/ 0 h 2622177"/>
              <a:gd name="T11" fmla="*/ 1593476 w 1593476"/>
              <a:gd name="T12" fmla="*/ 2622177 h 2622177"/>
            </a:gdLst>
            <a:ahLst/>
            <a:cxnLst>
              <a:cxn ang="T6">
                <a:pos x="T0" y="T1"/>
              </a:cxn>
              <a:cxn ang="T7">
                <a:pos x="T2" y="T3"/>
              </a:cxn>
              <a:cxn ang="T8">
                <a:pos x="T4" y="T5"/>
              </a:cxn>
            </a:cxnLst>
            <a:rect l="T9" t="T10" r="T11" b="T12"/>
            <a:pathLst>
              <a:path w="1593476" h="2622177">
                <a:moveTo>
                  <a:pt x="0" y="0"/>
                </a:moveTo>
                <a:cubicBezTo>
                  <a:pt x="722779" y="588309"/>
                  <a:pt x="1445558" y="1176618"/>
                  <a:pt x="1519517" y="1613647"/>
                </a:cubicBezTo>
                <a:cubicBezTo>
                  <a:pt x="1593476" y="2050677"/>
                  <a:pt x="1018614" y="2336427"/>
                  <a:pt x="443753" y="2622177"/>
                </a:cubicBezTo>
              </a:path>
            </a:pathLst>
          </a:custGeom>
          <a:noFill/>
          <a:ln w="9525" algn="ctr">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31831699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7704" y="2492896"/>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映射继承关系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9006535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54523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继承映射</a:t>
            </a:r>
          </a:p>
        </p:txBody>
      </p:sp>
      <p:sp>
        <p:nvSpPr>
          <p:cNvPr id="61443" name="Rectangle 3"/>
          <p:cNvSpPr>
            <a:spLocks noGrp="1" noChangeArrowheads="1"/>
          </p:cNvSpPr>
          <p:nvPr>
            <p:ph type="body" idx="1"/>
          </p:nvPr>
        </p:nvSpPr>
        <p:spPr>
          <a:xfrm>
            <a:off x="107950" y="1626319"/>
            <a:ext cx="8712200" cy="1798637"/>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对于面向对象的程序设计语言而言，继承和多态是两个最基本的概念。</a:t>
            </a:r>
            <a:r>
              <a:rPr lang="en-US" altLang="zh-CN" sz="2400" b="1" dirty="0" smtClean="0">
                <a:solidFill>
                  <a:srgbClr val="FF0000"/>
                </a:solidFill>
                <a:latin typeface="Arial Unicode MS" pitchFamily="34" charset="-122"/>
                <a:ea typeface="Arial Unicode MS" pitchFamily="34" charset="-122"/>
                <a:cs typeface="Arial Unicode MS" pitchFamily="34" charset="-122"/>
              </a:rPr>
              <a:t>Hibernate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的继承映射可以理解持久化类之间的继承关系</a:t>
            </a:r>
            <a:r>
              <a:rPr lang="zh-CN" altLang="en-US" sz="2400" dirty="0" smtClean="0">
                <a:latin typeface="Arial Unicode MS" pitchFamily="34" charset="-122"/>
                <a:ea typeface="Arial Unicode MS" pitchFamily="34" charset="-122"/>
                <a:cs typeface="Arial Unicode MS" pitchFamily="34" charset="-122"/>
              </a:rPr>
              <a:t>。例如：人和学生之间的关系。学生继承了人，可以认为学生是一个特殊的人，如果对人进行查询，学生的实例也将被得到。</a:t>
            </a:r>
          </a:p>
        </p:txBody>
      </p:sp>
      <p:pic>
        <p:nvPicPr>
          <p:cNvPr id="61444" name="Picture 5"/>
          <p:cNvPicPr>
            <a:picLocks noChangeAspect="1" noChangeArrowheads="1"/>
          </p:cNvPicPr>
          <p:nvPr/>
        </p:nvPicPr>
        <p:blipFill>
          <a:blip r:embed="rId2"/>
          <a:srcRect/>
          <a:stretch>
            <a:fillRect/>
          </a:stretch>
        </p:blipFill>
        <p:spPr bwMode="auto">
          <a:xfrm>
            <a:off x="2916238" y="3209056"/>
            <a:ext cx="2239962" cy="3384550"/>
          </a:xfrm>
          <a:prstGeom prst="rect">
            <a:avLst/>
          </a:prstGeom>
          <a:noFill/>
          <a:ln w="9525">
            <a:noFill/>
            <a:miter lim="800000"/>
            <a:headEnd/>
            <a:tailEnd/>
          </a:ln>
        </p:spPr>
      </p:pic>
    </p:spTree>
    <p:extLst>
      <p:ext uri="{BB962C8B-B14F-4D97-AF65-F5344CB8AC3E}">
        <p14:creationId xmlns:p14="http://schemas.microsoft.com/office/powerpoint/2010/main" val="394144379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5561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继承映射</a:t>
            </a:r>
          </a:p>
        </p:txBody>
      </p:sp>
      <p:sp>
        <p:nvSpPr>
          <p:cNvPr id="62467" name="Rectangle 3"/>
          <p:cNvSpPr>
            <a:spLocks noGrp="1" noChangeArrowheads="1"/>
          </p:cNvSpPr>
          <p:nvPr>
            <p:ph type="body" idx="1"/>
          </p:nvPr>
        </p:nvSpPr>
        <p:spPr>
          <a:xfrm>
            <a:off x="179388" y="1781719"/>
            <a:ext cx="8642350" cy="4752975"/>
          </a:xfrm>
        </p:spPr>
        <p:txBody>
          <a:bodyPr/>
          <a:lstStyle/>
          <a:p>
            <a:pPr eaLnBrk="1" hangingPunct="1"/>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支持三种继承映射策略：</a:t>
            </a:r>
          </a:p>
          <a:p>
            <a:pPr lvl="1" eaLnBrk="1" hangingPunct="1"/>
            <a:r>
              <a:rPr lang="zh-CN" altLang="en-US" b="1" dirty="0" smtClean="0">
                <a:solidFill>
                  <a:srgbClr val="0000FF"/>
                </a:solidFill>
                <a:latin typeface="Arial Unicode MS" pitchFamily="34" charset="-122"/>
                <a:ea typeface="Arial Unicode MS" pitchFamily="34" charset="-122"/>
                <a:cs typeface="Arial Unicode MS" pitchFamily="34" charset="-122"/>
              </a:rPr>
              <a:t>使用 </a:t>
            </a:r>
            <a:r>
              <a:rPr lang="en-US" altLang="zh-CN" b="1" dirty="0" smtClean="0">
                <a:solidFill>
                  <a:srgbClr val="0000FF"/>
                </a:solidFill>
                <a:latin typeface="Arial Unicode MS" pitchFamily="34" charset="-122"/>
                <a:ea typeface="Arial Unicode MS" pitchFamily="34" charset="-122"/>
                <a:cs typeface="Arial Unicode MS" pitchFamily="34" charset="-122"/>
              </a:rPr>
              <a:t>subclass </a:t>
            </a:r>
            <a:r>
              <a:rPr lang="zh-CN" altLang="en-US"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将域模型中的每一个实体对象映射到一个独立的表中，也就是说不用在关系数据模型中考虑域模型中的继承关系和多态。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joined-subclass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对于继承关系中的子类使用同一个表，这就需要在数据库表中增加额外的区分子类类型的字段。 </a:t>
            </a:r>
          </a:p>
          <a:p>
            <a:pPr lvl="1"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union-subclass </a:t>
            </a:r>
            <a:r>
              <a:rPr lang="zh-CN" altLang="en-US" sz="2400" b="1" dirty="0" smtClean="0">
                <a:solidFill>
                  <a:srgbClr val="0000FF"/>
                </a:solidFill>
                <a:latin typeface="Arial Unicode MS" pitchFamily="34" charset="-122"/>
                <a:ea typeface="Arial Unicode MS" pitchFamily="34" charset="-122"/>
                <a:cs typeface="Arial Unicode MS" pitchFamily="34" charset="-122"/>
              </a:rPr>
              <a:t>进行映射</a:t>
            </a:r>
            <a:r>
              <a:rPr lang="zh-CN" altLang="en-US" sz="2400" dirty="0" smtClean="0">
                <a:latin typeface="Arial Unicode MS" pitchFamily="34" charset="-122"/>
                <a:ea typeface="Arial Unicode MS" pitchFamily="34" charset="-122"/>
                <a:cs typeface="Arial Unicode MS" pitchFamily="34" charset="-122"/>
              </a:rPr>
              <a:t>：域模型中的每个类映射到一个表，通过关系数据模型中的外键来描述表之间的继承关系。这也就相当于按照域模型的结构来建立数据库中的表，并通过外键来建立表之间的继承关系。</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3517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7388" y="812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采用 </a:t>
            </a:r>
            <a:r>
              <a:rPr lang="en-US" altLang="zh-CN" dirty="0" smtClean="0">
                <a:latin typeface="Arial Unicode MS" pitchFamily="34" charset="-122"/>
                <a:ea typeface="Arial Unicode MS" pitchFamily="34" charset="-122"/>
                <a:cs typeface="Arial Unicode MS" pitchFamily="34" charset="-122"/>
              </a:rPr>
              <a:t>subclass </a:t>
            </a:r>
            <a:r>
              <a:rPr lang="zh-CN" altLang="en-US" dirty="0" smtClean="0">
                <a:latin typeface="Arial Unicode MS" pitchFamily="34" charset="-122"/>
                <a:ea typeface="Arial Unicode MS" pitchFamily="34" charset="-122"/>
                <a:cs typeface="Arial Unicode MS" pitchFamily="34" charset="-122"/>
              </a:rPr>
              <a:t>元素的继承映射</a:t>
            </a:r>
          </a:p>
        </p:txBody>
      </p:sp>
      <p:sp>
        <p:nvSpPr>
          <p:cNvPr id="63491" name="Rectangle 3"/>
          <p:cNvSpPr>
            <a:spLocks noGrp="1" noChangeArrowheads="1"/>
          </p:cNvSpPr>
          <p:nvPr>
            <p:ph type="body" idx="1"/>
          </p:nvPr>
        </p:nvSpPr>
        <p:spPr>
          <a:xfrm>
            <a:off x="251520" y="1916832"/>
            <a:ext cx="8497888" cy="3168352"/>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subclass </a:t>
            </a:r>
            <a:r>
              <a:rPr lang="zh-CN" altLang="en-US" sz="2000" dirty="0" smtClean="0">
                <a:latin typeface="Arial Unicode MS" pitchFamily="34" charset="-122"/>
                <a:ea typeface="Arial Unicode MS" pitchFamily="34" charset="-122"/>
                <a:cs typeface="Arial Unicode MS" pitchFamily="34" charset="-122"/>
              </a:rPr>
              <a:t>的继承映射可以实现对于继承关系中</a:t>
            </a:r>
            <a:r>
              <a:rPr lang="zh-CN" altLang="en-US" sz="2000" b="1" dirty="0" smtClean="0">
                <a:solidFill>
                  <a:srgbClr val="FF3300"/>
                </a:solidFill>
                <a:latin typeface="Arial Unicode MS" pitchFamily="34" charset="-122"/>
                <a:ea typeface="Arial Unicode MS" pitchFamily="34" charset="-122"/>
                <a:cs typeface="Arial Unicode MS" pitchFamily="34" charset="-122"/>
              </a:rPr>
              <a:t>父类和子类使用同一张表</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因为父类和子类的实例全部保存在同一个表中，因此</a:t>
            </a:r>
            <a:r>
              <a:rPr lang="zh-CN" altLang="en-US" sz="2000" b="1" dirty="0" smtClean="0">
                <a:solidFill>
                  <a:srgbClr val="FF3300"/>
                </a:solidFill>
                <a:latin typeface="Arial Unicode MS" pitchFamily="34" charset="-122"/>
                <a:ea typeface="Arial Unicode MS" pitchFamily="34" charset="-122"/>
                <a:cs typeface="Arial Unicode MS" pitchFamily="34" charset="-122"/>
              </a:rPr>
              <a:t>需要在该表内增加一列</a:t>
            </a:r>
            <a:r>
              <a:rPr lang="zh-CN" altLang="en-US" sz="2000" dirty="0" smtClean="0">
                <a:latin typeface="Arial Unicode MS" pitchFamily="34" charset="-122"/>
                <a:ea typeface="Arial Unicode MS" pitchFamily="34" charset="-122"/>
                <a:cs typeface="Arial Unicode MS" pitchFamily="34" charset="-122"/>
              </a:rPr>
              <a:t>，使用该列来区分每行记录到低是哪个类的实例</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这个列被称为辨别者列</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来映射子类</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或 </a:t>
            </a:r>
            <a:r>
              <a:rPr lang="en-US" altLang="zh-CN" sz="2000" b="1" dirty="0" smtClean="0">
                <a:solidFill>
                  <a:srgbClr val="FF3300"/>
                </a:solidFill>
                <a:latin typeface="Arial Unicode MS" pitchFamily="34" charset="-122"/>
                <a:ea typeface="Arial Unicode MS" pitchFamily="34" charset="-122"/>
                <a:cs typeface="Arial Unicode MS" pitchFamily="34" charset="-122"/>
              </a:rPr>
              <a:t>subclass </a:t>
            </a:r>
            <a:r>
              <a:rPr lang="zh-CN" altLang="en-US" sz="2000" b="1" dirty="0" smtClean="0">
                <a:solidFill>
                  <a:srgbClr val="FF3300"/>
                </a:solidFill>
                <a:latin typeface="Arial Unicode MS" pitchFamily="34" charset="-122"/>
                <a:ea typeface="Arial Unicode MS" pitchFamily="34" charset="-122"/>
                <a:cs typeface="Arial Unicode MS" pitchFamily="34" charset="-122"/>
              </a:rPr>
              <a:t>的 </a:t>
            </a:r>
            <a:r>
              <a:rPr lang="en-US" altLang="zh-CN" sz="2000" b="1" dirty="0" smtClean="0">
                <a:solidFill>
                  <a:srgbClr val="FF3300"/>
                </a:solidFill>
                <a:latin typeface="Arial Unicode MS" pitchFamily="34" charset="-122"/>
                <a:ea typeface="Arial Unicode MS" pitchFamily="34" charset="-122"/>
                <a:cs typeface="Arial Unicode MS" pitchFamily="34" charset="-122"/>
              </a:rPr>
              <a:t>discriminator-value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属性指定辨别者列的值</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所有子类定义的字段都不能有非空约束</a:t>
            </a:r>
            <a:r>
              <a:rPr lang="zh-CN" altLang="en-US" sz="2000" dirty="0" smtClean="0">
                <a:latin typeface="Arial Unicode MS" pitchFamily="34" charset="-122"/>
                <a:ea typeface="Arial Unicode MS" pitchFamily="34" charset="-122"/>
                <a:cs typeface="Arial Unicode MS" pitchFamily="34" charset="-122"/>
              </a:rPr>
              <a:t>。如果为那些字段添加非空约束，那么父类的实例在那些列其实并没有值，这将引起数据库完整性冲突，导致父类的实例无法保存到数据库中</a:t>
            </a:r>
          </a:p>
          <a:p>
            <a:pPr eaLnBrk="1" hangingPunct="1">
              <a:lnSpc>
                <a:spcPct val="90000"/>
              </a:lnSpc>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157192"/>
            <a:ext cx="658805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939371" y="5080411"/>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907704" y="6300028"/>
            <a:ext cx="1224136"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辨别者列</a:t>
            </a:r>
            <a:endParaRPr lang="zh-CN" altLang="en-US" dirty="0"/>
          </a:p>
        </p:txBody>
      </p:sp>
      <p:sp>
        <p:nvSpPr>
          <p:cNvPr id="7" name="矩形 6"/>
          <p:cNvSpPr/>
          <p:nvPr/>
        </p:nvSpPr>
        <p:spPr>
          <a:xfrm>
            <a:off x="6129282" y="5071737"/>
            <a:ext cx="1224136" cy="111178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012160" y="6286581"/>
            <a:ext cx="168307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子类独有的列</a:t>
            </a:r>
            <a:endParaRPr lang="zh-CN" altLang="en-US" dirty="0"/>
          </a:p>
        </p:txBody>
      </p:sp>
    </p:spTree>
    <p:extLst>
      <p:ext uri="{BB962C8B-B14F-4D97-AF65-F5344CB8AC3E}">
        <p14:creationId xmlns:p14="http://schemas.microsoft.com/office/powerpoint/2010/main" val="40044684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846154"/>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采用 </a:t>
            </a:r>
            <a:r>
              <a:rPr lang="en-US" altLang="zh-CN" smtClean="0">
                <a:latin typeface="Arial Unicode MS" pitchFamily="34" charset="-122"/>
                <a:ea typeface="Arial Unicode MS" pitchFamily="34" charset="-122"/>
                <a:cs typeface="Arial Unicode MS" pitchFamily="34" charset="-122"/>
              </a:rPr>
              <a:t>subclass </a:t>
            </a:r>
            <a:r>
              <a:rPr lang="zh-CN" altLang="en-US" smtClean="0">
                <a:latin typeface="Arial Unicode MS" pitchFamily="34" charset="-122"/>
                <a:ea typeface="Arial Unicode MS" pitchFamily="34" charset="-122"/>
                <a:cs typeface="Arial Unicode MS" pitchFamily="34" charset="-122"/>
              </a:rPr>
              <a:t>元素的继承映射</a:t>
            </a:r>
          </a:p>
        </p:txBody>
      </p:sp>
      <p:pic>
        <p:nvPicPr>
          <p:cNvPr id="64515" name="Picture 5"/>
          <p:cNvPicPr>
            <a:picLocks noChangeAspect="1" noChangeArrowheads="1"/>
          </p:cNvPicPr>
          <p:nvPr/>
        </p:nvPicPr>
        <p:blipFill>
          <a:blip r:embed="rId2"/>
          <a:srcRect/>
          <a:stretch>
            <a:fillRect/>
          </a:stretch>
        </p:blipFill>
        <p:spPr bwMode="auto">
          <a:xfrm>
            <a:off x="539750" y="2133616"/>
            <a:ext cx="8137525" cy="3652838"/>
          </a:xfrm>
          <a:prstGeom prst="rect">
            <a:avLst/>
          </a:prstGeom>
          <a:noFill/>
          <a:ln w="9525">
            <a:noFill/>
            <a:miter lim="800000"/>
            <a:headEnd/>
            <a:tailEnd/>
          </a:ln>
        </p:spPr>
      </p:pic>
      <p:sp>
        <p:nvSpPr>
          <p:cNvPr id="64516" name="Line 6"/>
          <p:cNvSpPr>
            <a:spLocks noChangeShapeType="1"/>
          </p:cNvSpPr>
          <p:nvPr/>
        </p:nvSpPr>
        <p:spPr bwMode="auto">
          <a:xfrm>
            <a:off x="5076825" y="2349516"/>
            <a:ext cx="3455988"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7" name="Line 7"/>
          <p:cNvSpPr>
            <a:spLocks noChangeShapeType="1"/>
          </p:cNvSpPr>
          <p:nvPr/>
        </p:nvSpPr>
        <p:spPr bwMode="auto">
          <a:xfrm>
            <a:off x="4211638" y="4726004"/>
            <a:ext cx="3455987"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8" name="Line 8"/>
          <p:cNvSpPr>
            <a:spLocks noChangeShapeType="1"/>
          </p:cNvSpPr>
          <p:nvPr/>
        </p:nvSpPr>
        <p:spPr bwMode="auto">
          <a:xfrm>
            <a:off x="1116013" y="3695716"/>
            <a:ext cx="6480175"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4519" name="Line 9"/>
          <p:cNvSpPr>
            <a:spLocks noChangeShapeType="1"/>
          </p:cNvSpPr>
          <p:nvPr/>
        </p:nvSpPr>
        <p:spPr bwMode="auto">
          <a:xfrm>
            <a:off x="1187450" y="4726004"/>
            <a:ext cx="1008063"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83466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62044" y="546428"/>
            <a:ext cx="7772400" cy="1143000"/>
          </a:xfrm>
        </p:spPr>
        <p:txBody>
          <a:bodyPr/>
          <a:lstStyle/>
          <a:p>
            <a:pPr eaLnBrk="1" hangingPunct="1"/>
            <a:r>
              <a:rPr lang="en-US" altLang="zh-CN" smtClean="0">
                <a:solidFill>
                  <a:schemeClr val="tx1"/>
                </a:solidFill>
                <a:latin typeface="Arial Unicode MS" pitchFamily="34" charset="-122"/>
                <a:ea typeface="Arial Unicode MS" pitchFamily="34" charset="-122"/>
                <a:cs typeface="Arial Unicode MS" pitchFamily="34" charset="-122"/>
              </a:rPr>
              <a:t>Hibernate</a:t>
            </a:r>
            <a:r>
              <a:rPr lang="zh-CN" altLang="en-US" smtClean="0">
                <a:solidFill>
                  <a:schemeClr val="tx1"/>
                </a:solidFill>
                <a:latin typeface="Arial Unicode MS" pitchFamily="34" charset="-122"/>
                <a:ea typeface="Arial Unicode MS" pitchFamily="34" charset="-122"/>
                <a:cs typeface="Arial Unicode MS" pitchFamily="34" charset="-122"/>
              </a:rPr>
              <a:t>开发步骤</a:t>
            </a:r>
          </a:p>
        </p:txBody>
      </p:sp>
      <p:grpSp>
        <p:nvGrpSpPr>
          <p:cNvPr id="2" name="Group 9"/>
          <p:cNvGrpSpPr>
            <a:grpSpLocks/>
          </p:cNvGrpSpPr>
          <p:nvPr/>
        </p:nvGrpSpPr>
        <p:grpSpPr bwMode="auto">
          <a:xfrm>
            <a:off x="176244" y="1843415"/>
            <a:ext cx="5329238" cy="4679950"/>
            <a:chOff x="0" y="890"/>
            <a:chExt cx="3357" cy="2948"/>
          </a:xfrm>
        </p:grpSpPr>
        <p:pic>
          <p:nvPicPr>
            <p:cNvPr id="16396" name="Picture 4" descr="overview"/>
            <p:cNvPicPr>
              <a:picLocks noChangeAspect="1" noChangeArrowheads="1"/>
            </p:cNvPicPr>
            <p:nvPr/>
          </p:nvPicPr>
          <p:blipFill>
            <a:blip r:embed="rId2"/>
            <a:srcRect/>
            <a:stretch>
              <a:fillRect/>
            </a:stretch>
          </p:blipFill>
          <p:spPr bwMode="auto">
            <a:xfrm>
              <a:off x="0" y="890"/>
              <a:ext cx="3357" cy="2948"/>
            </a:xfrm>
            <a:prstGeom prst="rect">
              <a:avLst/>
            </a:prstGeom>
            <a:noFill/>
            <a:ln w="9525">
              <a:noFill/>
              <a:miter lim="800000"/>
              <a:headEnd/>
              <a:tailEnd/>
            </a:ln>
          </p:spPr>
        </p:pic>
        <p:sp>
          <p:nvSpPr>
            <p:cNvPr id="16397" name="Text Box 7"/>
            <p:cNvSpPr txBox="1">
              <a:spLocks noChangeArrowheads="1"/>
            </p:cNvSpPr>
            <p:nvPr/>
          </p:nvSpPr>
          <p:spPr bwMode="auto">
            <a:xfrm>
              <a:off x="295" y="2625"/>
              <a:ext cx="1270" cy="233"/>
            </a:xfrm>
            <a:prstGeom prst="rect">
              <a:avLst/>
            </a:prstGeom>
            <a:solidFill>
              <a:schemeClr val="bg1"/>
            </a:solidFill>
            <a:ln w="9525">
              <a:noFill/>
              <a:miter lim="800000"/>
              <a:headEnd/>
              <a:tailEnd/>
            </a:ln>
          </p:spPr>
          <p:txBody>
            <a:bodyPr>
              <a:spAutoFit/>
            </a:bodyPr>
            <a:lstStyle/>
            <a:p>
              <a:pPr>
                <a:spcBef>
                  <a:spcPct val="50000"/>
                </a:spcBef>
              </a:pPr>
              <a:r>
                <a:rPr lang="en-US" altLang="zh-CN" dirty="0" err="1">
                  <a:latin typeface="Arial Unicode MS" pitchFamily="34" charset="-122"/>
                  <a:ea typeface="Arial Unicode MS" pitchFamily="34" charset="-122"/>
                  <a:cs typeface="Arial Unicode MS" pitchFamily="34" charset="-122"/>
                </a:rPr>
                <a:t>hibernate.cfg.xml</a:t>
              </a:r>
              <a:endParaRPr lang="en-US" altLang="zh-CN" dirty="0">
                <a:latin typeface="Arial Unicode MS" pitchFamily="34" charset="-122"/>
                <a:ea typeface="Arial Unicode MS" pitchFamily="34" charset="-122"/>
                <a:cs typeface="Arial Unicode MS" pitchFamily="34" charset="-122"/>
              </a:endParaRPr>
            </a:p>
          </p:txBody>
        </p:sp>
        <p:sp>
          <p:nvSpPr>
            <p:cNvPr id="16398" name="Text Box 8"/>
            <p:cNvSpPr txBox="1">
              <a:spLocks noChangeArrowheads="1"/>
            </p:cNvSpPr>
            <p:nvPr/>
          </p:nvSpPr>
          <p:spPr bwMode="auto">
            <a:xfrm>
              <a:off x="1816" y="2638"/>
              <a:ext cx="1224" cy="233"/>
            </a:xfrm>
            <a:prstGeom prst="rect">
              <a:avLst/>
            </a:prstGeom>
            <a:solidFill>
              <a:schemeClr val="bg1"/>
            </a:solidFill>
            <a:ln w="9525">
              <a:noFill/>
              <a:miter lim="800000"/>
              <a:headEnd/>
              <a:tailEnd/>
            </a:ln>
          </p:spPr>
          <p:txBody>
            <a:bodyPr>
              <a:spAutoFit/>
            </a:bodyPr>
            <a:lstStyle/>
            <a:p>
              <a:pPr>
                <a:spcBef>
                  <a:spcPct val="50000"/>
                </a:spcBef>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hbm.xml</a:t>
              </a:r>
              <a:endParaRPr lang="en-US" altLang="zh-CN" dirty="0">
                <a:latin typeface="Arial Unicode MS" pitchFamily="34" charset="-122"/>
                <a:ea typeface="Arial Unicode MS" pitchFamily="34" charset="-122"/>
                <a:cs typeface="Arial Unicode MS" pitchFamily="34" charset="-122"/>
              </a:endParaRPr>
            </a:p>
          </p:txBody>
        </p:sp>
      </p:grpSp>
      <p:sp>
        <p:nvSpPr>
          <p:cNvPr id="16388" name="Line 10"/>
          <p:cNvSpPr>
            <a:spLocks noChangeShapeType="1"/>
          </p:cNvSpPr>
          <p:nvPr/>
        </p:nvSpPr>
        <p:spPr bwMode="auto">
          <a:xfrm>
            <a:off x="4205319" y="3400753"/>
            <a:ext cx="1512888"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89" name="Text Box 11"/>
          <p:cNvSpPr txBox="1">
            <a:spLocks noChangeArrowheads="1"/>
          </p:cNvSpPr>
          <p:nvPr/>
        </p:nvSpPr>
        <p:spPr bwMode="auto">
          <a:xfrm>
            <a:off x="5867432" y="3214686"/>
            <a:ext cx="24479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2. </a:t>
            </a:r>
            <a:r>
              <a:rPr lang="zh-CN" altLang="en-US" b="1" dirty="0">
                <a:latin typeface="Arial Unicode MS" pitchFamily="34" charset="-122"/>
                <a:ea typeface="Arial Unicode MS" pitchFamily="34" charset="-122"/>
                <a:cs typeface="Arial Unicode MS" pitchFamily="34" charset="-122"/>
              </a:rPr>
              <a:t>创建持久化类</a:t>
            </a:r>
          </a:p>
        </p:txBody>
      </p:sp>
      <p:sp>
        <p:nvSpPr>
          <p:cNvPr id="16390" name="Line 12"/>
          <p:cNvSpPr>
            <a:spLocks noChangeShapeType="1"/>
          </p:cNvSpPr>
          <p:nvPr/>
        </p:nvSpPr>
        <p:spPr bwMode="auto">
          <a:xfrm>
            <a:off x="4819682" y="4796165"/>
            <a:ext cx="8651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1" name="Line 13"/>
          <p:cNvSpPr>
            <a:spLocks noChangeShapeType="1"/>
          </p:cNvSpPr>
          <p:nvPr/>
        </p:nvSpPr>
        <p:spPr bwMode="auto">
          <a:xfrm>
            <a:off x="2587657" y="5012065"/>
            <a:ext cx="3240087" cy="935038"/>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2" name="Text Box 14"/>
          <p:cNvSpPr txBox="1">
            <a:spLocks noChangeArrowheads="1"/>
          </p:cNvSpPr>
          <p:nvPr/>
        </p:nvSpPr>
        <p:spPr bwMode="auto">
          <a:xfrm>
            <a:off x="5867432" y="4631304"/>
            <a:ext cx="2879725"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3. </a:t>
            </a:r>
            <a:r>
              <a:rPr lang="zh-CN" altLang="en-US" b="1" dirty="0">
                <a:latin typeface="Arial Unicode MS" pitchFamily="34" charset="-122"/>
                <a:ea typeface="Arial Unicode MS" pitchFamily="34" charset="-122"/>
                <a:cs typeface="Arial Unicode MS" pitchFamily="34" charset="-122"/>
              </a:rPr>
              <a:t>创建对象</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关系映射文件</a:t>
            </a:r>
          </a:p>
        </p:txBody>
      </p:sp>
      <p:sp>
        <p:nvSpPr>
          <p:cNvPr id="16393" name="Line 15"/>
          <p:cNvSpPr>
            <a:spLocks noChangeShapeType="1"/>
          </p:cNvSpPr>
          <p:nvPr/>
        </p:nvSpPr>
        <p:spPr bwMode="auto">
          <a:xfrm>
            <a:off x="5035582" y="2203778"/>
            <a:ext cx="72072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6394" name="Text Box 16"/>
          <p:cNvSpPr txBox="1">
            <a:spLocks noChangeArrowheads="1"/>
          </p:cNvSpPr>
          <p:nvPr/>
        </p:nvSpPr>
        <p:spPr bwMode="auto">
          <a:xfrm>
            <a:off x="5867432" y="1882416"/>
            <a:ext cx="3276600" cy="64633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a:latin typeface="Arial Unicode MS" pitchFamily="34" charset="-122"/>
                <a:ea typeface="Arial Unicode MS" pitchFamily="34" charset="-122"/>
                <a:cs typeface="Arial Unicode MS" pitchFamily="34" charset="-122"/>
              </a:rPr>
              <a:t>4. </a:t>
            </a:r>
            <a:r>
              <a:rPr lang="zh-CN" altLang="en-US" b="1" dirty="0">
                <a:latin typeface="Arial Unicode MS" pitchFamily="34" charset="-122"/>
                <a:ea typeface="Arial Unicode MS" pitchFamily="34" charset="-122"/>
                <a:cs typeface="Arial Unicode MS" pitchFamily="34" charset="-122"/>
              </a:rPr>
              <a:t>通过 </a:t>
            </a:r>
            <a:r>
              <a:rPr lang="en-US" altLang="zh-CN" b="1" dirty="0">
                <a:latin typeface="Arial Unicode MS" pitchFamily="34" charset="-122"/>
                <a:ea typeface="Arial Unicode MS" pitchFamily="34" charset="-122"/>
                <a:cs typeface="Arial Unicode MS" pitchFamily="34" charset="-122"/>
              </a:rPr>
              <a:t>Hibernate API </a:t>
            </a:r>
            <a:r>
              <a:rPr lang="zh-CN" altLang="en-US" b="1" dirty="0">
                <a:latin typeface="Arial Unicode MS" pitchFamily="34" charset="-122"/>
                <a:ea typeface="Arial Unicode MS" pitchFamily="34" charset="-122"/>
                <a:cs typeface="Arial Unicode MS" pitchFamily="34" charset="-122"/>
              </a:rPr>
              <a:t>编写访问数据库的代码</a:t>
            </a:r>
          </a:p>
        </p:txBody>
      </p:sp>
      <p:sp>
        <p:nvSpPr>
          <p:cNvPr id="16395" name="Text Box 17"/>
          <p:cNvSpPr txBox="1">
            <a:spLocks noChangeArrowheads="1"/>
          </p:cNvSpPr>
          <p:nvPr/>
        </p:nvSpPr>
        <p:spPr bwMode="auto">
          <a:xfrm>
            <a:off x="5867432" y="5804228"/>
            <a:ext cx="31686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en-US" altLang="zh-CN" b="1" dirty="0" smtClean="0">
                <a:latin typeface="Arial Unicode MS" pitchFamily="34" charset="-122"/>
                <a:ea typeface="Arial Unicode MS" pitchFamily="34" charset="-122"/>
                <a:cs typeface="Arial Unicode MS" pitchFamily="34" charset="-122"/>
              </a:rPr>
              <a:t>1. </a:t>
            </a:r>
            <a:r>
              <a:rPr lang="zh-CN" altLang="en-US" b="1" dirty="0">
                <a:latin typeface="Arial Unicode MS" pitchFamily="34" charset="-122"/>
                <a:ea typeface="Arial Unicode MS" pitchFamily="34" charset="-122"/>
                <a:cs typeface="Arial Unicode MS" pitchFamily="34" charset="-122"/>
              </a:rPr>
              <a:t>创建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配置文件</a:t>
            </a:r>
          </a:p>
        </p:txBody>
      </p:sp>
    </p:spTree>
    <p:extLst>
      <p:ext uri="{BB962C8B-B14F-4D97-AF65-F5344CB8AC3E}">
        <p14:creationId xmlns:p14="http://schemas.microsoft.com/office/powerpoint/2010/main" val="235600969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 y="785794"/>
            <a:ext cx="8424863"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5539" name="Rectangle 3"/>
          <p:cNvSpPr>
            <a:spLocks noGrp="1" noChangeArrowheads="1"/>
          </p:cNvSpPr>
          <p:nvPr>
            <p:ph type="body" idx="1"/>
          </p:nvPr>
        </p:nvSpPr>
        <p:spPr>
          <a:xfrm>
            <a:off x="179388" y="1866881"/>
            <a:ext cx="8785225" cy="3776697"/>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joined-subclass </a:t>
            </a:r>
            <a:r>
              <a:rPr lang="zh-CN" altLang="en-US" sz="2000" dirty="0" smtClean="0">
                <a:latin typeface="Arial Unicode MS" pitchFamily="34" charset="-122"/>
                <a:ea typeface="Arial Unicode MS" pitchFamily="34" charset="-122"/>
                <a:cs typeface="Arial Unicode MS" pitchFamily="34" charset="-122"/>
              </a:rPr>
              <a:t>元素的继承映射可以实现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每个子类一张表</a:t>
            </a:r>
          </a:p>
          <a:p>
            <a:pPr eaLnBrk="1" hangingPunct="1"/>
            <a:r>
              <a:rPr lang="zh-CN" altLang="en-US" sz="2000" dirty="0" smtClean="0">
                <a:latin typeface="Arial Unicode MS" pitchFamily="34" charset="-122"/>
                <a:ea typeface="Arial Unicode MS" pitchFamily="34" charset="-122"/>
                <a:cs typeface="Arial Unicode MS" pitchFamily="34" charset="-122"/>
              </a:rPr>
              <a:t>采用这种映射策略时，父类实例保存在父类表中，</a:t>
            </a:r>
            <a:r>
              <a:rPr lang="zh-CN" altLang="en-US" sz="2000" b="1" dirty="0" smtClean="0">
                <a:solidFill>
                  <a:srgbClr val="FF3300"/>
                </a:solidFill>
                <a:latin typeface="Arial Unicode MS" pitchFamily="34" charset="-122"/>
                <a:ea typeface="Arial Unicode MS" pitchFamily="34" charset="-122"/>
                <a:cs typeface="Arial Unicode MS" pitchFamily="34" charset="-122"/>
              </a:rPr>
              <a:t>子类实例由父类表和子类表共同存储</a:t>
            </a:r>
            <a:r>
              <a:rPr lang="zh-CN" altLang="en-US" sz="2000" dirty="0" smtClean="0">
                <a:latin typeface="Arial Unicode MS" pitchFamily="34" charset="-122"/>
                <a:ea typeface="Arial Unicode MS" pitchFamily="34" charset="-122"/>
                <a:cs typeface="Arial Unicode MS" pitchFamily="34" charset="-122"/>
              </a:rPr>
              <a:t>。因为子类实例也是一个特殊的父类实例，因此必然也包含了父类实例的属性。于是将子类和父类共有的属性保存在父类表中，子类增加的属性，则保存在子类表中。</a:t>
            </a:r>
          </a:p>
          <a:p>
            <a:pPr eaLnBrk="1" hangingPunct="1"/>
            <a:r>
              <a:rPr lang="zh-CN" altLang="en-US" sz="2000" dirty="0" smtClean="0">
                <a:latin typeface="Arial Unicode MS" pitchFamily="34" charset="-122"/>
                <a:ea typeface="Arial Unicode MS" pitchFamily="34" charset="-122"/>
                <a:cs typeface="Arial Unicode MS" pitchFamily="34" charset="-122"/>
              </a:rPr>
              <a:t>在这种映射策略下，无须使用鉴别者列，但需要为每</a:t>
            </a:r>
            <a:r>
              <a:rPr lang="zh-CN" altLang="en-US" sz="2000" b="1" dirty="0" smtClean="0">
                <a:solidFill>
                  <a:srgbClr val="FF3300"/>
                </a:solidFill>
                <a:latin typeface="Arial Unicode MS" pitchFamily="34" charset="-122"/>
                <a:ea typeface="Arial Unicode MS" pitchFamily="34" charset="-122"/>
                <a:cs typeface="Arial Unicode MS" pitchFamily="34" charset="-122"/>
              </a:rPr>
              <a:t>个子类使用 </a:t>
            </a:r>
            <a:r>
              <a:rPr lang="en-US" altLang="zh-CN" sz="2000" b="1" dirty="0" smtClean="0">
                <a:solidFill>
                  <a:srgbClr val="FF3300"/>
                </a:solidFill>
                <a:latin typeface="Arial Unicode MS" pitchFamily="34" charset="-122"/>
                <a:ea typeface="Arial Unicode MS" pitchFamily="34" charset="-122"/>
                <a:cs typeface="Arial Unicode MS" pitchFamily="34" charset="-122"/>
              </a:rPr>
              <a:t>key </a:t>
            </a:r>
            <a:r>
              <a:rPr lang="zh-CN" altLang="en-US" sz="2000" b="1" dirty="0" smtClean="0">
                <a:solidFill>
                  <a:srgbClr val="FF3300"/>
                </a:solidFill>
                <a:latin typeface="Arial Unicode MS" pitchFamily="34" charset="-122"/>
                <a:ea typeface="Arial Unicode MS" pitchFamily="34" charset="-122"/>
                <a:cs typeface="Arial Unicode MS" pitchFamily="34" charset="-122"/>
              </a:rPr>
              <a:t>元素映射共有主键</a:t>
            </a:r>
            <a:r>
              <a:rPr lang="zh-CN" altLang="en-US" sz="2000" dirty="0" smtClean="0">
                <a:latin typeface="Arial Unicode MS" pitchFamily="34" charset="-122"/>
                <a:ea typeface="Arial Unicode MS" pitchFamily="34" charset="-122"/>
                <a:cs typeface="Arial Unicode MS" pitchFamily="34" charset="-122"/>
              </a:rPr>
              <a:t>。</a:t>
            </a:r>
          </a:p>
          <a:p>
            <a:pPr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子类增加的属性可以添加非空约束</a:t>
            </a:r>
            <a:r>
              <a:rPr lang="zh-CN" altLang="en-US" sz="2000" dirty="0" smtClean="0">
                <a:latin typeface="Arial Unicode MS" pitchFamily="34" charset="-122"/>
                <a:ea typeface="Arial Unicode MS" pitchFamily="34" charset="-122"/>
                <a:cs typeface="Arial Unicode MS" pitchFamily="34" charset="-122"/>
              </a:rPr>
              <a:t>。因为子类的属性和父类的属性没有保存在同一个表中</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301208"/>
            <a:ext cx="3491709"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8265" y="6218728"/>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926" y="5474404"/>
            <a:ext cx="2466225" cy="48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30942" y="6156012"/>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
        <p:nvSpPr>
          <p:cNvPr id="8" name="任意多边形 7"/>
          <p:cNvSpPr/>
          <p:nvPr/>
        </p:nvSpPr>
        <p:spPr>
          <a:xfrm>
            <a:off x="1331259" y="4807948"/>
            <a:ext cx="4213521" cy="638111"/>
          </a:xfrm>
          <a:custGeom>
            <a:avLst/>
            <a:gdLst>
              <a:gd name="connsiteX0" fmla="*/ 4114800 w 4213521"/>
              <a:gd name="connsiteY0" fmla="*/ 638111 h 638111"/>
              <a:gd name="connsiteX1" fmla="*/ 3859306 w 4213521"/>
              <a:gd name="connsiteY1" fmla="*/ 100228 h 638111"/>
              <a:gd name="connsiteX2" fmla="*/ 1223682 w 4213521"/>
              <a:gd name="connsiteY2" fmla="*/ 32993 h 638111"/>
              <a:gd name="connsiteX3" fmla="*/ 0 w 4213521"/>
              <a:gd name="connsiteY3" fmla="*/ 476746 h 638111"/>
            </a:gdLst>
            <a:ahLst/>
            <a:cxnLst>
              <a:cxn ang="0">
                <a:pos x="connsiteX0" y="connsiteY0"/>
              </a:cxn>
              <a:cxn ang="0">
                <a:pos x="connsiteX1" y="connsiteY1"/>
              </a:cxn>
              <a:cxn ang="0">
                <a:pos x="connsiteX2" y="connsiteY2"/>
              </a:cxn>
              <a:cxn ang="0">
                <a:pos x="connsiteX3" y="connsiteY3"/>
              </a:cxn>
            </a:cxnLst>
            <a:rect l="l" t="t" r="r" b="b"/>
            <a:pathLst>
              <a:path w="4213521" h="638111">
                <a:moveTo>
                  <a:pt x="4114800" y="638111"/>
                </a:moveTo>
                <a:cubicBezTo>
                  <a:pt x="4227979" y="419596"/>
                  <a:pt x="4341159" y="201081"/>
                  <a:pt x="3859306" y="100228"/>
                </a:cubicBezTo>
                <a:cubicBezTo>
                  <a:pt x="3377453" y="-625"/>
                  <a:pt x="1866900" y="-29760"/>
                  <a:pt x="1223682" y="32993"/>
                </a:cubicBezTo>
                <a:cubicBezTo>
                  <a:pt x="580464" y="95746"/>
                  <a:pt x="290232" y="286246"/>
                  <a:pt x="0" y="476746"/>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endCxn id="8" idx="3"/>
          </p:cNvCxnSpPr>
          <p:nvPr/>
        </p:nvCxnSpPr>
        <p:spPr>
          <a:xfrm>
            <a:off x="1331259" y="5127003"/>
            <a:ext cx="0" cy="1576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3"/>
          </p:cNvCxnSpPr>
          <p:nvPr/>
        </p:nvCxnSpPr>
        <p:spPr>
          <a:xfrm flipV="1">
            <a:off x="1331259" y="5205848"/>
            <a:ext cx="360421" cy="788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18095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857232"/>
            <a:ext cx="8280400"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joined-subclass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6563" name="Picture 5"/>
          <p:cNvPicPr>
            <a:picLocks noChangeAspect="1" noChangeArrowheads="1"/>
          </p:cNvPicPr>
          <p:nvPr/>
        </p:nvPicPr>
        <p:blipFill>
          <a:blip r:embed="rId2"/>
          <a:srcRect/>
          <a:stretch>
            <a:fillRect/>
          </a:stretch>
        </p:blipFill>
        <p:spPr bwMode="auto">
          <a:xfrm>
            <a:off x="900113" y="2082782"/>
            <a:ext cx="6337300" cy="3497262"/>
          </a:xfrm>
          <a:prstGeom prst="rect">
            <a:avLst/>
          </a:prstGeom>
          <a:noFill/>
          <a:ln w="9525">
            <a:noFill/>
            <a:miter lim="800000"/>
            <a:headEnd/>
            <a:tailEnd/>
          </a:ln>
        </p:spPr>
      </p:pic>
      <p:sp>
        <p:nvSpPr>
          <p:cNvPr id="66564" name="Line 7"/>
          <p:cNvSpPr>
            <a:spLocks noChangeShapeType="1"/>
          </p:cNvSpPr>
          <p:nvPr/>
        </p:nvSpPr>
        <p:spPr bwMode="auto">
          <a:xfrm>
            <a:off x="1365250" y="4337032"/>
            <a:ext cx="1911350" cy="0"/>
          </a:xfrm>
          <a:prstGeom prst="line">
            <a:avLst/>
          </a:prstGeom>
          <a:noFill/>
          <a:ln w="19050">
            <a:solidFill>
              <a:srgbClr val="FF3300"/>
            </a:solidFill>
            <a:round/>
            <a:headEnd/>
            <a:tailEnd/>
          </a:ln>
        </p:spPr>
        <p:txBody>
          <a:bodyPr/>
          <a:lstStyle/>
          <a:p>
            <a:endParaRPr lang="zh-CN" altLang="en-US"/>
          </a:p>
        </p:txBody>
      </p:sp>
      <p:sp>
        <p:nvSpPr>
          <p:cNvPr id="66565" name="Line 8"/>
          <p:cNvSpPr>
            <a:spLocks noChangeShapeType="1"/>
          </p:cNvSpPr>
          <p:nvPr/>
        </p:nvSpPr>
        <p:spPr bwMode="auto">
          <a:xfrm>
            <a:off x="1908175" y="4602144"/>
            <a:ext cx="5327650" cy="0"/>
          </a:xfrm>
          <a:prstGeom prst="line">
            <a:avLst/>
          </a:prstGeom>
          <a:noFill/>
          <a:ln w="1905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24011976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642918"/>
            <a:ext cx="8208962"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sp>
        <p:nvSpPr>
          <p:cNvPr id="67587" name="Rectangle 3"/>
          <p:cNvSpPr>
            <a:spLocks noGrp="1" noChangeArrowheads="1"/>
          </p:cNvSpPr>
          <p:nvPr>
            <p:ph type="body" idx="1"/>
          </p:nvPr>
        </p:nvSpPr>
        <p:spPr>
          <a:xfrm>
            <a:off x="179512" y="1628801"/>
            <a:ext cx="8785225" cy="4032448"/>
          </a:xfrm>
        </p:spPr>
        <p:txBody>
          <a:bodyPr>
            <a:normAutofit/>
          </a:bodyPr>
          <a:lstStyle/>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union-subclass </a:t>
            </a:r>
            <a:r>
              <a:rPr lang="zh-CN" altLang="en-US" sz="2000" dirty="0" smtClean="0">
                <a:latin typeface="Arial Unicode MS" pitchFamily="34" charset="-122"/>
                <a:ea typeface="Arial Unicode MS" pitchFamily="34" charset="-122"/>
                <a:cs typeface="Arial Unicode MS" pitchFamily="34" charset="-122"/>
              </a:rPr>
              <a:t>元素可以实现</a:t>
            </a:r>
            <a:r>
              <a:rPr lang="zh-CN" altLang="en-US" sz="2000" b="1" dirty="0" smtClean="0">
                <a:solidFill>
                  <a:srgbClr val="FF3300"/>
                </a:solidFill>
                <a:latin typeface="Arial Unicode MS" pitchFamily="34" charset="-122"/>
                <a:ea typeface="Arial Unicode MS" pitchFamily="34" charset="-122"/>
                <a:cs typeface="Arial Unicode MS" pitchFamily="34" charset="-122"/>
              </a:rPr>
              <a:t>将每一个实体对象映射到一个独立的表中</a:t>
            </a:r>
            <a:r>
              <a:rPr lang="zh-CN" altLang="en-US"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3300"/>
                </a:solidFill>
                <a:latin typeface="Arial Unicode MS" pitchFamily="34" charset="-122"/>
                <a:ea typeface="Arial Unicode MS" pitchFamily="34" charset="-122"/>
                <a:cs typeface="Arial Unicode MS" pitchFamily="34" charset="-122"/>
              </a:rPr>
              <a:t>子类增加的属性可以有非空约束</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即父类实例的数据保存在父表中，而子类实例的数据保存在子类表中。</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子类实例的数据仅保存在子类表中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而在父类表中没有任何记录</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在这种映射策略下，子类表的字段会比父类表的映射字段要多</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因为子类表的字段等于父类表的字段、加子类增加属性的总和</a:t>
            </a:r>
          </a:p>
          <a:p>
            <a:pPr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在这种映射策略下，</a:t>
            </a:r>
            <a:r>
              <a:rPr lang="zh-CN" altLang="en-US" sz="2000" b="1" dirty="0" smtClean="0">
                <a:solidFill>
                  <a:srgbClr val="FF0000"/>
                </a:solidFill>
                <a:latin typeface="Arial Unicode MS" pitchFamily="34" charset="-122"/>
                <a:ea typeface="Arial Unicode MS" pitchFamily="34" charset="-122"/>
                <a:cs typeface="Arial Unicode MS" pitchFamily="34" charset="-122"/>
              </a:rPr>
              <a:t>既不需要使用鉴别者列，也无须使用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key </a:t>
            </a:r>
            <a:r>
              <a:rPr lang="zh-CN" altLang="en-US" sz="2000" b="1" dirty="0" smtClean="0">
                <a:solidFill>
                  <a:srgbClr val="FF0000"/>
                </a:solidFill>
                <a:latin typeface="Arial Unicode MS" pitchFamily="34" charset="-122"/>
                <a:ea typeface="Arial Unicode MS" pitchFamily="34" charset="-122"/>
                <a:cs typeface="Arial Unicode MS" pitchFamily="34" charset="-122"/>
              </a:rPr>
              <a:t>元素来映射共有主键</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000" b="1" dirty="0" smtClean="0">
                <a:solidFill>
                  <a:srgbClr val="FF0000"/>
                </a:solidFill>
                <a:latin typeface="Arial Unicode MS" pitchFamily="34" charset="-122"/>
                <a:ea typeface="Arial Unicode MS" pitchFamily="34" charset="-122"/>
                <a:cs typeface="Arial Unicode MS" pitchFamily="34" charset="-122"/>
              </a:rPr>
              <a:t>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union-subclass </a:t>
            </a:r>
            <a:r>
              <a:rPr lang="zh-CN" altLang="en-US" sz="2000" b="1" dirty="0" smtClean="0">
                <a:solidFill>
                  <a:srgbClr val="FF0000"/>
                </a:solidFill>
                <a:latin typeface="Arial Unicode MS" pitchFamily="34" charset="-122"/>
                <a:ea typeface="Arial Unicode MS" pitchFamily="34" charset="-122"/>
                <a:cs typeface="Arial Unicode MS" pitchFamily="34" charset="-122"/>
              </a:rPr>
              <a:t>映射策略是不可使用 </a:t>
            </a:r>
            <a:r>
              <a:rPr lang="en-US" altLang="zh-CN" sz="2000" b="1" dirty="0" smtClean="0">
                <a:solidFill>
                  <a:srgbClr val="FF0000"/>
                </a:solidFill>
                <a:latin typeface="Arial Unicode MS" pitchFamily="34" charset="-122"/>
                <a:ea typeface="Arial Unicode MS" pitchFamily="34" charset="-122"/>
                <a:cs typeface="Arial Unicode MS" pitchFamily="34" charset="-122"/>
              </a:rPr>
              <a:t>identity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因为同一类继承层次中所有实体类都需要使用同一个主键种子</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即多个持久化实体对应的记录的主键应该是连续的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受此影响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也不该使用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主键生成策略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会根据数据库来选择使用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sequence.</a:t>
            </a:r>
          </a:p>
          <a:p>
            <a:pPr eaLnBrk="1" hangingPunct="1">
              <a:lnSpc>
                <a:spcPct val="90000"/>
              </a:lnSpc>
              <a:buFontTx/>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47" y="5733256"/>
            <a:ext cx="358439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733256"/>
            <a:ext cx="484783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9552" y="6309320"/>
            <a:ext cx="1224136" cy="369332"/>
          </a:xfrm>
          <a:prstGeom prst="rect">
            <a:avLst/>
          </a:prstGeom>
          <a:noFill/>
        </p:spPr>
        <p:txBody>
          <a:bodyPr wrap="square" rtlCol="0">
            <a:spAutoFit/>
          </a:bodyPr>
          <a:lstStyle/>
          <a:p>
            <a:r>
              <a:rPr lang="en-US" altLang="zh-CN" dirty="0" smtClean="0"/>
              <a:t>persons </a:t>
            </a:r>
            <a:r>
              <a:rPr lang="zh-CN" altLang="en-US" dirty="0" smtClean="0"/>
              <a:t>表</a:t>
            </a:r>
            <a:endParaRPr lang="zh-CN" altLang="en-US" dirty="0"/>
          </a:p>
        </p:txBody>
      </p:sp>
      <p:sp>
        <p:nvSpPr>
          <p:cNvPr id="7" name="TextBox 6"/>
          <p:cNvSpPr txBox="1"/>
          <p:nvPr/>
        </p:nvSpPr>
        <p:spPr>
          <a:xfrm>
            <a:off x="5030942" y="6309320"/>
            <a:ext cx="1512168" cy="369332"/>
          </a:xfrm>
          <a:prstGeom prst="rect">
            <a:avLst/>
          </a:prstGeom>
          <a:noFill/>
        </p:spPr>
        <p:txBody>
          <a:bodyPr wrap="square" rtlCol="0">
            <a:spAutoFit/>
          </a:bodyPr>
          <a:lstStyle/>
          <a:p>
            <a:r>
              <a:rPr lang="en-US" altLang="zh-CN" dirty="0" smtClean="0"/>
              <a:t>students </a:t>
            </a:r>
            <a:r>
              <a:rPr lang="zh-CN" altLang="en-US" dirty="0" smtClean="0"/>
              <a:t>表</a:t>
            </a:r>
            <a:endParaRPr lang="zh-CN" altLang="en-US" dirty="0"/>
          </a:p>
        </p:txBody>
      </p:sp>
    </p:spTree>
    <p:extLst>
      <p:ext uri="{BB962C8B-B14F-4D97-AF65-F5344CB8AC3E}">
        <p14:creationId xmlns:p14="http://schemas.microsoft.com/office/powerpoint/2010/main" val="11418069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903306"/>
            <a:ext cx="8135938" cy="1143000"/>
          </a:xfrm>
        </p:spPr>
        <p:txBody>
          <a:bodyPr>
            <a:normAutofit fontScale="90000"/>
          </a:bodyPr>
          <a:lstStyle/>
          <a:p>
            <a:pPr eaLnBrk="1" hangingPunct="1"/>
            <a:r>
              <a:rPr lang="zh-CN" altLang="en-US" sz="4000" dirty="0" smtClean="0">
                <a:latin typeface="Arial Unicode MS" pitchFamily="34" charset="-122"/>
                <a:ea typeface="Arial Unicode MS" pitchFamily="34" charset="-122"/>
                <a:cs typeface="Arial Unicode MS" pitchFamily="34" charset="-122"/>
              </a:rPr>
              <a:t>采用 </a:t>
            </a:r>
            <a:r>
              <a:rPr lang="en-US" altLang="zh-CN" sz="4000" dirty="0" smtClean="0">
                <a:latin typeface="Arial Unicode MS" pitchFamily="34" charset="-122"/>
                <a:ea typeface="Arial Unicode MS" pitchFamily="34" charset="-122"/>
                <a:cs typeface="Arial Unicode MS" pitchFamily="34" charset="-122"/>
              </a:rPr>
              <a:t>union-subclass </a:t>
            </a:r>
            <a:r>
              <a:rPr lang="zh-CN" altLang="en-US" sz="4000" dirty="0" smtClean="0">
                <a:latin typeface="Arial Unicode MS" pitchFamily="34" charset="-122"/>
                <a:ea typeface="Arial Unicode MS" pitchFamily="34" charset="-122"/>
                <a:cs typeface="Arial Unicode MS" pitchFamily="34" charset="-122"/>
              </a:rPr>
              <a:t>元素的继承映射</a:t>
            </a:r>
          </a:p>
        </p:txBody>
      </p:sp>
      <p:pic>
        <p:nvPicPr>
          <p:cNvPr id="68611" name="Picture 5"/>
          <p:cNvPicPr>
            <a:picLocks noChangeAspect="1" noChangeArrowheads="1"/>
          </p:cNvPicPr>
          <p:nvPr/>
        </p:nvPicPr>
        <p:blipFill>
          <a:blip r:embed="rId2"/>
          <a:srcRect/>
          <a:stretch>
            <a:fillRect/>
          </a:stretch>
        </p:blipFill>
        <p:spPr bwMode="auto">
          <a:xfrm>
            <a:off x="971550" y="2128856"/>
            <a:ext cx="6121400" cy="3943350"/>
          </a:xfrm>
          <a:prstGeom prst="rect">
            <a:avLst/>
          </a:prstGeom>
          <a:noFill/>
          <a:ln w="9525">
            <a:noFill/>
            <a:miter lim="800000"/>
            <a:headEnd/>
            <a:tailEnd/>
          </a:ln>
        </p:spPr>
      </p:pic>
      <p:sp>
        <p:nvSpPr>
          <p:cNvPr id="68612" name="Line 6"/>
          <p:cNvSpPr>
            <a:spLocks noChangeShapeType="1"/>
          </p:cNvSpPr>
          <p:nvPr/>
        </p:nvSpPr>
        <p:spPr bwMode="auto">
          <a:xfrm>
            <a:off x="1547813" y="4632343"/>
            <a:ext cx="4032250" cy="0"/>
          </a:xfrm>
          <a:prstGeom prst="line">
            <a:avLst/>
          </a:prstGeom>
          <a:noFill/>
          <a:ln w="19050">
            <a:solidFill>
              <a:srgbClr val="FF3300"/>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6678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61636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三种继承映射方式的比较 </a:t>
            </a:r>
          </a:p>
        </p:txBody>
      </p:sp>
      <p:sp>
        <p:nvSpPr>
          <p:cNvPr id="69635" name="Text Box 115"/>
          <p:cNvSpPr txBox="1">
            <a:spLocks noChangeArrowheads="1"/>
          </p:cNvSpPr>
          <p:nvPr/>
        </p:nvSpPr>
        <p:spPr bwMode="auto">
          <a:xfrm>
            <a:off x="2628379" y="1622127"/>
            <a:ext cx="5545138" cy="369332"/>
          </a:xfrm>
          <a:prstGeom prst="rect">
            <a:avLst/>
          </a:prstGeom>
          <a:noFill/>
          <a:ln w="9525">
            <a:noFill/>
            <a:miter lim="800000"/>
            <a:headEnd/>
            <a:tailEnd/>
          </a:ln>
        </p:spPr>
        <p:txBody>
          <a:bodyPr>
            <a:spAutoFit/>
          </a:bodyPr>
          <a:lstStyle/>
          <a:p>
            <a:pPr>
              <a:spcBef>
                <a:spcPct val="50000"/>
              </a:spcBef>
            </a:pPr>
            <a:endParaRPr lang="zh-CN" altLang="zh-CN">
              <a:latin typeface="Arial Unicode MS" pitchFamily="34" charset="-122"/>
              <a:ea typeface="Arial Unicode MS" pitchFamily="34" charset="-122"/>
              <a:cs typeface="Arial Unicode MS" pitchFamily="34" charset="-122"/>
            </a:endParaRPr>
          </a:p>
        </p:txBody>
      </p:sp>
      <p:grpSp>
        <p:nvGrpSpPr>
          <p:cNvPr id="2" name="Group 119"/>
          <p:cNvGrpSpPr>
            <a:grpSpLocks/>
          </p:cNvGrpSpPr>
          <p:nvPr/>
        </p:nvGrpSpPr>
        <p:grpSpPr bwMode="auto">
          <a:xfrm>
            <a:off x="899592" y="1484784"/>
            <a:ext cx="7272337" cy="4832350"/>
            <a:chOff x="658" y="840"/>
            <a:chExt cx="4581" cy="3044"/>
          </a:xfrm>
        </p:grpSpPr>
        <p:pic>
          <p:nvPicPr>
            <p:cNvPr id="69640" name="Picture 114"/>
            <p:cNvPicPr>
              <a:picLocks noChangeAspect="1" noChangeArrowheads="1"/>
            </p:cNvPicPr>
            <p:nvPr/>
          </p:nvPicPr>
          <p:blipFill>
            <a:blip r:embed="rId2"/>
            <a:srcRect/>
            <a:stretch>
              <a:fillRect/>
            </a:stretch>
          </p:blipFill>
          <p:spPr bwMode="auto">
            <a:xfrm>
              <a:off x="658" y="1100"/>
              <a:ext cx="4581" cy="2784"/>
            </a:xfrm>
            <a:prstGeom prst="rect">
              <a:avLst/>
            </a:prstGeom>
            <a:noFill/>
            <a:ln w="9525">
              <a:solidFill>
                <a:schemeClr val="tx1"/>
              </a:solidFill>
              <a:miter lim="800000"/>
              <a:headEnd/>
              <a:tailEnd/>
            </a:ln>
          </p:spPr>
        </p:pic>
        <p:sp>
          <p:nvSpPr>
            <p:cNvPr id="69641" name="Text Box 116"/>
            <p:cNvSpPr txBox="1">
              <a:spLocks noChangeArrowheads="1"/>
            </p:cNvSpPr>
            <p:nvPr/>
          </p:nvSpPr>
          <p:spPr bwMode="auto">
            <a:xfrm>
              <a:off x="1837" y="845"/>
              <a:ext cx="998"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union-subclass</a:t>
              </a:r>
            </a:p>
          </p:txBody>
        </p:sp>
        <p:sp>
          <p:nvSpPr>
            <p:cNvPr id="69642" name="Text Box 117"/>
            <p:cNvSpPr txBox="1">
              <a:spLocks noChangeArrowheads="1"/>
            </p:cNvSpPr>
            <p:nvPr/>
          </p:nvSpPr>
          <p:spPr bwMode="auto">
            <a:xfrm>
              <a:off x="3062" y="845"/>
              <a:ext cx="680" cy="231"/>
            </a:xfrm>
            <a:prstGeom prst="rect">
              <a:avLst/>
            </a:prstGeom>
            <a:noFill/>
            <a:ln w="9525">
              <a:noFill/>
              <a:miter lim="800000"/>
              <a:headEnd/>
              <a:tailEnd/>
            </a:ln>
          </p:spPr>
          <p:txBody>
            <a:bodyPr>
              <a:spAutoFit/>
            </a:bodyPr>
            <a:lstStyle/>
            <a:p>
              <a:pPr>
                <a:spcBef>
                  <a:spcPct val="50000"/>
                </a:spcBef>
              </a:pPr>
              <a:r>
                <a:rPr lang="en-US" altLang="zh-CN" sz="1800">
                  <a:solidFill>
                    <a:schemeClr val="tx2"/>
                  </a:solidFill>
                  <a:ea typeface="宋体" pitchFamily="2" charset="-122"/>
                </a:rPr>
                <a:t>subclass</a:t>
              </a:r>
            </a:p>
          </p:txBody>
        </p:sp>
        <p:sp>
          <p:nvSpPr>
            <p:cNvPr id="69643" name="Text Box 118"/>
            <p:cNvSpPr txBox="1">
              <a:spLocks noChangeArrowheads="1"/>
            </p:cNvSpPr>
            <p:nvPr/>
          </p:nvSpPr>
          <p:spPr bwMode="auto">
            <a:xfrm>
              <a:off x="4104" y="840"/>
              <a:ext cx="1089" cy="231"/>
            </a:xfrm>
            <a:prstGeom prst="rect">
              <a:avLst/>
            </a:prstGeom>
            <a:noFill/>
            <a:ln w="9525">
              <a:noFill/>
              <a:miter lim="800000"/>
              <a:headEnd/>
              <a:tailEnd/>
            </a:ln>
          </p:spPr>
          <p:txBody>
            <a:bodyPr>
              <a:spAutoFit/>
            </a:bodyPr>
            <a:lstStyle/>
            <a:p>
              <a:pPr>
                <a:spcBef>
                  <a:spcPct val="50000"/>
                </a:spcBef>
              </a:pPr>
              <a:r>
                <a:rPr lang="en-US" altLang="zh-CN" sz="1800">
                  <a:ea typeface="宋体" pitchFamily="2" charset="-122"/>
                </a:rPr>
                <a:t>joined-subclass</a:t>
              </a:r>
            </a:p>
          </p:txBody>
        </p:sp>
      </p:grpSp>
      <p:sp>
        <p:nvSpPr>
          <p:cNvPr id="69637" name="Rectangle 120"/>
          <p:cNvSpPr>
            <a:spLocks noChangeArrowheads="1"/>
          </p:cNvSpPr>
          <p:nvPr/>
        </p:nvSpPr>
        <p:spPr bwMode="auto">
          <a:xfrm>
            <a:off x="6284392" y="5218584"/>
            <a:ext cx="1800225" cy="658688"/>
          </a:xfrm>
          <a:prstGeom prst="rect">
            <a:avLst/>
          </a:prstGeom>
          <a:noFill/>
          <a:ln w="9525">
            <a:solidFill>
              <a:srgbClr val="FF3300"/>
            </a:solidFill>
            <a:miter lim="800000"/>
            <a:headEnd/>
            <a:tailEnd/>
          </a:ln>
        </p:spPr>
        <p:txBody>
          <a:bodyPr wrap="none" anchor="ctr"/>
          <a:lstStyle/>
          <a:p>
            <a:endParaRPr lang="zh-CN" altLang="en-US"/>
          </a:p>
        </p:txBody>
      </p:sp>
      <p:sp>
        <p:nvSpPr>
          <p:cNvPr id="69638" name="Rectangle 121"/>
          <p:cNvSpPr>
            <a:spLocks noChangeArrowheads="1"/>
          </p:cNvSpPr>
          <p:nvPr/>
        </p:nvSpPr>
        <p:spPr bwMode="auto">
          <a:xfrm>
            <a:off x="4439717" y="2708746"/>
            <a:ext cx="1800225" cy="1079500"/>
          </a:xfrm>
          <a:prstGeom prst="rect">
            <a:avLst/>
          </a:prstGeom>
          <a:noFill/>
          <a:ln w="9525">
            <a:solidFill>
              <a:srgbClr val="FF3300"/>
            </a:solidFill>
            <a:miter lim="800000"/>
            <a:headEnd/>
            <a:tailEnd/>
          </a:ln>
        </p:spPr>
        <p:txBody>
          <a:bodyPr wrap="none" anchor="ctr"/>
          <a:lstStyle/>
          <a:p>
            <a:endParaRPr lang="zh-CN" altLang="en-US"/>
          </a:p>
        </p:txBody>
      </p:sp>
      <p:sp>
        <p:nvSpPr>
          <p:cNvPr id="69639" name="Rectangle 122"/>
          <p:cNvSpPr>
            <a:spLocks noChangeArrowheads="1"/>
          </p:cNvSpPr>
          <p:nvPr/>
        </p:nvSpPr>
        <p:spPr bwMode="auto">
          <a:xfrm>
            <a:off x="4428604" y="4508971"/>
            <a:ext cx="1800225" cy="649288"/>
          </a:xfrm>
          <a:prstGeom prst="rect">
            <a:avLst/>
          </a:prstGeom>
          <a:noFill/>
          <a:ln w="9525">
            <a:solidFill>
              <a:srgbClr val="FF3300"/>
            </a:solidFill>
            <a:miter lim="800000"/>
            <a:headEnd/>
            <a:tailEnd/>
          </a:ln>
        </p:spPr>
        <p:txBody>
          <a:bodyPr wrap="none" anchor="ctr"/>
          <a:lstStyle/>
          <a:p>
            <a:endParaRPr lang="zh-CN" altLang="en-US"/>
          </a:p>
        </p:txBody>
      </p:sp>
      <p:sp>
        <p:nvSpPr>
          <p:cNvPr id="12" name="Rectangle 122"/>
          <p:cNvSpPr>
            <a:spLocks noChangeArrowheads="1"/>
          </p:cNvSpPr>
          <p:nvPr/>
        </p:nvSpPr>
        <p:spPr bwMode="auto">
          <a:xfrm>
            <a:off x="2590708" y="3745366"/>
            <a:ext cx="1800225" cy="714380"/>
          </a:xfrm>
          <a:prstGeom prst="rect">
            <a:avLst/>
          </a:prstGeom>
          <a:noFill/>
          <a:ln w="9525">
            <a:solidFill>
              <a:srgbClr val="FF3300"/>
            </a:solidFill>
            <a:miter lim="800000"/>
            <a:headEnd/>
            <a:tailEnd/>
          </a:ln>
        </p:spPr>
        <p:txBody>
          <a:bodyPr wrap="none" anchor="ctr"/>
          <a:lstStyle/>
          <a:p>
            <a:endParaRPr lang="zh-CN" altLang="en-US"/>
          </a:p>
        </p:txBody>
      </p:sp>
      <p:cxnSp>
        <p:nvCxnSpPr>
          <p:cNvPr id="4" name="直接连接符 3"/>
          <p:cNvCxnSpPr/>
          <p:nvPr/>
        </p:nvCxnSpPr>
        <p:spPr>
          <a:xfrm>
            <a:off x="3248962" y="3325325"/>
            <a:ext cx="11419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84663" y="3527902"/>
            <a:ext cx="677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20"/>
          <p:cNvSpPr>
            <a:spLocks noChangeArrowheads="1"/>
          </p:cNvSpPr>
          <p:nvPr/>
        </p:nvSpPr>
        <p:spPr bwMode="auto">
          <a:xfrm>
            <a:off x="6295419" y="5920444"/>
            <a:ext cx="1800225" cy="396690"/>
          </a:xfrm>
          <a:prstGeom prst="rect">
            <a:avLst/>
          </a:prstGeom>
          <a:noFill/>
          <a:ln w="9525">
            <a:solidFill>
              <a:srgbClr val="FF330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2364283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43004" y="59240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示例代码</a:t>
            </a:r>
            <a:endParaRPr lang="en-US" altLang="zh-CN" dirty="0" smtClean="0">
              <a:latin typeface="Arial Unicode MS" pitchFamily="34" charset="-122"/>
              <a:ea typeface="Arial Unicode MS" pitchFamily="34" charset="-122"/>
              <a:cs typeface="Arial Unicode MS" pitchFamily="34" charset="-122"/>
            </a:endParaRPr>
          </a:p>
        </p:txBody>
      </p:sp>
      <p:pic>
        <p:nvPicPr>
          <p:cNvPr id="70659" name="Picture 5"/>
          <p:cNvPicPr>
            <a:picLocks noChangeAspect="1" noChangeArrowheads="1"/>
          </p:cNvPicPr>
          <p:nvPr/>
        </p:nvPicPr>
        <p:blipFill>
          <a:blip r:embed="rId2"/>
          <a:srcRect/>
          <a:stretch>
            <a:fillRect/>
          </a:stretch>
        </p:blipFill>
        <p:spPr bwMode="auto">
          <a:xfrm>
            <a:off x="21192" y="1806277"/>
            <a:ext cx="9085262" cy="4791075"/>
          </a:xfrm>
          <a:prstGeom prst="rect">
            <a:avLst/>
          </a:prstGeom>
          <a:noFill/>
          <a:ln w="9525">
            <a:noFill/>
            <a:miter lim="800000"/>
            <a:headEnd/>
            <a:tailEnd/>
          </a:ln>
        </p:spPr>
      </p:pic>
    </p:spTree>
    <p:extLst>
      <p:ext uri="{BB962C8B-B14F-4D97-AF65-F5344CB8AC3E}">
        <p14:creationId xmlns:p14="http://schemas.microsoft.com/office/powerpoint/2010/main" val="20812276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420888"/>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检索策略</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706594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概述</a:t>
            </a:r>
          </a:p>
        </p:txBody>
      </p:sp>
      <p:sp>
        <p:nvSpPr>
          <p:cNvPr id="4099" name="Rectangle 3"/>
          <p:cNvSpPr>
            <a:spLocks noGrp="1" noChangeArrowheads="1"/>
          </p:cNvSpPr>
          <p:nvPr>
            <p:ph type="body" idx="1"/>
          </p:nvPr>
        </p:nvSpPr>
        <p:spPr>
          <a:xfrm>
            <a:off x="250825" y="1746226"/>
            <a:ext cx="8497888" cy="391502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检索数据时的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个问题：</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不浪费内存：当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从数据库中加载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如果同时加载所有关联的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而程序实际上仅仅需要访问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那么这些关联的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对象就白白浪费了许多内存</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更高的查询效率：发送尽可能少的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endParaRPr lang="en-US" altLang="zh-CN" sz="2000" dirty="0" smtClean="0">
              <a:latin typeface="Arial Unicode MS" pitchFamily="34" charset="-122"/>
              <a:ea typeface="Arial Unicode MS" pitchFamily="34" charset="-122"/>
              <a:cs typeface="Arial Unicode MS" pitchFamily="34" charset="-122"/>
            </a:endParaRPr>
          </a:p>
        </p:txBody>
      </p:sp>
      <p:pic>
        <p:nvPicPr>
          <p:cNvPr id="4" name="Picture 4"/>
          <p:cNvPicPr>
            <a:picLocks noChangeAspect="1" noChangeArrowheads="1"/>
          </p:cNvPicPr>
          <p:nvPr/>
        </p:nvPicPr>
        <p:blipFill>
          <a:blip r:embed="rId3"/>
          <a:srcRect/>
          <a:stretch>
            <a:fillRect/>
          </a:stretch>
        </p:blipFill>
        <p:spPr bwMode="auto">
          <a:xfrm>
            <a:off x="899592" y="3716317"/>
            <a:ext cx="5500756" cy="1543298"/>
          </a:xfrm>
          <a:prstGeom prst="rect">
            <a:avLst/>
          </a:prstGeom>
          <a:noFill/>
          <a:ln w="9525">
            <a:noFill/>
            <a:miter lim="800000"/>
            <a:headEnd/>
            <a:tailEnd/>
          </a:ln>
        </p:spPr>
      </p:pic>
    </p:spTree>
    <p:extLst>
      <p:ext uri="{BB962C8B-B14F-4D97-AF65-F5344CB8AC3E}">
        <p14:creationId xmlns:p14="http://schemas.microsoft.com/office/powerpoint/2010/main" val="175837547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5123" name="Rectangle 3"/>
          <p:cNvSpPr>
            <a:spLocks noGrp="1" noChangeArrowheads="1"/>
          </p:cNvSpPr>
          <p:nvPr>
            <p:ph type="body" idx="1"/>
          </p:nvPr>
        </p:nvSpPr>
        <p:spPr>
          <a:xfrm>
            <a:off x="179388" y="1768450"/>
            <a:ext cx="8785225" cy="4828902"/>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类级别可选的检索策略包括立即检索和延迟检索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默认为延迟检索</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立即检索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立即加载检索方法指定的对象</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延迟检索</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延迟加载检索方法指定的对象。在使用具体的属性时，再进行加载</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类级别的检索策略可以通过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属性进行设置</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如果程序加载一个对象的目的是为了访问它的属性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可以采取立即检索</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如果程序加载一个持久化对象的目的是仅仅为了获得它的引用</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可以采用延迟检索。注意出现懒加载异常！</a:t>
            </a:r>
          </a:p>
        </p:txBody>
      </p:sp>
    </p:spTree>
    <p:extLst>
      <p:ext uri="{BB962C8B-B14F-4D97-AF65-F5344CB8AC3E}">
        <p14:creationId xmlns:p14="http://schemas.microsoft.com/office/powerpoint/2010/main" val="22845399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541353"/>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类级别的检索策略</a:t>
            </a:r>
          </a:p>
        </p:txBody>
      </p:sp>
      <p:sp>
        <p:nvSpPr>
          <p:cNvPr id="6147" name="Rectangle 3"/>
          <p:cNvSpPr>
            <a:spLocks noGrp="1" noChangeArrowheads="1"/>
          </p:cNvSpPr>
          <p:nvPr>
            <p:ph type="body" idx="1"/>
          </p:nvPr>
        </p:nvSpPr>
        <p:spPr>
          <a:xfrm>
            <a:off x="323850" y="1682765"/>
            <a:ext cx="8424863" cy="3960813"/>
          </a:xfrm>
        </p:spPr>
        <p:txBody>
          <a:bodyPr/>
          <a:lstStyle/>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无论 </a:t>
            </a:r>
            <a:r>
              <a:rPr lang="en-US" altLang="zh-CN" sz="2400" b="1" dirty="0" smtClean="0">
                <a:solidFill>
                  <a:srgbClr val="FF0000"/>
                </a:solidFill>
                <a:latin typeface="Arial Unicode MS" pitchFamily="34" charset="-122"/>
                <a:ea typeface="Arial Unicode MS" pitchFamily="34" charset="-122"/>
                <a:cs typeface="Arial Unicode MS" pitchFamily="34" charset="-122"/>
              </a:rPr>
              <a:t>&lt;class&gt; </a:t>
            </a:r>
            <a:r>
              <a:rPr lang="zh-CN" altLang="en-US" sz="2400" b="1" dirty="0" smtClean="0">
                <a:solidFill>
                  <a:srgbClr val="FF0000"/>
                </a:solidFill>
                <a:latin typeface="Arial Unicode MS" pitchFamily="34" charset="-122"/>
                <a:ea typeface="Arial Unicode MS" pitchFamily="34" charset="-122"/>
                <a:cs typeface="Arial Unicode MS" pitchFamily="34" charset="-122"/>
              </a:rPr>
              <a:t>元素的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lazy </a:t>
            </a:r>
            <a:r>
              <a:rPr lang="zh-CN" altLang="en-US" sz="2400" b="1" dirty="0" smtClean="0">
                <a:solidFill>
                  <a:srgbClr val="FF0000"/>
                </a:solidFill>
                <a:latin typeface="Arial Unicode MS" pitchFamily="34" charset="-122"/>
                <a:ea typeface="Arial Unicode MS" pitchFamily="34" charset="-122"/>
                <a:cs typeface="Arial Unicode MS" pitchFamily="34" charset="-122"/>
              </a:rPr>
              <a:t>属性是 </a:t>
            </a:r>
            <a:r>
              <a:rPr lang="en-US" altLang="zh-CN" sz="2400" b="1" dirty="0" smtClean="0">
                <a:solidFill>
                  <a:srgbClr val="FF0000"/>
                </a:solidFill>
                <a:latin typeface="Arial Unicode MS" pitchFamily="34" charset="-122"/>
                <a:ea typeface="Arial Unicode MS" pitchFamily="34" charset="-122"/>
                <a:cs typeface="Arial Unicode MS" pitchFamily="34" charset="-122"/>
              </a:rPr>
              <a:t>true </a:t>
            </a:r>
            <a:r>
              <a:rPr lang="zh-CN" altLang="en-US" sz="2400" b="1" dirty="0" smtClean="0">
                <a:solidFill>
                  <a:srgbClr val="FF0000"/>
                </a:solidFill>
                <a:latin typeface="Arial Unicode MS" pitchFamily="34" charset="-122"/>
                <a:ea typeface="Arial Unicode MS" pitchFamily="34" charset="-122"/>
                <a:cs typeface="Arial Unicode MS" pitchFamily="34" charset="-122"/>
              </a:rPr>
              <a:t>还是 </a:t>
            </a:r>
            <a:r>
              <a:rPr lang="en-US" altLang="zh-CN" sz="2400" b="1" dirty="0" smtClean="0">
                <a:solidFill>
                  <a:srgbClr val="FF0000"/>
                </a:solidFill>
                <a:latin typeface="Arial Unicode MS" pitchFamily="34" charset="-122"/>
                <a:ea typeface="Arial Unicode MS" pitchFamily="34" charset="-122"/>
                <a:cs typeface="Arial Unicode MS" pitchFamily="34" charset="-122"/>
              </a:rPr>
              <a:t>false, 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get()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方法及 </a:t>
            </a:r>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方法在类级别总是使用立即检索策略</a:t>
            </a:r>
          </a:p>
          <a:p>
            <a:pPr eaLnBrk="1" hangingPunct="1"/>
            <a:r>
              <a:rPr lang="zh-CN" altLang="en-US" sz="2400" dirty="0" smtClean="0">
                <a:latin typeface="Arial Unicode MS" pitchFamily="34" charset="-122"/>
                <a:ea typeface="Arial Unicode MS" pitchFamily="34" charset="-122"/>
                <a:cs typeface="Arial Unicode MS" pitchFamily="34" charset="-122"/>
              </a:rPr>
              <a:t>若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或取默认值</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b="1" dirty="0" smtClean="0">
                <a:solidFill>
                  <a:srgbClr val="0000FF"/>
                </a:solidFill>
                <a:latin typeface="Arial Unicode MS" pitchFamily="34" charset="-122"/>
                <a:ea typeface="Arial Unicode MS" pitchFamily="34" charset="-122"/>
                <a:cs typeface="Arial Unicode MS" pitchFamily="34" charset="-122"/>
              </a:rPr>
              <a:t>load()</a:t>
            </a:r>
            <a:r>
              <a:rPr lang="en-US" altLang="zh-CN" sz="2400"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方法不会执行查询数据表的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仅返回代理类对象的实例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该代理类实例有如下特征</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在运行时采用 </a:t>
            </a:r>
            <a:r>
              <a:rPr lang="en-US" altLang="zh-CN" sz="2000" dirty="0" smtClean="0">
                <a:latin typeface="Arial Unicode MS" pitchFamily="34" charset="-122"/>
                <a:ea typeface="Arial Unicode MS" pitchFamily="34" charset="-122"/>
                <a:cs typeface="Arial Unicode MS" pitchFamily="34" charset="-122"/>
              </a:rPr>
              <a:t>CGLIB </a:t>
            </a:r>
            <a:r>
              <a:rPr lang="zh-CN" altLang="en-US" sz="2000" dirty="0" smtClean="0">
                <a:latin typeface="Arial Unicode MS" pitchFamily="34" charset="-122"/>
                <a:ea typeface="Arial Unicode MS" pitchFamily="34" charset="-122"/>
                <a:cs typeface="Arial Unicode MS" pitchFamily="34" charset="-122"/>
              </a:rPr>
              <a:t>工具动态生成</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创建代理类实例时</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仅初始化其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a:t>
            </a:r>
          </a:p>
          <a:p>
            <a:pPr lvl="1" eaLnBrk="1" hangingPunct="1"/>
            <a:r>
              <a:rPr lang="zh-CN" altLang="en-US" sz="2000" dirty="0" smtClean="0">
                <a:latin typeface="Arial Unicode MS" pitchFamily="34" charset="-122"/>
                <a:ea typeface="Arial Unicode MS" pitchFamily="34" charset="-122"/>
                <a:cs typeface="Arial Unicode MS" pitchFamily="34" charset="-122"/>
              </a:rPr>
              <a:t>在应用程序第一次访问代理类实例的非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属性时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会初始化代理类实例</a:t>
            </a:r>
          </a:p>
        </p:txBody>
      </p:sp>
    </p:spTree>
    <p:extLst>
      <p:ext uri="{BB962C8B-B14F-4D97-AF65-F5344CB8AC3E}">
        <p14:creationId xmlns:p14="http://schemas.microsoft.com/office/powerpoint/2010/main" val="605311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7034" y="553714"/>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7411" name="Rectangle 3"/>
          <p:cNvSpPr>
            <a:spLocks noGrp="1" noChangeArrowheads="1"/>
          </p:cNvSpPr>
          <p:nvPr>
            <p:ph type="body" idx="1"/>
          </p:nvPr>
        </p:nvSpPr>
        <p:spPr>
          <a:xfrm>
            <a:off x="250825" y="1643050"/>
            <a:ext cx="8496300" cy="4738278"/>
          </a:xfrm>
        </p:spPr>
        <p:txBody>
          <a:bodyPr>
            <a:noAutofit/>
          </a:bodyPr>
          <a:lstStyle/>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提供一个无参的构造器</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使</a:t>
            </a:r>
            <a:r>
              <a:rPr lang="en-US" altLang="zh-CN" sz="2200" dirty="0" smtClean="0">
                <a:latin typeface="Arial Unicode MS" pitchFamily="34" charset="-122"/>
                <a:ea typeface="Arial Unicode MS" pitchFamily="34" charset="-122"/>
                <a:cs typeface="Arial Unicode MS" pitchFamily="34" charset="-122"/>
              </a:rPr>
              <a:t>Hibernate</a:t>
            </a:r>
            <a:r>
              <a:rPr lang="zh-CN" altLang="en-US" sz="2200" dirty="0" smtClean="0">
                <a:latin typeface="Arial Unicode MS" pitchFamily="34" charset="-122"/>
                <a:ea typeface="Arial Unicode MS" pitchFamily="34" charset="-122"/>
                <a:cs typeface="Arial Unicode MS" pitchFamily="34" charset="-122"/>
              </a:rPr>
              <a:t>可以使用</a:t>
            </a:r>
            <a:r>
              <a:rPr lang="en-US" altLang="zh-CN" sz="2200" dirty="0" err="1" smtClean="0">
                <a:latin typeface="Arial Unicode MS" pitchFamily="34" charset="-122"/>
                <a:ea typeface="Arial Unicode MS" pitchFamily="34" charset="-122"/>
                <a:cs typeface="Arial Unicode MS" pitchFamily="34" charset="-122"/>
              </a:rPr>
              <a:t>Constructor.newInstance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来实例化持久化类</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提供一个标识属性</a:t>
            </a:r>
            <a:r>
              <a:rPr lang="en-US" altLang="zh-CN" sz="2200" b="1" dirty="0" smtClean="0">
                <a:solidFill>
                  <a:srgbClr val="0000FF"/>
                </a:solidFill>
                <a:latin typeface="Arial Unicode MS" pitchFamily="34" charset="-122"/>
                <a:ea typeface="Arial Unicode MS" pitchFamily="34" charset="-122"/>
                <a:cs typeface="Arial Unicode MS" pitchFamily="34" charset="-122"/>
              </a:rPr>
              <a:t>(identifier property)</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通常映射为数据库表的主键字段</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如果没有该属性，一些功能将不起作用，如：</a:t>
            </a:r>
            <a:r>
              <a:rPr lang="en-US" altLang="zh-CN" sz="2200" dirty="0" err="1" smtClean="0">
                <a:latin typeface="Arial Unicode MS" pitchFamily="34" charset="-122"/>
                <a:ea typeface="Arial Unicode MS" pitchFamily="34" charset="-122"/>
                <a:cs typeface="Arial Unicode MS" pitchFamily="34" charset="-122"/>
              </a:rPr>
              <a:t>Session.saveOrUpdate</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为类的持久化类字段声明访问方法</a:t>
            </a:r>
            <a:r>
              <a:rPr lang="en-US" altLang="zh-CN" sz="2200" dirty="0" smtClean="0">
                <a:latin typeface="Arial Unicode MS" pitchFamily="34" charset="-122"/>
                <a:ea typeface="Arial Unicode MS" pitchFamily="34" charset="-122"/>
                <a:cs typeface="Arial Unicode MS" pitchFamily="34" charset="-122"/>
              </a:rPr>
              <a:t>(get/set): Hibernate</a:t>
            </a:r>
            <a:r>
              <a:rPr lang="zh-CN" altLang="en-US" sz="2200" dirty="0" smtClean="0">
                <a:latin typeface="Arial Unicode MS" pitchFamily="34" charset="-122"/>
                <a:ea typeface="Arial Unicode MS" pitchFamily="34" charset="-122"/>
                <a:cs typeface="Arial Unicode MS" pitchFamily="34" charset="-122"/>
              </a:rPr>
              <a:t>对</a:t>
            </a:r>
            <a:r>
              <a:rPr lang="en-US" altLang="zh-CN" sz="2200" dirty="0" smtClean="0">
                <a:latin typeface="Arial Unicode MS" pitchFamily="34" charset="-122"/>
                <a:ea typeface="Arial Unicode MS" pitchFamily="34" charset="-122"/>
                <a:cs typeface="Arial Unicode MS" pitchFamily="34" charset="-122"/>
              </a:rPr>
              <a:t>JavaBeans </a:t>
            </a:r>
            <a:r>
              <a:rPr lang="zh-CN" altLang="en-US" sz="2200" dirty="0" smtClean="0">
                <a:latin typeface="Arial Unicode MS" pitchFamily="34" charset="-122"/>
                <a:ea typeface="Arial Unicode MS" pitchFamily="34" charset="-122"/>
                <a:cs typeface="Arial Unicode MS" pitchFamily="34" charset="-122"/>
              </a:rPr>
              <a:t>风格的属性实行持久化。</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使用非 </a:t>
            </a:r>
            <a:r>
              <a:rPr lang="en-US" altLang="zh-CN" sz="2200" b="1" dirty="0" smtClean="0">
                <a:solidFill>
                  <a:srgbClr val="0000FF"/>
                </a:solidFill>
                <a:latin typeface="Arial Unicode MS" pitchFamily="34" charset="-122"/>
                <a:ea typeface="Arial Unicode MS" pitchFamily="34" charset="-122"/>
                <a:cs typeface="Arial Unicode MS" pitchFamily="34" charset="-122"/>
              </a:rPr>
              <a:t>final </a:t>
            </a:r>
            <a:r>
              <a:rPr lang="zh-CN" altLang="en-US" sz="2200" b="1" dirty="0" smtClean="0">
                <a:solidFill>
                  <a:srgbClr val="0000FF"/>
                </a:solidFill>
                <a:latin typeface="Arial Unicode MS" pitchFamily="34" charset="-122"/>
                <a:ea typeface="Arial Unicode MS" pitchFamily="34" charset="-122"/>
                <a:cs typeface="Arial Unicode MS" pitchFamily="34" charset="-122"/>
              </a:rPr>
              <a:t>类</a:t>
            </a:r>
            <a:r>
              <a:rPr lang="en-US" altLang="zh-CN" sz="2200" dirty="0" smtClean="0">
                <a:solidFill>
                  <a:srgbClr val="0000FF"/>
                </a:solidFill>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在运行时生成代理是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的一个重要的功能</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如果持久化类没有实现任何接口</a:t>
            </a:r>
            <a:r>
              <a:rPr lang="en-US" altLang="zh-CN" sz="2200" dirty="0" smtClean="0">
                <a:latin typeface="Arial Unicode MS" pitchFamily="34" charset="-122"/>
                <a:ea typeface="Arial Unicode MS" pitchFamily="34" charset="-122"/>
                <a:cs typeface="Arial Unicode MS" pitchFamily="34" charset="-122"/>
              </a:rPr>
              <a:t>, </a:t>
            </a:r>
            <a:r>
              <a:rPr lang="en-US" altLang="zh-CN" sz="2200" dirty="0" err="1" smtClean="0">
                <a:latin typeface="Arial Unicode MS" pitchFamily="34" charset="-122"/>
                <a:ea typeface="Arial Unicode MS" pitchFamily="34" charset="-122"/>
                <a:cs typeface="Arial Unicode MS" pitchFamily="34" charset="-122"/>
              </a:rPr>
              <a:t>Hibnernate</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使用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生成代理</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如果使用的是 </a:t>
            </a:r>
            <a:r>
              <a:rPr lang="en-US" altLang="zh-CN" sz="2200" dirty="0" smtClean="0">
                <a:latin typeface="Arial Unicode MS" pitchFamily="34" charset="-122"/>
                <a:ea typeface="Arial Unicode MS" pitchFamily="34" charset="-122"/>
                <a:cs typeface="Arial Unicode MS" pitchFamily="34" charset="-122"/>
              </a:rPr>
              <a:t>final </a:t>
            </a:r>
            <a:r>
              <a:rPr lang="zh-CN" altLang="en-US" sz="2200" dirty="0" smtClean="0">
                <a:latin typeface="Arial Unicode MS" pitchFamily="34" charset="-122"/>
                <a:ea typeface="Arial Unicode MS" pitchFamily="34" charset="-122"/>
                <a:cs typeface="Arial Unicode MS" pitchFamily="34" charset="-122"/>
              </a:rPr>
              <a:t>类</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则无法生成 </a:t>
            </a:r>
            <a:r>
              <a:rPr lang="en-US" altLang="zh-CN" sz="2200" dirty="0" smtClean="0">
                <a:latin typeface="Arial Unicode MS" pitchFamily="34" charset="-122"/>
                <a:ea typeface="Arial Unicode MS" pitchFamily="34" charset="-122"/>
                <a:cs typeface="Arial Unicode MS" pitchFamily="34" charset="-122"/>
              </a:rPr>
              <a:t>CGLIB </a:t>
            </a:r>
            <a:r>
              <a:rPr lang="zh-CN" altLang="en-US" sz="2200" dirty="0" smtClean="0">
                <a:latin typeface="Arial Unicode MS" pitchFamily="34" charset="-122"/>
                <a:ea typeface="Arial Unicode MS" pitchFamily="34" charset="-122"/>
                <a:cs typeface="Arial Unicode MS" pitchFamily="34" charset="-122"/>
              </a:rPr>
              <a:t>代理</a:t>
            </a:r>
            <a:r>
              <a:rPr lang="en-US" altLang="zh-CN" sz="2200" dirty="0" smtClean="0">
                <a:latin typeface="Arial Unicode MS" pitchFamily="34" charset="-122"/>
                <a:ea typeface="Arial Unicode MS" pitchFamily="34" charset="-122"/>
                <a:cs typeface="Arial Unicode MS" pitchFamily="34" charset="-122"/>
              </a:rPr>
              <a:t>.</a:t>
            </a:r>
          </a:p>
          <a:p>
            <a:pPr eaLnBrk="1" hangingPunct="1"/>
            <a:r>
              <a:rPr lang="zh-CN" altLang="en-US" sz="2200" b="1" dirty="0" smtClean="0">
                <a:solidFill>
                  <a:srgbClr val="0000FF"/>
                </a:solidFill>
                <a:latin typeface="Arial Unicode MS" pitchFamily="34" charset="-122"/>
                <a:ea typeface="Arial Unicode MS" pitchFamily="34" charset="-122"/>
                <a:cs typeface="Arial Unicode MS" pitchFamily="34" charset="-122"/>
              </a:rPr>
              <a:t>重写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eqauls</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和 </a:t>
            </a:r>
            <a:r>
              <a:rPr lang="en-US" altLang="zh-CN" sz="2200" b="1" dirty="0" err="1" smtClean="0">
                <a:solidFill>
                  <a:srgbClr val="0000FF"/>
                </a:solidFill>
                <a:latin typeface="Arial Unicode MS" pitchFamily="34" charset="-122"/>
                <a:ea typeface="Arial Unicode MS" pitchFamily="34" charset="-122"/>
                <a:cs typeface="Arial Unicode MS" pitchFamily="34" charset="-122"/>
              </a:rPr>
              <a:t>hashCode</a:t>
            </a:r>
            <a:r>
              <a:rPr lang="en-US" altLang="zh-CN" sz="2200" b="1" dirty="0" smtClean="0">
                <a:solidFill>
                  <a:srgbClr val="0000FF"/>
                </a:solidFill>
                <a:latin typeface="Arial Unicode MS" pitchFamily="34" charset="-122"/>
                <a:ea typeface="Arial Unicode MS" pitchFamily="34" charset="-122"/>
                <a:cs typeface="Arial Unicode MS" pitchFamily="34" charset="-122"/>
              </a:rPr>
              <a:t> </a:t>
            </a:r>
            <a:r>
              <a:rPr lang="zh-CN" altLang="en-US" sz="22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如果需要把持久化类的实例放到 </a:t>
            </a:r>
            <a:r>
              <a:rPr lang="en-US" altLang="zh-CN" sz="2200" dirty="0" smtClean="0">
                <a:latin typeface="Arial Unicode MS" pitchFamily="34" charset="-122"/>
                <a:ea typeface="Arial Unicode MS" pitchFamily="34" charset="-122"/>
                <a:cs typeface="Arial Unicode MS" pitchFamily="34" charset="-122"/>
              </a:rPr>
              <a:t>Set </a:t>
            </a:r>
            <a:r>
              <a:rPr lang="zh-CN" altLang="en-US" sz="2200" dirty="0" smtClean="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当需要进行关联映射时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则应该重写这两个方法</a:t>
            </a:r>
          </a:p>
        </p:txBody>
      </p:sp>
    </p:spTree>
    <p:extLst>
      <p:ext uri="{BB962C8B-B14F-4D97-AF65-F5344CB8AC3E}">
        <p14:creationId xmlns:p14="http://schemas.microsoft.com/office/powerpoint/2010/main" val="23776494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4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464"/>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endParaRPr lang="en-US" altLang="zh-CN" sz="2000" b="1" dirty="0" smtClean="0">
              <a:solidFill>
                <a:srgbClr val="FF3300"/>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&lt;set&gt;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batch-size </a:t>
            </a:r>
            <a:r>
              <a:rPr lang="zh-CN" altLang="en-US" sz="2000" dirty="0" smtClean="0">
                <a:latin typeface="Arial Unicode MS" pitchFamily="34" charset="-122"/>
                <a:ea typeface="Arial Unicode MS" pitchFamily="34" charset="-122"/>
                <a:cs typeface="Arial Unicode MS" pitchFamily="34" charset="-122"/>
              </a:rPr>
              <a:t>属性：用来</a:t>
            </a:r>
            <a:r>
              <a:rPr lang="zh-CN" altLang="en-US" sz="2000" dirty="0">
                <a:latin typeface="Arial Unicode MS" pitchFamily="34" charset="-122"/>
                <a:ea typeface="Arial Unicode MS" pitchFamily="34" charset="-122"/>
                <a:cs typeface="Arial Unicode MS" pitchFamily="34" charset="-122"/>
              </a:rPr>
              <a:t>为延迟检索策略或立即检索策略设定批量检索的数量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批量检索能减少 </a:t>
            </a:r>
            <a:r>
              <a:rPr lang="en-US" altLang="zh-CN" sz="2000" dirty="0">
                <a:latin typeface="Arial Unicode MS" pitchFamily="34" charset="-122"/>
                <a:ea typeface="Arial Unicode MS" pitchFamily="34" charset="-122"/>
                <a:cs typeface="Arial Unicode MS" pitchFamily="34" charset="-122"/>
              </a:rPr>
              <a:t>SELECT </a:t>
            </a:r>
            <a:r>
              <a:rPr lang="zh-CN" altLang="en-US" sz="2000" dirty="0">
                <a:latin typeface="Arial Unicode MS" pitchFamily="34" charset="-122"/>
                <a:ea typeface="Arial Unicode MS" pitchFamily="34" charset="-122"/>
                <a:cs typeface="Arial Unicode MS" pitchFamily="34" charset="-122"/>
              </a:rPr>
              <a:t>语句的数目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提高延迟检索或立即检索的运行性能</a:t>
            </a:r>
            <a:r>
              <a:rPr lang="en-US" altLang="zh-CN" sz="2000" dirty="0">
                <a:latin typeface="Arial Unicode MS" pitchFamily="34" charset="-122"/>
                <a:ea typeface="Arial Unicode MS" pitchFamily="34" charset="-122"/>
                <a:cs typeface="Arial Unicode MS" pitchFamily="34" charset="-122"/>
              </a:rPr>
              <a:t>. </a:t>
            </a:r>
          </a:p>
          <a:p>
            <a:pPr lvl="1" eaLnBrk="1" hangingPunct="1"/>
            <a:endParaRPr lang="zh-CN" altLang="en-US" sz="2000" b="1" dirty="0" smtClean="0">
              <a:solidFill>
                <a:srgbClr val="FF33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63292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2074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&lt;set&gt; </a:t>
            </a:r>
            <a:r>
              <a:rPr lang="zh-CN" altLang="en-US" sz="4000" dirty="0" smtClean="0">
                <a:latin typeface="Arial Unicode MS" pitchFamily="34" charset="-122"/>
                <a:ea typeface="Arial Unicode MS" pitchFamily="34" charset="-122"/>
                <a:cs typeface="Arial Unicode MS" pitchFamily="34" charset="-122"/>
              </a:rPr>
              <a:t>元素的 </a:t>
            </a:r>
            <a:r>
              <a:rPr lang="en-US" altLang="zh-CN" sz="4000" dirty="0" smtClean="0">
                <a:latin typeface="Arial Unicode MS" pitchFamily="34" charset="-122"/>
                <a:ea typeface="Arial Unicode MS" pitchFamily="34" charset="-122"/>
                <a:cs typeface="Arial Unicode MS" pitchFamily="34" charset="-122"/>
              </a:rPr>
              <a:t>lazy </a:t>
            </a:r>
            <a:r>
              <a:rPr lang="zh-CN" altLang="en-US" sz="4000" dirty="0" smtClean="0">
                <a:latin typeface="Arial Unicode MS" pitchFamily="34" charset="-122"/>
                <a:ea typeface="Arial Unicode MS" pitchFamily="34" charset="-122"/>
                <a:cs typeface="Arial Unicode MS" pitchFamily="34" charset="-122"/>
              </a:rPr>
              <a:t>和 </a:t>
            </a:r>
            <a:r>
              <a:rPr lang="en-US" altLang="zh-CN" sz="4000" dirty="0" smtClean="0">
                <a:latin typeface="Arial Unicode MS" pitchFamily="34" charset="-122"/>
                <a:ea typeface="Arial Unicode MS" pitchFamily="34" charset="-122"/>
                <a:cs typeface="Arial Unicode MS" pitchFamily="34" charset="-122"/>
              </a:rPr>
              <a:t>fetch </a:t>
            </a:r>
            <a:r>
              <a:rPr lang="zh-CN" altLang="en-US" sz="4000" dirty="0" smtClean="0">
                <a:latin typeface="Arial Unicode MS" pitchFamily="34" charset="-122"/>
                <a:ea typeface="Arial Unicode MS" pitchFamily="34" charset="-122"/>
                <a:cs typeface="Arial Unicode MS" pitchFamily="34" charset="-122"/>
              </a:rPr>
              <a:t>属性</a:t>
            </a:r>
          </a:p>
        </p:txBody>
      </p:sp>
      <p:pic>
        <p:nvPicPr>
          <p:cNvPr id="8195" name="Picture 4"/>
          <p:cNvPicPr>
            <a:picLocks noChangeAspect="1" noChangeArrowheads="1"/>
          </p:cNvPicPr>
          <p:nvPr/>
        </p:nvPicPr>
        <p:blipFill>
          <a:blip r:embed="rId2"/>
          <a:srcRect/>
          <a:stretch>
            <a:fillRect/>
          </a:stretch>
        </p:blipFill>
        <p:spPr bwMode="auto">
          <a:xfrm>
            <a:off x="-119030" y="1857364"/>
            <a:ext cx="9334500" cy="3981450"/>
          </a:xfrm>
          <a:prstGeom prst="rect">
            <a:avLst/>
          </a:prstGeom>
          <a:noFill/>
          <a:ln w="9525">
            <a:noFill/>
            <a:miter lim="800000"/>
            <a:headEnd/>
            <a:tailEnd/>
          </a:ln>
        </p:spPr>
      </p:pic>
    </p:spTree>
    <p:extLst>
      <p:ext uri="{BB962C8B-B14F-4D97-AF65-F5344CB8AC3E}">
        <p14:creationId xmlns:p14="http://schemas.microsoft.com/office/powerpoint/2010/main" val="3860221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64291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延迟检索和增强延迟检索</a:t>
            </a:r>
          </a:p>
        </p:txBody>
      </p:sp>
      <p:sp>
        <p:nvSpPr>
          <p:cNvPr id="9219" name="Rectangle 3"/>
          <p:cNvSpPr>
            <a:spLocks noGrp="1" noChangeArrowheads="1"/>
          </p:cNvSpPr>
          <p:nvPr>
            <p:ph type="body" idx="1"/>
          </p:nvPr>
        </p:nvSpPr>
        <p:spPr>
          <a:xfrm>
            <a:off x="250825" y="1662093"/>
            <a:ext cx="8569325" cy="476730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属性值为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集合属性时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在以下情况下初始化集合代理类实例 </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应用程序第一次访问集合属性</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size(),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contains() </a:t>
            </a:r>
            <a:r>
              <a:rPr lang="zh-CN" altLang="en-US" sz="2000" dirty="0" smtClean="0">
                <a:latin typeface="Arial Unicode MS" pitchFamily="34" charset="-122"/>
                <a:ea typeface="Arial Unicode MS" pitchFamily="34" charset="-122"/>
                <a:cs typeface="Arial Unicode MS" pitchFamily="34" charset="-122"/>
              </a:rPr>
              <a:t>等方法</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Hibernate.initialize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静态方法显式初始化</a:t>
            </a:r>
          </a:p>
          <a:p>
            <a:pPr eaLnBrk="1" hangingPunct="1"/>
            <a:r>
              <a:rPr lang="zh-CN" altLang="en-US" sz="2400" dirty="0" smtClean="0">
                <a:latin typeface="Arial Unicode MS" pitchFamily="34" charset="-122"/>
                <a:ea typeface="Arial Unicode MS" pitchFamily="34" charset="-122"/>
                <a:cs typeface="Arial Unicode MS" pitchFamily="34" charset="-122"/>
              </a:rPr>
              <a:t>增强延迟检索</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extra):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lazy=“true” </a:t>
            </a:r>
            <a:r>
              <a:rPr lang="zh-CN" altLang="en-US" sz="2400" dirty="0" smtClean="0">
                <a:latin typeface="Arial Unicode MS" pitchFamily="34" charset="-122"/>
                <a:ea typeface="Arial Unicode MS" pitchFamily="34" charset="-122"/>
                <a:cs typeface="Arial Unicode MS" pitchFamily="34" charset="-122"/>
              </a:rPr>
              <a:t>类似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主要区别是</a:t>
            </a:r>
            <a:r>
              <a:rPr lang="zh-CN" altLang="en-US" sz="2400" b="1" dirty="0" smtClean="0">
                <a:solidFill>
                  <a:srgbClr val="FF0000"/>
                </a:solidFill>
                <a:latin typeface="Arial Unicode MS" pitchFamily="34" charset="-122"/>
                <a:ea typeface="Arial Unicode MS" pitchFamily="34" charset="-122"/>
                <a:cs typeface="Arial Unicode MS" pitchFamily="34" charset="-122"/>
              </a:rPr>
              <a:t>增强延迟检索策略能进一步延迟 </a:t>
            </a:r>
            <a:r>
              <a:rPr lang="en-US" altLang="zh-CN" sz="2400" b="1" dirty="0" smtClean="0">
                <a:solidFill>
                  <a:srgbClr val="FF0000"/>
                </a:solidFill>
                <a:latin typeface="Arial Unicode MS" pitchFamily="34" charset="-122"/>
                <a:ea typeface="Arial Unicode MS" pitchFamily="34" charset="-122"/>
                <a:cs typeface="Arial Unicode MS" pitchFamily="34" charset="-122"/>
              </a:rPr>
              <a:t>Customer </a:t>
            </a:r>
            <a:r>
              <a:rPr lang="zh-CN" altLang="en-US" sz="2400" b="1" dirty="0" smtClean="0">
                <a:solidFill>
                  <a:srgbClr val="FF0000"/>
                </a:solidFill>
                <a:latin typeface="Arial Unicode MS" pitchFamily="34" charset="-122"/>
                <a:ea typeface="Arial Unicode MS" pitchFamily="34" charset="-122"/>
                <a:cs typeface="Arial Unicode MS" pitchFamily="34" charset="-122"/>
              </a:rPr>
              <a:t>对象的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集合代理实例的初始化时机</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会导致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集合代理类实例的初始化</a:t>
            </a:r>
          </a:p>
          <a:p>
            <a:pPr lvl="1" eaLnBrk="1" hangingPunct="1"/>
            <a:r>
              <a:rPr lang="zh-CN" altLang="en-US" sz="2000" dirty="0" smtClean="0">
                <a:latin typeface="Arial Unicode MS" pitchFamily="34" charset="-122"/>
                <a:ea typeface="Arial Unicode MS" pitchFamily="34" charset="-122"/>
                <a:cs typeface="Arial Unicode MS" pitchFamily="34" charset="-122"/>
              </a:rPr>
              <a:t>当程序第一次访问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smtClean="0">
                <a:latin typeface="Arial Unicode MS" pitchFamily="34" charset="-122"/>
                <a:ea typeface="Arial Unicode MS" pitchFamily="34" charset="-122"/>
                <a:cs typeface="Arial Unicode MS" pitchFamily="34" charset="-122"/>
              </a:rPr>
              <a:t>size(), contains()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err="1" smtClean="0">
                <a:latin typeface="Arial Unicode MS" pitchFamily="34" charset="-122"/>
                <a:ea typeface="Arial Unicode MS" pitchFamily="34" charset="-122"/>
                <a:cs typeface="Arial Unicode MS" pitchFamily="34" charset="-122"/>
              </a:rPr>
              <a:t>isEmpty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不会初始化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集合类的实例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仅通过特定的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语句查询必要的信息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不会检索所有的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p:txBody>
      </p:sp>
    </p:spTree>
    <p:extLst>
      <p:ext uri="{BB962C8B-B14F-4D97-AF65-F5344CB8AC3E}">
        <p14:creationId xmlns:p14="http://schemas.microsoft.com/office/powerpoint/2010/main" val="2672760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71435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batch-size </a:t>
            </a:r>
            <a:r>
              <a:rPr lang="zh-CN" altLang="en-US" dirty="0" smtClean="0">
                <a:latin typeface="Arial Unicode MS" pitchFamily="34" charset="-122"/>
                <a:ea typeface="Arial Unicode MS" pitchFamily="34" charset="-122"/>
                <a:cs typeface="Arial Unicode MS" pitchFamily="34" charset="-122"/>
              </a:rPr>
              <a:t>属性</a:t>
            </a:r>
          </a:p>
        </p:txBody>
      </p:sp>
      <p:sp>
        <p:nvSpPr>
          <p:cNvPr id="10243" name="Rectangle 3"/>
          <p:cNvSpPr>
            <a:spLocks noGrp="1" noChangeArrowheads="1"/>
          </p:cNvSpPr>
          <p:nvPr>
            <p:ph type="body" idx="1"/>
          </p:nvPr>
        </p:nvSpPr>
        <p:spPr>
          <a:xfrm>
            <a:off x="250825" y="1889106"/>
            <a:ext cx="8642350" cy="1368425"/>
          </a:xfrm>
        </p:spPr>
        <p:txBody>
          <a:bodyPr/>
          <a:lstStyle/>
          <a:p>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元素有一个 </a:t>
            </a:r>
            <a:r>
              <a:rPr lang="en-US" altLang="zh-CN" sz="2400" dirty="0">
                <a:latin typeface="Arial Unicode MS" pitchFamily="34" charset="-122"/>
                <a:ea typeface="Arial Unicode MS" pitchFamily="34" charset="-122"/>
                <a:cs typeface="Arial Unicode MS" pitchFamily="34" charset="-122"/>
              </a:rPr>
              <a:t>batch-size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用来为延迟检索策略或立即检索策略设定批量检索的数量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批量检索能减少 </a:t>
            </a:r>
            <a:r>
              <a:rPr lang="en-US" altLang="zh-CN" sz="2400" dirty="0">
                <a:latin typeface="Arial Unicode MS" pitchFamily="34" charset="-122"/>
                <a:ea typeface="Arial Unicode MS" pitchFamily="34" charset="-122"/>
                <a:cs typeface="Arial Unicode MS" pitchFamily="34" charset="-122"/>
              </a:rPr>
              <a:t>SELECT </a:t>
            </a:r>
            <a:r>
              <a:rPr lang="zh-CN" altLang="en-US" sz="2400" dirty="0">
                <a:latin typeface="Arial Unicode MS" pitchFamily="34" charset="-122"/>
                <a:ea typeface="Arial Unicode MS" pitchFamily="34" charset="-122"/>
                <a:cs typeface="Arial Unicode MS" pitchFamily="34" charset="-122"/>
              </a:rPr>
              <a:t>语句的数目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提高延迟检索或立即检索的运行性能</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5164642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一对多和多对多的检索策略</a:t>
            </a:r>
          </a:p>
        </p:txBody>
      </p:sp>
      <p:sp>
        <p:nvSpPr>
          <p:cNvPr id="7171" name="Rectangle 3"/>
          <p:cNvSpPr>
            <a:spLocks noGrp="1" noChangeArrowheads="1"/>
          </p:cNvSpPr>
          <p:nvPr>
            <p:ph type="body" idx="1"/>
          </p:nvPr>
        </p:nvSpPr>
        <p:spPr>
          <a:xfrm>
            <a:off x="323850" y="1690663"/>
            <a:ext cx="8496300"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元素来配置一对多关联及多对多关联关系</a:t>
            </a:r>
            <a:r>
              <a:rPr lang="en-US" altLang="zh-CN" sz="2400" dirty="0" smtClean="0">
                <a:latin typeface="Arial Unicode MS" pitchFamily="34" charset="-122"/>
                <a:ea typeface="Arial Unicode MS" pitchFamily="34" charset="-122"/>
                <a:cs typeface="Arial Unicode MS" pitchFamily="34" charset="-122"/>
              </a:rPr>
              <a:t>. &lt;set&gt; </a:t>
            </a:r>
            <a:r>
              <a:rPr lang="zh-CN" altLang="en-US" sz="2400" dirty="0" smtClean="0">
                <a:latin typeface="Arial Unicode MS" pitchFamily="34" charset="-122"/>
                <a:ea typeface="Arial Unicode MS" pitchFamily="34" charset="-122"/>
                <a:cs typeface="Arial Unicode MS" pitchFamily="34" charset="-122"/>
              </a:rPr>
              <a:t>元素有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主要决定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即到底是在加载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对象时就被初始化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还是在程序访问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集合时被初始化</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fetch</a:t>
            </a:r>
            <a:r>
              <a:rPr lang="en-US" altLang="zh-CN" sz="2000"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0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或 “</a:t>
            </a:r>
            <a:r>
              <a:rPr lang="en-US" altLang="zh-CN" sz="20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集合被初始化的时机</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若把 </a:t>
            </a:r>
            <a:r>
              <a:rPr lang="en-US" altLang="zh-CN" sz="2000" b="1" dirty="0" smtClean="0">
                <a:solidFill>
                  <a:srgbClr val="FF3300"/>
                </a:solidFill>
                <a:latin typeface="Arial Unicode MS" pitchFamily="34" charset="-122"/>
                <a:ea typeface="Arial Unicode MS" pitchFamily="34" charset="-122"/>
                <a:cs typeface="Arial Unicode MS" pitchFamily="34" charset="-122"/>
              </a:rPr>
              <a:t>fetch </a:t>
            </a:r>
            <a:r>
              <a:rPr lang="zh-CN" altLang="en-US" sz="2000" b="1" dirty="0" smtClean="0">
                <a:solidFill>
                  <a:srgbClr val="FF3300"/>
                </a:solidFill>
                <a:latin typeface="Arial Unicode MS" pitchFamily="34" charset="-122"/>
                <a:ea typeface="Arial Unicode MS" pitchFamily="34" charset="-122"/>
                <a:cs typeface="Arial Unicode MS" pitchFamily="34" charset="-122"/>
              </a:rPr>
              <a:t>设置为 “</a:t>
            </a:r>
            <a:r>
              <a:rPr lang="en-US" altLang="zh-CN" sz="2000" b="1" dirty="0" smtClean="0">
                <a:solidFill>
                  <a:srgbClr val="FF3300"/>
                </a:solidFill>
                <a:latin typeface="Arial Unicode MS" pitchFamily="34" charset="-122"/>
                <a:ea typeface="Arial Unicode MS" pitchFamily="34" charset="-122"/>
                <a:cs typeface="Arial Unicode MS" pitchFamily="34" charset="-122"/>
              </a:rPr>
              <a:t>join”, lazy </a:t>
            </a:r>
            <a:r>
              <a:rPr lang="zh-CN" altLang="en-US" sz="2000" b="1" dirty="0" smtClean="0">
                <a:solidFill>
                  <a:srgbClr val="FF3300"/>
                </a:solidFill>
                <a:latin typeface="Arial Unicode MS" pitchFamily="34" charset="-122"/>
                <a:ea typeface="Arial Unicode MS" pitchFamily="34" charset="-122"/>
                <a:cs typeface="Arial Unicode MS" pitchFamily="34" charset="-122"/>
              </a:rPr>
              <a:t>属性将被忽略</a:t>
            </a:r>
          </a:p>
        </p:txBody>
      </p:sp>
    </p:spTree>
    <p:extLst>
      <p:ext uri="{BB962C8B-B14F-4D97-AF65-F5344CB8AC3E}">
        <p14:creationId xmlns:p14="http://schemas.microsoft.com/office/powerpoint/2010/main" val="3307500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7544" y="894810"/>
            <a:ext cx="8280920" cy="1143000"/>
          </a:xfrm>
        </p:spPr>
        <p:txBody>
          <a:bodyPr/>
          <a:lstStyle/>
          <a:p>
            <a:pPr eaLnBrk="1" hangingPunct="1"/>
            <a:r>
              <a:rPr lang="zh-CN" altLang="en-US" sz="3200" dirty="0" smtClean="0">
                <a:latin typeface="Arial Unicode MS" pitchFamily="34" charset="-122"/>
                <a:ea typeface="Arial Unicode MS" pitchFamily="34" charset="-122"/>
                <a:cs typeface="Arial Unicode MS" pitchFamily="34" charset="-122"/>
              </a:rPr>
              <a:t>用带子查询的 </a:t>
            </a:r>
            <a:r>
              <a:rPr lang="en-US" altLang="zh-CN" sz="3200" dirty="0" smtClean="0">
                <a:latin typeface="Arial Unicode MS" pitchFamily="34" charset="-122"/>
                <a:ea typeface="Arial Unicode MS" pitchFamily="34" charset="-122"/>
                <a:cs typeface="Arial Unicode MS" pitchFamily="34" charset="-122"/>
              </a:rPr>
              <a:t>select </a:t>
            </a:r>
            <a:r>
              <a:rPr lang="zh-CN" altLang="en-US" sz="3200" dirty="0" smtClean="0">
                <a:latin typeface="Arial Unicode MS" pitchFamily="34" charset="-122"/>
                <a:ea typeface="Arial Unicode MS" pitchFamily="34" charset="-122"/>
                <a:cs typeface="Arial Unicode MS" pitchFamily="34" charset="-122"/>
              </a:rPr>
              <a:t>语句整批量初始化 </a:t>
            </a:r>
            <a:r>
              <a:rPr lang="en-US" altLang="zh-CN" sz="3200" dirty="0" smtClean="0">
                <a:latin typeface="Arial Unicode MS" pitchFamily="34" charset="-122"/>
                <a:ea typeface="Arial Unicode MS" pitchFamily="34" charset="-122"/>
                <a:cs typeface="Arial Unicode MS" pitchFamily="34" charset="-122"/>
              </a:rPr>
              <a:t>orders </a:t>
            </a:r>
            <a:r>
              <a:rPr lang="zh-CN" altLang="en-US" sz="3200" dirty="0" smtClean="0">
                <a:latin typeface="Arial Unicode MS" pitchFamily="34" charset="-122"/>
                <a:ea typeface="Arial Unicode MS" pitchFamily="34" charset="-122"/>
                <a:cs typeface="Arial Unicode MS" pitchFamily="34" charset="-122"/>
              </a:rPr>
              <a:t>集合</a:t>
            </a:r>
            <a:r>
              <a:rPr lang="en-US" altLang="zh-CN" sz="3200" dirty="0" smtClean="0">
                <a:latin typeface="Arial Unicode MS" pitchFamily="34" charset="-122"/>
                <a:ea typeface="Arial Unicode MS" pitchFamily="34" charset="-122"/>
                <a:cs typeface="Arial Unicode MS" pitchFamily="34" charset="-122"/>
              </a:rPr>
              <a:t>(fetch </a:t>
            </a:r>
            <a:r>
              <a:rPr lang="zh-CN" altLang="en-US" sz="3200" dirty="0" smtClean="0">
                <a:latin typeface="Arial Unicode MS" pitchFamily="34" charset="-122"/>
                <a:ea typeface="Arial Unicode MS" pitchFamily="34" charset="-122"/>
                <a:cs typeface="Arial Unicode MS" pitchFamily="34" charset="-122"/>
              </a:rPr>
              <a:t>属性为 “</a:t>
            </a:r>
            <a:r>
              <a:rPr lang="en-US" altLang="zh-CN" sz="3200" dirty="0" err="1" smtClean="0">
                <a:latin typeface="Arial Unicode MS" pitchFamily="34" charset="-122"/>
                <a:ea typeface="Arial Unicode MS" pitchFamily="34" charset="-122"/>
                <a:cs typeface="Arial Unicode MS" pitchFamily="34" charset="-122"/>
              </a:rPr>
              <a:t>subselect</a:t>
            </a:r>
            <a:r>
              <a:rPr lang="en-US" altLang="zh-CN" sz="3200" dirty="0" smtClean="0">
                <a:latin typeface="Arial Unicode MS" pitchFamily="34" charset="-122"/>
                <a:ea typeface="Arial Unicode MS" pitchFamily="34" charset="-122"/>
                <a:cs typeface="Arial Unicode MS" pitchFamily="34" charset="-122"/>
              </a:rPr>
              <a:t>”)</a:t>
            </a:r>
          </a:p>
        </p:txBody>
      </p:sp>
      <p:sp>
        <p:nvSpPr>
          <p:cNvPr id="11267" name="Rectangle 3"/>
          <p:cNvSpPr>
            <a:spLocks noGrp="1" noChangeArrowheads="1"/>
          </p:cNvSpPr>
          <p:nvPr>
            <p:ph type="body" idx="1"/>
          </p:nvPr>
        </p:nvSpPr>
        <p:spPr>
          <a:xfrm>
            <a:off x="323528" y="2175923"/>
            <a:ext cx="8568952" cy="4114800"/>
          </a:xfrm>
          <a:ln>
            <a:solidFill>
              <a:schemeClr val="accent1"/>
            </a:solidFill>
          </a:ln>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取值为 “</a:t>
            </a:r>
            <a:r>
              <a:rPr lang="en-US" altLang="zh-CN" sz="2400" b="1" dirty="0" smtClean="0">
                <a:solidFill>
                  <a:srgbClr val="FF0000"/>
                </a:solidFill>
                <a:latin typeface="Arial Unicode MS" pitchFamily="34" charset="-122"/>
                <a:ea typeface="Arial Unicode MS" pitchFamily="34" charset="-122"/>
                <a:cs typeface="Arial Unicode MS" pitchFamily="34" charset="-122"/>
              </a:rPr>
              <a:t>select” </a:t>
            </a:r>
            <a:r>
              <a:rPr lang="zh-CN" altLang="en-US" sz="2400" b="1" dirty="0" smtClean="0">
                <a:solidFill>
                  <a:srgbClr val="FF0000"/>
                </a:solidFill>
                <a:latin typeface="Arial Unicode MS" pitchFamily="34" charset="-122"/>
                <a:ea typeface="Arial Unicode MS" pitchFamily="34" charset="-122"/>
                <a:cs typeface="Arial Unicode MS" pitchFamily="34" charset="-122"/>
              </a:rPr>
              <a:t>或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subselect</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决定初始化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若取值为”</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则决定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p>
          <a:p>
            <a:pPr lvl="1" eaLnBrk="1" hangingPunct="1"/>
            <a:r>
              <a:rPr lang="zh-CN" altLang="en-US" sz="2000" dirty="0" smtClean="0">
                <a:latin typeface="Arial Unicode MS" pitchFamily="34" charset="-122"/>
                <a:ea typeface="Arial Unicode MS" pitchFamily="34" charset="-122"/>
                <a:cs typeface="Arial Unicode MS" pitchFamily="34" charset="-122"/>
              </a:rPr>
              <a:t>假定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缓存中有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集合代理类实例没有被初始化</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能够通过带子查询的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来批量初始化 </a:t>
            </a:r>
            <a:r>
              <a:rPr lang="en-US" altLang="zh-CN" sz="2000" dirty="0" smtClean="0">
                <a:latin typeface="Arial Unicode MS" pitchFamily="34" charset="-122"/>
                <a:ea typeface="Arial Unicode MS" pitchFamily="34" charset="-122"/>
                <a:cs typeface="Arial Unicode MS" pitchFamily="34" charset="-122"/>
              </a:rPr>
              <a:t>n </a:t>
            </a:r>
            <a:r>
              <a:rPr lang="zh-CN" altLang="en-US" sz="2000" dirty="0" smtClean="0">
                <a:latin typeface="Arial Unicode MS" pitchFamily="34" charset="-122"/>
                <a:ea typeface="Arial Unicode MS" pitchFamily="34" charset="-122"/>
                <a:cs typeface="Arial Unicode MS" pitchFamily="34" charset="-122"/>
              </a:rPr>
              <a:t>个 </a:t>
            </a:r>
            <a:r>
              <a:rPr lang="en-US" altLang="zh-CN" sz="2000" dirty="0" smtClean="0">
                <a:latin typeface="Arial Unicode MS" pitchFamily="34" charset="-122"/>
                <a:ea typeface="Arial Unicode MS" pitchFamily="34" charset="-122"/>
                <a:cs typeface="Arial Unicode MS" pitchFamily="34" charset="-122"/>
              </a:rPr>
              <a:t>orders </a:t>
            </a:r>
            <a:r>
              <a:rPr lang="zh-CN" altLang="en-US" sz="2000" dirty="0" smtClean="0">
                <a:latin typeface="Arial Unicode MS" pitchFamily="34" charset="-122"/>
                <a:ea typeface="Arial Unicode MS" pitchFamily="34" charset="-122"/>
                <a:cs typeface="Arial Unicode MS" pitchFamily="34" charset="-122"/>
              </a:rPr>
              <a:t>集合代理类实例</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batch-size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zh-CN" altLang="en-US" sz="2000" dirty="0" smtClean="0">
                <a:latin typeface="Arial Unicode MS" pitchFamily="34" charset="-122"/>
                <a:ea typeface="Arial Unicode MS" pitchFamily="34" charset="-122"/>
                <a:cs typeface="Arial Unicode MS" pitchFamily="34" charset="-122"/>
              </a:rPr>
              <a:t>子查询中的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语句为查询 </a:t>
            </a:r>
            <a:r>
              <a:rPr lang="en-US" altLang="zh-CN" sz="2000" dirty="0" smtClean="0">
                <a:latin typeface="Arial Unicode MS" pitchFamily="34" charset="-122"/>
                <a:ea typeface="Arial Unicode MS" pitchFamily="34" charset="-122"/>
                <a:cs typeface="Arial Unicode MS" pitchFamily="34" charset="-122"/>
              </a:rPr>
              <a:t>CUSTOMERS </a:t>
            </a:r>
            <a:r>
              <a:rPr lang="zh-CN" altLang="en-US" sz="2000" dirty="0" smtClean="0">
                <a:latin typeface="Arial Unicode MS" pitchFamily="34" charset="-122"/>
                <a:ea typeface="Arial Unicode MS" pitchFamily="34" charset="-122"/>
                <a:cs typeface="Arial Unicode MS" pitchFamily="34" charset="-122"/>
              </a:rPr>
              <a:t>表 </a:t>
            </a:r>
            <a:r>
              <a:rPr lang="en-US" altLang="zh-CN" sz="2000" smtClean="0">
                <a:latin typeface="Arial Unicode MS" pitchFamily="34" charset="-122"/>
                <a:ea typeface="Arial Unicode MS" pitchFamily="34" charset="-122"/>
                <a:cs typeface="Arial Unicode MS" pitchFamily="34" charset="-122"/>
              </a:rPr>
              <a:t>OID </a:t>
            </a:r>
            <a:r>
              <a:rPr lang="zh-CN" altLang="en-US" sz="200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a:t>
            </a:r>
          </a:p>
        </p:txBody>
      </p:sp>
    </p:spTree>
    <p:extLst>
      <p:ext uri="{BB962C8B-B14F-4D97-AF65-F5344CB8AC3E}">
        <p14:creationId xmlns:p14="http://schemas.microsoft.com/office/powerpoint/2010/main" val="71587095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692696"/>
            <a:ext cx="8713787" cy="1143000"/>
          </a:xfrm>
        </p:spPr>
        <p:txBody>
          <a:bodyPr>
            <a:normAutofit/>
          </a:bodyPr>
          <a:lstStyle/>
          <a:p>
            <a:pPr eaLnBrk="1" hangingPunct="1"/>
            <a:r>
              <a:rPr lang="zh-CN" altLang="en-US" sz="3600" dirty="0" smtClean="0">
                <a:latin typeface="Arial Unicode MS" pitchFamily="34" charset="-122"/>
                <a:ea typeface="Arial Unicode MS" pitchFamily="34" charset="-122"/>
                <a:cs typeface="Arial Unicode MS" pitchFamily="34" charset="-122"/>
              </a:rPr>
              <a:t>迫切左外连接检索</a:t>
            </a:r>
            <a:r>
              <a:rPr lang="en-US" altLang="zh-CN" sz="3600" dirty="0" smtClean="0">
                <a:latin typeface="Arial Unicode MS" pitchFamily="34" charset="-122"/>
                <a:ea typeface="Arial Unicode MS" pitchFamily="34" charset="-122"/>
                <a:cs typeface="Arial Unicode MS" pitchFamily="34" charset="-122"/>
              </a:rPr>
              <a:t>(fetch </a:t>
            </a:r>
            <a:r>
              <a:rPr lang="zh-CN" altLang="en-US" sz="3600" dirty="0" smtClean="0">
                <a:latin typeface="Arial Unicode MS" pitchFamily="34" charset="-122"/>
                <a:ea typeface="Arial Unicode MS" pitchFamily="34" charset="-122"/>
                <a:cs typeface="Arial Unicode MS" pitchFamily="34" charset="-122"/>
              </a:rPr>
              <a:t>属性值设为 “</a:t>
            </a:r>
            <a:r>
              <a:rPr lang="en-US" altLang="zh-CN" sz="3600" dirty="0" smtClean="0">
                <a:latin typeface="Arial Unicode MS" pitchFamily="34" charset="-122"/>
                <a:ea typeface="Arial Unicode MS" pitchFamily="34" charset="-122"/>
                <a:cs typeface="Arial Unicode MS" pitchFamily="34" charset="-122"/>
              </a:rPr>
              <a:t>join”)</a:t>
            </a:r>
          </a:p>
        </p:txBody>
      </p:sp>
      <p:sp>
        <p:nvSpPr>
          <p:cNvPr id="12291" name="Rectangle 3"/>
          <p:cNvSpPr>
            <a:spLocks noGrp="1" noChangeArrowheads="1"/>
          </p:cNvSpPr>
          <p:nvPr>
            <p:ph type="body" idx="1"/>
          </p:nvPr>
        </p:nvSpPr>
        <p:spPr>
          <a:xfrm>
            <a:off x="251520" y="1916832"/>
            <a:ext cx="8496944" cy="3882944"/>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取值为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subselect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决定初始化 </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的查询语句的形式</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若取值为”</a:t>
            </a:r>
            <a:r>
              <a:rPr lang="en-US" altLang="zh-CN" sz="2400" b="1" dirty="0" smtClean="0">
                <a:solidFill>
                  <a:srgbClr val="FF0000"/>
                </a:solidFill>
                <a:latin typeface="Arial Unicode MS" pitchFamily="34" charset="-122"/>
                <a:ea typeface="Arial Unicode MS" pitchFamily="34" charset="-122"/>
                <a:cs typeface="Arial Unicode MS" pitchFamily="34" charset="-122"/>
              </a:rPr>
              <a:t>join”, </a:t>
            </a:r>
            <a:r>
              <a:rPr lang="zh-CN" altLang="en-US" sz="2400" b="1" dirty="0" smtClean="0">
                <a:solidFill>
                  <a:srgbClr val="FF0000"/>
                </a:solidFill>
                <a:latin typeface="Arial Unicode MS" pitchFamily="34" charset="-122"/>
                <a:ea typeface="Arial Unicode MS" pitchFamily="34" charset="-122"/>
                <a:cs typeface="Arial Unicode MS" pitchFamily="34" charset="-122"/>
              </a:rPr>
              <a:t>则决定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orders </a:t>
            </a:r>
            <a:r>
              <a:rPr lang="zh-CN" altLang="en-US" sz="2400" b="1" dirty="0" smtClean="0">
                <a:solidFill>
                  <a:srgbClr val="FF0000"/>
                </a:solidFill>
                <a:latin typeface="Arial Unicode MS" pitchFamily="34" charset="-122"/>
                <a:ea typeface="Arial Unicode MS" pitchFamily="34" charset="-122"/>
                <a:cs typeface="Arial Unicode MS" pitchFamily="34" charset="-122"/>
              </a:rPr>
              <a:t>集合被初始化的时机</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默认值为 </a:t>
            </a:r>
            <a:r>
              <a:rPr lang="en-US" altLang="zh-CN" sz="2400" dirty="0" smtClean="0">
                <a:latin typeface="Arial Unicode MS" pitchFamily="34" charset="-122"/>
                <a:ea typeface="Arial Unicode MS" pitchFamily="34" charset="-122"/>
                <a:cs typeface="Arial Unicode MS" pitchFamily="34" charset="-122"/>
              </a:rPr>
              <a:t>select </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属性为 “</a:t>
            </a:r>
            <a:r>
              <a:rPr lang="en-US" altLang="zh-CN" sz="2400" dirty="0" smtClean="0">
                <a:latin typeface="Arial Unicode MS" pitchFamily="34" charset="-122"/>
                <a:ea typeface="Arial Unicode MS" pitchFamily="34" charset="-122"/>
                <a:cs typeface="Arial Unicode MS" pitchFamily="34" charset="-122"/>
              </a:rPr>
              <a:t>join” </a:t>
            </a:r>
            <a:r>
              <a:rPr lang="zh-CN" altLang="en-US" sz="2400" dirty="0" smtClean="0">
                <a:latin typeface="Arial Unicode MS" pitchFamily="34" charset="-122"/>
                <a:ea typeface="Arial Unicode MS" pitchFamily="34" charset="-122"/>
                <a:cs typeface="Arial Unicode MS" pitchFamily="34" charset="-122"/>
              </a:rPr>
              <a:t>时</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检索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对象时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会采用</a:t>
            </a:r>
            <a:r>
              <a:rPr lang="zh-CN" altLang="en-US" sz="20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通过左外连接加载与检索指定的对象关联的对象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策略来检索所有关联的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对象</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属性将被忽略</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000" b="1" dirty="0" smtClean="0">
                <a:solidFill>
                  <a:srgbClr val="FF0000"/>
                </a:solidFill>
                <a:latin typeface="Arial Unicode MS" pitchFamily="34" charset="-122"/>
                <a:ea typeface="Arial Unicode MS" pitchFamily="34" charset="-122"/>
                <a:cs typeface="Arial Unicode MS" pitchFamily="34" charset="-122"/>
              </a:rPr>
              <a:t>的</a:t>
            </a:r>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方法会忽略映射文件中配置的迫切左外连接检索策略</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而依旧采用延迟加载策略</a:t>
            </a:r>
          </a:p>
        </p:txBody>
      </p:sp>
    </p:spTree>
    <p:extLst>
      <p:ext uri="{BB962C8B-B14F-4D97-AF65-F5344CB8AC3E}">
        <p14:creationId xmlns:p14="http://schemas.microsoft.com/office/powerpoint/2010/main" val="42767182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642926"/>
            <a:ext cx="7772400" cy="1143000"/>
          </a:xfrm>
        </p:spPr>
        <p:txBody>
          <a:bodyPr/>
          <a:lstStyle/>
          <a:p>
            <a:pPr eaLnBrk="1" hangingPunct="1"/>
            <a:r>
              <a:rPr lang="zh-CN" altLang="en-US" sz="4000" dirty="0" smtClean="0">
                <a:latin typeface="Arial Unicode MS" pitchFamily="34" charset="-122"/>
                <a:ea typeface="Arial Unicode MS" pitchFamily="34" charset="-122"/>
                <a:cs typeface="Arial Unicode MS" pitchFamily="34" charset="-122"/>
              </a:rPr>
              <a:t>多对一和一对一关联的检索策略</a:t>
            </a:r>
          </a:p>
        </p:txBody>
      </p:sp>
      <p:sp>
        <p:nvSpPr>
          <p:cNvPr id="13315" name="Rectangle 3"/>
          <p:cNvSpPr>
            <a:spLocks noGrp="1" noChangeArrowheads="1"/>
          </p:cNvSpPr>
          <p:nvPr>
            <p:ph type="body" idx="1"/>
          </p:nvPr>
        </p:nvSpPr>
        <p:spPr>
          <a:xfrm>
            <a:off x="250825" y="1603397"/>
            <a:ext cx="8569325" cy="50403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&lt;many-to-one&gt; </a:t>
            </a:r>
            <a:r>
              <a:rPr lang="zh-CN" altLang="en-US" sz="2400" dirty="0" smtClean="0">
                <a:latin typeface="Arial Unicode MS" pitchFamily="34" charset="-122"/>
                <a:ea typeface="Arial Unicode MS" pitchFamily="34" charset="-122"/>
                <a:cs typeface="Arial Unicode MS" pitchFamily="34" charset="-122"/>
              </a:rPr>
              <a:t>元素也有一个 </a:t>
            </a:r>
            <a:r>
              <a:rPr lang="en-US" altLang="zh-CN" sz="2400" dirty="0" smtClean="0">
                <a:latin typeface="Arial Unicode MS" pitchFamily="34" charset="-122"/>
                <a:ea typeface="Arial Unicode MS" pitchFamily="34" charset="-122"/>
                <a:cs typeface="Arial Unicode MS" pitchFamily="34" charset="-122"/>
              </a:rPr>
              <a:t>lazy </a:t>
            </a:r>
            <a:r>
              <a:rPr lang="zh-CN" altLang="en-US" sz="2400" dirty="0" smtClean="0">
                <a:latin typeface="Arial Unicode MS" pitchFamily="34" charset="-122"/>
                <a:ea typeface="Arial Unicode MS" pitchFamily="34" charset="-122"/>
                <a:cs typeface="Arial Unicode MS" pitchFamily="34" charset="-122"/>
              </a:rPr>
              <a:t>属性和 </a:t>
            </a:r>
            <a:r>
              <a:rPr lang="en-US" altLang="zh-CN" sz="2400" dirty="0" smtClean="0">
                <a:latin typeface="Arial Unicode MS" pitchFamily="34" charset="-122"/>
                <a:ea typeface="Arial Unicode MS" pitchFamily="34" charset="-122"/>
                <a:cs typeface="Arial Unicode MS" pitchFamily="34" charset="-122"/>
              </a:rPr>
              <a:t>fetch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a:t>
            </a: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eaLnBrk="1" hangingPunct="1"/>
            <a:endParaRPr lang="en-US" altLang="zh-CN" sz="24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若 </a:t>
            </a:r>
            <a:r>
              <a:rPr lang="en-US" altLang="zh-CN" sz="2000" b="1" dirty="0" smtClean="0">
                <a:solidFill>
                  <a:srgbClr val="FF0000"/>
                </a:solidFill>
                <a:latin typeface="Arial Unicode MS" pitchFamily="34" charset="-122"/>
                <a:ea typeface="Arial Unicode MS" pitchFamily="34" charset="-122"/>
                <a:cs typeface="Arial Unicode MS" pitchFamily="34" charset="-122"/>
              </a:rPr>
              <a:t>fetch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属性设为 </a:t>
            </a:r>
            <a:r>
              <a:rPr lang="en-US" altLang="zh-CN" sz="2000" b="1" dirty="0" smtClean="0">
                <a:solidFill>
                  <a:srgbClr val="FF0000"/>
                </a:solidFill>
                <a:latin typeface="Arial Unicode MS" pitchFamily="34" charset="-122"/>
                <a:ea typeface="Arial Unicode MS" pitchFamily="34" charset="-122"/>
                <a:cs typeface="Arial Unicode MS" pitchFamily="34" charset="-122"/>
              </a:rPr>
              <a:t>join, </a:t>
            </a:r>
            <a:r>
              <a:rPr lang="zh-CN" altLang="en-US" sz="2000" b="1" dirty="0" smtClean="0">
                <a:solidFill>
                  <a:srgbClr val="FF0000"/>
                </a:solidFill>
                <a:latin typeface="Arial Unicode MS" pitchFamily="34" charset="-122"/>
                <a:ea typeface="Arial Unicode MS" pitchFamily="34" charset="-122"/>
                <a:cs typeface="Arial Unicode MS" pitchFamily="34" charset="-122"/>
              </a:rPr>
              <a:t>那么 </a:t>
            </a:r>
            <a:r>
              <a:rPr lang="en-US" altLang="zh-CN" sz="2000" b="1" dirty="0" smtClean="0">
                <a:solidFill>
                  <a:srgbClr val="FF0000"/>
                </a:solidFill>
                <a:latin typeface="Arial Unicode MS" pitchFamily="34" charset="-122"/>
                <a:ea typeface="Arial Unicode MS" pitchFamily="34" charset="-122"/>
                <a:cs typeface="Arial Unicode MS" pitchFamily="34" charset="-122"/>
              </a:rPr>
              <a:t>lazy </a:t>
            </a:r>
            <a:r>
              <a:rPr lang="zh-CN" altLang="en-US" sz="2000" b="1" dirty="0" smtClean="0">
                <a:solidFill>
                  <a:srgbClr val="FF0000"/>
                </a:solidFill>
                <a:latin typeface="Arial Unicode MS" pitchFamily="34" charset="-122"/>
                <a:ea typeface="Arial Unicode MS" pitchFamily="34" charset="-122"/>
                <a:cs typeface="Arial Unicode MS" pitchFamily="34" charset="-122"/>
              </a:rPr>
              <a:t>属性被忽略</a:t>
            </a:r>
          </a:p>
          <a:p>
            <a:pPr lvl="1" eaLnBrk="1" hangingPunct="1"/>
            <a:r>
              <a:rPr lang="zh-CN" altLang="en-US" sz="2000" dirty="0" smtClean="0">
                <a:latin typeface="Arial Unicode MS" pitchFamily="34" charset="-122"/>
                <a:ea typeface="Arial Unicode MS" pitchFamily="34" charset="-122"/>
                <a:cs typeface="Arial Unicode MS" pitchFamily="34" charset="-122"/>
              </a:rPr>
              <a:t>迫切左外连接检索策略的优点在于比立即检索策略使用的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语句更少</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无代理延迟检索需要增强持久化类的字节码才能实现</a:t>
            </a:r>
          </a:p>
        </p:txBody>
      </p:sp>
      <p:pic>
        <p:nvPicPr>
          <p:cNvPr id="13316" name="Picture 4"/>
          <p:cNvPicPr>
            <a:picLocks noChangeAspect="1" noChangeArrowheads="1"/>
          </p:cNvPicPr>
          <p:nvPr/>
        </p:nvPicPr>
        <p:blipFill>
          <a:blip r:embed="rId2"/>
          <a:srcRect/>
          <a:stretch>
            <a:fillRect/>
          </a:stretch>
        </p:blipFill>
        <p:spPr bwMode="auto">
          <a:xfrm>
            <a:off x="827088" y="2540022"/>
            <a:ext cx="5903912" cy="2200275"/>
          </a:xfrm>
          <a:prstGeom prst="rect">
            <a:avLst/>
          </a:prstGeom>
          <a:noFill/>
          <a:ln w="9525">
            <a:noFill/>
            <a:miter lim="800000"/>
            <a:headEnd/>
            <a:tailEnd/>
          </a:ln>
        </p:spPr>
      </p:pic>
    </p:spTree>
    <p:extLst>
      <p:ext uri="{BB962C8B-B14F-4D97-AF65-F5344CB8AC3E}">
        <p14:creationId xmlns:p14="http://schemas.microsoft.com/office/powerpoint/2010/main" val="37561557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909823"/>
            <a:ext cx="7772400" cy="1143000"/>
          </a:xfrm>
        </p:spPr>
        <p:txBody>
          <a:bodyPr/>
          <a:lstStyle/>
          <a:p>
            <a:pPr eaLnBrk="1" hangingPunct="1"/>
            <a:r>
              <a:rPr lang="zh-CN" altLang="en-US" sz="4000" smtClean="0">
                <a:latin typeface="Arial Unicode MS" pitchFamily="34" charset="-122"/>
                <a:ea typeface="Arial Unicode MS" pitchFamily="34" charset="-122"/>
                <a:cs typeface="Arial Unicode MS" pitchFamily="34" charset="-122"/>
              </a:rPr>
              <a:t>多对一和一对一关联的检索策略</a:t>
            </a:r>
          </a:p>
        </p:txBody>
      </p:sp>
      <p:sp>
        <p:nvSpPr>
          <p:cNvPr id="14339" name="Rectangle 3"/>
          <p:cNvSpPr>
            <a:spLocks noGrp="1" noChangeArrowheads="1"/>
          </p:cNvSpPr>
          <p:nvPr>
            <p:ph type="body" idx="1"/>
          </p:nvPr>
        </p:nvSpPr>
        <p:spPr>
          <a:xfrm>
            <a:off x="179388" y="2106798"/>
            <a:ext cx="8640762" cy="2952750"/>
          </a:xfrm>
        </p:spPr>
        <p:txBody>
          <a:bodyPr/>
          <a:lstStyle/>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方法会忽略映射文件配置的迫切左外连接检索策略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而采用延迟检索策略</a:t>
            </a:r>
          </a:p>
          <a:p>
            <a:pPr eaLnBrk="1" hangingPunct="1"/>
            <a:r>
              <a:rPr lang="zh-CN" altLang="en-US" sz="2400" dirty="0" smtClean="0">
                <a:latin typeface="Arial Unicode MS" pitchFamily="34" charset="-122"/>
                <a:ea typeface="Arial Unicode MS" pitchFamily="34" charset="-122"/>
                <a:cs typeface="Arial Unicode MS" pitchFamily="34" charset="-122"/>
              </a:rPr>
              <a:t>如果在关联级别使用了延迟加载或立即加载检索策略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FF0000"/>
                </a:solidFill>
                <a:latin typeface="Arial Unicode MS" pitchFamily="34" charset="-122"/>
                <a:ea typeface="Arial Unicode MS" pitchFamily="34" charset="-122"/>
                <a:cs typeface="Arial Unicode MS" pitchFamily="34" charset="-122"/>
              </a:rPr>
              <a:t>设定批量检索的大小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以帮助提高延迟检索或立即检索的运行性能</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允许在应用程序中覆盖映射文件中设定的检索策略</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005841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20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检索策略小结</a:t>
            </a:r>
          </a:p>
        </p:txBody>
      </p:sp>
      <p:sp>
        <p:nvSpPr>
          <p:cNvPr id="15363" name="Rectangle 3"/>
          <p:cNvSpPr>
            <a:spLocks noGrp="1" noChangeArrowheads="1"/>
          </p:cNvSpPr>
          <p:nvPr>
            <p:ph type="body" idx="1"/>
          </p:nvPr>
        </p:nvSpPr>
        <p:spPr>
          <a:xfrm>
            <a:off x="250825" y="1798786"/>
            <a:ext cx="7772400" cy="5048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类级别和关联级别可选的检索策略及默认的检索策略</a:t>
            </a:r>
          </a:p>
        </p:txBody>
      </p:sp>
      <p:pic>
        <p:nvPicPr>
          <p:cNvPr id="15364" name="Picture 4"/>
          <p:cNvPicPr>
            <a:picLocks noChangeAspect="1" noChangeArrowheads="1"/>
          </p:cNvPicPr>
          <p:nvPr/>
        </p:nvPicPr>
        <p:blipFill>
          <a:blip r:embed="rId2"/>
          <a:srcRect/>
          <a:stretch>
            <a:fillRect/>
          </a:stretch>
        </p:blipFill>
        <p:spPr bwMode="auto">
          <a:xfrm>
            <a:off x="755650" y="2446486"/>
            <a:ext cx="7416800" cy="1422400"/>
          </a:xfrm>
          <a:prstGeom prst="rect">
            <a:avLst/>
          </a:prstGeom>
          <a:noFill/>
          <a:ln w="9525">
            <a:noFill/>
            <a:miter lim="800000"/>
            <a:headEnd/>
            <a:tailEnd/>
          </a:ln>
        </p:spPr>
      </p:pic>
      <p:sp>
        <p:nvSpPr>
          <p:cNvPr id="15365" name="Rectangle 5"/>
          <p:cNvSpPr>
            <a:spLocks noChangeArrowheads="1"/>
          </p:cNvSpPr>
          <p:nvPr/>
        </p:nvSpPr>
        <p:spPr bwMode="auto">
          <a:xfrm>
            <a:off x="250825" y="4114948"/>
            <a:ext cx="7772400" cy="504825"/>
          </a:xfrm>
          <a:prstGeom prst="rect">
            <a:avLst/>
          </a:prstGeom>
          <a:noFill/>
          <a:ln w="9525">
            <a:noFill/>
            <a:miter lim="800000"/>
            <a:headEnd/>
            <a:tailEnd/>
          </a:ln>
        </p:spPr>
        <p:txBody>
          <a:bodyPr/>
          <a:lstStyle/>
          <a:p>
            <a:pPr marL="342900" indent="-342900">
              <a:spcBef>
                <a:spcPct val="20000"/>
              </a:spcBef>
              <a:buFontTx/>
              <a:buChar char="•"/>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种检索策略的运行机制</a:t>
            </a:r>
          </a:p>
        </p:txBody>
      </p:sp>
      <p:pic>
        <p:nvPicPr>
          <p:cNvPr id="15366" name="Picture 6"/>
          <p:cNvPicPr>
            <a:picLocks noChangeAspect="1" noChangeArrowheads="1"/>
          </p:cNvPicPr>
          <p:nvPr/>
        </p:nvPicPr>
        <p:blipFill>
          <a:blip r:embed="rId3"/>
          <a:srcRect/>
          <a:stretch>
            <a:fillRect/>
          </a:stretch>
        </p:blipFill>
        <p:spPr bwMode="auto">
          <a:xfrm>
            <a:off x="827088" y="4680098"/>
            <a:ext cx="7200900" cy="1773238"/>
          </a:xfrm>
          <a:prstGeom prst="rect">
            <a:avLst/>
          </a:prstGeom>
          <a:noFill/>
          <a:ln w="9525">
            <a:noFill/>
            <a:miter lim="800000"/>
            <a:headEnd/>
            <a:tailEnd/>
          </a:ln>
        </p:spPr>
      </p:pic>
    </p:spTree>
    <p:extLst>
      <p:ext uri="{BB962C8B-B14F-4D97-AF65-F5344CB8AC3E}">
        <p14:creationId xmlns:p14="http://schemas.microsoft.com/office/powerpoint/2010/main" val="1578979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41348"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1. </a:t>
            </a:r>
            <a:r>
              <a:rPr lang="zh-CN" altLang="en-US" dirty="0" smtClean="0">
                <a:solidFill>
                  <a:schemeClr val="tx1"/>
                </a:solidFill>
                <a:latin typeface="Arial Unicode MS" pitchFamily="34" charset="-122"/>
                <a:ea typeface="Arial Unicode MS" pitchFamily="34" charset="-122"/>
                <a:cs typeface="Arial Unicode MS" pitchFamily="34" charset="-122"/>
              </a:rPr>
              <a:t>创建持久化 </a:t>
            </a:r>
            <a:r>
              <a:rPr lang="en-US" altLang="zh-CN" dirty="0" smtClean="0">
                <a:solidFill>
                  <a:schemeClr val="tx1"/>
                </a:solidFill>
                <a:latin typeface="Arial Unicode MS" pitchFamily="34" charset="-122"/>
                <a:ea typeface="Arial Unicode MS" pitchFamily="34" charset="-122"/>
                <a:cs typeface="Arial Unicode MS" pitchFamily="34" charset="-122"/>
              </a:rPr>
              <a:t>Java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18435" name="Rectangle 3"/>
          <p:cNvSpPr>
            <a:spLocks noGrp="1" noChangeArrowheads="1"/>
          </p:cNvSpPr>
          <p:nvPr>
            <p:ph type="body" idx="1"/>
          </p:nvPr>
        </p:nvSpPr>
        <p:spPr>
          <a:xfrm>
            <a:off x="144493" y="1728798"/>
            <a:ext cx="8856663" cy="1439862"/>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不要求持久化类继承任何父类或实现接口，这可以保证代码不被污染。这就是</a:t>
            </a:r>
            <a:r>
              <a:rPr lang="en-US" altLang="zh-CN" sz="2800" dirty="0" smtClean="0">
                <a:latin typeface="Arial Unicode MS" pitchFamily="34" charset="-122"/>
                <a:ea typeface="Arial Unicode MS" pitchFamily="34" charset="-122"/>
                <a:cs typeface="Arial Unicode MS" pitchFamily="34" charset="-122"/>
              </a:rPr>
              <a:t>Hibernate</a:t>
            </a:r>
            <a:r>
              <a:rPr lang="zh-CN" altLang="en-US" sz="2800" dirty="0" smtClean="0">
                <a:latin typeface="Arial Unicode MS" pitchFamily="34" charset="-122"/>
                <a:ea typeface="Arial Unicode MS" pitchFamily="34" charset="-122"/>
                <a:cs typeface="Arial Unicode MS" pitchFamily="34" charset="-122"/>
              </a:rPr>
              <a:t>被称为低侵入式设计的原因</a:t>
            </a:r>
          </a:p>
        </p:txBody>
      </p:sp>
      <p:pic>
        <p:nvPicPr>
          <p:cNvPr id="18436" name="Picture 7"/>
          <p:cNvPicPr>
            <a:picLocks noChangeAspect="1" noChangeArrowheads="1"/>
          </p:cNvPicPr>
          <p:nvPr/>
        </p:nvPicPr>
        <p:blipFill>
          <a:blip r:embed="rId2"/>
          <a:srcRect/>
          <a:stretch>
            <a:fillRect/>
          </a:stretch>
        </p:blipFill>
        <p:spPr bwMode="auto">
          <a:xfrm>
            <a:off x="539552" y="3068960"/>
            <a:ext cx="2160587" cy="1689100"/>
          </a:xfrm>
          <a:prstGeom prst="rect">
            <a:avLst/>
          </a:prstGeom>
          <a:noFill/>
          <a:ln w="9525">
            <a:noFill/>
            <a:miter lim="800000"/>
            <a:headEnd/>
            <a:tailEnd/>
          </a:ln>
        </p:spPr>
      </p:pic>
    </p:spTree>
    <p:extLst>
      <p:ext uri="{BB962C8B-B14F-4D97-AF65-F5344CB8AC3E}">
        <p14:creationId xmlns:p14="http://schemas.microsoft.com/office/powerpoint/2010/main" val="2398559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53762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6387" name="Rectangle 3"/>
          <p:cNvSpPr>
            <a:spLocks noGrp="1" noChangeArrowheads="1"/>
          </p:cNvSpPr>
          <p:nvPr>
            <p:ph type="body" idx="1"/>
          </p:nvPr>
        </p:nvSpPr>
        <p:spPr>
          <a:xfrm>
            <a:off x="250825" y="1680620"/>
            <a:ext cx="7772400" cy="576263"/>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映射文件中用于设定检索策略的几个属性</a:t>
            </a:r>
          </a:p>
        </p:txBody>
      </p:sp>
      <p:pic>
        <p:nvPicPr>
          <p:cNvPr id="16388" name="Picture 6"/>
          <p:cNvPicPr>
            <a:picLocks noChangeAspect="1" noChangeArrowheads="1"/>
          </p:cNvPicPr>
          <p:nvPr/>
        </p:nvPicPr>
        <p:blipFill>
          <a:blip r:embed="rId2"/>
          <a:srcRect/>
          <a:stretch>
            <a:fillRect/>
          </a:stretch>
        </p:blipFill>
        <p:spPr bwMode="auto">
          <a:xfrm>
            <a:off x="22225" y="2233070"/>
            <a:ext cx="9145588" cy="2471738"/>
          </a:xfrm>
          <a:prstGeom prst="rect">
            <a:avLst/>
          </a:prstGeom>
          <a:noFill/>
          <a:ln w="9525">
            <a:noFill/>
            <a:miter lim="800000"/>
            <a:headEnd/>
            <a:tailEnd/>
          </a:ln>
        </p:spPr>
      </p:pic>
    </p:spTree>
    <p:extLst>
      <p:ext uri="{BB962C8B-B14F-4D97-AF65-F5344CB8AC3E}">
        <p14:creationId xmlns:p14="http://schemas.microsoft.com/office/powerpoint/2010/main" val="28114437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53818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检索策略小结</a:t>
            </a:r>
          </a:p>
        </p:txBody>
      </p:sp>
      <p:sp>
        <p:nvSpPr>
          <p:cNvPr id="17411" name="Rectangle 3"/>
          <p:cNvSpPr>
            <a:spLocks noGrp="1" noChangeArrowheads="1"/>
          </p:cNvSpPr>
          <p:nvPr>
            <p:ph type="body" idx="1"/>
          </p:nvPr>
        </p:nvSpPr>
        <p:spPr>
          <a:xfrm>
            <a:off x="250825" y="1681180"/>
            <a:ext cx="7772400" cy="576262"/>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比较 </a:t>
            </a:r>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的三种检索策略</a:t>
            </a:r>
          </a:p>
        </p:txBody>
      </p:sp>
      <p:pic>
        <p:nvPicPr>
          <p:cNvPr id="17412" name="Picture 4"/>
          <p:cNvPicPr>
            <a:picLocks noChangeAspect="1" noChangeArrowheads="1"/>
          </p:cNvPicPr>
          <p:nvPr/>
        </p:nvPicPr>
        <p:blipFill>
          <a:blip r:embed="rId2"/>
          <a:srcRect/>
          <a:stretch>
            <a:fillRect/>
          </a:stretch>
        </p:blipFill>
        <p:spPr bwMode="auto">
          <a:xfrm>
            <a:off x="755650" y="2206642"/>
            <a:ext cx="7993063" cy="3722688"/>
          </a:xfrm>
          <a:prstGeom prst="rect">
            <a:avLst/>
          </a:prstGeom>
          <a:noFill/>
          <a:ln w="9525">
            <a:noFill/>
            <a:miter lim="800000"/>
            <a:headEnd/>
            <a:tailEnd/>
          </a:ln>
        </p:spPr>
      </p:pic>
    </p:spTree>
    <p:extLst>
      <p:ext uri="{BB962C8B-B14F-4D97-AF65-F5344CB8AC3E}">
        <p14:creationId xmlns:p14="http://schemas.microsoft.com/office/powerpoint/2010/main" val="35785350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检索方式</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5652119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709959"/>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概述</a:t>
            </a:r>
          </a:p>
        </p:txBody>
      </p:sp>
      <p:sp>
        <p:nvSpPr>
          <p:cNvPr id="19459" name="Rectangle 3"/>
          <p:cNvSpPr>
            <a:spLocks noGrp="1" noChangeArrowheads="1"/>
          </p:cNvSpPr>
          <p:nvPr>
            <p:ph type="body" idx="1"/>
          </p:nvPr>
        </p:nvSpPr>
        <p:spPr>
          <a:xfrm>
            <a:off x="250825" y="1762472"/>
            <a:ext cx="8424863"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提供了以下几种检索对象的方式</a:t>
            </a:r>
          </a:p>
          <a:p>
            <a:pPr lvl="1" eaLnBrk="1" hangingPunct="1"/>
            <a:r>
              <a:rPr lang="zh-CN" altLang="en-US" sz="2000" b="1" dirty="0" smtClean="0">
                <a:solidFill>
                  <a:srgbClr val="FF3300"/>
                </a:solidFill>
                <a:latin typeface="Arial Unicode MS" pitchFamily="34" charset="-122"/>
                <a:ea typeface="Arial Unicode MS" pitchFamily="34" charset="-122"/>
                <a:cs typeface="Arial Unicode MS" pitchFamily="34" charset="-122"/>
              </a:rPr>
              <a:t>导航对象图检索方式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根据已经加载的对象导航到其他对象</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OID </a:t>
            </a:r>
            <a:r>
              <a:rPr lang="zh-CN" altLang="en-US" sz="2000" b="1" dirty="0" smtClean="0">
                <a:solidFill>
                  <a:srgbClr val="FF3300"/>
                </a:solidFill>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按照对象的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来检索对象</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HQL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使用面向对象的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查询语言</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QBC </a:t>
            </a:r>
            <a:r>
              <a:rPr lang="zh-CN" altLang="en-US" sz="2000" b="1" dirty="0" smtClean="0">
                <a:solidFill>
                  <a:srgbClr val="0000FF"/>
                </a:solidFill>
                <a:latin typeface="Arial Unicode MS" pitchFamily="34" charset="-122"/>
                <a:ea typeface="Arial Unicode MS" pitchFamily="34" charset="-122"/>
                <a:cs typeface="Arial Unicode MS" pitchFamily="34" charset="-122"/>
              </a:rPr>
              <a:t>检索方式</a:t>
            </a:r>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QBC(Query By Criteria) API </a:t>
            </a:r>
            <a:r>
              <a:rPr lang="zh-CN" altLang="en-US" sz="2000" dirty="0" smtClean="0">
                <a:latin typeface="Arial Unicode MS" pitchFamily="34" charset="-122"/>
                <a:ea typeface="Arial Unicode MS" pitchFamily="34" charset="-122"/>
                <a:cs typeface="Arial Unicode MS" pitchFamily="34" charset="-122"/>
              </a:rPr>
              <a:t>来检索对象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这种 </a:t>
            </a:r>
            <a:r>
              <a:rPr lang="en-US" altLang="zh-CN" sz="2000" dirty="0" smtClean="0">
                <a:latin typeface="Arial Unicode MS" pitchFamily="34" charset="-122"/>
                <a:ea typeface="Arial Unicode MS" pitchFamily="34" charset="-122"/>
                <a:cs typeface="Arial Unicode MS" pitchFamily="34" charset="-122"/>
              </a:rPr>
              <a:t>API </a:t>
            </a:r>
            <a:r>
              <a:rPr lang="zh-CN" altLang="en-US" sz="2000" dirty="0" smtClean="0">
                <a:latin typeface="Arial Unicode MS" pitchFamily="34" charset="-122"/>
                <a:ea typeface="Arial Unicode MS" pitchFamily="34" charset="-122"/>
                <a:cs typeface="Arial Unicode MS" pitchFamily="34" charset="-122"/>
              </a:rPr>
              <a:t>封装了基于字符串形式的查询语句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提供了更加面向对象的查询接口</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latin typeface="Arial Unicode MS" pitchFamily="34" charset="-122"/>
                <a:ea typeface="Arial Unicode MS" pitchFamily="34" charset="-122"/>
                <a:cs typeface="Arial Unicode MS" pitchFamily="34" charset="-122"/>
              </a:rPr>
              <a:t>本地 </a:t>
            </a:r>
            <a:r>
              <a:rPr lang="en-US" altLang="zh-CN" sz="2000" b="1" dirty="0" smtClean="0">
                <a:latin typeface="Arial Unicode MS" pitchFamily="34" charset="-122"/>
                <a:ea typeface="Arial Unicode MS" pitchFamily="34" charset="-122"/>
                <a:cs typeface="Arial Unicode MS" pitchFamily="34" charset="-122"/>
              </a:rPr>
              <a:t>SQL </a:t>
            </a:r>
            <a:r>
              <a:rPr lang="zh-CN" altLang="en-US" sz="2000" b="1" dirty="0" smtClean="0">
                <a:latin typeface="Arial Unicode MS" pitchFamily="34" charset="-122"/>
                <a:ea typeface="Arial Unicode MS" pitchFamily="34" charset="-122"/>
                <a:cs typeface="Arial Unicode MS" pitchFamily="34" charset="-122"/>
              </a:rPr>
              <a:t>检索方式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使用本地数据库的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a:t>
            </a:r>
          </a:p>
        </p:txBody>
      </p:sp>
    </p:spTree>
    <p:extLst>
      <p:ext uri="{BB962C8B-B14F-4D97-AF65-F5344CB8AC3E}">
        <p14:creationId xmlns:p14="http://schemas.microsoft.com/office/powerpoint/2010/main" val="24906809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20985"/>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0483" name="Rectangle 3"/>
          <p:cNvSpPr>
            <a:spLocks noGrp="1" noChangeArrowheads="1"/>
          </p:cNvSpPr>
          <p:nvPr>
            <p:ph type="body" idx="1"/>
          </p:nvPr>
        </p:nvSpPr>
        <p:spPr>
          <a:xfrm>
            <a:off x="322263" y="1702073"/>
            <a:ext cx="8497887" cy="496728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HQL(Hibernate Query Language) </a:t>
            </a:r>
            <a:r>
              <a:rPr lang="zh-CN" altLang="en-US" sz="2400" dirty="0" smtClean="0">
                <a:latin typeface="Arial Unicode MS" pitchFamily="34" charset="-122"/>
                <a:ea typeface="Arial Unicode MS" pitchFamily="34" charset="-122"/>
                <a:cs typeface="Arial Unicode MS" pitchFamily="34" charset="-122"/>
              </a:rPr>
              <a:t>是面向对象的查询语言</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它和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查询语言有些相似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提供的各种检索方式中</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是使用最广的一种检索方式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它有如下功能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在查询语句中设定各种查询条件</a:t>
            </a:r>
          </a:p>
          <a:p>
            <a:pPr lvl="1" eaLnBrk="1" hangingPunct="1"/>
            <a:r>
              <a:rPr lang="zh-CN" altLang="en-US" sz="2000" dirty="0" smtClean="0">
                <a:latin typeface="Arial Unicode MS" pitchFamily="34" charset="-122"/>
                <a:ea typeface="Arial Unicode MS" pitchFamily="34" charset="-122"/>
                <a:cs typeface="Arial Unicode MS" pitchFamily="34" charset="-122"/>
              </a:rPr>
              <a:t>支持投影查询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即仅检索出对象的部分属性</a:t>
            </a:r>
          </a:p>
          <a:p>
            <a:pPr lvl="1" eaLnBrk="1" hangingPunct="1"/>
            <a:r>
              <a:rPr lang="zh-CN" altLang="en-US" sz="2000" dirty="0" smtClean="0">
                <a:latin typeface="Arial Unicode MS" pitchFamily="34" charset="-122"/>
                <a:ea typeface="Arial Unicode MS" pitchFamily="34" charset="-122"/>
                <a:cs typeface="Arial Unicode MS" pitchFamily="34" charset="-122"/>
              </a:rPr>
              <a:t>支持分页查询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支持连接查询</a:t>
            </a:r>
          </a:p>
          <a:p>
            <a:pPr lvl="1" eaLnBrk="1" hangingPunct="1"/>
            <a:r>
              <a:rPr lang="zh-CN" altLang="en-US" sz="2000" dirty="0" smtClean="0">
                <a:latin typeface="Arial Unicode MS" pitchFamily="34" charset="-122"/>
                <a:ea typeface="Arial Unicode MS" pitchFamily="34" charset="-122"/>
                <a:cs typeface="Arial Unicode MS" pitchFamily="34" charset="-122"/>
              </a:rPr>
              <a:t>支持分组查询</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允许使用 </a:t>
            </a:r>
            <a:r>
              <a:rPr lang="en-US" altLang="zh-CN" sz="2000" dirty="0" smtClean="0">
                <a:latin typeface="Arial Unicode MS" pitchFamily="34" charset="-122"/>
                <a:ea typeface="Arial Unicode MS" pitchFamily="34" charset="-122"/>
                <a:cs typeface="Arial Unicode MS" pitchFamily="34" charset="-122"/>
              </a:rPr>
              <a:t>HAVING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GROUP BY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zh-CN" altLang="en-US" sz="2000" dirty="0" smtClean="0">
                <a:latin typeface="Arial Unicode MS" pitchFamily="34" charset="-122"/>
                <a:ea typeface="Arial Unicode MS" pitchFamily="34" charset="-122"/>
                <a:cs typeface="Arial Unicode MS" pitchFamily="34" charset="-122"/>
              </a:rPr>
              <a:t>提供内置聚集函数</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 </a:t>
            </a:r>
            <a:r>
              <a:rPr lang="en-US" altLang="zh-CN" sz="2000" dirty="0" smtClean="0">
                <a:latin typeface="Arial Unicode MS" pitchFamily="34" charset="-122"/>
                <a:ea typeface="Arial Unicode MS" pitchFamily="34" charset="-122"/>
                <a:cs typeface="Arial Unicode MS" pitchFamily="34" charset="-122"/>
              </a:rPr>
              <a:t>sum(), min()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max()</a:t>
            </a:r>
          </a:p>
          <a:p>
            <a:pPr lvl="1"/>
            <a:r>
              <a:rPr lang="zh-CN" altLang="en-US" sz="2000" dirty="0">
                <a:latin typeface="Arial Unicode MS" pitchFamily="34" charset="-122"/>
                <a:ea typeface="Arial Unicode MS" pitchFamily="34" charset="-122"/>
                <a:cs typeface="Arial Unicode MS" pitchFamily="34" charset="-122"/>
              </a:rPr>
              <a:t>支持子查询</a:t>
            </a:r>
          </a:p>
          <a:p>
            <a:pPr lvl="1"/>
            <a:r>
              <a:rPr lang="zh-CN" altLang="en-US" sz="2000" dirty="0">
                <a:latin typeface="Arial Unicode MS" pitchFamily="34" charset="-122"/>
                <a:ea typeface="Arial Unicode MS" pitchFamily="34" charset="-122"/>
                <a:cs typeface="Arial Unicode MS" pitchFamily="34" charset="-122"/>
              </a:rPr>
              <a:t>支持动态绑定</a:t>
            </a:r>
            <a:r>
              <a:rPr lang="zh-CN" altLang="en-US" sz="2000" dirty="0" smtClean="0">
                <a:latin typeface="Arial Unicode MS" pitchFamily="34" charset="-122"/>
                <a:ea typeface="Arial Unicode MS" pitchFamily="34" charset="-122"/>
                <a:cs typeface="Arial Unicode MS" pitchFamily="34" charset="-122"/>
              </a:rPr>
              <a:t>参数</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能够调用 用户定义的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函数或标准的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函数</a:t>
            </a:r>
          </a:p>
        </p:txBody>
      </p:sp>
    </p:spTree>
    <p:extLst>
      <p:ext uri="{BB962C8B-B14F-4D97-AF65-F5344CB8AC3E}">
        <p14:creationId xmlns:p14="http://schemas.microsoft.com/office/powerpoint/2010/main" val="224723083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1507" name="Rectangle 3"/>
          <p:cNvSpPr>
            <a:spLocks noGrp="1" noChangeArrowheads="1"/>
          </p:cNvSpPr>
          <p:nvPr>
            <p:ph type="body" idx="1"/>
          </p:nvPr>
        </p:nvSpPr>
        <p:spPr>
          <a:xfrm>
            <a:off x="323850" y="1557610"/>
            <a:ext cx="8496300" cy="5111750"/>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检索方式包括以下步骤</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createQuery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方法创建一个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它包括一个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查询语句中可以包含命名参数</a:t>
            </a:r>
          </a:p>
          <a:p>
            <a:pPr lvl="1" eaLnBrk="1" hangingPunct="1"/>
            <a:r>
              <a:rPr lang="zh-CN" altLang="en-US" sz="2000" dirty="0" smtClean="0">
                <a:latin typeface="Arial Unicode MS" pitchFamily="34" charset="-122"/>
                <a:ea typeface="Arial Unicode MS" pitchFamily="34" charset="-122"/>
                <a:cs typeface="Arial Unicode MS" pitchFamily="34" charset="-122"/>
              </a:rPr>
              <a:t>动态绑定参数</a:t>
            </a:r>
          </a:p>
          <a:p>
            <a:pPr lvl="1" eaLnBrk="1" hangingPunct="1"/>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相关方法执行查询语句</a:t>
            </a:r>
            <a:r>
              <a:rPr lang="en-US" altLang="zh-CN" sz="2000" dirty="0" smtClean="0">
                <a:latin typeface="Arial Unicode MS" pitchFamily="34" charset="-122"/>
                <a:ea typeface="Arial Unicode MS" pitchFamily="34" charset="-122"/>
                <a:cs typeface="Arial Unicode MS" pitchFamily="34" charset="-122"/>
              </a:rPr>
              <a:t>. </a:t>
            </a:r>
          </a:p>
          <a:p>
            <a:r>
              <a:rPr lang="en-US" altLang="zh-CN" sz="2400" b="1" dirty="0" err="1" smtClean="0">
                <a:solidFill>
                  <a:srgbClr val="FF0000"/>
                </a:solidFill>
                <a:latin typeface="Arial Unicode MS" pitchFamily="34" charset="-122"/>
                <a:ea typeface="Arial Unicode MS" pitchFamily="34" charset="-122"/>
                <a:cs typeface="Arial Unicode MS" pitchFamily="34" charset="-122"/>
              </a:rPr>
              <a:t>Qurey</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接口支持方法链编程风格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它的 </a:t>
            </a:r>
            <a:r>
              <a:rPr lang="en-US" altLang="zh-CN" sz="2400" dirty="0" err="1" smtClean="0">
                <a:latin typeface="Arial Unicode MS" pitchFamily="34" charset="-122"/>
                <a:ea typeface="Arial Unicode MS" pitchFamily="34" charset="-122"/>
                <a:cs typeface="Arial Unicode MS" pitchFamily="34" charset="-122"/>
              </a:rPr>
              <a:t>setXxx</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方法返回自身实例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而不是 </a:t>
            </a:r>
            <a:r>
              <a:rPr lang="en-US" altLang="zh-CN" sz="2400" dirty="0" smtClean="0">
                <a:latin typeface="Arial Unicode MS" pitchFamily="34" charset="-122"/>
                <a:ea typeface="Arial Unicode MS" pitchFamily="34" charset="-122"/>
                <a:cs typeface="Arial Unicode MS" pitchFamily="34" charset="-122"/>
              </a:rPr>
              <a:t>void </a:t>
            </a:r>
            <a:r>
              <a:rPr lang="zh-CN" altLang="en-US" sz="2400" dirty="0" smtClean="0">
                <a:latin typeface="Arial Unicode MS" pitchFamily="34" charset="-122"/>
                <a:ea typeface="Arial Unicode MS" pitchFamily="34" charset="-122"/>
                <a:cs typeface="Arial Unicode MS" pitchFamily="34" charset="-122"/>
              </a:rPr>
              <a:t>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en-US" altLang="zh-CN" sz="2400" dirty="0" err="1" smtClean="0">
                <a:latin typeface="Arial Unicode MS" pitchFamily="34" charset="-122"/>
                <a:ea typeface="Arial Unicode MS" pitchFamily="34" charset="-122"/>
                <a:cs typeface="Arial Unicode MS" pitchFamily="34" charset="-122"/>
              </a:rPr>
              <a:t>vs</a:t>
            </a:r>
            <a:r>
              <a:rPr lang="en-US" altLang="zh-CN" sz="2400" dirty="0" smtClean="0">
                <a:latin typeface="Arial Unicode MS" pitchFamily="34" charset="-122"/>
                <a:ea typeface="Arial Unicode MS" pitchFamily="34" charset="-122"/>
                <a:cs typeface="Arial Unicode MS" pitchFamily="34" charset="-122"/>
              </a:rPr>
              <a:t> SQL:</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查询语句是面向对象的</a:t>
            </a:r>
            <a:r>
              <a:rPr lang="en-US" altLang="zh-CN" sz="2000" b="1" dirty="0" smtClean="0">
                <a:solidFill>
                  <a:srgbClr val="FF0000"/>
                </a:solidFill>
                <a:latin typeface="Arial Unicode MS" pitchFamily="34" charset="-122"/>
                <a:ea typeface="Arial Unicode MS" pitchFamily="34" charset="-122"/>
                <a:cs typeface="Arial Unicode MS" pitchFamily="34" charset="-122"/>
              </a:rPr>
              <a:t>, Hibernate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负责解析 </a:t>
            </a:r>
            <a:r>
              <a:rPr lang="en-US" altLang="zh-CN" sz="2000" b="1" dirty="0" smtClean="0">
                <a:solidFill>
                  <a:srgbClr val="FF0000"/>
                </a:solidFill>
                <a:latin typeface="Arial Unicode MS" pitchFamily="34" charset="-122"/>
                <a:ea typeface="Arial Unicode MS" pitchFamily="34" charset="-122"/>
                <a:cs typeface="Arial Unicode MS" pitchFamily="34" charset="-122"/>
              </a:rPr>
              <a:t>HQL </a:t>
            </a:r>
            <a:r>
              <a:rPr lang="zh-CN" altLang="en-US" sz="20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然后根据对象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关系映射文件中的映射信息</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zh-CN" altLang="en-US" sz="2000" b="1" dirty="0" smtClean="0">
                <a:solidFill>
                  <a:srgbClr val="FF0000"/>
                </a:solidFill>
                <a:latin typeface="Arial Unicode MS" pitchFamily="34" charset="-122"/>
                <a:ea typeface="Arial Unicode MS" pitchFamily="34" charset="-122"/>
                <a:cs typeface="Arial Unicode MS" pitchFamily="34" charset="-122"/>
              </a:rPr>
              <a:t>翻译</a:t>
            </a:r>
            <a:r>
              <a:rPr lang="zh-CN" altLang="en-US" sz="2000" dirty="0" smtClean="0">
                <a:latin typeface="Arial Unicode MS" pitchFamily="34" charset="-122"/>
                <a:ea typeface="Arial Unicode MS" pitchFamily="34" charset="-122"/>
                <a:cs typeface="Arial Unicode MS" pitchFamily="34" charset="-122"/>
              </a:rPr>
              <a:t>成相应的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r>
              <a:rPr lang="en-US" altLang="zh-CN" sz="2000" dirty="0" smtClean="0">
                <a:latin typeface="Arial Unicode MS" pitchFamily="34" charset="-122"/>
                <a:ea typeface="Arial Unicode MS" pitchFamily="34" charset="-122"/>
                <a:cs typeface="Arial Unicode MS" pitchFamily="34" charset="-122"/>
              </a:rPr>
              <a:t>. HQL </a:t>
            </a:r>
            <a:r>
              <a:rPr lang="zh-CN" altLang="en-US" sz="2000" dirty="0" smtClean="0">
                <a:latin typeface="Arial Unicode MS" pitchFamily="34" charset="-122"/>
                <a:ea typeface="Arial Unicode MS" pitchFamily="34" charset="-122"/>
                <a:cs typeface="Arial Unicode MS" pitchFamily="34" charset="-122"/>
              </a:rPr>
              <a:t>查询语句中的主体是</a:t>
            </a:r>
            <a:r>
              <a:rPr lang="zh-CN" altLang="en-US" sz="2000" b="1" dirty="0" smtClean="0">
                <a:solidFill>
                  <a:srgbClr val="0000FF"/>
                </a:solidFill>
                <a:latin typeface="Arial Unicode MS" pitchFamily="34" charset="-122"/>
                <a:ea typeface="Arial Unicode MS" pitchFamily="34" charset="-122"/>
                <a:cs typeface="Arial Unicode MS" pitchFamily="34" charset="-122"/>
              </a:rPr>
              <a:t>域模型中的类及类的属性</a:t>
            </a:r>
          </a:p>
          <a:p>
            <a:pPr lvl="1" eaLnBrk="1" hangingPunct="1"/>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查询语句是与关系数据库绑定在一起的</a:t>
            </a:r>
            <a:r>
              <a:rPr lang="en-US" altLang="zh-CN" sz="2000" dirty="0" smtClean="0">
                <a:latin typeface="Arial Unicode MS" pitchFamily="34" charset="-122"/>
                <a:ea typeface="Arial Unicode MS" pitchFamily="34" charset="-122"/>
                <a:cs typeface="Arial Unicode MS" pitchFamily="34" charset="-122"/>
              </a:rPr>
              <a:t>. SQL </a:t>
            </a:r>
            <a:r>
              <a:rPr lang="zh-CN" altLang="en-US" sz="2000" dirty="0" smtClean="0">
                <a:latin typeface="Arial Unicode MS" pitchFamily="34" charset="-122"/>
                <a:ea typeface="Arial Unicode MS" pitchFamily="34" charset="-122"/>
                <a:cs typeface="Arial Unicode MS" pitchFamily="34" charset="-122"/>
              </a:rPr>
              <a:t>查询语句中的主体是数据库表及表的字段</a:t>
            </a: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478963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6480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HQL </a:t>
            </a:r>
            <a:r>
              <a:rPr lang="zh-CN" altLang="en-US" smtClean="0">
                <a:latin typeface="Arial Unicode MS" pitchFamily="34" charset="-122"/>
                <a:ea typeface="Arial Unicode MS" pitchFamily="34" charset="-122"/>
                <a:cs typeface="Arial Unicode MS" pitchFamily="34" charset="-122"/>
              </a:rPr>
              <a:t>检索方式</a:t>
            </a:r>
          </a:p>
        </p:txBody>
      </p:sp>
      <p:sp>
        <p:nvSpPr>
          <p:cNvPr id="22531" name="Rectangle 3"/>
          <p:cNvSpPr>
            <a:spLocks noGrp="1" noChangeArrowheads="1"/>
          </p:cNvSpPr>
          <p:nvPr>
            <p:ph type="body" idx="1"/>
          </p:nvPr>
        </p:nvSpPr>
        <p:spPr>
          <a:xfrm>
            <a:off x="323850" y="1773585"/>
            <a:ext cx="8496300" cy="41036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绑定参数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的参数绑定机制依赖于 </a:t>
            </a:r>
            <a:r>
              <a:rPr lang="en-US" altLang="zh-CN" sz="2000" dirty="0" smtClean="0">
                <a:latin typeface="Arial Unicode MS" pitchFamily="34" charset="-122"/>
                <a:ea typeface="Arial Unicode MS" pitchFamily="34" charset="-122"/>
                <a:cs typeface="Arial Unicode MS" pitchFamily="34" charset="-122"/>
              </a:rPr>
              <a:t>JDBC API </a:t>
            </a:r>
            <a:r>
              <a:rPr lang="zh-CN" altLang="en-US" sz="2000" dirty="0" smtClean="0">
                <a:latin typeface="Arial Unicode MS" pitchFamily="34" charset="-122"/>
                <a:ea typeface="Arial Unicode MS" pitchFamily="34" charset="-122"/>
                <a:cs typeface="Arial Unicode MS" pitchFamily="34" charset="-122"/>
              </a:rPr>
              <a:t>中的 </a:t>
            </a:r>
            <a:r>
              <a:rPr lang="en-US" altLang="zh-CN" sz="2000" dirty="0" err="1" smtClean="0">
                <a:latin typeface="Arial Unicode MS" pitchFamily="34" charset="-122"/>
                <a:ea typeface="Arial Unicode MS" pitchFamily="34" charset="-122"/>
                <a:cs typeface="Arial Unicode MS" pitchFamily="34" charset="-122"/>
              </a:rPr>
              <a:t>PreparedStatement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的预定义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语句功能</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的参数绑定由两种形式</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zh-CN" altLang="en-US" sz="1800" b="1" dirty="0" smtClean="0">
                <a:solidFill>
                  <a:srgbClr val="FF0000"/>
                </a:solidFill>
                <a:latin typeface="Arial Unicode MS" pitchFamily="34" charset="-122"/>
                <a:ea typeface="Arial Unicode MS" pitchFamily="34" charset="-122"/>
                <a:cs typeface="Arial Unicode MS" pitchFamily="34" charset="-122"/>
              </a:rPr>
              <a:t>按参数名字绑定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查询语句中定义命名参数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命名参数以 “</a:t>
            </a:r>
            <a:r>
              <a:rPr lang="en-US" altLang="zh-CN" sz="1800" b="1" dirty="0" smtClean="0">
                <a:solidFill>
                  <a:srgbClr val="FF3300"/>
                </a:solidFill>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开头</a:t>
            </a:r>
            <a:r>
              <a:rPr lang="en-US" altLang="zh-CN" sz="1800" dirty="0" smtClean="0">
                <a:latin typeface="Arial Unicode MS" pitchFamily="34" charset="-122"/>
                <a:ea typeface="Arial Unicode MS" pitchFamily="34" charset="-122"/>
                <a:cs typeface="Arial Unicode MS" pitchFamily="34" charset="-122"/>
              </a:rPr>
              <a:t>.</a:t>
            </a:r>
          </a:p>
          <a:p>
            <a:pPr lvl="2" eaLnBrk="1" hangingPunct="1"/>
            <a:r>
              <a:rPr lang="zh-CN" altLang="en-US" sz="1800" dirty="0" smtClean="0">
                <a:latin typeface="Arial Unicode MS" pitchFamily="34" charset="-122"/>
                <a:ea typeface="Arial Unicode MS" pitchFamily="34" charset="-122"/>
                <a:cs typeface="Arial Unicode MS" pitchFamily="34" charset="-122"/>
              </a:rPr>
              <a:t>按参数位置绑定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HQL </a:t>
            </a:r>
            <a:r>
              <a:rPr lang="zh-CN" altLang="en-US" sz="1800" dirty="0" smtClean="0">
                <a:latin typeface="Arial Unicode MS" pitchFamily="34" charset="-122"/>
                <a:ea typeface="Arial Unicode MS" pitchFamily="34" charset="-122"/>
                <a:cs typeface="Arial Unicode MS" pitchFamily="34" charset="-122"/>
              </a:rPr>
              <a:t>查询语句中用 “</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来定义参数位置</a:t>
            </a:r>
          </a:p>
          <a:p>
            <a:pPr lvl="1" eaLnBrk="1" hangingPunct="1"/>
            <a:r>
              <a:rPr lang="zh-CN" altLang="en-US" sz="2000" dirty="0" smtClean="0">
                <a:latin typeface="Arial Unicode MS" pitchFamily="34" charset="-122"/>
                <a:ea typeface="Arial Unicode MS" pitchFamily="34" charset="-122"/>
                <a:cs typeface="Arial Unicode MS" pitchFamily="34" charset="-122"/>
              </a:rPr>
              <a:t>相关方法</a:t>
            </a:r>
            <a:r>
              <a:rPr lang="en-US" altLang="zh-CN" sz="2000" dirty="0" smtClean="0">
                <a:latin typeface="Arial Unicode MS" pitchFamily="34" charset="-122"/>
                <a:ea typeface="Arial Unicode MS" pitchFamily="34" charset="-122"/>
                <a:cs typeface="Arial Unicode MS" pitchFamily="34" charset="-122"/>
              </a:rPr>
              <a:t>:</a:t>
            </a:r>
          </a:p>
          <a:p>
            <a:pPr lvl="2" eaLnBrk="1" hangingPunct="1"/>
            <a:r>
              <a:rPr lang="en-US" altLang="zh-CN" sz="1800" dirty="0" err="1" smtClean="0">
                <a:latin typeface="Arial Unicode MS" pitchFamily="34" charset="-122"/>
                <a:ea typeface="Arial Unicode MS" pitchFamily="34" charset="-122"/>
                <a:cs typeface="Arial Unicode MS" pitchFamily="34" charset="-122"/>
              </a:rPr>
              <a:t>setEntity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把参数与一个持久化类绑定</a:t>
            </a:r>
          </a:p>
          <a:p>
            <a:pPr lvl="2" eaLnBrk="1" hangingPunct="1"/>
            <a:r>
              <a:rPr lang="en-US" altLang="zh-CN" sz="1800" dirty="0" err="1" smtClean="0">
                <a:latin typeface="Arial Unicode MS" pitchFamily="34" charset="-122"/>
                <a:ea typeface="Arial Unicode MS" pitchFamily="34" charset="-122"/>
                <a:cs typeface="Arial Unicode MS" pitchFamily="34" charset="-122"/>
              </a:rPr>
              <a:t>setParameter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绑定任意类型的参数</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该方法的第三个参数显式指定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映射类型</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采用 </a:t>
            </a:r>
            <a:r>
              <a:rPr lang="en-US" altLang="zh-CN" sz="2400" b="1" dirty="0" smtClean="0">
                <a:solidFill>
                  <a:srgbClr val="FF0000"/>
                </a:solidFill>
                <a:latin typeface="Arial Unicode MS" pitchFamily="34" charset="-122"/>
                <a:ea typeface="Arial Unicode MS" pitchFamily="34" charset="-122"/>
                <a:cs typeface="Arial Unicode MS" pitchFamily="34" charset="-122"/>
              </a:rPr>
              <a:t>ORDER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关键字对查询结果</a:t>
            </a:r>
            <a:r>
              <a:rPr lang="zh-CN" altLang="en-US" sz="2400" b="1" dirty="0" smtClean="0">
                <a:solidFill>
                  <a:srgbClr val="FF0000"/>
                </a:solidFill>
                <a:latin typeface="Arial Unicode MS" pitchFamily="34" charset="-122"/>
                <a:ea typeface="Arial Unicode MS" pitchFamily="34" charset="-122"/>
                <a:cs typeface="Arial Unicode MS" pitchFamily="34" charset="-122"/>
              </a:rPr>
              <a:t>排序</a:t>
            </a:r>
          </a:p>
        </p:txBody>
      </p:sp>
    </p:spTree>
    <p:extLst>
      <p:ext uri="{BB962C8B-B14F-4D97-AF65-F5344CB8AC3E}">
        <p14:creationId xmlns:p14="http://schemas.microsoft.com/office/powerpoint/2010/main" val="11635712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3555" name="Rectangle 3"/>
          <p:cNvSpPr>
            <a:spLocks noGrp="1" noChangeArrowheads="1"/>
          </p:cNvSpPr>
          <p:nvPr>
            <p:ph type="body" idx="1"/>
          </p:nvPr>
        </p:nvSpPr>
        <p:spPr>
          <a:xfrm>
            <a:off x="251520" y="1711479"/>
            <a:ext cx="8568952" cy="403225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分页查询</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setFirstResult</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设定从哪一个对象开始检索</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参数 </a:t>
            </a:r>
            <a:r>
              <a:rPr lang="en-US" altLang="zh-CN" sz="2400" dirty="0" err="1" smtClean="0">
                <a:latin typeface="Arial Unicode MS" pitchFamily="34" charset="-122"/>
                <a:ea typeface="Arial Unicode MS" pitchFamily="34" charset="-122"/>
                <a:cs typeface="Arial Unicode MS" pitchFamily="34" charset="-122"/>
              </a:rPr>
              <a:t>firstResult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表示这个对象在查询结果中的索引位置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索引位置的起始值为 </a:t>
            </a:r>
            <a:r>
              <a:rPr lang="en-US" altLang="zh-CN" sz="2400" dirty="0" smtClean="0">
                <a:latin typeface="Arial Unicode MS" pitchFamily="34" charset="-122"/>
                <a:ea typeface="Arial Unicode MS" pitchFamily="34" charset="-122"/>
                <a:cs typeface="Arial Unicode MS" pitchFamily="34" charset="-122"/>
              </a:rPr>
              <a:t>0. </a:t>
            </a:r>
            <a:r>
              <a:rPr lang="zh-CN" altLang="en-US" sz="2400" dirty="0" smtClean="0">
                <a:latin typeface="Arial Unicode MS" pitchFamily="34" charset="-122"/>
                <a:ea typeface="Arial Unicode MS" pitchFamily="34" charset="-122"/>
                <a:cs typeface="Arial Unicode MS" pitchFamily="34" charset="-122"/>
              </a:rPr>
              <a:t>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从查询结果中的第一个对象开始检索</a:t>
            </a:r>
          </a:p>
          <a:p>
            <a:pPr lvl="1" eaLnBrk="1" hangingPunct="1"/>
            <a:r>
              <a:rPr lang="en-US" altLang="zh-CN" sz="2400" b="1" dirty="0" err="1" smtClean="0">
                <a:solidFill>
                  <a:srgbClr val="FF0000"/>
                </a:solidFill>
                <a:latin typeface="Arial Unicode MS" pitchFamily="34" charset="-122"/>
                <a:ea typeface="Arial Unicode MS" pitchFamily="34" charset="-122"/>
                <a:cs typeface="Arial Unicode MS" pitchFamily="34" charset="-122"/>
              </a:rPr>
              <a:t>setMaxResults</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int</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maxResults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设定一次最多检索出的对象的数目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在默认情况下</a:t>
            </a:r>
            <a:r>
              <a:rPr lang="en-US" altLang="zh-CN" sz="2400" dirty="0" smtClean="0">
                <a:latin typeface="Arial Unicode MS" pitchFamily="34" charset="-122"/>
                <a:ea typeface="Arial Unicode MS" pitchFamily="34" charset="-122"/>
                <a:cs typeface="Arial Unicode MS" pitchFamily="34" charset="-122"/>
              </a:rPr>
              <a:t>, Query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Criteria </a:t>
            </a:r>
            <a:r>
              <a:rPr lang="zh-CN" altLang="en-US" sz="2400" dirty="0" smtClean="0">
                <a:latin typeface="Arial Unicode MS" pitchFamily="34" charset="-122"/>
                <a:ea typeface="Arial Unicode MS" pitchFamily="34" charset="-122"/>
                <a:cs typeface="Arial Unicode MS" pitchFamily="34" charset="-122"/>
              </a:rPr>
              <a:t>接口检索出查询结果中所有的对象</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521228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64519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检索方式</a:t>
            </a:r>
          </a:p>
        </p:txBody>
      </p:sp>
      <p:sp>
        <p:nvSpPr>
          <p:cNvPr id="24579" name="Rectangle 3"/>
          <p:cNvSpPr>
            <a:spLocks noGrp="1" noChangeArrowheads="1"/>
          </p:cNvSpPr>
          <p:nvPr>
            <p:ph type="body" idx="1"/>
          </p:nvPr>
        </p:nvSpPr>
        <p:spPr>
          <a:xfrm>
            <a:off x="252413" y="1630189"/>
            <a:ext cx="8496300" cy="51831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在映射文件中定义命名查询语句</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允许在映射文件中定义字符串形式的查询语句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&lt;query&gt;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元素用于定义一个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它和 </a:t>
            </a:r>
            <a:r>
              <a:rPr lang="en-US" altLang="zh-CN" sz="2000" dirty="0" smtClean="0">
                <a:latin typeface="Arial Unicode MS" pitchFamily="34" charset="-122"/>
                <a:ea typeface="Arial Unicode MS" pitchFamily="34" charset="-122"/>
                <a:cs typeface="Arial Unicode MS" pitchFamily="34" charset="-122"/>
              </a:rPr>
              <a:t>&lt;class&gt; </a:t>
            </a:r>
            <a:r>
              <a:rPr lang="zh-CN" altLang="en-US" sz="2000" dirty="0" smtClean="0">
                <a:latin typeface="Arial Unicode MS" pitchFamily="34" charset="-122"/>
                <a:ea typeface="Arial Unicode MS" pitchFamily="34" charset="-122"/>
                <a:cs typeface="Arial Unicode MS" pitchFamily="34" charset="-122"/>
              </a:rPr>
              <a:t>元素并列</a:t>
            </a:r>
            <a:r>
              <a:rPr lang="en-US" altLang="zh-CN" sz="2000" dirty="0" smtClean="0">
                <a:latin typeface="Arial Unicode MS" pitchFamily="34" charset="-122"/>
                <a:ea typeface="Arial Unicode MS" pitchFamily="34" charset="-122"/>
                <a:cs typeface="Arial Unicode MS" pitchFamily="34" charset="-122"/>
              </a:rPr>
              <a:t>. </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在程序中通过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getNamedQuery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方法获取查询语句对应的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24580" name="Picture 4"/>
          <p:cNvPicPr>
            <a:picLocks noChangeAspect="1" noChangeArrowheads="1"/>
          </p:cNvPicPr>
          <p:nvPr/>
        </p:nvPicPr>
        <p:blipFill>
          <a:blip r:embed="rId2"/>
          <a:srcRect/>
          <a:stretch>
            <a:fillRect/>
          </a:stretch>
        </p:blipFill>
        <p:spPr bwMode="auto">
          <a:xfrm>
            <a:off x="928662" y="2859768"/>
            <a:ext cx="4176713" cy="971550"/>
          </a:xfrm>
          <a:prstGeom prst="rect">
            <a:avLst/>
          </a:prstGeom>
          <a:noFill/>
          <a:ln w="9525">
            <a:noFill/>
            <a:miter lim="800000"/>
            <a:headEnd/>
            <a:tailEnd/>
          </a:ln>
        </p:spPr>
      </p:pic>
    </p:spTree>
    <p:extLst>
      <p:ext uri="{BB962C8B-B14F-4D97-AF65-F5344CB8AC3E}">
        <p14:creationId xmlns:p14="http://schemas.microsoft.com/office/powerpoint/2010/main" val="370161184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投影查询</a:t>
            </a:r>
          </a:p>
        </p:txBody>
      </p:sp>
      <p:sp>
        <p:nvSpPr>
          <p:cNvPr id="31747" name="Rectangle 3"/>
          <p:cNvSpPr>
            <a:spLocks noGrp="1" noChangeArrowheads="1"/>
          </p:cNvSpPr>
          <p:nvPr>
            <p:ph type="body" idx="1"/>
          </p:nvPr>
        </p:nvSpPr>
        <p:spPr>
          <a:xfrm>
            <a:off x="323850" y="1762472"/>
            <a:ext cx="83534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投影查询</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3300"/>
                </a:solidFill>
                <a:latin typeface="Arial Unicode MS" pitchFamily="34" charset="-122"/>
                <a:ea typeface="Arial Unicode MS" pitchFamily="34" charset="-122"/>
                <a:cs typeface="Arial Unicode MS" pitchFamily="34" charset="-122"/>
              </a:rPr>
              <a:t>查询结果仅包含实体的部分属性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关键字实现</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Query </a:t>
            </a:r>
            <a:r>
              <a:rPr lang="zh-CN" altLang="en-US" sz="2400" b="1" dirty="0" smtClean="0">
                <a:solidFill>
                  <a:srgbClr val="FF0000"/>
                </a:solidFill>
                <a:latin typeface="Arial Unicode MS" pitchFamily="34" charset="-122"/>
                <a:ea typeface="Arial Unicode MS" pitchFamily="34" charset="-122"/>
                <a:cs typeface="Arial Unicode MS" pitchFamily="34" charset="-122"/>
              </a:rPr>
              <a:t>的 </a:t>
            </a:r>
            <a:r>
              <a:rPr lang="en-US" altLang="zh-CN" sz="2400" b="1" dirty="0" smtClean="0">
                <a:solidFill>
                  <a:srgbClr val="FF0000"/>
                </a:solidFill>
                <a:latin typeface="Arial Unicode MS" pitchFamily="34" charset="-122"/>
                <a:ea typeface="Arial Unicode MS" pitchFamily="34" charset="-122"/>
                <a:cs typeface="Arial Unicode MS" pitchFamily="34" charset="-122"/>
              </a:rPr>
              <a:t>list()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方法返回的集合中包含的是数组类型的元素</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每个对象数组代表查询结果的一条记录</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可以在持久化类中定义一个对象的构造器来包装投影查询返回的记录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使程序代码能完全运用面向对象的语义来访问查询结果集</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DISTINCT </a:t>
            </a:r>
            <a:r>
              <a:rPr lang="zh-CN" altLang="en-US" sz="2400" dirty="0" smtClean="0">
                <a:latin typeface="Arial Unicode MS" pitchFamily="34" charset="-122"/>
                <a:ea typeface="Arial Unicode MS" pitchFamily="34" charset="-122"/>
                <a:cs typeface="Arial Unicode MS" pitchFamily="34" charset="-122"/>
              </a:rPr>
              <a:t>关键字来保证查询结果不会返回重复元素</a:t>
            </a:r>
          </a:p>
        </p:txBody>
      </p:sp>
    </p:spTree>
    <p:extLst>
      <p:ext uri="{BB962C8B-B14F-4D97-AF65-F5344CB8AC3E}">
        <p14:creationId xmlns:p14="http://schemas.microsoft.com/office/powerpoint/2010/main" val="651919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71604"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2. </a:t>
            </a:r>
            <a:r>
              <a:rPr lang="zh-CN" altLang="en-US" dirty="0" smtClean="0">
                <a:solidFill>
                  <a:schemeClr val="tx1"/>
                </a:solidFill>
                <a:latin typeface="Arial Unicode MS" pitchFamily="34" charset="-122"/>
                <a:ea typeface="Arial Unicode MS" pitchFamily="34" charset="-122"/>
                <a:cs typeface="Arial Unicode MS" pitchFamily="34" charset="-122"/>
              </a:rPr>
              <a:t>创建对象</a:t>
            </a:r>
            <a:r>
              <a:rPr lang="en-US" altLang="zh-CN" dirty="0" smtClean="0">
                <a:solidFill>
                  <a:schemeClr val="tx1"/>
                </a:solidFill>
                <a:latin typeface="Arial Unicode MS" pitchFamily="34" charset="-122"/>
                <a:ea typeface="Arial Unicode MS" pitchFamily="34" charset="-122"/>
                <a:cs typeface="Arial Unicode MS" pitchFamily="34" charset="-122"/>
              </a:rPr>
              <a:t>-</a:t>
            </a:r>
            <a:r>
              <a:rPr lang="zh-CN" altLang="en-US" dirty="0" smtClean="0">
                <a:solidFill>
                  <a:schemeClr val="tx1"/>
                </a:solidFill>
                <a:latin typeface="Arial Unicode MS" pitchFamily="34" charset="-122"/>
                <a:ea typeface="Arial Unicode MS" pitchFamily="34" charset="-122"/>
                <a:cs typeface="Arial Unicode MS" pitchFamily="34" charset="-122"/>
              </a:rPr>
              <a:t>关系映射文件</a:t>
            </a:r>
          </a:p>
        </p:txBody>
      </p:sp>
      <p:sp>
        <p:nvSpPr>
          <p:cNvPr id="19459" name="Rectangle 3"/>
          <p:cNvSpPr>
            <a:spLocks noGrp="1" noChangeArrowheads="1"/>
          </p:cNvSpPr>
          <p:nvPr>
            <p:ph type="body" idx="1"/>
          </p:nvPr>
        </p:nvSpPr>
        <p:spPr>
          <a:xfrm>
            <a:off x="107950" y="1697041"/>
            <a:ext cx="8640763" cy="1017579"/>
          </a:xfrm>
        </p:spPr>
        <p:txBody>
          <a:bodyPr>
            <a:normAutofit/>
          </a:bodyPr>
          <a:lstStyle/>
          <a:p>
            <a:pPr eaLnBrk="1" hangingPunct="1">
              <a:lnSpc>
                <a:spcPct val="80000"/>
              </a:lnSpc>
            </a:pP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格式的文件来指定对象和关系数据之间的映射</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将根据这个映射文件来生成各种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a:t>
            </a:r>
          </a:p>
          <a:p>
            <a:pPr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映射文件的扩展名为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endParaRPr lang="en-US" altLang="zh-CN" sz="2000" dirty="0" smtClean="0">
              <a:latin typeface="Arial Unicode MS" pitchFamily="34" charset="-122"/>
              <a:ea typeface="Arial Unicode MS" pitchFamily="34" charset="-122"/>
              <a:cs typeface="Arial Unicode MS" pitchFamily="34" charset="-122"/>
            </a:endParaRPr>
          </a:p>
        </p:txBody>
      </p:sp>
      <p:pic>
        <p:nvPicPr>
          <p:cNvPr id="19460" name="Picture 7"/>
          <p:cNvPicPr>
            <a:picLocks noChangeAspect="1" noChangeArrowheads="1"/>
          </p:cNvPicPr>
          <p:nvPr/>
        </p:nvPicPr>
        <p:blipFill>
          <a:blip/>
          <a:srcRect/>
          <a:stretch>
            <a:fillRect/>
          </a:stretch>
        </p:blipFill>
        <p:spPr bwMode="auto">
          <a:xfrm>
            <a:off x="539750" y="2708275"/>
            <a:ext cx="6624638" cy="3879850"/>
          </a:xfrm>
          <a:prstGeom prst="rect">
            <a:avLst/>
          </a:prstGeom>
          <a:noFill/>
          <a:ln w="9525">
            <a:noFill/>
            <a:miter lim="800000"/>
            <a:headEnd/>
            <a:tailEnd/>
          </a:ln>
        </p:spPr>
      </p:pic>
      <p:sp>
        <p:nvSpPr>
          <p:cNvPr id="19461" name="Text Box 8"/>
          <p:cNvSpPr txBox="1">
            <a:spLocks noChangeArrowheads="1"/>
          </p:cNvSpPr>
          <p:nvPr/>
        </p:nvSpPr>
        <p:spPr bwMode="auto">
          <a:xfrm>
            <a:off x="6804025" y="4070350"/>
            <a:ext cx="2160588"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指定类和表的映射</a:t>
            </a:r>
          </a:p>
        </p:txBody>
      </p:sp>
      <p:sp>
        <p:nvSpPr>
          <p:cNvPr id="19462" name="Text Box 10"/>
          <p:cNvSpPr txBox="1">
            <a:spLocks noChangeArrowheads="1"/>
          </p:cNvSpPr>
          <p:nvPr/>
        </p:nvSpPr>
        <p:spPr bwMode="auto">
          <a:xfrm>
            <a:off x="5794375" y="4581525"/>
            <a:ext cx="2449513"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指定持久化类的</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和表的主键的映射</a:t>
            </a:r>
          </a:p>
        </p:txBody>
      </p:sp>
      <p:sp>
        <p:nvSpPr>
          <p:cNvPr id="19463" name="Text Box 12"/>
          <p:cNvSpPr txBox="1">
            <a:spLocks noChangeArrowheads="1"/>
          </p:cNvSpPr>
          <p:nvPr/>
        </p:nvSpPr>
        <p:spPr bwMode="auto">
          <a:xfrm>
            <a:off x="5365750" y="5438775"/>
            <a:ext cx="2735263"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映射类的属性和表的字段</a:t>
            </a:r>
          </a:p>
        </p:txBody>
      </p:sp>
      <p:sp>
        <p:nvSpPr>
          <p:cNvPr id="19464" name="Text Box 14"/>
          <p:cNvSpPr txBox="1">
            <a:spLocks noChangeArrowheads="1"/>
          </p:cNvSpPr>
          <p:nvPr/>
        </p:nvSpPr>
        <p:spPr bwMode="auto">
          <a:xfrm>
            <a:off x="3563938" y="6021388"/>
            <a:ext cx="3095625" cy="641350"/>
          </a:xfrm>
          <a:prstGeom prst="rect">
            <a:avLst/>
          </a:prstGeom>
          <a:solidFill>
            <a:srgbClr val="33CCFF"/>
          </a:solidFill>
          <a:ln w="9525">
            <a:noFill/>
            <a:miter lim="800000"/>
            <a:headEnd/>
            <a:tailEnd/>
          </a:ln>
        </p:spPr>
        <p:txBody>
          <a:bodyPr>
            <a:spAutoFit/>
          </a:bodyPr>
          <a:lstStyle/>
          <a:p>
            <a:pPr>
              <a:spcBef>
                <a:spcPct val="50000"/>
              </a:spcBef>
            </a:pPr>
            <a:r>
              <a:rPr lang="zh-CN" altLang="en-US" sz="1800">
                <a:latin typeface="Arial Unicode MS" pitchFamily="34" charset="-122"/>
                <a:ea typeface="Arial Unicode MS" pitchFamily="34" charset="-122"/>
                <a:cs typeface="Arial Unicode MS" pitchFamily="34" charset="-122"/>
              </a:rPr>
              <a:t>指定对象标识符生成器</a:t>
            </a:r>
            <a:r>
              <a:rPr lang="en-US" altLang="zh-CN" sz="1800">
                <a:latin typeface="Arial Unicode MS" pitchFamily="34" charset="-122"/>
                <a:ea typeface="Arial Unicode MS" pitchFamily="34" charset="-122"/>
                <a:cs typeface="Arial Unicode MS" pitchFamily="34" charset="-122"/>
              </a:rPr>
              <a:t>, </a:t>
            </a:r>
            <a:r>
              <a:rPr lang="zh-CN" altLang="en-US" sz="1800">
                <a:latin typeface="Arial Unicode MS" pitchFamily="34" charset="-122"/>
                <a:ea typeface="Arial Unicode MS" pitchFamily="34" charset="-122"/>
                <a:cs typeface="Arial Unicode MS" pitchFamily="34" charset="-122"/>
              </a:rPr>
              <a:t>负责为 </a:t>
            </a:r>
            <a:r>
              <a:rPr lang="en-US" altLang="zh-CN" sz="1800">
                <a:latin typeface="Arial Unicode MS" pitchFamily="34" charset="-122"/>
                <a:ea typeface="Arial Unicode MS" pitchFamily="34" charset="-122"/>
                <a:cs typeface="Arial Unicode MS" pitchFamily="34" charset="-122"/>
              </a:rPr>
              <a:t>OID </a:t>
            </a:r>
            <a:r>
              <a:rPr lang="zh-CN" altLang="en-US" sz="1800">
                <a:latin typeface="Arial Unicode MS" pitchFamily="34" charset="-122"/>
                <a:ea typeface="Arial Unicode MS" pitchFamily="34" charset="-122"/>
                <a:cs typeface="Arial Unicode MS" pitchFamily="34" charset="-122"/>
              </a:rPr>
              <a:t>生成唯一标识符</a:t>
            </a:r>
          </a:p>
        </p:txBody>
      </p:sp>
      <p:sp>
        <p:nvSpPr>
          <p:cNvPr id="19465" name="Freeform 15"/>
          <p:cNvSpPr>
            <a:spLocks/>
          </p:cNvSpPr>
          <p:nvPr/>
        </p:nvSpPr>
        <p:spPr bwMode="auto">
          <a:xfrm>
            <a:off x="4357688" y="4724400"/>
            <a:ext cx="935037" cy="1296988"/>
          </a:xfrm>
          <a:custGeom>
            <a:avLst/>
            <a:gdLst>
              <a:gd name="T0" fmla="*/ 0 w 499"/>
              <a:gd name="T1" fmla="*/ 196638592 h 801"/>
              <a:gd name="T2" fmla="*/ 1436083908 w 499"/>
              <a:gd name="T3" fmla="*/ 317243917 h 801"/>
              <a:gd name="T4" fmla="*/ 1752092608 w 499"/>
              <a:gd name="T5" fmla="*/ 2100097388 h 801"/>
              <a:gd name="T6" fmla="*/ 0 60000 65536"/>
              <a:gd name="T7" fmla="*/ 0 60000 65536"/>
              <a:gd name="T8" fmla="*/ 0 60000 65536"/>
              <a:gd name="T9" fmla="*/ 0 w 499"/>
              <a:gd name="T10" fmla="*/ 0 h 801"/>
              <a:gd name="T11" fmla="*/ 499 w 499"/>
              <a:gd name="T12" fmla="*/ 801 h 801"/>
            </a:gdLst>
            <a:ahLst/>
            <a:cxnLst>
              <a:cxn ang="T6">
                <a:pos x="T0" y="T1"/>
              </a:cxn>
              <a:cxn ang="T7">
                <a:pos x="T2" y="T3"/>
              </a:cxn>
              <a:cxn ang="T8">
                <a:pos x="T4" y="T5"/>
              </a:cxn>
            </a:cxnLst>
            <a:rect l="T9" t="T10" r="T11" b="T12"/>
            <a:pathLst>
              <a:path w="499" h="801">
                <a:moveTo>
                  <a:pt x="0" y="75"/>
                </a:moveTo>
                <a:cubicBezTo>
                  <a:pt x="163" y="37"/>
                  <a:pt x="326" y="0"/>
                  <a:pt x="409" y="121"/>
                </a:cubicBezTo>
                <a:cubicBezTo>
                  <a:pt x="492" y="242"/>
                  <a:pt x="495" y="521"/>
                  <a:pt x="499" y="801"/>
                </a:cubicBezTo>
              </a:path>
            </a:pathLst>
          </a:custGeom>
          <a:noFill/>
          <a:ln w="9525">
            <a:solidFill>
              <a:schemeClr val="tx1"/>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6" name="Line 16"/>
          <p:cNvSpPr>
            <a:spLocks noChangeShapeType="1"/>
          </p:cNvSpPr>
          <p:nvPr/>
        </p:nvSpPr>
        <p:spPr bwMode="auto">
          <a:xfrm>
            <a:off x="5219700" y="5949950"/>
            <a:ext cx="73025" cy="71438"/>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9467" name="Line 17"/>
          <p:cNvSpPr>
            <a:spLocks noChangeShapeType="1"/>
          </p:cNvSpPr>
          <p:nvPr/>
        </p:nvSpPr>
        <p:spPr bwMode="auto">
          <a:xfrm flipV="1">
            <a:off x="5292725" y="5876925"/>
            <a:ext cx="71438"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789581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714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报表查询</a:t>
            </a:r>
          </a:p>
        </p:txBody>
      </p:sp>
      <p:sp>
        <p:nvSpPr>
          <p:cNvPr id="32771" name="Rectangle 3"/>
          <p:cNvSpPr>
            <a:spLocks noGrp="1" noChangeArrowheads="1"/>
          </p:cNvSpPr>
          <p:nvPr>
            <p:ph type="body" idx="1"/>
          </p:nvPr>
        </p:nvSpPr>
        <p:spPr>
          <a:xfrm>
            <a:off x="250825" y="1857355"/>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报表查询用于对数据分组和统计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b="1" dirty="0" smtClean="0">
                <a:solidFill>
                  <a:srgbClr val="FF0000"/>
                </a:solidFill>
                <a:latin typeface="Arial Unicode MS" pitchFamily="34" charset="-122"/>
                <a:ea typeface="Arial Unicode MS" pitchFamily="34" charset="-122"/>
                <a:cs typeface="Arial Unicode MS" pitchFamily="34" charset="-122"/>
              </a:rPr>
              <a:t>GROUP BY</a:t>
            </a:r>
            <a:r>
              <a:rPr lang="en-US" altLang="zh-CN" sz="2400" dirty="0" smtClean="0">
                <a:solidFill>
                  <a:srgbClr val="FF0000"/>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关键字对数据分组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用 </a:t>
            </a:r>
            <a:r>
              <a:rPr lang="en-US" altLang="zh-CN" sz="2400" b="1" dirty="0" smtClean="0">
                <a:solidFill>
                  <a:srgbClr val="FF0000"/>
                </a:solidFill>
                <a:latin typeface="Arial Unicode MS" pitchFamily="34" charset="-122"/>
                <a:ea typeface="Arial Unicode MS" pitchFamily="34" charset="-122"/>
                <a:cs typeface="Arial Unicode MS" pitchFamily="34" charset="-122"/>
              </a:rPr>
              <a:t>HAVING</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关键字对分组数据设定约束条件</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查询语句中可以调用以下聚集函数</a:t>
            </a:r>
          </a:p>
          <a:p>
            <a:pPr lvl="1" eaLnBrk="1" hangingPunct="1"/>
            <a:r>
              <a:rPr lang="en-US" altLang="zh-CN" sz="2000" dirty="0" smtClean="0">
                <a:latin typeface="Arial Unicode MS" pitchFamily="34" charset="-122"/>
                <a:ea typeface="Arial Unicode MS" pitchFamily="34" charset="-122"/>
                <a:cs typeface="Arial Unicode MS" pitchFamily="34" charset="-122"/>
              </a:rPr>
              <a:t>count()</a:t>
            </a:r>
          </a:p>
          <a:p>
            <a:pPr lvl="1" eaLnBrk="1" hangingPunct="1"/>
            <a:r>
              <a:rPr lang="en-US" altLang="zh-CN" sz="2000" dirty="0" smtClean="0">
                <a:latin typeface="Arial Unicode MS" pitchFamily="34" charset="-122"/>
                <a:ea typeface="Arial Unicode MS" pitchFamily="34" charset="-122"/>
                <a:cs typeface="Arial Unicode MS" pitchFamily="34" charset="-122"/>
              </a:rPr>
              <a:t>min()</a:t>
            </a:r>
          </a:p>
          <a:p>
            <a:pPr lvl="1" eaLnBrk="1" hangingPunct="1"/>
            <a:r>
              <a:rPr lang="en-US" altLang="zh-CN" sz="2000" dirty="0" smtClean="0">
                <a:latin typeface="Arial Unicode MS" pitchFamily="34" charset="-122"/>
                <a:ea typeface="Arial Unicode MS" pitchFamily="34" charset="-122"/>
                <a:cs typeface="Arial Unicode MS" pitchFamily="34" charset="-122"/>
              </a:rPr>
              <a:t>max()</a:t>
            </a:r>
          </a:p>
          <a:p>
            <a:pPr lvl="1" eaLnBrk="1" hangingPunct="1"/>
            <a:r>
              <a:rPr lang="en-US" altLang="zh-CN" sz="2000" dirty="0" smtClean="0">
                <a:latin typeface="Arial Unicode MS" pitchFamily="34" charset="-122"/>
                <a:ea typeface="Arial Unicode MS" pitchFamily="34" charset="-122"/>
                <a:cs typeface="Arial Unicode MS" pitchFamily="34" charset="-122"/>
              </a:rPr>
              <a:t>sum()</a:t>
            </a:r>
          </a:p>
          <a:p>
            <a:pPr lvl="1" eaLnBrk="1" hangingPunct="1"/>
            <a:r>
              <a:rPr lang="en-US" altLang="zh-CN" sz="2000" dirty="0" err="1" smtClean="0">
                <a:latin typeface="Arial Unicode MS" pitchFamily="34" charset="-122"/>
                <a:ea typeface="Arial Unicode MS" pitchFamily="34" charset="-122"/>
                <a:cs typeface="Arial Unicode MS" pitchFamily="34" charset="-122"/>
              </a:rPr>
              <a:t>avg</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08076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64780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左外连接</a:t>
            </a:r>
          </a:p>
        </p:txBody>
      </p:sp>
      <p:sp>
        <p:nvSpPr>
          <p:cNvPr id="25603" name="Rectangle 3"/>
          <p:cNvSpPr>
            <a:spLocks noGrp="1" noChangeArrowheads="1"/>
          </p:cNvSpPr>
          <p:nvPr>
            <p:ph type="body" idx="1"/>
          </p:nvPr>
        </p:nvSpPr>
        <p:spPr>
          <a:xfrm>
            <a:off x="323850" y="1629618"/>
            <a:ext cx="8605868" cy="5111750"/>
          </a:xfrm>
        </p:spPr>
        <p:txBody>
          <a:bodyPr>
            <a:normAutofit/>
          </a:bodyPr>
          <a:lstStyle/>
          <a:p>
            <a:pPr eaLnBrk="1" hangingPunct="1"/>
            <a:r>
              <a:rPr lang="zh-CN" altLang="en-US" sz="2400" b="1" dirty="0" smtClean="0">
                <a:solidFill>
                  <a:srgbClr val="FF3300"/>
                </a:solidFill>
                <a:latin typeface="Arial Unicode MS" pitchFamily="34" charset="-122"/>
                <a:ea typeface="Arial Unicode MS" pitchFamily="34" charset="-122"/>
                <a:cs typeface="Arial Unicode MS" pitchFamily="34" charset="-122"/>
              </a:rPr>
              <a:t>迫切左外连接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FETCH</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关键字表示迫切左外连接检索策略</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FF0000"/>
                </a:solidFill>
                <a:latin typeface="Arial Unicode MS" pitchFamily="34" charset="-122"/>
                <a:ea typeface="Arial Unicode MS" pitchFamily="34" charset="-122"/>
                <a:cs typeface="Arial Unicode MS" pitchFamily="34" charset="-122"/>
              </a:rPr>
              <a:t>返回的集合中存放实体对象的引用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集合都被初始化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的实体对象</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查询结果中可能会包含重复元素</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可以通过一个 </a:t>
            </a:r>
            <a:r>
              <a:rPr lang="en-US" altLang="zh-CN" sz="2000" dirty="0" err="1" smtClean="0">
                <a:latin typeface="Arial Unicode MS" pitchFamily="34" charset="-122"/>
                <a:ea typeface="Arial Unicode MS" pitchFamily="34" charset="-122"/>
                <a:cs typeface="Arial Unicode MS" pitchFamily="34" charset="-122"/>
              </a:rPr>
              <a:t>HashSet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来过滤重复元素</a:t>
            </a:r>
          </a:p>
          <a:p>
            <a:pPr eaLnBrk="1" hangingPunct="1"/>
            <a:r>
              <a:rPr lang="zh-CN" altLang="en-US" sz="2400" dirty="0" smtClean="0">
                <a:latin typeface="Arial Unicode MS" pitchFamily="34" charset="-122"/>
                <a:ea typeface="Arial Unicode MS" pitchFamily="34" charset="-122"/>
                <a:cs typeface="Arial Unicode MS" pitchFamily="34" charset="-122"/>
              </a:rPr>
              <a:t>左外连接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FF3300"/>
                </a:solidFill>
                <a:latin typeface="Arial Unicode MS" pitchFamily="34" charset="-122"/>
                <a:ea typeface="Arial Unicode MS" pitchFamily="34" charset="-122"/>
                <a:cs typeface="Arial Unicode MS" pitchFamily="34" charset="-122"/>
              </a:rPr>
              <a:t>LEFT JOIN</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关键字表示左外连接查询</a:t>
            </a:r>
            <a:r>
              <a:rPr lang="en-US" altLang="zh-CN" sz="2000" dirty="0" smtClean="0">
                <a:latin typeface="Arial Unicode MS" pitchFamily="34" charset="-122"/>
                <a:ea typeface="Arial Unicode MS" pitchFamily="34" charset="-122"/>
                <a:cs typeface="Arial Unicode MS" pitchFamily="34" charset="-122"/>
              </a:rPr>
              <a:t>. </a:t>
            </a:r>
          </a:p>
          <a:p>
            <a:pPr lvl="1"/>
            <a:r>
              <a:rPr lang="en-US" altLang="zh-CN" sz="2000" b="1" dirty="0" smtClean="0">
                <a:solidFill>
                  <a:srgbClr val="FF0000"/>
                </a:solidFill>
                <a:latin typeface="Arial Unicode MS" pitchFamily="34" charset="-122"/>
                <a:ea typeface="Arial Unicode MS" pitchFamily="34" charset="-122"/>
                <a:cs typeface="Arial Unicode MS" pitchFamily="34" charset="-122"/>
              </a:rPr>
              <a:t>list() </a:t>
            </a:r>
            <a:r>
              <a:rPr lang="zh-CN" altLang="en-US" sz="2000" b="1" dirty="0" smtClean="0">
                <a:solidFill>
                  <a:srgbClr val="FF0000"/>
                </a:solidFill>
                <a:latin typeface="Arial Unicode MS" pitchFamily="34" charset="-122"/>
                <a:ea typeface="Arial Unicode MS" pitchFamily="34" charset="-122"/>
                <a:cs typeface="Arial Unicode MS" pitchFamily="34" charset="-122"/>
              </a:rPr>
              <a:t>方法返回的集合中存放的是对象数组类型</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根据配置文件来决定 </a:t>
            </a:r>
            <a:r>
              <a:rPr lang="en-US" altLang="zh-CN" sz="2000" b="1" dirty="0" smtClean="0">
                <a:solidFill>
                  <a:srgbClr val="FF0000"/>
                </a:solidFill>
                <a:latin typeface="Arial Unicode MS" pitchFamily="34" charset="-122"/>
                <a:ea typeface="Arial Unicode MS" pitchFamily="34" charset="-122"/>
                <a:cs typeface="Arial Unicode MS" pitchFamily="34" charset="-122"/>
              </a:rPr>
              <a:t>Employee </a:t>
            </a:r>
            <a:r>
              <a:rPr lang="zh-CN" altLang="en-US" sz="2000" b="1" dirty="0" smtClean="0">
                <a:solidFill>
                  <a:srgbClr val="FF0000"/>
                </a:solidFill>
                <a:latin typeface="Arial Unicode MS" pitchFamily="34" charset="-122"/>
                <a:ea typeface="Arial Unicode MS" pitchFamily="34" charset="-122"/>
                <a:cs typeface="Arial Unicode MS" pitchFamily="34" charset="-122"/>
              </a:rPr>
              <a:t>集合的检索策略</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方法返回的集合中仅包含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p>
        </p:txBody>
      </p:sp>
    </p:spTree>
    <p:extLst>
      <p:ext uri="{BB962C8B-B14F-4D97-AF65-F5344CB8AC3E}">
        <p14:creationId xmlns:p14="http://schemas.microsoft.com/office/powerpoint/2010/main" val="339771410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迫切</a:t>
            </a:r>
            <a:r>
              <a:rPr lang="en-US" altLang="zh-CN" dirty="0" smtClean="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内连接</a:t>
            </a:r>
          </a:p>
        </p:txBody>
      </p:sp>
      <p:sp>
        <p:nvSpPr>
          <p:cNvPr id="28675" name="Rectangle 3"/>
          <p:cNvSpPr>
            <a:spLocks noGrp="1" noChangeArrowheads="1"/>
          </p:cNvSpPr>
          <p:nvPr>
            <p:ph type="body" idx="1"/>
          </p:nvPr>
        </p:nvSpPr>
        <p:spPr>
          <a:xfrm>
            <a:off x="250825" y="1428728"/>
            <a:ext cx="8497888" cy="4952600"/>
          </a:xfrm>
        </p:spPr>
        <p:txBody>
          <a:bodyPr>
            <a:noAutofit/>
          </a:bodyPr>
          <a:lstStyle/>
          <a:p>
            <a:r>
              <a:rPr lang="zh-CN" altLang="en-US" sz="2400" b="1" dirty="0">
                <a:solidFill>
                  <a:srgbClr val="FF3300"/>
                </a:solidFill>
                <a:latin typeface="Arial Unicode MS" pitchFamily="34" charset="-122"/>
                <a:ea typeface="Arial Unicode MS" pitchFamily="34" charset="-122"/>
                <a:cs typeface="Arial Unicode MS" pitchFamily="34" charset="-122"/>
              </a:rPr>
              <a:t>迫切内连接</a:t>
            </a:r>
            <a:r>
              <a:rPr lang="en-US" altLang="zh-CN" sz="2400" dirty="0">
                <a:latin typeface="Arial Unicode MS" pitchFamily="34" charset="-122"/>
                <a:ea typeface="Arial Unicode MS" pitchFamily="34" charset="-122"/>
                <a:cs typeface="Arial Unicode MS" pitchFamily="34" charset="-122"/>
              </a:rPr>
              <a: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INNER JOIN FETCH</a:t>
            </a:r>
            <a:r>
              <a:rPr lang="en-US" altLang="zh-CN" sz="2000" dirty="0">
                <a:solidFill>
                  <a:srgbClr val="FF0000"/>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关键字表示迫切内连接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也可以省略 </a:t>
            </a:r>
            <a:r>
              <a:rPr lang="en-US" altLang="zh-CN" sz="2000" dirty="0">
                <a:latin typeface="Arial Unicode MS" pitchFamily="34" charset="-122"/>
                <a:ea typeface="Arial Unicode MS" pitchFamily="34" charset="-122"/>
                <a:cs typeface="Arial Unicode MS" pitchFamily="34" charset="-122"/>
              </a:rPr>
              <a:t>INNER </a:t>
            </a:r>
            <a:r>
              <a:rPr lang="zh-CN" altLang="en-US" sz="2000" dirty="0">
                <a:latin typeface="Arial Unicode MS" pitchFamily="34" charset="-122"/>
                <a:ea typeface="Arial Unicode MS" pitchFamily="34" charset="-122"/>
                <a:cs typeface="Arial Unicode MS" pitchFamily="34" charset="-122"/>
              </a:rPr>
              <a:t>关键字</a:t>
            </a:r>
          </a:p>
          <a:p>
            <a:pPr lvl="1"/>
            <a:r>
              <a:rPr lang="en-US" altLang="zh-CN" sz="2000" dirty="0">
                <a:latin typeface="Arial Unicode MS" pitchFamily="34" charset="-122"/>
                <a:ea typeface="Arial Unicode MS" pitchFamily="34" charset="-122"/>
                <a:cs typeface="Arial Unicode MS" pitchFamily="34" charset="-122"/>
              </a:rPr>
              <a:t>list() </a:t>
            </a:r>
            <a:r>
              <a:rPr lang="zh-CN" altLang="en-US" sz="2000" dirty="0">
                <a:latin typeface="Arial Unicode MS" pitchFamily="34" charset="-122"/>
                <a:ea typeface="Arial Unicode MS" pitchFamily="34" charset="-122"/>
                <a:cs typeface="Arial Unicode MS" pitchFamily="34" charset="-122"/>
              </a:rPr>
              <a:t>方法返回的集合中存放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的引用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每个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zh-CN" altLang="en-US" sz="2000" dirty="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集合</a:t>
            </a:r>
            <a:r>
              <a:rPr lang="zh-CN" altLang="en-US" sz="2000" dirty="0">
                <a:latin typeface="Arial Unicode MS" pitchFamily="34" charset="-122"/>
                <a:ea typeface="Arial Unicode MS" pitchFamily="34" charset="-122"/>
                <a:cs typeface="Arial Unicode MS" pitchFamily="34" charset="-122"/>
              </a:rPr>
              <a:t>都被初始化</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存放所有关联的 </a:t>
            </a:r>
            <a:r>
              <a:rPr lang="en-US" altLang="zh-CN" sz="2000" dirty="0" smtClean="0">
                <a:latin typeface="Arial Unicode MS" pitchFamily="34" charset="-122"/>
                <a:ea typeface="Arial Unicode MS" pitchFamily="34" charset="-122"/>
                <a:cs typeface="Arial Unicode MS" pitchFamily="34" charset="-122"/>
              </a:rPr>
              <a:t>Employee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内连接</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INNER JOIN </a:t>
            </a:r>
            <a:r>
              <a:rPr lang="zh-CN" altLang="en-US" sz="2000" dirty="0" smtClean="0">
                <a:latin typeface="Arial Unicode MS" pitchFamily="34" charset="-122"/>
                <a:ea typeface="Arial Unicode MS" pitchFamily="34" charset="-122"/>
                <a:cs typeface="Arial Unicode MS" pitchFamily="34" charset="-122"/>
              </a:rPr>
              <a:t>关键字表示内连接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也可以省略 </a:t>
            </a:r>
            <a:r>
              <a:rPr lang="en-US" altLang="zh-CN" sz="2000" dirty="0" smtClean="0">
                <a:latin typeface="Arial Unicode MS" pitchFamily="34" charset="-122"/>
                <a:ea typeface="Arial Unicode MS" pitchFamily="34" charset="-122"/>
                <a:cs typeface="Arial Unicode MS" pitchFamily="34" charset="-122"/>
              </a:rPr>
              <a:t>INNER </a:t>
            </a:r>
            <a:r>
              <a:rPr lang="zh-CN" altLang="en-US" sz="2000" dirty="0" smtClean="0">
                <a:latin typeface="Arial Unicode MS" pitchFamily="34" charset="-122"/>
                <a:ea typeface="Arial Unicode MS" pitchFamily="34" charset="-122"/>
                <a:cs typeface="Arial Unicode MS" pitchFamily="34" charset="-122"/>
              </a:rPr>
              <a:t>关键字</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方法的集合中存放的每个元素对应查询结果的一条记录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每个元素都是对象数组类型</a:t>
            </a:r>
          </a:p>
          <a:p>
            <a:pPr lvl="1" eaLnBrk="1" hangingPunct="1"/>
            <a:r>
              <a:rPr lang="zh-CN" altLang="en-US" sz="2000" dirty="0" smtClean="0">
                <a:latin typeface="Arial Unicode MS" pitchFamily="34" charset="-122"/>
                <a:ea typeface="Arial Unicode MS" pitchFamily="34" charset="-122"/>
                <a:cs typeface="Arial Unicode MS" pitchFamily="34" charset="-122"/>
              </a:rPr>
              <a:t>如果希望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方法的返回的集合仅包含 </a:t>
            </a:r>
            <a:r>
              <a:rPr lang="en-US" altLang="zh-CN" sz="2000" dirty="0" smtClean="0">
                <a:latin typeface="Arial Unicode MS" pitchFamily="34" charset="-122"/>
                <a:ea typeface="Arial Unicode MS" pitchFamily="34" charset="-122"/>
                <a:cs typeface="Arial Unicode MS" pitchFamily="34" charset="-122"/>
              </a:rPr>
              <a:t>Department  </a:t>
            </a:r>
            <a:r>
              <a:rPr lang="zh-CN" altLang="en-US" sz="2000" dirty="0" smtClean="0">
                <a:latin typeface="Arial Unicode MS" pitchFamily="34" charset="-122"/>
                <a:ea typeface="Arial Unicode MS" pitchFamily="34" charset="-122"/>
                <a:cs typeface="Arial Unicode MS" pitchFamily="34" charset="-122"/>
              </a:rPr>
              <a:t>对象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可以在 </a:t>
            </a:r>
            <a:r>
              <a:rPr lang="en-US" altLang="zh-CN" sz="2000" dirty="0" smtClean="0">
                <a:latin typeface="Arial Unicode MS" pitchFamily="34" charset="-122"/>
                <a:ea typeface="Arial Unicode MS" pitchFamily="34" charset="-122"/>
                <a:cs typeface="Arial Unicode MS" pitchFamily="34" charset="-122"/>
              </a:rPr>
              <a:t>HQL </a:t>
            </a:r>
            <a:r>
              <a:rPr lang="zh-CN" altLang="en-US" sz="2000" dirty="0" smtClean="0">
                <a:latin typeface="Arial Unicode MS" pitchFamily="34" charset="-122"/>
                <a:ea typeface="Arial Unicode MS" pitchFamily="34" charset="-122"/>
                <a:cs typeface="Arial Unicode MS" pitchFamily="34" charset="-122"/>
              </a:rPr>
              <a:t>查询语句中使用 </a:t>
            </a:r>
            <a:r>
              <a:rPr lang="en-US" altLang="zh-CN" sz="2000" dirty="0" smtClean="0">
                <a:latin typeface="Arial Unicode MS" pitchFamily="34" charset="-122"/>
                <a:ea typeface="Arial Unicode MS" pitchFamily="34" charset="-122"/>
                <a:cs typeface="Arial Unicode MS" pitchFamily="34" charset="-122"/>
              </a:rPr>
              <a:t>SELECT </a:t>
            </a:r>
            <a:r>
              <a:rPr lang="zh-CN" altLang="en-US" sz="2000" dirty="0" smtClean="0">
                <a:latin typeface="Arial Unicode MS" pitchFamily="34" charset="-122"/>
                <a:ea typeface="Arial Unicode MS" pitchFamily="34" charset="-122"/>
                <a:cs typeface="Arial Unicode MS" pitchFamily="34" charset="-122"/>
              </a:rPr>
              <a:t>关键字</a:t>
            </a:r>
            <a:endParaRPr lang="en-US" altLang="zh-CN" sz="2000" dirty="0" smtClean="0">
              <a:latin typeface="Arial Unicode MS" pitchFamily="34" charset="-122"/>
              <a:ea typeface="Arial Unicode MS" pitchFamily="34" charset="-122"/>
              <a:cs typeface="Arial Unicode MS" pitchFamily="34" charset="-122"/>
            </a:endParaRPr>
          </a:p>
          <a:p>
            <a:endParaRPr lang="zh-CN" altLang="en-US"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4468497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80488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关联级别运行时的检索策略</a:t>
            </a:r>
          </a:p>
        </p:txBody>
      </p:sp>
      <p:sp>
        <p:nvSpPr>
          <p:cNvPr id="30723" name="Rectangle 3"/>
          <p:cNvSpPr>
            <a:spLocks noGrp="1" noChangeArrowheads="1"/>
          </p:cNvSpPr>
          <p:nvPr>
            <p:ph type="body" idx="1"/>
          </p:nvPr>
        </p:nvSpPr>
        <p:spPr>
          <a:xfrm>
            <a:off x="323850" y="1957406"/>
            <a:ext cx="8569325"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如果在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中没有显式指定检索策略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将使用映射文件配置的检索策略</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会忽略映射文件中设置的迫切左外连接检索策略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如果希望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采用迫切左外连接策略</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就必须在 </a:t>
            </a:r>
            <a:r>
              <a:rPr lang="en-US" altLang="zh-CN" sz="2400" b="1" dirty="0" smtClean="0">
                <a:solidFill>
                  <a:srgbClr val="FF0000"/>
                </a:solidFill>
                <a:latin typeface="Arial Unicode MS" pitchFamily="34" charset="-122"/>
                <a:ea typeface="Arial Unicode MS" pitchFamily="34" charset="-122"/>
                <a:cs typeface="Arial Unicode MS" pitchFamily="34" charset="-122"/>
              </a:rPr>
              <a:t>HQL </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查询语句中显式的指定它</a:t>
            </a:r>
          </a:p>
          <a:p>
            <a:pPr eaLnBrk="1" hangingPunct="1"/>
            <a:r>
              <a:rPr lang="zh-CN" altLang="en-US" sz="2400" dirty="0" smtClean="0">
                <a:latin typeface="Arial Unicode MS" pitchFamily="34" charset="-122"/>
                <a:ea typeface="Arial Unicode MS" pitchFamily="34" charset="-122"/>
                <a:cs typeface="Arial Unicode MS" pitchFamily="34" charset="-122"/>
              </a:rPr>
              <a:t>若在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代码中显式指定了检索策略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就会覆盖映射文件中配置的检索策略</a:t>
            </a:r>
          </a:p>
        </p:txBody>
      </p:sp>
    </p:spTree>
    <p:extLst>
      <p:ext uri="{BB962C8B-B14F-4D97-AF65-F5344CB8AC3E}">
        <p14:creationId xmlns:p14="http://schemas.microsoft.com/office/powerpoint/2010/main" val="390228785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QBC </a:t>
            </a:r>
            <a:r>
              <a:rPr lang="zh-CN" altLang="en-US" dirty="0" smtClean="0">
                <a:latin typeface="Arial Unicode MS" pitchFamily="34" charset="-122"/>
                <a:ea typeface="Arial Unicode MS" pitchFamily="34" charset="-122"/>
                <a:cs typeface="Arial Unicode MS" pitchFamily="34" charset="-122"/>
              </a:rPr>
              <a:t>检索和本地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检索</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5"/>
            <a:ext cx="8424936" cy="2304256"/>
          </a:xfrm>
        </p:spPr>
        <p:txBody>
          <a:bodyPr>
            <a:normAutofit/>
          </a:bodyPr>
          <a:lstStyle/>
          <a:p>
            <a:r>
              <a:rPr lang="en-US" altLang="zh-CN" sz="2400" smtClean="0">
                <a:latin typeface="Arial Unicode MS" pitchFamily="34" charset="-122"/>
                <a:ea typeface="Arial Unicode MS" pitchFamily="34" charset="-122"/>
                <a:cs typeface="Arial Unicode MS" pitchFamily="34" charset="-122"/>
              </a:rPr>
              <a:t>QBC </a:t>
            </a:r>
            <a:r>
              <a:rPr lang="zh-CN" altLang="en-US" sz="2400" dirty="0" smtClean="0">
                <a:latin typeface="Arial Unicode MS" pitchFamily="34" charset="-122"/>
                <a:ea typeface="Arial Unicode MS" pitchFamily="34" charset="-122"/>
                <a:cs typeface="Arial Unicode MS" pitchFamily="34" charset="-122"/>
              </a:rPr>
              <a:t>查询</a:t>
            </a:r>
            <a:r>
              <a:rPr lang="zh-CN" altLang="en-US" sz="2400" dirty="0">
                <a:latin typeface="Arial Unicode MS" pitchFamily="34" charset="-122"/>
                <a:ea typeface="Arial Unicode MS" pitchFamily="34" charset="-122"/>
                <a:cs typeface="Arial Unicode MS" pitchFamily="34" charset="-122"/>
              </a:rPr>
              <a:t>就是通过</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提供的 </a:t>
            </a:r>
            <a:r>
              <a:rPr lang="en-US" altLang="zh-CN" sz="2400" dirty="0" smtClean="0">
                <a:latin typeface="Arial Unicode MS" pitchFamily="34" charset="-122"/>
                <a:ea typeface="Arial Unicode MS" pitchFamily="34" charset="-122"/>
                <a:cs typeface="Arial Unicode MS" pitchFamily="34" charset="-122"/>
              </a:rPr>
              <a:t>Query </a:t>
            </a:r>
            <a:r>
              <a:rPr lang="en-US" altLang="zh-CN" sz="2400" dirty="0">
                <a:latin typeface="Arial Unicode MS" pitchFamily="34" charset="-122"/>
                <a:ea typeface="Arial Unicode MS" pitchFamily="34" charset="-122"/>
                <a:cs typeface="Arial Unicode MS" pitchFamily="34" charset="-122"/>
              </a:rPr>
              <a:t>By Criteria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来</a:t>
            </a:r>
            <a:r>
              <a:rPr lang="zh-CN" altLang="en-US" sz="2400" dirty="0">
                <a:latin typeface="Arial Unicode MS" pitchFamily="34" charset="-122"/>
                <a:ea typeface="Arial Unicode MS" pitchFamily="34" charset="-122"/>
                <a:cs typeface="Arial Unicode MS" pitchFamily="34" charset="-122"/>
              </a:rPr>
              <a:t>查询对象，</a:t>
            </a:r>
            <a:r>
              <a:rPr lang="zh-CN" altLang="en-US" sz="2400" dirty="0" smtClean="0">
                <a:latin typeface="Arial Unicode MS" pitchFamily="34" charset="-122"/>
                <a:ea typeface="Arial Unicode MS" pitchFamily="34" charset="-122"/>
                <a:cs typeface="Arial Unicode MS" pitchFamily="34" charset="-122"/>
              </a:rPr>
              <a:t>这种 </a:t>
            </a:r>
            <a:r>
              <a:rPr lang="en-US" altLang="zh-CN" sz="2400" dirty="0" smtClean="0">
                <a:latin typeface="Arial Unicode MS" pitchFamily="34" charset="-122"/>
                <a:ea typeface="Arial Unicode MS" pitchFamily="34" charset="-122"/>
                <a:cs typeface="Arial Unicode MS" pitchFamily="34" charset="-122"/>
              </a:rPr>
              <a:t>API </a:t>
            </a:r>
            <a:r>
              <a:rPr lang="zh-CN" altLang="en-US" sz="2400" dirty="0" smtClean="0">
                <a:latin typeface="Arial Unicode MS" pitchFamily="34" charset="-122"/>
                <a:ea typeface="Arial Unicode MS" pitchFamily="34" charset="-122"/>
                <a:cs typeface="Arial Unicode MS" pitchFamily="34" charset="-122"/>
              </a:rPr>
              <a:t>封装了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zh-CN" altLang="en-US" sz="2400" dirty="0">
                <a:latin typeface="Arial Unicode MS" pitchFamily="34" charset="-122"/>
                <a:ea typeface="Arial Unicode MS" pitchFamily="34" charset="-122"/>
                <a:cs typeface="Arial Unicode MS" pitchFamily="34" charset="-122"/>
              </a:rPr>
              <a:t>的动态拼装，对查询提供了更加面向对象的功能</a:t>
            </a:r>
            <a:r>
              <a:rPr lang="zh-CN" altLang="en-US" sz="2400" dirty="0" smtClean="0">
                <a:latin typeface="Arial Unicode MS" pitchFamily="34" charset="-122"/>
                <a:ea typeface="Arial Unicode MS" pitchFamily="34" charset="-122"/>
                <a:cs typeface="Arial Unicode MS" pitchFamily="34" charset="-122"/>
              </a:rPr>
              <a:t>接口</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本地</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查询来完善</a:t>
            </a:r>
            <a:r>
              <a:rPr lang="en-US" altLang="zh-CN" sz="2400" dirty="0">
                <a:latin typeface="Arial Unicode MS" pitchFamily="34" charset="-122"/>
                <a:ea typeface="Arial Unicode MS" pitchFamily="34" charset="-122"/>
                <a:cs typeface="Arial Unicode MS" pitchFamily="34" charset="-122"/>
              </a:rPr>
              <a:t>HQL</a:t>
            </a:r>
            <a:r>
              <a:rPr lang="zh-CN" altLang="en-US" sz="2400" dirty="0">
                <a:latin typeface="Arial Unicode MS" pitchFamily="34" charset="-122"/>
                <a:ea typeface="Arial Unicode MS" pitchFamily="34" charset="-122"/>
                <a:cs typeface="Arial Unicode MS" pitchFamily="34" charset="-122"/>
              </a:rPr>
              <a:t>不能涵盖所有的查询特性</a:t>
            </a:r>
          </a:p>
        </p:txBody>
      </p:sp>
    </p:spTree>
    <p:extLst>
      <p:ext uri="{BB962C8B-B14F-4D97-AF65-F5344CB8AC3E}">
        <p14:creationId xmlns:p14="http://schemas.microsoft.com/office/powerpoint/2010/main" val="28838075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二级缓存</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3720714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5508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缓存</a:t>
            </a:r>
            <a:endParaRPr lang="zh-CN" altLang="en-US" dirty="0" smtClean="0">
              <a:latin typeface="Arial Unicode MS" pitchFamily="34" charset="-122"/>
              <a:ea typeface="Arial Unicode MS" pitchFamily="34" charset="-122"/>
              <a:cs typeface="Arial Unicode MS" pitchFamily="34" charset="-122"/>
            </a:endParaRPr>
          </a:p>
        </p:txBody>
      </p:sp>
      <p:sp>
        <p:nvSpPr>
          <p:cNvPr id="34819" name="Rectangle 3"/>
          <p:cNvSpPr>
            <a:spLocks noGrp="1" noChangeArrowheads="1"/>
          </p:cNvSpPr>
          <p:nvPr>
            <p:ph type="body" idx="1"/>
          </p:nvPr>
        </p:nvSpPr>
        <p:spPr>
          <a:xfrm>
            <a:off x="228600" y="1620855"/>
            <a:ext cx="8664575" cy="4379913"/>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(Cache): </a:t>
            </a:r>
            <a:r>
              <a:rPr lang="zh-CN" altLang="en-US" sz="2400" dirty="0" smtClean="0">
                <a:latin typeface="Arial Unicode MS" pitchFamily="34" charset="-122"/>
                <a:ea typeface="Arial Unicode MS" pitchFamily="34" charset="-122"/>
                <a:cs typeface="Arial Unicode MS" pitchFamily="34" charset="-122"/>
              </a:rPr>
              <a:t>计算机领域非常通用的概念。它</a:t>
            </a:r>
            <a:r>
              <a:rPr lang="zh-CN" altLang="en-US" sz="2400" b="1" dirty="0" smtClean="0">
                <a:solidFill>
                  <a:srgbClr val="0000FF"/>
                </a:solidFill>
                <a:latin typeface="Arial Unicode MS" pitchFamily="34" charset="-122"/>
                <a:ea typeface="Arial Unicode MS" pitchFamily="34" charset="-122"/>
                <a:cs typeface="Arial Unicode MS" pitchFamily="34" charset="-122"/>
              </a:rPr>
              <a:t>介于应用程序和永久性数据存储源</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如硬盘上的文件或者数据库</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之间，其作用是降低应用程序直接读写永久性数据存储源的频率，从而提高应用的运行性能</a:t>
            </a:r>
            <a:r>
              <a:rPr lang="zh-CN" altLang="en-US" sz="2400" dirty="0" smtClean="0">
                <a:latin typeface="Arial Unicode MS" pitchFamily="34" charset="-122"/>
                <a:ea typeface="Arial Unicode MS" pitchFamily="34" charset="-122"/>
                <a:cs typeface="Arial Unicode MS" pitchFamily="34" charset="-122"/>
              </a:rPr>
              <a:t>。缓存中的数据是数据存储源中数据的拷贝。</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缓存的物理介质通常是内存</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中提供了两个级别的缓存</a:t>
            </a:r>
          </a:p>
          <a:p>
            <a:pPr lvl="1" eaLnBrk="1" hangingPunct="1"/>
            <a:r>
              <a:rPr lang="zh-CN" altLang="en-US" sz="2000" dirty="0" smtClean="0">
                <a:latin typeface="Arial Unicode MS" pitchFamily="34" charset="-122"/>
                <a:ea typeface="Arial Unicode MS" pitchFamily="34" charset="-122"/>
                <a:cs typeface="Arial Unicode MS" pitchFamily="34" charset="-122"/>
              </a:rPr>
              <a:t>第一级别的缓存是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级别的缓存，它是属于事务范围的缓存。这一级别的缓存由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管理的</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第二级别的缓存是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级别的缓存，它是属于进程范围的缓存</a:t>
            </a:r>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780648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53501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SessionFactory</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级别的缓存</a:t>
            </a:r>
          </a:p>
        </p:txBody>
      </p:sp>
      <p:sp>
        <p:nvSpPr>
          <p:cNvPr id="35843" name="Rectangle 3"/>
          <p:cNvSpPr>
            <a:spLocks noGrp="1" noChangeArrowheads="1"/>
          </p:cNvSpPr>
          <p:nvPr>
            <p:ph type="body" idx="1"/>
          </p:nvPr>
        </p:nvSpPr>
        <p:spPr>
          <a:xfrm>
            <a:off x="251520" y="1604985"/>
            <a:ext cx="8640960" cy="2976143"/>
          </a:xfrm>
        </p:spPr>
        <p:txBody>
          <a:bodyPr/>
          <a:lstStyle/>
          <a:p>
            <a:pPr eaLnBrk="1" hangingPunct="1"/>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的缓存可以分为两类</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内置缓存</a:t>
            </a:r>
            <a:r>
              <a:rPr lang="en-US" altLang="zh-CN" sz="2000" dirty="0" smtClean="0">
                <a:latin typeface="Arial Unicode MS" pitchFamily="34" charset="-122"/>
                <a:ea typeface="Arial Unicode MS" pitchFamily="34" charset="-122"/>
                <a:cs typeface="Arial Unicode MS" pitchFamily="34" charset="-122"/>
              </a:rPr>
              <a:t>: </a:t>
            </a:r>
            <a:r>
              <a:rPr lang="en-US" altLang="zh-CN" sz="2000" b="1" dirty="0" smtClean="0">
                <a:solidFill>
                  <a:srgbClr val="FF3300"/>
                </a:solidFill>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自带的</a:t>
            </a:r>
            <a:r>
              <a:rPr lang="en-US" altLang="zh-CN" sz="2000" b="1" dirty="0" smtClean="0">
                <a:solidFill>
                  <a:srgbClr val="FF3300"/>
                </a:solidFill>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不可卸载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通常在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的初始化阶段</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会把映射元数据和预定义的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语句放到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的缓存中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映射元数据是映射文件中数据（</a:t>
            </a:r>
            <a:r>
              <a:rPr lang="en-US" altLang="zh-CN" sz="2000" dirty="0" smtClean="0">
                <a:latin typeface="Arial Unicode MS" pitchFamily="34" charset="-122"/>
                <a:ea typeface="Arial Unicode MS" pitchFamily="34" charset="-122"/>
                <a:cs typeface="Arial Unicode MS" pitchFamily="34" charset="-122"/>
              </a:rPr>
              <a:t>.hbm.xml </a:t>
            </a:r>
            <a:r>
              <a:rPr lang="zh-CN" altLang="en-US" sz="2000" dirty="0" smtClean="0">
                <a:latin typeface="Arial Unicode MS" pitchFamily="34" charset="-122"/>
                <a:ea typeface="Arial Unicode MS" pitchFamily="34" charset="-122"/>
                <a:cs typeface="Arial Unicode MS" pitchFamily="34" charset="-122"/>
              </a:rPr>
              <a:t>文件中的数据）的复制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该内置缓存是只读的</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外置缓存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二级缓存</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一个可配置的缓存插件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在默认情况下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不会启用这个缓存插件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外置缓存中的数据是数据库数据的复制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外置缓存的物理介质可以是内存或硬盘</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9690613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7810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7891" name="Rectangle 3"/>
          <p:cNvSpPr>
            <a:spLocks noGrp="1" noChangeArrowheads="1"/>
          </p:cNvSpPr>
          <p:nvPr>
            <p:ph type="body" idx="1"/>
          </p:nvPr>
        </p:nvSpPr>
        <p:spPr>
          <a:xfrm>
            <a:off x="395288" y="1906597"/>
            <a:ext cx="8280400" cy="28797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很少被修改</a:t>
            </a:r>
          </a:p>
          <a:p>
            <a:pPr lvl="1" eaLnBrk="1" hangingPunct="1"/>
            <a:r>
              <a:rPr lang="zh-CN" altLang="en-US" sz="2000" dirty="0" smtClean="0">
                <a:latin typeface="Arial Unicode MS" pitchFamily="34" charset="-122"/>
                <a:ea typeface="Arial Unicode MS" pitchFamily="34" charset="-122"/>
                <a:cs typeface="Arial Unicode MS" pitchFamily="34" charset="-122"/>
              </a:rPr>
              <a:t>不是很重要的数据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允许出现偶尔的并发问题</a:t>
            </a:r>
          </a:p>
          <a:p>
            <a:pPr eaLnBrk="1" hangingPunct="1"/>
            <a:r>
              <a:rPr lang="zh-CN" altLang="en-US" sz="2400" dirty="0" smtClean="0">
                <a:latin typeface="Arial Unicode MS" pitchFamily="34" charset="-122"/>
                <a:ea typeface="Arial Unicode MS" pitchFamily="34" charset="-122"/>
                <a:cs typeface="Arial Unicode MS" pitchFamily="34" charset="-122"/>
              </a:rPr>
              <a:t>不适合放入二级缓存中的数据</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经常被修改</a:t>
            </a:r>
          </a:p>
          <a:p>
            <a:pPr lvl="1" eaLnBrk="1" hangingPunct="1"/>
            <a:r>
              <a:rPr lang="zh-CN" altLang="en-US" sz="2000" dirty="0" smtClean="0">
                <a:latin typeface="Arial Unicode MS" pitchFamily="34" charset="-122"/>
                <a:ea typeface="Arial Unicode MS" pitchFamily="34" charset="-122"/>
                <a:cs typeface="Arial Unicode MS" pitchFamily="34" charset="-122"/>
              </a:rPr>
              <a:t>财务数据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绝对不允许出现并发问题</a:t>
            </a:r>
          </a:p>
          <a:p>
            <a:pPr lvl="1" eaLnBrk="1" hangingPunct="1"/>
            <a:r>
              <a:rPr lang="zh-CN" altLang="en-US" sz="2000" dirty="0" smtClean="0">
                <a:latin typeface="Arial Unicode MS" pitchFamily="34" charset="-122"/>
                <a:ea typeface="Arial Unicode MS" pitchFamily="34" charset="-122"/>
                <a:cs typeface="Arial Unicode MS" pitchFamily="34" charset="-122"/>
              </a:rPr>
              <a:t>与其他应用</a:t>
            </a:r>
            <a:r>
              <a:rPr lang="zh-CN" altLang="en-US" sz="2000" dirty="0">
                <a:latin typeface="Arial Unicode MS" pitchFamily="34" charset="-122"/>
                <a:ea typeface="Arial Unicode MS" pitchFamily="34" charset="-122"/>
                <a:cs typeface="Arial Unicode MS" pitchFamily="34" charset="-122"/>
              </a:rPr>
              <a:t>程序</a:t>
            </a:r>
            <a:r>
              <a:rPr lang="zh-CN" altLang="en-US" sz="2000" dirty="0" smtClean="0">
                <a:latin typeface="Arial Unicode MS" pitchFamily="34" charset="-122"/>
                <a:ea typeface="Arial Unicode MS" pitchFamily="34" charset="-122"/>
                <a:cs typeface="Arial Unicode MS" pitchFamily="34" charset="-122"/>
              </a:rPr>
              <a:t>共享的数据</a:t>
            </a:r>
          </a:p>
        </p:txBody>
      </p:sp>
    </p:spTree>
    <p:extLst>
      <p:ext uri="{BB962C8B-B14F-4D97-AF65-F5344CB8AC3E}">
        <p14:creationId xmlns:p14="http://schemas.microsoft.com/office/powerpoint/2010/main" val="167397387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85723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二级</a:t>
            </a:r>
            <a:r>
              <a:rPr lang="zh-CN" altLang="en-US" smtClean="0">
                <a:latin typeface="Arial Unicode MS" pitchFamily="34" charset="-122"/>
                <a:ea typeface="Arial Unicode MS" pitchFamily="34" charset="-122"/>
                <a:cs typeface="Arial Unicode MS" pitchFamily="34" charset="-122"/>
              </a:rPr>
              <a:t>缓存的架构</a:t>
            </a:r>
            <a:endParaRPr lang="zh-CN" altLang="en-US" dirty="0" smtClean="0">
              <a:latin typeface="Arial Unicode MS" pitchFamily="34" charset="-122"/>
              <a:ea typeface="Arial Unicode MS" pitchFamily="34" charset="-122"/>
              <a:cs typeface="Arial Unicode MS" pitchFamily="34" charset="-122"/>
            </a:endParaRPr>
          </a:p>
        </p:txBody>
      </p:sp>
      <p:sp>
        <p:nvSpPr>
          <p:cNvPr id="38915" name="Text Box 5"/>
          <p:cNvSpPr txBox="1">
            <a:spLocks noChangeArrowheads="1"/>
          </p:cNvSpPr>
          <p:nvPr/>
        </p:nvSpPr>
        <p:spPr bwMode="auto">
          <a:xfrm>
            <a:off x="2555875" y="3019407"/>
            <a:ext cx="2303463"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缓存并发访问策略</a:t>
            </a:r>
          </a:p>
        </p:txBody>
      </p:sp>
      <p:sp>
        <p:nvSpPr>
          <p:cNvPr id="38916" name="Text Box 6"/>
          <p:cNvSpPr txBox="1">
            <a:spLocks noChangeArrowheads="1"/>
          </p:cNvSpPr>
          <p:nvPr/>
        </p:nvSpPr>
        <p:spPr bwMode="auto">
          <a:xfrm>
            <a:off x="5219700" y="3019407"/>
            <a:ext cx="12969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查询缓存</a:t>
            </a:r>
          </a:p>
        </p:txBody>
      </p:sp>
      <p:sp>
        <p:nvSpPr>
          <p:cNvPr id="38917" name="Text Box 7"/>
          <p:cNvSpPr txBox="1">
            <a:spLocks noChangeArrowheads="1"/>
          </p:cNvSpPr>
          <p:nvPr/>
        </p:nvSpPr>
        <p:spPr bwMode="auto">
          <a:xfrm>
            <a:off x="2914650" y="3667107"/>
            <a:ext cx="3240088"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a:latin typeface="Arial Unicode MS" pitchFamily="34" charset="-122"/>
                <a:ea typeface="Arial Unicode MS" pitchFamily="34" charset="-122"/>
                <a:cs typeface="Arial Unicode MS" pitchFamily="34" charset="-122"/>
              </a:rPr>
              <a:t>缓存适配器</a:t>
            </a:r>
            <a:r>
              <a:rPr lang="en-US" altLang="zh-CN" sz="2000">
                <a:latin typeface="Arial Unicode MS" pitchFamily="34" charset="-122"/>
                <a:ea typeface="Arial Unicode MS" pitchFamily="34" charset="-122"/>
                <a:cs typeface="Arial Unicode MS" pitchFamily="34" charset="-122"/>
              </a:rPr>
              <a:t>(CacheProvider)</a:t>
            </a:r>
          </a:p>
        </p:txBody>
      </p:sp>
      <p:sp>
        <p:nvSpPr>
          <p:cNvPr id="38918" name="Text Box 8"/>
          <p:cNvSpPr txBox="1">
            <a:spLocks noChangeArrowheads="1"/>
          </p:cNvSpPr>
          <p:nvPr/>
        </p:nvSpPr>
        <p:spPr bwMode="auto">
          <a:xfrm>
            <a:off x="2914650" y="4071919"/>
            <a:ext cx="3240088" cy="406400"/>
          </a:xfrm>
          <a:prstGeom prst="rect">
            <a:avLst/>
          </a:prstGeom>
          <a:noFill/>
          <a:ln w="9525">
            <a:solidFill>
              <a:schemeClr val="tx1"/>
            </a:solidFill>
            <a:miter lim="800000"/>
            <a:headEnd/>
            <a:tailEnd/>
          </a:ln>
        </p:spPr>
        <p:txBody>
          <a:bodyPr>
            <a:spAutoFit/>
          </a:bodyPr>
          <a:lstStyle/>
          <a:p>
            <a:pPr algn="ctr">
              <a:spcBef>
                <a:spcPct val="50000"/>
              </a:spcBef>
            </a:pPr>
            <a:r>
              <a:rPr lang="zh-CN" altLang="en-US" sz="2000">
                <a:latin typeface="Arial Unicode MS" pitchFamily="34" charset="-122"/>
                <a:ea typeface="Arial Unicode MS" pitchFamily="34" charset="-122"/>
                <a:cs typeface="Arial Unicode MS" pitchFamily="34" charset="-122"/>
              </a:rPr>
              <a:t>缓存的实现</a:t>
            </a:r>
          </a:p>
        </p:txBody>
      </p:sp>
      <p:sp>
        <p:nvSpPr>
          <p:cNvPr id="38919" name="Rectangle 9"/>
          <p:cNvSpPr>
            <a:spLocks noChangeArrowheads="1"/>
          </p:cNvSpPr>
          <p:nvPr/>
        </p:nvSpPr>
        <p:spPr bwMode="auto">
          <a:xfrm>
            <a:off x="2411413" y="2370119"/>
            <a:ext cx="4319587" cy="2520950"/>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38920" name="Text Box 10"/>
          <p:cNvSpPr txBox="1">
            <a:spLocks noChangeArrowheads="1"/>
          </p:cNvSpPr>
          <p:nvPr/>
        </p:nvSpPr>
        <p:spPr bwMode="auto">
          <a:xfrm>
            <a:off x="3275013" y="2443144"/>
            <a:ext cx="2520950" cy="366713"/>
          </a:xfrm>
          <a:prstGeom prst="rect">
            <a:avLst/>
          </a:prstGeom>
          <a:noFill/>
          <a:ln w="9525">
            <a:noFill/>
            <a:miter lim="800000"/>
            <a:headEnd/>
            <a:tailEnd/>
          </a:ln>
        </p:spPr>
        <p:txBody>
          <a:bodyPr>
            <a:spAutoFit/>
          </a:bodyPr>
          <a:lstStyle/>
          <a:p>
            <a:pPr>
              <a:spcBef>
                <a:spcPct val="50000"/>
              </a:spcBef>
            </a:pPr>
            <a:r>
              <a:rPr lang="en-US" altLang="zh-CN" sz="1800">
                <a:latin typeface="Arial Unicode MS" pitchFamily="34" charset="-122"/>
                <a:ea typeface="Arial Unicode MS" pitchFamily="34" charset="-122"/>
                <a:cs typeface="Arial Unicode MS" pitchFamily="34" charset="-122"/>
              </a:rPr>
              <a:t>Hibernate </a:t>
            </a:r>
            <a:r>
              <a:rPr lang="zh-CN" altLang="en-US" sz="1800">
                <a:latin typeface="Arial Unicode MS" pitchFamily="34" charset="-122"/>
                <a:ea typeface="Arial Unicode MS" pitchFamily="34" charset="-122"/>
                <a:cs typeface="Arial Unicode MS" pitchFamily="34" charset="-122"/>
              </a:rPr>
              <a:t>的二级缓存</a:t>
            </a:r>
          </a:p>
        </p:txBody>
      </p:sp>
      <p:pic>
        <p:nvPicPr>
          <p:cNvPr id="38921" name="Picture 11"/>
          <p:cNvPicPr>
            <a:picLocks noChangeAspect="1" noChangeArrowheads="1"/>
          </p:cNvPicPr>
          <p:nvPr/>
        </p:nvPicPr>
        <p:blipFill>
          <a:blip r:embed="rId2"/>
          <a:srcRect/>
          <a:stretch>
            <a:fillRect/>
          </a:stretch>
        </p:blipFill>
        <p:spPr bwMode="auto">
          <a:xfrm>
            <a:off x="971550" y="2154219"/>
            <a:ext cx="7272338" cy="4032250"/>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889348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 y="2161012"/>
            <a:ext cx="87439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2416224" y="332656"/>
            <a:ext cx="6476256" cy="792088"/>
          </a:xfrm>
          <a:solidFill>
            <a:schemeClr val="bg1"/>
          </a:solidFill>
        </p:spPr>
        <p:txBody>
          <a:bodyPr>
            <a:normAutofit/>
          </a:bodyPr>
          <a:lstStyle/>
          <a:p>
            <a:pPr eaLnBrk="1" hangingPunct="1"/>
            <a:r>
              <a:rPr lang="en-US" altLang="zh-CN" sz="4000" dirty="0" smtClean="0">
                <a:solidFill>
                  <a:schemeClr val="tx1"/>
                </a:solidFill>
                <a:latin typeface="Arial Unicode MS" pitchFamily="34" charset="-122"/>
                <a:ea typeface="Arial Unicode MS" pitchFamily="34" charset="-122"/>
                <a:cs typeface="Arial Unicode MS" pitchFamily="34" charset="-122"/>
              </a:rPr>
              <a:t>3. </a:t>
            </a:r>
            <a:r>
              <a:rPr lang="zh-CN" altLang="en-US" sz="4000" dirty="0" smtClean="0">
                <a:solidFill>
                  <a:schemeClr val="tx1"/>
                </a:solidFill>
                <a:latin typeface="Arial Unicode MS" pitchFamily="34" charset="-122"/>
                <a:ea typeface="Arial Unicode MS" pitchFamily="34" charset="-122"/>
                <a:cs typeface="Arial Unicode MS" pitchFamily="34" charset="-122"/>
              </a:rPr>
              <a:t>创建 </a:t>
            </a:r>
            <a:r>
              <a:rPr lang="en-US" altLang="zh-CN" sz="4000" dirty="0" smtClean="0">
                <a:solidFill>
                  <a:schemeClr val="tx1"/>
                </a:solidFill>
                <a:latin typeface="Arial Unicode MS" pitchFamily="34" charset="-122"/>
                <a:ea typeface="Arial Unicode MS" pitchFamily="34" charset="-122"/>
                <a:cs typeface="Arial Unicode MS" pitchFamily="34" charset="-122"/>
              </a:rPr>
              <a:t>Hibernate </a:t>
            </a:r>
            <a:r>
              <a:rPr lang="zh-CN" altLang="en-US" sz="4000" dirty="0" smtClean="0">
                <a:solidFill>
                  <a:schemeClr val="tx1"/>
                </a:solidFill>
                <a:latin typeface="Arial Unicode MS" pitchFamily="34" charset="-122"/>
                <a:ea typeface="Arial Unicode MS" pitchFamily="34" charset="-122"/>
                <a:cs typeface="Arial Unicode MS" pitchFamily="34" charset="-122"/>
              </a:rPr>
              <a:t>配置文件</a:t>
            </a:r>
          </a:p>
        </p:txBody>
      </p:sp>
      <p:sp>
        <p:nvSpPr>
          <p:cNvPr id="20484" name="Rectangle 3"/>
          <p:cNvSpPr>
            <a:spLocks noGrp="1" noChangeArrowheads="1"/>
          </p:cNvSpPr>
          <p:nvPr>
            <p:ph type="body" idx="1"/>
          </p:nvPr>
        </p:nvSpPr>
        <p:spPr>
          <a:xfrm>
            <a:off x="-32" y="1285860"/>
            <a:ext cx="8424862" cy="1081088"/>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从其配置文件中读取和数据库连接的有关信息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这个文件应该位于应用的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p:txBody>
      </p:sp>
      <p:sp>
        <p:nvSpPr>
          <p:cNvPr id="20485" name="Text Box 7"/>
          <p:cNvSpPr txBox="1">
            <a:spLocks noChangeArrowheads="1"/>
          </p:cNvSpPr>
          <p:nvPr/>
        </p:nvSpPr>
        <p:spPr bwMode="auto">
          <a:xfrm>
            <a:off x="6228184" y="1988840"/>
            <a:ext cx="2556396" cy="646331"/>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指定连接数据库的基本属性信息</a:t>
            </a:r>
          </a:p>
        </p:txBody>
      </p:sp>
      <p:sp>
        <p:nvSpPr>
          <p:cNvPr id="20486" name="Text Box 8"/>
          <p:cNvSpPr txBox="1">
            <a:spLocks noChangeArrowheads="1"/>
          </p:cNvSpPr>
          <p:nvPr/>
        </p:nvSpPr>
        <p:spPr bwMode="auto">
          <a:xfrm>
            <a:off x="5365105" y="3139227"/>
            <a:ext cx="3419475"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指定数据库所使用的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方言</a:t>
            </a:r>
          </a:p>
        </p:txBody>
      </p:sp>
      <p:sp>
        <p:nvSpPr>
          <p:cNvPr id="20487" name="Text Box 10"/>
          <p:cNvSpPr txBox="1">
            <a:spLocks noChangeArrowheads="1"/>
          </p:cNvSpPr>
          <p:nvPr/>
        </p:nvSpPr>
        <p:spPr bwMode="auto">
          <a:xfrm>
            <a:off x="4128443" y="3839187"/>
            <a:ext cx="4656137" cy="366713"/>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指定程序运行时是否在控制台输出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a:latin typeface="Arial Unicode MS" pitchFamily="34" charset="-122"/>
                <a:ea typeface="Arial Unicode MS" pitchFamily="34" charset="-122"/>
                <a:cs typeface="Arial Unicode MS" pitchFamily="34" charset="-122"/>
              </a:rPr>
              <a:t>语句</a:t>
            </a:r>
          </a:p>
        </p:txBody>
      </p:sp>
      <p:sp>
        <p:nvSpPr>
          <p:cNvPr id="20488" name="Text Box 12"/>
          <p:cNvSpPr txBox="1">
            <a:spLocks noChangeArrowheads="1"/>
          </p:cNvSpPr>
          <p:nvPr/>
        </p:nvSpPr>
        <p:spPr bwMode="auto">
          <a:xfrm>
            <a:off x="3960168" y="5220787"/>
            <a:ext cx="4824412"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指定程序运行时是否在数据库自动生成数据表</a:t>
            </a:r>
          </a:p>
        </p:txBody>
      </p:sp>
      <p:sp>
        <p:nvSpPr>
          <p:cNvPr id="20489" name="Text Box 13"/>
          <p:cNvSpPr txBox="1">
            <a:spLocks noChangeArrowheads="1"/>
          </p:cNvSpPr>
          <p:nvPr/>
        </p:nvSpPr>
        <p:spPr bwMode="auto">
          <a:xfrm>
            <a:off x="5544493" y="5940867"/>
            <a:ext cx="3240087" cy="366712"/>
          </a:xfrm>
          <a:prstGeom prst="rect">
            <a:avLst/>
          </a:prstGeom>
          <a:solidFill>
            <a:srgbClr val="33CCFF"/>
          </a:solidFill>
          <a:ln w="9525">
            <a:noFill/>
            <a:miter lim="800000"/>
            <a:headEnd/>
            <a:tailEnd/>
          </a:ln>
        </p:spPr>
        <p:txBody>
          <a:bodyPr>
            <a:spAutoFit/>
          </a:bodyPr>
          <a:lstStyle/>
          <a:p>
            <a:pPr>
              <a:spcBef>
                <a:spcPct val="50000"/>
              </a:spcBef>
            </a:pPr>
            <a:r>
              <a:rPr lang="zh-CN" altLang="en-US" sz="1800" dirty="0">
                <a:latin typeface="Arial Unicode MS" pitchFamily="34" charset="-122"/>
                <a:ea typeface="Arial Unicode MS" pitchFamily="34" charset="-122"/>
                <a:cs typeface="Arial Unicode MS" pitchFamily="34" charset="-122"/>
              </a:rPr>
              <a:t>指定程序需要关联的映射文件</a:t>
            </a:r>
          </a:p>
        </p:txBody>
      </p:sp>
      <p:sp>
        <p:nvSpPr>
          <p:cNvPr id="11" name="Text Box 10"/>
          <p:cNvSpPr txBox="1">
            <a:spLocks noChangeArrowheads="1"/>
          </p:cNvSpPr>
          <p:nvPr/>
        </p:nvSpPr>
        <p:spPr bwMode="auto">
          <a:xfrm>
            <a:off x="4812631" y="4579387"/>
            <a:ext cx="3971949" cy="366713"/>
          </a:xfrm>
          <a:prstGeom prst="rect">
            <a:avLst/>
          </a:prstGeom>
          <a:solidFill>
            <a:srgbClr val="33CCFF"/>
          </a:solidFill>
          <a:ln w="9525">
            <a:noFill/>
            <a:miter lim="800000"/>
            <a:headEnd/>
            <a:tailEnd/>
          </a:ln>
        </p:spPr>
        <p:txBody>
          <a:bodyPr wrap="square">
            <a:spAutoFit/>
          </a:bodyPr>
          <a:lstStyle/>
          <a:p>
            <a:pPr>
              <a:spcBef>
                <a:spcPct val="50000"/>
              </a:spcBef>
            </a:pPr>
            <a:r>
              <a:rPr lang="zh-CN" altLang="en-US" sz="1800" dirty="0" smtClean="0">
                <a:latin typeface="Arial Unicode MS" pitchFamily="34" charset="-122"/>
                <a:ea typeface="Arial Unicode MS" pitchFamily="34" charset="-122"/>
                <a:cs typeface="Arial Unicode MS" pitchFamily="34" charset="-122"/>
              </a:rPr>
              <a:t>指定</a:t>
            </a:r>
            <a:r>
              <a:rPr lang="zh-CN" altLang="en-US" dirty="0" smtClean="0">
                <a:latin typeface="Arial Unicode MS" pitchFamily="34" charset="-122"/>
                <a:ea typeface="Arial Unicode MS" pitchFamily="34" charset="-122"/>
                <a:cs typeface="Arial Unicode MS" pitchFamily="34" charset="-122"/>
              </a:rPr>
              <a:t>是否对</a:t>
            </a:r>
            <a:r>
              <a:rPr lang="zh-CN" altLang="en-US" sz="1800" dirty="0" smtClean="0">
                <a:latin typeface="Arial Unicode MS" pitchFamily="34" charset="-122"/>
                <a:ea typeface="Arial Unicode MS" pitchFamily="34" charset="-122"/>
                <a:cs typeface="Arial Unicode MS" pitchFamily="34" charset="-122"/>
              </a:rPr>
              <a:t>输出 </a:t>
            </a:r>
            <a:r>
              <a:rPr lang="en-US" altLang="zh-CN" sz="1800" dirty="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语句进行格式化</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1738445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873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二级缓存的并发访问策略</a:t>
            </a:r>
          </a:p>
        </p:txBody>
      </p:sp>
      <p:sp>
        <p:nvSpPr>
          <p:cNvPr id="36867" name="Rectangle 3"/>
          <p:cNvSpPr>
            <a:spLocks noGrp="1" noChangeArrowheads="1"/>
          </p:cNvSpPr>
          <p:nvPr>
            <p:ph type="body" idx="1"/>
          </p:nvPr>
        </p:nvSpPr>
        <p:spPr>
          <a:xfrm>
            <a:off x="250825" y="1889130"/>
            <a:ext cx="8569325" cy="4683142"/>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两个并发的事务同时访问持久层的缓存的相同数据时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也有可能出现各类并发问题</a:t>
            </a:r>
            <a:r>
              <a:rPr lang="en-US" altLang="zh-CN" sz="2200" dirty="0" smtClean="0">
                <a:latin typeface="Arial Unicode MS" pitchFamily="34" charset="-122"/>
                <a:ea typeface="Arial Unicode MS" pitchFamily="34" charset="-122"/>
                <a:cs typeface="Arial Unicode MS" pitchFamily="34" charset="-122"/>
              </a:rPr>
              <a:t>. </a:t>
            </a:r>
          </a:p>
          <a:p>
            <a:pPr eaLnBrk="1" hangingPunct="1"/>
            <a:r>
              <a:rPr lang="zh-CN" altLang="en-US" sz="2200" dirty="0" smtClean="0">
                <a:latin typeface="Arial Unicode MS" pitchFamily="34" charset="-122"/>
                <a:ea typeface="Arial Unicode MS" pitchFamily="34" charset="-122"/>
                <a:cs typeface="Arial Unicode MS" pitchFamily="34" charset="-122"/>
              </a:rPr>
              <a:t>二级缓存可以设定以下 </a:t>
            </a:r>
            <a:r>
              <a:rPr lang="en-US" altLang="zh-CN" sz="2200" dirty="0" smtClean="0">
                <a:latin typeface="Arial Unicode MS" pitchFamily="34" charset="-122"/>
                <a:ea typeface="Arial Unicode MS" pitchFamily="34" charset="-122"/>
                <a:cs typeface="Arial Unicode MS" pitchFamily="34" charset="-122"/>
              </a:rPr>
              <a:t>4 </a:t>
            </a:r>
            <a:r>
              <a:rPr lang="zh-CN" altLang="en-US" sz="2200" dirty="0" smtClean="0">
                <a:latin typeface="Arial Unicode MS" pitchFamily="34" charset="-122"/>
                <a:ea typeface="Arial Unicode MS" pitchFamily="34" charset="-122"/>
                <a:cs typeface="Arial Unicode MS" pitchFamily="34" charset="-122"/>
              </a:rPr>
              <a:t>种类型的并发访问策略</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每一种访问策略对应一种事务隔离级别</a:t>
            </a:r>
          </a:p>
          <a:p>
            <a:pPr lvl="1" eaLnBrk="1" hangingPunct="1"/>
            <a:r>
              <a:rPr lang="zh-CN" altLang="en-US" sz="1800" dirty="0" smtClean="0">
                <a:latin typeface="Arial Unicode MS" pitchFamily="34" charset="-122"/>
                <a:ea typeface="Arial Unicode MS" pitchFamily="34" charset="-122"/>
                <a:cs typeface="Arial Unicode MS" pitchFamily="34" charset="-122"/>
              </a:rPr>
              <a:t>非严格读写</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Nonstrict</a:t>
            </a:r>
            <a:r>
              <a:rPr lang="en-US" altLang="zh-CN" sz="1800" dirty="0" smtClean="0">
                <a:latin typeface="Arial Unicode MS" pitchFamily="34" charset="-122"/>
                <a:ea typeface="Arial Unicode MS" pitchFamily="34" charset="-122"/>
                <a:cs typeface="Arial Unicode MS" pitchFamily="34" charset="-122"/>
              </a:rPr>
              <a:t>-read-write): </a:t>
            </a:r>
            <a:r>
              <a:rPr lang="zh-CN" altLang="en-US" sz="1800" dirty="0" smtClean="0">
                <a:latin typeface="Arial Unicode MS" pitchFamily="34" charset="-122"/>
                <a:ea typeface="Arial Unicode MS" pitchFamily="34" charset="-122"/>
                <a:cs typeface="Arial Unicode MS" pitchFamily="34" charset="-122"/>
              </a:rPr>
              <a:t>不保证缓存与数据库中数据的一致性</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Uncommited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对于极少被修改</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而且允许脏读的数据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可以采用这种策略</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读写型</a:t>
            </a:r>
            <a:r>
              <a:rPr lang="en-US" altLang="zh-CN" sz="1800" b="1" dirty="0" smtClean="0">
                <a:solidFill>
                  <a:srgbClr val="FF3300"/>
                </a:solidFill>
                <a:latin typeface="Arial Unicode MS" pitchFamily="34" charset="-122"/>
                <a:ea typeface="Arial Unicode MS" pitchFamily="34" charset="-122"/>
                <a:cs typeface="Arial Unicode MS" pitchFamily="34" charset="-122"/>
              </a:rPr>
              <a:t>(Read-write):</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smtClean="0">
                <a:solidFill>
                  <a:srgbClr val="0000FF"/>
                </a:solidFill>
                <a:latin typeface="Arial Unicode MS" pitchFamily="34" charset="-122"/>
                <a:ea typeface="Arial Unicode MS" pitchFamily="34" charset="-122"/>
                <a:cs typeface="Arial Unicode MS" pitchFamily="34" charset="-122"/>
              </a:rPr>
              <a:t>Read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Commited</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a:t>
            </a:r>
          </a:p>
          <a:p>
            <a:pPr lvl="1" eaLnBrk="1" hangingPunct="1"/>
            <a:r>
              <a:rPr lang="zh-CN" altLang="en-US" sz="1800" dirty="0" smtClean="0">
                <a:latin typeface="Arial Unicode MS" pitchFamily="34" charset="-122"/>
                <a:ea typeface="Arial Unicode MS" pitchFamily="34" charset="-122"/>
                <a:cs typeface="Arial Unicode MS" pitchFamily="34" charset="-122"/>
              </a:rPr>
              <a:t>事务型</a:t>
            </a:r>
            <a:r>
              <a:rPr lang="en-US" altLang="zh-CN" sz="1800" dirty="0" smtClean="0">
                <a:latin typeface="Arial Unicode MS" pitchFamily="34" charset="-122"/>
                <a:ea typeface="Arial Unicode MS" pitchFamily="34" charset="-122"/>
                <a:cs typeface="Arial Unicode MS" pitchFamily="34" charset="-122"/>
              </a:rPr>
              <a:t>(Transactional): </a:t>
            </a:r>
            <a:r>
              <a:rPr lang="zh-CN" altLang="en-US" sz="1800" dirty="0" smtClean="0">
                <a:latin typeface="Arial Unicode MS" pitchFamily="34" charset="-122"/>
                <a:ea typeface="Arial Unicode MS" pitchFamily="34" charset="-122"/>
                <a:cs typeface="Arial Unicode MS" pitchFamily="34" charset="-122"/>
              </a:rPr>
              <a:t>仅在受管理环境下适用</a:t>
            </a:r>
            <a:r>
              <a:rPr lang="en-US" altLang="zh-CN" sz="1800" dirty="0" smtClean="0">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它提供了 </a:t>
            </a:r>
            <a:r>
              <a:rPr lang="en-US" altLang="zh-CN" sz="1800" b="1" dirty="0" smtClean="0">
                <a:solidFill>
                  <a:srgbClr val="0000FF"/>
                </a:solidFill>
                <a:latin typeface="Arial Unicode MS" pitchFamily="34" charset="-122"/>
                <a:ea typeface="Arial Unicode MS" pitchFamily="34" charset="-122"/>
                <a:cs typeface="Arial Unicode MS" pitchFamily="34" charset="-122"/>
              </a:rPr>
              <a:t>Repeatable Read </a:t>
            </a:r>
            <a:r>
              <a:rPr lang="zh-CN" altLang="en-US" sz="1800" b="1" dirty="0" smtClean="0">
                <a:solidFill>
                  <a:srgbClr val="0000FF"/>
                </a:solidFill>
                <a:latin typeface="Arial Unicode MS" pitchFamily="34" charset="-122"/>
                <a:ea typeface="Arial Unicode MS" pitchFamily="34" charset="-122"/>
                <a:cs typeface="Arial Unicode MS" pitchFamily="34" charset="-122"/>
              </a:rPr>
              <a:t>事务隔离级别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对于经常读但是很少被修改的数据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可以采用这种隔离类型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因为它可以防止脏读和不可重复读</a:t>
            </a:r>
          </a:p>
          <a:p>
            <a:pPr lvl="1" eaLnBrk="1" hangingPunct="1"/>
            <a:r>
              <a:rPr lang="zh-CN" altLang="en-US" sz="1800" dirty="0" smtClean="0">
                <a:latin typeface="Arial Unicode MS" pitchFamily="34" charset="-122"/>
                <a:ea typeface="Arial Unicode MS" pitchFamily="34" charset="-122"/>
                <a:cs typeface="Arial Unicode MS" pitchFamily="34" charset="-122"/>
              </a:rPr>
              <a:t>只读型</a:t>
            </a:r>
            <a:r>
              <a:rPr lang="en-US" altLang="zh-CN" sz="1800" dirty="0" smtClean="0">
                <a:latin typeface="Arial Unicode MS" pitchFamily="34" charset="-122"/>
                <a:ea typeface="Arial Unicode MS" pitchFamily="34" charset="-122"/>
                <a:cs typeface="Arial Unicode MS" pitchFamily="34" charset="-122"/>
              </a:rPr>
              <a:t>(Read-Only):</a:t>
            </a:r>
            <a:r>
              <a:rPr lang="zh-CN" altLang="en-US" sz="1800" b="1" dirty="0" smtClean="0">
                <a:solidFill>
                  <a:srgbClr val="0000FF"/>
                </a:solidFill>
                <a:latin typeface="Arial Unicode MS" pitchFamily="34" charset="-122"/>
                <a:ea typeface="Arial Unicode MS" pitchFamily="34" charset="-122"/>
                <a:cs typeface="Arial Unicode MS" pitchFamily="34" charset="-122"/>
              </a:rPr>
              <a:t>提供 </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Serializable</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数据隔离级别</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对于从来不会被修改的数据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可以采用这种访问策略</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0131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68931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的二级缓存</a:t>
            </a:r>
          </a:p>
        </p:txBody>
      </p:sp>
      <p:sp>
        <p:nvSpPr>
          <p:cNvPr id="39939" name="Rectangle 3"/>
          <p:cNvSpPr>
            <a:spLocks noGrp="1" noChangeArrowheads="1"/>
          </p:cNvSpPr>
          <p:nvPr>
            <p:ph type="body" idx="1"/>
          </p:nvPr>
        </p:nvSpPr>
        <p:spPr>
          <a:xfrm>
            <a:off x="395288" y="1673249"/>
            <a:ext cx="8280400" cy="3671888"/>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的二级缓存是进程或集群范围内的</a:t>
            </a:r>
            <a:r>
              <a:rPr lang="zh-CN" altLang="en-US" sz="2000" dirty="0" smtClean="0">
                <a:latin typeface="Arial Unicode MS" pitchFamily="34" charset="-122"/>
                <a:ea typeface="Arial Unicode MS" pitchFamily="34" charset="-122"/>
                <a:cs typeface="Arial Unicode MS" pitchFamily="34" charset="-122"/>
              </a:rPr>
              <a:t>缓存</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二</a:t>
            </a:r>
            <a:r>
              <a:rPr lang="zh-CN" altLang="en-US" sz="2000" dirty="0" smtClean="0">
                <a:latin typeface="Arial Unicode MS" pitchFamily="34" charset="-122"/>
                <a:ea typeface="Arial Unicode MS" pitchFamily="34" charset="-122"/>
                <a:cs typeface="Arial Unicode MS" pitchFamily="34" charset="-122"/>
              </a:rPr>
              <a:t>级缓存是可配置的的插件</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允许选用以下类型的缓存插件</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1800" b="1" dirty="0" err="1" smtClean="0">
                <a:solidFill>
                  <a:srgbClr val="FF0000"/>
                </a:solidFill>
                <a:latin typeface="Arial Unicode MS" pitchFamily="34" charset="-122"/>
                <a:ea typeface="Arial Unicode MS" pitchFamily="34" charset="-122"/>
                <a:cs typeface="Arial Unicode MS" pitchFamily="34" charset="-122"/>
              </a:rPr>
              <a:t>EHCache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OpenSymphony</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OSCache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可作为进程范围内的缓存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存放数据的物理介质可以使内存或硬盘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提供了丰富的缓存数据过期策略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的查询缓存提供了支持</a:t>
            </a:r>
          </a:p>
          <a:p>
            <a:pPr lvl="1" eaLnBrk="1" hangingPunct="1"/>
            <a:r>
              <a:rPr lang="en-US" altLang="zh-CN" sz="1800" dirty="0" err="1" smtClean="0">
                <a:latin typeface="Arial Unicode MS" pitchFamily="34" charset="-122"/>
                <a:ea typeface="Arial Unicode MS" pitchFamily="34" charset="-122"/>
                <a:cs typeface="Arial Unicode MS" pitchFamily="34" charset="-122"/>
              </a:rPr>
              <a:t>SwarmCache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lvl="1" eaLnBrk="1" hangingPunct="1"/>
            <a:r>
              <a:rPr lang="en-US" altLang="zh-CN" sz="1800" dirty="0" err="1" smtClean="0">
                <a:latin typeface="Arial Unicode MS" pitchFamily="34" charset="-122"/>
                <a:ea typeface="Arial Unicode MS" pitchFamily="34" charset="-122"/>
                <a:cs typeface="Arial Unicode MS" pitchFamily="34" charset="-122"/>
              </a:rPr>
              <a:t>JBossCache</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可作为集群范围内的缓存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的查询缓存</a:t>
            </a:r>
          </a:p>
          <a:p>
            <a:pPr eaLnBrk="1" hangingPunct="1"/>
            <a:r>
              <a:rPr lang="en-US" altLang="zh-CN" sz="2000" dirty="0" smtClean="0">
                <a:latin typeface="Arial Unicode MS" pitchFamily="34" charset="-122"/>
                <a:ea typeface="Arial Unicode MS" pitchFamily="34" charset="-122"/>
                <a:cs typeface="Arial Unicode MS" pitchFamily="34" charset="-122"/>
              </a:rPr>
              <a:t>4 </a:t>
            </a:r>
            <a:r>
              <a:rPr lang="zh-CN" altLang="en-US" sz="2000" dirty="0" smtClean="0">
                <a:latin typeface="Arial Unicode MS" pitchFamily="34" charset="-122"/>
                <a:ea typeface="Arial Unicode MS" pitchFamily="34" charset="-122"/>
                <a:cs typeface="Arial Unicode MS" pitchFamily="34" charset="-122"/>
              </a:rPr>
              <a:t>种缓存插件支持的并发访问策略</a:t>
            </a:r>
            <a:r>
              <a:rPr lang="en-US" altLang="zh-CN" sz="2000" dirty="0" smtClean="0">
                <a:latin typeface="Arial Unicode MS" pitchFamily="34" charset="-122"/>
                <a:ea typeface="Arial Unicode MS" pitchFamily="34" charset="-122"/>
                <a:cs typeface="Arial Unicode MS" pitchFamily="34" charset="-122"/>
              </a:rPr>
              <a:t>(x </a:t>
            </a:r>
            <a:r>
              <a:rPr lang="zh-CN" altLang="en-US" sz="2000" dirty="0" smtClean="0">
                <a:latin typeface="Arial Unicode MS" pitchFamily="34" charset="-122"/>
                <a:ea typeface="Arial Unicode MS" pitchFamily="34" charset="-122"/>
                <a:cs typeface="Arial Unicode MS" pitchFamily="34" charset="-122"/>
              </a:rPr>
              <a:t>代表支持</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空白代表不支持</a:t>
            </a:r>
            <a:r>
              <a:rPr lang="en-US" altLang="zh-CN" sz="2000" dirty="0" smtClean="0">
                <a:latin typeface="Arial Unicode MS" pitchFamily="34" charset="-122"/>
                <a:ea typeface="Arial Unicode MS" pitchFamily="34" charset="-122"/>
                <a:cs typeface="Arial Unicode MS" pitchFamily="34" charset="-122"/>
              </a:rPr>
              <a:t>)</a:t>
            </a:r>
          </a:p>
        </p:txBody>
      </p:sp>
      <p:pic>
        <p:nvPicPr>
          <p:cNvPr id="39940" name="Picture 4"/>
          <p:cNvPicPr>
            <a:picLocks noChangeAspect="1" noChangeArrowheads="1"/>
          </p:cNvPicPr>
          <p:nvPr/>
        </p:nvPicPr>
        <p:blipFill>
          <a:blip r:embed="rId2"/>
          <a:srcRect/>
          <a:stretch>
            <a:fillRect/>
          </a:stretch>
        </p:blipFill>
        <p:spPr bwMode="auto">
          <a:xfrm>
            <a:off x="827088" y="5013176"/>
            <a:ext cx="7488237" cy="1500187"/>
          </a:xfrm>
          <a:prstGeom prst="rect">
            <a:avLst/>
          </a:prstGeom>
          <a:noFill/>
          <a:ln w="9525">
            <a:solidFill>
              <a:srgbClr val="000080"/>
            </a:solidFill>
            <a:miter lim="800000"/>
            <a:headEnd/>
            <a:tailEnd/>
          </a:ln>
        </p:spPr>
      </p:pic>
    </p:spTree>
    <p:extLst>
      <p:ext uri="{BB962C8B-B14F-4D97-AF65-F5344CB8AC3E}">
        <p14:creationId xmlns:p14="http://schemas.microsoft.com/office/powerpoint/2010/main" val="341338213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908060"/>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配置进程范围内的二级缓存</a:t>
            </a:r>
          </a:p>
        </p:txBody>
      </p:sp>
      <p:sp>
        <p:nvSpPr>
          <p:cNvPr id="40963" name="Rectangle 3"/>
          <p:cNvSpPr>
            <a:spLocks noGrp="1" noChangeArrowheads="1"/>
          </p:cNvSpPr>
          <p:nvPr>
            <p:ph type="body" idx="1"/>
          </p:nvPr>
        </p:nvSpPr>
        <p:spPr>
          <a:xfrm>
            <a:off x="250825" y="2049472"/>
            <a:ext cx="8497888" cy="4259848"/>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配置进程范围内的二级缓存的步骤</a:t>
            </a:r>
            <a:r>
              <a:rPr lang="en-US" altLang="zh-CN" sz="2800" dirty="0" smtClean="0">
                <a:latin typeface="Arial Unicode MS" pitchFamily="34" charset="-122"/>
                <a:ea typeface="Arial Unicode MS" pitchFamily="34" charset="-122"/>
                <a:cs typeface="Arial Unicode MS" pitchFamily="34" charset="-122"/>
              </a:rPr>
              <a:t>: </a:t>
            </a:r>
          </a:p>
          <a:p>
            <a:pPr lvl="1" eaLnBrk="1" hangingPunct="1"/>
            <a:r>
              <a:rPr lang="zh-CN" altLang="en-US" sz="2400" dirty="0" smtClean="0">
                <a:latin typeface="Arial Unicode MS" pitchFamily="34" charset="-122"/>
                <a:ea typeface="Arial Unicode MS" pitchFamily="34" charset="-122"/>
                <a:cs typeface="Arial Unicode MS" pitchFamily="34" charset="-122"/>
              </a:rPr>
              <a:t>选择合适的缓存插件</a:t>
            </a:r>
            <a:r>
              <a:rPr lang="en-US" altLang="zh-CN" sz="24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(jar </a:t>
            </a:r>
            <a:r>
              <a:rPr lang="zh-CN" altLang="en-US" sz="2000" dirty="0" smtClean="0">
                <a:latin typeface="Arial Unicode MS" pitchFamily="34" charset="-122"/>
                <a:ea typeface="Arial Unicode MS" pitchFamily="34" charset="-122"/>
                <a:cs typeface="Arial Unicode MS" pitchFamily="34" charset="-122"/>
              </a:rPr>
              <a:t>包和 配置文件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并编译器配置文件</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的配置文件中启用二级缓存并指定和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对应的缓存适配器</a:t>
            </a:r>
          </a:p>
          <a:p>
            <a:pPr lvl="1" eaLnBrk="1" hangingPunct="1"/>
            <a:r>
              <a:rPr lang="zh-CN" altLang="en-US" sz="2400" dirty="0" smtClean="0">
                <a:latin typeface="Arial Unicode MS" pitchFamily="34" charset="-122"/>
                <a:ea typeface="Arial Unicode MS" pitchFamily="34" charset="-122"/>
                <a:cs typeface="Arial Unicode MS" pitchFamily="34" charset="-122"/>
              </a:rPr>
              <a:t>选择需要使用二级缓存的持久化类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设置它的二级缓存的并发访问策略</a:t>
            </a:r>
            <a:endParaRPr lang="en-US" altLang="zh-CN" sz="2400" dirty="0">
              <a:latin typeface="Arial Unicode MS" pitchFamily="34" charset="-122"/>
              <a:ea typeface="Arial Unicode MS" pitchFamily="34" charset="-122"/>
              <a:cs typeface="Arial Unicode MS" pitchFamily="34" charset="-122"/>
            </a:endParaRPr>
          </a:p>
          <a:p>
            <a:pPr lvl="2"/>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元素的 </a:t>
            </a:r>
            <a:r>
              <a:rPr lang="en-US" altLang="zh-CN" sz="1800" dirty="0" smtClean="0">
                <a:latin typeface="Arial Unicode MS" pitchFamily="34" charset="-122"/>
                <a:ea typeface="Arial Unicode MS" pitchFamily="34" charset="-122"/>
                <a:cs typeface="Arial Unicode MS" pitchFamily="34" charset="-122"/>
              </a:rPr>
              <a:t>cache </a:t>
            </a:r>
            <a:r>
              <a:rPr lang="zh-CN" altLang="en-US" sz="1800" dirty="0" smtClean="0">
                <a:latin typeface="Arial Unicode MS" pitchFamily="34" charset="-122"/>
                <a:ea typeface="Arial Unicode MS" pitchFamily="34" charset="-122"/>
                <a:cs typeface="Arial Unicode MS" pitchFamily="34" charset="-122"/>
              </a:rPr>
              <a:t>子元素表明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会缓存对象的简单属性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但不会缓存集合属性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若希望缓存集合属性中的元素</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必须在 </a:t>
            </a:r>
            <a:r>
              <a:rPr lang="en-US" altLang="zh-CN" sz="1800" dirty="0" smtClean="0">
                <a:latin typeface="Arial Unicode MS" pitchFamily="34" charset="-122"/>
                <a:ea typeface="Arial Unicode MS" pitchFamily="34" charset="-122"/>
                <a:cs typeface="Arial Unicode MS" pitchFamily="34" charset="-122"/>
              </a:rPr>
              <a:t>&lt;set&gt; </a:t>
            </a:r>
            <a:r>
              <a:rPr lang="zh-CN" altLang="en-US" sz="1800" dirty="0" smtClean="0">
                <a:latin typeface="Arial Unicode MS" pitchFamily="34" charset="-122"/>
                <a:ea typeface="Arial Unicode MS" pitchFamily="34" charset="-122"/>
                <a:cs typeface="Arial Unicode MS" pitchFamily="34" charset="-122"/>
              </a:rPr>
              <a:t>元素中加入 </a:t>
            </a:r>
            <a:r>
              <a:rPr lang="en-US" altLang="zh-CN" sz="1800" dirty="0" smtClean="0">
                <a:latin typeface="Arial Unicode MS" pitchFamily="34" charset="-122"/>
                <a:ea typeface="Arial Unicode MS" pitchFamily="34" charset="-122"/>
                <a:cs typeface="Arial Unicode MS" pitchFamily="34" charset="-122"/>
              </a:rPr>
              <a:t>&lt;cache&gt; </a:t>
            </a:r>
            <a:r>
              <a:rPr lang="zh-CN" altLang="en-US" sz="1800" dirty="0" smtClean="0">
                <a:latin typeface="Arial Unicode MS" pitchFamily="34" charset="-122"/>
                <a:ea typeface="Arial Unicode MS" pitchFamily="34" charset="-122"/>
                <a:cs typeface="Arial Unicode MS" pitchFamily="34" charset="-122"/>
              </a:rPr>
              <a:t>子元素</a:t>
            </a:r>
            <a:endParaRPr lang="en-US" altLang="zh-CN" sz="1800" dirty="0" smtClean="0">
              <a:latin typeface="Arial Unicode MS" pitchFamily="34" charset="-122"/>
              <a:ea typeface="Arial Unicode MS" pitchFamily="34" charset="-122"/>
              <a:cs typeface="Arial Unicode MS" pitchFamily="34" charset="-122"/>
            </a:endParaRPr>
          </a:p>
          <a:p>
            <a:pPr lvl="2"/>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hibernate </a:t>
            </a:r>
            <a:r>
              <a:rPr lang="zh-CN" altLang="en-US" sz="1800" dirty="0" smtClean="0">
                <a:latin typeface="Arial Unicode MS" pitchFamily="34" charset="-122"/>
                <a:ea typeface="Arial Unicode MS" pitchFamily="34" charset="-122"/>
                <a:cs typeface="Arial Unicode MS" pitchFamily="34" charset="-122"/>
              </a:rPr>
              <a:t>配置文件中通过 </a:t>
            </a:r>
            <a:r>
              <a:rPr lang="en-US" altLang="zh-CN" sz="1800" dirty="0" smtClean="0">
                <a:latin typeface="Arial Unicode MS" pitchFamily="34" charset="-122"/>
                <a:ea typeface="Arial Unicode MS" pitchFamily="34" charset="-122"/>
                <a:cs typeface="Arial Unicode MS" pitchFamily="34" charset="-122"/>
              </a:rPr>
              <a:t>&lt;class-cache/&gt; </a:t>
            </a:r>
            <a:r>
              <a:rPr lang="zh-CN" altLang="en-US" sz="1800" dirty="0" smtClean="0">
                <a:latin typeface="Arial Unicode MS" pitchFamily="34" charset="-122"/>
                <a:ea typeface="Arial Unicode MS" pitchFamily="34" charset="-122"/>
                <a:cs typeface="Arial Unicode MS" pitchFamily="34" charset="-122"/>
              </a:rPr>
              <a:t>节点配置使用缓存</a:t>
            </a:r>
          </a:p>
          <a:p>
            <a:pPr lvl="1"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2527546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7584" y="70182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ehcache.xml</a:t>
            </a:r>
          </a:p>
        </p:txBody>
      </p:sp>
      <p:sp>
        <p:nvSpPr>
          <p:cNvPr id="41987" name="Rectangle 3"/>
          <p:cNvSpPr>
            <a:spLocks noGrp="1" noChangeArrowheads="1"/>
          </p:cNvSpPr>
          <p:nvPr>
            <p:ph type="body" idx="1"/>
          </p:nvPr>
        </p:nvSpPr>
        <p:spPr>
          <a:xfrm>
            <a:off x="179388" y="1728192"/>
            <a:ext cx="8785225" cy="4149080"/>
          </a:xfrm>
        </p:spPr>
        <p:txBody>
          <a:bodyPr>
            <a:noAutofit/>
          </a:bodyPr>
          <a:lstStyle/>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diskStore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指定一个</a:t>
            </a:r>
            <a:r>
              <a:rPr lang="zh-CN" altLang="en-US" sz="2000" dirty="0" smtClean="0">
                <a:latin typeface="Arial Unicode MS" pitchFamily="34" charset="-122"/>
                <a:ea typeface="Arial Unicode MS" pitchFamily="34" charset="-122"/>
                <a:cs typeface="Arial Unicode MS" pitchFamily="34" charset="-122"/>
              </a:rPr>
              <a:t>目录</a:t>
            </a:r>
            <a:r>
              <a:rPr lang="zh-CN" altLang="en-US" sz="2000" dirty="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当 </a:t>
            </a:r>
            <a:r>
              <a:rPr lang="en-US" altLang="zh-CN" sz="2000" dirty="0" err="1" smtClean="0">
                <a:latin typeface="Arial Unicode MS" pitchFamily="34" charset="-122"/>
                <a:ea typeface="Arial Unicode MS" pitchFamily="34" charset="-122"/>
                <a:cs typeface="Arial Unicode MS" pitchFamily="34" charset="-122"/>
              </a:rPr>
              <a:t>EHCache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把数据写到硬盘上时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将把数据写到</a:t>
            </a:r>
            <a:r>
              <a:rPr lang="zh-CN" altLang="en-US" sz="2000" dirty="0" smtClean="0">
                <a:latin typeface="Arial Unicode MS" pitchFamily="34" charset="-122"/>
                <a:ea typeface="Arial Unicode MS" pitchFamily="34" charset="-122"/>
                <a:cs typeface="Arial Unicode MS" pitchFamily="34" charset="-122"/>
              </a:rPr>
              <a:t>这个目录</a:t>
            </a:r>
            <a:r>
              <a:rPr lang="zh-CN" altLang="en-US" sz="2000" dirty="0" smtClean="0">
                <a:latin typeface="Arial Unicode MS" pitchFamily="34" charset="-122"/>
                <a:ea typeface="Arial Unicode MS" pitchFamily="34" charset="-122"/>
                <a:cs typeface="Arial Unicode MS" pitchFamily="34" charset="-122"/>
              </a:rPr>
              <a:t>下</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设置缓存的默认</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数据过期策略 </a:t>
            </a:r>
          </a:p>
          <a:p>
            <a:pPr eaLnBrk="1" hangingPunct="1"/>
            <a:r>
              <a:rPr lang="en-US" altLang="zh-CN" sz="2000" dirty="0" smtClean="0">
                <a:latin typeface="Arial Unicode MS" pitchFamily="34" charset="-122"/>
                <a:ea typeface="Arial Unicode MS" pitchFamily="34" charset="-122"/>
                <a:cs typeface="Arial Unicode MS" pitchFamily="34" charset="-122"/>
              </a:rPr>
              <a:t>&lt;cache&gt; </a:t>
            </a:r>
            <a:r>
              <a:rPr lang="zh-CN" altLang="en-US" sz="2000" dirty="0" smtClean="0">
                <a:latin typeface="Arial Unicode MS" pitchFamily="34" charset="-122"/>
                <a:ea typeface="Arial Unicode MS" pitchFamily="34" charset="-122"/>
                <a:cs typeface="Arial Unicode MS" pitchFamily="34" charset="-122"/>
              </a:rPr>
              <a:t>设定具体的</a:t>
            </a:r>
            <a:r>
              <a:rPr lang="zh-CN" altLang="en-US" sz="2000" b="1" dirty="0" smtClean="0">
                <a:solidFill>
                  <a:srgbClr val="FF0000"/>
                </a:solidFill>
                <a:latin typeface="Arial Unicode MS" pitchFamily="34" charset="-122"/>
                <a:ea typeface="Arial Unicode MS" pitchFamily="34" charset="-122"/>
                <a:cs typeface="Arial Unicode MS" pitchFamily="34" charset="-122"/>
              </a:rPr>
              <a:t>命名缓存</a:t>
            </a:r>
            <a:r>
              <a:rPr lang="zh-CN" altLang="en-US" sz="2000" dirty="0" smtClean="0">
                <a:latin typeface="Arial Unicode MS" pitchFamily="34" charset="-122"/>
                <a:ea typeface="Arial Unicode MS" pitchFamily="34" charset="-122"/>
                <a:cs typeface="Arial Unicode MS" pitchFamily="34" charset="-122"/>
              </a:rPr>
              <a:t>的数据过期</a:t>
            </a:r>
            <a:r>
              <a:rPr lang="zh-CN" altLang="en-US" sz="2000" dirty="0" smtClean="0">
                <a:latin typeface="Arial Unicode MS" pitchFamily="34" charset="-122"/>
                <a:ea typeface="Arial Unicode MS" pitchFamily="34" charset="-122"/>
                <a:cs typeface="Arial Unicode MS" pitchFamily="34" charset="-122"/>
              </a:rPr>
              <a:t>策略。</a:t>
            </a:r>
            <a:r>
              <a:rPr lang="zh-CN" altLang="en-US" sz="20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000" b="1" dirty="0" smtClean="0">
                <a:solidFill>
                  <a:srgbClr val="0000FF"/>
                </a:solidFill>
                <a:latin typeface="Arial Unicode MS" pitchFamily="34" charset="-122"/>
                <a:ea typeface="Arial Unicode MS" pitchFamily="34" charset="-122"/>
                <a:cs typeface="Arial Unicode MS" pitchFamily="34" charset="-122"/>
              </a:rPr>
              <a:t>命名缓存代表一个缓存</a:t>
            </a:r>
            <a:r>
              <a:rPr lang="zh-CN" altLang="en-US" sz="2000" b="1" dirty="0" smtClean="0">
                <a:solidFill>
                  <a:srgbClr val="0000FF"/>
                </a:solidFill>
                <a:latin typeface="Arial Unicode MS" pitchFamily="34" charset="-122"/>
                <a:ea typeface="Arial Unicode MS" pitchFamily="34" charset="-122"/>
                <a:cs typeface="Arial Unicode MS" pitchFamily="34" charset="-122"/>
              </a:rPr>
              <a:t>区域</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缓存</a:t>
            </a:r>
            <a:r>
              <a:rPr lang="zh-CN" altLang="en-US" sz="2000" dirty="0">
                <a:latin typeface="Arial Unicode MS" pitchFamily="34" charset="-122"/>
                <a:ea typeface="Arial Unicode MS" pitchFamily="34" charset="-122"/>
                <a:cs typeface="Arial Unicode MS" pitchFamily="34" charset="-122"/>
              </a:rPr>
              <a:t>区域</a:t>
            </a:r>
            <a:r>
              <a:rPr lang="en-US" altLang="zh-CN" sz="2000" dirty="0">
                <a:latin typeface="Arial Unicode MS" pitchFamily="34" charset="-122"/>
                <a:ea typeface="Arial Unicode MS" pitchFamily="34" charset="-122"/>
                <a:cs typeface="Arial Unicode MS" pitchFamily="34" charset="-122"/>
              </a:rPr>
              <a:t>(region)</a:t>
            </a:r>
            <a:r>
              <a:rPr lang="zh-CN" altLang="en-US" sz="2000" dirty="0">
                <a:latin typeface="Arial Unicode MS" pitchFamily="34" charset="-122"/>
                <a:ea typeface="Arial Unicode MS" pitchFamily="34" charset="-122"/>
                <a:cs typeface="Arial Unicode MS" pitchFamily="34" charset="-122"/>
              </a:rPr>
              <a:t>：一个具有名称的缓存块，可以给每一个缓存块设置不同的缓存策略。如果没有设置任何的缓存区域，则所有被缓存的对象，都将使用默认的缓存策略。即：</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defaultCache</a:t>
            </a:r>
            <a:r>
              <a:rPr lang="en-US" altLang="zh-CN" sz="2000" dirty="0" smtClean="0">
                <a:latin typeface="Arial Unicode MS" pitchFamily="34" charset="-122"/>
                <a:ea typeface="Arial Unicode MS" pitchFamily="34" charset="-122"/>
                <a:cs typeface="Arial Unicode MS" pitchFamily="34" charset="-122"/>
              </a:rPr>
              <a:t>.../&gt;</a:t>
            </a:r>
          </a:p>
          <a:p>
            <a:r>
              <a:rPr lang="en-US" altLang="zh-CN" sz="2000" dirty="0">
                <a:latin typeface="Arial Unicode MS" pitchFamily="34" charset="-122"/>
                <a:ea typeface="Arial Unicode MS" pitchFamily="34" charset="-122"/>
                <a:cs typeface="Arial Unicode MS" pitchFamily="34" charset="-122"/>
              </a:rPr>
              <a:t>Hibernate</a:t>
            </a:r>
            <a:r>
              <a:rPr lang="zh-CN" altLang="en-US" sz="2000" dirty="0">
                <a:latin typeface="Arial Unicode MS" pitchFamily="34" charset="-122"/>
                <a:ea typeface="Arial Unicode MS" pitchFamily="34" charset="-122"/>
                <a:cs typeface="Arial Unicode MS" pitchFamily="34" charset="-122"/>
              </a:rPr>
              <a:t>在不同的缓存区域保存不同的类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集合。</a:t>
            </a:r>
          </a:p>
          <a:p>
            <a:pPr lvl="1"/>
            <a:r>
              <a:rPr lang="zh-CN" altLang="en-US" sz="1800" dirty="0">
                <a:latin typeface="Arial Unicode MS" pitchFamily="34" charset="-122"/>
                <a:ea typeface="Arial Unicode MS" pitchFamily="34" charset="-122"/>
                <a:cs typeface="Arial Unicode MS" pitchFamily="34" charset="-122"/>
              </a:rPr>
              <a:t>对于类而言，区域的名称是类名。如</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com.atguigu.domain.Customer</a:t>
            </a:r>
            <a:endParaRPr lang="zh-CN" altLang="en-US"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对于集合而言，区域的名称是类名加属性名。如</a:t>
            </a:r>
            <a:r>
              <a:rPr lang="en-US" altLang="zh-CN" sz="1800" dirty="0" err="1" smtClean="0">
                <a:latin typeface="Arial Unicode MS" pitchFamily="34" charset="-122"/>
                <a:ea typeface="Arial Unicode MS" pitchFamily="34" charset="-122"/>
                <a:cs typeface="Arial Unicode MS" pitchFamily="34" charset="-122"/>
              </a:rPr>
              <a:t>com.atguigu.domain.Customer.orders</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732005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ehcache.xml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844824"/>
            <a:ext cx="8496944" cy="4608511"/>
          </a:xfrm>
        </p:spPr>
        <p:txBody>
          <a:bodyPr>
            <a:noAutofit/>
          </a:bodyPr>
          <a:lstStyle/>
          <a:p>
            <a:r>
              <a:rPr lang="en-US" altLang="zh-CN" sz="2000" dirty="0" smtClean="0">
                <a:latin typeface="Arial Unicode MS" pitchFamily="34" charset="-122"/>
                <a:ea typeface="Arial Unicode MS" pitchFamily="34" charset="-122"/>
                <a:cs typeface="Arial Unicode MS" pitchFamily="34" charset="-122"/>
              </a:rPr>
              <a:t>cache </a:t>
            </a:r>
            <a:r>
              <a:rPr lang="zh-CN" altLang="en-US" sz="2000" dirty="0" smtClean="0">
                <a:latin typeface="Arial Unicode MS" pitchFamily="34" charset="-122"/>
                <a:ea typeface="Arial Unicode MS" pitchFamily="34" charset="-122"/>
                <a:cs typeface="Arial Unicode MS" pitchFamily="34" charset="-122"/>
              </a:rPr>
              <a:t>元素</a:t>
            </a:r>
            <a:r>
              <a:rPr lang="zh-CN" altLang="en-US" sz="2000" dirty="0">
                <a:latin typeface="Arial Unicode MS" pitchFamily="34" charset="-122"/>
                <a:ea typeface="Arial Unicode MS" pitchFamily="34" charset="-122"/>
                <a:cs typeface="Arial Unicode MS" pitchFamily="34" charset="-122"/>
              </a:rPr>
              <a:t>的属性   </a:t>
            </a:r>
          </a:p>
          <a:p>
            <a:pPr lvl="1"/>
            <a:r>
              <a:rPr lang="en-US" altLang="zh-CN" sz="1800" dirty="0">
                <a:latin typeface="Arial Unicode MS" pitchFamily="34" charset="-122"/>
                <a:ea typeface="Arial Unicode MS" pitchFamily="34" charset="-122"/>
                <a:cs typeface="Arial Unicode MS" pitchFamily="34" charset="-122"/>
              </a:rPr>
              <a:t>name:</a:t>
            </a:r>
            <a:r>
              <a:rPr lang="zh-CN" altLang="en-US" sz="1800" dirty="0">
                <a:latin typeface="Arial Unicode MS" pitchFamily="34" charset="-122"/>
                <a:ea typeface="Arial Unicode MS" pitchFamily="34" charset="-122"/>
                <a:cs typeface="Arial Unicode MS" pitchFamily="34" charset="-122"/>
              </a:rPr>
              <a:t>设置缓存的名字</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它的取值为类的全限定名或类的集合的名字 </a:t>
            </a:r>
          </a:p>
          <a:p>
            <a:pPr lvl="1"/>
            <a:r>
              <a:rPr lang="en-US" altLang="zh-CN" sz="1800" dirty="0" err="1">
                <a:latin typeface="Arial Unicode MS" pitchFamily="34" charset="-122"/>
                <a:ea typeface="Arial Unicode MS" pitchFamily="34" charset="-122"/>
                <a:cs typeface="Arial Unicode MS" pitchFamily="34" charset="-122"/>
              </a:rPr>
              <a:t>maxInMemory</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设置基于内存的缓存中可存放的对象最大数目 </a:t>
            </a:r>
          </a:p>
          <a:p>
            <a:pPr lvl="1"/>
            <a:r>
              <a:rPr lang="en-US" altLang="zh-CN" sz="1800" dirty="0">
                <a:latin typeface="Arial Unicode MS" pitchFamily="34" charset="-122"/>
                <a:ea typeface="Arial Unicode MS" pitchFamily="34" charset="-122"/>
                <a:cs typeface="Arial Unicode MS" pitchFamily="34" charset="-122"/>
              </a:rPr>
              <a:t>eternal:</a:t>
            </a:r>
            <a:r>
              <a:rPr lang="zh-CN" altLang="en-US" sz="1800" dirty="0">
                <a:latin typeface="Arial Unicode MS" pitchFamily="34" charset="-122"/>
                <a:ea typeface="Arial Unicode MS" pitchFamily="34" charset="-122"/>
                <a:cs typeface="Arial Unicode MS" pitchFamily="34" charset="-122"/>
              </a:rPr>
              <a:t>设置对象是否为永久的</a:t>
            </a:r>
            <a:r>
              <a:rPr lang="en-US" altLang="zh-CN" sz="1800" dirty="0">
                <a:latin typeface="Arial Unicode MS" pitchFamily="34" charset="-122"/>
                <a:ea typeface="Arial Unicode MS" pitchFamily="34" charset="-122"/>
                <a:cs typeface="Arial Unicode MS" pitchFamily="34" charset="-122"/>
              </a:rPr>
              <a:t>,true</a:t>
            </a:r>
            <a:r>
              <a:rPr lang="zh-CN" altLang="en-US" sz="1800" dirty="0">
                <a:latin typeface="Arial Unicode MS" pitchFamily="34" charset="-122"/>
                <a:ea typeface="Arial Unicode MS" pitchFamily="34" charset="-122"/>
                <a:cs typeface="Arial Unicode MS" pitchFamily="34" charset="-122"/>
              </a:rPr>
              <a:t>表示永不过期</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此时将忽略</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和 </a:t>
            </a:r>
            <a:r>
              <a:rPr lang="en-US" altLang="zh-CN" sz="1800" dirty="0" err="1">
                <a:latin typeface="Arial Unicode MS" pitchFamily="34" charset="-122"/>
                <a:ea typeface="Arial Unicode MS" pitchFamily="34" charset="-122"/>
                <a:cs typeface="Arial Unicode MS" pitchFamily="34" charset="-122"/>
              </a:rPr>
              <a:t>timeToLiveSeconds</a:t>
            </a:r>
            <a:r>
              <a:rPr lang="zh-CN" altLang="en-US" sz="1800" dirty="0">
                <a:latin typeface="Arial Unicode MS" pitchFamily="34" charset="-122"/>
                <a:ea typeface="Arial Unicode MS" pitchFamily="34" charset="-122"/>
                <a:cs typeface="Arial Unicode MS" pitchFamily="34" charset="-122"/>
              </a:rPr>
              <a:t>属性</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默认值是</a:t>
            </a:r>
            <a:r>
              <a:rPr lang="en-US" altLang="zh-CN" sz="1800" dirty="0">
                <a:latin typeface="Arial Unicode MS" pitchFamily="34" charset="-122"/>
                <a:ea typeface="Arial Unicode MS" pitchFamily="34" charset="-122"/>
                <a:cs typeface="Arial Unicode MS" pitchFamily="34" charset="-122"/>
              </a:rPr>
              <a:t>false </a:t>
            </a:r>
          </a:p>
          <a:p>
            <a:pPr lvl="1"/>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设置对象空闲最长时间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以秒为单位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对象过期。当对象过期时</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EHCache</a:t>
            </a:r>
            <a:r>
              <a:rPr lang="zh-CN" altLang="en-US" sz="1800" dirty="0">
                <a:latin typeface="Arial Unicode MS" pitchFamily="34" charset="-122"/>
                <a:ea typeface="Arial Unicode MS" pitchFamily="34" charset="-122"/>
                <a:cs typeface="Arial Unicode MS" pitchFamily="34" charset="-122"/>
              </a:rPr>
              <a:t>会把它从缓存中清除。如果此值为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表示对象可以无限期地处于空闲状态。 </a:t>
            </a:r>
          </a:p>
          <a:p>
            <a:pPr lvl="1"/>
            <a:r>
              <a:rPr lang="en-US" altLang="zh-CN" sz="1800" dirty="0" err="1">
                <a:latin typeface="Arial Unicode MS" pitchFamily="34" charset="-122"/>
                <a:ea typeface="Arial Unicode MS" pitchFamily="34" charset="-122"/>
                <a:cs typeface="Arial Unicode MS" pitchFamily="34" charset="-122"/>
              </a:rPr>
              <a:t>timeToLiveSeconds</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设置对象生存最长时间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超过这个时间</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对象过期。</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如果此值为</a:t>
            </a:r>
            <a:r>
              <a:rPr lang="en-US" altLang="zh-CN" sz="1800" dirty="0">
                <a:latin typeface="Arial Unicode MS" pitchFamily="34" charset="-122"/>
                <a:ea typeface="Arial Unicode MS" pitchFamily="34" charset="-122"/>
                <a:cs typeface="Arial Unicode MS" pitchFamily="34" charset="-122"/>
              </a:rPr>
              <a:t>0,</a:t>
            </a:r>
            <a:r>
              <a:rPr lang="zh-CN" altLang="en-US" sz="1800" dirty="0">
                <a:latin typeface="Arial Unicode MS" pitchFamily="34" charset="-122"/>
                <a:ea typeface="Arial Unicode MS" pitchFamily="34" charset="-122"/>
                <a:cs typeface="Arial Unicode MS" pitchFamily="34" charset="-122"/>
              </a:rPr>
              <a:t>表示对象可以无限期地存在于缓存中</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该属性值必须大于或等于 </a:t>
            </a:r>
            <a:r>
              <a:rPr lang="en-US" altLang="zh-CN" sz="1800" dirty="0" err="1">
                <a:latin typeface="Arial Unicode MS" pitchFamily="34" charset="-122"/>
                <a:ea typeface="Arial Unicode MS" pitchFamily="34" charset="-122"/>
                <a:cs typeface="Arial Unicode MS" pitchFamily="34" charset="-122"/>
              </a:rPr>
              <a:t>timeToIdleSeconds</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属性值 </a:t>
            </a:r>
          </a:p>
          <a:p>
            <a:pPr lvl="1"/>
            <a:r>
              <a:rPr lang="en-US" altLang="zh-CN" sz="1800" dirty="0" err="1">
                <a:latin typeface="Arial Unicode MS" pitchFamily="34" charset="-122"/>
                <a:ea typeface="Arial Unicode MS" pitchFamily="34" charset="-122"/>
                <a:cs typeface="Arial Unicode MS" pitchFamily="34" charset="-122"/>
              </a:rPr>
              <a:t>overflowToDisk</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设置基于</a:t>
            </a:r>
            <a:r>
              <a:rPr lang="zh-CN" altLang="en-US" sz="1800" dirty="0" smtClean="0">
                <a:latin typeface="Arial Unicode MS" pitchFamily="34" charset="-122"/>
                <a:ea typeface="Arial Unicode MS" pitchFamily="34" charset="-122"/>
                <a:cs typeface="Arial Unicode MS" pitchFamily="34" charset="-122"/>
              </a:rPr>
              <a:t>内存的</a:t>
            </a:r>
            <a:r>
              <a:rPr lang="zh-CN" altLang="en-US" sz="1800" dirty="0">
                <a:latin typeface="Arial Unicode MS" pitchFamily="34" charset="-122"/>
                <a:ea typeface="Arial Unicode MS" pitchFamily="34" charset="-122"/>
                <a:cs typeface="Arial Unicode MS" pitchFamily="34" charset="-122"/>
              </a:rPr>
              <a:t>缓存中的对象数目达到上限后</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是否把溢出的对象写到基于硬盘的缓存中 </a:t>
            </a:r>
          </a:p>
          <a:p>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741036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54894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查询缓存</a:t>
            </a:r>
          </a:p>
        </p:txBody>
      </p:sp>
      <p:sp>
        <p:nvSpPr>
          <p:cNvPr id="43011" name="Rectangle 3"/>
          <p:cNvSpPr>
            <a:spLocks noGrp="1" noChangeArrowheads="1"/>
          </p:cNvSpPr>
          <p:nvPr>
            <p:ph type="body" idx="1"/>
          </p:nvPr>
        </p:nvSpPr>
        <p:spPr>
          <a:xfrm>
            <a:off x="395288" y="1630036"/>
            <a:ext cx="8280400" cy="4824412"/>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对于经常使用的</a:t>
            </a:r>
            <a:r>
              <a:rPr lang="zh-CN" altLang="en-US" sz="2400" b="1"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如果启用了查询缓存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当第一次执行查询语句时</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会把查询结果存放在查询缓存中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以后再次执行该查询语句时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只需从缓存中获得查询结果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从而提高查询性能</a:t>
            </a:r>
          </a:p>
          <a:p>
            <a:pPr eaLnBrk="1" hangingPunct="1"/>
            <a:r>
              <a:rPr lang="zh-CN" altLang="en-US" sz="2400" dirty="0" smtClean="0">
                <a:latin typeface="Arial Unicode MS" pitchFamily="34" charset="-122"/>
                <a:ea typeface="Arial Unicode MS" pitchFamily="34" charset="-122"/>
                <a:cs typeface="Arial Unicode MS" pitchFamily="34" charset="-122"/>
              </a:rPr>
              <a:t>查询缓存使用于如下场合</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应用程序运行时经常使用查询语句</a:t>
            </a:r>
          </a:p>
          <a:p>
            <a:pPr lvl="1" eaLnBrk="1" hangingPunct="1"/>
            <a:r>
              <a:rPr lang="zh-CN" altLang="en-US" sz="2000" dirty="0" smtClean="0">
                <a:latin typeface="Arial Unicode MS" pitchFamily="34" charset="-122"/>
                <a:ea typeface="Arial Unicode MS" pitchFamily="34" charset="-122"/>
                <a:cs typeface="Arial Unicode MS" pitchFamily="34" charset="-122"/>
              </a:rPr>
              <a:t>很少对与查询语句检索到的数据进行插入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删除和更新操作</a:t>
            </a:r>
          </a:p>
          <a:p>
            <a:pPr eaLnBrk="1" hangingPunct="1"/>
            <a:r>
              <a:rPr lang="zh-CN" altLang="en-US" sz="2400" dirty="0" smtClean="0">
                <a:latin typeface="Arial Unicode MS" pitchFamily="34" charset="-122"/>
                <a:ea typeface="Arial Unicode MS" pitchFamily="34" charset="-122"/>
                <a:cs typeface="Arial Unicode MS" pitchFamily="34" charset="-122"/>
              </a:rPr>
              <a:t>启用查询缓存的步骤</a:t>
            </a:r>
          </a:p>
          <a:p>
            <a:pPr lvl="1" eaLnBrk="1" hangingPunct="1"/>
            <a:r>
              <a:rPr lang="zh-CN" altLang="en-US" sz="2000" dirty="0" smtClean="0">
                <a:latin typeface="Arial Unicode MS" pitchFamily="34" charset="-122"/>
                <a:ea typeface="Arial Unicode MS" pitchFamily="34" charset="-122"/>
                <a:cs typeface="Arial Unicode MS" pitchFamily="34" charset="-122"/>
              </a:rPr>
              <a:t>配置二级缓存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因为查询缓存依赖于二级缓存</a:t>
            </a:r>
          </a:p>
          <a:p>
            <a:pPr lvl="1"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配置文件中启用查询缓存</a:t>
            </a:r>
          </a:p>
          <a:p>
            <a:pPr lvl="1" eaLnBrk="1" hangingPunct="1"/>
            <a:r>
              <a:rPr lang="zh-CN" altLang="en-US" sz="2000" dirty="0" smtClean="0">
                <a:latin typeface="Arial Unicode MS" pitchFamily="34" charset="-122"/>
                <a:ea typeface="Arial Unicode MS" pitchFamily="34" charset="-122"/>
                <a:cs typeface="Arial Unicode MS" pitchFamily="34" charset="-122"/>
              </a:rPr>
              <a:t>对于希望启用查询缓存的查询语句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调用 </a:t>
            </a:r>
            <a:r>
              <a:rPr lang="en-US" altLang="zh-CN" sz="2000" dirty="0" smtClean="0">
                <a:latin typeface="Arial Unicode MS" pitchFamily="34" charset="-122"/>
                <a:ea typeface="Arial Unicode MS" pitchFamily="34" charset="-122"/>
                <a:cs typeface="Arial Unicode MS" pitchFamily="34" charset="-122"/>
              </a:rPr>
              <a:t>Query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err="1" smtClean="0">
                <a:latin typeface="Arial Unicode MS" pitchFamily="34" charset="-122"/>
                <a:ea typeface="Arial Unicode MS" pitchFamily="34" charset="-122"/>
                <a:cs typeface="Arial Unicode MS" pitchFamily="34" charset="-122"/>
              </a:rPr>
              <a:t>setCacheable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p>
        </p:txBody>
      </p:sp>
    </p:spTree>
    <p:extLst>
      <p:ext uri="{BB962C8B-B14F-4D97-AF65-F5344CB8AC3E}">
        <p14:creationId xmlns:p14="http://schemas.microsoft.com/office/powerpoint/2010/main" val="247679593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4767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时间戳缓存区域</a:t>
            </a:r>
          </a:p>
        </p:txBody>
      </p:sp>
      <p:sp>
        <p:nvSpPr>
          <p:cNvPr id="44035" name="Rectangle 3"/>
          <p:cNvSpPr>
            <a:spLocks noGrp="1" noChangeArrowheads="1"/>
          </p:cNvSpPr>
          <p:nvPr>
            <p:ph type="body" idx="1"/>
          </p:nvPr>
        </p:nvSpPr>
        <p:spPr>
          <a:xfrm>
            <a:off x="285720" y="1773214"/>
            <a:ext cx="8429684" cy="4536106"/>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时间戳缓存区域存放了对于查询结果相关的表进行插入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更新或删除操作的时间戳</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通过时间戳缓存区域来判断被缓存的查询结果是否过期</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其运行过程如下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T1 </a:t>
            </a:r>
            <a:r>
              <a:rPr lang="zh-CN" altLang="en-US" sz="2000" dirty="0" smtClean="0">
                <a:latin typeface="Arial Unicode MS" pitchFamily="34" charset="-122"/>
                <a:ea typeface="Arial Unicode MS" pitchFamily="34" charset="-122"/>
                <a:cs typeface="Arial Unicode MS" pitchFamily="34" charset="-122"/>
              </a:rPr>
              <a:t>时刻执行查询操作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把查询结果存放在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记录该区域的时间戳为 </a:t>
            </a:r>
            <a:r>
              <a:rPr lang="en-US" altLang="zh-CN" sz="2000" dirty="0" smtClean="0">
                <a:latin typeface="Arial Unicode MS" pitchFamily="34" charset="-122"/>
                <a:ea typeface="Arial Unicode MS" pitchFamily="34" charset="-122"/>
                <a:cs typeface="Arial Unicode MS" pitchFamily="34" charset="-122"/>
              </a:rPr>
              <a:t>T1</a:t>
            </a:r>
          </a:p>
          <a:p>
            <a:pPr lvl="1" eaLnBrk="1" hangingPunct="1"/>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时刻对查询结果相关的表进行更新操作</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把 </a:t>
            </a:r>
            <a:r>
              <a:rPr lang="en-US" altLang="zh-CN" sz="2000" dirty="0" smtClean="0">
                <a:latin typeface="Arial Unicode MS" pitchFamily="34" charset="-122"/>
                <a:ea typeface="Arial Unicode MS" pitchFamily="34" charset="-122"/>
                <a:cs typeface="Arial Unicode MS" pitchFamily="34" charset="-122"/>
              </a:rPr>
              <a:t>T2 </a:t>
            </a:r>
            <a:r>
              <a:rPr lang="zh-CN" altLang="en-US" sz="2000" dirty="0" smtClean="0">
                <a:latin typeface="Arial Unicode MS" pitchFamily="34" charset="-122"/>
                <a:ea typeface="Arial Unicode MS" pitchFamily="34" charset="-122"/>
                <a:cs typeface="Arial Unicode MS" pitchFamily="34" charset="-122"/>
              </a:rPr>
              <a:t>时刻存放在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T3 </a:t>
            </a:r>
            <a:r>
              <a:rPr lang="zh-CN" altLang="en-US" sz="2000" dirty="0" smtClean="0">
                <a:latin typeface="Arial Unicode MS" pitchFamily="34" charset="-122"/>
                <a:ea typeface="Arial Unicode MS" pitchFamily="34" charset="-122"/>
                <a:cs typeface="Arial Unicode MS" pitchFamily="34" charset="-122"/>
              </a:rPr>
              <a:t>时刻执行查询结果前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先比较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区域的时间戳和 </a:t>
            </a:r>
            <a:r>
              <a:rPr lang="en-US" altLang="zh-CN" sz="2000" dirty="0" err="1" smtClean="0">
                <a:latin typeface="Arial Unicode MS" pitchFamily="34" charset="-122"/>
                <a:ea typeface="Arial Unicode MS" pitchFamily="34" charset="-122"/>
                <a:cs typeface="Arial Unicode MS" pitchFamily="34" charset="-122"/>
              </a:rPr>
              <a:t>UpdateTimestampCache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区域的时间戳</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&gt;T1, </a:t>
            </a:r>
            <a:r>
              <a:rPr lang="zh-CN" altLang="en-US" sz="2000" dirty="0" smtClean="0">
                <a:latin typeface="Arial Unicode MS" pitchFamily="34" charset="-122"/>
                <a:ea typeface="Arial Unicode MS" pitchFamily="34" charset="-122"/>
                <a:cs typeface="Arial Unicode MS" pitchFamily="34" charset="-122"/>
              </a:rPr>
              <a:t>那么就丢弃原先存放在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区域的查询结果</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重新到数据库中查询数据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再把结果存放到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区域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T2 &lt; T1, </a:t>
            </a:r>
            <a:r>
              <a:rPr lang="zh-CN" altLang="en-US" sz="2000" dirty="0" smtClean="0">
                <a:latin typeface="Arial Unicode MS" pitchFamily="34" charset="-122"/>
                <a:ea typeface="Arial Unicode MS" pitchFamily="34" charset="-122"/>
                <a:cs typeface="Arial Unicode MS" pitchFamily="34" charset="-122"/>
              </a:rPr>
              <a:t>直接从 </a:t>
            </a:r>
            <a:r>
              <a:rPr lang="en-US" altLang="zh-CN" sz="2000" dirty="0" err="1" smtClean="0">
                <a:latin typeface="Arial Unicode MS" pitchFamily="34" charset="-122"/>
                <a:ea typeface="Arial Unicode MS" pitchFamily="34" charset="-122"/>
                <a:cs typeface="Arial Unicode MS" pitchFamily="34" charset="-122"/>
              </a:rPr>
              <a:t>QueryCache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中获得查询结果</a:t>
            </a:r>
          </a:p>
          <a:p>
            <a:pPr lvl="1" eaLnBrk="1" hangingPunct="1">
              <a:buFontTx/>
              <a:buNone/>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6116514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43608"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Query </a:t>
            </a:r>
            <a:r>
              <a:rPr lang="zh-CN" altLang="en-US" dirty="0" smtClean="0">
                <a:latin typeface="Arial Unicode MS" pitchFamily="34" charset="-122"/>
                <a:ea typeface="Arial Unicode MS" pitchFamily="34" charset="-122"/>
                <a:cs typeface="Arial Unicode MS" pitchFamily="34" charset="-122"/>
              </a:rPr>
              <a:t>接口的 </a:t>
            </a:r>
            <a:r>
              <a:rPr lang="en-US" altLang="zh-CN" dirty="0" smtClean="0">
                <a:latin typeface="Arial Unicode MS" pitchFamily="34" charset="-122"/>
                <a:ea typeface="Arial Unicode MS" pitchFamily="34" charset="-122"/>
                <a:cs typeface="Arial Unicode MS" pitchFamily="34" charset="-122"/>
              </a:rPr>
              <a:t>iterate() </a:t>
            </a:r>
            <a:r>
              <a:rPr lang="zh-CN" altLang="en-US" dirty="0" smtClean="0">
                <a:latin typeface="Arial Unicode MS" pitchFamily="34" charset="-122"/>
                <a:ea typeface="Arial Unicode MS" pitchFamily="34" charset="-122"/>
                <a:cs typeface="Arial Unicode MS" pitchFamily="34" charset="-122"/>
              </a:rPr>
              <a:t>方法</a:t>
            </a:r>
          </a:p>
        </p:txBody>
      </p:sp>
      <p:sp>
        <p:nvSpPr>
          <p:cNvPr id="45059" name="Rectangle 3"/>
          <p:cNvSpPr>
            <a:spLocks noGrp="1" noChangeArrowheads="1"/>
          </p:cNvSpPr>
          <p:nvPr>
            <p:ph type="body" idx="1"/>
          </p:nvPr>
        </p:nvSpPr>
        <p:spPr>
          <a:xfrm>
            <a:off x="323850" y="1556792"/>
            <a:ext cx="8351838" cy="54006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接口的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a:t>
            </a:r>
          </a:p>
          <a:p>
            <a:pPr lvl="1" eaLnBrk="1" hangingPunct="1"/>
            <a:r>
              <a:rPr lang="zh-CN" altLang="en-US" sz="2000" dirty="0" smtClean="0">
                <a:latin typeface="Arial Unicode MS" pitchFamily="34" charset="-122"/>
                <a:ea typeface="Arial Unicode MS" pitchFamily="34" charset="-122"/>
                <a:cs typeface="Arial Unicode MS" pitchFamily="34" charset="-122"/>
              </a:rPr>
              <a:t>同 </a:t>
            </a:r>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一样也能执行查询操作</a:t>
            </a:r>
          </a:p>
          <a:p>
            <a:pPr lvl="1" eaLnBrk="1" hangingPunct="1"/>
            <a:r>
              <a:rPr lang="en-US" altLang="zh-CN" sz="2000" dirty="0" smtClean="0">
                <a:latin typeface="Arial Unicode MS" pitchFamily="34" charset="-122"/>
                <a:ea typeface="Arial Unicode MS" pitchFamily="34" charset="-122"/>
                <a:cs typeface="Arial Unicode MS" pitchFamily="34" charset="-122"/>
              </a:rPr>
              <a:t>list() </a:t>
            </a:r>
            <a:r>
              <a:rPr lang="zh-CN" altLang="en-US" sz="2000" dirty="0" smtClean="0">
                <a:latin typeface="Arial Unicode MS" pitchFamily="34" charset="-122"/>
                <a:ea typeface="Arial Unicode MS" pitchFamily="34" charset="-122"/>
                <a:cs typeface="Arial Unicode MS" pitchFamily="34" charset="-122"/>
              </a:rPr>
              <a:t>方法执行的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语句包含实体类对应的数据表的所有字段</a:t>
            </a:r>
          </a:p>
          <a:p>
            <a:pPr lvl="1" eaLnBrk="1" hangingPunct="1"/>
            <a:r>
              <a:rPr lang="en-US" altLang="zh-CN" sz="2000" dirty="0" err="1" smtClean="0">
                <a:latin typeface="Arial Unicode MS" pitchFamily="34" charset="-122"/>
                <a:ea typeface="Arial Unicode MS" pitchFamily="34" charset="-122"/>
                <a:cs typeface="Arial Unicode MS" pitchFamily="34" charset="-122"/>
              </a:rPr>
              <a:t>Iterator</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方法执行的</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语句中</a:t>
            </a:r>
            <a:r>
              <a:rPr lang="zh-CN" altLang="en-US" sz="2000" b="1" dirty="0" smtClean="0">
                <a:solidFill>
                  <a:srgbClr val="FF0000"/>
                </a:solidFill>
                <a:latin typeface="Arial Unicode MS" pitchFamily="34" charset="-122"/>
                <a:ea typeface="Arial Unicode MS" pitchFamily="34" charset="-122"/>
                <a:cs typeface="Arial Unicode MS" pitchFamily="34" charset="-122"/>
              </a:rPr>
              <a:t>仅包含实体类对应的数据表的 </a:t>
            </a:r>
            <a:r>
              <a:rPr lang="en-US" altLang="zh-CN" sz="2000" b="1" dirty="0" smtClean="0">
                <a:solidFill>
                  <a:srgbClr val="FF0000"/>
                </a:solidFill>
                <a:latin typeface="Arial Unicode MS" pitchFamily="34" charset="-122"/>
                <a:ea typeface="Arial Unicode MS" pitchFamily="34" charset="-122"/>
                <a:cs typeface="Arial Unicode MS" pitchFamily="34" charset="-122"/>
              </a:rPr>
              <a:t>ID </a:t>
            </a:r>
            <a:r>
              <a:rPr lang="zh-CN" altLang="en-US" sz="2000" b="1" dirty="0" smtClean="0">
                <a:solidFill>
                  <a:srgbClr val="FF0000"/>
                </a:solidFill>
                <a:latin typeface="Arial Unicode MS" pitchFamily="34" charset="-122"/>
                <a:ea typeface="Arial Unicode MS" pitchFamily="34" charset="-122"/>
                <a:cs typeface="Arial Unicode MS" pitchFamily="34" charset="-122"/>
              </a:rPr>
              <a:t>字段</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当遍历访问结果集时</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该方法先到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缓存及二级缓存中查看是否存在特定 </a:t>
            </a:r>
            <a:r>
              <a:rPr lang="en-US" altLang="zh-CN" sz="2000" b="1" dirty="0" smtClean="0">
                <a:solidFill>
                  <a:srgbClr val="FF0000"/>
                </a:solidFill>
                <a:latin typeface="Arial Unicode MS" pitchFamily="34" charset="-122"/>
                <a:ea typeface="Arial Unicode MS" pitchFamily="34" charset="-122"/>
                <a:cs typeface="Arial Unicode MS" pitchFamily="34" charset="-122"/>
              </a:rPr>
              <a:t>OID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如果存在</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就直接返回该对象</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如果不存在该对象就通过相应的 </a:t>
            </a:r>
            <a:r>
              <a:rPr lang="en-US" altLang="zh-CN" sz="2000" b="1" dirty="0" smtClean="0">
                <a:solidFill>
                  <a:srgbClr val="FF0000"/>
                </a:solidFill>
                <a:latin typeface="Arial Unicode MS" pitchFamily="34" charset="-122"/>
                <a:ea typeface="Arial Unicode MS" pitchFamily="34" charset="-122"/>
                <a:cs typeface="Arial Unicode MS" pitchFamily="34" charset="-122"/>
              </a:rPr>
              <a:t>SQL Select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语句到数据库中加载特定的实体对象</a:t>
            </a:r>
          </a:p>
          <a:p>
            <a:pPr eaLnBrk="1" hangingPunct="1"/>
            <a:r>
              <a:rPr lang="zh-CN" altLang="en-US" sz="2400" dirty="0" smtClean="0">
                <a:latin typeface="Arial Unicode MS" pitchFamily="34" charset="-122"/>
                <a:ea typeface="Arial Unicode MS" pitchFamily="34" charset="-122"/>
                <a:cs typeface="Arial Unicode MS" pitchFamily="34" charset="-122"/>
              </a:rPr>
              <a:t>大多数情况下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应考虑使用 </a:t>
            </a:r>
            <a:r>
              <a:rPr lang="en-US" altLang="zh-CN" sz="2400" dirty="0" smtClean="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方法执行查询操作</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iterator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方法仅在满足以下条件的场合</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稍微</a:t>
            </a:r>
            <a:r>
              <a:rPr lang="zh-CN" altLang="en-US" sz="2400" dirty="0" smtClean="0">
                <a:latin typeface="Arial Unicode MS" pitchFamily="34" charset="-122"/>
                <a:ea typeface="Arial Unicode MS" pitchFamily="34" charset="-122"/>
                <a:cs typeface="Arial Unicode MS" pitchFamily="34" charset="-122"/>
              </a:rPr>
              <a:t>提高查询性能</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要查询的数据表中包含大量字段</a:t>
            </a:r>
          </a:p>
          <a:p>
            <a:pPr lvl="1" eaLnBrk="1" hangingPunct="1"/>
            <a:r>
              <a:rPr lang="zh-CN" altLang="en-US" sz="2000" dirty="0" smtClean="0">
                <a:latin typeface="Arial Unicode MS" pitchFamily="34" charset="-122"/>
                <a:ea typeface="Arial Unicode MS" pitchFamily="34" charset="-122"/>
                <a:cs typeface="Arial Unicode MS" pitchFamily="34" charset="-122"/>
              </a:rPr>
              <a:t>启用了二级缓存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且二级缓存中可能已经包含了待查询的对象</a:t>
            </a:r>
          </a:p>
        </p:txBody>
      </p:sp>
    </p:spTree>
    <p:extLst>
      <p:ext uri="{BB962C8B-B14F-4D97-AF65-F5344CB8AC3E}">
        <p14:creationId xmlns:p14="http://schemas.microsoft.com/office/powerpoint/2010/main" val="5249990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204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管理 </a:t>
            </a:r>
            <a:r>
              <a:rPr lang="en-US" altLang="zh-CN" dirty="0" smtClean="0">
                <a:latin typeface="Arial Unicode MS" pitchFamily="34" charset="-122"/>
                <a:ea typeface="Arial Unicode MS" pitchFamily="34" charset="-122"/>
                <a:cs typeface="Arial Unicode MS" pitchFamily="34" charset="-122"/>
              </a:rPr>
              <a:t>Session</a:t>
            </a:r>
          </a:p>
        </p:txBody>
      </p:sp>
      <p:sp>
        <p:nvSpPr>
          <p:cNvPr id="51203" name="Rectangle 3"/>
          <p:cNvSpPr>
            <a:spLocks noGrp="1" noChangeArrowheads="1"/>
          </p:cNvSpPr>
          <p:nvPr>
            <p:ph type="body" idx="1"/>
          </p:nvPr>
        </p:nvSpPr>
        <p:spPr>
          <a:xfrm>
            <a:off x="323850" y="1700808"/>
            <a:ext cx="8424863" cy="3981767"/>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自身提供了三种管理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对象的方法</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委托程序管理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hibernate.current_session_context_class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属性用于指定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管理方式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可选值包括</a:t>
            </a:r>
          </a:p>
          <a:p>
            <a:pPr lvl="1"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thread</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对象的生命周期与本地线程绑定</a:t>
            </a:r>
          </a:p>
          <a:p>
            <a:pPr lvl="1" eaLnBrk="1" hangingPunct="1"/>
            <a:r>
              <a:rPr lang="en-US" altLang="zh-CN" sz="2000" dirty="0" err="1" smtClean="0">
                <a:latin typeface="Arial Unicode MS" pitchFamily="34" charset="-122"/>
                <a:ea typeface="Arial Unicode MS" pitchFamily="34" charset="-122"/>
                <a:cs typeface="Arial Unicode MS" pitchFamily="34" charset="-122"/>
              </a:rPr>
              <a:t>jta</a:t>
            </a:r>
            <a:r>
              <a:rPr lang="en-US" altLang="zh-CN" sz="2000" dirty="0" smtClean="0">
                <a:latin typeface="Arial Unicode MS" pitchFamily="34" charset="-122"/>
                <a:ea typeface="Arial Unicode MS" pitchFamily="34" charset="-122"/>
                <a:cs typeface="Arial Unicode MS" pitchFamily="34" charset="-122"/>
              </a:rPr>
              <a:t>*: Session </a:t>
            </a:r>
            <a:r>
              <a:rPr lang="zh-CN" altLang="en-US" sz="2000" dirty="0" smtClean="0">
                <a:latin typeface="Arial Unicode MS" pitchFamily="34" charset="-122"/>
                <a:ea typeface="Arial Unicode MS" pitchFamily="34" charset="-122"/>
                <a:cs typeface="Arial Unicode MS" pitchFamily="34" charset="-122"/>
              </a:rPr>
              <a:t>对象的生命周期与 </a:t>
            </a:r>
            <a:r>
              <a:rPr lang="en-US" altLang="zh-CN" sz="2000" dirty="0" smtClean="0">
                <a:latin typeface="Arial Unicode MS" pitchFamily="34" charset="-122"/>
                <a:ea typeface="Arial Unicode MS" pitchFamily="34" charset="-122"/>
                <a:cs typeface="Arial Unicode MS" pitchFamily="34" charset="-122"/>
              </a:rPr>
              <a:t>JTA </a:t>
            </a:r>
            <a:r>
              <a:rPr lang="zh-CN" altLang="en-US" sz="2000" dirty="0" smtClean="0">
                <a:latin typeface="Arial Unicode MS" pitchFamily="34" charset="-122"/>
                <a:ea typeface="Arial Unicode MS" pitchFamily="34" charset="-122"/>
                <a:cs typeface="Arial Unicode MS" pitchFamily="34" charset="-122"/>
              </a:rPr>
              <a:t>事务绑定</a:t>
            </a:r>
          </a:p>
          <a:p>
            <a:pPr lvl="1" eaLnBrk="1" hangingPunct="1"/>
            <a:r>
              <a:rPr lang="en-US" altLang="zh-CN" sz="2000" dirty="0" smtClean="0">
                <a:latin typeface="Arial Unicode MS" pitchFamily="34" charset="-122"/>
                <a:ea typeface="Arial Unicode MS" pitchFamily="34" charset="-122"/>
                <a:cs typeface="Arial Unicode MS" pitchFamily="34" charset="-122"/>
              </a:rPr>
              <a:t>managed: Hibernate </a:t>
            </a:r>
            <a:r>
              <a:rPr lang="zh-CN" altLang="en-US" sz="2000" dirty="0" smtClean="0">
                <a:latin typeface="Arial Unicode MS" pitchFamily="34" charset="-122"/>
                <a:ea typeface="Arial Unicode MS" pitchFamily="34" charset="-122"/>
                <a:cs typeface="Arial Unicode MS" pitchFamily="34" charset="-122"/>
              </a:rPr>
              <a:t>委托程序来管理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对象的生命周期</a:t>
            </a:r>
          </a:p>
        </p:txBody>
      </p:sp>
    </p:spTree>
    <p:extLst>
      <p:ext uri="{BB962C8B-B14F-4D97-AF65-F5344CB8AC3E}">
        <p14:creationId xmlns:p14="http://schemas.microsoft.com/office/powerpoint/2010/main" val="9061609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95288" y="629816"/>
            <a:ext cx="8353425"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对象的生命周期与本地线程绑定</a:t>
            </a:r>
          </a:p>
        </p:txBody>
      </p:sp>
      <p:sp>
        <p:nvSpPr>
          <p:cNvPr id="52227" name="Rectangle 3"/>
          <p:cNvSpPr>
            <a:spLocks noGrp="1" noChangeArrowheads="1"/>
          </p:cNvSpPr>
          <p:nvPr>
            <p:ph type="body" idx="1"/>
          </p:nvPr>
        </p:nvSpPr>
        <p:spPr>
          <a:xfrm>
            <a:off x="143321" y="1794153"/>
            <a:ext cx="8893175" cy="4875207"/>
          </a:xfrm>
        </p:spPr>
        <p:txBody>
          <a:bodyPr/>
          <a:lstStyle/>
          <a:p>
            <a:pPr eaLnBrk="1" hangingPunct="1"/>
            <a:r>
              <a:rPr lang="zh-CN" altLang="en-US" sz="2200" dirty="0" smtClean="0">
                <a:latin typeface="Arial Unicode MS" pitchFamily="34" charset="-122"/>
                <a:ea typeface="Arial Unicode MS" pitchFamily="34" charset="-122"/>
                <a:cs typeface="Arial Unicode MS" pitchFamily="34" charset="-122"/>
              </a:rPr>
              <a:t>如果把 </a:t>
            </a:r>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配置文件的 </a:t>
            </a:r>
            <a:r>
              <a:rPr lang="en-US" altLang="zh-CN" sz="2200" dirty="0" err="1" smtClean="0">
                <a:latin typeface="Arial Unicode MS" pitchFamily="34" charset="-122"/>
                <a:ea typeface="Arial Unicode MS" pitchFamily="34" charset="-122"/>
                <a:cs typeface="Arial Unicode MS" pitchFamily="34" charset="-122"/>
              </a:rPr>
              <a:t>hibernate.current_session_context_class</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属性值设为 </a:t>
            </a:r>
            <a:r>
              <a:rPr lang="en-US" altLang="zh-CN" sz="2200" dirty="0" smtClean="0">
                <a:latin typeface="Arial Unicode MS" pitchFamily="34" charset="-122"/>
                <a:ea typeface="Arial Unicode MS" pitchFamily="34" charset="-122"/>
                <a:cs typeface="Arial Unicode MS" pitchFamily="34" charset="-122"/>
              </a:rPr>
              <a:t>thread, Hibernate </a:t>
            </a:r>
            <a:r>
              <a:rPr lang="zh-CN" altLang="en-US" sz="2200" dirty="0" smtClean="0">
                <a:latin typeface="Arial Unicode MS" pitchFamily="34" charset="-122"/>
                <a:ea typeface="Arial Unicode MS" pitchFamily="34" charset="-122"/>
                <a:cs typeface="Arial Unicode MS" pitchFamily="34" charset="-122"/>
              </a:rPr>
              <a:t>就会按照与本地线程绑定的方式来管理 </a:t>
            </a:r>
            <a:r>
              <a:rPr lang="en-US" altLang="zh-CN" sz="2200" dirty="0" smtClean="0">
                <a:latin typeface="Arial Unicode MS" pitchFamily="34" charset="-122"/>
                <a:ea typeface="Arial Unicode MS" pitchFamily="34" charset="-122"/>
                <a:cs typeface="Arial Unicode MS" pitchFamily="34" charset="-122"/>
              </a:rPr>
              <a:t>Session</a:t>
            </a: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按一下规则把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与本地线程绑定</a:t>
            </a:r>
          </a:p>
          <a:p>
            <a:pPr lvl="1" eaLnBrk="1" hangingPunct="1"/>
            <a:r>
              <a:rPr lang="zh-CN" altLang="en-US" sz="1800" dirty="0" smtClean="0">
                <a:latin typeface="Arial Unicode MS" pitchFamily="34" charset="-122"/>
                <a:ea typeface="Arial Unicode MS" pitchFamily="34" charset="-122"/>
                <a:cs typeface="Arial Unicode MS" pitchFamily="34" charset="-122"/>
              </a:rPr>
              <a:t>当一个线程</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第一次调用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该方法将返回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提交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Hibernate </a:t>
            </a:r>
            <a:r>
              <a:rPr lang="zh-CN" altLang="en-US" sz="1800" dirty="0" smtClean="0">
                <a:latin typeface="Arial Unicode MS" pitchFamily="34" charset="-122"/>
                <a:ea typeface="Arial Unicode MS" pitchFamily="34" charset="-122"/>
                <a:cs typeface="Arial Unicode MS" pitchFamily="34" charset="-122"/>
              </a:rPr>
              <a:t>会自动</a:t>
            </a:r>
            <a:r>
              <a:rPr lang="en-US" altLang="zh-CN" sz="1800" dirty="0" smtClean="0">
                <a:latin typeface="Arial Unicode MS" pitchFamily="34" charset="-122"/>
                <a:ea typeface="Arial Unicode MS" pitchFamily="34" charset="-122"/>
                <a:cs typeface="Arial Unicode MS" pitchFamily="34" charset="-122"/>
              </a:rPr>
              <a:t>flush</a:t>
            </a:r>
            <a:r>
              <a:rPr lang="zh-CN" altLang="en-US"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对象的缓存</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然后提交事务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撤销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对象关联的事务时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也会自动关闭 </a:t>
            </a:r>
            <a:r>
              <a:rPr lang="en-US" altLang="zh-CN" sz="1800" dirty="0" err="1" smtClean="0">
                <a:latin typeface="Arial Unicode MS" pitchFamily="34" charset="-122"/>
                <a:ea typeface="Arial Unicode MS" pitchFamily="34" charset="-122"/>
                <a:cs typeface="Arial Unicode MS" pitchFamily="34" charset="-122"/>
              </a:rPr>
              <a:t>sessionA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p>
          <a:p>
            <a:pPr lvl="1" eaLnBrk="1" hangingPunct="1"/>
            <a:r>
              <a:rPr lang="zh-CN" altLang="en-US" sz="1800" dirty="0" smtClean="0">
                <a:latin typeface="Arial Unicode MS" pitchFamily="34" charset="-122"/>
                <a:ea typeface="Arial Unicode MS" pitchFamily="34" charset="-122"/>
                <a:cs typeface="Arial Unicode MS" pitchFamily="34" charset="-122"/>
              </a:rPr>
              <a:t>若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再次调用 </a:t>
            </a:r>
            <a:r>
              <a:rPr lang="en-US" altLang="zh-CN" sz="1800" dirty="0" err="1" smtClean="0">
                <a:latin typeface="Arial Unicode MS" pitchFamily="34" charset="-122"/>
                <a:ea typeface="Arial Unicode MS" pitchFamily="34" charset="-122"/>
                <a:cs typeface="Arial Unicode MS" pitchFamily="34" charset="-122"/>
              </a:rPr>
              <a:t>SessionFactory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对象的 </a:t>
            </a:r>
            <a:r>
              <a:rPr lang="en-US" altLang="zh-CN" sz="1800" dirty="0" err="1" smtClean="0">
                <a:latin typeface="Arial Unicode MS" pitchFamily="34" charset="-122"/>
                <a:ea typeface="Arial Unicode MS" pitchFamily="34" charset="-122"/>
                <a:cs typeface="Arial Unicode MS" pitchFamily="34" charset="-122"/>
              </a:rPr>
              <a:t>getCurrentSession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该方法会又创建一个新的 </a:t>
            </a:r>
            <a:r>
              <a:rPr lang="en-US" altLang="zh-CN" sz="1800" dirty="0" smtClean="0">
                <a:latin typeface="Arial Unicode MS" pitchFamily="34" charset="-122"/>
                <a:ea typeface="Arial Unicode MS" pitchFamily="34" charset="-122"/>
                <a:cs typeface="Arial Unicode MS" pitchFamily="34" charset="-122"/>
              </a:rPr>
              <a:t>Session(</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把该对象与 </a:t>
            </a:r>
            <a:r>
              <a:rPr lang="en-US" altLang="zh-CN" sz="1800" dirty="0" err="1" smtClean="0">
                <a:latin typeface="Arial Unicode MS" pitchFamily="34" charset="-122"/>
                <a:ea typeface="Arial Unicode MS" pitchFamily="34" charset="-122"/>
                <a:cs typeface="Arial Unicode MS" pitchFamily="34" charset="-122"/>
              </a:rPr>
              <a:t>threadA</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绑定</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并将 </a:t>
            </a:r>
            <a:r>
              <a:rPr lang="en-US" altLang="zh-CN" sz="1800" dirty="0" err="1" smtClean="0">
                <a:latin typeface="Arial Unicode MS" pitchFamily="34" charset="-122"/>
                <a:ea typeface="Arial Unicode MS" pitchFamily="34" charset="-122"/>
                <a:cs typeface="Arial Unicode MS" pitchFamily="34" charset="-122"/>
              </a:rPr>
              <a:t>sessionB</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返回 </a:t>
            </a:r>
          </a:p>
        </p:txBody>
      </p:sp>
    </p:spTree>
    <p:extLst>
      <p:ext uri="{BB962C8B-B14F-4D97-AF65-F5344CB8AC3E}">
        <p14:creationId xmlns:p14="http://schemas.microsoft.com/office/powerpoint/2010/main" val="232721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845840"/>
            <a:ext cx="8569770" cy="638944"/>
          </a:xfrm>
          <a:noFill/>
        </p:spPr>
        <p:txBody>
          <a:bodyPr>
            <a:noAutofit/>
          </a:bodyPr>
          <a:lstStyle/>
          <a:p>
            <a:pPr eaLnBrk="1" hangingPunct="1"/>
            <a:r>
              <a:rPr lang="en-US" altLang="zh-CN" sz="3200" dirty="0" smtClean="0">
                <a:solidFill>
                  <a:schemeClr val="tx1"/>
                </a:solidFill>
                <a:latin typeface="Arial Unicode MS" pitchFamily="34" charset="-122"/>
                <a:ea typeface="Arial Unicode MS" pitchFamily="34" charset="-122"/>
                <a:cs typeface="Arial Unicode MS" pitchFamily="34" charset="-122"/>
              </a:rPr>
              <a:t>4. </a:t>
            </a:r>
            <a:r>
              <a:rPr lang="zh-CN" altLang="en-US" sz="3200" dirty="0" smtClean="0">
                <a:solidFill>
                  <a:schemeClr val="tx1"/>
                </a:solidFill>
                <a:latin typeface="Arial Unicode MS" pitchFamily="34" charset="-122"/>
                <a:ea typeface="Arial Unicode MS" pitchFamily="34" charset="-122"/>
                <a:cs typeface="Arial Unicode MS" pitchFamily="34" charset="-122"/>
              </a:rPr>
              <a:t>通过 </a:t>
            </a:r>
            <a:r>
              <a:rPr lang="en-US" altLang="zh-CN" sz="3200" dirty="0" smtClean="0">
                <a:solidFill>
                  <a:schemeClr val="tx1"/>
                </a:solidFill>
                <a:latin typeface="Arial Unicode MS" pitchFamily="34" charset="-122"/>
                <a:ea typeface="Arial Unicode MS" pitchFamily="34" charset="-122"/>
                <a:cs typeface="Arial Unicode MS" pitchFamily="34" charset="-122"/>
              </a:rPr>
              <a:t>Hibernate API </a:t>
            </a:r>
            <a:r>
              <a:rPr lang="zh-CN" altLang="en-US" sz="3200" dirty="0" smtClean="0">
                <a:solidFill>
                  <a:schemeClr val="tx1"/>
                </a:solidFill>
                <a:latin typeface="Arial Unicode MS" pitchFamily="34" charset="-122"/>
                <a:ea typeface="Arial Unicode MS" pitchFamily="34" charset="-122"/>
                <a:cs typeface="Arial Unicode MS" pitchFamily="34" charset="-122"/>
              </a:rPr>
              <a:t>编写访问数据库的代码</a:t>
            </a:r>
          </a:p>
        </p:txBody>
      </p:sp>
      <p:sp>
        <p:nvSpPr>
          <p:cNvPr id="21507" name="Rectangle 3"/>
          <p:cNvSpPr>
            <a:spLocks noGrp="1" noChangeArrowheads="1"/>
          </p:cNvSpPr>
          <p:nvPr>
            <p:ph type="body" idx="1"/>
          </p:nvPr>
        </p:nvSpPr>
        <p:spPr>
          <a:xfrm>
            <a:off x="466725" y="1557040"/>
            <a:ext cx="4392613" cy="719137"/>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测试代码</a:t>
            </a:r>
          </a:p>
        </p:txBody>
      </p:sp>
      <p:sp>
        <p:nvSpPr>
          <p:cNvPr id="21509" name="Rectangle 9"/>
          <p:cNvSpPr>
            <a:spLocks noChangeArrowheads="1"/>
          </p:cNvSpPr>
          <p:nvPr/>
        </p:nvSpPr>
        <p:spPr bwMode="auto">
          <a:xfrm>
            <a:off x="466725" y="5660727"/>
            <a:ext cx="5761038" cy="719138"/>
          </a:xfrm>
          <a:prstGeom prst="rect">
            <a:avLst/>
          </a:prstGeom>
          <a:noFill/>
          <a:ln w="9525">
            <a:noFill/>
            <a:miter lim="800000"/>
            <a:headEnd/>
            <a:tailEnd/>
          </a:ln>
        </p:spPr>
        <p:txBody>
          <a:bodyPr/>
          <a:lstStyle/>
          <a:p>
            <a:pPr marL="342900" indent="-342900">
              <a:spcBef>
                <a:spcPct val="20000"/>
              </a:spcBef>
              <a:buFontTx/>
              <a:buChar char="•"/>
            </a:pPr>
            <a:r>
              <a:rPr lang="zh-CN" altLang="en-US" sz="2800">
                <a:latin typeface="Arial Unicode MS" pitchFamily="34" charset="-122"/>
                <a:ea typeface="Arial Unicode MS" pitchFamily="34" charset="-122"/>
                <a:cs typeface="Arial Unicode MS" pitchFamily="34" charset="-122"/>
              </a:rPr>
              <a:t>下边是控制台输出的 </a:t>
            </a:r>
            <a:r>
              <a:rPr lang="en-US" altLang="zh-CN" sz="2800">
                <a:latin typeface="Arial Unicode MS" pitchFamily="34" charset="-122"/>
                <a:ea typeface="Arial Unicode MS" pitchFamily="34" charset="-122"/>
                <a:cs typeface="Arial Unicode MS" pitchFamily="34" charset="-122"/>
              </a:rPr>
              <a:t>SQL </a:t>
            </a:r>
            <a:r>
              <a:rPr lang="zh-CN" altLang="en-US" sz="2800">
                <a:latin typeface="Arial Unicode MS" pitchFamily="34" charset="-122"/>
                <a:ea typeface="Arial Unicode MS" pitchFamily="34" charset="-122"/>
                <a:cs typeface="Arial Unicode MS" pitchFamily="34" charset="-122"/>
              </a:rPr>
              <a:t>语句</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026" y="2073790"/>
            <a:ext cx="7839105" cy="351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026" y="6256040"/>
            <a:ext cx="66579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78404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0994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批量处理数据</a:t>
            </a:r>
          </a:p>
        </p:txBody>
      </p:sp>
      <p:sp>
        <p:nvSpPr>
          <p:cNvPr id="46083" name="Rectangle 3"/>
          <p:cNvSpPr>
            <a:spLocks noGrp="1" noChangeArrowheads="1"/>
          </p:cNvSpPr>
          <p:nvPr>
            <p:ph type="body" idx="1"/>
          </p:nvPr>
        </p:nvSpPr>
        <p:spPr>
          <a:xfrm>
            <a:off x="250825" y="1762472"/>
            <a:ext cx="8424863" cy="411480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批量处理数据是指在一个事务中处理大量数据</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在应用层进行批量操作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主要有以下方式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Session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HQL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err="1" smtClean="0">
                <a:latin typeface="Arial Unicode MS" pitchFamily="34" charset="-122"/>
                <a:ea typeface="Arial Unicode MS" pitchFamily="34" charset="-122"/>
                <a:cs typeface="Arial Unicode MS" pitchFamily="34" charset="-122"/>
              </a:rPr>
              <a:t>StatelessSession</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通过 </a:t>
            </a:r>
            <a:r>
              <a:rPr lang="en-US" altLang="zh-CN" sz="2000" b="1" dirty="0" smtClean="0">
                <a:solidFill>
                  <a:srgbClr val="FF3300"/>
                </a:solidFill>
                <a:latin typeface="Arial Unicode MS" pitchFamily="34" charset="-122"/>
                <a:ea typeface="Arial Unicode MS" pitchFamily="34" charset="-122"/>
                <a:cs typeface="Arial Unicode MS" pitchFamily="34" charset="-122"/>
              </a:rPr>
              <a:t>JDBC API</a:t>
            </a:r>
          </a:p>
        </p:txBody>
      </p:sp>
    </p:spTree>
    <p:extLst>
      <p:ext uri="{BB962C8B-B14F-4D97-AF65-F5344CB8AC3E}">
        <p14:creationId xmlns:p14="http://schemas.microsoft.com/office/powerpoint/2010/main" val="159801979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64292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7107" name="Rectangle 3"/>
          <p:cNvSpPr>
            <a:spLocks noGrp="1" noChangeArrowheads="1"/>
          </p:cNvSpPr>
          <p:nvPr>
            <p:ph type="body" idx="1"/>
          </p:nvPr>
        </p:nvSpPr>
        <p:spPr>
          <a:xfrm>
            <a:off x="323850" y="1673249"/>
            <a:ext cx="8496300" cy="5113337"/>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及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方法都会把处理的对象存放在自己的缓存中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如果通过一个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对象来处理大量持久化对象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应该</a:t>
            </a:r>
            <a:r>
              <a:rPr lang="zh-CN" altLang="en-US" sz="2400" b="1" dirty="0" smtClean="0">
                <a:solidFill>
                  <a:srgbClr val="FF0000"/>
                </a:solidFill>
                <a:latin typeface="Arial Unicode MS" pitchFamily="34" charset="-122"/>
                <a:ea typeface="Arial Unicode MS" pitchFamily="34" charset="-122"/>
                <a:cs typeface="Arial Unicode MS" pitchFamily="34" charset="-122"/>
              </a:rPr>
              <a:t>及时从缓存中清空已经处理完毕并且不会再访问的对象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具体的做法是</a:t>
            </a:r>
            <a:r>
              <a:rPr lang="zh-CN" altLang="en-US" sz="2400" b="1" dirty="0" smtClean="0">
                <a:solidFill>
                  <a:srgbClr val="FF0000"/>
                </a:solidFill>
                <a:latin typeface="Arial Unicode MS" pitchFamily="34" charset="-122"/>
                <a:ea typeface="Arial Unicode MS" pitchFamily="34" charset="-122"/>
                <a:cs typeface="Arial Unicode MS" pitchFamily="34" charset="-122"/>
              </a:rPr>
              <a:t>在处理完一个对象或小批量对象后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立即调用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flush()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方法刷新缓存</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然后在调用 </a:t>
            </a:r>
            <a:r>
              <a:rPr lang="en-US" altLang="zh-CN" sz="2400" b="1" dirty="0" smtClean="0">
                <a:solidFill>
                  <a:srgbClr val="FF0000"/>
                </a:solidFill>
                <a:latin typeface="Arial Unicode MS" pitchFamily="34" charset="-122"/>
                <a:ea typeface="Arial Unicode MS" pitchFamily="34" charset="-122"/>
                <a:cs typeface="Arial Unicode MS" pitchFamily="34" charset="-122"/>
              </a:rPr>
              <a:t>clear()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方法清空缓存</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来进行处理操作会受到以下约束</a:t>
            </a:r>
          </a:p>
          <a:p>
            <a:pPr lvl="1" eaLnBrk="1" hangingPunct="1"/>
            <a:r>
              <a:rPr lang="zh-CN" altLang="en-US" sz="2000" dirty="0" smtClean="0">
                <a:latin typeface="Arial Unicode MS" pitchFamily="34" charset="-122"/>
                <a:ea typeface="Arial Unicode MS" pitchFamily="34" charset="-122"/>
                <a:cs typeface="Arial Unicode MS" pitchFamily="34" charset="-122"/>
              </a:rPr>
              <a:t>需要在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配置文件中设置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单次批量处理的数目</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应保证每次向数据库发送的批量的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语句数目与 </a:t>
            </a:r>
            <a:r>
              <a:rPr lang="en-US" altLang="zh-CN" sz="2000" dirty="0" err="1" smtClean="0">
                <a:latin typeface="Arial Unicode MS" pitchFamily="34" charset="-122"/>
                <a:ea typeface="Arial Unicode MS" pitchFamily="34" charset="-122"/>
                <a:cs typeface="Arial Unicode MS" pitchFamily="34" charset="-122"/>
              </a:rPr>
              <a:t>batch_size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属性一致</a:t>
            </a:r>
          </a:p>
          <a:p>
            <a:pPr lvl="1" eaLnBrk="1" hangingPunct="1"/>
            <a:r>
              <a:rPr lang="zh-CN" altLang="en-US" sz="2000" dirty="0" smtClean="0">
                <a:latin typeface="Arial Unicode MS" pitchFamily="34" charset="-122"/>
                <a:ea typeface="Arial Unicode MS" pitchFamily="34" charset="-122"/>
                <a:cs typeface="Arial Unicode MS" pitchFamily="34" charset="-122"/>
              </a:rPr>
              <a:t>若对象采用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则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无法在 </a:t>
            </a:r>
            <a:r>
              <a:rPr lang="en-US" altLang="zh-CN" sz="2000" dirty="0" smtClean="0">
                <a:latin typeface="Arial Unicode MS" pitchFamily="34" charset="-122"/>
                <a:ea typeface="Arial Unicode MS" pitchFamily="34" charset="-122"/>
                <a:cs typeface="Arial Unicode MS" pitchFamily="34" charset="-122"/>
              </a:rPr>
              <a:t>JDBC </a:t>
            </a:r>
            <a:r>
              <a:rPr lang="zh-CN" altLang="en-US" sz="2000" dirty="0" smtClean="0">
                <a:latin typeface="Arial Unicode MS" pitchFamily="34" charset="-122"/>
                <a:ea typeface="Arial Unicode MS" pitchFamily="34" charset="-122"/>
                <a:cs typeface="Arial Unicode MS" pitchFamily="34" charset="-122"/>
              </a:rPr>
              <a:t>层进行批量插入操作</a:t>
            </a:r>
          </a:p>
          <a:p>
            <a:pPr lvl="1" eaLnBrk="1" hangingPunct="1"/>
            <a:r>
              <a:rPr lang="zh-CN" altLang="en-US" sz="2000" dirty="0" smtClean="0">
                <a:latin typeface="Arial Unicode MS" pitchFamily="34" charset="-122"/>
                <a:ea typeface="Arial Unicode MS" pitchFamily="34" charset="-122"/>
                <a:cs typeface="Arial Unicode MS" pitchFamily="34" charset="-122"/>
              </a:rPr>
              <a:t>进行批量操作时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建议关闭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的二级缓存</a:t>
            </a:r>
          </a:p>
        </p:txBody>
      </p:sp>
    </p:spTree>
    <p:extLst>
      <p:ext uri="{BB962C8B-B14F-4D97-AF65-F5344CB8AC3E}">
        <p14:creationId xmlns:p14="http://schemas.microsoft.com/office/powerpoint/2010/main" val="18781089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89995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8131" name="Rectangle 3"/>
          <p:cNvSpPr>
            <a:spLocks noGrp="1" noChangeArrowheads="1"/>
          </p:cNvSpPr>
          <p:nvPr>
            <p:ph type="body" idx="1"/>
          </p:nvPr>
        </p:nvSpPr>
        <p:spPr>
          <a:xfrm>
            <a:off x="323850" y="2041370"/>
            <a:ext cx="82804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批量插入数据</a:t>
            </a:r>
            <a:r>
              <a:rPr lang="en-US" altLang="zh-CN" sz="2400" smtClean="0">
                <a:latin typeface="Arial Unicode MS" pitchFamily="34" charset="-122"/>
                <a:ea typeface="Arial Unicode MS" pitchFamily="34" charset="-122"/>
                <a:cs typeface="Arial Unicode MS" pitchFamily="34" charset="-122"/>
              </a:rPr>
              <a:t>:</a:t>
            </a:r>
          </a:p>
        </p:txBody>
      </p:sp>
      <p:pic>
        <p:nvPicPr>
          <p:cNvPr id="48132" name="Picture 4"/>
          <p:cNvPicPr>
            <a:picLocks noChangeAspect="1" noChangeArrowheads="1"/>
          </p:cNvPicPr>
          <p:nvPr/>
        </p:nvPicPr>
        <p:blipFill>
          <a:blip r:embed="rId2"/>
          <a:srcRect/>
          <a:stretch>
            <a:fillRect/>
          </a:stretch>
        </p:blipFill>
        <p:spPr bwMode="auto">
          <a:xfrm>
            <a:off x="900112" y="2617632"/>
            <a:ext cx="4133707" cy="2899599"/>
          </a:xfrm>
          <a:prstGeom prst="rect">
            <a:avLst/>
          </a:prstGeom>
          <a:noFill/>
          <a:ln w="9525">
            <a:noFill/>
            <a:miter lim="800000"/>
            <a:headEnd/>
            <a:tailEnd/>
          </a:ln>
        </p:spPr>
      </p:pic>
    </p:spTree>
    <p:extLst>
      <p:ext uri="{BB962C8B-B14F-4D97-AF65-F5344CB8AC3E}">
        <p14:creationId xmlns:p14="http://schemas.microsoft.com/office/powerpoint/2010/main" val="86431682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576" y="55780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49155" name="Rectangle 3"/>
          <p:cNvSpPr>
            <a:spLocks noGrp="1" noChangeArrowheads="1"/>
          </p:cNvSpPr>
          <p:nvPr>
            <p:ph type="body" idx="1"/>
          </p:nvPr>
        </p:nvSpPr>
        <p:spPr>
          <a:xfrm>
            <a:off x="250825" y="1635692"/>
            <a:ext cx="8569325" cy="3168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批量更新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在进行批量更新时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如果一下子把所有对象都加载到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然后再缓存中一一更新</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显然是不可取的</a:t>
            </a:r>
          </a:p>
          <a:p>
            <a:pPr eaLnBrk="1" hangingPunct="1"/>
            <a:r>
              <a:rPr lang="zh-CN" altLang="en-US" sz="2400" dirty="0" smtClean="0">
                <a:latin typeface="Arial Unicode MS" pitchFamily="34" charset="-122"/>
                <a:ea typeface="Arial Unicode MS" pitchFamily="34" charset="-122"/>
                <a:cs typeface="Arial Unicode MS" pitchFamily="34" charset="-122"/>
              </a:rPr>
              <a:t>使用可滚动的结果集 </a:t>
            </a:r>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该对象中实际上并不包含任何对象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只包含用于在线定位记录的游标</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只有当程序遍历访问 </a:t>
            </a:r>
            <a:r>
              <a:rPr lang="en-US" altLang="zh-CN" sz="2400" dirty="0" err="1" smtClean="0">
                <a:latin typeface="Arial Unicode MS" pitchFamily="34" charset="-122"/>
                <a:ea typeface="Arial Unicode MS" pitchFamily="34" charset="-122"/>
                <a:cs typeface="Arial Unicode MS" pitchFamily="34" charset="-122"/>
              </a:rPr>
              <a:t>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对象的特定元素时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它才会到数据库中加载相应的对象</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en-US" altLang="zh-CN" sz="2400" dirty="0" err="1" smtClean="0">
                <a:latin typeface="Arial Unicode MS" pitchFamily="34" charset="-122"/>
                <a:ea typeface="Arial Unicode MS" pitchFamily="34" charset="-122"/>
                <a:cs typeface="Arial Unicode MS" pitchFamily="34" charset="-122"/>
              </a:rPr>
              <a:t>org.hibernate.ScrollableResults</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对象由 </a:t>
            </a:r>
            <a:r>
              <a:rPr lang="en-US" altLang="zh-CN" sz="2400" dirty="0" smtClean="0">
                <a:latin typeface="Arial Unicode MS" pitchFamily="34" charset="-122"/>
                <a:ea typeface="Arial Unicode MS" pitchFamily="34" charset="-122"/>
                <a:cs typeface="Arial Unicode MS" pitchFamily="34" charset="-122"/>
              </a:rPr>
              <a:t>Query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scroll </a:t>
            </a:r>
            <a:r>
              <a:rPr lang="zh-CN" altLang="en-US" sz="2400" dirty="0" smtClean="0">
                <a:latin typeface="Arial Unicode MS" pitchFamily="34" charset="-122"/>
                <a:ea typeface="Arial Unicode MS" pitchFamily="34" charset="-122"/>
                <a:cs typeface="Arial Unicode MS" pitchFamily="34" charset="-122"/>
              </a:rPr>
              <a:t>方法返回</a:t>
            </a:r>
          </a:p>
        </p:txBody>
      </p:sp>
      <p:pic>
        <p:nvPicPr>
          <p:cNvPr id="49156" name="Picture 4"/>
          <p:cNvPicPr>
            <a:picLocks noChangeAspect="1" noChangeArrowheads="1"/>
          </p:cNvPicPr>
          <p:nvPr/>
        </p:nvPicPr>
        <p:blipFill>
          <a:blip r:embed="rId2"/>
          <a:srcRect/>
          <a:stretch>
            <a:fillRect/>
          </a:stretch>
        </p:blipFill>
        <p:spPr bwMode="auto">
          <a:xfrm>
            <a:off x="1763713" y="4588442"/>
            <a:ext cx="5832475" cy="2273300"/>
          </a:xfrm>
          <a:prstGeom prst="rect">
            <a:avLst/>
          </a:prstGeom>
          <a:noFill/>
          <a:ln w="9525">
            <a:noFill/>
            <a:miter lim="800000"/>
            <a:headEnd/>
            <a:tailEnd/>
          </a:ln>
        </p:spPr>
      </p:pic>
    </p:spTree>
    <p:extLst>
      <p:ext uri="{BB962C8B-B14F-4D97-AF65-F5344CB8AC3E}">
        <p14:creationId xmlns:p14="http://schemas.microsoft.com/office/powerpoint/2010/main" val="95141564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90663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通过 </a:t>
            </a:r>
            <a:r>
              <a:rPr lang="en-US" altLang="zh-CN" dirty="0" smtClean="0">
                <a:latin typeface="Arial Unicode MS" pitchFamily="34" charset="-122"/>
                <a:ea typeface="Arial Unicode MS" pitchFamily="34" charset="-122"/>
                <a:cs typeface="Arial Unicode MS" pitchFamily="34" charset="-122"/>
              </a:rPr>
              <a:t>HQL </a:t>
            </a:r>
            <a:r>
              <a:rPr lang="zh-CN" altLang="en-US" dirty="0" smtClean="0">
                <a:latin typeface="Arial Unicode MS" pitchFamily="34" charset="-122"/>
                <a:ea typeface="Arial Unicode MS" pitchFamily="34" charset="-122"/>
                <a:cs typeface="Arial Unicode MS" pitchFamily="34" charset="-122"/>
              </a:rPr>
              <a:t>来进行批量操作</a:t>
            </a:r>
          </a:p>
        </p:txBody>
      </p:sp>
      <p:sp>
        <p:nvSpPr>
          <p:cNvPr id="50179" name="Rectangle 3"/>
          <p:cNvSpPr>
            <a:spLocks noGrp="1" noChangeArrowheads="1"/>
          </p:cNvSpPr>
          <p:nvPr>
            <p:ph type="body" idx="1"/>
          </p:nvPr>
        </p:nvSpPr>
        <p:spPr>
          <a:xfrm>
            <a:off x="284163" y="2048049"/>
            <a:ext cx="8353425" cy="1368425"/>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注意</a:t>
            </a:r>
            <a:r>
              <a:rPr lang="en-US" altLang="zh-CN" sz="2400" dirty="0" smtClean="0">
                <a:latin typeface="Arial Unicode MS" pitchFamily="34" charset="-122"/>
                <a:ea typeface="Arial Unicode MS" pitchFamily="34" charset="-122"/>
                <a:cs typeface="Arial Unicode MS" pitchFamily="34" charset="-122"/>
              </a:rPr>
              <a:t>: HQL </a:t>
            </a:r>
            <a:r>
              <a:rPr lang="zh-CN" altLang="en-US" sz="2400" dirty="0" smtClean="0">
                <a:latin typeface="Arial Unicode MS" pitchFamily="34" charset="-122"/>
                <a:ea typeface="Arial Unicode MS" pitchFamily="34" charset="-122"/>
                <a:cs typeface="Arial Unicode MS" pitchFamily="34" charset="-122"/>
              </a:rPr>
              <a:t>只支持 </a:t>
            </a:r>
            <a:r>
              <a:rPr lang="en-US" altLang="zh-CN" sz="2400" dirty="0" smtClean="0">
                <a:latin typeface="Arial Unicode MS" pitchFamily="34" charset="-122"/>
                <a:ea typeface="Arial Unicode MS" pitchFamily="34" charset="-122"/>
                <a:cs typeface="Arial Unicode MS" pitchFamily="34" charset="-122"/>
              </a:rPr>
              <a:t>INSERT INTO … SELECT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但不支持 </a:t>
            </a:r>
            <a:r>
              <a:rPr lang="en-US" altLang="zh-CN" sz="2400" dirty="0" smtClean="0">
                <a:latin typeface="Arial Unicode MS" pitchFamily="34" charset="-122"/>
                <a:ea typeface="Arial Unicode MS" pitchFamily="34" charset="-122"/>
                <a:cs typeface="Arial Unicode MS" pitchFamily="34" charset="-122"/>
              </a:rPr>
              <a:t>INSERT INTO … VALUES </a:t>
            </a:r>
            <a:r>
              <a:rPr lang="zh-CN" altLang="en-US" sz="2400" dirty="0" smtClean="0">
                <a:latin typeface="Arial Unicode MS" pitchFamily="34" charset="-122"/>
                <a:ea typeface="Arial Unicode MS" pitchFamily="34" charset="-122"/>
                <a:cs typeface="Arial Unicode MS" pitchFamily="34" charset="-122"/>
              </a:rPr>
              <a:t>形式的插入语句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所以使用 </a:t>
            </a:r>
            <a:r>
              <a:rPr lang="en-US" altLang="zh-CN" sz="2400" dirty="0" smtClean="0">
                <a:latin typeface="Arial Unicode MS" pitchFamily="34" charset="-122"/>
                <a:ea typeface="Arial Unicode MS" pitchFamily="34" charset="-122"/>
                <a:cs typeface="Arial Unicode MS" pitchFamily="34" charset="-122"/>
              </a:rPr>
              <a:t>HQL </a:t>
            </a:r>
            <a:r>
              <a:rPr lang="zh-CN" altLang="en-US" sz="2400" dirty="0" smtClean="0">
                <a:latin typeface="Arial Unicode MS" pitchFamily="34" charset="-122"/>
                <a:ea typeface="Arial Unicode MS" pitchFamily="34" charset="-122"/>
                <a:cs typeface="Arial Unicode MS" pitchFamily="34" charset="-122"/>
              </a:rPr>
              <a:t>不能进行批量插入操作</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3462016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9536"/>
            <a:ext cx="8229600" cy="857256"/>
          </a:xfrm>
        </p:spPr>
        <p:txBody>
          <a:bodyPr>
            <a:normAutofit/>
          </a:bodyPr>
          <a:lstStyle/>
          <a:p>
            <a:r>
              <a:rPr lang="zh-CN" altLang="en-US" sz="3200" b="1" dirty="0" smtClean="0"/>
              <a:t>通过</a:t>
            </a:r>
            <a:r>
              <a:rPr lang="en-US" sz="3200" b="1" dirty="0" err="1" smtClean="0"/>
              <a:t>StatelessSession</a:t>
            </a:r>
            <a:r>
              <a:rPr lang="zh-CN" altLang="en-US" sz="3200" b="1" dirty="0" smtClean="0"/>
              <a:t>来进行批量操作</a:t>
            </a:r>
            <a:endParaRPr lang="zh-CN" altLang="en-US" sz="3200" dirty="0"/>
          </a:p>
        </p:txBody>
      </p:sp>
      <p:sp>
        <p:nvSpPr>
          <p:cNvPr id="3" name="内容占位符 2"/>
          <p:cNvSpPr>
            <a:spLocks noGrp="1"/>
          </p:cNvSpPr>
          <p:nvPr>
            <p:ph idx="1"/>
          </p:nvPr>
        </p:nvSpPr>
        <p:spPr>
          <a:xfrm>
            <a:off x="323528" y="1697288"/>
            <a:ext cx="8229600" cy="4972072"/>
          </a:xfrm>
        </p:spPr>
        <p:txBody>
          <a:bodyPr>
            <a:noAutofit/>
          </a:bodyPr>
          <a:lstStyle/>
          <a:p>
            <a:r>
              <a:rPr lang="zh-CN" altLang="en-US" sz="2400" dirty="0" smtClean="0"/>
              <a:t>从形式上看，</a:t>
            </a:r>
            <a:r>
              <a:rPr lang="en-US" sz="2400" dirty="0" err="1" smtClean="0"/>
              <a:t>StatelessSession</a:t>
            </a:r>
            <a:r>
              <a:rPr lang="zh-CN" altLang="en-US" sz="2400" dirty="0" smtClean="0"/>
              <a:t>与</a:t>
            </a:r>
            <a:r>
              <a:rPr lang="en-US" sz="2400" dirty="0" smtClean="0"/>
              <a:t>session</a:t>
            </a:r>
            <a:r>
              <a:rPr lang="zh-CN" altLang="en-US" sz="2400" dirty="0" smtClean="0"/>
              <a:t>的用法类似。</a:t>
            </a:r>
            <a:r>
              <a:rPr lang="en-US" sz="2400" dirty="0" err="1" smtClean="0"/>
              <a:t>StatelessSession</a:t>
            </a:r>
            <a:r>
              <a:rPr lang="zh-CN" altLang="en-US" sz="2400" dirty="0" smtClean="0"/>
              <a:t>与</a:t>
            </a:r>
            <a:r>
              <a:rPr lang="en-US" sz="2400" dirty="0" smtClean="0"/>
              <a:t>session</a:t>
            </a:r>
            <a:r>
              <a:rPr lang="zh-CN" altLang="en-US" sz="2400" dirty="0" smtClean="0"/>
              <a:t>相比，有以下区别</a:t>
            </a:r>
            <a:r>
              <a:rPr lang="en-US" altLang="zh-CN" sz="2400" dirty="0" smtClean="0"/>
              <a:t>:</a:t>
            </a:r>
          </a:p>
          <a:p>
            <a:pPr lvl="1"/>
            <a:r>
              <a:rPr lang="en-US" sz="2000" dirty="0" err="1" smtClean="0"/>
              <a:t>StatelessSession</a:t>
            </a:r>
            <a:r>
              <a:rPr lang="zh-CN" altLang="en-US" sz="2000" dirty="0" smtClean="0"/>
              <a:t>没有缓存，通过</a:t>
            </a:r>
            <a:r>
              <a:rPr lang="en-US" sz="2000" dirty="0" err="1" smtClean="0"/>
              <a:t>StatelessSession</a:t>
            </a:r>
            <a:r>
              <a:rPr lang="zh-CN" altLang="en-US" sz="2000" dirty="0" smtClean="0"/>
              <a:t>来加载、保存或更新后的对象处于游离状态。</a:t>
            </a:r>
            <a:endParaRPr lang="en-US" altLang="zh-CN" sz="2000" dirty="0" smtClean="0"/>
          </a:p>
          <a:p>
            <a:pPr lvl="1"/>
            <a:r>
              <a:rPr lang="en-US" sz="2000" dirty="0" err="1" smtClean="0"/>
              <a:t>StatelessSession</a:t>
            </a:r>
            <a:r>
              <a:rPr lang="zh-CN" altLang="en-US" sz="2000" dirty="0" smtClean="0"/>
              <a:t>不会与</a:t>
            </a:r>
            <a:r>
              <a:rPr lang="en-US" sz="2000" dirty="0" smtClean="0"/>
              <a:t>Hibernate</a:t>
            </a:r>
            <a:r>
              <a:rPr lang="zh-CN" altLang="en-US" sz="2000" dirty="0" smtClean="0"/>
              <a:t>的第二级缓存交互。</a:t>
            </a:r>
            <a:endParaRPr lang="en-US" altLang="zh-CN" sz="2000" dirty="0" smtClean="0"/>
          </a:p>
          <a:p>
            <a:pPr lvl="1"/>
            <a:r>
              <a:rPr lang="zh-CN" altLang="en-US" sz="2000" dirty="0" smtClean="0"/>
              <a:t>当调用</a:t>
            </a:r>
            <a:r>
              <a:rPr lang="en-US" sz="2000" dirty="0" err="1" smtClean="0"/>
              <a:t>StatelessSession</a:t>
            </a:r>
            <a:r>
              <a:rPr lang="zh-CN" altLang="en-US" sz="2000" dirty="0" smtClean="0"/>
              <a:t>的</a:t>
            </a:r>
            <a:r>
              <a:rPr lang="en-US" sz="2000" dirty="0" smtClean="0"/>
              <a:t>save()、update()</a:t>
            </a:r>
            <a:r>
              <a:rPr lang="zh-CN" altLang="en-US" sz="2000" dirty="0" smtClean="0"/>
              <a:t>或</a:t>
            </a:r>
            <a:r>
              <a:rPr lang="en-US" sz="2000" dirty="0" smtClean="0"/>
              <a:t>delete()</a:t>
            </a:r>
            <a:r>
              <a:rPr lang="zh-CN" altLang="en-US" sz="2000" dirty="0" smtClean="0"/>
              <a:t>方法时，这些方法会立即执行相应的</a:t>
            </a:r>
            <a:r>
              <a:rPr lang="en-US" sz="2000" dirty="0" smtClean="0"/>
              <a:t>SQL</a:t>
            </a:r>
            <a:r>
              <a:rPr lang="zh-CN" altLang="en-US" sz="2000" dirty="0" smtClean="0"/>
              <a:t>语句，而不会仅计划执行一条</a:t>
            </a:r>
            <a:r>
              <a:rPr lang="en-US" sz="2000" dirty="0" smtClean="0"/>
              <a:t>SQL</a:t>
            </a:r>
            <a:r>
              <a:rPr lang="zh-CN" altLang="en-US" sz="2000" dirty="0" smtClean="0"/>
              <a:t>语句</a:t>
            </a:r>
            <a:endParaRPr lang="en-US" altLang="zh-CN" sz="2000" dirty="0" smtClean="0"/>
          </a:p>
          <a:p>
            <a:pPr lvl="1"/>
            <a:r>
              <a:rPr lang="en-US" sz="2000" dirty="0" err="1" smtClean="0"/>
              <a:t>StatelessSession</a:t>
            </a:r>
            <a:r>
              <a:rPr lang="zh-CN" altLang="en-US" sz="2000" dirty="0" smtClean="0"/>
              <a:t>不会进行脏检查，因此修改了</a:t>
            </a:r>
            <a:r>
              <a:rPr lang="en-US" sz="2000" dirty="0" smtClean="0"/>
              <a:t>Customer</a:t>
            </a:r>
            <a:r>
              <a:rPr lang="zh-CN" altLang="en-US" sz="2000" dirty="0" smtClean="0"/>
              <a:t>对象属性后，还需要调用</a:t>
            </a:r>
            <a:r>
              <a:rPr lang="en-US" sz="2000" dirty="0" err="1" smtClean="0"/>
              <a:t>StatelessSession</a:t>
            </a:r>
            <a:r>
              <a:rPr lang="zh-CN" altLang="en-US" sz="2000" dirty="0" smtClean="0"/>
              <a:t>的</a:t>
            </a:r>
            <a:r>
              <a:rPr lang="en-US" sz="2000" dirty="0" smtClean="0"/>
              <a:t>update()</a:t>
            </a:r>
            <a:r>
              <a:rPr lang="zh-CN" altLang="en-US" sz="2000" dirty="0" smtClean="0"/>
              <a:t>方法来更新数据库中数据。</a:t>
            </a:r>
            <a:endParaRPr lang="en-US" altLang="zh-CN" sz="2000" dirty="0" smtClean="0"/>
          </a:p>
          <a:p>
            <a:pPr lvl="1"/>
            <a:r>
              <a:rPr lang="en-US" sz="2000" dirty="0" err="1" smtClean="0"/>
              <a:t>StatelessSession</a:t>
            </a:r>
            <a:r>
              <a:rPr lang="zh-CN" altLang="en-US" sz="2000" dirty="0" smtClean="0"/>
              <a:t>不会对关联的对象进行任何级联操作。</a:t>
            </a:r>
            <a:endParaRPr lang="en-US" altLang="zh-CN" sz="2000" dirty="0" smtClean="0"/>
          </a:p>
          <a:p>
            <a:pPr lvl="1"/>
            <a:r>
              <a:rPr lang="zh-CN" altLang="en-US" sz="2000" dirty="0" smtClean="0"/>
              <a:t>通过同一个</a:t>
            </a:r>
            <a:r>
              <a:rPr lang="en-US" sz="2000" dirty="0" err="1" smtClean="0"/>
              <a:t>StatelessSession</a:t>
            </a:r>
            <a:r>
              <a:rPr lang="zh-CN" altLang="en-US" sz="2000" dirty="0" smtClean="0"/>
              <a:t>对象两次加载</a:t>
            </a:r>
            <a:r>
              <a:rPr lang="en-US" sz="2000" dirty="0" smtClean="0"/>
              <a:t>OID</a:t>
            </a:r>
            <a:r>
              <a:rPr lang="zh-CN" altLang="en-US" sz="2000" dirty="0" smtClean="0"/>
              <a:t>为</a:t>
            </a:r>
            <a:r>
              <a:rPr lang="en-US" altLang="zh-CN" sz="2000" dirty="0" smtClean="0"/>
              <a:t>1</a:t>
            </a:r>
            <a:r>
              <a:rPr lang="zh-CN" altLang="en-US" sz="2000" dirty="0" smtClean="0"/>
              <a:t>的</a:t>
            </a:r>
            <a:r>
              <a:rPr lang="en-US" sz="2000" dirty="0" smtClean="0"/>
              <a:t>Customer</a:t>
            </a:r>
            <a:r>
              <a:rPr lang="zh-CN" altLang="en-US" sz="2000" dirty="0" smtClean="0"/>
              <a:t>对象，得到的两个对象内存地址不同。</a:t>
            </a:r>
            <a:endParaRPr lang="en-US" altLang="zh-CN" sz="2000" dirty="0" smtClean="0"/>
          </a:p>
          <a:p>
            <a:pPr lvl="1"/>
            <a:r>
              <a:rPr lang="en-US" sz="2000" dirty="0" err="1" smtClean="0"/>
              <a:t>StatelessSession</a:t>
            </a:r>
            <a:r>
              <a:rPr lang="zh-CN" altLang="en-US" sz="2000" dirty="0" smtClean="0"/>
              <a:t>所做的操作可以被</a:t>
            </a:r>
            <a:r>
              <a:rPr lang="en-US" sz="2000" dirty="0" smtClean="0"/>
              <a:t>Interceptor</a:t>
            </a:r>
            <a:r>
              <a:rPr lang="zh-CN" altLang="en-US" sz="2000" dirty="0" smtClean="0"/>
              <a:t>拦截器捕获到，但是会被</a:t>
            </a:r>
            <a:r>
              <a:rPr lang="en-US" sz="2000" dirty="0" smtClean="0"/>
              <a:t>Hibernate</a:t>
            </a:r>
            <a:r>
              <a:rPr lang="zh-CN" altLang="en-US" sz="2000" dirty="0" smtClean="0"/>
              <a:t>的事件处理系统忽略掉。</a:t>
            </a:r>
            <a:endParaRPr lang="en-US" altLang="zh-CN" sz="2000" dirty="0" smtClean="0"/>
          </a:p>
        </p:txBody>
      </p:sp>
    </p:spTree>
    <p:extLst>
      <p:ext uri="{BB962C8B-B14F-4D97-AF65-F5344CB8AC3E}">
        <p14:creationId xmlns:p14="http://schemas.microsoft.com/office/powerpoint/2010/main" val="5365688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59106" y="558962"/>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Helloworld</a:t>
            </a:r>
            <a:endParaRPr lang="en-US" altLang="zh-CN" dirty="0" smtClean="0">
              <a:latin typeface="Arial Unicode MS" pitchFamily="34" charset="-122"/>
              <a:ea typeface="Arial Unicode MS" pitchFamily="34" charset="-122"/>
              <a:cs typeface="Arial Unicode MS" pitchFamily="34" charset="-122"/>
            </a:endParaRPr>
          </a:p>
        </p:txBody>
      </p:sp>
      <p:sp>
        <p:nvSpPr>
          <p:cNvPr id="22531" name="Rectangle 3"/>
          <p:cNvSpPr>
            <a:spLocks noGrp="1" noChangeArrowheads="1"/>
          </p:cNvSpPr>
          <p:nvPr>
            <p:ph type="body" idx="1"/>
          </p:nvPr>
        </p:nvSpPr>
        <p:spPr>
          <a:xfrm>
            <a:off x="251520" y="1690464"/>
            <a:ext cx="8568952" cy="4114800"/>
          </a:xfrm>
        </p:spPr>
        <p:txBody>
          <a:bodyPr>
            <a:normAutofit/>
          </a:bodyPr>
          <a:lstStyle/>
          <a:p>
            <a:pPr eaLnBrk="1" hangingPunct="1"/>
            <a:r>
              <a:rPr lang="zh-CN" altLang="en-US" sz="2800" dirty="0" smtClean="0">
                <a:latin typeface="Arial Unicode MS" pitchFamily="34" charset="-122"/>
                <a:ea typeface="Arial Unicode MS" pitchFamily="34" charset="-122"/>
                <a:cs typeface="Arial Unicode MS" pitchFamily="34" charset="-122"/>
              </a:rPr>
              <a:t>使用 </a:t>
            </a:r>
            <a:r>
              <a:rPr lang="en-US" altLang="zh-CN" sz="2800" dirty="0" smtClean="0">
                <a:latin typeface="Arial Unicode MS" pitchFamily="34" charset="-122"/>
                <a:ea typeface="Arial Unicode MS" pitchFamily="34" charset="-122"/>
                <a:cs typeface="Arial Unicode MS" pitchFamily="34" charset="-122"/>
              </a:rPr>
              <a:t>Hibernate </a:t>
            </a:r>
            <a:r>
              <a:rPr lang="zh-CN" altLang="en-US" sz="2800" dirty="0" smtClean="0">
                <a:latin typeface="Arial Unicode MS" pitchFamily="34" charset="-122"/>
                <a:ea typeface="Arial Unicode MS" pitchFamily="34" charset="-122"/>
                <a:cs typeface="Arial Unicode MS" pitchFamily="34" charset="-122"/>
              </a:rPr>
              <a:t>进行数据持久化操作，通常有如下步骤：</a:t>
            </a:r>
          </a:p>
          <a:p>
            <a:pPr lvl="1" eaLnBrk="1" hangingPunct="1"/>
            <a:r>
              <a:rPr lang="zh-CN" altLang="en-US" sz="2400" dirty="0" smtClean="0">
                <a:latin typeface="Arial Unicode MS" pitchFamily="34" charset="-122"/>
                <a:ea typeface="Arial Unicode MS" pitchFamily="34" charset="-122"/>
                <a:cs typeface="Arial Unicode MS" pitchFamily="34" charset="-122"/>
              </a:rPr>
              <a:t>编写持久化类： </a:t>
            </a:r>
            <a:r>
              <a:rPr lang="en-US" altLang="zh-CN" sz="2400" dirty="0" smtClean="0">
                <a:latin typeface="Arial Unicode MS" pitchFamily="34" charset="-122"/>
                <a:ea typeface="Arial Unicode MS" pitchFamily="34" charset="-122"/>
                <a:cs typeface="Arial Unicode MS" pitchFamily="34" charset="-122"/>
              </a:rPr>
              <a:t>POJO + </a:t>
            </a:r>
            <a:r>
              <a:rPr lang="zh-CN" altLang="en-US" sz="2400" dirty="0" smtClean="0">
                <a:latin typeface="Arial Unicode MS" pitchFamily="34" charset="-122"/>
                <a:ea typeface="Arial Unicode MS" pitchFamily="34" charset="-122"/>
                <a:cs typeface="Arial Unicode MS" pitchFamily="34" charset="-122"/>
              </a:rPr>
              <a:t>映射文件</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err="1" smtClean="0">
                <a:latin typeface="Arial Unicode MS" pitchFamily="34" charset="-122"/>
                <a:ea typeface="Arial Unicode MS" pitchFamily="34" charset="-122"/>
                <a:cs typeface="Arial Unicode MS" pitchFamily="34" charset="-122"/>
              </a:rPr>
              <a:t>SessionFactory</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a:t>
            </a:r>
          </a:p>
          <a:p>
            <a:pPr lvl="1" eaLnBrk="1" hangingPunct="1"/>
            <a:r>
              <a:rPr lang="zh-CN" altLang="en-US" sz="2400" dirty="0" smtClean="0">
                <a:latin typeface="Arial Unicode MS" pitchFamily="34" charset="-122"/>
                <a:ea typeface="Arial Unicode MS" pitchFamily="34" charset="-122"/>
                <a:cs typeface="Arial Unicode MS" pitchFamily="34" charset="-122"/>
              </a:rPr>
              <a:t>获取 </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，打开事务</a:t>
            </a:r>
          </a:p>
          <a:p>
            <a:pPr lvl="1" eaLnBrk="1" hangingPunct="1"/>
            <a:r>
              <a:rPr lang="zh-CN" altLang="en-US" sz="2400" dirty="0" smtClean="0">
                <a:latin typeface="Arial Unicode MS" pitchFamily="34" charset="-122"/>
                <a:ea typeface="Arial Unicode MS" pitchFamily="34" charset="-122"/>
                <a:cs typeface="Arial Unicode MS" pitchFamily="34" charset="-122"/>
              </a:rPr>
              <a:t>用面向对象的方式操作数据库</a:t>
            </a:r>
          </a:p>
          <a:p>
            <a:pPr lvl="1" eaLnBrk="1" hangingPunct="1"/>
            <a:r>
              <a:rPr lang="zh-CN" altLang="en-US" sz="2400" dirty="0" smtClean="0">
                <a:latin typeface="Arial Unicode MS" pitchFamily="34" charset="-122"/>
                <a:ea typeface="Arial Unicode MS" pitchFamily="34" charset="-122"/>
                <a:cs typeface="Arial Unicode MS" pitchFamily="34" charset="-122"/>
              </a:rPr>
              <a:t>关闭事务，关闭 </a:t>
            </a:r>
            <a:r>
              <a:rPr lang="en-US" altLang="zh-CN" sz="2400" dirty="0" smtClean="0">
                <a:latin typeface="Arial Unicode MS" pitchFamily="34" charset="-122"/>
                <a:ea typeface="Arial Unicode MS" pitchFamily="34" charset="-122"/>
                <a:cs typeface="Arial Unicode MS" pitchFamily="34" charset="-122"/>
              </a:rPr>
              <a:t>Session</a:t>
            </a:r>
          </a:p>
        </p:txBody>
      </p:sp>
    </p:spTree>
    <p:extLst>
      <p:ext uri="{BB962C8B-B14F-4D97-AF65-F5344CB8AC3E}">
        <p14:creationId xmlns:p14="http://schemas.microsoft.com/office/powerpoint/2010/main" val="2706362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8112" y="557807"/>
            <a:ext cx="7772400" cy="1143001"/>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Configuration </a:t>
            </a:r>
            <a:r>
              <a:rPr lang="zh-CN" altLang="en-US" dirty="0" smtClean="0">
                <a:solidFill>
                  <a:schemeClr val="tx1"/>
                </a:solidFill>
                <a:latin typeface="Arial Unicode MS" pitchFamily="34" charset="-122"/>
                <a:ea typeface="Arial Unicode MS" pitchFamily="34" charset="-122"/>
                <a:cs typeface="Arial Unicode MS" pitchFamily="34" charset="-122"/>
              </a:rPr>
              <a:t>类</a:t>
            </a:r>
          </a:p>
        </p:txBody>
      </p:sp>
      <p:sp>
        <p:nvSpPr>
          <p:cNvPr id="24579" name="Rectangle 3"/>
          <p:cNvSpPr>
            <a:spLocks noGrp="1" noChangeArrowheads="1"/>
          </p:cNvSpPr>
          <p:nvPr>
            <p:ph type="body" idx="1"/>
          </p:nvPr>
        </p:nvSpPr>
        <p:spPr>
          <a:xfrm>
            <a:off x="285720" y="1627907"/>
            <a:ext cx="8534752" cy="5041453"/>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类负责管理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的配置信息。包括如下内容：</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运行的底层信息：数据库的</a:t>
            </a:r>
            <a:r>
              <a:rPr lang="en-US" altLang="zh-CN" sz="2000" dirty="0" smtClean="0">
                <a:latin typeface="Arial Unicode MS" pitchFamily="34" charset="-122"/>
                <a:ea typeface="Arial Unicode MS" pitchFamily="34" charset="-122"/>
                <a:cs typeface="Arial Unicode MS" pitchFamily="34" charset="-122"/>
              </a:rPr>
              <a:t>URL</a:t>
            </a:r>
            <a:r>
              <a:rPr lang="zh-CN" altLang="en-US" sz="2000" dirty="0" smtClean="0">
                <a:latin typeface="Arial Unicode MS" pitchFamily="34" charset="-122"/>
                <a:ea typeface="Arial Unicode MS" pitchFamily="34" charset="-122"/>
                <a:cs typeface="Arial Unicode MS" pitchFamily="34" charset="-122"/>
              </a:rPr>
              <a:t>、用户名、密码、</a:t>
            </a:r>
            <a:r>
              <a:rPr lang="en-US" altLang="zh-CN" sz="2000" dirty="0" smtClean="0">
                <a:latin typeface="Arial Unicode MS" pitchFamily="34" charset="-122"/>
                <a:ea typeface="Arial Unicode MS" pitchFamily="34" charset="-122"/>
                <a:cs typeface="Arial Unicode MS" pitchFamily="34" charset="-122"/>
              </a:rPr>
              <a:t>JDBC</a:t>
            </a:r>
            <a:r>
              <a:rPr lang="zh-CN" altLang="en-US" sz="2000" dirty="0" smtClean="0">
                <a:latin typeface="Arial Unicode MS" pitchFamily="34" charset="-122"/>
                <a:ea typeface="Arial Unicode MS" pitchFamily="34" charset="-122"/>
                <a:cs typeface="Arial Unicode MS" pitchFamily="34" charset="-122"/>
              </a:rPr>
              <a:t>驱动类，数据库</a:t>
            </a:r>
            <a:r>
              <a:rPr lang="en-US" altLang="zh-CN" sz="2000" dirty="0" smtClean="0">
                <a:latin typeface="Arial Unicode MS" pitchFamily="34" charset="-122"/>
                <a:ea typeface="Arial Unicode MS" pitchFamily="34" charset="-122"/>
                <a:cs typeface="Arial Unicode MS" pitchFamily="34" charset="-122"/>
              </a:rPr>
              <a:t>Dialect,</a:t>
            </a:r>
            <a:r>
              <a:rPr lang="zh-CN" altLang="en-US" sz="2000" dirty="0" smtClean="0">
                <a:latin typeface="Arial Unicode MS" pitchFamily="34" charset="-122"/>
                <a:ea typeface="Arial Unicode MS" pitchFamily="34" charset="-122"/>
                <a:cs typeface="Arial Unicode MS" pitchFamily="34" charset="-122"/>
              </a:rPr>
              <a:t>数据库连接池等（对应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lvl="1" eaLnBrk="1" hangingPunct="1"/>
            <a:r>
              <a:rPr lang="zh-CN" altLang="en-US" sz="2000" dirty="0" smtClean="0">
                <a:latin typeface="Arial Unicode MS" pitchFamily="34" charset="-122"/>
                <a:ea typeface="Arial Unicode MS" pitchFamily="34" charset="-122"/>
                <a:cs typeface="Arial Unicode MS" pitchFamily="34" charset="-122"/>
              </a:rPr>
              <a:t>持久化类与数据表的映射关系（*</a:t>
            </a:r>
            <a:r>
              <a:rPr lang="en-US" altLang="zh-CN" sz="2000"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hbm.xml</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a:t>
            </a:r>
          </a:p>
          <a:p>
            <a:pPr eaLnBrk="1" hangingPunct="1"/>
            <a:r>
              <a:rPr lang="zh-CN" altLang="en-US" sz="2400" dirty="0" smtClean="0">
                <a:latin typeface="Arial Unicode MS" pitchFamily="34" charset="-122"/>
                <a:ea typeface="Arial Unicode MS" pitchFamily="34" charset="-122"/>
                <a:cs typeface="Arial Unicode MS" pitchFamily="34" charset="-122"/>
              </a:rPr>
              <a:t>创建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的两种方式</a:t>
            </a:r>
          </a:p>
          <a:p>
            <a:pPr lvl="1" eaLnBrk="1" hangingPunct="1"/>
            <a:r>
              <a:rPr lang="zh-CN" altLang="en-US" sz="2000" dirty="0" smtClean="0">
                <a:latin typeface="Arial Unicode MS" pitchFamily="34" charset="-122"/>
                <a:ea typeface="Arial Unicode MS" pitchFamily="34" charset="-122"/>
                <a:cs typeface="Arial Unicode MS" pitchFamily="34" charset="-122"/>
              </a:rPr>
              <a:t>属性文件（</a:t>
            </a:r>
            <a:r>
              <a:rPr lang="en-US" altLang="zh-CN" sz="2000" dirty="0" err="1" smtClean="0">
                <a:latin typeface="Arial Unicode MS" pitchFamily="34" charset="-122"/>
                <a:ea typeface="Arial Unicode MS" pitchFamily="34" charset="-122"/>
                <a:cs typeface="Arial Unicode MS" pitchFamily="34" charset="-122"/>
              </a:rPr>
              <a:t>hibernate.</a:t>
            </a:r>
            <a:r>
              <a:rPr lang="en-US" altLang="zh-CN" sz="2000" b="1" dirty="0" err="1" smtClean="0">
                <a:latin typeface="Arial Unicode MS" pitchFamily="34" charset="-122"/>
                <a:ea typeface="Arial Unicode MS" pitchFamily="34" charset="-122"/>
                <a:cs typeface="Arial Unicode MS" pitchFamily="34" charset="-122"/>
              </a:rPr>
              <a:t>properties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a:t>
            </a:r>
          </a:p>
          <a:p>
            <a:pPr lvl="2"/>
            <a:r>
              <a:rPr lang="en-US" altLang="zh-CN" sz="1800" b="1" dirty="0" smtClean="0">
                <a:latin typeface="Arial Unicode MS" pitchFamily="34" charset="-122"/>
                <a:ea typeface="Arial Unicode MS" pitchFamily="34" charset="-122"/>
                <a:cs typeface="Arial Unicode MS" pitchFamily="34" charset="-122"/>
              </a:rPr>
              <a:t>Configuration </a:t>
            </a:r>
            <a:r>
              <a:rPr lang="en-US" altLang="zh-CN" sz="1800" b="1" dirty="0" err="1" smtClean="0">
                <a:latin typeface="Arial Unicode MS" pitchFamily="34" charset="-122"/>
                <a:ea typeface="Arial Unicode MS" pitchFamily="34" charset="-122"/>
                <a:cs typeface="Arial Unicode MS" pitchFamily="34" charset="-122"/>
              </a:rPr>
              <a:t>cfg</a:t>
            </a:r>
            <a:r>
              <a:rPr lang="en-US" altLang="zh-CN" sz="1800" b="1" dirty="0" smtClean="0">
                <a:latin typeface="Arial Unicode MS" pitchFamily="34" charset="-122"/>
                <a:ea typeface="Arial Unicode MS" pitchFamily="34" charset="-122"/>
                <a:cs typeface="Arial Unicode MS" pitchFamily="34" charset="-122"/>
              </a:rPr>
              <a:t> = new Configuration();</a:t>
            </a:r>
            <a:endParaRPr lang="en-US" altLang="zh-CN" sz="1600" b="1"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文件（</a:t>
            </a:r>
            <a:r>
              <a:rPr lang="en-US" altLang="zh-CN" sz="2000" dirty="0" err="1" smtClean="0">
                <a:latin typeface="Arial Unicode MS" pitchFamily="34" charset="-122"/>
                <a:ea typeface="Arial Unicode MS" pitchFamily="34" charset="-122"/>
                <a:cs typeface="Arial Unicode MS" pitchFamily="34" charset="-122"/>
              </a:rPr>
              <a:t>hibernate.cfg.</a:t>
            </a:r>
            <a:r>
              <a:rPr lang="en-US" altLang="zh-CN" sz="2000" b="1" dirty="0" err="1" smtClean="0">
                <a:solidFill>
                  <a:srgbClr val="FF3300"/>
                </a:solidFill>
                <a:latin typeface="Arial Unicode MS" pitchFamily="34" charset="-122"/>
                <a:ea typeface="Arial Unicode MS" pitchFamily="34" charset="-122"/>
                <a:cs typeface="Arial Unicode MS" pitchFamily="34" charset="-122"/>
              </a:rPr>
              <a:t>xml</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800" b="1" dirty="0" smtClean="0">
                <a:solidFill>
                  <a:srgbClr val="FF0000"/>
                </a:solidFill>
                <a:latin typeface="Arial Unicode MS" pitchFamily="34" charset="-122"/>
                <a:ea typeface="Arial Unicode MS" pitchFamily="34" charset="-122"/>
                <a:cs typeface="Arial Unicode MS" pitchFamily="34" charset="-122"/>
              </a:rPr>
              <a:t>Configuration </a:t>
            </a:r>
            <a:r>
              <a:rPr lang="en-US" altLang="zh-CN" sz="1800" b="1" dirty="0" err="1" smtClean="0">
                <a:solidFill>
                  <a:srgbClr val="FF0000"/>
                </a:solidFill>
                <a:latin typeface="Arial Unicode MS" pitchFamily="34" charset="-122"/>
                <a:ea typeface="Arial Unicode MS" pitchFamily="34" charset="-122"/>
                <a:cs typeface="Arial Unicode MS" pitchFamily="34" charset="-122"/>
              </a:rPr>
              <a:t>cfg</a:t>
            </a:r>
            <a:r>
              <a:rPr lang="en-US" altLang="zh-CN" sz="1800" b="1" dirty="0" smtClean="0">
                <a:solidFill>
                  <a:srgbClr val="FF0000"/>
                </a:solidFill>
                <a:latin typeface="Arial Unicode MS" pitchFamily="34" charset="-122"/>
                <a:ea typeface="Arial Unicode MS" pitchFamily="34" charset="-122"/>
                <a:cs typeface="Arial Unicode MS" pitchFamily="34" charset="-122"/>
              </a:rPr>
              <a:t> = new Configuration().configure();</a:t>
            </a:r>
          </a:p>
          <a:p>
            <a:pPr lvl="1" eaLnBrk="1" hangingPunct="1"/>
            <a:r>
              <a:rPr lang="en-US" altLang="zh-CN" sz="2000" dirty="0" smtClean="0">
                <a:latin typeface="Arial Unicode MS" pitchFamily="34" charset="-122"/>
                <a:ea typeface="Arial Unicode MS" pitchFamily="34" charset="-122"/>
                <a:cs typeface="Arial Unicode MS" pitchFamily="34" charset="-122"/>
              </a:rPr>
              <a:t>Configuration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configure </a:t>
            </a:r>
            <a:r>
              <a:rPr lang="zh-CN" altLang="en-US" sz="2000" dirty="0" smtClean="0">
                <a:latin typeface="Arial Unicode MS" pitchFamily="34" charset="-122"/>
                <a:ea typeface="Arial Unicode MS" pitchFamily="34" charset="-122"/>
                <a:cs typeface="Arial Unicode MS" pitchFamily="34" charset="-122"/>
              </a:rPr>
              <a:t>方法还支持带参数的访问：</a:t>
            </a:r>
            <a:endParaRPr lang="en-US" altLang="zh-CN" sz="2000" dirty="0" smtClean="0">
              <a:latin typeface="Arial Unicode MS" pitchFamily="34" charset="-122"/>
              <a:ea typeface="Arial Unicode MS" pitchFamily="34" charset="-122"/>
              <a:cs typeface="Arial Unicode MS" pitchFamily="34" charset="-122"/>
            </a:endParaRPr>
          </a:p>
          <a:p>
            <a:pPr lvl="2"/>
            <a:r>
              <a:rPr lang="en-US" altLang="zh-CN" sz="1600" b="1" dirty="0" smtClean="0">
                <a:latin typeface="Arial Unicode MS" pitchFamily="34" charset="-122"/>
                <a:ea typeface="Arial Unicode MS" pitchFamily="34" charset="-122"/>
                <a:cs typeface="Arial Unicode MS" pitchFamily="34" charset="-122"/>
              </a:rPr>
              <a:t>File </a:t>
            </a:r>
            <a:r>
              <a:rPr lang="en-US" altLang="zh-CN" sz="1600" b="1" dirty="0" err="1" smtClean="0">
                <a:latin typeface="Arial Unicode MS" pitchFamily="34" charset="-122"/>
                <a:ea typeface="Arial Unicode MS" pitchFamily="34" charset="-122"/>
                <a:cs typeface="Arial Unicode MS" pitchFamily="34" charset="-122"/>
              </a:rPr>
              <a:t>file</a:t>
            </a:r>
            <a:r>
              <a:rPr lang="en-US" altLang="zh-CN" sz="1600" b="1" dirty="0" smtClean="0">
                <a:latin typeface="Arial Unicode MS" pitchFamily="34" charset="-122"/>
                <a:ea typeface="Arial Unicode MS" pitchFamily="34" charset="-122"/>
                <a:cs typeface="Arial Unicode MS" pitchFamily="34" charset="-122"/>
              </a:rPr>
              <a:t> = new File(“simpleit.xml”);</a:t>
            </a:r>
          </a:p>
          <a:p>
            <a:pPr lvl="2"/>
            <a:r>
              <a:rPr lang="en-US" altLang="zh-CN" sz="1600" b="1" dirty="0" smtClean="0">
                <a:latin typeface="Arial Unicode MS" pitchFamily="34" charset="-122"/>
                <a:ea typeface="Arial Unicode MS" pitchFamily="34" charset="-122"/>
                <a:cs typeface="Arial Unicode MS" pitchFamily="34" charset="-122"/>
              </a:rPr>
              <a:t>Configuration </a:t>
            </a:r>
            <a:r>
              <a:rPr lang="en-US" altLang="zh-CN" sz="1600" b="1" dirty="0" err="1" smtClean="0">
                <a:latin typeface="Arial Unicode MS" pitchFamily="34" charset="-122"/>
                <a:ea typeface="Arial Unicode MS" pitchFamily="34" charset="-122"/>
                <a:cs typeface="Arial Unicode MS" pitchFamily="34" charset="-122"/>
              </a:rPr>
              <a:t>cfg</a:t>
            </a:r>
            <a:r>
              <a:rPr lang="en-US" altLang="zh-CN" sz="1600" b="1" dirty="0" smtClean="0">
                <a:latin typeface="Arial Unicode MS" pitchFamily="34" charset="-122"/>
                <a:ea typeface="Arial Unicode MS" pitchFamily="34" charset="-122"/>
                <a:cs typeface="Arial Unicode MS" pitchFamily="34" charset="-122"/>
              </a:rPr>
              <a:t> = new Configuration().configure(file);</a:t>
            </a:r>
            <a:endParaRPr lang="en-US" altLang="zh-CN" sz="1800" b="1" dirty="0" smtClean="0">
              <a:latin typeface="Arial Unicode MS" pitchFamily="34" charset="-122"/>
              <a:ea typeface="Arial Unicode MS" pitchFamily="34" charset="-122"/>
              <a:cs typeface="Arial Unicode MS" pitchFamily="34" charset="-122"/>
            </a:endParaRPr>
          </a:p>
          <a:p>
            <a:pPr lvl="1" eaLnBrk="1" hangingPunct="1">
              <a:buFontTx/>
              <a:buNone/>
            </a:pPr>
            <a:r>
              <a:rPr lang="en-US" altLang="zh-CN" sz="20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85034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1632" y="629816"/>
            <a:ext cx="7772400" cy="1143000"/>
          </a:xfrm>
        </p:spPr>
        <p:txBody>
          <a:bodyPr/>
          <a:lstStyle/>
          <a:p>
            <a:pPr eaLnBrk="1" hangingPunct="1"/>
            <a:r>
              <a:rPr lang="en-US" altLang="zh-CN" dirty="0" err="1" smtClean="0">
                <a:solidFill>
                  <a:schemeClr val="tx1"/>
                </a:solidFill>
                <a:latin typeface="Arial Unicode MS" pitchFamily="34" charset="-122"/>
                <a:ea typeface="Arial Unicode MS" pitchFamily="34" charset="-122"/>
                <a:cs typeface="Arial Unicode MS" pitchFamily="34" charset="-122"/>
              </a:rPr>
              <a:t>SessionFactory</a:t>
            </a:r>
            <a:r>
              <a:rPr lang="en-US" altLang="zh-CN" dirty="0" smtClean="0">
                <a:solidFill>
                  <a:schemeClr val="tx1"/>
                </a:solidFill>
                <a:latin typeface="Arial Unicode MS" pitchFamily="34" charset="-122"/>
                <a:ea typeface="Arial Unicode MS" pitchFamily="34" charset="-122"/>
                <a:cs typeface="Arial Unicode MS" pitchFamily="34" charset="-122"/>
              </a:rPr>
              <a:t>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5603" name="Rectangle 3"/>
          <p:cNvSpPr>
            <a:spLocks noGrp="1" noChangeArrowheads="1"/>
          </p:cNvSpPr>
          <p:nvPr>
            <p:ph type="body" idx="1"/>
          </p:nvPr>
        </p:nvSpPr>
        <p:spPr>
          <a:xfrm>
            <a:off x="285720" y="1700808"/>
            <a:ext cx="8607454" cy="4881724"/>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针对单个数据库映射关系经过编译后的内存镜像，是线程安全的。 </a:t>
            </a: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对象一旦构造完毕，即被赋予特定的配置信息</a:t>
            </a:r>
            <a:endParaRPr lang="en-US" altLang="zh-CN" sz="2000" dirty="0" smtClean="0">
              <a:latin typeface="Arial Unicode MS" pitchFamily="34" charset="-122"/>
              <a:ea typeface="Arial Unicode MS" pitchFamily="34" charset="-122"/>
              <a:cs typeface="Arial Unicode MS" pitchFamily="34" charset="-122"/>
            </a:endParaRPr>
          </a:p>
          <a:p>
            <a:pPr eaLnBrk="1" hangingPunct="1"/>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是生成</a:t>
            </a:r>
            <a:r>
              <a:rPr lang="en-US" altLang="zh-CN" sz="2000" dirty="0" smtClean="0">
                <a:latin typeface="Arial Unicode MS" pitchFamily="34" charset="-122"/>
                <a:ea typeface="Arial Unicode MS" pitchFamily="34" charset="-122"/>
                <a:cs typeface="Arial Unicode MS" pitchFamily="34" charset="-122"/>
              </a:rPr>
              <a:t>Session</a:t>
            </a:r>
            <a:r>
              <a:rPr lang="zh-CN" altLang="en-US" sz="2000" dirty="0" smtClean="0">
                <a:latin typeface="Arial Unicode MS" pitchFamily="34" charset="-122"/>
                <a:ea typeface="Arial Unicode MS" pitchFamily="34" charset="-122"/>
                <a:cs typeface="Arial Unicode MS" pitchFamily="34" charset="-122"/>
              </a:rPr>
              <a:t>的工厂</a:t>
            </a:r>
            <a:endParaRPr lang="en-US" altLang="zh-CN" sz="2000" dirty="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构造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很消耗资源，一般情况下一个应用中只初始化一个 </a:t>
            </a:r>
            <a:r>
              <a:rPr lang="en-US" altLang="zh-CN" sz="2000" dirty="0" err="1" smtClean="0">
                <a:latin typeface="Arial Unicode MS" pitchFamily="34" charset="-122"/>
                <a:ea typeface="Arial Unicode MS" pitchFamily="34" charset="-122"/>
                <a:cs typeface="Arial Unicode MS" pitchFamily="34" charset="-122"/>
              </a:rPr>
              <a:t>SessionFactory</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对象。</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新增了一个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接口，所有基于 </a:t>
            </a:r>
            <a:r>
              <a:rPr lang="en-US" altLang="zh-CN" sz="2000" dirty="0">
                <a:latin typeface="Arial Unicode MS" pitchFamily="34" charset="-122"/>
                <a:ea typeface="Arial Unicode MS" pitchFamily="34" charset="-122"/>
                <a:cs typeface="Arial Unicode MS" pitchFamily="34" charset="-122"/>
              </a:rPr>
              <a:t>Hibernate </a:t>
            </a:r>
            <a:r>
              <a:rPr lang="zh-CN" altLang="en-US" sz="2000" dirty="0">
                <a:latin typeface="Arial Unicode MS" pitchFamily="34" charset="-122"/>
                <a:ea typeface="Arial Unicode MS" pitchFamily="34" charset="-122"/>
                <a:cs typeface="Arial Unicode MS" pitchFamily="34" charset="-122"/>
              </a:rPr>
              <a:t>的配置或者服务都必须统一向这个 </a:t>
            </a:r>
            <a:r>
              <a:rPr lang="en-US" altLang="zh-CN" sz="2000" dirty="0" err="1">
                <a:latin typeface="Arial Unicode MS" pitchFamily="34" charset="-122"/>
                <a:ea typeface="Arial Unicode MS" pitchFamily="34" charset="-122"/>
                <a:cs typeface="Arial Unicode MS" pitchFamily="34" charset="-122"/>
              </a:rPr>
              <a:t>ServiceRegistry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注册后才能生效</a:t>
            </a:r>
            <a:endParaRPr lang="en-US" altLang="zh-CN" sz="2000" dirty="0">
              <a:latin typeface="Arial Unicode MS" pitchFamily="34" charset="-122"/>
              <a:ea typeface="Arial Unicode MS" pitchFamily="34" charset="-122"/>
              <a:cs typeface="Arial Unicode MS" pitchFamily="34" charset="-122"/>
            </a:endParaRPr>
          </a:p>
          <a:p>
            <a:r>
              <a:rPr lang="en-US" altLang="zh-CN" sz="2000" dirty="0">
                <a:latin typeface="Arial Unicode MS" pitchFamily="34" charset="-122"/>
                <a:ea typeface="Arial Unicode MS" pitchFamily="34" charset="-122"/>
                <a:cs typeface="Arial Unicode MS" pitchFamily="34" charset="-122"/>
              </a:rPr>
              <a:t>Hibernate4 </a:t>
            </a:r>
            <a:r>
              <a:rPr lang="zh-CN" altLang="en-US" sz="2000" dirty="0">
                <a:latin typeface="Arial Unicode MS" pitchFamily="34" charset="-122"/>
                <a:ea typeface="Arial Unicode MS" pitchFamily="34" charset="-122"/>
                <a:cs typeface="Arial Unicode MS" pitchFamily="34" charset="-122"/>
              </a:rPr>
              <a:t>中创建 </a:t>
            </a:r>
            <a:r>
              <a:rPr lang="en-US" altLang="zh-CN" sz="2000" dirty="0" err="1">
                <a:latin typeface="Arial Unicode MS" pitchFamily="34" charset="-122"/>
                <a:ea typeface="Arial Unicode MS" pitchFamily="34" charset="-122"/>
                <a:cs typeface="Arial Unicode MS" pitchFamily="34" charset="-122"/>
              </a:rPr>
              <a:t>SessionFactory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的步骤</a:t>
            </a:r>
            <a:endParaRPr lang="en-US" altLang="zh-CN" sz="2000" dirty="0">
              <a:latin typeface="Arial Unicode MS" pitchFamily="34" charset="-122"/>
              <a:ea typeface="Arial Unicode MS" pitchFamily="34" charset="-122"/>
              <a:cs typeface="Arial Unicode MS" pitchFamily="34" charset="-122"/>
            </a:endParaRPr>
          </a:p>
          <a:p>
            <a:pPr marL="0" indent="0"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eaLnBrk="1" hangingPunct="1">
              <a:buFont typeface="Wingdings" pitchFamily="2" charset="2"/>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581128"/>
            <a:ext cx="8670395" cy="120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571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Hello Hibernate</a:t>
            </a:r>
            <a:endParaRPr lang="zh-CN" altLang="en-US" sz="4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82413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00194" y="557808"/>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6627" name="Rectangle 3"/>
          <p:cNvSpPr>
            <a:spLocks noGrp="1" noChangeArrowheads="1"/>
          </p:cNvSpPr>
          <p:nvPr>
            <p:ph type="body" idx="1"/>
          </p:nvPr>
        </p:nvSpPr>
        <p:spPr>
          <a:xfrm>
            <a:off x="107504" y="1628205"/>
            <a:ext cx="8929688" cy="1728787"/>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是应用程序与数据库之间交互操作的一个</a:t>
            </a:r>
            <a:r>
              <a:rPr lang="zh-CN" altLang="en-US" sz="2000" b="1" dirty="0" smtClean="0">
                <a:solidFill>
                  <a:srgbClr val="0000FF"/>
                </a:solidFill>
                <a:latin typeface="Arial Unicode MS" pitchFamily="34" charset="-122"/>
                <a:ea typeface="Arial Unicode MS" pitchFamily="34" charset="-122"/>
                <a:cs typeface="Arial Unicode MS" pitchFamily="34" charset="-122"/>
              </a:rPr>
              <a:t>单线程对象</a:t>
            </a:r>
            <a:r>
              <a:rPr lang="zh-CN" altLang="en-US" sz="2000" dirty="0" smtClean="0">
                <a:latin typeface="Arial Unicode MS" pitchFamily="34" charset="-122"/>
                <a:ea typeface="Arial Unicode MS" pitchFamily="34" charset="-122"/>
                <a:cs typeface="Arial Unicode MS" pitchFamily="34" charset="-122"/>
              </a:rPr>
              <a:t>，是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运作的中心，所有持久化对象必须在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的管理下才可以进行持久化操作。此对象的生命周期很短。</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对象有一个一级缓存，显式执行 </a:t>
            </a:r>
            <a:r>
              <a:rPr lang="en-US" altLang="zh-CN" sz="2000" dirty="0" smtClean="0">
                <a:latin typeface="Arial Unicode MS" pitchFamily="34" charset="-122"/>
                <a:ea typeface="Arial Unicode MS" pitchFamily="34" charset="-122"/>
                <a:cs typeface="Arial Unicode MS" pitchFamily="34" charset="-122"/>
              </a:rPr>
              <a:t>flush </a:t>
            </a:r>
            <a:r>
              <a:rPr lang="zh-CN" altLang="en-US" sz="2000" dirty="0" smtClean="0">
                <a:latin typeface="Arial Unicode MS" pitchFamily="34" charset="-122"/>
                <a:ea typeface="Arial Unicode MS" pitchFamily="34" charset="-122"/>
                <a:cs typeface="Arial Unicode MS" pitchFamily="34" charset="-122"/>
              </a:rPr>
              <a:t>之前，所有的持久层操作的数据都缓存在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对象处。</a:t>
            </a:r>
            <a:r>
              <a:rPr lang="zh-CN" altLang="en-US" sz="2000" b="1" dirty="0" smtClean="0">
                <a:solidFill>
                  <a:srgbClr val="0000FF"/>
                </a:solidFill>
                <a:latin typeface="Arial Unicode MS" pitchFamily="34" charset="-122"/>
                <a:ea typeface="Arial Unicode MS" pitchFamily="34" charset="-122"/>
                <a:cs typeface="Arial Unicode MS" pitchFamily="34" charset="-122"/>
              </a:rPr>
              <a:t>相当于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中的 </a:t>
            </a:r>
            <a:r>
              <a:rPr lang="en-US" altLang="zh-CN" sz="2000" b="1" dirty="0" smtClean="0">
                <a:solidFill>
                  <a:srgbClr val="0000FF"/>
                </a:solidFill>
                <a:latin typeface="Arial Unicode MS" pitchFamily="34" charset="-122"/>
                <a:ea typeface="Arial Unicode MS" pitchFamily="34" charset="-122"/>
                <a:cs typeface="Arial Unicode MS" pitchFamily="34" charset="-122"/>
              </a:rPr>
              <a:t>Connection</a:t>
            </a:r>
            <a:r>
              <a:rPr lang="zh-CN" altLang="en-US" sz="2000" dirty="0" smtClean="0">
                <a:latin typeface="Arial Unicode MS" pitchFamily="34" charset="-122"/>
                <a:ea typeface="Arial Unicode MS" pitchFamily="34" charset="-122"/>
                <a:cs typeface="Arial Unicode MS" pitchFamily="34" charset="-122"/>
              </a:rPr>
              <a:t>。</a:t>
            </a:r>
          </a:p>
        </p:txBody>
      </p:sp>
      <p:pic>
        <p:nvPicPr>
          <p:cNvPr id="26628" name="Picture 4"/>
          <p:cNvPicPr>
            <a:picLocks noChangeAspect="1" noChangeArrowheads="1"/>
          </p:cNvPicPr>
          <p:nvPr/>
        </p:nvPicPr>
        <p:blipFill>
          <a:blip/>
          <a:srcRect/>
          <a:stretch>
            <a:fillRect/>
          </a:stretch>
        </p:blipFill>
        <p:spPr bwMode="auto">
          <a:xfrm>
            <a:off x="1042988" y="3140968"/>
            <a:ext cx="7059612" cy="3506787"/>
          </a:xfrm>
          <a:prstGeom prst="rect">
            <a:avLst/>
          </a:prstGeom>
          <a:noFill/>
          <a:ln w="9525">
            <a:noFill/>
            <a:miter lim="800000"/>
            <a:headEnd/>
            <a:tailEnd/>
          </a:ln>
        </p:spPr>
      </p:pic>
    </p:spTree>
    <p:extLst>
      <p:ext uri="{BB962C8B-B14F-4D97-AF65-F5344CB8AC3E}">
        <p14:creationId xmlns:p14="http://schemas.microsoft.com/office/powerpoint/2010/main" val="2868008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00166" y="558962"/>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Session </a:t>
            </a:r>
            <a:r>
              <a:rPr lang="zh-CN" altLang="en-US" dirty="0" smtClean="0">
                <a:solidFill>
                  <a:schemeClr val="tx1"/>
                </a:solidFill>
                <a:latin typeface="Arial Unicode MS" pitchFamily="34" charset="-122"/>
                <a:ea typeface="Arial Unicode MS" pitchFamily="34" charset="-122"/>
                <a:cs typeface="Arial Unicode MS" pitchFamily="34" charset="-122"/>
              </a:rPr>
              <a:t>接口</a:t>
            </a:r>
          </a:p>
        </p:txBody>
      </p:sp>
      <p:sp>
        <p:nvSpPr>
          <p:cNvPr id="27651" name="Rectangle 3"/>
          <p:cNvSpPr>
            <a:spLocks noGrp="1" noChangeArrowheads="1"/>
          </p:cNvSpPr>
          <p:nvPr>
            <p:ph type="body" idx="1"/>
          </p:nvPr>
        </p:nvSpPr>
        <p:spPr>
          <a:xfrm>
            <a:off x="142844" y="1643050"/>
            <a:ext cx="8785225" cy="4114800"/>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持久化类与 </a:t>
            </a:r>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关联起来后就具有了持久化的能力。</a:t>
            </a:r>
          </a:p>
          <a:p>
            <a:pPr eaLnBrk="1" hangingPunct="1"/>
            <a:r>
              <a:rPr lang="en-US" altLang="zh-CN" sz="2800" dirty="0" smtClean="0">
                <a:latin typeface="Arial Unicode MS" pitchFamily="34" charset="-122"/>
                <a:ea typeface="Arial Unicode MS" pitchFamily="34" charset="-122"/>
                <a:cs typeface="Arial Unicode MS" pitchFamily="34" charset="-122"/>
              </a:rPr>
              <a:t>Session </a:t>
            </a:r>
            <a:r>
              <a:rPr lang="zh-CN" altLang="en-US" sz="2800" dirty="0" smtClean="0">
                <a:latin typeface="Arial Unicode MS" pitchFamily="34" charset="-122"/>
                <a:ea typeface="Arial Unicode MS" pitchFamily="34" charset="-122"/>
                <a:cs typeface="Arial Unicode MS" pitchFamily="34" charset="-122"/>
              </a:rPr>
              <a:t>类的方法：</a:t>
            </a:r>
          </a:p>
          <a:p>
            <a:pPr lvl="1" eaLnBrk="1" hangingPunct="1"/>
            <a:r>
              <a:rPr lang="zh-CN" altLang="en-US" sz="2400" dirty="0" smtClean="0">
                <a:latin typeface="Arial Unicode MS" pitchFamily="34" charset="-122"/>
                <a:ea typeface="Arial Unicode MS" pitchFamily="34" charset="-122"/>
                <a:cs typeface="Arial Unicode MS" pitchFamily="34" charset="-122"/>
              </a:rPr>
              <a:t>取得持久化对象的方法： </a:t>
            </a:r>
            <a:r>
              <a:rPr lang="en-US" altLang="zh-CN" sz="2400" dirty="0" smtClean="0">
                <a:latin typeface="Arial Unicode MS" pitchFamily="34" charset="-122"/>
                <a:ea typeface="Arial Unicode MS" pitchFamily="34" charset="-122"/>
                <a:cs typeface="Arial Unicode MS" pitchFamily="34" charset="-122"/>
              </a:rPr>
              <a:t>get() load()</a:t>
            </a:r>
          </a:p>
          <a:p>
            <a:pPr lvl="1" eaLnBrk="1" hangingPunct="1"/>
            <a:r>
              <a:rPr lang="zh-CN" altLang="en-US" sz="2400" dirty="0" smtClean="0">
                <a:latin typeface="Arial Unicode MS" pitchFamily="34" charset="-122"/>
                <a:ea typeface="Arial Unicode MS" pitchFamily="34" charset="-122"/>
                <a:cs typeface="Arial Unicode MS" pitchFamily="34" charset="-122"/>
              </a:rPr>
              <a:t>持久化对象都得保存，更新和删除：</a:t>
            </a:r>
            <a:r>
              <a:rPr lang="en-US" altLang="zh-CN" sz="2400" dirty="0" smtClean="0">
                <a:latin typeface="Arial Unicode MS" pitchFamily="34" charset="-122"/>
                <a:ea typeface="Arial Unicode MS" pitchFamily="34" charset="-122"/>
                <a:cs typeface="Arial Unicode MS" pitchFamily="34" charset="-122"/>
              </a:rPr>
              <a:t>save(),update(),</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(),delete()</a:t>
            </a:r>
          </a:p>
          <a:p>
            <a:pPr lvl="1" eaLnBrk="1" hangingPunct="1"/>
            <a:r>
              <a:rPr lang="zh-CN" altLang="en-US" sz="2400" dirty="0" smtClean="0">
                <a:latin typeface="Arial Unicode MS" pitchFamily="34" charset="-122"/>
                <a:ea typeface="Arial Unicode MS" pitchFamily="34" charset="-122"/>
                <a:cs typeface="Arial Unicode MS" pitchFamily="34" charset="-122"/>
              </a:rPr>
              <a:t>开启事务</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beginTransaction</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管理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的方法：</a:t>
            </a:r>
            <a:r>
              <a:rPr lang="en-US" altLang="zh-CN" sz="2400" dirty="0" err="1" smtClean="0">
                <a:latin typeface="Arial Unicode MS" pitchFamily="34" charset="-122"/>
                <a:ea typeface="Arial Unicode MS" pitchFamily="34" charset="-122"/>
                <a:cs typeface="Arial Unicode MS" pitchFamily="34" charset="-122"/>
              </a:rPr>
              <a:t>isOpen</a:t>
            </a:r>
            <a:r>
              <a:rPr lang="en-US" altLang="zh-CN" sz="2400" dirty="0" smtClean="0">
                <a:latin typeface="Arial Unicode MS" pitchFamily="34" charset="-122"/>
                <a:ea typeface="Arial Unicode MS" pitchFamily="34" charset="-122"/>
                <a:cs typeface="Arial Unicode MS" pitchFamily="34" charset="-122"/>
              </a:rPr>
              <a:t>(),flush(), clear(), evict(), close()</a:t>
            </a:r>
            <a:r>
              <a:rPr lang="zh-CN" altLang="en-US" sz="2400" dirty="0" smtClean="0">
                <a:latin typeface="Arial Unicode MS" pitchFamily="34" charset="-122"/>
                <a:ea typeface="Arial Unicode MS" pitchFamily="34" charset="-122"/>
                <a:cs typeface="Arial Unicode MS" pitchFamily="34" charset="-122"/>
              </a:rPr>
              <a:t>等</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10631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32" y="558954"/>
            <a:ext cx="7772400" cy="1143000"/>
          </a:xfrm>
        </p:spPr>
        <p:txBody>
          <a:bodyPr/>
          <a:lstStyle/>
          <a:p>
            <a:pPr eaLnBrk="1" hangingPunct="1"/>
            <a:r>
              <a:rPr lang="en-US" altLang="zh-CN" sz="4000" dirty="0" smtClean="0">
                <a:latin typeface="Arial Unicode MS" pitchFamily="34" charset="-122"/>
                <a:ea typeface="Arial Unicode MS" pitchFamily="34" charset="-122"/>
                <a:cs typeface="Arial Unicode MS" pitchFamily="34" charset="-122"/>
              </a:rPr>
              <a:t>Transaction(</a:t>
            </a:r>
            <a:r>
              <a:rPr lang="zh-CN" altLang="en-US" sz="4000" dirty="0" smtClean="0">
                <a:latin typeface="Arial Unicode MS" pitchFamily="34" charset="-122"/>
                <a:ea typeface="Arial Unicode MS" pitchFamily="34" charset="-122"/>
                <a:cs typeface="Arial Unicode MS" pitchFamily="34" charset="-122"/>
              </a:rPr>
              <a:t>事务</a:t>
            </a:r>
            <a:r>
              <a:rPr lang="en-US" altLang="zh-CN" sz="4000" dirty="0" smtClean="0">
                <a:latin typeface="Arial Unicode MS" pitchFamily="34" charset="-122"/>
                <a:ea typeface="Arial Unicode MS" pitchFamily="34" charset="-122"/>
                <a:cs typeface="Arial Unicode MS" pitchFamily="34" charset="-122"/>
              </a:rPr>
              <a:t>)</a:t>
            </a:r>
          </a:p>
        </p:txBody>
      </p:sp>
      <p:sp>
        <p:nvSpPr>
          <p:cNvPr id="28675" name="Rectangle 3"/>
          <p:cNvSpPr>
            <a:spLocks noGrp="1" noChangeArrowheads="1"/>
          </p:cNvSpPr>
          <p:nvPr>
            <p:ph type="body" idx="1"/>
          </p:nvPr>
        </p:nvSpPr>
        <p:spPr>
          <a:xfrm>
            <a:off x="144494" y="1900251"/>
            <a:ext cx="8856662" cy="3457575"/>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代表一次原子操作，它具有数据库事务的概念。所有持久层都应该在事务管理下进行，即使是只读操作。 </a:t>
            </a:r>
          </a:p>
          <a:p>
            <a:pPr eaLnBrk="1" hangingPunct="1">
              <a:buFontTx/>
              <a:buNone/>
            </a:pPr>
            <a:r>
              <a:rPr lang="zh-CN" altLang="en-US" sz="2800" dirty="0" smtClean="0">
                <a:latin typeface="Arial Unicode MS" pitchFamily="34" charset="-122"/>
                <a:ea typeface="Arial Unicode MS" pitchFamily="34" charset="-122"/>
                <a:cs typeface="Arial Unicode MS" pitchFamily="34" charset="-122"/>
              </a:rPr>
              <a:t>  </a:t>
            </a:r>
            <a:r>
              <a:rPr lang="en-US" altLang="zh-CN" sz="2800" b="1" dirty="0" smtClean="0">
                <a:latin typeface="Arial Unicode MS" pitchFamily="34" charset="-122"/>
                <a:ea typeface="Arial Unicode MS" pitchFamily="34" charset="-122"/>
                <a:cs typeface="Arial Unicode MS" pitchFamily="34" charset="-122"/>
              </a:rPr>
              <a:t>Transaction </a:t>
            </a:r>
            <a:r>
              <a:rPr lang="en-US" altLang="zh-CN" sz="2800" b="1" dirty="0" err="1" smtClean="0">
                <a:latin typeface="Arial Unicode MS" pitchFamily="34" charset="-122"/>
                <a:ea typeface="Arial Unicode MS" pitchFamily="34" charset="-122"/>
                <a:cs typeface="Arial Unicode MS" pitchFamily="34" charset="-122"/>
              </a:rPr>
              <a:t>tx</a:t>
            </a:r>
            <a:r>
              <a:rPr lang="en-US" altLang="zh-CN" sz="2800" b="1" dirty="0" smtClean="0">
                <a:latin typeface="Arial Unicode MS" pitchFamily="34" charset="-122"/>
                <a:ea typeface="Arial Unicode MS" pitchFamily="34" charset="-122"/>
                <a:cs typeface="Arial Unicode MS" pitchFamily="34" charset="-122"/>
              </a:rPr>
              <a:t> = </a:t>
            </a:r>
            <a:r>
              <a:rPr lang="en-US" altLang="zh-CN" sz="2800" b="1" dirty="0" err="1" smtClean="0">
                <a:latin typeface="Arial Unicode MS" pitchFamily="34" charset="-122"/>
                <a:ea typeface="Arial Unicode MS" pitchFamily="34" charset="-122"/>
                <a:cs typeface="Arial Unicode MS" pitchFamily="34" charset="-122"/>
              </a:rPr>
              <a:t>session.beginTransaction</a:t>
            </a:r>
            <a:r>
              <a:rPr lang="en-US" altLang="zh-CN" sz="2800" b="1" dirty="0" smtClean="0">
                <a:latin typeface="Arial Unicode MS" pitchFamily="34" charset="-122"/>
                <a:ea typeface="Arial Unicode MS" pitchFamily="34" charset="-122"/>
                <a:cs typeface="Arial Unicode MS" pitchFamily="34" charset="-122"/>
              </a:rPr>
              <a:t>();</a:t>
            </a:r>
          </a:p>
          <a:p>
            <a:pPr eaLnBrk="1" hangingPunct="1"/>
            <a:r>
              <a:rPr lang="zh-CN" altLang="en-US" sz="2800" dirty="0" smtClean="0">
                <a:latin typeface="Arial Unicode MS" pitchFamily="34" charset="-122"/>
                <a:ea typeface="Arial Unicode MS" pitchFamily="34" charset="-122"/>
                <a:cs typeface="Arial Unicode MS" pitchFamily="34" charset="-122"/>
              </a:rPr>
              <a:t>常用方法</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en-US" altLang="zh-CN" sz="2400" dirty="0" smtClean="0">
                <a:latin typeface="Arial Unicode MS" pitchFamily="34" charset="-122"/>
                <a:ea typeface="Arial Unicode MS" pitchFamily="34" charset="-122"/>
                <a:cs typeface="Arial Unicode MS" pitchFamily="34" charset="-122"/>
              </a:rPr>
              <a:t>commit():</a:t>
            </a:r>
            <a:r>
              <a:rPr lang="zh-CN" altLang="en-US" sz="2400" dirty="0" smtClean="0">
                <a:latin typeface="Arial Unicode MS" pitchFamily="34" charset="-122"/>
                <a:ea typeface="Arial Unicode MS" pitchFamily="34" charset="-122"/>
                <a:cs typeface="Arial Unicode MS" pitchFamily="34" charset="-122"/>
              </a:rPr>
              <a:t>提交相关联的</a:t>
            </a:r>
            <a:r>
              <a:rPr lang="en-US" altLang="zh-CN" sz="2400" dirty="0" smtClean="0">
                <a:latin typeface="Arial Unicode MS" pitchFamily="34" charset="-122"/>
                <a:ea typeface="Arial Unicode MS" pitchFamily="34" charset="-122"/>
                <a:cs typeface="Arial Unicode MS" pitchFamily="34" charset="-122"/>
              </a:rPr>
              <a:t>session</a:t>
            </a:r>
            <a:r>
              <a:rPr lang="zh-CN" altLang="en-US" sz="2400" dirty="0" smtClean="0">
                <a:latin typeface="Arial Unicode MS" pitchFamily="34" charset="-122"/>
                <a:ea typeface="Arial Unicode MS" pitchFamily="34" charset="-122"/>
                <a:cs typeface="Arial Unicode MS" pitchFamily="34" charset="-122"/>
              </a:rPr>
              <a:t>实例</a:t>
            </a:r>
          </a:p>
          <a:p>
            <a:pPr lvl="1" eaLnBrk="1" hangingPunct="1"/>
            <a:r>
              <a:rPr lang="en-US" altLang="zh-CN" sz="2400" dirty="0" smtClean="0">
                <a:latin typeface="Arial Unicode MS" pitchFamily="34" charset="-122"/>
                <a:ea typeface="Arial Unicode MS" pitchFamily="34" charset="-122"/>
                <a:cs typeface="Arial Unicode MS" pitchFamily="34" charset="-122"/>
              </a:rPr>
              <a:t>rollback():</a:t>
            </a:r>
            <a:r>
              <a:rPr lang="zh-CN" altLang="en-US" sz="2400" dirty="0" smtClean="0">
                <a:latin typeface="Arial Unicode MS" pitchFamily="34" charset="-122"/>
                <a:ea typeface="Arial Unicode MS" pitchFamily="34" charset="-122"/>
                <a:cs typeface="Arial Unicode MS" pitchFamily="34" charset="-122"/>
              </a:rPr>
              <a:t>撤销事务操作</a:t>
            </a:r>
          </a:p>
          <a:p>
            <a:pPr lvl="1" eaLnBrk="1" hangingPunct="1"/>
            <a:r>
              <a:rPr lang="en-US" altLang="zh-CN" sz="2400" dirty="0" err="1" smtClean="0">
                <a:latin typeface="Arial Unicode MS" pitchFamily="34" charset="-122"/>
                <a:ea typeface="Arial Unicode MS" pitchFamily="34" charset="-122"/>
                <a:cs typeface="Arial Unicode MS" pitchFamily="34" charset="-122"/>
              </a:rPr>
              <a:t>wasCommitted</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检查事务是否提交</a:t>
            </a:r>
          </a:p>
        </p:txBody>
      </p:sp>
    </p:spTree>
    <p:extLst>
      <p:ext uri="{BB962C8B-B14F-4D97-AF65-F5344CB8AC3E}">
        <p14:creationId xmlns:p14="http://schemas.microsoft.com/office/powerpoint/2010/main" val="3317276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2696"/>
            <a:ext cx="8568952" cy="857256"/>
          </a:xfrm>
        </p:spPr>
        <p:txBody>
          <a:bodyPr>
            <a:normAutofit/>
          </a:bodyPr>
          <a:lstStyle/>
          <a:p>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配置文件的两个配置项</a:t>
            </a:r>
            <a:endParaRPr lang="zh-CN" altLang="en-US" sz="40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645330"/>
            <a:ext cx="8229600" cy="502403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hbm2ddl.auto</a:t>
            </a:r>
            <a:r>
              <a:rPr lang="zh-CN" altLang="en-US" sz="2400" i="1"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该属性可帮助程序员实现正向工程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即由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代码生成数据库脚本</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进而生成具体的表结构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a:r>
              <a:rPr lang="en-US" altLang="zh-CN" sz="2000" dirty="0" smtClean="0">
                <a:latin typeface="Arial Unicode MS" pitchFamily="34" charset="-122"/>
                <a:ea typeface="Arial Unicode MS" pitchFamily="34" charset="-122"/>
                <a:cs typeface="Arial Unicode MS" pitchFamily="34" charset="-122"/>
              </a:rPr>
              <a:t>create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文件来生成数据表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但是每次运行都会删除上一次的表 </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重新生成表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哪怕二次没有任何改变 </a:t>
            </a:r>
          </a:p>
          <a:p>
            <a:pPr lvl="1"/>
            <a:r>
              <a:rPr lang="en-US" altLang="zh-CN" sz="2000" dirty="0" smtClean="0">
                <a:latin typeface="Arial Unicode MS" pitchFamily="34" charset="-122"/>
                <a:ea typeface="Arial Unicode MS" pitchFamily="34" charset="-122"/>
                <a:cs typeface="Arial Unicode MS" pitchFamily="34" charset="-122"/>
              </a:rPr>
              <a:t>create-drop : </a:t>
            </a:r>
            <a:r>
              <a:rPr lang="zh-CN" altLang="en-US" sz="2000" dirty="0" smtClean="0">
                <a:latin typeface="Arial Unicode MS" pitchFamily="34" charset="-122"/>
                <a:ea typeface="Arial Unicode MS" pitchFamily="34" charset="-122"/>
                <a:cs typeface="Arial Unicode MS" pitchFamily="34" charset="-122"/>
              </a:rPr>
              <a:t>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但是</a:t>
            </a:r>
            <a:r>
              <a:rPr lang="en-US" altLang="zh-CN" sz="2000" dirty="0" err="1" smtClean="0">
                <a:latin typeface="Arial Unicode MS" pitchFamily="34" charset="-122"/>
                <a:ea typeface="Arial Unicode MS" pitchFamily="34" charset="-122"/>
                <a:cs typeface="Arial Unicode MS" pitchFamily="34" charset="-122"/>
              </a:rPr>
              <a:t>SessionFactory</a:t>
            </a:r>
            <a:r>
              <a:rPr lang="zh-CN" altLang="en-US" sz="2000" dirty="0" smtClean="0">
                <a:latin typeface="Arial Unicode MS" pitchFamily="34" charset="-122"/>
                <a:ea typeface="Arial Unicode MS" pitchFamily="34" charset="-122"/>
                <a:cs typeface="Arial Unicode MS" pitchFamily="34" charset="-122"/>
              </a:rPr>
              <a:t>一关闭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表就自动删除 </a:t>
            </a:r>
          </a:p>
          <a:p>
            <a:pPr lvl="1"/>
            <a:r>
              <a:rPr lang="en-US" altLang="zh-CN" sz="2000" dirty="0" smtClean="0">
                <a:latin typeface="Arial Unicode MS" pitchFamily="34" charset="-122"/>
                <a:ea typeface="Arial Unicode MS" pitchFamily="34" charset="-122"/>
                <a:cs typeface="Arial Unicode MS" pitchFamily="34" charset="-122"/>
              </a:rPr>
              <a:t>update : </a:t>
            </a:r>
            <a:r>
              <a:rPr lang="zh-CN" altLang="en-US" sz="2000" b="1" dirty="0" smtClean="0">
                <a:solidFill>
                  <a:srgbClr val="0000FF"/>
                </a:solidFill>
                <a:latin typeface="Arial Unicode MS" pitchFamily="34" charset="-122"/>
                <a:ea typeface="Arial Unicode MS" pitchFamily="34" charset="-122"/>
                <a:cs typeface="Arial Unicode MS" pitchFamily="34" charset="-122"/>
              </a:rPr>
              <a:t>最常用的属性值</a:t>
            </a:r>
            <a:r>
              <a:rPr lang="zh-CN" altLang="en-US" sz="2000" dirty="0" smtClean="0">
                <a:latin typeface="Arial Unicode MS" pitchFamily="34" charset="-122"/>
                <a:ea typeface="Arial Unicode MS" pitchFamily="34" charset="-122"/>
                <a:cs typeface="Arial Unicode MS" pitchFamily="34" charset="-122"/>
              </a:rPr>
              <a:t>，也会根据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文件生成表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文件和数据库中对应的数据表的表结构不同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Hiberante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将更新数据表结构，但不会删除已有的行和列 </a:t>
            </a:r>
          </a:p>
          <a:p>
            <a:pPr lvl="1"/>
            <a:r>
              <a:rPr lang="en-US" altLang="zh-CN" sz="2000" dirty="0" smtClean="0">
                <a:latin typeface="Arial Unicode MS" pitchFamily="34" charset="-122"/>
                <a:ea typeface="Arial Unicode MS" pitchFamily="34" charset="-122"/>
                <a:cs typeface="Arial Unicode MS" pitchFamily="34" charset="-122"/>
              </a:rPr>
              <a:t>validate : </a:t>
            </a:r>
            <a:r>
              <a:rPr lang="zh-CN" altLang="en-US" sz="2000" dirty="0" smtClean="0">
                <a:latin typeface="Arial Unicode MS" pitchFamily="34" charset="-122"/>
                <a:ea typeface="Arial Unicode MS" pitchFamily="34" charset="-122"/>
                <a:cs typeface="Arial Unicode MS" pitchFamily="34" charset="-122"/>
              </a:rPr>
              <a:t>会和数据库中的表进行比较</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若 </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err="1" smtClean="0">
                <a:latin typeface="Arial Unicode MS" pitchFamily="34" charset="-122"/>
                <a:ea typeface="Arial Unicode MS" pitchFamily="34" charset="-122"/>
                <a:cs typeface="Arial Unicode MS" pitchFamily="34" charset="-122"/>
              </a:rPr>
              <a:t>hbm.xml</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文件中的列在数据表中不存在，则抛出异常</a:t>
            </a:r>
            <a:endParaRPr lang="en-US" altLang="zh-CN" sz="2000" dirty="0" smtClean="0">
              <a:latin typeface="Arial Unicode MS" pitchFamily="34" charset="-122"/>
              <a:ea typeface="Arial Unicode MS" pitchFamily="34" charset="-122"/>
              <a:cs typeface="Arial Unicode MS" pitchFamily="34" charset="-122"/>
            </a:endParaRPr>
          </a:p>
          <a:p>
            <a:pPr marL="342900" lvl="1" indent="-342900">
              <a:buFont typeface="Arial" pitchFamily="34" charset="0"/>
              <a:buChar char="•"/>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p:txBody>
      </p:sp>
    </p:spTree>
    <p:extLst>
      <p:ext uri="{BB962C8B-B14F-4D97-AF65-F5344CB8AC3E}">
        <p14:creationId xmlns:p14="http://schemas.microsoft.com/office/powerpoint/2010/main" val="784364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通过 </a:t>
            </a:r>
            <a:r>
              <a:rPr lang="en-US" altLang="zh-CN" sz="4800" dirty="0" smtClean="0">
                <a:latin typeface="Arial Unicode MS" pitchFamily="34" charset="-122"/>
                <a:ea typeface="Arial Unicode MS" pitchFamily="34" charset="-122"/>
                <a:cs typeface="Arial Unicode MS" pitchFamily="34" charset="-122"/>
              </a:rPr>
              <a:t>Session </a:t>
            </a:r>
            <a:r>
              <a:rPr lang="zh-CN" altLang="en-US" sz="4800" dirty="0" smtClean="0">
                <a:latin typeface="Arial Unicode MS" pitchFamily="34" charset="-122"/>
                <a:ea typeface="Arial Unicode MS" pitchFamily="34" charset="-122"/>
                <a:cs typeface="Arial Unicode MS" pitchFamily="34" charset="-122"/>
              </a:rPr>
              <a:t>操纵对象</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6473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a:t>
            </a:r>
            <a:r>
              <a:rPr lang="zh-CN" altLang="en-US" dirty="0" smtClean="0">
                <a:latin typeface="Arial Unicode MS" pitchFamily="34" charset="-122"/>
                <a:ea typeface="Arial Unicode MS" pitchFamily="34" charset="-122"/>
                <a:cs typeface="Arial Unicode MS" pitchFamily="34" charset="-122"/>
              </a:rPr>
              <a:t> 概述</a:t>
            </a:r>
          </a:p>
        </p:txBody>
      </p:sp>
      <p:sp>
        <p:nvSpPr>
          <p:cNvPr id="30723" name="Rectangle 3"/>
          <p:cNvSpPr>
            <a:spLocks noGrp="1" noChangeArrowheads="1"/>
          </p:cNvSpPr>
          <p:nvPr>
            <p:ph type="body" idx="1"/>
          </p:nvPr>
        </p:nvSpPr>
        <p:spPr>
          <a:xfrm>
            <a:off x="179388" y="1744687"/>
            <a:ext cx="8640762" cy="432751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接口是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向应用程序提供的操纵数据库的最主要的接口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a:t>
            </a:r>
            <a:r>
              <a:rPr lang="zh-CN" altLang="en-US" sz="2400" b="1" dirty="0" smtClean="0">
                <a:solidFill>
                  <a:srgbClr val="0000FF"/>
                </a:solidFill>
                <a:latin typeface="Arial Unicode MS" pitchFamily="34" charset="-122"/>
                <a:ea typeface="Arial Unicode MS" pitchFamily="34" charset="-122"/>
                <a:cs typeface="Arial Unicode MS" pitchFamily="34" charset="-122"/>
              </a:rPr>
              <a:t>提供了基本的保存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更新</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删除和</a:t>
            </a:r>
            <a:r>
              <a:rPr lang="zh-CN" altLang="en-US" sz="2400" b="1" dirty="0" smtClean="0">
                <a:solidFill>
                  <a:srgbClr val="FF0000"/>
                </a:solidFill>
                <a:latin typeface="Arial Unicode MS" pitchFamily="34" charset="-122"/>
                <a:ea typeface="Arial Unicode MS" pitchFamily="34" charset="-122"/>
                <a:cs typeface="Arial Unicode MS" pitchFamily="34" charset="-122"/>
              </a:rPr>
              <a:t>加载 </a:t>
            </a:r>
            <a:r>
              <a:rPr lang="en-US" altLang="zh-CN" sz="2400" b="1" dirty="0" smtClean="0">
                <a:solidFill>
                  <a:srgbClr val="0000FF"/>
                </a:solidFill>
                <a:latin typeface="Arial Unicode MS" pitchFamily="34" charset="-122"/>
                <a:ea typeface="Arial Unicode MS" pitchFamily="34" charset="-122"/>
                <a:cs typeface="Arial Unicode MS" pitchFamily="34" charset="-122"/>
              </a:rPr>
              <a:t>Java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对象的方法</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具有一个缓存</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位于缓存中的对象称为持久化对象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它和数据库中的相关记录对应</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能够在某些时间点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按照缓存中对象的变化来执行相关的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来同步更新数据库</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这一过程被称为</a:t>
            </a:r>
            <a:r>
              <a:rPr lang="zh-CN" altLang="en-US" sz="2400" dirty="0">
                <a:latin typeface="Arial Unicode MS" pitchFamily="34" charset="-122"/>
                <a:ea typeface="Arial Unicode MS" pitchFamily="34" charset="-122"/>
                <a:cs typeface="Arial Unicode MS" pitchFamily="34" charset="-122"/>
              </a:rPr>
              <a:t>刷新</a:t>
            </a:r>
            <a:r>
              <a:rPr lang="zh-CN" altLang="en-US" sz="2400" dirty="0" smtClean="0">
                <a:latin typeface="Arial Unicode MS" pitchFamily="34" charset="-122"/>
                <a:ea typeface="Arial Unicode MS" pitchFamily="34" charset="-122"/>
                <a:cs typeface="Arial Unicode MS" pitchFamily="34" charset="-122"/>
              </a:rPr>
              <a:t>缓存</a:t>
            </a:r>
            <a:r>
              <a:rPr lang="en-US" altLang="zh-CN" sz="2400" dirty="0" smtClean="0">
                <a:latin typeface="Arial Unicode MS" pitchFamily="34" charset="-122"/>
                <a:ea typeface="Arial Unicode MS" pitchFamily="34" charset="-122"/>
                <a:cs typeface="Arial Unicode MS" pitchFamily="34" charset="-122"/>
              </a:rPr>
              <a:t>(flush)</a:t>
            </a:r>
          </a:p>
          <a:p>
            <a:pPr eaLnBrk="1" hangingPunct="1"/>
            <a:r>
              <a:rPr lang="zh-CN" altLang="en-US" sz="2400" b="1" dirty="0" smtClean="0">
                <a:solidFill>
                  <a:srgbClr val="0000FF"/>
                </a:solidFill>
                <a:latin typeface="Arial Unicode MS" pitchFamily="34" charset="-122"/>
                <a:ea typeface="Arial Unicode MS" pitchFamily="34" charset="-122"/>
                <a:cs typeface="Arial Unicode MS" pitchFamily="34" charset="-122"/>
              </a:rPr>
              <a:t>站在持久化的角度</a:t>
            </a:r>
            <a:r>
              <a:rPr lang="en-US" altLang="zh-CN" sz="2400" b="1" dirty="0" smtClean="0">
                <a:solidFill>
                  <a:srgbClr val="0000FF"/>
                </a:solidFill>
                <a:latin typeface="Arial Unicode MS" pitchFamily="34" charset="-122"/>
                <a:ea typeface="Arial Unicode MS" pitchFamily="34" charset="-122"/>
                <a:cs typeface="Arial Unicode MS" pitchFamily="34" charset="-122"/>
              </a:rPr>
              <a:t>, Hibernate </a:t>
            </a:r>
            <a:r>
              <a:rPr lang="zh-CN" altLang="en-US" sz="2400" b="1" dirty="0" smtClean="0">
                <a:solidFill>
                  <a:srgbClr val="0000FF"/>
                </a:solidFill>
                <a:latin typeface="Arial Unicode MS" pitchFamily="34" charset="-122"/>
                <a:ea typeface="Arial Unicode MS" pitchFamily="34" charset="-122"/>
                <a:cs typeface="Arial Unicode MS" pitchFamily="34" charset="-122"/>
              </a:rPr>
              <a:t>把对象分为 </a:t>
            </a:r>
            <a:r>
              <a:rPr lang="en-US" altLang="zh-CN" sz="2400" b="1" dirty="0" smtClean="0">
                <a:solidFill>
                  <a:srgbClr val="0000FF"/>
                </a:solidFill>
                <a:latin typeface="Arial Unicode MS" pitchFamily="34" charset="-122"/>
                <a:ea typeface="Arial Unicode MS" pitchFamily="34" charset="-122"/>
                <a:cs typeface="Arial Unicode MS" pitchFamily="34" charset="-122"/>
              </a:rPr>
              <a:t>4 </a:t>
            </a:r>
            <a:r>
              <a:rPr lang="zh-CN" altLang="en-US" sz="2400" b="1" dirty="0" smtClean="0">
                <a:solidFill>
                  <a:srgbClr val="0000FF"/>
                </a:solidFill>
                <a:latin typeface="Arial Unicode MS" pitchFamily="34" charset="-122"/>
                <a:ea typeface="Arial Unicode MS" pitchFamily="34" charset="-122"/>
                <a:cs typeface="Arial Unicode MS" pitchFamily="34" charset="-122"/>
              </a:rPr>
              <a:t>种状态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持久化状态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临时状态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游离状态</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删除状态</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的特定方法能使对象从一个状态转换到另一个状态</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637284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12976"/>
            <a:ext cx="6761387" cy="189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6" name="Rectangle 2"/>
          <p:cNvSpPr>
            <a:spLocks noGrp="1" noChangeArrowheads="1"/>
          </p:cNvSpPr>
          <p:nvPr>
            <p:ph type="title"/>
          </p:nvPr>
        </p:nvSpPr>
        <p:spPr>
          <a:xfrm>
            <a:off x="685800" y="702469"/>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p>
        </p:txBody>
      </p:sp>
      <p:sp>
        <p:nvSpPr>
          <p:cNvPr id="31747" name="Rectangle 3"/>
          <p:cNvSpPr>
            <a:spLocks noGrp="1" noChangeArrowheads="1"/>
          </p:cNvSpPr>
          <p:nvPr>
            <p:ph type="body" idx="1"/>
          </p:nvPr>
        </p:nvSpPr>
        <p:spPr>
          <a:xfrm>
            <a:off x="250576" y="1772816"/>
            <a:ext cx="8497888" cy="1423630"/>
          </a:xfrm>
        </p:spPr>
        <p:txBody>
          <a:bodyPr>
            <a:normAutofit/>
          </a:bodyPr>
          <a:lstStyle/>
          <a:p>
            <a:pPr eaLnBrk="1" hangingPunct="1"/>
            <a:r>
              <a:rPr lang="zh-CN" altLang="en-US" sz="2000" dirty="0" smtClean="0">
                <a:latin typeface="Arial Unicode MS" pitchFamily="34" charset="-122"/>
                <a:ea typeface="Arial Unicode MS" pitchFamily="34" charset="-122"/>
                <a:cs typeface="Arial Unicode MS" pitchFamily="34" charset="-122"/>
              </a:rPr>
              <a:t>在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接口的实现中包含一系列的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这些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集合构成了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只要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实例没有结束生命周期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且没有清理缓存，则存放在它缓存中的对象也不会结束生命周期</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缓存可减少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应用程序访问数据库的频率。</a:t>
            </a:r>
          </a:p>
        </p:txBody>
      </p:sp>
      <p:sp>
        <p:nvSpPr>
          <p:cNvPr id="31749" name="Text Box 5"/>
          <p:cNvSpPr txBox="1">
            <a:spLocks noChangeArrowheads="1"/>
          </p:cNvSpPr>
          <p:nvPr/>
        </p:nvSpPr>
        <p:spPr bwMode="auto">
          <a:xfrm>
            <a:off x="5796136" y="4509120"/>
            <a:ext cx="2977400" cy="369332"/>
          </a:xfrm>
          <a:prstGeom prst="rect">
            <a:avLst/>
          </a:prstGeom>
          <a:solidFill>
            <a:srgbClr val="33CCFF"/>
          </a:solidFill>
          <a:ln w="9525">
            <a:noFill/>
            <a:miter lim="800000"/>
            <a:headEnd/>
            <a:tailEnd/>
          </a:ln>
        </p:spPr>
        <p:txBody>
          <a:bodyPr wrap="square">
            <a:spAutoFit/>
          </a:bodyPr>
          <a:lstStyle/>
          <a:p>
            <a:pPr>
              <a:spcBef>
                <a:spcPct val="50000"/>
              </a:spcBef>
            </a:pPr>
            <a:r>
              <a:rPr lang="zh-CN" altLang="en-US" dirty="0" smtClean="0">
                <a:latin typeface="Arial Unicode MS" pitchFamily="34" charset="-122"/>
                <a:ea typeface="Arial Unicode MS" pitchFamily="34" charset="-122"/>
                <a:cs typeface="Arial Unicode MS" pitchFamily="34" charset="-122"/>
              </a:rPr>
              <a:t>会向数据库发送几条 </a:t>
            </a:r>
            <a:r>
              <a:rPr lang="en-US" altLang="zh-CN" dirty="0" smtClean="0">
                <a:latin typeface="Arial Unicode MS" pitchFamily="34" charset="-122"/>
                <a:ea typeface="Arial Unicode MS" pitchFamily="34" charset="-122"/>
                <a:cs typeface="Arial Unicode MS" pitchFamily="34" charset="-122"/>
              </a:rPr>
              <a:t>SQL </a:t>
            </a:r>
            <a:r>
              <a:rPr lang="zh-CN" altLang="en-US" dirty="0" smtClean="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p:txBody>
      </p:sp>
      <p:sp>
        <p:nvSpPr>
          <p:cNvPr id="31750" name="Rectangle 6"/>
          <p:cNvSpPr>
            <a:spLocks noChangeArrowheads="1"/>
          </p:cNvSpPr>
          <p:nvPr/>
        </p:nvSpPr>
        <p:spPr bwMode="auto">
          <a:xfrm>
            <a:off x="2843709" y="6165552"/>
            <a:ext cx="1152525" cy="431800"/>
          </a:xfrm>
          <a:prstGeom prst="rect">
            <a:avLst/>
          </a:prstGeom>
          <a:solidFill>
            <a:srgbClr val="FF9900"/>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News </a:t>
            </a:r>
            <a:r>
              <a:rPr lang="zh-CN" altLang="en-US" sz="1800" dirty="0">
                <a:latin typeface="Arial Unicode MS" pitchFamily="34" charset="-122"/>
                <a:ea typeface="Arial Unicode MS" pitchFamily="34" charset="-122"/>
                <a:cs typeface="Arial Unicode MS" pitchFamily="34" charset="-122"/>
              </a:rPr>
              <a:t>对象</a:t>
            </a:r>
          </a:p>
        </p:txBody>
      </p:sp>
      <p:sp>
        <p:nvSpPr>
          <p:cNvPr id="31751" name="Rectangle 7"/>
          <p:cNvSpPr>
            <a:spLocks noChangeArrowheads="1"/>
          </p:cNvSpPr>
          <p:nvPr/>
        </p:nvSpPr>
        <p:spPr bwMode="auto">
          <a:xfrm>
            <a:off x="539552" y="6165552"/>
            <a:ext cx="1656457"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news</a:t>
            </a:r>
            <a:endParaRPr lang="en-US" altLang="zh-CN" sz="1800" dirty="0">
              <a:latin typeface="Arial Unicode MS" pitchFamily="34" charset="-122"/>
              <a:ea typeface="Arial Unicode MS" pitchFamily="34" charset="-122"/>
              <a:cs typeface="Arial Unicode MS" pitchFamily="34" charset="-122"/>
            </a:endParaRPr>
          </a:p>
        </p:txBody>
      </p:sp>
      <p:sp>
        <p:nvSpPr>
          <p:cNvPr id="31752" name="Rectangle 8"/>
          <p:cNvSpPr>
            <a:spLocks noChangeArrowheads="1"/>
          </p:cNvSpPr>
          <p:nvPr/>
        </p:nvSpPr>
        <p:spPr bwMode="auto">
          <a:xfrm>
            <a:off x="4716958" y="6165552"/>
            <a:ext cx="1943273" cy="431800"/>
          </a:xfrm>
          <a:prstGeom prst="rect">
            <a:avLst/>
          </a:prstGeom>
          <a:solidFill>
            <a:srgbClr val="33CCFF"/>
          </a:solidFill>
          <a:ln w="9525">
            <a:solidFill>
              <a:schemeClr val="tx1"/>
            </a:solidFill>
            <a:miter lim="800000"/>
            <a:headEnd/>
            <a:tailEnd/>
          </a:ln>
        </p:spPr>
        <p:txBody>
          <a:bodyPr wrap="none" anchor="ctr"/>
          <a:lstStyle/>
          <a:p>
            <a:pPr algn="ctr"/>
            <a:r>
              <a:rPr lang="zh-CN" altLang="en-US" sz="1800" dirty="0">
                <a:latin typeface="Arial Unicode MS" pitchFamily="34" charset="-122"/>
                <a:ea typeface="Arial Unicode MS" pitchFamily="34" charset="-122"/>
                <a:cs typeface="Arial Unicode MS" pitchFamily="34" charset="-122"/>
              </a:rPr>
              <a:t>引用变量 </a:t>
            </a:r>
            <a:r>
              <a:rPr lang="en-US" altLang="zh-CN" sz="1800" dirty="0" smtClean="0">
                <a:latin typeface="Arial Unicode MS" pitchFamily="34" charset="-122"/>
                <a:ea typeface="Arial Unicode MS" pitchFamily="34" charset="-122"/>
                <a:cs typeface="Arial Unicode MS" pitchFamily="34" charset="-122"/>
              </a:rPr>
              <a:t>new2</a:t>
            </a:r>
            <a:endParaRPr lang="en-US" altLang="zh-CN" sz="1800" dirty="0">
              <a:latin typeface="Arial Unicode MS" pitchFamily="34" charset="-122"/>
              <a:ea typeface="Arial Unicode MS" pitchFamily="34" charset="-122"/>
              <a:cs typeface="Arial Unicode MS" pitchFamily="34" charset="-122"/>
            </a:endParaRPr>
          </a:p>
        </p:txBody>
      </p:sp>
      <p:sp>
        <p:nvSpPr>
          <p:cNvPr id="31753" name="Rectangle 9"/>
          <p:cNvSpPr>
            <a:spLocks noChangeArrowheads="1"/>
          </p:cNvSpPr>
          <p:nvPr/>
        </p:nvSpPr>
        <p:spPr bwMode="auto">
          <a:xfrm>
            <a:off x="3779837" y="5207292"/>
            <a:ext cx="1511300" cy="431800"/>
          </a:xfrm>
          <a:prstGeom prst="rect">
            <a:avLst/>
          </a:prstGeom>
          <a:solidFill>
            <a:srgbClr val="33CCFF"/>
          </a:solidFill>
          <a:ln w="9525">
            <a:solidFill>
              <a:schemeClr val="tx1"/>
            </a:solidFill>
            <a:miter lim="800000"/>
            <a:headEnd/>
            <a:tailEnd/>
          </a:ln>
        </p:spPr>
        <p:txBody>
          <a:bodyPr wrap="none" anchor="ctr"/>
          <a:lstStyle/>
          <a:p>
            <a:pPr algn="ctr"/>
            <a:r>
              <a:rPr lang="en-US" altLang="zh-CN" sz="1800" dirty="0">
                <a:latin typeface="Arial Unicode MS" pitchFamily="34" charset="-122"/>
                <a:ea typeface="Arial Unicode MS" pitchFamily="34" charset="-122"/>
                <a:cs typeface="Arial Unicode MS" pitchFamily="34" charset="-122"/>
              </a:rPr>
              <a:t>Session </a:t>
            </a:r>
            <a:r>
              <a:rPr lang="zh-CN" altLang="en-US" sz="1800" dirty="0">
                <a:latin typeface="Arial Unicode MS" pitchFamily="34" charset="-122"/>
                <a:ea typeface="Arial Unicode MS" pitchFamily="34" charset="-122"/>
                <a:cs typeface="Arial Unicode MS" pitchFamily="34" charset="-122"/>
              </a:rPr>
              <a:t>缓存</a:t>
            </a:r>
          </a:p>
        </p:txBody>
      </p:sp>
      <p:sp>
        <p:nvSpPr>
          <p:cNvPr id="31754" name="Line 10"/>
          <p:cNvSpPr>
            <a:spLocks noChangeShapeType="1"/>
          </p:cNvSpPr>
          <p:nvPr/>
        </p:nvSpPr>
        <p:spPr bwMode="auto">
          <a:xfrm>
            <a:off x="2196009" y="6383039"/>
            <a:ext cx="647700"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5" name="Line 11"/>
          <p:cNvSpPr>
            <a:spLocks noChangeShapeType="1"/>
          </p:cNvSpPr>
          <p:nvPr/>
        </p:nvSpPr>
        <p:spPr bwMode="auto">
          <a:xfrm flipH="1">
            <a:off x="3996234" y="6383039"/>
            <a:ext cx="720725" cy="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31756" name="Line 12"/>
          <p:cNvSpPr>
            <a:spLocks noChangeShapeType="1"/>
          </p:cNvSpPr>
          <p:nvPr/>
        </p:nvSpPr>
        <p:spPr bwMode="auto">
          <a:xfrm flipH="1">
            <a:off x="3491409" y="5639091"/>
            <a:ext cx="1044078" cy="526461"/>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205594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操作 </a:t>
            </a:r>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缓存</a:t>
            </a:r>
            <a:endParaRPr lang="zh-CN" altLang="en-US" dirty="0">
              <a:latin typeface="Arial Unicode MS" pitchFamily="34" charset="-122"/>
              <a:ea typeface="Arial Unicode MS" pitchFamily="34" charset="-122"/>
              <a:cs typeface="Arial Unicode MS" pitchFamily="34" charset="-122"/>
            </a:endParaRPr>
          </a:p>
        </p:txBody>
      </p:sp>
      <p:sp>
        <p:nvSpPr>
          <p:cNvPr id="4" name="Rectangle 4"/>
          <p:cNvSpPr>
            <a:spLocks noChangeArrowheads="1"/>
          </p:cNvSpPr>
          <p:nvPr/>
        </p:nvSpPr>
        <p:spPr bwMode="auto">
          <a:xfrm>
            <a:off x="1033437" y="2082304"/>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 name="AutoShape 5"/>
          <p:cNvSpPr>
            <a:spLocks noChangeArrowheads="1"/>
          </p:cNvSpPr>
          <p:nvPr/>
        </p:nvSpPr>
        <p:spPr bwMode="auto">
          <a:xfrm>
            <a:off x="6062637" y="1999754"/>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 name="Text Box 6"/>
          <p:cNvSpPr txBox="1">
            <a:spLocks noChangeArrowheads="1"/>
          </p:cNvSpPr>
          <p:nvPr/>
        </p:nvSpPr>
        <p:spPr bwMode="auto">
          <a:xfrm>
            <a:off x="1000100" y="2064842"/>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7" name="Text Box 7"/>
          <p:cNvSpPr txBox="1">
            <a:spLocks noChangeArrowheads="1"/>
          </p:cNvSpPr>
          <p:nvPr/>
        </p:nvSpPr>
        <p:spPr bwMode="auto">
          <a:xfrm>
            <a:off x="6040412" y="2310904"/>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8" name="AutoShape 8"/>
          <p:cNvSpPr>
            <a:spLocks noChangeArrowheads="1"/>
          </p:cNvSpPr>
          <p:nvPr/>
        </p:nvSpPr>
        <p:spPr bwMode="auto">
          <a:xfrm>
            <a:off x="1316012" y="2730004"/>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对象</a:t>
            </a:r>
          </a:p>
        </p:txBody>
      </p:sp>
      <p:sp>
        <p:nvSpPr>
          <p:cNvPr id="9" name="AutoShape 9"/>
          <p:cNvSpPr>
            <a:spLocks noChangeArrowheads="1"/>
          </p:cNvSpPr>
          <p:nvPr/>
        </p:nvSpPr>
        <p:spPr bwMode="auto">
          <a:xfrm>
            <a:off x="6207100" y="2742704"/>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dirty="0">
                <a:latin typeface="Arial Unicode MS" pitchFamily="34" charset="-122"/>
                <a:ea typeface="Arial Unicode MS" pitchFamily="34" charset="-122"/>
                <a:cs typeface="Arial Unicode MS" pitchFamily="34" charset="-122"/>
              </a:rPr>
              <a:t>news </a:t>
            </a:r>
            <a:r>
              <a:rPr lang="zh-CN" altLang="en-US" sz="1400" dirty="0">
                <a:latin typeface="Arial Unicode MS" pitchFamily="34" charset="-122"/>
                <a:ea typeface="Arial Unicode MS" pitchFamily="34" charset="-122"/>
                <a:cs typeface="Arial Unicode MS" pitchFamily="34" charset="-122"/>
              </a:rPr>
              <a:t>记录</a:t>
            </a:r>
          </a:p>
        </p:txBody>
      </p:sp>
      <p:sp>
        <p:nvSpPr>
          <p:cNvPr id="10" name="Line 10"/>
          <p:cNvSpPr>
            <a:spLocks noChangeShapeType="1"/>
          </p:cNvSpPr>
          <p:nvPr/>
        </p:nvSpPr>
        <p:spPr bwMode="auto">
          <a:xfrm>
            <a:off x="2749524" y="2878565"/>
            <a:ext cx="3457575"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11" name="Text Box 11"/>
          <p:cNvSpPr txBox="1">
            <a:spLocks noChangeArrowheads="1"/>
          </p:cNvSpPr>
          <p:nvPr/>
        </p:nvSpPr>
        <p:spPr bwMode="auto">
          <a:xfrm>
            <a:off x="3975075" y="2519790"/>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flush()</a:t>
            </a:r>
          </a:p>
        </p:txBody>
      </p:sp>
      <p:sp>
        <p:nvSpPr>
          <p:cNvPr id="14" name="Rectangle 4"/>
          <p:cNvSpPr>
            <a:spLocks noChangeArrowheads="1"/>
          </p:cNvSpPr>
          <p:nvPr/>
        </p:nvSpPr>
        <p:spPr bwMode="auto">
          <a:xfrm>
            <a:off x="1000100" y="4077072"/>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 name="AutoShape 8"/>
          <p:cNvSpPr>
            <a:spLocks noChangeArrowheads="1"/>
          </p:cNvSpPr>
          <p:nvPr/>
        </p:nvSpPr>
        <p:spPr bwMode="auto">
          <a:xfrm>
            <a:off x="1282675" y="4724772"/>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17" name="Rectangle 4"/>
          <p:cNvSpPr>
            <a:spLocks noChangeArrowheads="1"/>
          </p:cNvSpPr>
          <p:nvPr/>
        </p:nvSpPr>
        <p:spPr bwMode="auto">
          <a:xfrm>
            <a:off x="5652789" y="4040559"/>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0" name="Text Box 6"/>
          <p:cNvSpPr txBox="1">
            <a:spLocks noChangeArrowheads="1"/>
          </p:cNvSpPr>
          <p:nvPr/>
        </p:nvSpPr>
        <p:spPr bwMode="auto">
          <a:xfrm>
            <a:off x="1011941" y="4081845"/>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sp>
        <p:nvSpPr>
          <p:cNvPr id="21" name="Text Box 6"/>
          <p:cNvSpPr txBox="1">
            <a:spLocks noChangeArrowheads="1"/>
          </p:cNvSpPr>
          <p:nvPr/>
        </p:nvSpPr>
        <p:spPr bwMode="auto">
          <a:xfrm>
            <a:off x="5666586" y="4043880"/>
            <a:ext cx="1267644" cy="307777"/>
          </a:xfrm>
          <a:prstGeom prst="rect">
            <a:avLst/>
          </a:prstGeom>
          <a:noFill/>
          <a:ln w="9525">
            <a:noFill/>
            <a:miter lim="800000"/>
            <a:headEnd/>
            <a:tailEnd/>
          </a:ln>
        </p:spPr>
        <p:txBody>
          <a:bodyPr wrap="square">
            <a:spAutoFit/>
          </a:bodyPr>
          <a:lstStyle/>
          <a:p>
            <a:pPr>
              <a:spcBef>
                <a:spcPct val="50000"/>
              </a:spcBef>
            </a:pPr>
            <a:r>
              <a:rPr lang="en-US" altLang="zh-CN" sz="1400" dirty="0" smtClean="0">
                <a:latin typeface="Arial Unicode MS" pitchFamily="34" charset="-122"/>
                <a:ea typeface="Arial Unicode MS" pitchFamily="34" charset="-122"/>
                <a:cs typeface="Arial Unicode MS" pitchFamily="34" charset="-122"/>
              </a:rPr>
              <a:t>Session </a:t>
            </a:r>
            <a:r>
              <a:rPr lang="zh-CN" altLang="en-US" sz="1400" dirty="0" smtClean="0">
                <a:latin typeface="Arial Unicode MS" pitchFamily="34" charset="-122"/>
                <a:ea typeface="Arial Unicode MS" pitchFamily="34" charset="-122"/>
                <a:cs typeface="Arial Unicode MS" pitchFamily="34" charset="-122"/>
              </a:rPr>
              <a:t>缓存</a:t>
            </a:r>
            <a:endParaRPr lang="zh-CN" altLang="en-US" sz="1400" dirty="0">
              <a:latin typeface="Arial Unicode MS" pitchFamily="34" charset="-122"/>
              <a:ea typeface="Arial Unicode MS" pitchFamily="34" charset="-122"/>
              <a:cs typeface="Arial Unicode MS" pitchFamily="34" charset="-122"/>
            </a:endParaRPr>
          </a:p>
        </p:txBody>
      </p:sp>
      <p:cxnSp>
        <p:nvCxnSpPr>
          <p:cNvPr id="23" name="直接箭头连接符 22"/>
          <p:cNvCxnSpPr/>
          <p:nvPr/>
        </p:nvCxnSpPr>
        <p:spPr>
          <a:xfrm>
            <a:off x="3121000" y="4977184"/>
            <a:ext cx="24591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 Box 11"/>
          <p:cNvSpPr txBox="1">
            <a:spLocks noChangeArrowheads="1"/>
          </p:cNvSpPr>
          <p:nvPr/>
        </p:nvSpPr>
        <p:spPr bwMode="auto">
          <a:xfrm>
            <a:off x="3917962" y="4494896"/>
            <a:ext cx="865187" cy="30480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clear</a:t>
            </a:r>
            <a:r>
              <a:rPr lang="en-US" altLang="zh-CN" sz="1400" dirty="0" smtClean="0">
                <a:latin typeface="Arial Unicode MS" pitchFamily="34" charset="-122"/>
                <a:ea typeface="Arial Unicode MS" pitchFamily="34" charset="-122"/>
                <a:cs typeface="Arial Unicode MS" pitchFamily="34" charset="-122"/>
              </a:rPr>
              <a:t>()</a:t>
            </a:r>
            <a:endParaRPr lang="en-US" altLang="zh-CN" sz="1400" dirty="0">
              <a:latin typeface="Arial Unicode MS" pitchFamily="34" charset="-122"/>
              <a:ea typeface="Arial Unicode MS" pitchFamily="34" charset="-122"/>
              <a:cs typeface="Arial Unicode MS" pitchFamily="34" charset="-122"/>
            </a:endParaRPr>
          </a:p>
        </p:txBody>
      </p:sp>
      <p:sp>
        <p:nvSpPr>
          <p:cNvPr id="26" name="Text Box 12"/>
          <p:cNvSpPr txBox="1">
            <a:spLocks noChangeArrowheads="1"/>
          </p:cNvSpPr>
          <p:nvPr/>
        </p:nvSpPr>
        <p:spPr bwMode="auto">
          <a:xfrm>
            <a:off x="3879211" y="3065639"/>
            <a:ext cx="865187" cy="304800"/>
          </a:xfrm>
          <a:prstGeom prst="rect">
            <a:avLst/>
          </a:prstGeom>
          <a:noFill/>
          <a:ln w="9525">
            <a:noFill/>
            <a:miter lim="800000"/>
            <a:headEnd/>
            <a:tailEnd/>
          </a:ln>
        </p:spPr>
        <p:txBody>
          <a:bodyPr>
            <a:spAutoFit/>
          </a:bodyPr>
          <a:lstStyle/>
          <a:p>
            <a:pPr>
              <a:spcBef>
                <a:spcPct val="50000"/>
              </a:spcBef>
            </a:pPr>
            <a:r>
              <a:rPr lang="en-US" altLang="zh-CN" sz="1400" dirty="0" err="1">
                <a:latin typeface="Arial Unicode MS" pitchFamily="34" charset="-122"/>
                <a:ea typeface="Arial Unicode MS" pitchFamily="34" charset="-122"/>
                <a:cs typeface="Arial Unicode MS" pitchFamily="34" charset="-122"/>
              </a:rPr>
              <a:t>reflesh</a:t>
            </a:r>
            <a:r>
              <a:rPr lang="en-US" altLang="zh-CN" sz="1400" dirty="0">
                <a:latin typeface="Arial Unicode MS" pitchFamily="34" charset="-122"/>
                <a:ea typeface="Arial Unicode MS" pitchFamily="34" charset="-122"/>
                <a:cs typeface="Arial Unicode MS" pitchFamily="34" charset="-122"/>
              </a:rPr>
              <a:t>()</a:t>
            </a:r>
          </a:p>
        </p:txBody>
      </p:sp>
      <p:sp>
        <p:nvSpPr>
          <p:cNvPr id="27" name="Line 13"/>
          <p:cNvSpPr>
            <a:spLocks noChangeShapeType="1"/>
          </p:cNvSpPr>
          <p:nvPr/>
        </p:nvSpPr>
        <p:spPr bwMode="auto">
          <a:xfrm flipH="1">
            <a:off x="2726685" y="3083102"/>
            <a:ext cx="3480413"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58721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50978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flush </a:t>
            </a:r>
            <a:r>
              <a:rPr lang="zh-CN" altLang="en-US" dirty="0" smtClean="0">
                <a:latin typeface="Arial Unicode MS" pitchFamily="34" charset="-122"/>
                <a:ea typeface="Arial Unicode MS" pitchFamily="34" charset="-122"/>
                <a:cs typeface="Arial Unicode MS" pitchFamily="34" charset="-122"/>
              </a:rPr>
              <a:t>缓存</a:t>
            </a:r>
          </a:p>
        </p:txBody>
      </p:sp>
      <p:sp>
        <p:nvSpPr>
          <p:cNvPr id="34819" name="Rectangle 3"/>
          <p:cNvSpPr>
            <a:spLocks noGrp="1" noChangeArrowheads="1"/>
          </p:cNvSpPr>
          <p:nvPr>
            <p:ph type="body" idx="1"/>
          </p:nvPr>
        </p:nvSpPr>
        <p:spPr>
          <a:xfrm>
            <a:off x="92772" y="1662310"/>
            <a:ext cx="8929718" cy="4552772"/>
          </a:xfrm>
        </p:spPr>
        <p:txBody>
          <a:bodyPr>
            <a:noAutofit/>
          </a:bodyPr>
          <a:lstStyle/>
          <a:p>
            <a:pPr>
              <a:lnSpc>
                <a:spcPct val="90000"/>
              </a:lnSpc>
            </a:pPr>
            <a:r>
              <a:rPr lang="en-US" altLang="zh-CN" sz="2200" dirty="0" smtClean="0">
                <a:latin typeface="Arial Unicode MS" pitchFamily="34" charset="-122"/>
                <a:ea typeface="Arial Unicode MS" pitchFamily="34" charset="-122"/>
                <a:cs typeface="Arial Unicode MS" pitchFamily="34" charset="-122"/>
              </a:rPr>
              <a:t>flush</a:t>
            </a:r>
            <a:r>
              <a:rPr lang="zh-CN" altLang="en-US" sz="2200" dirty="0" smtClean="0">
                <a:latin typeface="Arial Unicode MS" pitchFamily="34" charset="-122"/>
                <a:ea typeface="Arial Unicode MS" pitchFamily="34" charset="-122"/>
                <a:cs typeface="Arial Unicode MS" pitchFamily="34" charset="-122"/>
              </a:rPr>
              <a:t>：</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按照缓存中对象的属性变化来同步更新数据库</a:t>
            </a:r>
            <a:endParaRPr kumimoji="0" lang="en-US" altLang="zh-CN" sz="2200" dirty="0" smtClean="0">
              <a:latin typeface="Arial Unicode MS" pitchFamily="34" charset="-122"/>
              <a:ea typeface="Arial Unicode MS" pitchFamily="34" charset="-122"/>
              <a:cs typeface="Arial Unicode MS" pitchFamily="34" charset="-122"/>
            </a:endParaRPr>
          </a:p>
          <a:p>
            <a:pPr eaLnBrk="1" hangingPunct="1">
              <a:lnSpc>
                <a:spcPct val="90000"/>
              </a:lnSpc>
            </a:pPr>
            <a:r>
              <a:rPr kumimoji="0" lang="zh-CN" altLang="en-US" sz="2200" dirty="0" smtClean="0">
                <a:latin typeface="Arial Unicode MS" pitchFamily="34" charset="-122"/>
                <a:ea typeface="Arial Unicode MS" pitchFamily="34" charset="-122"/>
                <a:cs typeface="Arial Unicode MS" pitchFamily="34" charset="-122"/>
              </a:rPr>
              <a:t>默认情况下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在以下时间点刷新缓存：</a:t>
            </a:r>
          </a:p>
          <a:p>
            <a:pPr lvl="1">
              <a:lnSpc>
                <a:spcPct val="90000"/>
              </a:lnSpc>
            </a:pPr>
            <a:r>
              <a:rPr lang="zh-CN" altLang="en-US" sz="1800" dirty="0" smtClean="0">
                <a:latin typeface="Arial Unicode MS" pitchFamily="34" charset="-122"/>
                <a:ea typeface="Arial Unicode MS" pitchFamily="34" charset="-122"/>
                <a:cs typeface="Arial Unicode MS" pitchFamily="34" charset="-122"/>
              </a:rPr>
              <a:t>显式调用 </a:t>
            </a:r>
            <a:r>
              <a:rPr lang="en-US" altLang="zh-CN" sz="18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lang="en-US" altLang="zh-CN" sz="1800" b="1" dirty="0" smtClean="0">
                <a:solidFill>
                  <a:srgbClr val="0000FF"/>
                </a:solidFill>
                <a:latin typeface="Arial Unicode MS" pitchFamily="34" charset="-122"/>
                <a:ea typeface="Arial Unicode MS" pitchFamily="34" charset="-122"/>
                <a:cs typeface="Arial Unicode MS" pitchFamily="34" charset="-122"/>
              </a:rPr>
              <a:t>flush()</a:t>
            </a:r>
            <a:r>
              <a:rPr lang="en-US" altLang="zh-CN" sz="1800" dirty="0" smtClean="0">
                <a:solidFill>
                  <a:srgbClr val="0000FF"/>
                </a:solidFill>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a:t>
            </a:r>
            <a:endParaRPr kumimoji="0" lang="en-US" altLang="zh-CN" sz="1800" dirty="0" smtClean="0">
              <a:latin typeface="Arial Unicode MS" pitchFamily="34" charset="-122"/>
              <a:ea typeface="Arial Unicode MS" pitchFamily="34" charset="-122"/>
              <a:cs typeface="Arial Unicode MS" pitchFamily="34" charset="-122"/>
            </a:endParaRP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当应用程序调用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Transaction </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的 </a:t>
            </a:r>
            <a:r>
              <a:rPr kumimoji="0" lang="en-US" altLang="zh-CN" sz="1800" b="1" dirty="0" smtClean="0">
                <a:solidFill>
                  <a:srgbClr val="0000FF"/>
                </a:solidFill>
                <a:latin typeface="Arial Unicode MS" pitchFamily="34" charset="-122"/>
                <a:ea typeface="Arial Unicode MS" pitchFamily="34" charset="-122"/>
                <a:cs typeface="Arial Unicode MS" pitchFamily="34" charset="-122"/>
              </a:rPr>
              <a:t>commit</a:t>
            </a:r>
            <a:r>
              <a:rPr kumimoji="0" lang="zh-CN" altLang="en-US" sz="1800" b="1" dirty="0" smtClean="0">
                <a:solidFill>
                  <a:srgbClr val="0000FF"/>
                </a:solidFill>
                <a:latin typeface="Arial Unicode MS" pitchFamily="34" charset="-122"/>
                <a:ea typeface="Arial Unicode MS" pitchFamily="34" charset="-122"/>
                <a:cs typeface="Arial Unicode MS" pitchFamily="34" charset="-122"/>
              </a:rPr>
              <a:t>（）</a:t>
            </a:r>
            <a:r>
              <a:rPr kumimoji="0" lang="zh-CN" altLang="en-US" sz="1800" dirty="0" smtClean="0">
                <a:latin typeface="Arial Unicode MS" pitchFamily="34" charset="-122"/>
                <a:ea typeface="Arial Unicode MS" pitchFamily="34" charset="-122"/>
                <a:cs typeface="Arial Unicode MS" pitchFamily="34" charset="-122"/>
              </a:rPr>
              <a:t>方法的时</a:t>
            </a:r>
            <a:r>
              <a:rPr kumimoji="0" lang="en-US" altLang="zh-CN" sz="1800" dirty="0" smtClean="0">
                <a:latin typeface="Arial Unicode MS" pitchFamily="34" charset="-122"/>
                <a:ea typeface="Arial Unicode MS" pitchFamily="34" charset="-122"/>
                <a:cs typeface="Arial Unicode MS" pitchFamily="34" charset="-122"/>
              </a:rPr>
              <a:t>, </a:t>
            </a:r>
            <a:r>
              <a:rPr kumimoji="0" lang="zh-CN" altLang="en-US" sz="1800" dirty="0" smtClean="0">
                <a:latin typeface="Arial Unicode MS" pitchFamily="34" charset="-122"/>
                <a:ea typeface="Arial Unicode MS" pitchFamily="34" charset="-122"/>
                <a:cs typeface="Arial Unicode MS" pitchFamily="34" charset="-122"/>
              </a:rPr>
              <a:t>该方法先 </a:t>
            </a:r>
            <a:r>
              <a:rPr kumimoji="0"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，然后在向数据库提交事务</a:t>
            </a:r>
          </a:p>
          <a:p>
            <a:pPr lvl="1" eaLnBrk="1" hangingPunct="1">
              <a:lnSpc>
                <a:spcPct val="90000"/>
              </a:lnSpc>
            </a:pPr>
            <a:r>
              <a:rPr kumimoji="0" lang="zh-CN" altLang="en-US" sz="1800" dirty="0" smtClean="0">
                <a:latin typeface="Arial Unicode MS" pitchFamily="34" charset="-122"/>
                <a:ea typeface="Arial Unicode MS" pitchFamily="34" charset="-122"/>
                <a:cs typeface="Arial Unicode MS" pitchFamily="34" charset="-122"/>
              </a:rPr>
              <a:t>当应用程序执行一些查询</a:t>
            </a:r>
            <a:r>
              <a:rPr kumimoji="0" lang="en-US" altLang="zh-CN" sz="1800" dirty="0" smtClean="0">
                <a:latin typeface="Arial Unicode MS" pitchFamily="34" charset="-122"/>
                <a:ea typeface="Arial Unicode MS" pitchFamily="34" charset="-122"/>
                <a:cs typeface="Arial Unicode MS" pitchFamily="34" charset="-122"/>
              </a:rPr>
              <a:t>(HQL, Criteria)</a:t>
            </a:r>
            <a:r>
              <a:rPr kumimoji="0" lang="zh-CN" altLang="en-US" sz="1800" dirty="0" smtClean="0">
                <a:latin typeface="Arial Unicode MS" pitchFamily="34" charset="-122"/>
                <a:ea typeface="Arial Unicode MS" pitchFamily="34" charset="-122"/>
                <a:cs typeface="Arial Unicode MS" pitchFamily="34" charset="-122"/>
              </a:rPr>
              <a:t>操作时，如果缓存中持久化对象的属性已经发生了变化，会先</a:t>
            </a:r>
            <a:r>
              <a:rPr lang="zh-CN" altLang="en-US"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flush </a:t>
            </a:r>
            <a:r>
              <a:rPr kumimoji="0" lang="zh-CN" altLang="en-US" sz="1800" dirty="0" smtClean="0">
                <a:latin typeface="Arial Unicode MS" pitchFamily="34" charset="-122"/>
                <a:ea typeface="Arial Unicode MS" pitchFamily="34" charset="-122"/>
                <a:cs typeface="Arial Unicode MS" pitchFamily="34" charset="-122"/>
              </a:rPr>
              <a:t>缓存，以保证查询结果能够反映持久化对象的最新状态</a:t>
            </a:r>
          </a:p>
          <a:p>
            <a:pPr eaLnBrk="1" hangingPunct="1">
              <a:lnSpc>
                <a:spcPct val="90000"/>
              </a:lnSpc>
            </a:pPr>
            <a:r>
              <a:rPr lang="en-US" altLang="zh-CN" sz="2200" dirty="0">
                <a:latin typeface="Arial Unicode MS" pitchFamily="34" charset="-122"/>
                <a:ea typeface="Arial Unicode MS" pitchFamily="34" charset="-122"/>
                <a:cs typeface="Arial Unicode MS" pitchFamily="34" charset="-122"/>
              </a:rPr>
              <a:t>f</a:t>
            </a:r>
            <a:r>
              <a:rPr kumimoji="0" lang="en-US" altLang="zh-CN" sz="2200" dirty="0" smtClean="0">
                <a:latin typeface="Arial Unicode MS" pitchFamily="34" charset="-122"/>
                <a:ea typeface="Arial Unicode MS" pitchFamily="34" charset="-122"/>
                <a:cs typeface="Arial Unicode MS" pitchFamily="34" charset="-122"/>
              </a:rPr>
              <a:t>lush </a:t>
            </a:r>
            <a:r>
              <a:rPr kumimoji="0" lang="zh-CN" altLang="en-US" sz="2200" dirty="0" smtClean="0">
                <a:latin typeface="Arial Unicode MS" pitchFamily="34" charset="-122"/>
                <a:ea typeface="Arial Unicode MS" pitchFamily="34" charset="-122"/>
                <a:cs typeface="Arial Unicode MS" pitchFamily="34" charset="-122"/>
              </a:rPr>
              <a:t>缓存的例外情况</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如果对象使用 </a:t>
            </a:r>
            <a:r>
              <a:rPr kumimoji="0" lang="en-US" altLang="zh-CN" sz="2200" dirty="0" smtClean="0">
                <a:latin typeface="Arial Unicode MS" pitchFamily="34" charset="-122"/>
                <a:ea typeface="Arial Unicode MS" pitchFamily="34" charset="-122"/>
                <a:cs typeface="Arial Unicode MS" pitchFamily="34" charset="-122"/>
              </a:rPr>
              <a:t>native </a:t>
            </a:r>
            <a:r>
              <a:rPr kumimoji="0" lang="zh-CN" altLang="en-US" sz="2200" dirty="0" smtClean="0">
                <a:latin typeface="Arial Unicode MS" pitchFamily="34" charset="-122"/>
                <a:ea typeface="Arial Unicode MS" pitchFamily="34" charset="-122"/>
                <a:cs typeface="Arial Unicode MS" pitchFamily="34" charset="-122"/>
              </a:rPr>
              <a:t>生成器生成 </a:t>
            </a:r>
            <a:r>
              <a:rPr kumimoji="0" lang="en-US" altLang="zh-CN" sz="2200" dirty="0" smtClean="0">
                <a:latin typeface="Arial Unicode MS" pitchFamily="34" charset="-122"/>
                <a:ea typeface="Arial Unicode MS" pitchFamily="34" charset="-122"/>
                <a:cs typeface="Arial Unicode MS" pitchFamily="34" charset="-122"/>
              </a:rPr>
              <a:t>OID, </a:t>
            </a:r>
            <a:r>
              <a:rPr kumimoji="0" lang="zh-CN" altLang="en-US" sz="2200" dirty="0" smtClean="0">
                <a:latin typeface="Arial Unicode MS" pitchFamily="34" charset="-122"/>
                <a:ea typeface="Arial Unicode MS" pitchFamily="34" charset="-122"/>
                <a:cs typeface="Arial Unicode MS" pitchFamily="34" charset="-122"/>
              </a:rPr>
              <a:t>那么当调用 </a:t>
            </a:r>
            <a:r>
              <a:rPr kumimoji="0" lang="en-US" altLang="zh-CN" sz="2200" dirty="0" smtClean="0">
                <a:latin typeface="Arial Unicode MS" pitchFamily="34" charset="-122"/>
                <a:ea typeface="Arial Unicode MS" pitchFamily="34" charset="-122"/>
                <a:cs typeface="Arial Unicode MS" pitchFamily="34" charset="-122"/>
              </a:rPr>
              <a:t>Session </a:t>
            </a:r>
            <a:r>
              <a:rPr kumimoji="0" lang="zh-CN" altLang="en-US" sz="2200" dirty="0" smtClean="0">
                <a:latin typeface="Arial Unicode MS" pitchFamily="34" charset="-122"/>
                <a:ea typeface="Arial Unicode MS" pitchFamily="34" charset="-122"/>
                <a:cs typeface="Arial Unicode MS" pitchFamily="34" charset="-122"/>
              </a:rPr>
              <a:t>的 </a:t>
            </a:r>
            <a:r>
              <a:rPr kumimoji="0" lang="en-US" altLang="zh-CN" sz="2200" dirty="0" smtClean="0">
                <a:latin typeface="Arial Unicode MS" pitchFamily="34" charset="-122"/>
                <a:ea typeface="Arial Unicode MS" pitchFamily="34" charset="-122"/>
                <a:cs typeface="Arial Unicode MS" pitchFamily="34" charset="-122"/>
              </a:rPr>
              <a:t>save() </a:t>
            </a:r>
            <a:r>
              <a:rPr kumimoji="0" lang="zh-CN" altLang="en-US" sz="2200" dirty="0" smtClean="0">
                <a:latin typeface="Arial Unicode MS" pitchFamily="34" charset="-122"/>
                <a:ea typeface="Arial Unicode MS" pitchFamily="34" charset="-122"/>
                <a:cs typeface="Arial Unicode MS" pitchFamily="34" charset="-122"/>
              </a:rPr>
              <a:t>方法保存对象时</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会立即执行向数据库插入该实体的 </a:t>
            </a:r>
            <a:r>
              <a:rPr kumimoji="0" lang="en-US" altLang="zh-CN" sz="2200" dirty="0" smtClean="0">
                <a:latin typeface="Arial Unicode MS" pitchFamily="34" charset="-122"/>
                <a:ea typeface="Arial Unicode MS" pitchFamily="34" charset="-122"/>
                <a:cs typeface="Arial Unicode MS" pitchFamily="34" charset="-122"/>
              </a:rPr>
              <a:t>insert </a:t>
            </a:r>
            <a:r>
              <a:rPr kumimoji="0" lang="zh-CN" altLang="en-US" sz="2200" dirty="0" smtClean="0">
                <a:latin typeface="Arial Unicode MS" pitchFamily="34" charset="-122"/>
                <a:ea typeface="Arial Unicode MS" pitchFamily="34" charset="-122"/>
                <a:cs typeface="Arial Unicode MS" pitchFamily="34" charset="-122"/>
              </a:rPr>
              <a:t>语句</a:t>
            </a:r>
            <a:r>
              <a:rPr kumimoji="0" lang="en-US" altLang="zh-CN" sz="2200" dirty="0" smtClean="0">
                <a:latin typeface="Arial Unicode MS" pitchFamily="34" charset="-122"/>
                <a:ea typeface="Arial Unicode MS" pitchFamily="34" charset="-122"/>
                <a:cs typeface="Arial Unicode MS" pitchFamily="34" charset="-122"/>
              </a:rPr>
              <a:t>.</a:t>
            </a:r>
          </a:p>
          <a:p>
            <a:pPr eaLnBrk="1" hangingPunct="1">
              <a:lnSpc>
                <a:spcPct val="90000"/>
              </a:lnSpc>
            </a:pP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和 </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方法的区别：</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执行一系列 </a:t>
            </a:r>
            <a:r>
              <a:rPr kumimoji="0" lang="en-US" altLang="zh-CN" sz="2200" dirty="0" err="1" smtClean="0">
                <a:latin typeface="Arial Unicode MS" pitchFamily="34" charset="-122"/>
                <a:ea typeface="Arial Unicode MS" pitchFamily="34" charset="-122"/>
                <a:cs typeface="Arial Unicode MS" pitchFamily="34" charset="-122"/>
              </a:rPr>
              <a:t>sql</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语句，但不提交事务；</a:t>
            </a:r>
            <a:r>
              <a:rPr kumimoji="0" lang="en-US" altLang="zh-CN" sz="2200" dirty="0" smtClean="0">
                <a:latin typeface="Arial Unicode MS" pitchFamily="34" charset="-122"/>
                <a:ea typeface="Arial Unicode MS" pitchFamily="34" charset="-122"/>
                <a:cs typeface="Arial Unicode MS" pitchFamily="34" charset="-122"/>
              </a:rPr>
              <a:t>commit </a:t>
            </a:r>
            <a:r>
              <a:rPr kumimoji="0" lang="zh-CN" altLang="en-US" sz="2200" dirty="0" smtClean="0">
                <a:latin typeface="Arial Unicode MS" pitchFamily="34" charset="-122"/>
                <a:ea typeface="Arial Unicode MS" pitchFamily="34" charset="-122"/>
                <a:cs typeface="Arial Unicode MS" pitchFamily="34" charset="-122"/>
              </a:rPr>
              <a:t>方法先调用</a:t>
            </a:r>
            <a:r>
              <a:rPr kumimoji="0" lang="en-US" altLang="zh-CN" sz="2200" dirty="0" smtClean="0">
                <a:latin typeface="Arial Unicode MS" pitchFamily="34" charset="-122"/>
                <a:ea typeface="Arial Unicode MS" pitchFamily="34" charset="-122"/>
                <a:cs typeface="Arial Unicode MS" pitchFamily="34" charset="-122"/>
              </a:rPr>
              <a:t>flush() </a:t>
            </a:r>
            <a:r>
              <a:rPr kumimoji="0" lang="zh-CN" altLang="en-US" sz="2200" dirty="0" smtClean="0">
                <a:latin typeface="Arial Unicode MS" pitchFamily="34" charset="-122"/>
                <a:ea typeface="Arial Unicode MS" pitchFamily="34" charset="-122"/>
                <a:cs typeface="Arial Unicode MS" pitchFamily="34" charset="-122"/>
              </a:rPr>
              <a:t>方法，然后提交事务</a:t>
            </a:r>
            <a:r>
              <a:rPr kumimoji="0" lang="en-US" altLang="zh-CN" sz="2200" dirty="0" smtClean="0">
                <a:latin typeface="Arial Unicode MS" pitchFamily="34" charset="-122"/>
                <a:ea typeface="Arial Unicode MS" pitchFamily="34" charset="-122"/>
                <a:cs typeface="Arial Unicode MS" pitchFamily="34" charset="-122"/>
              </a:rPr>
              <a:t>. </a:t>
            </a:r>
            <a:r>
              <a:rPr kumimoji="0" lang="zh-CN" altLang="en-US" sz="2200" dirty="0" smtClean="0">
                <a:latin typeface="Arial Unicode MS" pitchFamily="34" charset="-122"/>
                <a:ea typeface="Arial Unicode MS" pitchFamily="34" charset="-122"/>
                <a:cs typeface="Arial Unicode MS" pitchFamily="34" charset="-122"/>
              </a:rPr>
              <a:t>意味着提交事务意味着对数据库操作永久保存下来。</a:t>
            </a:r>
            <a:endParaRPr kumimoji="0" lang="en-US" altLang="zh-CN" sz="22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10930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主键生成策略</a:t>
            </a:r>
            <a:endParaRPr lang="zh-CN" altLang="en-US" dirty="0">
              <a:latin typeface="Arial Unicode MS" pitchFamily="34" charset="-122"/>
              <a:ea typeface="Arial Unicode MS" pitchFamily="34" charset="-122"/>
              <a:cs typeface="Arial Unicode MS" pitchFamily="34" charset="-122"/>
            </a:endParaRPr>
          </a:p>
        </p:txBody>
      </p:sp>
      <p:pic>
        <p:nvPicPr>
          <p:cNvPr id="4" name="Picture 60"/>
          <p:cNvPicPr>
            <a:picLocks noChangeAspect="1" noChangeArrowheads="1"/>
          </p:cNvPicPr>
          <p:nvPr/>
        </p:nvPicPr>
        <p:blipFill>
          <a:blip r:embed="rId2"/>
          <a:srcRect/>
          <a:stretch>
            <a:fillRect/>
          </a:stretch>
        </p:blipFill>
        <p:spPr bwMode="auto">
          <a:xfrm>
            <a:off x="714347" y="1739568"/>
            <a:ext cx="7536759" cy="4857784"/>
          </a:xfrm>
          <a:prstGeom prst="rect">
            <a:avLst/>
          </a:prstGeom>
          <a:noFill/>
          <a:ln w="9525">
            <a:solidFill>
              <a:schemeClr val="tx1"/>
            </a:solidFill>
            <a:miter lim="800000"/>
            <a:headEnd/>
            <a:tailEnd/>
          </a:ln>
        </p:spPr>
      </p:pic>
      <p:sp>
        <p:nvSpPr>
          <p:cNvPr id="6" name="椭圆 5"/>
          <p:cNvSpPr/>
          <p:nvPr/>
        </p:nvSpPr>
        <p:spPr>
          <a:xfrm>
            <a:off x="1857356" y="2479000"/>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16268" y="4416634"/>
            <a:ext cx="142876" cy="14287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6696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3126" y="692696"/>
            <a:ext cx="8229600" cy="936104"/>
          </a:xfrm>
        </p:spPr>
        <p:txBody>
          <a:bodyPr/>
          <a:lstStyle/>
          <a:p>
            <a:r>
              <a:rPr lang="zh-CN" altLang="en-US" dirty="0" smtClean="0">
                <a:latin typeface="Arial Unicode MS" pitchFamily="34" charset="-122"/>
                <a:ea typeface="Arial Unicode MS" pitchFamily="34" charset="-122"/>
                <a:cs typeface="Arial Unicode MS" pitchFamily="34" charset="-122"/>
              </a:rPr>
              <a:t>什么是 </a:t>
            </a:r>
            <a:r>
              <a:rPr lang="en-US" altLang="zh-CN" dirty="0" smtClean="0">
                <a:latin typeface="Arial Unicode MS" pitchFamily="34" charset="-122"/>
                <a:ea typeface="Arial Unicode MS" pitchFamily="34" charset="-122"/>
                <a:cs typeface="Arial Unicode MS" pitchFamily="34" charset="-122"/>
              </a:rPr>
              <a:t>Hibernate ?</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28596" y="1432128"/>
            <a:ext cx="8229600" cy="2143140"/>
          </a:xfrm>
        </p:spPr>
        <p:txBody>
          <a:bodyPr>
            <a:normAutofit/>
          </a:bodyPr>
          <a:lstStyle/>
          <a:p>
            <a:pPr>
              <a:lnSpc>
                <a:spcPct val="80000"/>
              </a:lnSpc>
            </a:pP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领域的</a:t>
            </a:r>
            <a:r>
              <a:rPr lang="zh-CN" altLang="en-US" b="1" dirty="0" smtClean="0">
                <a:solidFill>
                  <a:srgbClr val="0000FF"/>
                </a:solidFill>
                <a:latin typeface="Arial Unicode MS" pitchFamily="34" charset="-122"/>
                <a:ea typeface="Arial Unicode MS" pitchFamily="34" charset="-122"/>
                <a:cs typeface="Arial Unicode MS" pitchFamily="34" charset="-122"/>
              </a:rPr>
              <a:t>持久化</a:t>
            </a:r>
            <a:r>
              <a:rPr lang="zh-CN" altLang="en-US" dirty="0" smtClean="0">
                <a:latin typeface="Arial Unicode MS" pitchFamily="34" charset="-122"/>
                <a:ea typeface="Arial Unicode MS" pitchFamily="34" charset="-122"/>
                <a:cs typeface="Arial Unicode MS" pitchFamily="34" charset="-122"/>
              </a:rPr>
              <a:t>框架</a:t>
            </a:r>
            <a:endParaRPr lang="en-US" altLang="zh-CN" dirty="0" smtClean="0">
              <a:latin typeface="Arial Unicode MS" pitchFamily="34" charset="-122"/>
              <a:ea typeface="Arial Unicode MS" pitchFamily="34" charset="-122"/>
              <a:cs typeface="Arial Unicode MS" pitchFamily="34" charset="-122"/>
            </a:endParaRPr>
          </a:p>
          <a:p>
            <a:pPr>
              <a:lnSpc>
                <a:spcPct val="80000"/>
              </a:lnSpc>
            </a:pPr>
            <a:r>
              <a:rPr lang="zh-CN" altLang="en-US" dirty="0" smtClean="0">
                <a:latin typeface="Arial Unicode MS" pitchFamily="34" charset="-122"/>
                <a:ea typeface="Arial Unicode MS" pitchFamily="34" charset="-122"/>
                <a:cs typeface="Arial Unicode MS" pitchFamily="34" charset="-122"/>
              </a:rPr>
              <a:t>一个 </a:t>
            </a:r>
            <a:r>
              <a:rPr lang="en-US" altLang="zh-CN" b="1" dirty="0" smtClean="0">
                <a:solidFill>
                  <a:srgbClr val="0000FF"/>
                </a:solidFill>
                <a:latin typeface="Arial Unicode MS" pitchFamily="34" charset="-122"/>
                <a:ea typeface="Arial Unicode MS" pitchFamily="34" charset="-122"/>
                <a:cs typeface="Arial Unicode MS" pitchFamily="34" charset="-122"/>
              </a:rPr>
              <a:t>ORM </a:t>
            </a:r>
            <a:r>
              <a:rPr lang="zh-CN" altLang="en-US" b="1" dirty="0" smtClean="0">
                <a:solidFill>
                  <a:srgbClr val="0000FF"/>
                </a:solidFill>
                <a:latin typeface="Arial Unicode MS" pitchFamily="34" charset="-122"/>
                <a:ea typeface="Arial Unicode MS" pitchFamily="34" charset="-122"/>
                <a:cs typeface="Arial Unicode MS" pitchFamily="34" charset="-122"/>
              </a:rPr>
              <a:t>框架</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92990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1632" y="55086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设定刷新缓存的时间点</a:t>
            </a:r>
          </a:p>
        </p:txBody>
      </p:sp>
      <p:sp>
        <p:nvSpPr>
          <p:cNvPr id="35843" name="Rectangle 3"/>
          <p:cNvSpPr>
            <a:spLocks noGrp="1" noChangeArrowheads="1"/>
          </p:cNvSpPr>
          <p:nvPr>
            <p:ph type="body" idx="1"/>
          </p:nvPr>
        </p:nvSpPr>
        <p:spPr>
          <a:xfrm>
            <a:off x="250825" y="1716089"/>
            <a:ext cx="8497888" cy="998531"/>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若希望改变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的默认时间点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可以通过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setFlushMode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方法显式设定 </a:t>
            </a:r>
            <a:r>
              <a:rPr lang="en-US" altLang="zh-CN" sz="2400" dirty="0" smtClean="0">
                <a:latin typeface="Arial Unicode MS" pitchFamily="34" charset="-122"/>
                <a:ea typeface="Arial Unicode MS" pitchFamily="34" charset="-122"/>
                <a:cs typeface="Arial Unicode MS" pitchFamily="34" charset="-122"/>
              </a:rPr>
              <a:t>flush </a:t>
            </a:r>
            <a:r>
              <a:rPr lang="zh-CN" altLang="en-US" sz="2400" dirty="0" smtClean="0">
                <a:latin typeface="Arial Unicode MS" pitchFamily="34" charset="-122"/>
                <a:ea typeface="Arial Unicode MS" pitchFamily="34" charset="-122"/>
                <a:cs typeface="Arial Unicode MS" pitchFamily="34" charset="-122"/>
              </a:rPr>
              <a:t>的时间点 </a:t>
            </a:r>
          </a:p>
        </p:txBody>
      </p:sp>
      <p:pic>
        <p:nvPicPr>
          <p:cNvPr id="1027" name="Picture 3"/>
          <p:cNvPicPr>
            <a:picLocks noChangeAspect="1" noChangeArrowheads="1"/>
          </p:cNvPicPr>
          <p:nvPr/>
        </p:nvPicPr>
        <p:blipFill>
          <a:blip r:embed="rId2"/>
          <a:srcRect/>
          <a:stretch>
            <a:fillRect/>
          </a:stretch>
        </p:blipFill>
        <p:spPr bwMode="auto">
          <a:xfrm>
            <a:off x="0" y="2643182"/>
            <a:ext cx="9147681" cy="1714512"/>
          </a:xfrm>
          <a:prstGeom prst="rect">
            <a:avLst/>
          </a:prstGeom>
          <a:noFill/>
          <a:ln w="9525">
            <a:noFill/>
            <a:miter lim="800000"/>
            <a:headEnd/>
            <a:tailEnd/>
          </a:ln>
          <a:effectLst/>
        </p:spPr>
      </p:pic>
    </p:spTree>
    <p:extLst>
      <p:ext uri="{BB962C8B-B14F-4D97-AF65-F5344CB8AC3E}">
        <p14:creationId xmlns:p14="http://schemas.microsoft.com/office/powerpoint/2010/main" val="3840086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25246" y="54259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type="body" idx="1"/>
          </p:nvPr>
        </p:nvSpPr>
        <p:spPr>
          <a:xfrm>
            <a:off x="323528" y="1700932"/>
            <a:ext cx="8642350" cy="4824412"/>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对于同时运行的多个事务</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当这些事务访问数据库中相同的数据时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如果没有采取必要的隔离机制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就会导致各种并发问题</a:t>
            </a:r>
            <a:r>
              <a:rPr lang="en-US" altLang="zh-CN" sz="20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脏读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读取了已经被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更新但还</a:t>
            </a:r>
            <a:r>
              <a:rPr lang="zh-CN" altLang="en-US" sz="1800" b="1" dirty="0" smtClean="0">
                <a:solidFill>
                  <a:srgbClr val="0000FF"/>
                </a:solidFill>
                <a:latin typeface="Arial Unicode MS" pitchFamily="34" charset="-122"/>
                <a:ea typeface="Arial Unicode MS" pitchFamily="34" charset="-122"/>
                <a:cs typeface="Arial Unicode MS" pitchFamily="34" charset="-122"/>
              </a:rPr>
              <a:t>没有被提交</a:t>
            </a:r>
            <a:r>
              <a:rPr lang="zh-CN" altLang="en-US" sz="1800" dirty="0" smtClean="0">
                <a:latin typeface="Arial Unicode MS" pitchFamily="34" charset="-122"/>
                <a:ea typeface="Arial Unicode MS" pitchFamily="34" charset="-122"/>
                <a:cs typeface="Arial Unicode MS" pitchFamily="34" charset="-122"/>
              </a:rPr>
              <a:t>的字段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若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回滚</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读取的内容就是临时且无效的</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不可重复读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b="1" dirty="0" smtClean="0">
                <a:solidFill>
                  <a:srgbClr val="0000FF"/>
                </a:solidFill>
                <a:latin typeface="Arial Unicode MS" pitchFamily="34" charset="-122"/>
                <a:ea typeface="Arial Unicode MS" pitchFamily="34" charset="-122"/>
                <a:cs typeface="Arial Unicode MS" pitchFamily="34" charset="-122"/>
              </a:rPr>
              <a:t>更新</a:t>
            </a:r>
            <a:r>
              <a:rPr lang="zh-CN" altLang="en-US" sz="1800" dirty="0" smtClean="0">
                <a:latin typeface="Arial Unicode MS" pitchFamily="34" charset="-122"/>
                <a:ea typeface="Arial Unicode MS" pitchFamily="34" charset="-122"/>
                <a:cs typeface="Arial Unicode MS" pitchFamily="34" charset="-122"/>
              </a:rPr>
              <a:t>了该字段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T1</a:t>
            </a:r>
            <a:r>
              <a:rPr lang="zh-CN" altLang="en-US" sz="1800" dirty="0" smtClean="0">
                <a:latin typeface="Arial Unicode MS" pitchFamily="34" charset="-122"/>
                <a:ea typeface="Arial Unicode MS" pitchFamily="34" charset="-122"/>
                <a:cs typeface="Arial Unicode MS" pitchFamily="34" charset="-122"/>
              </a:rPr>
              <a:t>再次读取同一个字段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值就不同了</a:t>
            </a:r>
            <a:r>
              <a:rPr lang="en-US" altLang="zh-CN" sz="1800" dirty="0" smtClean="0">
                <a:latin typeface="Arial Unicode MS" pitchFamily="34" charset="-122"/>
                <a:ea typeface="Arial Unicode MS" pitchFamily="34" charset="-122"/>
                <a:cs typeface="Arial Unicode MS" pitchFamily="34" charset="-122"/>
              </a:rPr>
              <a:t>.</a:t>
            </a:r>
          </a:p>
          <a:p>
            <a:pPr lvl="1" eaLnBrk="1" hangingPunct="1"/>
            <a:r>
              <a:rPr lang="zh-CN" altLang="en-US" sz="1800" b="1" dirty="0" smtClean="0">
                <a:solidFill>
                  <a:srgbClr val="FF3300"/>
                </a:solidFill>
                <a:latin typeface="Arial Unicode MS" pitchFamily="34" charset="-122"/>
                <a:ea typeface="Arial Unicode MS" pitchFamily="34" charset="-122"/>
                <a:cs typeface="Arial Unicode MS" pitchFamily="34" charset="-122"/>
              </a:rPr>
              <a:t>幻读</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对于两个事物 </a:t>
            </a:r>
            <a:r>
              <a:rPr lang="en-US" altLang="zh-CN" sz="1800" dirty="0" smtClean="0">
                <a:latin typeface="Arial Unicode MS" pitchFamily="34" charset="-122"/>
                <a:ea typeface="Arial Unicode MS" pitchFamily="34" charset="-122"/>
                <a:cs typeface="Arial Unicode MS" pitchFamily="34" charset="-122"/>
              </a:rPr>
              <a:t>T1, T2, T1 </a:t>
            </a:r>
            <a:r>
              <a:rPr lang="zh-CN" altLang="en-US" sz="1800" dirty="0" smtClean="0">
                <a:latin typeface="Arial Unicode MS" pitchFamily="34" charset="-122"/>
                <a:ea typeface="Arial Unicode MS" pitchFamily="34" charset="-122"/>
                <a:cs typeface="Arial Unicode MS" pitchFamily="34" charset="-122"/>
              </a:rPr>
              <a:t>从一个表中读取了一个字段</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然后 </a:t>
            </a:r>
            <a:r>
              <a:rPr lang="en-US" altLang="zh-CN" sz="1800" dirty="0" smtClean="0">
                <a:latin typeface="Arial Unicode MS" pitchFamily="34" charset="-122"/>
                <a:ea typeface="Arial Unicode MS" pitchFamily="34" charset="-122"/>
                <a:cs typeface="Arial Unicode MS" pitchFamily="34" charset="-122"/>
              </a:rPr>
              <a:t>T2 </a:t>
            </a:r>
            <a:r>
              <a:rPr lang="zh-CN" altLang="en-US" sz="1800" dirty="0" smtClean="0">
                <a:latin typeface="Arial Unicode MS" pitchFamily="34" charset="-122"/>
                <a:ea typeface="Arial Unicode MS" pitchFamily="34" charset="-122"/>
                <a:cs typeface="Arial Unicode MS" pitchFamily="34" charset="-122"/>
              </a:rPr>
              <a:t>在该表中</a:t>
            </a:r>
            <a:r>
              <a:rPr lang="zh-CN" altLang="en-US" sz="1800" b="1" dirty="0" smtClean="0">
                <a:solidFill>
                  <a:srgbClr val="0000FF"/>
                </a:solidFill>
                <a:latin typeface="Arial Unicode MS" pitchFamily="34" charset="-122"/>
                <a:ea typeface="Arial Unicode MS" pitchFamily="34" charset="-122"/>
                <a:cs typeface="Arial Unicode MS" pitchFamily="34" charset="-122"/>
              </a:rPr>
              <a:t>插入</a:t>
            </a:r>
            <a:r>
              <a:rPr lang="zh-CN" altLang="en-US" sz="1800" dirty="0" smtClean="0">
                <a:latin typeface="Arial Unicode MS" pitchFamily="34" charset="-122"/>
                <a:ea typeface="Arial Unicode MS" pitchFamily="34" charset="-122"/>
                <a:cs typeface="Arial Unicode MS" pitchFamily="34" charset="-122"/>
              </a:rPr>
              <a:t>了一些新的行</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 </a:t>
            </a:r>
            <a:r>
              <a:rPr lang="en-US" altLang="zh-CN" sz="1800" dirty="0" smtClean="0">
                <a:latin typeface="Arial Unicode MS" pitchFamily="34" charset="-122"/>
                <a:ea typeface="Arial Unicode MS" pitchFamily="34" charset="-122"/>
                <a:cs typeface="Arial Unicode MS" pitchFamily="34" charset="-122"/>
              </a:rPr>
              <a:t>T1 </a:t>
            </a:r>
            <a:r>
              <a:rPr lang="zh-CN" altLang="en-US" sz="1800" dirty="0" smtClean="0">
                <a:latin typeface="Arial Unicode MS" pitchFamily="34" charset="-122"/>
                <a:ea typeface="Arial Unicode MS" pitchFamily="34" charset="-122"/>
                <a:cs typeface="Arial Unicode MS" pitchFamily="34" charset="-122"/>
              </a:rPr>
              <a:t>再次读取同一个表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就会多出几行</a:t>
            </a:r>
            <a:r>
              <a:rPr lang="en-US" altLang="zh-CN" sz="1800" dirty="0" smtClean="0">
                <a:latin typeface="Arial Unicode MS" pitchFamily="34" charset="-122"/>
                <a:ea typeface="Arial Unicode MS" pitchFamily="34" charset="-122"/>
                <a:cs typeface="Arial Unicode MS" pitchFamily="34" charset="-122"/>
              </a:rPr>
              <a:t>.</a:t>
            </a:r>
          </a:p>
          <a:p>
            <a:pPr eaLnBrk="1" hangingPunct="1"/>
            <a:r>
              <a:rPr lang="zh-CN" altLang="en-US" sz="2000" dirty="0" smtClean="0">
                <a:latin typeface="Arial Unicode MS" pitchFamily="34" charset="-122"/>
                <a:ea typeface="Arial Unicode MS" pitchFamily="34" charset="-122"/>
                <a:cs typeface="Arial Unicode MS" pitchFamily="34" charset="-122"/>
              </a:rPr>
              <a:t>数据库事务的隔离性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使它们不会相互影响</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避免各种并发问题</a:t>
            </a:r>
            <a:r>
              <a:rPr lang="en-US" altLang="zh-CN" sz="2000" dirty="0" smtClean="0">
                <a:latin typeface="Arial Unicode MS" pitchFamily="34" charset="-122"/>
                <a:ea typeface="Arial Unicode MS" pitchFamily="34" charset="-122"/>
                <a:cs typeface="Arial Unicode MS" pitchFamily="34" charset="-122"/>
              </a:rPr>
              <a:t>. </a:t>
            </a:r>
          </a:p>
          <a:p>
            <a:pPr eaLnBrk="1" hangingPunct="1"/>
            <a:r>
              <a:rPr lang="zh-CN" altLang="en-US" sz="2000" dirty="0" smtClean="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数据库规定了多种事务隔离级别</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不同隔离级别对应不同的干扰程度</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隔离级别越高</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数据一致性就越好</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118465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32" y="59485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type="body" idx="1"/>
          </p:nvPr>
        </p:nvSpPr>
        <p:spPr>
          <a:xfrm>
            <a:off x="323850" y="1701378"/>
            <a:ext cx="8351838" cy="4679950"/>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数据库提供的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Oracle </a:t>
            </a:r>
            <a:r>
              <a:rPr lang="zh-CN" altLang="en-US" sz="2400" dirty="0" smtClean="0">
                <a:latin typeface="Arial Unicode MS" pitchFamily="34" charset="-122"/>
                <a:ea typeface="Arial Unicode MS" pitchFamily="34" charset="-122"/>
                <a:cs typeface="Arial Unicode MS" pitchFamily="34" charset="-122"/>
              </a:rPr>
              <a:t>支持的 </a:t>
            </a:r>
            <a:r>
              <a:rPr lang="en-US" altLang="zh-CN" sz="2400" dirty="0" smtClean="0">
                <a:latin typeface="Arial Unicode MS" pitchFamily="34" charset="-122"/>
                <a:ea typeface="Arial Unicode MS" pitchFamily="34" charset="-122"/>
                <a:cs typeface="Arial Unicode MS" pitchFamily="34" charset="-122"/>
              </a:rPr>
              <a:t>2 </a:t>
            </a:r>
            <a:r>
              <a:rPr lang="zh-CN" altLang="en-US" sz="2400" dirty="0" smtClean="0">
                <a:latin typeface="Arial Unicode MS" pitchFamily="34" charset="-122"/>
                <a:ea typeface="Arial Unicode MS" pitchFamily="34" charset="-122"/>
                <a:cs typeface="Arial Unicode MS" pitchFamily="34" charset="-122"/>
              </a:rPr>
              <a:t>种事务隔离级别：</a:t>
            </a:r>
            <a:r>
              <a:rPr lang="en-US" altLang="zh-CN" sz="2400" b="1" dirty="0" smtClean="0">
                <a:solidFill>
                  <a:srgbClr val="FF0000"/>
                </a:solidFill>
                <a:latin typeface="Arial Unicode MS" pitchFamily="34" charset="-122"/>
                <a:ea typeface="Arial Unicode MS" pitchFamily="34" charset="-122"/>
                <a:cs typeface="Arial Unicode MS" pitchFamily="34" charset="-122"/>
              </a:rPr>
              <a:t>READ COMMITED</a:t>
            </a:r>
            <a:r>
              <a:rPr lang="en-US" altLang="zh-CN" sz="2400" dirty="0" smtClean="0">
                <a:latin typeface="Arial Unicode MS" pitchFamily="34" charset="-122"/>
                <a:ea typeface="Arial Unicode MS" pitchFamily="34" charset="-122"/>
                <a:cs typeface="Arial Unicode MS" pitchFamily="34" charset="-122"/>
              </a:rPr>
              <a:t>, SERIALIZABLE. Oracle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支持 </a:t>
            </a:r>
            <a:r>
              <a:rPr lang="en-US" altLang="zh-CN" sz="2400" dirty="0" smtClean="0">
                <a:latin typeface="Arial Unicode MS" pitchFamily="34" charset="-122"/>
                <a:ea typeface="Arial Unicode MS" pitchFamily="34" charset="-122"/>
                <a:cs typeface="Arial Unicode MS" pitchFamily="34" charset="-122"/>
              </a:rPr>
              <a:t>4 </a:t>
            </a:r>
            <a:r>
              <a:rPr lang="zh-CN" altLang="en-US" sz="2400" dirty="0" smtClean="0">
                <a:latin typeface="Arial Unicode MS" pitchFamily="34" charset="-122"/>
                <a:ea typeface="Arial Unicode MS" pitchFamily="34" charset="-122"/>
                <a:cs typeface="Arial Unicode MS" pitchFamily="34" charset="-122"/>
              </a:rPr>
              <a:t>中事务隔离级别</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默认的事务隔离级别为</a:t>
            </a:r>
            <a:r>
              <a:rPr lang="en-US" altLang="zh-CN" sz="2400" dirty="0" smtClean="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276053"/>
            <a:ext cx="7486650" cy="2133600"/>
          </a:xfrm>
          <a:prstGeom prst="rect">
            <a:avLst/>
          </a:prstGeom>
          <a:noFill/>
          <a:ln w="9525">
            <a:noFill/>
            <a:miter lim="800000"/>
            <a:headEnd/>
            <a:tailEnd/>
          </a:ln>
        </p:spPr>
      </p:pic>
    </p:spTree>
    <p:extLst>
      <p:ext uri="{BB962C8B-B14F-4D97-AF65-F5344CB8AC3E}">
        <p14:creationId xmlns:p14="http://schemas.microsoft.com/office/powerpoint/2010/main" val="3226047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71632" y="558954"/>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err="1" smtClean="0">
                <a:latin typeface="Arial Unicode MS" pitchFamily="34" charset="-122"/>
                <a:ea typeface="Arial Unicode MS" pitchFamily="34" charset="-122"/>
                <a:cs typeface="Arial Unicode MS" pitchFamily="34" charset="-122"/>
              </a:rPr>
              <a:t>MySql</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type="body" idx="1"/>
          </p:nvPr>
        </p:nvSpPr>
        <p:spPr>
          <a:xfrm>
            <a:off x="250825" y="1782917"/>
            <a:ext cx="8569325" cy="3455987"/>
          </a:xfrm>
        </p:spPr>
        <p:txBody>
          <a:bodyPr>
            <a:normAutofit lnSpcReduction="10000"/>
          </a:bodyPr>
          <a:lstStyle/>
          <a:p>
            <a:pPr eaLnBrk="1" hangingPunct="1"/>
            <a:r>
              <a:rPr lang="zh-CN" altLang="en-US" sz="2400" dirty="0" smtClean="0">
                <a:latin typeface="Arial Unicode MS" pitchFamily="34" charset="-122"/>
                <a:ea typeface="Arial Unicode MS" pitchFamily="34" charset="-122"/>
                <a:cs typeface="Arial Unicode MS" pitchFamily="34" charset="-122"/>
              </a:rPr>
              <a:t>每启动一个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程序</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就会获得一个单独的数据库连接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每个数据库连接都有一个全局变量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表示当前的事务隔离级别</a:t>
            </a:r>
            <a:r>
              <a:rPr lang="en-US" altLang="zh-CN" sz="2400" dirty="0" smtClean="0">
                <a:latin typeface="Arial Unicode MS" pitchFamily="34" charset="-122"/>
                <a:ea typeface="Arial Unicode MS" pitchFamily="34" charset="-122"/>
                <a:cs typeface="Arial Unicode MS" pitchFamily="34" charset="-122"/>
              </a:rPr>
              <a:t>. MySQL </a:t>
            </a:r>
            <a:r>
              <a:rPr lang="zh-CN" altLang="en-US" sz="2400" dirty="0" smtClean="0">
                <a:latin typeface="Arial Unicode MS" pitchFamily="34" charset="-122"/>
                <a:ea typeface="Arial Unicode MS" pitchFamily="34" charset="-122"/>
                <a:cs typeface="Arial Unicode MS" pitchFamily="34" charset="-122"/>
              </a:rPr>
              <a:t>默认的隔离级别为 </a:t>
            </a:r>
            <a:r>
              <a:rPr lang="en-US" altLang="zh-CN" sz="2400" dirty="0" smtClean="0">
                <a:latin typeface="Arial Unicode MS" pitchFamily="34" charset="-122"/>
                <a:ea typeface="Arial Unicode MS" pitchFamily="34" charset="-122"/>
                <a:cs typeface="Arial Unicode MS" pitchFamily="34" charset="-122"/>
              </a:rPr>
              <a:t>Repeatable Read</a:t>
            </a:r>
          </a:p>
          <a:p>
            <a:pPr eaLnBrk="1" hangingPunct="1"/>
            <a:r>
              <a:rPr lang="zh-CN" altLang="en-US" sz="2400" dirty="0" smtClean="0">
                <a:latin typeface="Arial Unicode MS" pitchFamily="34" charset="-122"/>
                <a:ea typeface="Arial Unicode MS" pitchFamily="34" charset="-122"/>
                <a:cs typeface="Arial Unicode MS" pitchFamily="34" charset="-122"/>
              </a:rPr>
              <a:t>查看当前的隔离级别</a:t>
            </a:r>
            <a:r>
              <a:rPr lang="en-US" altLang="zh-CN" sz="2400" dirty="0" smtClean="0">
                <a:latin typeface="Arial Unicode MS" pitchFamily="34" charset="-122"/>
                <a:ea typeface="Arial Unicode MS" pitchFamily="34" charset="-122"/>
                <a:cs typeface="Arial Unicode MS" pitchFamily="34" charset="-122"/>
              </a:rPr>
              <a:t>: SELECT @@</a:t>
            </a:r>
            <a:r>
              <a:rPr lang="en-US" altLang="zh-CN" sz="2400" dirty="0" err="1" smtClean="0">
                <a:latin typeface="Arial Unicode MS" pitchFamily="34" charset="-122"/>
                <a:ea typeface="Arial Unicode MS" pitchFamily="34" charset="-122"/>
                <a:cs typeface="Arial Unicode MS" pitchFamily="34" charset="-122"/>
              </a:rPr>
              <a:t>tx_isolation</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设置当前 </a:t>
            </a:r>
            <a:r>
              <a:rPr lang="en-US" altLang="zh-CN" sz="2400" dirty="0" err="1" smtClean="0">
                <a:latin typeface="Arial Unicode MS" pitchFamily="34" charset="-122"/>
                <a:ea typeface="Arial Unicode MS" pitchFamily="34" charset="-122"/>
                <a:cs typeface="Arial Unicode MS" pitchFamily="34" charset="-122"/>
              </a:rPr>
              <a:t>mySQL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连接的隔离级别</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en-US" altLang="zh-CN" sz="2000" dirty="0" smtClean="0">
                <a:latin typeface="Arial Unicode MS" pitchFamily="34" charset="-122"/>
                <a:ea typeface="Arial Unicode MS" pitchFamily="34" charset="-122"/>
                <a:cs typeface="Arial Unicode MS" pitchFamily="34" charset="-122"/>
              </a:rPr>
              <a:t>set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设置数据库系统的全局的隔离级别</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 set </a:t>
            </a:r>
            <a:r>
              <a:rPr lang="en-US" altLang="zh-CN" sz="2000" b="1" dirty="0" smtClean="0">
                <a:solidFill>
                  <a:srgbClr val="FF3300"/>
                </a:solidFill>
                <a:latin typeface="Arial Unicode MS" pitchFamily="34" charset="-122"/>
                <a:ea typeface="Arial Unicode MS" pitchFamily="34" charset="-122"/>
                <a:cs typeface="Arial Unicode MS" pitchFamily="34" charset="-122"/>
              </a:rPr>
              <a:t>global</a:t>
            </a:r>
            <a:r>
              <a:rPr lang="en-US" altLang="zh-CN" sz="2000" dirty="0" smtClean="0">
                <a:latin typeface="Arial Unicode MS" pitchFamily="34" charset="-122"/>
                <a:ea typeface="Arial Unicode MS" pitchFamily="34" charset="-122"/>
                <a:cs typeface="Arial Unicode MS" pitchFamily="34" charset="-122"/>
              </a:rPr>
              <a:t> transaction isolation level </a:t>
            </a:r>
            <a:r>
              <a:rPr lang="en-US" altLang="zh-CN" sz="2000" dirty="0" smtClean="0">
                <a:solidFill>
                  <a:srgbClr val="FF3300"/>
                </a:solidFill>
                <a:latin typeface="Arial Unicode MS" pitchFamily="34" charset="-122"/>
                <a:ea typeface="Arial Unicode MS" pitchFamily="34" charset="-122"/>
                <a:cs typeface="Arial Unicode MS" pitchFamily="34" charset="-122"/>
              </a:rPr>
              <a:t>read committed</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788109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32" y="565497"/>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 </a:t>
            </a:r>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中设置隔离级别</a:t>
            </a:r>
          </a:p>
        </p:txBody>
      </p:sp>
      <p:sp>
        <p:nvSpPr>
          <p:cNvPr id="53251" name="Rectangle 3"/>
          <p:cNvSpPr>
            <a:spLocks noGrp="1" noChangeArrowheads="1"/>
          </p:cNvSpPr>
          <p:nvPr>
            <p:ph type="body" idx="1"/>
          </p:nvPr>
        </p:nvSpPr>
        <p:spPr>
          <a:xfrm>
            <a:off x="250825" y="176247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JDBC </a:t>
            </a:r>
            <a:r>
              <a:rPr lang="zh-CN" altLang="en-US" sz="2400" dirty="0" smtClean="0">
                <a:latin typeface="Arial Unicode MS" pitchFamily="34" charset="-122"/>
                <a:ea typeface="Arial Unicode MS" pitchFamily="34" charset="-122"/>
                <a:cs typeface="Arial Unicode MS" pitchFamily="34" charset="-122"/>
              </a:rPr>
              <a:t>数据库连接使用数据库系统默认的隔离级别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的配置文件中可以显式的设置隔离级别</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每一个隔离级别都对应一个整数</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1. READ UNCOMMITED</a:t>
            </a:r>
          </a:p>
          <a:p>
            <a:pPr lvl="1" eaLnBrk="1" hangingPunct="1"/>
            <a:r>
              <a:rPr lang="en-US" altLang="zh-CN" sz="2000" dirty="0" smtClean="0">
                <a:latin typeface="Arial Unicode MS" pitchFamily="34" charset="-122"/>
                <a:ea typeface="Arial Unicode MS" pitchFamily="34" charset="-122"/>
                <a:cs typeface="Arial Unicode MS" pitchFamily="34" charset="-122"/>
              </a:rPr>
              <a:t>2. READ COMMITED</a:t>
            </a:r>
          </a:p>
          <a:p>
            <a:pPr lvl="1" eaLnBrk="1" hangingPunct="1"/>
            <a:r>
              <a:rPr lang="en-US" altLang="zh-CN" sz="2000" dirty="0" smtClean="0">
                <a:latin typeface="Arial Unicode MS" pitchFamily="34" charset="-122"/>
                <a:ea typeface="Arial Unicode MS" pitchFamily="34" charset="-122"/>
                <a:cs typeface="Arial Unicode MS" pitchFamily="34" charset="-122"/>
              </a:rPr>
              <a:t>4. REPEATABLE READ</a:t>
            </a:r>
          </a:p>
          <a:p>
            <a:pPr lvl="1" eaLnBrk="1" hangingPunct="1"/>
            <a:r>
              <a:rPr lang="en-US" altLang="zh-CN" sz="2000" dirty="0" smtClean="0">
                <a:latin typeface="Arial Unicode MS" pitchFamily="34" charset="-122"/>
                <a:ea typeface="Arial Unicode MS" pitchFamily="34" charset="-122"/>
                <a:cs typeface="Arial Unicode MS" pitchFamily="34" charset="-122"/>
              </a:rPr>
              <a:t>8. SERIALIZEABLE</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通过为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映射文件指定 </a:t>
            </a:r>
            <a:r>
              <a:rPr lang="en-US" altLang="zh-CN" sz="2400" dirty="0" err="1" smtClean="0">
                <a:latin typeface="Arial Unicode MS" pitchFamily="34" charset="-122"/>
                <a:ea typeface="Arial Unicode MS" pitchFamily="34" charset="-122"/>
                <a:cs typeface="Arial Unicode MS" pitchFamily="34" charset="-122"/>
              </a:rPr>
              <a:t>hibernate.connection.isolation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属性来设置事务的隔离级别</a:t>
            </a:r>
          </a:p>
        </p:txBody>
      </p:sp>
    </p:spTree>
    <p:extLst>
      <p:ext uri="{BB962C8B-B14F-4D97-AF65-F5344CB8AC3E}">
        <p14:creationId xmlns:p14="http://schemas.microsoft.com/office/powerpoint/2010/main" val="2423658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持久化对象的状态</a:t>
            </a:r>
            <a:endParaRPr lang="zh-CN" altLang="en-US" dirty="0"/>
          </a:p>
        </p:txBody>
      </p:sp>
      <p:sp>
        <p:nvSpPr>
          <p:cNvPr id="3" name="内容占位符 2"/>
          <p:cNvSpPr>
            <a:spLocks noGrp="1"/>
          </p:cNvSpPr>
          <p:nvPr>
            <p:ph idx="1"/>
          </p:nvPr>
        </p:nvSpPr>
        <p:spPr>
          <a:xfrm>
            <a:off x="457200" y="2057942"/>
            <a:ext cx="8229600" cy="4525963"/>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站在持久化的角度</a:t>
            </a:r>
            <a:r>
              <a:rPr lang="en-US" altLang="zh-CN" sz="2800" b="1" dirty="0">
                <a:solidFill>
                  <a:srgbClr val="0000FF"/>
                </a:solidFill>
                <a:latin typeface="Arial Unicode MS" pitchFamily="34" charset="-122"/>
                <a:ea typeface="Arial Unicode MS" pitchFamily="34" charset="-122"/>
                <a:cs typeface="Arial Unicode MS" pitchFamily="34" charset="-122"/>
              </a:rPr>
              <a:t>, Hibernate </a:t>
            </a:r>
            <a:r>
              <a:rPr lang="zh-CN" altLang="en-US" sz="2800" b="1" dirty="0">
                <a:solidFill>
                  <a:srgbClr val="0000FF"/>
                </a:solidFill>
                <a:latin typeface="Arial Unicode MS" pitchFamily="34" charset="-122"/>
                <a:ea typeface="Arial Unicode MS" pitchFamily="34" charset="-122"/>
                <a:cs typeface="Arial Unicode MS" pitchFamily="34" charset="-122"/>
              </a:rPr>
              <a:t>把对象分为 </a:t>
            </a:r>
            <a:r>
              <a:rPr lang="en-US" altLang="zh-CN" sz="2800" b="1" dirty="0">
                <a:solidFill>
                  <a:srgbClr val="0000FF"/>
                </a:solidFill>
                <a:latin typeface="Arial Unicode MS" pitchFamily="34" charset="-122"/>
                <a:ea typeface="Arial Unicode MS" pitchFamily="34" charset="-122"/>
                <a:cs typeface="Arial Unicode MS" pitchFamily="34" charset="-122"/>
              </a:rPr>
              <a:t>4 </a:t>
            </a:r>
            <a:r>
              <a:rPr lang="zh-CN" altLang="en-US" sz="2800" b="1" dirty="0">
                <a:solidFill>
                  <a:srgbClr val="0000FF"/>
                </a:solidFill>
                <a:latin typeface="Arial Unicode MS" pitchFamily="34" charset="-122"/>
                <a:ea typeface="Arial Unicode MS" pitchFamily="34" charset="-122"/>
                <a:cs typeface="Arial Unicode MS" pitchFamily="34" charset="-122"/>
              </a:rPr>
              <a:t>种状态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持久化状态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临时状态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游离状态</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删除状态</a:t>
            </a:r>
            <a:r>
              <a:rPr lang="en-US" altLang="zh-CN" sz="2800" dirty="0">
                <a:latin typeface="Arial Unicode MS" pitchFamily="34" charset="-122"/>
                <a:ea typeface="Arial Unicode MS" pitchFamily="34" charset="-122"/>
                <a:cs typeface="Arial Unicode MS" pitchFamily="34" charset="-122"/>
              </a:rPr>
              <a:t>. Session </a:t>
            </a:r>
            <a:r>
              <a:rPr lang="zh-CN" altLang="en-US" sz="2800" dirty="0">
                <a:latin typeface="Arial Unicode MS" pitchFamily="34" charset="-122"/>
                <a:ea typeface="Arial Unicode MS" pitchFamily="34" charset="-122"/>
                <a:cs typeface="Arial Unicode MS" pitchFamily="34" charset="-122"/>
              </a:rPr>
              <a:t>的特定方法能使对象从一个状态转换到另一个状态</a:t>
            </a:r>
            <a:r>
              <a:rPr lang="en-US" altLang="zh-CN" sz="2800" dirty="0">
                <a:latin typeface="Arial Unicode MS" pitchFamily="34" charset="-122"/>
                <a:ea typeface="Arial Unicode MS" pitchFamily="34" charset="-122"/>
                <a:cs typeface="Arial Unicode MS" pitchFamily="34" charset="-122"/>
              </a:rPr>
              <a:t>. </a:t>
            </a:r>
          </a:p>
          <a:p>
            <a:endParaRPr lang="zh-CN" altLang="en-US" sz="2800" dirty="0"/>
          </a:p>
        </p:txBody>
      </p:sp>
    </p:spTree>
    <p:extLst>
      <p:ext uri="{BB962C8B-B14F-4D97-AF65-F5344CB8AC3E}">
        <p14:creationId xmlns:p14="http://schemas.microsoft.com/office/powerpoint/2010/main" val="2847354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71632" y="52882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6867" name="Rectangle 3"/>
          <p:cNvSpPr>
            <a:spLocks noGrp="1" noChangeArrowheads="1"/>
          </p:cNvSpPr>
          <p:nvPr>
            <p:ph type="body" idx="1"/>
          </p:nvPr>
        </p:nvSpPr>
        <p:spPr>
          <a:xfrm>
            <a:off x="251147" y="1650113"/>
            <a:ext cx="8569325" cy="4875231"/>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临时对象（</a:t>
            </a:r>
            <a:r>
              <a:rPr lang="en-US" altLang="zh-CN" sz="2400" dirty="0" smtClean="0">
                <a:latin typeface="Arial Unicode MS" pitchFamily="34" charset="-122"/>
                <a:ea typeface="Arial Unicode MS" pitchFamily="34" charset="-122"/>
                <a:cs typeface="Arial Unicode MS" pitchFamily="34" charset="-122"/>
              </a:rPr>
              <a:t>Transient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在使用代理主键的情况下</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通常为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不处于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的缓存中</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在数据库中没有对应的记录</a:t>
            </a:r>
          </a:p>
          <a:p>
            <a:pPr eaLnBrk="1" hangingPunct="1"/>
            <a:r>
              <a:rPr lang="zh-CN" altLang="en-US" sz="2400" dirty="0" smtClean="0">
                <a:latin typeface="Arial Unicode MS" pitchFamily="34" charset="-122"/>
                <a:ea typeface="Arial Unicode MS" pitchFamily="34" charset="-122"/>
                <a:cs typeface="Arial Unicode MS" pitchFamily="34" charset="-122"/>
              </a:rPr>
              <a:t>持久化对象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也叫”托管”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Persist</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OID </a:t>
            </a:r>
            <a:r>
              <a:rPr lang="zh-CN" altLang="en-US" sz="20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0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位于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r>
              <a:rPr lang="zh-CN" altLang="en-US" sz="2000" dirty="0" smtClean="0">
                <a:latin typeface="Arial Unicode MS" pitchFamily="34" charset="-122"/>
                <a:ea typeface="Arial Unicode MS" pitchFamily="34" charset="-122"/>
                <a:cs typeface="Arial Unicode MS" pitchFamily="34" charset="-122"/>
              </a:rPr>
              <a:t>若在数据库中已经有和其对应的记录</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持久化对象和数据库中的相关记录对应</a:t>
            </a:r>
          </a:p>
          <a:p>
            <a:pPr lvl="1" eaLnBrk="1" hangingPunct="1"/>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缓存时</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会根据持久化对象的属性变化</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来同步更新数据库</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在同一个 </a:t>
            </a:r>
            <a:r>
              <a:rPr lang="en-US" altLang="zh-CN" sz="20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000" b="1" dirty="0" smtClean="0">
                <a:solidFill>
                  <a:srgbClr val="FF0000"/>
                </a:solidFill>
                <a:latin typeface="Arial Unicode MS" pitchFamily="34" charset="-122"/>
                <a:ea typeface="Arial Unicode MS" pitchFamily="34" charset="-122"/>
                <a:cs typeface="Arial Unicode MS" pitchFamily="34" charset="-122"/>
              </a:rPr>
              <a:t>实例的缓存中</a:t>
            </a:r>
            <a:r>
              <a:rPr lang="en-US" altLang="zh-CN" sz="2000" b="1" dirty="0" smtClean="0">
                <a:solidFill>
                  <a:srgbClr val="FF0000"/>
                </a:solidFill>
                <a:latin typeface="Arial Unicode MS" pitchFamily="34" charset="-122"/>
                <a:ea typeface="Arial Unicode MS" pitchFamily="34" charset="-122"/>
                <a:cs typeface="Arial Unicode MS" pitchFamily="34" charset="-122"/>
              </a:rPr>
              <a:t>, </a:t>
            </a:r>
            <a:r>
              <a:rPr lang="zh-CN" altLang="en-US" sz="2000" b="1" dirty="0" smtClean="0">
                <a:solidFill>
                  <a:srgbClr val="FF0000"/>
                </a:solidFill>
                <a:latin typeface="Arial Unicode MS" pitchFamily="34" charset="-122"/>
                <a:ea typeface="Arial Unicode MS" pitchFamily="34" charset="-122"/>
                <a:cs typeface="Arial Unicode MS" pitchFamily="34" charset="-122"/>
              </a:rPr>
              <a:t>数据库表中的每条记录只对应唯一的持久化对象</a:t>
            </a:r>
          </a:p>
        </p:txBody>
      </p:sp>
    </p:spTree>
    <p:extLst>
      <p:ext uri="{BB962C8B-B14F-4D97-AF65-F5344CB8AC3E}">
        <p14:creationId xmlns:p14="http://schemas.microsoft.com/office/powerpoint/2010/main" val="1808729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59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持久化对象的状态</a:t>
            </a:r>
          </a:p>
        </p:txBody>
      </p:sp>
      <p:sp>
        <p:nvSpPr>
          <p:cNvPr id="37891" name="Rectangle 3"/>
          <p:cNvSpPr>
            <a:spLocks noGrp="1" noChangeArrowheads="1"/>
          </p:cNvSpPr>
          <p:nvPr>
            <p:ph type="body" idx="1"/>
          </p:nvPr>
        </p:nvSpPr>
        <p:spPr>
          <a:xfrm>
            <a:off x="323528" y="1852592"/>
            <a:ext cx="8424936" cy="4456727"/>
          </a:xfrm>
        </p:spPr>
        <p:txBody>
          <a:bodyPr>
            <a:normAutofit/>
          </a:bodyPr>
          <a:lstStyle/>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删除对象</a:t>
            </a:r>
            <a:r>
              <a:rPr lang="en-US" altLang="zh-CN" sz="2800" dirty="0" smtClean="0">
                <a:latin typeface="Arial Unicode MS" pitchFamily="34" charset="-122"/>
                <a:ea typeface="Arial Unicode MS" pitchFamily="34" charset="-122"/>
                <a:cs typeface="Arial Unicode MS" pitchFamily="34" charset="-122"/>
              </a:rPr>
              <a:t>(Removed)</a:t>
            </a:r>
          </a:p>
          <a:p>
            <a:pPr lvl="1">
              <a:lnSpc>
                <a:spcPct val="90000"/>
              </a:lnSpc>
            </a:pPr>
            <a:r>
              <a:rPr lang="zh-CN" altLang="en-US" sz="2400" dirty="0" smtClean="0">
                <a:latin typeface="Arial Unicode MS" pitchFamily="34" charset="-122"/>
                <a:ea typeface="Arial Unicode MS" pitchFamily="34" charset="-122"/>
                <a:cs typeface="Arial Unicode MS" pitchFamily="34" charset="-122"/>
              </a:rPr>
              <a:t>在数据库中没有和其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不再处于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缓存中</a:t>
            </a:r>
            <a:endParaRPr lang="en-US" altLang="zh-CN" sz="24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400" dirty="0" smtClean="0">
                <a:latin typeface="Arial Unicode MS" pitchFamily="34" charset="-122"/>
                <a:ea typeface="Arial Unicode MS" pitchFamily="34" charset="-122"/>
                <a:cs typeface="Arial Unicode MS" pitchFamily="34" charset="-122"/>
              </a:rPr>
              <a:t>一般情况下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应用程序不该再使用被删除的对象</a:t>
            </a:r>
          </a:p>
          <a:p>
            <a:pPr eaLnBrk="1" hangingPunct="1">
              <a:lnSpc>
                <a:spcPct val="90000"/>
              </a:lnSpc>
            </a:pPr>
            <a:r>
              <a:rPr lang="zh-CN" altLang="en-US" sz="2800" dirty="0" smtClean="0">
                <a:latin typeface="Arial Unicode MS" pitchFamily="34" charset="-122"/>
                <a:ea typeface="Arial Unicode MS" pitchFamily="34" charset="-122"/>
                <a:cs typeface="Arial Unicode MS" pitchFamily="34" charset="-122"/>
              </a:rPr>
              <a:t>游离对象</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smtClean="0">
                <a:latin typeface="Arial Unicode MS" pitchFamily="34" charset="-122"/>
                <a:ea typeface="Arial Unicode MS" pitchFamily="34" charset="-122"/>
                <a:cs typeface="Arial Unicode MS" pitchFamily="34" charset="-122"/>
              </a:rPr>
              <a:t>也叫”脱管”</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smtClean="0">
                <a:latin typeface="Arial Unicode MS" pitchFamily="34" charset="-122"/>
                <a:ea typeface="Arial Unicode MS" pitchFamily="34" charset="-122"/>
                <a:cs typeface="Arial Unicode MS" pitchFamily="34" charset="-122"/>
              </a:rPr>
              <a:t>Detached</a:t>
            </a:r>
            <a:r>
              <a:rPr lang="zh-CN" altLang="en-US" sz="28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OID </a:t>
            </a:r>
            <a:r>
              <a:rPr lang="zh-CN" altLang="en-US" sz="2400" b="1" dirty="0" smtClean="0">
                <a:solidFill>
                  <a:srgbClr val="0000FF"/>
                </a:solidFill>
                <a:latin typeface="Arial Unicode MS" pitchFamily="34" charset="-122"/>
                <a:ea typeface="Arial Unicode MS" pitchFamily="34" charset="-122"/>
                <a:cs typeface="Arial Unicode MS" pitchFamily="34" charset="-122"/>
              </a:rPr>
              <a:t>不为 </a:t>
            </a:r>
            <a:r>
              <a:rPr lang="en-US" altLang="zh-CN" sz="2400" b="1" dirty="0" smtClean="0">
                <a:solidFill>
                  <a:srgbClr val="0000FF"/>
                </a:solidFill>
                <a:latin typeface="Arial Unicode MS" pitchFamily="34" charset="-122"/>
                <a:ea typeface="Arial Unicode MS" pitchFamily="34" charset="-122"/>
                <a:cs typeface="Arial Unicode MS" pitchFamily="34" charset="-122"/>
              </a:rPr>
              <a:t>null</a:t>
            </a:r>
          </a:p>
          <a:p>
            <a:pPr lvl="1" eaLnBrk="1" hangingPunct="1">
              <a:lnSpc>
                <a:spcPct val="90000"/>
              </a:lnSpc>
            </a:pPr>
            <a:r>
              <a:rPr lang="zh-CN" altLang="en-US" sz="2400" b="1" dirty="0" smtClean="0">
                <a:solidFill>
                  <a:srgbClr val="0000FF"/>
                </a:solidFill>
                <a:latin typeface="Arial Unicode MS" pitchFamily="34" charset="-122"/>
                <a:ea typeface="Arial Unicode MS" pitchFamily="34" charset="-122"/>
                <a:cs typeface="Arial Unicode MS" pitchFamily="34" charset="-122"/>
              </a:rPr>
              <a:t>不再处于 </a:t>
            </a:r>
            <a:r>
              <a:rPr lang="en-US" altLang="zh-CN" sz="24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400" b="1" dirty="0" smtClean="0">
                <a:solidFill>
                  <a:srgbClr val="0000FF"/>
                </a:solidFill>
                <a:latin typeface="Arial Unicode MS" pitchFamily="34" charset="-122"/>
                <a:ea typeface="Arial Unicode MS" pitchFamily="34" charset="-122"/>
                <a:cs typeface="Arial Unicode MS" pitchFamily="34" charset="-122"/>
              </a:rPr>
              <a:t>缓存中</a:t>
            </a:r>
          </a:p>
          <a:p>
            <a:pPr lvl="1"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一般情况需下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游离对象是由持久化对象转变过来的</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因此在数据库中可能还存在与它对应的记录</a:t>
            </a:r>
          </a:p>
        </p:txBody>
      </p:sp>
    </p:spTree>
    <p:extLst>
      <p:ext uri="{BB962C8B-B14F-4D97-AF65-F5344CB8AC3E}">
        <p14:creationId xmlns:p14="http://schemas.microsoft.com/office/powerpoint/2010/main" val="1313272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43070" y="53762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对象的状态转换图</a:t>
            </a:r>
          </a:p>
        </p:txBody>
      </p:sp>
      <p:grpSp>
        <p:nvGrpSpPr>
          <p:cNvPr id="2" name="Group 40"/>
          <p:cNvGrpSpPr>
            <a:grpSpLocks/>
          </p:cNvGrpSpPr>
          <p:nvPr/>
        </p:nvGrpSpPr>
        <p:grpSpPr bwMode="auto">
          <a:xfrm>
            <a:off x="107504" y="1556792"/>
            <a:ext cx="8856662" cy="4752975"/>
            <a:chOff x="68" y="935"/>
            <a:chExt cx="5579" cy="2994"/>
          </a:xfrm>
        </p:grpSpPr>
        <p:sp>
          <p:nvSpPr>
            <p:cNvPr id="39940" name="AutoShape 6"/>
            <p:cNvSpPr>
              <a:spLocks noChangeArrowheads="1"/>
            </p:cNvSpPr>
            <p:nvPr/>
          </p:nvSpPr>
          <p:spPr bwMode="auto">
            <a:xfrm>
              <a:off x="2215" y="1061"/>
              <a:ext cx="717" cy="283"/>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临时状态</a:t>
              </a:r>
            </a:p>
          </p:txBody>
        </p:sp>
        <p:sp>
          <p:nvSpPr>
            <p:cNvPr id="39941" name="AutoShape 7"/>
            <p:cNvSpPr>
              <a:spLocks noChangeArrowheads="1"/>
            </p:cNvSpPr>
            <p:nvPr/>
          </p:nvSpPr>
          <p:spPr bwMode="auto">
            <a:xfrm>
              <a:off x="2235" y="2380"/>
              <a:ext cx="735" cy="286"/>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持久化状态</a:t>
              </a:r>
            </a:p>
          </p:txBody>
        </p:sp>
        <p:sp>
          <p:nvSpPr>
            <p:cNvPr id="39942" name="AutoShape 8"/>
            <p:cNvSpPr>
              <a:spLocks noChangeArrowheads="1"/>
            </p:cNvSpPr>
            <p:nvPr/>
          </p:nvSpPr>
          <p:spPr bwMode="auto">
            <a:xfrm>
              <a:off x="2300" y="3664"/>
              <a:ext cx="792" cy="265"/>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游离状态</a:t>
              </a:r>
            </a:p>
          </p:txBody>
        </p:sp>
        <p:sp>
          <p:nvSpPr>
            <p:cNvPr id="39943" name="AutoShape 9"/>
            <p:cNvSpPr>
              <a:spLocks noChangeArrowheads="1"/>
            </p:cNvSpPr>
            <p:nvPr/>
          </p:nvSpPr>
          <p:spPr bwMode="auto">
            <a:xfrm>
              <a:off x="3931" y="2373"/>
              <a:ext cx="725" cy="272"/>
            </a:xfrm>
            <a:prstGeom prst="roundRect">
              <a:avLst>
                <a:gd name="adj" fmla="val 16667"/>
              </a:avLst>
            </a:prstGeom>
            <a:noFill/>
            <a:ln w="9525">
              <a:solidFill>
                <a:schemeClr val="tx1"/>
              </a:solidFill>
              <a:round/>
              <a:headEnd/>
              <a:tailEnd/>
            </a:ln>
          </p:spPr>
          <p:txBody>
            <a:bodyPr wrap="none" anchor="ctr"/>
            <a:lstStyle/>
            <a:p>
              <a:pPr algn="ctr"/>
              <a:r>
                <a:rPr lang="zh-CN" altLang="en-US" sz="1800" dirty="0">
                  <a:ea typeface="仿宋_GB2312" pitchFamily="49" charset="-122"/>
                </a:rPr>
                <a:t>删除状态</a:t>
              </a:r>
            </a:p>
          </p:txBody>
        </p:sp>
        <p:sp>
          <p:nvSpPr>
            <p:cNvPr id="39944" name="Oval 10"/>
            <p:cNvSpPr>
              <a:spLocks noChangeArrowheads="1"/>
            </p:cNvSpPr>
            <p:nvPr/>
          </p:nvSpPr>
          <p:spPr bwMode="auto">
            <a:xfrm>
              <a:off x="930" y="1071"/>
              <a:ext cx="227" cy="22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45" name="Line 11"/>
            <p:cNvSpPr>
              <a:spLocks noChangeShapeType="1"/>
            </p:cNvSpPr>
            <p:nvPr/>
          </p:nvSpPr>
          <p:spPr bwMode="auto">
            <a:xfrm>
              <a:off x="1112" y="1207"/>
              <a:ext cx="1088" cy="0"/>
            </a:xfrm>
            <a:prstGeom prst="line">
              <a:avLst/>
            </a:prstGeom>
            <a:noFill/>
            <a:ln w="9525">
              <a:solidFill>
                <a:schemeClr val="tx1"/>
              </a:solidFill>
              <a:round/>
              <a:headEnd/>
              <a:tailEnd type="triangle" w="med" len="med"/>
            </a:ln>
          </p:spPr>
          <p:txBody>
            <a:bodyPr/>
            <a:lstStyle/>
            <a:p>
              <a:endParaRPr lang="zh-CN" altLang="en-US"/>
            </a:p>
          </p:txBody>
        </p:sp>
        <p:sp>
          <p:nvSpPr>
            <p:cNvPr id="39946" name="Text Box 12"/>
            <p:cNvSpPr txBox="1">
              <a:spLocks noChangeArrowheads="1"/>
            </p:cNvSpPr>
            <p:nvPr/>
          </p:nvSpPr>
          <p:spPr bwMode="auto">
            <a:xfrm>
              <a:off x="1293" y="935"/>
              <a:ext cx="772" cy="192"/>
            </a:xfrm>
            <a:prstGeom prst="rect">
              <a:avLst/>
            </a:prstGeom>
            <a:noFill/>
            <a:ln w="9525">
              <a:noFill/>
              <a:miter lim="800000"/>
              <a:headEnd/>
              <a:tailEnd/>
            </a:ln>
          </p:spPr>
          <p:txBody>
            <a:bodyPr>
              <a:spAutoFit/>
            </a:bodyPr>
            <a:lstStyle/>
            <a:p>
              <a:pPr>
                <a:spcBef>
                  <a:spcPct val="50000"/>
                </a:spcBef>
              </a:pPr>
              <a:r>
                <a:rPr lang="en-US" altLang="zh-CN" sz="1400" b="1" dirty="0">
                  <a:solidFill>
                    <a:srgbClr val="0000FF"/>
                  </a:solidFill>
                  <a:latin typeface="Arial" charset="0"/>
                  <a:ea typeface="仿宋_GB2312" pitchFamily="49" charset="-122"/>
                </a:rPr>
                <a:t>new</a:t>
              </a:r>
              <a:r>
                <a:rPr lang="en-US" altLang="zh-CN" sz="1400" dirty="0">
                  <a:latin typeface="Arial" charset="0"/>
                  <a:ea typeface="仿宋_GB2312" pitchFamily="49" charset="-122"/>
                </a:rPr>
                <a:t> </a:t>
              </a:r>
              <a:r>
                <a:rPr lang="zh-CN" altLang="en-US" sz="1400" dirty="0">
                  <a:latin typeface="Arial" charset="0"/>
                  <a:ea typeface="仿宋_GB2312" pitchFamily="49" charset="-122"/>
                </a:rPr>
                <a:t>语句</a:t>
              </a:r>
            </a:p>
          </p:txBody>
        </p:sp>
        <p:sp>
          <p:nvSpPr>
            <p:cNvPr id="39947" name="Line 13"/>
            <p:cNvSpPr>
              <a:spLocks noChangeShapeType="1"/>
            </p:cNvSpPr>
            <p:nvPr/>
          </p:nvSpPr>
          <p:spPr bwMode="auto">
            <a:xfrm>
              <a:off x="1049" y="1305"/>
              <a:ext cx="0" cy="1224"/>
            </a:xfrm>
            <a:prstGeom prst="line">
              <a:avLst/>
            </a:prstGeom>
            <a:noFill/>
            <a:ln w="9525">
              <a:solidFill>
                <a:schemeClr val="tx1"/>
              </a:solidFill>
              <a:round/>
              <a:headEnd/>
              <a:tailEnd/>
            </a:ln>
          </p:spPr>
          <p:txBody>
            <a:bodyPr/>
            <a:lstStyle/>
            <a:p>
              <a:endParaRPr lang="zh-CN" altLang="en-US"/>
            </a:p>
          </p:txBody>
        </p:sp>
        <p:sp>
          <p:nvSpPr>
            <p:cNvPr id="39948" name="Line 14"/>
            <p:cNvSpPr>
              <a:spLocks noChangeShapeType="1"/>
            </p:cNvSpPr>
            <p:nvPr/>
          </p:nvSpPr>
          <p:spPr bwMode="auto">
            <a:xfrm>
              <a:off x="1049" y="2536"/>
              <a:ext cx="1179" cy="0"/>
            </a:xfrm>
            <a:prstGeom prst="line">
              <a:avLst/>
            </a:prstGeom>
            <a:noFill/>
            <a:ln w="9525">
              <a:solidFill>
                <a:schemeClr val="tx1"/>
              </a:solidFill>
              <a:round/>
              <a:headEnd/>
              <a:tailEnd type="triangle" w="med" len="med"/>
            </a:ln>
          </p:spPr>
          <p:txBody>
            <a:bodyPr/>
            <a:lstStyle/>
            <a:p>
              <a:endParaRPr lang="zh-CN" altLang="en-US"/>
            </a:p>
          </p:txBody>
        </p:sp>
        <p:sp>
          <p:nvSpPr>
            <p:cNvPr id="39949" name="Text Box 15"/>
            <p:cNvSpPr txBox="1">
              <a:spLocks noChangeArrowheads="1"/>
            </p:cNvSpPr>
            <p:nvPr/>
          </p:nvSpPr>
          <p:spPr bwMode="auto">
            <a:xfrm>
              <a:off x="68" y="1298"/>
              <a:ext cx="1088" cy="1038"/>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get()</a:t>
              </a:r>
            </a:p>
            <a:p>
              <a:pPr>
                <a:spcBef>
                  <a:spcPct val="50000"/>
                </a:spcBef>
              </a:pPr>
              <a:r>
                <a:rPr lang="en-US" altLang="zh-CN" sz="1200" b="1" dirty="0">
                  <a:solidFill>
                    <a:srgbClr val="0000FF"/>
                  </a:solidFill>
                  <a:latin typeface="Arial" charset="0"/>
                  <a:ea typeface="仿宋_GB2312" pitchFamily="49" charset="-122"/>
                </a:rPr>
                <a:t>Load()</a:t>
              </a:r>
            </a:p>
            <a:p>
              <a:pPr>
                <a:spcBef>
                  <a:spcPct val="50000"/>
                </a:spcBef>
              </a:pPr>
              <a:r>
                <a:rPr lang="en-US" altLang="zh-CN" sz="1200" dirty="0" err="1">
                  <a:latin typeface="Arial" charset="0"/>
                  <a:ea typeface="仿宋_GB2312" pitchFamily="49" charset="-122"/>
                </a:rPr>
                <a:t>Query.list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Query.uniqueResult</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Query.iterator</a:t>
              </a:r>
              <a:r>
                <a:rPr lang="en-US" altLang="zh-CN" sz="1200" dirty="0">
                  <a:latin typeface="Arial" charset="0"/>
                  <a:ea typeface="仿宋_GB2312" pitchFamily="49" charset="-122"/>
                </a:rPr>
                <a:t>()</a:t>
              </a:r>
            </a:p>
            <a:p>
              <a:pPr>
                <a:spcBef>
                  <a:spcPct val="50000"/>
                </a:spcBef>
              </a:pPr>
              <a:r>
                <a:rPr lang="en-US" altLang="zh-CN" sz="1200" dirty="0" err="1">
                  <a:latin typeface="Arial" charset="0"/>
                  <a:ea typeface="仿宋_GB2312" pitchFamily="49" charset="-122"/>
                </a:rPr>
                <a:t>Query.scoll</a:t>
              </a:r>
              <a:r>
                <a:rPr lang="en-US" altLang="zh-CN" sz="1200" dirty="0">
                  <a:latin typeface="Arial" charset="0"/>
                  <a:ea typeface="仿宋_GB2312" pitchFamily="49" charset="-122"/>
                </a:rPr>
                <a:t>()</a:t>
              </a:r>
            </a:p>
          </p:txBody>
        </p:sp>
        <p:sp>
          <p:nvSpPr>
            <p:cNvPr id="39950" name="Line 16"/>
            <p:cNvSpPr>
              <a:spLocks noChangeShapeType="1"/>
            </p:cNvSpPr>
            <p:nvPr/>
          </p:nvSpPr>
          <p:spPr bwMode="auto">
            <a:xfrm>
              <a:off x="2562" y="1343"/>
              <a:ext cx="0" cy="1044"/>
            </a:xfrm>
            <a:prstGeom prst="line">
              <a:avLst/>
            </a:prstGeom>
            <a:noFill/>
            <a:ln w="9525">
              <a:solidFill>
                <a:schemeClr val="tx1"/>
              </a:solidFill>
              <a:round/>
              <a:headEnd/>
              <a:tailEnd type="triangle" w="med" len="med"/>
            </a:ln>
          </p:spPr>
          <p:txBody>
            <a:bodyPr/>
            <a:lstStyle/>
            <a:p>
              <a:endParaRPr lang="zh-CN" altLang="en-US"/>
            </a:p>
          </p:txBody>
        </p:sp>
        <p:sp>
          <p:nvSpPr>
            <p:cNvPr id="39951" name="Text Box 17"/>
            <p:cNvSpPr txBox="1">
              <a:spLocks noChangeArrowheads="1"/>
            </p:cNvSpPr>
            <p:nvPr/>
          </p:nvSpPr>
          <p:spPr bwMode="auto">
            <a:xfrm>
              <a:off x="1792" y="1468"/>
              <a:ext cx="861" cy="692"/>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save()</a:t>
              </a:r>
            </a:p>
            <a:p>
              <a:pPr>
                <a:spcBef>
                  <a:spcPct val="50000"/>
                </a:spcBef>
              </a:pPr>
              <a:r>
                <a:rPr lang="en-US" altLang="zh-CN" sz="1200" dirty="0" err="1">
                  <a:latin typeface="Arial" charset="0"/>
                  <a:ea typeface="仿宋_GB2312" pitchFamily="49" charset="-122"/>
                </a:rPr>
                <a:t>saveOrUpdate</a:t>
              </a:r>
              <a:r>
                <a:rPr lang="en-US" altLang="zh-CN" sz="1200" dirty="0">
                  <a:latin typeface="Arial" charset="0"/>
                  <a:ea typeface="仿宋_GB2312" pitchFamily="49" charset="-122"/>
                </a:rPr>
                <a:t>()</a:t>
              </a:r>
            </a:p>
            <a:p>
              <a:pPr>
                <a:spcBef>
                  <a:spcPct val="50000"/>
                </a:spcBef>
              </a:pPr>
              <a:r>
                <a:rPr lang="en-US" altLang="zh-CN" sz="1200" b="1" dirty="0">
                  <a:solidFill>
                    <a:srgbClr val="0000FF"/>
                  </a:solidFill>
                  <a:latin typeface="Arial" charset="0"/>
                  <a:ea typeface="仿宋_GB2312" pitchFamily="49" charset="-122"/>
                </a:rPr>
                <a:t>persist()</a:t>
              </a:r>
            </a:p>
            <a:p>
              <a:pPr>
                <a:spcBef>
                  <a:spcPct val="50000"/>
                </a:spcBef>
              </a:pPr>
              <a:r>
                <a:rPr lang="en-US" altLang="zh-CN" sz="1200" dirty="0">
                  <a:latin typeface="Arial" charset="0"/>
                  <a:ea typeface="仿宋_GB2312" pitchFamily="49" charset="-122"/>
                </a:rPr>
                <a:t>merge()</a:t>
              </a:r>
            </a:p>
          </p:txBody>
        </p:sp>
        <p:sp>
          <p:nvSpPr>
            <p:cNvPr id="39952" name="Line 18"/>
            <p:cNvSpPr>
              <a:spLocks noChangeShapeType="1"/>
            </p:cNvSpPr>
            <p:nvPr/>
          </p:nvSpPr>
          <p:spPr bwMode="auto">
            <a:xfrm>
              <a:off x="2516" y="2697"/>
              <a:ext cx="0" cy="953"/>
            </a:xfrm>
            <a:prstGeom prst="line">
              <a:avLst/>
            </a:prstGeom>
            <a:noFill/>
            <a:ln w="9525">
              <a:solidFill>
                <a:schemeClr val="tx1"/>
              </a:solidFill>
              <a:round/>
              <a:headEnd/>
              <a:tailEnd type="triangle" w="med" len="med"/>
            </a:ln>
          </p:spPr>
          <p:txBody>
            <a:bodyPr/>
            <a:lstStyle/>
            <a:p>
              <a:endParaRPr lang="zh-CN" altLang="en-US"/>
            </a:p>
          </p:txBody>
        </p:sp>
        <p:sp>
          <p:nvSpPr>
            <p:cNvPr id="39953" name="Text Box 19"/>
            <p:cNvSpPr txBox="1">
              <a:spLocks noChangeArrowheads="1"/>
            </p:cNvSpPr>
            <p:nvPr/>
          </p:nvSpPr>
          <p:spPr bwMode="auto">
            <a:xfrm>
              <a:off x="2108" y="2775"/>
              <a:ext cx="499" cy="519"/>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evict()</a:t>
              </a:r>
            </a:p>
            <a:p>
              <a:pPr>
                <a:spcBef>
                  <a:spcPct val="50000"/>
                </a:spcBef>
              </a:pPr>
              <a:r>
                <a:rPr lang="en-US" altLang="zh-CN" sz="1200" b="1" dirty="0">
                  <a:solidFill>
                    <a:srgbClr val="0000FF"/>
                  </a:solidFill>
                  <a:latin typeface="Arial" charset="0"/>
                  <a:ea typeface="仿宋_GB2312" pitchFamily="49" charset="-122"/>
                </a:rPr>
                <a:t>close()</a:t>
              </a:r>
            </a:p>
            <a:p>
              <a:pPr>
                <a:spcBef>
                  <a:spcPct val="50000"/>
                </a:spcBef>
              </a:pPr>
              <a:r>
                <a:rPr lang="en-US" altLang="zh-CN" sz="1200" dirty="0">
                  <a:latin typeface="Arial" charset="0"/>
                  <a:ea typeface="仿宋_GB2312" pitchFamily="49" charset="-122"/>
                </a:rPr>
                <a:t>clear()</a:t>
              </a:r>
            </a:p>
          </p:txBody>
        </p:sp>
        <p:sp>
          <p:nvSpPr>
            <p:cNvPr id="39954" name="Line 20"/>
            <p:cNvSpPr>
              <a:spLocks noChangeShapeType="1"/>
            </p:cNvSpPr>
            <p:nvPr/>
          </p:nvSpPr>
          <p:spPr bwMode="auto">
            <a:xfrm flipV="1">
              <a:off x="2754" y="2680"/>
              <a:ext cx="0" cy="953"/>
            </a:xfrm>
            <a:prstGeom prst="line">
              <a:avLst/>
            </a:prstGeom>
            <a:noFill/>
            <a:ln w="9525">
              <a:solidFill>
                <a:schemeClr val="tx1"/>
              </a:solidFill>
              <a:round/>
              <a:headEnd/>
              <a:tailEnd type="triangle" w="med" len="med"/>
            </a:ln>
          </p:spPr>
          <p:txBody>
            <a:bodyPr/>
            <a:lstStyle/>
            <a:p>
              <a:endParaRPr lang="zh-CN" altLang="en-US"/>
            </a:p>
          </p:txBody>
        </p:sp>
        <p:sp>
          <p:nvSpPr>
            <p:cNvPr id="39955" name="Text Box 21"/>
            <p:cNvSpPr txBox="1">
              <a:spLocks noChangeArrowheads="1"/>
            </p:cNvSpPr>
            <p:nvPr/>
          </p:nvSpPr>
          <p:spPr bwMode="auto">
            <a:xfrm>
              <a:off x="2744" y="2795"/>
              <a:ext cx="816" cy="523"/>
            </a:xfrm>
            <a:prstGeom prst="rect">
              <a:avLst/>
            </a:prstGeom>
            <a:noFill/>
            <a:ln w="9525">
              <a:noFill/>
              <a:miter lim="800000"/>
              <a:headEnd/>
              <a:tailEnd/>
            </a:ln>
          </p:spPr>
          <p:txBody>
            <a:bodyPr>
              <a:spAutoFit/>
            </a:bodyPr>
            <a:lstStyle/>
            <a:p>
              <a:pPr>
                <a:spcBef>
                  <a:spcPct val="50000"/>
                </a:spcBef>
              </a:pPr>
              <a:r>
                <a:rPr lang="en-US" altLang="zh-CN" sz="1200" b="1" dirty="0">
                  <a:solidFill>
                    <a:srgbClr val="0000FF"/>
                  </a:solidFill>
                  <a:latin typeface="Arial" charset="0"/>
                  <a:ea typeface="仿宋_GB2312" pitchFamily="49" charset="-122"/>
                </a:rPr>
                <a:t>update()</a:t>
              </a:r>
            </a:p>
            <a:p>
              <a:pPr>
                <a:spcBef>
                  <a:spcPct val="50000"/>
                </a:spcBef>
              </a:pPr>
              <a:r>
                <a:rPr lang="en-US" altLang="zh-CN" sz="1200" dirty="0" err="1">
                  <a:latin typeface="Arial" charset="0"/>
                  <a:ea typeface="仿宋_GB2312" pitchFamily="49" charset="-122"/>
                </a:rPr>
                <a:t>saveOrUpdate</a:t>
              </a:r>
              <a:r>
                <a:rPr lang="en-US" altLang="zh-CN" sz="1200" dirty="0" smtClean="0">
                  <a:latin typeface="Arial" charset="0"/>
                  <a:ea typeface="仿宋_GB2312" pitchFamily="49" charset="-122"/>
                </a:rPr>
                <a:t>()</a:t>
              </a:r>
              <a:endParaRPr lang="en-US" altLang="zh-CN" sz="1200" dirty="0">
                <a:latin typeface="Arial" charset="0"/>
                <a:ea typeface="仿宋_GB2312" pitchFamily="49" charset="-122"/>
              </a:endParaRPr>
            </a:p>
            <a:p>
              <a:pPr>
                <a:spcBef>
                  <a:spcPct val="50000"/>
                </a:spcBef>
              </a:pPr>
              <a:r>
                <a:rPr lang="en-US" altLang="zh-CN" sz="1200" dirty="0">
                  <a:latin typeface="Arial" charset="0"/>
                  <a:ea typeface="仿宋_GB2312" pitchFamily="49" charset="-122"/>
                </a:rPr>
                <a:t>merge()</a:t>
              </a:r>
            </a:p>
          </p:txBody>
        </p:sp>
        <p:sp>
          <p:nvSpPr>
            <p:cNvPr id="39956" name="Line 22"/>
            <p:cNvSpPr>
              <a:spLocks noChangeShapeType="1"/>
            </p:cNvSpPr>
            <p:nvPr/>
          </p:nvSpPr>
          <p:spPr bwMode="auto">
            <a:xfrm>
              <a:off x="2970" y="2523"/>
              <a:ext cx="953" cy="0"/>
            </a:xfrm>
            <a:prstGeom prst="line">
              <a:avLst/>
            </a:prstGeom>
            <a:noFill/>
            <a:ln w="9525">
              <a:solidFill>
                <a:schemeClr val="tx1"/>
              </a:solidFill>
              <a:round/>
              <a:headEnd/>
              <a:tailEnd type="triangle" w="med" len="med"/>
            </a:ln>
          </p:spPr>
          <p:txBody>
            <a:bodyPr/>
            <a:lstStyle/>
            <a:p>
              <a:endParaRPr lang="zh-CN" altLang="en-US"/>
            </a:p>
          </p:txBody>
        </p:sp>
        <p:sp>
          <p:nvSpPr>
            <p:cNvPr id="39957" name="Text Box 23"/>
            <p:cNvSpPr txBox="1">
              <a:spLocks noChangeArrowheads="1"/>
            </p:cNvSpPr>
            <p:nvPr/>
          </p:nvSpPr>
          <p:spPr bwMode="auto">
            <a:xfrm>
              <a:off x="3832" y="2885"/>
              <a:ext cx="499" cy="173"/>
            </a:xfrm>
            <a:prstGeom prst="rect">
              <a:avLst/>
            </a:prstGeom>
            <a:noFill/>
            <a:ln w="9525">
              <a:noFill/>
              <a:miter lim="800000"/>
              <a:headEnd/>
              <a:tailEnd/>
            </a:ln>
          </p:spPr>
          <p:txBody>
            <a:bodyPr>
              <a:spAutoFit/>
            </a:bodyPr>
            <a:lstStyle/>
            <a:p>
              <a:pPr>
                <a:spcBef>
                  <a:spcPct val="50000"/>
                </a:spcBef>
              </a:pPr>
              <a:r>
                <a:rPr lang="en-US" altLang="zh-CN" sz="1200" dirty="0">
                  <a:latin typeface="Arial" charset="0"/>
                  <a:ea typeface="仿宋_GB2312" pitchFamily="49" charset="-122"/>
                </a:rPr>
                <a:t>delete()</a:t>
              </a:r>
            </a:p>
          </p:txBody>
        </p:sp>
        <p:sp>
          <p:nvSpPr>
            <p:cNvPr id="39958" name="Line 24"/>
            <p:cNvSpPr>
              <a:spLocks noChangeShapeType="1"/>
            </p:cNvSpPr>
            <p:nvPr/>
          </p:nvSpPr>
          <p:spPr bwMode="auto">
            <a:xfrm>
              <a:off x="3099" y="3730"/>
              <a:ext cx="1187" cy="0"/>
            </a:xfrm>
            <a:prstGeom prst="line">
              <a:avLst/>
            </a:prstGeom>
            <a:noFill/>
            <a:ln w="9525">
              <a:solidFill>
                <a:schemeClr val="tx1"/>
              </a:solidFill>
              <a:round/>
              <a:headEnd/>
              <a:tailEnd/>
            </a:ln>
          </p:spPr>
          <p:txBody>
            <a:bodyPr/>
            <a:lstStyle/>
            <a:p>
              <a:endParaRPr lang="zh-CN" altLang="en-US"/>
            </a:p>
          </p:txBody>
        </p:sp>
        <p:sp>
          <p:nvSpPr>
            <p:cNvPr id="39959" name="Line 25"/>
            <p:cNvSpPr>
              <a:spLocks noChangeShapeType="1"/>
            </p:cNvSpPr>
            <p:nvPr/>
          </p:nvSpPr>
          <p:spPr bwMode="auto">
            <a:xfrm flipV="1">
              <a:off x="4286" y="2645"/>
              <a:ext cx="0" cy="1088"/>
            </a:xfrm>
            <a:prstGeom prst="line">
              <a:avLst/>
            </a:prstGeom>
            <a:noFill/>
            <a:ln w="9525">
              <a:solidFill>
                <a:schemeClr val="tx1"/>
              </a:solidFill>
              <a:round/>
              <a:headEnd/>
              <a:tailEnd type="triangle" w="med" len="med"/>
            </a:ln>
          </p:spPr>
          <p:txBody>
            <a:bodyPr/>
            <a:lstStyle/>
            <a:p>
              <a:endParaRPr lang="zh-CN" altLang="en-US"/>
            </a:p>
          </p:txBody>
        </p:sp>
        <p:sp>
          <p:nvSpPr>
            <p:cNvPr id="39960" name="Line 26"/>
            <p:cNvSpPr>
              <a:spLocks noChangeShapeType="1"/>
            </p:cNvSpPr>
            <p:nvPr/>
          </p:nvSpPr>
          <p:spPr bwMode="auto">
            <a:xfrm>
              <a:off x="3106" y="3838"/>
              <a:ext cx="2450" cy="0"/>
            </a:xfrm>
            <a:prstGeom prst="line">
              <a:avLst/>
            </a:prstGeom>
            <a:noFill/>
            <a:ln w="9525">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5420" y="2387"/>
              <a:ext cx="227" cy="227"/>
              <a:chOff x="839" y="3748"/>
              <a:chExt cx="227" cy="227"/>
            </a:xfrm>
          </p:grpSpPr>
          <p:sp>
            <p:nvSpPr>
              <p:cNvPr id="39970" name="Oval 27"/>
              <p:cNvSpPr>
                <a:spLocks noChangeArrowheads="1"/>
              </p:cNvSpPr>
              <p:nvPr/>
            </p:nvSpPr>
            <p:spPr bwMode="auto">
              <a:xfrm>
                <a:off x="884" y="3793"/>
                <a:ext cx="136" cy="1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9971" name="Oval 28"/>
              <p:cNvSpPr>
                <a:spLocks noChangeArrowheads="1"/>
              </p:cNvSpPr>
              <p:nvPr/>
            </p:nvSpPr>
            <p:spPr bwMode="auto">
              <a:xfrm>
                <a:off x="839" y="3748"/>
                <a:ext cx="227" cy="227"/>
              </a:xfrm>
              <a:prstGeom prst="ellipse">
                <a:avLst/>
              </a:prstGeom>
              <a:noFill/>
              <a:ln w="9525">
                <a:solidFill>
                  <a:schemeClr val="tx1"/>
                </a:solidFill>
                <a:round/>
                <a:headEnd/>
                <a:tailEnd/>
              </a:ln>
            </p:spPr>
            <p:txBody>
              <a:bodyPr wrap="none" anchor="ctr"/>
              <a:lstStyle/>
              <a:p>
                <a:endParaRPr lang="zh-CN" altLang="en-US"/>
              </a:p>
            </p:txBody>
          </p:sp>
        </p:grpSp>
        <p:sp>
          <p:nvSpPr>
            <p:cNvPr id="39962" name="Text Box 30"/>
            <p:cNvSpPr txBox="1">
              <a:spLocks noChangeArrowheads="1"/>
            </p:cNvSpPr>
            <p:nvPr/>
          </p:nvSpPr>
          <p:spPr bwMode="auto">
            <a:xfrm>
              <a:off x="3243" y="2341"/>
              <a:ext cx="499" cy="173"/>
            </a:xfrm>
            <a:prstGeom prst="rect">
              <a:avLst/>
            </a:prstGeom>
            <a:noFill/>
            <a:ln w="9525">
              <a:noFill/>
              <a:miter lim="800000"/>
              <a:headEnd/>
              <a:tailEnd/>
            </a:ln>
          </p:spPr>
          <p:txBody>
            <a:bodyPr>
              <a:spAutoFit/>
            </a:bodyPr>
            <a:lstStyle/>
            <a:p>
              <a:pPr>
                <a:spcBef>
                  <a:spcPct val="50000"/>
                </a:spcBef>
              </a:pPr>
              <a:r>
                <a:rPr lang="en-US" altLang="zh-CN" sz="1200">
                  <a:latin typeface="Arial" charset="0"/>
                  <a:ea typeface="仿宋_GB2312" pitchFamily="49" charset="-122"/>
                </a:rPr>
                <a:t>delete()</a:t>
              </a:r>
            </a:p>
          </p:txBody>
        </p:sp>
        <p:sp>
          <p:nvSpPr>
            <p:cNvPr id="39963" name="Line 31"/>
            <p:cNvSpPr>
              <a:spLocks noChangeShapeType="1"/>
            </p:cNvSpPr>
            <p:nvPr/>
          </p:nvSpPr>
          <p:spPr bwMode="auto">
            <a:xfrm>
              <a:off x="4673" y="2509"/>
              <a:ext cx="740" cy="0"/>
            </a:xfrm>
            <a:prstGeom prst="line">
              <a:avLst/>
            </a:prstGeom>
            <a:noFill/>
            <a:ln w="9525">
              <a:solidFill>
                <a:schemeClr val="tx1"/>
              </a:solidFill>
              <a:round/>
              <a:headEnd/>
              <a:tailEnd type="triangle" w="med" len="med"/>
            </a:ln>
          </p:spPr>
          <p:txBody>
            <a:bodyPr/>
            <a:lstStyle/>
            <a:p>
              <a:endParaRPr lang="zh-CN" altLang="en-US"/>
            </a:p>
          </p:txBody>
        </p:sp>
        <p:sp>
          <p:nvSpPr>
            <p:cNvPr id="39964" name="Line 34"/>
            <p:cNvSpPr>
              <a:spLocks noChangeShapeType="1"/>
            </p:cNvSpPr>
            <p:nvPr/>
          </p:nvSpPr>
          <p:spPr bwMode="auto">
            <a:xfrm flipV="1">
              <a:off x="5552" y="2631"/>
              <a:ext cx="0" cy="1207"/>
            </a:xfrm>
            <a:prstGeom prst="line">
              <a:avLst/>
            </a:prstGeom>
            <a:noFill/>
            <a:ln w="9525">
              <a:solidFill>
                <a:schemeClr val="tx1"/>
              </a:solidFill>
              <a:round/>
              <a:headEnd/>
              <a:tailEnd type="triangle" w="med" len="med"/>
            </a:ln>
          </p:spPr>
          <p:txBody>
            <a:bodyPr/>
            <a:lstStyle/>
            <a:p>
              <a:endParaRPr lang="zh-CN" altLang="en-US"/>
            </a:p>
          </p:txBody>
        </p:sp>
        <p:sp>
          <p:nvSpPr>
            <p:cNvPr id="39965" name="Line 35"/>
            <p:cNvSpPr>
              <a:spLocks noChangeShapeType="1"/>
            </p:cNvSpPr>
            <p:nvPr/>
          </p:nvSpPr>
          <p:spPr bwMode="auto">
            <a:xfrm>
              <a:off x="2932" y="1207"/>
              <a:ext cx="2578" cy="0"/>
            </a:xfrm>
            <a:prstGeom prst="line">
              <a:avLst/>
            </a:prstGeom>
            <a:noFill/>
            <a:ln w="9525">
              <a:solidFill>
                <a:schemeClr val="tx1"/>
              </a:solidFill>
              <a:round/>
              <a:headEnd/>
              <a:tailEnd/>
            </a:ln>
          </p:spPr>
          <p:txBody>
            <a:bodyPr/>
            <a:lstStyle/>
            <a:p>
              <a:endParaRPr lang="zh-CN" altLang="en-US"/>
            </a:p>
          </p:txBody>
        </p:sp>
        <p:sp>
          <p:nvSpPr>
            <p:cNvPr id="39966" name="Line 36"/>
            <p:cNvSpPr>
              <a:spLocks noChangeShapeType="1"/>
            </p:cNvSpPr>
            <p:nvPr/>
          </p:nvSpPr>
          <p:spPr bwMode="auto">
            <a:xfrm>
              <a:off x="5510" y="1207"/>
              <a:ext cx="0" cy="1134"/>
            </a:xfrm>
            <a:prstGeom prst="line">
              <a:avLst/>
            </a:prstGeom>
            <a:noFill/>
            <a:ln w="9525">
              <a:solidFill>
                <a:schemeClr val="tx1"/>
              </a:solidFill>
              <a:round/>
              <a:headEnd/>
              <a:tailEnd type="triangle" w="med" len="med"/>
            </a:ln>
          </p:spPr>
          <p:txBody>
            <a:bodyPr/>
            <a:lstStyle/>
            <a:p>
              <a:endParaRPr lang="zh-CN" altLang="en-US"/>
            </a:p>
          </p:txBody>
        </p:sp>
        <p:sp>
          <p:nvSpPr>
            <p:cNvPr id="39967" name="Text Box 37"/>
            <p:cNvSpPr txBox="1">
              <a:spLocks noChangeArrowheads="1"/>
            </p:cNvSpPr>
            <p:nvPr/>
          </p:nvSpPr>
          <p:spPr bwMode="auto">
            <a:xfrm>
              <a:off x="3923" y="980"/>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8" name="Text Box 38"/>
            <p:cNvSpPr txBox="1">
              <a:spLocks noChangeArrowheads="1"/>
            </p:cNvSpPr>
            <p:nvPr/>
          </p:nvSpPr>
          <p:spPr bwMode="auto">
            <a:xfrm>
              <a:off x="4739" y="2313"/>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sp>
          <p:nvSpPr>
            <p:cNvPr id="39969" name="Text Box 39"/>
            <p:cNvSpPr txBox="1">
              <a:spLocks noChangeArrowheads="1"/>
            </p:cNvSpPr>
            <p:nvPr/>
          </p:nvSpPr>
          <p:spPr bwMode="auto">
            <a:xfrm>
              <a:off x="4785" y="3657"/>
              <a:ext cx="635" cy="173"/>
            </a:xfrm>
            <a:prstGeom prst="rect">
              <a:avLst/>
            </a:prstGeom>
            <a:noFill/>
            <a:ln w="9525">
              <a:noFill/>
              <a:miter lim="800000"/>
              <a:headEnd/>
              <a:tailEnd/>
            </a:ln>
          </p:spPr>
          <p:txBody>
            <a:bodyPr>
              <a:spAutoFit/>
            </a:bodyPr>
            <a:lstStyle/>
            <a:p>
              <a:pPr>
                <a:spcBef>
                  <a:spcPct val="50000"/>
                </a:spcBef>
              </a:pPr>
              <a:r>
                <a:rPr lang="zh-CN" altLang="en-US" sz="1200">
                  <a:latin typeface="Arial" charset="0"/>
                  <a:ea typeface="仿宋_GB2312" pitchFamily="49" charset="-122"/>
                </a:rPr>
                <a:t>垃圾回收</a:t>
              </a:r>
            </a:p>
          </p:txBody>
        </p:sp>
      </p:grpSp>
      <p:sp>
        <p:nvSpPr>
          <p:cNvPr id="4" name="TextBox 3"/>
          <p:cNvSpPr txBox="1"/>
          <p:nvPr/>
        </p:nvSpPr>
        <p:spPr>
          <a:xfrm>
            <a:off x="4654104" y="2402930"/>
            <a:ext cx="3590304" cy="646331"/>
          </a:xfrm>
          <a:prstGeom prst="rect">
            <a:avLst/>
          </a:prstGeom>
          <a:noFill/>
        </p:spPr>
        <p:txBody>
          <a:bodyPr wrap="square" rtlCol="0">
            <a:spAutoFit/>
          </a:bodyPr>
          <a:lstStyle/>
          <a:p>
            <a:pPr marL="342900" indent="-342900">
              <a:buAutoNum type="arabicPeriod"/>
            </a:pPr>
            <a:r>
              <a:rPr lang="zh-CN" altLang="en-US" dirty="0" smtClean="0"/>
              <a:t>是否在 </a:t>
            </a:r>
            <a:r>
              <a:rPr lang="en-US" altLang="zh-CN" dirty="0" smtClean="0"/>
              <a:t>Session </a:t>
            </a:r>
            <a:r>
              <a:rPr lang="zh-CN" altLang="en-US" dirty="0" smtClean="0"/>
              <a:t>缓存中</a:t>
            </a:r>
            <a:endParaRPr lang="en-US" altLang="zh-CN" dirty="0" smtClean="0"/>
          </a:p>
          <a:p>
            <a:pPr marL="342900" indent="-342900">
              <a:buAutoNum type="arabicPeriod"/>
            </a:pPr>
            <a:r>
              <a:rPr lang="zh-CN" altLang="en-US" dirty="0" smtClean="0"/>
              <a:t>在数据表中是否有对应的记录</a:t>
            </a:r>
            <a:endParaRPr lang="zh-CN" altLang="en-US" dirty="0"/>
          </a:p>
        </p:txBody>
      </p:sp>
    </p:spTree>
    <p:extLst>
      <p:ext uri="{BB962C8B-B14F-4D97-AF65-F5344CB8AC3E}">
        <p14:creationId xmlns:p14="http://schemas.microsoft.com/office/powerpoint/2010/main" val="1770661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32" y="53625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save() </a:t>
            </a:r>
            <a:r>
              <a:rPr lang="zh-CN" altLang="en-US" dirty="0" smtClean="0">
                <a:latin typeface="Arial Unicode MS" pitchFamily="34" charset="-122"/>
                <a:ea typeface="Arial Unicode MS" pitchFamily="34" charset="-122"/>
                <a:cs typeface="Arial Unicode MS" pitchFamily="34" charset="-122"/>
              </a:rPr>
              <a:t>方法</a:t>
            </a:r>
          </a:p>
        </p:txBody>
      </p:sp>
      <p:sp>
        <p:nvSpPr>
          <p:cNvPr id="40963" name="Rectangle 3"/>
          <p:cNvSpPr>
            <a:spLocks noGrp="1" noChangeArrowheads="1"/>
          </p:cNvSpPr>
          <p:nvPr>
            <p:ph type="body" idx="1"/>
          </p:nvPr>
        </p:nvSpPr>
        <p:spPr>
          <a:xfrm>
            <a:off x="323528" y="1675406"/>
            <a:ext cx="8568952" cy="4633914"/>
          </a:xfrm>
        </p:spPr>
        <p:txBody>
          <a:bodyPr>
            <a:normAutofit/>
          </a:bodyPr>
          <a:lstStyle/>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方法使一个临时对象转变为持久化对象</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方法完成以下操作</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把 </a:t>
            </a:r>
            <a:r>
              <a:rPr lang="en-US" altLang="zh-CN" sz="2000" b="1" dirty="0" smtClean="0">
                <a:solidFill>
                  <a:srgbClr val="0000FF"/>
                </a:solidFill>
                <a:latin typeface="Arial Unicode MS" pitchFamily="34" charset="-122"/>
                <a:ea typeface="Arial Unicode MS" pitchFamily="34" charset="-122"/>
                <a:cs typeface="Arial Unicode MS" pitchFamily="34" charset="-122"/>
              </a:rPr>
              <a:t>News </a:t>
            </a:r>
            <a:r>
              <a:rPr lang="zh-CN" altLang="en-US" sz="2000" b="1" dirty="0" smtClean="0">
                <a:solidFill>
                  <a:srgbClr val="0000FF"/>
                </a:solidFill>
                <a:latin typeface="Arial Unicode MS" pitchFamily="34" charset="-122"/>
                <a:ea typeface="Arial Unicode MS" pitchFamily="34" charset="-122"/>
                <a:cs typeface="Arial Unicode MS" pitchFamily="34" charset="-122"/>
              </a:rPr>
              <a:t>对象加入到 </a:t>
            </a:r>
            <a:r>
              <a:rPr lang="en-US" altLang="zh-CN" sz="2000" b="1" dirty="0" smtClean="0">
                <a:solidFill>
                  <a:srgbClr val="0000FF"/>
                </a:solidFill>
                <a:latin typeface="Arial Unicode MS" pitchFamily="34" charset="-122"/>
                <a:ea typeface="Arial Unicode MS" pitchFamily="34" charset="-122"/>
                <a:cs typeface="Arial Unicode MS" pitchFamily="34" charset="-122"/>
              </a:rPr>
              <a:t>Session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缓存中</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使它进入持久化状态</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选用映射文件指定的标识符生成器</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为持久化对象分配唯一的 </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en-US" altLang="zh-CN" sz="2000" dirty="0" smtClean="0">
                <a:solidFill>
                  <a:srgbClr val="0000FF"/>
                </a:solidFill>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 使用代理主键的情况下</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setId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方法为 </a:t>
            </a:r>
            <a:r>
              <a:rPr lang="en-US" altLang="zh-CN" sz="2000" dirty="0" smtClean="0">
                <a:latin typeface="Arial Unicode MS" pitchFamily="34" charset="-122"/>
                <a:ea typeface="Arial Unicode MS" pitchFamily="34" charset="-122"/>
                <a:cs typeface="Arial Unicode MS" pitchFamily="34" charset="-122"/>
              </a:rPr>
              <a:t>News </a:t>
            </a:r>
            <a:r>
              <a:rPr lang="zh-CN" altLang="en-US" sz="2000" dirty="0" smtClean="0">
                <a:latin typeface="Arial Unicode MS" pitchFamily="34" charset="-122"/>
                <a:ea typeface="Arial Unicode MS" pitchFamily="34" charset="-122"/>
                <a:cs typeface="Arial Unicode MS" pitchFamily="34" charset="-122"/>
              </a:rPr>
              <a:t>对象设置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使无效的</a:t>
            </a:r>
            <a:r>
              <a:rPr lang="en-US" altLang="zh-CN" sz="20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b="1" dirty="0" smtClean="0">
                <a:solidFill>
                  <a:srgbClr val="0000FF"/>
                </a:solidFill>
                <a:latin typeface="Arial Unicode MS" pitchFamily="34" charset="-122"/>
                <a:ea typeface="Arial Unicode MS" pitchFamily="34" charset="-122"/>
                <a:cs typeface="Arial Unicode MS" pitchFamily="34" charset="-122"/>
              </a:rPr>
              <a:t>计划执行一条 </a:t>
            </a:r>
            <a:r>
              <a:rPr lang="en-US" altLang="zh-CN" sz="2000" b="1" dirty="0" smtClean="0">
                <a:solidFill>
                  <a:srgbClr val="0000FF"/>
                </a:solidFill>
                <a:latin typeface="Arial Unicode MS" pitchFamily="34" charset="-122"/>
                <a:ea typeface="Arial Unicode MS" pitchFamily="34" charset="-122"/>
                <a:cs typeface="Arial Unicode MS" pitchFamily="34" charset="-122"/>
              </a:rPr>
              <a:t>insert </a:t>
            </a:r>
            <a:r>
              <a:rPr lang="zh-CN" altLang="en-US" sz="2000" b="1" dirty="0" smtClean="0">
                <a:solidFill>
                  <a:srgbClr val="0000FF"/>
                </a:solidFill>
                <a:latin typeface="Arial Unicode MS" pitchFamily="34" charset="-122"/>
                <a:ea typeface="Arial Unicode MS" pitchFamily="34" charset="-122"/>
                <a:cs typeface="Arial Unicode MS" pitchFamily="34" charset="-122"/>
              </a:rPr>
              <a:t>语句：在 </a:t>
            </a:r>
            <a:r>
              <a:rPr lang="en-US" altLang="zh-CN" sz="2000" b="1" dirty="0" smtClean="0">
                <a:solidFill>
                  <a:srgbClr val="0000FF"/>
                </a:solidFill>
                <a:latin typeface="Arial Unicode MS" pitchFamily="34" charset="-122"/>
                <a:ea typeface="Arial Unicode MS" pitchFamily="34" charset="-122"/>
                <a:cs typeface="Arial Unicode MS" pitchFamily="34" charset="-122"/>
              </a:rPr>
              <a:t>flush </a:t>
            </a:r>
            <a:r>
              <a:rPr lang="zh-CN" altLang="en-US" sz="2000" b="1" dirty="0" smtClean="0">
                <a:solidFill>
                  <a:srgbClr val="0000FF"/>
                </a:solidFill>
                <a:latin typeface="Arial Unicode MS" pitchFamily="34" charset="-122"/>
                <a:ea typeface="Arial Unicode MS" pitchFamily="34" charset="-122"/>
                <a:cs typeface="Arial Unicode MS" pitchFamily="34" charset="-122"/>
              </a:rPr>
              <a:t>缓存的时候</a:t>
            </a: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通过持久化对象的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来维持它和数据库相关记录的对应关系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对象处于持久化状态时</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不允许程序随意修改它的 </a:t>
            </a:r>
            <a:r>
              <a:rPr lang="en-US" altLang="zh-CN" sz="2400" b="1" dirty="0" smtClean="0">
                <a:solidFill>
                  <a:srgbClr val="FF0000"/>
                </a:solidFill>
                <a:latin typeface="Arial Unicode MS" pitchFamily="34" charset="-122"/>
                <a:ea typeface="Arial Unicode MS" pitchFamily="34" charset="-122"/>
                <a:cs typeface="Arial Unicode MS" pitchFamily="34" charset="-122"/>
              </a:rPr>
              <a:t>ID</a:t>
            </a:r>
          </a:p>
          <a:p>
            <a:pPr eaLnBrk="1" hangingPunct="1">
              <a:lnSpc>
                <a:spcPct val="90000"/>
              </a:lnSpc>
            </a:pPr>
            <a:r>
              <a:rPr lang="en-US" altLang="zh-CN" sz="2400" b="1" dirty="0" smtClean="0">
                <a:solidFill>
                  <a:srgbClr val="0000FF"/>
                </a:solidFill>
                <a:latin typeface="Arial Unicode MS" pitchFamily="34" charset="-122"/>
                <a:ea typeface="Arial Unicode MS" pitchFamily="34" charset="-122"/>
                <a:cs typeface="Arial Unicode MS" pitchFamily="34" charset="-122"/>
              </a:rPr>
              <a:t>persist() </a:t>
            </a:r>
            <a:r>
              <a:rPr lang="zh-CN" altLang="en-US" sz="2400" b="1" dirty="0" smtClean="0">
                <a:solidFill>
                  <a:srgbClr val="0000FF"/>
                </a:solidFill>
                <a:latin typeface="Arial Unicode MS" pitchFamily="34" charset="-122"/>
                <a:ea typeface="Arial Unicode MS" pitchFamily="34" charset="-122"/>
                <a:cs typeface="Arial Unicode MS" pitchFamily="34" charset="-122"/>
              </a:rPr>
              <a:t>和 </a:t>
            </a:r>
            <a:r>
              <a:rPr lang="en-US" altLang="zh-CN" sz="2400" b="1" dirty="0" smtClean="0">
                <a:solidFill>
                  <a:srgbClr val="0000FF"/>
                </a:solidFill>
                <a:latin typeface="Arial Unicode MS" pitchFamily="34" charset="-122"/>
                <a:ea typeface="Arial Unicode MS" pitchFamily="34" charset="-122"/>
                <a:cs typeface="Arial Unicode MS" pitchFamily="34" charset="-122"/>
              </a:rPr>
              <a:t>save() </a:t>
            </a:r>
            <a:r>
              <a:rPr lang="zh-CN" altLang="en-US" sz="2400" b="1" dirty="0" smtClean="0">
                <a:solidFill>
                  <a:srgbClr val="0000FF"/>
                </a:solidFill>
                <a:latin typeface="Arial Unicode MS" pitchFamily="34" charset="-122"/>
                <a:ea typeface="Arial Unicode MS" pitchFamily="34" charset="-122"/>
                <a:cs typeface="Arial Unicode MS" pitchFamily="34" charset="-122"/>
              </a:rPr>
              <a:t>区别</a:t>
            </a:r>
            <a:r>
              <a:rPr lang="zh-CN" altLang="en-US"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当对一个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不为 </a:t>
            </a:r>
            <a:r>
              <a:rPr lang="en-US" altLang="zh-CN" sz="2000" dirty="0" smtClean="0">
                <a:latin typeface="Arial Unicode MS" pitchFamily="34" charset="-122"/>
                <a:ea typeface="Arial Unicode MS" pitchFamily="34" charset="-122"/>
                <a:cs typeface="Arial Unicode MS" pitchFamily="34" charset="-122"/>
              </a:rPr>
              <a:t>Null </a:t>
            </a:r>
            <a:r>
              <a:rPr lang="zh-CN" altLang="en-US" sz="2000" dirty="0" smtClean="0">
                <a:latin typeface="Arial Unicode MS" pitchFamily="34" charset="-122"/>
                <a:ea typeface="Arial Unicode MS" pitchFamily="34" charset="-122"/>
                <a:cs typeface="Arial Unicode MS" pitchFamily="34" charset="-122"/>
              </a:rPr>
              <a:t>的对象执行 </a:t>
            </a:r>
            <a:r>
              <a:rPr lang="en-US" altLang="zh-CN" sz="2000" dirty="0" smtClean="0">
                <a:latin typeface="Arial Unicode MS" pitchFamily="34" charset="-122"/>
                <a:ea typeface="Arial Unicode MS" pitchFamily="34" charset="-122"/>
                <a:cs typeface="Arial Unicode MS" pitchFamily="34" charset="-122"/>
              </a:rPr>
              <a:t>save() </a:t>
            </a:r>
            <a:r>
              <a:rPr lang="zh-CN" altLang="en-US" sz="2000" dirty="0" smtClean="0">
                <a:latin typeface="Arial Unicode MS" pitchFamily="34" charset="-122"/>
                <a:ea typeface="Arial Unicode MS" pitchFamily="34" charset="-122"/>
                <a:cs typeface="Arial Unicode MS" pitchFamily="34" charset="-122"/>
              </a:rPr>
              <a:t>方法时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会把该对象以一个新的 </a:t>
            </a:r>
            <a:r>
              <a:rPr lang="en-US" altLang="zh-CN" sz="2000" dirty="0" err="1" smtClean="0">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保存到数据库中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但执行 </a:t>
            </a:r>
            <a:r>
              <a:rPr lang="en-US" altLang="zh-CN" sz="2000" dirty="0" smtClean="0">
                <a:latin typeface="Arial Unicode MS" pitchFamily="34" charset="-122"/>
                <a:ea typeface="Arial Unicode MS" pitchFamily="34" charset="-122"/>
                <a:cs typeface="Arial Unicode MS" pitchFamily="34" charset="-122"/>
              </a:rPr>
              <a:t>persist() </a:t>
            </a:r>
            <a:r>
              <a:rPr lang="zh-CN" altLang="en-US" sz="2000" dirty="0" smtClean="0">
                <a:latin typeface="Arial Unicode MS" pitchFamily="34" charset="-122"/>
                <a:ea typeface="Arial Unicode MS" pitchFamily="34" charset="-122"/>
                <a:cs typeface="Arial Unicode MS" pitchFamily="34" charset="-122"/>
              </a:rPr>
              <a:t>方法时会抛出一个异常</a:t>
            </a:r>
            <a:r>
              <a:rPr lang="en-US" altLang="zh-CN" sz="20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1617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71632" y="546436"/>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对象的持久化</a:t>
            </a:r>
          </a:p>
        </p:txBody>
      </p:sp>
      <p:sp>
        <p:nvSpPr>
          <p:cNvPr id="8195" name="Rectangle 3"/>
          <p:cNvSpPr>
            <a:spLocks noGrp="1" noChangeArrowheads="1"/>
          </p:cNvSpPr>
          <p:nvPr>
            <p:ph type="body" idx="1"/>
          </p:nvPr>
        </p:nvSpPr>
        <p:spPr>
          <a:xfrm>
            <a:off x="107950" y="1673243"/>
            <a:ext cx="8928100" cy="2881312"/>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狭义的理解，“持久化”仅仅指把对象永久保存到数据库中</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广义的理解，“持久化”包括和数据库相关的各种操作：</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保存：把对象永久保存到数据库中。</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更新：更新数据库中对象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记录</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的状态。</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删除：从数据库中删除一个对象。</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查询：根据特定的查询条件，把符合查询条件的一个或多个对象从数据库加载到内存中。</a:t>
            </a:r>
            <a:endParaRPr lang="en-US" altLang="zh-CN" sz="2000" dirty="0" smtClean="0">
              <a:latin typeface="Arial Unicode MS" pitchFamily="34" charset="-122"/>
              <a:ea typeface="Arial Unicode MS" pitchFamily="34" charset="-122"/>
              <a:cs typeface="Arial Unicode MS" pitchFamily="34" charset="-122"/>
            </a:endParaRPr>
          </a:p>
          <a:p>
            <a:pPr lvl="1">
              <a:lnSpc>
                <a:spcPct val="90000"/>
              </a:lnSpc>
            </a:pPr>
            <a:r>
              <a:rPr lang="zh-CN" altLang="en-US" sz="2000" dirty="0" smtClean="0">
                <a:solidFill>
                  <a:srgbClr val="FF0000"/>
                </a:solidFill>
                <a:latin typeface="Arial Unicode MS" pitchFamily="34" charset="-122"/>
                <a:ea typeface="Arial Unicode MS" pitchFamily="34" charset="-122"/>
                <a:cs typeface="Arial Unicode MS" pitchFamily="34" charset="-122"/>
              </a:rPr>
              <a:t>加载</a:t>
            </a:r>
            <a:r>
              <a:rPr lang="zh-CN" altLang="en-US" sz="2000" dirty="0" smtClean="0">
                <a:latin typeface="Arial Unicode MS" pitchFamily="34" charset="-122"/>
                <a:ea typeface="Arial Unicode MS" pitchFamily="34" charset="-122"/>
                <a:cs typeface="Arial Unicode MS" pitchFamily="34" charset="-122"/>
              </a:rPr>
              <a:t>：根据特定的</a:t>
            </a:r>
            <a:r>
              <a:rPr lang="en-US" altLang="zh-CN" sz="2000" b="1" dirty="0" smtClean="0">
                <a:solidFill>
                  <a:srgbClr val="0000FF"/>
                </a:solidFill>
                <a:latin typeface="Arial Unicode MS" pitchFamily="34" charset="-122"/>
                <a:ea typeface="Arial Unicode MS" pitchFamily="34" charset="-122"/>
                <a:cs typeface="Arial Unicode MS" pitchFamily="34" charset="-122"/>
              </a:rPr>
              <a:t>OID</a:t>
            </a:r>
            <a:r>
              <a:rPr lang="zh-CN" altLang="en-US" sz="2000" dirty="0" smtClean="0">
                <a:latin typeface="Arial Unicode MS" pitchFamily="34" charset="-122"/>
                <a:ea typeface="Arial Unicode MS" pitchFamily="34" charset="-122"/>
                <a:cs typeface="Arial Unicode MS" pitchFamily="34" charset="-122"/>
              </a:rPr>
              <a:t>，把一个对象从数据库加载到内存中。</a:t>
            </a:r>
          </a:p>
          <a:p>
            <a:pPr lvl="1" eaLnBrk="1" hangingPunct="1">
              <a:lnSpc>
                <a:spcPct val="90000"/>
              </a:lnSpc>
            </a:pPr>
            <a:endParaRPr lang="zh-CN" altLang="en-US" sz="20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buFontTx/>
              <a:buNone/>
            </a:pPr>
            <a:endParaRPr lang="en-US" altLang="zh-CN" sz="2400" dirty="0" smtClean="0">
              <a:latin typeface="Arial Unicode MS" pitchFamily="34" charset="-122"/>
              <a:ea typeface="Arial Unicode MS" pitchFamily="34" charset="-122"/>
              <a:cs typeface="Arial Unicode MS" pitchFamily="34" charset="-122"/>
            </a:endParaRPr>
          </a:p>
        </p:txBody>
      </p:sp>
      <p:sp>
        <p:nvSpPr>
          <p:cNvPr id="8196" name="Text Box 4"/>
          <p:cNvSpPr txBox="1">
            <a:spLocks noChangeArrowheads="1"/>
          </p:cNvSpPr>
          <p:nvPr/>
        </p:nvSpPr>
        <p:spPr bwMode="auto">
          <a:xfrm>
            <a:off x="111125" y="4913330"/>
            <a:ext cx="8964613" cy="1016000"/>
          </a:xfrm>
          <a:prstGeom prst="rect">
            <a:avLst/>
          </a:prstGeom>
          <a:solidFill>
            <a:srgbClr val="FF9900">
              <a:alpha val="43921"/>
            </a:srgbClr>
          </a:solidFill>
          <a:ln w="9525">
            <a:solidFill>
              <a:srgbClr val="FF3300"/>
            </a:solidFill>
            <a:miter lim="800000"/>
            <a:headEnd/>
            <a:tailEnd/>
          </a:ln>
        </p:spPr>
        <p:txBody>
          <a:bodyPr>
            <a:spAutoFit/>
          </a:bodyPr>
          <a:lstStyle/>
          <a:p>
            <a:pPr>
              <a:spcBef>
                <a:spcPct val="50000"/>
              </a:spcBef>
            </a:pPr>
            <a:r>
              <a:rPr kumimoji="0" lang="zh-CN" altLang="en-US" sz="2000" b="1" dirty="0">
                <a:solidFill>
                  <a:srgbClr val="0000FF"/>
                </a:solidFill>
                <a:latin typeface="Arial Unicode MS" pitchFamily="34" charset="-122"/>
                <a:ea typeface="Arial Unicode MS" pitchFamily="34" charset="-122"/>
                <a:cs typeface="Arial Unicode MS" pitchFamily="34" charset="-122"/>
              </a:rPr>
              <a:t>为了在系统中能够找到所需对象，需要为每一个对象分配一个唯一的标识号。在关系数据库中称之为主键，而在对象术语中，则叫做对象标识</a:t>
            </a:r>
            <a:r>
              <a:rPr kumimoji="0" lang="en-US" altLang="zh-CN" sz="2000" b="1" dirty="0">
                <a:solidFill>
                  <a:srgbClr val="0000FF"/>
                </a:solidFill>
                <a:latin typeface="Arial Unicode MS" pitchFamily="34" charset="-122"/>
                <a:ea typeface="Arial Unicode MS" pitchFamily="34" charset="-122"/>
                <a:cs typeface="Arial Unicode MS" pitchFamily="34" charset="-122"/>
              </a:rPr>
              <a:t>(Object identifier-OID). </a:t>
            </a:r>
          </a:p>
        </p:txBody>
      </p:sp>
      <p:grpSp>
        <p:nvGrpSpPr>
          <p:cNvPr id="2" name="Group 5"/>
          <p:cNvGrpSpPr>
            <a:grpSpLocks/>
          </p:cNvGrpSpPr>
          <p:nvPr/>
        </p:nvGrpSpPr>
        <p:grpSpPr bwMode="auto">
          <a:xfrm>
            <a:off x="3276600" y="4429131"/>
            <a:ext cx="935038" cy="412761"/>
            <a:chOff x="2517" y="2568"/>
            <a:chExt cx="592" cy="953"/>
          </a:xfrm>
        </p:grpSpPr>
        <p:sp>
          <p:nvSpPr>
            <p:cNvPr id="8198" name="Line 6"/>
            <p:cNvSpPr>
              <a:spLocks noChangeShapeType="1"/>
            </p:cNvSpPr>
            <p:nvPr/>
          </p:nvSpPr>
          <p:spPr bwMode="auto">
            <a:xfrm>
              <a:off x="2517" y="2568"/>
              <a:ext cx="590" cy="46"/>
            </a:xfrm>
            <a:prstGeom prst="line">
              <a:avLst/>
            </a:prstGeom>
            <a:noFill/>
            <a:ln w="19050">
              <a:solidFill>
                <a:srgbClr val="0000FF"/>
              </a:solidFill>
              <a:prstDash val="dash"/>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8199" name="Line 7"/>
            <p:cNvSpPr>
              <a:spLocks noChangeShapeType="1"/>
            </p:cNvSpPr>
            <p:nvPr/>
          </p:nvSpPr>
          <p:spPr bwMode="auto">
            <a:xfrm>
              <a:off x="3109" y="2614"/>
              <a:ext cx="0" cy="907"/>
            </a:xfrm>
            <a:prstGeom prst="line">
              <a:avLst/>
            </a:prstGeom>
            <a:noFill/>
            <a:ln w="19050">
              <a:solidFill>
                <a:srgbClr val="0000FF"/>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882883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0040" y="6206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get() </a:t>
            </a:r>
            <a:r>
              <a:rPr lang="zh-CN" altLang="en-US" dirty="0" smtClean="0">
                <a:latin typeface="Arial Unicode MS" pitchFamily="34" charset="-122"/>
                <a:ea typeface="Arial Unicode MS" pitchFamily="34" charset="-122"/>
                <a:cs typeface="Arial Unicode MS" pitchFamily="34" charset="-122"/>
              </a:rPr>
              <a:t>和 </a:t>
            </a:r>
            <a:r>
              <a:rPr lang="en-US" altLang="zh-CN" dirty="0" smtClean="0">
                <a:latin typeface="Arial Unicode MS" pitchFamily="34" charset="-122"/>
                <a:ea typeface="Arial Unicode MS" pitchFamily="34" charset="-122"/>
                <a:cs typeface="Arial Unicode MS" pitchFamily="34" charset="-122"/>
              </a:rPr>
              <a:t>load() </a:t>
            </a:r>
            <a:r>
              <a:rPr lang="zh-CN" altLang="en-US" dirty="0" smtClean="0">
                <a:latin typeface="Arial Unicode MS" pitchFamily="34" charset="-122"/>
                <a:ea typeface="Arial Unicode MS" pitchFamily="34" charset="-122"/>
                <a:cs typeface="Arial Unicode MS" pitchFamily="34" charset="-122"/>
              </a:rPr>
              <a:t>方法</a:t>
            </a:r>
          </a:p>
        </p:txBody>
      </p:sp>
      <p:sp>
        <p:nvSpPr>
          <p:cNvPr id="41987" name="Rectangle 3"/>
          <p:cNvSpPr>
            <a:spLocks noGrp="1" noChangeArrowheads="1"/>
          </p:cNvSpPr>
          <p:nvPr>
            <p:ph type="body" idx="1"/>
          </p:nvPr>
        </p:nvSpPr>
        <p:spPr>
          <a:xfrm>
            <a:off x="179388" y="1739876"/>
            <a:ext cx="8785225" cy="3167062"/>
          </a:xfrm>
        </p:spPr>
        <p:txBody>
          <a:bodyPr/>
          <a:lstStyle/>
          <a:p>
            <a:pPr eaLnBrk="1" hangingPunct="1"/>
            <a:r>
              <a:rPr lang="zh-CN" altLang="en-US" sz="2800" dirty="0" smtClean="0">
                <a:latin typeface="Arial Unicode MS" pitchFamily="34" charset="-122"/>
                <a:ea typeface="Arial Unicode MS" pitchFamily="34" charset="-122"/>
                <a:cs typeface="Arial Unicode MS" pitchFamily="34" charset="-122"/>
              </a:rPr>
              <a:t>都可以根据跟定的 </a:t>
            </a:r>
            <a:r>
              <a:rPr lang="en-US" altLang="zh-CN" sz="2800" dirty="0" smtClean="0">
                <a:latin typeface="Arial Unicode MS" pitchFamily="34" charset="-122"/>
                <a:ea typeface="Arial Unicode MS" pitchFamily="34" charset="-122"/>
                <a:cs typeface="Arial Unicode MS" pitchFamily="34" charset="-122"/>
              </a:rPr>
              <a:t>OID </a:t>
            </a:r>
            <a:r>
              <a:rPr lang="zh-CN" altLang="en-US" sz="2800" dirty="0" smtClean="0">
                <a:latin typeface="Arial Unicode MS" pitchFamily="34" charset="-122"/>
                <a:ea typeface="Arial Unicode MS" pitchFamily="34" charset="-122"/>
                <a:cs typeface="Arial Unicode MS" pitchFamily="34" charset="-122"/>
              </a:rPr>
              <a:t>从数据库中加载一个持久化对象</a:t>
            </a:r>
          </a:p>
          <a:p>
            <a:pPr eaLnBrk="1" hangingPunct="1"/>
            <a:r>
              <a:rPr lang="zh-CN" altLang="en-US" sz="2800" dirty="0" smtClean="0">
                <a:latin typeface="Arial Unicode MS" pitchFamily="34" charset="-122"/>
                <a:ea typeface="Arial Unicode MS" pitchFamily="34" charset="-122"/>
                <a:cs typeface="Arial Unicode MS" pitchFamily="34" charset="-122"/>
              </a:rPr>
              <a:t>区别</a:t>
            </a:r>
            <a:r>
              <a:rPr lang="en-US" altLang="zh-CN" sz="2800" dirty="0" smtClean="0">
                <a:latin typeface="Arial Unicode MS" pitchFamily="34" charset="-122"/>
                <a:ea typeface="Arial Unicode MS" pitchFamily="34" charset="-122"/>
                <a:cs typeface="Arial Unicode MS" pitchFamily="34" charset="-122"/>
              </a:rPr>
              <a:t>:</a:t>
            </a:r>
          </a:p>
          <a:p>
            <a:pPr lvl="1" eaLnBrk="1" hangingPunct="1"/>
            <a:r>
              <a:rPr lang="zh-CN" altLang="en-US" sz="2400" dirty="0" smtClean="0">
                <a:latin typeface="Arial Unicode MS" pitchFamily="34" charset="-122"/>
                <a:ea typeface="Arial Unicode MS" pitchFamily="34" charset="-122"/>
                <a:cs typeface="Arial Unicode MS" pitchFamily="34" charset="-122"/>
              </a:rPr>
              <a:t>当数据库中不存在与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对应的记录时</a:t>
            </a:r>
            <a:r>
              <a:rPr lang="en-US" altLang="zh-CN" sz="2400" dirty="0" smtClean="0">
                <a:latin typeface="Arial Unicode MS" pitchFamily="34" charset="-122"/>
                <a:ea typeface="Arial Unicode MS" pitchFamily="34" charset="-122"/>
                <a:cs typeface="Arial Unicode MS" pitchFamily="34" charset="-122"/>
              </a:rPr>
              <a:t>, load() </a:t>
            </a:r>
            <a:r>
              <a:rPr lang="zh-CN" altLang="en-US" sz="2400" dirty="0" smtClean="0">
                <a:latin typeface="Arial Unicode MS" pitchFamily="34" charset="-122"/>
                <a:ea typeface="Arial Unicode MS" pitchFamily="34" charset="-122"/>
                <a:cs typeface="Arial Unicode MS" pitchFamily="34" charset="-122"/>
              </a:rPr>
              <a:t>方法抛出 </a:t>
            </a:r>
            <a:r>
              <a:rPr lang="en-US" altLang="zh-CN" sz="2400" dirty="0" err="1" smtClean="0">
                <a:latin typeface="Arial Unicode MS" pitchFamily="34" charset="-122"/>
                <a:ea typeface="Arial Unicode MS" pitchFamily="34" charset="-122"/>
                <a:cs typeface="Arial Unicode MS" pitchFamily="34" charset="-122"/>
              </a:rPr>
              <a:t>ObjectNotFoundException</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异常</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 </a:t>
            </a:r>
            <a:r>
              <a:rPr lang="en-US" altLang="zh-CN" sz="2400" dirty="0" smtClean="0">
                <a:latin typeface="Arial Unicode MS" pitchFamily="34" charset="-122"/>
                <a:ea typeface="Arial Unicode MS" pitchFamily="34" charset="-122"/>
                <a:cs typeface="Arial Unicode MS" pitchFamily="34" charset="-122"/>
              </a:rPr>
              <a:t>get() </a:t>
            </a:r>
            <a:r>
              <a:rPr lang="zh-CN" altLang="en-US" sz="2400" dirty="0" smtClean="0">
                <a:latin typeface="Arial Unicode MS" pitchFamily="34" charset="-122"/>
                <a:ea typeface="Arial Unicode MS" pitchFamily="34" charset="-122"/>
                <a:cs typeface="Arial Unicode MS" pitchFamily="34" charset="-122"/>
              </a:rPr>
              <a:t>方法返回 </a:t>
            </a:r>
            <a:r>
              <a:rPr lang="en-US" altLang="zh-CN" sz="2400" dirty="0" smtClean="0">
                <a:latin typeface="Arial Unicode MS" pitchFamily="34" charset="-122"/>
                <a:ea typeface="Arial Unicode MS" pitchFamily="34" charset="-122"/>
                <a:cs typeface="Arial Unicode MS" pitchFamily="34" charset="-122"/>
              </a:rPr>
              <a:t>null</a:t>
            </a:r>
          </a:p>
          <a:p>
            <a:pPr lvl="1" eaLnBrk="1" hangingPunct="1"/>
            <a:r>
              <a:rPr lang="zh-CN" altLang="en-US" sz="2400" dirty="0" smtClean="0">
                <a:latin typeface="Arial Unicode MS" pitchFamily="34" charset="-122"/>
                <a:ea typeface="Arial Unicode MS" pitchFamily="34" charset="-122"/>
                <a:cs typeface="Arial Unicode MS" pitchFamily="34" charset="-122"/>
              </a:rPr>
              <a:t>两者采用不同的</a:t>
            </a:r>
            <a:r>
              <a:rPr lang="zh-CN" altLang="en-US" sz="2400" b="1" dirty="0" smtClean="0">
                <a:solidFill>
                  <a:srgbClr val="0000FF"/>
                </a:solidFill>
                <a:latin typeface="Arial Unicode MS" pitchFamily="34" charset="-122"/>
                <a:ea typeface="Arial Unicode MS" pitchFamily="34" charset="-122"/>
                <a:cs typeface="Arial Unicode MS" pitchFamily="34" charset="-122"/>
              </a:rPr>
              <a:t>延迟检索策略：</a:t>
            </a:r>
            <a:r>
              <a:rPr lang="en-US" altLang="zh-CN" sz="2400" b="1" dirty="0" smtClean="0">
                <a:solidFill>
                  <a:srgbClr val="0000FF"/>
                </a:solidFill>
                <a:latin typeface="Arial Unicode MS" pitchFamily="34" charset="-122"/>
                <a:ea typeface="Arial Unicode MS" pitchFamily="34" charset="-122"/>
                <a:cs typeface="Arial Unicode MS" pitchFamily="34" charset="-122"/>
              </a:rPr>
              <a:t>load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方法支持延迟加载策略。而 </a:t>
            </a:r>
            <a:r>
              <a:rPr lang="en-US" altLang="zh-CN" sz="2400" b="1" dirty="0" smtClean="0">
                <a:solidFill>
                  <a:srgbClr val="0000FF"/>
                </a:solidFill>
                <a:latin typeface="Arial Unicode MS" pitchFamily="34" charset="-122"/>
                <a:ea typeface="Arial Unicode MS" pitchFamily="34" charset="-122"/>
                <a:cs typeface="Arial Unicode MS" pitchFamily="34" charset="-122"/>
              </a:rPr>
              <a:t>get </a:t>
            </a:r>
            <a:r>
              <a:rPr lang="zh-CN" altLang="en-US" sz="2400" b="1" dirty="0" smtClean="0">
                <a:solidFill>
                  <a:srgbClr val="0000FF"/>
                </a:solidFill>
                <a:latin typeface="Arial Unicode MS" pitchFamily="34" charset="-122"/>
                <a:ea typeface="Arial Unicode MS" pitchFamily="34" charset="-122"/>
                <a:cs typeface="Arial Unicode MS" pitchFamily="34" charset="-122"/>
              </a:rPr>
              <a:t>不支持。</a:t>
            </a:r>
          </a:p>
          <a:p>
            <a:pPr eaLnBrk="1" hangingPunct="1"/>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60802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3608" y="62981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update() </a:t>
            </a:r>
            <a:r>
              <a:rPr lang="zh-CN" altLang="en-US" dirty="0" smtClean="0">
                <a:latin typeface="Arial Unicode MS" pitchFamily="34" charset="-122"/>
                <a:ea typeface="Arial Unicode MS" pitchFamily="34" charset="-122"/>
                <a:cs typeface="Arial Unicode MS" pitchFamily="34" charset="-122"/>
              </a:rPr>
              <a:t>方法</a:t>
            </a:r>
          </a:p>
        </p:txBody>
      </p:sp>
      <p:sp>
        <p:nvSpPr>
          <p:cNvPr id="43011" name="Rectangle 3"/>
          <p:cNvSpPr>
            <a:spLocks noGrp="1" noChangeArrowheads="1"/>
          </p:cNvSpPr>
          <p:nvPr>
            <p:ph type="body" idx="1"/>
          </p:nvPr>
        </p:nvSpPr>
        <p:spPr>
          <a:xfrm>
            <a:off x="250825" y="1743092"/>
            <a:ext cx="8497888"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方法使一个游离对象转变为持久化对象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并且计划执行一条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若希望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仅当修改了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对象的属性时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才执行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可以把映射文件中 </a:t>
            </a:r>
            <a:r>
              <a:rPr lang="en-US" altLang="zh-CN" sz="2400" dirty="0" smtClean="0">
                <a:latin typeface="Arial Unicode MS" pitchFamily="34" charset="-122"/>
                <a:ea typeface="Arial Unicode MS" pitchFamily="34" charset="-122"/>
                <a:cs typeface="Arial Unicode MS" pitchFamily="34" charset="-122"/>
              </a:rPr>
              <a:t>&lt;class&gt;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b="1" dirty="0" smtClean="0">
                <a:solidFill>
                  <a:srgbClr val="FF3300"/>
                </a:solidFill>
                <a:latin typeface="Arial Unicode MS" pitchFamily="34" charset="-122"/>
                <a:ea typeface="Arial Unicode MS" pitchFamily="34" charset="-122"/>
                <a:cs typeface="Arial Unicode MS" pitchFamily="34" charset="-122"/>
              </a:rPr>
              <a:t>select-before-update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该属性的默认值为 </a:t>
            </a:r>
            <a:r>
              <a:rPr lang="en-US" altLang="zh-CN" sz="2400" dirty="0" smtClean="0">
                <a:latin typeface="Arial Unicode MS" pitchFamily="34" charset="-122"/>
                <a:ea typeface="Arial Unicode MS" pitchFamily="34" charset="-122"/>
                <a:cs typeface="Arial Unicode MS" pitchFamily="34" charset="-122"/>
              </a:rPr>
              <a:t>false</a:t>
            </a:r>
          </a:p>
          <a:p>
            <a:pPr eaLnBrk="1" hangingPunct="1"/>
            <a:r>
              <a:rPr lang="zh-CN" altLang="en-US" sz="2400" b="1" dirty="0" smtClean="0">
                <a:solidFill>
                  <a:srgbClr val="FF0000"/>
                </a:solidFill>
                <a:latin typeface="Arial Unicode MS" pitchFamily="34" charset="-122"/>
                <a:ea typeface="Arial Unicode MS" pitchFamily="34" charset="-122"/>
                <a:cs typeface="Arial Unicode MS" pitchFamily="34" charset="-122"/>
              </a:rPr>
              <a:t>当 </a:t>
            </a:r>
            <a:r>
              <a:rPr lang="en-US" altLang="zh-CN" sz="24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400" b="1" dirty="0" smtClean="0">
                <a:solidFill>
                  <a:srgbClr val="FF0000"/>
                </a:solidFill>
                <a:latin typeface="Arial Unicode MS" pitchFamily="34" charset="-122"/>
                <a:ea typeface="Arial Unicode MS" pitchFamily="34" charset="-122"/>
                <a:cs typeface="Arial Unicode MS" pitchFamily="34" charset="-122"/>
              </a:rPr>
              <a:t>方法关联一个游离对象时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如果在 </a:t>
            </a:r>
            <a:r>
              <a:rPr lang="en-US" altLang="zh-CN" sz="2400" b="1" dirty="0" smtClean="0">
                <a:solidFill>
                  <a:srgbClr val="FF0000"/>
                </a:solidFill>
                <a:latin typeface="Arial Unicode MS" pitchFamily="34" charset="-122"/>
                <a:ea typeface="Arial Unicode MS" pitchFamily="34" charset="-122"/>
                <a:cs typeface="Arial Unicode MS" pitchFamily="34" charset="-122"/>
              </a:rPr>
              <a:t>Session </a:t>
            </a:r>
            <a:r>
              <a:rPr lang="zh-CN" altLang="en-US" sz="2400" b="1" dirty="0" smtClean="0">
                <a:solidFill>
                  <a:srgbClr val="FF0000"/>
                </a:solidFill>
                <a:latin typeface="Arial Unicode MS" pitchFamily="34" charset="-122"/>
                <a:ea typeface="Arial Unicode MS" pitchFamily="34" charset="-122"/>
                <a:cs typeface="Arial Unicode MS" pitchFamily="34" charset="-122"/>
              </a:rPr>
              <a:t>的缓存中已经存在相同 </a:t>
            </a:r>
            <a:r>
              <a:rPr lang="en-US" altLang="zh-CN" sz="2400" b="1" dirty="0" smtClean="0">
                <a:solidFill>
                  <a:srgbClr val="FF0000"/>
                </a:solidFill>
                <a:latin typeface="Arial Unicode MS" pitchFamily="34" charset="-122"/>
                <a:ea typeface="Arial Unicode MS" pitchFamily="34" charset="-122"/>
                <a:cs typeface="Arial Unicode MS" pitchFamily="34" charset="-122"/>
              </a:rPr>
              <a:t>OID </a:t>
            </a:r>
            <a:r>
              <a:rPr lang="zh-CN" altLang="en-US" sz="2400" b="1" dirty="0" smtClean="0">
                <a:solidFill>
                  <a:srgbClr val="FF0000"/>
                </a:solidFill>
                <a:latin typeface="Arial Unicode MS" pitchFamily="34" charset="-122"/>
                <a:ea typeface="Arial Unicode MS" pitchFamily="34" charset="-122"/>
                <a:cs typeface="Arial Unicode MS" pitchFamily="34" charset="-122"/>
              </a:rPr>
              <a:t>的持久化对象</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会抛出异常</a:t>
            </a:r>
          </a:p>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方法关联一个游离对象时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如果在数据库中不存在相应的记录</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也会抛出异常</a:t>
            </a:r>
            <a:r>
              <a:rPr lang="en-US" altLang="zh-CN" sz="2400" dirty="0" smtClean="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229615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03648" y="476672"/>
            <a:ext cx="7058020"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Session </a:t>
            </a:r>
            <a:r>
              <a:rPr lang="zh-CN" altLang="en-US" sz="3600" dirty="0" smtClean="0">
                <a:latin typeface="Arial Unicode MS" pitchFamily="34" charset="-122"/>
                <a:ea typeface="Arial Unicode MS" pitchFamily="34" charset="-122"/>
                <a:cs typeface="Arial Unicode MS" pitchFamily="34" charset="-122"/>
              </a:rPr>
              <a:t>的 </a:t>
            </a:r>
            <a:r>
              <a:rPr lang="en-US" altLang="zh-CN" sz="3600" dirty="0" err="1" smtClean="0">
                <a:latin typeface="Arial Unicode MS" pitchFamily="34" charset="-122"/>
                <a:ea typeface="Arial Unicode MS" pitchFamily="34" charset="-122"/>
                <a:cs typeface="Arial Unicode MS" pitchFamily="34" charset="-122"/>
              </a:rPr>
              <a:t>saveOrUpdate</a:t>
            </a:r>
            <a:r>
              <a:rPr lang="en-US" altLang="zh-CN" sz="3600" dirty="0" smtClean="0">
                <a:latin typeface="Arial Unicode MS" pitchFamily="34" charset="-122"/>
                <a:ea typeface="Arial Unicode MS" pitchFamily="34" charset="-122"/>
                <a:cs typeface="Arial Unicode MS" pitchFamily="34" charset="-122"/>
              </a:rPr>
              <a:t>() </a:t>
            </a:r>
            <a:r>
              <a:rPr lang="zh-CN" altLang="en-US" sz="3600" dirty="0" smtClean="0">
                <a:latin typeface="Arial Unicode MS" pitchFamily="34" charset="-122"/>
                <a:ea typeface="Arial Unicode MS" pitchFamily="34" charset="-122"/>
                <a:cs typeface="Arial Unicode MS" pitchFamily="34" charset="-122"/>
              </a:rPr>
              <a:t>方法</a:t>
            </a:r>
          </a:p>
        </p:txBody>
      </p:sp>
      <p:sp>
        <p:nvSpPr>
          <p:cNvPr id="44035" name="Rectangle 3"/>
          <p:cNvSpPr>
            <a:spLocks noGrp="1" noChangeArrowheads="1"/>
          </p:cNvSpPr>
          <p:nvPr>
            <p:ph type="body" idx="1"/>
          </p:nvPr>
        </p:nvSpPr>
        <p:spPr>
          <a:xfrm>
            <a:off x="250825" y="1593198"/>
            <a:ext cx="8424863" cy="8636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saveOrUpdate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方法同时包含了 </a:t>
            </a:r>
            <a:r>
              <a:rPr lang="en-US" altLang="zh-CN" sz="2400" dirty="0" smtClean="0">
                <a:latin typeface="Arial Unicode MS" pitchFamily="34" charset="-122"/>
                <a:ea typeface="Arial Unicode MS" pitchFamily="34" charset="-122"/>
                <a:cs typeface="Arial Unicode MS" pitchFamily="34" charset="-122"/>
              </a:rPr>
              <a:t>save() </a:t>
            </a:r>
            <a:r>
              <a:rPr lang="zh-CN" altLang="en-US" sz="2400" dirty="0" smtClean="0">
                <a:latin typeface="Arial Unicode MS" pitchFamily="34" charset="-122"/>
                <a:ea typeface="Arial Unicode MS" pitchFamily="34" charset="-122"/>
                <a:cs typeface="Arial Unicode MS" pitchFamily="34" charset="-122"/>
              </a:rPr>
              <a:t>与 </a:t>
            </a:r>
            <a:r>
              <a:rPr lang="en-US" altLang="zh-CN" sz="2400" dirty="0" smtClean="0">
                <a:latin typeface="Arial Unicode MS" pitchFamily="34" charset="-122"/>
                <a:ea typeface="Arial Unicode MS" pitchFamily="34" charset="-122"/>
                <a:cs typeface="Arial Unicode MS" pitchFamily="34" charset="-122"/>
              </a:rPr>
              <a:t>update() </a:t>
            </a:r>
            <a:r>
              <a:rPr lang="zh-CN" altLang="en-US" sz="2400" dirty="0" smtClean="0">
                <a:latin typeface="Arial Unicode MS" pitchFamily="34" charset="-122"/>
                <a:ea typeface="Arial Unicode MS" pitchFamily="34" charset="-122"/>
                <a:cs typeface="Arial Unicode MS" pitchFamily="34" charset="-122"/>
              </a:rPr>
              <a:t>方法的功能</a:t>
            </a:r>
          </a:p>
        </p:txBody>
      </p:sp>
      <p:sp>
        <p:nvSpPr>
          <p:cNvPr id="44036" name="Text Box 5"/>
          <p:cNvSpPr txBox="1">
            <a:spLocks noChangeArrowheads="1"/>
          </p:cNvSpPr>
          <p:nvPr/>
        </p:nvSpPr>
        <p:spPr bwMode="auto">
          <a:xfrm>
            <a:off x="3492500" y="2528236"/>
            <a:ext cx="1450975"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News </a:t>
            </a:r>
            <a:r>
              <a:rPr kumimoji="0" lang="zh-CN" altLang="en-US" sz="2000">
                <a:latin typeface="Arial Unicode MS" pitchFamily="34" charset="-122"/>
                <a:ea typeface="Arial Unicode MS" pitchFamily="34" charset="-122"/>
                <a:cs typeface="Arial Unicode MS" pitchFamily="34" charset="-122"/>
              </a:rPr>
              <a:t>对象</a:t>
            </a:r>
          </a:p>
        </p:txBody>
      </p:sp>
      <p:sp>
        <p:nvSpPr>
          <p:cNvPr id="44037" name="AutoShape 7"/>
          <p:cNvSpPr>
            <a:spLocks noChangeArrowheads="1"/>
          </p:cNvSpPr>
          <p:nvPr/>
        </p:nvSpPr>
        <p:spPr bwMode="auto">
          <a:xfrm>
            <a:off x="3508375" y="3415648"/>
            <a:ext cx="1425575" cy="766763"/>
          </a:xfrm>
          <a:prstGeom prst="flowChartDecision">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4038" name="Line 9"/>
          <p:cNvSpPr>
            <a:spLocks noChangeShapeType="1"/>
          </p:cNvSpPr>
          <p:nvPr/>
        </p:nvSpPr>
        <p:spPr bwMode="auto">
          <a:xfrm>
            <a:off x="2868613" y="3796648"/>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39" name="Line 10"/>
          <p:cNvSpPr>
            <a:spLocks noChangeShapeType="1"/>
          </p:cNvSpPr>
          <p:nvPr/>
        </p:nvSpPr>
        <p:spPr bwMode="auto">
          <a:xfrm>
            <a:off x="4933950" y="3801411"/>
            <a:ext cx="647700" cy="0"/>
          </a:xfrm>
          <a:prstGeom prst="line">
            <a:avLst/>
          </a:prstGeom>
          <a:noFill/>
          <a:ln w="19050">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0" name="Line 11"/>
          <p:cNvSpPr>
            <a:spLocks noChangeShapeType="1"/>
          </p:cNvSpPr>
          <p:nvPr/>
        </p:nvSpPr>
        <p:spPr bwMode="auto">
          <a:xfrm>
            <a:off x="2868613" y="3796648"/>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1" name="Text Box 13"/>
          <p:cNvSpPr txBox="1">
            <a:spLocks noChangeArrowheads="1"/>
          </p:cNvSpPr>
          <p:nvPr/>
        </p:nvSpPr>
        <p:spPr bwMode="auto">
          <a:xfrm>
            <a:off x="16192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游离对象</a:t>
            </a:r>
          </a:p>
        </p:txBody>
      </p:sp>
      <p:sp>
        <p:nvSpPr>
          <p:cNvPr id="44042" name="Text Box 14"/>
          <p:cNvSpPr txBox="1">
            <a:spLocks noChangeArrowheads="1"/>
          </p:cNvSpPr>
          <p:nvPr/>
        </p:nvSpPr>
        <p:spPr bwMode="auto">
          <a:xfrm>
            <a:off x="5530850" y="4050648"/>
            <a:ext cx="1368425" cy="396875"/>
          </a:xfrm>
          <a:prstGeom prst="rect">
            <a:avLst/>
          </a:prstGeom>
          <a:noFill/>
          <a:ln w="9525">
            <a:noFill/>
            <a:miter lim="800000"/>
            <a:headEnd/>
            <a:tailEnd/>
          </a:ln>
        </p:spPr>
        <p:txBody>
          <a:bodyPr>
            <a:spAutoFit/>
          </a:bodyPr>
          <a:lstStyle/>
          <a:p>
            <a:pPr>
              <a:spcBef>
                <a:spcPct val="50000"/>
              </a:spcBef>
            </a:pPr>
            <a:r>
              <a:rPr kumimoji="0" lang="zh-CN" altLang="en-US" sz="2000" dirty="0">
                <a:latin typeface="Arial Unicode MS" pitchFamily="34" charset="-122"/>
                <a:ea typeface="Arial Unicode MS" pitchFamily="34" charset="-122"/>
                <a:cs typeface="Arial Unicode MS" pitchFamily="34" charset="-122"/>
              </a:rPr>
              <a:t>临时对象</a:t>
            </a:r>
          </a:p>
        </p:txBody>
      </p:sp>
      <p:sp>
        <p:nvSpPr>
          <p:cNvPr id="44043" name="Text Box 15"/>
          <p:cNvSpPr txBox="1">
            <a:spLocks noChangeArrowheads="1"/>
          </p:cNvSpPr>
          <p:nvPr/>
        </p:nvSpPr>
        <p:spPr bwMode="auto">
          <a:xfrm>
            <a:off x="2208213" y="4615798"/>
            <a:ext cx="129698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update()</a:t>
            </a:r>
          </a:p>
        </p:txBody>
      </p:sp>
      <p:sp>
        <p:nvSpPr>
          <p:cNvPr id="44044" name="Text Box 16"/>
          <p:cNvSpPr txBox="1">
            <a:spLocks noChangeArrowheads="1"/>
          </p:cNvSpPr>
          <p:nvPr/>
        </p:nvSpPr>
        <p:spPr bwMode="auto">
          <a:xfrm>
            <a:off x="5084763" y="4622148"/>
            <a:ext cx="985837" cy="396875"/>
          </a:xfrm>
          <a:prstGeom prst="rect">
            <a:avLst/>
          </a:prstGeom>
          <a:noFill/>
          <a:ln w="9525">
            <a:noFill/>
            <a:miter lim="800000"/>
            <a:headEnd/>
            <a:tailEnd/>
          </a:ln>
        </p:spPr>
        <p:txBody>
          <a:bodyPr>
            <a:spAutoFit/>
          </a:bodyPr>
          <a:lstStyle/>
          <a:p>
            <a:pPr>
              <a:spcBef>
                <a:spcPct val="50000"/>
              </a:spcBef>
            </a:pPr>
            <a:r>
              <a:rPr kumimoji="0" lang="en-US" altLang="zh-CN" sz="2000">
                <a:latin typeface="Arial Unicode MS" pitchFamily="34" charset="-122"/>
                <a:ea typeface="Arial Unicode MS" pitchFamily="34" charset="-122"/>
                <a:cs typeface="Arial Unicode MS" pitchFamily="34" charset="-122"/>
              </a:rPr>
              <a:t>save()</a:t>
            </a:r>
          </a:p>
        </p:txBody>
      </p:sp>
      <p:sp>
        <p:nvSpPr>
          <p:cNvPr id="44045" name="Line 18"/>
          <p:cNvSpPr>
            <a:spLocks noChangeShapeType="1"/>
          </p:cNvSpPr>
          <p:nvPr/>
        </p:nvSpPr>
        <p:spPr bwMode="auto">
          <a:xfrm>
            <a:off x="5580063" y="3806173"/>
            <a:ext cx="0" cy="712788"/>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6" name="Line 21"/>
          <p:cNvSpPr>
            <a:spLocks noChangeShapeType="1"/>
          </p:cNvSpPr>
          <p:nvPr/>
        </p:nvSpPr>
        <p:spPr bwMode="auto">
          <a:xfrm>
            <a:off x="4229100" y="2874311"/>
            <a:ext cx="0" cy="530225"/>
          </a:xfrm>
          <a:prstGeom prst="line">
            <a:avLst/>
          </a:prstGeom>
          <a:noFill/>
          <a:ln w="19050">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4047" name="Rectangle 22"/>
          <p:cNvSpPr>
            <a:spLocks noChangeArrowheads="1"/>
          </p:cNvSpPr>
          <p:nvPr/>
        </p:nvSpPr>
        <p:spPr bwMode="auto">
          <a:xfrm>
            <a:off x="250825" y="5230192"/>
            <a:ext cx="8424863" cy="1727200"/>
          </a:xfrm>
          <a:prstGeom prst="rect">
            <a:avLst/>
          </a:prstGeom>
          <a:noFill/>
          <a:ln w="9525">
            <a:noFill/>
            <a:miter lim="800000"/>
            <a:headEnd/>
            <a:tailEnd/>
          </a:ln>
        </p:spPr>
        <p:txBody>
          <a:bodyPr/>
          <a:lstStyle/>
          <a:p>
            <a:pPr marL="342900" indent="-342900">
              <a:spcBef>
                <a:spcPct val="20000"/>
              </a:spcBef>
              <a:buFontTx/>
              <a:buChar char="•"/>
            </a:pPr>
            <a:r>
              <a:rPr lang="zh-CN" altLang="en-US" dirty="0">
                <a:latin typeface="Arial Unicode MS" pitchFamily="34" charset="-122"/>
                <a:ea typeface="Arial Unicode MS" pitchFamily="34" charset="-122"/>
                <a:cs typeface="Arial Unicode MS" pitchFamily="34" charset="-122"/>
              </a:rPr>
              <a:t>判定对象为临时对象的标准</a:t>
            </a:r>
          </a:p>
          <a:p>
            <a:pPr marL="742950" lvl="1" indent="-285750">
              <a:spcBef>
                <a:spcPct val="20000"/>
              </a:spcBef>
              <a:buFontTx/>
              <a:buChar char="–"/>
            </a:pPr>
            <a:r>
              <a:rPr lang="en-US" altLang="zh-CN" sz="2000" b="1" dirty="0">
                <a:solidFill>
                  <a:srgbClr val="FF3300"/>
                </a:solidFill>
                <a:latin typeface="Arial Unicode MS" pitchFamily="34" charset="-122"/>
                <a:ea typeface="Arial Unicode MS" pitchFamily="34" charset="-122"/>
                <a:cs typeface="Arial Unicode MS" pitchFamily="34" charset="-122"/>
              </a:rPr>
              <a:t>Java </a:t>
            </a:r>
            <a:r>
              <a:rPr lang="zh-CN" altLang="en-US" sz="2000" b="1" dirty="0">
                <a:solidFill>
                  <a:srgbClr val="FF3300"/>
                </a:solidFill>
                <a:latin typeface="Arial Unicode MS" pitchFamily="34" charset="-122"/>
                <a:ea typeface="Arial Unicode MS" pitchFamily="34" charset="-122"/>
                <a:cs typeface="Arial Unicode MS" pitchFamily="34" charset="-122"/>
              </a:rPr>
              <a:t>对象的 </a:t>
            </a:r>
            <a:r>
              <a:rPr lang="en-US" altLang="zh-CN" sz="2000" b="1" dirty="0">
                <a:solidFill>
                  <a:srgbClr val="FF3300"/>
                </a:solidFill>
                <a:latin typeface="Arial Unicode MS" pitchFamily="34" charset="-122"/>
                <a:ea typeface="Arial Unicode MS" pitchFamily="34" charset="-122"/>
                <a:cs typeface="Arial Unicode MS" pitchFamily="34" charset="-122"/>
              </a:rPr>
              <a:t>OID </a:t>
            </a:r>
            <a:r>
              <a:rPr lang="zh-CN" altLang="en-US" sz="2000" b="1" dirty="0">
                <a:solidFill>
                  <a:srgbClr val="FF3300"/>
                </a:solidFill>
                <a:latin typeface="Arial Unicode MS" pitchFamily="34" charset="-122"/>
                <a:ea typeface="Arial Unicode MS" pitchFamily="34" charset="-122"/>
                <a:cs typeface="Arial Unicode MS" pitchFamily="34" charset="-122"/>
              </a:rPr>
              <a:t>为 </a:t>
            </a:r>
            <a:r>
              <a:rPr lang="en-US" altLang="zh-CN" sz="2000" b="1" dirty="0">
                <a:solidFill>
                  <a:srgbClr val="FF3300"/>
                </a:solidFill>
                <a:latin typeface="Arial Unicode MS" pitchFamily="34" charset="-122"/>
                <a:ea typeface="Arial Unicode MS" pitchFamily="34" charset="-122"/>
                <a:cs typeface="Arial Unicode MS" pitchFamily="34" charset="-122"/>
              </a:rPr>
              <a:t>null</a:t>
            </a:r>
          </a:p>
          <a:p>
            <a:pPr marL="742950" lvl="1" indent="-285750">
              <a:spcBef>
                <a:spcPct val="20000"/>
              </a:spcBef>
              <a:buFontTx/>
              <a:buChar char="–"/>
            </a:pPr>
            <a:r>
              <a:rPr lang="zh-CN" altLang="en-US" sz="2000" dirty="0">
                <a:latin typeface="Arial Unicode MS" pitchFamily="34" charset="-122"/>
                <a:ea typeface="Arial Unicode MS" pitchFamily="34" charset="-122"/>
                <a:cs typeface="Arial Unicode MS" pitchFamily="34" charset="-122"/>
              </a:rPr>
              <a:t>映射文件中为 </a:t>
            </a:r>
            <a:r>
              <a:rPr lang="en-US" altLang="zh-CN" sz="2000" dirty="0">
                <a:latin typeface="Arial Unicode MS" pitchFamily="34" charset="-122"/>
                <a:ea typeface="Arial Unicode MS" pitchFamily="34" charset="-122"/>
                <a:cs typeface="Arial Unicode MS" pitchFamily="34" charset="-122"/>
              </a:rPr>
              <a:t>&lt;id&gt; </a:t>
            </a:r>
            <a:r>
              <a:rPr lang="zh-CN" altLang="en-US" sz="2000" dirty="0">
                <a:latin typeface="Arial Unicode MS" pitchFamily="34" charset="-122"/>
                <a:ea typeface="Arial Unicode MS" pitchFamily="34" charset="-122"/>
                <a:cs typeface="Arial Unicode MS" pitchFamily="34" charset="-122"/>
              </a:rPr>
              <a:t>设置了 </a:t>
            </a:r>
            <a:r>
              <a:rPr lang="en-US" altLang="zh-CN" sz="2000" b="1" dirty="0" smtClean="0">
                <a:solidFill>
                  <a:srgbClr val="FF3300"/>
                </a:solidFill>
                <a:latin typeface="Arial Unicode MS" pitchFamily="34" charset="-122"/>
                <a:ea typeface="Arial Unicode MS" pitchFamily="34" charset="-122"/>
                <a:cs typeface="Arial Unicode MS" pitchFamily="34" charset="-122"/>
              </a:rPr>
              <a:t>unsaved-value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属性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并且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对象的 </a:t>
            </a:r>
            <a:r>
              <a:rPr lang="en-US" altLang="zh-CN" sz="2000" dirty="0">
                <a:latin typeface="Arial Unicode MS" pitchFamily="34" charset="-122"/>
                <a:ea typeface="Arial Unicode MS" pitchFamily="34" charset="-122"/>
                <a:cs typeface="Arial Unicode MS" pitchFamily="34" charset="-122"/>
              </a:rPr>
              <a:t>OID </a:t>
            </a:r>
            <a:r>
              <a:rPr lang="zh-CN" altLang="en-US" sz="2000" dirty="0">
                <a:latin typeface="Arial Unicode MS" pitchFamily="34" charset="-122"/>
                <a:ea typeface="Arial Unicode MS" pitchFamily="34" charset="-122"/>
                <a:cs typeface="Arial Unicode MS" pitchFamily="34" charset="-122"/>
              </a:rPr>
              <a:t>取值与这个 </a:t>
            </a:r>
            <a:r>
              <a:rPr lang="en-US" altLang="zh-CN" sz="2000" dirty="0">
                <a:latin typeface="Arial Unicode MS" pitchFamily="34" charset="-122"/>
                <a:ea typeface="Arial Unicode MS" pitchFamily="34" charset="-122"/>
                <a:cs typeface="Arial Unicode MS" pitchFamily="34" charset="-122"/>
              </a:rPr>
              <a:t>unsaved-value </a:t>
            </a:r>
            <a:r>
              <a:rPr lang="zh-CN" altLang="en-US" sz="2000" dirty="0">
                <a:latin typeface="Arial Unicode MS" pitchFamily="34" charset="-122"/>
                <a:ea typeface="Arial Unicode MS" pitchFamily="34" charset="-122"/>
                <a:cs typeface="Arial Unicode MS" pitchFamily="34" charset="-122"/>
              </a:rPr>
              <a:t>属性值匹配</a:t>
            </a:r>
          </a:p>
        </p:txBody>
      </p:sp>
    </p:spTree>
    <p:extLst>
      <p:ext uri="{BB962C8B-B14F-4D97-AF65-F5344CB8AC3E}">
        <p14:creationId xmlns:p14="http://schemas.microsoft.com/office/powerpoint/2010/main" val="1394927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03648"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merge() </a:t>
            </a:r>
            <a:r>
              <a:rPr lang="zh-CN" altLang="en-US" dirty="0" smtClean="0">
                <a:latin typeface="Arial Unicode MS" pitchFamily="34" charset="-122"/>
                <a:ea typeface="Arial Unicode MS" pitchFamily="34" charset="-122"/>
                <a:cs typeface="Arial Unicode MS" pitchFamily="34" charset="-122"/>
              </a:rPr>
              <a:t>方法</a:t>
            </a:r>
          </a:p>
        </p:txBody>
      </p:sp>
      <p:sp>
        <p:nvSpPr>
          <p:cNvPr id="45060" name="AutoShape 4"/>
          <p:cNvSpPr>
            <a:spLocks noChangeArrowheads="1"/>
          </p:cNvSpPr>
          <p:nvPr/>
        </p:nvSpPr>
        <p:spPr bwMode="auto">
          <a:xfrm>
            <a:off x="3420047" y="1412776"/>
            <a:ext cx="1800225" cy="647700"/>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news1 </a:t>
            </a:r>
            <a:r>
              <a:rPr lang="zh-CN" altLang="en-US" sz="1600" dirty="0">
                <a:latin typeface="Arial Unicode MS" pitchFamily="34" charset="-122"/>
                <a:ea typeface="Arial Unicode MS" pitchFamily="34" charset="-122"/>
                <a:cs typeface="Arial Unicode MS" pitchFamily="34" charset="-122"/>
              </a:rPr>
              <a:t>的状态</a:t>
            </a:r>
          </a:p>
        </p:txBody>
      </p:sp>
      <p:sp>
        <p:nvSpPr>
          <p:cNvPr id="45061" name="AutoShape 5"/>
          <p:cNvSpPr>
            <a:spLocks noChangeArrowheads="1"/>
          </p:cNvSpPr>
          <p:nvPr/>
        </p:nvSpPr>
        <p:spPr bwMode="auto">
          <a:xfrm>
            <a:off x="684785" y="2758976"/>
            <a:ext cx="2378075" cy="1439862"/>
          </a:xfrm>
          <a:prstGeom prst="diamond">
            <a:avLst/>
          </a:prstGeom>
          <a:noFill/>
          <a:ln w="9525">
            <a:solidFill>
              <a:schemeClr val="tx1"/>
            </a:solidFill>
            <a:miter lim="800000"/>
            <a:headEnd/>
            <a:tailEnd/>
          </a:ln>
        </p:spPr>
        <p:txBody>
          <a:bodyPr wrap="none" anchor="ctr"/>
          <a:lstStyle/>
          <a:p>
            <a:pPr algn="ctr"/>
            <a:r>
              <a:rPr lang="en-US" altLang="zh-CN" sz="1600" dirty="0">
                <a:latin typeface="Arial Unicode MS" pitchFamily="34" charset="-122"/>
                <a:ea typeface="Arial Unicode MS" pitchFamily="34" charset="-122"/>
                <a:cs typeface="Arial Unicode MS" pitchFamily="34" charset="-122"/>
              </a:rPr>
              <a:t>Session</a:t>
            </a:r>
            <a:r>
              <a:rPr lang="zh-CN" altLang="en-US" sz="1600" dirty="0">
                <a:latin typeface="Arial Unicode MS" pitchFamily="34" charset="-122"/>
                <a:ea typeface="Arial Unicode MS" pitchFamily="34" charset="-122"/>
                <a:cs typeface="Arial Unicode MS" pitchFamily="34" charset="-122"/>
              </a:rPr>
              <a:t>缓存中</a:t>
            </a:r>
          </a:p>
          <a:p>
            <a:pPr algn="ctr"/>
            <a:r>
              <a:rPr lang="zh-CN" altLang="en-US" sz="1600" dirty="0">
                <a:latin typeface="Arial Unicode MS" pitchFamily="34" charset="-122"/>
                <a:ea typeface="Arial Unicode MS" pitchFamily="34" charset="-122"/>
                <a:cs typeface="Arial Unicode MS" pitchFamily="34" charset="-122"/>
              </a:rPr>
              <a:t>是否存在</a:t>
            </a:r>
            <a:r>
              <a:rPr lang="en-US" altLang="zh-CN" sz="1600" dirty="0">
                <a:latin typeface="Arial Unicode MS" pitchFamily="34" charset="-122"/>
                <a:ea typeface="Arial Unicode MS" pitchFamily="34" charset="-122"/>
                <a:cs typeface="Arial Unicode MS" pitchFamily="34" charset="-122"/>
              </a:rPr>
              <a:t>OID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p>
          <a:p>
            <a:pPr algn="ctr"/>
            <a:r>
              <a:rPr lang="zh-CN" altLang="en-US" sz="1600" dirty="0">
                <a:latin typeface="Arial Unicode MS" pitchFamily="34" charset="-122"/>
                <a:ea typeface="Arial Unicode MS" pitchFamily="34" charset="-122"/>
                <a:cs typeface="Arial Unicode MS" pitchFamily="34" charset="-122"/>
              </a:rPr>
              <a:t>持久化对象</a:t>
            </a:r>
          </a:p>
        </p:txBody>
      </p:sp>
      <p:sp>
        <p:nvSpPr>
          <p:cNvPr id="45062" name="AutoShape 6"/>
          <p:cNvSpPr>
            <a:spLocks noChangeArrowheads="1"/>
          </p:cNvSpPr>
          <p:nvPr/>
        </p:nvSpPr>
        <p:spPr bwMode="auto">
          <a:xfrm>
            <a:off x="468885" y="4702076"/>
            <a:ext cx="2736850" cy="1008062"/>
          </a:xfrm>
          <a:prstGeom prst="diamond">
            <a:avLst/>
          </a:prstGeom>
          <a:noFill/>
          <a:ln w="9525">
            <a:solidFill>
              <a:schemeClr val="tx1"/>
            </a:solidFill>
            <a:miter lim="800000"/>
            <a:headEnd/>
            <a:tailEnd/>
          </a:ln>
        </p:spPr>
        <p:txBody>
          <a:bodyPr wrap="none" anchor="ctr"/>
          <a:lstStyle/>
          <a:p>
            <a:pPr algn="ctr"/>
            <a:r>
              <a:rPr lang="zh-CN" altLang="en-US" sz="1600" dirty="0">
                <a:latin typeface="Arial Unicode MS" pitchFamily="34" charset="-122"/>
                <a:ea typeface="Arial Unicode MS" pitchFamily="34" charset="-122"/>
                <a:cs typeface="Arial Unicode MS" pitchFamily="34" charset="-122"/>
              </a:rPr>
              <a:t>数据库中是否存</a:t>
            </a:r>
          </a:p>
          <a:p>
            <a:pPr algn="ctr"/>
            <a:r>
              <a:rPr lang="zh-CN" altLang="en-US" sz="1600" dirty="0">
                <a:latin typeface="Arial Unicode MS" pitchFamily="34" charset="-122"/>
                <a:ea typeface="Arial Unicode MS" pitchFamily="34" charset="-122"/>
                <a:cs typeface="Arial Unicode MS" pitchFamily="34" charset="-122"/>
              </a:rPr>
              <a:t>在</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的记录</a:t>
            </a:r>
          </a:p>
        </p:txBody>
      </p:sp>
      <p:sp>
        <p:nvSpPr>
          <p:cNvPr id="45063" name="Text Box 7"/>
          <p:cNvSpPr txBox="1">
            <a:spLocks noChangeArrowheads="1"/>
          </p:cNvSpPr>
          <p:nvPr/>
        </p:nvSpPr>
        <p:spPr bwMode="auto">
          <a:xfrm>
            <a:off x="35496" y="6129238"/>
            <a:ext cx="4037009" cy="338554"/>
          </a:xfrm>
          <a:prstGeom prst="rect">
            <a:avLst/>
          </a:prstGeom>
          <a:solidFill>
            <a:schemeClr val="bg1"/>
          </a:solid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从数据库加载</a:t>
            </a:r>
            <a:r>
              <a:rPr lang="en-US" altLang="zh-CN" sz="1600" dirty="0">
                <a:latin typeface="Arial Unicode MS" pitchFamily="34" charset="-122"/>
                <a:ea typeface="Arial Unicode MS" pitchFamily="34" charset="-122"/>
                <a:cs typeface="Arial Unicode MS" pitchFamily="34" charset="-122"/>
              </a:rPr>
              <a:t>id</a:t>
            </a:r>
            <a:r>
              <a:rPr lang="zh-CN" altLang="en-US" sz="1600" dirty="0">
                <a:latin typeface="Arial Unicode MS" pitchFamily="34" charset="-122"/>
                <a:ea typeface="Arial Unicode MS" pitchFamily="34" charset="-122"/>
                <a:cs typeface="Arial Unicode MS" pitchFamily="34" charset="-122"/>
              </a:rPr>
              <a:t>为</a:t>
            </a:r>
            <a:r>
              <a:rPr lang="en-US" altLang="zh-CN" sz="1600" dirty="0">
                <a:latin typeface="Arial Unicode MS" pitchFamily="34" charset="-122"/>
                <a:ea typeface="Arial Unicode MS" pitchFamily="34" charset="-122"/>
                <a:cs typeface="Arial Unicode MS" pitchFamily="34" charset="-122"/>
              </a:rPr>
              <a:t>1</a:t>
            </a:r>
            <a:r>
              <a:rPr lang="zh-CN" altLang="en-US" sz="1600" dirty="0">
                <a:latin typeface="Arial Unicode MS" pitchFamily="34" charset="-122"/>
                <a:ea typeface="Arial Unicode MS" pitchFamily="34" charset="-122"/>
                <a:cs typeface="Arial Unicode MS" pitchFamily="34" charset="-122"/>
              </a:rPr>
              <a:t>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a:t>
            </a:r>
          </a:p>
        </p:txBody>
      </p:sp>
      <p:sp>
        <p:nvSpPr>
          <p:cNvPr id="45064" name="Text Box 8"/>
          <p:cNvSpPr txBox="1">
            <a:spLocks noChangeArrowheads="1"/>
          </p:cNvSpPr>
          <p:nvPr/>
        </p:nvSpPr>
        <p:spPr bwMode="auto">
          <a:xfrm>
            <a:off x="3780410" y="4125813"/>
            <a:ext cx="2592387" cy="83502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a:t>
            </a:r>
            <a:r>
              <a:rPr lang="en-US" altLang="zh-CN" sz="1600" dirty="0">
                <a:latin typeface="Arial Unicode MS" pitchFamily="34" charset="-122"/>
                <a:ea typeface="Arial Unicode MS" pitchFamily="34" charset="-122"/>
                <a:cs typeface="Arial Unicode MS" pitchFamily="34" charset="-122"/>
              </a:rPr>
              <a:t>New</a:t>
            </a:r>
            <a:r>
              <a:rPr lang="zh-CN" altLang="en-US" sz="1600" dirty="0">
                <a:latin typeface="Arial Unicode MS" pitchFamily="34" charset="-122"/>
                <a:ea typeface="Arial Unicode MS" pitchFamily="34" charset="-122"/>
                <a:cs typeface="Arial Unicode MS" pitchFamily="34" charset="-122"/>
              </a:rPr>
              <a:t>持久化对象中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update</a:t>
            </a:r>
            <a:r>
              <a:rPr lang="zh-CN" altLang="en-US" sz="1600" dirty="0">
                <a:latin typeface="Arial Unicode MS" pitchFamily="34" charset="-122"/>
                <a:ea typeface="Arial Unicode MS" pitchFamily="34" charset="-122"/>
                <a:cs typeface="Arial Unicode MS" pitchFamily="34" charset="-122"/>
              </a:rPr>
              <a:t>语句</a:t>
            </a:r>
          </a:p>
        </p:txBody>
      </p:sp>
      <p:sp>
        <p:nvSpPr>
          <p:cNvPr id="45065" name="Line 9"/>
          <p:cNvSpPr>
            <a:spLocks noChangeShapeType="1"/>
          </p:cNvSpPr>
          <p:nvPr/>
        </p:nvSpPr>
        <p:spPr bwMode="auto">
          <a:xfrm flipH="1">
            <a:off x="1908747" y="2109688"/>
            <a:ext cx="23764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6" name="Text Box 10"/>
          <p:cNvSpPr txBox="1">
            <a:spLocks noChangeArrowheads="1"/>
          </p:cNvSpPr>
          <p:nvPr/>
        </p:nvSpPr>
        <p:spPr bwMode="auto">
          <a:xfrm>
            <a:off x="2411985" y="2038251"/>
            <a:ext cx="1081087"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游离对象</a:t>
            </a:r>
          </a:p>
        </p:txBody>
      </p:sp>
      <p:sp>
        <p:nvSpPr>
          <p:cNvPr id="45067" name="Line 11"/>
          <p:cNvSpPr>
            <a:spLocks noChangeShapeType="1"/>
          </p:cNvSpPr>
          <p:nvPr/>
        </p:nvSpPr>
        <p:spPr bwMode="auto">
          <a:xfrm>
            <a:off x="1864297" y="4248051"/>
            <a:ext cx="0"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68" name="Text Box 12"/>
          <p:cNvSpPr txBox="1">
            <a:spLocks noChangeArrowheads="1"/>
          </p:cNvSpPr>
          <p:nvPr/>
        </p:nvSpPr>
        <p:spPr bwMode="auto">
          <a:xfrm>
            <a:off x="1908747" y="5710138"/>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69" name="Text Box 14"/>
          <p:cNvSpPr txBox="1">
            <a:spLocks noChangeArrowheads="1"/>
          </p:cNvSpPr>
          <p:nvPr/>
        </p:nvSpPr>
        <p:spPr bwMode="auto">
          <a:xfrm>
            <a:off x="1824610" y="4270276"/>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70" name="Text Box 15"/>
          <p:cNvSpPr txBox="1">
            <a:spLocks noChangeArrowheads="1"/>
          </p:cNvSpPr>
          <p:nvPr/>
        </p:nvSpPr>
        <p:spPr bwMode="auto">
          <a:xfrm>
            <a:off x="6372797" y="2325588"/>
            <a:ext cx="2592388" cy="1323975"/>
          </a:xfrm>
          <a:prstGeom prst="rect">
            <a:avLst/>
          </a:prstGeom>
          <a:noFill/>
          <a:ln w="9525">
            <a:solidFill>
              <a:schemeClr val="tx1"/>
            </a:solid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创建一个新的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把</a:t>
            </a:r>
            <a:r>
              <a:rPr lang="en-US" altLang="zh-CN" sz="1600" dirty="0" smtClean="0">
                <a:latin typeface="Arial Unicode MS" pitchFamily="34" charset="-122"/>
                <a:ea typeface="Arial Unicode MS" pitchFamily="34" charset="-122"/>
                <a:cs typeface="Arial Unicode MS" pitchFamily="34" charset="-122"/>
              </a:rPr>
              <a:t>new1</a:t>
            </a:r>
            <a:r>
              <a:rPr lang="zh-CN" altLang="en-US" sz="1600" dirty="0" smtClean="0">
                <a:latin typeface="Arial Unicode MS" pitchFamily="34" charset="-122"/>
                <a:ea typeface="Arial Unicode MS" pitchFamily="34" charset="-122"/>
                <a:cs typeface="Arial Unicode MS" pitchFamily="34" charset="-122"/>
              </a:rPr>
              <a:t>对象</a:t>
            </a:r>
            <a:r>
              <a:rPr lang="zh-CN" altLang="en-US" sz="1600" dirty="0">
                <a:latin typeface="Arial Unicode MS" pitchFamily="34" charset="-122"/>
                <a:ea typeface="Arial Unicode MS" pitchFamily="34" charset="-122"/>
                <a:cs typeface="Arial Unicode MS" pitchFamily="34" charset="-122"/>
              </a:rPr>
              <a:t>的属性拷贝到新建的</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对象中</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持久化这个</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对象</a:t>
            </a:r>
            <a:r>
              <a:rPr lang="en-US" altLang="zh-CN" sz="1600" dirty="0">
                <a:latin typeface="Arial Unicode MS" pitchFamily="34" charset="-122"/>
                <a:ea typeface="Arial Unicode MS" pitchFamily="34" charset="-122"/>
                <a:cs typeface="Arial Unicode MS" pitchFamily="34" charset="-122"/>
              </a:rPr>
              <a:t>,</a:t>
            </a:r>
            <a:r>
              <a:rPr lang="zh-CN" altLang="en-US" sz="1600" dirty="0">
                <a:latin typeface="Arial Unicode MS" pitchFamily="34" charset="-122"/>
                <a:ea typeface="Arial Unicode MS" pitchFamily="34" charset="-122"/>
                <a:cs typeface="Arial Unicode MS" pitchFamily="34" charset="-122"/>
              </a:rPr>
              <a:t>计划执行一条</a:t>
            </a:r>
            <a:r>
              <a:rPr lang="en-US" altLang="zh-CN" sz="1600" dirty="0">
                <a:latin typeface="Arial Unicode MS" pitchFamily="34" charset="-122"/>
                <a:ea typeface="Arial Unicode MS" pitchFamily="34" charset="-122"/>
                <a:cs typeface="Arial Unicode MS" pitchFamily="34" charset="-122"/>
              </a:rPr>
              <a:t>insert</a:t>
            </a:r>
            <a:r>
              <a:rPr lang="zh-CN" altLang="en-US" sz="1600" dirty="0">
                <a:latin typeface="Arial Unicode MS" pitchFamily="34" charset="-122"/>
                <a:ea typeface="Arial Unicode MS" pitchFamily="34" charset="-122"/>
                <a:cs typeface="Arial Unicode MS" pitchFamily="34" charset="-122"/>
              </a:rPr>
              <a:t>语句</a:t>
            </a:r>
          </a:p>
        </p:txBody>
      </p:sp>
      <p:sp>
        <p:nvSpPr>
          <p:cNvPr id="45071" name="Text Box 16"/>
          <p:cNvSpPr txBox="1">
            <a:spLocks noChangeArrowheads="1"/>
          </p:cNvSpPr>
          <p:nvPr/>
        </p:nvSpPr>
        <p:spPr bwMode="auto">
          <a:xfrm>
            <a:off x="6301360" y="5422801"/>
            <a:ext cx="2843212" cy="338554"/>
          </a:xfrm>
          <a:prstGeom prst="rect">
            <a:avLst/>
          </a:prstGeom>
          <a:noFill/>
          <a:ln w="9525">
            <a:solidFill>
              <a:schemeClr val="tx1"/>
            </a:solidFill>
            <a:miter lim="800000"/>
            <a:headEnd/>
            <a:tailEnd/>
          </a:ln>
        </p:spPr>
        <p:txBody>
          <a:bodyPr wrap="square">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返回</a:t>
            </a:r>
            <a:r>
              <a:rPr lang="en-US" altLang="zh-CN" sz="1600" dirty="0">
                <a:latin typeface="Arial Unicode MS" pitchFamily="34" charset="-122"/>
                <a:ea typeface="Arial Unicode MS" pitchFamily="34" charset="-122"/>
                <a:cs typeface="Arial Unicode MS" pitchFamily="34" charset="-122"/>
              </a:rPr>
              <a:t>News</a:t>
            </a:r>
            <a:r>
              <a:rPr lang="zh-CN" altLang="en-US" sz="1600" dirty="0">
                <a:latin typeface="Arial Unicode MS" pitchFamily="34" charset="-122"/>
                <a:ea typeface="Arial Unicode MS" pitchFamily="34" charset="-122"/>
                <a:cs typeface="Arial Unicode MS" pitchFamily="34" charset="-122"/>
              </a:rPr>
              <a:t>持久化对象的引用</a:t>
            </a:r>
          </a:p>
        </p:txBody>
      </p:sp>
      <p:sp>
        <p:nvSpPr>
          <p:cNvPr id="45072" name="Line 21"/>
          <p:cNvSpPr>
            <a:spLocks noChangeShapeType="1"/>
          </p:cNvSpPr>
          <p:nvPr/>
        </p:nvSpPr>
        <p:spPr bwMode="auto">
          <a:xfrm>
            <a:off x="1835722" y="5749826"/>
            <a:ext cx="0" cy="35877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3" name="Text Box 22"/>
          <p:cNvSpPr txBox="1">
            <a:spLocks noChangeArrowheads="1"/>
          </p:cNvSpPr>
          <p:nvPr/>
        </p:nvSpPr>
        <p:spPr bwMode="auto">
          <a:xfrm>
            <a:off x="2988247" y="3622576"/>
            <a:ext cx="6477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存在</a:t>
            </a:r>
          </a:p>
        </p:txBody>
      </p:sp>
      <p:sp>
        <p:nvSpPr>
          <p:cNvPr id="45074" name="Line 24"/>
          <p:cNvSpPr>
            <a:spLocks noChangeShapeType="1"/>
          </p:cNvSpPr>
          <p:nvPr/>
        </p:nvSpPr>
        <p:spPr bwMode="auto">
          <a:xfrm>
            <a:off x="4356672" y="2109688"/>
            <a:ext cx="1944688" cy="576263"/>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5" name="Text Box 25"/>
          <p:cNvSpPr txBox="1">
            <a:spLocks noChangeArrowheads="1"/>
          </p:cNvSpPr>
          <p:nvPr/>
        </p:nvSpPr>
        <p:spPr bwMode="auto">
          <a:xfrm>
            <a:off x="5220272" y="2038251"/>
            <a:ext cx="1081088" cy="336550"/>
          </a:xfrm>
          <a:prstGeom prst="rect">
            <a:avLst/>
          </a:prstGeom>
          <a:noFill/>
          <a:ln w="9525">
            <a:noFill/>
            <a:miter lim="800000"/>
            <a:headEnd/>
            <a:tailEnd/>
          </a:ln>
        </p:spPr>
        <p:txBody>
          <a:bodyPr>
            <a:spAutoFit/>
          </a:bodyPr>
          <a:lstStyle/>
          <a:p>
            <a:pPr>
              <a:spcBef>
                <a:spcPct val="50000"/>
              </a:spcBef>
            </a:pPr>
            <a:r>
              <a:rPr lang="zh-CN" altLang="en-US" sz="1600" dirty="0">
                <a:latin typeface="Arial Unicode MS" pitchFamily="34" charset="-122"/>
                <a:ea typeface="Arial Unicode MS" pitchFamily="34" charset="-122"/>
                <a:cs typeface="Arial Unicode MS" pitchFamily="34" charset="-122"/>
              </a:rPr>
              <a:t>临时对象</a:t>
            </a:r>
          </a:p>
        </p:txBody>
      </p:sp>
      <p:sp>
        <p:nvSpPr>
          <p:cNvPr id="45076" name="Line 27"/>
          <p:cNvSpPr>
            <a:spLocks noChangeShapeType="1"/>
          </p:cNvSpPr>
          <p:nvPr/>
        </p:nvSpPr>
        <p:spPr bwMode="auto">
          <a:xfrm>
            <a:off x="2843785" y="3838476"/>
            <a:ext cx="792162" cy="4318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7" name="Freeform 29"/>
          <p:cNvSpPr>
            <a:spLocks/>
          </p:cNvSpPr>
          <p:nvPr/>
        </p:nvSpPr>
        <p:spPr bwMode="auto">
          <a:xfrm>
            <a:off x="2556447" y="3478113"/>
            <a:ext cx="3744913" cy="1439863"/>
          </a:xfrm>
          <a:custGeom>
            <a:avLst/>
            <a:gdLst>
              <a:gd name="T0" fmla="*/ 0 w 2359"/>
              <a:gd name="T1" fmla="*/ 2147483647 h 907"/>
              <a:gd name="T2" fmla="*/ 1600299961 w 2359"/>
              <a:gd name="T3" fmla="*/ 1028224227 h 907"/>
              <a:gd name="T4" fmla="*/ 2147483647 w 2359"/>
              <a:gd name="T5" fmla="*/ 0 h 907"/>
              <a:gd name="T6" fmla="*/ 0 60000 65536"/>
              <a:gd name="T7" fmla="*/ 0 60000 65536"/>
              <a:gd name="T8" fmla="*/ 0 60000 65536"/>
              <a:gd name="T9" fmla="*/ 0 w 2359"/>
              <a:gd name="T10" fmla="*/ 0 h 907"/>
              <a:gd name="T11" fmla="*/ 2359 w 2359"/>
              <a:gd name="T12" fmla="*/ 907 h 907"/>
            </a:gdLst>
            <a:ahLst/>
            <a:cxnLst>
              <a:cxn ang="T6">
                <a:pos x="T0" y="T1"/>
              </a:cxn>
              <a:cxn ang="T7">
                <a:pos x="T2" y="T3"/>
              </a:cxn>
              <a:cxn ang="T8">
                <a:pos x="T4" y="T5"/>
              </a:cxn>
            </a:cxnLst>
            <a:rect l="T9" t="T10" r="T11" b="T12"/>
            <a:pathLst>
              <a:path w="2359" h="907">
                <a:moveTo>
                  <a:pt x="0" y="907"/>
                </a:moveTo>
                <a:cubicBezTo>
                  <a:pt x="121" y="733"/>
                  <a:pt x="242" y="559"/>
                  <a:pt x="635" y="408"/>
                </a:cubicBezTo>
                <a:cubicBezTo>
                  <a:pt x="1028" y="257"/>
                  <a:pt x="1693" y="128"/>
                  <a:pt x="2359" y="0"/>
                </a:cubicBezTo>
              </a:path>
            </a:pathLst>
          </a:cu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8" name="Line 30"/>
          <p:cNvSpPr>
            <a:spLocks noChangeShapeType="1"/>
          </p:cNvSpPr>
          <p:nvPr/>
        </p:nvSpPr>
        <p:spPr bwMode="auto">
          <a:xfrm>
            <a:off x="6156897" y="3406676"/>
            <a:ext cx="144463" cy="71437"/>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79" name="Line 31"/>
          <p:cNvSpPr>
            <a:spLocks noChangeShapeType="1"/>
          </p:cNvSpPr>
          <p:nvPr/>
        </p:nvSpPr>
        <p:spPr bwMode="auto">
          <a:xfrm flipH="1">
            <a:off x="6156897" y="3478113"/>
            <a:ext cx="144463" cy="144463"/>
          </a:xfrm>
          <a:prstGeom prst="line">
            <a:avLst/>
          </a:prstGeom>
          <a:noFill/>
          <a:ln w="9525">
            <a:solidFill>
              <a:schemeClr val="tx1"/>
            </a:solidFill>
            <a:round/>
            <a:headEnd/>
            <a:tailEn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0" name="Text Box 32"/>
          <p:cNvSpPr txBox="1">
            <a:spLocks noChangeArrowheads="1"/>
          </p:cNvSpPr>
          <p:nvPr/>
        </p:nvSpPr>
        <p:spPr bwMode="auto">
          <a:xfrm>
            <a:off x="4882135" y="3284438"/>
            <a:ext cx="863600" cy="336550"/>
          </a:xfrm>
          <a:prstGeom prst="rect">
            <a:avLst/>
          </a:prstGeom>
          <a:noFill/>
          <a:ln w="9525">
            <a:noFill/>
            <a:miter lim="800000"/>
            <a:headEnd/>
            <a:tailEnd/>
          </a:ln>
        </p:spPr>
        <p:txBody>
          <a:bodyPr>
            <a:spAutoFit/>
          </a:bodyPr>
          <a:lstStyle/>
          <a:p>
            <a:pPr>
              <a:spcBef>
                <a:spcPct val="50000"/>
              </a:spcBef>
            </a:pPr>
            <a:r>
              <a:rPr lang="zh-CN" altLang="en-US" sz="1600">
                <a:latin typeface="Arial Unicode MS" pitchFamily="34" charset="-122"/>
                <a:ea typeface="Arial Unicode MS" pitchFamily="34" charset="-122"/>
                <a:cs typeface="Arial Unicode MS" pitchFamily="34" charset="-122"/>
              </a:rPr>
              <a:t>不存在</a:t>
            </a:r>
          </a:p>
        </p:txBody>
      </p:sp>
      <p:sp>
        <p:nvSpPr>
          <p:cNvPr id="45081" name="Line 33"/>
          <p:cNvSpPr>
            <a:spLocks noChangeShapeType="1"/>
          </p:cNvSpPr>
          <p:nvPr/>
        </p:nvSpPr>
        <p:spPr bwMode="auto">
          <a:xfrm>
            <a:off x="8173022" y="3767038"/>
            <a:ext cx="0" cy="1584325"/>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2" name="Line 34"/>
          <p:cNvSpPr>
            <a:spLocks noChangeShapeType="1"/>
          </p:cNvSpPr>
          <p:nvPr/>
        </p:nvSpPr>
        <p:spPr bwMode="auto">
          <a:xfrm>
            <a:off x="5796535" y="4991001"/>
            <a:ext cx="431800" cy="503237"/>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5083" name="Line 35"/>
          <p:cNvSpPr>
            <a:spLocks noChangeShapeType="1"/>
          </p:cNvSpPr>
          <p:nvPr/>
        </p:nvSpPr>
        <p:spPr bwMode="auto">
          <a:xfrm flipV="1">
            <a:off x="3564510" y="4991001"/>
            <a:ext cx="503237" cy="107950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86396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71632"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Session </a:t>
            </a:r>
            <a:r>
              <a:rPr lang="zh-CN" altLang="en-US" dirty="0" smtClean="0">
                <a:latin typeface="Arial Unicode MS" pitchFamily="34" charset="-122"/>
                <a:ea typeface="Arial Unicode MS" pitchFamily="34" charset="-122"/>
                <a:cs typeface="Arial Unicode MS" pitchFamily="34" charset="-122"/>
              </a:rPr>
              <a:t>的 </a:t>
            </a:r>
            <a:r>
              <a:rPr lang="en-US" altLang="zh-CN" dirty="0" smtClean="0">
                <a:latin typeface="Arial Unicode MS" pitchFamily="34" charset="-122"/>
                <a:ea typeface="Arial Unicode MS" pitchFamily="34" charset="-122"/>
                <a:cs typeface="Arial Unicode MS" pitchFamily="34" charset="-122"/>
              </a:rPr>
              <a:t>delete() </a:t>
            </a:r>
            <a:r>
              <a:rPr lang="zh-CN" altLang="en-US" dirty="0" smtClean="0">
                <a:latin typeface="Arial Unicode MS" pitchFamily="34" charset="-122"/>
                <a:ea typeface="Arial Unicode MS" pitchFamily="34" charset="-122"/>
                <a:cs typeface="Arial Unicode MS" pitchFamily="34" charset="-122"/>
              </a:rPr>
              <a:t>方法</a:t>
            </a:r>
          </a:p>
        </p:txBody>
      </p:sp>
      <p:sp>
        <p:nvSpPr>
          <p:cNvPr id="46083" name="Rectangle 3"/>
          <p:cNvSpPr>
            <a:spLocks noGrp="1" noChangeArrowheads="1"/>
          </p:cNvSpPr>
          <p:nvPr>
            <p:ph type="body" idx="1"/>
          </p:nvPr>
        </p:nvSpPr>
        <p:spPr>
          <a:xfrm>
            <a:off x="144493" y="1653621"/>
            <a:ext cx="8856663" cy="482441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方法既可以删除一个游离对象</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也可以删除一个持久化对象</a:t>
            </a: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方法处理过程</a:t>
            </a:r>
          </a:p>
          <a:p>
            <a:pPr lvl="1" eaLnBrk="1" hangingPunct="1"/>
            <a:r>
              <a:rPr lang="zh-CN" altLang="en-US" sz="2000" dirty="0" smtClean="0">
                <a:latin typeface="Arial Unicode MS" pitchFamily="34" charset="-122"/>
                <a:ea typeface="Arial Unicode MS" pitchFamily="34" charset="-122"/>
                <a:cs typeface="Arial Unicode MS" pitchFamily="34" charset="-122"/>
              </a:rPr>
              <a:t>计划执行一条 </a:t>
            </a:r>
            <a:r>
              <a:rPr lang="en-US" altLang="zh-CN" sz="2000" dirty="0" smtClean="0">
                <a:latin typeface="Arial Unicode MS" pitchFamily="34" charset="-122"/>
                <a:ea typeface="Arial Unicode MS" pitchFamily="34" charset="-122"/>
                <a:cs typeface="Arial Unicode MS" pitchFamily="34" charset="-122"/>
              </a:rPr>
              <a:t>delete </a:t>
            </a:r>
            <a:r>
              <a:rPr lang="zh-CN" altLang="en-US" sz="2000" dirty="0" smtClean="0">
                <a:latin typeface="Arial Unicode MS" pitchFamily="34" charset="-122"/>
                <a:ea typeface="Arial Unicode MS" pitchFamily="34" charset="-122"/>
                <a:cs typeface="Arial Unicode MS" pitchFamily="34" charset="-122"/>
              </a:rPr>
              <a:t>语句</a:t>
            </a:r>
          </a:p>
          <a:p>
            <a:pPr lvl="1" eaLnBrk="1" hangingPunct="1"/>
            <a:r>
              <a:rPr lang="zh-CN" altLang="en-US" sz="2000" dirty="0" smtClean="0">
                <a:latin typeface="Arial Unicode MS" pitchFamily="34" charset="-122"/>
                <a:ea typeface="Arial Unicode MS" pitchFamily="34" charset="-122"/>
                <a:cs typeface="Arial Unicode MS" pitchFamily="34" charset="-122"/>
              </a:rPr>
              <a:t>把对象从 </a:t>
            </a:r>
            <a:r>
              <a:rPr lang="en-US" altLang="zh-CN" sz="2000" dirty="0" smtClean="0">
                <a:latin typeface="Arial Unicode MS" pitchFamily="34" charset="-122"/>
                <a:ea typeface="Arial Unicode MS" pitchFamily="34" charset="-122"/>
                <a:cs typeface="Arial Unicode MS" pitchFamily="34" charset="-122"/>
              </a:rPr>
              <a:t>Session </a:t>
            </a:r>
            <a:r>
              <a:rPr lang="zh-CN" altLang="en-US" sz="2000" dirty="0" smtClean="0">
                <a:latin typeface="Arial Unicode MS" pitchFamily="34" charset="-122"/>
                <a:ea typeface="Arial Unicode MS" pitchFamily="34" charset="-122"/>
                <a:cs typeface="Arial Unicode MS" pitchFamily="34" charset="-122"/>
              </a:rPr>
              <a:t>缓存中删除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该对象进入删除状态</a:t>
            </a:r>
            <a:r>
              <a:rPr lang="en-US" altLang="zh-CN" sz="20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smtClean="0">
                <a:latin typeface="Arial Unicode MS" pitchFamily="34" charset="-122"/>
                <a:ea typeface="Arial Unicode MS" pitchFamily="34" charset="-122"/>
                <a:cs typeface="Arial Unicode MS" pitchFamily="34" charset="-122"/>
              </a:rPr>
              <a:t>cfg.xml </a:t>
            </a:r>
            <a:r>
              <a:rPr lang="zh-CN" altLang="en-US" sz="2400" dirty="0" smtClean="0">
                <a:latin typeface="Arial Unicode MS" pitchFamily="34" charset="-122"/>
                <a:ea typeface="Arial Unicode MS" pitchFamily="34" charset="-122"/>
                <a:cs typeface="Arial Unicode MS" pitchFamily="34" charset="-122"/>
              </a:rPr>
              <a:t>配置文件中有一个 </a:t>
            </a:r>
            <a:r>
              <a:rPr lang="en-US" altLang="zh-CN" sz="2400" b="1" dirty="0" err="1" smtClean="0">
                <a:solidFill>
                  <a:srgbClr val="FF3300"/>
                </a:solidFill>
                <a:latin typeface="Arial Unicode MS" pitchFamily="34" charset="-122"/>
                <a:ea typeface="Arial Unicode MS" pitchFamily="34" charset="-122"/>
                <a:cs typeface="Arial Unicode MS" pitchFamily="34" charset="-122"/>
              </a:rPr>
              <a:t>hibernate.use_identifier_rollback</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其默认值为 </a:t>
            </a:r>
            <a:r>
              <a:rPr lang="en-US" altLang="zh-CN" sz="2400" dirty="0" smtClean="0">
                <a:latin typeface="Arial Unicode MS" pitchFamily="34" charset="-122"/>
                <a:ea typeface="Arial Unicode MS" pitchFamily="34" charset="-122"/>
                <a:cs typeface="Arial Unicode MS" pitchFamily="34" charset="-122"/>
              </a:rPr>
              <a:t>false, </a:t>
            </a:r>
            <a:r>
              <a:rPr lang="zh-CN" altLang="en-US" sz="2400" dirty="0" smtClean="0">
                <a:latin typeface="Arial Unicode MS" pitchFamily="34" charset="-122"/>
                <a:ea typeface="Arial Unicode MS" pitchFamily="34" charset="-122"/>
                <a:cs typeface="Arial Unicode MS" pitchFamily="34" charset="-122"/>
              </a:rPr>
              <a:t>若把它设为 </a:t>
            </a:r>
            <a:r>
              <a:rPr lang="en-US" altLang="zh-CN" sz="2400" dirty="0" smtClean="0">
                <a:latin typeface="Arial Unicode MS" pitchFamily="34" charset="-122"/>
                <a:ea typeface="Arial Unicode MS" pitchFamily="34" charset="-122"/>
                <a:cs typeface="Arial Unicode MS" pitchFamily="34" charset="-122"/>
              </a:rPr>
              <a:t>true, </a:t>
            </a:r>
            <a:r>
              <a:rPr lang="zh-CN" altLang="en-US" sz="2400" dirty="0" smtClean="0">
                <a:latin typeface="Arial Unicode MS" pitchFamily="34" charset="-122"/>
                <a:ea typeface="Arial Unicode MS" pitchFamily="34" charset="-122"/>
                <a:cs typeface="Arial Unicode MS" pitchFamily="34" charset="-122"/>
              </a:rPr>
              <a:t>将改变 </a:t>
            </a:r>
            <a:r>
              <a:rPr lang="en-US" altLang="zh-CN" sz="2400" dirty="0" smtClean="0">
                <a:latin typeface="Arial Unicode MS" pitchFamily="34" charset="-122"/>
                <a:ea typeface="Arial Unicode MS" pitchFamily="34" charset="-122"/>
                <a:cs typeface="Arial Unicode MS" pitchFamily="34" charset="-122"/>
              </a:rPr>
              <a:t>delete() </a:t>
            </a:r>
            <a:r>
              <a:rPr lang="zh-CN" altLang="en-US" sz="2400" dirty="0" smtClean="0">
                <a:latin typeface="Arial Unicode MS" pitchFamily="34" charset="-122"/>
                <a:ea typeface="Arial Unicode MS" pitchFamily="34" charset="-122"/>
                <a:cs typeface="Arial Unicode MS" pitchFamily="34" charset="-122"/>
              </a:rPr>
              <a:t>方法的运行行为</a:t>
            </a:r>
            <a:r>
              <a:rPr lang="en-US" altLang="zh-CN" sz="2400" dirty="0" smtClean="0">
                <a:latin typeface="Arial Unicode MS" pitchFamily="34" charset="-122"/>
                <a:ea typeface="Arial Unicode MS" pitchFamily="34" charset="-122"/>
                <a:cs typeface="Arial Unicode MS" pitchFamily="34" charset="-122"/>
              </a:rPr>
              <a:t>: delete() </a:t>
            </a:r>
            <a:r>
              <a:rPr lang="zh-CN" altLang="en-US" sz="2400" dirty="0" smtClean="0">
                <a:latin typeface="Arial Unicode MS" pitchFamily="34" charset="-122"/>
                <a:ea typeface="Arial Unicode MS" pitchFamily="34" charset="-122"/>
                <a:cs typeface="Arial Unicode MS" pitchFamily="34" charset="-122"/>
              </a:rPr>
              <a:t>方法会把持久化对象或游离对象的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设置为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使它们变为临时对象</a:t>
            </a:r>
          </a:p>
        </p:txBody>
      </p:sp>
    </p:spTree>
    <p:extLst>
      <p:ext uri="{BB962C8B-B14F-4D97-AF65-F5344CB8AC3E}">
        <p14:creationId xmlns:p14="http://schemas.microsoft.com/office/powerpoint/2010/main" val="1536248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71600" y="629816"/>
            <a:ext cx="7772400" cy="1143000"/>
          </a:xfrm>
        </p:spPr>
        <p:txBody>
          <a:bodyPr>
            <a:normAutofit/>
          </a:bodyPr>
          <a:lstStyle/>
          <a:p>
            <a:pPr eaLnBrk="1" hangingPunct="1"/>
            <a:r>
              <a:rPr lang="zh-CN" altLang="en-US" sz="4000" dirty="0" smtClean="0">
                <a:latin typeface="Arial Unicode MS" pitchFamily="34" charset="-122"/>
                <a:ea typeface="Arial Unicode MS" pitchFamily="34" charset="-122"/>
                <a:cs typeface="Arial Unicode MS" pitchFamily="34" charset="-122"/>
              </a:rPr>
              <a:t>通过 </a:t>
            </a:r>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调用存储过程</a:t>
            </a:r>
          </a:p>
        </p:txBody>
      </p:sp>
      <p:sp>
        <p:nvSpPr>
          <p:cNvPr id="54275" name="Rectangle 3"/>
          <p:cNvSpPr>
            <a:spLocks noGrp="1" noChangeArrowheads="1"/>
          </p:cNvSpPr>
          <p:nvPr>
            <p:ph type="body" idx="1"/>
          </p:nvPr>
        </p:nvSpPr>
        <p:spPr>
          <a:xfrm>
            <a:off x="250825" y="1772816"/>
            <a:ext cx="864235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接口</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直接通过 </a:t>
            </a:r>
            <a:r>
              <a:rPr lang="en-US" altLang="zh-CN" sz="2400" dirty="0" smtClean="0">
                <a:latin typeface="Arial Unicode MS" pitchFamily="34" charset="-122"/>
                <a:ea typeface="Arial Unicode MS" pitchFamily="34" charset="-122"/>
                <a:cs typeface="Arial Unicode MS" pitchFamily="34" charset="-122"/>
              </a:rPr>
              <a:t>JDBC API </a:t>
            </a:r>
            <a:r>
              <a:rPr lang="zh-CN" altLang="en-US" sz="2400" dirty="0" smtClean="0">
                <a:latin typeface="Arial Unicode MS" pitchFamily="34" charset="-122"/>
                <a:ea typeface="Arial Unicode MS" pitchFamily="34" charset="-122"/>
                <a:cs typeface="Arial Unicode MS" pitchFamily="34" charset="-122"/>
              </a:rPr>
              <a:t>来访问数据库的操作</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marL="0" indent="0" eaLnBrk="1" hangingPunct="1">
              <a:buNone/>
            </a:pPr>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的 </a:t>
            </a:r>
            <a:r>
              <a:rPr lang="en-US" altLang="zh-CN" sz="2400" dirty="0" err="1" smtClean="0">
                <a:latin typeface="Arial Unicode MS" pitchFamily="34" charset="-122"/>
                <a:ea typeface="Arial Unicode MS" pitchFamily="34" charset="-122"/>
                <a:cs typeface="Arial Unicode MS" pitchFamily="34" charset="-122"/>
              </a:rPr>
              <a:t>doWork</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方法用于执行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对象指定的操作</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即调用 </a:t>
            </a:r>
            <a:r>
              <a:rPr lang="en-US" altLang="zh-CN" sz="2400" dirty="0" smtClean="0">
                <a:latin typeface="Arial Unicode MS" pitchFamily="34" charset="-122"/>
                <a:ea typeface="Arial Unicode MS" pitchFamily="34" charset="-122"/>
                <a:cs typeface="Arial Unicode MS" pitchFamily="34" charset="-122"/>
              </a:rPr>
              <a:t>Work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 Session </a:t>
            </a:r>
            <a:r>
              <a:rPr lang="zh-CN" altLang="en-US" sz="2400" dirty="0" smtClean="0">
                <a:latin typeface="Arial Unicode MS" pitchFamily="34" charset="-122"/>
                <a:ea typeface="Arial Unicode MS" pitchFamily="34" charset="-122"/>
                <a:cs typeface="Arial Unicode MS" pitchFamily="34" charset="-122"/>
              </a:rPr>
              <a:t>会把当前使用的数据库连接传递给 </a:t>
            </a:r>
            <a:r>
              <a:rPr lang="en-US" altLang="zh-CN" sz="2400" dirty="0" smtClean="0">
                <a:latin typeface="Arial Unicode MS" pitchFamily="34" charset="-122"/>
                <a:ea typeface="Arial Unicode MS" pitchFamily="34" charset="-122"/>
                <a:cs typeface="Arial Unicode MS" pitchFamily="34" charset="-122"/>
              </a:rPr>
              <a:t>execute() </a:t>
            </a:r>
            <a:r>
              <a:rPr lang="zh-CN" altLang="en-US" sz="2400" dirty="0" smtClean="0">
                <a:latin typeface="Arial Unicode MS" pitchFamily="34" charset="-122"/>
                <a:ea typeface="Arial Unicode MS" pitchFamily="34" charset="-122"/>
                <a:cs typeface="Arial Unicode MS" pitchFamily="34" charset="-122"/>
              </a:rPr>
              <a:t>方法</a:t>
            </a:r>
            <a:r>
              <a:rPr lang="en-US" altLang="zh-CN" sz="2400" dirty="0" smtClean="0">
                <a:latin typeface="Arial Unicode MS" pitchFamily="34" charset="-122"/>
                <a:ea typeface="Arial Unicode MS" pitchFamily="34" charset="-122"/>
                <a:cs typeface="Arial Unicode MS" pitchFamily="34" charset="-122"/>
              </a:rPr>
              <a:t>.</a:t>
            </a:r>
          </a:p>
        </p:txBody>
      </p:sp>
      <p:pic>
        <p:nvPicPr>
          <p:cNvPr id="54276" name="Picture 4"/>
          <p:cNvPicPr>
            <a:picLocks noChangeAspect="1" noChangeArrowheads="1"/>
          </p:cNvPicPr>
          <p:nvPr/>
        </p:nvPicPr>
        <p:blipFill>
          <a:blip r:embed="rId2"/>
          <a:srcRect/>
          <a:stretch>
            <a:fillRect/>
          </a:stretch>
        </p:blipFill>
        <p:spPr bwMode="auto">
          <a:xfrm>
            <a:off x="611560" y="2314154"/>
            <a:ext cx="6192837" cy="847725"/>
          </a:xfrm>
          <a:prstGeom prst="rect">
            <a:avLst/>
          </a:prstGeom>
          <a:noFill/>
          <a:ln w="9525">
            <a:noFill/>
            <a:miter lim="800000"/>
            <a:headEnd/>
            <a:tailEnd/>
          </a:ln>
        </p:spPr>
      </p:pic>
      <p:pic>
        <p:nvPicPr>
          <p:cNvPr id="54277" name="Picture 5"/>
          <p:cNvPicPr>
            <a:picLocks noChangeAspect="1" noChangeArrowheads="1"/>
          </p:cNvPicPr>
          <p:nvPr/>
        </p:nvPicPr>
        <p:blipFill>
          <a:blip r:embed="rId3"/>
          <a:srcRect/>
          <a:stretch>
            <a:fillRect/>
          </a:stretch>
        </p:blipFill>
        <p:spPr bwMode="auto">
          <a:xfrm>
            <a:off x="756121" y="4474394"/>
            <a:ext cx="6480175" cy="2054225"/>
          </a:xfrm>
          <a:prstGeom prst="rect">
            <a:avLst/>
          </a:prstGeom>
          <a:noFill/>
          <a:ln w="9525">
            <a:noFill/>
            <a:miter lim="800000"/>
            <a:headEnd/>
            <a:tailEnd/>
          </a:ln>
        </p:spPr>
      </p:pic>
    </p:spTree>
    <p:extLst>
      <p:ext uri="{BB962C8B-B14F-4D97-AF65-F5344CB8AC3E}">
        <p14:creationId xmlns:p14="http://schemas.microsoft.com/office/powerpoint/2010/main" val="2540571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30532" y="413792"/>
            <a:ext cx="7449980" cy="1143000"/>
          </a:xfrm>
        </p:spPr>
        <p:txBody>
          <a:bodyPr>
            <a:normAutofit/>
          </a:bodyPr>
          <a:lstStyle/>
          <a:p>
            <a:pPr eaLnBrk="1" hangingPunct="1"/>
            <a:r>
              <a:rPr lang="en-US" altLang="zh-CN" sz="4000" dirty="0" smtClean="0">
                <a:latin typeface="Arial Unicode MS" pitchFamily="34" charset="-122"/>
                <a:ea typeface="Arial Unicode MS" pitchFamily="34" charset="-122"/>
                <a:cs typeface="Arial Unicode MS" pitchFamily="34" charset="-122"/>
              </a:rPr>
              <a:t>Hibernate </a:t>
            </a:r>
            <a:r>
              <a:rPr lang="zh-CN" altLang="en-US" sz="4000" dirty="0" smtClean="0">
                <a:latin typeface="Arial Unicode MS" pitchFamily="34" charset="-122"/>
                <a:ea typeface="Arial Unicode MS" pitchFamily="34" charset="-122"/>
                <a:cs typeface="Arial Unicode MS" pitchFamily="34" charset="-122"/>
              </a:rPr>
              <a:t>与触发器协同工作</a:t>
            </a:r>
          </a:p>
        </p:txBody>
      </p:sp>
      <p:sp>
        <p:nvSpPr>
          <p:cNvPr id="49155" name="Rectangle 3"/>
          <p:cNvSpPr>
            <a:spLocks noGrp="1" noChangeArrowheads="1"/>
          </p:cNvSpPr>
          <p:nvPr>
            <p:ph type="body" idx="1"/>
          </p:nvPr>
        </p:nvSpPr>
        <p:spPr>
          <a:xfrm>
            <a:off x="168275" y="1330151"/>
            <a:ext cx="8713788" cy="5483225"/>
          </a:xfrm>
        </p:spPr>
        <p:txBody>
          <a:bodyPr/>
          <a:lstStyle/>
          <a:p>
            <a:pPr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与数据库中的触发器协同工作时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会造成两类问题</a:t>
            </a:r>
          </a:p>
          <a:p>
            <a:pPr lvl="1" eaLnBrk="1" hangingPunct="1"/>
            <a:r>
              <a:rPr lang="zh-CN" altLang="en-US" sz="1800" dirty="0" smtClean="0">
                <a:latin typeface="Arial Unicode MS" pitchFamily="34" charset="-122"/>
                <a:ea typeface="Arial Unicode MS" pitchFamily="34" charset="-122"/>
                <a:cs typeface="Arial Unicode MS" pitchFamily="34" charset="-122"/>
              </a:rPr>
              <a:t>触发器使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的缓存中的持久化对象与数据库中对应的数据不一致</a:t>
            </a:r>
            <a:r>
              <a:rPr lang="en-US" altLang="zh-CN" sz="1800" dirty="0" smtClean="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触发器运行在数据库中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它执行的操作对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是透明的</a:t>
            </a:r>
          </a:p>
          <a:p>
            <a:pPr lvl="1" eaLnBrk="1" hangingPunct="1"/>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方法盲目地激发触发器</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无论游离对象的属性是否发生变化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都会执行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语句会激发数据库中相应的触发器</a:t>
            </a:r>
          </a:p>
          <a:p>
            <a:pPr eaLnBrk="1" hangingPunct="1"/>
            <a:r>
              <a:rPr lang="zh-CN" altLang="en-US" sz="2000" dirty="0" smtClean="0">
                <a:latin typeface="Arial Unicode MS" pitchFamily="34" charset="-122"/>
                <a:ea typeface="Arial Unicode MS" pitchFamily="34" charset="-122"/>
                <a:cs typeface="Arial Unicode MS" pitchFamily="34" charset="-122"/>
              </a:rPr>
              <a:t>解决方案</a:t>
            </a:r>
            <a:r>
              <a:rPr lang="en-US" altLang="zh-CN" sz="2000" dirty="0" smtClean="0">
                <a:latin typeface="Arial Unicode MS" pitchFamily="34" charset="-122"/>
                <a:ea typeface="Arial Unicode MS" pitchFamily="34" charset="-122"/>
                <a:cs typeface="Arial Unicode MS" pitchFamily="34" charset="-122"/>
              </a:rPr>
              <a:t>: </a:t>
            </a:r>
          </a:p>
          <a:p>
            <a:pPr lvl="1" eaLnBrk="1" hangingPunct="1"/>
            <a:r>
              <a:rPr lang="zh-CN" altLang="en-US" sz="1800" dirty="0" smtClean="0">
                <a:latin typeface="Arial Unicode MS" pitchFamily="34" charset="-122"/>
                <a:ea typeface="Arial Unicode MS" pitchFamily="34" charset="-122"/>
                <a:cs typeface="Arial Unicode MS" pitchFamily="34" charset="-122"/>
              </a:rPr>
              <a:t>在执行完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的相关操作后</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立即调用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flush()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迫使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的缓存与数据库同步</a:t>
            </a:r>
            <a:r>
              <a:rPr lang="en-US" altLang="zh-CN" sz="1800" dirty="0" smtClean="0">
                <a:latin typeface="Arial Unicode MS" pitchFamily="34" charset="-122"/>
                <a:ea typeface="Arial Unicode MS" pitchFamily="34" charset="-122"/>
                <a:cs typeface="Arial Unicode MS" pitchFamily="34" charset="-122"/>
              </a:rPr>
              <a:t>(refresh() </a:t>
            </a:r>
            <a:r>
              <a:rPr lang="zh-CN" altLang="en-US" sz="1800" dirty="0" smtClean="0">
                <a:latin typeface="Arial Unicode MS" pitchFamily="34" charset="-122"/>
                <a:ea typeface="Arial Unicode MS" pitchFamily="34" charset="-122"/>
                <a:cs typeface="Arial Unicode MS" pitchFamily="34" charset="-122"/>
              </a:rPr>
              <a:t>方法重新从数据库中加载对象</a:t>
            </a:r>
            <a:r>
              <a:rPr lang="en-US" altLang="zh-CN" sz="1800" dirty="0" smtClean="0">
                <a:latin typeface="Arial Unicode MS" pitchFamily="34" charset="-122"/>
                <a:ea typeface="Arial Unicode MS" pitchFamily="34" charset="-122"/>
                <a:cs typeface="Arial Unicode MS" pitchFamily="34" charset="-122"/>
              </a:rPr>
              <a:t>)</a:t>
            </a: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endParaRPr lang="en-US" altLang="zh-CN" sz="1800" dirty="0" smtClean="0">
              <a:latin typeface="Arial Unicode MS" pitchFamily="34" charset="-122"/>
              <a:ea typeface="Arial Unicode MS" pitchFamily="34" charset="-122"/>
              <a:cs typeface="Arial Unicode MS" pitchFamily="34" charset="-122"/>
            </a:endParaRPr>
          </a:p>
          <a:p>
            <a:pPr lvl="1" eaLnBrk="1" hangingPunct="1"/>
            <a:r>
              <a:rPr lang="zh-CN" altLang="en-US" sz="1800" dirty="0" smtClean="0">
                <a:latin typeface="Arial Unicode MS" pitchFamily="34" charset="-122"/>
                <a:ea typeface="Arial Unicode MS" pitchFamily="34" charset="-122"/>
                <a:cs typeface="Arial Unicode MS" pitchFamily="34" charset="-122"/>
              </a:rPr>
              <a:t>在映射文件的的 </a:t>
            </a:r>
            <a:r>
              <a:rPr lang="en-US" altLang="zh-CN" sz="1800" dirty="0" smtClean="0">
                <a:latin typeface="Arial Unicode MS" pitchFamily="34" charset="-122"/>
                <a:ea typeface="Arial Unicode MS" pitchFamily="34" charset="-122"/>
                <a:cs typeface="Arial Unicode MS" pitchFamily="34" charset="-122"/>
              </a:rPr>
              <a:t>&lt;class&gt; </a:t>
            </a:r>
            <a:r>
              <a:rPr lang="zh-CN" altLang="en-US" sz="1800" dirty="0" smtClean="0">
                <a:latin typeface="Arial Unicode MS" pitchFamily="34" charset="-122"/>
                <a:ea typeface="Arial Unicode MS" pitchFamily="34" charset="-122"/>
                <a:cs typeface="Arial Unicode MS" pitchFamily="34" charset="-122"/>
              </a:rPr>
              <a:t>元素中设置 </a:t>
            </a:r>
            <a:r>
              <a:rPr lang="en-US" altLang="zh-CN" sz="1800" dirty="0" smtClean="0">
                <a:latin typeface="Arial Unicode MS" pitchFamily="34" charset="-122"/>
                <a:ea typeface="Arial Unicode MS" pitchFamily="34" charset="-122"/>
                <a:cs typeface="Arial Unicode MS" pitchFamily="34" charset="-122"/>
              </a:rPr>
              <a:t>select-before-update </a:t>
            </a:r>
            <a:r>
              <a:rPr lang="zh-CN" altLang="en-US" sz="1800" dirty="0" smtClean="0">
                <a:latin typeface="Arial Unicode MS" pitchFamily="34" charset="-122"/>
                <a:ea typeface="Arial Unicode MS" pitchFamily="34" charset="-122"/>
                <a:cs typeface="Arial Unicode MS" pitchFamily="34" charset="-122"/>
              </a:rPr>
              <a:t>属性</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当 </a:t>
            </a:r>
            <a:r>
              <a:rPr lang="en-US" altLang="zh-CN" sz="1800" dirty="0" smtClean="0">
                <a:latin typeface="Arial Unicode MS" pitchFamily="34" charset="-122"/>
                <a:ea typeface="Arial Unicode MS" pitchFamily="34" charset="-122"/>
                <a:cs typeface="Arial Unicode MS" pitchFamily="34" charset="-122"/>
              </a:rPr>
              <a:t>Session </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err="1" smtClean="0">
                <a:latin typeface="Arial Unicode MS" pitchFamily="34" charset="-122"/>
                <a:ea typeface="Arial Unicode MS" pitchFamily="34" charset="-122"/>
                <a:cs typeface="Arial Unicode MS" pitchFamily="34" charset="-122"/>
              </a:rPr>
              <a:t>saveOrUpdate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方法更新一个游离对象时</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会先执行 </a:t>
            </a:r>
            <a:r>
              <a:rPr lang="en-US" altLang="zh-CN" sz="1800" dirty="0" smtClean="0">
                <a:latin typeface="Arial Unicode MS" pitchFamily="34" charset="-122"/>
                <a:ea typeface="Arial Unicode MS" pitchFamily="34" charset="-122"/>
                <a:cs typeface="Arial Unicode MS" pitchFamily="34" charset="-122"/>
              </a:rPr>
              <a:t>Select </a:t>
            </a:r>
            <a:r>
              <a:rPr lang="zh-CN" altLang="en-US" sz="1800" dirty="0" smtClean="0">
                <a:latin typeface="Arial Unicode MS" pitchFamily="34" charset="-122"/>
                <a:ea typeface="Arial Unicode MS" pitchFamily="34" charset="-122"/>
                <a:cs typeface="Arial Unicode MS" pitchFamily="34" charset="-122"/>
              </a:rPr>
              <a:t>语句</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获得当前游离对象在数据库中的最新数据</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只有在不一致的情况下才会执行 </a:t>
            </a:r>
            <a:r>
              <a:rPr lang="en-US" altLang="zh-CN" sz="1800" dirty="0" smtClean="0">
                <a:latin typeface="Arial Unicode MS" pitchFamily="34" charset="-122"/>
                <a:ea typeface="Arial Unicode MS" pitchFamily="34" charset="-122"/>
                <a:cs typeface="Arial Unicode MS" pitchFamily="34" charset="-122"/>
              </a:rPr>
              <a:t>update </a:t>
            </a:r>
            <a:r>
              <a:rPr lang="zh-CN" altLang="en-US" sz="1800" dirty="0" smtClean="0">
                <a:latin typeface="Arial Unicode MS" pitchFamily="34" charset="-122"/>
                <a:ea typeface="Arial Unicode MS" pitchFamily="34" charset="-122"/>
                <a:cs typeface="Arial Unicode MS" pitchFamily="34" charset="-122"/>
              </a:rPr>
              <a:t>语句</a:t>
            </a:r>
          </a:p>
        </p:txBody>
      </p:sp>
      <p:sp>
        <p:nvSpPr>
          <p:cNvPr id="49156" name="Rectangle 4"/>
          <p:cNvSpPr>
            <a:spLocks noChangeArrowheads="1"/>
          </p:cNvSpPr>
          <p:nvPr/>
        </p:nvSpPr>
        <p:spPr bwMode="auto">
          <a:xfrm>
            <a:off x="1033437" y="4029598"/>
            <a:ext cx="2087563" cy="1368425"/>
          </a:xfrm>
          <a:prstGeom prst="rect">
            <a:avLst/>
          </a:prstGeom>
          <a:noFill/>
          <a:ln w="9525">
            <a:solidFill>
              <a:schemeClr val="tx1"/>
            </a:solidFill>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7" name="AutoShape 5"/>
          <p:cNvSpPr>
            <a:spLocks noChangeArrowheads="1"/>
          </p:cNvSpPr>
          <p:nvPr/>
        </p:nvSpPr>
        <p:spPr bwMode="auto">
          <a:xfrm>
            <a:off x="6062637" y="3947048"/>
            <a:ext cx="1655763" cy="1462088"/>
          </a:xfrm>
          <a:prstGeom prst="can">
            <a:avLst>
              <a:gd name="adj" fmla="val 25000"/>
            </a:avLst>
          </a:prstGeom>
          <a:noFill/>
          <a:ln w="9525">
            <a:solidFill>
              <a:schemeClr val="tx1"/>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49158" name="Text Box 6"/>
          <p:cNvSpPr txBox="1">
            <a:spLocks noChangeArrowheads="1"/>
          </p:cNvSpPr>
          <p:nvPr/>
        </p:nvSpPr>
        <p:spPr bwMode="auto">
          <a:xfrm>
            <a:off x="1000100" y="4012136"/>
            <a:ext cx="865187"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内存</a:t>
            </a:r>
          </a:p>
        </p:txBody>
      </p:sp>
      <p:sp>
        <p:nvSpPr>
          <p:cNvPr id="49159" name="Text Box 7"/>
          <p:cNvSpPr txBox="1">
            <a:spLocks noChangeArrowheads="1"/>
          </p:cNvSpPr>
          <p:nvPr/>
        </p:nvSpPr>
        <p:spPr bwMode="auto">
          <a:xfrm>
            <a:off x="6040412" y="4258198"/>
            <a:ext cx="1223963" cy="304800"/>
          </a:xfrm>
          <a:prstGeom prst="rect">
            <a:avLst/>
          </a:prstGeom>
          <a:noFill/>
          <a:ln w="9525">
            <a:noFill/>
            <a:miter lim="800000"/>
            <a:headEnd/>
            <a:tailEnd/>
          </a:ln>
        </p:spPr>
        <p:txBody>
          <a:bodyPr>
            <a:spAutoFit/>
          </a:bodyPr>
          <a:lstStyle/>
          <a:p>
            <a:pPr>
              <a:spcBef>
                <a:spcPct val="50000"/>
              </a:spcBef>
            </a:pPr>
            <a:r>
              <a:rPr lang="zh-CN" altLang="en-US" sz="1400">
                <a:latin typeface="Arial Unicode MS" pitchFamily="34" charset="-122"/>
                <a:ea typeface="Arial Unicode MS" pitchFamily="34" charset="-122"/>
                <a:cs typeface="Arial Unicode MS" pitchFamily="34" charset="-122"/>
              </a:rPr>
              <a:t>数据库</a:t>
            </a:r>
          </a:p>
        </p:txBody>
      </p:sp>
      <p:sp>
        <p:nvSpPr>
          <p:cNvPr id="49160" name="AutoShape 8"/>
          <p:cNvSpPr>
            <a:spLocks noChangeArrowheads="1"/>
          </p:cNvSpPr>
          <p:nvPr/>
        </p:nvSpPr>
        <p:spPr bwMode="auto">
          <a:xfrm>
            <a:off x="1316012" y="4677298"/>
            <a:ext cx="1366838" cy="504825"/>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对象</a:t>
            </a:r>
          </a:p>
        </p:txBody>
      </p:sp>
      <p:sp>
        <p:nvSpPr>
          <p:cNvPr id="49161" name="AutoShape 9"/>
          <p:cNvSpPr>
            <a:spLocks noChangeArrowheads="1"/>
          </p:cNvSpPr>
          <p:nvPr/>
        </p:nvSpPr>
        <p:spPr bwMode="auto">
          <a:xfrm>
            <a:off x="6207100" y="4689998"/>
            <a:ext cx="1417637" cy="503238"/>
          </a:xfrm>
          <a:prstGeom prst="roundRect">
            <a:avLst>
              <a:gd name="adj" fmla="val 16667"/>
            </a:avLst>
          </a:prstGeom>
          <a:solidFill>
            <a:srgbClr val="33CCFF"/>
          </a:solidFill>
          <a:ln w="9525">
            <a:solidFill>
              <a:schemeClr val="tx1"/>
            </a:solidFill>
            <a:round/>
            <a:headEnd/>
            <a:tailEnd/>
          </a:ln>
        </p:spPr>
        <p:txBody>
          <a:bodyPr wrap="none" anchor="ctr"/>
          <a:lstStyle/>
          <a:p>
            <a:pPr algn="ctr"/>
            <a:r>
              <a:rPr lang="en-US" altLang="zh-CN" sz="1400">
                <a:latin typeface="Arial Unicode MS" pitchFamily="34" charset="-122"/>
                <a:ea typeface="Arial Unicode MS" pitchFamily="34" charset="-122"/>
                <a:cs typeface="Arial Unicode MS" pitchFamily="34" charset="-122"/>
              </a:rPr>
              <a:t>news </a:t>
            </a:r>
            <a:r>
              <a:rPr lang="zh-CN" altLang="en-US" sz="1400">
                <a:latin typeface="Arial Unicode MS" pitchFamily="34" charset="-122"/>
                <a:ea typeface="Arial Unicode MS" pitchFamily="34" charset="-122"/>
                <a:cs typeface="Arial Unicode MS" pitchFamily="34" charset="-122"/>
              </a:rPr>
              <a:t>记录</a:t>
            </a:r>
          </a:p>
        </p:txBody>
      </p:sp>
      <p:sp>
        <p:nvSpPr>
          <p:cNvPr id="49162" name="Line 10"/>
          <p:cNvSpPr>
            <a:spLocks noChangeShapeType="1"/>
          </p:cNvSpPr>
          <p:nvPr/>
        </p:nvSpPr>
        <p:spPr bwMode="auto">
          <a:xfrm>
            <a:off x="2749525" y="4832873"/>
            <a:ext cx="3384550"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49163" name="Text Box 11"/>
          <p:cNvSpPr txBox="1">
            <a:spLocks noChangeArrowheads="1"/>
          </p:cNvSpPr>
          <p:nvPr/>
        </p:nvSpPr>
        <p:spPr bwMode="auto">
          <a:xfrm>
            <a:off x="3975075" y="44740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flush()</a:t>
            </a:r>
          </a:p>
        </p:txBody>
      </p:sp>
      <p:sp>
        <p:nvSpPr>
          <p:cNvPr id="49164" name="Text Box 12"/>
          <p:cNvSpPr txBox="1">
            <a:spLocks noChangeArrowheads="1"/>
          </p:cNvSpPr>
          <p:nvPr/>
        </p:nvSpPr>
        <p:spPr bwMode="auto">
          <a:xfrm>
            <a:off x="3975075" y="5032898"/>
            <a:ext cx="865187" cy="304800"/>
          </a:xfrm>
          <a:prstGeom prst="rect">
            <a:avLst/>
          </a:prstGeom>
          <a:noFill/>
          <a:ln w="9525">
            <a:noFill/>
            <a:miter lim="800000"/>
            <a:headEnd/>
            <a:tailEnd/>
          </a:ln>
        </p:spPr>
        <p:txBody>
          <a:bodyPr>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reflesh()</a:t>
            </a:r>
          </a:p>
        </p:txBody>
      </p:sp>
      <p:sp>
        <p:nvSpPr>
          <p:cNvPr id="49165" name="Line 13"/>
          <p:cNvSpPr>
            <a:spLocks noChangeShapeType="1"/>
          </p:cNvSpPr>
          <p:nvPr/>
        </p:nvSpPr>
        <p:spPr bwMode="auto">
          <a:xfrm flipH="1">
            <a:off x="2822550" y="5050361"/>
            <a:ext cx="32400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51488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en-US" altLang="zh-CN" sz="4400" dirty="0" smtClean="0">
                <a:latin typeface="Arial Unicode MS" pitchFamily="34" charset="-122"/>
                <a:ea typeface="Arial Unicode MS" pitchFamily="34" charset="-122"/>
                <a:cs typeface="Arial Unicode MS" pitchFamily="34" charset="-122"/>
              </a:rPr>
              <a:t>Hibernate </a:t>
            </a:r>
            <a:r>
              <a:rPr lang="zh-CN" altLang="en-US" sz="4400" dirty="0" smtClean="0">
                <a:latin typeface="Arial Unicode MS" pitchFamily="34" charset="-122"/>
                <a:ea typeface="Arial Unicode MS" pitchFamily="34" charset="-122"/>
                <a:cs typeface="Arial Unicode MS" pitchFamily="34" charset="-122"/>
              </a:rPr>
              <a:t>的配置文件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42791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0413" y="613352"/>
            <a:ext cx="7772400" cy="1143000"/>
          </a:xfrm>
        </p:spPr>
        <p:txBody>
          <a:bodyPr/>
          <a:lstStyle/>
          <a:p>
            <a:pPr eaLnBrk="1" hangingPunct="1"/>
            <a:r>
              <a:rPr lang="en-US" altLang="zh-CN" b="1" smtClean="0">
                <a:latin typeface="Arial Unicode MS" pitchFamily="34" charset="-122"/>
                <a:ea typeface="Arial Unicode MS" pitchFamily="34" charset="-122"/>
                <a:cs typeface="Arial Unicode MS" pitchFamily="34" charset="-122"/>
              </a:rPr>
              <a:t>Hibernate</a:t>
            </a:r>
            <a:r>
              <a:rPr lang="zh-CN" altLang="en-US" b="1" smtClean="0">
                <a:latin typeface="Arial Unicode MS" pitchFamily="34" charset="-122"/>
                <a:ea typeface="Arial Unicode MS" pitchFamily="34" charset="-122"/>
                <a:cs typeface="Arial Unicode MS" pitchFamily="34" charset="-122"/>
              </a:rPr>
              <a:t>配置文件</a:t>
            </a:r>
            <a:r>
              <a:rPr lang="zh-CN" altLang="en-US" smtClean="0">
                <a:latin typeface="Arial Unicode MS" pitchFamily="34" charset="-122"/>
                <a:ea typeface="Arial Unicode MS" pitchFamily="34" charset="-122"/>
                <a:cs typeface="Arial Unicode MS" pitchFamily="34" charset="-122"/>
              </a:rPr>
              <a:t> </a:t>
            </a:r>
          </a:p>
        </p:txBody>
      </p:sp>
      <p:sp>
        <p:nvSpPr>
          <p:cNvPr id="5123" name="Rectangle 3"/>
          <p:cNvSpPr>
            <a:spLocks noGrp="1" noChangeArrowheads="1"/>
          </p:cNvSpPr>
          <p:nvPr>
            <p:ph type="body" idx="1"/>
          </p:nvPr>
        </p:nvSpPr>
        <p:spPr>
          <a:xfrm>
            <a:off x="251520" y="1909893"/>
            <a:ext cx="8569076" cy="2671235"/>
          </a:xfrm>
        </p:spPr>
        <p:txBody>
          <a:bodyPr>
            <a:no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配置文件主要用于配置数据库连接和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运行时所需的各种属性</a:t>
            </a:r>
          </a:p>
          <a:p>
            <a:pPr eaLnBrk="1" hangingPunct="1"/>
            <a:r>
              <a:rPr lang="zh-CN" altLang="en-US" sz="2400" dirty="0" smtClean="0">
                <a:latin typeface="Arial Unicode MS" pitchFamily="34" charset="-122"/>
                <a:ea typeface="Arial Unicode MS" pitchFamily="34" charset="-122"/>
                <a:cs typeface="Arial Unicode MS" pitchFamily="34" charset="-122"/>
              </a:rPr>
              <a:t>每个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配置文件对应一个 </a:t>
            </a:r>
            <a:r>
              <a:rPr lang="en-US" altLang="zh-CN" sz="2400" dirty="0" smtClean="0">
                <a:latin typeface="Arial Unicode MS" pitchFamily="34" charset="-122"/>
                <a:ea typeface="Arial Unicode MS" pitchFamily="34" charset="-122"/>
                <a:cs typeface="Arial Unicode MS" pitchFamily="34" charset="-122"/>
              </a:rPr>
              <a:t>Configuration </a:t>
            </a:r>
            <a:r>
              <a:rPr lang="zh-CN" altLang="en-US" sz="2400" dirty="0" smtClean="0">
                <a:latin typeface="Arial Unicode MS" pitchFamily="34" charset="-122"/>
                <a:ea typeface="Arial Unicode MS" pitchFamily="34" charset="-122"/>
                <a:cs typeface="Arial Unicode MS" pitchFamily="34" charset="-122"/>
              </a:rPr>
              <a:t>对象</a:t>
            </a:r>
          </a:p>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配置文件可以有两种格式</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err="1" smtClean="0">
                <a:latin typeface="Arial Unicode MS" pitchFamily="34" charset="-122"/>
                <a:ea typeface="Arial Unicode MS" pitchFamily="34" charset="-122"/>
                <a:cs typeface="Arial Unicode MS" pitchFamily="34" charset="-122"/>
              </a:rPr>
              <a:t>hibernate.properties</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hibernate.cfg.xml</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803316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7388" y="60937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6147" name="Rectangle 3"/>
          <p:cNvSpPr>
            <a:spLocks noGrp="1" noChangeArrowheads="1"/>
          </p:cNvSpPr>
          <p:nvPr>
            <p:ph type="body" idx="1"/>
          </p:nvPr>
        </p:nvSpPr>
        <p:spPr>
          <a:xfrm>
            <a:off x="250825" y="1690464"/>
            <a:ext cx="8569325" cy="41148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JDBC </a:t>
            </a:r>
            <a:r>
              <a:rPr lang="zh-CN" altLang="en-US" dirty="0" smtClean="0">
                <a:latin typeface="Arial Unicode MS" pitchFamily="34" charset="-122"/>
                <a:ea typeface="Arial Unicode MS" pitchFamily="34" charset="-122"/>
                <a:cs typeface="Arial Unicode MS" pitchFamily="34" charset="-122"/>
              </a:rPr>
              <a:t>连接属性</a:t>
            </a:r>
          </a:p>
          <a:p>
            <a:pPr lvl="1" eaLnBrk="1" hangingPunct="1"/>
            <a:r>
              <a:rPr lang="en-US" altLang="zh-CN" sz="2400" dirty="0" smtClean="0">
                <a:latin typeface="Arial Unicode MS" pitchFamily="34" charset="-122"/>
                <a:ea typeface="Arial Unicode MS" pitchFamily="34" charset="-122"/>
                <a:cs typeface="Arial Unicode MS" pitchFamily="34" charset="-122"/>
              </a:rPr>
              <a:t>connection.url</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URL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connection.username</a:t>
            </a:r>
            <a:r>
              <a:rPr lang="zh-CN" altLang="en-US" sz="2400" dirty="0" smtClean="0">
                <a:latin typeface="Arial Unicode MS" pitchFamily="34" charset="-122"/>
                <a:ea typeface="Arial Unicode MS" pitchFamily="34" charset="-122"/>
                <a:cs typeface="Arial Unicode MS" pitchFamily="34" charset="-122"/>
              </a:rPr>
              <a:t>：数据库用户名</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connection.password</a:t>
            </a:r>
            <a:r>
              <a:rPr lang="zh-CN" altLang="en-US" sz="2400" dirty="0" smtClean="0">
                <a:latin typeface="Arial Unicode MS" pitchFamily="34" charset="-122"/>
                <a:ea typeface="Arial Unicode MS" pitchFamily="34" charset="-122"/>
                <a:cs typeface="Arial Unicode MS" pitchFamily="34" charset="-122"/>
              </a:rPr>
              <a:t>：数据库用户密码 </a:t>
            </a:r>
          </a:p>
          <a:p>
            <a:pPr lvl="1" eaLnBrk="1" hangingPunct="1"/>
            <a:r>
              <a:rPr lang="en-US" altLang="zh-CN" sz="2400" dirty="0" err="1" smtClean="0">
                <a:latin typeface="Arial Unicode MS" pitchFamily="34" charset="-122"/>
                <a:ea typeface="Arial Unicode MS" pitchFamily="34" charset="-122"/>
                <a:cs typeface="Arial Unicode MS" pitchFamily="34" charset="-122"/>
              </a:rPr>
              <a:t>connection.driver_class</a:t>
            </a:r>
            <a:r>
              <a:rPr lang="zh-CN" altLang="en-US" sz="2400" dirty="0" smtClean="0">
                <a:latin typeface="Arial Unicode MS" pitchFamily="34" charset="-122"/>
                <a:ea typeface="Arial Unicode MS" pitchFamily="34" charset="-122"/>
                <a:cs typeface="Arial Unicode MS" pitchFamily="34" charset="-122"/>
              </a:rPr>
              <a:t>：数据库</a:t>
            </a:r>
            <a:r>
              <a:rPr lang="en-US" altLang="zh-CN" sz="2400" dirty="0" smtClean="0">
                <a:latin typeface="Arial Unicode MS" pitchFamily="34" charset="-122"/>
                <a:ea typeface="Arial Unicode MS" pitchFamily="34" charset="-122"/>
                <a:cs typeface="Arial Unicode MS" pitchFamily="34" charset="-122"/>
              </a:rPr>
              <a:t>JDBC</a:t>
            </a:r>
            <a:r>
              <a:rPr lang="zh-CN" altLang="en-US" sz="2400" dirty="0" smtClean="0">
                <a:latin typeface="Arial Unicode MS" pitchFamily="34" charset="-122"/>
                <a:ea typeface="Arial Unicode MS" pitchFamily="34" charset="-122"/>
                <a:cs typeface="Arial Unicode MS" pitchFamily="34" charset="-122"/>
              </a:rPr>
              <a:t>驱动 </a:t>
            </a:r>
          </a:p>
          <a:p>
            <a:pPr lvl="1" eaLnBrk="1" hangingPunct="1"/>
            <a:r>
              <a:rPr lang="en-US" altLang="zh-CN" sz="2400" b="1" dirty="0" smtClean="0">
                <a:solidFill>
                  <a:srgbClr val="FF0000"/>
                </a:solidFill>
                <a:latin typeface="Arial Unicode MS" pitchFamily="34" charset="-122"/>
                <a:ea typeface="Arial Unicode MS" pitchFamily="34" charset="-122"/>
                <a:cs typeface="Arial Unicode MS" pitchFamily="34" charset="-122"/>
              </a:rPr>
              <a:t>dialect</a:t>
            </a:r>
            <a:r>
              <a:rPr lang="zh-CN" altLang="en-US" sz="2400" dirty="0" smtClean="0">
                <a:latin typeface="Arial Unicode MS" pitchFamily="34" charset="-122"/>
                <a:ea typeface="Arial Unicode MS" pitchFamily="34" charset="-122"/>
                <a:cs typeface="Arial Unicode MS" pitchFamily="34" charset="-122"/>
              </a:rPr>
              <a:t>：配置数据库的方言，根据底层的数据库不同产生不同的 </a:t>
            </a:r>
            <a:r>
              <a:rPr lang="en-US" altLang="zh-CN" sz="2400" dirty="0" err="1" smtClean="0">
                <a:latin typeface="Arial Unicode MS" pitchFamily="34" charset="-122"/>
                <a:ea typeface="Arial Unicode MS" pitchFamily="34" charset="-122"/>
                <a:cs typeface="Arial Unicode MS" pitchFamily="34" charset="-122"/>
              </a:rPr>
              <a:t>sql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语句，</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会针对数据库的特性在访问时进行优化</a:t>
            </a:r>
          </a:p>
        </p:txBody>
      </p:sp>
    </p:spTree>
    <p:extLst>
      <p:ext uri="{BB962C8B-B14F-4D97-AF65-F5344CB8AC3E}">
        <p14:creationId xmlns:p14="http://schemas.microsoft.com/office/powerpoint/2010/main" val="342804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43042" y="57148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sp>
        <p:nvSpPr>
          <p:cNvPr id="9219" name="Rectangle 3"/>
          <p:cNvSpPr>
            <a:spLocks noGrp="1" noChangeArrowheads="1"/>
          </p:cNvSpPr>
          <p:nvPr>
            <p:ph type="body" idx="1"/>
          </p:nvPr>
        </p:nvSpPr>
        <p:spPr>
          <a:xfrm>
            <a:off x="107950" y="1766915"/>
            <a:ext cx="8856663" cy="4376729"/>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ORM(Object/Relation </a:t>
            </a:r>
            <a:r>
              <a:rPr lang="en-US" altLang="zh-CN" sz="2400" b="1" dirty="0" smtClean="0">
                <a:solidFill>
                  <a:srgbClr val="FF3300"/>
                </a:solidFill>
                <a:latin typeface="Arial Unicode MS" pitchFamily="34" charset="-122"/>
                <a:ea typeface="Arial Unicode MS" pitchFamily="34" charset="-122"/>
                <a:cs typeface="Arial Unicode MS" pitchFamily="34" charset="-122"/>
              </a:rPr>
              <a:t>Mapping</a:t>
            </a:r>
            <a:r>
              <a:rPr lang="en-US" altLang="zh-CN" sz="2400" dirty="0" smtClean="0">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对象</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关系</a:t>
            </a:r>
            <a:r>
              <a:rPr lang="zh-CN" altLang="en-US" sz="2400" b="1" dirty="0" smtClean="0">
                <a:solidFill>
                  <a:srgbClr val="FF3300"/>
                </a:solidFill>
                <a:latin typeface="Arial Unicode MS" pitchFamily="34" charset="-122"/>
                <a:ea typeface="Arial Unicode MS" pitchFamily="34" charset="-122"/>
                <a:cs typeface="Arial Unicode MS" pitchFamily="34" charset="-122"/>
              </a:rPr>
              <a:t>映射</a:t>
            </a:r>
            <a:endParaRPr lang="zh-CN" altLang="en-US" sz="2400" dirty="0" smtClean="0">
              <a:solidFill>
                <a:srgbClr val="FF3300"/>
              </a:solidFill>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主要解决对象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关系的映射</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ORM</a:t>
            </a:r>
            <a:r>
              <a:rPr lang="zh-CN" altLang="en-US" sz="2000" dirty="0" smtClean="0">
                <a:latin typeface="Arial Unicode MS" pitchFamily="34" charset="-122"/>
                <a:ea typeface="Arial Unicode MS" pitchFamily="34" charset="-122"/>
                <a:cs typeface="Arial Unicode MS" pitchFamily="34" charset="-122"/>
              </a:rPr>
              <a:t>的思想：将关系数据库中表中的记录映射成为对象，以对象的形式展现，</a:t>
            </a:r>
            <a:r>
              <a:rPr lang="zh-CN" altLang="en-US" sz="2000" b="1" dirty="0" smtClean="0">
                <a:solidFill>
                  <a:srgbClr val="0000FF"/>
                </a:solidFill>
                <a:latin typeface="Arial Unicode MS" pitchFamily="34" charset="-122"/>
                <a:ea typeface="Arial Unicode MS" pitchFamily="34" charset="-122"/>
                <a:cs typeface="Arial Unicode MS" pitchFamily="34" charset="-122"/>
              </a:rPr>
              <a:t>程序员可以把对数据库的操作转化为对对象的操作</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采用</a:t>
            </a:r>
            <a:r>
              <a:rPr lang="zh-CN" altLang="en-US" sz="2000" b="1" dirty="0" smtClean="0">
                <a:solidFill>
                  <a:srgbClr val="0000FF"/>
                </a:solidFill>
                <a:latin typeface="Arial Unicode MS" pitchFamily="34" charset="-122"/>
                <a:ea typeface="Arial Unicode MS" pitchFamily="34" charset="-122"/>
                <a:cs typeface="Arial Unicode MS" pitchFamily="34" charset="-122"/>
              </a:rPr>
              <a:t>元数据</a:t>
            </a:r>
            <a:r>
              <a:rPr lang="zh-CN" altLang="en-US" sz="2000" dirty="0" smtClean="0">
                <a:latin typeface="Arial Unicode MS" pitchFamily="34" charset="-122"/>
                <a:ea typeface="Arial Unicode MS" pitchFamily="34" charset="-122"/>
                <a:cs typeface="Arial Unicode MS" pitchFamily="34" charset="-122"/>
              </a:rPr>
              <a:t>来描述对象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关系映射细节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元数据通常采用 </a:t>
            </a:r>
            <a:r>
              <a:rPr lang="en-US" altLang="zh-CN" sz="2000" dirty="0" smtClean="0">
                <a:latin typeface="Arial Unicode MS" pitchFamily="34" charset="-122"/>
                <a:ea typeface="Arial Unicode MS" pitchFamily="34" charset="-122"/>
                <a:cs typeface="Arial Unicode MS" pitchFamily="34" charset="-122"/>
              </a:rPr>
              <a:t>XML </a:t>
            </a:r>
            <a:r>
              <a:rPr lang="zh-CN" altLang="en-US" sz="2000" dirty="0" smtClean="0">
                <a:latin typeface="Arial Unicode MS" pitchFamily="34" charset="-122"/>
                <a:ea typeface="Arial Unicode MS" pitchFamily="34" charset="-122"/>
                <a:cs typeface="Arial Unicode MS" pitchFamily="34" charset="-122"/>
              </a:rPr>
              <a:t>格式</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并且存放在专门的对象</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a:t>
            </a:r>
          </a:p>
        </p:txBody>
      </p:sp>
      <p:grpSp>
        <p:nvGrpSpPr>
          <p:cNvPr id="6" name="组合 5"/>
          <p:cNvGrpSpPr/>
          <p:nvPr/>
        </p:nvGrpSpPr>
        <p:grpSpPr>
          <a:xfrm>
            <a:off x="928662" y="2571744"/>
            <a:ext cx="5113337" cy="1397000"/>
            <a:chOff x="928662" y="2571744"/>
            <a:chExt cx="5113337" cy="1397000"/>
          </a:xfrm>
        </p:grpSpPr>
        <p:pic>
          <p:nvPicPr>
            <p:cNvPr id="9220" name="Picture 6"/>
            <p:cNvPicPr>
              <a:picLocks noChangeAspect="1" noChangeArrowheads="1"/>
            </p:cNvPicPr>
            <p:nvPr/>
          </p:nvPicPr>
          <p:blipFill>
            <a:blip r:embed="rId2"/>
            <a:srcRect/>
            <a:stretch>
              <a:fillRect/>
            </a:stretch>
          </p:blipFill>
          <p:spPr bwMode="auto">
            <a:xfrm>
              <a:off x="928662" y="2571744"/>
              <a:ext cx="5113337" cy="1397000"/>
            </a:xfrm>
            <a:prstGeom prst="rect">
              <a:avLst/>
            </a:prstGeom>
            <a:noFill/>
            <a:ln w="9525">
              <a:noFill/>
              <a:miter lim="800000"/>
              <a:headEnd/>
              <a:tailEnd/>
            </a:ln>
          </p:spPr>
        </p:pic>
        <p:sp>
          <p:nvSpPr>
            <p:cNvPr id="5" name="矩形 4"/>
            <p:cNvSpPr/>
            <p:nvPr/>
          </p:nvSpPr>
          <p:spPr>
            <a:xfrm>
              <a:off x="3773656" y="2983888"/>
              <a:ext cx="1285884" cy="2644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9089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2048" y="548680"/>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7171" name="Rectangle 3"/>
          <p:cNvSpPr>
            <a:spLocks noGrp="1" noChangeArrowheads="1"/>
          </p:cNvSpPr>
          <p:nvPr>
            <p:ph type="body" idx="1"/>
          </p:nvPr>
        </p:nvSpPr>
        <p:spPr>
          <a:xfrm>
            <a:off x="0" y="1618629"/>
            <a:ext cx="8964613" cy="5338763"/>
          </a:xfrm>
        </p:spPr>
        <p:txBody>
          <a:bodyPr/>
          <a:lstStyle/>
          <a:p>
            <a:pPr eaLnBrk="1" hangingPunct="1">
              <a:lnSpc>
                <a:spcPct val="90000"/>
              </a:lnSpc>
            </a:pPr>
            <a:r>
              <a:rPr lang="en-US" altLang="zh-CN" sz="2800" dirty="0" smtClean="0">
                <a:latin typeface="Arial Unicode MS" pitchFamily="34" charset="-122"/>
                <a:ea typeface="Arial Unicode MS" pitchFamily="34" charset="-122"/>
                <a:cs typeface="Arial Unicode MS" pitchFamily="34" charset="-122"/>
              </a:rPr>
              <a:t>C3P0 </a:t>
            </a:r>
            <a:r>
              <a:rPr lang="zh-CN" altLang="en-US" sz="2800" dirty="0" smtClean="0">
                <a:latin typeface="Arial Unicode MS" pitchFamily="34" charset="-122"/>
                <a:ea typeface="Arial Unicode MS" pitchFamily="34" charset="-122"/>
                <a:cs typeface="Arial Unicode MS" pitchFamily="34" charset="-122"/>
              </a:rPr>
              <a:t>数据库连接池属性</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hibernate.c3p0.max_size: </a:t>
            </a:r>
            <a:r>
              <a:rPr lang="zh-CN" altLang="en-US" sz="2000" dirty="0" smtClean="0">
                <a:latin typeface="Arial Unicode MS" pitchFamily="34" charset="-122"/>
                <a:ea typeface="Arial Unicode MS" pitchFamily="34" charset="-122"/>
                <a:cs typeface="Arial Unicode MS" pitchFamily="34" charset="-122"/>
              </a:rPr>
              <a:t>数据库连接池的最大连接数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hibernate.c3p0.min_size: </a:t>
            </a:r>
            <a:r>
              <a:rPr lang="zh-CN" altLang="en-US" sz="2000" dirty="0" smtClean="0">
                <a:latin typeface="Arial Unicode MS" pitchFamily="34" charset="-122"/>
                <a:ea typeface="Arial Unicode MS" pitchFamily="34" charset="-122"/>
                <a:cs typeface="Arial Unicode MS" pitchFamily="34" charset="-122"/>
              </a:rPr>
              <a:t>数据库连接池的最小连接数</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hibernate.c3p0.timeout:   </a:t>
            </a:r>
            <a:r>
              <a:rPr lang="zh-CN" altLang="en-US" sz="2000" dirty="0" smtClean="0">
                <a:latin typeface="Arial Unicode MS" pitchFamily="34" charset="-122"/>
                <a:ea typeface="Arial Unicode MS" pitchFamily="34" charset="-122"/>
                <a:cs typeface="Arial Unicode MS" pitchFamily="34" charset="-122"/>
              </a:rPr>
              <a:t>数据库连接池中连接对象在多长时间没有使用过后，就应该被销毁</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hibernate.c3p0.max_statements:  </a:t>
            </a:r>
            <a:r>
              <a:rPr lang="zh-CN" altLang="en-US" sz="2000" dirty="0" smtClean="0">
                <a:latin typeface="Arial Unicode MS" pitchFamily="34" charset="-122"/>
                <a:ea typeface="Arial Unicode MS" pitchFamily="34" charset="-122"/>
                <a:cs typeface="Arial Unicode MS" pitchFamily="34" charset="-122"/>
              </a:rPr>
              <a:t>缓存 </a:t>
            </a:r>
            <a:r>
              <a:rPr lang="en-US" altLang="zh-CN" sz="2000" dirty="0" smtClean="0">
                <a:latin typeface="Arial Unicode MS" pitchFamily="34" charset="-122"/>
                <a:ea typeface="Arial Unicode MS" pitchFamily="34" charset="-122"/>
                <a:cs typeface="Arial Unicode MS" pitchFamily="34" charset="-122"/>
              </a:rPr>
              <a:t>Statement </a:t>
            </a:r>
            <a:r>
              <a:rPr lang="zh-CN" altLang="en-US" sz="2000" dirty="0" smtClean="0">
                <a:latin typeface="Arial Unicode MS" pitchFamily="34" charset="-122"/>
                <a:ea typeface="Arial Unicode MS" pitchFamily="34" charset="-122"/>
                <a:cs typeface="Arial Unicode MS" pitchFamily="34" charset="-122"/>
              </a:rPr>
              <a:t>对象的数量</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hibernate.c3p0.idle_test_period:  </a:t>
            </a:r>
            <a:r>
              <a:rPr lang="zh-CN" altLang="en-US" sz="2000" dirty="0" smtClean="0">
                <a:latin typeface="Arial Unicode MS" pitchFamily="34" charset="-122"/>
                <a:ea typeface="Arial Unicode MS" pitchFamily="34" charset="-122"/>
                <a:cs typeface="Arial Unicode MS" pitchFamily="34" charset="-122"/>
              </a:rPr>
              <a:t>表示连接池</a:t>
            </a:r>
            <a:r>
              <a:rPr lang="zh-CN" altLang="en-US" sz="2000" b="1" dirty="0" smtClean="0">
                <a:solidFill>
                  <a:srgbClr val="FF0000"/>
                </a:solidFill>
                <a:latin typeface="Arial Unicode MS" pitchFamily="34" charset="-122"/>
                <a:ea typeface="Arial Unicode MS" pitchFamily="34" charset="-122"/>
                <a:cs typeface="Arial Unicode MS" pitchFamily="34" charset="-122"/>
              </a:rPr>
              <a:t>检测线程</a:t>
            </a:r>
            <a:r>
              <a:rPr lang="zh-CN" altLang="en-US" sz="2000" dirty="0" smtClean="0">
                <a:latin typeface="Arial Unicode MS" pitchFamily="34" charset="-122"/>
                <a:ea typeface="Arial Unicode MS" pitchFamily="34" charset="-122"/>
                <a:cs typeface="Arial Unicode MS" pitchFamily="34" charset="-122"/>
              </a:rPr>
              <a:t>多长时间检测一次池内的所有链接对象是否超时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连接池本身不会把自己从连接池中移除，而是专门有一个线程按照一定的时间间隔来做这件事，这个线程通过比较连接对象最后一次被使用时间和当前时间的时间差来和 </a:t>
            </a:r>
            <a:r>
              <a:rPr lang="en-US" altLang="zh-CN" sz="2000" dirty="0" smtClean="0">
                <a:latin typeface="Arial Unicode MS" pitchFamily="34" charset="-122"/>
                <a:ea typeface="Arial Unicode MS" pitchFamily="34" charset="-122"/>
                <a:cs typeface="Arial Unicode MS" pitchFamily="34" charset="-122"/>
              </a:rPr>
              <a:t>timeout </a:t>
            </a:r>
            <a:r>
              <a:rPr lang="zh-CN" altLang="en-US" sz="2000" dirty="0" smtClean="0">
                <a:latin typeface="Arial Unicode MS" pitchFamily="34" charset="-122"/>
                <a:ea typeface="Arial Unicode MS" pitchFamily="34" charset="-122"/>
                <a:cs typeface="Arial Unicode MS" pitchFamily="34" charset="-122"/>
              </a:rPr>
              <a:t>做对比，进而决定是否销毁这个连接对象。 </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hibernate.c3p0.acquire_increment: </a:t>
            </a:r>
            <a:r>
              <a:rPr lang="zh-CN" altLang="en-US" sz="2000" dirty="0" smtClean="0">
                <a:latin typeface="Arial Unicode MS" pitchFamily="34" charset="-122"/>
                <a:ea typeface="Arial Unicode MS" pitchFamily="34" charset="-122"/>
                <a:cs typeface="Arial Unicode MS" pitchFamily="34" charset="-122"/>
              </a:rPr>
              <a:t>当数据库连接池中的连接耗尽时</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同一时刻获取多少个数据库连接</a:t>
            </a:r>
          </a:p>
        </p:txBody>
      </p:sp>
    </p:spTree>
    <p:extLst>
      <p:ext uri="{BB962C8B-B14F-4D97-AF65-F5344CB8AC3E}">
        <p14:creationId xmlns:p14="http://schemas.microsoft.com/office/powerpoint/2010/main" val="10590059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28690" y="629816"/>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hibernate.cfg.xml</a:t>
            </a:r>
            <a:r>
              <a:rPr lang="zh-CN" altLang="en-US" dirty="0" smtClean="0">
                <a:latin typeface="Arial Unicode MS" pitchFamily="34" charset="-122"/>
                <a:ea typeface="Arial Unicode MS" pitchFamily="34" charset="-122"/>
                <a:cs typeface="Arial Unicode MS" pitchFamily="34" charset="-122"/>
              </a:rPr>
              <a:t>的常用属性</a:t>
            </a:r>
          </a:p>
        </p:txBody>
      </p:sp>
      <p:sp>
        <p:nvSpPr>
          <p:cNvPr id="8195" name="Rectangle 3"/>
          <p:cNvSpPr>
            <a:spLocks noGrp="1" noChangeArrowheads="1"/>
          </p:cNvSpPr>
          <p:nvPr>
            <p:ph type="body" idx="1"/>
          </p:nvPr>
        </p:nvSpPr>
        <p:spPr>
          <a:xfrm>
            <a:off x="323528" y="1772816"/>
            <a:ext cx="8424738" cy="5085184"/>
          </a:xfrm>
        </p:spPr>
        <p:txBody>
          <a:bodyPr>
            <a:normAutofit/>
          </a:bodyPr>
          <a:lstStyle/>
          <a:p>
            <a:pPr eaLnBrk="1" hangingPunct="1">
              <a:lnSpc>
                <a:spcPct val="110000"/>
              </a:lnSpc>
            </a:pPr>
            <a:r>
              <a:rPr lang="zh-CN" altLang="en-US" sz="2800" dirty="0" smtClean="0">
                <a:latin typeface="Arial Unicode MS" pitchFamily="34" charset="-122"/>
                <a:ea typeface="Arial Unicode MS" pitchFamily="34" charset="-122"/>
                <a:cs typeface="Arial Unicode MS" pitchFamily="34" charset="-122"/>
              </a:rPr>
              <a:t>其他</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show_sql</a:t>
            </a:r>
            <a:r>
              <a:rPr lang="zh-CN" altLang="en-US" sz="2400" dirty="0" smtClean="0">
                <a:latin typeface="Arial Unicode MS" pitchFamily="34" charset="-122"/>
                <a:ea typeface="Arial Unicode MS" pitchFamily="34" charset="-122"/>
                <a:cs typeface="Arial Unicode MS" pitchFamily="34" charset="-122"/>
              </a:rPr>
              <a:t>：是否将运行期生成的</a:t>
            </a:r>
            <a:r>
              <a:rPr lang="en-US" altLang="zh-CN" sz="2400" dirty="0" smtClean="0">
                <a:latin typeface="Arial Unicode MS" pitchFamily="34" charset="-122"/>
                <a:ea typeface="Arial Unicode MS" pitchFamily="34" charset="-122"/>
                <a:cs typeface="Arial Unicode MS" pitchFamily="34" charset="-122"/>
              </a:rPr>
              <a:t>SQL</a:t>
            </a:r>
            <a:r>
              <a:rPr lang="zh-CN" altLang="en-US" sz="2400" dirty="0" smtClean="0">
                <a:latin typeface="Arial Unicode MS" pitchFamily="34" charset="-122"/>
                <a:ea typeface="Arial Unicode MS" pitchFamily="34" charset="-122"/>
                <a:cs typeface="Arial Unicode MS" pitchFamily="34" charset="-122"/>
              </a:rPr>
              <a:t>输出到日志以供调试。取值 </a:t>
            </a:r>
            <a:r>
              <a:rPr lang="en-US" altLang="zh-CN" sz="2400" dirty="0" smtClean="0">
                <a:latin typeface="Arial Unicode MS" pitchFamily="34" charset="-122"/>
                <a:ea typeface="Arial Unicode MS" pitchFamily="34" charset="-122"/>
                <a:cs typeface="Arial Unicode MS" pitchFamily="34" charset="-122"/>
              </a:rPr>
              <a:t>true | false </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format_sql</a:t>
            </a:r>
            <a:r>
              <a:rPr lang="zh-CN" altLang="en-US" sz="2400" dirty="0" smtClean="0">
                <a:latin typeface="Arial Unicode MS" pitchFamily="34" charset="-122"/>
                <a:ea typeface="Arial Unicode MS" pitchFamily="34" charset="-122"/>
                <a:cs typeface="Arial Unicode MS" pitchFamily="34" charset="-122"/>
              </a:rPr>
              <a:t>：是否将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转化为格式良好的 </a:t>
            </a:r>
            <a:r>
              <a:rPr lang="en-US" altLang="zh-CN" sz="2400" dirty="0" smtClean="0">
                <a:latin typeface="Arial Unicode MS" pitchFamily="34" charset="-122"/>
                <a:ea typeface="Arial Unicode MS" pitchFamily="34" charset="-122"/>
                <a:cs typeface="Arial Unicode MS" pitchFamily="34" charset="-122"/>
              </a:rPr>
              <a:t>SQL . </a:t>
            </a:r>
            <a:r>
              <a:rPr lang="zh-CN" altLang="en-US" sz="2400" dirty="0" smtClean="0">
                <a:latin typeface="Arial Unicode MS" pitchFamily="34" charset="-122"/>
                <a:ea typeface="Arial Unicode MS" pitchFamily="34" charset="-122"/>
                <a:cs typeface="Arial Unicode MS" pitchFamily="34" charset="-122"/>
              </a:rPr>
              <a:t>取值 </a:t>
            </a:r>
            <a:r>
              <a:rPr lang="en-US" altLang="zh-CN" sz="2400" dirty="0" smtClean="0">
                <a:latin typeface="Arial Unicode MS" pitchFamily="34" charset="-122"/>
                <a:ea typeface="Arial Unicode MS" pitchFamily="34" charset="-122"/>
                <a:cs typeface="Arial Unicode MS" pitchFamily="34" charset="-122"/>
              </a:rPr>
              <a:t>true | false</a:t>
            </a:r>
          </a:p>
          <a:p>
            <a:pPr lvl="1" eaLnBrk="1" hangingPunct="1">
              <a:lnSpc>
                <a:spcPct val="110000"/>
              </a:lnSpc>
            </a:pPr>
            <a:r>
              <a:rPr lang="en-US" altLang="zh-CN" sz="2400" dirty="0" smtClean="0">
                <a:latin typeface="Arial Unicode MS" pitchFamily="34" charset="-122"/>
                <a:ea typeface="Arial Unicode MS" pitchFamily="34" charset="-122"/>
                <a:cs typeface="Arial Unicode MS" pitchFamily="34" charset="-122"/>
              </a:rPr>
              <a:t>hbm2ddl.auto</a:t>
            </a:r>
            <a:r>
              <a:rPr lang="zh-CN" altLang="en-US" sz="2400" dirty="0" smtClean="0">
                <a:latin typeface="Arial Unicode MS" pitchFamily="34" charset="-122"/>
                <a:ea typeface="Arial Unicode MS" pitchFamily="34" charset="-122"/>
                <a:cs typeface="Arial Unicode MS" pitchFamily="34" charset="-122"/>
              </a:rPr>
              <a:t>：在启动和停止时自动地创建，更新或删除数据库模式。取值 </a:t>
            </a:r>
            <a:r>
              <a:rPr lang="en-US" altLang="zh-CN" sz="2400" dirty="0" smtClean="0">
                <a:latin typeface="Arial Unicode MS" pitchFamily="34" charset="-122"/>
                <a:ea typeface="Arial Unicode MS" pitchFamily="34" charset="-122"/>
                <a:cs typeface="Arial Unicode MS" pitchFamily="34" charset="-122"/>
              </a:rPr>
              <a:t>create | update | create-drop | validate</a:t>
            </a: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hibernate.jdbc.fetch_size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r>
              <a:rPr lang="en-US" altLang="zh-CN" sz="2400" dirty="0" err="1" smtClean="0">
                <a:latin typeface="Arial Unicode MS" pitchFamily="34" charset="-122"/>
                <a:ea typeface="Arial Unicode MS" pitchFamily="34" charset="-122"/>
                <a:cs typeface="Arial Unicode MS" pitchFamily="34" charset="-122"/>
              </a:rPr>
              <a:t>hibernate.jdbc.batch_size</a:t>
            </a:r>
            <a:endParaRPr lang="en-US" altLang="zh-CN" sz="2400" dirty="0" smtClean="0">
              <a:latin typeface="Arial Unicode MS" pitchFamily="34" charset="-122"/>
              <a:ea typeface="Arial Unicode MS" pitchFamily="34" charset="-122"/>
              <a:cs typeface="Arial Unicode MS" pitchFamily="34" charset="-122"/>
            </a:endParaRPr>
          </a:p>
          <a:p>
            <a:pPr lvl="1" eaLnBrk="1" hangingPunct="1">
              <a:lnSpc>
                <a:spcPct val="110000"/>
              </a:lnSpc>
            </a:pP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713944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2106" y="476672"/>
            <a:ext cx="8134350" cy="1143001"/>
          </a:xfrm>
        </p:spPr>
        <p:txBody>
          <a:bodyPr/>
          <a:lstStyle/>
          <a:p>
            <a:pPr eaLnBrk="1" hangingPunct="1"/>
            <a:r>
              <a:rPr lang="en-US" altLang="zh-CN" sz="3600" b="1" dirty="0" err="1" smtClean="0">
                <a:solidFill>
                  <a:schemeClr val="tx1"/>
                </a:solidFill>
                <a:latin typeface="Arial Unicode MS" pitchFamily="34" charset="-122"/>
                <a:ea typeface="Arial Unicode MS" pitchFamily="34" charset="-122"/>
                <a:cs typeface="Arial Unicode MS" pitchFamily="34" charset="-122"/>
              </a:rPr>
              <a:t>jdbc.fetch_size</a:t>
            </a:r>
            <a:r>
              <a:rPr lang="en-US" altLang="zh-CN" sz="3600" b="1" dirty="0" smtClean="0">
                <a:solidFill>
                  <a:schemeClr val="tx1"/>
                </a:solidFill>
                <a:latin typeface="Arial Unicode MS" pitchFamily="34" charset="-122"/>
                <a:ea typeface="Arial Unicode MS" pitchFamily="34" charset="-122"/>
                <a:cs typeface="Arial Unicode MS" pitchFamily="34" charset="-122"/>
              </a:rPr>
              <a:t> </a:t>
            </a:r>
            <a:r>
              <a:rPr lang="zh-CN" altLang="en-US" sz="3600" b="1" dirty="0" smtClean="0">
                <a:solidFill>
                  <a:schemeClr val="tx1"/>
                </a:solidFill>
                <a:latin typeface="Arial Unicode MS" pitchFamily="34" charset="-122"/>
                <a:ea typeface="Arial Unicode MS" pitchFamily="34" charset="-122"/>
                <a:cs typeface="Arial Unicode MS" pitchFamily="34" charset="-122"/>
              </a:rPr>
              <a:t>和 </a:t>
            </a:r>
            <a:r>
              <a:rPr lang="en-US" altLang="zh-CN" sz="3600" b="1" dirty="0" err="1" smtClean="0">
                <a:solidFill>
                  <a:schemeClr val="tx1"/>
                </a:solidFill>
                <a:latin typeface="Arial Unicode MS" pitchFamily="34" charset="-122"/>
                <a:ea typeface="Arial Unicode MS" pitchFamily="34" charset="-122"/>
                <a:cs typeface="Arial Unicode MS" pitchFamily="34" charset="-122"/>
              </a:rPr>
              <a:t>jdbc.batch_size</a:t>
            </a:r>
            <a:endParaRPr lang="en-US" altLang="zh-CN" sz="3600" b="1" dirty="0" smtClean="0">
              <a:solidFill>
                <a:schemeClr val="tx1"/>
              </a:solidFill>
              <a:latin typeface="Arial Unicode MS" pitchFamily="34" charset="-122"/>
              <a:ea typeface="Arial Unicode MS" pitchFamily="34" charset="-122"/>
              <a:cs typeface="Arial Unicode MS" pitchFamily="34" charset="-122"/>
            </a:endParaRPr>
          </a:p>
        </p:txBody>
      </p:sp>
      <p:sp>
        <p:nvSpPr>
          <p:cNvPr id="9219" name="Rectangle 3"/>
          <p:cNvSpPr>
            <a:spLocks noGrp="1" noChangeArrowheads="1"/>
          </p:cNvSpPr>
          <p:nvPr>
            <p:ph type="body" idx="1"/>
          </p:nvPr>
        </p:nvSpPr>
        <p:spPr>
          <a:xfrm>
            <a:off x="177800" y="1572182"/>
            <a:ext cx="8642350" cy="5097178"/>
          </a:xfrm>
        </p:spPr>
        <p:txBody>
          <a:bodyPr>
            <a:normAutofit/>
          </a:bodyPr>
          <a:lstStyle/>
          <a:p>
            <a:pPr eaLnBrk="1" hangingPunct="1"/>
            <a:r>
              <a:rPr lang="en-US" altLang="zh-CN" sz="2000" dirty="0" err="1" smtClean="0">
                <a:latin typeface="Arial Unicode MS" pitchFamily="34" charset="-122"/>
                <a:ea typeface="Arial Unicode MS" pitchFamily="34" charset="-122"/>
                <a:cs typeface="Arial Unicode MS" pitchFamily="34" charset="-122"/>
              </a:rPr>
              <a:t>hibernate.jdbc.fetch_size</a:t>
            </a:r>
            <a:r>
              <a:rPr lang="zh-CN" altLang="en-US" sz="2000" dirty="0" smtClean="0">
                <a:latin typeface="Arial Unicode MS" pitchFamily="34" charset="-122"/>
                <a:ea typeface="Arial Unicode MS" pitchFamily="34" charset="-122"/>
                <a:cs typeface="Arial Unicode MS" pitchFamily="34" charset="-122"/>
              </a:rPr>
              <a:t>：实质是调用 </a:t>
            </a:r>
            <a:r>
              <a:rPr lang="en-US" altLang="zh-CN" sz="2000" dirty="0" err="1" smtClean="0">
                <a:latin typeface="Arial Unicode MS" pitchFamily="34" charset="-122"/>
                <a:ea typeface="Arial Unicode MS" pitchFamily="34" charset="-122"/>
                <a:cs typeface="Arial Unicode MS" pitchFamily="34" charset="-122"/>
              </a:rPr>
              <a:t>Statement.setFetchSize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方法</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 </a:t>
            </a:r>
            <a:r>
              <a:rPr lang="en-US" altLang="zh-CN" sz="2000" b="1" dirty="0" smtClean="0">
                <a:solidFill>
                  <a:srgbClr val="0000FF"/>
                </a:solidFill>
                <a:latin typeface="Arial Unicode MS" pitchFamily="34" charset="-122"/>
                <a:ea typeface="Arial Unicode MS" pitchFamily="34" charset="-122"/>
                <a:cs typeface="Arial Unicode MS" pitchFamily="34" charset="-122"/>
              </a:rPr>
              <a:t>JDBC </a:t>
            </a:r>
            <a:r>
              <a:rPr lang="zh-CN" altLang="en-US" sz="2000" b="1" dirty="0" smtClean="0">
                <a:solidFill>
                  <a:srgbClr val="0000FF"/>
                </a:solidFill>
                <a:latin typeface="Arial Unicode MS" pitchFamily="34" charset="-122"/>
                <a:ea typeface="Arial Unicode MS" pitchFamily="34" charset="-122"/>
                <a:cs typeface="Arial Unicode MS" pitchFamily="34" charset="-122"/>
              </a:rPr>
              <a:t>的 </a:t>
            </a:r>
            <a:r>
              <a:rPr lang="en-US" altLang="zh-CN" sz="2000" b="1" dirty="0" smtClean="0">
                <a:solidFill>
                  <a:srgbClr val="0000FF"/>
                </a:solidFill>
                <a:latin typeface="Arial Unicode MS" pitchFamily="34" charset="-122"/>
                <a:ea typeface="Arial Unicode MS" pitchFamily="34" charset="-122"/>
                <a:cs typeface="Arial Unicode MS" pitchFamily="34" charset="-122"/>
              </a:rPr>
              <a:t>Statement </a:t>
            </a:r>
            <a:r>
              <a:rPr lang="zh-CN" altLang="en-US" sz="2000" b="1" dirty="0" smtClean="0">
                <a:solidFill>
                  <a:srgbClr val="0000FF"/>
                </a:solidFill>
                <a:latin typeface="Arial Unicode MS" pitchFamily="34" charset="-122"/>
                <a:ea typeface="Arial Unicode MS" pitchFamily="34" charset="-122"/>
                <a:cs typeface="Arial Unicode MS" pitchFamily="34" charset="-122"/>
              </a:rPr>
              <a:t>读取数据的时候每次从数据库中取出的记录条数</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例如一次查询</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万条记录，对于</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驱动来说，是不会 </a:t>
            </a:r>
            <a:r>
              <a:rPr lang="en-US" altLang="zh-CN" sz="1800" dirty="0" smtClean="0">
                <a:latin typeface="Arial Unicode MS" pitchFamily="34" charset="-122"/>
                <a:ea typeface="Arial Unicode MS" pitchFamily="34" charset="-122"/>
                <a:cs typeface="Arial Unicode MS" pitchFamily="34" charset="-122"/>
              </a:rPr>
              <a:t>1 </a:t>
            </a:r>
            <a:r>
              <a:rPr lang="zh-CN" altLang="en-US" sz="1800" dirty="0" smtClean="0">
                <a:latin typeface="Arial Unicode MS" pitchFamily="34" charset="-122"/>
                <a:ea typeface="Arial Unicode MS" pitchFamily="34" charset="-122"/>
                <a:cs typeface="Arial Unicode MS" pitchFamily="34" charset="-122"/>
              </a:rPr>
              <a:t>次性把</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万条取出来的，而只会取出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条数，当结果集遍历完了这些记录以后，再去数据库取 </a:t>
            </a:r>
            <a:r>
              <a:rPr lang="en-US" altLang="zh-CN" sz="1800" dirty="0" err="1" smtClean="0">
                <a:latin typeface="Arial Unicode MS" pitchFamily="34" charset="-122"/>
                <a:ea typeface="Arial Unicode MS" pitchFamily="34" charset="-122"/>
                <a:cs typeface="Arial Unicode MS" pitchFamily="34" charset="-122"/>
              </a:rPr>
              <a:t>fetchSize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条数据。因此大大节省了无谓的内存消耗。</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设的越大，读数据库的次数越少，速度越快；</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越小，读数据库的次数越多，速度越慢。</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数据库的</a:t>
            </a:r>
            <a:r>
              <a:rPr lang="en-US" altLang="zh-CN" sz="1800" dirty="0" smtClean="0">
                <a:latin typeface="Arial Unicode MS" pitchFamily="34" charset="-122"/>
                <a:ea typeface="Arial Unicode MS" pitchFamily="34" charset="-122"/>
                <a:cs typeface="Arial Unicode MS" pitchFamily="34" charset="-122"/>
              </a:rPr>
              <a:t>JDBC</a:t>
            </a:r>
            <a:r>
              <a:rPr lang="zh-CN" altLang="en-US" sz="1800" dirty="0" smtClean="0">
                <a:latin typeface="Arial Unicode MS" pitchFamily="34" charset="-122"/>
                <a:ea typeface="Arial Unicode MS" pitchFamily="34" charset="-122"/>
                <a:cs typeface="Arial Unicode MS" pitchFamily="34" charset="-122"/>
              </a:rPr>
              <a:t>驱动默认的</a:t>
            </a:r>
            <a:r>
              <a:rPr lang="en-US" altLang="zh-CN" sz="1800" dirty="0" smtClean="0">
                <a:latin typeface="Arial Unicode MS" pitchFamily="34" charset="-122"/>
                <a:ea typeface="Arial Unicode MS" pitchFamily="34" charset="-122"/>
                <a:cs typeface="Arial Unicode MS" pitchFamily="34" charset="-122"/>
              </a:rPr>
              <a:t>Fetch Size = 10</a:t>
            </a:r>
            <a:r>
              <a:rPr lang="zh-CN" altLang="en-US" sz="1800" dirty="0" smtClean="0">
                <a:latin typeface="Arial Unicode MS" pitchFamily="34" charset="-122"/>
                <a:ea typeface="Arial Unicode MS" pitchFamily="34" charset="-122"/>
                <a:cs typeface="Arial Unicode MS" pitchFamily="34" charset="-122"/>
              </a:rPr>
              <a:t>，是一个保守的设定，根据测试，当</a:t>
            </a:r>
            <a:r>
              <a:rPr lang="en-US" altLang="zh-CN" sz="1800" dirty="0" smtClean="0">
                <a:latin typeface="Arial Unicode MS" pitchFamily="34" charset="-122"/>
                <a:ea typeface="Arial Unicode MS" pitchFamily="34" charset="-122"/>
                <a:cs typeface="Arial Unicode MS" pitchFamily="34" charset="-122"/>
              </a:rPr>
              <a:t>Fetch Size=50</a:t>
            </a:r>
            <a:r>
              <a:rPr lang="zh-CN" altLang="en-US" sz="1800" dirty="0" smtClean="0">
                <a:latin typeface="Arial Unicode MS" pitchFamily="34" charset="-122"/>
                <a:ea typeface="Arial Unicode MS" pitchFamily="34" charset="-122"/>
                <a:cs typeface="Arial Unicode MS" pitchFamily="34" charset="-122"/>
              </a:rPr>
              <a:t>时，性能会提升</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倍之多，当 </a:t>
            </a:r>
            <a:r>
              <a:rPr lang="en-US" altLang="zh-CN" sz="1800" dirty="0" err="1" smtClean="0">
                <a:solidFill>
                  <a:srgbClr val="FF3300"/>
                </a:solidFill>
                <a:latin typeface="Arial Unicode MS" pitchFamily="34" charset="-122"/>
                <a:ea typeface="Arial Unicode MS" pitchFamily="34" charset="-122"/>
                <a:cs typeface="Arial Unicode MS" pitchFamily="34" charset="-122"/>
              </a:rPr>
              <a:t>f</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etchSize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=100</a:t>
            </a:r>
            <a:r>
              <a:rPr lang="zh-CN" altLang="en-US" sz="1800" dirty="0" smtClean="0">
                <a:latin typeface="Arial Unicode MS" pitchFamily="34" charset="-122"/>
                <a:ea typeface="Arial Unicode MS" pitchFamily="34" charset="-122"/>
                <a:cs typeface="Arial Unicode MS" pitchFamily="34" charset="-122"/>
              </a:rPr>
              <a:t>，性能还能继续提升</a:t>
            </a:r>
            <a:r>
              <a:rPr lang="en-US" altLang="zh-CN" sz="1800" dirty="0" smtClean="0">
                <a:latin typeface="Arial Unicode MS" pitchFamily="34" charset="-122"/>
                <a:ea typeface="Arial Unicode MS" pitchFamily="34" charset="-122"/>
                <a:cs typeface="Arial Unicode MS" pitchFamily="34" charset="-122"/>
              </a:rPr>
              <a:t>20%</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继续增大，性能提升的就不显著了。并不是所有的数据库都支持</a:t>
            </a:r>
            <a:r>
              <a:rPr lang="en-US" altLang="zh-CN" sz="1800" dirty="0" smtClean="0">
                <a:latin typeface="Arial Unicode MS" pitchFamily="34" charset="-122"/>
                <a:ea typeface="Arial Unicode MS" pitchFamily="34" charset="-122"/>
                <a:cs typeface="Arial Unicode MS" pitchFamily="34" charset="-122"/>
              </a:rPr>
              <a:t>Fetch Size</a:t>
            </a:r>
            <a:r>
              <a:rPr lang="zh-CN" altLang="en-US" sz="1800" dirty="0" smtClean="0">
                <a:latin typeface="Arial Unicode MS" pitchFamily="34" charset="-122"/>
                <a:ea typeface="Arial Unicode MS" pitchFamily="34" charset="-122"/>
                <a:cs typeface="Arial Unicode MS" pitchFamily="34" charset="-122"/>
              </a:rPr>
              <a:t>特性，例如</a:t>
            </a:r>
            <a:r>
              <a:rPr lang="en-US" altLang="zh-CN" sz="1800" dirty="0" err="1" smtClean="0">
                <a:latin typeface="Arial Unicode MS" pitchFamily="34" charset="-122"/>
                <a:ea typeface="Arial Unicode MS" pitchFamily="34" charset="-122"/>
                <a:cs typeface="Arial Unicode MS" pitchFamily="34" charset="-122"/>
              </a:rPr>
              <a:t>MySQL</a:t>
            </a:r>
            <a:r>
              <a:rPr lang="zh-CN" altLang="en-US" sz="1800" dirty="0" smtClean="0">
                <a:latin typeface="Arial Unicode MS" pitchFamily="34" charset="-122"/>
                <a:ea typeface="Arial Unicode MS" pitchFamily="34" charset="-122"/>
                <a:cs typeface="Arial Unicode MS" pitchFamily="34" charset="-122"/>
              </a:rPr>
              <a:t>就不支持</a:t>
            </a:r>
          </a:p>
          <a:p>
            <a:pPr eaLnBrk="1" hangingPunct="1"/>
            <a:r>
              <a:rPr lang="en-US" altLang="zh-CN" sz="2000" dirty="0" err="1" smtClean="0">
                <a:latin typeface="Arial Unicode MS" pitchFamily="34" charset="-122"/>
                <a:ea typeface="Arial Unicode MS" pitchFamily="34" charset="-122"/>
                <a:cs typeface="Arial Unicode MS" pitchFamily="34" charset="-122"/>
              </a:rPr>
              <a:t>hibernate.jdbc.batch_size</a:t>
            </a:r>
            <a:r>
              <a:rPr lang="zh-CN" altLang="en-US" sz="2000" dirty="0" smtClean="0">
                <a:latin typeface="Arial Unicode MS" pitchFamily="34" charset="-122"/>
                <a:ea typeface="Arial Unicode MS" pitchFamily="34" charset="-122"/>
                <a:cs typeface="Arial Unicode MS" pitchFamily="34" charset="-122"/>
              </a:rPr>
              <a:t>：</a:t>
            </a:r>
            <a:r>
              <a:rPr lang="zh-CN" altLang="en-US" sz="2000" b="1" dirty="0" smtClean="0">
                <a:solidFill>
                  <a:srgbClr val="0000FF"/>
                </a:solidFill>
                <a:latin typeface="Arial Unicode MS" pitchFamily="34" charset="-122"/>
                <a:ea typeface="Arial Unicode MS" pitchFamily="34" charset="-122"/>
                <a:cs typeface="Arial Unicode MS" pitchFamily="34" charset="-122"/>
              </a:rPr>
              <a:t>设定对数据库进行批量删除，批量更新和批量插入的时候的批次大小</a:t>
            </a:r>
            <a:r>
              <a:rPr lang="zh-CN" altLang="en-US" sz="2000" dirty="0" smtClean="0">
                <a:latin typeface="Arial Unicode MS" pitchFamily="34" charset="-122"/>
                <a:ea typeface="Arial Unicode MS" pitchFamily="34" charset="-122"/>
                <a:cs typeface="Arial Unicode MS" pitchFamily="34" charset="-122"/>
              </a:rPr>
              <a:t>，类似于设置缓冲区大小的意思。</a:t>
            </a:r>
            <a:r>
              <a:rPr lang="en-US" altLang="zh-CN" sz="2000" dirty="0" err="1" smtClean="0">
                <a:latin typeface="Arial Unicode MS" pitchFamily="34" charset="-122"/>
                <a:ea typeface="Arial Unicode MS" pitchFamily="34" charset="-122"/>
                <a:cs typeface="Arial Unicode MS" pitchFamily="34" charset="-122"/>
              </a:rPr>
              <a:t>batchSize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越大，批量操作时向数据库发送</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的次数越少，速度就越快。</a:t>
            </a:r>
          </a:p>
          <a:p>
            <a:pPr lvl="1" eaLnBrk="1" hangingPunct="1"/>
            <a:r>
              <a:rPr lang="zh-CN" altLang="en-US" sz="1800" dirty="0" smtClean="0">
                <a:latin typeface="Arial Unicode MS" pitchFamily="34" charset="-122"/>
                <a:ea typeface="Arial Unicode MS" pitchFamily="34" charset="-122"/>
                <a:cs typeface="Arial Unicode MS" pitchFamily="34" charset="-122"/>
              </a:rPr>
              <a:t>测试结果是当</a:t>
            </a:r>
            <a:r>
              <a:rPr lang="en-US" altLang="zh-CN" sz="1800" dirty="0" smtClean="0">
                <a:latin typeface="Arial Unicode MS" pitchFamily="34" charset="-122"/>
                <a:ea typeface="Arial Unicode MS" pitchFamily="34" charset="-122"/>
                <a:cs typeface="Arial Unicode MS" pitchFamily="34" charset="-122"/>
              </a:rPr>
              <a:t>Batch Size=0</a:t>
            </a:r>
            <a:r>
              <a:rPr lang="zh-CN" altLang="en-US" sz="1800" dirty="0" smtClean="0">
                <a:latin typeface="Arial Unicode MS" pitchFamily="34" charset="-122"/>
                <a:ea typeface="Arial Unicode MS" pitchFamily="34" charset="-122"/>
                <a:cs typeface="Arial Unicode MS" pitchFamily="34" charset="-122"/>
              </a:rPr>
              <a:t>的时候，使用</a:t>
            </a:r>
            <a:r>
              <a:rPr lang="en-US" altLang="zh-CN" sz="1800" dirty="0" smtClean="0">
                <a:latin typeface="Arial Unicode MS" pitchFamily="34" charset="-122"/>
                <a:ea typeface="Arial Unicode MS" pitchFamily="34" charset="-122"/>
                <a:cs typeface="Arial Unicode MS" pitchFamily="34" charset="-122"/>
              </a:rPr>
              <a:t>Hibernate</a:t>
            </a:r>
            <a:r>
              <a:rPr lang="zh-CN" altLang="en-US" sz="1800" dirty="0" smtClean="0">
                <a:latin typeface="Arial Unicode MS" pitchFamily="34" charset="-122"/>
                <a:ea typeface="Arial Unicode MS" pitchFamily="34" charset="-122"/>
                <a:cs typeface="Arial Unicode MS" pitchFamily="34" charset="-122"/>
              </a:rPr>
              <a:t>对</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数据库删除</a:t>
            </a:r>
            <a:r>
              <a:rPr lang="en-US" altLang="zh-CN" sz="1800" dirty="0" smtClean="0">
                <a:latin typeface="Arial Unicode MS" pitchFamily="34" charset="-122"/>
                <a:ea typeface="Arial Unicode MS" pitchFamily="34" charset="-122"/>
                <a:cs typeface="Arial Unicode MS" pitchFamily="34" charset="-122"/>
              </a:rPr>
              <a:t>1</a:t>
            </a:r>
            <a:r>
              <a:rPr lang="zh-CN" altLang="en-US" sz="1800" dirty="0" smtClean="0">
                <a:latin typeface="Arial Unicode MS" pitchFamily="34" charset="-122"/>
                <a:ea typeface="Arial Unicode MS" pitchFamily="34" charset="-122"/>
                <a:cs typeface="Arial Unicode MS" pitchFamily="34" charset="-122"/>
              </a:rPr>
              <a:t>万条记录需要</a:t>
            </a:r>
            <a:r>
              <a:rPr lang="en-US" altLang="zh-CN" sz="1800" dirty="0" smtClean="0">
                <a:latin typeface="Arial Unicode MS" pitchFamily="34" charset="-122"/>
                <a:ea typeface="Arial Unicode MS" pitchFamily="34" charset="-122"/>
                <a:cs typeface="Arial Unicode MS" pitchFamily="34" charset="-122"/>
              </a:rPr>
              <a:t>25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Batch Size = 50</a:t>
            </a:r>
            <a:r>
              <a:rPr lang="zh-CN" altLang="en-US" sz="1800" dirty="0" smtClean="0">
                <a:latin typeface="Arial Unicode MS" pitchFamily="34" charset="-122"/>
                <a:ea typeface="Arial Unicode MS" pitchFamily="34" charset="-122"/>
                <a:cs typeface="Arial Unicode MS" pitchFamily="34" charset="-122"/>
              </a:rPr>
              <a:t>的时候，删除仅仅需要</a:t>
            </a:r>
            <a:r>
              <a:rPr lang="en-US" altLang="zh-CN" sz="1800" dirty="0" smtClean="0">
                <a:latin typeface="Arial Unicode MS" pitchFamily="34" charset="-122"/>
                <a:ea typeface="Arial Unicode MS" pitchFamily="34" charset="-122"/>
                <a:cs typeface="Arial Unicode MS" pitchFamily="34" charset="-122"/>
              </a:rPr>
              <a:t>5</a:t>
            </a:r>
            <a:r>
              <a:rPr lang="zh-CN" altLang="en-US" sz="1800" dirty="0" smtClean="0">
                <a:latin typeface="Arial Unicode MS" pitchFamily="34" charset="-122"/>
                <a:ea typeface="Arial Unicode MS" pitchFamily="34" charset="-122"/>
                <a:cs typeface="Arial Unicode MS" pitchFamily="34" charset="-122"/>
              </a:rPr>
              <a:t>秒！</a:t>
            </a:r>
            <a:r>
              <a:rPr lang="en-US" altLang="zh-CN" sz="1800" dirty="0" smtClean="0">
                <a:latin typeface="Arial Unicode MS" pitchFamily="34" charset="-122"/>
                <a:ea typeface="Arial Unicode MS" pitchFamily="34" charset="-122"/>
                <a:cs typeface="Arial Unicode MS" pitchFamily="34" charset="-122"/>
              </a:rPr>
              <a:t>Oracle</a:t>
            </a:r>
            <a:r>
              <a:rPr lang="zh-CN" altLang="en-US" sz="1800" dirty="0" smtClean="0">
                <a:latin typeface="Arial Unicode MS" pitchFamily="34" charset="-122"/>
                <a:ea typeface="Arial Unicode MS" pitchFamily="34" charset="-122"/>
                <a:cs typeface="Arial Unicode MS" pitchFamily="34" charset="-122"/>
              </a:rPr>
              <a:t>数据库 </a:t>
            </a:r>
            <a:r>
              <a:rPr lang="en-US" altLang="zh-CN" sz="1800" dirty="0" err="1" smtClean="0">
                <a:solidFill>
                  <a:srgbClr val="FF3300"/>
                </a:solidFill>
                <a:latin typeface="Arial Unicode MS" pitchFamily="34" charset="-122"/>
                <a:ea typeface="Arial Unicode MS" pitchFamily="34" charset="-122"/>
                <a:cs typeface="Arial Unicode MS" pitchFamily="34" charset="-122"/>
              </a:rPr>
              <a:t>b</a:t>
            </a:r>
            <a:r>
              <a:rPr lang="en-US" altLang="zh-CN" sz="1800" b="1" dirty="0" err="1" smtClean="0">
                <a:solidFill>
                  <a:srgbClr val="FF3300"/>
                </a:solidFill>
                <a:latin typeface="Arial Unicode MS" pitchFamily="34" charset="-122"/>
                <a:ea typeface="Arial Unicode MS" pitchFamily="34" charset="-122"/>
                <a:cs typeface="Arial Unicode MS" pitchFamily="34" charset="-122"/>
              </a:rPr>
              <a:t>atchSize</a:t>
            </a:r>
            <a:r>
              <a:rPr lang="en-US" altLang="zh-CN" sz="1800" b="1" dirty="0" smtClean="0">
                <a:solidFill>
                  <a:srgbClr val="FF3300"/>
                </a:solidFill>
                <a:latin typeface="Arial Unicode MS" pitchFamily="34" charset="-122"/>
                <a:ea typeface="Arial Unicode MS" pitchFamily="34" charset="-122"/>
                <a:cs typeface="Arial Unicode MS" pitchFamily="34" charset="-122"/>
              </a:rPr>
              <a:t>=30</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的时候比较合适。</a:t>
            </a:r>
          </a:p>
        </p:txBody>
      </p:sp>
    </p:spTree>
    <p:extLst>
      <p:ext uri="{BB962C8B-B14F-4D97-AF65-F5344CB8AC3E}">
        <p14:creationId xmlns:p14="http://schemas.microsoft.com/office/powerpoint/2010/main" val="6624089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对象关系映射文件</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93303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900469"/>
            <a:ext cx="8458200" cy="1143000"/>
          </a:xfrm>
        </p:spPr>
        <p:txBody>
          <a:bodyPr/>
          <a:lstStyle/>
          <a:p>
            <a:pPr eaLnBrk="1" hangingPunct="1"/>
            <a:r>
              <a:rPr lang="en-US" altLang="zh-CN" sz="3600" dirty="0" smtClean="0">
                <a:latin typeface="Arial Unicode MS" pitchFamily="34" charset="-122"/>
                <a:ea typeface="Arial Unicode MS" pitchFamily="34" charset="-122"/>
                <a:cs typeface="Arial Unicode MS" pitchFamily="34" charset="-122"/>
              </a:rPr>
              <a:t>POJO </a:t>
            </a:r>
            <a:r>
              <a:rPr lang="zh-CN" altLang="en-US" sz="3600" dirty="0" smtClean="0">
                <a:latin typeface="Arial Unicode MS" pitchFamily="34" charset="-122"/>
                <a:ea typeface="Arial Unicode MS" pitchFamily="34" charset="-122"/>
                <a:cs typeface="Arial Unicode MS" pitchFamily="34" charset="-122"/>
              </a:rPr>
              <a:t>类和数据库的映射文件*</a:t>
            </a:r>
            <a:r>
              <a:rPr lang="en-US" altLang="zh-CN" sz="3600" dirty="0" smtClean="0">
                <a:latin typeface="Arial Unicode MS" pitchFamily="34" charset="-122"/>
                <a:ea typeface="Arial Unicode MS" pitchFamily="34" charset="-122"/>
                <a:cs typeface="Arial Unicode MS" pitchFamily="34" charset="-122"/>
              </a:rPr>
              <a:t>.</a:t>
            </a:r>
            <a:r>
              <a:rPr lang="en-US" altLang="zh-CN" sz="3600" dirty="0" err="1" smtClean="0">
                <a:latin typeface="Arial Unicode MS" pitchFamily="34" charset="-122"/>
                <a:ea typeface="Arial Unicode MS" pitchFamily="34" charset="-122"/>
                <a:cs typeface="Arial Unicode MS" pitchFamily="34" charset="-122"/>
              </a:rPr>
              <a:t>hbm.xml</a:t>
            </a:r>
            <a:endParaRPr lang="en-US" altLang="zh-CN" sz="3600" dirty="0" smtClean="0">
              <a:latin typeface="Arial Unicode MS" pitchFamily="34" charset="-122"/>
              <a:ea typeface="Arial Unicode MS" pitchFamily="34" charset="-122"/>
              <a:cs typeface="Arial Unicode MS" pitchFamily="34" charset="-122"/>
            </a:endParaRPr>
          </a:p>
        </p:txBody>
      </p:sp>
      <p:sp>
        <p:nvSpPr>
          <p:cNvPr id="11267" name="Rectangle 3"/>
          <p:cNvSpPr>
            <a:spLocks noGrp="1" noChangeArrowheads="1"/>
          </p:cNvSpPr>
          <p:nvPr>
            <p:ph type="body" idx="1"/>
          </p:nvPr>
        </p:nvSpPr>
        <p:spPr>
          <a:xfrm>
            <a:off x="323528" y="2026007"/>
            <a:ext cx="8424936" cy="3851265"/>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类和关系数据库之间的映射可以用一个</a:t>
            </a:r>
            <a:r>
              <a:rPr lang="en-US" altLang="zh-CN" sz="2400" dirty="0" smtClean="0">
                <a:latin typeface="Arial Unicode MS" pitchFamily="34" charset="-122"/>
                <a:ea typeface="Arial Unicode MS" pitchFamily="34" charset="-122"/>
                <a:cs typeface="Arial Unicode MS" pitchFamily="34" charset="-122"/>
              </a:rPr>
              <a:t>XML</a:t>
            </a:r>
            <a:r>
              <a:rPr lang="zh-CN" altLang="en-US" sz="2400" dirty="0" smtClean="0">
                <a:latin typeface="Arial Unicode MS" pitchFamily="34" charset="-122"/>
                <a:ea typeface="Arial Unicode MS" pitchFamily="34" charset="-122"/>
                <a:cs typeface="Arial Unicode MS" pitchFamily="34" charset="-122"/>
              </a:rPr>
              <a:t>文档来定义。</a:t>
            </a:r>
          </a:p>
          <a:p>
            <a:pPr eaLnBrk="1" hangingPunct="1"/>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POJO </a:t>
            </a:r>
            <a:r>
              <a:rPr lang="zh-CN" altLang="en-US" sz="2400" dirty="0" smtClean="0">
                <a:latin typeface="Arial Unicode MS" pitchFamily="34" charset="-122"/>
                <a:ea typeface="Arial Unicode MS" pitchFamily="34" charset="-122"/>
                <a:cs typeface="Arial Unicode MS" pitchFamily="34" charset="-122"/>
              </a:rPr>
              <a:t>类的数据库映射文件，</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可以理解持久化类和数据表之间的对应关系，也可以理解持久化类属性与数据库表列之间的对应关系</a:t>
            </a:r>
          </a:p>
          <a:p>
            <a:pPr eaLnBrk="1" hangingPunct="1"/>
            <a:r>
              <a:rPr lang="zh-CN" altLang="en-US" sz="2400" dirty="0" smtClean="0">
                <a:latin typeface="Arial Unicode MS" pitchFamily="34" charset="-122"/>
                <a:ea typeface="Arial Unicode MS" pitchFamily="34" charset="-122"/>
                <a:cs typeface="Arial Unicode MS" pitchFamily="34" charset="-122"/>
              </a:rPr>
              <a:t>在运行时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将根据这个映射文件来生成各种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语句</a:t>
            </a:r>
          </a:p>
          <a:p>
            <a:pPr eaLnBrk="1" hangingPunct="1"/>
            <a:r>
              <a:rPr lang="zh-CN" altLang="en-US" sz="2400" dirty="0" smtClean="0">
                <a:latin typeface="Arial Unicode MS" pitchFamily="34" charset="-122"/>
                <a:ea typeface="Arial Unicode MS" pitchFamily="34" charset="-122"/>
                <a:cs typeface="Arial Unicode MS" pitchFamily="34" charset="-122"/>
              </a:rPr>
              <a:t>映射文件的扩展名为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hbm.xml</a:t>
            </a:r>
            <a:endParaRPr lang="en-US" altLang="zh-CN" sz="2400" dirty="0" smtClean="0">
              <a:latin typeface="Arial Unicode MS" pitchFamily="34" charset="-122"/>
              <a:ea typeface="Arial Unicode MS" pitchFamily="34" charset="-122"/>
              <a:cs typeface="Arial Unicode MS" pitchFamily="34" charset="-122"/>
            </a:endParaRPr>
          </a:p>
        </p:txBody>
      </p:sp>
      <p:sp>
        <p:nvSpPr>
          <p:cNvPr id="2" name="TextBox 1"/>
          <p:cNvSpPr txBox="1"/>
          <p:nvPr/>
        </p:nvSpPr>
        <p:spPr>
          <a:xfrm>
            <a:off x="5868144" y="476672"/>
            <a:ext cx="2088232" cy="369332"/>
          </a:xfrm>
          <a:prstGeom prst="rect">
            <a:avLst/>
          </a:prstGeom>
          <a:noFill/>
        </p:spPr>
        <p:txBody>
          <a:bodyPr wrap="square" rtlCol="0">
            <a:spAutoFit/>
          </a:bodyPr>
          <a:lstStyle/>
          <a:p>
            <a:r>
              <a:rPr lang="en-US" altLang="zh-CN" dirty="0" err="1" smtClean="0"/>
              <a:t>Hiberrnate</a:t>
            </a:r>
            <a:r>
              <a:rPr lang="en-US" altLang="zh-CN" dirty="0" smtClean="0"/>
              <a:t>-mapping</a:t>
            </a:r>
            <a:endParaRPr lang="zh-CN" altLang="en-US" dirty="0"/>
          </a:p>
        </p:txBody>
      </p:sp>
    </p:spTree>
    <p:extLst>
      <p:ext uri="{BB962C8B-B14F-4D97-AF65-F5344CB8AC3E}">
        <p14:creationId xmlns:p14="http://schemas.microsoft.com/office/powerpoint/2010/main" val="4817227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64096" y="557808"/>
            <a:ext cx="7772400" cy="1143000"/>
          </a:xfrm>
        </p:spPr>
        <p:txBody>
          <a:bodyPr/>
          <a:lstStyle/>
          <a:p>
            <a:pPr eaLnBrk="1" hangingPunct="1"/>
            <a:r>
              <a:rPr lang="zh-CN" altLang="en-US" dirty="0" smtClean="0">
                <a:solidFill>
                  <a:schemeClr val="tx1"/>
                </a:solidFill>
                <a:latin typeface="Arial Unicode MS" pitchFamily="34" charset="-122"/>
                <a:ea typeface="Arial Unicode MS" pitchFamily="34" charset="-122"/>
                <a:cs typeface="Arial Unicode MS" pitchFamily="34" charset="-122"/>
              </a:rPr>
              <a:t>映射文件说明</a:t>
            </a:r>
          </a:p>
        </p:txBody>
      </p:sp>
      <p:sp>
        <p:nvSpPr>
          <p:cNvPr id="12291" name="Rectangle 3"/>
          <p:cNvSpPr>
            <a:spLocks noGrp="1" noChangeArrowheads="1"/>
          </p:cNvSpPr>
          <p:nvPr>
            <p:ph type="body" idx="1"/>
          </p:nvPr>
        </p:nvSpPr>
        <p:spPr>
          <a:xfrm>
            <a:off x="179263" y="1365621"/>
            <a:ext cx="8785225" cy="5303739"/>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hibernate-mapping</a:t>
            </a:r>
          </a:p>
          <a:p>
            <a:pPr lvl="1" eaLnBrk="1" hangingPunct="1"/>
            <a:r>
              <a:rPr lang="zh-CN" altLang="en-US" sz="2200" dirty="0" smtClean="0">
                <a:latin typeface="Arial Unicode MS" pitchFamily="34" charset="-122"/>
                <a:ea typeface="Arial Unicode MS" pitchFamily="34" charset="-122"/>
                <a:cs typeface="Arial Unicode MS" pitchFamily="34" charset="-122"/>
              </a:rPr>
              <a:t>类层次：</a:t>
            </a:r>
            <a:r>
              <a:rPr lang="en-US" altLang="zh-CN" sz="2200" dirty="0" smtClean="0">
                <a:latin typeface="Arial Unicode MS" pitchFamily="34" charset="-122"/>
                <a:ea typeface="Arial Unicode MS" pitchFamily="34" charset="-122"/>
                <a:cs typeface="Arial Unicode MS" pitchFamily="34" charset="-122"/>
              </a:rPr>
              <a:t>class</a:t>
            </a:r>
          </a:p>
          <a:p>
            <a:pPr lvl="2" eaLnBrk="1" hangingPunct="1"/>
            <a:r>
              <a:rPr lang="zh-CN" altLang="en-US" sz="2000" dirty="0" smtClean="0">
                <a:latin typeface="Arial Unicode MS" pitchFamily="34" charset="-122"/>
                <a:ea typeface="Arial Unicode MS" pitchFamily="34" charset="-122"/>
                <a:cs typeface="Arial Unicode MS" pitchFamily="34" charset="-122"/>
              </a:rPr>
              <a:t>主键：</a:t>
            </a:r>
            <a:r>
              <a:rPr lang="en-US" altLang="zh-CN" sz="2000" dirty="0" smtClean="0">
                <a:latin typeface="Arial Unicode MS" pitchFamily="34" charset="-122"/>
                <a:ea typeface="Arial Unicode MS" pitchFamily="34" charset="-122"/>
                <a:cs typeface="Arial Unicode MS" pitchFamily="34" charset="-122"/>
              </a:rPr>
              <a:t>id</a:t>
            </a:r>
          </a:p>
          <a:p>
            <a:pPr lvl="2" eaLnBrk="1" hangingPunct="1"/>
            <a:r>
              <a:rPr lang="zh-CN" altLang="en-US" sz="2000" dirty="0" smtClean="0">
                <a:latin typeface="Arial Unicode MS" pitchFamily="34" charset="-122"/>
                <a:ea typeface="Arial Unicode MS" pitchFamily="34" charset="-122"/>
                <a:cs typeface="Arial Unicode MS" pitchFamily="34" charset="-122"/>
              </a:rPr>
              <a:t>基本类型</a:t>
            </a:r>
            <a:r>
              <a:rPr lang="en-US" altLang="zh-CN" sz="2000" dirty="0" smtClean="0">
                <a:latin typeface="Arial Unicode MS" pitchFamily="34" charset="-122"/>
                <a:ea typeface="Arial Unicode MS" pitchFamily="34" charset="-122"/>
                <a:cs typeface="Arial Unicode MS" pitchFamily="34" charset="-122"/>
              </a:rPr>
              <a:t>:property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实体引用类</a:t>
            </a:r>
            <a:r>
              <a:rPr lang="en-US" altLang="zh-CN" sz="2000" dirty="0" smtClean="0">
                <a:solidFill>
                  <a:srgbClr val="FF0000"/>
                </a:solidFill>
                <a:latin typeface="Arial Unicode MS" pitchFamily="34" charset="-122"/>
                <a:ea typeface="Arial Unicode MS" pitchFamily="34" charset="-122"/>
                <a:cs typeface="Arial Unicode MS" pitchFamily="34" charset="-122"/>
              </a:rPr>
              <a:t>: many-to-one  |  one-to-one</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集合</a:t>
            </a:r>
            <a:r>
              <a:rPr lang="en-US" altLang="zh-CN" sz="2000" dirty="0" smtClean="0">
                <a:solidFill>
                  <a:srgbClr val="FF0000"/>
                </a:solidFill>
                <a:latin typeface="Arial Unicode MS" pitchFamily="34" charset="-122"/>
                <a:ea typeface="Arial Unicode MS" pitchFamily="34" charset="-122"/>
                <a:cs typeface="Arial Unicode MS" pitchFamily="34" charset="-122"/>
              </a:rPr>
              <a:t>:set | list | map | array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one-to-many</a:t>
            </a:r>
          </a:p>
          <a:p>
            <a:pPr lvl="3" eaLnBrk="1" hangingPunct="1"/>
            <a:r>
              <a:rPr lang="en-US" altLang="zh-CN" sz="1800" dirty="0" smtClean="0">
                <a:solidFill>
                  <a:srgbClr val="FF0000"/>
                </a:solidFill>
                <a:latin typeface="Arial Unicode MS" pitchFamily="34" charset="-122"/>
                <a:ea typeface="Arial Unicode MS" pitchFamily="34" charset="-122"/>
                <a:cs typeface="Arial Unicode MS" pitchFamily="34" charset="-122"/>
              </a:rPr>
              <a:t>many-to-many</a:t>
            </a:r>
          </a:p>
          <a:p>
            <a:pPr lvl="2" eaLnBrk="1" hangingPunct="1"/>
            <a:r>
              <a:rPr lang="zh-CN" altLang="en-US" sz="2000" dirty="0" smtClean="0">
                <a:solidFill>
                  <a:srgbClr val="FF0000"/>
                </a:solidFill>
                <a:latin typeface="Arial Unicode MS" pitchFamily="34" charset="-122"/>
                <a:ea typeface="Arial Unicode MS" pitchFamily="34" charset="-122"/>
                <a:cs typeface="Arial Unicode MS" pitchFamily="34" charset="-122"/>
              </a:rPr>
              <a:t>子类</a:t>
            </a:r>
            <a:r>
              <a:rPr lang="en-US" altLang="zh-CN" sz="2000" dirty="0" smtClean="0">
                <a:solidFill>
                  <a:srgbClr val="FF0000"/>
                </a:solidFill>
                <a:latin typeface="Arial Unicode MS" pitchFamily="34" charset="-122"/>
                <a:ea typeface="Arial Unicode MS" pitchFamily="34" charset="-122"/>
                <a:cs typeface="Arial Unicode MS" pitchFamily="34" charset="-122"/>
              </a:rPr>
              <a:t>:subclass | joined-subclass</a:t>
            </a:r>
          </a:p>
          <a:p>
            <a:pPr lvl="2" eaLnBrk="1" hangingPunct="1"/>
            <a:r>
              <a:rPr lang="zh-CN" altLang="en-US" sz="2000" dirty="0" smtClean="0">
                <a:latin typeface="Arial Unicode MS" pitchFamily="34" charset="-122"/>
                <a:ea typeface="Arial Unicode MS" pitchFamily="34" charset="-122"/>
                <a:cs typeface="Arial Unicode MS" pitchFamily="34" charset="-122"/>
              </a:rPr>
              <a:t>其它</a:t>
            </a:r>
            <a:r>
              <a:rPr lang="en-US" altLang="zh-CN" sz="2000" dirty="0" smtClean="0">
                <a:latin typeface="Arial Unicode MS" pitchFamily="34" charset="-122"/>
                <a:ea typeface="Arial Unicode MS" pitchFamily="34" charset="-122"/>
                <a:cs typeface="Arial Unicode MS" pitchFamily="34" charset="-122"/>
              </a:rPr>
              <a:t>:component | any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zh-CN" altLang="en-US" sz="2200" dirty="0" smtClean="0">
                <a:solidFill>
                  <a:srgbClr val="FF0000"/>
                </a:solidFill>
                <a:latin typeface="Arial Unicode MS" pitchFamily="34" charset="-122"/>
                <a:ea typeface="Arial Unicode MS" pitchFamily="34" charset="-122"/>
                <a:cs typeface="Arial Unicode MS" pitchFamily="34" charset="-122"/>
              </a:rPr>
              <a:t>查询语句</a:t>
            </a:r>
            <a:r>
              <a:rPr lang="en-US" altLang="zh-CN" sz="2200" dirty="0" smtClean="0">
                <a:solidFill>
                  <a:srgbClr val="FF0000"/>
                </a:solidFill>
                <a:latin typeface="Arial Unicode MS" pitchFamily="34" charset="-122"/>
                <a:ea typeface="Arial Unicode MS" pitchFamily="34" charset="-122"/>
                <a:cs typeface="Arial Unicode MS" pitchFamily="34" charset="-122"/>
              </a:rPr>
              <a:t>:query</a:t>
            </a:r>
            <a:r>
              <a:rPr lang="zh-CN" altLang="en-US" sz="2200" dirty="0" smtClean="0">
                <a:solidFill>
                  <a:srgbClr val="FF0000"/>
                </a:solidFill>
                <a:latin typeface="Arial Unicode MS" pitchFamily="34" charset="-122"/>
                <a:ea typeface="Arial Unicode MS" pitchFamily="34" charset="-122"/>
                <a:cs typeface="Arial Unicode MS" pitchFamily="34" charset="-122"/>
              </a:rPr>
              <a:t>（用来放置查询语句，便于对数据库查询的统一管理和优化）</a:t>
            </a:r>
          </a:p>
          <a:p>
            <a:pPr eaLnBrk="1" hangingPunct="1"/>
            <a:r>
              <a:rPr lang="zh-CN" altLang="en-US" sz="2400" dirty="0" smtClean="0">
                <a:latin typeface="Arial Unicode MS" pitchFamily="34" charset="-122"/>
                <a:ea typeface="Arial Unicode MS" pitchFamily="34" charset="-122"/>
                <a:cs typeface="Arial Unicode MS" pitchFamily="34" charset="-122"/>
              </a:rPr>
              <a:t>每个</a:t>
            </a:r>
            <a:r>
              <a:rPr lang="en-US" altLang="zh-CN" sz="2400" dirty="0" smtClean="0">
                <a:latin typeface="Arial Unicode MS" pitchFamily="34" charset="-122"/>
                <a:ea typeface="Arial Unicode MS" pitchFamily="34" charset="-122"/>
                <a:cs typeface="Arial Unicode MS" pitchFamily="34" charset="-122"/>
              </a:rPr>
              <a:t>Hibernate-mapping</a:t>
            </a:r>
            <a:r>
              <a:rPr lang="zh-CN" altLang="en-US" sz="2400" dirty="0" smtClean="0">
                <a:latin typeface="Arial Unicode MS" pitchFamily="34" charset="-122"/>
                <a:ea typeface="Arial Unicode MS" pitchFamily="34" charset="-122"/>
                <a:cs typeface="Arial Unicode MS" pitchFamily="34" charset="-122"/>
              </a:rPr>
              <a:t>中可以同时定义多个类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但更推荐为每个类都创建一个单独的映射文件</a:t>
            </a:r>
          </a:p>
          <a:p>
            <a:pPr eaLnBrk="1" hangingPunct="1">
              <a:buFontTx/>
              <a:buNone/>
            </a:pPr>
            <a:endParaRPr lang="en-US" altLang="zh-CN" sz="2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9297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3164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hibernate-mapping</a:t>
            </a:r>
          </a:p>
        </p:txBody>
      </p:sp>
      <p:sp>
        <p:nvSpPr>
          <p:cNvPr id="13315" name="Rectangle 4"/>
          <p:cNvSpPr>
            <a:spLocks noChangeArrowheads="1"/>
          </p:cNvSpPr>
          <p:nvPr/>
        </p:nvSpPr>
        <p:spPr bwMode="auto">
          <a:xfrm>
            <a:off x="2699792" y="1538507"/>
            <a:ext cx="6372200" cy="523452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hibernate-mapping </a:t>
            </a:r>
            <a:r>
              <a:rPr lang="zh-CN" altLang="en-US" sz="2000" b="1" dirty="0">
                <a:latin typeface="Arial Unicode MS" pitchFamily="34" charset="-122"/>
                <a:ea typeface="Arial Unicode MS" pitchFamily="34" charset="-122"/>
                <a:cs typeface="Arial Unicode MS" pitchFamily="34" charset="-122"/>
              </a:rPr>
              <a:t>是 </a:t>
            </a:r>
            <a:r>
              <a:rPr lang="en-US" altLang="zh-CN" sz="2000" b="1" dirty="0">
                <a:latin typeface="Arial Unicode MS" pitchFamily="34" charset="-122"/>
                <a:ea typeface="Arial Unicode MS" pitchFamily="34" charset="-122"/>
                <a:cs typeface="Arial Unicode MS" pitchFamily="34" charset="-122"/>
              </a:rPr>
              <a:t>hibernate </a:t>
            </a:r>
            <a:r>
              <a:rPr lang="zh-CN" altLang="en-US" sz="2000" b="1" dirty="0">
                <a:latin typeface="Arial Unicode MS" pitchFamily="34" charset="-122"/>
                <a:ea typeface="Arial Unicode MS" pitchFamily="34" charset="-122"/>
                <a:cs typeface="Arial Unicode MS" pitchFamily="34" charset="-122"/>
              </a:rPr>
              <a:t>映射文件的根元素</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schema</a:t>
            </a:r>
            <a:r>
              <a:rPr lang="zh-CN" altLang="en-US" sz="1600" b="1" dirty="0">
                <a:latin typeface="Arial Unicode MS" pitchFamily="34" charset="-122"/>
                <a:ea typeface="Arial Unicode MS" pitchFamily="34" charset="-122"/>
                <a:cs typeface="Arial Unicode MS" pitchFamily="34" charset="-122"/>
              </a:rPr>
              <a:t>的名称。若指定该属性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则表明会自动添加该 </a:t>
            </a:r>
            <a:r>
              <a:rPr lang="en-US" altLang="zh-CN" sz="1600" b="1" dirty="0">
                <a:latin typeface="Arial Unicode MS" pitchFamily="34" charset="-122"/>
                <a:ea typeface="Arial Unicode MS" pitchFamily="34" charset="-122"/>
                <a:cs typeface="Arial Unicode MS" pitchFamily="34" charset="-122"/>
              </a:rPr>
              <a:t>schema </a:t>
            </a:r>
            <a:r>
              <a:rPr lang="zh-CN" altLang="en-US" sz="1600" b="1" dirty="0">
                <a:latin typeface="Arial Unicode MS" pitchFamily="34" charset="-122"/>
                <a:ea typeface="Arial Unicode MS" pitchFamily="34" charset="-122"/>
                <a:cs typeface="Arial Unicode MS" pitchFamily="34" charset="-122"/>
              </a:rPr>
              <a:t>前缀</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指定所映射的数据库</a:t>
            </a:r>
            <a:r>
              <a:rPr lang="en-US" altLang="zh-CN" sz="1600" b="1" dirty="0">
                <a:latin typeface="Arial Unicode MS" pitchFamily="34" charset="-122"/>
                <a:ea typeface="Arial Unicode MS" pitchFamily="34" charset="-122"/>
                <a:cs typeface="Arial Unicode MS" pitchFamily="34" charset="-122"/>
              </a:rPr>
              <a:t>catalog</a:t>
            </a:r>
            <a:r>
              <a:rPr lang="zh-CN" altLang="en-US" sz="1600" b="1" dirty="0">
                <a:latin typeface="Arial Unicode MS" pitchFamily="34" charset="-122"/>
                <a:ea typeface="Arial Unicode MS" pitchFamily="34" charset="-122"/>
                <a:cs typeface="Arial Unicode MS" pitchFamily="34" charset="-122"/>
              </a:rPr>
              <a:t>的名称。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default-cascade(</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none): </a:t>
            </a:r>
            <a:r>
              <a:rPr lang="zh-CN" altLang="en-US" sz="1600" b="1" dirty="0">
                <a:latin typeface="Arial Unicode MS" pitchFamily="34" charset="-122"/>
                <a:ea typeface="Arial Unicode MS" pitchFamily="34" charset="-122"/>
                <a:cs typeface="Arial Unicode MS" pitchFamily="34" charset="-122"/>
              </a:rPr>
              <a:t>设置</a:t>
            </a:r>
            <a:r>
              <a:rPr lang="en-US" altLang="zh-CN" sz="1600" b="1" dirty="0">
                <a:latin typeface="Arial Unicode MS" pitchFamily="34" charset="-122"/>
                <a:ea typeface="Arial Unicode MS" pitchFamily="34" charset="-122"/>
                <a:cs typeface="Arial Unicode MS" pitchFamily="34" charset="-122"/>
              </a:rPr>
              <a:t>hibernate</a:t>
            </a:r>
            <a:r>
              <a:rPr lang="zh-CN" altLang="en-US" sz="1600" b="1" dirty="0">
                <a:latin typeface="Arial Unicode MS" pitchFamily="34" charset="-122"/>
                <a:ea typeface="Arial Unicode MS" pitchFamily="34" charset="-122"/>
                <a:cs typeface="Arial Unicode MS" pitchFamily="34" charset="-122"/>
              </a:rPr>
              <a:t>默认的级联风格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cascade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将采用此处指定的级联风格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default-access </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a:latin typeface="Arial Unicode MS" pitchFamily="34" charset="-122"/>
                <a:ea typeface="Arial Unicode MS" pitchFamily="34" charset="-122"/>
                <a:cs typeface="Arial Unicode MS" pitchFamily="34" charset="-122"/>
              </a:rPr>
              <a:t>access,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而通过反射访问成员变量</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default-lazy(</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err="1">
                <a:latin typeface="Arial Unicode MS" pitchFamily="34" charset="-122"/>
                <a:ea typeface="Arial Unicode MS" pitchFamily="34" charset="-122"/>
                <a:cs typeface="Arial Unicode MS" pitchFamily="34" charset="-122"/>
              </a:rPr>
              <a:t>Hibernat</a:t>
            </a:r>
            <a:r>
              <a:rPr lang="en-US" altLang="zh-CN" sz="1600" b="1" dirty="0">
                <a:latin typeface="Arial Unicode MS" pitchFamily="34" charset="-122"/>
                <a:ea typeface="Arial Unicode MS" pitchFamily="34" charset="-122"/>
                <a:cs typeface="Arial Unicode MS" pitchFamily="34" charset="-122"/>
              </a:rPr>
              <a:t> morning</a:t>
            </a:r>
            <a:r>
              <a:rPr lang="zh-CN" altLang="en-US" sz="1600" b="1" dirty="0">
                <a:latin typeface="Arial Unicode MS" pitchFamily="34" charset="-122"/>
                <a:ea typeface="Arial Unicode MS" pitchFamily="34" charset="-122"/>
                <a:cs typeface="Arial Unicode MS" pitchFamily="34" charset="-122"/>
              </a:rPr>
              <a:t>的延迟加载策略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该属性的默认值为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即启用延迟加载策略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若配置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属性映射</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集合映射时没有指定 </a:t>
            </a:r>
            <a:r>
              <a:rPr lang="en-US" altLang="zh-CN" sz="1600" b="1" dirty="0">
                <a:latin typeface="Arial Unicode MS" pitchFamily="34" charset="-122"/>
                <a:ea typeface="Arial Unicode MS" pitchFamily="34" charset="-122"/>
                <a:cs typeface="Arial Unicode MS" pitchFamily="34" charset="-122"/>
              </a:rPr>
              <a:t>lazy </a:t>
            </a:r>
            <a:r>
              <a:rPr lang="zh-CN" altLang="en-US" sz="1600" b="1" dirty="0">
                <a:latin typeface="Arial Unicode MS" pitchFamily="34" charset="-122"/>
                <a:ea typeface="Arial Unicode MS" pitchFamily="34" charset="-122"/>
                <a:cs typeface="Arial Unicode MS" pitchFamily="34" charset="-122"/>
              </a:rPr>
              <a:t>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将采用此处指定的延迟加载策略 </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auto-import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指定是否可以在查询语言中使用非全限定的类名（仅限于本映射文件中的类）。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package (</a:t>
            </a:r>
            <a:r>
              <a:rPr lang="zh-CN" altLang="en-US" sz="1600" b="1" dirty="0">
                <a:solidFill>
                  <a:srgbClr val="FF3300"/>
                </a:solidFill>
                <a:latin typeface="Arial Unicode MS" pitchFamily="34" charset="-122"/>
                <a:ea typeface="Arial Unicode MS" pitchFamily="34" charset="-122"/>
                <a:cs typeface="Arial Unicode MS" pitchFamily="34" charset="-122"/>
              </a:rPr>
              <a:t>可选</a:t>
            </a:r>
            <a:r>
              <a:rPr lang="en-US" altLang="zh-CN" sz="1600" b="1" dirty="0">
                <a:solidFill>
                  <a:srgbClr val="FF3300"/>
                </a:solidFill>
                <a:latin typeface="Arial Unicode MS" pitchFamily="34" charset="-122"/>
                <a:ea typeface="Arial Unicode MS" pitchFamily="34" charset="-122"/>
                <a:cs typeface="Arial Unicode MS" pitchFamily="34" charset="-122"/>
              </a:rPr>
              <a:t>): </a:t>
            </a:r>
            <a:r>
              <a:rPr lang="zh-CN" altLang="en-US" sz="1600" b="1" dirty="0">
                <a:solidFill>
                  <a:srgbClr val="FF3300"/>
                </a:solidFill>
                <a:latin typeface="Arial Unicode MS" pitchFamily="34" charset="-122"/>
                <a:ea typeface="Arial Unicode MS" pitchFamily="34" charset="-122"/>
                <a:cs typeface="Arial Unicode MS" pitchFamily="34" charset="-122"/>
              </a:rPr>
              <a:t>指定一个包前缀，如果在映射文档中没有指定全限定的类名， 就使用这个作为包名。</a:t>
            </a:r>
            <a:r>
              <a:rPr lang="zh-CN" altLang="en-US" sz="1800" b="1" dirty="0">
                <a:latin typeface="Arial Unicode MS" pitchFamily="34" charset="-122"/>
                <a:ea typeface="Arial Unicode MS" pitchFamily="34" charset="-122"/>
                <a:cs typeface="Arial Unicode MS" pitchFamily="34" charset="-122"/>
              </a:rPr>
              <a:t> </a:t>
            </a:r>
          </a:p>
          <a:p>
            <a:pPr marL="342900" indent="-342900">
              <a:spcBef>
                <a:spcPct val="20000"/>
              </a:spcBef>
            </a:pPr>
            <a:endParaRPr lang="en-US" altLang="zh-CN" sz="2000" b="1" dirty="0">
              <a:latin typeface="Arial Unicode MS" pitchFamily="34" charset="-122"/>
              <a:ea typeface="Arial Unicode MS" pitchFamily="34" charset="-122"/>
              <a:cs typeface="Arial Unicode MS" pitchFamily="34" charset="-122"/>
            </a:endParaRPr>
          </a:p>
        </p:txBody>
      </p:sp>
      <p:pic>
        <p:nvPicPr>
          <p:cNvPr id="13316" name="Picture 8"/>
          <p:cNvPicPr>
            <a:picLocks noChangeAspect="1" noChangeArrowheads="1"/>
          </p:cNvPicPr>
          <p:nvPr/>
        </p:nvPicPr>
        <p:blipFill>
          <a:blip r:embed="rId2"/>
          <a:srcRect/>
          <a:stretch>
            <a:fillRect/>
          </a:stretch>
        </p:blipFill>
        <p:spPr bwMode="auto">
          <a:xfrm>
            <a:off x="107504" y="1633989"/>
            <a:ext cx="2376488" cy="1673225"/>
          </a:xfrm>
          <a:prstGeom prst="rect">
            <a:avLst/>
          </a:prstGeom>
          <a:noFill/>
          <a:ln w="9525">
            <a:noFill/>
            <a:miter lim="800000"/>
            <a:headEnd/>
            <a:tailEnd/>
          </a:ln>
        </p:spPr>
      </p:pic>
      <p:sp>
        <p:nvSpPr>
          <p:cNvPr id="13317" name="Oval 10"/>
          <p:cNvSpPr>
            <a:spLocks noChangeArrowheads="1"/>
          </p:cNvSpPr>
          <p:nvPr/>
        </p:nvSpPr>
        <p:spPr bwMode="auto">
          <a:xfrm>
            <a:off x="999505" y="2887940"/>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3318" name="Oval 11"/>
          <p:cNvSpPr>
            <a:spLocks noChangeArrowheads="1"/>
          </p:cNvSpPr>
          <p:nvPr/>
        </p:nvSpPr>
        <p:spPr bwMode="auto">
          <a:xfrm>
            <a:off x="2040905" y="2649815"/>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19" name="Oval 12"/>
          <p:cNvSpPr>
            <a:spLocks noChangeArrowheads="1"/>
          </p:cNvSpPr>
          <p:nvPr/>
        </p:nvSpPr>
        <p:spPr bwMode="auto">
          <a:xfrm>
            <a:off x="2307605" y="240692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13320" name="Oval 14"/>
          <p:cNvSpPr>
            <a:spLocks noChangeArrowheads="1"/>
          </p:cNvSpPr>
          <p:nvPr/>
        </p:nvSpPr>
        <p:spPr bwMode="auto">
          <a:xfrm>
            <a:off x="2523505" y="214657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834484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03848" y="188640"/>
            <a:ext cx="2592288" cy="940101"/>
          </a:xfrm>
        </p:spPr>
        <p:txBody>
          <a:bodyPr/>
          <a:lstStyle/>
          <a:p>
            <a:pPr eaLnBrk="1" hangingPunct="1"/>
            <a:r>
              <a:rPr lang="en-US" altLang="zh-CN" sz="4800" dirty="0" smtClean="0">
                <a:solidFill>
                  <a:schemeClr val="tx1"/>
                </a:solidFill>
                <a:latin typeface="Arial Unicode MS" pitchFamily="34" charset="-122"/>
                <a:ea typeface="Arial Unicode MS" pitchFamily="34" charset="-122"/>
                <a:cs typeface="Arial Unicode MS" pitchFamily="34" charset="-122"/>
              </a:rPr>
              <a:t>class</a:t>
            </a:r>
          </a:p>
        </p:txBody>
      </p:sp>
      <p:sp>
        <p:nvSpPr>
          <p:cNvPr id="14339" name="Rectangle 5"/>
          <p:cNvSpPr>
            <a:spLocks noChangeArrowheads="1"/>
          </p:cNvSpPr>
          <p:nvPr/>
        </p:nvSpPr>
        <p:spPr bwMode="auto">
          <a:xfrm>
            <a:off x="3203848" y="1160837"/>
            <a:ext cx="5832648" cy="5724547"/>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class </a:t>
            </a:r>
            <a:r>
              <a:rPr lang="zh-CN" altLang="en-US" sz="2000" b="1" dirty="0">
                <a:latin typeface="Arial Unicode MS" pitchFamily="34" charset="-122"/>
                <a:ea typeface="Arial Unicode MS" pitchFamily="34" charset="-122"/>
                <a:cs typeface="Arial Unicode MS" pitchFamily="34" charset="-122"/>
              </a:rPr>
              <a:t>元素用于指定类和表的映射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指定该持久化类映射的持久化类的类名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table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指定该持久化类映射的表名</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默认以持久化类的类名作为表名</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dynamic-insert</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表示当保存一个对象时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insert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insert </a:t>
            </a:r>
            <a:r>
              <a:rPr lang="zh-CN" altLang="en-US" sz="1600" b="1" dirty="0">
                <a:latin typeface="Arial Unicode MS" pitchFamily="34" charset="-122"/>
                <a:ea typeface="Arial Unicode MS" pitchFamily="34" charset="-122"/>
                <a:cs typeface="Arial Unicode MS" pitchFamily="34" charset="-122"/>
              </a:rPr>
              <a:t>语句中仅包含所有取值不为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dynamic-update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表示当更新一个对象时</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会动态生成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语句</a:t>
            </a:r>
            <a:r>
              <a:rPr lang="en-US" altLang="zh-CN" sz="1600" b="1" dirty="0">
                <a:latin typeface="Arial Unicode MS" pitchFamily="34" charset="-122"/>
                <a:ea typeface="Arial Unicode MS" pitchFamily="34" charset="-122"/>
                <a:cs typeface="Arial Unicode MS" pitchFamily="34" charset="-122"/>
              </a:rPr>
              <a:t>, update </a:t>
            </a:r>
            <a:r>
              <a:rPr lang="zh-CN" altLang="en-US" sz="1600" b="1" dirty="0">
                <a:latin typeface="Arial Unicode MS" pitchFamily="34" charset="-122"/>
                <a:ea typeface="Arial Unicode MS" pitchFamily="34" charset="-122"/>
                <a:cs typeface="Arial Unicode MS" pitchFamily="34" charset="-122"/>
              </a:rPr>
              <a:t>语句中仅包含所有取值需要更新的字段</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select-before-update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设置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在更新某个持久化对象之前是否需要先执行一次查询</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默认值为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batch-size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指定根据 </a:t>
            </a:r>
            <a:r>
              <a:rPr lang="en-US" altLang="zh-CN" sz="1600" b="1" dirty="0">
                <a:latin typeface="Arial Unicode MS" pitchFamily="34" charset="-122"/>
                <a:ea typeface="Arial Unicode MS" pitchFamily="34" charset="-122"/>
                <a:cs typeface="Arial Unicode MS" pitchFamily="34" charset="-122"/>
              </a:rPr>
              <a:t>OID </a:t>
            </a:r>
            <a:r>
              <a:rPr lang="zh-CN" altLang="en-US" sz="1600" b="1" dirty="0">
                <a:latin typeface="Arial Unicode MS" pitchFamily="34" charset="-122"/>
                <a:ea typeface="Arial Unicode MS" pitchFamily="34" charset="-122"/>
                <a:cs typeface="Arial Unicode MS" pitchFamily="34" charset="-122"/>
              </a:rPr>
              <a:t>来抓取实例时每批抓取的实例数</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lazy</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指定是否使用延迟加载</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mutable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若设置为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等价于所有的 </a:t>
            </a:r>
            <a:r>
              <a:rPr lang="en-US" altLang="zh-CN" sz="1600" b="1" dirty="0">
                <a:latin typeface="Arial Unicode MS" pitchFamily="34" charset="-122"/>
                <a:ea typeface="Arial Unicode MS" pitchFamily="34" charset="-122"/>
                <a:cs typeface="Arial Unicode MS" pitchFamily="34" charset="-122"/>
              </a:rPr>
              <a:t>&lt;property&gt; </a:t>
            </a:r>
            <a:r>
              <a:rPr lang="zh-CN" altLang="en-US" sz="1600" b="1" dirty="0">
                <a:latin typeface="Arial Unicode MS" pitchFamily="34" charset="-122"/>
                <a:ea typeface="Arial Unicode MS" pitchFamily="34" charset="-122"/>
                <a:cs typeface="Arial Unicode MS" pitchFamily="34" charset="-122"/>
              </a:rPr>
              <a:t>元素的 </a:t>
            </a:r>
            <a:r>
              <a:rPr lang="en-US" altLang="zh-CN" sz="1600" b="1" dirty="0">
                <a:latin typeface="Arial Unicode MS" pitchFamily="34" charset="-122"/>
                <a:ea typeface="Arial Unicode MS" pitchFamily="34" charset="-122"/>
                <a:cs typeface="Arial Unicode MS" pitchFamily="34" charset="-122"/>
              </a:rPr>
              <a:t>update </a:t>
            </a:r>
            <a:r>
              <a:rPr lang="zh-CN" altLang="en-US" sz="1600" b="1" dirty="0">
                <a:latin typeface="Arial Unicode MS" pitchFamily="34" charset="-122"/>
                <a:ea typeface="Arial Unicode MS" pitchFamily="34" charset="-122"/>
                <a:cs typeface="Arial Unicode MS" pitchFamily="34" charset="-122"/>
              </a:rPr>
              <a:t>属性为 </a:t>
            </a:r>
            <a:r>
              <a:rPr lang="en-US" altLang="zh-CN" sz="1600" b="1" dirty="0">
                <a:latin typeface="Arial Unicode MS" pitchFamily="34" charset="-122"/>
                <a:ea typeface="Arial Unicode MS" pitchFamily="34" charset="-122"/>
                <a:cs typeface="Arial Unicode MS" pitchFamily="34" charset="-122"/>
              </a:rPr>
              <a:t>false, </a:t>
            </a:r>
            <a:r>
              <a:rPr lang="zh-CN" altLang="en-US" sz="1600" b="1" dirty="0">
                <a:latin typeface="Arial Unicode MS" pitchFamily="34" charset="-122"/>
                <a:ea typeface="Arial Unicode MS" pitchFamily="34" charset="-122"/>
                <a:cs typeface="Arial Unicode MS" pitchFamily="34" charset="-122"/>
              </a:rPr>
              <a:t>表示整个实例不能被更新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true. </a:t>
            </a:r>
          </a:p>
          <a:p>
            <a:pPr marL="742950" lvl="1" indent="-285750">
              <a:spcBef>
                <a:spcPct val="20000"/>
              </a:spcBef>
              <a:buFontTx/>
              <a:buChar char="–"/>
            </a:pPr>
            <a:r>
              <a:rPr lang="en-US" altLang="zh-CN" sz="1600" b="1" dirty="0">
                <a:solidFill>
                  <a:srgbClr val="0000FF"/>
                </a:solidFill>
                <a:latin typeface="Arial Unicode MS" pitchFamily="34" charset="-122"/>
                <a:ea typeface="Arial Unicode MS" pitchFamily="34" charset="-122"/>
                <a:cs typeface="Arial Unicode MS" pitchFamily="34" charset="-122"/>
              </a:rPr>
              <a:t>discriminator-value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指定区分不同子类的值</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当使用 </a:t>
            </a:r>
            <a:r>
              <a:rPr lang="en-US" altLang="zh-CN" sz="1600" b="1" dirty="0">
                <a:latin typeface="Arial Unicode MS" pitchFamily="34" charset="-122"/>
                <a:ea typeface="Arial Unicode MS" pitchFamily="34" charset="-122"/>
                <a:cs typeface="Arial Unicode MS" pitchFamily="34" charset="-122"/>
              </a:rPr>
              <a:t>&lt;subclass/&gt; </a:t>
            </a:r>
            <a:r>
              <a:rPr lang="zh-CN" altLang="en-US" sz="1600" b="1" dirty="0">
                <a:latin typeface="Arial Unicode MS" pitchFamily="34" charset="-122"/>
                <a:ea typeface="Arial Unicode MS" pitchFamily="34" charset="-122"/>
                <a:cs typeface="Arial Unicode MS" pitchFamily="34" charset="-122"/>
              </a:rPr>
              <a:t>元素来定义持久化类的继承关系时需要使用该属性</a:t>
            </a:r>
          </a:p>
          <a:p>
            <a:pPr marL="742950" lvl="1" indent="-285750">
              <a:spcBef>
                <a:spcPct val="20000"/>
              </a:spcBef>
              <a:buFontTx/>
              <a:buChar char="–"/>
            </a:pPr>
            <a:endParaRPr lang="en-US" altLang="zh-CN" sz="1600" b="1" dirty="0">
              <a:latin typeface="Arial Unicode MS" pitchFamily="34" charset="-122"/>
              <a:ea typeface="Arial Unicode MS" pitchFamily="34" charset="-122"/>
              <a:cs typeface="Arial Unicode MS" pitchFamily="34" charset="-122"/>
            </a:endParaRPr>
          </a:p>
        </p:txBody>
      </p:sp>
      <p:pic>
        <p:nvPicPr>
          <p:cNvPr id="14340" name="Picture 8"/>
          <p:cNvPicPr>
            <a:picLocks noChangeAspect="1" noChangeArrowheads="1"/>
          </p:cNvPicPr>
          <p:nvPr/>
        </p:nvPicPr>
        <p:blipFill>
          <a:blip r:embed="rId2"/>
          <a:srcRect/>
          <a:stretch>
            <a:fillRect/>
          </a:stretch>
        </p:blipFill>
        <p:spPr bwMode="auto">
          <a:xfrm>
            <a:off x="176617" y="1500174"/>
            <a:ext cx="2678112" cy="5327650"/>
          </a:xfrm>
          <a:prstGeom prst="rect">
            <a:avLst/>
          </a:prstGeom>
          <a:noFill/>
          <a:ln w="9525">
            <a:noFill/>
            <a:miter lim="800000"/>
            <a:headEnd/>
            <a:tailEnd/>
          </a:ln>
        </p:spPr>
      </p:pic>
      <p:sp>
        <p:nvSpPr>
          <p:cNvPr id="14341" name="Oval 9"/>
          <p:cNvSpPr>
            <a:spLocks noChangeArrowheads="1"/>
          </p:cNvSpPr>
          <p:nvPr/>
        </p:nvSpPr>
        <p:spPr bwMode="auto">
          <a:xfrm>
            <a:off x="835429" y="39592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2" name="Oval 11"/>
          <p:cNvSpPr>
            <a:spLocks noChangeArrowheads="1"/>
          </p:cNvSpPr>
          <p:nvPr/>
        </p:nvSpPr>
        <p:spPr bwMode="auto">
          <a:xfrm>
            <a:off x="946554" y="6384911"/>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14343" name="Oval 12"/>
          <p:cNvSpPr>
            <a:spLocks noChangeArrowheads="1"/>
          </p:cNvSpPr>
          <p:nvPr/>
        </p:nvSpPr>
        <p:spPr bwMode="auto">
          <a:xfrm>
            <a:off x="1356129" y="17605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4" name="Oval 13"/>
          <p:cNvSpPr>
            <a:spLocks noChangeArrowheads="1"/>
          </p:cNvSpPr>
          <p:nvPr/>
        </p:nvSpPr>
        <p:spPr bwMode="auto">
          <a:xfrm>
            <a:off x="2386417" y="272413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5" name="Oval 14"/>
          <p:cNvSpPr>
            <a:spLocks noChangeArrowheads="1"/>
          </p:cNvSpPr>
          <p:nvPr/>
        </p:nvSpPr>
        <p:spPr bwMode="auto">
          <a:xfrm>
            <a:off x="2386417" y="2973374"/>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14346" name="Oval 18"/>
          <p:cNvSpPr>
            <a:spLocks noChangeArrowheads="1"/>
          </p:cNvSpPr>
          <p:nvPr/>
        </p:nvSpPr>
        <p:spPr bwMode="auto">
          <a:xfrm>
            <a:off x="2891242" y="5892786"/>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14347" name="Oval 20"/>
          <p:cNvSpPr>
            <a:spLocks noChangeArrowheads="1"/>
          </p:cNvSpPr>
          <p:nvPr/>
        </p:nvSpPr>
        <p:spPr bwMode="auto">
          <a:xfrm>
            <a:off x="2121304" y="249712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8" name="Oval 21"/>
          <p:cNvSpPr>
            <a:spLocks noChangeArrowheads="1"/>
          </p:cNvSpPr>
          <p:nvPr/>
        </p:nvSpPr>
        <p:spPr bwMode="auto">
          <a:xfrm>
            <a:off x="1711729" y="3709974"/>
            <a:ext cx="144463"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14349" name="Oval 22"/>
          <p:cNvSpPr>
            <a:spLocks noChangeArrowheads="1"/>
          </p:cNvSpPr>
          <p:nvPr/>
        </p:nvSpPr>
        <p:spPr bwMode="auto">
          <a:xfrm>
            <a:off x="1445029" y="3492486"/>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Tree>
    <p:extLst>
      <p:ext uri="{BB962C8B-B14F-4D97-AF65-F5344CB8AC3E}">
        <p14:creationId xmlns:p14="http://schemas.microsoft.com/office/powerpoint/2010/main" val="23585231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0040" y="62981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映射对象标识符</a:t>
            </a:r>
          </a:p>
        </p:txBody>
      </p:sp>
      <p:sp>
        <p:nvSpPr>
          <p:cNvPr id="15363" name="Rectangle 3"/>
          <p:cNvSpPr>
            <a:spLocks noGrp="1" noChangeArrowheads="1"/>
          </p:cNvSpPr>
          <p:nvPr>
            <p:ph type="body" idx="1"/>
          </p:nvPr>
        </p:nvSpPr>
        <p:spPr>
          <a:xfrm>
            <a:off x="323528" y="1700808"/>
            <a:ext cx="8496944" cy="4324012"/>
          </a:xfrm>
        </p:spPr>
        <p:txBody>
          <a:bodyPr>
            <a:normAutofit/>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使用对象标识符</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来建立内存中的对象和数据库表中记录的对应关系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对象的 </a:t>
            </a:r>
            <a:r>
              <a:rPr lang="en-US" altLang="zh-CN" sz="2400" dirty="0" smtClean="0">
                <a:latin typeface="Arial Unicode MS" pitchFamily="34" charset="-122"/>
                <a:ea typeface="Arial Unicode MS" pitchFamily="34" charset="-122"/>
                <a:cs typeface="Arial Unicode MS" pitchFamily="34" charset="-122"/>
              </a:rPr>
              <a:t>OID </a:t>
            </a:r>
            <a:r>
              <a:rPr lang="zh-CN" altLang="en-US" sz="2400" dirty="0" smtClean="0">
                <a:latin typeface="Arial Unicode MS" pitchFamily="34" charset="-122"/>
                <a:ea typeface="Arial Unicode MS" pitchFamily="34" charset="-122"/>
                <a:cs typeface="Arial Unicode MS" pitchFamily="34" charset="-122"/>
              </a:rPr>
              <a:t>和数据表的主键对应</a:t>
            </a:r>
            <a:r>
              <a:rPr lang="en-US" altLang="zh-CN" sz="2400" dirty="0" smtClean="0">
                <a:latin typeface="Arial Unicode MS" pitchFamily="34" charset="-122"/>
                <a:ea typeface="Arial Unicode MS" pitchFamily="34" charset="-122"/>
                <a:cs typeface="Arial Unicode MS" pitchFamily="34" charset="-122"/>
              </a:rPr>
              <a:t>. Hibernate </a:t>
            </a:r>
            <a:r>
              <a:rPr lang="zh-CN" altLang="en-US" sz="2400" dirty="0" smtClean="0">
                <a:latin typeface="Arial Unicode MS" pitchFamily="34" charset="-122"/>
                <a:ea typeface="Arial Unicode MS" pitchFamily="34" charset="-122"/>
                <a:cs typeface="Arial Unicode MS" pitchFamily="34" charset="-122"/>
              </a:rPr>
              <a:t>通过标识符生成器来为主键赋值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推荐在数据表中使用代理主键</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即不具备业务含义的字段</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代理主键通常为整数类型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因为整数类型比字符串类型要节省更多的数据库空间</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在对象</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关系映射文件中</a:t>
            </a:r>
            <a:r>
              <a:rPr lang="en-US" altLang="zh-CN" sz="2400" dirty="0" smtClean="0">
                <a:latin typeface="Arial Unicode MS" pitchFamily="34" charset="-122"/>
                <a:ea typeface="Arial Unicode MS" pitchFamily="34" charset="-122"/>
                <a:cs typeface="Arial Unicode MS" pitchFamily="34" charset="-122"/>
              </a:rPr>
              <a:t>, &lt;id&gt; </a:t>
            </a:r>
            <a:r>
              <a:rPr lang="zh-CN" altLang="en-US" sz="2400" dirty="0" smtClean="0">
                <a:latin typeface="Arial Unicode MS" pitchFamily="34" charset="-122"/>
                <a:ea typeface="Arial Unicode MS" pitchFamily="34" charset="-122"/>
                <a:cs typeface="Arial Unicode MS" pitchFamily="34" charset="-122"/>
              </a:rPr>
              <a:t>元素用来设置对象标识符</a:t>
            </a:r>
            <a:r>
              <a:rPr lang="en-US" altLang="zh-CN" sz="2400" dirty="0" smtClean="0">
                <a:latin typeface="Arial Unicode MS" pitchFamily="34" charset="-122"/>
                <a:ea typeface="Arial Unicode MS" pitchFamily="34" charset="-122"/>
                <a:cs typeface="Arial Unicode MS" pitchFamily="34" charset="-122"/>
              </a:rPr>
              <a:t>. &lt;generator&gt; </a:t>
            </a:r>
            <a:r>
              <a:rPr lang="zh-CN" altLang="en-US" sz="2400" dirty="0" smtClean="0">
                <a:latin typeface="Arial Unicode MS" pitchFamily="34" charset="-122"/>
                <a:ea typeface="Arial Unicode MS" pitchFamily="34" charset="-122"/>
                <a:cs typeface="Arial Unicode MS" pitchFamily="34" charset="-122"/>
              </a:rPr>
              <a:t>子元素用来设定标识符生成器</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提供了标识符生成器接口</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err="1" smtClean="0">
                <a:latin typeface="Arial Unicode MS" pitchFamily="34" charset="-122"/>
                <a:ea typeface="Arial Unicode MS" pitchFamily="34" charset="-122"/>
                <a:cs typeface="Arial Unicode MS" pitchFamily="34" charset="-122"/>
              </a:rPr>
              <a:t>IdentifierGenerator</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并提供了各种内置实现</a:t>
            </a:r>
          </a:p>
        </p:txBody>
      </p:sp>
    </p:spTree>
    <p:extLst>
      <p:ext uri="{BB962C8B-B14F-4D97-AF65-F5344CB8AC3E}">
        <p14:creationId xmlns:p14="http://schemas.microsoft.com/office/powerpoint/2010/main" val="8865596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0040" y="485800"/>
            <a:ext cx="7772400" cy="1143000"/>
          </a:xfrm>
        </p:spPr>
        <p:txBody>
          <a:bodyPr/>
          <a:lstStyle/>
          <a:p>
            <a:pPr eaLnBrk="1" hangingPunct="1"/>
            <a:r>
              <a:rPr lang="en-US" altLang="zh-CN" dirty="0" smtClean="0">
                <a:solidFill>
                  <a:schemeClr val="tx1"/>
                </a:solidFill>
                <a:latin typeface="Arial Unicode MS" pitchFamily="34" charset="-122"/>
                <a:ea typeface="Arial Unicode MS" pitchFamily="34" charset="-122"/>
                <a:cs typeface="Arial Unicode MS" pitchFamily="34" charset="-122"/>
              </a:rPr>
              <a:t>id</a:t>
            </a:r>
          </a:p>
        </p:txBody>
      </p:sp>
      <p:pic>
        <p:nvPicPr>
          <p:cNvPr id="16387" name="Picture 7"/>
          <p:cNvPicPr>
            <a:picLocks noChangeAspect="1" noChangeArrowheads="1"/>
          </p:cNvPicPr>
          <p:nvPr/>
        </p:nvPicPr>
        <p:blipFill>
          <a:blip r:embed="rId2"/>
          <a:srcRect/>
          <a:stretch>
            <a:fillRect/>
          </a:stretch>
        </p:blipFill>
        <p:spPr bwMode="auto">
          <a:xfrm>
            <a:off x="251520" y="1557338"/>
            <a:ext cx="1554163" cy="1871662"/>
          </a:xfrm>
          <a:prstGeom prst="rect">
            <a:avLst/>
          </a:prstGeom>
          <a:noFill/>
          <a:ln w="9525">
            <a:noFill/>
            <a:miter lim="800000"/>
            <a:headEnd/>
            <a:tailEnd/>
          </a:ln>
        </p:spPr>
      </p:pic>
      <p:sp>
        <p:nvSpPr>
          <p:cNvPr id="16388" name="Oval 8"/>
          <p:cNvSpPr>
            <a:spLocks noChangeArrowheads="1"/>
          </p:cNvSpPr>
          <p:nvPr/>
        </p:nvSpPr>
        <p:spPr bwMode="auto">
          <a:xfrm>
            <a:off x="1191320" y="1866900"/>
            <a:ext cx="144463"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89" name="Oval 10"/>
          <p:cNvSpPr>
            <a:spLocks noChangeArrowheads="1"/>
          </p:cNvSpPr>
          <p:nvPr/>
        </p:nvSpPr>
        <p:spPr bwMode="auto">
          <a:xfrm>
            <a:off x="1002408" y="240982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0" name="Oval 12"/>
          <p:cNvSpPr>
            <a:spLocks noChangeArrowheads="1"/>
          </p:cNvSpPr>
          <p:nvPr/>
        </p:nvSpPr>
        <p:spPr bwMode="auto">
          <a:xfrm>
            <a:off x="1827908" y="320198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6391" name="Rectangle 15"/>
          <p:cNvSpPr>
            <a:spLocks noChangeArrowheads="1"/>
          </p:cNvSpPr>
          <p:nvPr/>
        </p:nvSpPr>
        <p:spPr bwMode="auto">
          <a:xfrm>
            <a:off x="2483769" y="1700809"/>
            <a:ext cx="6407820" cy="482453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400" b="1" dirty="0">
                <a:latin typeface="Arial Unicode MS" pitchFamily="34" charset="-122"/>
                <a:ea typeface="Arial Unicode MS" pitchFamily="34" charset="-122"/>
                <a:cs typeface="Arial Unicode MS" pitchFamily="34" charset="-122"/>
              </a:rPr>
              <a:t>id</a:t>
            </a:r>
            <a:r>
              <a:rPr lang="zh-CN" altLang="en-US" sz="2400" b="1" dirty="0">
                <a:latin typeface="Arial Unicode MS" pitchFamily="34" charset="-122"/>
                <a:ea typeface="Arial Unicode MS" pitchFamily="34" charset="-122"/>
                <a:cs typeface="Arial Unicode MS" pitchFamily="34" charset="-122"/>
              </a:rPr>
              <a:t>：设定持久化类的 </a:t>
            </a:r>
            <a:r>
              <a:rPr lang="en-US" altLang="zh-CN" sz="2400" b="1" dirty="0">
                <a:latin typeface="Arial Unicode MS" pitchFamily="34" charset="-122"/>
                <a:ea typeface="Arial Unicode MS" pitchFamily="34" charset="-122"/>
                <a:cs typeface="Arial Unicode MS" pitchFamily="34" charset="-122"/>
              </a:rPr>
              <a:t>OID </a:t>
            </a:r>
            <a:r>
              <a:rPr lang="zh-CN" altLang="en-US" sz="2400" b="1" dirty="0">
                <a:latin typeface="Arial Unicode MS" pitchFamily="34" charset="-122"/>
                <a:ea typeface="Arial Unicode MS" pitchFamily="34" charset="-122"/>
                <a:cs typeface="Arial Unicode MS" pitchFamily="34" charset="-122"/>
              </a:rPr>
              <a:t>和表的主键的映射</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name</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标识持久化类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的属性名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column</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设置标识属性所映射的</a:t>
            </a:r>
            <a:r>
              <a:rPr lang="zh-CN" altLang="en-US" b="1" dirty="0" smtClean="0">
                <a:latin typeface="Arial Unicode MS" pitchFamily="34" charset="-122"/>
                <a:ea typeface="Arial Unicode MS" pitchFamily="34" charset="-122"/>
                <a:cs typeface="Arial Unicode MS" pitchFamily="34" charset="-122"/>
              </a:rPr>
              <a:t>数据表的</a:t>
            </a:r>
            <a:r>
              <a:rPr lang="zh-CN" altLang="en-US" b="1" dirty="0">
                <a:latin typeface="Arial Unicode MS" pitchFamily="34" charset="-122"/>
                <a:ea typeface="Arial Unicode MS" pitchFamily="34" charset="-122"/>
                <a:cs typeface="Arial Unicode MS" pitchFamily="34" charset="-122"/>
              </a:rPr>
              <a:t>列名</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主键字段的名字</a:t>
            </a:r>
            <a:r>
              <a:rPr lang="en-US" altLang="zh-CN"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unsaved-value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若设定了该属性</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会通过比较持久化类的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值和该属性值来区分当前持久化类的对象是否为临时对象</a:t>
            </a:r>
          </a:p>
          <a:p>
            <a:pPr marL="742950" lvl="1" indent="-285750">
              <a:spcBef>
                <a:spcPct val="20000"/>
              </a:spcBef>
              <a:buFontTx/>
              <a:buChar char="–"/>
            </a:pPr>
            <a:r>
              <a:rPr lang="en-US" altLang="zh-CN" b="1" dirty="0">
                <a:solidFill>
                  <a:srgbClr val="FF3300"/>
                </a:solidFill>
                <a:latin typeface="Arial Unicode MS" pitchFamily="34" charset="-122"/>
                <a:ea typeface="Arial Unicode MS" pitchFamily="34" charset="-122"/>
                <a:cs typeface="Arial Unicode MS" pitchFamily="34" charset="-122"/>
              </a:rPr>
              <a:t>type</a:t>
            </a:r>
            <a:r>
              <a:rPr lang="en-US" altLang="zh-CN" b="1" dirty="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指定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映射类型是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类型与 </a:t>
            </a:r>
            <a:r>
              <a:rPr lang="en-US" altLang="zh-CN" b="1" dirty="0">
                <a:latin typeface="Arial Unicode MS" pitchFamily="34" charset="-122"/>
                <a:ea typeface="Arial Unicode MS" pitchFamily="34" charset="-122"/>
                <a:cs typeface="Arial Unicode MS" pitchFamily="34" charset="-122"/>
              </a:rPr>
              <a:t>SQL </a:t>
            </a:r>
            <a:r>
              <a:rPr lang="zh-CN" altLang="en-US" b="1" dirty="0">
                <a:latin typeface="Arial Unicode MS" pitchFamily="34" charset="-122"/>
                <a:ea typeface="Arial Unicode MS" pitchFamily="34" charset="-122"/>
                <a:cs typeface="Arial Unicode MS" pitchFamily="34" charset="-122"/>
              </a:rPr>
              <a:t>类型的桥梁</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如果没有为某个属性显式设定映射类型</a:t>
            </a:r>
            <a:r>
              <a:rPr lang="en-US" altLang="zh-CN" b="1" dirty="0">
                <a:latin typeface="Arial Unicode MS" pitchFamily="34" charset="-122"/>
                <a:ea typeface="Arial Unicode MS" pitchFamily="34" charset="-122"/>
                <a:cs typeface="Arial Unicode MS" pitchFamily="34" charset="-122"/>
              </a:rPr>
              <a:t>, Hibernate </a:t>
            </a:r>
            <a:r>
              <a:rPr lang="zh-CN" altLang="en-US"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然后自动使用与之对应的默认的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p>
          <a:p>
            <a:pPr marL="742950" lvl="1" indent="-285750">
              <a:spcBef>
                <a:spcPct val="20000"/>
              </a:spcBef>
              <a:buFontTx/>
              <a:buChar char="–"/>
            </a:pPr>
            <a:r>
              <a:rPr lang="en-US" altLang="zh-CN" b="1" dirty="0">
                <a:latin typeface="Arial Unicode MS" pitchFamily="34" charset="-122"/>
                <a:ea typeface="Arial Unicode MS" pitchFamily="34" charset="-122"/>
                <a:cs typeface="Arial Unicode MS" pitchFamily="34" charset="-122"/>
              </a:rPr>
              <a:t>Java </a:t>
            </a:r>
            <a:r>
              <a:rPr lang="zh-CN" altLang="en-US" b="1" dirty="0">
                <a:latin typeface="Arial Unicode MS" pitchFamily="34" charset="-122"/>
                <a:ea typeface="Arial Unicode MS" pitchFamily="34" charset="-122"/>
                <a:cs typeface="Arial Unicode MS" pitchFamily="34" charset="-122"/>
              </a:rPr>
              <a:t>的基本数据类型和包装类型对应相同的 </a:t>
            </a:r>
            <a:r>
              <a:rPr lang="en-US" altLang="zh-CN" b="1" dirty="0">
                <a:latin typeface="Arial Unicode MS" pitchFamily="34" charset="-122"/>
                <a:ea typeface="Arial Unicode MS" pitchFamily="34" charset="-122"/>
                <a:cs typeface="Arial Unicode MS" pitchFamily="34" charset="-122"/>
              </a:rPr>
              <a:t>Hibernate </a:t>
            </a:r>
            <a:r>
              <a:rPr lang="zh-CN" altLang="en-US" b="1" dirty="0">
                <a:latin typeface="Arial Unicode MS" pitchFamily="34" charset="-122"/>
                <a:ea typeface="Arial Unicode MS" pitchFamily="34" charset="-122"/>
                <a:cs typeface="Arial Unicode MS" pitchFamily="34" charset="-122"/>
              </a:rPr>
              <a:t>映射类型</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基本数据类型无法表达 </a:t>
            </a:r>
            <a:r>
              <a:rPr lang="en-US" altLang="zh-CN" b="1" dirty="0">
                <a:latin typeface="Arial Unicode MS" pitchFamily="34" charset="-122"/>
                <a:ea typeface="Arial Unicode MS" pitchFamily="34" charset="-122"/>
                <a:cs typeface="Arial Unicode MS" pitchFamily="34" charset="-122"/>
              </a:rPr>
              <a:t>null, </a:t>
            </a:r>
            <a:r>
              <a:rPr lang="zh-CN" altLang="en-US" b="1" dirty="0">
                <a:latin typeface="Arial Unicode MS" pitchFamily="34" charset="-122"/>
                <a:ea typeface="Arial Unicode MS" pitchFamily="34" charset="-122"/>
                <a:cs typeface="Arial Unicode MS" pitchFamily="34" charset="-122"/>
              </a:rPr>
              <a:t>所以对于持久化类的 </a:t>
            </a:r>
            <a:r>
              <a:rPr lang="en-US" altLang="zh-CN" b="1" dirty="0">
                <a:latin typeface="Arial Unicode MS" pitchFamily="34" charset="-122"/>
                <a:ea typeface="Arial Unicode MS" pitchFamily="34" charset="-122"/>
                <a:cs typeface="Arial Unicode MS" pitchFamily="34" charset="-122"/>
              </a:rPr>
              <a:t>OID </a:t>
            </a:r>
            <a:r>
              <a:rPr lang="zh-CN" altLang="en-US" b="1" dirty="0">
                <a:latin typeface="Arial Unicode MS" pitchFamily="34" charset="-122"/>
                <a:ea typeface="Arial Unicode MS" pitchFamily="34" charset="-122"/>
                <a:cs typeface="Arial Unicode MS" pitchFamily="34" charset="-122"/>
              </a:rPr>
              <a:t>推荐使用包装类型</a:t>
            </a:r>
          </a:p>
        </p:txBody>
      </p:sp>
      <p:sp>
        <p:nvSpPr>
          <p:cNvPr id="16392" name="Oval 16"/>
          <p:cNvSpPr>
            <a:spLocks noChangeArrowheads="1"/>
          </p:cNvSpPr>
          <p:nvPr/>
        </p:nvSpPr>
        <p:spPr bwMode="auto">
          <a:xfrm>
            <a:off x="1013520" y="2941638"/>
            <a:ext cx="144463" cy="144462"/>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2" name="TextBox 1"/>
          <p:cNvSpPr txBox="1"/>
          <p:nvPr/>
        </p:nvSpPr>
        <p:spPr>
          <a:xfrm>
            <a:off x="5580112" y="980728"/>
            <a:ext cx="2808312" cy="369332"/>
          </a:xfrm>
          <a:prstGeom prst="rect">
            <a:avLst/>
          </a:prstGeom>
          <a:noFill/>
        </p:spPr>
        <p:txBody>
          <a:bodyPr wrap="square" rtlCol="0">
            <a:spAutoFit/>
          </a:bodyPr>
          <a:lstStyle/>
          <a:p>
            <a:r>
              <a:rPr lang="en-US" altLang="zh-CN" dirty="0" err="1" smtClean="0"/>
              <a:t>saveOrUpdate</a:t>
            </a:r>
            <a:endParaRPr lang="zh-CN" altLang="en-US" dirty="0"/>
          </a:p>
        </p:txBody>
      </p:sp>
    </p:spTree>
    <p:extLst>
      <p:ext uri="{BB962C8B-B14F-4D97-AF65-F5344CB8AC3E}">
        <p14:creationId xmlns:p14="http://schemas.microsoft.com/office/powerpoint/2010/main" val="3535569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14414" y="546436"/>
            <a:ext cx="7772400" cy="122638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ORM</a:t>
            </a:r>
          </a:p>
        </p:txBody>
      </p:sp>
      <p:pic>
        <p:nvPicPr>
          <p:cNvPr id="10243" name="Picture 4"/>
          <p:cNvPicPr>
            <a:picLocks noChangeAspect="1" noChangeArrowheads="1"/>
          </p:cNvPicPr>
          <p:nvPr/>
        </p:nvPicPr>
        <p:blipFill>
          <a:blip r:embed="rId2"/>
          <a:srcRect/>
          <a:stretch>
            <a:fillRect/>
          </a:stretch>
        </p:blipFill>
        <p:spPr bwMode="auto">
          <a:xfrm>
            <a:off x="1187450" y="1970106"/>
            <a:ext cx="7272338" cy="4102100"/>
          </a:xfrm>
          <a:prstGeom prst="rect">
            <a:avLst/>
          </a:prstGeom>
          <a:noFill/>
          <a:ln w="9525">
            <a:noFill/>
            <a:miter lim="800000"/>
            <a:headEnd/>
            <a:tailEnd/>
          </a:ln>
        </p:spPr>
      </p:pic>
    </p:spTree>
    <p:extLst>
      <p:ext uri="{BB962C8B-B14F-4D97-AF65-F5344CB8AC3E}">
        <p14:creationId xmlns:p14="http://schemas.microsoft.com/office/powerpoint/2010/main" val="36716615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541507"/>
            <a:ext cx="7772400" cy="1143000"/>
          </a:xfrm>
        </p:spPr>
        <p:txBody>
          <a:bodyPr/>
          <a:lstStyle/>
          <a:p>
            <a:pPr eaLnBrk="1" hangingPunct="1"/>
            <a:r>
              <a:rPr lang="en-US" altLang="zh-CN" b="1" smtClean="0">
                <a:solidFill>
                  <a:schemeClr val="tx1"/>
                </a:solidFill>
                <a:latin typeface="Arial Unicode MS" pitchFamily="34" charset="-122"/>
                <a:ea typeface="Arial Unicode MS" pitchFamily="34" charset="-122"/>
                <a:cs typeface="Arial Unicode MS" pitchFamily="34" charset="-122"/>
              </a:rPr>
              <a:t>generator</a:t>
            </a:r>
            <a:r>
              <a:rPr lang="en-US" altLang="zh-CN" smtClean="0">
                <a:solidFill>
                  <a:schemeClr val="tx1"/>
                </a:solidFill>
                <a:latin typeface="Arial Unicode MS" pitchFamily="34" charset="-122"/>
                <a:ea typeface="Arial Unicode MS" pitchFamily="34" charset="-122"/>
                <a:cs typeface="Arial Unicode MS" pitchFamily="34" charset="-122"/>
              </a:rPr>
              <a:t> </a:t>
            </a:r>
          </a:p>
        </p:txBody>
      </p:sp>
      <p:pic>
        <p:nvPicPr>
          <p:cNvPr id="17411" name="Picture 6"/>
          <p:cNvPicPr>
            <a:picLocks noChangeAspect="1" noChangeArrowheads="1"/>
          </p:cNvPicPr>
          <p:nvPr/>
        </p:nvPicPr>
        <p:blipFill>
          <a:blip r:embed="rId2"/>
          <a:srcRect/>
          <a:stretch>
            <a:fillRect/>
          </a:stretch>
        </p:blipFill>
        <p:spPr bwMode="auto">
          <a:xfrm>
            <a:off x="333375" y="2054395"/>
            <a:ext cx="863600" cy="288925"/>
          </a:xfrm>
          <a:prstGeom prst="rect">
            <a:avLst/>
          </a:prstGeom>
          <a:noFill/>
          <a:ln w="9525">
            <a:noFill/>
            <a:miter lim="800000"/>
            <a:headEnd/>
            <a:tailEnd/>
          </a:ln>
        </p:spPr>
      </p:pic>
      <p:sp>
        <p:nvSpPr>
          <p:cNvPr id="17412" name="Oval 7"/>
          <p:cNvSpPr>
            <a:spLocks noChangeArrowheads="1"/>
          </p:cNvSpPr>
          <p:nvPr/>
        </p:nvSpPr>
        <p:spPr bwMode="auto">
          <a:xfrm>
            <a:off x="1258888" y="2114720"/>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7413" name="Rectangle 9"/>
          <p:cNvSpPr>
            <a:spLocks noChangeArrowheads="1"/>
          </p:cNvSpPr>
          <p:nvPr/>
        </p:nvSpPr>
        <p:spPr bwMode="auto">
          <a:xfrm>
            <a:off x="2555875" y="1909932"/>
            <a:ext cx="62642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generator</a:t>
            </a:r>
            <a:r>
              <a:rPr lang="zh-CN" altLang="en-US" sz="2000" b="1" dirty="0">
                <a:latin typeface="Arial Unicode MS" pitchFamily="34" charset="-122"/>
                <a:ea typeface="Arial Unicode MS" pitchFamily="34" charset="-122"/>
                <a:cs typeface="Arial Unicode MS" pitchFamily="34" charset="-122"/>
              </a:rPr>
              <a:t>：设定持久化类设定标识符生成器</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class: </a:t>
            </a:r>
            <a:r>
              <a:rPr lang="zh-CN" altLang="en-US" sz="1600" b="1" dirty="0">
                <a:latin typeface="Arial Unicode MS" pitchFamily="34" charset="-122"/>
                <a:ea typeface="Arial Unicode MS" pitchFamily="34" charset="-122"/>
                <a:cs typeface="Arial Unicode MS" pitchFamily="34" charset="-122"/>
              </a:rPr>
              <a:t>指定使用的标识符生成器全限定类名或其缩写名</a:t>
            </a:r>
          </a:p>
        </p:txBody>
      </p:sp>
    </p:spTree>
    <p:extLst>
      <p:ext uri="{BB962C8B-B14F-4D97-AF65-F5344CB8AC3E}">
        <p14:creationId xmlns:p14="http://schemas.microsoft.com/office/powerpoint/2010/main" val="37472489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3608" y="476672"/>
            <a:ext cx="7772400" cy="1143001"/>
          </a:xfrm>
        </p:spPr>
        <p:txBody>
          <a:bodyPr/>
          <a:lstStyle/>
          <a:p>
            <a:pPr eaLnBrk="1" hangingPunct="1"/>
            <a:r>
              <a:rPr lang="zh-CN" altLang="en-US" b="1" dirty="0" smtClean="0">
                <a:solidFill>
                  <a:schemeClr val="tx1"/>
                </a:solidFill>
                <a:latin typeface="Arial Unicode MS" pitchFamily="34" charset="-122"/>
                <a:ea typeface="Arial Unicode MS" pitchFamily="34" charset="-122"/>
                <a:cs typeface="Arial Unicode MS" pitchFamily="34" charset="-122"/>
              </a:rPr>
              <a:t>主键生成策略</a:t>
            </a:r>
            <a:r>
              <a:rPr lang="en-US" altLang="zh-CN" b="1" dirty="0" smtClean="0">
                <a:solidFill>
                  <a:schemeClr val="tx1"/>
                </a:solidFill>
                <a:latin typeface="Arial Unicode MS" pitchFamily="34" charset="-122"/>
                <a:ea typeface="Arial Unicode MS" pitchFamily="34" charset="-122"/>
                <a:cs typeface="Arial Unicode MS" pitchFamily="34" charset="-122"/>
              </a:rPr>
              <a:t>generator</a:t>
            </a:r>
          </a:p>
        </p:txBody>
      </p:sp>
      <p:sp>
        <p:nvSpPr>
          <p:cNvPr id="18435" name="Rectangle 3"/>
          <p:cNvSpPr>
            <a:spLocks noGrp="1" noChangeArrowheads="1"/>
          </p:cNvSpPr>
          <p:nvPr>
            <p:ph type="body" idx="1"/>
          </p:nvPr>
        </p:nvSpPr>
        <p:spPr>
          <a:xfrm>
            <a:off x="357158" y="1484585"/>
            <a:ext cx="6335712" cy="576263"/>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提供的内置标识符生成器</a:t>
            </a:r>
            <a:r>
              <a:rPr lang="en-US" altLang="zh-CN" sz="2400" dirty="0" smtClean="0">
                <a:latin typeface="Arial Unicode MS" pitchFamily="34" charset="-122"/>
                <a:ea typeface="Arial Unicode MS" pitchFamily="34" charset="-122"/>
                <a:cs typeface="Arial Unicode MS" pitchFamily="34" charset="-122"/>
              </a:rPr>
              <a:t>: </a:t>
            </a:r>
          </a:p>
        </p:txBody>
      </p:sp>
      <p:pic>
        <p:nvPicPr>
          <p:cNvPr id="18436" name="Picture 60"/>
          <p:cNvPicPr>
            <a:picLocks noChangeAspect="1" noChangeArrowheads="1"/>
          </p:cNvPicPr>
          <p:nvPr/>
        </p:nvPicPr>
        <p:blipFill>
          <a:blip r:embed="rId2"/>
          <a:srcRect/>
          <a:stretch>
            <a:fillRect/>
          </a:stretch>
        </p:blipFill>
        <p:spPr bwMode="auto">
          <a:xfrm>
            <a:off x="787370" y="2167210"/>
            <a:ext cx="6985000" cy="4502150"/>
          </a:xfrm>
          <a:prstGeom prst="rect">
            <a:avLst/>
          </a:prstGeom>
          <a:noFill/>
          <a:ln w="9525">
            <a:solidFill>
              <a:schemeClr val="tx1"/>
            </a:solidFill>
            <a:miter lim="800000"/>
            <a:headEnd/>
            <a:tailEnd/>
          </a:ln>
        </p:spPr>
      </p:pic>
      <p:sp>
        <p:nvSpPr>
          <p:cNvPr id="18437" name="Oval 69"/>
          <p:cNvSpPr>
            <a:spLocks noChangeArrowheads="1"/>
          </p:cNvSpPr>
          <p:nvPr/>
        </p:nvSpPr>
        <p:spPr bwMode="auto">
          <a:xfrm>
            <a:off x="1436658" y="2835548"/>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8" name="Oval 70"/>
          <p:cNvSpPr>
            <a:spLocks noChangeArrowheads="1"/>
          </p:cNvSpPr>
          <p:nvPr/>
        </p:nvSpPr>
        <p:spPr bwMode="auto">
          <a:xfrm>
            <a:off x="1436658" y="321178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39" name="Oval 71"/>
          <p:cNvSpPr>
            <a:spLocks noChangeArrowheads="1"/>
          </p:cNvSpPr>
          <p:nvPr/>
        </p:nvSpPr>
        <p:spPr bwMode="auto">
          <a:xfrm>
            <a:off x="1436658" y="46532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0" name="Oval 73"/>
          <p:cNvSpPr>
            <a:spLocks noChangeArrowheads="1"/>
          </p:cNvSpPr>
          <p:nvPr/>
        </p:nvSpPr>
        <p:spPr bwMode="auto">
          <a:xfrm>
            <a:off x="1436658" y="3700735"/>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8441" name="Oval 75"/>
          <p:cNvSpPr>
            <a:spLocks noChangeArrowheads="1"/>
          </p:cNvSpPr>
          <p:nvPr/>
        </p:nvSpPr>
        <p:spPr bwMode="auto">
          <a:xfrm>
            <a:off x="1436658" y="6380435"/>
            <a:ext cx="144462" cy="144463"/>
          </a:xfrm>
          <a:prstGeom prst="ellipse">
            <a:avLst/>
          </a:prstGeom>
          <a:solidFill>
            <a:srgbClr val="0000FF"/>
          </a:solidFill>
          <a:ln w="9525">
            <a:solidFill>
              <a:srgbClr val="0000FF"/>
            </a:solid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0" name="Oval 69"/>
          <p:cNvSpPr>
            <a:spLocks noChangeArrowheads="1"/>
          </p:cNvSpPr>
          <p:nvPr/>
        </p:nvSpPr>
        <p:spPr bwMode="auto">
          <a:xfrm>
            <a:off x="1434869" y="2564904"/>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11" name="Oval 71"/>
          <p:cNvSpPr>
            <a:spLocks noChangeArrowheads="1"/>
          </p:cNvSpPr>
          <p:nvPr/>
        </p:nvSpPr>
        <p:spPr bwMode="auto">
          <a:xfrm>
            <a:off x="1461763" y="5129851"/>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044069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47535"/>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increment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19459" name="Rectangle 3"/>
          <p:cNvSpPr>
            <a:spLocks noGrp="1" noChangeArrowheads="1"/>
          </p:cNvSpPr>
          <p:nvPr>
            <p:ph type="body" idx="1"/>
          </p:nvPr>
        </p:nvSpPr>
        <p:spPr>
          <a:xfrm>
            <a:off x="179388" y="1688947"/>
            <a:ext cx="8640762" cy="475297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increment </a:t>
            </a:r>
            <a:r>
              <a:rPr lang="zh-CN" altLang="en-US" sz="2400" dirty="0" smtClean="0">
                <a:latin typeface="Arial Unicode MS" pitchFamily="34" charset="-122"/>
                <a:ea typeface="Arial Unicode MS" pitchFamily="34" charset="-122"/>
                <a:cs typeface="Arial Unicode MS" pitchFamily="34" charset="-122"/>
              </a:rPr>
              <a:t>标识符生成器</a:t>
            </a:r>
            <a:r>
              <a:rPr lang="zh-CN" altLang="en-US" sz="2400" b="1" dirty="0" smtClean="0">
                <a:solidFill>
                  <a:srgbClr val="FF3300"/>
                </a:solidFill>
                <a:latin typeface="Arial Unicode MS" pitchFamily="34" charset="-122"/>
                <a:ea typeface="Arial Unicode MS" pitchFamily="34" charset="-122"/>
                <a:cs typeface="Arial Unicode MS" pitchFamily="34" charset="-122"/>
              </a:rPr>
              <a:t>由 </a:t>
            </a:r>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以递增的方式为代理主键赋值</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会先读取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表中的主键的最大值</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而接下来向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表中插入记录时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就在 </a:t>
            </a:r>
            <a:r>
              <a:rPr lang="en-US" altLang="zh-CN" sz="2400" dirty="0" smtClean="0">
                <a:latin typeface="Arial Unicode MS" pitchFamily="34" charset="-122"/>
                <a:ea typeface="Arial Unicode MS" pitchFamily="34" charset="-122"/>
                <a:cs typeface="Arial Unicode MS" pitchFamily="34" charset="-122"/>
              </a:rPr>
              <a:t>max(id) </a:t>
            </a:r>
            <a:r>
              <a:rPr lang="zh-CN" altLang="en-US" sz="2400" dirty="0" smtClean="0">
                <a:latin typeface="Arial Unicode MS" pitchFamily="34" charset="-122"/>
                <a:ea typeface="Arial Unicode MS" pitchFamily="34" charset="-122"/>
                <a:cs typeface="Arial Unicode MS" pitchFamily="34" charset="-122"/>
              </a:rPr>
              <a:t>的基础上递增</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增量为 </a:t>
            </a:r>
            <a:r>
              <a:rPr lang="en-US" altLang="zh-CN" sz="2400" dirty="0" smtClean="0">
                <a:latin typeface="Arial Unicode MS" pitchFamily="34" charset="-122"/>
                <a:ea typeface="Arial Unicode MS" pitchFamily="34" charset="-122"/>
                <a:cs typeface="Arial Unicode MS" pitchFamily="34" charset="-122"/>
              </a:rPr>
              <a:t>1.</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increment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r>
              <a:rPr lang="zh-CN" altLang="en-US" sz="2000" dirty="0" smtClean="0">
                <a:latin typeface="Arial Unicode MS" pitchFamily="34" charset="-122"/>
                <a:ea typeface="Arial Unicode MS" pitchFamily="34" charset="-122"/>
                <a:cs typeface="Arial Unicode MS" pitchFamily="34" charset="-122"/>
              </a:rPr>
              <a:t>适用于只有单个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b="1" dirty="0" smtClean="0">
                <a:solidFill>
                  <a:srgbClr val="FF3300"/>
                </a:solidFill>
                <a:latin typeface="Arial Unicode MS" pitchFamily="34" charset="-122"/>
                <a:ea typeface="Arial Unicode MS" pitchFamily="34" charset="-122"/>
                <a:cs typeface="Arial Unicode MS" pitchFamily="34" charset="-122"/>
              </a:rPr>
              <a:t>应用进程</a:t>
            </a:r>
            <a:r>
              <a:rPr lang="zh-CN" altLang="en-US" sz="2000" dirty="0" smtClean="0">
                <a:latin typeface="Arial Unicode MS" pitchFamily="34" charset="-122"/>
                <a:ea typeface="Arial Unicode MS" pitchFamily="34" charset="-122"/>
                <a:cs typeface="Arial Unicode MS" pitchFamily="34" charset="-122"/>
              </a:rPr>
              <a:t>访问同一个数据库的场合</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在集群环境下不推荐使用它</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39641511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558954"/>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identity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0483" name="Rectangle 3"/>
          <p:cNvSpPr>
            <a:spLocks noGrp="1" noChangeArrowheads="1"/>
          </p:cNvSpPr>
          <p:nvPr>
            <p:ph type="body" idx="1"/>
          </p:nvPr>
        </p:nvSpPr>
        <p:spPr>
          <a:xfrm>
            <a:off x="323850" y="1722591"/>
            <a:ext cx="8280400" cy="30956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identity </a:t>
            </a:r>
            <a:r>
              <a:rPr lang="zh-CN" altLang="en-US" sz="2400" dirty="0" smtClean="0">
                <a:latin typeface="Arial Unicode MS" pitchFamily="34" charset="-122"/>
                <a:ea typeface="Arial Unicode MS" pitchFamily="34" charset="-122"/>
                <a:cs typeface="Arial Unicode MS" pitchFamily="34" charset="-122"/>
              </a:rPr>
              <a:t>标识符生成器由底层数据库来负责生成标识符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它要求底层数据库把主键定义为自动增长字段类型</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identity </a:t>
            </a:r>
            <a:r>
              <a:rPr lang="zh-CN" altLang="en-US" sz="2000" dirty="0" smtClean="0">
                <a:latin typeface="Arial Unicode MS" pitchFamily="34" charset="-122"/>
                <a:ea typeface="Arial Unicode MS" pitchFamily="34" charset="-122"/>
                <a:cs typeface="Arial Unicode MS" pitchFamily="34" charset="-122"/>
              </a:rPr>
              <a:t>生成标识符的机制依赖于底层数据库系统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要求底层数据库系统必须支持自动增长字段类型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支持自动增长字段类型的数据库包括</a:t>
            </a:r>
            <a:r>
              <a:rPr lang="en-US" altLang="zh-CN" sz="2000" dirty="0" smtClean="0">
                <a:latin typeface="Arial Unicode MS" pitchFamily="34" charset="-122"/>
                <a:ea typeface="Arial Unicode MS" pitchFamily="34" charset="-122"/>
                <a:cs typeface="Arial Unicode MS" pitchFamily="34" charset="-122"/>
              </a:rPr>
              <a:t>: DB2, </a:t>
            </a:r>
            <a:r>
              <a:rPr lang="en-US" altLang="zh-CN" sz="2000" dirty="0" err="1" smtClean="0">
                <a:latin typeface="Arial Unicode MS" pitchFamily="34" charset="-122"/>
                <a:ea typeface="Arial Unicode MS" pitchFamily="34" charset="-122"/>
                <a:cs typeface="Arial Unicode MS" pitchFamily="34" charset="-122"/>
              </a:rPr>
              <a:t>Mysql</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MSSQLServer</a:t>
            </a:r>
            <a:r>
              <a:rPr lang="en-US" altLang="zh-CN" sz="2000" dirty="0" smtClean="0">
                <a:latin typeface="Arial Unicode MS" pitchFamily="34" charset="-122"/>
                <a:ea typeface="Arial Unicode MS" pitchFamily="34" charset="-122"/>
                <a:cs typeface="Arial Unicode MS" pitchFamily="34" charset="-122"/>
              </a:rPr>
              <a:t>, Sybase </a:t>
            </a:r>
            <a:r>
              <a:rPr lang="zh-CN" altLang="en-US" sz="2000" dirty="0" smtClean="0">
                <a:latin typeface="Arial Unicode MS" pitchFamily="34" charset="-122"/>
                <a:ea typeface="Arial Unicode MS" pitchFamily="34" charset="-122"/>
                <a:cs typeface="Arial Unicode MS" pitchFamily="34" charset="-122"/>
              </a:rPr>
              <a:t>等</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574896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a:xfrm>
            <a:off x="1657384" y="548680"/>
            <a:ext cx="7772400" cy="1143000"/>
          </a:xfrm>
          <a:noFill/>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sequence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1507" name="Rectangle 7"/>
          <p:cNvSpPr>
            <a:spLocks noGrp="1" noChangeArrowheads="1"/>
          </p:cNvSpPr>
          <p:nvPr>
            <p:ph type="body" idx="1"/>
          </p:nvPr>
        </p:nvSpPr>
        <p:spPr>
          <a:xfrm>
            <a:off x="250825" y="1725548"/>
            <a:ext cx="8280400" cy="4857784"/>
          </a:xfrm>
          <a:noFill/>
        </p:spPr>
        <p:txBody>
          <a:bodyPr/>
          <a:lstStyle/>
          <a:p>
            <a:pPr eaLnBrk="1" hangingPunct="1"/>
            <a:r>
              <a:rPr lang="en-US" altLang="zh-CN" sz="2200" dirty="0" smtClean="0">
                <a:latin typeface="Arial Unicode MS" pitchFamily="34" charset="-122"/>
                <a:ea typeface="Arial Unicode MS" pitchFamily="34" charset="-122"/>
                <a:cs typeface="Arial Unicode MS" pitchFamily="34" charset="-122"/>
              </a:rPr>
              <a:t>sequence  </a:t>
            </a:r>
            <a:r>
              <a:rPr lang="zh-CN" altLang="en-US" sz="2200" dirty="0" smtClean="0">
                <a:latin typeface="Arial Unicode MS" pitchFamily="34" charset="-122"/>
                <a:ea typeface="Arial Unicode MS" pitchFamily="34" charset="-122"/>
                <a:cs typeface="Arial Unicode MS" pitchFamily="34" charset="-122"/>
              </a:rPr>
              <a:t>标识符生成器利用底层数据库提供的序列来生成标识符</a:t>
            </a:r>
            <a:r>
              <a:rPr lang="en-US" altLang="zh-CN" sz="2200" dirty="0" smtClean="0">
                <a:latin typeface="Arial Unicode MS" pitchFamily="34" charset="-122"/>
                <a:ea typeface="Arial Unicode MS" pitchFamily="34" charset="-122"/>
                <a:cs typeface="Arial Unicode MS" pitchFamily="34" charset="-122"/>
              </a:rPr>
              <a:t>. </a:t>
            </a: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endParaRPr lang="en-US" altLang="zh-CN" sz="2200" dirty="0" smtClean="0">
              <a:latin typeface="Arial Unicode MS" pitchFamily="34" charset="-122"/>
              <a:ea typeface="Arial Unicode MS" pitchFamily="34" charset="-122"/>
              <a:cs typeface="Arial Unicode MS" pitchFamily="34" charset="-122"/>
            </a:endParaRPr>
          </a:p>
          <a:p>
            <a:pPr eaLnBrk="1" hangingPunct="1"/>
            <a:r>
              <a:rPr lang="en-US" altLang="zh-CN" sz="2200" dirty="0" smtClean="0">
                <a:latin typeface="Arial Unicode MS" pitchFamily="34" charset="-122"/>
                <a:ea typeface="Arial Unicode MS" pitchFamily="34" charset="-122"/>
                <a:cs typeface="Arial Unicode MS" pitchFamily="34" charset="-122"/>
              </a:rPr>
              <a:t>Hibernate </a:t>
            </a:r>
            <a:r>
              <a:rPr lang="zh-CN" altLang="en-US" sz="2200" dirty="0" smtClean="0">
                <a:latin typeface="Arial Unicode MS" pitchFamily="34" charset="-122"/>
                <a:ea typeface="Arial Unicode MS" pitchFamily="34" charset="-122"/>
                <a:cs typeface="Arial Unicode MS" pitchFamily="34" charset="-122"/>
              </a:rPr>
              <a:t>在持久化一个 </a:t>
            </a:r>
            <a:r>
              <a:rPr lang="en-US" altLang="zh-CN" sz="2200" dirty="0" smtClean="0">
                <a:latin typeface="Arial Unicode MS" pitchFamily="34" charset="-122"/>
                <a:ea typeface="Arial Unicode MS" pitchFamily="34" charset="-122"/>
                <a:cs typeface="Arial Unicode MS" pitchFamily="34" charset="-122"/>
              </a:rPr>
              <a:t>News </a:t>
            </a:r>
            <a:r>
              <a:rPr lang="zh-CN" altLang="en-US" sz="2200" dirty="0" smtClean="0">
                <a:latin typeface="Arial Unicode MS" pitchFamily="34" charset="-122"/>
                <a:ea typeface="Arial Unicode MS" pitchFamily="34" charset="-122"/>
                <a:cs typeface="Arial Unicode MS" pitchFamily="34" charset="-122"/>
              </a:rPr>
              <a:t>对象时</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先从底层数据库的 </a:t>
            </a:r>
            <a:r>
              <a:rPr lang="en-US" altLang="zh-CN" sz="2200" dirty="0" err="1" smtClean="0">
                <a:latin typeface="Arial Unicode MS" pitchFamily="34" charset="-122"/>
                <a:ea typeface="Arial Unicode MS" pitchFamily="34" charset="-122"/>
                <a:cs typeface="Arial Unicode MS" pitchFamily="34" charset="-122"/>
              </a:rPr>
              <a:t>news_seq</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序列中获得一个唯一的标识号</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再把它作为主键值</a:t>
            </a:r>
          </a:p>
          <a:p>
            <a:pPr eaLnBrk="1" hangingPunct="1"/>
            <a:r>
              <a:rPr lang="zh-CN" altLang="en-US" sz="2200" dirty="0" smtClean="0">
                <a:latin typeface="Arial Unicode MS" pitchFamily="34" charset="-122"/>
                <a:ea typeface="Arial Unicode MS" pitchFamily="34" charset="-122"/>
                <a:cs typeface="Arial Unicode MS" pitchFamily="34" charset="-122"/>
              </a:rPr>
              <a:t>适用范围</a:t>
            </a:r>
            <a:r>
              <a:rPr lang="en-US" altLang="zh-CN" sz="2200" dirty="0" smtClean="0">
                <a:latin typeface="Arial Unicode MS" pitchFamily="34" charset="-122"/>
                <a:ea typeface="Arial Unicode MS" pitchFamily="34" charset="-122"/>
                <a:cs typeface="Arial Unicode MS" pitchFamily="34" charset="-122"/>
              </a:rPr>
              <a:t>:</a:t>
            </a:r>
          </a:p>
          <a:p>
            <a:pPr lvl="1" eaLnBrk="1" hangingPunct="1"/>
            <a:r>
              <a:rPr lang="zh-CN" altLang="en-US" sz="1800" dirty="0" smtClean="0">
                <a:latin typeface="Arial Unicode MS" pitchFamily="34" charset="-122"/>
                <a:ea typeface="Arial Unicode MS" pitchFamily="34" charset="-122"/>
                <a:cs typeface="Arial Unicode MS" pitchFamily="34" charset="-122"/>
              </a:rPr>
              <a:t>由于 </a:t>
            </a:r>
            <a:r>
              <a:rPr lang="en-US" altLang="zh-CN" sz="1800" dirty="0" smtClean="0">
                <a:latin typeface="Arial Unicode MS" pitchFamily="34" charset="-122"/>
                <a:ea typeface="Arial Unicode MS" pitchFamily="34" charset="-122"/>
                <a:cs typeface="Arial Unicode MS" pitchFamily="34" charset="-122"/>
              </a:rPr>
              <a:t>sequence </a:t>
            </a:r>
            <a:r>
              <a:rPr lang="zh-CN" altLang="en-US" sz="1800" dirty="0" smtClean="0">
                <a:latin typeface="Arial Unicode MS" pitchFamily="34" charset="-122"/>
                <a:ea typeface="Arial Unicode MS" pitchFamily="34" charset="-122"/>
                <a:cs typeface="Arial Unicode MS" pitchFamily="34" charset="-122"/>
              </a:rPr>
              <a:t>生成标识符的机制依赖于底层数据库系统的序列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因此</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要求底层数据库系统必须支持序列</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支持序列的数据库包括</a:t>
            </a:r>
            <a:r>
              <a:rPr lang="en-US" altLang="zh-CN" sz="1800" dirty="0" smtClean="0">
                <a:latin typeface="Arial Unicode MS" pitchFamily="34" charset="-122"/>
                <a:ea typeface="Arial Unicode MS" pitchFamily="34" charset="-122"/>
                <a:cs typeface="Arial Unicode MS" pitchFamily="34" charset="-122"/>
              </a:rPr>
              <a:t>: DB2, Oracle </a:t>
            </a:r>
            <a:r>
              <a:rPr lang="zh-CN" altLang="en-US" sz="1800" dirty="0" smtClean="0">
                <a:latin typeface="Arial Unicode MS" pitchFamily="34" charset="-122"/>
                <a:ea typeface="Arial Unicode MS" pitchFamily="34" charset="-122"/>
                <a:cs typeface="Arial Unicode MS" pitchFamily="34" charset="-122"/>
              </a:rPr>
              <a:t>等</a:t>
            </a:r>
          </a:p>
          <a:p>
            <a:pPr lvl="1" eaLnBrk="1" hangingPunct="1"/>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必须为 </a:t>
            </a:r>
            <a:r>
              <a:rPr lang="en-US" altLang="zh-CN" sz="1800" dirty="0" smtClean="0">
                <a:latin typeface="Arial Unicode MS" pitchFamily="34" charset="-122"/>
                <a:ea typeface="Arial Unicode MS" pitchFamily="34" charset="-122"/>
                <a:cs typeface="Arial Unicode MS" pitchFamily="34" charset="-122"/>
              </a:rPr>
              <a:t>long, </a:t>
            </a:r>
            <a:r>
              <a:rPr lang="en-US" altLang="zh-CN" sz="1800" dirty="0" err="1" smtClean="0">
                <a:latin typeface="Arial Unicode MS" pitchFamily="34" charset="-122"/>
                <a:ea typeface="Arial Unicode MS" pitchFamily="34" charset="-122"/>
                <a:cs typeface="Arial Unicode MS" pitchFamily="34" charset="-122"/>
              </a:rPr>
              <a:t>int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或 </a:t>
            </a:r>
            <a:r>
              <a:rPr lang="en-US" altLang="zh-CN" sz="1800" dirty="0" smtClean="0">
                <a:latin typeface="Arial Unicode MS" pitchFamily="34" charset="-122"/>
                <a:ea typeface="Arial Unicode MS" pitchFamily="34" charset="-122"/>
                <a:cs typeface="Arial Unicode MS" pitchFamily="34" charset="-122"/>
              </a:rPr>
              <a:t>short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如果把 </a:t>
            </a:r>
            <a:r>
              <a:rPr lang="en-US" altLang="zh-CN" sz="1800" dirty="0" smtClean="0">
                <a:latin typeface="Arial Unicode MS" pitchFamily="34" charset="-122"/>
                <a:ea typeface="Arial Unicode MS" pitchFamily="34" charset="-122"/>
                <a:cs typeface="Arial Unicode MS" pitchFamily="34" charset="-122"/>
              </a:rPr>
              <a:t>OID </a:t>
            </a:r>
            <a:r>
              <a:rPr lang="zh-CN" altLang="en-US" sz="1800" dirty="0" smtClean="0">
                <a:latin typeface="Arial Unicode MS" pitchFamily="34" charset="-122"/>
                <a:ea typeface="Arial Unicode MS" pitchFamily="34" charset="-122"/>
                <a:cs typeface="Arial Unicode MS" pitchFamily="34" charset="-122"/>
              </a:rPr>
              <a:t>定义为 </a:t>
            </a:r>
            <a:r>
              <a:rPr lang="en-US" altLang="zh-CN" sz="1800" dirty="0" smtClean="0">
                <a:latin typeface="Arial Unicode MS" pitchFamily="34" charset="-122"/>
                <a:ea typeface="Arial Unicode MS" pitchFamily="34" charset="-122"/>
                <a:cs typeface="Arial Unicode MS" pitchFamily="34" charset="-122"/>
              </a:rPr>
              <a:t>byte </a:t>
            </a:r>
            <a:r>
              <a:rPr lang="zh-CN" altLang="en-US" sz="1800" dirty="0" smtClean="0">
                <a:latin typeface="Arial Unicode MS" pitchFamily="34" charset="-122"/>
                <a:ea typeface="Arial Unicode MS" pitchFamily="34" charset="-122"/>
                <a:cs typeface="Arial Unicode MS" pitchFamily="34" charset="-122"/>
              </a:rPr>
              <a:t>类型</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在运行时会抛出异常</a:t>
            </a:r>
          </a:p>
        </p:txBody>
      </p:sp>
      <p:pic>
        <p:nvPicPr>
          <p:cNvPr id="21508" name="Picture 8"/>
          <p:cNvPicPr>
            <a:picLocks noChangeAspect="1" noChangeArrowheads="1"/>
          </p:cNvPicPr>
          <p:nvPr/>
        </p:nvPicPr>
        <p:blipFill>
          <a:blip r:embed="rId2"/>
          <a:srcRect/>
          <a:stretch>
            <a:fillRect/>
          </a:stretch>
        </p:blipFill>
        <p:spPr bwMode="auto">
          <a:xfrm>
            <a:off x="785786" y="2544711"/>
            <a:ext cx="4608512" cy="1038225"/>
          </a:xfrm>
          <a:prstGeom prst="rect">
            <a:avLst/>
          </a:prstGeom>
          <a:noFill/>
          <a:ln w="9525">
            <a:noFill/>
            <a:miter lim="800000"/>
            <a:headEnd/>
            <a:tailEnd/>
          </a:ln>
        </p:spPr>
      </p:pic>
    </p:spTree>
    <p:extLst>
      <p:ext uri="{BB962C8B-B14F-4D97-AF65-F5344CB8AC3E}">
        <p14:creationId xmlns:p14="http://schemas.microsoft.com/office/powerpoint/2010/main" val="42826006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32" y="620688"/>
            <a:ext cx="7772400" cy="1143000"/>
          </a:xfrm>
        </p:spPr>
        <p:txBody>
          <a:bodyPr/>
          <a:lstStyle/>
          <a:p>
            <a:pPr eaLnBrk="1" hangingPunct="1"/>
            <a:r>
              <a:rPr lang="en-US" altLang="zh-CN" dirty="0" err="1" smtClean="0">
                <a:latin typeface="Arial Unicode MS" pitchFamily="34" charset="-122"/>
                <a:ea typeface="Arial Unicode MS" pitchFamily="34" charset="-122"/>
                <a:cs typeface="Arial Unicode MS" pitchFamily="34" charset="-122"/>
              </a:rPr>
              <a:t>hilo</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2531" name="Rectangle 3"/>
          <p:cNvSpPr>
            <a:spLocks noGrp="1" noChangeArrowheads="1"/>
          </p:cNvSpPr>
          <p:nvPr>
            <p:ph type="body" idx="1"/>
          </p:nvPr>
        </p:nvSpPr>
        <p:spPr>
          <a:xfrm>
            <a:off x="179388" y="1649425"/>
            <a:ext cx="8569325" cy="5400675"/>
          </a:xfrm>
        </p:spPr>
        <p:txBody>
          <a:bodyPr/>
          <a:lstStyle/>
          <a:p>
            <a:pPr eaLnBrk="1" hangingPunct="1">
              <a:lnSpc>
                <a:spcPct val="90000"/>
              </a:lnSpc>
            </a:pP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按照一种 </a:t>
            </a:r>
            <a:r>
              <a:rPr lang="en-US" altLang="zh-CN" sz="2400" dirty="0" smtClean="0">
                <a:latin typeface="Arial Unicode MS" pitchFamily="34" charset="-122"/>
                <a:ea typeface="Arial Unicode MS" pitchFamily="34" charset="-122"/>
                <a:cs typeface="Arial Unicode MS" pitchFamily="34" charset="-122"/>
              </a:rPr>
              <a:t>high/low </a:t>
            </a:r>
            <a:r>
              <a:rPr lang="zh-CN" altLang="en-US" sz="2400" dirty="0" smtClean="0">
                <a:latin typeface="Arial Unicode MS" pitchFamily="34" charset="-122"/>
                <a:ea typeface="Arial Unicode MS" pitchFamily="34" charset="-122"/>
                <a:cs typeface="Arial Unicode MS" pitchFamily="34" charset="-122"/>
              </a:rPr>
              <a:t>算法*生成标识符</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它从数据库的特定表的字段中获取 </a:t>
            </a:r>
            <a:r>
              <a:rPr lang="en-US" altLang="zh-CN" sz="2400" dirty="0" smtClean="0">
                <a:latin typeface="Arial Unicode MS" pitchFamily="34" charset="-122"/>
                <a:ea typeface="Arial Unicode MS" pitchFamily="34" charset="-122"/>
                <a:cs typeface="Arial Unicode MS" pitchFamily="34" charset="-122"/>
              </a:rPr>
              <a:t>high </a:t>
            </a:r>
            <a:r>
              <a:rPr lang="zh-CN" altLang="en-US" sz="2400" dirty="0" smtClean="0">
                <a:latin typeface="Arial Unicode MS" pitchFamily="34" charset="-122"/>
                <a:ea typeface="Arial Unicode MS" pitchFamily="34" charset="-122"/>
                <a:cs typeface="Arial Unicode MS" pitchFamily="34" charset="-122"/>
              </a:rPr>
              <a:t>值</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在持久化一个 </a:t>
            </a:r>
            <a:r>
              <a:rPr lang="en-US" altLang="zh-CN" sz="2400" dirty="0" smtClean="0">
                <a:latin typeface="Arial Unicode MS" pitchFamily="34" charset="-122"/>
                <a:ea typeface="Arial Unicode MS" pitchFamily="34" charset="-122"/>
                <a:cs typeface="Arial Unicode MS" pitchFamily="34" charset="-122"/>
              </a:rPr>
              <a:t>News </a:t>
            </a:r>
            <a:r>
              <a:rPr lang="zh-CN" altLang="en-US" sz="2400" dirty="0" smtClean="0">
                <a:latin typeface="Arial Unicode MS" pitchFamily="34" charset="-122"/>
                <a:ea typeface="Arial Unicode MS" pitchFamily="34" charset="-122"/>
                <a:cs typeface="Arial Unicode MS" pitchFamily="34" charset="-122"/>
              </a:rPr>
              <a:t>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负责生成主键值</a:t>
            </a:r>
            <a:r>
              <a:rPr lang="en-US" altLang="zh-CN" sz="2400" dirty="0" smtClean="0">
                <a:latin typeface="Arial Unicode MS" pitchFamily="34" charset="-122"/>
                <a:ea typeface="Arial Unicode MS" pitchFamily="34" charset="-122"/>
                <a:cs typeface="Arial Unicode MS" pitchFamily="34" charset="-122"/>
              </a:rPr>
              <a:t>. </a:t>
            </a:r>
            <a:r>
              <a:rPr lang="en-US" altLang="zh-CN" sz="2400" b="1" dirty="0" err="1" smtClean="0">
                <a:solidFill>
                  <a:srgbClr val="FF0000"/>
                </a:solidFill>
                <a:latin typeface="Arial Unicode MS" pitchFamily="34" charset="-122"/>
                <a:ea typeface="Arial Unicode MS" pitchFamily="34" charset="-122"/>
                <a:cs typeface="Arial Unicode MS" pitchFamily="34" charset="-122"/>
              </a:rPr>
              <a:t>hilo</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标识符生成器在生成标识符时</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smtClean="0">
                <a:solidFill>
                  <a:srgbClr val="FF0000"/>
                </a:solidFill>
                <a:latin typeface="Arial Unicode MS" pitchFamily="34" charset="-122"/>
                <a:ea typeface="Arial Unicode MS" pitchFamily="34" charset="-122"/>
                <a:cs typeface="Arial Unicode MS" pitchFamily="34" charset="-122"/>
              </a:rPr>
              <a:t>需要读取并修改 </a:t>
            </a:r>
            <a:r>
              <a:rPr lang="en-US" altLang="zh-CN" sz="2400" b="1" dirty="0" smtClean="0">
                <a:solidFill>
                  <a:srgbClr val="FF0000"/>
                </a:solidFill>
                <a:latin typeface="Arial Unicode MS" pitchFamily="34" charset="-122"/>
                <a:ea typeface="Arial Unicode MS" pitchFamily="34" charset="-122"/>
                <a:cs typeface="Arial Unicode MS" pitchFamily="34" charset="-122"/>
              </a:rPr>
              <a:t>HI_TABLE </a:t>
            </a:r>
            <a:r>
              <a:rPr lang="zh-CN" altLang="en-US" sz="2400" b="1" dirty="0" smtClean="0">
                <a:solidFill>
                  <a:srgbClr val="FF0000"/>
                </a:solidFill>
                <a:latin typeface="Arial Unicode MS" pitchFamily="34" charset="-122"/>
                <a:ea typeface="Arial Unicode MS" pitchFamily="34" charset="-122"/>
                <a:cs typeface="Arial Unicode MS" pitchFamily="34" charset="-122"/>
              </a:rPr>
              <a:t>表中的 </a:t>
            </a:r>
            <a:r>
              <a:rPr lang="en-US" altLang="zh-CN" sz="2400" b="1" dirty="0" smtClean="0">
                <a:solidFill>
                  <a:srgbClr val="FF0000"/>
                </a:solidFill>
                <a:latin typeface="Arial Unicode MS" pitchFamily="34" charset="-122"/>
                <a:ea typeface="Arial Unicode MS" pitchFamily="34" charset="-122"/>
                <a:cs typeface="Arial Unicode MS" pitchFamily="34" charset="-122"/>
              </a:rPr>
              <a:t>NEXT_VALUE </a:t>
            </a:r>
            <a:r>
              <a:rPr lang="zh-CN" altLang="en-US" sz="2400" b="1" dirty="0" smtClean="0">
                <a:solidFill>
                  <a:srgbClr val="FF0000"/>
                </a:solidFill>
                <a:latin typeface="Arial Unicode MS" pitchFamily="34" charset="-122"/>
                <a:ea typeface="Arial Unicode MS" pitchFamily="34" charset="-122"/>
                <a:cs typeface="Arial Unicode MS" pitchFamily="34" charset="-122"/>
              </a:rPr>
              <a:t>值</a:t>
            </a:r>
            <a:r>
              <a:rPr lang="en-US" altLang="zh-CN" sz="2400" dirty="0" smtClean="0">
                <a:solidFill>
                  <a:srgbClr val="FF0000"/>
                </a:solidFill>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lnSpc>
                <a:spcPct val="90000"/>
              </a:lnSpc>
            </a:pPr>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err="1" smtClean="0">
                <a:latin typeface="Arial Unicode MS" pitchFamily="34" charset="-122"/>
                <a:ea typeface="Arial Unicode MS" pitchFamily="34" charset="-122"/>
                <a:cs typeface="Arial Unicode MS" pitchFamily="34" charset="-122"/>
              </a:rPr>
              <a:t>hilo</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生存标识符机制不依赖于底层数据库系统</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因此它适合所有的数据库系统</a:t>
            </a:r>
          </a:p>
          <a:p>
            <a:pPr lvl="1" eaLnBrk="1" hangingPunct="1">
              <a:lnSpc>
                <a:spcPct val="90000"/>
              </a:lnSpc>
            </a:pP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pic>
        <p:nvPicPr>
          <p:cNvPr id="22532" name="Picture 4"/>
          <p:cNvPicPr>
            <a:picLocks noChangeAspect="1" noChangeArrowheads="1"/>
          </p:cNvPicPr>
          <p:nvPr/>
        </p:nvPicPr>
        <p:blipFill>
          <a:blip r:embed="rId3"/>
          <a:srcRect/>
          <a:stretch>
            <a:fillRect/>
          </a:stretch>
        </p:blipFill>
        <p:spPr bwMode="auto">
          <a:xfrm>
            <a:off x="611188" y="2452700"/>
            <a:ext cx="4751387" cy="1439863"/>
          </a:xfrm>
          <a:prstGeom prst="rect">
            <a:avLst/>
          </a:prstGeom>
          <a:noFill/>
          <a:ln w="9525">
            <a:noFill/>
            <a:miter lim="800000"/>
            <a:headEnd/>
            <a:tailEnd/>
          </a:ln>
        </p:spPr>
      </p:pic>
    </p:spTree>
    <p:extLst>
      <p:ext uri="{BB962C8B-B14F-4D97-AF65-F5344CB8AC3E}">
        <p14:creationId xmlns:p14="http://schemas.microsoft.com/office/powerpoint/2010/main" val="928882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54753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native </a:t>
            </a:r>
            <a:r>
              <a:rPr lang="zh-CN" altLang="en-US" dirty="0" smtClean="0">
                <a:latin typeface="Arial Unicode MS" pitchFamily="34" charset="-122"/>
                <a:ea typeface="Arial Unicode MS" pitchFamily="34" charset="-122"/>
                <a:cs typeface="Arial Unicode MS" pitchFamily="34" charset="-122"/>
              </a:rPr>
              <a:t>标识符生成器</a:t>
            </a:r>
          </a:p>
        </p:txBody>
      </p:sp>
      <p:sp>
        <p:nvSpPr>
          <p:cNvPr id="23555" name="Rectangle 3"/>
          <p:cNvSpPr>
            <a:spLocks noGrp="1" noChangeArrowheads="1"/>
          </p:cNvSpPr>
          <p:nvPr>
            <p:ph type="body" idx="1"/>
          </p:nvPr>
        </p:nvSpPr>
        <p:spPr>
          <a:xfrm>
            <a:off x="323850" y="1755618"/>
            <a:ext cx="8496300" cy="41148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native </a:t>
            </a:r>
            <a:r>
              <a:rPr lang="zh-CN" altLang="en-US" sz="2400" dirty="0" smtClean="0">
                <a:latin typeface="Arial Unicode MS" pitchFamily="34" charset="-122"/>
                <a:ea typeface="Arial Unicode MS" pitchFamily="34" charset="-122"/>
                <a:cs typeface="Arial Unicode MS" pitchFamily="34" charset="-122"/>
              </a:rPr>
              <a:t>标识符生成器依据底层数据库对自动生成标识符的支持能力</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来选择使用 </a:t>
            </a:r>
            <a:r>
              <a:rPr lang="en-US" altLang="zh-CN" sz="2400" dirty="0" smtClean="0">
                <a:latin typeface="Arial Unicode MS" pitchFamily="34" charset="-122"/>
                <a:ea typeface="Arial Unicode MS" pitchFamily="34" charset="-122"/>
                <a:cs typeface="Arial Unicode MS" pitchFamily="34" charset="-122"/>
              </a:rPr>
              <a:t>identity, sequence </a:t>
            </a:r>
            <a:r>
              <a:rPr lang="zh-CN" altLang="en-US" sz="2400" dirty="0" smtClean="0">
                <a:latin typeface="Arial Unicode MS" pitchFamily="34" charset="-122"/>
                <a:ea typeface="Arial Unicode MS" pitchFamily="34" charset="-122"/>
                <a:cs typeface="Arial Unicode MS" pitchFamily="34" charset="-122"/>
              </a:rPr>
              <a:t>或 </a:t>
            </a:r>
            <a:r>
              <a:rPr lang="en-US" altLang="zh-CN" sz="2400" dirty="0" err="1" smtClean="0">
                <a:latin typeface="Arial Unicode MS" pitchFamily="34" charset="-122"/>
                <a:ea typeface="Arial Unicode MS" pitchFamily="34" charset="-122"/>
                <a:cs typeface="Arial Unicode MS" pitchFamily="34" charset="-122"/>
              </a:rPr>
              <a:t>hilo</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标识符生成器</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适用范围</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由于 </a:t>
            </a:r>
            <a:r>
              <a:rPr lang="en-US" altLang="zh-CN" sz="2000" dirty="0" smtClean="0">
                <a:latin typeface="Arial Unicode MS" pitchFamily="34" charset="-122"/>
                <a:ea typeface="Arial Unicode MS" pitchFamily="34" charset="-122"/>
                <a:cs typeface="Arial Unicode MS" pitchFamily="34" charset="-122"/>
              </a:rPr>
              <a:t>native </a:t>
            </a:r>
            <a:r>
              <a:rPr lang="zh-CN" altLang="en-US" sz="2000" dirty="0" smtClean="0">
                <a:latin typeface="Arial Unicode MS" pitchFamily="34" charset="-122"/>
                <a:ea typeface="Arial Unicode MS" pitchFamily="34" charset="-122"/>
                <a:cs typeface="Arial Unicode MS" pitchFamily="34" charset="-122"/>
              </a:rPr>
              <a:t>能根据底层数据库系统的类型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自动选择合适的标识符生成器</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因此很适合于跨数据库平台开发</a:t>
            </a:r>
          </a:p>
          <a:p>
            <a:pPr lvl="1" eaLnBrk="1" hangingPunct="1"/>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必须为 </a:t>
            </a:r>
            <a:r>
              <a:rPr lang="en-US" altLang="zh-CN" sz="2000" dirty="0" smtClean="0">
                <a:latin typeface="Arial Unicode MS" pitchFamily="34" charset="-122"/>
                <a:ea typeface="Arial Unicode MS" pitchFamily="34" charset="-122"/>
                <a:cs typeface="Arial Unicode MS" pitchFamily="34" charset="-122"/>
              </a:rPr>
              <a:t>long, </a:t>
            </a:r>
            <a:r>
              <a:rPr lang="en-US" altLang="zh-CN" sz="2000" dirty="0" err="1" smtClean="0">
                <a:latin typeface="Arial Unicode MS" pitchFamily="34" charset="-122"/>
                <a:ea typeface="Arial Unicode MS" pitchFamily="34" charset="-122"/>
                <a:cs typeface="Arial Unicode MS" pitchFamily="34" charset="-122"/>
              </a:rPr>
              <a:t>int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short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如果把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定义为 </a:t>
            </a:r>
            <a:r>
              <a:rPr lang="en-US" altLang="zh-CN" sz="2000" dirty="0" smtClean="0">
                <a:latin typeface="Arial Unicode MS" pitchFamily="34" charset="-122"/>
                <a:ea typeface="Arial Unicode MS" pitchFamily="34" charset="-122"/>
                <a:cs typeface="Arial Unicode MS" pitchFamily="34" charset="-122"/>
              </a:rPr>
              <a:t>byte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在运行时会抛出异常</a:t>
            </a:r>
          </a:p>
        </p:txBody>
      </p:sp>
    </p:spTree>
    <p:extLst>
      <p:ext uri="{BB962C8B-B14F-4D97-AF65-F5344CB8AC3E}">
        <p14:creationId xmlns:p14="http://schemas.microsoft.com/office/powerpoint/2010/main" val="42557237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71500" y="413792"/>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Property</a:t>
            </a:r>
          </a:p>
        </p:txBody>
      </p:sp>
      <p:pic>
        <p:nvPicPr>
          <p:cNvPr id="24579" name="Picture 4"/>
          <p:cNvPicPr>
            <a:picLocks noChangeAspect="1" noChangeArrowheads="1"/>
          </p:cNvPicPr>
          <p:nvPr/>
        </p:nvPicPr>
        <p:blipFill>
          <a:blip r:embed="rId2"/>
          <a:srcRect/>
          <a:stretch>
            <a:fillRect/>
          </a:stretch>
        </p:blipFill>
        <p:spPr bwMode="auto">
          <a:xfrm>
            <a:off x="112713" y="1579815"/>
            <a:ext cx="2443162" cy="4968875"/>
          </a:xfrm>
          <a:prstGeom prst="rect">
            <a:avLst/>
          </a:prstGeom>
          <a:noFill/>
          <a:ln w="9525">
            <a:noFill/>
            <a:miter lim="800000"/>
            <a:headEnd/>
            <a:tailEnd/>
          </a:ln>
        </p:spPr>
      </p:pic>
      <p:sp>
        <p:nvSpPr>
          <p:cNvPr id="24580" name="Rectangle 5"/>
          <p:cNvSpPr>
            <a:spLocks noChangeArrowheads="1"/>
          </p:cNvSpPr>
          <p:nvPr/>
        </p:nvSpPr>
        <p:spPr bwMode="auto">
          <a:xfrm>
            <a:off x="3143240" y="1394449"/>
            <a:ext cx="5761038" cy="5154241"/>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元素用于指定类的属性和表的字段的映射</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name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指定该持久化类的属性的名字</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column</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指定与类的属性映射的表的字段名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如果没有设置该属性</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将直接使用类的属性名作为字段名</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type</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映射类型是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类型与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类型的桥梁</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如果没有为某个属性显式设定映射类型</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会运用反射机制先识别出持久化类的特定属性的 </a:t>
            </a:r>
            <a:r>
              <a:rPr lang="en-US" altLang="zh-CN" sz="1600" b="1" dirty="0">
                <a:latin typeface="Arial Unicode MS" pitchFamily="34" charset="-122"/>
                <a:ea typeface="Arial Unicode MS" pitchFamily="34" charset="-122"/>
                <a:cs typeface="Arial Unicode MS" pitchFamily="34" charset="-122"/>
              </a:rPr>
              <a:t>Java </a:t>
            </a:r>
            <a:r>
              <a:rPr lang="zh-CN" altLang="en-US" sz="1600" b="1" dirty="0">
                <a:latin typeface="Arial Unicode MS" pitchFamily="34" charset="-122"/>
                <a:ea typeface="Arial Unicode MS" pitchFamily="34" charset="-122"/>
                <a:cs typeface="Arial Unicode MS" pitchFamily="34" charset="-122"/>
              </a:rPr>
              <a:t>类型</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然后自动使用与之对应的默认的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映射类型</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not-null</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若该属性值为 </a:t>
            </a:r>
            <a:r>
              <a:rPr lang="en-US" altLang="zh-CN" sz="1600" b="1" dirty="0">
                <a:latin typeface="Arial Unicode MS" pitchFamily="34" charset="-122"/>
                <a:ea typeface="Arial Unicode MS" pitchFamily="34" charset="-122"/>
                <a:cs typeface="Arial Unicode MS" pitchFamily="34" charset="-122"/>
              </a:rPr>
              <a:t>true, </a:t>
            </a:r>
            <a:r>
              <a:rPr lang="zh-CN" altLang="en-US" sz="1600" b="1" dirty="0">
                <a:latin typeface="Arial Unicode MS" pitchFamily="34" charset="-122"/>
                <a:ea typeface="Arial Unicode MS" pitchFamily="34" charset="-122"/>
                <a:cs typeface="Arial Unicode MS" pitchFamily="34" charset="-122"/>
              </a:rPr>
              <a:t>表明不允许为 </a:t>
            </a:r>
            <a:r>
              <a:rPr lang="en-US" altLang="zh-CN" sz="1600" b="1" dirty="0">
                <a:latin typeface="Arial Unicode MS" pitchFamily="34" charset="-122"/>
                <a:ea typeface="Arial Unicode MS" pitchFamily="34" charset="-122"/>
                <a:cs typeface="Arial Unicode MS" pitchFamily="34" charset="-122"/>
              </a:rPr>
              <a:t>null, </a:t>
            </a:r>
            <a:r>
              <a:rPr lang="zh-CN" altLang="en-US" sz="1600" b="1" dirty="0">
                <a:latin typeface="Arial Unicode MS" pitchFamily="34" charset="-122"/>
                <a:ea typeface="Arial Unicode MS" pitchFamily="34" charset="-122"/>
                <a:cs typeface="Arial Unicode MS" pitchFamily="34" charset="-122"/>
              </a:rPr>
              <a:t>默认为 </a:t>
            </a:r>
            <a:r>
              <a:rPr lang="en-US" altLang="zh-CN" sz="1600" b="1" dirty="0">
                <a:latin typeface="Arial Unicode MS" pitchFamily="34" charset="-122"/>
                <a:ea typeface="Arial Unicode MS" pitchFamily="34" charset="-122"/>
                <a:cs typeface="Arial Unicode MS" pitchFamily="34" charset="-122"/>
              </a:rPr>
              <a:t>false</a:t>
            </a: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access</a:t>
            </a:r>
            <a:r>
              <a:rPr lang="en-US" altLang="zh-CN" sz="1600" b="1" dirty="0">
                <a:latin typeface="Arial Unicode MS" pitchFamily="34" charset="-122"/>
                <a:ea typeface="Arial Unicode MS" pitchFamily="34" charset="-122"/>
                <a:cs typeface="Arial Unicode MS" pitchFamily="34" charset="-122"/>
              </a:rPr>
              <a:t>:</a:t>
            </a:r>
            <a:r>
              <a:rPr lang="zh-CN" altLang="en-US" sz="1600" b="1" dirty="0">
                <a:latin typeface="Arial Unicode MS" pitchFamily="34" charset="-122"/>
                <a:ea typeface="Arial Unicode MS" pitchFamily="34" charset="-122"/>
                <a:cs typeface="Arial Unicode MS" pitchFamily="34" charset="-122"/>
              </a:rPr>
              <a:t>指定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的默认的属性访问策略。默认值为 </a:t>
            </a:r>
            <a:r>
              <a:rPr lang="en-US" altLang="zh-CN" sz="1600" b="1" dirty="0">
                <a:latin typeface="Arial Unicode MS" pitchFamily="34" charset="-122"/>
                <a:ea typeface="Arial Unicode MS" pitchFamily="34" charset="-122"/>
                <a:cs typeface="Arial Unicode MS" pitchFamily="34" charset="-122"/>
              </a:rPr>
              <a:t>property, </a:t>
            </a:r>
            <a:r>
              <a:rPr lang="zh-CN" altLang="en-US" sz="1600" b="1" dirty="0">
                <a:latin typeface="Arial Unicode MS" pitchFamily="34" charset="-122"/>
                <a:ea typeface="Arial Unicode MS" pitchFamily="34" charset="-122"/>
                <a:cs typeface="Arial Unicode MS" pitchFamily="34" charset="-122"/>
              </a:rPr>
              <a:t>即使用 </a:t>
            </a:r>
            <a:r>
              <a:rPr lang="en-US" altLang="zh-CN" sz="1600" b="1" dirty="0">
                <a:latin typeface="Arial Unicode MS" pitchFamily="34" charset="-122"/>
                <a:ea typeface="Arial Unicode MS" pitchFamily="34" charset="-122"/>
                <a:cs typeface="Arial Unicode MS" pitchFamily="34" charset="-122"/>
              </a:rPr>
              <a:t>getter, setter </a:t>
            </a:r>
            <a:r>
              <a:rPr lang="zh-CN" altLang="en-US" sz="1600" b="1" dirty="0">
                <a:latin typeface="Arial Unicode MS" pitchFamily="34" charset="-122"/>
                <a:ea typeface="Arial Unicode MS" pitchFamily="34" charset="-122"/>
                <a:cs typeface="Arial Unicode MS" pitchFamily="34" charset="-122"/>
              </a:rPr>
              <a:t>方法来访问属性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若指定 </a:t>
            </a:r>
            <a:r>
              <a:rPr lang="en-US" altLang="zh-CN" sz="1600" b="1" dirty="0" smtClean="0">
                <a:latin typeface="Arial Unicode MS" pitchFamily="34" charset="-122"/>
                <a:ea typeface="Arial Unicode MS" pitchFamily="34" charset="-122"/>
                <a:cs typeface="Arial Unicode MS" pitchFamily="34" charset="-122"/>
              </a:rPr>
              <a:t>field, </a:t>
            </a:r>
            <a:r>
              <a:rPr lang="zh-CN" altLang="en-US" sz="1600" b="1" dirty="0">
                <a:latin typeface="Arial Unicode MS" pitchFamily="34" charset="-122"/>
                <a:ea typeface="Arial Unicode MS" pitchFamily="34" charset="-122"/>
                <a:cs typeface="Arial Unicode MS" pitchFamily="34" charset="-122"/>
              </a:rPr>
              <a:t>则 </a:t>
            </a:r>
            <a:r>
              <a:rPr lang="en-US" altLang="zh-CN" sz="1600" b="1" dirty="0">
                <a:latin typeface="Arial Unicode MS" pitchFamily="34" charset="-122"/>
                <a:ea typeface="Arial Unicode MS" pitchFamily="34" charset="-122"/>
                <a:cs typeface="Arial Unicode MS" pitchFamily="34" charset="-122"/>
              </a:rPr>
              <a:t>Hibernate </a:t>
            </a:r>
            <a:r>
              <a:rPr lang="zh-CN" altLang="en-US" sz="1600" b="1" dirty="0">
                <a:latin typeface="Arial Unicode MS" pitchFamily="34" charset="-122"/>
                <a:ea typeface="Arial Unicode MS" pitchFamily="34" charset="-122"/>
                <a:cs typeface="Arial Unicode MS" pitchFamily="34" charset="-122"/>
              </a:rPr>
              <a:t>会忽略 </a:t>
            </a:r>
            <a:r>
              <a:rPr lang="en-US" altLang="zh-CN" sz="1600" b="1" dirty="0">
                <a:latin typeface="Arial Unicode MS" pitchFamily="34" charset="-122"/>
                <a:ea typeface="Arial Unicode MS" pitchFamily="34" charset="-122"/>
                <a:cs typeface="Arial Unicode MS" pitchFamily="34" charset="-122"/>
              </a:rPr>
              <a:t>getter/setter </a:t>
            </a:r>
            <a:r>
              <a:rPr lang="zh-CN" altLang="en-US" sz="1600" b="1" dirty="0">
                <a:latin typeface="Arial Unicode MS" pitchFamily="34" charset="-122"/>
                <a:ea typeface="Arial Unicode MS" pitchFamily="34" charset="-122"/>
                <a:cs typeface="Arial Unicode MS" pitchFamily="34" charset="-122"/>
              </a:rPr>
              <a:t>方法</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而通过反射访问成员</a:t>
            </a:r>
            <a:r>
              <a:rPr lang="zh-CN" altLang="en-US" sz="1600" b="1" dirty="0" smtClean="0">
                <a:latin typeface="Arial Unicode MS" pitchFamily="34" charset="-122"/>
                <a:ea typeface="Arial Unicode MS" pitchFamily="34" charset="-122"/>
                <a:cs typeface="Arial Unicode MS" pitchFamily="34" charset="-122"/>
              </a:rPr>
              <a:t>变量</a:t>
            </a:r>
            <a:endParaRPr lang="en-US" altLang="zh-CN" sz="16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unique</a:t>
            </a:r>
            <a:r>
              <a:rPr lang="en-US" altLang="zh-CN" sz="1600" b="1" dirty="0" smtClean="0">
                <a:latin typeface="Arial Unicode MS" pitchFamily="34" charset="-122"/>
                <a:ea typeface="Arial Unicode MS" pitchFamily="34" charset="-122"/>
                <a:cs typeface="Arial Unicode MS" pitchFamily="34" charset="-122"/>
              </a:rPr>
              <a:t>: </a:t>
            </a:r>
            <a:r>
              <a:rPr lang="zh-CN" altLang="en-US" sz="1600" b="1" dirty="0" smtClean="0">
                <a:latin typeface="Arial Unicode MS" pitchFamily="34" charset="-122"/>
                <a:ea typeface="Arial Unicode MS" pitchFamily="34" charset="-122"/>
                <a:cs typeface="Arial Unicode MS" pitchFamily="34" charset="-122"/>
              </a:rPr>
              <a:t>设置是否为该属性所映射的数据列添加唯一约束</a:t>
            </a:r>
            <a:r>
              <a:rPr lang="en-US" altLang="zh-CN" sz="1600" b="1" dirty="0" smtClean="0">
                <a:latin typeface="Arial Unicode MS" pitchFamily="34" charset="-122"/>
                <a:ea typeface="Arial Unicode MS" pitchFamily="34" charset="-122"/>
                <a:cs typeface="Arial Unicode MS" pitchFamily="34" charset="-122"/>
              </a:rPr>
              <a:t>. </a:t>
            </a:r>
            <a:endParaRPr lang="zh-CN" altLang="en-US" sz="1600" b="1" dirty="0" smtClean="0">
              <a:latin typeface="Arial Unicode MS" pitchFamily="34" charset="-122"/>
              <a:ea typeface="Arial Unicode MS" pitchFamily="34" charset="-122"/>
              <a:cs typeface="Arial Unicode MS" pitchFamily="34" charset="-122"/>
            </a:endParaRPr>
          </a:p>
        </p:txBody>
      </p:sp>
      <p:sp>
        <p:nvSpPr>
          <p:cNvPr id="24581" name="Oval 6"/>
          <p:cNvSpPr>
            <a:spLocks noChangeArrowheads="1"/>
          </p:cNvSpPr>
          <p:nvPr/>
        </p:nvSpPr>
        <p:spPr bwMode="auto">
          <a:xfrm>
            <a:off x="971550" y="1652840"/>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2" name="Oval 8"/>
          <p:cNvSpPr>
            <a:spLocks noChangeArrowheads="1"/>
          </p:cNvSpPr>
          <p:nvPr/>
        </p:nvSpPr>
        <p:spPr bwMode="auto">
          <a:xfrm>
            <a:off x="1087438" y="1890965"/>
            <a:ext cx="144462" cy="144462"/>
          </a:xfrm>
          <a:prstGeom prst="ellipse">
            <a:avLst/>
          </a:prstGeom>
          <a:solidFill>
            <a:srgbClr val="FF3300"/>
          </a:solidFill>
          <a:ln w="9525">
            <a:solidFill>
              <a:srgbClr val="FF3300"/>
            </a:solidFill>
            <a:round/>
            <a:headEnd/>
            <a:tailEnd/>
          </a:ln>
        </p:spPr>
        <p:txBody>
          <a:bodyPr wrap="none" anchor="ctr"/>
          <a:lstStyle/>
          <a:p>
            <a:endParaRPr lang="zh-CN" altLang="en-US"/>
          </a:p>
        </p:txBody>
      </p:sp>
      <p:sp>
        <p:nvSpPr>
          <p:cNvPr id="24583" name="Oval 9"/>
          <p:cNvSpPr>
            <a:spLocks noChangeArrowheads="1"/>
          </p:cNvSpPr>
          <p:nvPr/>
        </p:nvSpPr>
        <p:spPr bwMode="auto">
          <a:xfrm>
            <a:off x="1093788" y="217830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4585" name="Oval 12"/>
          <p:cNvSpPr>
            <a:spLocks noChangeArrowheads="1"/>
          </p:cNvSpPr>
          <p:nvPr/>
        </p:nvSpPr>
        <p:spPr bwMode="auto">
          <a:xfrm>
            <a:off x="1725613" y="3535615"/>
            <a:ext cx="144462" cy="144462"/>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4586" name="Oval 15"/>
          <p:cNvSpPr>
            <a:spLocks noChangeArrowheads="1"/>
          </p:cNvSpPr>
          <p:nvPr/>
        </p:nvSpPr>
        <p:spPr bwMode="auto">
          <a:xfrm>
            <a:off x="866775" y="5518402"/>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24587" name="Oval 16"/>
          <p:cNvSpPr>
            <a:spLocks noChangeArrowheads="1"/>
          </p:cNvSpPr>
          <p:nvPr/>
        </p:nvSpPr>
        <p:spPr bwMode="auto">
          <a:xfrm>
            <a:off x="1835150" y="6056565"/>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24588" name="Oval 17"/>
          <p:cNvSpPr>
            <a:spLocks noChangeArrowheads="1"/>
          </p:cNvSpPr>
          <p:nvPr/>
        </p:nvSpPr>
        <p:spPr bwMode="auto">
          <a:xfrm>
            <a:off x="1835150" y="6321677"/>
            <a:ext cx="144463" cy="144463"/>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2459364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a:srcRect/>
          <a:stretch>
            <a:fillRect/>
          </a:stretch>
        </p:blipFill>
        <p:spPr bwMode="auto">
          <a:xfrm>
            <a:off x="184150" y="1628775"/>
            <a:ext cx="2443163" cy="4968875"/>
          </a:xfrm>
          <a:prstGeom prst="rect">
            <a:avLst/>
          </a:prstGeom>
          <a:noFill/>
          <a:ln w="9525">
            <a:noFill/>
            <a:miter lim="800000"/>
            <a:headEnd/>
            <a:tailEnd/>
          </a:ln>
        </p:spPr>
      </p:pic>
      <p:sp>
        <p:nvSpPr>
          <p:cNvPr id="25603" name="Rectangle 5"/>
          <p:cNvSpPr>
            <a:spLocks noChangeArrowheads="1"/>
          </p:cNvSpPr>
          <p:nvPr/>
        </p:nvSpPr>
        <p:spPr bwMode="auto">
          <a:xfrm>
            <a:off x="3214678" y="764484"/>
            <a:ext cx="5761037" cy="5643578"/>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zh-CN" sz="2000" b="1" dirty="0">
                <a:latin typeface="Arial Unicode MS" pitchFamily="34" charset="-122"/>
                <a:ea typeface="Arial Unicode MS" pitchFamily="34" charset="-122"/>
                <a:cs typeface="Arial Unicode MS" pitchFamily="34" charset="-122"/>
              </a:rPr>
              <a:t>property </a:t>
            </a:r>
            <a:r>
              <a:rPr lang="zh-CN" altLang="en-US" sz="2000" b="1" dirty="0">
                <a:latin typeface="Arial Unicode MS" pitchFamily="34" charset="-122"/>
                <a:ea typeface="Arial Unicode MS" pitchFamily="34" charset="-122"/>
                <a:cs typeface="Arial Unicode MS" pitchFamily="34" charset="-122"/>
              </a:rPr>
              <a:t>元素用于指定类的属性和表的字段的</a:t>
            </a:r>
            <a:r>
              <a:rPr lang="zh-CN" altLang="en-US" sz="2000" b="1" dirty="0" smtClean="0">
                <a:latin typeface="Arial Unicode MS" pitchFamily="34" charset="-122"/>
                <a:ea typeface="Arial Unicode MS" pitchFamily="34" charset="-122"/>
                <a:cs typeface="Arial Unicode MS" pitchFamily="34" charset="-122"/>
              </a:rPr>
              <a:t>映射</a:t>
            </a:r>
            <a:endParaRPr lang="en-US" altLang="zh-CN" sz="2000" b="1" dirty="0" smtClean="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index</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指定一个字符串的索引名称</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当系统需要 </a:t>
            </a:r>
            <a:r>
              <a:rPr lang="en-US" altLang="zh-CN" sz="1600" b="1" dirty="0" smtClean="0">
                <a:solidFill>
                  <a:prstClr val="black"/>
                </a:solidFill>
                <a:latin typeface="Arial Unicode MS" pitchFamily="34" charset="-122"/>
                <a:ea typeface="Arial Unicode MS" pitchFamily="34" charset="-122"/>
                <a:cs typeface="Arial Unicode MS" pitchFamily="34" charset="-122"/>
              </a:rPr>
              <a:t>Hibernate </a:t>
            </a:r>
            <a:r>
              <a:rPr lang="zh-CN" altLang="en-US" sz="1600" b="1" dirty="0" smtClean="0">
                <a:solidFill>
                  <a:prstClr val="black"/>
                </a:solidFill>
                <a:latin typeface="Arial Unicode MS" pitchFamily="34" charset="-122"/>
                <a:ea typeface="Arial Unicode MS" pitchFamily="34" charset="-122"/>
                <a:cs typeface="Arial Unicode MS" pitchFamily="34" charset="-122"/>
              </a:rPr>
              <a:t>自动建表时</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用于为该属性所映射的数据列创建索引</a:t>
            </a:r>
            <a:r>
              <a:rPr lang="en-US" altLang="zh-CN" sz="1600" b="1" dirty="0" smtClean="0">
                <a:solidFill>
                  <a:prstClr val="black"/>
                </a:solidFill>
                <a:latin typeface="Arial Unicode MS" pitchFamily="34" charset="-122"/>
                <a:ea typeface="Arial Unicode MS" pitchFamily="34" charset="-122"/>
                <a:cs typeface="Arial Unicode MS" pitchFamily="34" charset="-122"/>
              </a:rPr>
              <a:t>, </a:t>
            </a:r>
            <a:r>
              <a:rPr lang="zh-CN" altLang="en-US" sz="1600" b="1" dirty="0" smtClean="0">
                <a:solidFill>
                  <a:prstClr val="black"/>
                </a:solidFill>
                <a:latin typeface="Arial Unicode MS" pitchFamily="34" charset="-122"/>
                <a:ea typeface="Arial Unicode MS" pitchFamily="34" charset="-122"/>
                <a:cs typeface="Arial Unicode MS" pitchFamily="34" charset="-122"/>
              </a:rPr>
              <a:t>从而加快该数据列的查询</a:t>
            </a:r>
            <a:r>
              <a:rPr lang="en-US" altLang="zh-CN" sz="1600" b="1" dirty="0" smtClean="0">
                <a:solidFill>
                  <a:prstClr val="black"/>
                </a:solidFill>
                <a:latin typeface="Arial Unicode MS" pitchFamily="34" charset="-122"/>
                <a:ea typeface="Arial Unicode MS" pitchFamily="34" charset="-122"/>
                <a:cs typeface="Arial Unicode MS" pitchFamily="34" charset="-122"/>
              </a:rPr>
              <a:t>.</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600" b="1" dirty="0" smtClean="0">
                <a:solidFill>
                  <a:srgbClr val="FF3300"/>
                </a:solidFill>
                <a:latin typeface="Arial Unicode MS" pitchFamily="34" charset="-122"/>
                <a:ea typeface="Arial Unicode MS" pitchFamily="34" charset="-122"/>
                <a:cs typeface="Arial Unicode MS" pitchFamily="34" charset="-122"/>
              </a:rPr>
              <a:t>length</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指定该属性所映射数据列的字段的长度</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scale</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指定该属性所映射数据列的小数位数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对 </a:t>
            </a:r>
            <a:r>
              <a:rPr lang="en-US" altLang="zh-CN" sz="1600" b="1" dirty="0">
                <a:latin typeface="Arial Unicode MS" pitchFamily="34" charset="-122"/>
                <a:ea typeface="Arial Unicode MS" pitchFamily="34" charset="-122"/>
                <a:cs typeface="Arial Unicode MS" pitchFamily="34" charset="-122"/>
              </a:rPr>
              <a:t>double, float, decimal </a:t>
            </a:r>
            <a:r>
              <a:rPr lang="zh-CN" altLang="en-US" sz="1600" b="1" dirty="0">
                <a:latin typeface="Arial Unicode MS" pitchFamily="34" charset="-122"/>
                <a:ea typeface="Arial Unicode MS" pitchFamily="34" charset="-122"/>
                <a:cs typeface="Arial Unicode MS" pitchFamily="34" charset="-122"/>
              </a:rPr>
              <a:t>等类型的数据列有效</a:t>
            </a:r>
            <a:r>
              <a:rPr lang="en-US" altLang="zh-CN" sz="1600" b="1" dirty="0">
                <a:latin typeface="Arial Unicode MS" pitchFamily="34" charset="-122"/>
                <a:ea typeface="Arial Unicode MS" pitchFamily="34" charset="-122"/>
                <a:cs typeface="Arial Unicode MS" pitchFamily="34" charset="-122"/>
              </a:rPr>
              <a:t>.</a:t>
            </a:r>
          </a:p>
          <a:p>
            <a:pPr marL="742950" lvl="1" indent="-285750">
              <a:spcBef>
                <a:spcPct val="20000"/>
              </a:spcBef>
              <a:buFontTx/>
              <a:buChar char="–"/>
            </a:pPr>
            <a:r>
              <a:rPr lang="en-US" altLang="zh-CN" sz="1600" b="1" dirty="0">
                <a:solidFill>
                  <a:srgbClr val="FF3300"/>
                </a:solidFill>
                <a:latin typeface="Arial Unicode MS" pitchFamily="34" charset="-122"/>
                <a:ea typeface="Arial Unicode MS" pitchFamily="34" charset="-122"/>
                <a:cs typeface="Arial Unicode MS" pitchFamily="34" charset="-122"/>
              </a:rPr>
              <a:t>formula</a:t>
            </a:r>
            <a:r>
              <a:rPr lang="zh-CN" altLang="en-US" sz="1600" b="1" dirty="0">
                <a:latin typeface="Arial Unicode MS" pitchFamily="34" charset="-122"/>
                <a:ea typeface="Arial Unicode MS" pitchFamily="34" charset="-122"/>
                <a:cs typeface="Arial Unicode MS" pitchFamily="34" charset="-122"/>
              </a:rPr>
              <a:t>：设置一个 </a:t>
            </a:r>
            <a:r>
              <a:rPr lang="en-US" altLang="zh-CN" sz="1600" b="1" dirty="0">
                <a:latin typeface="Arial Unicode MS" pitchFamily="34" charset="-122"/>
                <a:ea typeface="Arial Unicode MS" pitchFamily="34" charset="-122"/>
                <a:cs typeface="Arial Unicode MS" pitchFamily="34" charset="-122"/>
              </a:rPr>
              <a:t>SQL </a:t>
            </a:r>
            <a:r>
              <a:rPr lang="zh-CN" altLang="en-US" sz="1600" b="1" dirty="0">
                <a:latin typeface="Arial Unicode MS" pitchFamily="34" charset="-122"/>
                <a:ea typeface="Arial Unicode MS" pitchFamily="34" charset="-122"/>
                <a:cs typeface="Arial Unicode MS" pitchFamily="34" charset="-122"/>
              </a:rPr>
              <a:t>表达式</a:t>
            </a:r>
            <a:r>
              <a:rPr lang="en-US" altLang="zh-CN" sz="1600" b="1" dirty="0">
                <a:latin typeface="Arial Unicode MS" pitchFamily="34" charset="-122"/>
                <a:ea typeface="Arial Unicode MS" pitchFamily="34" charset="-122"/>
                <a:cs typeface="Arial Unicode MS" pitchFamily="34" charset="-122"/>
              </a:rPr>
              <a:t>, Hibernate </a:t>
            </a:r>
            <a:r>
              <a:rPr lang="zh-CN" altLang="en-US" sz="1600" b="1" dirty="0">
                <a:latin typeface="Arial Unicode MS" pitchFamily="34" charset="-122"/>
                <a:ea typeface="Arial Unicode MS" pitchFamily="34" charset="-122"/>
                <a:cs typeface="Arial Unicode MS" pitchFamily="34" charset="-122"/>
              </a:rPr>
              <a:t>将根据它来计算出派生属性的值</a:t>
            </a:r>
            <a:r>
              <a:rPr lang="en-US" altLang="zh-CN" sz="1600" b="1" dirty="0">
                <a:latin typeface="Arial Unicode MS" pitchFamily="34" charset="-122"/>
                <a:ea typeface="Arial Unicode MS" pitchFamily="34" charset="-122"/>
                <a:cs typeface="Arial Unicode MS" pitchFamily="34" charset="-122"/>
              </a:rPr>
              <a:t>. </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派生属性</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并不是持久化类的所有属性都直接和表的字段匹配</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持久化类的有些属性的值必须在运行时通过计算才能得出来</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这种属性称为派生属性</a:t>
            </a:r>
          </a:p>
          <a:p>
            <a:pPr marL="342900" indent="-342900">
              <a:spcBef>
                <a:spcPct val="20000"/>
              </a:spcBef>
              <a:buFontTx/>
              <a:buChar char="•"/>
            </a:pPr>
            <a:r>
              <a:rPr lang="zh-CN" altLang="en-US" sz="1800" b="1" dirty="0">
                <a:latin typeface="Arial Unicode MS" pitchFamily="34" charset="-122"/>
                <a:ea typeface="Arial Unicode MS" pitchFamily="34" charset="-122"/>
                <a:cs typeface="Arial Unicode MS" pitchFamily="34" charset="-122"/>
              </a:rPr>
              <a:t>使用 </a:t>
            </a:r>
            <a:r>
              <a:rPr lang="en-US" altLang="zh-CN" sz="1800" b="1" dirty="0">
                <a:latin typeface="Arial Unicode MS" pitchFamily="34" charset="-122"/>
                <a:ea typeface="Arial Unicode MS" pitchFamily="34" charset="-122"/>
                <a:cs typeface="Arial Unicode MS" pitchFamily="34" charset="-122"/>
              </a:rPr>
              <a:t>formula </a:t>
            </a:r>
            <a:r>
              <a:rPr lang="zh-CN" altLang="en-US" sz="1800" b="1" dirty="0">
                <a:latin typeface="Arial Unicode MS" pitchFamily="34" charset="-122"/>
                <a:ea typeface="Arial Unicode MS" pitchFamily="34" charset="-122"/>
                <a:cs typeface="Arial Unicode MS" pitchFamily="34" charset="-122"/>
              </a:rPr>
              <a:t>属性时</a:t>
            </a:r>
          </a:p>
          <a:p>
            <a:pPr marL="742950" lvl="1" indent="-285750">
              <a:spcBef>
                <a:spcPct val="20000"/>
              </a:spcBef>
              <a:buFontTx/>
              <a:buChar char="–"/>
            </a:pPr>
            <a:r>
              <a:rPr lang="en-US" altLang="zh-CN" sz="1600" b="1" dirty="0">
                <a:latin typeface="Arial Unicode MS" pitchFamily="34" charset="-122"/>
                <a:ea typeface="Arial Unicode MS" pitchFamily="34" charset="-122"/>
                <a:cs typeface="Arial Unicode MS" pitchFamily="34" charset="-122"/>
              </a:rPr>
              <a:t>formula=“(</a:t>
            </a: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的英文括号不能少</a:t>
            </a:r>
          </a:p>
          <a:p>
            <a:pPr marL="742950" lvl="1" indent="-285750">
              <a:spcBef>
                <a:spcPct val="20000"/>
              </a:spcBef>
              <a:buFontTx/>
              <a:buChar char="–"/>
            </a:pPr>
            <a:r>
              <a:rPr lang="en-US" altLang="zh-CN" sz="1600" b="1" dirty="0" err="1">
                <a:latin typeface="Arial Unicode MS" pitchFamily="34" charset="-122"/>
                <a:ea typeface="Arial Unicode MS" pitchFamily="34" charset="-122"/>
                <a:cs typeface="Arial Unicode MS" pitchFamily="34" charset="-122"/>
              </a:rPr>
              <a:t>Sql</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表达式中的列名和表名都应该和数据库对应</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而不是和持久化对象的属性对应</a:t>
            </a:r>
          </a:p>
          <a:p>
            <a:pPr marL="742950" lvl="1" indent="-285750">
              <a:spcBef>
                <a:spcPct val="20000"/>
              </a:spcBef>
              <a:buFontTx/>
              <a:buChar char="–"/>
            </a:pPr>
            <a:r>
              <a:rPr lang="zh-CN" altLang="en-US" sz="1600" b="1" dirty="0">
                <a:latin typeface="Arial Unicode MS" pitchFamily="34" charset="-122"/>
                <a:ea typeface="Arial Unicode MS" pitchFamily="34" charset="-122"/>
                <a:cs typeface="Arial Unicode MS" pitchFamily="34" charset="-122"/>
              </a:rPr>
              <a:t>如果需要在 </a:t>
            </a:r>
            <a:r>
              <a:rPr lang="en-US" altLang="zh-CN" sz="1600" b="1" dirty="0">
                <a:latin typeface="Arial Unicode MS" pitchFamily="34" charset="-122"/>
                <a:ea typeface="Arial Unicode MS" pitchFamily="34" charset="-122"/>
                <a:cs typeface="Arial Unicode MS" pitchFamily="34" charset="-122"/>
              </a:rPr>
              <a:t>formula </a:t>
            </a:r>
            <a:r>
              <a:rPr lang="zh-CN" altLang="en-US" sz="1600" b="1" dirty="0">
                <a:latin typeface="Arial Unicode MS" pitchFamily="34" charset="-122"/>
                <a:ea typeface="Arial Unicode MS" pitchFamily="34" charset="-122"/>
                <a:cs typeface="Arial Unicode MS" pitchFamily="34" charset="-122"/>
              </a:rPr>
              <a:t>属性中使用参数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这直接使用 </a:t>
            </a:r>
            <a:r>
              <a:rPr lang="en-US" altLang="zh-CN" sz="1600" b="1" dirty="0">
                <a:latin typeface="Arial Unicode MS" pitchFamily="34" charset="-122"/>
                <a:ea typeface="Arial Unicode MS" pitchFamily="34" charset="-122"/>
                <a:cs typeface="Arial Unicode MS" pitchFamily="34" charset="-122"/>
              </a:rPr>
              <a:t>where cur.id=id </a:t>
            </a:r>
            <a:r>
              <a:rPr lang="zh-CN" altLang="en-US" sz="1600" b="1" dirty="0">
                <a:latin typeface="Arial Unicode MS" pitchFamily="34" charset="-122"/>
                <a:ea typeface="Arial Unicode MS" pitchFamily="34" charset="-122"/>
                <a:cs typeface="Arial Unicode MS" pitchFamily="34" charset="-122"/>
              </a:rPr>
              <a:t>形式</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其中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就是参数</a:t>
            </a:r>
            <a:r>
              <a:rPr lang="en-US" altLang="zh-CN" sz="1600" b="1" dirty="0">
                <a:latin typeface="Arial Unicode MS" pitchFamily="34" charset="-122"/>
                <a:ea typeface="Arial Unicode MS" pitchFamily="34" charset="-122"/>
                <a:cs typeface="Arial Unicode MS" pitchFamily="34" charset="-122"/>
              </a:rPr>
              <a:t>, </a:t>
            </a:r>
            <a:r>
              <a:rPr lang="zh-CN" altLang="en-US" sz="1600" b="1" dirty="0">
                <a:latin typeface="Arial Unicode MS" pitchFamily="34" charset="-122"/>
                <a:ea typeface="Arial Unicode MS" pitchFamily="34" charset="-122"/>
                <a:cs typeface="Arial Unicode MS" pitchFamily="34" charset="-122"/>
              </a:rPr>
              <a:t>和当前持久化对象的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属性对应的列的 </a:t>
            </a:r>
            <a:r>
              <a:rPr lang="en-US" altLang="zh-CN" sz="1600" b="1" dirty="0">
                <a:latin typeface="Arial Unicode MS" pitchFamily="34" charset="-122"/>
                <a:ea typeface="Arial Unicode MS" pitchFamily="34" charset="-122"/>
                <a:cs typeface="Arial Unicode MS" pitchFamily="34" charset="-122"/>
              </a:rPr>
              <a:t>id </a:t>
            </a:r>
            <a:r>
              <a:rPr lang="zh-CN" altLang="en-US" sz="1600" b="1" dirty="0">
                <a:latin typeface="Arial Unicode MS" pitchFamily="34" charset="-122"/>
                <a:ea typeface="Arial Unicode MS" pitchFamily="34" charset="-122"/>
                <a:cs typeface="Arial Unicode MS" pitchFamily="34" charset="-122"/>
              </a:rPr>
              <a:t>值将作为参数传入</a:t>
            </a:r>
            <a:r>
              <a:rPr lang="en-US" altLang="zh-CN" sz="1600" b="1" dirty="0">
                <a:latin typeface="Arial Unicode MS" pitchFamily="34" charset="-122"/>
                <a:ea typeface="Arial Unicode MS" pitchFamily="34" charset="-122"/>
                <a:cs typeface="Arial Unicode MS" pitchFamily="34" charset="-122"/>
              </a:rPr>
              <a:t>. </a:t>
            </a:r>
          </a:p>
          <a:p>
            <a:pPr marL="1143000" lvl="2" indent="-228600">
              <a:spcBef>
                <a:spcPct val="20000"/>
              </a:spcBef>
              <a:buFontTx/>
              <a:buChar char="•"/>
            </a:pPr>
            <a:endParaRPr lang="en-US" altLang="zh-CN" sz="1400" b="1" dirty="0">
              <a:latin typeface="Arial Unicode MS" pitchFamily="34" charset="-122"/>
              <a:ea typeface="Arial Unicode MS" pitchFamily="34" charset="-122"/>
              <a:cs typeface="Arial Unicode MS" pitchFamily="34" charset="-122"/>
            </a:endParaRPr>
          </a:p>
        </p:txBody>
      </p:sp>
      <p:sp>
        <p:nvSpPr>
          <p:cNvPr id="25604" name="Oval 9"/>
          <p:cNvSpPr>
            <a:spLocks noChangeArrowheads="1"/>
          </p:cNvSpPr>
          <p:nvPr/>
        </p:nvSpPr>
        <p:spPr bwMode="auto">
          <a:xfrm>
            <a:off x="1258888" y="24939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05" name="Oval 11"/>
          <p:cNvSpPr>
            <a:spLocks noChangeArrowheads="1"/>
          </p:cNvSpPr>
          <p:nvPr/>
        </p:nvSpPr>
        <p:spPr bwMode="auto">
          <a:xfrm>
            <a:off x="1797050" y="3584575"/>
            <a:ext cx="144463" cy="144463"/>
          </a:xfrm>
          <a:prstGeom prst="ellipse">
            <a:avLst/>
          </a:prstGeom>
          <a:solidFill>
            <a:srgbClr val="0000FF"/>
          </a:solidFill>
          <a:ln w="9525">
            <a:solidFill>
              <a:srgbClr val="0000FF"/>
            </a:solidFill>
            <a:round/>
            <a:headEnd/>
            <a:tailEnd/>
          </a:ln>
        </p:spPr>
        <p:txBody>
          <a:bodyPr wrap="none" anchor="ctr"/>
          <a:lstStyle/>
          <a:p>
            <a:endParaRPr lang="zh-CN" altLang="en-US"/>
          </a:p>
        </p:txBody>
      </p:sp>
      <p:sp>
        <p:nvSpPr>
          <p:cNvPr id="25606" name="Oval 12"/>
          <p:cNvSpPr>
            <a:spLocks noChangeArrowheads="1"/>
          </p:cNvSpPr>
          <p:nvPr/>
        </p:nvSpPr>
        <p:spPr bwMode="auto">
          <a:xfrm>
            <a:off x="1154113" y="3860800"/>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7" name="Oval 15"/>
          <p:cNvSpPr>
            <a:spLocks noChangeArrowheads="1"/>
          </p:cNvSpPr>
          <p:nvPr/>
        </p:nvSpPr>
        <p:spPr bwMode="auto">
          <a:xfrm>
            <a:off x="1906588" y="610552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25608" name="Rectangle 17"/>
          <p:cNvSpPr>
            <a:spLocks noGrp="1" noChangeArrowheads="1"/>
          </p:cNvSpPr>
          <p:nvPr>
            <p:ph type="title"/>
          </p:nvPr>
        </p:nvSpPr>
        <p:spPr>
          <a:xfrm>
            <a:off x="-500098" y="642926"/>
            <a:ext cx="3960813" cy="1143000"/>
          </a:xfrm>
          <a:noFill/>
        </p:spPr>
        <p:txBody>
          <a:bodyPr/>
          <a:lstStyle/>
          <a:p>
            <a:pPr eaLnBrk="1" hangingPunct="1"/>
            <a:r>
              <a:rPr lang="en-US" altLang="zh-CN" dirty="0" smtClean="0">
                <a:latin typeface="Arial" charset="0"/>
              </a:rPr>
              <a:t>Property</a:t>
            </a:r>
          </a:p>
        </p:txBody>
      </p:sp>
      <p:sp>
        <p:nvSpPr>
          <p:cNvPr id="25609" name="Oval 18"/>
          <p:cNvSpPr>
            <a:spLocks noChangeArrowheads="1"/>
          </p:cNvSpPr>
          <p:nvPr/>
        </p:nvSpPr>
        <p:spPr bwMode="auto">
          <a:xfrm>
            <a:off x="1042988" y="306863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0" name="Oval 19"/>
          <p:cNvSpPr>
            <a:spLocks noChangeArrowheads="1"/>
          </p:cNvSpPr>
          <p:nvPr/>
        </p:nvSpPr>
        <p:spPr bwMode="auto">
          <a:xfrm>
            <a:off x="1042988" y="5262563"/>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25611" name="Text Box 20"/>
          <p:cNvSpPr txBox="1">
            <a:spLocks noChangeArrowheads="1"/>
          </p:cNvSpPr>
          <p:nvPr/>
        </p:nvSpPr>
        <p:spPr bwMode="auto">
          <a:xfrm>
            <a:off x="1344613" y="2395538"/>
            <a:ext cx="360362" cy="457200"/>
          </a:xfrm>
          <a:prstGeom prst="rect">
            <a:avLst/>
          </a:prstGeom>
          <a:noFill/>
          <a:ln w="9525">
            <a:noFill/>
            <a:miter lim="800000"/>
            <a:headEnd/>
            <a:tailEnd/>
          </a:ln>
        </p:spPr>
        <p:txBody>
          <a:bodyPr>
            <a:spAutoFit/>
          </a:bodyPr>
          <a:lstStyle/>
          <a:p>
            <a:pPr>
              <a:spcBef>
                <a:spcPct val="50000"/>
              </a:spcBef>
            </a:pPr>
            <a:r>
              <a:rPr lang="en-US" altLang="zh-CN"/>
              <a:t>*</a:t>
            </a:r>
          </a:p>
        </p:txBody>
      </p:sp>
    </p:spTree>
    <p:extLst>
      <p:ext uri="{BB962C8B-B14F-4D97-AF65-F5344CB8AC3E}">
        <p14:creationId xmlns:p14="http://schemas.microsoft.com/office/powerpoint/2010/main" val="6119481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1632" y="-1936"/>
            <a:ext cx="7772400" cy="1143001"/>
          </a:xfrm>
          <a:solidFill>
            <a:schemeClr val="bg1"/>
          </a:solidFill>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r>
              <a:rPr lang="zh-CN" altLang="en-US" sz="3200" dirty="0" smtClean="0">
                <a:latin typeface="Arial Unicode MS" pitchFamily="34" charset="-122"/>
                <a:ea typeface="Arial Unicode MS" pitchFamily="34" charset="-122"/>
                <a:cs typeface="Arial Unicode MS" pitchFamily="34" charset="-122"/>
              </a:rPr>
              <a:t> </a:t>
            </a:r>
          </a:p>
        </p:txBody>
      </p:sp>
      <p:pic>
        <p:nvPicPr>
          <p:cNvPr id="26627" name="Picture 3"/>
          <p:cNvPicPr>
            <a:picLocks noChangeAspect="1" noChangeArrowheads="1"/>
          </p:cNvPicPr>
          <p:nvPr/>
        </p:nvPicPr>
        <p:blipFill>
          <a:blip r:embed="rId2"/>
          <a:srcRect/>
          <a:stretch>
            <a:fillRect/>
          </a:stretch>
        </p:blipFill>
        <p:spPr bwMode="auto">
          <a:xfrm>
            <a:off x="1116013" y="1222375"/>
            <a:ext cx="7416800" cy="5541963"/>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253354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32" y="629816"/>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流行的</a:t>
            </a:r>
            <a:r>
              <a:rPr lang="en-US" altLang="zh-CN" dirty="0" smtClean="0">
                <a:latin typeface="Arial Unicode MS" pitchFamily="34" charset="-122"/>
                <a:ea typeface="Arial Unicode MS" pitchFamily="34" charset="-122"/>
                <a:cs typeface="Arial Unicode MS" pitchFamily="34" charset="-122"/>
              </a:rPr>
              <a:t>ORM</a:t>
            </a:r>
            <a:r>
              <a:rPr lang="zh-CN" altLang="en-US" dirty="0" smtClean="0">
                <a:latin typeface="Arial Unicode MS" pitchFamily="34" charset="-122"/>
                <a:ea typeface="Arial Unicode MS" pitchFamily="34" charset="-122"/>
                <a:cs typeface="Arial Unicode MS" pitchFamily="34" charset="-122"/>
              </a:rPr>
              <a:t>框架</a:t>
            </a:r>
          </a:p>
        </p:txBody>
      </p:sp>
      <p:sp>
        <p:nvSpPr>
          <p:cNvPr id="11267" name="Rectangle 3"/>
          <p:cNvSpPr>
            <a:spLocks noGrp="1" noChangeArrowheads="1"/>
          </p:cNvSpPr>
          <p:nvPr>
            <p:ph type="body" idx="1"/>
          </p:nvPr>
        </p:nvSpPr>
        <p:spPr>
          <a:xfrm>
            <a:off x="179388" y="1673250"/>
            <a:ext cx="8713787" cy="4708078"/>
          </a:xfrm>
        </p:spPr>
        <p:txBody>
          <a:bodyPr>
            <a:normAutofit/>
          </a:bodyPr>
          <a:lstStyle/>
          <a:p>
            <a:pPr eaLnBrk="1" hangingPunct="1"/>
            <a:r>
              <a:rPr lang="en-US" altLang="zh-CN" sz="2400" b="1" dirty="0" smtClean="0">
                <a:solidFill>
                  <a:srgbClr val="FF3300"/>
                </a:solidFill>
                <a:latin typeface="Arial Unicode MS" pitchFamily="34" charset="-122"/>
                <a:ea typeface="Arial Unicode MS" pitchFamily="34" charset="-122"/>
                <a:cs typeface="Arial Unicode MS" pitchFamily="34" charset="-122"/>
              </a:rPr>
              <a:t>Hibernate:</a:t>
            </a:r>
          </a:p>
          <a:p>
            <a:pPr lvl="1" eaLnBrk="1" hangingPunct="1"/>
            <a:r>
              <a:rPr lang="zh-CN" altLang="en-US" sz="2000" dirty="0" smtClean="0">
                <a:latin typeface="Arial Unicode MS" pitchFamily="34" charset="-122"/>
                <a:ea typeface="Arial Unicode MS" pitchFamily="34" charset="-122"/>
                <a:cs typeface="Arial Unicode MS" pitchFamily="34" charset="-122"/>
              </a:rPr>
              <a:t>非常优秀、成熟的 </a:t>
            </a:r>
            <a:r>
              <a:rPr lang="en-US" altLang="zh-CN" sz="2000" dirty="0" smtClean="0">
                <a:latin typeface="Arial Unicode MS" pitchFamily="34" charset="-122"/>
                <a:ea typeface="Arial Unicode MS" pitchFamily="34" charset="-122"/>
                <a:cs typeface="Arial Unicode MS" pitchFamily="34" charset="-122"/>
              </a:rPr>
              <a:t>ORM </a:t>
            </a:r>
            <a:r>
              <a:rPr lang="zh-CN" altLang="en-US" sz="2000" dirty="0" smtClean="0">
                <a:latin typeface="Arial Unicode MS" pitchFamily="34" charset="-122"/>
                <a:ea typeface="Arial Unicode MS" pitchFamily="34" charset="-122"/>
                <a:cs typeface="Arial Unicode MS" pitchFamily="34" charset="-122"/>
              </a:rPr>
              <a:t>框架。</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完成对象的持久化操作</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允许开发者</a:t>
            </a:r>
            <a:r>
              <a:rPr lang="zh-CN" altLang="en-US" sz="2000" b="1" dirty="0" smtClean="0">
                <a:solidFill>
                  <a:srgbClr val="0000FF"/>
                </a:solidFill>
                <a:latin typeface="Arial Unicode MS" pitchFamily="34" charset="-122"/>
                <a:ea typeface="Arial Unicode MS" pitchFamily="34" charset="-122"/>
                <a:cs typeface="Arial Unicode MS" pitchFamily="34" charset="-122"/>
              </a:rPr>
              <a:t>采用面向对象的方式</a:t>
            </a:r>
            <a:r>
              <a:rPr lang="zh-CN" altLang="en-US" sz="2000" dirty="0" smtClean="0">
                <a:latin typeface="Arial Unicode MS" pitchFamily="34" charset="-122"/>
                <a:ea typeface="Arial Unicode MS" pitchFamily="34" charset="-122"/>
                <a:cs typeface="Arial Unicode MS" pitchFamily="34" charset="-122"/>
              </a:rPr>
              <a:t>来操作关系数据库。</a:t>
            </a:r>
          </a:p>
          <a:p>
            <a:pPr lvl="1" eaLnBrk="1" hangingPunct="1"/>
            <a:r>
              <a:rPr lang="zh-CN" altLang="en-US" sz="2000" dirty="0" smtClean="0">
                <a:latin typeface="Arial Unicode MS" pitchFamily="34" charset="-122"/>
                <a:ea typeface="Arial Unicode MS" pitchFamily="34" charset="-122"/>
                <a:cs typeface="Arial Unicode MS" pitchFamily="34" charset="-122"/>
              </a:rPr>
              <a:t>消除那些针对特定数据库厂商的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代码</a:t>
            </a:r>
          </a:p>
          <a:p>
            <a:pPr eaLnBrk="1" hangingPunct="1"/>
            <a:r>
              <a:rPr lang="en-US" altLang="zh-CN" sz="2400" dirty="0" err="1" smtClean="0">
                <a:latin typeface="Arial Unicode MS" pitchFamily="34" charset="-122"/>
                <a:ea typeface="Arial Unicode MS" pitchFamily="34" charset="-122"/>
                <a:cs typeface="Arial Unicode MS" pitchFamily="34" charset="-122"/>
              </a:rPr>
              <a:t>myBatis</a:t>
            </a:r>
            <a:r>
              <a:rPr lang="zh-CN" altLang="en-US"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相比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灵活高，运行速度快</a:t>
            </a:r>
          </a:p>
          <a:p>
            <a:pPr lvl="1" eaLnBrk="1" hangingPunct="1"/>
            <a:r>
              <a:rPr lang="zh-CN" altLang="en-US" sz="2000" dirty="0" smtClean="0">
                <a:latin typeface="Arial Unicode MS" pitchFamily="34" charset="-122"/>
                <a:ea typeface="Arial Unicode MS" pitchFamily="34" charset="-122"/>
                <a:cs typeface="Arial Unicode MS" pitchFamily="34" charset="-122"/>
              </a:rPr>
              <a:t>开发速度慢，不支持纯粹的面向对象操作，需熟悉</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a:t>
            </a:r>
          </a:p>
          <a:p>
            <a:pPr lvl="1" eaLnBrk="1" hangingPunct="1">
              <a:buFontTx/>
              <a:buNone/>
            </a:pPr>
            <a:r>
              <a:rPr lang="zh-CN" altLang="en-US" sz="2000" dirty="0" smtClean="0">
                <a:latin typeface="Arial Unicode MS" pitchFamily="34" charset="-122"/>
                <a:ea typeface="Arial Unicode MS" pitchFamily="34" charset="-122"/>
                <a:cs typeface="Arial Unicode MS" pitchFamily="34" charset="-122"/>
              </a:rPr>
              <a:t>  句，并且熟练使用</a:t>
            </a:r>
            <a:r>
              <a:rPr lang="en-US" altLang="zh-CN" sz="2000" dirty="0" err="1" smtClean="0">
                <a:latin typeface="Arial Unicode MS" pitchFamily="34" charset="-122"/>
                <a:ea typeface="Arial Unicode MS" pitchFamily="34" charset="-122"/>
                <a:cs typeface="Arial Unicode MS" pitchFamily="34" charset="-122"/>
              </a:rPr>
              <a:t>sql</a:t>
            </a:r>
            <a:r>
              <a:rPr lang="zh-CN" altLang="en-US" sz="2000" dirty="0" smtClean="0">
                <a:latin typeface="Arial Unicode MS" pitchFamily="34" charset="-122"/>
                <a:ea typeface="Arial Unicode MS" pitchFamily="34" charset="-122"/>
                <a:cs typeface="Arial Unicode MS" pitchFamily="34" charset="-122"/>
              </a:rPr>
              <a:t>语句优化功能 </a:t>
            </a:r>
          </a:p>
          <a:p>
            <a:pPr eaLnBrk="1" hangingPunct="1"/>
            <a:r>
              <a:rPr lang="en-US" altLang="zh-CN" sz="2400" dirty="0" err="1" smtClean="0">
                <a:latin typeface="Arial Unicode MS" pitchFamily="34" charset="-122"/>
                <a:ea typeface="Arial Unicode MS" pitchFamily="34" charset="-122"/>
                <a:cs typeface="Arial Unicode MS" pitchFamily="34" charset="-122"/>
              </a:rPr>
              <a:t>TopLink</a:t>
            </a:r>
            <a:endParaRPr lang="en-US" altLang="zh-CN" sz="2400" dirty="0" smtClean="0">
              <a:latin typeface="Arial Unicode MS" pitchFamily="34" charset="-122"/>
              <a:ea typeface="Arial Unicode MS" pitchFamily="34" charset="-122"/>
              <a:cs typeface="Arial Unicode MS" pitchFamily="34" charset="-122"/>
            </a:endParaRPr>
          </a:p>
          <a:p>
            <a:pPr eaLnBrk="1" hangingPunct="1"/>
            <a:r>
              <a:rPr lang="en-US" altLang="zh-CN" sz="2400" dirty="0" smtClean="0">
                <a:latin typeface="Arial Unicode MS" pitchFamily="34" charset="-122"/>
                <a:ea typeface="Arial Unicode MS" pitchFamily="34" charset="-122"/>
                <a:cs typeface="Arial Unicode MS" pitchFamily="34" charset="-122"/>
              </a:rPr>
              <a:t>OJB</a:t>
            </a:r>
          </a:p>
        </p:txBody>
      </p:sp>
    </p:spTree>
    <p:extLst>
      <p:ext uri="{BB962C8B-B14F-4D97-AF65-F5344CB8AC3E}">
        <p14:creationId xmlns:p14="http://schemas.microsoft.com/office/powerpoint/2010/main" val="9349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882284"/>
            <a:ext cx="7772400" cy="1143000"/>
          </a:xfrm>
        </p:spPr>
        <p:txBody>
          <a:bodyPr/>
          <a:lstStyle/>
          <a:p>
            <a:pPr eaLnBrk="1" hangingPunct="1"/>
            <a:r>
              <a:rPr lang="en-US" altLang="zh-CN" sz="3200" b="1" dirty="0" smtClean="0">
                <a:latin typeface="Arial Unicode MS" pitchFamily="34" charset="-122"/>
                <a:ea typeface="Arial Unicode MS" pitchFamily="34" charset="-122"/>
                <a:cs typeface="Arial Unicode MS" pitchFamily="34" charset="-122"/>
              </a:rPr>
              <a:t>Java </a:t>
            </a:r>
            <a:r>
              <a:rPr lang="zh-CN" altLang="en-US" sz="3200" b="1" dirty="0" smtClean="0">
                <a:latin typeface="Arial Unicode MS" pitchFamily="34" charset="-122"/>
                <a:ea typeface="Arial Unicode MS" pitchFamily="34" charset="-122"/>
                <a:cs typeface="Arial Unicode MS" pitchFamily="34" charset="-122"/>
              </a:rPr>
              <a:t>类型</a:t>
            </a:r>
            <a:r>
              <a:rPr lang="en-US" altLang="zh-CN" sz="3200" b="1" dirty="0" smtClean="0">
                <a:latin typeface="Arial Unicode MS" pitchFamily="34" charset="-122"/>
                <a:ea typeface="Arial Unicode MS" pitchFamily="34" charset="-122"/>
                <a:cs typeface="Arial Unicode MS" pitchFamily="34" charset="-122"/>
              </a:rPr>
              <a:t>, Hibernate </a:t>
            </a:r>
            <a:r>
              <a:rPr lang="zh-CN" altLang="en-US" sz="3200" b="1" dirty="0" smtClean="0">
                <a:latin typeface="Arial Unicode MS" pitchFamily="34" charset="-122"/>
                <a:ea typeface="Arial Unicode MS" pitchFamily="34" charset="-122"/>
                <a:cs typeface="Arial Unicode MS" pitchFamily="34" charset="-122"/>
              </a:rPr>
              <a:t>映射类型及 </a:t>
            </a:r>
            <a:r>
              <a:rPr lang="en-US" altLang="zh-CN" sz="3200" b="1" dirty="0" smtClean="0">
                <a:latin typeface="Arial Unicode MS" pitchFamily="34" charset="-122"/>
                <a:ea typeface="Arial Unicode MS" pitchFamily="34" charset="-122"/>
                <a:cs typeface="Arial Unicode MS" pitchFamily="34" charset="-122"/>
              </a:rPr>
              <a:t>SQL </a:t>
            </a:r>
            <a:r>
              <a:rPr lang="zh-CN" altLang="en-US" sz="3200" b="1" dirty="0" smtClean="0">
                <a:latin typeface="Arial Unicode MS" pitchFamily="34" charset="-122"/>
                <a:ea typeface="Arial Unicode MS" pitchFamily="34" charset="-122"/>
                <a:cs typeface="Arial Unicode MS" pitchFamily="34" charset="-122"/>
              </a:rPr>
              <a:t>类型之间的对应关系</a:t>
            </a:r>
          </a:p>
        </p:txBody>
      </p:sp>
      <p:pic>
        <p:nvPicPr>
          <p:cNvPr id="27651" name="Picture 3"/>
          <p:cNvPicPr>
            <a:picLocks noChangeAspect="1" noChangeArrowheads="1"/>
          </p:cNvPicPr>
          <p:nvPr/>
        </p:nvPicPr>
        <p:blipFill>
          <a:blip r:embed="rId2"/>
          <a:srcRect/>
          <a:stretch>
            <a:fillRect/>
          </a:stretch>
        </p:blipFill>
        <p:spPr bwMode="auto">
          <a:xfrm>
            <a:off x="611188" y="2241184"/>
            <a:ext cx="8135937" cy="3424237"/>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16710234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714356"/>
            <a:ext cx="8713788" cy="1143000"/>
          </a:xfrm>
        </p:spPr>
        <p:txBody>
          <a:bodyPr>
            <a:normAutofit/>
          </a:bodyPr>
          <a:lstStyle/>
          <a:p>
            <a:pPr eaLnBrk="1" hangingPunct="1"/>
            <a:r>
              <a:rPr lang="en-US" altLang="zh-CN" sz="3600" dirty="0" smtClean="0">
                <a:latin typeface="Arial Unicode MS" pitchFamily="34" charset="-122"/>
                <a:ea typeface="Arial Unicode MS" pitchFamily="34" charset="-122"/>
                <a:cs typeface="Arial Unicode MS" pitchFamily="34" charset="-122"/>
              </a:rPr>
              <a:t>Java </a:t>
            </a:r>
            <a:r>
              <a:rPr lang="zh-CN" altLang="en-US" sz="3600" dirty="0" smtClean="0">
                <a:latin typeface="Arial Unicode MS" pitchFamily="34" charset="-122"/>
                <a:ea typeface="Arial Unicode MS" pitchFamily="34" charset="-122"/>
                <a:cs typeface="Arial Unicode MS" pitchFamily="34" charset="-122"/>
              </a:rPr>
              <a:t>时间和日期类型的 </a:t>
            </a:r>
            <a:r>
              <a:rPr lang="en-US" altLang="zh-CN" sz="3600" dirty="0" smtClean="0">
                <a:latin typeface="Arial Unicode MS" pitchFamily="34" charset="-122"/>
                <a:ea typeface="Arial Unicode MS" pitchFamily="34" charset="-122"/>
                <a:cs typeface="Arial Unicode MS" pitchFamily="34" charset="-122"/>
              </a:rPr>
              <a:t>Hibernate </a:t>
            </a:r>
            <a:r>
              <a:rPr lang="zh-CN" altLang="en-US" sz="3600" dirty="0" smtClean="0">
                <a:latin typeface="Arial Unicode MS" pitchFamily="34" charset="-122"/>
                <a:ea typeface="Arial Unicode MS" pitchFamily="34" charset="-122"/>
                <a:cs typeface="Arial Unicode MS" pitchFamily="34" charset="-122"/>
              </a:rPr>
              <a:t>映射</a:t>
            </a:r>
          </a:p>
        </p:txBody>
      </p:sp>
      <p:sp>
        <p:nvSpPr>
          <p:cNvPr id="28675" name="Rectangle 3"/>
          <p:cNvSpPr>
            <a:spLocks noGrp="1" noChangeArrowheads="1"/>
          </p:cNvSpPr>
          <p:nvPr>
            <p:ph type="body" idx="1"/>
          </p:nvPr>
        </p:nvSpPr>
        <p:spPr>
          <a:xfrm>
            <a:off x="179388" y="1773219"/>
            <a:ext cx="8640762" cy="4895850"/>
          </a:xfrm>
        </p:spPr>
        <p:txBody>
          <a:bodyPr/>
          <a:lstStyle/>
          <a:p>
            <a:pPr eaLnBrk="1" hangingPunct="1"/>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Java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代表时间和日期的类型包括</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java.util.Calendar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此外</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在 </a:t>
            </a:r>
            <a:r>
              <a:rPr lang="en-US" altLang="zh-CN" sz="1800" dirty="0" smtClean="0">
                <a:latin typeface="Arial Unicode MS" pitchFamily="34" charset="-122"/>
                <a:ea typeface="Arial Unicode MS" pitchFamily="34" charset="-122"/>
                <a:cs typeface="Arial Unicode MS" pitchFamily="34" charset="-122"/>
              </a:rPr>
              <a:t>JDBC API </a:t>
            </a:r>
            <a:r>
              <a:rPr lang="zh-CN" altLang="en-US" sz="1800" dirty="0" smtClean="0">
                <a:latin typeface="Arial Unicode MS" pitchFamily="34" charset="-122"/>
                <a:ea typeface="Arial Unicode MS" pitchFamily="34" charset="-122"/>
                <a:cs typeface="Arial Unicode MS" pitchFamily="34" charset="-122"/>
              </a:rPr>
              <a:t>中还提供了 </a:t>
            </a:r>
            <a:r>
              <a:rPr lang="en-US" altLang="zh-CN" sz="1800" dirty="0" smtClean="0">
                <a:latin typeface="Arial Unicode MS" pitchFamily="34" charset="-122"/>
                <a:ea typeface="Arial Unicode MS" pitchFamily="34" charset="-122"/>
                <a:cs typeface="Arial Unicode MS" pitchFamily="34" charset="-122"/>
              </a:rPr>
              <a:t>3 </a:t>
            </a:r>
            <a:r>
              <a:rPr lang="zh-CN" altLang="en-US" sz="1800" dirty="0" smtClean="0">
                <a:latin typeface="Arial Unicode MS" pitchFamily="34" charset="-122"/>
                <a:ea typeface="Arial Unicode MS" pitchFamily="34" charset="-122"/>
                <a:cs typeface="Arial Unicode MS" pitchFamily="34" charset="-122"/>
              </a:rPr>
              <a:t>个扩展了 </a:t>
            </a:r>
            <a:r>
              <a:rPr lang="en-US" altLang="zh-CN" sz="1800" dirty="0" err="1" smtClean="0">
                <a:latin typeface="Arial Unicode MS" pitchFamily="34" charset="-122"/>
                <a:ea typeface="Arial Unicode MS" pitchFamily="34" charset="-122"/>
                <a:cs typeface="Arial Unicode MS" pitchFamily="34" charset="-122"/>
              </a:rPr>
              <a:t>java.util.Date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类的子类</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java.sql.Date</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java.sql.Time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err="1" smtClean="0">
                <a:latin typeface="Arial Unicode MS" pitchFamily="34" charset="-122"/>
                <a:ea typeface="Arial Unicode MS" pitchFamily="34" charset="-122"/>
                <a:cs typeface="Arial Unicode MS" pitchFamily="34" charset="-122"/>
              </a:rPr>
              <a:t>java.sql.Timestamp</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这三个类分别和标准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类型中的 </a:t>
            </a:r>
            <a:r>
              <a:rPr lang="en-US" altLang="zh-CN" sz="1800" dirty="0" smtClean="0">
                <a:latin typeface="Arial Unicode MS" pitchFamily="34" charset="-122"/>
                <a:ea typeface="Arial Unicode MS" pitchFamily="34" charset="-122"/>
                <a:cs typeface="Arial Unicode MS" pitchFamily="34" charset="-122"/>
              </a:rPr>
              <a:t>DATE, TIME </a:t>
            </a:r>
            <a:r>
              <a:rPr lang="zh-CN" altLang="en-US" sz="1800" dirty="0" smtClean="0">
                <a:latin typeface="Arial Unicode MS" pitchFamily="34" charset="-122"/>
                <a:ea typeface="Arial Unicode MS" pitchFamily="34" charset="-122"/>
                <a:cs typeface="Arial Unicode MS" pitchFamily="34" charset="-122"/>
              </a:rPr>
              <a:t>和 </a:t>
            </a:r>
            <a:r>
              <a:rPr lang="en-US" altLang="zh-CN" sz="1800" dirty="0" smtClean="0">
                <a:latin typeface="Arial Unicode MS" pitchFamily="34" charset="-122"/>
                <a:ea typeface="Arial Unicode MS" pitchFamily="34" charset="-122"/>
                <a:cs typeface="Arial Unicode MS" pitchFamily="34" charset="-122"/>
              </a:rPr>
              <a:t>TIMESTAMP </a:t>
            </a:r>
            <a:r>
              <a:rPr lang="zh-CN" altLang="en-US" sz="1800" dirty="0" smtClean="0">
                <a:latin typeface="Arial Unicode MS" pitchFamily="34" charset="-122"/>
                <a:ea typeface="Arial Unicode MS" pitchFamily="34" charset="-122"/>
                <a:cs typeface="Arial Unicode MS" pitchFamily="34" charset="-122"/>
              </a:rPr>
              <a:t>类型对应</a:t>
            </a:r>
          </a:p>
          <a:p>
            <a:pPr eaLnBrk="1" hangingPunct="1"/>
            <a:r>
              <a:rPr lang="zh-CN" altLang="en-US" sz="1800" dirty="0" smtClean="0">
                <a:latin typeface="Arial Unicode MS" pitchFamily="34" charset="-122"/>
                <a:ea typeface="Arial Unicode MS" pitchFamily="34" charset="-122"/>
                <a:cs typeface="Arial Unicode MS" pitchFamily="34" charset="-122"/>
              </a:rPr>
              <a:t>在标准 </a:t>
            </a:r>
            <a:r>
              <a:rPr lang="en-US" altLang="zh-CN" sz="1800" dirty="0" smtClean="0">
                <a:latin typeface="Arial Unicode MS" pitchFamily="34" charset="-122"/>
                <a:ea typeface="Arial Unicode MS" pitchFamily="34" charset="-122"/>
                <a:cs typeface="Arial Unicode MS" pitchFamily="34" charset="-122"/>
              </a:rPr>
              <a:t>SQL </a:t>
            </a:r>
            <a:r>
              <a:rPr lang="zh-CN" altLang="en-US" sz="1800" dirty="0" smtClean="0">
                <a:latin typeface="Arial Unicode MS" pitchFamily="34" charset="-122"/>
                <a:ea typeface="Arial Unicode MS" pitchFamily="34" charset="-122"/>
                <a:cs typeface="Arial Unicode MS" pitchFamily="34" charset="-122"/>
              </a:rPr>
              <a:t>中</a:t>
            </a:r>
            <a:r>
              <a:rPr lang="en-US" altLang="zh-CN" sz="1800" dirty="0" smtClean="0">
                <a:latin typeface="Arial Unicode MS" pitchFamily="34" charset="-122"/>
                <a:ea typeface="Arial Unicode MS" pitchFamily="34" charset="-122"/>
                <a:cs typeface="Arial Unicode MS" pitchFamily="34" charset="-122"/>
              </a:rPr>
              <a:t>, DATE </a:t>
            </a:r>
            <a:r>
              <a:rPr lang="zh-CN" altLang="en-US" sz="1800" dirty="0" smtClean="0">
                <a:latin typeface="Arial Unicode MS" pitchFamily="34" charset="-122"/>
                <a:ea typeface="Arial Unicode MS" pitchFamily="34" charset="-122"/>
                <a:cs typeface="Arial Unicode MS" pitchFamily="34" charset="-122"/>
              </a:rPr>
              <a:t>类型表示日期</a:t>
            </a:r>
            <a:r>
              <a:rPr lang="en-US" altLang="zh-CN" sz="1800" dirty="0" smtClean="0">
                <a:latin typeface="Arial Unicode MS" pitchFamily="34" charset="-122"/>
                <a:ea typeface="Arial Unicode MS" pitchFamily="34" charset="-122"/>
                <a:cs typeface="Arial Unicode MS" pitchFamily="34" charset="-122"/>
              </a:rPr>
              <a:t>, TIME </a:t>
            </a:r>
            <a:r>
              <a:rPr lang="zh-CN" altLang="en-US" sz="1800" dirty="0" smtClean="0">
                <a:latin typeface="Arial Unicode MS" pitchFamily="34" charset="-122"/>
                <a:ea typeface="Arial Unicode MS" pitchFamily="34" charset="-122"/>
                <a:cs typeface="Arial Unicode MS" pitchFamily="34" charset="-122"/>
              </a:rPr>
              <a:t>类型表示时间</a:t>
            </a:r>
            <a:r>
              <a:rPr lang="en-US" altLang="zh-CN" sz="1800" dirty="0" smtClean="0">
                <a:latin typeface="Arial Unicode MS" pitchFamily="34" charset="-122"/>
                <a:ea typeface="Arial Unicode MS" pitchFamily="34" charset="-122"/>
                <a:cs typeface="Arial Unicode MS" pitchFamily="34" charset="-122"/>
              </a:rPr>
              <a:t>, TIMESTAMP </a:t>
            </a:r>
            <a:r>
              <a:rPr lang="zh-CN" altLang="en-US" sz="1800" dirty="0" smtClean="0">
                <a:latin typeface="Arial Unicode MS" pitchFamily="34" charset="-122"/>
                <a:ea typeface="Arial Unicode MS" pitchFamily="34" charset="-122"/>
                <a:cs typeface="Arial Unicode MS" pitchFamily="34" charset="-122"/>
              </a:rPr>
              <a:t>类型表示时间戳</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同时包含日期和时间信息</a:t>
            </a:r>
            <a:r>
              <a:rPr lang="en-US" altLang="zh-CN" sz="1800" dirty="0" smtClean="0">
                <a:latin typeface="Arial Unicode MS" pitchFamily="34" charset="-122"/>
                <a:ea typeface="Arial Unicode MS" pitchFamily="34" charset="-122"/>
                <a:cs typeface="Arial Unicode MS" pitchFamily="34" charset="-122"/>
              </a:rPr>
              <a:t>. </a:t>
            </a:r>
          </a:p>
          <a:p>
            <a:pPr eaLnBrk="1" hangingPunct="1"/>
            <a:endParaRPr lang="en-US" altLang="zh-CN" sz="1800" dirty="0" smtClean="0">
              <a:latin typeface="Arial Unicode MS" pitchFamily="34" charset="-122"/>
              <a:ea typeface="Arial Unicode MS" pitchFamily="34" charset="-122"/>
              <a:cs typeface="Arial Unicode MS" pitchFamily="34" charset="-122"/>
            </a:endParaRPr>
          </a:p>
        </p:txBody>
      </p:sp>
      <p:pic>
        <p:nvPicPr>
          <p:cNvPr id="5" name="Picture 4"/>
          <p:cNvPicPr>
            <a:picLocks noChangeAspect="1" noChangeArrowheads="1"/>
          </p:cNvPicPr>
          <p:nvPr/>
        </p:nvPicPr>
        <p:blipFill>
          <a:blip r:embed="rId2"/>
          <a:srcRect/>
          <a:stretch>
            <a:fillRect/>
          </a:stretch>
        </p:blipFill>
        <p:spPr bwMode="auto">
          <a:xfrm>
            <a:off x="642910" y="3789040"/>
            <a:ext cx="7561263" cy="2419350"/>
          </a:xfrm>
          <a:prstGeom prst="rect">
            <a:avLst/>
          </a:prstGeom>
          <a:noFill/>
          <a:ln w="9525">
            <a:noFill/>
            <a:miter lim="800000"/>
            <a:headEnd/>
            <a:tailEnd/>
          </a:ln>
        </p:spPr>
      </p:pic>
    </p:spTree>
    <p:extLst>
      <p:ext uri="{BB962C8B-B14F-4D97-AF65-F5344CB8AC3E}">
        <p14:creationId xmlns:p14="http://schemas.microsoft.com/office/powerpoint/2010/main" val="33370945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754071"/>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使用 </a:t>
            </a:r>
            <a:r>
              <a:rPr lang="en-US" altLang="zh-CN" smtClean="0">
                <a:latin typeface="Arial Unicode MS" pitchFamily="34" charset="-122"/>
                <a:ea typeface="Arial Unicode MS" pitchFamily="34" charset="-122"/>
                <a:cs typeface="Arial Unicode MS" pitchFamily="34" charset="-122"/>
              </a:rPr>
              <a:t>Hibernate </a:t>
            </a:r>
            <a:r>
              <a:rPr lang="zh-CN" altLang="en-US" smtClean="0">
                <a:latin typeface="Arial Unicode MS" pitchFamily="34" charset="-122"/>
                <a:ea typeface="Arial Unicode MS" pitchFamily="34" charset="-122"/>
                <a:cs typeface="Arial Unicode MS" pitchFamily="34" charset="-122"/>
              </a:rPr>
              <a:t>内置映射类型</a:t>
            </a:r>
          </a:p>
        </p:txBody>
      </p:sp>
      <p:sp>
        <p:nvSpPr>
          <p:cNvPr id="30723" name="Rectangle 3"/>
          <p:cNvSpPr>
            <a:spLocks noGrp="1" noChangeArrowheads="1"/>
          </p:cNvSpPr>
          <p:nvPr>
            <p:ph type="body" idx="1"/>
          </p:nvPr>
        </p:nvSpPr>
        <p:spPr>
          <a:xfrm>
            <a:off x="179388" y="1906596"/>
            <a:ext cx="8569325" cy="28082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以下情况下必须显式指定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映射类型</a:t>
            </a:r>
          </a:p>
          <a:p>
            <a:pPr lvl="1" eaLnBrk="1" hangingPunct="1"/>
            <a:r>
              <a:rPr lang="zh-CN" altLang="en-US" sz="2000" dirty="0" smtClean="0">
                <a:latin typeface="Arial Unicode MS" pitchFamily="34" charset="-122"/>
                <a:ea typeface="Arial Unicode MS" pitchFamily="34" charset="-122"/>
                <a:cs typeface="Arial Unicode MS" pitchFamily="34" charset="-122"/>
              </a:rPr>
              <a:t>一个 </a:t>
            </a:r>
            <a:r>
              <a:rPr lang="en-US" altLang="zh-CN" sz="2000" dirty="0" smtClean="0">
                <a:latin typeface="Arial Unicode MS" pitchFamily="34" charset="-122"/>
                <a:ea typeface="Arial Unicode MS" pitchFamily="34" charset="-122"/>
                <a:cs typeface="Arial Unicode MS" pitchFamily="34" charset="-122"/>
              </a:rPr>
              <a:t>Java </a:t>
            </a:r>
            <a:r>
              <a:rPr lang="zh-CN" altLang="en-US" sz="2000" dirty="0" smtClean="0">
                <a:latin typeface="Arial Unicode MS" pitchFamily="34" charset="-122"/>
                <a:ea typeface="Arial Unicode MS" pitchFamily="34" charset="-122"/>
                <a:cs typeface="Arial Unicode MS" pitchFamily="34" charset="-122"/>
              </a:rPr>
              <a:t>类型可能对应多个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例如</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如果持久化类的属性为 </a:t>
            </a:r>
            <a:r>
              <a:rPr lang="en-US" altLang="zh-CN" sz="2000" dirty="0" err="1" smtClean="0">
                <a:latin typeface="Arial Unicode MS" pitchFamily="34" charset="-122"/>
                <a:ea typeface="Arial Unicode MS" pitchFamily="34" charset="-122"/>
                <a:cs typeface="Arial Unicode MS" pitchFamily="34" charset="-122"/>
              </a:rPr>
              <a:t>java.util.Date</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对应的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映射类型可以是 </a:t>
            </a:r>
            <a:r>
              <a:rPr lang="en-US" altLang="zh-CN" sz="2000" dirty="0" smtClean="0">
                <a:latin typeface="Arial Unicode MS" pitchFamily="34" charset="-122"/>
                <a:ea typeface="Arial Unicode MS" pitchFamily="34" charset="-122"/>
                <a:cs typeface="Arial Unicode MS" pitchFamily="34" charset="-122"/>
              </a:rPr>
              <a:t>date, time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timestamp. </a:t>
            </a:r>
            <a:r>
              <a:rPr lang="zh-CN" altLang="en-US" sz="2000" dirty="0" smtClean="0">
                <a:latin typeface="Arial Unicode MS" pitchFamily="34" charset="-122"/>
                <a:ea typeface="Arial Unicode MS" pitchFamily="34" charset="-122"/>
                <a:cs typeface="Arial Unicode MS" pitchFamily="34" charset="-122"/>
              </a:rPr>
              <a:t>此时必须根据对应的数据表的字段的 </a:t>
            </a:r>
            <a:r>
              <a:rPr lang="en-US" altLang="zh-CN" sz="2000" dirty="0" smtClean="0">
                <a:latin typeface="Arial Unicode MS" pitchFamily="34" charset="-122"/>
                <a:ea typeface="Arial Unicode MS" pitchFamily="34" charset="-122"/>
                <a:cs typeface="Arial Unicode MS" pitchFamily="34" charset="-122"/>
              </a:rPr>
              <a:t>SQL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来确定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date;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 </a:t>
            </a:r>
            <a:r>
              <a:rPr lang="zh-CN" altLang="en-US" sz="2000" dirty="0" smtClean="0">
                <a:latin typeface="Arial Unicode MS" pitchFamily="34" charset="-122"/>
                <a:ea typeface="Arial Unicode MS" pitchFamily="34" charset="-122"/>
                <a:cs typeface="Arial Unicode MS" pitchFamily="34" charset="-122"/>
              </a:rPr>
              <a:t>如果字段为 </a:t>
            </a:r>
            <a:r>
              <a:rPr lang="en-US" altLang="zh-CN" sz="2000" dirty="0" smtClean="0">
                <a:latin typeface="Arial Unicode MS" pitchFamily="34" charset="-122"/>
                <a:ea typeface="Arial Unicode MS" pitchFamily="34" charset="-122"/>
                <a:cs typeface="Arial Unicode MS" pitchFamily="34" charset="-122"/>
              </a:rPr>
              <a:t>TIMESTATMP </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那么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映射类型为 </a:t>
            </a:r>
            <a:r>
              <a:rPr lang="en-US" altLang="zh-CN" sz="2000" dirty="0" smtClean="0">
                <a:latin typeface="Arial Unicode MS" pitchFamily="34" charset="-122"/>
                <a:ea typeface="Arial Unicode MS" pitchFamily="34" charset="-122"/>
                <a:cs typeface="Arial Unicode MS" pitchFamily="34" charset="-122"/>
              </a:rPr>
              <a:t>timestamp.</a:t>
            </a:r>
          </a:p>
          <a:p>
            <a:pPr eaLnBrk="1" hangingPunct="1"/>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670550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2844" y="714364"/>
            <a:ext cx="8964612" cy="1143000"/>
          </a:xfrm>
        </p:spPr>
        <p:txBody>
          <a:bodyPr>
            <a:normAutofit/>
          </a:bodyPr>
          <a:lstStyle/>
          <a:p>
            <a:pPr eaLnBrk="1" hangingPunct="1"/>
            <a:r>
              <a:rPr lang="en-US" altLang="zh-CN" dirty="0" smtClean="0">
                <a:latin typeface="Arial Unicode MS" pitchFamily="34" charset="-122"/>
                <a:ea typeface="Arial Unicode MS" pitchFamily="34" charset="-122"/>
                <a:cs typeface="Arial Unicode MS" pitchFamily="34" charset="-122"/>
              </a:rPr>
              <a:t>Java </a:t>
            </a:r>
            <a:r>
              <a:rPr lang="zh-CN" altLang="en-US" dirty="0" smtClean="0">
                <a:latin typeface="Arial Unicode MS" pitchFamily="34" charset="-122"/>
                <a:ea typeface="Arial Unicode MS" pitchFamily="34" charset="-122"/>
                <a:cs typeface="Arial Unicode MS" pitchFamily="34" charset="-122"/>
              </a:rPr>
              <a:t>大对象类型的 </a:t>
            </a:r>
            <a:r>
              <a:rPr lang="en-US" altLang="zh-CN" dirty="0" err="1" smtClean="0">
                <a:latin typeface="Arial Unicode MS" pitchFamily="34" charset="-122"/>
                <a:ea typeface="Arial Unicode MS" pitchFamily="34" charset="-122"/>
                <a:cs typeface="Arial Unicode MS" pitchFamily="34" charset="-122"/>
              </a:rPr>
              <a:t>Hiberante</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映射</a:t>
            </a:r>
          </a:p>
        </p:txBody>
      </p:sp>
      <p:sp>
        <p:nvSpPr>
          <p:cNvPr id="29699" name="Rectangle 3"/>
          <p:cNvSpPr>
            <a:spLocks noGrp="1" noChangeArrowheads="1"/>
          </p:cNvSpPr>
          <p:nvPr>
            <p:ph type="body" idx="1"/>
          </p:nvPr>
        </p:nvSpPr>
        <p:spPr>
          <a:xfrm>
            <a:off x="179388" y="1772816"/>
            <a:ext cx="8713787" cy="4572032"/>
          </a:xfrm>
        </p:spPr>
        <p:txBody>
          <a:bodyPr>
            <a:normAutofit/>
          </a:bodyPr>
          <a:lstStyle/>
          <a:p>
            <a:pPr eaLnBrk="1" hangingPunct="1"/>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可用于表示</a:t>
            </a:r>
            <a:r>
              <a:rPr lang="zh-CN" altLang="en-US" sz="1600" b="1" dirty="0" smtClean="0">
                <a:solidFill>
                  <a:srgbClr val="FF0000"/>
                </a:solidFill>
                <a:latin typeface="Arial Unicode MS" pitchFamily="34" charset="-122"/>
                <a:ea typeface="Arial Unicode MS" pitchFamily="34" charset="-122"/>
                <a:cs typeface="Arial Unicode MS" pitchFamily="34" charset="-122"/>
              </a:rPr>
              <a:t>长字符串</a:t>
            </a:r>
            <a:r>
              <a:rPr lang="en-US" altLang="zh-CN" sz="1600" b="1" dirty="0" smtClean="0">
                <a:solidFill>
                  <a:srgbClr val="FF0000"/>
                </a:solidFill>
                <a:latin typeface="Arial Unicode MS" pitchFamily="34" charset="-122"/>
                <a:ea typeface="Arial Unicode MS" pitchFamily="34" charset="-122"/>
                <a:cs typeface="Arial Unicode MS" pitchFamily="34" charset="-122"/>
              </a:rPr>
              <a:t>(</a:t>
            </a:r>
            <a:r>
              <a:rPr lang="zh-CN" altLang="en-US" sz="1600" b="1" dirty="0" smtClean="0">
                <a:solidFill>
                  <a:srgbClr val="FF0000"/>
                </a:solidFill>
                <a:latin typeface="Arial Unicode MS" pitchFamily="34" charset="-122"/>
                <a:ea typeface="Arial Unicode MS" pitchFamily="34" charset="-122"/>
                <a:cs typeface="Arial Unicode MS" pitchFamily="34" charset="-122"/>
              </a:rPr>
              <a:t>长度超过 </a:t>
            </a:r>
            <a:r>
              <a:rPr lang="en-US" altLang="zh-CN" sz="1600" b="1" dirty="0" smtClean="0">
                <a:solidFill>
                  <a:srgbClr val="FF0000"/>
                </a:solidFill>
                <a:latin typeface="Arial Unicode MS" pitchFamily="34" charset="-122"/>
                <a:ea typeface="Arial Unicode MS" pitchFamily="34" charset="-122"/>
                <a:cs typeface="Arial Unicode MS" pitchFamily="34" charset="-122"/>
              </a:rPr>
              <a:t>255), </a:t>
            </a:r>
            <a:r>
              <a:rPr lang="zh-CN" altLang="en-US" sz="1600" dirty="0">
                <a:latin typeface="Arial Unicode MS" pitchFamily="34" charset="-122"/>
                <a:ea typeface="Arial Unicode MS" pitchFamily="34" charset="-122"/>
                <a:cs typeface="Arial Unicode MS" pitchFamily="34" charset="-122"/>
              </a:rPr>
              <a:t>字节</a:t>
            </a:r>
            <a:r>
              <a:rPr lang="zh-CN" altLang="en-US" sz="1600" dirty="0" smtClean="0">
                <a:latin typeface="Arial Unicode MS" pitchFamily="34" charset="-122"/>
                <a:ea typeface="Arial Unicode MS" pitchFamily="34" charset="-122"/>
                <a:cs typeface="Arial Unicode MS" pitchFamily="34" charset="-122"/>
              </a:rPr>
              <a:t>数组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可用于存放图片或文件的</a:t>
            </a:r>
            <a:r>
              <a:rPr lang="zh-CN" altLang="en-US" sz="1600" b="1" dirty="0" smtClean="0">
                <a:solidFill>
                  <a:srgbClr val="FF0000"/>
                </a:solidFill>
                <a:latin typeface="Arial Unicode MS" pitchFamily="34" charset="-122"/>
                <a:ea typeface="Arial Unicode MS" pitchFamily="34" charset="-122"/>
                <a:cs typeface="Arial Unicode MS" pitchFamily="34" charset="-122"/>
              </a:rPr>
              <a:t>二进制数据</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此外</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smtClean="0">
                <a:latin typeface="Arial Unicode MS" pitchFamily="34" charset="-122"/>
                <a:ea typeface="Arial Unicode MS" pitchFamily="34" charset="-122"/>
                <a:cs typeface="Arial Unicode MS" pitchFamily="34" charset="-122"/>
              </a:rPr>
              <a:t>JDBC API </a:t>
            </a:r>
            <a:r>
              <a:rPr lang="zh-CN" altLang="en-US" sz="1600" dirty="0" smtClean="0">
                <a:latin typeface="Arial Unicode MS" pitchFamily="34" charset="-122"/>
                <a:ea typeface="Arial Unicode MS" pitchFamily="34" charset="-122"/>
                <a:cs typeface="Arial Unicode MS" pitchFamily="34" charset="-122"/>
              </a:rPr>
              <a:t>中还提供了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它们分别和标准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中的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和 </a:t>
            </a:r>
            <a:r>
              <a:rPr lang="en-US" altLang="zh-CN" sz="1600" dirty="0" smtClean="0">
                <a:latin typeface="Arial Unicode MS" pitchFamily="34" charset="-122"/>
                <a:ea typeface="Arial Unicode MS" pitchFamily="34" charset="-122"/>
                <a:cs typeface="Arial Unicode MS" pitchFamily="34" charset="-122"/>
              </a:rPr>
              <a:t>BLOB </a:t>
            </a:r>
            <a:r>
              <a:rPr lang="zh-CN" altLang="en-US" sz="1600" dirty="0" smtClean="0">
                <a:latin typeface="Arial Unicode MS" pitchFamily="34" charset="-122"/>
                <a:ea typeface="Arial Unicode MS" pitchFamily="34" charset="-122"/>
                <a:cs typeface="Arial Unicode MS" pitchFamily="34" charset="-122"/>
              </a:rPr>
              <a:t>类型对应</a:t>
            </a:r>
            <a:r>
              <a:rPr lang="en-US" altLang="zh-CN" sz="1600" dirty="0" smtClean="0">
                <a:latin typeface="Arial Unicode MS" pitchFamily="34" charset="-122"/>
                <a:ea typeface="Arial Unicode MS" pitchFamily="34" charset="-122"/>
                <a:cs typeface="Arial Unicode MS" pitchFamily="34" charset="-122"/>
              </a:rPr>
              <a:t>. CLOB </a:t>
            </a:r>
            <a:r>
              <a:rPr lang="zh-CN" altLang="en-US" sz="1600" dirty="0" smtClean="0">
                <a:latin typeface="Arial Unicode MS" pitchFamily="34" charset="-122"/>
                <a:ea typeface="Arial Unicode MS" pitchFamily="34" charset="-122"/>
                <a:cs typeface="Arial Unicode MS" pitchFamily="34" charset="-122"/>
              </a:rPr>
              <a:t>表示字符串大对象</a:t>
            </a:r>
            <a:r>
              <a:rPr lang="en-US" altLang="zh-CN" sz="1600" dirty="0" smtClean="0">
                <a:latin typeface="Arial Unicode MS" pitchFamily="34" charset="-122"/>
                <a:ea typeface="Arial Unicode MS" pitchFamily="34" charset="-122"/>
                <a:cs typeface="Arial Unicode MS" pitchFamily="34" charset="-122"/>
              </a:rPr>
              <a:t>(Character Large Object), BLOB</a:t>
            </a:r>
            <a:r>
              <a:rPr lang="zh-CN" altLang="en-US" sz="1600" dirty="0" smtClean="0">
                <a:latin typeface="Arial Unicode MS" pitchFamily="34" charset="-122"/>
                <a:ea typeface="Arial Unicode MS" pitchFamily="34" charset="-122"/>
                <a:cs typeface="Arial Unicode MS" pitchFamily="34" charset="-122"/>
              </a:rPr>
              <a:t>表示二进制对象</a:t>
            </a:r>
            <a:r>
              <a:rPr lang="en-US" altLang="zh-CN" sz="1600" dirty="0" smtClean="0">
                <a:latin typeface="Arial Unicode MS" pitchFamily="34" charset="-122"/>
                <a:ea typeface="Arial Unicode MS" pitchFamily="34" charset="-122"/>
                <a:cs typeface="Arial Unicode MS" pitchFamily="34" charset="-122"/>
              </a:rPr>
              <a:t>(Binary Large Object)</a:t>
            </a: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不支持标准 </a:t>
            </a:r>
            <a:r>
              <a:rPr lang="en-US" altLang="zh-CN" sz="1600" dirty="0" smtClean="0">
                <a:latin typeface="Arial Unicode MS" pitchFamily="34" charset="-122"/>
                <a:ea typeface="Arial Unicode MS" pitchFamily="34" charset="-122"/>
                <a:cs typeface="Arial Unicode MS" pitchFamily="34" charset="-122"/>
              </a:rPr>
              <a:t>SQL </a:t>
            </a:r>
            <a:r>
              <a:rPr lang="zh-CN" altLang="en-US" sz="1600" dirty="0" smtClean="0">
                <a:latin typeface="Arial Unicode MS" pitchFamily="34" charset="-122"/>
                <a:ea typeface="Arial Unicode MS" pitchFamily="34" charset="-122"/>
                <a:cs typeface="Arial Unicode MS" pitchFamily="34" charset="-122"/>
              </a:rPr>
              <a:t>的 </a:t>
            </a:r>
            <a:r>
              <a:rPr lang="en-US" altLang="zh-CN" sz="1600" dirty="0" smtClean="0">
                <a:latin typeface="Arial Unicode MS" pitchFamily="34" charset="-122"/>
                <a:ea typeface="Arial Unicode MS" pitchFamily="34" charset="-122"/>
                <a:cs typeface="Arial Unicode MS" pitchFamily="34" charset="-122"/>
              </a:rPr>
              <a:t>CLOB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在 </a:t>
            </a:r>
            <a:r>
              <a:rPr lang="en-US" altLang="zh-CN" sz="1600" dirty="0" err="1" smtClean="0">
                <a:latin typeface="Arial Unicode MS" pitchFamily="34" charset="-122"/>
                <a:ea typeface="Arial Unicode MS" pitchFamily="34" charset="-122"/>
                <a:cs typeface="Arial Unicode MS" pitchFamily="34" charset="-122"/>
              </a:rPr>
              <a:t>Mysql</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用 </a:t>
            </a:r>
            <a:r>
              <a:rPr lang="en-US" altLang="zh-CN" sz="1600" dirty="0" smtClean="0">
                <a:latin typeface="Arial Unicode MS" pitchFamily="34" charset="-122"/>
                <a:ea typeface="Arial Unicode MS" pitchFamily="34" charset="-122"/>
                <a:cs typeface="Arial Unicode MS" pitchFamily="34" charset="-122"/>
              </a:rPr>
              <a:t>TEXT, MEDIUMTEXT </a:t>
            </a:r>
            <a:r>
              <a:rPr lang="zh-CN" altLang="en-US" sz="1600" dirty="0" smtClean="0">
                <a:latin typeface="Arial Unicode MS" pitchFamily="34" charset="-122"/>
                <a:ea typeface="Arial Unicode MS" pitchFamily="34" charset="-122"/>
                <a:cs typeface="Arial Unicode MS" pitchFamily="34" charset="-122"/>
              </a:rPr>
              <a:t>及 </a:t>
            </a:r>
            <a:r>
              <a:rPr lang="en-US" altLang="zh-CN" sz="1600" dirty="0" smtClean="0">
                <a:latin typeface="Arial Unicode MS" pitchFamily="34" charset="-122"/>
                <a:ea typeface="Arial Unicode MS" pitchFamily="34" charset="-122"/>
                <a:cs typeface="Arial Unicode MS" pitchFamily="34" charset="-122"/>
              </a:rPr>
              <a:t>LONGTEXT </a:t>
            </a:r>
            <a:r>
              <a:rPr lang="zh-CN" altLang="en-US" sz="1600" dirty="0" smtClean="0">
                <a:latin typeface="Arial Unicode MS" pitchFamily="34" charset="-122"/>
                <a:ea typeface="Arial Unicode MS" pitchFamily="34" charset="-122"/>
                <a:cs typeface="Arial Unicode MS" pitchFamily="34" charset="-122"/>
              </a:rPr>
              <a:t>类型来表示长度操作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的长文本数据</a:t>
            </a:r>
          </a:p>
          <a:p>
            <a:pPr eaLnBrk="1" hangingPunct="1"/>
            <a:r>
              <a:rPr lang="zh-CN" altLang="en-US" sz="1600" dirty="0" smtClean="0">
                <a:latin typeface="Arial Unicode MS" pitchFamily="34" charset="-122"/>
                <a:ea typeface="Arial Unicode MS" pitchFamily="34" charset="-122"/>
                <a:cs typeface="Arial Unicode MS" pitchFamily="34" charset="-122"/>
              </a:rPr>
              <a:t>在持久化类中</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二进制大对象可以声明为 </a:t>
            </a:r>
            <a:r>
              <a:rPr lang="en-US" altLang="zh-CN" sz="1600" dirty="0" smtClean="0">
                <a:latin typeface="Arial Unicode MS" pitchFamily="34" charset="-122"/>
                <a:ea typeface="Arial Unicode MS" pitchFamily="34" charset="-122"/>
                <a:cs typeface="Arial Unicode MS" pitchFamily="34" charset="-122"/>
              </a:rPr>
              <a:t>byte[]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java.sql.Blob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类型</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字符串可以声明为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或 </a:t>
            </a:r>
            <a:r>
              <a:rPr lang="en-US" altLang="zh-CN" sz="1600" dirty="0" err="1" smtClean="0">
                <a:latin typeface="Arial Unicode MS" pitchFamily="34" charset="-122"/>
                <a:ea typeface="Arial Unicode MS" pitchFamily="34" charset="-122"/>
                <a:cs typeface="Arial Unicode MS" pitchFamily="34" charset="-122"/>
              </a:rPr>
              <a:t>java.sql.Clob</a:t>
            </a:r>
            <a:endParaRPr lang="en-US" altLang="zh-CN" sz="1600" dirty="0" smtClean="0">
              <a:latin typeface="Arial Unicode MS" pitchFamily="34" charset="-122"/>
              <a:ea typeface="Arial Unicode MS" pitchFamily="34" charset="-122"/>
              <a:cs typeface="Arial Unicode MS" pitchFamily="34" charset="-122"/>
            </a:endParaRPr>
          </a:p>
          <a:p>
            <a:pPr eaLnBrk="1" hangingPunct="1"/>
            <a:r>
              <a:rPr lang="zh-CN" altLang="en-US" sz="1600" dirty="0" smtClean="0">
                <a:latin typeface="Arial Unicode MS" pitchFamily="34" charset="-122"/>
                <a:ea typeface="Arial Unicode MS" pitchFamily="34" charset="-122"/>
                <a:cs typeface="Arial Unicode MS" pitchFamily="34" charset="-122"/>
              </a:rPr>
              <a:t>实际上在 </a:t>
            </a:r>
            <a:r>
              <a:rPr lang="en-US" altLang="zh-CN" sz="1600" dirty="0" smtClean="0">
                <a:latin typeface="Arial Unicode MS" pitchFamily="34" charset="-122"/>
                <a:ea typeface="Arial Unicode MS" pitchFamily="34" charset="-122"/>
                <a:cs typeface="Arial Unicode MS" pitchFamily="34" charset="-122"/>
              </a:rPr>
              <a:t>Java </a:t>
            </a:r>
            <a:r>
              <a:rPr lang="zh-CN" altLang="en-US" sz="1600" dirty="0" smtClean="0">
                <a:latin typeface="Arial Unicode MS" pitchFamily="34" charset="-122"/>
                <a:ea typeface="Arial Unicode MS" pitchFamily="34" charset="-122"/>
                <a:cs typeface="Arial Unicode MS" pitchFamily="34" charset="-122"/>
              </a:rPr>
              <a:t>应用程序中处理长度超过 </a:t>
            </a:r>
            <a:r>
              <a:rPr lang="en-US" altLang="zh-CN" sz="1600" dirty="0" smtClean="0">
                <a:latin typeface="Arial Unicode MS" pitchFamily="34" charset="-122"/>
                <a:ea typeface="Arial Unicode MS" pitchFamily="34" charset="-122"/>
                <a:cs typeface="Arial Unicode MS" pitchFamily="34" charset="-122"/>
              </a:rPr>
              <a:t>255 </a:t>
            </a:r>
            <a:r>
              <a:rPr lang="zh-CN" altLang="en-US" sz="1600" dirty="0" smtClean="0">
                <a:latin typeface="Arial Unicode MS" pitchFamily="34" charset="-122"/>
                <a:ea typeface="Arial Unicode MS" pitchFamily="34" charset="-122"/>
                <a:cs typeface="Arial Unicode MS" pitchFamily="34" charset="-122"/>
              </a:rPr>
              <a:t>的字符串</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使用 </a:t>
            </a:r>
            <a:r>
              <a:rPr lang="en-US" altLang="zh-CN" sz="1600" dirty="0" err="1" smtClean="0">
                <a:latin typeface="Arial Unicode MS" pitchFamily="34" charset="-122"/>
                <a:ea typeface="Arial Unicode MS" pitchFamily="34" charset="-122"/>
                <a:cs typeface="Arial Unicode MS" pitchFamily="34" charset="-122"/>
              </a:rPr>
              <a:t>java.lang.String</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比 </a:t>
            </a:r>
            <a:r>
              <a:rPr lang="en-US" altLang="zh-CN" sz="1600" dirty="0" err="1" smtClean="0">
                <a:latin typeface="Arial Unicode MS" pitchFamily="34" charset="-122"/>
                <a:ea typeface="Arial Unicode MS" pitchFamily="34" charset="-122"/>
                <a:cs typeface="Arial Unicode MS" pitchFamily="34" charset="-122"/>
              </a:rPr>
              <a:t>java.sql.Clob</a:t>
            </a:r>
            <a:r>
              <a:rPr lang="en-US" altLang="zh-CN" sz="1600" dirty="0" smtClean="0">
                <a:latin typeface="Arial Unicode MS" pitchFamily="34" charset="-122"/>
                <a:ea typeface="Arial Unicode MS" pitchFamily="34" charset="-122"/>
                <a:cs typeface="Arial Unicode MS" pitchFamily="34" charset="-122"/>
              </a:rPr>
              <a:t> </a:t>
            </a:r>
            <a:r>
              <a:rPr lang="zh-CN" altLang="en-US" sz="1600" dirty="0" smtClean="0">
                <a:latin typeface="Arial Unicode MS" pitchFamily="34" charset="-122"/>
                <a:ea typeface="Arial Unicode MS" pitchFamily="34" charset="-122"/>
                <a:cs typeface="Arial Unicode MS" pitchFamily="34" charset="-122"/>
              </a:rPr>
              <a:t>更方便</a:t>
            </a:r>
            <a:endParaRPr lang="en-US" altLang="zh-CN" sz="1600" dirty="0" smtClean="0">
              <a:latin typeface="Arial Unicode MS" pitchFamily="34" charset="-122"/>
              <a:ea typeface="Arial Unicode MS" pitchFamily="34" charset="-122"/>
              <a:cs typeface="Arial Unicode MS" pitchFamily="34" charset="-122"/>
            </a:endParaRPr>
          </a:p>
        </p:txBody>
      </p:sp>
      <p:pic>
        <p:nvPicPr>
          <p:cNvPr id="29700" name="Picture 4"/>
          <p:cNvPicPr>
            <a:picLocks noChangeAspect="1" noChangeArrowheads="1"/>
          </p:cNvPicPr>
          <p:nvPr/>
        </p:nvPicPr>
        <p:blipFill>
          <a:blip r:embed="rId3"/>
          <a:srcRect/>
          <a:stretch>
            <a:fillRect/>
          </a:stretch>
        </p:blipFill>
        <p:spPr bwMode="auto">
          <a:xfrm>
            <a:off x="571472" y="2911020"/>
            <a:ext cx="7416800" cy="1495425"/>
          </a:xfrm>
          <a:prstGeom prst="rect">
            <a:avLst/>
          </a:prstGeom>
          <a:noFill/>
          <a:ln w="9525">
            <a:noFill/>
            <a:miter lim="800000"/>
            <a:headEnd/>
            <a:tailEnd/>
          </a:ln>
        </p:spPr>
      </p:pic>
    </p:spTree>
    <p:extLst>
      <p:ext uri="{BB962C8B-B14F-4D97-AF65-F5344CB8AC3E}">
        <p14:creationId xmlns:p14="http://schemas.microsoft.com/office/powerpoint/2010/main" val="1738054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64096" y="4858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2771" name="Rectangle 3"/>
          <p:cNvSpPr>
            <a:spLocks noGrp="1" noChangeArrowheads="1"/>
          </p:cNvSpPr>
          <p:nvPr>
            <p:ph type="body" idx="1"/>
          </p:nvPr>
        </p:nvSpPr>
        <p:spPr>
          <a:xfrm>
            <a:off x="107950" y="1491053"/>
            <a:ext cx="8856663" cy="46085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建立域模型和关系数据模型有着不同的出发点</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域模型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由程序代码组成</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通过细化持久化类的的粒度可提高代码的可重用性</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简化编程</a:t>
            </a: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b="1" dirty="0" smtClean="0">
                <a:solidFill>
                  <a:srgbClr val="0000FF"/>
                </a:solidFill>
                <a:latin typeface="Arial Unicode MS" pitchFamily="34" charset="-122"/>
                <a:ea typeface="Arial Unicode MS" pitchFamily="34" charset="-122"/>
                <a:cs typeface="Arial Unicode MS" pitchFamily="34" charset="-122"/>
              </a:rPr>
              <a:t>在没有数据冗余的情况下</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应该尽可能减少表的数目</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简化表之间的参照关系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以便提高数据的访问速度</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2772" name="Picture 8"/>
          <p:cNvPicPr>
            <a:picLocks noChangeAspect="1" noChangeArrowheads="1"/>
          </p:cNvPicPr>
          <p:nvPr/>
        </p:nvPicPr>
        <p:blipFill>
          <a:blip r:embed="rId3"/>
          <a:srcRect/>
          <a:stretch>
            <a:fillRect/>
          </a:stretch>
        </p:blipFill>
        <p:spPr bwMode="auto">
          <a:xfrm>
            <a:off x="971600" y="4869160"/>
            <a:ext cx="4895850" cy="1458912"/>
          </a:xfrm>
          <a:prstGeom prst="rect">
            <a:avLst/>
          </a:prstGeom>
          <a:noFill/>
          <a:ln w="9525">
            <a:noFill/>
            <a:miter lim="800000"/>
            <a:headEnd/>
            <a:tailEnd/>
          </a:ln>
        </p:spPr>
      </p:pic>
      <p:pic>
        <p:nvPicPr>
          <p:cNvPr id="32773" name="Picture 10"/>
          <p:cNvPicPr>
            <a:picLocks noChangeAspect="1" noChangeArrowheads="1"/>
          </p:cNvPicPr>
          <p:nvPr/>
        </p:nvPicPr>
        <p:blipFill>
          <a:blip r:embed="rId4"/>
          <a:srcRect/>
          <a:stretch>
            <a:fillRect/>
          </a:stretch>
        </p:blipFill>
        <p:spPr bwMode="auto">
          <a:xfrm>
            <a:off x="2124075" y="2741980"/>
            <a:ext cx="4105275" cy="1120775"/>
          </a:xfrm>
          <a:prstGeom prst="rect">
            <a:avLst/>
          </a:prstGeom>
          <a:noFill/>
          <a:ln w="9525">
            <a:noFill/>
            <a:miter lim="800000"/>
            <a:headEnd/>
            <a:tailEnd/>
          </a:ln>
        </p:spPr>
      </p:pic>
    </p:spTree>
    <p:extLst>
      <p:ext uri="{BB962C8B-B14F-4D97-AF65-F5344CB8AC3E}">
        <p14:creationId xmlns:p14="http://schemas.microsoft.com/office/powerpoint/2010/main" val="26126053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5741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映射组成关系</a:t>
            </a:r>
          </a:p>
        </p:txBody>
      </p:sp>
      <p:sp>
        <p:nvSpPr>
          <p:cNvPr id="33795" name="Rectangle 3"/>
          <p:cNvSpPr>
            <a:spLocks noGrp="1" noChangeArrowheads="1"/>
          </p:cNvSpPr>
          <p:nvPr>
            <p:ph type="body" idx="1"/>
          </p:nvPr>
        </p:nvSpPr>
        <p:spPr>
          <a:xfrm>
            <a:off x="179388" y="1645663"/>
            <a:ext cx="8785225" cy="3311525"/>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把持久化类的属性分为两种</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值</a:t>
            </a:r>
            <a:r>
              <a:rPr lang="en-US" altLang="zh-CN" sz="2000" dirty="0" smtClean="0">
                <a:latin typeface="Arial Unicode MS" pitchFamily="34" charset="-122"/>
                <a:ea typeface="Arial Unicode MS" pitchFamily="34" charset="-122"/>
                <a:cs typeface="Arial Unicode MS" pitchFamily="34" charset="-122"/>
              </a:rPr>
              <a:t>(value)</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没有 </a:t>
            </a:r>
            <a:r>
              <a:rPr lang="en-US" altLang="zh-CN" sz="2000" b="1" dirty="0" smtClean="0">
                <a:solidFill>
                  <a:srgbClr val="FF3300"/>
                </a:solidFill>
                <a:latin typeface="Arial Unicode MS" pitchFamily="34" charset="-122"/>
                <a:ea typeface="Arial Unicode MS" pitchFamily="34" charset="-122"/>
                <a:cs typeface="Arial Unicode MS" pitchFamily="34" charset="-122"/>
              </a:rPr>
              <a:t>OID</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不能被单独持久化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FF3300"/>
                </a:solidFill>
                <a:latin typeface="Arial Unicode MS" pitchFamily="34" charset="-122"/>
                <a:ea typeface="Arial Unicode MS" pitchFamily="34" charset="-122"/>
                <a:cs typeface="Arial Unicode MS" pitchFamily="34" charset="-122"/>
              </a:rPr>
              <a:t>生命周期依赖于所属的持久化类的对象的生命周期</a:t>
            </a:r>
            <a:endParaRPr lang="zh-CN" altLang="en-US" sz="2000" b="1" dirty="0" smtClean="0">
              <a:solidFill>
                <a:schemeClr val="accent2"/>
              </a:solidFill>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实体</a:t>
            </a:r>
            <a:r>
              <a:rPr lang="en-US" altLang="zh-CN" sz="2000" dirty="0" smtClean="0">
                <a:latin typeface="Arial Unicode MS" pitchFamily="34" charset="-122"/>
                <a:ea typeface="Arial Unicode MS" pitchFamily="34" charset="-122"/>
                <a:cs typeface="Arial Unicode MS" pitchFamily="34" charset="-122"/>
              </a:rPr>
              <a:t>(entity)</a:t>
            </a:r>
            <a:r>
              <a:rPr lang="zh-CN" altLang="en-US" sz="2000" dirty="0" smtClean="0">
                <a:latin typeface="Arial Unicode MS" pitchFamily="34" charset="-122"/>
                <a:ea typeface="Arial Unicode MS" pitchFamily="34" charset="-122"/>
                <a:cs typeface="Arial Unicode MS" pitchFamily="34" charset="-122"/>
              </a:rPr>
              <a:t>类型</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 </a:t>
            </a:r>
            <a:r>
              <a:rPr lang="en-US" altLang="zh-CN" sz="2000" dirty="0" smtClean="0">
                <a:latin typeface="Arial Unicode MS" pitchFamily="34" charset="-122"/>
                <a:ea typeface="Arial Unicode MS" pitchFamily="34" charset="-122"/>
                <a:cs typeface="Arial Unicode MS" pitchFamily="34" charset="-122"/>
              </a:rPr>
              <a:t>OID, </a:t>
            </a:r>
            <a:r>
              <a:rPr lang="zh-CN" altLang="en-US" sz="2000" dirty="0" smtClean="0">
                <a:latin typeface="Arial Unicode MS" pitchFamily="34" charset="-122"/>
                <a:ea typeface="Arial Unicode MS" pitchFamily="34" charset="-122"/>
                <a:cs typeface="Arial Unicode MS" pitchFamily="34" charset="-122"/>
              </a:rPr>
              <a:t>可以被单独持久化</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有独立的生命周期</a:t>
            </a:r>
          </a:p>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&lt;component&gt; </a:t>
            </a:r>
            <a:r>
              <a:rPr lang="zh-CN" altLang="en-US" sz="2400" dirty="0" smtClean="0">
                <a:latin typeface="Arial Unicode MS" pitchFamily="34" charset="-122"/>
                <a:ea typeface="Arial Unicode MS" pitchFamily="34" charset="-122"/>
                <a:cs typeface="Arial Unicode MS" pitchFamily="34" charset="-122"/>
              </a:rPr>
              <a:t>元素来映射组成关系</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该元素表名 </a:t>
            </a:r>
            <a:r>
              <a:rPr lang="en-US" altLang="zh-CN" sz="2400" dirty="0" smtClean="0">
                <a:latin typeface="Arial Unicode MS" pitchFamily="34" charset="-122"/>
                <a:ea typeface="Arial Unicode MS" pitchFamily="34" charset="-122"/>
                <a:cs typeface="Arial Unicode MS" pitchFamily="34" charset="-122"/>
              </a:rPr>
              <a:t>pay </a:t>
            </a:r>
            <a:r>
              <a:rPr lang="zh-CN" altLang="en-US" sz="2400" dirty="0" smtClean="0">
                <a:latin typeface="Arial Unicode MS" pitchFamily="34" charset="-122"/>
                <a:ea typeface="Arial Unicode MS" pitchFamily="34" charset="-122"/>
                <a:cs typeface="Arial Unicode MS" pitchFamily="34" charset="-122"/>
              </a:rPr>
              <a:t>属性是 </a:t>
            </a:r>
            <a:r>
              <a:rPr lang="en-US" altLang="zh-CN" sz="2400" dirty="0" smtClean="0">
                <a:latin typeface="Arial Unicode MS" pitchFamily="34" charset="-122"/>
                <a:ea typeface="Arial Unicode MS" pitchFamily="34" charset="-122"/>
                <a:cs typeface="Arial Unicode MS" pitchFamily="34" charset="-122"/>
              </a:rPr>
              <a:t>Worker </a:t>
            </a:r>
            <a:r>
              <a:rPr lang="zh-CN" altLang="en-US" sz="2400" dirty="0" smtClean="0">
                <a:latin typeface="Arial Unicode MS" pitchFamily="34" charset="-122"/>
                <a:ea typeface="Arial Unicode MS" pitchFamily="34" charset="-122"/>
                <a:cs typeface="Arial Unicode MS" pitchFamily="34" charset="-122"/>
              </a:rPr>
              <a:t>类一个组成部分</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中称之为</a:t>
            </a:r>
            <a:r>
              <a:rPr lang="zh-CN" altLang="en-US" sz="2400" b="1" dirty="0" smtClean="0">
                <a:solidFill>
                  <a:srgbClr val="FF3300"/>
                </a:solidFill>
                <a:latin typeface="Arial Unicode MS" pitchFamily="34" charset="-122"/>
                <a:ea typeface="Arial Unicode MS" pitchFamily="34" charset="-122"/>
                <a:cs typeface="Arial Unicode MS" pitchFamily="34" charset="-122"/>
              </a:rPr>
              <a:t>组件</a:t>
            </a:r>
          </a:p>
        </p:txBody>
      </p:sp>
      <p:pic>
        <p:nvPicPr>
          <p:cNvPr id="33796" name="Picture 7"/>
          <p:cNvPicPr>
            <a:picLocks noChangeAspect="1" noChangeArrowheads="1"/>
          </p:cNvPicPr>
          <p:nvPr/>
        </p:nvPicPr>
        <p:blipFill>
          <a:blip r:embed="rId2"/>
          <a:srcRect/>
          <a:stretch>
            <a:fillRect/>
          </a:stretch>
        </p:blipFill>
        <p:spPr bwMode="auto">
          <a:xfrm>
            <a:off x="611188" y="4788942"/>
            <a:ext cx="7561262" cy="1376362"/>
          </a:xfrm>
          <a:prstGeom prst="rect">
            <a:avLst/>
          </a:prstGeom>
          <a:noFill/>
          <a:ln w="9525">
            <a:noFill/>
            <a:miter lim="800000"/>
            <a:headEnd/>
            <a:tailEnd/>
          </a:ln>
        </p:spPr>
      </p:pic>
    </p:spTree>
    <p:extLst>
      <p:ext uri="{BB962C8B-B14F-4D97-AF65-F5344CB8AC3E}">
        <p14:creationId xmlns:p14="http://schemas.microsoft.com/office/powerpoint/2010/main" val="19881618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0413" y="54293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component</a:t>
            </a:r>
          </a:p>
        </p:txBody>
      </p:sp>
      <p:pic>
        <p:nvPicPr>
          <p:cNvPr id="34819" name="Picture 8"/>
          <p:cNvPicPr>
            <a:picLocks noChangeAspect="1" noChangeArrowheads="1"/>
          </p:cNvPicPr>
          <p:nvPr/>
        </p:nvPicPr>
        <p:blipFill>
          <a:blip r:embed="rId2"/>
          <a:srcRect/>
          <a:stretch>
            <a:fillRect/>
          </a:stretch>
        </p:blipFill>
        <p:spPr bwMode="auto">
          <a:xfrm>
            <a:off x="323850" y="1757376"/>
            <a:ext cx="1976438" cy="2016125"/>
          </a:xfrm>
          <a:prstGeom prst="rect">
            <a:avLst/>
          </a:prstGeom>
          <a:noFill/>
          <a:ln w="9525">
            <a:noFill/>
            <a:miter lim="800000"/>
            <a:headEnd/>
            <a:tailEnd/>
          </a:ln>
        </p:spPr>
      </p:pic>
      <p:sp>
        <p:nvSpPr>
          <p:cNvPr id="34820" name="Rectangle 10"/>
          <p:cNvSpPr>
            <a:spLocks noChangeArrowheads="1"/>
          </p:cNvSpPr>
          <p:nvPr/>
        </p:nvSpPr>
        <p:spPr bwMode="auto">
          <a:xfrm>
            <a:off x="2555875" y="1901838"/>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&lt;component&gt;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设定组成关系属性的类型</a:t>
            </a:r>
            <a:r>
              <a:rPr lang="en-US" altLang="zh-CN" sz="1800" b="1" dirty="0">
                <a:latin typeface="Arial Unicode MS" pitchFamily="34" charset="-122"/>
                <a:ea typeface="Arial Unicode MS" pitchFamily="34" charset="-122"/>
                <a:cs typeface="Arial Unicode MS" pitchFamily="34" charset="-122"/>
              </a:rPr>
              <a:t>, </a:t>
            </a:r>
            <a:r>
              <a:rPr lang="zh-CN" altLang="en-US" sz="1800" b="1" dirty="0">
                <a:latin typeface="Arial Unicode MS" pitchFamily="34" charset="-122"/>
                <a:ea typeface="Arial Unicode MS" pitchFamily="34" charset="-122"/>
                <a:cs typeface="Arial Unicode MS" pitchFamily="34" charset="-122"/>
              </a:rPr>
              <a:t>此处表明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属性为 </a:t>
            </a:r>
            <a:r>
              <a:rPr lang="en-US" altLang="zh-CN" sz="1800" b="1" dirty="0">
                <a:latin typeface="Arial Unicode MS" pitchFamily="34" charset="-122"/>
                <a:ea typeface="Arial Unicode MS" pitchFamily="34" charset="-122"/>
                <a:cs typeface="Arial Unicode MS" pitchFamily="34" charset="-122"/>
              </a:rPr>
              <a:t>Pay </a:t>
            </a:r>
            <a:r>
              <a:rPr lang="zh-CN" altLang="en-US" sz="1800" b="1" dirty="0">
                <a:latin typeface="Arial Unicode MS" pitchFamily="34" charset="-122"/>
                <a:ea typeface="Arial Unicode MS" pitchFamily="34" charset="-122"/>
                <a:cs typeface="Arial Unicode MS" pitchFamily="34" charset="-122"/>
              </a:rPr>
              <a:t>类型</a:t>
            </a:r>
          </a:p>
        </p:txBody>
      </p:sp>
      <p:sp>
        <p:nvSpPr>
          <p:cNvPr id="34821" name="Oval 11"/>
          <p:cNvSpPr>
            <a:spLocks noChangeArrowheads="1"/>
          </p:cNvSpPr>
          <p:nvPr/>
        </p:nvSpPr>
        <p:spPr bwMode="auto">
          <a:xfrm>
            <a:off x="1020763" y="2233626"/>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34822" name="Picture 13"/>
          <p:cNvPicPr>
            <a:picLocks noChangeAspect="1" noChangeArrowheads="1"/>
          </p:cNvPicPr>
          <p:nvPr/>
        </p:nvPicPr>
        <p:blipFill>
          <a:blip r:embed="rId3"/>
          <a:srcRect/>
          <a:stretch>
            <a:fillRect/>
          </a:stretch>
        </p:blipFill>
        <p:spPr bwMode="auto">
          <a:xfrm>
            <a:off x="273050" y="4579951"/>
            <a:ext cx="792163" cy="223837"/>
          </a:xfrm>
          <a:prstGeom prst="rect">
            <a:avLst/>
          </a:prstGeom>
          <a:noFill/>
          <a:ln w="9525">
            <a:noFill/>
            <a:miter lim="800000"/>
            <a:headEnd/>
            <a:tailEnd/>
          </a:ln>
        </p:spPr>
      </p:pic>
      <p:sp>
        <p:nvSpPr>
          <p:cNvPr id="34823" name="Rectangle 14"/>
          <p:cNvSpPr>
            <a:spLocks noChangeArrowheads="1"/>
          </p:cNvSpPr>
          <p:nvPr/>
        </p:nvSpPr>
        <p:spPr bwMode="auto">
          <a:xfrm>
            <a:off x="2555875" y="4205301"/>
            <a:ext cx="6264275" cy="11525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parent</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指定组件属性所属的整体类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整体类在组件类中的属性名</a:t>
            </a:r>
          </a:p>
        </p:txBody>
      </p:sp>
    </p:spTree>
    <p:extLst>
      <p:ext uri="{BB962C8B-B14F-4D97-AF65-F5344CB8AC3E}">
        <p14:creationId xmlns:p14="http://schemas.microsoft.com/office/powerpoint/2010/main" val="16245073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083482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00128"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一对多关联关系</a:t>
            </a:r>
          </a:p>
        </p:txBody>
      </p:sp>
      <p:sp>
        <p:nvSpPr>
          <p:cNvPr id="36867" name="Rectangle 3"/>
          <p:cNvSpPr>
            <a:spLocks noGrp="1" noChangeArrowheads="1"/>
          </p:cNvSpPr>
          <p:nvPr>
            <p:ph type="body" idx="1"/>
          </p:nvPr>
        </p:nvSpPr>
        <p:spPr>
          <a:xfrm>
            <a:off x="250825" y="1579004"/>
            <a:ext cx="8497888" cy="53276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在领域模型中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类与类之间最普遍的关系就是关联关系</a:t>
            </a:r>
            <a:r>
              <a:rPr lang="en-US" altLang="zh-CN" sz="2400" dirty="0" smtClean="0">
                <a:latin typeface="Arial Unicode MS" pitchFamily="34" charset="-122"/>
                <a:ea typeface="Arial Unicode MS" pitchFamily="34" charset="-122"/>
                <a:cs typeface="Arial Unicode MS" pitchFamily="34" charset="-122"/>
              </a:rPr>
              <a:t>.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UML </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关联是有方向的</a:t>
            </a:r>
            <a:r>
              <a:rPr lang="en-US" altLang="zh-CN" sz="2400" dirty="0" smtClean="0">
                <a:latin typeface="Arial Unicode MS" pitchFamily="34" charset="-122"/>
                <a:ea typeface="Arial Unicode MS" pitchFamily="34" charset="-122"/>
                <a:cs typeface="Arial Unicode MS" pitchFamily="34" charset="-122"/>
              </a:rPr>
              <a:t>. </a:t>
            </a:r>
          </a:p>
          <a:p>
            <a:pPr lvl="1" eaLnBrk="1" hangingPunct="1"/>
            <a:r>
              <a:rPr lang="zh-CN" altLang="en-US" sz="2000" dirty="0" smtClean="0">
                <a:latin typeface="Arial Unicode MS" pitchFamily="34" charset="-122"/>
                <a:ea typeface="Arial Unicode MS" pitchFamily="34" charset="-122"/>
                <a:cs typeface="Arial Unicode MS" pitchFamily="34" charset="-122"/>
              </a:rPr>
              <a:t>以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为例： 一个用户能发出多个订单</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而一个订单只能属于一个客户</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从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的关联是多对一关联</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而从 </a:t>
            </a:r>
            <a:r>
              <a:rPr lang="en-US" altLang="zh-CN" sz="2000" dirty="0" smtClean="0">
                <a:latin typeface="Arial Unicode MS" pitchFamily="34" charset="-122"/>
                <a:ea typeface="Arial Unicode MS" pitchFamily="34" charset="-122"/>
                <a:cs typeface="Arial Unicode MS" pitchFamily="34" charset="-122"/>
              </a:rPr>
              <a:t>Customer </a:t>
            </a:r>
            <a:r>
              <a:rPr lang="zh-CN" altLang="en-US" sz="2000" dirty="0" smtClean="0">
                <a:latin typeface="Arial Unicode MS" pitchFamily="34" charset="-122"/>
                <a:ea typeface="Arial Unicode MS" pitchFamily="34" charset="-122"/>
                <a:cs typeface="Arial Unicode MS" pitchFamily="34" charset="-122"/>
              </a:rPr>
              <a:t>到 </a:t>
            </a:r>
            <a:r>
              <a:rPr lang="en-US" altLang="zh-CN" sz="2000" dirty="0" smtClean="0">
                <a:latin typeface="Arial Unicode MS" pitchFamily="34" charset="-122"/>
                <a:ea typeface="Arial Unicode MS" pitchFamily="34" charset="-122"/>
                <a:cs typeface="Arial Unicode MS" pitchFamily="34" charset="-122"/>
              </a:rPr>
              <a:t>Order </a:t>
            </a:r>
            <a:r>
              <a:rPr lang="zh-CN" altLang="en-US" sz="2000" dirty="0" smtClean="0">
                <a:latin typeface="Arial Unicode MS" pitchFamily="34" charset="-122"/>
                <a:ea typeface="Arial Unicode MS" pitchFamily="34" charset="-122"/>
                <a:cs typeface="Arial Unicode MS" pitchFamily="34" charset="-122"/>
              </a:rPr>
              <a:t>是一对多关联</a:t>
            </a:r>
          </a:p>
          <a:p>
            <a:pPr lvl="1" eaLnBrk="1" hangingPunct="1"/>
            <a:r>
              <a:rPr lang="zh-CN" altLang="en-US" sz="2000" dirty="0" smtClean="0">
                <a:latin typeface="Arial Unicode MS" pitchFamily="34" charset="-122"/>
                <a:ea typeface="Arial Unicode MS" pitchFamily="34" charset="-122"/>
                <a:cs typeface="Arial Unicode MS" pitchFamily="34" charset="-122"/>
              </a:rPr>
              <a:t>单向关联</a:t>
            </a: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endParaRPr lang="zh-CN" altLang="en-US" sz="2000" dirty="0" smtClean="0">
              <a:latin typeface="Arial Unicode MS" pitchFamily="34" charset="-122"/>
              <a:ea typeface="Arial Unicode MS" pitchFamily="34" charset="-122"/>
              <a:cs typeface="Arial Unicode MS" pitchFamily="34" charset="-122"/>
            </a:endParaRPr>
          </a:p>
          <a:p>
            <a:pPr lvl="1" eaLnBrk="1" hangingPunct="1">
              <a:buNone/>
            </a:pPr>
            <a:endParaRPr lang="zh-CN" altLang="en-US"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双向关联</a:t>
            </a:r>
          </a:p>
        </p:txBody>
      </p:sp>
      <p:pic>
        <p:nvPicPr>
          <p:cNvPr id="36868" name="Picture 4"/>
          <p:cNvPicPr>
            <a:picLocks noChangeAspect="1" noChangeArrowheads="1"/>
          </p:cNvPicPr>
          <p:nvPr/>
        </p:nvPicPr>
        <p:blipFill>
          <a:blip r:embed="rId2"/>
          <a:srcRect/>
          <a:stretch>
            <a:fillRect/>
          </a:stretch>
        </p:blipFill>
        <p:spPr bwMode="auto">
          <a:xfrm>
            <a:off x="250825" y="3836406"/>
            <a:ext cx="3771900" cy="981075"/>
          </a:xfrm>
          <a:prstGeom prst="rect">
            <a:avLst/>
          </a:prstGeom>
          <a:noFill/>
          <a:ln w="9525">
            <a:noFill/>
            <a:miter lim="800000"/>
            <a:headEnd/>
            <a:tailEnd/>
          </a:ln>
        </p:spPr>
      </p:pic>
      <p:pic>
        <p:nvPicPr>
          <p:cNvPr id="36869" name="Picture 5"/>
          <p:cNvPicPr>
            <a:picLocks noChangeAspect="1" noChangeArrowheads="1"/>
          </p:cNvPicPr>
          <p:nvPr/>
        </p:nvPicPr>
        <p:blipFill>
          <a:blip r:embed="rId3"/>
          <a:srcRect/>
          <a:stretch>
            <a:fillRect/>
          </a:stretch>
        </p:blipFill>
        <p:spPr bwMode="auto">
          <a:xfrm>
            <a:off x="4643438" y="3836406"/>
            <a:ext cx="3733800" cy="942975"/>
          </a:xfrm>
          <a:prstGeom prst="rect">
            <a:avLst/>
          </a:prstGeom>
          <a:noFill/>
          <a:ln w="9525">
            <a:noFill/>
            <a:miter lim="800000"/>
            <a:headEnd/>
            <a:tailEnd/>
          </a:ln>
        </p:spPr>
      </p:pic>
      <p:pic>
        <p:nvPicPr>
          <p:cNvPr id="36870" name="Picture 6"/>
          <p:cNvPicPr>
            <a:picLocks noChangeAspect="1" noChangeArrowheads="1"/>
          </p:cNvPicPr>
          <p:nvPr/>
        </p:nvPicPr>
        <p:blipFill>
          <a:blip r:embed="rId4"/>
          <a:srcRect/>
          <a:stretch>
            <a:fillRect/>
          </a:stretch>
        </p:blipFill>
        <p:spPr bwMode="auto">
          <a:xfrm>
            <a:off x="1071538" y="5263580"/>
            <a:ext cx="3695700" cy="904875"/>
          </a:xfrm>
          <a:prstGeom prst="rect">
            <a:avLst/>
          </a:prstGeom>
          <a:noFill/>
          <a:ln w="9525">
            <a:noFill/>
            <a:miter lim="800000"/>
            <a:headEnd/>
            <a:tailEnd/>
          </a:ln>
        </p:spPr>
      </p:pic>
    </p:spTree>
    <p:extLst>
      <p:ext uri="{BB962C8B-B14F-4D97-AF65-F5344CB8AC3E}">
        <p14:creationId xmlns:p14="http://schemas.microsoft.com/office/powerpoint/2010/main" val="10839244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502091"/>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7891" name="Rectangle 3"/>
          <p:cNvSpPr>
            <a:spLocks noGrp="1" noChangeArrowheads="1"/>
          </p:cNvSpPr>
          <p:nvPr>
            <p:ph type="body" idx="1"/>
          </p:nvPr>
        </p:nvSpPr>
        <p:spPr>
          <a:xfrm>
            <a:off x="107950" y="1573654"/>
            <a:ext cx="8856663" cy="4032250"/>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单向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关联只需从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a:t>
            </a:r>
          </a:p>
          <a:p>
            <a:pPr eaLnBrk="1" hangingPunct="1"/>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的多对一单向关联需要在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类中无需定义存放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endParaRPr lang="en-US" altLang="zh-CN" sz="2400" dirty="0" smtClean="0">
              <a:latin typeface="Arial Unicode MS" pitchFamily="34" charset="-122"/>
              <a:ea typeface="Arial Unicode MS" pitchFamily="34" charset="-122"/>
              <a:cs typeface="Arial Unicode MS" pitchFamily="34" charset="-122"/>
            </a:endParaRPr>
          </a:p>
        </p:txBody>
      </p:sp>
      <p:pic>
        <p:nvPicPr>
          <p:cNvPr id="37892" name="Picture 6"/>
          <p:cNvPicPr>
            <a:picLocks noChangeAspect="1" noChangeArrowheads="1"/>
          </p:cNvPicPr>
          <p:nvPr/>
        </p:nvPicPr>
        <p:blipFill>
          <a:blip r:embed="rId2"/>
          <a:srcRect/>
          <a:stretch>
            <a:fillRect/>
          </a:stretch>
        </p:blipFill>
        <p:spPr bwMode="auto">
          <a:xfrm>
            <a:off x="684213" y="3359427"/>
            <a:ext cx="3959225" cy="1057275"/>
          </a:xfrm>
          <a:prstGeom prst="rect">
            <a:avLst/>
          </a:prstGeom>
          <a:noFill/>
          <a:ln w="9525">
            <a:noFill/>
            <a:miter lim="800000"/>
            <a:headEnd/>
            <a:tailEnd/>
          </a:ln>
        </p:spPr>
      </p:pic>
      <p:sp>
        <p:nvSpPr>
          <p:cNvPr id="37893" name="Text Box 8"/>
          <p:cNvSpPr txBox="1">
            <a:spLocks noChangeArrowheads="1"/>
          </p:cNvSpPr>
          <p:nvPr/>
        </p:nvSpPr>
        <p:spPr bwMode="auto">
          <a:xfrm>
            <a:off x="1476375" y="6332810"/>
            <a:ext cx="1439863"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37894" name="Picture 9"/>
          <p:cNvPicPr>
            <a:picLocks noChangeAspect="1" noChangeArrowheads="1"/>
          </p:cNvPicPr>
          <p:nvPr/>
        </p:nvPicPr>
        <p:blipFill>
          <a:blip r:embed="rId3"/>
          <a:srcRect/>
          <a:stretch>
            <a:fillRect/>
          </a:stretch>
        </p:blipFill>
        <p:spPr bwMode="auto">
          <a:xfrm>
            <a:off x="1258888" y="5520015"/>
            <a:ext cx="1655762" cy="798512"/>
          </a:xfrm>
          <a:prstGeom prst="rect">
            <a:avLst/>
          </a:prstGeom>
          <a:noFill/>
          <a:ln w="9525">
            <a:noFill/>
            <a:miter lim="800000"/>
            <a:headEnd/>
            <a:tailEnd/>
          </a:ln>
        </p:spPr>
      </p:pic>
      <p:pic>
        <p:nvPicPr>
          <p:cNvPr id="37895" name="Picture 10"/>
          <p:cNvPicPr>
            <a:picLocks noChangeAspect="1" noChangeArrowheads="1"/>
          </p:cNvPicPr>
          <p:nvPr/>
        </p:nvPicPr>
        <p:blipFill>
          <a:blip r:embed="rId4"/>
          <a:srcRect/>
          <a:stretch>
            <a:fillRect/>
          </a:stretch>
        </p:blipFill>
        <p:spPr bwMode="auto">
          <a:xfrm>
            <a:off x="4211638" y="6024840"/>
            <a:ext cx="865187" cy="492125"/>
          </a:xfrm>
          <a:prstGeom prst="rect">
            <a:avLst/>
          </a:prstGeom>
          <a:noFill/>
          <a:ln w="9525">
            <a:noFill/>
            <a:miter lim="800000"/>
            <a:headEnd/>
            <a:tailEnd/>
          </a:ln>
        </p:spPr>
      </p:pic>
      <p:sp>
        <p:nvSpPr>
          <p:cNvPr id="37896" name="Text Box 11"/>
          <p:cNvSpPr txBox="1">
            <a:spLocks noChangeArrowheads="1"/>
          </p:cNvSpPr>
          <p:nvPr/>
        </p:nvSpPr>
        <p:spPr bwMode="auto">
          <a:xfrm>
            <a:off x="5072066" y="6118496"/>
            <a:ext cx="1728788"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sp>
        <p:nvSpPr>
          <p:cNvPr id="37897" name="Line 12"/>
          <p:cNvSpPr>
            <a:spLocks noChangeShapeType="1"/>
          </p:cNvSpPr>
          <p:nvPr/>
        </p:nvSpPr>
        <p:spPr bwMode="auto">
          <a:xfrm>
            <a:off x="2711450" y="6169302"/>
            <a:ext cx="1511300" cy="0"/>
          </a:xfrm>
          <a:prstGeom prst="line">
            <a:avLst/>
          </a:prstGeom>
          <a:noFill/>
          <a:ln w="9525">
            <a:solidFill>
              <a:schemeClr val="tx1"/>
            </a:solidFill>
            <a:round/>
            <a:headEnd/>
            <a:tailEnd type="triangle" w="med" len="med"/>
          </a:ln>
        </p:spPr>
        <p:txBody>
          <a:bodyPr/>
          <a:lstStyle/>
          <a:p>
            <a:endParaRPr lang="zh-CN" altLang="en-US"/>
          </a:p>
        </p:txBody>
      </p:sp>
    </p:spTree>
    <p:extLst>
      <p:ext uri="{BB962C8B-B14F-4D97-AF65-F5344CB8AC3E}">
        <p14:creationId xmlns:p14="http://schemas.microsoft.com/office/powerpoint/2010/main" val="372090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1254" y="5464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Hibernate </a:t>
            </a:r>
            <a:r>
              <a:rPr lang="zh-CN" altLang="en-US" dirty="0" smtClean="0">
                <a:latin typeface="Arial Unicode MS" pitchFamily="34" charset="-122"/>
                <a:ea typeface="Arial Unicode MS" pitchFamily="34" charset="-122"/>
                <a:cs typeface="Arial Unicode MS" pitchFamily="34" charset="-122"/>
              </a:rPr>
              <a:t>与 </a:t>
            </a:r>
            <a:r>
              <a:rPr lang="en-US" altLang="zh-CN" dirty="0" err="1" smtClean="0">
                <a:latin typeface="Arial Unicode MS" pitchFamily="34" charset="-122"/>
                <a:ea typeface="Arial Unicode MS" pitchFamily="34" charset="-122"/>
                <a:cs typeface="Arial Unicode MS" pitchFamily="34" charset="-122"/>
              </a:rPr>
              <a:t>Jdbc</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代码对比</a:t>
            </a:r>
          </a:p>
        </p:txBody>
      </p:sp>
      <p:grpSp>
        <p:nvGrpSpPr>
          <p:cNvPr id="2" name="Group 8"/>
          <p:cNvGrpSpPr>
            <a:grpSpLocks/>
          </p:cNvGrpSpPr>
          <p:nvPr/>
        </p:nvGrpSpPr>
        <p:grpSpPr bwMode="auto">
          <a:xfrm>
            <a:off x="179388" y="1638323"/>
            <a:ext cx="5184775" cy="5148263"/>
            <a:chOff x="158" y="822"/>
            <a:chExt cx="3266" cy="3243"/>
          </a:xfrm>
        </p:grpSpPr>
        <p:pic>
          <p:nvPicPr>
            <p:cNvPr id="12294" name="Picture 6"/>
            <p:cNvPicPr>
              <a:picLocks noChangeAspect="1" noChangeArrowheads="1"/>
            </p:cNvPicPr>
            <p:nvPr/>
          </p:nvPicPr>
          <p:blipFill>
            <a:blip r:embed="rId2"/>
            <a:srcRect/>
            <a:stretch>
              <a:fillRect/>
            </a:stretch>
          </p:blipFill>
          <p:spPr bwMode="auto">
            <a:xfrm>
              <a:off x="158" y="822"/>
              <a:ext cx="3266" cy="3243"/>
            </a:xfrm>
            <a:prstGeom prst="rect">
              <a:avLst/>
            </a:prstGeom>
            <a:noFill/>
            <a:ln w="9525">
              <a:solidFill>
                <a:srgbClr val="FF3300"/>
              </a:solidFill>
              <a:miter lim="800000"/>
              <a:headEnd/>
              <a:tailEnd/>
            </a:ln>
          </p:spPr>
        </p:pic>
        <p:sp>
          <p:nvSpPr>
            <p:cNvPr id="12295" name="Line 7"/>
            <p:cNvSpPr>
              <a:spLocks noChangeShapeType="1"/>
            </p:cNvSpPr>
            <p:nvPr/>
          </p:nvSpPr>
          <p:spPr bwMode="auto">
            <a:xfrm>
              <a:off x="158" y="1344"/>
              <a:ext cx="3266" cy="0"/>
            </a:xfrm>
            <a:prstGeom prst="line">
              <a:avLst/>
            </a:prstGeom>
            <a:noFill/>
            <a:ln w="9525">
              <a:solidFill>
                <a:srgbClr val="FF3300"/>
              </a:solidFill>
              <a:round/>
              <a:headEnd/>
              <a:tailEnd/>
            </a:ln>
          </p:spPr>
          <p:txBody>
            <a:bodyPr/>
            <a:lstStyle/>
            <a:p>
              <a:endParaRPr lang="zh-CN" altLang="en-US"/>
            </a:p>
          </p:txBody>
        </p:sp>
      </p:grpSp>
      <p:sp>
        <p:nvSpPr>
          <p:cNvPr id="12292" name="Text Box 9"/>
          <p:cNvSpPr txBox="1">
            <a:spLocks noChangeArrowheads="1"/>
          </p:cNvSpPr>
          <p:nvPr/>
        </p:nvSpPr>
        <p:spPr bwMode="auto">
          <a:xfrm>
            <a:off x="5795963" y="1746273"/>
            <a:ext cx="3024187" cy="519113"/>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实现</a:t>
            </a:r>
          </a:p>
        </p:txBody>
      </p:sp>
      <p:sp>
        <p:nvSpPr>
          <p:cNvPr id="12293" name="Text Box 10"/>
          <p:cNvSpPr txBox="1">
            <a:spLocks noChangeArrowheads="1"/>
          </p:cNvSpPr>
          <p:nvPr/>
        </p:nvSpPr>
        <p:spPr bwMode="auto">
          <a:xfrm>
            <a:off x="5795963" y="4122761"/>
            <a:ext cx="2663825" cy="519112"/>
          </a:xfrm>
          <a:prstGeom prst="rect">
            <a:avLst/>
          </a:prstGeom>
          <a:noFill/>
          <a:ln w="9525">
            <a:noFill/>
            <a:miter lim="800000"/>
            <a:headEnd/>
            <a:tailEnd/>
          </a:ln>
        </p:spPr>
        <p:txBody>
          <a:bodyPr>
            <a:spAutoFit/>
          </a:bodyPr>
          <a:lstStyle/>
          <a:p>
            <a:pPr>
              <a:spcBef>
                <a:spcPct val="50000"/>
              </a:spcBef>
            </a:pP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实现</a:t>
            </a:r>
          </a:p>
        </p:txBody>
      </p:sp>
    </p:spTree>
    <p:extLst>
      <p:ext uri="{BB962C8B-B14F-4D97-AF65-F5344CB8AC3E}">
        <p14:creationId xmlns:p14="http://schemas.microsoft.com/office/powerpoint/2010/main" val="1838629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54868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单向 </a:t>
            </a:r>
            <a:r>
              <a:rPr lang="en-US" altLang="zh-CN" dirty="0" smtClean="0">
                <a:latin typeface="Arial Unicode MS" pitchFamily="34" charset="-122"/>
                <a:ea typeface="Arial Unicode MS" pitchFamily="34" charset="-122"/>
                <a:cs typeface="Arial Unicode MS" pitchFamily="34" charset="-122"/>
              </a:rPr>
              <a:t>n-1</a:t>
            </a:r>
          </a:p>
        </p:txBody>
      </p:sp>
      <p:sp>
        <p:nvSpPr>
          <p:cNvPr id="38915" name="Rectangle 3"/>
          <p:cNvSpPr>
            <a:spLocks noGrp="1" noChangeArrowheads="1"/>
          </p:cNvSpPr>
          <p:nvPr>
            <p:ph type="body" idx="1"/>
          </p:nvPr>
        </p:nvSpPr>
        <p:spPr>
          <a:xfrm>
            <a:off x="144463" y="1628180"/>
            <a:ext cx="8748712" cy="1081088"/>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显然无法直接用 </a:t>
            </a:r>
            <a:r>
              <a:rPr lang="en-US" altLang="zh-CN" sz="2400" dirty="0" smtClean="0">
                <a:latin typeface="Arial Unicode MS" pitchFamily="34" charset="-122"/>
                <a:ea typeface="Arial Unicode MS" pitchFamily="34" charset="-122"/>
                <a:cs typeface="Arial Unicode MS" pitchFamily="34" charset="-122"/>
              </a:rPr>
              <a:t>property </a:t>
            </a:r>
            <a:r>
              <a:rPr lang="zh-CN" altLang="en-US" sz="2400" dirty="0" smtClean="0">
                <a:latin typeface="Arial Unicode MS" pitchFamily="34" charset="-122"/>
                <a:ea typeface="Arial Unicode MS" pitchFamily="34" charset="-122"/>
                <a:cs typeface="Arial Unicode MS" pitchFamily="34" charset="-122"/>
              </a:rPr>
              <a:t>映射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p>
          <a:p>
            <a:pPr eaLnBrk="1" hangingPunct="1"/>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&lt;many-to-one&gt; </a:t>
            </a:r>
            <a:r>
              <a:rPr lang="zh-CN" altLang="en-US" sz="2400" dirty="0" smtClean="0">
                <a:latin typeface="Arial Unicode MS" pitchFamily="34" charset="-122"/>
                <a:ea typeface="Arial Unicode MS" pitchFamily="34" charset="-122"/>
                <a:cs typeface="Arial Unicode MS" pitchFamily="34" charset="-122"/>
              </a:rPr>
              <a:t>元素来映射多对一关联关系</a:t>
            </a:r>
          </a:p>
        </p:txBody>
      </p:sp>
      <p:pic>
        <p:nvPicPr>
          <p:cNvPr id="38916" name="Picture 6"/>
          <p:cNvPicPr>
            <a:picLocks noChangeAspect="1" noChangeArrowheads="1"/>
          </p:cNvPicPr>
          <p:nvPr/>
        </p:nvPicPr>
        <p:blipFill>
          <a:blip r:embed="rId2"/>
          <a:srcRect/>
          <a:stretch>
            <a:fillRect/>
          </a:stretch>
        </p:blipFill>
        <p:spPr bwMode="auto">
          <a:xfrm>
            <a:off x="611188" y="2696568"/>
            <a:ext cx="2808287" cy="1262062"/>
          </a:xfrm>
          <a:prstGeom prst="rect">
            <a:avLst/>
          </a:prstGeom>
          <a:noFill/>
          <a:ln w="9525">
            <a:noFill/>
            <a:miter lim="800000"/>
            <a:headEnd/>
            <a:tailEnd/>
          </a:ln>
        </p:spPr>
      </p:pic>
    </p:spTree>
    <p:extLst>
      <p:ext uri="{BB962C8B-B14F-4D97-AF65-F5344CB8AC3E}">
        <p14:creationId xmlns:p14="http://schemas.microsoft.com/office/powerpoint/2010/main" val="2903943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48580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many-to-one</a:t>
            </a:r>
          </a:p>
        </p:txBody>
      </p:sp>
      <p:pic>
        <p:nvPicPr>
          <p:cNvPr id="39939" name="Picture 9"/>
          <p:cNvPicPr>
            <a:picLocks noChangeAspect="1" noChangeArrowheads="1"/>
          </p:cNvPicPr>
          <p:nvPr/>
        </p:nvPicPr>
        <p:blipFill>
          <a:blip r:embed="rId2"/>
          <a:srcRect/>
          <a:stretch>
            <a:fillRect/>
          </a:stretch>
        </p:blipFill>
        <p:spPr bwMode="auto">
          <a:xfrm>
            <a:off x="355501" y="1052513"/>
            <a:ext cx="2200275" cy="5472112"/>
          </a:xfrm>
          <a:prstGeom prst="rect">
            <a:avLst/>
          </a:prstGeom>
          <a:noFill/>
          <a:ln w="9525">
            <a:noFill/>
            <a:miter lim="800000"/>
            <a:headEnd/>
            <a:tailEnd/>
          </a:ln>
        </p:spPr>
      </p:pic>
      <p:sp>
        <p:nvSpPr>
          <p:cNvPr id="39940" name="Rectangle 10"/>
          <p:cNvSpPr>
            <a:spLocks noChangeArrowheads="1"/>
          </p:cNvSpPr>
          <p:nvPr/>
        </p:nvSpPr>
        <p:spPr bwMode="auto">
          <a:xfrm>
            <a:off x="2627313" y="1629668"/>
            <a:ext cx="6264275" cy="15113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dirty="0">
                <a:latin typeface="Arial Unicode MS" pitchFamily="34" charset="-122"/>
                <a:ea typeface="Arial Unicode MS" pitchFamily="34" charset="-122"/>
                <a:cs typeface="Arial Unicode MS" pitchFamily="34" charset="-122"/>
              </a:rPr>
              <a:t>&lt;many-to-one&gt; </a:t>
            </a:r>
            <a:r>
              <a:rPr lang="en-US" altLang="en-US" sz="2000" b="1" dirty="0" err="1">
                <a:latin typeface="Arial Unicode MS" pitchFamily="34" charset="-122"/>
                <a:ea typeface="Arial Unicode MS" pitchFamily="34" charset="-122"/>
                <a:cs typeface="Arial Unicode MS" pitchFamily="34" charset="-122"/>
              </a:rPr>
              <a:t>元素来映射组成关系</a:t>
            </a:r>
            <a:endParaRPr lang="zh-CN" altLang="en-US" sz="2000" b="1" dirty="0">
              <a:latin typeface="Arial Unicode MS" pitchFamily="34" charset="-122"/>
              <a:ea typeface="Arial Unicode MS" pitchFamily="34" charset="-122"/>
              <a:cs typeface="Arial Unicode MS" pitchFamily="34" charset="-122"/>
            </a:endParaRP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name: </a:t>
            </a:r>
            <a:r>
              <a:rPr lang="zh-CN" altLang="en-US" sz="1800" b="1" dirty="0">
                <a:latin typeface="Arial Unicode MS" pitchFamily="34" charset="-122"/>
                <a:ea typeface="Arial Unicode MS" pitchFamily="34" charset="-122"/>
                <a:cs typeface="Arial Unicode MS" pitchFamily="34" charset="-122"/>
              </a:rPr>
              <a:t>设定待映射的持久化类的属性的名字</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column: </a:t>
            </a:r>
            <a:r>
              <a:rPr lang="zh-CN" altLang="en-US" sz="1800" b="1" dirty="0">
                <a:latin typeface="Arial Unicode MS" pitchFamily="34" charset="-122"/>
                <a:ea typeface="Arial Unicode MS" pitchFamily="34" charset="-122"/>
                <a:cs typeface="Arial Unicode MS" pitchFamily="34" charset="-122"/>
              </a:rPr>
              <a:t>设定和持久化类的属性对应的表的外键</a:t>
            </a:r>
          </a:p>
          <a:p>
            <a:pPr marL="742950" lvl="1" indent="-285750">
              <a:spcBef>
                <a:spcPct val="20000"/>
              </a:spcBef>
              <a:buFontTx/>
              <a:buChar char="–"/>
            </a:pPr>
            <a:r>
              <a:rPr lang="en-US" altLang="zh-CN" sz="1800" b="1" dirty="0">
                <a:latin typeface="Arial Unicode MS" pitchFamily="34" charset="-122"/>
                <a:ea typeface="Arial Unicode MS" pitchFamily="34" charset="-122"/>
                <a:cs typeface="Arial Unicode MS" pitchFamily="34" charset="-122"/>
              </a:rPr>
              <a:t>class</a:t>
            </a:r>
            <a:r>
              <a:rPr lang="zh-CN" altLang="en-US" sz="1800" b="1" dirty="0">
                <a:latin typeface="Arial Unicode MS" pitchFamily="34" charset="-122"/>
                <a:ea typeface="Arial Unicode MS" pitchFamily="34" charset="-122"/>
                <a:cs typeface="Arial Unicode MS" pitchFamily="34" charset="-122"/>
              </a:rPr>
              <a:t>：设定待映射的持久化类的属性的类型</a:t>
            </a:r>
          </a:p>
          <a:p>
            <a:pPr marL="742950" lvl="1" indent="-285750">
              <a:spcBef>
                <a:spcPct val="20000"/>
              </a:spcBef>
              <a:buFontTx/>
              <a:buChar char="–"/>
            </a:pPr>
            <a:endParaRPr lang="en-US" altLang="zh-CN" sz="1800" b="1" dirty="0">
              <a:latin typeface="Arial Unicode MS" pitchFamily="34" charset="-122"/>
              <a:ea typeface="Arial Unicode MS" pitchFamily="34" charset="-122"/>
              <a:cs typeface="Arial Unicode MS" pitchFamily="34" charset="-122"/>
            </a:endParaRPr>
          </a:p>
        </p:txBody>
      </p:sp>
      <p:sp>
        <p:nvSpPr>
          <p:cNvPr id="39941" name="Oval 11"/>
          <p:cNvSpPr>
            <a:spLocks noChangeArrowheads="1"/>
          </p:cNvSpPr>
          <p:nvPr/>
        </p:nvSpPr>
        <p:spPr bwMode="auto">
          <a:xfrm>
            <a:off x="1258789" y="2109788"/>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39942" name="Oval 14"/>
          <p:cNvSpPr>
            <a:spLocks noChangeArrowheads="1"/>
          </p:cNvSpPr>
          <p:nvPr/>
        </p:nvSpPr>
        <p:spPr bwMode="auto">
          <a:xfrm>
            <a:off x="1127026" y="1125538"/>
            <a:ext cx="144463" cy="144462"/>
          </a:xfrm>
          <a:prstGeom prst="ellipse">
            <a:avLst/>
          </a:prstGeom>
          <a:solidFill>
            <a:srgbClr val="FF3300"/>
          </a:solidFill>
          <a:ln w="9525">
            <a:noFill/>
            <a:round/>
            <a:headEnd/>
            <a:tailEnd/>
          </a:ln>
        </p:spPr>
        <p:txBody>
          <a:bodyPr wrap="none" anchor="ctr"/>
          <a:lstStyle/>
          <a:p>
            <a:endParaRPr lang="zh-CN" altLang="en-US"/>
          </a:p>
        </p:txBody>
      </p:sp>
      <p:sp>
        <p:nvSpPr>
          <p:cNvPr id="39943" name="Oval 15"/>
          <p:cNvSpPr>
            <a:spLocks noChangeArrowheads="1"/>
          </p:cNvSpPr>
          <p:nvPr/>
        </p:nvSpPr>
        <p:spPr bwMode="auto">
          <a:xfrm>
            <a:off x="1258789" y="1844675"/>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39944" name="Oval 16"/>
          <p:cNvSpPr>
            <a:spLocks noChangeArrowheads="1"/>
          </p:cNvSpPr>
          <p:nvPr/>
        </p:nvSpPr>
        <p:spPr bwMode="auto">
          <a:xfrm>
            <a:off x="1269901" y="1601788"/>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5" name="Oval 17"/>
          <p:cNvSpPr>
            <a:spLocks noChangeArrowheads="1"/>
          </p:cNvSpPr>
          <p:nvPr/>
        </p:nvSpPr>
        <p:spPr bwMode="auto">
          <a:xfrm>
            <a:off x="1725514" y="2852738"/>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39946" name="Oval 18"/>
          <p:cNvSpPr>
            <a:spLocks noChangeArrowheads="1"/>
          </p:cNvSpPr>
          <p:nvPr/>
        </p:nvSpPr>
        <p:spPr bwMode="auto">
          <a:xfrm>
            <a:off x="1714401" y="4076700"/>
            <a:ext cx="144463"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1780868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463225"/>
            <a:ext cx="7772400" cy="1143001"/>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0963" name="Rectangle 3"/>
          <p:cNvSpPr>
            <a:spLocks noGrp="1" noChangeArrowheads="1"/>
          </p:cNvSpPr>
          <p:nvPr>
            <p:ph type="body" idx="1"/>
          </p:nvPr>
        </p:nvSpPr>
        <p:spPr>
          <a:xfrm>
            <a:off x="250825" y="1595113"/>
            <a:ext cx="8424863" cy="5256213"/>
          </a:xfrm>
        </p:spPr>
        <p:txBody>
          <a:bodyPr/>
          <a:lstStyle/>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与 双向 </a:t>
            </a:r>
            <a:r>
              <a:rPr lang="en-US" altLang="zh-CN" sz="2400" dirty="0" smtClean="0">
                <a:latin typeface="Arial Unicode MS" pitchFamily="34" charset="-122"/>
                <a:ea typeface="Arial Unicode MS" pitchFamily="34" charset="-122"/>
                <a:cs typeface="Arial Unicode MS" pitchFamily="34" charset="-122"/>
              </a:rPr>
              <a:t>n-1 </a:t>
            </a:r>
            <a:r>
              <a:rPr lang="zh-CN" altLang="en-US" sz="2400" dirty="0" smtClean="0">
                <a:latin typeface="Arial Unicode MS" pitchFamily="34" charset="-122"/>
                <a:ea typeface="Arial Unicode MS" pitchFamily="34" charset="-122"/>
                <a:cs typeface="Arial Unicode MS" pitchFamily="34" charset="-122"/>
              </a:rPr>
              <a:t>是完全相同的两种情形</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双向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需要在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的一端可以访问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的一端</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反之依然</a:t>
            </a:r>
            <a:r>
              <a:rPr lang="en-US" altLang="zh-CN" sz="2400" dirty="0" smtClean="0">
                <a:latin typeface="Arial Unicode MS" pitchFamily="34" charset="-122"/>
                <a:ea typeface="Arial Unicode MS" pitchFamily="34" charset="-122"/>
                <a:cs typeface="Arial Unicode MS" pitchFamily="34" charset="-122"/>
              </a:rPr>
              <a:t>.</a:t>
            </a: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域模型</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到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的多对一双向关联需要在</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类中定义一个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而在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类中需定义存放 </a:t>
            </a:r>
            <a:r>
              <a:rPr lang="en-US" altLang="zh-CN" sz="2400" dirty="0" smtClean="0">
                <a:latin typeface="Arial Unicode MS" pitchFamily="34" charset="-122"/>
                <a:ea typeface="Arial Unicode MS" pitchFamily="34" charset="-122"/>
                <a:cs typeface="Arial Unicode MS" pitchFamily="34" charset="-122"/>
              </a:rPr>
              <a:t>Order </a:t>
            </a:r>
            <a:r>
              <a:rPr lang="zh-CN" altLang="en-US" sz="2400" dirty="0" smtClean="0">
                <a:latin typeface="Arial Unicode MS" pitchFamily="34" charset="-122"/>
                <a:ea typeface="Arial Unicode MS" pitchFamily="34" charset="-122"/>
                <a:cs typeface="Arial Unicode MS" pitchFamily="34" charset="-122"/>
              </a:rPr>
              <a:t>对象的集合属性</a:t>
            </a: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90000"/>
              </a:lnSpc>
            </a:pPr>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:ORDERS </a:t>
            </a:r>
            <a:r>
              <a:rPr lang="zh-CN" altLang="en-US" sz="2400" dirty="0" smtClean="0">
                <a:latin typeface="Arial Unicode MS" pitchFamily="34" charset="-122"/>
                <a:ea typeface="Arial Unicode MS" pitchFamily="34" charset="-122"/>
                <a:cs typeface="Arial Unicode MS" pitchFamily="34" charset="-122"/>
              </a:rPr>
              <a:t>表中的 </a:t>
            </a:r>
            <a:r>
              <a:rPr lang="en-US" altLang="zh-CN" sz="2400" dirty="0" smtClean="0">
                <a:latin typeface="Arial Unicode MS" pitchFamily="34" charset="-122"/>
                <a:ea typeface="Arial Unicode MS" pitchFamily="34" charset="-122"/>
                <a:cs typeface="Arial Unicode MS" pitchFamily="34" charset="-122"/>
              </a:rPr>
              <a:t>CUSTOMER_ID </a:t>
            </a:r>
            <a:r>
              <a:rPr lang="zh-CN" altLang="en-US" sz="2400" dirty="0" smtClean="0">
                <a:latin typeface="Arial Unicode MS" pitchFamily="34" charset="-122"/>
                <a:ea typeface="Arial Unicode MS" pitchFamily="34" charset="-122"/>
                <a:cs typeface="Arial Unicode MS" pitchFamily="34" charset="-122"/>
              </a:rPr>
              <a:t>参照 </a:t>
            </a:r>
            <a:r>
              <a:rPr lang="en-US" altLang="zh-CN" sz="2400" dirty="0" smtClean="0">
                <a:latin typeface="Arial Unicode MS" pitchFamily="34" charset="-122"/>
                <a:ea typeface="Arial Unicode MS" pitchFamily="34" charset="-122"/>
                <a:cs typeface="Arial Unicode MS" pitchFamily="34" charset="-122"/>
              </a:rPr>
              <a:t>CUSTOMER </a:t>
            </a:r>
            <a:r>
              <a:rPr lang="zh-CN" altLang="en-US" sz="2400" dirty="0" smtClean="0">
                <a:latin typeface="Arial Unicode MS" pitchFamily="34" charset="-122"/>
                <a:ea typeface="Arial Unicode MS" pitchFamily="34" charset="-122"/>
                <a:cs typeface="Arial Unicode MS" pitchFamily="34" charset="-122"/>
              </a:rPr>
              <a:t>表的主键</a:t>
            </a:r>
          </a:p>
          <a:p>
            <a:pPr eaLnBrk="1" hangingPunct="1">
              <a:lnSpc>
                <a:spcPct val="90000"/>
              </a:lnSpc>
            </a:pPr>
            <a:endParaRPr lang="en-US" altLang="zh-CN" sz="2400" dirty="0" smtClean="0">
              <a:latin typeface="Arial Unicode MS" pitchFamily="34" charset="-122"/>
              <a:ea typeface="Arial Unicode MS" pitchFamily="34" charset="-122"/>
              <a:cs typeface="Arial Unicode MS" pitchFamily="34" charset="-122"/>
            </a:endParaRPr>
          </a:p>
        </p:txBody>
      </p:sp>
      <p:pic>
        <p:nvPicPr>
          <p:cNvPr id="40964" name="Picture 4"/>
          <p:cNvPicPr>
            <a:picLocks noChangeAspect="1" noChangeArrowheads="1"/>
          </p:cNvPicPr>
          <p:nvPr/>
        </p:nvPicPr>
        <p:blipFill>
          <a:blip r:embed="rId2"/>
          <a:srcRect/>
          <a:stretch>
            <a:fillRect/>
          </a:stretch>
        </p:blipFill>
        <p:spPr bwMode="auto">
          <a:xfrm>
            <a:off x="714348" y="3463621"/>
            <a:ext cx="3960813" cy="1111250"/>
          </a:xfrm>
          <a:prstGeom prst="rect">
            <a:avLst/>
          </a:prstGeom>
          <a:noFill/>
          <a:ln w="9525">
            <a:noFill/>
            <a:miter lim="800000"/>
            <a:headEnd/>
            <a:tailEnd/>
          </a:ln>
        </p:spPr>
      </p:pic>
      <p:sp>
        <p:nvSpPr>
          <p:cNvPr id="40965" name="Text Box 5"/>
          <p:cNvSpPr txBox="1">
            <a:spLocks noChangeArrowheads="1"/>
          </p:cNvSpPr>
          <p:nvPr/>
        </p:nvSpPr>
        <p:spPr bwMode="auto">
          <a:xfrm>
            <a:off x="714348" y="6321141"/>
            <a:ext cx="1439862" cy="336550"/>
          </a:xfrm>
          <a:prstGeom prst="rect">
            <a:avLst/>
          </a:prstGeom>
          <a:noFill/>
          <a:ln w="9525">
            <a:noFill/>
            <a:miter lim="800000"/>
            <a:headEnd/>
            <a:tailEnd/>
          </a:ln>
        </p:spPr>
        <p:txBody>
          <a:bodyPr>
            <a:spAutoFit/>
          </a:bodyPr>
          <a:lstStyle/>
          <a:p>
            <a:pPr>
              <a:spcBef>
                <a:spcPct val="50000"/>
              </a:spcBef>
            </a:pPr>
            <a:r>
              <a:rPr lang="en-US" altLang="zh-CN" sz="1600" dirty="0"/>
              <a:t>ORDERS </a:t>
            </a:r>
            <a:r>
              <a:rPr lang="zh-CN" altLang="en-US" sz="1600" dirty="0"/>
              <a:t>表</a:t>
            </a:r>
          </a:p>
        </p:txBody>
      </p:sp>
      <p:pic>
        <p:nvPicPr>
          <p:cNvPr id="40966" name="Picture 6"/>
          <p:cNvPicPr>
            <a:picLocks noChangeAspect="1" noChangeArrowheads="1"/>
          </p:cNvPicPr>
          <p:nvPr/>
        </p:nvPicPr>
        <p:blipFill>
          <a:blip r:embed="rId3"/>
          <a:srcRect/>
          <a:stretch>
            <a:fillRect/>
          </a:stretch>
        </p:blipFill>
        <p:spPr bwMode="auto">
          <a:xfrm>
            <a:off x="714348" y="5465459"/>
            <a:ext cx="1655763" cy="798512"/>
          </a:xfrm>
          <a:prstGeom prst="rect">
            <a:avLst/>
          </a:prstGeom>
          <a:noFill/>
          <a:ln w="9525">
            <a:noFill/>
            <a:miter lim="800000"/>
            <a:headEnd/>
            <a:tailEnd/>
          </a:ln>
        </p:spPr>
      </p:pic>
      <p:pic>
        <p:nvPicPr>
          <p:cNvPr id="40967" name="Picture 7"/>
          <p:cNvPicPr>
            <a:picLocks noChangeAspect="1" noChangeArrowheads="1"/>
          </p:cNvPicPr>
          <p:nvPr/>
        </p:nvPicPr>
        <p:blipFill>
          <a:blip r:embed="rId4"/>
          <a:srcRect/>
          <a:stretch>
            <a:fillRect/>
          </a:stretch>
        </p:blipFill>
        <p:spPr bwMode="auto">
          <a:xfrm>
            <a:off x="3667098" y="5970284"/>
            <a:ext cx="865188" cy="492125"/>
          </a:xfrm>
          <a:prstGeom prst="rect">
            <a:avLst/>
          </a:prstGeom>
          <a:noFill/>
          <a:ln w="9525">
            <a:noFill/>
            <a:miter lim="800000"/>
            <a:headEnd/>
            <a:tailEnd/>
          </a:ln>
        </p:spPr>
      </p:pic>
      <p:sp>
        <p:nvSpPr>
          <p:cNvPr id="40968" name="Text Box 8"/>
          <p:cNvSpPr txBox="1">
            <a:spLocks noChangeArrowheads="1"/>
          </p:cNvSpPr>
          <p:nvPr/>
        </p:nvSpPr>
        <p:spPr bwMode="auto">
          <a:xfrm>
            <a:off x="4643438" y="6106827"/>
            <a:ext cx="1728787" cy="336550"/>
          </a:xfrm>
          <a:prstGeom prst="rect">
            <a:avLst/>
          </a:prstGeom>
          <a:noFill/>
          <a:ln w="9525">
            <a:noFill/>
            <a:miter lim="800000"/>
            <a:headEnd/>
            <a:tailEnd/>
          </a:ln>
        </p:spPr>
        <p:txBody>
          <a:bodyPr>
            <a:spAutoFit/>
          </a:bodyPr>
          <a:lstStyle/>
          <a:p>
            <a:pPr>
              <a:spcBef>
                <a:spcPct val="50000"/>
              </a:spcBef>
            </a:pPr>
            <a:r>
              <a:rPr lang="en-US" altLang="zh-CN" sz="1600" dirty="0"/>
              <a:t>CUSTOMERS </a:t>
            </a:r>
            <a:r>
              <a:rPr lang="zh-CN" altLang="en-US" sz="1600" dirty="0"/>
              <a:t>表</a:t>
            </a:r>
          </a:p>
        </p:txBody>
      </p:sp>
      <p:cxnSp>
        <p:nvCxnSpPr>
          <p:cNvPr id="10" name="直接箭头连接符 9"/>
          <p:cNvCxnSpPr/>
          <p:nvPr/>
        </p:nvCxnSpPr>
        <p:spPr>
          <a:xfrm>
            <a:off x="2214546" y="610682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2837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501900"/>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1987" name="Rectangle 3"/>
          <p:cNvSpPr>
            <a:spLocks noGrp="1" noChangeArrowheads="1"/>
          </p:cNvSpPr>
          <p:nvPr>
            <p:ph type="body" idx="1"/>
          </p:nvPr>
        </p:nvSpPr>
        <p:spPr>
          <a:xfrm>
            <a:off x="107950" y="1502032"/>
            <a:ext cx="8856663" cy="3887787"/>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Session </a:t>
            </a:r>
            <a:r>
              <a:rPr lang="zh-CN" altLang="en-US" sz="2400" dirty="0" smtClean="0">
                <a:latin typeface="Arial Unicode MS" pitchFamily="34" charset="-122"/>
                <a:ea typeface="Arial Unicode MS" pitchFamily="34" charset="-122"/>
                <a:cs typeface="Arial Unicode MS" pitchFamily="34" charset="-122"/>
              </a:rPr>
              <a:t>从数据库中加载 </a:t>
            </a:r>
            <a:r>
              <a:rPr lang="en-US" altLang="zh-CN" sz="2400" dirty="0" smtClean="0">
                <a:latin typeface="Arial Unicode MS" pitchFamily="34" charset="-122"/>
                <a:ea typeface="Arial Unicode MS" pitchFamily="34" charset="-122"/>
                <a:cs typeface="Arial Unicode MS" pitchFamily="34" charset="-122"/>
              </a:rPr>
              <a:t>Java </a:t>
            </a:r>
            <a:r>
              <a:rPr lang="zh-CN" altLang="en-US" sz="2400" dirty="0" smtClean="0">
                <a:latin typeface="Arial Unicode MS" pitchFamily="34" charset="-122"/>
                <a:ea typeface="Arial Unicode MS" pitchFamily="34" charset="-122"/>
                <a:cs typeface="Arial Unicode MS" pitchFamily="34" charset="-122"/>
              </a:rPr>
              <a:t>集合时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创建的是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内置集合类的实例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因此</a:t>
            </a:r>
            <a:r>
              <a:rPr lang="zh-CN" altLang="en-US" sz="2400" b="1" dirty="0" smtClean="0">
                <a:solidFill>
                  <a:srgbClr val="FF0000"/>
                </a:solidFill>
                <a:latin typeface="Arial Unicode MS" pitchFamily="34" charset="-122"/>
                <a:ea typeface="Arial Unicode MS" pitchFamily="34" charset="-122"/>
                <a:cs typeface="Arial Unicode MS" pitchFamily="34" charset="-122"/>
              </a:rPr>
              <a:t>在持久化类中定义集合属性时必须把属性声明为 </a:t>
            </a:r>
            <a:r>
              <a:rPr lang="en-US" altLang="zh-CN" sz="2400" b="1" dirty="0" smtClean="0">
                <a:solidFill>
                  <a:srgbClr val="FF0000"/>
                </a:solidFill>
                <a:latin typeface="Arial Unicode MS" pitchFamily="34" charset="-122"/>
                <a:ea typeface="Arial Unicode MS" pitchFamily="34" charset="-122"/>
                <a:cs typeface="Arial Unicode MS" pitchFamily="34" charset="-122"/>
              </a:rPr>
              <a:t>Java </a:t>
            </a:r>
            <a:r>
              <a:rPr lang="zh-CN" altLang="en-US" sz="2400" b="1" dirty="0" smtClean="0">
                <a:solidFill>
                  <a:srgbClr val="FF0000"/>
                </a:solidFill>
                <a:latin typeface="Arial Unicode MS" pitchFamily="34" charset="-122"/>
                <a:ea typeface="Arial Unicode MS" pitchFamily="34" charset="-122"/>
                <a:cs typeface="Arial Unicode MS" pitchFamily="34" charset="-122"/>
              </a:rPr>
              <a:t>接口类型</a:t>
            </a:r>
          </a:p>
          <a:p>
            <a:pPr lvl="1" eaLnBrk="1" hangingPunct="1"/>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的内置集合类具有集合代理功能</a:t>
            </a:r>
            <a:r>
              <a:rPr lang="en-US" altLang="zh-CN" sz="2000" dirty="0" smtClean="0">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支持延迟检索策略</a:t>
            </a:r>
          </a:p>
          <a:p>
            <a:pPr lvl="1" eaLnBrk="1" hangingPunct="1"/>
            <a:r>
              <a:rPr lang="zh-CN" altLang="en-US" sz="2000" dirty="0" smtClean="0">
                <a:latin typeface="Arial Unicode MS" pitchFamily="34" charset="-122"/>
                <a:ea typeface="Arial Unicode MS" pitchFamily="34" charset="-122"/>
                <a:cs typeface="Arial Unicode MS" pitchFamily="34" charset="-122"/>
              </a:rPr>
              <a:t>事实上</a:t>
            </a:r>
            <a:r>
              <a:rPr lang="en-US" altLang="zh-CN" sz="2000" dirty="0" smtClean="0">
                <a:latin typeface="Arial Unicode MS" pitchFamily="34" charset="-122"/>
                <a:ea typeface="Arial Unicode MS" pitchFamily="34" charset="-122"/>
                <a:cs typeface="Arial Unicode MS" pitchFamily="34" charset="-122"/>
              </a:rPr>
              <a:t>, Hibernate </a:t>
            </a:r>
            <a:r>
              <a:rPr lang="zh-CN" altLang="en-US" sz="2000" dirty="0" smtClean="0">
                <a:latin typeface="Arial Unicode MS" pitchFamily="34" charset="-122"/>
                <a:ea typeface="Arial Unicode MS" pitchFamily="34" charset="-122"/>
                <a:cs typeface="Arial Unicode MS" pitchFamily="34" charset="-122"/>
              </a:rPr>
              <a:t>的内置集合类封装了 </a:t>
            </a:r>
            <a:r>
              <a:rPr lang="en-US" altLang="zh-CN" sz="2000" dirty="0" smtClean="0">
                <a:latin typeface="Arial Unicode MS" pitchFamily="34" charset="-122"/>
                <a:ea typeface="Arial Unicode MS" pitchFamily="34" charset="-122"/>
                <a:cs typeface="Arial Unicode MS" pitchFamily="34" charset="-122"/>
              </a:rPr>
              <a:t>JDK </a:t>
            </a:r>
            <a:r>
              <a:rPr lang="zh-CN" altLang="en-US" sz="2000" dirty="0" smtClean="0">
                <a:latin typeface="Arial Unicode MS" pitchFamily="34" charset="-122"/>
                <a:ea typeface="Arial Unicode MS" pitchFamily="34" charset="-122"/>
                <a:cs typeface="Arial Unicode MS" pitchFamily="34" charset="-122"/>
              </a:rPr>
              <a:t>中的集合类</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这使得 </a:t>
            </a:r>
            <a:r>
              <a:rPr lang="en-US" altLang="zh-CN" sz="2000" dirty="0" smtClean="0">
                <a:latin typeface="Arial Unicode MS" pitchFamily="34" charset="-122"/>
                <a:ea typeface="Arial Unicode MS" pitchFamily="34" charset="-122"/>
                <a:cs typeface="Arial Unicode MS" pitchFamily="34" charset="-122"/>
              </a:rPr>
              <a:t>Hibernate </a:t>
            </a:r>
            <a:r>
              <a:rPr lang="zh-CN" altLang="en-US" sz="2000" dirty="0" smtClean="0">
                <a:latin typeface="Arial Unicode MS" pitchFamily="34" charset="-122"/>
                <a:ea typeface="Arial Unicode MS" pitchFamily="34" charset="-122"/>
                <a:cs typeface="Arial Unicode MS" pitchFamily="34" charset="-122"/>
              </a:rPr>
              <a:t>能够对缓存中的集合对象进行脏检查</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按照集合对象的状态来同步更新数据库。</a:t>
            </a:r>
          </a:p>
          <a:p>
            <a:pPr eaLnBrk="1" hangingPunct="1"/>
            <a:r>
              <a:rPr lang="zh-CN" altLang="en-US" sz="2400" dirty="0" smtClean="0">
                <a:latin typeface="Arial Unicode MS" pitchFamily="34" charset="-122"/>
                <a:ea typeface="Arial Unicode MS" pitchFamily="34" charset="-122"/>
                <a:cs typeface="Arial Unicode MS" pitchFamily="34" charset="-122"/>
              </a:rPr>
              <a:t>在定义集合属性时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通常把它初始化为集合实现类的一个实例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这样可以提高程序的健壮性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避免应用程序访问取值为 </a:t>
            </a:r>
            <a:r>
              <a:rPr lang="en-US" altLang="zh-CN" sz="2400" dirty="0" smtClean="0">
                <a:latin typeface="Arial Unicode MS" pitchFamily="34" charset="-122"/>
                <a:ea typeface="Arial Unicode MS" pitchFamily="34" charset="-122"/>
                <a:cs typeface="Arial Unicode MS" pitchFamily="34" charset="-122"/>
              </a:rPr>
              <a:t>null </a:t>
            </a:r>
            <a:r>
              <a:rPr lang="zh-CN" altLang="en-US" sz="2400" dirty="0" smtClean="0">
                <a:latin typeface="Arial Unicode MS" pitchFamily="34" charset="-122"/>
                <a:ea typeface="Arial Unicode MS" pitchFamily="34" charset="-122"/>
                <a:cs typeface="Arial Unicode MS" pitchFamily="34" charset="-122"/>
              </a:rPr>
              <a:t>的集合的方法抛出 </a:t>
            </a:r>
            <a:r>
              <a:rPr lang="en-US" altLang="zh-CN" sz="2400" dirty="0" err="1" smtClean="0">
                <a:latin typeface="Arial Unicode MS" pitchFamily="34" charset="-122"/>
                <a:ea typeface="Arial Unicode MS" pitchFamily="34" charset="-122"/>
                <a:cs typeface="Arial Unicode MS" pitchFamily="34" charset="-122"/>
              </a:rPr>
              <a:t>NullPointerException</a:t>
            </a:r>
            <a:endParaRPr lang="en-US" altLang="zh-CN" sz="2400" dirty="0" smtClean="0">
              <a:latin typeface="Arial Unicode MS" pitchFamily="34" charset="-122"/>
              <a:ea typeface="Arial Unicode MS" pitchFamily="34" charset="-122"/>
              <a:cs typeface="Arial Unicode MS" pitchFamily="34" charset="-122"/>
            </a:endParaRPr>
          </a:p>
        </p:txBody>
      </p:sp>
      <p:pic>
        <p:nvPicPr>
          <p:cNvPr id="41988" name="Picture 4"/>
          <p:cNvPicPr>
            <a:picLocks noChangeAspect="1" noChangeArrowheads="1"/>
          </p:cNvPicPr>
          <p:nvPr/>
        </p:nvPicPr>
        <p:blipFill>
          <a:blip r:embed="rId2"/>
          <a:srcRect/>
          <a:stretch>
            <a:fillRect/>
          </a:stretch>
        </p:blipFill>
        <p:spPr bwMode="auto">
          <a:xfrm>
            <a:off x="684213" y="5300935"/>
            <a:ext cx="4535487" cy="1368425"/>
          </a:xfrm>
          <a:prstGeom prst="rect">
            <a:avLst/>
          </a:prstGeom>
          <a:noFill/>
          <a:ln w="9525">
            <a:noFill/>
            <a:miter lim="800000"/>
            <a:headEnd/>
            <a:tailEnd/>
          </a:ln>
        </p:spPr>
      </p:pic>
    </p:spTree>
    <p:extLst>
      <p:ext uri="{BB962C8B-B14F-4D97-AF65-F5344CB8AC3E}">
        <p14:creationId xmlns:p14="http://schemas.microsoft.com/office/powerpoint/2010/main" val="2939634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63385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双向 </a:t>
            </a:r>
            <a:r>
              <a:rPr lang="en-US" altLang="zh-CN" dirty="0" smtClean="0">
                <a:latin typeface="Arial Unicode MS" pitchFamily="34" charset="-122"/>
                <a:ea typeface="Arial Unicode MS" pitchFamily="34" charset="-122"/>
                <a:cs typeface="Arial Unicode MS" pitchFamily="34" charset="-122"/>
              </a:rPr>
              <a:t>1-n</a:t>
            </a:r>
          </a:p>
        </p:txBody>
      </p:sp>
      <p:sp>
        <p:nvSpPr>
          <p:cNvPr id="43011" name="Rectangle 3"/>
          <p:cNvSpPr>
            <a:spLocks noGrp="1" noChangeArrowheads="1"/>
          </p:cNvSpPr>
          <p:nvPr>
            <p:ph type="body" idx="1"/>
          </p:nvPr>
        </p:nvSpPr>
        <p:spPr>
          <a:xfrm>
            <a:off x="250825" y="1737172"/>
            <a:ext cx="8497888" cy="574675"/>
          </a:xfrm>
        </p:spPr>
        <p:txBody>
          <a:bodyPr/>
          <a:lstStyle/>
          <a:p>
            <a:pPr eaLnBrk="1" hangingPunct="1"/>
            <a:r>
              <a:rPr lang="en-US" altLang="zh-CN" sz="2400" smtClean="0">
                <a:latin typeface="Arial Unicode MS" pitchFamily="34" charset="-122"/>
                <a:ea typeface="Arial Unicode MS" pitchFamily="34" charset="-122"/>
                <a:cs typeface="Arial Unicode MS" pitchFamily="34" charset="-122"/>
              </a:rPr>
              <a:t>Hibernate </a:t>
            </a:r>
            <a:r>
              <a:rPr lang="zh-CN" altLang="en-US" sz="2400" smtClean="0">
                <a:latin typeface="Arial Unicode MS" pitchFamily="34" charset="-122"/>
                <a:ea typeface="Arial Unicode MS" pitchFamily="34" charset="-122"/>
                <a:cs typeface="Arial Unicode MS" pitchFamily="34" charset="-122"/>
              </a:rPr>
              <a:t>使用 </a:t>
            </a:r>
            <a:r>
              <a:rPr lang="en-US" altLang="zh-CN" sz="2400" smtClean="0">
                <a:latin typeface="Arial Unicode MS" pitchFamily="34" charset="-122"/>
                <a:ea typeface="Arial Unicode MS" pitchFamily="34" charset="-122"/>
                <a:cs typeface="Arial Unicode MS" pitchFamily="34" charset="-122"/>
              </a:rPr>
              <a:t>&lt;set&gt; </a:t>
            </a:r>
            <a:r>
              <a:rPr lang="zh-CN" altLang="en-US" sz="2400" smtClean="0">
                <a:latin typeface="Arial Unicode MS" pitchFamily="34" charset="-122"/>
                <a:ea typeface="Arial Unicode MS" pitchFamily="34" charset="-122"/>
                <a:cs typeface="Arial Unicode MS" pitchFamily="34" charset="-122"/>
              </a:rPr>
              <a:t>元素来映射 </a:t>
            </a:r>
            <a:r>
              <a:rPr lang="en-US" altLang="zh-CN" sz="2400" smtClean="0">
                <a:latin typeface="Arial Unicode MS" pitchFamily="34" charset="-122"/>
                <a:ea typeface="Arial Unicode MS" pitchFamily="34" charset="-122"/>
                <a:cs typeface="Arial Unicode MS" pitchFamily="34" charset="-122"/>
              </a:rPr>
              <a:t>set </a:t>
            </a:r>
            <a:r>
              <a:rPr lang="zh-CN" altLang="en-US" sz="2400" smtClean="0">
                <a:latin typeface="Arial Unicode MS" pitchFamily="34" charset="-122"/>
                <a:ea typeface="Arial Unicode MS" pitchFamily="34" charset="-122"/>
                <a:cs typeface="Arial Unicode MS" pitchFamily="34" charset="-122"/>
              </a:rPr>
              <a:t>类型的属性</a:t>
            </a:r>
          </a:p>
          <a:p>
            <a:pPr eaLnBrk="1" hangingPunct="1"/>
            <a:endParaRPr lang="en-US" altLang="zh-CN" sz="2400" smtClean="0">
              <a:latin typeface="Arial Unicode MS" pitchFamily="34" charset="-122"/>
              <a:ea typeface="Arial Unicode MS" pitchFamily="34" charset="-122"/>
              <a:cs typeface="Arial Unicode MS" pitchFamily="34" charset="-122"/>
            </a:endParaRPr>
          </a:p>
        </p:txBody>
      </p:sp>
      <p:pic>
        <p:nvPicPr>
          <p:cNvPr id="43012" name="Picture 4"/>
          <p:cNvPicPr>
            <a:picLocks noChangeAspect="1" noChangeArrowheads="1"/>
          </p:cNvPicPr>
          <p:nvPr/>
        </p:nvPicPr>
        <p:blipFill>
          <a:blip r:embed="rId2"/>
          <a:srcRect/>
          <a:stretch>
            <a:fillRect/>
          </a:stretch>
        </p:blipFill>
        <p:spPr bwMode="auto">
          <a:xfrm>
            <a:off x="611188" y="2384872"/>
            <a:ext cx="3671887" cy="900112"/>
          </a:xfrm>
          <a:prstGeom prst="rect">
            <a:avLst/>
          </a:prstGeom>
          <a:noFill/>
          <a:ln w="9525">
            <a:noFill/>
            <a:miter lim="800000"/>
            <a:headEnd/>
            <a:tailEnd/>
          </a:ln>
        </p:spPr>
      </p:pic>
    </p:spTree>
    <p:extLst>
      <p:ext uri="{BB962C8B-B14F-4D97-AF65-F5344CB8AC3E}">
        <p14:creationId xmlns:p14="http://schemas.microsoft.com/office/powerpoint/2010/main" val="2954488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527521"/>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set</a:t>
            </a:r>
          </a:p>
        </p:txBody>
      </p:sp>
      <p:pic>
        <p:nvPicPr>
          <p:cNvPr id="44035" name="Picture 4"/>
          <p:cNvPicPr>
            <a:picLocks noChangeAspect="1" noChangeArrowheads="1"/>
          </p:cNvPicPr>
          <p:nvPr/>
        </p:nvPicPr>
        <p:blipFill>
          <a:blip r:embed="rId2"/>
          <a:srcRect/>
          <a:stretch>
            <a:fillRect/>
          </a:stretch>
        </p:blipFill>
        <p:spPr bwMode="auto">
          <a:xfrm>
            <a:off x="323850" y="1413346"/>
            <a:ext cx="1901825" cy="4679950"/>
          </a:xfrm>
          <a:prstGeom prst="rect">
            <a:avLst/>
          </a:prstGeom>
          <a:noFill/>
          <a:ln w="9525">
            <a:noFill/>
            <a:miter lim="800000"/>
            <a:headEnd/>
            <a:tailEnd/>
          </a:ln>
        </p:spPr>
      </p:pic>
      <p:sp>
        <p:nvSpPr>
          <p:cNvPr id="44036" name="Rectangle 5"/>
          <p:cNvSpPr>
            <a:spLocks noChangeArrowheads="1"/>
          </p:cNvSpPr>
          <p:nvPr/>
        </p:nvSpPr>
        <p:spPr bwMode="auto">
          <a:xfrm>
            <a:off x="2627313" y="1702271"/>
            <a:ext cx="6264275" cy="936625"/>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set</a:t>
            </a:r>
            <a:r>
              <a:rPr lang="en-US" altLang="en-US" sz="2000" b="1">
                <a:latin typeface="Arial Unicode MS" pitchFamily="34" charset="-122"/>
                <a:ea typeface="Arial Unicode MS" pitchFamily="34" charset="-122"/>
                <a:cs typeface="Arial Unicode MS" pitchFamily="34" charset="-122"/>
              </a:rPr>
              <a:t>&gt; 元素来映射</a:t>
            </a:r>
            <a:r>
              <a:rPr lang="zh-CN" altLang="en-US" sz="2000" b="1">
                <a:latin typeface="Arial Unicode MS" pitchFamily="34" charset="-122"/>
                <a:ea typeface="Arial Unicode MS" pitchFamily="34" charset="-122"/>
                <a:cs typeface="Arial Unicode MS" pitchFamily="34" charset="-122"/>
              </a:rPr>
              <a:t>持久化类的 </a:t>
            </a:r>
            <a:r>
              <a:rPr lang="en-US" altLang="zh-CN" sz="2000" b="1">
                <a:latin typeface="Arial Unicode MS" pitchFamily="34" charset="-122"/>
                <a:ea typeface="Arial Unicode MS" pitchFamily="34" charset="-122"/>
                <a:cs typeface="Arial Unicode MS" pitchFamily="34" charset="-122"/>
              </a:rPr>
              <a:t>set </a:t>
            </a:r>
            <a:r>
              <a:rPr lang="zh-CN" altLang="en-US" sz="2000" b="1">
                <a:latin typeface="Arial Unicode MS" pitchFamily="34" charset="-122"/>
                <a:ea typeface="Arial Unicode MS" pitchFamily="34" charset="-122"/>
                <a:cs typeface="Arial Unicode MS" pitchFamily="34" charset="-122"/>
              </a:rPr>
              <a:t>类型的属性</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name: </a:t>
            </a:r>
            <a:r>
              <a:rPr lang="zh-CN" altLang="en-US" sz="1800" b="1">
                <a:latin typeface="Arial Unicode MS" pitchFamily="34" charset="-122"/>
                <a:ea typeface="Arial Unicode MS" pitchFamily="34" charset="-122"/>
                <a:cs typeface="Arial Unicode MS" pitchFamily="34" charset="-122"/>
              </a:rPr>
              <a:t>设定待映射的持久化类的属性的</a:t>
            </a:r>
          </a:p>
        </p:txBody>
      </p:sp>
      <p:sp>
        <p:nvSpPr>
          <p:cNvPr id="44037" name="Oval 6"/>
          <p:cNvSpPr>
            <a:spLocks noChangeArrowheads="1"/>
          </p:cNvSpPr>
          <p:nvPr/>
        </p:nvSpPr>
        <p:spPr bwMode="auto">
          <a:xfrm>
            <a:off x="960438" y="1441921"/>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4038" name="Oval 7"/>
          <p:cNvSpPr>
            <a:spLocks noChangeArrowheads="1"/>
          </p:cNvSpPr>
          <p:nvPr/>
        </p:nvSpPr>
        <p:spPr bwMode="auto">
          <a:xfrm>
            <a:off x="1763713" y="335803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39" name="Oval 8"/>
          <p:cNvSpPr>
            <a:spLocks noChangeArrowheads="1"/>
          </p:cNvSpPr>
          <p:nvPr/>
        </p:nvSpPr>
        <p:spPr bwMode="auto">
          <a:xfrm>
            <a:off x="1476375" y="35739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0" name="Oval 9"/>
          <p:cNvSpPr>
            <a:spLocks noChangeArrowheads="1"/>
          </p:cNvSpPr>
          <p:nvPr/>
        </p:nvSpPr>
        <p:spPr bwMode="auto">
          <a:xfrm>
            <a:off x="1763713" y="5229696"/>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1" name="Oval 10"/>
          <p:cNvSpPr>
            <a:spLocks noChangeArrowheads="1"/>
          </p:cNvSpPr>
          <p:nvPr/>
        </p:nvSpPr>
        <p:spPr bwMode="auto">
          <a:xfrm>
            <a:off x="1309688" y="5485284"/>
            <a:ext cx="144462"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2" name="Oval 12"/>
          <p:cNvSpPr>
            <a:spLocks noChangeArrowheads="1"/>
          </p:cNvSpPr>
          <p:nvPr/>
        </p:nvSpPr>
        <p:spPr bwMode="auto">
          <a:xfrm>
            <a:off x="1531938" y="3131021"/>
            <a:ext cx="144462" cy="144463"/>
          </a:xfrm>
          <a:prstGeom prst="ellipse">
            <a:avLst/>
          </a:prstGeom>
          <a:solidFill>
            <a:srgbClr val="0000FF"/>
          </a:solidFill>
          <a:ln w="9525">
            <a:solidFill>
              <a:schemeClr val="accent1"/>
            </a:solidFill>
            <a:round/>
            <a:headEnd/>
            <a:tailEnd/>
          </a:ln>
        </p:spPr>
        <p:txBody>
          <a:bodyPr wrap="none" anchor="ctr"/>
          <a:lstStyle/>
          <a:p>
            <a:endParaRPr lang="zh-CN" altLang="en-US"/>
          </a:p>
        </p:txBody>
      </p:sp>
      <p:sp>
        <p:nvSpPr>
          <p:cNvPr id="44043" name="Oval 13"/>
          <p:cNvSpPr>
            <a:spLocks noChangeArrowheads="1"/>
          </p:cNvSpPr>
          <p:nvPr/>
        </p:nvSpPr>
        <p:spPr bwMode="auto">
          <a:xfrm>
            <a:off x="1343025" y="1846734"/>
            <a:ext cx="144463" cy="144462"/>
          </a:xfrm>
          <a:prstGeom prst="ellipse">
            <a:avLst/>
          </a:prstGeom>
          <a:solidFill>
            <a:srgbClr val="0000FF"/>
          </a:solidFill>
          <a:ln w="9525">
            <a:solidFill>
              <a:schemeClr val="accent1"/>
            </a:solidFill>
            <a:round/>
            <a:headEnd/>
            <a:tailEnd/>
          </a:ln>
        </p:spPr>
        <p:txBody>
          <a:bodyPr wrap="none" anchor="ctr"/>
          <a:lstStyle/>
          <a:p>
            <a:endParaRPr lang="zh-CN" altLang="en-US"/>
          </a:p>
        </p:txBody>
      </p:sp>
    </p:spTree>
    <p:extLst>
      <p:ext uri="{BB962C8B-B14F-4D97-AF65-F5344CB8AC3E}">
        <p14:creationId xmlns:p14="http://schemas.microsoft.com/office/powerpoint/2010/main" val="40456898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557212"/>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key</a:t>
            </a:r>
          </a:p>
        </p:txBody>
      </p:sp>
      <p:pic>
        <p:nvPicPr>
          <p:cNvPr id="45059" name="Picture 4"/>
          <p:cNvPicPr>
            <a:picLocks noChangeAspect="1" noChangeArrowheads="1"/>
          </p:cNvPicPr>
          <p:nvPr/>
        </p:nvPicPr>
        <p:blipFill>
          <a:blip r:embed="rId2"/>
          <a:srcRect/>
          <a:stretch>
            <a:fillRect/>
          </a:stretch>
        </p:blipFill>
        <p:spPr bwMode="auto">
          <a:xfrm>
            <a:off x="179388" y="1770062"/>
            <a:ext cx="1728787" cy="1516062"/>
          </a:xfrm>
          <a:prstGeom prst="rect">
            <a:avLst/>
          </a:prstGeom>
          <a:noFill/>
          <a:ln w="9525">
            <a:noFill/>
            <a:miter lim="800000"/>
            <a:headEnd/>
            <a:tailEnd/>
          </a:ln>
        </p:spPr>
      </p:pic>
      <p:sp>
        <p:nvSpPr>
          <p:cNvPr id="45060" name="Rectangle 5"/>
          <p:cNvSpPr>
            <a:spLocks noChangeArrowheads="1"/>
          </p:cNvSpPr>
          <p:nvPr/>
        </p:nvSpPr>
        <p:spPr bwMode="auto">
          <a:xfrm>
            <a:off x="2484438" y="1698624"/>
            <a:ext cx="6480175" cy="8636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key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设定与所关联的持久化类对应的表的外键</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column: </a:t>
            </a:r>
            <a:r>
              <a:rPr lang="zh-CN" altLang="en-US" sz="1800" b="1">
                <a:latin typeface="Arial Unicode MS" pitchFamily="34" charset="-122"/>
                <a:ea typeface="Arial Unicode MS" pitchFamily="34" charset="-122"/>
                <a:cs typeface="Arial Unicode MS" pitchFamily="34" charset="-122"/>
              </a:rPr>
              <a:t>指定关联表的外键名</a:t>
            </a:r>
          </a:p>
        </p:txBody>
      </p:sp>
      <p:sp>
        <p:nvSpPr>
          <p:cNvPr id="45061" name="Oval 6"/>
          <p:cNvSpPr>
            <a:spLocks noChangeArrowheads="1"/>
          </p:cNvSpPr>
          <p:nvPr/>
        </p:nvSpPr>
        <p:spPr bwMode="auto">
          <a:xfrm>
            <a:off x="900113" y="1803399"/>
            <a:ext cx="144462" cy="144463"/>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59593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539747"/>
            <a:ext cx="7772400" cy="1143000"/>
          </a:xfrm>
        </p:spPr>
        <p:txBody>
          <a:bodyPr/>
          <a:lstStyle/>
          <a:p>
            <a:pPr eaLnBrk="1" hangingPunct="1"/>
            <a:r>
              <a:rPr lang="en-US" altLang="zh-CN" smtClean="0">
                <a:latin typeface="Arial Unicode MS" pitchFamily="34" charset="-122"/>
                <a:ea typeface="Arial Unicode MS" pitchFamily="34" charset="-122"/>
                <a:cs typeface="Arial Unicode MS" pitchFamily="34" charset="-122"/>
              </a:rPr>
              <a:t>one-to-many</a:t>
            </a:r>
          </a:p>
        </p:txBody>
      </p:sp>
      <p:pic>
        <p:nvPicPr>
          <p:cNvPr id="46083" name="Picture 4"/>
          <p:cNvPicPr>
            <a:picLocks noChangeAspect="1" noChangeArrowheads="1"/>
          </p:cNvPicPr>
          <p:nvPr/>
        </p:nvPicPr>
        <p:blipFill>
          <a:blip r:embed="rId2"/>
          <a:srcRect/>
          <a:stretch>
            <a:fillRect/>
          </a:stretch>
        </p:blipFill>
        <p:spPr bwMode="auto">
          <a:xfrm>
            <a:off x="323850" y="1752597"/>
            <a:ext cx="1368425" cy="1247775"/>
          </a:xfrm>
          <a:prstGeom prst="rect">
            <a:avLst/>
          </a:prstGeom>
          <a:noFill/>
          <a:ln w="9525">
            <a:noFill/>
            <a:miter lim="800000"/>
            <a:headEnd/>
            <a:tailEnd/>
          </a:ln>
        </p:spPr>
      </p:pic>
      <p:sp>
        <p:nvSpPr>
          <p:cNvPr id="46084" name="Rectangle 5"/>
          <p:cNvSpPr>
            <a:spLocks noChangeArrowheads="1"/>
          </p:cNvSpPr>
          <p:nvPr/>
        </p:nvSpPr>
        <p:spPr bwMode="auto">
          <a:xfrm>
            <a:off x="2484438" y="1681159"/>
            <a:ext cx="6480175" cy="1079500"/>
          </a:xfrm>
          <a:prstGeom prst="rect">
            <a:avLst/>
          </a:prstGeom>
          <a:solidFill>
            <a:srgbClr val="CCFFCC"/>
          </a:solidFill>
          <a:ln w="9525">
            <a:noFill/>
            <a:miter lim="800000"/>
            <a:headEnd/>
            <a:tailEnd/>
          </a:ln>
        </p:spPr>
        <p:txBody>
          <a:bodyPr/>
          <a:lstStyle/>
          <a:p>
            <a:pPr marL="342900" indent="-342900">
              <a:spcBef>
                <a:spcPct val="20000"/>
              </a:spcBef>
              <a:buFontTx/>
              <a:buChar char="•"/>
            </a:pPr>
            <a:r>
              <a:rPr lang="en-US" altLang="en-US" sz="2000" b="1">
                <a:latin typeface="Arial Unicode MS" pitchFamily="34" charset="-122"/>
                <a:ea typeface="Arial Unicode MS" pitchFamily="34" charset="-122"/>
                <a:cs typeface="Arial Unicode MS" pitchFamily="34" charset="-122"/>
              </a:rPr>
              <a:t>&lt;</a:t>
            </a:r>
            <a:r>
              <a:rPr lang="en-US" altLang="zh-CN" sz="2000" b="1">
                <a:latin typeface="Arial Unicode MS" pitchFamily="34" charset="-122"/>
                <a:ea typeface="Arial Unicode MS" pitchFamily="34" charset="-122"/>
                <a:cs typeface="Arial Unicode MS" pitchFamily="34" charset="-122"/>
              </a:rPr>
              <a:t>one-to-many</a:t>
            </a:r>
            <a:r>
              <a:rPr lang="en-US" altLang="en-US" sz="2000" b="1">
                <a:latin typeface="Arial Unicode MS" pitchFamily="34" charset="-122"/>
                <a:ea typeface="Arial Unicode MS" pitchFamily="34" charset="-122"/>
                <a:cs typeface="Arial Unicode MS" pitchFamily="34" charset="-122"/>
              </a:rPr>
              <a:t>&gt; 元素</a:t>
            </a:r>
            <a:r>
              <a:rPr lang="zh-CN" altLang="en-US" sz="2000" b="1">
                <a:latin typeface="Arial Unicode MS" pitchFamily="34" charset="-122"/>
                <a:ea typeface="Arial Unicode MS" pitchFamily="34" charset="-122"/>
                <a:cs typeface="Arial Unicode MS" pitchFamily="34" charset="-122"/>
              </a:rPr>
              <a:t>设定集合属性中所关联的持久化类</a:t>
            </a:r>
          </a:p>
          <a:p>
            <a:pPr marL="742950" lvl="1" indent="-285750">
              <a:spcBef>
                <a:spcPct val="20000"/>
              </a:spcBef>
              <a:buFontTx/>
              <a:buChar char="–"/>
            </a:pPr>
            <a:r>
              <a:rPr lang="en-US" altLang="zh-CN" sz="1800" b="1">
                <a:latin typeface="Arial Unicode MS" pitchFamily="34" charset="-122"/>
                <a:ea typeface="Arial Unicode MS" pitchFamily="34" charset="-122"/>
                <a:cs typeface="Arial Unicode MS" pitchFamily="34" charset="-122"/>
              </a:rPr>
              <a:t>class: </a:t>
            </a:r>
            <a:r>
              <a:rPr lang="zh-CN" altLang="en-US" sz="1800" b="1">
                <a:latin typeface="Arial Unicode MS" pitchFamily="34" charset="-122"/>
                <a:ea typeface="Arial Unicode MS" pitchFamily="34" charset="-122"/>
                <a:cs typeface="Arial Unicode MS" pitchFamily="34" charset="-122"/>
              </a:rPr>
              <a:t>指定关联的持久化类的类名</a:t>
            </a:r>
          </a:p>
        </p:txBody>
      </p:sp>
      <p:sp>
        <p:nvSpPr>
          <p:cNvPr id="46085" name="Oval 6"/>
          <p:cNvSpPr>
            <a:spLocks noChangeArrowheads="1"/>
          </p:cNvSpPr>
          <p:nvPr/>
        </p:nvSpPr>
        <p:spPr bwMode="auto">
          <a:xfrm>
            <a:off x="1236663" y="1790697"/>
            <a:ext cx="144462" cy="144462"/>
          </a:xfrm>
          <a:prstGeom prst="ellipse">
            <a:avLst/>
          </a:prstGeom>
          <a:solidFill>
            <a:srgbClr val="FF3300"/>
          </a:solidFill>
          <a:ln w="9525">
            <a:noFill/>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416224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4414" y="214290"/>
            <a:ext cx="6508185" cy="15716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4414" y="5000636"/>
            <a:ext cx="4619625" cy="1581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214414" y="2143116"/>
            <a:ext cx="4095750" cy="1485900"/>
          </a:xfrm>
          <a:prstGeom prst="rect">
            <a:avLst/>
          </a:prstGeom>
          <a:noFill/>
          <a:ln w="9525">
            <a:noFill/>
            <a:miter lim="800000"/>
            <a:headEnd/>
            <a:tailEnd/>
          </a:ln>
          <a:effectLst/>
        </p:spPr>
      </p:pic>
      <p:sp>
        <p:nvSpPr>
          <p:cNvPr id="7" name="圆角矩形 6"/>
          <p:cNvSpPr/>
          <p:nvPr/>
        </p:nvSpPr>
        <p:spPr>
          <a:xfrm>
            <a:off x="4500562" y="4942846"/>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901894" y="27208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5281684" y="545910"/>
            <a:ext cx="3332328" cy="4421875"/>
          </a:xfrm>
          <a:custGeom>
            <a:avLst/>
            <a:gdLst>
              <a:gd name="connsiteX0" fmla="*/ 0 w 3332328"/>
              <a:gd name="connsiteY0" fmla="*/ 4421875 h 4421875"/>
              <a:gd name="connsiteX1" fmla="*/ 3261815 w 3332328"/>
              <a:gd name="connsiteY1" fmla="*/ 2524836 h 4421875"/>
              <a:gd name="connsiteX2" fmla="*/ 423080 w 3332328"/>
              <a:gd name="connsiteY2" fmla="*/ 0 h 4421875"/>
            </a:gdLst>
            <a:ahLst/>
            <a:cxnLst>
              <a:cxn ang="0">
                <a:pos x="connsiteX0" y="connsiteY0"/>
              </a:cxn>
              <a:cxn ang="0">
                <a:pos x="connsiteX1" y="connsiteY1"/>
              </a:cxn>
              <a:cxn ang="0">
                <a:pos x="connsiteX2" y="connsiteY2"/>
              </a:cxn>
            </a:cxnLst>
            <a:rect l="l" t="t" r="r" b="b"/>
            <a:pathLst>
              <a:path w="3332328" h="4421875">
                <a:moveTo>
                  <a:pt x="0" y="4421875"/>
                </a:moveTo>
                <a:cubicBezTo>
                  <a:pt x="1595651" y="3841845"/>
                  <a:pt x="3191302" y="3261815"/>
                  <a:pt x="3261815" y="2524836"/>
                </a:cubicBezTo>
                <a:cubicBezTo>
                  <a:pt x="3332328" y="1787857"/>
                  <a:pt x="1877704" y="893928"/>
                  <a:pt x="42308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圆角矩形 9"/>
          <p:cNvSpPr/>
          <p:nvPr/>
        </p:nvSpPr>
        <p:spPr>
          <a:xfrm>
            <a:off x="2857488" y="2857496"/>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3428992" y="5429264"/>
            <a:ext cx="1428760"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589964" y="3138985"/>
            <a:ext cx="1849272" cy="2374711"/>
          </a:xfrm>
          <a:custGeom>
            <a:avLst/>
            <a:gdLst>
              <a:gd name="connsiteX0" fmla="*/ 1398896 w 1849272"/>
              <a:gd name="connsiteY0" fmla="*/ 0 h 2374711"/>
              <a:gd name="connsiteX1" fmla="*/ 75063 w 1849272"/>
              <a:gd name="connsiteY1" fmla="*/ 1255594 h 2374711"/>
              <a:gd name="connsiteX2" fmla="*/ 1849272 w 1849272"/>
              <a:gd name="connsiteY2" fmla="*/ 2374711 h 2374711"/>
            </a:gdLst>
            <a:ahLst/>
            <a:cxnLst>
              <a:cxn ang="0">
                <a:pos x="connsiteX0" y="connsiteY0"/>
              </a:cxn>
              <a:cxn ang="0">
                <a:pos x="connsiteX1" y="connsiteY1"/>
              </a:cxn>
              <a:cxn ang="0">
                <a:pos x="connsiteX2" y="connsiteY2"/>
              </a:cxn>
            </a:cxnLst>
            <a:rect l="l" t="t" r="r" b="b"/>
            <a:pathLst>
              <a:path w="1849272" h="2374711">
                <a:moveTo>
                  <a:pt x="1398896" y="0"/>
                </a:moveTo>
                <a:cubicBezTo>
                  <a:pt x="699448" y="429904"/>
                  <a:pt x="0" y="859809"/>
                  <a:pt x="75063" y="1255594"/>
                </a:cubicBezTo>
                <a:cubicBezTo>
                  <a:pt x="150126" y="1651379"/>
                  <a:pt x="999699" y="2013045"/>
                  <a:pt x="1849272" y="237471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0573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591136"/>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&lt;set&gt; </a:t>
            </a:r>
            <a:r>
              <a:rPr lang="zh-CN" altLang="en-US" dirty="0" smtClean="0">
                <a:latin typeface="Arial Unicode MS" pitchFamily="34" charset="-122"/>
                <a:ea typeface="Arial Unicode MS" pitchFamily="34" charset="-122"/>
                <a:cs typeface="Arial Unicode MS" pitchFamily="34" charset="-122"/>
              </a:rPr>
              <a:t>元素的 </a:t>
            </a:r>
            <a:r>
              <a:rPr lang="en-US" altLang="zh-CN" dirty="0" smtClean="0">
                <a:latin typeface="Arial Unicode MS" pitchFamily="34" charset="-122"/>
                <a:ea typeface="Arial Unicode MS" pitchFamily="34" charset="-122"/>
                <a:cs typeface="Arial Unicode MS" pitchFamily="34" charset="-122"/>
              </a:rPr>
              <a:t>inverse </a:t>
            </a:r>
            <a:r>
              <a:rPr lang="zh-CN" altLang="en-US" dirty="0" smtClean="0">
                <a:latin typeface="Arial Unicode MS" pitchFamily="34" charset="-122"/>
                <a:ea typeface="Arial Unicode MS" pitchFamily="34" charset="-122"/>
                <a:cs typeface="Arial Unicode MS" pitchFamily="34" charset="-122"/>
              </a:rPr>
              <a:t>属性</a:t>
            </a:r>
          </a:p>
        </p:txBody>
      </p:sp>
      <p:sp>
        <p:nvSpPr>
          <p:cNvPr id="48131" name="Rectangle 3"/>
          <p:cNvSpPr>
            <a:spLocks noGrp="1" noChangeArrowheads="1"/>
          </p:cNvSpPr>
          <p:nvPr>
            <p:ph type="body" idx="1"/>
          </p:nvPr>
        </p:nvSpPr>
        <p:spPr>
          <a:xfrm>
            <a:off x="250825" y="1754773"/>
            <a:ext cx="8497888" cy="4626555"/>
          </a:xfrm>
        </p:spPr>
        <p:txBody>
          <a:bodyPr>
            <a:normAutofit/>
          </a:bodyPr>
          <a:lstStyle/>
          <a:p>
            <a:pPr eaLnBrk="1" hangingPunct="1"/>
            <a:r>
              <a:rPr lang="zh-CN" altLang="en-US" sz="2400" dirty="0" smtClean="0">
                <a:latin typeface="Arial Unicode MS" pitchFamily="34" charset="-122"/>
                <a:ea typeface="Arial Unicode MS" pitchFamily="34" charset="-122"/>
                <a:cs typeface="Arial Unicode MS" pitchFamily="34" charset="-122"/>
              </a:rPr>
              <a:t>在</a:t>
            </a:r>
            <a:r>
              <a:rPr lang="en-US" altLang="zh-CN" sz="2400" dirty="0" smtClean="0">
                <a:latin typeface="Arial Unicode MS" pitchFamily="34" charset="-122"/>
                <a:ea typeface="Arial Unicode MS" pitchFamily="34" charset="-122"/>
                <a:cs typeface="Arial Unicode MS" pitchFamily="34" charset="-122"/>
              </a:rPr>
              <a:t>hibernate</a:t>
            </a:r>
            <a:r>
              <a:rPr lang="zh-CN" altLang="en-US" sz="2400" dirty="0" smtClean="0">
                <a:latin typeface="Arial Unicode MS" pitchFamily="34" charset="-122"/>
                <a:ea typeface="Arial Unicode MS" pitchFamily="34" charset="-122"/>
                <a:cs typeface="Arial Unicode MS" pitchFamily="34" charset="-122"/>
              </a:rPr>
              <a:t>中通过对 </a:t>
            </a:r>
            <a:r>
              <a:rPr lang="en-US" altLang="zh-CN" sz="2400" dirty="0" smtClean="0">
                <a:latin typeface="Arial Unicode MS" pitchFamily="34" charset="-122"/>
                <a:ea typeface="Arial Unicode MS" pitchFamily="34" charset="-122"/>
                <a:cs typeface="Arial Unicode MS" pitchFamily="34" charset="-122"/>
              </a:rPr>
              <a:t>inverse </a:t>
            </a:r>
            <a:r>
              <a:rPr lang="zh-CN" altLang="en-US" sz="2400" dirty="0" smtClean="0">
                <a:latin typeface="Arial Unicode MS" pitchFamily="34" charset="-122"/>
                <a:ea typeface="Arial Unicode MS" pitchFamily="34" charset="-122"/>
                <a:cs typeface="Arial Unicode MS" pitchFamily="34" charset="-122"/>
              </a:rPr>
              <a:t>属性的来决定是由双向关联的哪一方来维护表和表之间的关系</a:t>
            </a:r>
            <a:r>
              <a:rPr lang="en-US" altLang="zh-CN" sz="2400" dirty="0" smtClean="0">
                <a:latin typeface="Arial Unicode MS" pitchFamily="34" charset="-122"/>
                <a:ea typeface="Arial Unicode MS" pitchFamily="34" charset="-122"/>
                <a:cs typeface="Arial Unicode MS" pitchFamily="34" charset="-122"/>
              </a:rPr>
              <a:t>. inverse = false </a:t>
            </a:r>
            <a:r>
              <a:rPr lang="zh-CN" altLang="en-US" sz="2400" dirty="0" smtClean="0">
                <a:latin typeface="Arial Unicode MS" pitchFamily="34" charset="-122"/>
                <a:ea typeface="Arial Unicode MS" pitchFamily="34" charset="-122"/>
                <a:cs typeface="Arial Unicode MS" pitchFamily="34" charset="-122"/>
              </a:rPr>
              <a:t>的为主动方，</a:t>
            </a:r>
            <a:r>
              <a:rPr lang="en-US" altLang="zh-CN" sz="2400" dirty="0" smtClean="0">
                <a:latin typeface="Arial Unicode MS" pitchFamily="34" charset="-122"/>
                <a:ea typeface="Arial Unicode MS" pitchFamily="34" charset="-122"/>
                <a:cs typeface="Arial Unicode MS" pitchFamily="34" charset="-122"/>
              </a:rPr>
              <a:t>inverse = true </a:t>
            </a:r>
            <a:r>
              <a:rPr lang="zh-CN" altLang="en-US" sz="2400" dirty="0" smtClean="0">
                <a:latin typeface="Arial Unicode MS" pitchFamily="34" charset="-122"/>
                <a:ea typeface="Arial Unicode MS" pitchFamily="34" charset="-122"/>
                <a:cs typeface="Arial Unicode MS" pitchFamily="34" charset="-122"/>
              </a:rPr>
              <a:t>的为被动方</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由主动方负责维护关联关系</a:t>
            </a:r>
          </a:p>
          <a:p>
            <a:pPr eaLnBrk="1" hangingPunct="1"/>
            <a:r>
              <a:rPr lang="zh-CN" altLang="en-US" sz="2400" dirty="0" smtClean="0">
                <a:latin typeface="Arial Unicode MS" pitchFamily="34" charset="-122"/>
                <a:ea typeface="Arial Unicode MS" pitchFamily="34" charset="-122"/>
                <a:cs typeface="Arial Unicode MS" pitchFamily="34" charset="-122"/>
              </a:rPr>
              <a:t>在没有设置 </a:t>
            </a:r>
            <a:r>
              <a:rPr lang="en-US" altLang="zh-CN" sz="2400" dirty="0" smtClean="0">
                <a:latin typeface="Arial Unicode MS" pitchFamily="34" charset="-122"/>
                <a:ea typeface="Arial Unicode MS" pitchFamily="34" charset="-122"/>
                <a:cs typeface="Arial Unicode MS" pitchFamily="34" charset="-122"/>
              </a:rPr>
              <a:t>inverse=true </a:t>
            </a:r>
            <a:r>
              <a:rPr lang="zh-CN" altLang="en-US" sz="2400" dirty="0" smtClean="0">
                <a:latin typeface="Arial Unicode MS" pitchFamily="34" charset="-122"/>
                <a:ea typeface="Arial Unicode MS" pitchFamily="34" charset="-122"/>
                <a:cs typeface="Arial Unicode MS" pitchFamily="34" charset="-122"/>
              </a:rPr>
              <a:t>的情况下，父子两边都维护父子</a:t>
            </a:r>
          </a:p>
          <a:p>
            <a:pPr eaLnBrk="1" hangingPunct="1">
              <a:buFontTx/>
              <a:buNone/>
            </a:pPr>
            <a:r>
              <a:rPr lang="zh-CN" altLang="en-US" sz="2400" dirty="0" smtClean="0">
                <a:latin typeface="Arial Unicode MS" pitchFamily="34" charset="-122"/>
                <a:ea typeface="Arial Unicode MS" pitchFamily="34" charset="-122"/>
                <a:cs typeface="Arial Unicode MS" pitchFamily="34" charset="-122"/>
              </a:rPr>
              <a:t>  关系 </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关系中，将 </a:t>
            </a:r>
            <a:r>
              <a:rPr lang="en-US" altLang="zh-CN" sz="2400" dirty="0" smtClean="0">
                <a:latin typeface="Arial Unicode MS" pitchFamily="34" charset="-122"/>
                <a:ea typeface="Arial Unicode MS" pitchFamily="34" charset="-122"/>
                <a:cs typeface="Arial Unicode MS" pitchFamily="34" charset="-122"/>
              </a:rPr>
              <a:t>n </a:t>
            </a:r>
            <a:r>
              <a:rPr lang="zh-CN" altLang="en-US" sz="2400" dirty="0" smtClean="0">
                <a:latin typeface="Arial Unicode MS" pitchFamily="34" charset="-122"/>
                <a:ea typeface="Arial Unicode MS" pitchFamily="34" charset="-122"/>
                <a:cs typeface="Arial Unicode MS" pitchFamily="34" charset="-122"/>
              </a:rPr>
              <a:t>方设为主控方将有助于性能改善</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如果要国家元首记住全国人民的名字，不是太可能，但要让全国人民知道国家元首，就容易的多</a:t>
            </a:r>
            <a:r>
              <a:rPr lang="en-US" altLang="zh-CN" sz="2400" dirty="0" smtClean="0">
                <a:latin typeface="Arial Unicode MS" pitchFamily="34" charset="-122"/>
                <a:ea typeface="Arial Unicode MS" pitchFamily="34" charset="-122"/>
                <a:cs typeface="Arial Unicode MS" pitchFamily="34" charset="-122"/>
              </a:rPr>
              <a:t>)</a:t>
            </a:r>
          </a:p>
          <a:p>
            <a:pPr eaLnBrk="1" hangingPunct="1"/>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1-N </a:t>
            </a:r>
            <a:r>
              <a:rPr lang="zh-CN" altLang="en-US" sz="2400" dirty="0" smtClean="0">
                <a:latin typeface="Arial Unicode MS" pitchFamily="34" charset="-122"/>
                <a:ea typeface="Arial Unicode MS" pitchFamily="34" charset="-122"/>
                <a:cs typeface="Arial Unicode MS" pitchFamily="34" charset="-122"/>
              </a:rPr>
              <a:t>关系中，若将 </a:t>
            </a:r>
            <a:r>
              <a:rPr lang="en-US" altLang="zh-CN" sz="2400" dirty="0" smtClean="0">
                <a:latin typeface="Arial Unicode MS" pitchFamily="34" charset="-122"/>
                <a:ea typeface="Arial Unicode MS" pitchFamily="34" charset="-122"/>
                <a:cs typeface="Arial Unicode MS" pitchFamily="34" charset="-122"/>
              </a:rPr>
              <a:t>1 </a:t>
            </a:r>
            <a:r>
              <a:rPr lang="zh-CN" altLang="en-US" sz="2400" dirty="0" smtClean="0">
                <a:latin typeface="Arial Unicode MS" pitchFamily="34" charset="-122"/>
                <a:ea typeface="Arial Unicode MS" pitchFamily="34" charset="-122"/>
                <a:cs typeface="Arial Unicode MS" pitchFamily="34" charset="-122"/>
              </a:rPr>
              <a:t>方设为主控方</a:t>
            </a:r>
          </a:p>
          <a:p>
            <a:pPr lvl="1" eaLnBrk="1" hangingPunct="1"/>
            <a:r>
              <a:rPr lang="zh-CN" altLang="en-US" sz="2000" b="1" dirty="0" smtClean="0">
                <a:solidFill>
                  <a:srgbClr val="FF0000"/>
                </a:solidFill>
                <a:latin typeface="Arial Unicode MS" pitchFamily="34" charset="-122"/>
                <a:ea typeface="Arial Unicode MS" pitchFamily="34" charset="-122"/>
                <a:cs typeface="Arial Unicode MS" pitchFamily="34" charset="-122"/>
              </a:rPr>
              <a:t>会额外多出 </a:t>
            </a:r>
            <a:r>
              <a:rPr lang="en-US" altLang="zh-CN" sz="2000" b="1" dirty="0" smtClean="0">
                <a:solidFill>
                  <a:srgbClr val="FF0000"/>
                </a:solidFill>
                <a:latin typeface="Arial Unicode MS" pitchFamily="34" charset="-122"/>
                <a:ea typeface="Arial Unicode MS" pitchFamily="34" charset="-122"/>
                <a:cs typeface="Arial Unicode MS" pitchFamily="34" charset="-122"/>
              </a:rPr>
              <a:t>update </a:t>
            </a:r>
            <a:r>
              <a:rPr lang="zh-CN" altLang="en-US" sz="2000" b="1" dirty="0" smtClean="0">
                <a:solidFill>
                  <a:srgbClr val="FF0000"/>
                </a:solidFill>
                <a:latin typeface="Arial Unicode MS" pitchFamily="34" charset="-122"/>
                <a:ea typeface="Arial Unicode MS" pitchFamily="34" charset="-122"/>
                <a:cs typeface="Arial Unicode MS" pitchFamily="34" charset="-122"/>
              </a:rPr>
              <a:t>语句</a:t>
            </a:r>
            <a:r>
              <a:rPr lang="zh-CN" altLang="en-US" sz="20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插入数据时无法同时插入外键列，因而无法为外键列添加非空约束</a:t>
            </a:r>
            <a:endParaRPr lang="zh-CN" altLang="en-US" sz="18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3398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安装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插件</a:t>
            </a:r>
            <a:endParaRPr lang="zh-CN" altLang="en-US" dirty="0"/>
          </a:p>
        </p:txBody>
      </p:sp>
      <p:sp>
        <p:nvSpPr>
          <p:cNvPr id="3" name="内容占位符 2"/>
          <p:cNvSpPr>
            <a:spLocks noGrp="1"/>
          </p:cNvSpPr>
          <p:nvPr>
            <p:ph idx="1"/>
          </p:nvPr>
        </p:nvSpPr>
        <p:spPr>
          <a:xfrm>
            <a:off x="457200" y="1844824"/>
            <a:ext cx="8229600" cy="4525963"/>
          </a:xfrm>
        </p:spPr>
        <p:txBody>
          <a:bodyPr>
            <a:normAutofit lnSpcReduction="10000"/>
          </a:bodyPr>
          <a:lstStyle/>
          <a:p>
            <a:pPr marL="514350" indent="-514350"/>
            <a:r>
              <a:rPr lang="zh-CN" altLang="en-US" sz="2400" dirty="0" smtClean="0">
                <a:latin typeface="Arial Unicode MS" pitchFamily="34" charset="-122"/>
                <a:ea typeface="Arial Unicode MS" pitchFamily="34" charset="-122"/>
                <a:cs typeface="Arial Unicode MS" pitchFamily="34" charset="-122"/>
              </a:rPr>
              <a:t>安装</a:t>
            </a:r>
            <a:r>
              <a:rPr lang="zh-CN" altLang="en-US" sz="2400" dirty="0">
                <a:latin typeface="Arial Unicode MS" pitchFamily="34" charset="-122"/>
                <a:ea typeface="Arial Unicode MS" pitchFamily="34" charset="-122"/>
                <a:cs typeface="Arial Unicode MS" pitchFamily="34" charset="-122"/>
              </a:rPr>
              <a:t>方法说明</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hibernatetools-4.1.1.Final</a:t>
            </a:r>
            <a:r>
              <a:rPr lang="zh-CN" altLang="en-US" sz="2400" dirty="0" smtClean="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smtClean="0">
                <a:latin typeface="Arial Unicode MS" pitchFamily="34" charset="-122"/>
                <a:ea typeface="Arial Unicode MS" pitchFamily="34" charset="-122"/>
                <a:cs typeface="Arial Unicode MS" pitchFamily="34" charset="-122"/>
              </a:rPr>
              <a:t>Click</a:t>
            </a:r>
            <a:r>
              <a:rPr lang="zh-CN" altLang="en-US"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Add</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smtClean="0">
                <a:solidFill>
                  <a:srgbClr val="0000FF"/>
                </a:solidFill>
                <a:latin typeface="Arial Unicode MS" pitchFamily="34" charset="-122"/>
                <a:ea typeface="Arial Unicode MS" pitchFamily="34" charset="-122"/>
                <a:cs typeface="Arial Unicode MS" pitchFamily="34" charset="-122"/>
              </a:rPr>
              <a:t>hibernatetools-Update-4.1.1.Final_2013-12-08_01-06-33-B605.zip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and </a:t>
            </a:r>
            <a:r>
              <a:rPr lang="zh-CN" altLang="zh-CN" sz="2000" dirty="0">
                <a:latin typeface="Arial Unicode MS" pitchFamily="34" charset="-122"/>
                <a:ea typeface="Arial Unicode MS" pitchFamily="34" charset="-122"/>
                <a:cs typeface="Arial Unicode MS" pitchFamily="34" charset="-122"/>
              </a:rPr>
              <a:t>click </a:t>
            </a:r>
            <a:r>
              <a:rPr lang="en-US" altLang="zh-CN" sz="2000" dirty="0" smtClean="0">
                <a:latin typeface="Arial Unicode MS" pitchFamily="34" charset="-122"/>
                <a:ea typeface="Arial Unicode MS" pitchFamily="34" charset="-122"/>
                <a:cs typeface="Arial Unicode MS" pitchFamily="34" charset="-122"/>
              </a:rPr>
              <a:t> </a:t>
            </a:r>
            <a:r>
              <a:rPr lang="zh-CN" altLang="zh-CN" sz="2000" b="1" dirty="0" smtClean="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Jboss</a:t>
            </a:r>
            <a:r>
              <a:rPr lang="en-US" altLang="zh-CN" sz="2000" b="1" dirty="0" smtClean="0">
                <a:solidFill>
                  <a:srgbClr val="0000FF"/>
                </a:solidFill>
                <a:latin typeface="Arial Unicode MS" pitchFamily="34" charset="-122"/>
                <a:ea typeface="Arial Unicode MS" pitchFamily="34" charset="-122"/>
                <a:cs typeface="Arial Unicode MS" pitchFamily="34" charset="-122"/>
              </a:rPr>
              <a:t> Tools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hibernatetools</a:t>
            </a:r>
            <a:r>
              <a:rPr lang="en-US" altLang="zh-CN" sz="2000" b="1" dirty="0" smtClean="0">
                <a:solidFill>
                  <a:srgbClr val="0000FF"/>
                </a:solidFill>
                <a:latin typeface="Arial Unicode MS" pitchFamily="34" charset="-122"/>
                <a:ea typeface="Arial Unicode MS" pitchFamily="34" charset="-122"/>
                <a:cs typeface="Arial Unicode MS" pitchFamily="34" charset="-122"/>
              </a:rPr>
              <a:t> Nightly Build Update </a:t>
            </a:r>
            <a:r>
              <a:rPr lang="zh-CN" altLang="zh-CN" sz="2000" b="1" dirty="0" smtClean="0">
                <a:solidFill>
                  <a:srgbClr val="0000FF"/>
                </a:solidFill>
                <a:latin typeface="Arial Unicode MS" pitchFamily="34" charset="-122"/>
                <a:ea typeface="Arial Unicode MS" pitchFamily="34" charset="-122"/>
                <a:cs typeface="Arial Unicode MS" pitchFamily="34" charset="-122"/>
              </a:rPr>
              <a:t>Site</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smtClean="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t>
            </a:r>
            <a:r>
              <a:rPr lang="zh-CN" altLang="zh-CN" sz="2000" dirty="0" smtClean="0">
                <a:latin typeface="Arial Unicode MS" pitchFamily="34" charset="-122"/>
                <a:ea typeface="Arial Unicode MS" pitchFamily="34" charset="-122"/>
                <a:cs typeface="Arial Unicode MS" pitchFamily="34" charset="-122"/>
              </a:rPr>
              <a:t>asked</a:t>
            </a:r>
            <a:endParaRPr lang="zh-CN"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909691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627177" y="548680"/>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cascade </a:t>
            </a:r>
            <a:r>
              <a:rPr lang="zh-CN" altLang="en-US" dirty="0" smtClean="0">
                <a:latin typeface="Arial Unicode MS" pitchFamily="34" charset="-122"/>
                <a:ea typeface="Arial Unicode MS" pitchFamily="34" charset="-122"/>
                <a:cs typeface="Arial Unicode MS" pitchFamily="34" charset="-122"/>
              </a:rPr>
              <a:t>属性</a:t>
            </a:r>
          </a:p>
        </p:txBody>
      </p:sp>
      <p:sp>
        <p:nvSpPr>
          <p:cNvPr id="47107" name="Rectangle 3"/>
          <p:cNvSpPr>
            <a:spLocks noGrp="1" noChangeArrowheads="1"/>
          </p:cNvSpPr>
          <p:nvPr>
            <p:ph type="body" idx="1"/>
          </p:nvPr>
        </p:nvSpPr>
        <p:spPr>
          <a:xfrm>
            <a:off x="179388" y="1349368"/>
            <a:ext cx="8642350" cy="1079500"/>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在对象 </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关系映射文件中</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用于映射持久化类之间关联关系的元素</a:t>
            </a:r>
            <a:r>
              <a:rPr lang="en-US" altLang="zh-CN" sz="2000" dirty="0" smtClean="0">
                <a:latin typeface="Arial Unicode MS" pitchFamily="34" charset="-122"/>
                <a:ea typeface="Arial Unicode MS" pitchFamily="34" charset="-122"/>
                <a:cs typeface="Arial Unicode MS" pitchFamily="34" charset="-122"/>
              </a:rPr>
              <a:t>, &lt;set&gt;, &lt;many-to-one&gt;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smtClean="0">
                <a:latin typeface="Arial Unicode MS" pitchFamily="34" charset="-122"/>
                <a:ea typeface="Arial Unicode MS" pitchFamily="34" charset="-122"/>
                <a:cs typeface="Arial Unicode MS" pitchFamily="34" charset="-122"/>
              </a:rPr>
              <a:t>&lt;one-to-one&gt; </a:t>
            </a:r>
            <a:r>
              <a:rPr lang="zh-CN" altLang="en-US" sz="2000" dirty="0" smtClean="0">
                <a:latin typeface="Arial Unicode MS" pitchFamily="34" charset="-122"/>
                <a:ea typeface="Arial Unicode MS" pitchFamily="34" charset="-122"/>
                <a:cs typeface="Arial Unicode MS" pitchFamily="34" charset="-122"/>
              </a:rPr>
              <a:t>都有一个 </a:t>
            </a:r>
            <a:r>
              <a:rPr lang="en-US" altLang="zh-CN" sz="2000" dirty="0" smtClean="0">
                <a:latin typeface="Arial Unicode MS" pitchFamily="34" charset="-122"/>
                <a:ea typeface="Arial Unicode MS" pitchFamily="34" charset="-122"/>
                <a:cs typeface="Arial Unicode MS" pitchFamily="34" charset="-122"/>
              </a:rPr>
              <a:t>cascade </a:t>
            </a:r>
            <a:r>
              <a:rPr lang="zh-CN" altLang="en-US" sz="2000" dirty="0" smtClean="0">
                <a:latin typeface="Arial Unicode MS" pitchFamily="34" charset="-122"/>
                <a:ea typeface="Arial Unicode MS" pitchFamily="34" charset="-122"/>
                <a:cs typeface="Arial Unicode MS" pitchFamily="34" charset="-122"/>
              </a:rPr>
              <a:t>属性</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它用于指定如何操纵与当前对象关联的其他对象</a:t>
            </a:r>
            <a:r>
              <a:rPr lang="en-US" altLang="zh-CN" sz="2000" dirty="0" smtClean="0">
                <a:latin typeface="Arial Unicode MS" pitchFamily="34" charset="-122"/>
                <a:ea typeface="Arial Unicode MS" pitchFamily="34" charset="-122"/>
                <a:cs typeface="Arial Unicode MS" pitchFamily="34" charset="-122"/>
              </a:rPr>
              <a:t>. </a:t>
            </a:r>
          </a:p>
        </p:txBody>
      </p:sp>
      <p:pic>
        <p:nvPicPr>
          <p:cNvPr id="47108" name="Picture 5"/>
          <p:cNvPicPr>
            <a:picLocks noChangeAspect="1" noChangeArrowheads="1"/>
          </p:cNvPicPr>
          <p:nvPr/>
        </p:nvPicPr>
        <p:blipFill>
          <a:blip r:embed="rId2"/>
          <a:srcRect/>
          <a:stretch>
            <a:fillRect/>
          </a:stretch>
        </p:blipFill>
        <p:spPr bwMode="auto">
          <a:xfrm>
            <a:off x="623888" y="2425027"/>
            <a:ext cx="7991475" cy="4411663"/>
          </a:xfrm>
          <a:prstGeom prst="rect">
            <a:avLst/>
          </a:prstGeom>
          <a:noFill/>
          <a:ln w="9525">
            <a:noFill/>
            <a:miter lim="800000"/>
            <a:headEnd/>
            <a:tailEnd/>
          </a:ln>
        </p:spPr>
      </p:pic>
      <p:sp>
        <p:nvSpPr>
          <p:cNvPr id="47109" name="Oval 6"/>
          <p:cNvSpPr>
            <a:spLocks noChangeArrowheads="1"/>
          </p:cNvSpPr>
          <p:nvPr/>
        </p:nvSpPr>
        <p:spPr bwMode="auto">
          <a:xfrm>
            <a:off x="1631950" y="3288627"/>
            <a:ext cx="144463" cy="144463"/>
          </a:xfrm>
          <a:prstGeom prst="ellipse">
            <a:avLst/>
          </a:prstGeom>
          <a:solidFill>
            <a:srgbClr val="FF3300"/>
          </a:solidFill>
          <a:ln w="9525">
            <a:noFill/>
            <a:round/>
            <a:headEnd/>
            <a:tailEnd/>
          </a:ln>
        </p:spPr>
        <p:txBody>
          <a:bodyPr wrap="none" anchor="ctr"/>
          <a:lstStyle/>
          <a:p>
            <a:endParaRPr lang="zh-CN" altLang="en-US"/>
          </a:p>
        </p:txBody>
      </p:sp>
      <p:sp>
        <p:nvSpPr>
          <p:cNvPr id="47110" name="Oval 7"/>
          <p:cNvSpPr>
            <a:spLocks noChangeArrowheads="1"/>
          </p:cNvSpPr>
          <p:nvPr/>
        </p:nvSpPr>
        <p:spPr bwMode="auto">
          <a:xfrm>
            <a:off x="1198563" y="4153815"/>
            <a:ext cx="144462" cy="144462"/>
          </a:xfrm>
          <a:prstGeom prst="ellipse">
            <a:avLst/>
          </a:prstGeom>
          <a:solidFill>
            <a:srgbClr val="FF3300"/>
          </a:solidFill>
          <a:ln w="9525">
            <a:noFill/>
            <a:round/>
            <a:headEnd/>
            <a:tailEnd/>
          </a:ln>
        </p:spPr>
        <p:txBody>
          <a:bodyPr wrap="none" anchor="ctr"/>
          <a:lstStyle/>
          <a:p>
            <a:endParaRPr lang="zh-CN" altLang="en-US"/>
          </a:p>
        </p:txBody>
      </p:sp>
      <p:sp>
        <p:nvSpPr>
          <p:cNvPr id="47111" name="Oval 9"/>
          <p:cNvSpPr>
            <a:spLocks noChangeArrowheads="1"/>
          </p:cNvSpPr>
          <p:nvPr/>
        </p:nvSpPr>
        <p:spPr bwMode="auto">
          <a:xfrm>
            <a:off x="1681163" y="6384252"/>
            <a:ext cx="144462" cy="144463"/>
          </a:xfrm>
          <a:prstGeom prst="ellipse">
            <a:avLst/>
          </a:prstGeom>
          <a:solidFill>
            <a:srgbClr val="FF3300"/>
          </a:solidFill>
          <a:ln w="9525">
            <a:noFill/>
            <a:round/>
            <a:headEnd/>
            <a:tailEnd/>
          </a:ln>
        </p:spPr>
        <p:txBody>
          <a:bodyPr wrap="none" anchor="ctr"/>
          <a:lstStyle/>
          <a:p>
            <a:endParaRPr lang="zh-CN" altLang="en-US"/>
          </a:p>
        </p:txBody>
      </p:sp>
      <p:sp>
        <p:nvSpPr>
          <p:cNvPr id="47112" name="Oval 10"/>
          <p:cNvSpPr>
            <a:spLocks noChangeArrowheads="1"/>
          </p:cNvSpPr>
          <p:nvPr/>
        </p:nvSpPr>
        <p:spPr bwMode="auto">
          <a:xfrm>
            <a:off x="1847850" y="6662065"/>
            <a:ext cx="144463" cy="144462"/>
          </a:xfrm>
          <a:prstGeom prst="ellipse">
            <a:avLst/>
          </a:prstGeom>
          <a:solidFill>
            <a:srgbClr val="FF3300"/>
          </a:solidFill>
          <a:ln w="9525">
            <a:noFill/>
            <a:round/>
            <a:headEnd/>
            <a:tailEnd/>
          </a:ln>
        </p:spPr>
        <p:txBody>
          <a:bodyPr wrap="none" anchor="ctr"/>
          <a:lstStyle/>
          <a:p>
            <a:endParaRPr lang="zh-CN" altLang="en-US"/>
          </a:p>
        </p:txBody>
      </p:sp>
    </p:spTree>
    <p:extLst>
      <p:ext uri="{BB962C8B-B14F-4D97-AF65-F5344CB8AC3E}">
        <p14:creationId xmlns:p14="http://schemas.microsoft.com/office/powerpoint/2010/main" val="1852924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620688"/>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在数据库中对集合排序</a:t>
            </a:r>
          </a:p>
        </p:txBody>
      </p:sp>
      <p:sp>
        <p:nvSpPr>
          <p:cNvPr id="49155" name="Rectangle 3"/>
          <p:cNvSpPr>
            <a:spLocks noGrp="1" noChangeArrowheads="1"/>
          </p:cNvSpPr>
          <p:nvPr>
            <p:ph type="body" idx="1"/>
          </p:nvPr>
        </p:nvSpPr>
        <p:spPr>
          <a:xfrm>
            <a:off x="250825" y="1762100"/>
            <a:ext cx="8642350" cy="1727200"/>
          </a:xfrm>
        </p:spPr>
        <p:txBody>
          <a:bodyPr/>
          <a:lstStyle/>
          <a:p>
            <a:pPr eaLnBrk="1" hangingPunct="1"/>
            <a:r>
              <a:rPr lang="en-US" altLang="zh-CN" sz="2400" dirty="0" smtClean="0">
                <a:latin typeface="Arial Unicode MS" pitchFamily="34" charset="-122"/>
                <a:ea typeface="Arial Unicode MS" pitchFamily="34" charset="-122"/>
                <a:cs typeface="Arial Unicode MS" pitchFamily="34" charset="-122"/>
              </a:rPr>
              <a:t>&lt;set&gt; </a:t>
            </a:r>
            <a:r>
              <a:rPr lang="zh-CN" altLang="en-US" sz="2400" dirty="0" smtClean="0">
                <a:latin typeface="Arial Unicode MS" pitchFamily="34" charset="-122"/>
                <a:ea typeface="Arial Unicode MS" pitchFamily="34" charset="-122"/>
                <a:cs typeface="Arial Unicode MS" pitchFamily="34" charset="-122"/>
              </a:rPr>
              <a:t>元素有一个 </a:t>
            </a:r>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如果设置了该属性</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当 </a:t>
            </a:r>
            <a:r>
              <a:rPr lang="en-US" altLang="zh-CN" sz="2400" dirty="0" smtClean="0">
                <a:latin typeface="Arial Unicode MS" pitchFamily="34" charset="-122"/>
                <a:ea typeface="Arial Unicode MS" pitchFamily="34" charset="-122"/>
                <a:cs typeface="Arial Unicode MS" pitchFamily="34" charset="-122"/>
              </a:rPr>
              <a:t>Hibernate </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smtClean="0">
                <a:latin typeface="Arial Unicode MS" pitchFamily="34" charset="-122"/>
                <a:ea typeface="Arial Unicode MS" pitchFamily="34" charset="-122"/>
                <a:cs typeface="Arial Unicode MS" pitchFamily="34" charset="-122"/>
              </a:rPr>
              <a:t>select </a:t>
            </a:r>
            <a:r>
              <a:rPr lang="zh-CN" altLang="en-US" sz="2400" dirty="0" smtClean="0">
                <a:latin typeface="Arial Unicode MS" pitchFamily="34" charset="-122"/>
                <a:ea typeface="Arial Unicode MS" pitchFamily="34" charset="-122"/>
                <a:cs typeface="Arial Unicode MS" pitchFamily="34" charset="-122"/>
              </a:rPr>
              <a:t>语句到数据库中检索集合对象时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利用 </a:t>
            </a:r>
            <a:r>
              <a:rPr lang="en-US" altLang="zh-CN" sz="2400" dirty="0" smtClean="0">
                <a:latin typeface="Arial Unicode MS" pitchFamily="34" charset="-122"/>
                <a:ea typeface="Arial Unicode MS" pitchFamily="34" charset="-122"/>
                <a:cs typeface="Arial Unicode MS" pitchFamily="34" charset="-122"/>
              </a:rPr>
              <a:t>order by </a:t>
            </a:r>
            <a:r>
              <a:rPr lang="zh-CN" altLang="en-US" sz="2400" dirty="0" smtClean="0">
                <a:latin typeface="Arial Unicode MS" pitchFamily="34" charset="-122"/>
                <a:ea typeface="Arial Unicode MS" pitchFamily="34" charset="-122"/>
                <a:cs typeface="Arial Unicode MS" pitchFamily="34" charset="-122"/>
              </a:rPr>
              <a:t>子句进行排序</a:t>
            </a:r>
          </a:p>
          <a:p>
            <a:pPr eaLnBrk="1" hangingPunct="1"/>
            <a:r>
              <a:rPr lang="en-US" altLang="zh-CN" sz="2400" dirty="0" smtClean="0">
                <a:latin typeface="Arial Unicode MS" pitchFamily="34" charset="-122"/>
                <a:ea typeface="Arial Unicode MS" pitchFamily="34" charset="-122"/>
                <a:cs typeface="Arial Unicode MS" pitchFamily="34" charset="-122"/>
              </a:rPr>
              <a:t>order-by </a:t>
            </a:r>
            <a:r>
              <a:rPr lang="zh-CN" altLang="en-US" sz="2400" dirty="0" smtClean="0">
                <a:latin typeface="Arial Unicode MS" pitchFamily="34" charset="-122"/>
                <a:ea typeface="Arial Unicode MS" pitchFamily="34" charset="-122"/>
                <a:cs typeface="Arial Unicode MS" pitchFamily="34" charset="-122"/>
              </a:rPr>
              <a:t>属性中还可以加入 </a:t>
            </a:r>
            <a:r>
              <a:rPr lang="en-US" altLang="zh-CN" sz="2400" dirty="0" smtClean="0">
                <a:latin typeface="Arial Unicode MS" pitchFamily="34" charset="-122"/>
                <a:ea typeface="Arial Unicode MS" pitchFamily="34" charset="-122"/>
                <a:cs typeface="Arial Unicode MS" pitchFamily="34" charset="-122"/>
              </a:rPr>
              <a:t>SQL </a:t>
            </a:r>
            <a:r>
              <a:rPr lang="zh-CN" altLang="en-US" sz="2400" dirty="0" smtClean="0">
                <a:latin typeface="Arial Unicode MS" pitchFamily="34" charset="-122"/>
                <a:ea typeface="Arial Unicode MS" pitchFamily="34" charset="-122"/>
                <a:cs typeface="Arial Unicode MS" pitchFamily="34" charset="-122"/>
              </a:rPr>
              <a:t>函数</a:t>
            </a:r>
          </a:p>
        </p:txBody>
      </p:sp>
      <p:pic>
        <p:nvPicPr>
          <p:cNvPr id="49156" name="Picture 4"/>
          <p:cNvPicPr>
            <a:picLocks noChangeAspect="1" noChangeArrowheads="1"/>
          </p:cNvPicPr>
          <p:nvPr/>
        </p:nvPicPr>
        <p:blipFill>
          <a:blip r:embed="rId2"/>
          <a:srcRect/>
          <a:stretch>
            <a:fillRect/>
          </a:stretch>
        </p:blipFill>
        <p:spPr bwMode="auto">
          <a:xfrm>
            <a:off x="611188" y="3562325"/>
            <a:ext cx="7704137" cy="823913"/>
          </a:xfrm>
          <a:prstGeom prst="rect">
            <a:avLst/>
          </a:prstGeom>
          <a:noFill/>
          <a:ln w="9525">
            <a:noFill/>
            <a:miter lim="800000"/>
            <a:headEnd/>
            <a:tailEnd/>
          </a:ln>
        </p:spPr>
      </p:pic>
      <p:sp>
        <p:nvSpPr>
          <p:cNvPr id="49157" name="Rectangle 5"/>
          <p:cNvSpPr>
            <a:spLocks noChangeArrowheads="1"/>
          </p:cNvSpPr>
          <p:nvPr/>
        </p:nvSpPr>
        <p:spPr bwMode="auto">
          <a:xfrm>
            <a:off x="6107113" y="3573438"/>
            <a:ext cx="2087562"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44576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映射一对一关联关系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535755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8032" y="557808"/>
            <a:ext cx="7772400" cy="1143000"/>
          </a:xfrm>
        </p:spPr>
        <p:txBody>
          <a:bodyPr/>
          <a:lstStyle/>
          <a:p>
            <a:pPr eaLnBrk="1" hangingPunct="1"/>
            <a:r>
              <a:rPr lang="en-US" altLang="zh-CN" dirty="0" smtClean="0">
                <a:latin typeface="Arial Unicode MS" pitchFamily="34" charset="-122"/>
                <a:ea typeface="Arial Unicode MS" pitchFamily="34" charset="-122"/>
                <a:cs typeface="Arial Unicode MS" pitchFamily="34" charset="-122"/>
              </a:rPr>
              <a:t>1 - 1</a:t>
            </a:r>
          </a:p>
        </p:txBody>
      </p:sp>
      <p:sp>
        <p:nvSpPr>
          <p:cNvPr id="51203" name="Rectangle 3"/>
          <p:cNvSpPr>
            <a:spLocks noGrp="1" noChangeArrowheads="1"/>
          </p:cNvSpPr>
          <p:nvPr>
            <p:ph type="body" idx="1"/>
          </p:nvPr>
        </p:nvSpPr>
        <p:spPr>
          <a:xfrm>
            <a:off x="288954" y="1340768"/>
            <a:ext cx="8497888" cy="5256213"/>
          </a:xfrm>
        </p:spPr>
        <p:txBody>
          <a:bodyPr/>
          <a:lstStyle/>
          <a:p>
            <a:pPr eaLnBrk="1" hangingPunct="1"/>
            <a:r>
              <a:rPr lang="zh-CN" altLang="en-US" sz="2400" dirty="0" smtClean="0">
                <a:latin typeface="Arial Unicode MS" pitchFamily="34" charset="-122"/>
                <a:ea typeface="Arial Unicode MS" pitchFamily="34" charset="-122"/>
                <a:cs typeface="Arial Unicode MS" pitchFamily="34" charset="-122"/>
              </a:rPr>
              <a:t>域模型</a:t>
            </a: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endParaRPr lang="zh-CN" altLang="en-US" sz="2400" dirty="0" smtClean="0">
              <a:latin typeface="Arial Unicode MS" pitchFamily="34" charset="-122"/>
              <a:ea typeface="Arial Unicode MS" pitchFamily="34" charset="-122"/>
              <a:cs typeface="Arial Unicode MS" pitchFamily="34" charset="-122"/>
            </a:endParaRPr>
          </a:p>
          <a:p>
            <a:pPr eaLnBrk="1" hangingPunct="1"/>
            <a:r>
              <a:rPr lang="zh-CN" altLang="en-US" sz="2400" dirty="0" smtClean="0">
                <a:latin typeface="Arial Unicode MS" pitchFamily="34" charset="-122"/>
                <a:ea typeface="Arial Unicode MS" pitchFamily="34" charset="-122"/>
                <a:cs typeface="Arial Unicode MS" pitchFamily="34" charset="-122"/>
              </a:rPr>
              <a:t>关系数据模型</a:t>
            </a:r>
            <a:r>
              <a:rPr lang="en-US" altLang="zh-CN" sz="2400" dirty="0" smtClean="0">
                <a:latin typeface="Arial Unicode MS" pitchFamily="34" charset="-122"/>
                <a:ea typeface="Arial Unicode MS" pitchFamily="34" charset="-122"/>
                <a:cs typeface="Arial Unicode MS" pitchFamily="34" charset="-122"/>
              </a:rPr>
              <a:t>:</a:t>
            </a:r>
          </a:p>
          <a:p>
            <a:pPr lvl="1" eaLnBrk="1" hangingPunct="1"/>
            <a:r>
              <a:rPr lang="zh-CN" altLang="en-US" sz="2000" dirty="0" smtClean="0">
                <a:latin typeface="Arial Unicode MS" pitchFamily="34" charset="-122"/>
                <a:ea typeface="Arial Unicode MS" pitchFamily="34" charset="-122"/>
                <a:cs typeface="Arial Unicode MS" pitchFamily="34" charset="-122"/>
              </a:rPr>
              <a:t>按照外键映射</a:t>
            </a:r>
            <a:r>
              <a:rPr lang="en-US" altLang="zh-CN" sz="2000" dirty="0" smtClean="0">
                <a:latin typeface="Arial Unicode MS" pitchFamily="34" charset="-122"/>
                <a:ea typeface="Arial Unicode MS" pitchFamily="34" charset="-122"/>
                <a:cs typeface="Arial Unicode MS" pitchFamily="34" charset="-122"/>
              </a:rPr>
              <a:t>:</a:t>
            </a: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endParaRPr lang="en-US" altLang="zh-CN" sz="2000" dirty="0" smtClean="0">
              <a:latin typeface="Arial Unicode MS" pitchFamily="34" charset="-122"/>
              <a:ea typeface="Arial Unicode MS" pitchFamily="34" charset="-122"/>
              <a:cs typeface="Arial Unicode MS" pitchFamily="34" charset="-122"/>
            </a:endParaRPr>
          </a:p>
          <a:p>
            <a:pPr lvl="1" eaLnBrk="1" hangingPunct="1"/>
            <a:r>
              <a:rPr lang="zh-CN" altLang="en-US" sz="2000" dirty="0" smtClean="0">
                <a:latin typeface="Arial Unicode MS" pitchFamily="34" charset="-122"/>
                <a:ea typeface="Arial Unicode MS" pitchFamily="34" charset="-122"/>
                <a:cs typeface="Arial Unicode MS" pitchFamily="34" charset="-122"/>
              </a:rPr>
              <a:t>按照主键映射</a:t>
            </a:r>
            <a:r>
              <a:rPr lang="en-US" altLang="zh-CN" sz="2000" dirty="0" smtClean="0">
                <a:latin typeface="Arial Unicode MS" pitchFamily="34" charset="-122"/>
                <a:ea typeface="Arial Unicode MS" pitchFamily="34" charset="-122"/>
                <a:cs typeface="Arial Unicode MS" pitchFamily="34" charset="-122"/>
              </a:rPr>
              <a:t>:</a:t>
            </a:r>
          </a:p>
        </p:txBody>
      </p:sp>
      <p:pic>
        <p:nvPicPr>
          <p:cNvPr id="51204" name="Picture 4"/>
          <p:cNvPicPr>
            <a:picLocks noChangeAspect="1" noChangeArrowheads="1"/>
          </p:cNvPicPr>
          <p:nvPr/>
        </p:nvPicPr>
        <p:blipFill>
          <a:blip r:embed="rId2"/>
          <a:srcRect/>
          <a:stretch>
            <a:fillRect/>
          </a:stretch>
        </p:blipFill>
        <p:spPr bwMode="auto">
          <a:xfrm>
            <a:off x="714348" y="1871004"/>
            <a:ext cx="4679950" cy="1433513"/>
          </a:xfrm>
          <a:prstGeom prst="rect">
            <a:avLst/>
          </a:prstGeom>
          <a:noFill/>
          <a:ln w="9525">
            <a:noFill/>
            <a:miter lim="800000"/>
            <a:headEnd/>
            <a:tailEnd/>
          </a:ln>
        </p:spPr>
      </p:pic>
      <p:pic>
        <p:nvPicPr>
          <p:cNvPr id="51205" name="Picture 5"/>
          <p:cNvPicPr>
            <a:picLocks noChangeAspect="1" noChangeArrowheads="1"/>
          </p:cNvPicPr>
          <p:nvPr/>
        </p:nvPicPr>
        <p:blipFill>
          <a:blip r:embed="rId3"/>
          <a:srcRect/>
          <a:stretch>
            <a:fillRect/>
          </a:stretch>
        </p:blipFill>
        <p:spPr bwMode="auto">
          <a:xfrm>
            <a:off x="3025804" y="4076031"/>
            <a:ext cx="1439863" cy="769937"/>
          </a:xfrm>
          <a:prstGeom prst="rect">
            <a:avLst/>
          </a:prstGeom>
          <a:noFill/>
          <a:ln w="9525">
            <a:noFill/>
            <a:miter lim="800000"/>
            <a:headEnd/>
            <a:tailEnd/>
          </a:ln>
        </p:spPr>
      </p:pic>
      <p:pic>
        <p:nvPicPr>
          <p:cNvPr id="51206" name="Picture 6"/>
          <p:cNvPicPr>
            <a:picLocks noChangeAspect="1" noChangeArrowheads="1"/>
          </p:cNvPicPr>
          <p:nvPr/>
        </p:nvPicPr>
        <p:blipFill>
          <a:blip r:embed="rId4"/>
          <a:srcRect/>
          <a:stretch>
            <a:fillRect/>
          </a:stretch>
        </p:blipFill>
        <p:spPr bwMode="auto">
          <a:xfrm>
            <a:off x="5762654" y="4603081"/>
            <a:ext cx="792163" cy="727075"/>
          </a:xfrm>
          <a:prstGeom prst="rect">
            <a:avLst/>
          </a:prstGeom>
          <a:noFill/>
          <a:ln w="9525">
            <a:noFill/>
            <a:miter lim="800000"/>
            <a:headEnd/>
            <a:tailEnd/>
          </a:ln>
        </p:spPr>
      </p:pic>
      <p:sp>
        <p:nvSpPr>
          <p:cNvPr id="51207" name="Text Box 7"/>
          <p:cNvSpPr txBox="1">
            <a:spLocks noChangeArrowheads="1"/>
          </p:cNvSpPr>
          <p:nvPr/>
        </p:nvSpPr>
        <p:spPr bwMode="auto">
          <a:xfrm>
            <a:off x="2954367" y="4868193"/>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08" name="Line 8"/>
          <p:cNvSpPr>
            <a:spLocks noChangeShapeType="1"/>
          </p:cNvSpPr>
          <p:nvPr/>
        </p:nvSpPr>
        <p:spPr bwMode="auto">
          <a:xfrm>
            <a:off x="4465667" y="4723731"/>
            <a:ext cx="1223962"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1209" name="Text Box 9"/>
          <p:cNvSpPr txBox="1">
            <a:spLocks noChangeArrowheads="1"/>
          </p:cNvSpPr>
          <p:nvPr/>
        </p:nvSpPr>
        <p:spPr bwMode="auto">
          <a:xfrm>
            <a:off x="5257829" y="5299993"/>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1210" name="Line 11"/>
          <p:cNvSpPr>
            <a:spLocks noChangeShapeType="1"/>
          </p:cNvSpPr>
          <p:nvPr/>
        </p:nvSpPr>
        <p:spPr bwMode="auto">
          <a:xfrm flipV="1">
            <a:off x="3962429" y="3644231"/>
            <a:ext cx="1152525" cy="863600"/>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1211" name="Picture 12"/>
          <p:cNvPicPr>
            <a:picLocks noChangeAspect="1" noChangeArrowheads="1"/>
          </p:cNvPicPr>
          <p:nvPr/>
        </p:nvPicPr>
        <p:blipFill>
          <a:blip r:embed="rId5"/>
          <a:srcRect/>
          <a:stretch>
            <a:fillRect/>
          </a:stretch>
        </p:blipFill>
        <p:spPr bwMode="auto">
          <a:xfrm>
            <a:off x="4681567" y="3428331"/>
            <a:ext cx="3190875" cy="190500"/>
          </a:xfrm>
          <a:prstGeom prst="rect">
            <a:avLst/>
          </a:prstGeom>
          <a:noFill/>
          <a:ln w="9525">
            <a:noFill/>
            <a:miter lim="800000"/>
            <a:headEnd/>
            <a:tailEnd/>
          </a:ln>
        </p:spPr>
      </p:pic>
      <p:sp>
        <p:nvSpPr>
          <p:cNvPr id="51212" name="Oval 13"/>
          <p:cNvSpPr>
            <a:spLocks noChangeArrowheads="1"/>
          </p:cNvSpPr>
          <p:nvPr/>
        </p:nvSpPr>
        <p:spPr bwMode="auto">
          <a:xfrm>
            <a:off x="7346979" y="3383881"/>
            <a:ext cx="576263" cy="288925"/>
          </a:xfrm>
          <a:prstGeom prst="ellipse">
            <a:avLst/>
          </a:prstGeom>
          <a:noFill/>
          <a:ln w="9525">
            <a:solidFill>
              <a:srgbClr val="FF3300"/>
            </a:solidFill>
            <a:prstDash val="dash"/>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51213" name="Text Box 15"/>
          <p:cNvSpPr txBox="1">
            <a:spLocks noChangeArrowheads="1"/>
          </p:cNvSpPr>
          <p:nvPr/>
        </p:nvSpPr>
        <p:spPr bwMode="auto">
          <a:xfrm>
            <a:off x="818783" y="6076445"/>
            <a:ext cx="1800225"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DEPARTMENTS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4" name="Picture 16"/>
          <p:cNvPicPr>
            <a:picLocks noChangeAspect="1" noChangeArrowheads="1"/>
          </p:cNvPicPr>
          <p:nvPr/>
        </p:nvPicPr>
        <p:blipFill>
          <a:blip r:embed="rId6"/>
          <a:srcRect/>
          <a:stretch>
            <a:fillRect/>
          </a:stretch>
        </p:blipFill>
        <p:spPr bwMode="auto">
          <a:xfrm>
            <a:off x="1287095" y="5460939"/>
            <a:ext cx="863600" cy="569912"/>
          </a:xfrm>
          <a:prstGeom prst="rect">
            <a:avLst/>
          </a:prstGeom>
          <a:noFill/>
          <a:ln w="9525">
            <a:noFill/>
            <a:miter lim="800000"/>
            <a:headEnd/>
            <a:tailEnd/>
          </a:ln>
        </p:spPr>
      </p:pic>
      <p:sp>
        <p:nvSpPr>
          <p:cNvPr id="51215" name="Text Box 17"/>
          <p:cNvSpPr txBox="1">
            <a:spLocks noChangeArrowheads="1"/>
          </p:cNvSpPr>
          <p:nvPr/>
        </p:nvSpPr>
        <p:spPr bwMode="auto">
          <a:xfrm>
            <a:off x="3554751" y="6364477"/>
            <a:ext cx="15113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MANAGERS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1216" name="Picture 18"/>
          <p:cNvPicPr>
            <a:picLocks noChangeAspect="1" noChangeArrowheads="1"/>
          </p:cNvPicPr>
          <p:nvPr/>
        </p:nvPicPr>
        <p:blipFill>
          <a:blip r:embed="rId7"/>
          <a:srcRect/>
          <a:stretch>
            <a:fillRect/>
          </a:stretch>
        </p:blipFill>
        <p:spPr bwMode="auto">
          <a:xfrm>
            <a:off x="3854479" y="5498068"/>
            <a:ext cx="900113" cy="866409"/>
          </a:xfrm>
          <a:prstGeom prst="rect">
            <a:avLst/>
          </a:prstGeom>
          <a:noFill/>
          <a:ln w="9525">
            <a:noFill/>
            <a:miter lim="800000"/>
            <a:headEnd/>
            <a:tailEnd/>
          </a:ln>
        </p:spPr>
      </p:pic>
      <p:cxnSp>
        <p:nvCxnSpPr>
          <p:cNvPr id="7" name="直接箭头连接符 6"/>
          <p:cNvCxnSpPr/>
          <p:nvPr/>
        </p:nvCxnSpPr>
        <p:spPr>
          <a:xfrm>
            <a:off x="1835696" y="5596202"/>
            <a:ext cx="20187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51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4213" y="537989"/>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基于外键映射的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2227" name="Rectangle 3"/>
          <p:cNvSpPr>
            <a:spLocks noGrp="1" noChangeArrowheads="1"/>
          </p:cNvSpPr>
          <p:nvPr>
            <p:ph type="body" idx="1"/>
          </p:nvPr>
        </p:nvSpPr>
        <p:spPr>
          <a:xfrm>
            <a:off x="179388" y="1773064"/>
            <a:ext cx="8713787" cy="5040312"/>
          </a:xfrm>
        </p:spPr>
        <p:txBody>
          <a:bodyPr/>
          <a:lstStyle/>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对于基于外键的</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关联，其外键可以存放在任意一边，</a:t>
            </a:r>
            <a:r>
              <a:rPr lang="zh-CN" altLang="en-US" sz="2400" b="1" dirty="0" smtClean="0">
                <a:solidFill>
                  <a:srgbClr val="FF3300"/>
                </a:solidFill>
                <a:latin typeface="Arial Unicode MS" pitchFamily="34" charset="-122"/>
                <a:ea typeface="Arial Unicode MS" pitchFamily="34" charset="-122"/>
                <a:cs typeface="Arial Unicode MS" pitchFamily="34" charset="-122"/>
              </a:rPr>
              <a:t>在需要存放外键一端，增加</a:t>
            </a:r>
            <a:r>
              <a:rPr lang="en-US" altLang="zh-CN" sz="2400" b="1" dirty="0" smtClean="0">
                <a:solidFill>
                  <a:srgbClr val="FF3300"/>
                </a:solidFill>
                <a:latin typeface="Arial Unicode MS" pitchFamily="34" charset="-122"/>
                <a:ea typeface="Arial Unicode MS" pitchFamily="34" charset="-122"/>
                <a:cs typeface="Arial Unicode MS" pitchFamily="34" charset="-122"/>
              </a:rPr>
              <a:t>many-to-one</a:t>
            </a:r>
            <a:r>
              <a:rPr lang="zh-CN" altLang="en-US" sz="2400" b="1" dirty="0" smtClean="0">
                <a:solidFill>
                  <a:srgbClr val="FF3300"/>
                </a:solidFill>
                <a:latin typeface="Arial Unicode MS" pitchFamily="34" charset="-122"/>
                <a:ea typeface="Arial Unicode MS" pitchFamily="34" charset="-122"/>
                <a:cs typeface="Arial Unicode MS" pitchFamily="34" charset="-122"/>
              </a:rPr>
              <a:t>元素</a:t>
            </a:r>
            <a:r>
              <a:rPr lang="zh-CN" altLang="en-US" sz="2400" dirty="0" smtClean="0">
                <a:latin typeface="Arial Unicode MS" pitchFamily="34" charset="-122"/>
                <a:ea typeface="Arial Unicode MS" pitchFamily="34" charset="-122"/>
                <a:cs typeface="Arial Unicode MS" pitchFamily="34" charset="-122"/>
              </a:rPr>
              <a:t>。为</a:t>
            </a:r>
            <a:r>
              <a:rPr lang="en-US" altLang="zh-CN" sz="2400" dirty="0" smtClean="0">
                <a:latin typeface="Arial Unicode MS" pitchFamily="34" charset="-122"/>
                <a:ea typeface="Arial Unicode MS" pitchFamily="34" charset="-122"/>
                <a:cs typeface="Arial Unicode MS" pitchFamily="34" charset="-122"/>
              </a:rPr>
              <a:t>many-to-one</a:t>
            </a:r>
            <a:r>
              <a:rPr lang="zh-CN" altLang="en-US" sz="2400" dirty="0" smtClean="0">
                <a:latin typeface="Arial Unicode MS" pitchFamily="34" charset="-122"/>
                <a:ea typeface="Arial Unicode MS" pitchFamily="34" charset="-122"/>
                <a:cs typeface="Arial Unicode MS" pitchFamily="34" charset="-122"/>
              </a:rPr>
              <a:t>元素增加</a:t>
            </a:r>
            <a:r>
              <a:rPr lang="en-US" altLang="zh-CN" sz="2400" dirty="0" smtClean="0">
                <a:latin typeface="Arial Unicode MS" pitchFamily="34" charset="-122"/>
                <a:ea typeface="Arial Unicode MS" pitchFamily="34" charset="-122"/>
                <a:cs typeface="Arial Unicode MS" pitchFamily="34" charset="-122"/>
              </a:rPr>
              <a:t>unique=“true” </a:t>
            </a:r>
            <a:r>
              <a:rPr lang="zh-CN" altLang="en-US" sz="2400" dirty="0" smtClean="0">
                <a:latin typeface="Arial Unicode MS" pitchFamily="34" charset="-122"/>
                <a:ea typeface="Arial Unicode MS" pitchFamily="34" charset="-122"/>
                <a:cs typeface="Arial Unicode MS" pitchFamily="34" charset="-122"/>
              </a:rPr>
              <a:t>属性来表示为</a:t>
            </a:r>
            <a:r>
              <a:rPr lang="en-US" altLang="zh-CN" sz="2400" dirty="0" smtClean="0">
                <a:latin typeface="Arial Unicode MS" pitchFamily="34" charset="-122"/>
                <a:ea typeface="Arial Unicode MS" pitchFamily="34" charset="-122"/>
                <a:cs typeface="Arial Unicode MS" pitchFamily="34" charset="-122"/>
              </a:rPr>
              <a:t>1-1</a:t>
            </a:r>
            <a:r>
              <a:rPr lang="zh-CN" altLang="en-US" sz="2400" dirty="0" smtClean="0">
                <a:latin typeface="Arial Unicode MS" pitchFamily="34" charset="-122"/>
                <a:ea typeface="Arial Unicode MS" pitchFamily="34" charset="-122"/>
                <a:cs typeface="Arial Unicode MS" pitchFamily="34" charset="-122"/>
              </a:rPr>
              <a:t>关联</a:t>
            </a: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r>
              <a:rPr lang="zh-CN" altLang="en-US" sz="2400" dirty="0" smtClean="0">
                <a:latin typeface="Arial Unicode MS" pitchFamily="34" charset="-122"/>
                <a:ea typeface="Arial Unicode MS" pitchFamily="34" charset="-122"/>
                <a:cs typeface="Arial Unicode MS" pitchFamily="34" charset="-122"/>
              </a:rPr>
              <a:t>另一端需要使用</a:t>
            </a:r>
            <a:r>
              <a:rPr lang="en-US" altLang="zh-CN" sz="2400" dirty="0" smtClean="0">
                <a:latin typeface="Arial Unicode MS" pitchFamily="34" charset="-122"/>
                <a:ea typeface="Arial Unicode MS" pitchFamily="34" charset="-122"/>
                <a:cs typeface="Arial Unicode MS" pitchFamily="34" charset="-122"/>
              </a:rPr>
              <a:t>one-to-one</a:t>
            </a:r>
            <a:r>
              <a:rPr lang="zh-CN" altLang="en-US" sz="2400" dirty="0" smtClean="0">
                <a:latin typeface="Arial Unicode MS" pitchFamily="34" charset="-122"/>
                <a:ea typeface="Arial Unicode MS" pitchFamily="34" charset="-122"/>
                <a:cs typeface="Arial Unicode MS" pitchFamily="34" charset="-122"/>
              </a:rPr>
              <a:t>元素，该元素使用 </a:t>
            </a:r>
            <a:r>
              <a:rPr lang="en-US" altLang="zh-CN" sz="2400" b="1" dirty="0" smtClean="0">
                <a:solidFill>
                  <a:srgbClr val="FF0000"/>
                </a:solidFill>
                <a:latin typeface="Arial Unicode MS" pitchFamily="34" charset="-122"/>
                <a:ea typeface="Arial Unicode MS" pitchFamily="34" charset="-122"/>
                <a:cs typeface="Arial Unicode MS" pitchFamily="34" charset="-122"/>
              </a:rPr>
              <a:t>property-ref</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属性指定使用</a:t>
            </a:r>
            <a:r>
              <a:rPr lang="zh-CN" altLang="zh-CN" sz="2400" dirty="0" smtClean="0">
                <a:latin typeface="Arial Unicode MS" pitchFamily="34" charset="-122"/>
                <a:ea typeface="Arial Unicode MS" pitchFamily="34" charset="-122"/>
                <a:cs typeface="Arial Unicode MS" pitchFamily="34" charset="-122"/>
              </a:rPr>
              <a:t>被关联实体主键以外的字段作为关联字段</a:t>
            </a:r>
            <a:endParaRPr lang="zh-CN" altLang="en-US" sz="2400" dirty="0" smtClean="0">
              <a:latin typeface="Arial Unicode MS" pitchFamily="34" charset="-122"/>
              <a:ea typeface="Arial Unicode MS" pitchFamily="34" charset="-122"/>
              <a:cs typeface="Arial Unicode MS" pitchFamily="34" charset="-122"/>
            </a:endParaRPr>
          </a:p>
          <a:p>
            <a:pPr eaLnBrk="1" hangingPunct="1">
              <a:lnSpc>
                <a:spcPct val="80000"/>
              </a:lnSpc>
            </a:pPr>
            <a:endParaRPr lang="zh-CN" altLang="en-US" sz="24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不使用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endParaRPr lang="en-US" altLang="zh-CN" sz="2000" dirty="0" smtClean="0">
              <a:latin typeface="Arial Unicode MS" pitchFamily="34" charset="-122"/>
              <a:ea typeface="Arial Unicode MS" pitchFamily="34" charset="-122"/>
              <a:cs typeface="Arial Unicode MS" pitchFamily="34" charset="-122"/>
            </a:endParaRPr>
          </a:p>
          <a:p>
            <a:pPr lvl="1" eaLnBrk="1" hangingPunct="1">
              <a:lnSpc>
                <a:spcPct val="80000"/>
              </a:lnSpc>
            </a:pPr>
            <a:r>
              <a:rPr lang="zh-CN" altLang="en-US" sz="2000" dirty="0" smtClean="0">
                <a:latin typeface="Arial Unicode MS" pitchFamily="34" charset="-122"/>
                <a:ea typeface="Arial Unicode MS" pitchFamily="34" charset="-122"/>
                <a:cs typeface="Arial Unicode MS" pitchFamily="34" charset="-122"/>
              </a:rPr>
              <a:t>使用 </a:t>
            </a:r>
            <a:r>
              <a:rPr lang="en-US" altLang="zh-CN" sz="2000" dirty="0" smtClean="0">
                <a:latin typeface="Arial Unicode MS" pitchFamily="34" charset="-122"/>
                <a:ea typeface="Arial Unicode MS" pitchFamily="34" charset="-122"/>
                <a:cs typeface="Arial Unicode MS" pitchFamily="34" charset="-122"/>
              </a:rPr>
              <a:t>property-ref </a:t>
            </a:r>
            <a:r>
              <a:rPr lang="zh-CN" altLang="en-US" sz="2000" dirty="0" smtClean="0">
                <a:latin typeface="Arial Unicode MS" pitchFamily="34" charset="-122"/>
                <a:ea typeface="Arial Unicode MS" pitchFamily="34" charset="-122"/>
                <a:cs typeface="Arial Unicode MS" pitchFamily="34" charset="-122"/>
              </a:rPr>
              <a:t>属性的 </a:t>
            </a:r>
            <a:r>
              <a:rPr lang="en-US" altLang="zh-CN" sz="2000" dirty="0" err="1" smtClean="0">
                <a:latin typeface="Arial Unicode MS" pitchFamily="34" charset="-122"/>
                <a:ea typeface="Arial Unicode MS" pitchFamily="34" charset="-122"/>
                <a:cs typeface="Arial Unicode MS" pitchFamily="34" charset="-122"/>
              </a:rPr>
              <a:t>sql</a:t>
            </a:r>
            <a:endParaRPr lang="en-US" altLang="zh-CN" sz="2000" dirty="0" smtClean="0">
              <a:latin typeface="Arial Unicode MS" pitchFamily="34" charset="-122"/>
              <a:ea typeface="Arial Unicode MS" pitchFamily="34" charset="-122"/>
              <a:cs typeface="Arial Unicode MS" pitchFamily="34" charset="-122"/>
            </a:endParaRPr>
          </a:p>
        </p:txBody>
      </p:sp>
      <p:pic>
        <p:nvPicPr>
          <p:cNvPr id="52228" name="Picture 9"/>
          <p:cNvPicPr>
            <a:picLocks noChangeAspect="1" noChangeArrowheads="1"/>
          </p:cNvPicPr>
          <p:nvPr/>
        </p:nvPicPr>
        <p:blipFill>
          <a:blip r:embed="rId2"/>
          <a:srcRect/>
          <a:stretch>
            <a:fillRect/>
          </a:stretch>
        </p:blipFill>
        <p:spPr bwMode="auto">
          <a:xfrm>
            <a:off x="684213" y="2881113"/>
            <a:ext cx="6840537" cy="441325"/>
          </a:xfrm>
          <a:prstGeom prst="rect">
            <a:avLst/>
          </a:prstGeom>
          <a:noFill/>
          <a:ln w="9525">
            <a:noFill/>
            <a:miter lim="800000"/>
            <a:headEnd/>
            <a:tailEnd/>
          </a:ln>
        </p:spPr>
      </p:pic>
      <p:sp>
        <p:nvSpPr>
          <p:cNvPr id="52229" name="Rectangle 10"/>
          <p:cNvSpPr>
            <a:spLocks noChangeArrowheads="1"/>
          </p:cNvSpPr>
          <p:nvPr/>
        </p:nvSpPr>
        <p:spPr bwMode="auto">
          <a:xfrm>
            <a:off x="2627313" y="3108125"/>
            <a:ext cx="1439862" cy="2159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0" name="Picture 11"/>
          <p:cNvPicPr>
            <a:picLocks noChangeAspect="1" noChangeArrowheads="1"/>
          </p:cNvPicPr>
          <p:nvPr/>
        </p:nvPicPr>
        <p:blipFill>
          <a:blip r:embed="rId3"/>
          <a:srcRect/>
          <a:stretch>
            <a:fillRect/>
          </a:stretch>
        </p:blipFill>
        <p:spPr bwMode="auto">
          <a:xfrm>
            <a:off x="684213" y="4109843"/>
            <a:ext cx="6696075" cy="301625"/>
          </a:xfrm>
          <a:prstGeom prst="rect">
            <a:avLst/>
          </a:prstGeom>
          <a:noFill/>
          <a:ln w="9525">
            <a:noFill/>
            <a:miter lim="800000"/>
            <a:headEnd/>
            <a:tailEnd/>
          </a:ln>
        </p:spPr>
      </p:pic>
      <p:sp>
        <p:nvSpPr>
          <p:cNvPr id="52231" name="Rectangle 12"/>
          <p:cNvSpPr>
            <a:spLocks noChangeArrowheads="1"/>
          </p:cNvSpPr>
          <p:nvPr/>
        </p:nvSpPr>
        <p:spPr bwMode="auto">
          <a:xfrm>
            <a:off x="4859338" y="4109843"/>
            <a:ext cx="2233612" cy="27622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2" name="Picture 13"/>
          <p:cNvPicPr>
            <a:picLocks noChangeAspect="1" noChangeArrowheads="1"/>
          </p:cNvPicPr>
          <p:nvPr/>
        </p:nvPicPr>
        <p:blipFill>
          <a:blip r:embed="rId4"/>
          <a:srcRect/>
          <a:stretch>
            <a:fillRect/>
          </a:stretch>
        </p:blipFill>
        <p:spPr bwMode="auto">
          <a:xfrm>
            <a:off x="1042988" y="5994031"/>
            <a:ext cx="3133725" cy="657225"/>
          </a:xfrm>
          <a:prstGeom prst="rect">
            <a:avLst/>
          </a:prstGeom>
          <a:noFill/>
          <a:ln w="9525">
            <a:noFill/>
            <a:miter lim="800000"/>
            <a:headEnd/>
            <a:tailEnd/>
          </a:ln>
        </p:spPr>
      </p:pic>
      <p:sp>
        <p:nvSpPr>
          <p:cNvPr id="52233" name="Rectangle 14"/>
          <p:cNvSpPr>
            <a:spLocks noChangeArrowheads="1"/>
          </p:cNvSpPr>
          <p:nvPr/>
        </p:nvSpPr>
        <p:spPr bwMode="auto">
          <a:xfrm>
            <a:off x="982663" y="6321056"/>
            <a:ext cx="3157537" cy="155575"/>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2234" name="Picture 15"/>
          <p:cNvPicPr>
            <a:picLocks noChangeAspect="1" noChangeArrowheads="1"/>
          </p:cNvPicPr>
          <p:nvPr/>
        </p:nvPicPr>
        <p:blipFill>
          <a:blip r:embed="rId5"/>
          <a:srcRect/>
          <a:stretch>
            <a:fillRect/>
          </a:stretch>
        </p:blipFill>
        <p:spPr bwMode="auto">
          <a:xfrm>
            <a:off x="1042988" y="4770069"/>
            <a:ext cx="3076575" cy="628650"/>
          </a:xfrm>
          <a:prstGeom prst="rect">
            <a:avLst/>
          </a:prstGeom>
          <a:noFill/>
          <a:ln w="9525">
            <a:noFill/>
            <a:miter lim="800000"/>
            <a:headEnd/>
            <a:tailEnd/>
          </a:ln>
        </p:spPr>
      </p:pic>
      <p:sp>
        <p:nvSpPr>
          <p:cNvPr id="52235" name="Rectangle 16"/>
          <p:cNvSpPr>
            <a:spLocks noChangeArrowheads="1"/>
          </p:cNvSpPr>
          <p:nvPr/>
        </p:nvSpPr>
        <p:spPr bwMode="auto">
          <a:xfrm>
            <a:off x="989013" y="5084394"/>
            <a:ext cx="2503487" cy="177800"/>
          </a:xfrm>
          <a:prstGeom prst="rect">
            <a:avLst/>
          </a:prstGeom>
          <a:noFill/>
          <a:ln w="19050">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263004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6048"/>
            <a:ext cx="8229600" cy="1226972"/>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两边都使用外键映射的 </a:t>
            </a:r>
            <a:r>
              <a:rPr lang="en-US" altLang="zh-CN" dirty="0" smtClean="0">
                <a:latin typeface="Arial Unicode MS" pitchFamily="34" charset="-122"/>
                <a:ea typeface="Arial Unicode MS" pitchFamily="34" charset="-122"/>
                <a:cs typeface="Arial Unicode MS" pitchFamily="34" charset="-122"/>
              </a:rPr>
              <a:t>1-1</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79512" y="2853152"/>
            <a:ext cx="8324261" cy="1214446"/>
          </a:xfrm>
          <a:prstGeom prst="rect">
            <a:avLst/>
          </a:prstGeom>
          <a:noFill/>
          <a:ln w="9525">
            <a:noFill/>
            <a:miter lim="800000"/>
            <a:headEnd/>
            <a:tailEnd/>
          </a:ln>
          <a:effectLst/>
        </p:spPr>
      </p:pic>
      <p:sp>
        <p:nvSpPr>
          <p:cNvPr id="13" name="TextBox 12"/>
          <p:cNvSpPr txBox="1"/>
          <p:nvPr/>
        </p:nvSpPr>
        <p:spPr>
          <a:xfrm>
            <a:off x="893892" y="4281912"/>
            <a:ext cx="1928826" cy="369332"/>
          </a:xfrm>
          <a:prstGeom prst="rect">
            <a:avLst/>
          </a:prstGeom>
          <a:noFill/>
        </p:spPr>
        <p:txBody>
          <a:bodyPr wrap="square" rtlCol="0">
            <a:spAutoFit/>
          </a:bodyPr>
          <a:lstStyle/>
          <a:p>
            <a:r>
              <a:rPr lang="en-US" altLang="zh-CN" dirty="0" smtClean="0"/>
              <a:t>MANAGER_TABLE</a:t>
            </a:r>
            <a:endParaRPr lang="zh-CN" altLang="en-US" dirty="0"/>
          </a:p>
        </p:txBody>
      </p:sp>
      <p:sp>
        <p:nvSpPr>
          <p:cNvPr id="14" name="TextBox 13"/>
          <p:cNvSpPr txBox="1"/>
          <p:nvPr/>
        </p:nvSpPr>
        <p:spPr>
          <a:xfrm>
            <a:off x="5680238" y="4353350"/>
            <a:ext cx="2214578" cy="369332"/>
          </a:xfrm>
          <a:prstGeom prst="rect">
            <a:avLst/>
          </a:prstGeom>
          <a:noFill/>
        </p:spPr>
        <p:txBody>
          <a:bodyPr wrap="square" rtlCol="0">
            <a:spAutoFit/>
          </a:bodyPr>
          <a:lstStyle/>
          <a:p>
            <a:r>
              <a:rPr lang="en-US" altLang="zh-CN" dirty="0" smtClean="0"/>
              <a:t>DEPARTMENT_TABLE</a:t>
            </a:r>
            <a:endParaRPr lang="zh-CN" altLang="en-US" dirty="0"/>
          </a:p>
        </p:txBody>
      </p:sp>
      <p:sp>
        <p:nvSpPr>
          <p:cNvPr id="23" name="椭圆 22"/>
          <p:cNvSpPr/>
          <p:nvPr/>
        </p:nvSpPr>
        <p:spPr>
          <a:xfrm>
            <a:off x="1252204" y="330795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64730" y="3699004"/>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92152" y="370272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079626" y="331676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53800"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666326"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511188" y="329542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523714" y="3686478"/>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06234" y="2041470"/>
            <a:ext cx="3316406" cy="1301087"/>
          </a:xfrm>
          <a:custGeom>
            <a:avLst/>
            <a:gdLst>
              <a:gd name="connsiteX0" fmla="*/ 0 w 3316406"/>
              <a:gd name="connsiteY0" fmla="*/ 1273791 h 1301087"/>
              <a:gd name="connsiteX1" fmla="*/ 2320119 w 3316406"/>
              <a:gd name="connsiteY1" fmla="*/ 4549 h 1301087"/>
              <a:gd name="connsiteX2" fmla="*/ 3316406 w 3316406"/>
              <a:gd name="connsiteY2" fmla="*/ 1301087 h 1301087"/>
            </a:gdLst>
            <a:ahLst/>
            <a:cxnLst>
              <a:cxn ang="0">
                <a:pos x="connsiteX0" y="connsiteY0"/>
              </a:cxn>
              <a:cxn ang="0">
                <a:pos x="connsiteX1" y="connsiteY1"/>
              </a:cxn>
              <a:cxn ang="0">
                <a:pos x="connsiteX2" y="connsiteY2"/>
              </a:cxn>
            </a:cxnLst>
            <a:rect l="l" t="t" r="r" b="b"/>
            <a:pathLst>
              <a:path w="3316406" h="1301087">
                <a:moveTo>
                  <a:pt x="0" y="1273791"/>
                </a:moveTo>
                <a:cubicBezTo>
                  <a:pt x="883692" y="636895"/>
                  <a:pt x="1767385" y="0"/>
                  <a:pt x="2320119" y="4549"/>
                </a:cubicBezTo>
                <a:cubicBezTo>
                  <a:pt x="2872853" y="9098"/>
                  <a:pt x="3094629" y="655092"/>
                  <a:pt x="3316406" y="130108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1517876" y="3479034"/>
            <a:ext cx="4012441" cy="2470246"/>
          </a:xfrm>
          <a:custGeom>
            <a:avLst/>
            <a:gdLst>
              <a:gd name="connsiteX0" fmla="*/ 4012441 w 4012441"/>
              <a:gd name="connsiteY0" fmla="*/ 0 h 2470246"/>
              <a:gd name="connsiteX1" fmla="*/ 2265528 w 4012441"/>
              <a:gd name="connsiteY1" fmla="*/ 2388359 h 2470246"/>
              <a:gd name="connsiteX2" fmla="*/ 0 w 4012441"/>
              <a:gd name="connsiteY2" fmla="*/ 491320 h 2470246"/>
            </a:gdLst>
            <a:ahLst/>
            <a:cxnLst>
              <a:cxn ang="0">
                <a:pos x="connsiteX0" y="connsiteY0"/>
              </a:cxn>
              <a:cxn ang="0">
                <a:pos x="connsiteX1" y="connsiteY1"/>
              </a:cxn>
              <a:cxn ang="0">
                <a:pos x="connsiteX2" y="connsiteY2"/>
              </a:cxn>
            </a:cxnLst>
            <a:rect l="l" t="t" r="r" b="b"/>
            <a:pathLst>
              <a:path w="4012441" h="2470246">
                <a:moveTo>
                  <a:pt x="4012441" y="0"/>
                </a:moveTo>
                <a:cubicBezTo>
                  <a:pt x="3473354" y="1153236"/>
                  <a:pt x="2934268" y="2306472"/>
                  <a:pt x="2265528" y="2388359"/>
                </a:cubicBezTo>
                <a:cubicBezTo>
                  <a:pt x="1596788" y="2470246"/>
                  <a:pt x="798394" y="1480783"/>
                  <a:pt x="0" y="4913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164014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608292"/>
            <a:ext cx="7772400" cy="1143000"/>
          </a:xfrm>
        </p:spPr>
        <p:txBody>
          <a:bodyPr/>
          <a:lstStyle/>
          <a:p>
            <a:pPr eaLnBrk="1" hangingPunct="1"/>
            <a:r>
              <a:rPr lang="zh-CN" altLang="en-US" dirty="0" smtClean="0">
                <a:latin typeface="Arial Unicode MS" pitchFamily="34" charset="-122"/>
                <a:ea typeface="Arial Unicode MS" pitchFamily="34" charset="-122"/>
                <a:cs typeface="Arial Unicode MS" pitchFamily="34" charset="-122"/>
              </a:rPr>
              <a:t>基于主键映射的 </a:t>
            </a:r>
            <a:r>
              <a:rPr lang="en-US" altLang="zh-CN" dirty="0" smtClean="0">
                <a:latin typeface="Arial Unicode MS" pitchFamily="34" charset="-122"/>
                <a:ea typeface="Arial Unicode MS" pitchFamily="34" charset="-122"/>
                <a:cs typeface="Arial Unicode MS" pitchFamily="34" charset="-122"/>
              </a:rPr>
              <a:t>1-1</a:t>
            </a:r>
          </a:p>
        </p:txBody>
      </p:sp>
      <p:sp>
        <p:nvSpPr>
          <p:cNvPr id="53251" name="Rectangle 3"/>
          <p:cNvSpPr>
            <a:spLocks noGrp="1" noChangeArrowheads="1"/>
          </p:cNvSpPr>
          <p:nvPr>
            <p:ph type="body" idx="1"/>
          </p:nvPr>
        </p:nvSpPr>
        <p:spPr>
          <a:xfrm>
            <a:off x="107950" y="1713192"/>
            <a:ext cx="8856663" cy="4176713"/>
          </a:xfrm>
        </p:spPr>
        <p:txBody>
          <a:bodyPr/>
          <a:lstStyle/>
          <a:p>
            <a:pPr eaLnBrk="1" hangingPunct="1"/>
            <a:r>
              <a:rPr lang="zh-CN" altLang="en-US" sz="2000" dirty="0" smtClean="0">
                <a:latin typeface="Arial Unicode MS" pitchFamily="34" charset="-122"/>
                <a:ea typeface="Arial Unicode MS" pitchFamily="34" charset="-122"/>
                <a:cs typeface="Arial Unicode MS" pitchFamily="34" charset="-122"/>
              </a:rPr>
              <a:t>基于主键的映射策略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指一端的主键生成器使用 </a:t>
            </a:r>
            <a:r>
              <a:rPr lang="en-US" altLang="zh-CN" sz="2000" dirty="0" smtClean="0">
                <a:latin typeface="Arial Unicode MS" pitchFamily="34" charset="-122"/>
                <a:ea typeface="Arial Unicode MS" pitchFamily="34" charset="-122"/>
                <a:cs typeface="Arial Unicode MS" pitchFamily="34" charset="-122"/>
              </a:rPr>
              <a:t>foreign </a:t>
            </a:r>
            <a:r>
              <a:rPr lang="zh-CN" altLang="en-US" sz="2000" dirty="0" smtClean="0">
                <a:latin typeface="Arial Unicode MS" pitchFamily="34" charset="-122"/>
                <a:ea typeface="Arial Unicode MS" pitchFamily="34" charset="-122"/>
                <a:cs typeface="Arial Unicode MS" pitchFamily="34" charset="-122"/>
              </a:rPr>
              <a:t>策略</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表明根据</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zh-CN" altLang="en-US" sz="2000" dirty="0" smtClean="0">
                <a:latin typeface="Arial Unicode MS" pitchFamily="34" charset="-122"/>
                <a:ea typeface="Arial Unicode MS" pitchFamily="34" charset="-122"/>
                <a:cs typeface="Arial Unicode MS" pitchFamily="34" charset="-122"/>
              </a:rPr>
              <a:t>的主键来生成自己的主键，自己并不能独立生成主键</a:t>
            </a:r>
            <a:r>
              <a:rPr lang="en-US" altLang="zh-CN" sz="2000" dirty="0" smtClean="0">
                <a:latin typeface="Arial Unicode MS" pitchFamily="34" charset="-122"/>
                <a:ea typeface="Arial Unicode MS" pitchFamily="34" charset="-122"/>
                <a:cs typeface="Arial Unicode MS" pitchFamily="34" charset="-122"/>
              </a:rPr>
              <a:t>. &lt;</a:t>
            </a:r>
            <a:r>
              <a:rPr lang="en-US" altLang="zh-CN" sz="2000" dirty="0" err="1" smtClean="0">
                <a:latin typeface="Arial Unicode MS" pitchFamily="34" charset="-122"/>
                <a:ea typeface="Arial Unicode MS" pitchFamily="34" charset="-122"/>
                <a:cs typeface="Arial Unicode MS" pitchFamily="34" charset="-122"/>
              </a:rPr>
              <a:t>param</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子元素指定</a:t>
            </a:r>
            <a:r>
              <a:rPr lang="zh-CN" altLang="en-US" sz="2000" dirty="0">
                <a:latin typeface="Arial Unicode MS" pitchFamily="34" charset="-122"/>
                <a:ea typeface="Arial Unicode MS" pitchFamily="34" charset="-122"/>
                <a:cs typeface="Arial Unicode MS" pitchFamily="34" charset="-122"/>
              </a:rPr>
              <a:t>使用</a:t>
            </a:r>
            <a:r>
              <a:rPr lang="zh-CN" altLang="en-US" sz="2000" dirty="0" smtClean="0">
                <a:latin typeface="Arial Unicode MS" pitchFamily="34" charset="-122"/>
                <a:ea typeface="Arial Unicode MS" pitchFamily="34" charset="-122"/>
                <a:cs typeface="Arial Unicode MS" pitchFamily="34" charset="-122"/>
              </a:rPr>
              <a:t>当前持久化类的哪个属性作为 </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endParaRPr lang="zh-CN" altLang="en-US" sz="2000" dirty="0" smtClean="0">
              <a:latin typeface="Arial Unicode MS" pitchFamily="34" charset="-122"/>
              <a:ea typeface="Arial Unicode MS" pitchFamily="34" charset="-122"/>
              <a:cs typeface="Arial Unicode MS" pitchFamily="34" charset="-122"/>
            </a:endParaRPr>
          </a:p>
          <a:p>
            <a:pPr eaLnBrk="1" hangingPunct="1"/>
            <a:r>
              <a:rPr lang="zh-CN" altLang="en-US" sz="2000" dirty="0" smtClean="0">
                <a:latin typeface="Arial Unicode MS" pitchFamily="34" charset="-122"/>
                <a:ea typeface="Arial Unicode MS" pitchFamily="34" charset="-122"/>
                <a:cs typeface="Arial Unicode MS" pitchFamily="34" charset="-122"/>
              </a:rPr>
              <a:t>采用</a:t>
            </a:r>
            <a:r>
              <a:rPr lang="en-US" altLang="zh-CN" sz="2000" dirty="0" smtClean="0">
                <a:latin typeface="Arial Unicode MS" pitchFamily="34" charset="-122"/>
                <a:ea typeface="Arial Unicode MS" pitchFamily="34" charset="-122"/>
                <a:cs typeface="Arial Unicode MS" pitchFamily="34" charset="-122"/>
              </a:rPr>
              <a:t>foreign</a:t>
            </a:r>
            <a:r>
              <a:rPr lang="zh-CN" altLang="en-US" sz="2000" dirty="0" smtClean="0">
                <a:latin typeface="Arial Unicode MS" pitchFamily="34" charset="-122"/>
                <a:ea typeface="Arial Unicode MS" pitchFamily="34" charset="-122"/>
                <a:cs typeface="Arial Unicode MS" pitchFamily="34" charset="-122"/>
              </a:rPr>
              <a:t>主键生成器策略的一端增加 </a:t>
            </a:r>
            <a:r>
              <a:rPr lang="en-US" altLang="zh-CN" sz="2000" dirty="0" smtClean="0">
                <a:latin typeface="Arial Unicode MS" pitchFamily="34" charset="-122"/>
                <a:ea typeface="Arial Unicode MS" pitchFamily="34" charset="-122"/>
                <a:cs typeface="Arial Unicode MS" pitchFamily="34" charset="-122"/>
              </a:rPr>
              <a:t>one-to-one </a:t>
            </a:r>
            <a:r>
              <a:rPr lang="zh-CN" altLang="en-US" sz="2000" dirty="0" smtClean="0">
                <a:latin typeface="Arial Unicode MS" pitchFamily="34" charset="-122"/>
                <a:ea typeface="Arial Unicode MS" pitchFamily="34" charset="-122"/>
                <a:cs typeface="Arial Unicode MS" pitchFamily="34" charset="-122"/>
              </a:rPr>
              <a:t>元素映射关联属性，其</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属性还应增加 </a:t>
            </a:r>
            <a:r>
              <a:rPr lang="en-US" altLang="zh-CN" sz="2000" dirty="0" smtClean="0">
                <a:latin typeface="Arial Unicode MS" pitchFamily="34" charset="-122"/>
                <a:ea typeface="Arial Unicode MS" pitchFamily="34" charset="-122"/>
                <a:cs typeface="Arial Unicode MS" pitchFamily="34" charset="-122"/>
              </a:rPr>
              <a:t>constrained=“true” </a:t>
            </a:r>
            <a:r>
              <a:rPr lang="zh-CN" altLang="en-US" sz="2000" dirty="0" smtClean="0">
                <a:latin typeface="Arial Unicode MS" pitchFamily="34" charset="-122"/>
                <a:ea typeface="Arial Unicode MS" pitchFamily="34" charset="-122"/>
                <a:cs typeface="Arial Unicode MS" pitchFamily="34" charset="-122"/>
              </a:rPr>
              <a:t>属性；另一端增加</a:t>
            </a:r>
            <a:r>
              <a:rPr lang="en-US" altLang="zh-CN" sz="2000" dirty="0" smtClean="0">
                <a:latin typeface="Arial Unicode MS" pitchFamily="34" charset="-122"/>
                <a:ea typeface="Arial Unicode MS" pitchFamily="34" charset="-122"/>
                <a:cs typeface="Arial Unicode MS" pitchFamily="34" charset="-122"/>
              </a:rPr>
              <a:t>one-to-one</a:t>
            </a:r>
            <a:r>
              <a:rPr lang="zh-CN" altLang="en-US" sz="2000" dirty="0" smtClean="0">
                <a:latin typeface="Arial Unicode MS" pitchFamily="34" charset="-122"/>
                <a:ea typeface="Arial Unicode MS" pitchFamily="34" charset="-122"/>
                <a:cs typeface="Arial Unicode MS" pitchFamily="34" charset="-122"/>
              </a:rPr>
              <a:t>元素映射关联属性。</a:t>
            </a:r>
          </a:p>
          <a:p>
            <a:pPr eaLnBrk="1" hangingPunct="1"/>
            <a:r>
              <a:rPr lang="en-US" altLang="zh-CN" sz="2000" b="1" dirty="0" smtClean="0">
                <a:solidFill>
                  <a:srgbClr val="FF0000"/>
                </a:solidFill>
                <a:latin typeface="Arial Unicode MS" pitchFamily="34" charset="-122"/>
                <a:ea typeface="Arial Unicode MS" pitchFamily="34" charset="-122"/>
                <a:cs typeface="Arial Unicode MS" pitchFamily="34" charset="-122"/>
              </a:rPr>
              <a:t>constrained</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约束</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指定为当前持久化类对应的数据库表的主键添加一个外键约束，引用被关联的对象</a:t>
            </a:r>
            <a:r>
              <a:rPr lang="en-US" altLang="zh-CN"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FF3300"/>
                </a:solidFill>
                <a:latin typeface="Arial Unicode MS" pitchFamily="34" charset="-122"/>
                <a:ea typeface="Arial Unicode MS" pitchFamily="34" charset="-122"/>
                <a:cs typeface="Arial Unicode MS" pitchFamily="34" charset="-122"/>
              </a:rPr>
              <a:t>“</a:t>
            </a:r>
            <a:r>
              <a:rPr lang="zh-CN" altLang="en-US" sz="2000" b="1" dirty="0" smtClean="0">
                <a:solidFill>
                  <a:srgbClr val="FF3300"/>
                </a:solidFill>
                <a:latin typeface="Arial Unicode MS" pitchFamily="34" charset="-122"/>
                <a:ea typeface="Arial Unicode MS" pitchFamily="34" charset="-122"/>
                <a:cs typeface="Arial Unicode MS" pitchFamily="34" charset="-122"/>
              </a:rPr>
              <a:t>对方”</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所对应的数据库表主键</a:t>
            </a:r>
          </a:p>
          <a:p>
            <a:pPr eaLnBrk="1" hangingPunct="1"/>
            <a:endParaRPr lang="en-US" altLang="zh-CN" sz="2000" dirty="0" smtClean="0">
              <a:latin typeface="Arial Unicode MS" pitchFamily="34" charset="-122"/>
              <a:ea typeface="Arial Unicode MS" pitchFamily="34" charset="-122"/>
              <a:cs typeface="Arial Unicode MS" pitchFamily="34" charset="-122"/>
            </a:endParaRPr>
          </a:p>
        </p:txBody>
      </p:sp>
      <p:pic>
        <p:nvPicPr>
          <p:cNvPr id="53252" name="Picture 7"/>
          <p:cNvPicPr>
            <a:picLocks noChangeAspect="1" noChangeArrowheads="1"/>
          </p:cNvPicPr>
          <p:nvPr/>
        </p:nvPicPr>
        <p:blipFill>
          <a:blip r:embed="rId2"/>
          <a:srcRect/>
          <a:stretch>
            <a:fillRect/>
          </a:stretch>
        </p:blipFill>
        <p:spPr bwMode="auto">
          <a:xfrm>
            <a:off x="539750" y="2945631"/>
            <a:ext cx="4392613" cy="987425"/>
          </a:xfrm>
          <a:prstGeom prst="rect">
            <a:avLst/>
          </a:prstGeom>
          <a:noFill/>
          <a:ln w="9525">
            <a:noFill/>
            <a:miter lim="800000"/>
            <a:headEnd/>
            <a:tailEnd/>
          </a:ln>
        </p:spPr>
      </p:pic>
      <p:sp>
        <p:nvSpPr>
          <p:cNvPr id="53253" name="Rectangle 8"/>
          <p:cNvSpPr>
            <a:spLocks noChangeArrowheads="1"/>
          </p:cNvSpPr>
          <p:nvPr/>
        </p:nvSpPr>
        <p:spPr bwMode="auto">
          <a:xfrm>
            <a:off x="911225" y="3142481"/>
            <a:ext cx="4176713" cy="595312"/>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3254" name="Picture 9"/>
          <p:cNvPicPr>
            <a:picLocks noChangeAspect="1" noChangeArrowheads="1"/>
          </p:cNvPicPr>
          <p:nvPr/>
        </p:nvPicPr>
        <p:blipFill>
          <a:blip r:embed="rId3"/>
          <a:srcRect/>
          <a:stretch>
            <a:fillRect/>
          </a:stretch>
        </p:blipFill>
        <p:spPr bwMode="auto">
          <a:xfrm>
            <a:off x="539750" y="5824810"/>
            <a:ext cx="2447925" cy="844550"/>
          </a:xfrm>
          <a:prstGeom prst="rect">
            <a:avLst/>
          </a:prstGeom>
          <a:noFill/>
          <a:ln w="9525">
            <a:noFill/>
            <a:miter lim="800000"/>
            <a:headEnd/>
            <a:tailEnd/>
          </a:ln>
        </p:spPr>
      </p:pic>
      <p:sp>
        <p:nvSpPr>
          <p:cNvPr id="53255" name="Rectangle 10"/>
          <p:cNvSpPr>
            <a:spLocks noChangeArrowheads="1"/>
          </p:cNvSpPr>
          <p:nvPr/>
        </p:nvSpPr>
        <p:spPr bwMode="auto">
          <a:xfrm>
            <a:off x="971550" y="6451873"/>
            <a:ext cx="1800225" cy="215900"/>
          </a:xfrm>
          <a:prstGeom prst="rect">
            <a:avLst/>
          </a:prstGeom>
          <a:noFill/>
          <a:ln w="9525">
            <a:solidFill>
              <a:srgbClr val="FF3300"/>
            </a:solidFill>
            <a:prstDash val="dash"/>
            <a:miter lim="800000"/>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443197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0246" y="2000240"/>
            <a:ext cx="5672150" cy="869947"/>
          </a:xfrm>
        </p:spPr>
        <p:txBody>
          <a:bodyPr>
            <a:normAutofit/>
          </a:bodyPr>
          <a:lstStyle/>
          <a:p>
            <a:r>
              <a:rPr lang="zh-CN" altLang="en-US" sz="4400" dirty="0" smtClean="0">
                <a:latin typeface="Arial Unicode MS" pitchFamily="34" charset="-122"/>
                <a:ea typeface="Arial Unicode MS" pitchFamily="34" charset="-122"/>
                <a:cs typeface="Arial Unicode MS" pitchFamily="34" charset="-122"/>
              </a:rPr>
              <a:t>映射多对多关联关系</a:t>
            </a:r>
            <a:endParaRPr lang="zh-CN" altLang="en-US" sz="44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179512" y="5743516"/>
            <a:ext cx="6072230" cy="997852"/>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2722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550708"/>
            <a:ext cx="7772400" cy="1143000"/>
          </a:xfrm>
        </p:spPr>
        <p:txBody>
          <a:bodyPr/>
          <a:lstStyle/>
          <a:p>
            <a:pPr eaLnBrk="1" hangingPunct="1"/>
            <a:r>
              <a:rPr lang="zh-CN" altLang="en-US" smtClean="0">
                <a:latin typeface="Arial Unicode MS" pitchFamily="34" charset="-122"/>
                <a:ea typeface="Arial Unicode MS" pitchFamily="34" charset="-122"/>
                <a:cs typeface="Arial Unicode MS" pitchFamily="34" charset="-122"/>
              </a:rPr>
              <a:t>单向 </a:t>
            </a:r>
            <a:r>
              <a:rPr lang="en-US" altLang="zh-CN" smtClean="0">
                <a:latin typeface="Arial Unicode MS" pitchFamily="34" charset="-122"/>
                <a:ea typeface="Arial Unicode MS" pitchFamily="34" charset="-122"/>
                <a:cs typeface="Arial Unicode MS" pitchFamily="34" charset="-122"/>
              </a:rPr>
              <a:t>n-n</a:t>
            </a:r>
          </a:p>
        </p:txBody>
      </p:sp>
      <p:sp>
        <p:nvSpPr>
          <p:cNvPr id="55299" name="Rectangle 3"/>
          <p:cNvSpPr>
            <a:spLocks noGrp="1" noChangeArrowheads="1"/>
          </p:cNvSpPr>
          <p:nvPr>
            <p:ph type="body" idx="1"/>
          </p:nvPr>
        </p:nvSpPr>
        <p:spPr>
          <a:xfrm>
            <a:off x="252413" y="1692120"/>
            <a:ext cx="8496300" cy="4114800"/>
          </a:xfrm>
        </p:spPr>
        <p:txBody>
          <a:bodyPr/>
          <a:lstStyle/>
          <a:p>
            <a:pPr eaLnBrk="1" hangingPunct="1"/>
            <a:r>
              <a:rPr lang="zh-CN" altLang="en-US" sz="2400" smtClean="0">
                <a:latin typeface="Arial Unicode MS" pitchFamily="34" charset="-122"/>
                <a:ea typeface="Arial Unicode MS" pitchFamily="34" charset="-122"/>
                <a:cs typeface="Arial Unicode MS" pitchFamily="34" charset="-122"/>
              </a:rPr>
              <a:t>域模型</a:t>
            </a:r>
            <a:r>
              <a:rPr lang="en-US" altLang="zh-CN" sz="2400" smtClean="0">
                <a:latin typeface="Arial Unicode MS" pitchFamily="34" charset="-122"/>
                <a:ea typeface="Arial Unicode MS" pitchFamily="34" charset="-122"/>
                <a:cs typeface="Arial Unicode MS" pitchFamily="34" charset="-122"/>
              </a:rPr>
              <a:t>: </a:t>
            </a: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endParaRPr lang="en-US" altLang="zh-CN" sz="2400" smtClean="0">
              <a:latin typeface="Arial Unicode MS" pitchFamily="34" charset="-122"/>
              <a:ea typeface="Arial Unicode MS" pitchFamily="34" charset="-122"/>
              <a:cs typeface="Arial Unicode MS" pitchFamily="34" charset="-122"/>
            </a:endParaRPr>
          </a:p>
          <a:p>
            <a:pPr eaLnBrk="1" hangingPunct="1"/>
            <a:r>
              <a:rPr lang="zh-CN" altLang="en-US" sz="2400" smtClean="0">
                <a:latin typeface="Arial Unicode MS" pitchFamily="34" charset="-122"/>
                <a:ea typeface="Arial Unicode MS" pitchFamily="34" charset="-122"/>
                <a:cs typeface="Arial Unicode MS" pitchFamily="34" charset="-122"/>
              </a:rPr>
              <a:t>关系数据模型</a:t>
            </a:r>
          </a:p>
        </p:txBody>
      </p:sp>
      <p:pic>
        <p:nvPicPr>
          <p:cNvPr id="55300" name="Picture 4"/>
          <p:cNvPicPr>
            <a:picLocks noChangeAspect="1" noChangeArrowheads="1"/>
          </p:cNvPicPr>
          <p:nvPr/>
        </p:nvPicPr>
        <p:blipFill>
          <a:blip r:embed="rId2"/>
          <a:srcRect/>
          <a:stretch>
            <a:fillRect/>
          </a:stretch>
        </p:blipFill>
        <p:spPr bwMode="auto">
          <a:xfrm>
            <a:off x="755650" y="2484283"/>
            <a:ext cx="3455988" cy="1095375"/>
          </a:xfrm>
          <a:prstGeom prst="rect">
            <a:avLst/>
          </a:prstGeom>
          <a:noFill/>
          <a:ln w="9525">
            <a:noFill/>
            <a:miter lim="800000"/>
            <a:headEnd/>
            <a:tailEnd/>
          </a:ln>
        </p:spPr>
      </p:pic>
      <p:pic>
        <p:nvPicPr>
          <p:cNvPr id="55301" name="Picture 5"/>
          <p:cNvPicPr>
            <a:picLocks noChangeAspect="1" noChangeArrowheads="1"/>
          </p:cNvPicPr>
          <p:nvPr/>
        </p:nvPicPr>
        <p:blipFill>
          <a:blip r:embed="rId3"/>
          <a:srcRect/>
          <a:stretch>
            <a:fillRect/>
          </a:stretch>
        </p:blipFill>
        <p:spPr bwMode="auto">
          <a:xfrm>
            <a:off x="682625" y="4740120"/>
            <a:ext cx="720725" cy="484188"/>
          </a:xfrm>
          <a:prstGeom prst="rect">
            <a:avLst/>
          </a:prstGeom>
          <a:noFill/>
          <a:ln w="9525">
            <a:noFill/>
            <a:miter lim="800000"/>
            <a:headEnd/>
            <a:tailEnd/>
          </a:ln>
        </p:spPr>
      </p:pic>
      <p:sp>
        <p:nvSpPr>
          <p:cNvPr id="55302" name="Text Box 6"/>
          <p:cNvSpPr txBox="1">
            <a:spLocks noChangeArrowheads="1"/>
          </p:cNvSpPr>
          <p:nvPr/>
        </p:nvSpPr>
        <p:spPr bwMode="auto">
          <a:xfrm>
            <a:off x="323850" y="5316383"/>
            <a:ext cx="1727200"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CATEGORIES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pic>
        <p:nvPicPr>
          <p:cNvPr id="55303" name="Picture 7"/>
          <p:cNvPicPr>
            <a:picLocks noChangeAspect="1" noChangeArrowheads="1"/>
          </p:cNvPicPr>
          <p:nvPr/>
        </p:nvPicPr>
        <p:blipFill>
          <a:blip r:embed="rId4"/>
          <a:srcRect/>
          <a:stretch>
            <a:fillRect/>
          </a:stretch>
        </p:blipFill>
        <p:spPr bwMode="auto">
          <a:xfrm>
            <a:off x="3254375" y="4798858"/>
            <a:ext cx="1223963" cy="446087"/>
          </a:xfrm>
          <a:prstGeom prst="rect">
            <a:avLst/>
          </a:prstGeom>
          <a:noFill/>
          <a:ln w="9525">
            <a:noFill/>
            <a:miter lim="800000"/>
            <a:headEnd/>
            <a:tailEnd/>
          </a:ln>
        </p:spPr>
      </p:pic>
      <p:sp>
        <p:nvSpPr>
          <p:cNvPr id="55304" name="Text Box 8"/>
          <p:cNvSpPr txBox="1">
            <a:spLocks noChangeArrowheads="1"/>
          </p:cNvSpPr>
          <p:nvPr/>
        </p:nvSpPr>
        <p:spPr bwMode="auto">
          <a:xfrm>
            <a:off x="2928926" y="5447900"/>
            <a:ext cx="2392368" cy="338554"/>
          </a:xfrm>
          <a:prstGeom prst="rect">
            <a:avLst/>
          </a:prstGeom>
          <a:noFill/>
          <a:ln w="9525">
            <a:noFill/>
            <a:miter lim="800000"/>
            <a:headEnd/>
            <a:tailEnd/>
          </a:ln>
        </p:spPr>
        <p:txBody>
          <a:bodyPr wrap="square">
            <a:spAutoFit/>
          </a:bodyPr>
          <a:lstStyle/>
          <a:p>
            <a:pPr>
              <a:spcBef>
                <a:spcPct val="50000"/>
              </a:spcBef>
            </a:pPr>
            <a:r>
              <a:rPr lang="en-US" altLang="zh-CN" sz="1400">
                <a:latin typeface="Arial Unicode MS" pitchFamily="34" charset="-122"/>
                <a:ea typeface="Arial Unicode MS" pitchFamily="34" charset="-122"/>
                <a:cs typeface="Arial Unicode MS" pitchFamily="34" charset="-122"/>
              </a:rPr>
              <a:t>CATEGORIES_ITEMS</a:t>
            </a:r>
            <a:r>
              <a:rPr lang="en-US" altLang="zh-CN" sz="1600">
                <a:latin typeface="Arial Unicode MS" pitchFamily="34" charset="-122"/>
                <a:ea typeface="Arial Unicode MS" pitchFamily="34" charset="-122"/>
                <a:cs typeface="Arial Unicode MS" pitchFamily="34" charset="-122"/>
              </a:rPr>
              <a:t> </a:t>
            </a:r>
            <a:r>
              <a:rPr lang="zh-CN" altLang="en-US" sz="1600">
                <a:latin typeface="Arial Unicode MS" pitchFamily="34" charset="-122"/>
                <a:ea typeface="Arial Unicode MS" pitchFamily="34" charset="-122"/>
                <a:cs typeface="Arial Unicode MS" pitchFamily="34" charset="-122"/>
              </a:rPr>
              <a:t>表</a:t>
            </a:r>
          </a:p>
        </p:txBody>
      </p:sp>
      <p:sp>
        <p:nvSpPr>
          <p:cNvPr id="55305" name="Line 9"/>
          <p:cNvSpPr>
            <a:spLocks noChangeShapeType="1"/>
          </p:cNvSpPr>
          <p:nvPr/>
        </p:nvSpPr>
        <p:spPr bwMode="auto">
          <a:xfrm flipH="1">
            <a:off x="1236663" y="4870295"/>
            <a:ext cx="19446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pic>
        <p:nvPicPr>
          <p:cNvPr id="55306" name="Picture 10"/>
          <p:cNvPicPr>
            <a:picLocks noChangeAspect="1" noChangeArrowheads="1"/>
          </p:cNvPicPr>
          <p:nvPr/>
        </p:nvPicPr>
        <p:blipFill>
          <a:blip r:embed="rId5"/>
          <a:srcRect/>
          <a:stretch>
            <a:fillRect/>
          </a:stretch>
        </p:blipFill>
        <p:spPr bwMode="auto">
          <a:xfrm>
            <a:off x="6443663" y="5076670"/>
            <a:ext cx="720725" cy="661988"/>
          </a:xfrm>
          <a:prstGeom prst="rect">
            <a:avLst/>
          </a:prstGeom>
          <a:noFill/>
          <a:ln w="9525">
            <a:noFill/>
            <a:miter lim="800000"/>
            <a:headEnd/>
            <a:tailEnd/>
          </a:ln>
        </p:spPr>
      </p:pic>
      <p:sp>
        <p:nvSpPr>
          <p:cNvPr id="55307" name="Text Box 12"/>
          <p:cNvSpPr txBox="1">
            <a:spLocks noChangeArrowheads="1"/>
          </p:cNvSpPr>
          <p:nvPr/>
        </p:nvSpPr>
        <p:spPr bwMode="auto">
          <a:xfrm>
            <a:off x="6311900" y="5891058"/>
            <a:ext cx="1008063" cy="336550"/>
          </a:xfrm>
          <a:prstGeom prst="rect">
            <a:avLst/>
          </a:prstGeom>
          <a:noFill/>
          <a:ln w="9525">
            <a:noFill/>
            <a:miter lim="800000"/>
            <a:headEnd/>
            <a:tailEnd/>
          </a:ln>
        </p:spPr>
        <p:txBody>
          <a:bodyPr>
            <a:spAutoFit/>
          </a:bodyPr>
          <a:lstStyle/>
          <a:p>
            <a:pPr>
              <a:spcBef>
                <a:spcPct val="50000"/>
              </a:spcBef>
            </a:pPr>
            <a:r>
              <a:rPr lang="en-US" altLang="zh-CN" sz="1400" dirty="0">
                <a:latin typeface="Arial Unicode MS" pitchFamily="34" charset="-122"/>
                <a:ea typeface="Arial Unicode MS" pitchFamily="34" charset="-122"/>
                <a:cs typeface="Arial Unicode MS" pitchFamily="34" charset="-122"/>
              </a:rPr>
              <a:t>ITEMS</a:t>
            </a:r>
            <a:r>
              <a:rPr lang="en-US" altLang="zh-CN" sz="1600" dirty="0">
                <a:latin typeface="Arial Unicode MS" pitchFamily="34" charset="-122"/>
                <a:ea typeface="Arial Unicode MS" pitchFamily="34" charset="-122"/>
                <a:cs typeface="Arial Unicode MS" pitchFamily="34" charset="-122"/>
              </a:rPr>
              <a:t> </a:t>
            </a:r>
            <a:r>
              <a:rPr lang="zh-CN" altLang="en-US" sz="1600" dirty="0">
                <a:latin typeface="Arial Unicode MS" pitchFamily="34" charset="-122"/>
                <a:ea typeface="Arial Unicode MS" pitchFamily="34" charset="-122"/>
                <a:cs typeface="Arial Unicode MS" pitchFamily="34" charset="-122"/>
              </a:rPr>
              <a:t>表</a:t>
            </a:r>
          </a:p>
        </p:txBody>
      </p:sp>
      <p:sp>
        <p:nvSpPr>
          <p:cNvPr id="55308" name="Line 13"/>
          <p:cNvSpPr>
            <a:spLocks noChangeShapeType="1"/>
          </p:cNvSpPr>
          <p:nvPr/>
        </p:nvSpPr>
        <p:spPr bwMode="auto">
          <a:xfrm>
            <a:off x="4151313" y="5148108"/>
            <a:ext cx="2160587" cy="0"/>
          </a:xfrm>
          <a:prstGeom prst="line">
            <a:avLst/>
          </a:prstGeom>
          <a:noFill/>
          <a:ln w="9525">
            <a:solidFill>
              <a:schemeClr val="tx1"/>
            </a:solidFill>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309" name="Oval 14"/>
          <p:cNvSpPr>
            <a:spLocks noChangeArrowheads="1"/>
          </p:cNvSpPr>
          <p:nvPr/>
        </p:nvSpPr>
        <p:spPr bwMode="auto">
          <a:xfrm>
            <a:off x="3132138" y="4571845"/>
            <a:ext cx="1368425" cy="863600"/>
          </a:xfrm>
          <a:prstGeom prst="ellipse">
            <a:avLst/>
          </a:prstGeom>
          <a:noFill/>
          <a:ln w="9525">
            <a:solidFill>
              <a:srgbClr val="FF3300"/>
            </a:solidFill>
            <a:prstDash val="dashDot"/>
            <a:round/>
            <a:headEnd/>
            <a:tailEnd/>
          </a:ln>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pic>
        <p:nvPicPr>
          <p:cNvPr id="55310" name="Picture 15"/>
          <p:cNvPicPr>
            <a:picLocks noChangeAspect="1" noChangeArrowheads="1"/>
          </p:cNvPicPr>
          <p:nvPr/>
        </p:nvPicPr>
        <p:blipFill>
          <a:blip r:embed="rId6"/>
          <a:srcRect/>
          <a:stretch>
            <a:fillRect/>
          </a:stretch>
        </p:blipFill>
        <p:spPr bwMode="auto">
          <a:xfrm>
            <a:off x="5003800" y="3852708"/>
            <a:ext cx="2847975" cy="171450"/>
          </a:xfrm>
          <a:prstGeom prst="rect">
            <a:avLst/>
          </a:prstGeom>
          <a:noFill/>
          <a:ln w="9525">
            <a:noFill/>
            <a:miter lim="800000"/>
            <a:headEnd/>
            <a:tailEnd/>
          </a:ln>
        </p:spPr>
      </p:pic>
      <p:sp>
        <p:nvSpPr>
          <p:cNvPr id="55311" name="Line 16"/>
          <p:cNvSpPr>
            <a:spLocks noChangeShapeType="1"/>
          </p:cNvSpPr>
          <p:nvPr/>
        </p:nvSpPr>
        <p:spPr bwMode="auto">
          <a:xfrm flipV="1">
            <a:off x="4284663" y="4068608"/>
            <a:ext cx="792162" cy="576262"/>
          </a:xfrm>
          <a:prstGeom prst="line">
            <a:avLst/>
          </a:prstGeom>
          <a:noFill/>
          <a:ln w="9525">
            <a:solidFill>
              <a:schemeClr val="tx1"/>
            </a:solidFill>
            <a:prstDash val="dash"/>
            <a:round/>
            <a:headEnd/>
            <a:tailEnd type="triangle" w="med" len="med"/>
          </a:ln>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89352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594353724"/>
              </p:ext>
            </p:extLst>
          </p:nvPr>
        </p:nvGraphicFramePr>
        <p:xfrm>
          <a:off x="467544" y="1412776"/>
          <a:ext cx="2376264" cy="3690410"/>
        </p:xfrm>
        <a:graphic>
          <a:graphicData uri="http://schemas.openxmlformats.org/drawingml/2006/table">
            <a:tbl>
              <a:tblPr firstRow="1" bandRow="1">
                <a:tableStyleId>{5C22544A-7EE6-4342-B048-85BDC9FD1C3A}</a:tableStyleId>
              </a:tblPr>
              <a:tblGrid>
                <a:gridCol w="1656184"/>
                <a:gridCol w="720080"/>
              </a:tblGrid>
              <a:tr h="738082">
                <a:tc>
                  <a:txBody>
                    <a:bodyPr/>
                    <a:lstStyle/>
                    <a:p>
                      <a:r>
                        <a:rPr lang="en-US" altLang="zh-CN" dirty="0" smtClean="0"/>
                        <a:t>NAME</a:t>
                      </a:r>
                      <a:endParaRPr lang="zh-CN" altLang="en-US" dirty="0"/>
                    </a:p>
                  </a:txBody>
                  <a:tcPr/>
                </a:tc>
                <a:tc>
                  <a:txBody>
                    <a:bodyPr/>
                    <a:lstStyle/>
                    <a:p>
                      <a:r>
                        <a:rPr lang="en-US" altLang="zh-CN" dirty="0" smtClean="0"/>
                        <a:t>ID</a:t>
                      </a:r>
                      <a:endParaRPr lang="zh-CN" altLang="en-US" dirty="0"/>
                    </a:p>
                  </a:txBody>
                  <a:tcPr/>
                </a:tc>
              </a:tr>
              <a:tr h="738082">
                <a:tc>
                  <a:txBody>
                    <a:bodyPr/>
                    <a:lstStyle/>
                    <a:p>
                      <a:r>
                        <a:rPr lang="en-US" altLang="zh-CN" dirty="0" smtClean="0"/>
                        <a:t>CATEGORY_AA</a:t>
                      </a:r>
                      <a:endParaRPr lang="zh-CN" altLang="en-US" dirty="0"/>
                    </a:p>
                  </a:txBody>
                  <a:tcPr/>
                </a:tc>
                <a:tc>
                  <a:txBody>
                    <a:bodyPr/>
                    <a:lstStyle/>
                    <a:p>
                      <a:r>
                        <a:rPr lang="en-US" altLang="zh-CN" dirty="0" smtClean="0"/>
                        <a:t>1</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CATEGORY_BB</a:t>
                      </a:r>
                      <a:endParaRPr lang="zh-CN" altLang="en-US" dirty="0"/>
                    </a:p>
                  </a:txBody>
                  <a:tcPr/>
                </a:tc>
                <a:tc>
                  <a:txBody>
                    <a:bodyPr/>
                    <a:lstStyle/>
                    <a:p>
                      <a:r>
                        <a:rPr lang="en-US" altLang="zh-CN" dirty="0" smtClean="0"/>
                        <a:t>2</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CATEGORY_CC</a:t>
                      </a:r>
                      <a:endParaRPr lang="zh-CN" altLang="en-US" dirty="0" smtClean="0"/>
                    </a:p>
                    <a:p>
                      <a:endParaRPr lang="zh-CN" altLang="en-US" dirty="0"/>
                    </a:p>
                  </a:txBody>
                  <a:tcPr/>
                </a:tc>
                <a:tc>
                  <a:txBody>
                    <a:bodyPr/>
                    <a:lstStyle/>
                    <a:p>
                      <a:r>
                        <a:rPr lang="en-US" altLang="zh-CN" dirty="0" smtClean="0"/>
                        <a:t>3</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CATEGORY_DD</a:t>
                      </a:r>
                      <a:endParaRPr lang="zh-CN" altLang="en-US" dirty="0" smtClean="0"/>
                    </a:p>
                    <a:p>
                      <a:endParaRPr lang="zh-CN" altLang="en-US" dirty="0"/>
                    </a:p>
                  </a:txBody>
                  <a:tcPr/>
                </a:tc>
                <a:tc>
                  <a:txBody>
                    <a:bodyPr/>
                    <a:lstStyle/>
                    <a:p>
                      <a:r>
                        <a:rPr lang="en-US" altLang="zh-CN" dirty="0" smtClean="0"/>
                        <a:t>4</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40456691"/>
              </p:ext>
            </p:extLst>
          </p:nvPr>
        </p:nvGraphicFramePr>
        <p:xfrm>
          <a:off x="5652120" y="1340768"/>
          <a:ext cx="2304258" cy="3690410"/>
        </p:xfrm>
        <a:graphic>
          <a:graphicData uri="http://schemas.openxmlformats.org/drawingml/2006/table">
            <a:tbl>
              <a:tblPr firstRow="1" bandRow="1">
                <a:tableStyleId>{5C22544A-7EE6-4342-B048-85BDC9FD1C3A}</a:tableStyleId>
              </a:tblPr>
              <a:tblGrid>
                <a:gridCol w="691278"/>
                <a:gridCol w="528624"/>
                <a:gridCol w="1084356"/>
              </a:tblGrid>
              <a:tr h="738082">
                <a:tc>
                  <a:txBody>
                    <a:bodyPr/>
                    <a:lstStyle/>
                    <a:p>
                      <a:r>
                        <a:rPr lang="en-US" altLang="zh-CN" dirty="0" smtClean="0"/>
                        <a:t>C_ID</a:t>
                      </a:r>
                      <a:endParaRPr lang="zh-CN" altLang="en-US" dirty="0"/>
                    </a:p>
                  </a:txBody>
                  <a:tcPr/>
                </a:tc>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r>
                        <a:rPr lang="en-US" altLang="zh-CN" dirty="0" smtClean="0"/>
                        <a:t>1</a:t>
                      </a:r>
                      <a:endParaRPr lang="zh-CN" altLang="en-US" dirty="0"/>
                    </a:p>
                  </a:txBody>
                  <a:tcPr/>
                </a:tc>
                <a:tc>
                  <a:txBody>
                    <a:bodyPr/>
                    <a:lstStyle/>
                    <a:p>
                      <a:r>
                        <a:rPr lang="en-US" altLang="zh-CN" dirty="0" smtClean="0"/>
                        <a:t>ITEM_AA</a:t>
                      </a:r>
                      <a:endParaRPr lang="zh-CN" altLang="en-US" dirty="0"/>
                    </a:p>
                  </a:txBody>
                  <a:tcPr/>
                </a:tc>
              </a:tr>
              <a:tr h="7380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endParaRPr lang="zh-CN" altLang="en-US" dirty="0"/>
                    </a:p>
                  </a:txBody>
                  <a:tcPr/>
                </a:tc>
                <a:tc>
                  <a:txBody>
                    <a:bodyPr/>
                    <a:lstStyle/>
                    <a:p>
                      <a:r>
                        <a:rPr lang="en-US" altLang="zh-CN" dirty="0" smtClean="0"/>
                        <a:t>ITEM_BB</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endParaRPr lang="zh-CN" altLang="en-US" dirty="0" smtClean="0"/>
                    </a:p>
                    <a:p>
                      <a:endParaRPr lang="zh-CN" altLang="en-US" dirty="0"/>
                    </a:p>
                  </a:txBody>
                  <a:tcPr/>
                </a:tc>
                <a:tc>
                  <a:txBody>
                    <a:bodyPr/>
                    <a:lstStyle/>
                    <a:p>
                      <a:r>
                        <a:rPr lang="en-US" altLang="zh-CN" dirty="0" smtClean="0"/>
                        <a:t>ITEM_CC</a:t>
                      </a:r>
                      <a:endParaRPr lang="zh-CN" altLang="en-US" dirty="0"/>
                    </a:p>
                  </a:txBody>
                  <a:tcPr/>
                </a:tc>
              </a:tr>
              <a:tr h="738082">
                <a:tc>
                  <a:txBody>
                    <a:bodyPr/>
                    <a:lstStyle/>
                    <a:p>
                      <a:r>
                        <a:rPr lang="en-US" altLang="zh-CN" b="1" dirty="0" smtClean="0">
                          <a:solidFill>
                            <a:srgbClr val="FF0000"/>
                          </a:solidFill>
                        </a:rPr>
                        <a:t>1</a:t>
                      </a:r>
                      <a:endParaRPr lang="zh-CN" altLang="en-US"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smtClean="0"/>
                    </a:p>
                    <a:p>
                      <a:endParaRPr lang="zh-CN" altLang="en-US" dirty="0"/>
                    </a:p>
                  </a:txBody>
                  <a:tcPr/>
                </a:tc>
                <a:tc>
                  <a:txBody>
                    <a:bodyPr/>
                    <a:lstStyle/>
                    <a:p>
                      <a:r>
                        <a:rPr lang="en-US" altLang="zh-CN" dirty="0" smtClean="0"/>
                        <a:t>ITEM_DD</a:t>
                      </a:r>
                      <a:endParaRPr lang="zh-CN" altLang="en-US" dirty="0"/>
                    </a:p>
                  </a:txBody>
                  <a:tcPr/>
                </a:tc>
              </a:tr>
            </a:tbl>
          </a:graphicData>
        </a:graphic>
      </p:graphicFrame>
    </p:spTree>
    <p:extLst>
      <p:ext uri="{BB962C8B-B14F-4D97-AF65-F5344CB8AC3E}">
        <p14:creationId xmlns:p14="http://schemas.microsoft.com/office/powerpoint/2010/main" val="1655225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9857</TotalTime>
  <Words>14166</Words>
  <Application>Microsoft Office PowerPoint</Application>
  <PresentationFormat>全屏显示(4:3)</PresentationFormat>
  <Paragraphs>1124</Paragraphs>
  <Slides>166</Slides>
  <Notes>11</Notes>
  <HiddenSlides>0</HiddenSlides>
  <MMClips>0</MMClips>
  <ScaleCrop>false</ScaleCrop>
  <HeadingPairs>
    <vt:vector size="4" baseType="variant">
      <vt:variant>
        <vt:lpstr>主题</vt:lpstr>
      </vt:variant>
      <vt:variant>
        <vt:i4>1</vt:i4>
      </vt:variant>
      <vt:variant>
        <vt:lpstr>幻灯片标题</vt:lpstr>
      </vt:variant>
      <vt:variant>
        <vt:i4>166</vt:i4>
      </vt:variant>
    </vt:vector>
  </HeadingPairs>
  <TitlesOfParts>
    <vt:vector size="167" baseType="lpstr">
      <vt:lpstr>Office 主题</vt:lpstr>
      <vt:lpstr>Hibernate</vt:lpstr>
      <vt:lpstr>Hello Hibernate</vt:lpstr>
      <vt:lpstr>什么是 Hibernate ?</vt:lpstr>
      <vt:lpstr>对象的持久化</vt:lpstr>
      <vt:lpstr>ORM</vt:lpstr>
      <vt:lpstr>ORM</vt:lpstr>
      <vt:lpstr>流行的ORM框架</vt:lpstr>
      <vt:lpstr>Hibernate 与 Jdbc 代码对比</vt:lpstr>
      <vt:lpstr>安装 hibernate 插件</vt:lpstr>
      <vt:lpstr>准备 Hibernate 环境</vt:lpstr>
      <vt:lpstr>Hibernate开发步骤</vt:lpstr>
      <vt:lpstr>1. 创建持久化 Java 类</vt:lpstr>
      <vt:lpstr>1. 创建持久化 Java 类</vt:lpstr>
      <vt:lpstr>2. 创建对象-关系映射文件</vt:lpstr>
      <vt:lpstr>3. 创建 Hibernate 配置文件</vt:lpstr>
      <vt:lpstr>4. 通过 Hibernate API 编写访问数据库的代码</vt:lpstr>
      <vt:lpstr>Helloworld</vt:lpstr>
      <vt:lpstr>Configuration 类</vt:lpstr>
      <vt:lpstr>SessionFactory 接口</vt:lpstr>
      <vt:lpstr>Session 接口</vt:lpstr>
      <vt:lpstr>Session 接口</vt:lpstr>
      <vt:lpstr>Transaction(事务)</vt:lpstr>
      <vt:lpstr>Hibernate 配置文件的两个配置项</vt:lpstr>
      <vt:lpstr>通过 Session 操纵对象</vt:lpstr>
      <vt:lpstr>Session 概述</vt:lpstr>
      <vt:lpstr>Session 缓存</vt:lpstr>
      <vt:lpstr>操作 Session 缓存</vt:lpstr>
      <vt:lpstr>flush 缓存</vt:lpstr>
      <vt:lpstr>Hibernate 主键生成策略</vt:lpstr>
      <vt:lpstr>设定刷新缓存的时间点</vt:lpstr>
      <vt:lpstr>数据库的隔离级别</vt:lpstr>
      <vt:lpstr>数据库的隔离级别</vt:lpstr>
      <vt:lpstr>在 MySql 中设置隔离级别</vt:lpstr>
      <vt:lpstr>在 Hibernate 中设置隔离级别</vt:lpstr>
      <vt:lpstr>持久化对象的状态</vt:lpstr>
      <vt:lpstr>持久化对象的状态</vt:lpstr>
      <vt:lpstr>持久化对象的状态</vt:lpstr>
      <vt:lpstr>对象的状态转换图</vt:lpstr>
      <vt:lpstr>Session 的 save() 方法</vt:lpstr>
      <vt:lpstr>Session 的 get() 和 load() 方法</vt:lpstr>
      <vt:lpstr>Session 的 update() 方法</vt:lpstr>
      <vt:lpstr>Session 的 saveOrUpdate() 方法</vt:lpstr>
      <vt:lpstr>Session 的 merge() 方法</vt:lpstr>
      <vt:lpstr>Session 的 delete() 方法</vt:lpstr>
      <vt:lpstr>通过 Hibernate 调用存储过程</vt:lpstr>
      <vt:lpstr>Hibernate 与触发器协同工作</vt:lpstr>
      <vt:lpstr>Hibernate 的配置文件</vt:lpstr>
      <vt:lpstr>Hibernate配置文件 </vt:lpstr>
      <vt:lpstr>hibernate.cfg.xml的常用属性</vt:lpstr>
      <vt:lpstr>hibernate.cfg.xml的常用属性</vt:lpstr>
      <vt:lpstr>hibernate.cfg.xml的常用属性</vt:lpstr>
      <vt:lpstr>jdbc.fetch_size 和 jdbc.batch_size</vt:lpstr>
      <vt:lpstr>对象关系映射文件</vt:lpstr>
      <vt:lpstr>POJO 类和数据库的映射文件*.hbm.xml</vt:lpstr>
      <vt:lpstr>映射文件说明</vt:lpstr>
      <vt:lpstr>hibernate-mapping</vt:lpstr>
      <vt:lpstr>class</vt:lpstr>
      <vt:lpstr>映射对象标识符</vt:lpstr>
      <vt:lpstr>id</vt:lpstr>
      <vt:lpstr>generator </vt:lpstr>
      <vt:lpstr>主键生成策略generator</vt:lpstr>
      <vt:lpstr>increment 标识符生成器</vt:lpstr>
      <vt:lpstr>identity 标识符生成器</vt:lpstr>
      <vt:lpstr>sequence 标识符生成器</vt:lpstr>
      <vt:lpstr>hilo 标识符生成器</vt:lpstr>
      <vt:lpstr>native 标识符生成器</vt:lpstr>
      <vt:lpstr>Property</vt:lpstr>
      <vt:lpstr>Property</vt:lpstr>
      <vt:lpstr>Java 类型, Hibernate 映射类型及 SQL 类型之间的对应关系 </vt:lpstr>
      <vt:lpstr>Java 类型, Hibernate 映射类型及 SQL 类型之间的对应关系</vt:lpstr>
      <vt:lpstr>Java 时间和日期类型的 Hibernate 映射</vt:lpstr>
      <vt:lpstr>使用 Hibernate 内置映射类型</vt:lpstr>
      <vt:lpstr>Java 大对象类型的 Hiberante 映射</vt:lpstr>
      <vt:lpstr>映射组成关系</vt:lpstr>
      <vt:lpstr>映射组成关系</vt:lpstr>
      <vt:lpstr>component</vt:lpstr>
      <vt:lpstr>映射一对多关联关系</vt:lpstr>
      <vt:lpstr>一对多关联关系</vt:lpstr>
      <vt:lpstr>单向 n-1</vt:lpstr>
      <vt:lpstr>单向 n-1</vt:lpstr>
      <vt:lpstr>many-to-one</vt:lpstr>
      <vt:lpstr>双向 1-n</vt:lpstr>
      <vt:lpstr>双向 1-n</vt:lpstr>
      <vt:lpstr>双向 1-n</vt:lpstr>
      <vt:lpstr>set</vt:lpstr>
      <vt:lpstr>key</vt:lpstr>
      <vt:lpstr>one-to-many</vt:lpstr>
      <vt:lpstr>PowerPoint 演示文稿</vt:lpstr>
      <vt:lpstr>&lt;set&gt; 元素的 inverse 属性</vt:lpstr>
      <vt:lpstr>cascade 属性</vt:lpstr>
      <vt:lpstr>在数据库中对集合排序</vt:lpstr>
      <vt:lpstr>映射一对一关联关系</vt:lpstr>
      <vt:lpstr>1 - 1</vt:lpstr>
      <vt:lpstr>基于外键映射的 1-1</vt:lpstr>
      <vt:lpstr>两边都使用外键映射的 1-1</vt:lpstr>
      <vt:lpstr>基于主键映射的 1-1</vt:lpstr>
      <vt:lpstr>映射多对多关联关系</vt:lpstr>
      <vt:lpstr>单向 n-n</vt:lpstr>
      <vt:lpstr>PowerPoint 演示文稿</vt:lpstr>
      <vt:lpstr>PowerPoint 演示文稿</vt:lpstr>
      <vt:lpstr>单向 n-n</vt:lpstr>
      <vt:lpstr>双向 n-n</vt:lpstr>
      <vt:lpstr>双向n-n关联 </vt:lpstr>
      <vt:lpstr>PowerPoint 演示文稿</vt:lpstr>
      <vt:lpstr>映射继承关系</vt:lpstr>
      <vt:lpstr>继承映射</vt:lpstr>
      <vt:lpstr>继承映射</vt:lpstr>
      <vt:lpstr>采用 subclass 元素的继承映射</vt:lpstr>
      <vt:lpstr>采用 subclass 元素的继承映射</vt:lpstr>
      <vt:lpstr>采用 joined-subclass 元素的继承映射</vt:lpstr>
      <vt:lpstr>采用 joined-subclass 元素的继承映射</vt:lpstr>
      <vt:lpstr>采用 union-subclass 元素的继承映射</vt:lpstr>
      <vt:lpstr>采用 union-subclass 元素的继承映射</vt:lpstr>
      <vt:lpstr>三种继承映射方式的比较 </vt:lpstr>
      <vt:lpstr>示例代码</vt:lpstr>
      <vt:lpstr>Hibernate 检索策略</vt:lpstr>
      <vt:lpstr>概述</vt:lpstr>
      <vt:lpstr>类级别的检索策略</vt:lpstr>
      <vt:lpstr>类级别的检索策略</vt:lpstr>
      <vt:lpstr>一对多和多对多的检索策略</vt:lpstr>
      <vt:lpstr>&lt;set&gt; 元素的 lazy 和 fetch 属性</vt:lpstr>
      <vt:lpstr>延迟检索和增强延迟检索</vt:lpstr>
      <vt:lpstr>&lt;set&gt; 元素的 batch-size 属性</vt:lpstr>
      <vt:lpstr>一对多和多对多的检索策略</vt:lpstr>
      <vt:lpstr>用带子查询的 select 语句整批量初始化 orders 集合(fetch 属性为 “subselect”)</vt:lpstr>
      <vt:lpstr>迫切左外连接检索(fetch 属性值设为 “join”)</vt:lpstr>
      <vt:lpstr>多对一和一对一关联的检索策略</vt:lpstr>
      <vt:lpstr>多对一和一对一关联的检索策略</vt:lpstr>
      <vt:lpstr>检索策略小结</vt:lpstr>
      <vt:lpstr>检索策略小结</vt:lpstr>
      <vt:lpstr>检索策略小结</vt:lpstr>
      <vt:lpstr>Hibernate 检索方式</vt:lpstr>
      <vt:lpstr>概述</vt:lpstr>
      <vt:lpstr>HQL 检索方式</vt:lpstr>
      <vt:lpstr>HQL 检索方式</vt:lpstr>
      <vt:lpstr>HQL 检索方式</vt:lpstr>
      <vt:lpstr>HQL 检索方式</vt:lpstr>
      <vt:lpstr>HQL 检索方式</vt:lpstr>
      <vt:lpstr>投影查询</vt:lpstr>
      <vt:lpstr>报表查询</vt:lpstr>
      <vt:lpstr>HQL (迫切)左外连接</vt:lpstr>
      <vt:lpstr>HQL (迫切)内连接</vt:lpstr>
      <vt:lpstr>关联级别运行时的检索策略</vt:lpstr>
      <vt:lpstr>QBC 检索和本地 SQL 检索</vt:lpstr>
      <vt:lpstr>Hibernate 二级缓存</vt:lpstr>
      <vt:lpstr>Hibernate 缓存</vt:lpstr>
      <vt:lpstr>SessionFactory 级别的缓存</vt:lpstr>
      <vt:lpstr>使用 Hibernate 的二级缓存</vt:lpstr>
      <vt:lpstr>Hibernate 二级缓存的架构</vt:lpstr>
      <vt:lpstr>二级缓存的并发访问策略</vt:lpstr>
      <vt:lpstr>管理 Hibernate 的二级缓存</vt:lpstr>
      <vt:lpstr>配置进程范围内的二级缓存</vt:lpstr>
      <vt:lpstr>ehcache.xml</vt:lpstr>
      <vt:lpstr>ehcache.xml</vt:lpstr>
      <vt:lpstr>查询缓存</vt:lpstr>
      <vt:lpstr>时间戳缓存区域</vt:lpstr>
      <vt:lpstr>Query 接口的 iterate() 方法</vt:lpstr>
      <vt:lpstr>管理 Session</vt:lpstr>
      <vt:lpstr>Session 对象的生命周期与本地线程绑定</vt:lpstr>
      <vt:lpstr>批量处理数据</vt:lpstr>
      <vt:lpstr>通过 Session 来进行批量操作</vt:lpstr>
      <vt:lpstr>通过 Session 来进行批量操作</vt:lpstr>
      <vt:lpstr>通过 Session 来进行批量操作</vt:lpstr>
      <vt:lpstr>通过 HQL 来进行批量操作</vt:lpstr>
      <vt:lpstr>通过StatelessSession来进行批量操作</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228</cp:revision>
  <dcterms:created xsi:type="dcterms:W3CDTF">2013-03-04T07:19:04Z</dcterms:created>
  <dcterms:modified xsi:type="dcterms:W3CDTF">2014-01-08T14:37:05Z</dcterms:modified>
</cp:coreProperties>
</file>