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70" r:id="rId12"/>
    <p:sldId id="271" r:id="rId13"/>
    <p:sldId id="264" r:id="rId14"/>
    <p:sldId id="267" r:id="rId15"/>
    <p:sldId id="265" r:id="rId16"/>
    <p:sldId id="266" r:id="rId17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42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83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585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0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1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42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27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28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0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1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2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3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09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10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44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45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46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50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51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2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53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54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6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18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9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20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58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59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60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661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62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35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-228600">
              <a:spcAft>
                <a:spcPts val="1000"/>
              </a:spcAft>
              <a:defRPr spc="300"/>
            </a:lvl1pPr>
            <a:lvl2pPr indent="-228600">
              <a:defRPr spc="300"/>
            </a:lvl2pPr>
            <a:lvl3pPr indent="-228600">
              <a:defRPr spc="300"/>
            </a:lvl3pPr>
            <a:lvl4pPr indent="-228600">
              <a:defRPr spc="300"/>
            </a:lvl4pPr>
            <a:lvl5pPr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36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7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38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23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>
              <a:lumMod val="8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93.xml"/><Relationship Id="rId2" Type="http://schemas.openxmlformats.org/officeDocument/2006/relationships/image" Target="file:///C:\Users\Administrator\AppData\Local\Temp\wps\INetCache\01b747135f7e3935f84dcc4c00de2f98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95.xml"/><Relationship Id="rId2" Type="http://schemas.openxmlformats.org/officeDocument/2006/relationships/image" Target="../media/image6.png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2" Type="http://schemas.openxmlformats.org/officeDocument/2006/relationships/image" Target="file:///C:\Users\Administrator\AppData\Local\Temp\wps\INetCache\82ede6d600c8bc8c593f8ab18ddd13de" TargetMode="Externa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9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image" Target="../media/image3.png"/><Relationship Id="rId1" Type="http://schemas.openxmlformats.org/officeDocument/2006/relationships/tags" Target="../tags/tag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银行卡号识别</a:t>
            </a:r>
            <a:endParaRPr lang="zh-CN" alt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神经网络与深度学习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664835" y="4722495"/>
            <a:ext cx="6273800" cy="906145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bg1">
                    <a:lumMod val="8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答辩人：软工</a:t>
            </a:r>
            <a:r>
              <a:rPr lang="en-US" altLang="zh-CN"/>
              <a:t>03</a:t>
            </a:r>
            <a:r>
              <a:rPr lang="zh-CN" altLang="en-US"/>
              <a:t>班</a:t>
            </a:r>
            <a:r>
              <a:rPr lang="en-US" altLang="zh-CN"/>
              <a:t> </a:t>
            </a:r>
            <a:r>
              <a:rPr lang="zh-CN" altLang="en-US"/>
              <a:t>刘涛澎</a:t>
            </a:r>
            <a:endParaRPr lang="zh-CN" altLang="en-US"/>
          </a:p>
          <a:p>
            <a:r>
              <a:rPr lang="zh-CN" altLang="en-US"/>
              <a:t>指导老师：刘永彬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50205" y="-635"/>
            <a:ext cx="6127115" cy="6774815"/>
          </a:xfrm>
        </p:spPr>
        <p:txBody>
          <a:bodyPr>
            <a:normAutofit/>
          </a:bodyPr>
          <a:p>
            <a:r>
              <a:rPr lang="zh-CN" altLang="en-US" sz="1400"/>
              <a:t>CRNN模型主要由以下三部分组成：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（1）卷积层：从输入图像中提取出特征序列；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（2）循环层：预测从卷积层获取的特征序列的标签分布；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（3）转录层：把从循环层获取的标签分布通过去重、整合等操作转换成最终的识别结果。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（1）卷积层</a:t>
            </a:r>
            <a:br>
              <a:rPr lang="zh-CN" altLang="en-US" sz="1400"/>
            </a:br>
            <a:r>
              <a:rPr lang="zh-CN" altLang="en-US" sz="1400"/>
              <a:t>预处理</a:t>
            </a:r>
            <a:br>
              <a:rPr lang="zh-CN" altLang="en-US" sz="1400"/>
            </a:br>
            <a:r>
              <a:rPr lang="zh-CN" altLang="en-US" sz="1400"/>
              <a:t>CRNN对输入图像先做了缩放处理，把所有输入图像缩放到相同高度，宽度可任意长。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卷积运算</a:t>
            </a:r>
            <a:br>
              <a:rPr lang="zh-CN" altLang="en-US" sz="1400"/>
            </a:br>
            <a:r>
              <a:rPr lang="zh-CN" altLang="en-US" sz="1400"/>
              <a:t>由标准的CNN模型中的卷积层和最大池化层组成，结构类似于VGG（VGG是由牛津大学的Visual Geometry Group组提出的，在LSVRC 2014中获得了亚军，而冠军是GoogLeNet）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提取序列特征</a:t>
            </a:r>
            <a:br>
              <a:rPr lang="zh-CN" altLang="en-US" sz="1400"/>
            </a:br>
            <a:r>
              <a:rPr lang="zh-CN" altLang="en-US" sz="1400"/>
              <a:t>提取的特征序列中的向量是在特征图上从左到右按照顺序生成的，用于作为循环层的输入，每个特征向量表示了图像上一定宽度上的特征，默认的宽度是1，也就是单个像素。由于CRNN已将输入图像缩放到同样高度了，因此只需按照一定的宽度提取特征即可。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2）循环层</a:t>
            </a:r>
            <a:br>
              <a:rPr lang="zh-CN" altLang="en-US" sz="1400"/>
            </a:br>
            <a:r>
              <a:rPr lang="zh-CN" altLang="en-US" sz="1400"/>
              <a:t>循环层由一个双向LSTM循环神经网络构成，预测特征序列中的每一个特征向量的标签分布。</a:t>
            </a:r>
            <a:endParaRPr lang="zh-CN" altLang="en-US" sz="1400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99" y="0"/>
            <a:ext cx="5449373" cy="685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6480" y="912495"/>
            <a:ext cx="10530840" cy="5406390"/>
          </a:xfrm>
        </p:spPr>
        <p:txBody>
          <a:bodyPr>
            <a:normAutofit/>
          </a:bodyPr>
          <a:p>
            <a:r>
              <a:rPr lang="zh-CN" altLang="en-US" sz="1400"/>
              <a:t>（3）转录层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转录层是将LSTM网络预测的特征序列的结果进行整合，转换为最终输出的结果。</a:t>
            </a: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在CRNN模型中双向LSTM网络层的最后连接上一个CTC模型，从而做到了端对端的识别。所谓CTC模型（Connectionist Temporal Classification，联接时间分类），主要用于解决输入数据与给定标签的对齐问题，可用于执行端到端的训练，输出不定长的序列结果。</a:t>
            </a:r>
            <a:br>
              <a:rPr lang="zh-CN" altLang="en-US" sz="2000"/>
            </a:br>
            <a:r>
              <a:rPr lang="zh-CN" altLang="en-US" sz="1400"/>
              <a:t>由于输入的自然场景的文字图像，由于字符间隔、图像变形等问题，导致同个文字有不同的表现形式，但实际上都是同一个词，如下图：</a:t>
            </a: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br>
              <a:rPr lang="zh-CN" altLang="en-US" sz="1400"/>
            </a:br>
            <a:r>
              <a:rPr lang="zh-CN" altLang="en-US" sz="1400"/>
              <a:t>以上就是文本识别模型CRNN的介绍，该模型既可用于识别英文、数字，也可用于识别中文。一般是跟CTPN结合一起使用，使用CTPN进行文字的检测，使用CRNN进行文字的识别。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6480" y="3066415"/>
            <a:ext cx="4090035" cy="24358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/>
      <p:sp>
        <p:nvSpPr>
          <p:cNvPr id="1048616" name="副标题 2"/>
          <p:cNvSpPr>
            <a:spLocks noGrp="1"/>
          </p:cNvSpPr>
          <p:nvPr>
            <p:ph type="subTitle" idx="1"/>
          </p:nvPr>
        </p:nvSpPr>
        <p:spPr>
          <a:xfrm>
            <a:off x="171450" y="103505"/>
            <a:ext cx="11614785" cy="6755130"/>
          </a:xfrm>
        </p:spPr>
        <p:txBody>
          <a:bodyPr>
            <a:noAutofit/>
          </a:bodyPr>
          <a:p>
            <a:pPr algn="l"/>
            <a:r>
              <a:rPr lang="zh-CN" altLang="en-US" sz="1500"/>
              <a:t>2、 crnn/preprocess.py直接将可训练数据分开打包到.npz文件中（文件中所容纳最大数据数量可在crnn/cfg.py中的PACK_NBR_MAX设置）。训练数据虽然对我们来说是透明的，但可减少训练时部分重复操作、系统所做I/O，进而增大训练速度和GPU利用率。</a:t>
            </a:r>
            <a:endParaRPr lang="zh-CN" altLang="en-US" sz="1500"/>
          </a:p>
          <a:p>
            <a:pPr algn="l"/>
            <a:r>
              <a:rPr lang="zh-CN" altLang="en-US" sz="1500"/>
              <a:t>3、模型训练在EPOCH=10以内就已经收敛。最终loss和val_loss值近似在1.73左右。</a:t>
            </a:r>
            <a:endParaRPr lang="zh-CN" altLang="en-US" sz="1500"/>
          </a:p>
          <a:p>
            <a:pPr algn="l"/>
            <a:r>
              <a:rPr lang="en-US" altLang="zh-CN" sz="1500"/>
              <a:t>4</a:t>
            </a:r>
            <a:r>
              <a:rPr lang="zh-CN" altLang="en-US" sz="1500"/>
              <a:t>、此模型不识别卡号中的空格</a:t>
            </a:r>
            <a:endParaRPr lang="zh-CN" altLang="en-US" sz="1500"/>
          </a:p>
          <a:p>
            <a:pPr algn="ctr"/>
            <a:r>
              <a:rPr lang="zh-CN" altLang="en-US" sz="1500"/>
              <a:t>卡号定位</a:t>
            </a:r>
            <a:endParaRPr lang="zh-CN" altLang="en-US" sz="1500"/>
          </a:p>
          <a:p>
            <a:pPr algn="l"/>
            <a:r>
              <a:rPr lang="zh-CN" altLang="en-US" sz="1500"/>
              <a:t>这一部分是很难也很重要，但是因为我还没有能力去研究新的图像字符定位算法，就参考了许多这类算法。</a:t>
            </a:r>
            <a:r>
              <a:rPr lang="zh-CN" sz="1500"/>
              <a:t>最后用的参考的网上的</a:t>
            </a:r>
            <a:r>
              <a:rPr lang="en-US" altLang="zh-CN" sz="1500"/>
              <a:t>east</a:t>
            </a:r>
            <a:r>
              <a:rPr lang="zh-CN" altLang="en-US" sz="1500"/>
              <a:t>模型。</a:t>
            </a:r>
            <a:endParaRPr lang="zh-CN" altLang="en-US" sz="1500"/>
          </a:p>
          <a:p>
            <a:pPr algn="l"/>
            <a:r>
              <a:rPr lang="zh-CN" altLang="en-US" sz="1500"/>
              <a:t>这部分功能引用的是EAST的Keras实现，用的是改进过的AdvancedEAST。</a:t>
            </a:r>
            <a:endParaRPr lang="zh-CN" altLang="en-US" sz="1500"/>
          </a:p>
          <a:p>
            <a:pPr algn="l"/>
            <a:r>
              <a:rPr lang="zh-CN" altLang="en-US" sz="1500"/>
              <a:t>这个模型特点之一就是方便训练，直观也简练。</a:t>
            </a:r>
            <a:endParaRPr lang="zh-CN" altLang="en-US" sz="1500"/>
          </a:p>
          <a:p>
            <a:pPr algn="l"/>
            <a:r>
              <a:rPr lang="zh-CN" altLang="en-US" sz="1500"/>
              <a:t>比较难弄的是数据集，我利用</a:t>
            </a:r>
            <a:r>
              <a:rPr lang="en-US" altLang="zh-CN" sz="1500"/>
              <a:t>360</a:t>
            </a:r>
            <a:r>
              <a:rPr lang="zh-CN" altLang="en-US" sz="1500"/>
              <a:t>图片等找了很多材料，进行了裁剪，比较费时间而且数量较少。面临的问题是，就几百张数据可能训练不出好的模型，所以后期一些图片定位不成功的，可能的原因之一就是数据集太小。但是用于这样的小系统开发，还是有一定的使用价值。</a:t>
            </a:r>
            <a:endParaRPr lang="zh-CN" altLang="en-US" sz="1500"/>
          </a:p>
          <a:p>
            <a:pPr algn="l"/>
            <a:r>
              <a:rPr lang="zh-CN" altLang="en-US" sz="1500"/>
              <a:t>模型的训练方法如下：</a:t>
            </a:r>
            <a:endParaRPr lang="zh-CN" altLang="en-US" sz="1500"/>
          </a:p>
          <a:p>
            <a:pPr algn="l"/>
            <a:r>
              <a:rPr lang="zh-CN" altLang="en-US" sz="1500"/>
              <a:t>python east/run.py</a:t>
            </a:r>
            <a:endParaRPr lang="zh-CN" altLang="en-US" sz="1500"/>
          </a:p>
          <a:p>
            <a:pPr algn="l"/>
            <a:r>
              <a:rPr lang="en-US" altLang="zh-CN" sz="1500"/>
              <a:t>ps:</a:t>
            </a:r>
            <a:endParaRPr lang="zh-CN" altLang="en-US" sz="1500"/>
          </a:p>
          <a:p>
            <a:pPr algn="l"/>
            <a:r>
              <a:rPr lang="zh-CN" altLang="en-US" sz="1500"/>
              <a:t>1、部分参数可以在east/cfg.py中设置，推荐使用默认。</a:t>
            </a:r>
            <a:endParaRPr lang="zh-CN" altLang="en-US" sz="1500"/>
          </a:p>
          <a:p>
            <a:pPr algn="l"/>
            <a:r>
              <a:rPr lang="zh-CN" altLang="en-US" sz="1500"/>
              <a:t>2、最终训练下来，loss值在0.0</a:t>
            </a:r>
            <a:r>
              <a:rPr lang="en-US" altLang="zh-CN" sz="1500"/>
              <a:t>9</a:t>
            </a:r>
            <a:r>
              <a:rPr lang="zh-CN" altLang="en-US" sz="1500"/>
              <a:t>左右。</a:t>
            </a:r>
            <a:endParaRPr lang="zh-CN" altLang="en-US" sz="15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80963" y="147638"/>
            <a:ext cx="12030075" cy="6562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/>
      <p:sp>
        <p:nvSpPr>
          <p:cNvPr id="1048621" name="标题 1"/>
          <p:cNvSpPr>
            <a:spLocks noGrp="1"/>
          </p:cNvSpPr>
          <p:nvPr>
            <p:ph type="title"/>
          </p:nvPr>
        </p:nvSpPr>
        <p:spPr>
          <a:xfrm>
            <a:off x="70" y="70"/>
            <a:ext cx="10969200" cy="705600"/>
          </a:xfrm>
        </p:spPr>
        <p:txBody>
          <a:bodyPr/>
          <a:p>
            <a:r>
              <a:rPr lang="zh-CN" altLang="en-US"/>
              <a:t>运行结果：</a:t>
            </a:r>
            <a:endParaRPr lang="zh-CN" altLang="en-US"/>
          </a:p>
        </p:txBody>
      </p:sp>
      <p:pic>
        <p:nvPicPr>
          <p:cNvPr id="209715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5485"/>
            <a:ext cx="7164070" cy="5134610"/>
          </a:xfrm>
          <a:prstGeom prst="rect">
            <a:avLst/>
          </a:prstGeom>
        </p:spPr>
      </p:pic>
      <p:pic>
        <p:nvPicPr>
          <p:cNvPr id="209715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90" y="705485"/>
            <a:ext cx="5033010" cy="4819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/>
      <p:sp>
        <p:nvSpPr>
          <p:cNvPr id="104862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841240" cy="664845"/>
          </a:xfrm>
        </p:spPr>
        <p:txBody>
          <a:bodyPr>
            <a:normAutofit/>
          </a:bodyPr>
          <a:p>
            <a:r>
              <a:rPr lang="en-US" altLang="zh-CN"/>
              <a:t>04.</a:t>
            </a:r>
            <a:r>
              <a:rPr lang="zh-CN" altLang="en-US"/>
              <a:t>自我总结与反思</a:t>
            </a:r>
            <a:endParaRPr lang="zh-CN" altLang="en-US"/>
          </a:p>
        </p:txBody>
      </p:sp>
      <p:sp>
        <p:nvSpPr>
          <p:cNvPr id="1048669" name="文本框 1048668"/>
          <p:cNvSpPr txBox="1"/>
          <p:nvPr/>
        </p:nvSpPr>
        <p:spPr>
          <a:xfrm>
            <a:off x="1472757" y="2125980"/>
            <a:ext cx="9246484" cy="310769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FFFFFF"/>
                </a:solidFill>
              </a:rPr>
              <a:t>在本次课设中，我深刻的了解到了理论与实践的差别，理论上的人工智能是神经元构成的能够通过图灵测试的生命，而现在应用的AI机器学习使用的是深度学习技术。通过构造模型并使用数据集训练模型来达成机器学习的目的。</a:t>
            </a:r>
            <a:r>
              <a:rPr lang="zh-CN" altLang="en-US" sz="2800">
                <a:solidFill>
                  <a:srgbClr val="FFFFFF"/>
                </a:solidFill>
              </a:rPr>
              <a:t>并且复习了卷积神经网络部分，也了解了</a:t>
            </a:r>
            <a:r>
              <a:rPr lang="en-US" altLang="zh-CN" sz="2800">
                <a:solidFill>
                  <a:srgbClr val="FFFFFF"/>
                </a:solidFill>
              </a:rPr>
              <a:t>east</a:t>
            </a:r>
            <a:r>
              <a:rPr lang="zh-CN" altLang="en-US" sz="2800">
                <a:solidFill>
                  <a:srgbClr val="FFFFFF"/>
                </a:solidFill>
              </a:rPr>
              <a:t>模型的功能和结构。</a:t>
            </a:r>
            <a:r>
              <a:rPr lang="en-US" sz="2800">
                <a:solidFill>
                  <a:srgbClr val="FFFFFF"/>
                </a:solidFill>
              </a:rPr>
              <a:t>在万物智能化的未来，有非常重要的地位与作用，值得我们更深入的学习。</a:t>
            </a:r>
            <a:endParaRPr lang="en-US" sz="280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2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运行环境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593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4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5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44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14572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zh-CN" altLang="en-US" sz="44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597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48598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59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赛题简介与分析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0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使用方法与功能介绍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0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 algn="ctr" fontAlgn="auto">
              <a:lnSpc>
                <a:spcPct val="120000"/>
              </a:lnSpc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自我总结与反思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 10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64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pycharm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 3.6.8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Tensorflow-cpu 1.8.0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Keras 2.1.6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8603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61560" cy="677545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p>
            <a:pPr algn="l"/>
            <a:r>
              <a:rPr lang="en-US" altLang="zh-CN" sz="36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01.</a:t>
            </a:r>
            <a:r>
              <a:rPr lang="zh-CN" altLang="en-US" sz="3600" b="1" spc="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运行环境介绍</a:t>
            </a:r>
            <a:endParaRPr lang="zh-CN" altLang="en-US" sz="36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0" y="777240"/>
            <a:ext cx="899160" cy="1785620"/>
          </a:xfrm>
          <a:prstGeom prst="rect">
            <a:avLst/>
          </a:prstGeom>
        </p:spPr>
      </p:pic>
      <p:pic>
        <p:nvPicPr>
          <p:cNvPr id="209715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2586990"/>
            <a:ext cx="6073140" cy="2673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文本框 16"/>
          <p:cNvSpPr txBox="1"/>
          <p:nvPr>
            <p:custDataLst>
              <p:tags r:id="rId1"/>
            </p:custDataLst>
          </p:nvPr>
        </p:nvSpPr>
        <p:spPr>
          <a:xfrm>
            <a:off x="466725" y="677545"/>
            <a:ext cx="11257915" cy="6079490"/>
          </a:xfrm>
          <a:prstGeom prst="rect">
            <a:avLst/>
          </a:prstGeom>
          <a:noFill/>
        </p:spPr>
        <p:txBody>
          <a:bodyPr wrap="square" rtlCol="0">
            <a:normAutofit fontScale="3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赛题简介：介绍整个赛题的思路和整体要求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人类对外界信息的认识及感知，更基本的就来自于视觉，因此对视觉信息的搜集与处理，一直是人类认识世界、认识规律的重要手段。人工智能技术，通过对视觉信息的采集，对图形图像信息做科学的筛选、比对并分析，然后经过算法(深度学习)、理解和思考之后，将真实的现实内容呈现在计算机中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随着人工智能、深度学习技术的发展，人工智能技术在视觉领域方面的应用日益突出，得到了广泛的关注和研究。本题要求同学们使用基于深度学习的视觉识别技术，拓展现有的光学识别技术(OCR)来完成一个识别银行卡号的系统，此系统包括数据集处理、银行卡号定位检测、银行卡号识别三部分。本赛题要求使用深度学习技术体系完成，本题的目的不仅在于比试，更重视参赛同学的个人提升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赛题业务场景：描述赛题相关的真实企业业务背景。从真实场景中，适当简化或者提炼出适合比赛的赛题场景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由于移动互联网的迅速发展，移动支付成为主流的支付方式之一，同时在生活中，很多场景会涉及到银行卡的绑定与识别。例如：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场景一：手机支付绑定银行卡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微信支付或支付宝支付，均需提前绑定银行卡，通过扫一扫功能，扫描银行卡，自动识别卡号，进行后续的验证操作。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场景二：银行转账业务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银行进行业务前，都需要提供银行卡，扫描银行卡，进行卡号识别操作。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银行卡的智能识别需求非常广泛，它不仅可以提高工作效率、减少人工成本，同时也可以提升用户体验。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5485" dirty="0">
                <a:solidFill>
                  <a:schemeClr val="bg1">
                    <a:lumMod val="8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现有的各大科技公司都提供了对应的接口来实现字符识别功能，本题结合企业应用，同时考虑到同学们的资源限制，要求只实现银行卡号定位及银行卡号识别两个核心功能。</a:t>
            </a:r>
            <a:endParaRPr lang="zh-CN" altLang="en-US" sz="5485" dirty="0">
              <a:solidFill>
                <a:schemeClr val="bg1">
                  <a:lumMod val="8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05" name="文本框 17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4876165" cy="677545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02.</a:t>
            </a:r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赛题简介与分析</a:t>
            </a:r>
            <a:endParaRPr lang="en-US" altLang="zh-CN" sz="36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/>
      <p:sp>
        <p:nvSpPr>
          <p:cNvPr id="1048606" name="副标题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37500" lnSpcReduction="20000"/>
          </a:bodyPr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功能性需求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1.数据集处理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根据本赛题提供的数据集(共1084张卡号截图及标签)实现数据增强模块，将数据集中的每一张图片使用数据增强方式拓展为80张图片，为之后的图像识别训练提供充足的数据样本，并且该模块程序能够继续处理新加入的数据样本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2、程序定位银行卡卡号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实现银行卡号文本的检测定位，此模块能够将拍摄的银行卡卡号部分检测出来，并截取相应部分供后续的识别模型使用(银行卡尽量充满图片，横向放置)，能够读取放入到文件夹的银行卡图片。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3.程序实现银行卡号字符识别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此模块要求使用数据增强后的数据集训练字符识别模型，模型能够识别出赛题提供的测试银行卡卡号以及自拍的银行卡卡号。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4.采用GUI(图形用户界面)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提供良好的用户交互式界面实现。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非功能性需求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1.程序源码要求结构清晰，模块区分较为明确，提供便于读者阅读的源码指南，及项目使用文档。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2.使用人工智能领域深度学习技术进行实现，提供文本检测模型、文本识别模型。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3.使用GPU(图形处理器)加速计算。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7000" dirty="0">
                <a:sym typeface="Arial" panose="020B0604020202020204" pitchFamily="34" charset="0"/>
              </a:rPr>
              <a:t>4.提供模型训练过程截图，模型测试指标信息。</a:t>
            </a:r>
            <a:endParaRPr lang="zh-CN" altLang="en-US" sz="7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4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/>
      <p:sp>
        <p:nvSpPr>
          <p:cNvPr id="1048607" name="副标题 2"/>
          <p:cNvSpPr>
            <a:spLocks noGrp="1"/>
          </p:cNvSpPr>
          <p:nvPr>
            <p:ph type="subTitle" idx="1"/>
          </p:nvPr>
        </p:nvSpPr>
        <p:spPr>
          <a:xfrm>
            <a:off x="507365" y="279400"/>
            <a:ext cx="11085195" cy="6378575"/>
          </a:xfrm>
        </p:spPr>
        <p:txBody>
          <a:bodyPr>
            <a:normAutofit/>
          </a:bodyPr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其他限制条件：开发环境、实验平台、开发语言、数据库、编译器等限制条件(请尽量明确)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1.操作系统可选Windows、Linux。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2.开发语言不限(推 荐使用Python3)。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3.推 荐使用TensorFlow或Keras实现模型训练，但不限其它机器学习工具。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4.请标注系统中哪些部分使用了开源代码、模型及出处。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测试数据或平台：提供给参赛者的测试环境和测试数据。(可提供电子档)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>
                <a:sym typeface="Arial" panose="020B0604020202020204" pitchFamily="34" charset="0"/>
              </a:rPr>
              <a:t>提供源数据集1000张左右，原始数据集为人工处理银行卡号截图，样例如下(文件名为人工手动标注号码)：</a:t>
            </a:r>
            <a:endParaRPr lang="zh-CN" altLang="en-US" dirty="0">
              <a:sym typeface="Arial" panose="020B0604020202020204" pitchFamily="34" charset="0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/>
          </a:p>
        </p:txBody>
      </p:sp>
      <p:pic>
        <p:nvPicPr>
          <p:cNvPr id="209715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2775" y="4437380"/>
            <a:ext cx="6719570" cy="2132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/>
      <p:sp>
        <p:nvSpPr>
          <p:cNvPr id="1048613" name="文本占位符 2"/>
          <p:cNvSpPr>
            <a:spLocks noGrp="1"/>
          </p:cNvSpPr>
          <p:nvPr>
            <p:ph type="body" idx="1"/>
          </p:nvPr>
        </p:nvSpPr>
        <p:spPr>
          <a:xfrm>
            <a:off x="6512560" y="0"/>
            <a:ext cx="5485765" cy="6644005"/>
          </a:xfrm>
        </p:spPr>
        <p:txBody>
          <a:bodyPr>
            <a:noAutofit/>
          </a:bodyPr>
          <a:p>
            <a:r>
              <a:rPr lang="zh-CN" altLang="en-US" sz="1200"/>
              <a:t>开发所需设备及设备指标需求说明</a:t>
            </a:r>
            <a:endParaRPr lang="zh-CN" altLang="en-US" sz="1200"/>
          </a:p>
          <a:p>
            <a:r>
              <a:rPr lang="zh-CN" altLang="en-US" sz="1200"/>
              <a:t>1.推 荐数据处理部分使用主流配置(i5及以上)电脑即可。</a:t>
            </a:r>
            <a:endParaRPr lang="zh-CN" altLang="en-US" sz="1200"/>
          </a:p>
          <a:p>
            <a:r>
              <a:rPr lang="zh-CN" altLang="en-US" sz="1200"/>
              <a:t>2.图片拍摄可使用移动设备。</a:t>
            </a:r>
            <a:endParaRPr lang="zh-CN" altLang="en-US" sz="1200"/>
          </a:p>
          <a:p>
            <a:r>
              <a:rPr lang="zh-CN" altLang="en-US" sz="1200"/>
              <a:t>其他要求</a:t>
            </a:r>
            <a:endParaRPr lang="zh-CN" altLang="en-US" sz="1200"/>
          </a:p>
          <a:p>
            <a:r>
              <a:rPr lang="zh-CN" altLang="en-US" sz="1200"/>
              <a:t>1.不能使用市场上各公司在线api接口进行功能实现。</a:t>
            </a:r>
            <a:endParaRPr lang="zh-CN" altLang="en-US" sz="1200"/>
          </a:p>
          <a:p>
            <a:r>
              <a:rPr lang="zh-CN" altLang="en-US" sz="1200"/>
              <a:t>2.鼓励使用开源工具、算法。</a:t>
            </a:r>
            <a:endParaRPr lang="zh-CN" altLang="en-US" sz="1200"/>
          </a:p>
          <a:p>
            <a:r>
              <a:rPr lang="zh-CN" altLang="en-US" sz="1200"/>
              <a:t>3.模型在数据集中的准确率要求达到90%，准确率较高的需要模型同样有泛化能力，能够识别自拍的银行卡卡号。</a:t>
            </a:r>
            <a:endParaRPr lang="zh-CN" altLang="en-US" sz="1200"/>
          </a:p>
          <a:p>
            <a:r>
              <a:rPr lang="zh-CN" altLang="en-US" sz="1200"/>
              <a:t>4.评分标准：</a:t>
            </a:r>
            <a:endParaRPr lang="zh-CN" altLang="en-US" sz="1200"/>
          </a:p>
          <a:p>
            <a:r>
              <a:rPr lang="zh-CN" altLang="en-US" sz="1200"/>
              <a:t>(1)数据集处理模块15分;</a:t>
            </a:r>
            <a:endParaRPr lang="zh-CN" altLang="en-US" sz="1200"/>
          </a:p>
          <a:p>
            <a:r>
              <a:rPr lang="zh-CN" altLang="en-US" sz="1200"/>
              <a:t>(2)程序定位银行卡卡号模块15分;</a:t>
            </a:r>
            <a:endParaRPr lang="zh-CN" altLang="en-US" sz="1200"/>
          </a:p>
          <a:p>
            <a:r>
              <a:rPr lang="zh-CN" altLang="en-US" sz="1200"/>
              <a:t>(3)程序实现银行卡号字符识别15分;</a:t>
            </a:r>
            <a:endParaRPr lang="zh-CN" altLang="en-US" sz="1200"/>
          </a:p>
          <a:p>
            <a:r>
              <a:rPr lang="zh-CN" altLang="en-US" sz="1200"/>
              <a:t>(4)采用GUI(图形用户界面)15分;</a:t>
            </a:r>
            <a:endParaRPr lang="zh-CN" altLang="en-US" sz="1200"/>
          </a:p>
          <a:p>
            <a:r>
              <a:rPr lang="zh-CN" altLang="en-US" sz="1200"/>
              <a:t>(5)非功能性每一条建议5分，共20分;</a:t>
            </a:r>
            <a:endParaRPr lang="zh-CN" altLang="en-US" sz="1200"/>
          </a:p>
          <a:p>
            <a:r>
              <a:rPr lang="zh-CN" altLang="en-US" sz="1200"/>
              <a:t>(6)综合20分，系统达到的准确率、程序运行速度、界面友好度、代码规范性等。</a:t>
            </a:r>
            <a:endParaRPr lang="zh-CN" altLang="en-US" sz="1200"/>
          </a:p>
          <a:p>
            <a:r>
              <a:rPr lang="zh-CN" altLang="en-US" sz="1200"/>
              <a:t>5.提供完整项目的源代码。</a:t>
            </a:r>
            <a:endParaRPr lang="zh-CN" altLang="en-US" sz="1200"/>
          </a:p>
          <a:p>
            <a:r>
              <a:rPr lang="zh-CN" altLang="en-US" sz="1200"/>
              <a:t>6.不得作弊抄袭。</a:t>
            </a:r>
            <a:endParaRPr lang="zh-CN" altLang="en-US" sz="1200"/>
          </a:p>
          <a:p>
            <a:r>
              <a:rPr lang="zh-CN" altLang="en-US" sz="1200"/>
              <a:t>7.参赛者需制作项目展示的媒体文件，内容包括需求文档、设计文档、使用说明书等软件开发文档。</a:t>
            </a:r>
            <a:endParaRPr lang="zh-CN" altLang="en-US" sz="1200"/>
          </a:p>
        </p:txBody>
      </p:sp>
      <p:pic>
        <p:nvPicPr>
          <p:cNvPr id="209715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346825" cy="4815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/>
      <p:sp>
        <p:nvSpPr>
          <p:cNvPr id="1048614" name="副标题 2"/>
          <p:cNvSpPr>
            <a:spLocks noGrp="1"/>
          </p:cNvSpPr>
          <p:nvPr>
            <p:ph type="subTitle" idx="1"/>
          </p:nvPr>
        </p:nvSpPr>
        <p:spPr>
          <a:xfrm>
            <a:off x="464820" y="737870"/>
            <a:ext cx="11261725" cy="6120130"/>
          </a:xfrm>
        </p:spPr>
        <p:txBody>
          <a:bodyPr>
            <a:normAutofit lnSpcReduction="20000"/>
          </a:bodyPr>
          <a:p>
            <a:pPr algn="ctr"/>
            <a:r>
              <a:rPr lang="zh-CN" altLang="en-US" sz="2220"/>
              <a:t>卡号识别</a:t>
            </a:r>
            <a:endParaRPr lang="zh-CN" altLang="en-US" sz="2220"/>
          </a:p>
          <a:p>
            <a:pPr algn="l"/>
            <a:r>
              <a:rPr lang="zh-CN" altLang="en-US" sz="2220"/>
              <a:t>在这里因为给定的数据集都是每一个上有四个数字（有些为空格），但是所识别的最终目标——银行卡号有不定的长度。在网上搜索之后发现比较常用的解决方案是CRNN（卷积循环神经网络）和CTC（Connectionist temporal classification， 联接时间分类）损失函数。于是我在卷积神经网络（CNN）部分参考了VGG网络，RNN则使用的是双向LSTM，当然使用GRU应该也可以实现，但是时间问题没去尝试。</a:t>
            </a:r>
            <a:endParaRPr lang="zh-CN" altLang="en-US" sz="2220"/>
          </a:p>
          <a:p>
            <a:pPr algn="l"/>
            <a:r>
              <a:rPr lang="zh-CN" altLang="en-US" sz="2220"/>
              <a:t>这个模型不好的地方是训练。训练参数可以在crnn/cfg.py中设置，因为电脑的显卡性能较为一般使用的是默认设置，如果显卡好一点可以增大BATCH_SIZE，以加快训练速度。</a:t>
            </a:r>
            <a:endParaRPr lang="zh-CN" altLang="en-US" sz="2220"/>
          </a:p>
          <a:p>
            <a:pPr algn="l"/>
            <a:r>
              <a:rPr lang="zh-CN" altLang="en-US" sz="2220"/>
              <a:t>模型的训练方法如下：</a:t>
            </a:r>
            <a:endParaRPr lang="zh-CN" altLang="en-US" sz="2220"/>
          </a:p>
          <a:p>
            <a:pPr algn="l"/>
            <a:r>
              <a:rPr lang="zh-CN" altLang="en-US" sz="2220"/>
              <a:t>python crnn/run.py</a:t>
            </a:r>
            <a:endParaRPr lang="zh-CN" altLang="en-US" sz="2220"/>
          </a:p>
          <a:p>
            <a:pPr algn="l"/>
            <a:r>
              <a:rPr lang="en-US" altLang="zh-CN" sz="2220"/>
              <a:t>ps:</a:t>
            </a:r>
            <a:endParaRPr lang="zh-CN" altLang="en-US" sz="2220"/>
          </a:p>
          <a:p>
            <a:pPr algn="l"/>
            <a:r>
              <a:rPr lang="zh-CN" altLang="en-US" sz="2220"/>
              <a:t>1、模型训练的数据集是由子数据集（4-6个）拼凑而成的不定长度的数据，crnn/cfg.py中的MAX_LABEL_LENGTH用来设置数据的最大长度。这部分数据是通过运行crnn/preprocess.py生成，可以通过AUG_NBR设置生成数据集个数。</a:t>
            </a:r>
            <a:endParaRPr lang="zh-CN" altLang="en-US" sz="2220"/>
          </a:p>
          <a:p>
            <a:pPr algn="l"/>
            <a:endParaRPr lang="zh-CN" altLang="en-US" sz="2220"/>
          </a:p>
        </p:txBody>
      </p:sp>
      <p:sp>
        <p:nvSpPr>
          <p:cNvPr id="1048615" name="文本框 19"/>
          <p:cNvSpPr txBox="1"/>
          <p:nvPr>
            <p:custDataLst>
              <p:tags r:id="rId1"/>
            </p:custDataLst>
          </p:nvPr>
        </p:nvSpPr>
        <p:spPr>
          <a:xfrm>
            <a:off x="63" y="-1"/>
            <a:ext cx="4067747" cy="738015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625" lnSpcReduction="20000"/>
          </a:bodyPr>
          <a:p>
            <a:pPr algn="ctr" fontAlgn="auto">
              <a:lnSpc>
                <a:spcPct val="120000"/>
              </a:lnSpc>
            </a:pP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03.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使用方法与功能介绍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1413510" y="860425"/>
            <a:ext cx="9087485" cy="558546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85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/>
              <a:t>1、什么是CRNN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CRNN（Convolutional Recurrent Neural Network，卷积循环神经网络），是华中科技大学在发表的论文《An End-to-End Trainable Neural Network for Image-based Sequence Recognition and ItsApplication to Scene Text Recognition》提出的一个识别文本的方法，该模型主要用于解决基于图像的序列识别问题，特别是场景文字识别问题。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CRNN的主要特点是：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（1）可以进行端到端的训练；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（2）不需要对样本数据进行字符分割，可识别任意长度的文本序列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（3）模型速度快、性能好，并且模型很小（参数少）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2、CRNN模型结构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CRNN模型的结构如下：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5_1*a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5_1*b*1"/>
  <p:tag name="KSO_WM_TEMPLATE_CATEGORY" val="custom"/>
  <p:tag name="KSO_WM_TEMPLATE_INDEX" val="20205175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5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5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5_4*l_h_i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5_4*l_h_f*1_1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5_4*l_h_i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5_4*l_h_i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175_4*l_h_i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5_4*i*2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LINE_FORE_SCHEMECOLOR_INDEX" val="13"/>
  <p:tag name="KSO_WM_UNIT_LINE_FILL_TYPE" val="2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5_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5_4*b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NUMDGMTITLE" val="0"/>
  <p:tag name="KSO_WM_UNIT_TEXT_FILL_FORE_SCHEMECOLOR_INDEX" val="14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5_4*i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5_4*l_h_f*1_2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5_4*l_h_f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175_4*l_h_f*1_4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79.xml><?xml version="1.0" encoding="utf-8"?>
<p:tagLst xmlns:p="http://schemas.openxmlformats.org/presentationml/2006/main">
  <p:tag name="KSO_WM_SLIDE_ID" val="custom20205175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5"/>
  <p:tag name="KSO_WM_SLIDE_LAYOUT" val="a_b_l"/>
  <p:tag name="KSO_WM_SLIDE_LAYOUT_CNT" val="1_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 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f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5_14*a*1"/>
  <p:tag name="KSO_WM_TEMPLATE_CATEGORY" val="custom"/>
  <p:tag name="KSO_WM_TEMPLATE_INDEX" val="20205175"/>
  <p:tag name="KSO_WM_UNIT_LAYERLEVEL" val="1"/>
  <p:tag name="KSO_WM_TAG_VERSION" val="1.0"/>
  <p:tag name="KSO_WM_BEAUTIFY_FLAG" val="#wm#"/>
  <p:tag name="KSO_WM_UNIT_ISCONTENTSTITLE" val="0"/>
  <p:tag name="KSO_WM_UNIT_PRESET_TEXT" val="单击此处 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  <p:tag name="KSO_WM_SLIDE_ID" val="custom20205175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7.xml><?xml version="1.0" encoding="utf-8"?>
<p:tagLst xmlns:p="http://schemas.openxmlformats.org/presentationml/2006/main">
  <p:tag name="KSO_WM_UNIT_PLACING_PICTURE_USER_VIEWPORT" val="{&quot;height&quot;:2700,&quot;width&quot;:8505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5_4*l_h_f*1_3_1"/>
  <p:tag name="KSO_WM_TEMPLATE_CATEGORY" val="custom"/>
  <p:tag name="KSO_WM_TEMPLATE_INDEX" val="20205175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4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4.xml><?xml version="1.0" encoding="utf-8"?>
<p:tagLst xmlns:p="http://schemas.openxmlformats.org/presentationml/2006/main">
  <p:tag name="KSO_WM_UNIT_PLACING_PICTURE_USER_VIEWPORT" val="{&quot;height&quot;:4485,&quot;width&quot;:7530}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5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4193</Words>
  <Application>WPS 演示</Application>
  <PresentationFormat/>
  <Paragraphs>148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银行卡号识别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CRNN模型主要由以下三部分组成：  （1）卷积层：从输入图像中提取出特征序列；  （2）循环层：预测从卷积层获取的特征序列的标签分布；  （3）转录层：把从循环层获取的标签分布通过去重、整合等操作转换成最终的识别结果。  （1）卷积层 预处理 CRNN对输入图像先做了缩放处理，把所有输入图像缩放到相同高度，宽度可任意长。  卷积运算 由标准的CNN模型中的卷积层和最大池化层组成，结构类似于VGG（VGG是由牛津大学的Visual Geometry Group组提出的，在LSVRC 2014中获得了亚军，而冠军是GoogLeNet）  提取序列特征 提取的特征序列中的向量是在特征图上从左到右按照顺序生成的，用于作为循环层的输入，每个特征向量表示了图像上一定宽度上的特征，默认的宽度是1，也就是单个像素。由于CRNN已将输入图像缩放到同样高度了，因此只需按照一定的宽度提取特征即可。  2）循环层 循环层由一个双向LSTM循环神经网络构成，预测特征序列中的每一个特征向量的标签分布。</vt:lpstr>
      <vt:lpstr>（3）转录层  转录层是将LSTM网络预测的特征序列的结果进行整合，转换为最终输出的结果。  在CRNN模型中双向LSTM网络层的最后连接上一个CTC模型，从而做到了端对端的识别。所谓CTC模型（Connectionist Temporal Classification，联接时间分类），主要用于解决输入数据与给定标签的对齐问题，可用于执行端到端的训练，输出不定长的序列结果。 由于输入的自然场景的文字图像，由于字符间隔、图像变形等问题，导致同个文字有不同的表现形式，但实际上都是同一个词，如下图：              以上就是文本识别模型CRNN的介绍，该模型既可用于识别英文、数字，也可用于识别中文。一般是跟CTPN结合一起使用，使用CTPN进行文字的检测，使用CRNN进行文字的识别。</vt:lpstr>
      <vt:lpstr>PowerPoint 演示文稿</vt:lpstr>
      <vt:lpstr>PowerPoint 演示文稿</vt:lpstr>
      <vt:lpstr>运行结果：</vt:lpstr>
      <vt:lpstr>04.自我总结与反思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银行卡号识别</dc:title>
  <dc:creator>EBG-AN10</dc:creator>
  <cp:lastModifiedBy>Administrator</cp:lastModifiedBy>
  <cp:revision>12</cp:revision>
  <dcterms:created xsi:type="dcterms:W3CDTF">2021-05-20T02:43:00Z</dcterms:created>
  <dcterms:modified xsi:type="dcterms:W3CDTF">2021-05-20T03:19:20Z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CCFCFBFBA4924A6D8F0D79675F436347</vt:lpwstr>
  </property>
</Properties>
</file>