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7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5000" y="532765"/>
            <a:ext cx="7179945" cy="3234055"/>
            <a:chOff x="635000" y="532765"/>
            <a:chExt cx="7179945" cy="3234055"/>
          </a:xfrm>
        </p:grpSpPr>
        <p:sp>
          <p:nvSpPr>
            <p:cNvPr id="4" name="Rectangle 3"/>
            <p:cNvSpPr/>
            <p:nvPr/>
          </p:nvSpPr>
          <p:spPr>
            <a:xfrm>
              <a:off x="635000" y="532765"/>
              <a:ext cx="7179945" cy="32340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1055" y="1057910"/>
              <a:ext cx="1718945" cy="25558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37180" y="1057910"/>
              <a:ext cx="4821555" cy="25565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35000" y="532765"/>
              <a:ext cx="35140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工程目录（包含工程文件和.git）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435" y="1790065"/>
              <a:ext cx="1951990" cy="169672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837180" y="1057910"/>
              <a:ext cx="26714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本地版本库（.git目录）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21055" y="1057910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工作区</a:t>
              </a: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21055" y="1426210"/>
              <a:ext cx="1718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 err="1" smtClean="0">
                  <a:latin typeface="微软雅黑" pitchFamily="34" charset="-122"/>
                  <a:ea typeface="微软雅黑" pitchFamily="34" charset="-122"/>
                </a:rPr>
                <a:t>工程文件</a:t>
              </a:r>
              <a:endParaRPr lang="en-US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088515" y="2534920"/>
              <a:ext cx="1464310" cy="59245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add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72435" y="1790700"/>
              <a:ext cx="1960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暂存区（stage）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22900" y="1790065"/>
              <a:ext cx="2103120" cy="16979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516120" y="2534920"/>
              <a:ext cx="1464310" cy="59245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微软雅黑" pitchFamily="34" charset="-122"/>
                  <a:ea typeface="微软雅黑" pitchFamily="34" charset="-122"/>
                </a:rPr>
                <a:t>commit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5422265" y="1790065"/>
              <a:ext cx="21037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本地分支</a:t>
              </a:r>
            </a:p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（例如：master）</a:t>
              </a:r>
            </a:p>
          </p:txBody>
        </p:sp>
        <p:sp>
          <p:nvSpPr>
            <p:cNvPr id="21" name="Down Arrow Callout 20"/>
            <p:cNvSpPr/>
            <p:nvPr/>
          </p:nvSpPr>
          <p:spPr>
            <a:xfrm>
              <a:off x="5423535" y="1138555"/>
              <a:ext cx="2102485" cy="652145"/>
            </a:xfrm>
            <a:prstGeom prst="downArrowCallou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000" dirty="0">
                  <a:latin typeface="微软雅黑" pitchFamily="34" charset="-122"/>
                  <a:ea typeface="微软雅黑" pitchFamily="34" charset="-122"/>
                </a:rPr>
                <a:t>HEAD</a:t>
              </a:r>
            </a:p>
            <a:p>
              <a:pPr algn="ctr"/>
              <a:r>
                <a:rPr lang="en-US" altLang="en-US" sz="10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1000" dirty="0" err="1">
                  <a:latin typeface="微软雅黑" pitchFamily="34" charset="-122"/>
                  <a:ea typeface="微软雅黑" pitchFamily="34" charset="-122"/>
                </a:rPr>
                <a:t>指向当前分支的最后一条提交</a:t>
              </a:r>
              <a:r>
                <a:rPr lang="en-US" altLang="en-US" sz="1000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4550" y="532765"/>
            <a:ext cx="8359140" cy="6061075"/>
            <a:chOff x="844550" y="532765"/>
            <a:chExt cx="8359140" cy="6061075"/>
          </a:xfrm>
        </p:grpSpPr>
        <p:sp>
          <p:nvSpPr>
            <p:cNvPr id="4" name="Rectangle 3"/>
            <p:cNvSpPr/>
            <p:nvPr/>
          </p:nvSpPr>
          <p:spPr>
            <a:xfrm>
              <a:off x="1435735" y="532765"/>
              <a:ext cx="7179945" cy="6061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1790" y="1057910"/>
              <a:ext cx="1904365" cy="53498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37915" y="1057910"/>
              <a:ext cx="4821555" cy="53505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435735" y="532765"/>
              <a:ext cx="35140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工程目录（包含工程文件和.git）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3170" y="1790065"/>
              <a:ext cx="1951990" cy="449072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637915" y="1057910"/>
              <a:ext cx="26714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本地版本库（.git目录）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621790" y="1057910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工作区</a:t>
              </a: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621790" y="1426210"/>
              <a:ext cx="1718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 err="1" smtClean="0">
                  <a:latin typeface="微软雅黑" pitchFamily="34" charset="-122"/>
                  <a:ea typeface="微软雅黑" pitchFamily="34" charset="-122"/>
                </a:rPr>
                <a:t>工程文件</a:t>
              </a:r>
              <a:endParaRPr lang="en-US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889250" y="2534920"/>
              <a:ext cx="1464310" cy="59245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add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773170" y="1790700"/>
              <a:ext cx="1960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暂存区（stage）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3635" y="1790065"/>
              <a:ext cx="2103120" cy="443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316855" y="2534920"/>
              <a:ext cx="1464310" cy="59245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>
                  <a:latin typeface="微软雅黑" pitchFamily="34" charset="-122"/>
                  <a:ea typeface="微软雅黑" pitchFamily="34" charset="-122"/>
                </a:rPr>
                <a:t>commit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223000" y="1790065"/>
              <a:ext cx="21037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 err="1">
                  <a:latin typeface="微软雅黑" pitchFamily="34" charset="-122"/>
                  <a:ea typeface="微软雅黑" pitchFamily="34" charset="-122"/>
                </a:rPr>
                <a:t>本地分支</a:t>
              </a:r>
              <a:endParaRPr lang="en-US" altLang="en-US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dirty="0" err="1">
                  <a:latin typeface="微软雅黑" pitchFamily="34" charset="-122"/>
                  <a:ea typeface="微软雅黑" pitchFamily="34" charset="-122"/>
                </a:rPr>
                <a:t>例如：master</a:t>
              </a:r>
              <a:r>
                <a:rPr lang="en-US" altLang="en-US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1" name="Down Arrow Callout 20"/>
            <p:cNvSpPr/>
            <p:nvPr/>
          </p:nvSpPr>
          <p:spPr>
            <a:xfrm>
              <a:off x="6224270" y="1138555"/>
              <a:ext cx="2102485" cy="652145"/>
            </a:xfrm>
            <a:prstGeom prst="downArrowCallou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200" dirty="0">
                  <a:latin typeface="微软雅黑" pitchFamily="34" charset="-122"/>
                  <a:ea typeface="微软雅黑" pitchFamily="34" charset="-122"/>
                </a:rPr>
                <a:t>HEAD</a:t>
              </a:r>
            </a:p>
            <a:p>
              <a:pPr algn="ctr"/>
              <a:r>
                <a:rPr lang="en-US" altLang="en-US" sz="1200" dirty="0" err="1" smtClean="0">
                  <a:latin typeface="微软雅黑" pitchFamily="34" charset="-122"/>
                  <a:ea typeface="微软雅黑" pitchFamily="34" charset="-122"/>
                </a:rPr>
                <a:t>指向当前分支最后一条提交</a:t>
              </a:r>
              <a:endParaRPr lang="en-US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1211580" y="3319780"/>
              <a:ext cx="2242820" cy="1733550"/>
            </a:xfrm>
            <a:prstGeom prst="leftArrow">
              <a:avLst>
                <a:gd name="adj1" fmla="val 85591"/>
                <a:gd name="adj2" fmla="val 9926"/>
              </a:avLst>
            </a:prstGeom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" altLang="en-US" sz="12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舍弃本地</a:t>
              </a:r>
              <a:r>
                <a:rPr lang="en-US" altLang="en-US" sz="12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未 add </a:t>
              </a:r>
              <a:r>
                <a:rPr lang="en-US" altLang="en-US" sz="1200" dirty="0" err="1" smtClean="0">
                  <a:latin typeface="微软雅黑" pitchFamily="34" charset="-122"/>
                  <a:ea typeface="微软雅黑" pitchFamily="34" charset="-122"/>
                  <a:sym typeface="+mn-ea"/>
                </a:rPr>
                <a:t>的变更</a:t>
              </a:r>
              <a:endParaRPr lang="" altLang="en-US" sz="1200" dirty="0"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algn="l"/>
              <a:r>
                <a:rPr lang="" altLang="en-US" sz="1200" b="1" dirty="0">
                  <a:latin typeface="微软雅黑" pitchFamily="34" charset="-122"/>
                  <a:ea typeface="微软雅黑" pitchFamily="34" charset="-122"/>
                  <a:sym typeface="+mn-ea"/>
                </a:rPr>
                <a:t>注：一旦舍弃，</a:t>
              </a:r>
              <a:r>
                <a:rPr lang="" altLang="en-US" sz="1200" b="1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就没有后悔药了</a:t>
              </a:r>
              <a:endParaRPr lang="" altLang="en-US" sz="1200" dirty="0"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algn="l"/>
              <a:r>
                <a:rPr lang="" altLang="en-US" sz="1200" i="1" dirty="0">
                  <a:latin typeface="微软雅黑" pitchFamily="34" charset="-122"/>
                  <a:ea typeface="微软雅黑" pitchFamily="34" charset="-122"/>
                  <a:cs typeface="Noto Mono" panose="020B0609030804020204" charset="0"/>
                  <a:sym typeface="+mn-ea"/>
                </a:rPr>
                <a:t>git checkout -- &lt;file</a:t>
              </a:r>
              <a:r>
                <a:rPr lang="" altLang="en-US" sz="1200" i="1" dirty="0" smtClean="0">
                  <a:latin typeface="微软雅黑" pitchFamily="34" charset="-122"/>
                  <a:ea typeface="微软雅黑" pitchFamily="34" charset="-122"/>
                  <a:cs typeface="Noto Mono" panose="020B0609030804020204" charset="0"/>
                  <a:sym typeface="+mn-ea"/>
                </a:rPr>
                <a:t>&gt;</a:t>
              </a:r>
              <a:endParaRPr lang="" altLang="en-US" sz="1200" i="1" u="sng" dirty="0"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2648585" y="5053330"/>
              <a:ext cx="1946275" cy="1168400"/>
            </a:xfrm>
            <a:prstGeom prst="leftArrow">
              <a:avLst>
                <a:gd name="adj1" fmla="val 85514"/>
                <a:gd name="adj2" fmla="val 17789"/>
              </a:avLst>
            </a:prstGeom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200" dirty="0" err="1">
                  <a:latin typeface="微软雅黑" pitchFamily="34" charset="-122"/>
                  <a:ea typeface="微软雅黑" pitchFamily="34" charset="-122"/>
                </a:rPr>
                <a:t>从暂存区撤销</a:t>
              </a:r>
              <a:r>
                <a:rPr lang="" altLang="en-US" sz="1200" dirty="0">
                  <a:latin typeface="微软雅黑" pitchFamily="34" charset="-122"/>
                  <a:ea typeface="微软雅黑" pitchFamily="34" charset="-122"/>
                </a:rPr>
                <a:t>变更，</a:t>
              </a:r>
            </a:p>
            <a:p>
              <a:pPr algn="l"/>
              <a:r>
                <a:rPr lang="" altLang="en-US" sz="1200" dirty="0">
                  <a:latin typeface="微软雅黑" pitchFamily="34" charset="-122"/>
                  <a:ea typeface="微软雅黑" pitchFamily="34" charset="-122"/>
                </a:rPr>
                <a:t>将变更</a:t>
              </a:r>
              <a:r>
                <a:rPr lang="en-US" sz="1200" dirty="0" err="1" smtClean="0">
                  <a:latin typeface="微软雅黑" pitchFamily="34" charset="-122"/>
                  <a:ea typeface="微软雅黑" pitchFamily="34" charset="-122"/>
                </a:rPr>
                <a:t>重新放回工作区</a:t>
              </a:r>
              <a:endParaRPr lang="en-US" sz="1200" i="1" dirty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en-US" sz="1200" i="1" dirty="0" err="1"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en-US" sz="1200" i="1" dirty="0">
                  <a:latin typeface="微软雅黑" pitchFamily="34" charset="-122"/>
                  <a:ea typeface="微软雅黑" pitchFamily="34" charset="-122"/>
                </a:rPr>
                <a:t> reset HEAD &lt;</a:t>
              </a:r>
              <a:r>
                <a:rPr lang="en-US" sz="1200" i="1" dirty="0" smtClean="0">
                  <a:latin typeface="微软雅黑" pitchFamily="34" charset="-122"/>
                  <a:ea typeface="微软雅黑" pitchFamily="34" charset="-122"/>
                </a:rPr>
                <a:t>file&gt;</a:t>
              </a:r>
            </a:p>
          </p:txBody>
        </p:sp>
        <p:pic>
          <p:nvPicPr>
            <p:cNvPr id="35" name="Picture 34" descr="垃圾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50" y="4003040"/>
              <a:ext cx="367030" cy="367030"/>
            </a:xfrm>
            <a:prstGeom prst="rect">
              <a:avLst/>
            </a:prstGeom>
          </p:spPr>
        </p:pic>
        <p:sp>
          <p:nvSpPr>
            <p:cNvPr id="36" name="Right Arrow 35"/>
            <p:cNvSpPr/>
            <p:nvPr/>
          </p:nvSpPr>
          <p:spPr>
            <a:xfrm>
              <a:off x="6309360" y="3320415"/>
              <a:ext cx="2527300" cy="1732915"/>
            </a:xfrm>
            <a:prstGeom prst="rightArrow">
              <a:avLst>
                <a:gd name="adj1" fmla="val 89130"/>
                <a:gd name="adj2" fmla="val 10076"/>
              </a:avLst>
            </a:prstGeom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" altLang="en-US" sz="1200" dirty="0" smtClean="0">
                  <a:latin typeface="微软雅黑" pitchFamily="34" charset="-122"/>
                  <a:ea typeface="微软雅黑" pitchFamily="34" charset="-122"/>
                </a:rPr>
                <a:t>回滚</a:t>
              </a:r>
              <a:endParaRPr lang="en-US" sz="1200" dirty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en-US" sz="1200" b="1" dirty="0">
                  <a:latin typeface="微软雅黑" pitchFamily="34" charset="-122"/>
                  <a:ea typeface="微软雅黑" pitchFamily="34" charset="-122"/>
                </a:rPr>
                <a:t>注</a:t>
              </a:r>
              <a:r>
                <a:rPr lang="" altLang="en-US" sz="1200" b="1" dirty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sz="1200" b="1" dirty="0" err="1"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" altLang="en-US" sz="1200" b="1" dirty="0">
                  <a:latin typeface="微软雅黑" pitchFamily="34" charset="-122"/>
                  <a:ea typeface="微软雅黑" pitchFamily="34" charset="-122"/>
                </a:rPr>
                <a:t>回滚</a:t>
              </a:r>
              <a:r>
                <a:rPr lang="en-US" sz="1200" b="1" dirty="0" err="1">
                  <a:latin typeface="微软雅黑" pitchFamily="34" charset="-122"/>
                  <a:ea typeface="微软雅黑" pitchFamily="34" charset="-122"/>
                </a:rPr>
                <a:t>操作后，工作区和暂存区中的</a:t>
              </a:r>
              <a:r>
                <a:rPr lang="" altLang="en-US" sz="1200" b="1" dirty="0">
                  <a:latin typeface="微软雅黑" pitchFamily="34" charset="-122"/>
                  <a:ea typeface="微软雅黑" pitchFamily="34" charset="-122"/>
                </a:rPr>
                <a:t>所有</a:t>
              </a:r>
              <a:r>
                <a:rPr lang="en-US" sz="1200" b="1" dirty="0" err="1">
                  <a:latin typeface="微软雅黑" pitchFamily="34" charset="-122"/>
                  <a:ea typeface="微软雅黑" pitchFamily="34" charset="-122"/>
                </a:rPr>
                <a:t>变更都会丢失</a:t>
              </a:r>
              <a:r>
                <a:rPr lang="" altLang="en-US" sz="1200" b="1" dirty="0">
                  <a:latin typeface="微软雅黑" pitchFamily="34" charset="-122"/>
                  <a:ea typeface="微软雅黑" pitchFamily="34" charset="-122"/>
                </a:rPr>
                <a:t>，并回滚到你指定的版本</a:t>
              </a:r>
              <a:r>
                <a:rPr lang="en-US" sz="1200" b="1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sz="1200" i="1" dirty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en-US" sz="1200" i="1" dirty="0" err="1"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en-US" sz="1200" i="1" dirty="0">
                  <a:latin typeface="微软雅黑" pitchFamily="34" charset="-122"/>
                  <a:ea typeface="微软雅黑" pitchFamily="34" charset="-122"/>
                </a:rPr>
                <a:t> reset --hard &lt;</a:t>
              </a:r>
              <a:r>
                <a:rPr lang="" altLang="en-US" sz="1200" i="1" dirty="0">
                  <a:latin typeface="微软雅黑" pitchFamily="34" charset="-122"/>
                  <a:ea typeface="微软雅黑" pitchFamily="34" charset="-122"/>
                </a:rPr>
                <a:t>target</a:t>
              </a:r>
              <a:r>
                <a:rPr lang="en-US" sz="1200" i="1" dirty="0" smtClean="0"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sz="1200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Picture 36" descr="垃圾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6660" y="4002405"/>
              <a:ext cx="367030" cy="3670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liutianming</dc:creator>
  <cp:lastModifiedBy>Windows 用户</cp:lastModifiedBy>
  <cp:revision>22</cp:revision>
  <dcterms:created xsi:type="dcterms:W3CDTF">2019-06-13T01:49:09Z</dcterms:created>
  <dcterms:modified xsi:type="dcterms:W3CDTF">2019-07-31T01:57:44Z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