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Group 21"/>
          <p:cNvGrpSpPr/>
          <p:nvPr/>
        </p:nvGrpSpPr>
        <p:grpSpPr>
          <a:xfrm>
            <a:off x="635000" y="532765"/>
            <a:ext cx="7179310" cy="3233420"/>
            <a:chOff x="1000" y="839"/>
            <a:chExt cx="11306" cy="5092"/>
          </a:xfrm>
        </p:grpSpPr>
        <p:grpSp>
          <p:nvGrpSpPr>
            <p:cNvPr id="20" name="Group 19"/>
            <p:cNvGrpSpPr/>
            <p:nvPr/>
          </p:nvGrpSpPr>
          <p:grpSpPr>
            <a:xfrm>
              <a:off x="1000" y="839"/>
              <a:ext cx="11307" cy="5093"/>
              <a:chOff x="1000" y="839"/>
              <a:chExt cx="11307" cy="509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00" y="839"/>
                <a:ext cx="11307" cy="50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93" y="1666"/>
                <a:ext cx="2707" cy="40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68" y="1666"/>
                <a:ext cx="7593" cy="40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000" y="839"/>
                <a:ext cx="55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/>
                  <a:t>工程目录（包含工程文件和.git）</a:t>
                </a:r>
                <a:endParaRPr lang="en-US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81" y="2819"/>
                <a:ext cx="3074" cy="26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4468" y="1666"/>
                <a:ext cx="42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/>
                  <a:t>本地版本库（.git目录）</a:t>
                </a:r>
                <a:endParaRPr lang="en-US" altLang="en-US"/>
              </a:p>
            </p:txBody>
          </p:sp>
          <p:sp>
            <p:nvSpPr>
              <p:cNvPr id="11" name="Text Box 10"/>
              <p:cNvSpPr txBox="1"/>
              <p:nvPr/>
            </p:nvSpPr>
            <p:spPr>
              <a:xfrm>
                <a:off x="1293" y="1666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工作区</a:t>
                </a:r>
                <a:endParaRPr lang="en-US" altLang="en-US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1293" y="2246"/>
                <a:ext cx="270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/>
                  <a:t>你正在修改的工程文件</a:t>
                </a:r>
                <a:endParaRPr lang="en-US" altLang="en-US" sz="120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3289" y="3992"/>
                <a:ext cx="2306" cy="933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add</a:t>
                </a:r>
                <a:endParaRPr lang="en-US" altLang="en-US"/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4681" y="2820"/>
                <a:ext cx="3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暂存区（stage）</a:t>
                </a:r>
                <a:endParaRPr lang="en-US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540" y="2819"/>
                <a:ext cx="3312" cy="2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7112" y="3992"/>
                <a:ext cx="2306" cy="933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commit</a:t>
                </a:r>
                <a:endParaRPr lang="en-US" altLang="en-US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8539" y="2819"/>
                <a:ext cx="331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/>
                  <a:t>本地分支</a:t>
                </a:r>
                <a:endParaRPr lang="en-US" altLang="en-US"/>
              </a:p>
              <a:p>
                <a:r>
                  <a:rPr lang="en-US" altLang="en-US"/>
                  <a:t>（例如：master）</a:t>
                </a:r>
                <a:endParaRPr lang="en-US" altLang="en-US"/>
              </a:p>
            </p:txBody>
          </p:sp>
        </p:grpSp>
        <p:sp>
          <p:nvSpPr>
            <p:cNvPr id="21" name="Down Arrow Callout 20"/>
            <p:cNvSpPr/>
            <p:nvPr/>
          </p:nvSpPr>
          <p:spPr>
            <a:xfrm>
              <a:off x="8541" y="1793"/>
              <a:ext cx="3311" cy="1027"/>
            </a:xfrm>
            <a:prstGeom prst="down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HEAD</a:t>
              </a:r>
              <a:endParaRPr lang="en-US" altLang="en-US" sz="1000"/>
            </a:p>
            <a:p>
              <a:pPr algn="ctr"/>
              <a:r>
                <a:rPr lang="en-US" altLang="en-US" sz="1000"/>
                <a:t>（指向当前分支的最后一条提交）</a:t>
              </a:r>
              <a:endParaRPr lang="en-US" altLang="en-US" sz="1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435735" y="532765"/>
            <a:ext cx="7179945" cy="6061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790" y="1057910"/>
            <a:ext cx="1904365" cy="534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7915" y="1057910"/>
            <a:ext cx="4821555" cy="535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435735" y="532765"/>
            <a:ext cx="351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工程目录（包含工程文件和.git）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773170" y="1790065"/>
            <a:ext cx="1951990" cy="4490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637915" y="1057910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本地版本库（.git目录）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621790" y="1057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工作区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621790" y="1426210"/>
            <a:ext cx="17189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你正在修改的工程文件</a:t>
            </a:r>
            <a:endParaRPr lang="en-US" alt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2889250" y="2534920"/>
            <a:ext cx="1464310" cy="592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add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773170" y="1790700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暂存区（stage）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6223635" y="1790065"/>
            <a:ext cx="2103120" cy="443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16855" y="2534920"/>
            <a:ext cx="1464310" cy="592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commit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223000" y="1790065"/>
            <a:ext cx="2103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本地分支</a:t>
            </a:r>
            <a:endParaRPr lang="en-US" altLang="en-US"/>
          </a:p>
          <a:p>
            <a:r>
              <a:rPr lang="en-US" altLang="en-US"/>
              <a:t>（例如：master）</a:t>
            </a:r>
            <a:endParaRPr lang="en-US" altLang="en-US"/>
          </a:p>
        </p:txBody>
      </p:sp>
      <p:sp>
        <p:nvSpPr>
          <p:cNvPr id="21" name="Down Arrow Callout 20"/>
          <p:cNvSpPr/>
          <p:nvPr/>
        </p:nvSpPr>
        <p:spPr>
          <a:xfrm>
            <a:off x="6224270" y="1138555"/>
            <a:ext cx="2102485" cy="652145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HEAD</a:t>
            </a:r>
            <a:endParaRPr lang="en-US" altLang="en-US" sz="1000"/>
          </a:p>
          <a:p>
            <a:pPr algn="ctr"/>
            <a:r>
              <a:rPr lang="en-US" altLang="en-US" sz="1000"/>
              <a:t>（指向当前分支的最后一条提交）</a:t>
            </a:r>
            <a:endParaRPr lang="en-US" altLang="en-US" sz="1000"/>
          </a:p>
        </p:txBody>
      </p:sp>
      <p:sp>
        <p:nvSpPr>
          <p:cNvPr id="24" name="Left Arrow 23"/>
          <p:cNvSpPr/>
          <p:nvPr/>
        </p:nvSpPr>
        <p:spPr>
          <a:xfrm>
            <a:off x="1211580" y="3319780"/>
            <a:ext cx="2242820" cy="1733550"/>
          </a:xfrm>
          <a:prstGeom prst="leftArrow">
            <a:avLst>
              <a:gd name="adj1" fmla="val 85591"/>
              <a:gd name="adj2" fmla="val 9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" altLang="en-US" sz="1400">
                <a:sym typeface="+mn-ea"/>
              </a:rPr>
              <a:t>舍弃</a:t>
            </a:r>
            <a:r>
              <a:rPr lang="" altLang="en-US" sz="1000">
                <a:sym typeface="+mn-ea"/>
              </a:rPr>
              <a:t>本地变更</a:t>
            </a:r>
            <a:r>
              <a:rPr lang="en-US" altLang="en-US" sz="1000">
                <a:sym typeface="+mn-ea"/>
              </a:rPr>
              <a:t>（未add的变更）</a:t>
            </a:r>
            <a:endParaRPr lang="en-US" altLang="en-US" sz="1000">
              <a:sym typeface="+mn-ea"/>
            </a:endParaRPr>
          </a:p>
          <a:p>
            <a:pPr algn="l"/>
            <a:endParaRPr lang="" altLang="en-US" sz="1000">
              <a:sym typeface="+mn-ea"/>
            </a:endParaRPr>
          </a:p>
          <a:p>
            <a:pPr algn="l"/>
            <a:r>
              <a:rPr lang="" altLang="en-US" sz="1000" b="1">
                <a:sym typeface="+mn-ea"/>
              </a:rPr>
              <a:t>注：一旦舍弃，就没有后悔药了</a:t>
            </a:r>
            <a:endParaRPr lang="" altLang="en-US" sz="1000">
              <a:sym typeface="+mn-ea"/>
            </a:endParaRPr>
          </a:p>
          <a:p>
            <a:pPr algn="l"/>
            <a:endParaRPr lang="" altLang="en-US" sz="1000">
              <a:sym typeface="+mn-ea"/>
            </a:endParaRPr>
          </a:p>
          <a:p>
            <a:pPr algn="l"/>
            <a:r>
              <a:rPr lang="" altLang="en-US" sz="1000" i="1">
                <a:latin typeface="Noto Mono" panose="020B0609030804020204" charset="0"/>
                <a:cs typeface="Noto Mono" panose="020B0609030804020204" charset="0"/>
                <a:sym typeface="+mn-ea"/>
              </a:rPr>
              <a:t>git checkout -- &lt;file&gt;</a:t>
            </a:r>
            <a:endParaRPr lang="" altLang="en-US" sz="1000" i="1">
              <a:latin typeface="Noto Mono" panose="020B0609030804020204" charset="0"/>
              <a:cs typeface="Noto Mono" panose="020B0609030804020204" charset="0"/>
              <a:sym typeface="+mn-ea"/>
            </a:endParaRPr>
          </a:p>
          <a:p>
            <a:pPr algn="l"/>
            <a:endParaRPr lang="" altLang="en-US" sz="900" i="1" u="sng">
              <a:sym typeface="+mn-ea"/>
            </a:endParaRPr>
          </a:p>
          <a:p>
            <a:pPr algn="l"/>
            <a:r>
              <a:rPr lang="" altLang="en-US" sz="800">
                <a:sym typeface="+mn-ea"/>
              </a:rPr>
              <a:t>&lt;file&gt;：代表你要回滚的文件</a:t>
            </a:r>
            <a:endParaRPr lang="" altLang="en-US" sz="800">
              <a:sym typeface="+mn-ea"/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2648585" y="5053330"/>
            <a:ext cx="1946275" cy="1168400"/>
          </a:xfrm>
          <a:prstGeom prst="leftArrow">
            <a:avLst>
              <a:gd name="adj1" fmla="val 85514"/>
              <a:gd name="adj2" fmla="val 177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从暂存区撤销</a:t>
            </a:r>
            <a:r>
              <a:rPr lang="" altLang="en-US" sz="1000"/>
              <a:t>变更，</a:t>
            </a:r>
            <a:endParaRPr lang="" altLang="en-US" sz="1000"/>
          </a:p>
          <a:p>
            <a:pPr algn="l"/>
            <a:r>
              <a:rPr lang="" altLang="en-US" sz="1000"/>
              <a:t>将变更</a:t>
            </a:r>
            <a:r>
              <a:rPr lang="en-US" sz="1000"/>
              <a:t>重新</a:t>
            </a:r>
            <a:r>
              <a:rPr lang="en-US" sz="1400"/>
              <a:t>放回工作区</a:t>
            </a:r>
            <a:endParaRPr lang="en-US" sz="1000"/>
          </a:p>
          <a:p>
            <a:pPr algn="l"/>
            <a:endParaRPr lang="en-US" sz="800" i="1"/>
          </a:p>
          <a:p>
            <a:pPr algn="l"/>
            <a:r>
              <a:rPr lang="en-US" sz="1000" i="1"/>
              <a:t>git reset HEAD &lt;file&gt;</a:t>
            </a:r>
            <a:endParaRPr lang="en-US" sz="1000" i="1"/>
          </a:p>
          <a:p>
            <a:pPr algn="l"/>
            <a:endParaRPr lang="en-US" sz="800" i="1"/>
          </a:p>
          <a:p>
            <a:pPr algn="l"/>
            <a:r>
              <a:rPr lang="en-US" altLang="en-US" sz="800">
                <a:sym typeface="+mn-ea"/>
              </a:rPr>
              <a:t>&lt;file&gt;：代表你要</a:t>
            </a:r>
            <a:r>
              <a:rPr lang="" altLang="en-US" sz="800">
                <a:sym typeface="+mn-ea"/>
              </a:rPr>
              <a:t>操作</a:t>
            </a:r>
            <a:r>
              <a:rPr lang="en-US" altLang="en-US" sz="800">
                <a:sym typeface="+mn-ea"/>
              </a:rPr>
              <a:t>的文件</a:t>
            </a:r>
            <a:endParaRPr lang="" altLang="en-US" sz="800" i="1"/>
          </a:p>
        </p:txBody>
      </p:sp>
      <p:pic>
        <p:nvPicPr>
          <p:cNvPr id="35" name="Picture 34" descr="垃圾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003040"/>
            <a:ext cx="367030" cy="367030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6309360" y="3320415"/>
            <a:ext cx="2527300" cy="1732915"/>
          </a:xfrm>
          <a:prstGeom prst="rightArrow">
            <a:avLst>
              <a:gd name="adj1" fmla="val 89130"/>
              <a:gd name="adj2" fmla="val 10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" altLang="en-US" sz="1400"/>
              <a:t>回滚</a:t>
            </a:r>
            <a:endParaRPr lang="" altLang="en-US" sz="1000"/>
          </a:p>
          <a:p>
            <a:pPr algn="l"/>
            <a:endParaRPr lang="en-US" sz="1000"/>
          </a:p>
          <a:p>
            <a:pPr algn="l"/>
            <a:r>
              <a:rPr lang="en-US" sz="1000" b="1"/>
              <a:t>注</a:t>
            </a:r>
            <a:r>
              <a:rPr lang="" altLang="en-US" sz="1000" b="1"/>
              <a:t>：</a:t>
            </a:r>
            <a:r>
              <a:rPr lang="en-US" sz="1000" b="1"/>
              <a:t>执行</a:t>
            </a:r>
            <a:r>
              <a:rPr lang="" altLang="en-US" sz="1000" b="1"/>
              <a:t>回滚</a:t>
            </a:r>
            <a:r>
              <a:rPr lang="en-US" sz="1000" b="1"/>
              <a:t>操作后，工作区和暂存区中的</a:t>
            </a:r>
            <a:r>
              <a:rPr lang="" altLang="en-US" sz="1000" b="1"/>
              <a:t>所有</a:t>
            </a:r>
            <a:r>
              <a:rPr lang="en-US" sz="1000" b="1"/>
              <a:t>变更都会丢失</a:t>
            </a:r>
            <a:r>
              <a:rPr lang="" altLang="en-US" sz="1000" b="1"/>
              <a:t>，并回滚到你指定的版本</a:t>
            </a:r>
            <a:r>
              <a:rPr lang="en-US" sz="1000" b="1"/>
              <a:t>。</a:t>
            </a:r>
            <a:endParaRPr lang="en-US" sz="1000"/>
          </a:p>
          <a:p>
            <a:pPr algn="l"/>
            <a:endParaRPr lang="en-US" sz="800" i="1"/>
          </a:p>
          <a:p>
            <a:pPr algn="l"/>
            <a:r>
              <a:rPr lang="en-US" sz="1000" i="1"/>
              <a:t>git reset --hard &lt;</a:t>
            </a:r>
            <a:r>
              <a:rPr lang="" altLang="en-US" sz="1000" i="1"/>
              <a:t>target</a:t>
            </a:r>
            <a:r>
              <a:rPr lang="en-US" sz="1000" i="1"/>
              <a:t>&gt;</a:t>
            </a:r>
            <a:endParaRPr lang="en-US" sz="1000" i="1"/>
          </a:p>
          <a:p>
            <a:pPr algn="l"/>
            <a:endParaRPr lang="en-US" sz="800" i="1"/>
          </a:p>
          <a:p>
            <a:pPr algn="l"/>
            <a:r>
              <a:rPr lang="en-US" altLang="en-US" sz="800">
                <a:sym typeface="+mn-ea"/>
              </a:rPr>
              <a:t>&lt;</a:t>
            </a:r>
            <a:r>
              <a:rPr lang="en-US" altLang="en-US" sz="800" i="1">
                <a:sym typeface="+mn-ea"/>
              </a:rPr>
              <a:t>target</a:t>
            </a:r>
            <a:r>
              <a:rPr lang="en-US" altLang="en-US" sz="800">
                <a:sym typeface="+mn-ea"/>
              </a:rPr>
              <a:t>&gt;：代表你要</a:t>
            </a:r>
            <a:r>
              <a:rPr lang="" altLang="en-US" sz="800">
                <a:sym typeface="+mn-ea"/>
              </a:rPr>
              <a:t>回滚到的版本</a:t>
            </a:r>
            <a:endParaRPr lang="" altLang="en-US" sz="800" i="1">
              <a:sym typeface="+mn-ea"/>
            </a:endParaRPr>
          </a:p>
        </p:txBody>
      </p:sp>
      <p:pic>
        <p:nvPicPr>
          <p:cNvPr id="37" name="Picture 36" descr="垃圾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6660" y="4002405"/>
            <a:ext cx="367030" cy="367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Presentation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Calibri</vt:lpstr>
      <vt:lpstr>Calibri Light</vt:lpstr>
      <vt:lpstr>Abyssinica SIL</vt:lpstr>
      <vt:lpstr>AR PL UKai TW</vt:lpstr>
      <vt:lpstr>AR PL UKai TW MBE</vt:lpstr>
      <vt:lpstr>Courier 10 Pitch</vt:lpstr>
      <vt:lpstr>Gubbi</vt:lpstr>
      <vt:lpstr>Dingbats</vt:lpstr>
      <vt:lpstr>Khmer OS System</vt:lpstr>
      <vt:lpstr>Nimbus Mono L</vt:lpstr>
      <vt:lpstr>Navilu</vt:lpstr>
      <vt:lpstr>Nimbus Roman No9 L</vt:lpstr>
      <vt:lpstr>Nimbus Sans L</vt:lpstr>
      <vt:lpstr>Noto Mono</vt:lpstr>
      <vt:lpstr>Noto Sans Mono CJK JP</vt:lpstr>
      <vt:lpstr>Noto Serif CJK KR</vt:lpstr>
      <vt:lpstr>Rachana</vt:lpstr>
      <vt:lpstr>Ubuntu</vt:lpstr>
      <vt:lpstr>Ubuntu Mono</vt:lpstr>
      <vt:lpstr>Vemana2000</vt:lpstr>
      <vt:lpstr>padmaa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liutianming</dc:creator>
  <cp:lastModifiedBy>liutianming</cp:lastModifiedBy>
  <cp:revision>17</cp:revision>
  <dcterms:created xsi:type="dcterms:W3CDTF">2019-06-13T01:49:09Z</dcterms:created>
  <dcterms:modified xsi:type="dcterms:W3CDTF">2019-06-13T01:49:09Z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