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60" r:id="rId25"/>
    <p:sldId id="281" r:id="rId26"/>
    <p:sldId id="282" r:id="rId27"/>
    <p:sldId id="283" r:id="rId28"/>
    <p:sldId id="280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cm"/>
          <inkml:channelProperty channel="Y" name="resolution" value="28.3464566929134" units="cm"/>
        </inkml:channelProperties>
      </inkml:inkSource>
      <inkml:timestamp xml:id="ts0" timeString="2016-08-01T18:22:39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32677 6299,'0'0,"0"0,0 0,0 0,0 0,-8 14,8-14,0 0,-33 10,33-10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jpeg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jpeg"/><Relationship Id="rId1" Type="http://schemas.openxmlformats.org/officeDocument/2006/relationships/image" Target="../media/image2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jpeg"/><Relationship Id="rId1" Type="http://schemas.openxmlformats.org/officeDocument/2006/relationships/image" Target="../media/image22.jpe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8.png"/><Relationship Id="rId3" Type="http://schemas.openxmlformats.org/officeDocument/2006/relationships/customXml" Target="../ink/ink1.xml"/><Relationship Id="rId2" Type="http://schemas.openxmlformats.org/officeDocument/2006/relationships/image" Target="../media/image27.png"/><Relationship Id="rId1" Type="http://schemas.openxmlformats.org/officeDocument/2006/relationships/image" Target="../media/image26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1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1" Type="http://schemas.openxmlformats.org/officeDocument/2006/relationships/image" Target="../media/image2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5410" name="组合 14"/>
          <p:cNvGrpSpPr/>
          <p:nvPr/>
        </p:nvGrpSpPr>
        <p:grpSpPr>
          <a:xfrm>
            <a:off x="0" y="893"/>
            <a:ext cx="12192000" cy="6856215"/>
            <a:chOff x="0" y="0"/>
            <a:chExt cx="12195176" cy="6858275"/>
          </a:xfrm>
        </p:grpSpPr>
        <p:grpSp>
          <p:nvGrpSpPr>
            <p:cNvPr id="145416" name="Group 106"/>
            <p:cNvGrpSpPr/>
            <p:nvPr/>
          </p:nvGrpSpPr>
          <p:grpSpPr>
            <a:xfrm>
              <a:off x="1" y="0"/>
              <a:ext cx="12195175" cy="4930268"/>
              <a:chOff x="0" y="0"/>
              <a:chExt cx="5028" cy="2711"/>
            </a:xfrm>
          </p:grpSpPr>
          <p:sp>
            <p:nvSpPr>
              <p:cNvPr id="145420" name="Freeform 107"/>
              <p:cNvSpPr/>
              <p:nvPr/>
            </p:nvSpPr>
            <p:spPr>
              <a:xfrm>
                <a:off x="0" y="143"/>
                <a:ext cx="5028" cy="2568"/>
              </a:xfrm>
              <a:custGeom>
                <a:avLst/>
                <a:gdLst>
                  <a:gd name="txL" fmla="*/ 0 w 2129"/>
                  <a:gd name="txT" fmla="*/ 0 h 1054"/>
                  <a:gd name="txR" fmla="*/ 2129 w 2129"/>
                  <a:gd name="txB" fmla="*/ 1054 h 1054"/>
                </a:gdLst>
                <a:ahLst/>
                <a:cxnLst>
                  <a:cxn ang="0">
                    <a:pos x="66226" y="23602"/>
                  </a:cxn>
                  <a:cxn ang="0">
                    <a:pos x="66226" y="22547"/>
                  </a:cxn>
                  <a:cxn ang="0">
                    <a:pos x="0" y="0"/>
                  </a:cxn>
                  <a:cxn ang="0">
                    <a:pos x="0" y="24238"/>
                  </a:cxn>
                  <a:cxn ang="0">
                    <a:pos x="32756" y="37143"/>
                  </a:cxn>
                  <a:cxn ang="0">
                    <a:pos x="66226" y="23602"/>
                  </a:cxn>
                </a:cxnLst>
                <a:rect l="txL" t="txT" r="txR" b="txB"/>
                <a:pathLst>
                  <a:path w="2129" h="1054">
                    <a:moveTo>
                      <a:pt x="2129" y="670"/>
                    </a:moveTo>
                    <a:cubicBezTo>
                      <a:pt x="2129" y="640"/>
                      <a:pt x="2129" y="640"/>
                      <a:pt x="2129" y="640"/>
                    </a:cubicBezTo>
                    <a:cubicBezTo>
                      <a:pt x="1070" y="830"/>
                      <a:pt x="360" y="617"/>
                      <a:pt x="0" y="0"/>
                    </a:cubicBezTo>
                    <a:cubicBezTo>
                      <a:pt x="0" y="688"/>
                      <a:pt x="0" y="688"/>
                      <a:pt x="0" y="688"/>
                    </a:cubicBezTo>
                    <a:cubicBezTo>
                      <a:pt x="310" y="932"/>
                      <a:pt x="661" y="1054"/>
                      <a:pt x="1053" y="1054"/>
                    </a:cubicBezTo>
                    <a:cubicBezTo>
                      <a:pt x="1454" y="1054"/>
                      <a:pt x="1813" y="926"/>
                      <a:pt x="2129" y="67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B9BD3">
                      <a:alpha val="100000"/>
                    </a:srgbClr>
                  </a:gs>
                  <a:gs pos="31000">
                    <a:srgbClr val="21D6E0">
                      <a:alpha val="100000"/>
                    </a:srgbClr>
                  </a:gs>
                  <a:gs pos="76999">
                    <a:srgbClr val="0087E6">
                      <a:alpha val="100000"/>
                    </a:srgbClr>
                  </a:gs>
                  <a:gs pos="100000">
                    <a:srgbClr val="0087E6">
                      <a:alpha val="100000"/>
                    </a:srgbClr>
                  </a:gs>
                </a:gsLst>
                <a:path path="rect">
                  <a:fillToRect l="100000" t="10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45421" name="Freeform 108"/>
              <p:cNvSpPr/>
              <p:nvPr/>
            </p:nvSpPr>
            <p:spPr>
              <a:xfrm>
                <a:off x="0" y="0"/>
                <a:ext cx="5028" cy="2200"/>
              </a:xfrm>
              <a:custGeom>
                <a:avLst/>
                <a:gdLst>
                  <a:gd name="txL" fmla="*/ 0 w 2129"/>
                  <a:gd name="txT" fmla="*/ 0 h 887"/>
                  <a:gd name="txR" fmla="*/ 2129 w 2129"/>
                  <a:gd name="txB" fmla="*/ 887 h 887"/>
                </a:gdLst>
                <a:ahLst/>
                <a:cxnLst>
                  <a:cxn ang="0">
                    <a:pos x="66226" y="26378"/>
                  </a:cxn>
                  <a:cxn ang="0">
                    <a:pos x="66226" y="23572"/>
                  </a:cxn>
                  <a:cxn ang="0">
                    <a:pos x="36738" y="0"/>
                  </a:cxn>
                  <a:cxn ang="0">
                    <a:pos x="0" y="0"/>
                  </a:cxn>
                  <a:cxn ang="0">
                    <a:pos x="0" y="2153"/>
                  </a:cxn>
                  <a:cxn ang="0">
                    <a:pos x="66226" y="26378"/>
                  </a:cxn>
                </a:cxnLst>
                <a:rect l="txL" t="txT" r="txR" b="txB"/>
                <a:pathLst>
                  <a:path w="2129" h="887">
                    <a:moveTo>
                      <a:pt x="2129" y="697"/>
                    </a:moveTo>
                    <a:cubicBezTo>
                      <a:pt x="2129" y="623"/>
                      <a:pt x="2129" y="623"/>
                      <a:pt x="2129" y="623"/>
                    </a:cubicBezTo>
                    <a:cubicBezTo>
                      <a:pt x="1448" y="642"/>
                      <a:pt x="1132" y="434"/>
                      <a:pt x="118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360" y="674"/>
                      <a:pt x="1070" y="887"/>
                      <a:pt x="2129" y="69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1D6E0">
                      <a:alpha val="100000"/>
                    </a:srgbClr>
                  </a:gs>
                  <a:gs pos="17000">
                    <a:srgbClr val="21D6E0">
                      <a:alpha val="100000"/>
                    </a:srgbClr>
                  </a:gs>
                  <a:gs pos="26999">
                    <a:srgbClr val="0D7AB9">
                      <a:alpha val="100000"/>
                    </a:srgbClr>
                  </a:gs>
                  <a:gs pos="75000">
                    <a:srgbClr val="0087E6">
                      <a:alpha val="100000"/>
                    </a:srgbClr>
                  </a:gs>
                  <a:gs pos="100000">
                    <a:srgbClr val="0087E6">
                      <a:alpha val="100000"/>
                    </a:srgbClr>
                  </a:gs>
                </a:gsLst>
                <a:lin ang="18000000" scaled="1"/>
                <a:tileRect/>
              </a:gradFill>
              <a:ln w="9525">
                <a:noFill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45422" name="Freeform 109"/>
              <p:cNvSpPr/>
              <p:nvPr/>
            </p:nvSpPr>
            <p:spPr>
              <a:xfrm>
                <a:off x="2653" y="0"/>
                <a:ext cx="2375" cy="1650"/>
              </a:xfrm>
              <a:custGeom>
                <a:avLst/>
                <a:gdLst>
                  <a:gd name="txL" fmla="*/ 0 w 997"/>
                  <a:gd name="txT" fmla="*/ 0 h 642"/>
                  <a:gd name="txR" fmla="*/ 997 w 997"/>
                  <a:gd name="txB" fmla="*/ 642 h 642"/>
                </a:gdLst>
                <a:ahLst/>
                <a:cxnLst>
                  <a:cxn ang="0">
                    <a:pos x="32107" y="27181"/>
                  </a:cxn>
                  <a:cxn ang="0">
                    <a:pos x="32107" y="0"/>
                  </a:cxn>
                  <a:cxn ang="0">
                    <a:pos x="1584" y="0"/>
                  </a:cxn>
                  <a:cxn ang="0">
                    <a:pos x="32107" y="27181"/>
                  </a:cxn>
                </a:cxnLst>
                <a:rect l="txL" t="txT" r="txR" b="txB"/>
                <a:pathLst>
                  <a:path w="997" h="642">
                    <a:moveTo>
                      <a:pt x="997" y="623"/>
                    </a:moveTo>
                    <a:cubicBezTo>
                      <a:pt x="997" y="0"/>
                      <a:pt x="997" y="0"/>
                      <a:pt x="997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34"/>
                      <a:pt x="316" y="642"/>
                      <a:pt x="997" y="623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4ABEEE">
                      <a:alpha val="100000"/>
                    </a:srgbClr>
                  </a:gs>
                  <a:gs pos="17999">
                    <a:srgbClr val="4ABEEE">
                      <a:alpha val="100000"/>
                    </a:srgbClr>
                  </a:gs>
                  <a:gs pos="75000">
                    <a:srgbClr val="0D7AB9">
                      <a:alpha val="100000"/>
                    </a:srgbClr>
                  </a:gs>
                  <a:gs pos="100000">
                    <a:srgbClr val="0D7AB9">
                      <a:alpha val="100000"/>
                    </a:srgbClr>
                  </a:gs>
                </a:gsLst>
                <a:path path="rect">
                  <a:fillToRect l="100000" b="10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pPr lvl="0" eaLnBrk="1" hangingPunct="1"/>
                <a:endParaRPr lang="zh-CN" altLang="en-US" dirty="0">
                  <a:latin typeface="Arial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145417" name="Freeform 26"/>
            <p:cNvSpPr/>
            <p:nvPr/>
          </p:nvSpPr>
          <p:spPr>
            <a:xfrm>
              <a:off x="0" y="3969014"/>
              <a:ext cx="12195175" cy="2889261"/>
            </a:xfrm>
            <a:custGeom>
              <a:avLst/>
              <a:gdLst>
                <a:gd name="txL" fmla="*/ 0 w 2861"/>
                <a:gd name="txT" fmla="*/ 0 h 904"/>
                <a:gd name="txR" fmla="*/ 2861 w 2861"/>
                <a:gd name="txB" fmla="*/ 904 h 904"/>
              </a:gdLst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2861" h="904">
                  <a:moveTo>
                    <a:pt x="2861" y="904"/>
                  </a:moveTo>
                  <a:cubicBezTo>
                    <a:pt x="2861" y="0"/>
                    <a:pt x="2861" y="0"/>
                    <a:pt x="2861" y="0"/>
                  </a:cubicBezTo>
                  <a:cubicBezTo>
                    <a:pt x="2414" y="221"/>
                    <a:pt x="1921" y="332"/>
                    <a:pt x="1382" y="332"/>
                  </a:cubicBezTo>
                  <a:cubicBezTo>
                    <a:pt x="882" y="332"/>
                    <a:pt x="421" y="237"/>
                    <a:pt x="0" y="46"/>
                  </a:cubicBezTo>
                  <a:cubicBezTo>
                    <a:pt x="0" y="904"/>
                    <a:pt x="0" y="904"/>
                    <a:pt x="0" y="904"/>
                  </a:cubicBezTo>
                  <a:cubicBezTo>
                    <a:pt x="2861" y="904"/>
                    <a:pt x="2861" y="904"/>
                    <a:pt x="2861" y="904"/>
                  </a:cubicBezTo>
                  <a:close/>
                </a:path>
              </a:pathLst>
            </a:custGeom>
            <a:gradFill rotWithShape="1">
              <a:gsLst>
                <a:gs pos="0">
                  <a:srgbClr val="BFBFBF"/>
                </a:gs>
                <a:gs pos="57999">
                  <a:srgbClr val="F2F2F2"/>
                </a:gs>
                <a:gs pos="100000">
                  <a:srgbClr val="BFBFBF"/>
                </a:gs>
              </a:gsLst>
              <a:path path="rect">
                <a:fillToRect l="100000" t="100000"/>
              </a:path>
              <a:tileRect/>
            </a:gradFill>
            <a:ln w="9525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45418" name="Freeform 27"/>
            <p:cNvSpPr/>
            <p:nvPr/>
          </p:nvSpPr>
          <p:spPr>
            <a:xfrm>
              <a:off x="0" y="3149254"/>
              <a:ext cx="12195175" cy="1780219"/>
            </a:xfrm>
            <a:custGeom>
              <a:avLst/>
              <a:gdLst>
                <a:gd name="txL" fmla="*/ 0 w 2861"/>
                <a:gd name="txT" fmla="*/ 0 h 557"/>
                <a:gd name="txR" fmla="*/ 2861 w 2861"/>
                <a:gd name="txB" fmla="*/ 557 h 557"/>
              </a:gdLst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2861" h="557">
                  <a:moveTo>
                    <a:pt x="2861" y="225"/>
                  </a:moveTo>
                  <a:cubicBezTo>
                    <a:pt x="2861" y="0"/>
                    <a:pt x="2861" y="0"/>
                    <a:pt x="2861" y="0"/>
                  </a:cubicBezTo>
                  <a:cubicBezTo>
                    <a:pt x="2436" y="344"/>
                    <a:pt x="1954" y="516"/>
                    <a:pt x="1415" y="516"/>
                  </a:cubicBezTo>
                  <a:cubicBezTo>
                    <a:pt x="889" y="516"/>
                    <a:pt x="417" y="352"/>
                    <a:pt x="0" y="25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421" y="462"/>
                    <a:pt x="882" y="557"/>
                    <a:pt x="1382" y="557"/>
                  </a:cubicBezTo>
                  <a:cubicBezTo>
                    <a:pt x="1921" y="557"/>
                    <a:pt x="2414" y="446"/>
                    <a:pt x="2861" y="225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45419" name="Freeform 28"/>
            <p:cNvSpPr/>
            <p:nvPr/>
          </p:nvSpPr>
          <p:spPr>
            <a:xfrm>
              <a:off x="0" y="3841171"/>
              <a:ext cx="12195175" cy="1188944"/>
            </a:xfrm>
            <a:custGeom>
              <a:avLst/>
              <a:gdLst>
                <a:gd name="txL" fmla="*/ 0 w 2861"/>
                <a:gd name="txT" fmla="*/ 0 h 372"/>
                <a:gd name="txR" fmla="*/ 2861 w 2861"/>
                <a:gd name="txB" fmla="*/ 372 h 372"/>
              </a:gdLst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2861" h="372">
                  <a:moveTo>
                    <a:pt x="2861" y="40"/>
                  </a:moveTo>
                  <a:cubicBezTo>
                    <a:pt x="2861" y="0"/>
                    <a:pt x="2861" y="0"/>
                    <a:pt x="2861" y="0"/>
                  </a:cubicBezTo>
                  <a:cubicBezTo>
                    <a:pt x="2414" y="221"/>
                    <a:pt x="1921" y="332"/>
                    <a:pt x="1382" y="332"/>
                  </a:cubicBezTo>
                  <a:cubicBezTo>
                    <a:pt x="882" y="332"/>
                    <a:pt x="421" y="237"/>
                    <a:pt x="0" y="4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421" y="277"/>
                    <a:pt x="882" y="372"/>
                    <a:pt x="1382" y="372"/>
                  </a:cubicBezTo>
                  <a:cubicBezTo>
                    <a:pt x="1921" y="372"/>
                    <a:pt x="2414" y="261"/>
                    <a:pt x="2861" y="40"/>
                  </a:cubicBezTo>
                  <a:close/>
                </a:path>
              </a:pathLst>
            </a:custGeom>
            <a:solidFill>
              <a:srgbClr val="97BD4F"/>
            </a:solidFill>
            <a:ln w="9525">
              <a:noFill/>
            </a:ln>
          </p:spPr>
          <p:txBody>
            <a:bodyPr/>
            <a:p>
              <a:pPr lvl="0" eaLnBrk="1" hangingPunct="1"/>
              <a:endParaRPr lang="zh-CN" altLang="en-US" dirty="0"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145411" name="直接连接符 15"/>
          <p:cNvSpPr/>
          <p:nvPr/>
        </p:nvSpPr>
        <p:spPr>
          <a:xfrm>
            <a:off x="696732" y="1135660"/>
            <a:ext cx="5734144" cy="1587"/>
          </a:xfrm>
          <a:prstGeom prst="line">
            <a:avLst/>
          </a:prstGeom>
          <a:ln w="571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5412" name="直接连接符 16"/>
          <p:cNvSpPr/>
          <p:nvPr/>
        </p:nvSpPr>
        <p:spPr>
          <a:xfrm>
            <a:off x="696732" y="2471987"/>
            <a:ext cx="5734144" cy="0"/>
          </a:xfrm>
          <a:prstGeom prst="line">
            <a:avLst/>
          </a:prstGeom>
          <a:ln w="571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5413" name="标题 1"/>
          <p:cNvSpPr>
            <a:spLocks noGrp="1"/>
          </p:cNvSpPr>
          <p:nvPr>
            <p:ph type="ctrTitle"/>
          </p:nvPr>
        </p:nvSpPr>
        <p:spPr>
          <a:xfrm>
            <a:off x="983994" y="5305505"/>
            <a:ext cx="3919220" cy="513080"/>
          </a:xfrm>
        </p:spPr>
        <p:txBody>
          <a:bodyPr vert="horz" wrap="none" lIns="91416" tIns="45708" rIns="91416" bIns="45708" anchor="ctr">
            <a:spAutoFit/>
          </a:bodyPr>
          <a:lstStyle>
            <a:lvl1pPr lvl="0">
              <a:defRPr kern="1200"/>
            </a:lvl1pPr>
          </a:lstStyle>
          <a:p>
            <a:pPr marL="0" lvl="0" indent="0" algn="l" eaLnBrk="1" hangingPunct="1"/>
            <a:r>
              <a:rPr lang="zh-CN" altLang="en-US" sz="2800" b="1" dirty="0">
                <a:sym typeface="宋体" pitchFamily="2" charset="-122"/>
              </a:rPr>
              <a:t>主讲：</a:t>
            </a:r>
            <a:r>
              <a:rPr lang="zh-CN" altLang="en-US" sz="2800" b="1" dirty="0"/>
              <a:t>清华大学  孙照人</a:t>
            </a:r>
            <a:endParaRPr lang="zh-CN" altLang="en-US" sz="2800" b="1" dirty="0">
              <a:sym typeface="宋体" pitchFamily="2" charset="-122"/>
            </a:endParaRPr>
          </a:p>
        </p:txBody>
      </p:sp>
      <p:sp>
        <p:nvSpPr>
          <p:cNvPr id="145414" name="副标题 2"/>
          <p:cNvSpPr>
            <a:spLocks noGrp="1"/>
          </p:cNvSpPr>
          <p:nvPr>
            <p:ph type="subTitle"/>
          </p:nvPr>
        </p:nvSpPr>
        <p:spPr>
          <a:xfrm>
            <a:off x="714189" y="1375310"/>
            <a:ext cx="3854450" cy="758825"/>
          </a:xfrm>
        </p:spPr>
        <p:txBody>
          <a:bodyPr vert="horz" wrap="none" lIns="91416" tIns="45708" rIns="91416" bIns="45708" anchor="t">
            <a:spAutoFit/>
          </a:bodyPr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algn="l" eaLnBrk="1" hangingPunct="1"/>
            <a:r>
              <a:rPr lang="zh-CN" altLang="en-US" sz="4800" b="1" dirty="0">
                <a:solidFill>
                  <a:schemeClr val="bg1"/>
                </a:solidFill>
              </a:rPr>
              <a:t>力学方法讲解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5374" name="TextBox 11"/>
          <p:cNvSpPr/>
          <p:nvPr/>
        </p:nvSpPr>
        <p:spPr>
          <a:xfrm>
            <a:off x="696732" y="477019"/>
            <a:ext cx="292608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en-US" sz="24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大学物理类普通物理</a:t>
            </a:r>
            <a:endParaRPr lang="zh-CN" altLang="en-US" sz="2400" b="1" dirty="0">
              <a:solidFill>
                <a:srgbClr val="000000"/>
              </a:solidFill>
              <a:latin typeface="Calibri" pitchFamily="34" charset="0"/>
              <a:ea typeface="宋体" pitchFamily="2" charset="-122"/>
              <a:sym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4" grpId="0" bldLvl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42" name="燕尾形 6"/>
          <p:cNvSpPr/>
          <p:nvPr/>
        </p:nvSpPr>
        <p:spPr>
          <a:xfrm>
            <a:off x="841156" y="621444"/>
            <a:ext cx="358682" cy="431688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63843" name="燕尾形 7"/>
          <p:cNvSpPr/>
          <p:nvPr/>
        </p:nvSpPr>
        <p:spPr>
          <a:xfrm>
            <a:off x="1226819" y="621444"/>
            <a:ext cx="360268" cy="431688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63844" name="日期占位符 4"/>
          <p:cNvSpPr/>
          <p:nvPr/>
        </p:nvSpPr>
        <p:spPr>
          <a:xfrm>
            <a:off x="609441" y="6355588"/>
            <a:ext cx="2844059" cy="36503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r>
              <a:rPr lang="zh-CN" altLang="en-US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*</a:t>
            </a:r>
            <a:endParaRPr lang="zh-CN" altLang="en-US" dirty="0">
              <a:solidFill>
                <a:srgbClr val="898989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63845" name="灯片编号占位符 6"/>
          <p:cNvSpPr/>
          <p:nvPr/>
        </p:nvSpPr>
        <p:spPr>
          <a:xfrm>
            <a:off x="8471869" y="6696812"/>
            <a:ext cx="2844059" cy="36503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r>
              <a:rPr lang="zh-CN" altLang="en-US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*</a:t>
            </a:r>
            <a:endParaRPr lang="zh-CN" altLang="en-US" dirty="0">
              <a:solidFill>
                <a:srgbClr val="898989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63846" name="标题 3"/>
          <p:cNvSpPr>
            <a:spLocks noGrp="1"/>
          </p:cNvSpPr>
          <p:nvPr>
            <p:ph type="title"/>
          </p:nvPr>
        </p:nvSpPr>
        <p:spPr>
          <a:xfrm>
            <a:off x="1920375" y="369097"/>
            <a:ext cx="7703719" cy="2845647"/>
          </a:xfrm>
        </p:spPr>
        <p:txBody>
          <a:bodyPr vert="horz" wrap="square" lIns="91416" tIns="45708" rIns="91416" bIns="45708" anchor="ctr"/>
          <a:p>
            <a:pPr marL="0" lvl="0" indent="0" algn="l" eaLnBrk="1" hangingPunct="1"/>
            <a:r>
              <a:rPr lang="zh-CN" altLang="en-US" sz="2000" dirty="0"/>
              <a:t>例题</a:t>
            </a:r>
            <a:r>
              <a:rPr lang="en-US" altLang="x-none" sz="2000" dirty="0"/>
              <a:t>   </a:t>
            </a:r>
            <a:r>
              <a:rPr lang="zh-CN" altLang="en-US" sz="2000" dirty="0"/>
              <a:t>如图，计算倒扣的半球形容器中密度为</a:t>
            </a:r>
            <a:r>
              <a:rPr lang="en-US" altLang="zh-CN" sz="2000" dirty="0"/>
              <a:t>ρ</a:t>
            </a:r>
            <a:r>
              <a:rPr lang="zh-CN" altLang="en-US" sz="2000" dirty="0"/>
              <a:t>的液体对容器的合力（容器半径为</a:t>
            </a:r>
            <a:r>
              <a:rPr lang="en-US" altLang="zh-CN" sz="2000" dirty="0"/>
              <a:t>R,</a:t>
            </a:r>
            <a:r>
              <a:rPr lang="zh-CN" altLang="en-US" sz="2000" dirty="0"/>
              <a:t>容器顶部与大气相连）</a:t>
            </a:r>
            <a:br>
              <a:rPr lang="zh-CN" altLang="en-US" sz="2000" dirty="0"/>
            </a:br>
            <a:br>
              <a:rPr lang="zh-CN" altLang="en-US" sz="2400" dirty="0"/>
            </a:br>
            <a:endParaRPr lang="zh-CN" altLang="en-US" sz="2400" dirty="0"/>
          </a:p>
        </p:txBody>
      </p:sp>
      <p:pic>
        <p:nvPicPr>
          <p:cNvPr id="163847" name="图片 3" descr="C:\Users\taomingfu\Documents\Tencent Files\1494441475\FileRecv\商标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 flipH="1" flipV="1">
            <a:off x="10381135" y="6247666"/>
            <a:ext cx="1218883" cy="60944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48" name="图片 8" descr="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353" y="1857784"/>
            <a:ext cx="3123387" cy="215685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1010" name="燕尾形 6"/>
          <p:cNvSpPr/>
          <p:nvPr/>
        </p:nvSpPr>
        <p:spPr>
          <a:xfrm>
            <a:off x="841156" y="621444"/>
            <a:ext cx="358682" cy="431688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71011" name="燕尾形 7"/>
          <p:cNvSpPr/>
          <p:nvPr/>
        </p:nvSpPr>
        <p:spPr>
          <a:xfrm>
            <a:off x="1226819" y="621444"/>
            <a:ext cx="360268" cy="431688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71012" name="日期占位符 4"/>
          <p:cNvSpPr/>
          <p:nvPr/>
        </p:nvSpPr>
        <p:spPr>
          <a:xfrm>
            <a:off x="609441" y="6355588"/>
            <a:ext cx="2844059" cy="36503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r>
              <a:rPr lang="zh-CN" altLang="en-US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*</a:t>
            </a:r>
            <a:endParaRPr lang="zh-CN" altLang="en-US" dirty="0">
              <a:solidFill>
                <a:srgbClr val="898989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71013" name="灯片编号占位符 6"/>
          <p:cNvSpPr/>
          <p:nvPr/>
        </p:nvSpPr>
        <p:spPr>
          <a:xfrm>
            <a:off x="8471869" y="6696812"/>
            <a:ext cx="2844059" cy="36503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r>
              <a:rPr lang="zh-CN" altLang="en-US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*</a:t>
            </a:r>
            <a:endParaRPr lang="zh-CN" altLang="en-US" dirty="0">
              <a:solidFill>
                <a:srgbClr val="898989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71014" name="标题 3"/>
          <p:cNvSpPr>
            <a:spLocks noGrp="1"/>
          </p:cNvSpPr>
          <p:nvPr>
            <p:ph type="title"/>
          </p:nvPr>
        </p:nvSpPr>
        <p:spPr>
          <a:xfrm>
            <a:off x="1920375" y="369097"/>
            <a:ext cx="7703719" cy="2845647"/>
          </a:xfrm>
        </p:spPr>
        <p:txBody>
          <a:bodyPr vert="horz" wrap="square" lIns="91416" tIns="45708" rIns="91416" bIns="45708" anchor="ctr"/>
          <a:p>
            <a:pPr marL="0" lvl="0" indent="0" algn="l" eaLnBrk="1" hangingPunct="1"/>
            <a:r>
              <a:rPr lang="zh-CN" altLang="en-US" sz="2000" dirty="0"/>
              <a:t>例题</a:t>
            </a:r>
            <a:r>
              <a:rPr lang="en-US" altLang="x-none" sz="2000" dirty="0"/>
              <a:t>     </a:t>
            </a:r>
            <a:r>
              <a:rPr lang="zh-CN" altLang="en-US" sz="2000" dirty="0"/>
              <a:t>一根绳跨过相距为</a:t>
            </a:r>
            <a:r>
              <a:rPr lang="en-US" altLang="zh-CN" sz="2000" dirty="0"/>
              <a:t>2l</a:t>
            </a:r>
            <a:r>
              <a:rPr lang="zh-CN" altLang="en-US" sz="2000" dirty="0"/>
              <a:t>的等高小轴承</a:t>
            </a:r>
            <a:r>
              <a:rPr lang="en-US" altLang="zh-CN" sz="2000" dirty="0"/>
              <a:t>a</a:t>
            </a:r>
            <a:r>
              <a:rPr lang="zh-CN" altLang="en-US" sz="2000" dirty="0"/>
              <a:t>，</a:t>
            </a:r>
            <a:r>
              <a:rPr lang="en-US" altLang="zh-CN" sz="2000" dirty="0"/>
              <a:t>b</a:t>
            </a:r>
            <a:r>
              <a:rPr lang="zh-CN" altLang="en-US" sz="2000" dirty="0"/>
              <a:t>，绳的两端各系一质量均为</a:t>
            </a:r>
            <a:r>
              <a:rPr lang="en-US" altLang="zh-CN" sz="2000" dirty="0"/>
              <a:t>m</a:t>
            </a:r>
            <a:r>
              <a:rPr lang="zh-CN" altLang="en-US" sz="2000" dirty="0"/>
              <a:t>的物</a:t>
            </a:r>
            <a:r>
              <a:rPr lang="en-US" altLang="zh-CN" sz="2000" dirty="0"/>
              <a:t>A,B</a:t>
            </a:r>
            <a:r>
              <a:rPr lang="zh-CN" altLang="en-US" sz="2000" dirty="0"/>
              <a:t>，绳上位于两轴的中点，连接一质量为</a:t>
            </a:r>
            <a:r>
              <a:rPr lang="en-US" altLang="zh-CN" sz="2000" dirty="0"/>
              <a:t>m</a:t>
            </a:r>
            <a:r>
              <a:rPr lang="zh-CN" altLang="en-US" sz="2000" dirty="0"/>
              <a:t>的物体</a:t>
            </a:r>
            <a:r>
              <a:rPr lang="en-US" altLang="zh-CN" sz="2000" dirty="0"/>
              <a:t>C</a:t>
            </a:r>
            <a:r>
              <a:rPr lang="zh-CN" altLang="en-US" sz="2000" dirty="0"/>
              <a:t>，如图，体系由静止开始释放，物体</a:t>
            </a:r>
            <a:r>
              <a:rPr lang="en-US" altLang="zh-CN" sz="2000" dirty="0"/>
              <a:t>C</a:t>
            </a:r>
            <a:r>
              <a:rPr lang="zh-CN" altLang="en-US" sz="2000" dirty="0"/>
              <a:t>将竖直向下运动，忽略轴承质量，摩擦，求</a:t>
            </a:r>
            <a:r>
              <a:rPr lang="en-US" altLang="zh-CN" sz="2000" dirty="0"/>
              <a:t>ɑ=60</a:t>
            </a:r>
            <a:r>
              <a:rPr lang="zh-CN" altLang="en-US" sz="2000" dirty="0"/>
              <a:t>度时，物体</a:t>
            </a:r>
            <a:r>
              <a:rPr lang="en-US" altLang="zh-CN" sz="2000" dirty="0"/>
              <a:t>C</a:t>
            </a:r>
            <a:r>
              <a:rPr lang="zh-CN" altLang="en-US" sz="2000" dirty="0"/>
              <a:t>的加速度</a:t>
            </a:r>
            <a:r>
              <a:rPr lang="en-US" altLang="zh-CN" sz="2000" dirty="0"/>
              <a:t>.</a:t>
            </a:r>
            <a:br>
              <a:rPr lang="en-US" altLang="zh-CN" sz="2000" dirty="0"/>
            </a:br>
            <a:br>
              <a:rPr lang="zh-CN" altLang="en-US" sz="2000" dirty="0"/>
            </a:br>
            <a:r>
              <a:rPr lang="en-US" altLang="zh-CN" sz="2000" dirty="0"/>
              <a:t>  </a:t>
            </a:r>
            <a:br>
              <a:rPr lang="zh-CN" altLang="en-US" sz="2400" dirty="0"/>
            </a:br>
            <a:endParaRPr lang="zh-CN" altLang="en-US" sz="2400" dirty="0"/>
          </a:p>
        </p:txBody>
      </p:sp>
      <p:pic>
        <p:nvPicPr>
          <p:cNvPr id="171015" name="图片 3" descr="C:\Users\taomingfu\Documents\Tencent Files\1494441475\FileRecv\商标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 flipH="1" flipV="1">
            <a:off x="10381135" y="6247666"/>
            <a:ext cx="1218883" cy="60944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1016" name="图片 7" descr="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934" y="2143460"/>
            <a:ext cx="4272437" cy="321385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2034" name="燕尾形 6"/>
          <p:cNvSpPr/>
          <p:nvPr/>
        </p:nvSpPr>
        <p:spPr>
          <a:xfrm>
            <a:off x="841156" y="621444"/>
            <a:ext cx="358682" cy="431688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72035" name="燕尾形 7"/>
          <p:cNvSpPr/>
          <p:nvPr/>
        </p:nvSpPr>
        <p:spPr>
          <a:xfrm>
            <a:off x="1226819" y="621444"/>
            <a:ext cx="360268" cy="431688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72036" name="日期占位符 4"/>
          <p:cNvSpPr/>
          <p:nvPr/>
        </p:nvSpPr>
        <p:spPr>
          <a:xfrm>
            <a:off x="609441" y="6355588"/>
            <a:ext cx="2844059" cy="36503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r>
              <a:rPr lang="zh-CN" altLang="en-US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*</a:t>
            </a:r>
            <a:endParaRPr lang="zh-CN" altLang="en-US" dirty="0">
              <a:solidFill>
                <a:srgbClr val="898989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72037" name="灯片编号占位符 6"/>
          <p:cNvSpPr/>
          <p:nvPr/>
        </p:nvSpPr>
        <p:spPr>
          <a:xfrm>
            <a:off x="8471869" y="6696812"/>
            <a:ext cx="2844059" cy="36503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r>
              <a:rPr lang="zh-CN" altLang="en-US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*</a:t>
            </a:r>
            <a:endParaRPr lang="zh-CN" altLang="en-US" dirty="0">
              <a:solidFill>
                <a:srgbClr val="898989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72038" name="标题 3"/>
          <p:cNvSpPr>
            <a:spLocks noGrp="1"/>
          </p:cNvSpPr>
          <p:nvPr>
            <p:ph type="title"/>
          </p:nvPr>
        </p:nvSpPr>
        <p:spPr>
          <a:xfrm>
            <a:off x="1920375" y="369097"/>
            <a:ext cx="7703719" cy="2845647"/>
          </a:xfrm>
        </p:spPr>
        <p:txBody>
          <a:bodyPr vert="horz" wrap="square" lIns="91416" tIns="45708" rIns="91416" bIns="45708" anchor="ctr"/>
          <a:p>
            <a:pPr marL="0" lvl="0" indent="0" algn="l" eaLnBrk="1" hangingPunct="1"/>
            <a:r>
              <a:rPr lang="zh-CN" altLang="en-US" sz="2000" dirty="0"/>
              <a:t>例题</a:t>
            </a:r>
            <a:r>
              <a:rPr lang="en-US" altLang="x-none" sz="2000" dirty="0"/>
              <a:t>    </a:t>
            </a:r>
            <a:r>
              <a:rPr lang="zh-CN" altLang="en-US" sz="2000" dirty="0"/>
              <a:t>一质量为</a:t>
            </a:r>
            <a:r>
              <a:rPr lang="en-US" altLang="zh-CN" sz="2000" dirty="0"/>
              <a:t>m</a:t>
            </a:r>
            <a:r>
              <a:rPr lang="zh-CN" altLang="en-US" sz="2000" dirty="0"/>
              <a:t>的小球位于水平轨道内，轨道可以用</a:t>
            </a:r>
            <a:r>
              <a:rPr lang="en-US" altLang="zh-CN" sz="2000" dirty="0"/>
              <a:t>y=cosx</a:t>
            </a:r>
            <a:r>
              <a:rPr lang="zh-CN" altLang="en-US" sz="2000" dirty="0"/>
              <a:t>来表示，球的初速度为</a:t>
            </a:r>
            <a:r>
              <a:rPr lang="en-US" altLang="zh-CN" sz="2000" dirty="0"/>
              <a:t>v</a:t>
            </a:r>
            <a:r>
              <a:rPr lang="zh-CN" altLang="en-US" sz="2000" dirty="0"/>
              <a:t>。，球初始从</a:t>
            </a:r>
            <a:r>
              <a:rPr lang="en-US" altLang="zh-CN" sz="2000" dirty="0"/>
              <a:t>x=0</a:t>
            </a:r>
            <a:r>
              <a:rPr lang="zh-CN" altLang="en-US" sz="2000" dirty="0"/>
              <a:t>出发，且初速度沿</a:t>
            </a:r>
            <a:r>
              <a:rPr lang="en-US" altLang="zh-CN" sz="2000" dirty="0"/>
              <a:t>x</a:t>
            </a:r>
            <a:r>
              <a:rPr lang="zh-CN" altLang="en-US" sz="2000" dirty="0"/>
              <a:t>轴正向</a:t>
            </a:r>
            <a:r>
              <a:rPr lang="en-US" altLang="zh-CN" sz="2000" dirty="0"/>
              <a:t>.</a:t>
            </a:r>
            <a:r>
              <a:rPr lang="zh-CN" altLang="en-US" sz="2000" dirty="0"/>
              <a:t>轨道的底面光滑，而小球与轨道壁之间有摩擦，且摩擦因数为</a:t>
            </a:r>
            <a:r>
              <a:rPr lang="en-US" altLang="zh-CN" sz="2000" dirty="0"/>
              <a:t>μ</a:t>
            </a:r>
            <a:r>
              <a:rPr lang="zh-CN" altLang="en-US" sz="2000" dirty="0"/>
              <a:t>，求当球运动到</a:t>
            </a:r>
            <a:r>
              <a:rPr lang="en-US" altLang="zh-CN" sz="2000" dirty="0"/>
              <a:t>x=π/2</a:t>
            </a:r>
            <a:r>
              <a:rPr lang="zh-CN" altLang="en-US" sz="2000" dirty="0"/>
              <a:t>时球速为多少？</a:t>
            </a:r>
            <a:br>
              <a:rPr lang="zh-CN" altLang="en-US" sz="2000" dirty="0"/>
            </a:br>
            <a:r>
              <a:rPr lang="en-US" altLang="x-none" sz="2000" dirty="0"/>
              <a:t>   </a:t>
            </a:r>
            <a:br>
              <a:rPr lang="zh-CN" altLang="en-US" sz="2400" dirty="0"/>
            </a:br>
            <a:endParaRPr lang="zh-CN" altLang="en-US" sz="2400" dirty="0"/>
          </a:p>
        </p:txBody>
      </p:sp>
      <p:pic>
        <p:nvPicPr>
          <p:cNvPr id="172039" name="图片 3" descr="C:\Users\taomingfu\Documents\Tencent Files\1494441475\FileRecv\商标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 flipH="1" flipV="1">
            <a:off x="10381135" y="6247666"/>
            <a:ext cx="1218883" cy="60944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3058" name="燕尾形 6"/>
          <p:cNvSpPr/>
          <p:nvPr/>
        </p:nvSpPr>
        <p:spPr>
          <a:xfrm>
            <a:off x="841156" y="621444"/>
            <a:ext cx="358682" cy="431688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73059" name="燕尾形 7"/>
          <p:cNvSpPr/>
          <p:nvPr/>
        </p:nvSpPr>
        <p:spPr>
          <a:xfrm>
            <a:off x="1226819" y="621444"/>
            <a:ext cx="360268" cy="431688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73060" name="日期占位符 4"/>
          <p:cNvSpPr/>
          <p:nvPr/>
        </p:nvSpPr>
        <p:spPr>
          <a:xfrm>
            <a:off x="609441" y="6355588"/>
            <a:ext cx="2844059" cy="36503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r>
              <a:rPr lang="zh-CN" altLang="en-US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*</a:t>
            </a:r>
            <a:endParaRPr lang="zh-CN" altLang="en-US" dirty="0">
              <a:solidFill>
                <a:srgbClr val="898989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73061" name="灯片编号占位符 6"/>
          <p:cNvSpPr/>
          <p:nvPr/>
        </p:nvSpPr>
        <p:spPr>
          <a:xfrm>
            <a:off x="8471869" y="6696812"/>
            <a:ext cx="2844059" cy="36503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r>
              <a:rPr lang="zh-CN" altLang="en-US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*</a:t>
            </a:r>
            <a:endParaRPr lang="zh-CN" altLang="en-US" dirty="0">
              <a:solidFill>
                <a:srgbClr val="898989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73062" name="标题 3"/>
          <p:cNvSpPr>
            <a:spLocks noGrp="1"/>
          </p:cNvSpPr>
          <p:nvPr>
            <p:ph type="title"/>
          </p:nvPr>
        </p:nvSpPr>
        <p:spPr>
          <a:xfrm>
            <a:off x="1920375" y="369097"/>
            <a:ext cx="7703719" cy="2845647"/>
          </a:xfrm>
        </p:spPr>
        <p:txBody>
          <a:bodyPr vert="horz" wrap="square" lIns="91416" tIns="45708" rIns="91416" bIns="45708" anchor="ctr"/>
          <a:p>
            <a:pPr marL="0" lvl="0" indent="0" algn="l" eaLnBrk="1" hangingPunct="1"/>
            <a:r>
              <a:rPr lang="zh-CN" altLang="en-US" sz="2000" dirty="0"/>
              <a:t>例题</a:t>
            </a:r>
            <a:r>
              <a:rPr lang="en-US" altLang="x-none" sz="2000" dirty="0"/>
              <a:t>  </a:t>
            </a:r>
            <a:r>
              <a:rPr lang="zh-CN" altLang="en-US" sz="2000" dirty="0"/>
              <a:t>以初速度</a:t>
            </a:r>
            <a:r>
              <a:rPr lang="en-US" altLang="zh-CN" sz="2000" dirty="0"/>
              <a:t>v</a:t>
            </a:r>
            <a:r>
              <a:rPr lang="zh-CN" altLang="en-US" sz="2000" dirty="0"/>
              <a:t>。，抛射角</a:t>
            </a:r>
            <a:r>
              <a:rPr lang="en-US" altLang="zh-CN" sz="2000" dirty="0"/>
              <a:t>ɑ</a:t>
            </a:r>
            <a:r>
              <a:rPr lang="zh-CN" altLang="en-US" sz="2000" dirty="0"/>
              <a:t>抛出物体，空气阻力与速度成正比</a:t>
            </a:r>
            <a:r>
              <a:rPr lang="en-US" altLang="zh-CN" sz="2000" dirty="0"/>
              <a:t>f=kv</a:t>
            </a:r>
            <a:r>
              <a:rPr lang="zh-CN" altLang="en-US" sz="2000" dirty="0"/>
              <a:t>（</a:t>
            </a:r>
            <a:r>
              <a:rPr lang="en-US" altLang="zh-CN" sz="2000" dirty="0"/>
              <a:t>k</a:t>
            </a:r>
            <a:r>
              <a:rPr lang="zh-CN" altLang="en-US" sz="2000" dirty="0"/>
              <a:t>已知），求最高点处物体的速度</a:t>
            </a:r>
            <a:r>
              <a:rPr lang="en-US" altLang="zh-CN" sz="2000" dirty="0"/>
              <a:t>.</a:t>
            </a:r>
            <a:br>
              <a:rPr lang="zh-CN" altLang="en-US" sz="2000" dirty="0"/>
            </a:br>
            <a:r>
              <a:rPr lang="en-US" altLang="zh-CN" sz="2000" dirty="0"/>
              <a:t> </a:t>
            </a:r>
            <a:br>
              <a:rPr lang="zh-CN" altLang="en-US" sz="2400" dirty="0"/>
            </a:br>
            <a:endParaRPr lang="zh-CN" altLang="en-US" sz="2400" dirty="0"/>
          </a:p>
        </p:txBody>
      </p:sp>
      <p:pic>
        <p:nvPicPr>
          <p:cNvPr id="173063" name="图片 3" descr="C:\Users\taomingfu\Documents\Tencent Files\1494441475\FileRecv\商标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 flipH="1" flipV="1">
            <a:off x="10381135" y="6247666"/>
            <a:ext cx="1218883" cy="60944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82" name="燕尾形 6"/>
          <p:cNvSpPr/>
          <p:nvPr/>
        </p:nvSpPr>
        <p:spPr>
          <a:xfrm>
            <a:off x="841156" y="621444"/>
            <a:ext cx="358682" cy="431688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74083" name="燕尾形 7"/>
          <p:cNvSpPr/>
          <p:nvPr/>
        </p:nvSpPr>
        <p:spPr>
          <a:xfrm>
            <a:off x="1226819" y="621444"/>
            <a:ext cx="360268" cy="431688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74084" name="日期占位符 4"/>
          <p:cNvSpPr/>
          <p:nvPr/>
        </p:nvSpPr>
        <p:spPr>
          <a:xfrm>
            <a:off x="609441" y="6355588"/>
            <a:ext cx="2844059" cy="36503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r>
              <a:rPr lang="zh-CN" altLang="en-US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*</a:t>
            </a:r>
            <a:endParaRPr lang="zh-CN" altLang="en-US" dirty="0">
              <a:solidFill>
                <a:srgbClr val="898989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74085" name="灯片编号占位符 6"/>
          <p:cNvSpPr/>
          <p:nvPr/>
        </p:nvSpPr>
        <p:spPr>
          <a:xfrm>
            <a:off x="8471869" y="6696812"/>
            <a:ext cx="2844059" cy="36503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r>
              <a:rPr lang="zh-CN" altLang="en-US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*</a:t>
            </a:r>
            <a:endParaRPr lang="zh-CN" altLang="en-US" dirty="0">
              <a:solidFill>
                <a:srgbClr val="898989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74086" name="标题 3"/>
          <p:cNvSpPr>
            <a:spLocks noGrp="1"/>
          </p:cNvSpPr>
          <p:nvPr>
            <p:ph type="title"/>
          </p:nvPr>
        </p:nvSpPr>
        <p:spPr>
          <a:xfrm>
            <a:off x="1920375" y="369097"/>
            <a:ext cx="7703719" cy="2845647"/>
          </a:xfrm>
        </p:spPr>
        <p:txBody>
          <a:bodyPr vert="horz" wrap="square" lIns="91416" tIns="45708" rIns="91416" bIns="45708" anchor="ctr"/>
          <a:p>
            <a:pPr marL="0" lvl="0" indent="0" algn="l" eaLnBrk="1" hangingPunct="1"/>
            <a:r>
              <a:rPr lang="zh-CN" altLang="en-US" sz="2000" dirty="0"/>
              <a:t>例题</a:t>
            </a:r>
            <a:r>
              <a:rPr lang="en-US" altLang="x-none" sz="2000" dirty="0"/>
              <a:t>    </a:t>
            </a:r>
            <a:r>
              <a:rPr lang="zh-CN" altLang="en-US" sz="2000" dirty="0"/>
              <a:t>质量为</a:t>
            </a:r>
            <a:r>
              <a:rPr lang="en-US" altLang="zh-CN" sz="2000" dirty="0"/>
              <a:t>m</a:t>
            </a:r>
            <a:r>
              <a:rPr lang="zh-CN" altLang="en-US" sz="2000" dirty="0"/>
              <a:t>的物体以初速</a:t>
            </a:r>
            <a:r>
              <a:rPr lang="en-US" altLang="zh-CN" sz="2000" dirty="0"/>
              <a:t>v</a:t>
            </a:r>
            <a:r>
              <a:rPr lang="zh-CN" altLang="en-US" sz="2000" dirty="0"/>
              <a:t>。从地面竖直上抛，设空气阻力</a:t>
            </a:r>
            <a:r>
              <a:rPr lang="en-US" altLang="x-none" sz="2000" dirty="0"/>
              <a:t> </a:t>
            </a:r>
            <a:r>
              <a:rPr lang="en-US" altLang="zh-CN" sz="2000" dirty="0"/>
              <a:t>f=μv^2,μ</a:t>
            </a:r>
            <a:r>
              <a:rPr lang="zh-CN" altLang="en-US" sz="2000" dirty="0"/>
              <a:t>为常数，求物体达到的最大高度和返回原处的速度</a:t>
            </a:r>
            <a:r>
              <a:rPr lang="en-US" altLang="zh-CN" sz="2000" dirty="0"/>
              <a:t>.</a:t>
            </a:r>
            <a:br>
              <a:rPr lang="zh-CN" altLang="en-US" sz="2000" dirty="0"/>
            </a:br>
            <a:r>
              <a:rPr lang="en-US" altLang="zh-CN" sz="2000" dirty="0"/>
              <a:t>   </a:t>
            </a:r>
            <a:br>
              <a:rPr lang="zh-CN" altLang="en-US" sz="2400" dirty="0"/>
            </a:br>
            <a:endParaRPr lang="zh-CN" altLang="en-US" sz="2400" dirty="0"/>
          </a:p>
        </p:txBody>
      </p:sp>
      <p:pic>
        <p:nvPicPr>
          <p:cNvPr id="174087" name="图片 3" descr="C:\Users\taomingfu\Documents\Tencent Files\1494441475\FileRecv\商标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 flipH="1" flipV="1">
            <a:off x="10381135" y="6247666"/>
            <a:ext cx="1218883" cy="60944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22" name="燕尾形 6"/>
          <p:cNvSpPr/>
          <p:nvPr/>
        </p:nvSpPr>
        <p:spPr>
          <a:xfrm>
            <a:off x="841156" y="621444"/>
            <a:ext cx="358682" cy="431688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84323" name="燕尾形 7"/>
          <p:cNvSpPr/>
          <p:nvPr/>
        </p:nvSpPr>
        <p:spPr>
          <a:xfrm>
            <a:off x="1226819" y="621444"/>
            <a:ext cx="360268" cy="431688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84324" name="日期占位符 4"/>
          <p:cNvSpPr/>
          <p:nvPr/>
        </p:nvSpPr>
        <p:spPr>
          <a:xfrm>
            <a:off x="609441" y="6355588"/>
            <a:ext cx="2844059" cy="36503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r>
              <a:rPr lang="zh-CN" altLang="en-US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*</a:t>
            </a:r>
            <a:endParaRPr lang="zh-CN" altLang="en-US" dirty="0">
              <a:solidFill>
                <a:srgbClr val="898989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84325" name="灯片编号占位符 6"/>
          <p:cNvSpPr/>
          <p:nvPr/>
        </p:nvSpPr>
        <p:spPr>
          <a:xfrm>
            <a:off x="8471869" y="6696812"/>
            <a:ext cx="2844059" cy="36503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r>
              <a:rPr lang="zh-CN" altLang="en-US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*</a:t>
            </a:r>
            <a:endParaRPr lang="zh-CN" altLang="en-US" dirty="0">
              <a:solidFill>
                <a:srgbClr val="898989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84326" name="标题 3"/>
          <p:cNvSpPr>
            <a:spLocks noGrp="1"/>
          </p:cNvSpPr>
          <p:nvPr>
            <p:ph type="title"/>
          </p:nvPr>
        </p:nvSpPr>
        <p:spPr>
          <a:xfrm>
            <a:off x="1920375" y="369097"/>
            <a:ext cx="7703719" cy="2845647"/>
          </a:xfrm>
        </p:spPr>
        <p:txBody>
          <a:bodyPr vert="horz" wrap="square" lIns="91416" tIns="45708" rIns="91416" bIns="45708" anchor="ctr"/>
          <a:p>
            <a:pPr lvl="0" algn="l"/>
            <a:r>
              <a:rPr lang="zh-CN" altLang="en-US" sz="2000" dirty="0"/>
              <a:t>例题   一质量为m，半径为r的匀质半圆柱（质心距圆心距离OC=4r/3</a:t>
            </a:r>
            <a:r>
              <a:rPr lang="zh-CN" altLang="en-US" sz="2000" dirty="0">
                <a:sym typeface="Arial" pitchFamily="34" charset="0"/>
              </a:rPr>
              <a:t>π),斜放在粗糙的水平面上，求：</a:t>
            </a:r>
            <a:br>
              <a:rPr lang="zh-CN" altLang="en-US" sz="2000" dirty="0">
                <a:sym typeface="Arial" pitchFamily="34" charset="0"/>
              </a:rPr>
            </a:br>
            <a:r>
              <a:rPr lang="zh-CN" altLang="en-US" sz="2000" dirty="0">
                <a:sym typeface="Arial" pitchFamily="34" charset="0"/>
              </a:rPr>
              <a:t>（1）半圆柱在平衡位置作微摆动的周期</a:t>
            </a:r>
            <a:br>
              <a:rPr lang="zh-CN" altLang="en-US" sz="2000" dirty="0">
                <a:sym typeface="Arial" pitchFamily="34" charset="0"/>
              </a:rPr>
            </a:br>
            <a:r>
              <a:rPr lang="zh-CN" altLang="en-US" sz="2000" dirty="0">
                <a:sym typeface="Arial" pitchFamily="34" charset="0"/>
              </a:rPr>
              <a:t>（2）系统的平衡位置属于哪一类平衡</a:t>
            </a:r>
            <a:br>
              <a:rPr lang="zh-CN" altLang="en-US" sz="2400" dirty="0"/>
            </a:br>
            <a:endParaRPr lang="zh-CN" altLang="en-US" sz="2400" dirty="0"/>
          </a:p>
        </p:txBody>
      </p:sp>
      <p:pic>
        <p:nvPicPr>
          <p:cNvPr id="184327" name="图片 3" descr="C:\Users\taomingfu\Documents\Tencent Files\1494441475\FileRecv\商标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 flipH="1" flipV="1">
            <a:off x="10381135" y="6247666"/>
            <a:ext cx="1218883" cy="60944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5346" name="燕尾形 6"/>
          <p:cNvSpPr/>
          <p:nvPr/>
        </p:nvSpPr>
        <p:spPr>
          <a:xfrm>
            <a:off x="841156" y="621444"/>
            <a:ext cx="358682" cy="431688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85347" name="燕尾形 7"/>
          <p:cNvSpPr/>
          <p:nvPr/>
        </p:nvSpPr>
        <p:spPr>
          <a:xfrm>
            <a:off x="1226819" y="621444"/>
            <a:ext cx="360268" cy="431688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85348" name="日期占位符 4"/>
          <p:cNvSpPr/>
          <p:nvPr/>
        </p:nvSpPr>
        <p:spPr>
          <a:xfrm>
            <a:off x="609441" y="6355588"/>
            <a:ext cx="2844059" cy="36503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r>
              <a:rPr lang="zh-CN" altLang="en-US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*</a:t>
            </a:r>
            <a:endParaRPr lang="zh-CN" altLang="en-US" dirty="0">
              <a:solidFill>
                <a:srgbClr val="898989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85349" name="灯片编号占位符 6"/>
          <p:cNvSpPr/>
          <p:nvPr/>
        </p:nvSpPr>
        <p:spPr>
          <a:xfrm>
            <a:off x="8471869" y="6696812"/>
            <a:ext cx="2844059" cy="36503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r>
              <a:rPr lang="zh-CN" altLang="en-US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*</a:t>
            </a:r>
            <a:endParaRPr lang="zh-CN" altLang="en-US" dirty="0">
              <a:solidFill>
                <a:srgbClr val="898989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85350" name="标题 3"/>
          <p:cNvSpPr>
            <a:spLocks noGrp="1"/>
          </p:cNvSpPr>
          <p:nvPr>
            <p:ph type="title"/>
          </p:nvPr>
        </p:nvSpPr>
        <p:spPr>
          <a:xfrm>
            <a:off x="1920375" y="369097"/>
            <a:ext cx="7703719" cy="2845647"/>
          </a:xfrm>
        </p:spPr>
        <p:txBody>
          <a:bodyPr vert="horz" wrap="square" lIns="91416" tIns="45708" rIns="91416" bIns="45708" anchor="ctr"/>
          <a:p>
            <a:pPr lvl="0" algn="l"/>
            <a:r>
              <a:rPr lang="zh-CN" altLang="en-US" sz="2000" dirty="0"/>
              <a:t>例题  质量为M的均匀大球壳内有一质量为m的均匀小球，系统置于光滑水平面上.已知打球半径为R，小球半径为r，小球与球壳内壁没有摩擦。开始时两球心连线与竖直线夹角为</a:t>
            </a:r>
            <a:r>
              <a:rPr lang="zh-CN" altLang="en-US" sz="2000" dirty="0">
                <a:sym typeface="Arial" pitchFamily="34" charset="0"/>
              </a:rPr>
              <a:t>θ</a:t>
            </a:r>
            <a:r>
              <a:rPr lang="zh-CN" altLang="en-US" sz="2000" baseline="-25000" dirty="0">
                <a:sym typeface="Arial" pitchFamily="34" charset="0"/>
              </a:rPr>
              <a:t>0</a:t>
            </a:r>
            <a:r>
              <a:rPr lang="zh-CN" altLang="en-US" sz="2000" dirty="0">
                <a:sym typeface="Arial" pitchFamily="34" charset="0"/>
              </a:rPr>
              <a:t>（小），二者由此位置自静止释放（t=0）确定θ随时间变化的规律，和任意时刻t时两球心的位置.</a:t>
            </a:r>
            <a:br>
              <a:rPr lang="zh-CN" altLang="en-US" sz="2400" dirty="0"/>
            </a:br>
            <a:endParaRPr lang="zh-CN" altLang="en-US" sz="2400" dirty="0"/>
          </a:p>
        </p:txBody>
      </p:sp>
      <p:pic>
        <p:nvPicPr>
          <p:cNvPr id="185351" name="图片 3" descr="C:\Users\taomingfu\Documents\Tencent Files\1494441475\FileRecv\商标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 flipH="1" flipV="1">
            <a:off x="10381135" y="6247666"/>
            <a:ext cx="1218883" cy="60944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6370" name="燕尾形 6"/>
          <p:cNvSpPr/>
          <p:nvPr/>
        </p:nvSpPr>
        <p:spPr>
          <a:xfrm>
            <a:off x="841156" y="621444"/>
            <a:ext cx="358682" cy="431688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86371" name="燕尾形 7"/>
          <p:cNvSpPr/>
          <p:nvPr/>
        </p:nvSpPr>
        <p:spPr>
          <a:xfrm>
            <a:off x="1226819" y="621444"/>
            <a:ext cx="360268" cy="431688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86372" name="日期占位符 4"/>
          <p:cNvSpPr/>
          <p:nvPr/>
        </p:nvSpPr>
        <p:spPr>
          <a:xfrm>
            <a:off x="609441" y="6355588"/>
            <a:ext cx="2844059" cy="36503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r>
              <a:rPr lang="zh-CN" altLang="en-US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*</a:t>
            </a:r>
            <a:endParaRPr lang="zh-CN" altLang="en-US" dirty="0">
              <a:solidFill>
                <a:srgbClr val="898989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86373" name="灯片编号占位符 6"/>
          <p:cNvSpPr/>
          <p:nvPr/>
        </p:nvSpPr>
        <p:spPr>
          <a:xfrm>
            <a:off x="8471869" y="6696812"/>
            <a:ext cx="2844059" cy="36503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r>
              <a:rPr lang="zh-CN" altLang="en-US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*</a:t>
            </a:r>
            <a:endParaRPr lang="zh-CN" altLang="en-US" dirty="0">
              <a:solidFill>
                <a:srgbClr val="898989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86374" name="标题 3"/>
          <p:cNvSpPr>
            <a:spLocks noGrp="1"/>
          </p:cNvSpPr>
          <p:nvPr>
            <p:ph type="title"/>
          </p:nvPr>
        </p:nvSpPr>
        <p:spPr>
          <a:xfrm>
            <a:off x="1920375" y="369097"/>
            <a:ext cx="7703719" cy="2845647"/>
          </a:xfrm>
        </p:spPr>
        <p:txBody>
          <a:bodyPr vert="horz" wrap="square" lIns="91416" tIns="45708" rIns="91416" bIns="45708" anchor="ctr"/>
          <a:p>
            <a:pPr lvl="0" algn="l"/>
            <a:r>
              <a:rPr lang="zh-CN" altLang="en-US" sz="2000" dirty="0"/>
              <a:t>例题    用长为l</a:t>
            </a:r>
            <a:r>
              <a:rPr lang="zh-CN" altLang="en-US" sz="2000" baseline="-25000" dirty="0"/>
              <a:t>0</a:t>
            </a:r>
            <a:r>
              <a:rPr lang="zh-CN" altLang="en-US" sz="2000" dirty="0"/>
              <a:t>和2l</a:t>
            </a:r>
            <a:r>
              <a:rPr lang="zh-CN" altLang="en-US" sz="2000" baseline="-25000" dirty="0"/>
              <a:t>0</a:t>
            </a:r>
            <a:r>
              <a:rPr lang="zh-CN" altLang="en-US" sz="2000" dirty="0"/>
              <a:t>的轻杆组成“手风琴”结构，如图所示，接合处为光滑铰链，中环接一轻弹簧，此时结构的形状可由杆间夹角α表征（图a），当结构下端挂上重物后，杆间夹角变为β（图b），如果在竖直方向冲击重物，振动周期将是多少？</a:t>
            </a:r>
            <a:br>
              <a:rPr lang="zh-CN" altLang="en-US" sz="2400" dirty="0"/>
            </a:br>
            <a:endParaRPr lang="zh-CN" altLang="en-US" sz="2400" dirty="0"/>
          </a:p>
        </p:txBody>
      </p:sp>
      <p:pic>
        <p:nvPicPr>
          <p:cNvPr id="186375" name="图片 3" descr="C:\Users\taomingfu\Documents\Tencent Files\1494441475\FileRecv\商标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 flipH="1" flipV="1">
            <a:off x="10381135" y="6247666"/>
            <a:ext cx="1218883" cy="60944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6376" name="Picture 8" descr="QQ截图201501191226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757" y="2349781"/>
            <a:ext cx="2513945" cy="302816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7394" name="燕尾形 6"/>
          <p:cNvSpPr/>
          <p:nvPr/>
        </p:nvSpPr>
        <p:spPr>
          <a:xfrm>
            <a:off x="841156" y="621444"/>
            <a:ext cx="358682" cy="431688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87395" name="燕尾形 7"/>
          <p:cNvSpPr/>
          <p:nvPr/>
        </p:nvSpPr>
        <p:spPr>
          <a:xfrm>
            <a:off x="1226819" y="621444"/>
            <a:ext cx="360268" cy="431688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87396" name="日期占位符 4"/>
          <p:cNvSpPr/>
          <p:nvPr/>
        </p:nvSpPr>
        <p:spPr>
          <a:xfrm>
            <a:off x="609441" y="6355588"/>
            <a:ext cx="2844059" cy="36503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r>
              <a:rPr lang="zh-CN" altLang="en-US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*</a:t>
            </a:r>
            <a:endParaRPr lang="zh-CN" altLang="en-US" dirty="0">
              <a:solidFill>
                <a:srgbClr val="898989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87397" name="灯片编号占位符 6"/>
          <p:cNvSpPr/>
          <p:nvPr/>
        </p:nvSpPr>
        <p:spPr>
          <a:xfrm>
            <a:off x="8471869" y="6696812"/>
            <a:ext cx="2844059" cy="36503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r>
              <a:rPr lang="zh-CN" altLang="en-US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*</a:t>
            </a:r>
            <a:endParaRPr lang="zh-CN" altLang="en-US" dirty="0">
              <a:solidFill>
                <a:srgbClr val="898989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87398" name="标题 3"/>
          <p:cNvSpPr>
            <a:spLocks noGrp="1"/>
          </p:cNvSpPr>
          <p:nvPr>
            <p:ph type="title"/>
          </p:nvPr>
        </p:nvSpPr>
        <p:spPr>
          <a:xfrm>
            <a:off x="1920375" y="369097"/>
            <a:ext cx="7703719" cy="2845647"/>
          </a:xfrm>
        </p:spPr>
        <p:txBody>
          <a:bodyPr vert="horz" wrap="square" lIns="91416" tIns="45708" rIns="91416" bIns="45708" anchor="ctr"/>
          <a:p>
            <a:pPr lvl="0" algn="l"/>
            <a:r>
              <a:rPr lang="zh-CN" altLang="en-US" sz="2000" dirty="0"/>
              <a:t>例题   如图所示为液压机的内部结构，两管均与大气相通，平衡时两液面处于同一水平面，细管截面积为S，水平管截面积为n</a:t>
            </a:r>
            <a:r>
              <a:rPr lang="zh-CN" altLang="en-US" sz="2000" baseline="-25000" dirty="0"/>
              <a:t>1</a:t>
            </a:r>
            <a:r>
              <a:rPr lang="zh-CN" altLang="en-US" sz="2000" dirty="0"/>
              <a:t>S,粗管截面积为n</a:t>
            </a:r>
            <a:r>
              <a:rPr lang="zh-CN" altLang="en-US" sz="2000" baseline="-25000" dirty="0"/>
              <a:t>2</a:t>
            </a:r>
            <a:r>
              <a:rPr lang="zh-CN" altLang="en-US" sz="2000" dirty="0"/>
              <a:t>S，液柱长度如图所示，设液体密度为</a:t>
            </a:r>
            <a:r>
              <a:rPr lang="zh-CN" altLang="en-US" sz="2000" dirty="0">
                <a:sym typeface="Arial" pitchFamily="34" charset="0"/>
              </a:rPr>
              <a:t>ρ，忽略液体粘滞力，求液面有微小扰动时液体的振动周期.</a:t>
            </a:r>
            <a:endParaRPr lang="zh-CN" altLang="en-US" sz="2000" dirty="0">
              <a:sym typeface="Arial" pitchFamily="34" charset="0"/>
            </a:endParaRPr>
          </a:p>
        </p:txBody>
      </p:sp>
      <p:pic>
        <p:nvPicPr>
          <p:cNvPr id="187399" name="图片 3" descr="C:\Users\taomingfu\Documents\Tencent Files\1494441475\FileRecv\商标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 flipH="1" flipV="1">
            <a:off x="10381135" y="6247666"/>
            <a:ext cx="1218883" cy="60944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7400" name="Picture 8" descr="QQ截图201501191533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225" y="2710050"/>
            <a:ext cx="3045619" cy="22568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0466" name="燕尾形 6"/>
          <p:cNvSpPr/>
          <p:nvPr/>
        </p:nvSpPr>
        <p:spPr>
          <a:xfrm>
            <a:off x="841156" y="621444"/>
            <a:ext cx="358682" cy="431688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90467" name="燕尾形 7"/>
          <p:cNvSpPr/>
          <p:nvPr/>
        </p:nvSpPr>
        <p:spPr>
          <a:xfrm>
            <a:off x="1226819" y="621444"/>
            <a:ext cx="360268" cy="431688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90468" name="日期占位符 4"/>
          <p:cNvSpPr/>
          <p:nvPr/>
        </p:nvSpPr>
        <p:spPr>
          <a:xfrm>
            <a:off x="609441" y="6355588"/>
            <a:ext cx="2844059" cy="36503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r>
              <a:rPr lang="zh-CN" altLang="en-US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*</a:t>
            </a:r>
            <a:endParaRPr lang="zh-CN" altLang="en-US" dirty="0">
              <a:solidFill>
                <a:srgbClr val="898989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90469" name="灯片编号占位符 6"/>
          <p:cNvSpPr/>
          <p:nvPr/>
        </p:nvSpPr>
        <p:spPr>
          <a:xfrm>
            <a:off x="8471869" y="6696812"/>
            <a:ext cx="2844059" cy="36503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r>
              <a:rPr lang="zh-CN" altLang="en-US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*</a:t>
            </a:r>
            <a:endParaRPr lang="zh-CN" altLang="en-US" dirty="0">
              <a:solidFill>
                <a:srgbClr val="898989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90470" name="标题 3"/>
          <p:cNvSpPr>
            <a:spLocks noGrp="1"/>
          </p:cNvSpPr>
          <p:nvPr>
            <p:ph type="title"/>
          </p:nvPr>
        </p:nvSpPr>
        <p:spPr>
          <a:xfrm>
            <a:off x="1920375" y="369097"/>
            <a:ext cx="7703719" cy="2845647"/>
          </a:xfrm>
        </p:spPr>
        <p:txBody>
          <a:bodyPr vert="horz" wrap="square" lIns="91416" tIns="45708" rIns="91416" bIns="45708" anchor="ctr"/>
          <a:p>
            <a:pPr lvl="0" algn="l"/>
            <a:r>
              <a:rPr lang="zh-CN" altLang="en-US" sz="2000" dirty="0"/>
              <a:t>例题     有一个平面正方形无限带点网格，每个格子边长均为r，线电荷密度为</a:t>
            </a:r>
            <a:r>
              <a:rPr lang="zh-CN" altLang="en-US" sz="2000" dirty="0">
                <a:sym typeface="Arial" pitchFamily="34" charset="0"/>
              </a:rPr>
              <a:t>λ（大于0）.有一带电量为Q（大于0）的质量为m的粒子恰好处于一个格子的中心.若沿平面内某个方向给它微扰，使其产生平面内的小位移Δx，试求它受到的电场力的大小，并描述以后的运动。</a:t>
            </a:r>
            <a:br>
              <a:rPr lang="zh-CN" altLang="en-US" sz="2400" dirty="0"/>
            </a:br>
            <a:endParaRPr lang="zh-CN" altLang="en-US" sz="2400" dirty="0"/>
          </a:p>
        </p:txBody>
      </p:sp>
      <p:pic>
        <p:nvPicPr>
          <p:cNvPr id="190471" name="图片 3" descr="C:\Users\taomingfu\Documents\Tencent Files\1494441475\FileRecv\商标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 flipH="1" flipV="1">
            <a:off x="10381135" y="6247666"/>
            <a:ext cx="1218883" cy="60944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6434" name="组合 11"/>
          <p:cNvGrpSpPr/>
          <p:nvPr/>
        </p:nvGrpSpPr>
        <p:grpSpPr>
          <a:xfrm>
            <a:off x="1044303" y="496064"/>
            <a:ext cx="728473" cy="695144"/>
            <a:chOff x="0" y="0"/>
            <a:chExt cx="1080120" cy="1031544"/>
          </a:xfrm>
        </p:grpSpPr>
        <p:sp>
          <p:nvSpPr>
            <p:cNvPr id="146466" name="五边形 6"/>
            <p:cNvSpPr/>
            <p:nvPr/>
          </p:nvSpPr>
          <p:spPr>
            <a:xfrm rot="5400000">
              <a:off x="169424" y="120848"/>
              <a:ext cx="741272" cy="1080120"/>
            </a:xfrm>
            <a:prstGeom prst="homePlate">
              <a:avLst>
                <a:gd name="adj" fmla="val 25000"/>
              </a:avLst>
            </a:prstGeom>
            <a:solidFill>
              <a:srgbClr val="00B0F0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  <p:sp>
          <p:nvSpPr>
            <p:cNvPr id="146467" name="矩形 7"/>
            <p:cNvSpPr/>
            <p:nvPr/>
          </p:nvSpPr>
          <p:spPr>
            <a:xfrm>
              <a:off x="0" y="0"/>
              <a:ext cx="1080120" cy="671504"/>
            </a:xfrm>
            <a:prstGeom prst="rect">
              <a:avLst/>
            </a:prstGeom>
            <a:solidFill>
              <a:srgbClr val="00B0F0"/>
            </a:solidFill>
            <a:ln w="9525">
              <a:noFill/>
            </a:ln>
          </p:spPr>
          <p:txBody>
            <a:bodyPr anchor="ctr"/>
            <a:p>
              <a:pPr lvl="0" algn="ctr" eaLnBrk="1" hangingPunct="1"/>
              <a:endParaRPr lang="zh-CN" altLang="en-US" dirty="0">
                <a:solidFill>
                  <a:srgbClr val="FFFFFF"/>
                </a:solidFill>
                <a:latin typeface="宋体" pitchFamily="2" charset="-122"/>
                <a:ea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146435" name="直接连接符 8"/>
          <p:cNvSpPr/>
          <p:nvPr/>
        </p:nvSpPr>
        <p:spPr>
          <a:xfrm>
            <a:off x="1993381" y="550025"/>
            <a:ext cx="0" cy="503107"/>
          </a:xfrm>
          <a:prstGeom prst="line">
            <a:avLst/>
          </a:prstGeom>
          <a:ln w="9525" cap="flat" cmpd="sng">
            <a:solidFill>
              <a:srgbClr val="262626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6436" name="标题 2"/>
          <p:cNvSpPr>
            <a:spLocks noGrp="1"/>
          </p:cNvSpPr>
          <p:nvPr>
            <p:ph type="title"/>
          </p:nvPr>
        </p:nvSpPr>
        <p:spPr>
          <a:xfrm>
            <a:off x="2209225" y="332594"/>
            <a:ext cx="7702132" cy="937968"/>
          </a:xfrm>
        </p:spPr>
        <p:txBody>
          <a:bodyPr vert="horz" wrap="square" lIns="91416" tIns="45708" rIns="91416" bIns="45708" anchor="ctr"/>
          <a:p>
            <a:pPr lvl="0" algn="l" eaLnBrk="1" hangingPunct="1"/>
            <a:r>
              <a:rPr lang="zh-CN" altLang="en-US" sz="2800" dirty="0"/>
              <a:t>大学物理类普通物理</a:t>
            </a:r>
            <a:r>
              <a:rPr lang="zh-CN" altLang="en-US" sz="2800" b="1" dirty="0"/>
              <a:t>：方法讲解</a:t>
            </a:r>
            <a:endParaRPr lang="zh-CN" altLang="en-US" sz="2800" dirty="0"/>
          </a:p>
        </p:txBody>
      </p:sp>
      <p:grpSp>
        <p:nvGrpSpPr>
          <p:cNvPr id="3" name="Group 4"/>
          <p:cNvGrpSpPr/>
          <p:nvPr/>
        </p:nvGrpSpPr>
        <p:grpSpPr>
          <a:xfrm>
            <a:off x="1483169" y="2745271"/>
            <a:ext cx="6910175" cy="1091916"/>
            <a:chOff x="0" y="0"/>
            <a:chExt cx="4354" cy="688"/>
          </a:xfrm>
        </p:grpSpPr>
        <p:sp>
          <p:nvSpPr>
            <p:cNvPr id="146462" name="Rectangle 5"/>
            <p:cNvSpPr/>
            <p:nvPr/>
          </p:nvSpPr>
          <p:spPr>
            <a:xfrm>
              <a:off x="0" y="54"/>
              <a:ext cx="4354" cy="453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b="1" i="1" dirty="0">
                <a:solidFill>
                  <a:srgbClr val="000000"/>
                </a:solidFill>
                <a:latin typeface="Arial" pitchFamily="34" charset="0"/>
                <a:ea typeface="华文细黑" pitchFamily="2" charset="-122"/>
                <a:sym typeface="Arial" pitchFamily="34" charset="0"/>
              </a:endParaRPr>
            </a:p>
          </p:txBody>
        </p:sp>
        <p:sp>
          <p:nvSpPr>
            <p:cNvPr id="146463" name="Rectangle 6"/>
            <p:cNvSpPr/>
            <p:nvPr/>
          </p:nvSpPr>
          <p:spPr>
            <a:xfrm>
              <a:off x="181" y="0"/>
              <a:ext cx="1497" cy="326"/>
            </a:xfrm>
            <a:prstGeom prst="rect">
              <a:avLst/>
            </a:prstGeom>
            <a:gradFill rotWithShape="1">
              <a:gsLst>
                <a:gs pos="0">
                  <a:srgbClr val="333399"/>
                </a:gs>
                <a:gs pos="100000">
                  <a:srgbClr val="BBE0E3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b="1" i="1" dirty="0">
                <a:solidFill>
                  <a:srgbClr val="000000"/>
                </a:solidFill>
                <a:latin typeface="Arial" pitchFamily="34" charset="0"/>
                <a:ea typeface="华文细黑" pitchFamily="2" charset="-122"/>
                <a:sym typeface="Arial" pitchFamily="34" charset="0"/>
              </a:endParaRPr>
            </a:p>
          </p:txBody>
        </p:sp>
        <p:sp>
          <p:nvSpPr>
            <p:cNvPr id="146464" name="AutoShape 9"/>
            <p:cNvSpPr/>
            <p:nvPr/>
          </p:nvSpPr>
          <p:spPr>
            <a:xfrm>
              <a:off x="0" y="507"/>
              <a:ext cx="4354" cy="181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46465" name="AutoShape 10"/>
            <p:cNvSpPr/>
            <p:nvPr/>
          </p:nvSpPr>
          <p:spPr>
            <a:xfrm>
              <a:off x="181" y="320"/>
              <a:ext cx="1497" cy="181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BE0E3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1482841" y="3952408"/>
            <a:ext cx="6910175" cy="1091916"/>
            <a:chOff x="0" y="0"/>
            <a:chExt cx="4354" cy="688"/>
          </a:xfrm>
        </p:grpSpPr>
        <p:sp>
          <p:nvSpPr>
            <p:cNvPr id="146458" name="Rectangle 12"/>
            <p:cNvSpPr/>
            <p:nvPr/>
          </p:nvSpPr>
          <p:spPr>
            <a:xfrm>
              <a:off x="0" y="54"/>
              <a:ext cx="4354" cy="453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b="1" i="1" dirty="0">
                <a:solidFill>
                  <a:srgbClr val="000000"/>
                </a:solidFill>
                <a:latin typeface="Arial" pitchFamily="34" charset="0"/>
                <a:ea typeface="华文细黑" pitchFamily="2" charset="-122"/>
                <a:sym typeface="Arial" pitchFamily="34" charset="0"/>
              </a:endParaRPr>
            </a:p>
          </p:txBody>
        </p:sp>
        <p:sp>
          <p:nvSpPr>
            <p:cNvPr id="146459" name="Rectangle 13"/>
            <p:cNvSpPr/>
            <p:nvPr/>
          </p:nvSpPr>
          <p:spPr>
            <a:xfrm>
              <a:off x="181" y="0"/>
              <a:ext cx="1497" cy="326"/>
            </a:xfrm>
            <a:prstGeom prst="rect">
              <a:avLst/>
            </a:prstGeom>
            <a:gradFill rotWithShape="1">
              <a:gsLst>
                <a:gs pos="0">
                  <a:srgbClr val="333399"/>
                </a:gs>
                <a:gs pos="100000">
                  <a:srgbClr val="BBE0E3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b="1" i="1" dirty="0">
                <a:solidFill>
                  <a:srgbClr val="000000"/>
                </a:solidFill>
                <a:latin typeface="Arial" pitchFamily="34" charset="0"/>
                <a:ea typeface="华文细黑" pitchFamily="2" charset="-122"/>
                <a:sym typeface="Arial" pitchFamily="34" charset="0"/>
              </a:endParaRPr>
            </a:p>
          </p:txBody>
        </p:sp>
        <p:sp>
          <p:nvSpPr>
            <p:cNvPr id="146460" name="AutoShape 16"/>
            <p:cNvSpPr/>
            <p:nvPr/>
          </p:nvSpPr>
          <p:spPr>
            <a:xfrm>
              <a:off x="0" y="507"/>
              <a:ext cx="4354" cy="181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46461" name="AutoShape 17"/>
            <p:cNvSpPr/>
            <p:nvPr/>
          </p:nvSpPr>
          <p:spPr>
            <a:xfrm>
              <a:off x="181" y="320"/>
              <a:ext cx="1497" cy="181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>
                  <a:moveTo>
                    <a:pt x="0" y="0"/>
                  </a:moveTo>
                  <a:lnTo>
                    <a:pt x="1072" y="21600"/>
                  </a:lnTo>
                  <a:lnTo>
                    <a:pt x="2052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BE0E3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16406" name="TextBox 1"/>
          <p:cNvSpPr/>
          <p:nvPr/>
        </p:nvSpPr>
        <p:spPr>
          <a:xfrm>
            <a:off x="2213229" y="2780162"/>
            <a:ext cx="1728337" cy="5486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8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</a:t>
            </a:r>
            <a:endParaRPr lang="zh-CN" altLang="en-US" sz="28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407" name="TextBox 65"/>
          <p:cNvSpPr/>
          <p:nvPr/>
        </p:nvSpPr>
        <p:spPr>
          <a:xfrm>
            <a:off x="2208482" y="3921278"/>
            <a:ext cx="1728338" cy="5486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8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二</a:t>
            </a:r>
            <a:endParaRPr lang="zh-CN" altLang="en-US" sz="28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408" name="TextBox 66"/>
          <p:cNvSpPr/>
          <p:nvPr/>
        </p:nvSpPr>
        <p:spPr>
          <a:xfrm>
            <a:off x="2693287" y="5109725"/>
            <a:ext cx="1728337" cy="5486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8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第三章</a:t>
            </a:r>
            <a:endParaRPr lang="zh-CN" altLang="en-US" sz="28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409" name="TextBox 69"/>
          <p:cNvSpPr/>
          <p:nvPr/>
        </p:nvSpPr>
        <p:spPr>
          <a:xfrm>
            <a:off x="4617665" y="2973779"/>
            <a:ext cx="3456675" cy="3962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微积分在力学解题中的应用</a:t>
            </a:r>
            <a:endParaRPr lang="zh-CN" altLang="en-US" sz="2000" b="1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410" name="TextBox 70"/>
          <p:cNvSpPr/>
          <p:nvPr/>
        </p:nvSpPr>
        <p:spPr>
          <a:xfrm>
            <a:off x="4546247" y="4164127"/>
            <a:ext cx="3743937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 刚体运动和转动参考系</a:t>
            </a:r>
            <a:endParaRPr lang="zh-CN" altLang="en-US" sz="2000" b="1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46446" name="图片 3" descr="C:\Users\taomingfu\Documents\Tencent Files\1494441475\FileRecv\商标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 flipH="1" flipV="1">
            <a:off x="10452553" y="6247666"/>
            <a:ext cx="1218883" cy="60944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6" grpId="0" bldLvl="0"/>
      <p:bldP spid="16407" grpId="0" bldLvl="0"/>
      <p:bldP spid="16408" grpId="0" bldLvl="0"/>
      <p:bldP spid="16409" grpId="0" bldLvl="0"/>
      <p:bldP spid="16410" grpId="0" bldLvl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1490" name="燕尾形 6"/>
          <p:cNvSpPr/>
          <p:nvPr/>
        </p:nvSpPr>
        <p:spPr>
          <a:xfrm>
            <a:off x="841156" y="621444"/>
            <a:ext cx="358682" cy="431688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91491" name="燕尾形 7"/>
          <p:cNvSpPr/>
          <p:nvPr/>
        </p:nvSpPr>
        <p:spPr>
          <a:xfrm>
            <a:off x="1226819" y="621444"/>
            <a:ext cx="360268" cy="431688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91492" name="日期占位符 4"/>
          <p:cNvSpPr/>
          <p:nvPr/>
        </p:nvSpPr>
        <p:spPr>
          <a:xfrm>
            <a:off x="609441" y="6355588"/>
            <a:ext cx="2844059" cy="36503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r>
              <a:rPr lang="zh-CN" altLang="en-US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*</a:t>
            </a:r>
            <a:endParaRPr lang="zh-CN" altLang="en-US" dirty="0">
              <a:solidFill>
                <a:srgbClr val="898989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91493" name="灯片编号占位符 6"/>
          <p:cNvSpPr/>
          <p:nvPr/>
        </p:nvSpPr>
        <p:spPr>
          <a:xfrm>
            <a:off x="8471869" y="6696812"/>
            <a:ext cx="2844059" cy="36503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r>
              <a:rPr lang="zh-CN" altLang="en-US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*</a:t>
            </a:r>
            <a:endParaRPr lang="zh-CN" altLang="en-US" dirty="0">
              <a:solidFill>
                <a:srgbClr val="898989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91494" name="标题 3"/>
          <p:cNvSpPr>
            <a:spLocks noGrp="1"/>
          </p:cNvSpPr>
          <p:nvPr>
            <p:ph type="title"/>
          </p:nvPr>
        </p:nvSpPr>
        <p:spPr>
          <a:xfrm>
            <a:off x="1920375" y="369097"/>
            <a:ext cx="7703719" cy="2845647"/>
          </a:xfrm>
        </p:spPr>
        <p:txBody>
          <a:bodyPr vert="horz" wrap="square" lIns="91416" tIns="45708" rIns="91416" bIns="45708" anchor="ctr"/>
          <a:p>
            <a:pPr lvl="0" algn="l"/>
            <a:r>
              <a:rPr lang="zh-CN" altLang="en-US" sz="1800" dirty="0"/>
              <a:t>例题    恒温矩形盒内装有理想气体，当质量为m的隔板将盒二等分时，两侧气体压强均为p</a:t>
            </a:r>
            <a:r>
              <a:rPr lang="zh-CN" altLang="en-US" sz="1800" baseline="-25000" dirty="0"/>
              <a:t>0</a:t>
            </a:r>
            <a:r>
              <a:rPr lang="zh-CN" altLang="en-US" sz="1800" dirty="0"/>
              <a:t>.隔板平行移动无摩擦不漏气.设两侧气体均经历准静态等温过程，隔板是面积为A的金属板，带电量为Q，矩形盒上与它平行的两块板也是金属板，面积也是A，相距为2L，固定并接地.盒的其余部分绝缘，忽略边缘效应.</a:t>
            </a:r>
            <a:br>
              <a:rPr lang="zh-CN" altLang="en-US" sz="1800" dirty="0"/>
            </a:br>
            <a:r>
              <a:rPr lang="zh-CN" altLang="en-US" sz="1800" dirty="0"/>
              <a:t>（1）试求隔板的平衡位置.</a:t>
            </a:r>
            <a:br>
              <a:rPr lang="zh-CN" altLang="en-US" sz="1800" dirty="0"/>
            </a:br>
            <a:r>
              <a:rPr lang="zh-CN" altLang="en-US" sz="2000" dirty="0"/>
              <a:t>（2）试讨论平衡的稳定性，若为稳定平衡试求其受到微扰后的振动频率.</a:t>
            </a:r>
            <a:br>
              <a:rPr lang="zh-CN" altLang="en-US" sz="2000" dirty="0"/>
            </a:br>
            <a:endParaRPr lang="zh-CN" altLang="en-US" sz="2000" dirty="0"/>
          </a:p>
        </p:txBody>
      </p:sp>
      <p:pic>
        <p:nvPicPr>
          <p:cNvPr id="191495" name="图片 3" descr="C:\Users\taomingfu\Documents\Tencent Files\1494441475\FileRecv\商标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 flipH="1" flipV="1">
            <a:off x="10381135" y="6247666"/>
            <a:ext cx="1218883" cy="60944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2514" name="燕尾形 6"/>
          <p:cNvSpPr/>
          <p:nvPr/>
        </p:nvSpPr>
        <p:spPr>
          <a:xfrm>
            <a:off x="841156" y="621444"/>
            <a:ext cx="358682" cy="431688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92515" name="燕尾形 7"/>
          <p:cNvSpPr/>
          <p:nvPr/>
        </p:nvSpPr>
        <p:spPr>
          <a:xfrm>
            <a:off x="1226819" y="621444"/>
            <a:ext cx="360268" cy="431688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92516" name="日期占位符 4"/>
          <p:cNvSpPr/>
          <p:nvPr/>
        </p:nvSpPr>
        <p:spPr>
          <a:xfrm>
            <a:off x="609441" y="6355588"/>
            <a:ext cx="2844059" cy="36503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r>
              <a:rPr lang="zh-CN" altLang="en-US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*</a:t>
            </a:r>
            <a:endParaRPr lang="zh-CN" altLang="en-US" dirty="0">
              <a:solidFill>
                <a:srgbClr val="898989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92517" name="灯片编号占位符 6"/>
          <p:cNvSpPr/>
          <p:nvPr/>
        </p:nvSpPr>
        <p:spPr>
          <a:xfrm>
            <a:off x="8471869" y="6696812"/>
            <a:ext cx="2844059" cy="36503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r>
              <a:rPr lang="zh-CN" altLang="en-US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*</a:t>
            </a:r>
            <a:endParaRPr lang="zh-CN" altLang="en-US" dirty="0">
              <a:solidFill>
                <a:srgbClr val="898989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92518" name="标题 3"/>
          <p:cNvSpPr>
            <a:spLocks noGrp="1"/>
          </p:cNvSpPr>
          <p:nvPr>
            <p:ph type="title"/>
          </p:nvPr>
        </p:nvSpPr>
        <p:spPr>
          <a:xfrm>
            <a:off x="1920375" y="369097"/>
            <a:ext cx="7703719" cy="2845647"/>
          </a:xfrm>
        </p:spPr>
        <p:txBody>
          <a:bodyPr vert="horz" wrap="square" lIns="91416" tIns="45708" rIns="91416" bIns="45708" anchor="ctr"/>
          <a:p>
            <a:pPr lvl="0" algn="l"/>
            <a:r>
              <a:rPr lang="zh-CN" altLang="en-US" sz="2000" dirty="0"/>
              <a:t>例题   长为L，宽为a，相距为d的两平行金属板组成一电容器，竖直地插入相对介电常数为</a:t>
            </a:r>
            <a:r>
              <a:rPr lang="zh-CN" altLang="en-US" sz="2000" dirty="0">
                <a:sym typeface="Arial" pitchFamily="34" charset="0"/>
              </a:rPr>
              <a:t>ε</a:t>
            </a:r>
            <a:r>
              <a:rPr lang="zh-CN" altLang="en-US" sz="2000" baseline="-25000" dirty="0">
                <a:sym typeface="Arial" pitchFamily="34" charset="0"/>
              </a:rPr>
              <a:t>r</a:t>
            </a:r>
            <a:r>
              <a:rPr lang="zh-CN" altLang="en-US" sz="2000" dirty="0">
                <a:sym typeface="Arial" pitchFamily="34" charset="0"/>
              </a:rPr>
              <a:t>，密度为ρ的介质液中，电容器浸入液面以下的深度可忽略不计，求下列情况下平行板间液面上升的高度.（L足够长）</a:t>
            </a:r>
            <a:br>
              <a:rPr lang="zh-CN" altLang="en-US" sz="2000" dirty="0">
                <a:sym typeface="Arial" pitchFamily="34" charset="0"/>
              </a:rPr>
            </a:br>
            <a:r>
              <a:rPr lang="zh-CN" altLang="en-US" sz="2000" dirty="0">
                <a:sym typeface="Arial" pitchFamily="34" charset="0"/>
              </a:rPr>
              <a:t>（1）电容器与电源始终相连，维持板间电压恒为V</a:t>
            </a:r>
            <a:br>
              <a:rPr lang="zh-CN" altLang="en-US" sz="2000" dirty="0">
                <a:sym typeface="Arial" pitchFamily="34" charset="0"/>
              </a:rPr>
            </a:br>
            <a:r>
              <a:rPr lang="zh-CN" altLang="en-US" sz="2000" dirty="0">
                <a:sym typeface="Arial" pitchFamily="34" charset="0"/>
              </a:rPr>
              <a:t>（2）电容器充上电量为Q的电荷后与电源断开（此问只需写出关于高x的方程即可，本题中不考虑表面张力）</a:t>
            </a:r>
            <a:br>
              <a:rPr lang="zh-CN" altLang="en-US" sz="2400" dirty="0"/>
            </a:br>
            <a:endParaRPr lang="zh-CN" altLang="en-US" sz="2400" dirty="0"/>
          </a:p>
        </p:txBody>
      </p:sp>
      <p:pic>
        <p:nvPicPr>
          <p:cNvPr id="192519" name="图片 3" descr="C:\Users\taomingfu\Documents\Tencent Files\1494441475\FileRecv\商标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 flipH="1" flipV="1">
            <a:off x="10381135" y="6247666"/>
            <a:ext cx="1218883" cy="60944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3538" name="燕尾形 6"/>
          <p:cNvSpPr/>
          <p:nvPr/>
        </p:nvSpPr>
        <p:spPr>
          <a:xfrm>
            <a:off x="841156" y="621444"/>
            <a:ext cx="358682" cy="431688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93539" name="燕尾形 7"/>
          <p:cNvSpPr/>
          <p:nvPr/>
        </p:nvSpPr>
        <p:spPr>
          <a:xfrm>
            <a:off x="1226819" y="621444"/>
            <a:ext cx="360268" cy="431688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93540" name="日期占位符 4"/>
          <p:cNvSpPr/>
          <p:nvPr/>
        </p:nvSpPr>
        <p:spPr>
          <a:xfrm>
            <a:off x="609441" y="6355588"/>
            <a:ext cx="2844059" cy="36503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r>
              <a:rPr lang="zh-CN" altLang="en-US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*</a:t>
            </a:r>
            <a:endParaRPr lang="zh-CN" altLang="en-US" dirty="0">
              <a:solidFill>
                <a:srgbClr val="898989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93541" name="灯片编号占位符 6"/>
          <p:cNvSpPr/>
          <p:nvPr/>
        </p:nvSpPr>
        <p:spPr>
          <a:xfrm>
            <a:off x="8471869" y="6696812"/>
            <a:ext cx="2844059" cy="36503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r>
              <a:rPr lang="zh-CN" altLang="en-US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*</a:t>
            </a:r>
            <a:endParaRPr lang="zh-CN" altLang="en-US" dirty="0">
              <a:solidFill>
                <a:srgbClr val="898989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93542" name="标题 3"/>
          <p:cNvSpPr>
            <a:spLocks noGrp="1"/>
          </p:cNvSpPr>
          <p:nvPr>
            <p:ph type="title"/>
          </p:nvPr>
        </p:nvSpPr>
        <p:spPr>
          <a:xfrm>
            <a:off x="1920375" y="369097"/>
            <a:ext cx="7703719" cy="2845647"/>
          </a:xfrm>
        </p:spPr>
        <p:txBody>
          <a:bodyPr vert="horz" wrap="square" lIns="91416" tIns="45708" rIns="91416" bIns="45708" anchor="ctr"/>
          <a:p>
            <a:pPr lvl="0" algn="l"/>
            <a:r>
              <a:rPr lang="zh-CN" altLang="en-US" sz="1800" dirty="0"/>
              <a:t>例题    </a:t>
            </a:r>
            <a:r>
              <a:rPr lang="zh-CN" altLang="en-US" sz="2000" dirty="0"/>
              <a:t>一圆柱形小永久磁棒竖直放置，在其正上方离棒中心1m处的磁感应强度为B</a:t>
            </a:r>
            <a:r>
              <a:rPr lang="zh-CN" altLang="en-US" sz="2000" baseline="-25000" dirty="0"/>
              <a:t>0</a:t>
            </a:r>
            <a:r>
              <a:rPr lang="zh-CN" altLang="en-US" sz="2000" dirty="0"/>
              <a:t>，一超导圆形小线圈自远处移至磁棒正上方，与棒共轴，设线圈的半径为a，质量为m，自感为L，线圈只能上下运动，</a:t>
            </a:r>
            <a:br>
              <a:rPr lang="zh-CN" altLang="en-US" sz="2000" dirty="0"/>
            </a:br>
            <a:r>
              <a:rPr lang="zh-CN" altLang="en-US" sz="2000" dirty="0"/>
              <a:t>（1）求平衡时线圈离棒中心的高度z</a:t>
            </a:r>
            <a:r>
              <a:rPr lang="zh-CN" altLang="en-US" sz="2000" baseline="-25000" dirty="0"/>
              <a:t>0</a:t>
            </a:r>
            <a:r>
              <a:rPr lang="zh-CN" altLang="en-US" sz="2000" dirty="0"/>
              <a:t>，已知a≪z</a:t>
            </a:r>
            <a:r>
              <a:rPr lang="zh-CN" altLang="en-US" sz="2000" baseline="-25000" dirty="0"/>
              <a:t>0</a:t>
            </a:r>
            <a:r>
              <a:rPr lang="zh-CN" altLang="en-US" sz="2000" dirty="0"/>
              <a:t>；  </a:t>
            </a:r>
            <a:br>
              <a:rPr lang="zh-CN" altLang="en-US" sz="2000" dirty="0"/>
            </a:br>
            <a:r>
              <a:rPr lang="zh-CN" altLang="en-US" sz="2000" dirty="0"/>
              <a:t>（2） 求线圈受小扰动后作上下小振动的周期（用z</a:t>
            </a:r>
            <a:r>
              <a:rPr lang="zh-CN" altLang="en-US" sz="2000" baseline="-25000" dirty="0"/>
              <a:t>0</a:t>
            </a:r>
            <a:r>
              <a:rPr lang="zh-CN" altLang="en-US" sz="2000" dirty="0"/>
              <a:t>表示）</a:t>
            </a:r>
            <a:endParaRPr lang="zh-CN" altLang="en-US" sz="2000" dirty="0"/>
          </a:p>
        </p:txBody>
      </p:sp>
      <p:pic>
        <p:nvPicPr>
          <p:cNvPr id="193543" name="图片 3" descr="C:\Users\taomingfu\Documents\Tencent Files\1494441475\FileRecv\商标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 flipH="1" flipV="1">
            <a:off x="10381135" y="6247666"/>
            <a:ext cx="1218883" cy="60944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3544" name="Picture 8" descr="QQ截图201501191220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288" y="2781469"/>
            <a:ext cx="1456946" cy="283771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482" name="燕尾形 11"/>
          <p:cNvSpPr/>
          <p:nvPr/>
        </p:nvSpPr>
        <p:spPr>
          <a:xfrm>
            <a:off x="2605996" y="2906849"/>
            <a:ext cx="791957" cy="1044303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noFill/>
          </a:ln>
        </p:spPr>
        <p:txBody>
          <a:bodyPr anchor="ctr"/>
          <a:p>
            <a:pPr lvl="0" algn="ctr" eaLnBrk="1" hangingPunct="1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48483" name="五边形 12"/>
          <p:cNvSpPr/>
          <p:nvPr/>
        </p:nvSpPr>
        <p:spPr>
          <a:xfrm>
            <a:off x="0" y="477019"/>
            <a:ext cx="3397953" cy="215844"/>
          </a:xfrm>
          <a:prstGeom prst="homePlate">
            <a:avLst>
              <a:gd name="adj" fmla="val 393566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48484" name="燕尾形 13"/>
          <p:cNvSpPr/>
          <p:nvPr/>
        </p:nvSpPr>
        <p:spPr>
          <a:xfrm>
            <a:off x="3432869" y="477019"/>
            <a:ext cx="360268" cy="215844"/>
          </a:xfrm>
          <a:prstGeom prst="chevron">
            <a:avLst>
              <a:gd name="adj" fmla="val 50042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48485" name="燕尾形 14"/>
          <p:cNvSpPr/>
          <p:nvPr/>
        </p:nvSpPr>
        <p:spPr>
          <a:xfrm>
            <a:off x="3818531" y="477019"/>
            <a:ext cx="360269" cy="215844"/>
          </a:xfrm>
          <a:prstGeom prst="chevron">
            <a:avLst>
              <a:gd name="adj" fmla="val 50042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48486" name="直接连接符 16"/>
          <p:cNvSpPr/>
          <p:nvPr/>
        </p:nvSpPr>
        <p:spPr>
          <a:xfrm>
            <a:off x="0" y="2293976"/>
            <a:ext cx="12192000" cy="1587"/>
          </a:xfrm>
          <a:prstGeom prst="line">
            <a:avLst/>
          </a:prstGeom>
          <a:ln w="381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14848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088957"/>
            <a:ext cx="10457315" cy="6919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8488" name="副标题 3"/>
          <p:cNvSpPr>
            <a:spLocks noGrp="1"/>
          </p:cNvSpPr>
          <p:nvPr>
            <p:ph type="subTitle"/>
          </p:nvPr>
        </p:nvSpPr>
        <p:spPr>
          <a:xfrm>
            <a:off x="668020" y="1430655"/>
            <a:ext cx="7006590" cy="591820"/>
          </a:xfrm>
        </p:spPr>
        <p:txBody>
          <a:bodyPr vert="horz" wrap="square" lIns="91416" tIns="45708" rIns="91416" bIns="45708" anchor="t">
            <a:spAutoFit/>
          </a:bodyPr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eaLnBrk="1" hangingPunct="1"/>
            <a:r>
              <a:rPr lang="zh-CN" altLang="en-US" sz="3600" b="1" dirty="0">
                <a:latin typeface="仿宋" charset="0"/>
                <a:ea typeface="仿宋" charset="0"/>
              </a:rPr>
              <a:t>二：</a:t>
            </a:r>
            <a:r>
              <a:rPr lang="zh-CN" altLang="en-US" sz="36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刚体和转动参考系</a:t>
            </a:r>
            <a:endParaRPr lang="zh-CN" altLang="en-US" sz="3600" b="1" dirty="0">
              <a:solidFill>
                <a:srgbClr val="7F7F7F"/>
              </a:solidFill>
              <a:latin typeface="仿宋" charset="0"/>
              <a:ea typeface="仿宋" charset="0"/>
            </a:endParaRPr>
          </a:p>
        </p:txBody>
      </p:sp>
      <p:pic>
        <p:nvPicPr>
          <p:cNvPr id="148489" name="图片 3" descr="C:\Users\taomingfu\Documents\Tencent Files\1494441475\FileRecv\商标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 flipV="1">
            <a:off x="10381135" y="6247666"/>
            <a:ext cx="1218883" cy="60944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737870" y="2847340"/>
            <a:ext cx="9918065" cy="2288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转动参考系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刚体平衡问题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刚体的运动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刚体的碰撞问题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8721" name="燕尾形 6"/>
          <p:cNvSpPr/>
          <p:nvPr/>
        </p:nvSpPr>
        <p:spPr>
          <a:xfrm>
            <a:off x="841156" y="621444"/>
            <a:ext cx="358682" cy="431688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58722" name="燕尾形 7"/>
          <p:cNvSpPr/>
          <p:nvPr/>
        </p:nvSpPr>
        <p:spPr>
          <a:xfrm>
            <a:off x="1226819" y="621444"/>
            <a:ext cx="360268" cy="431688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58723" name="日期占位符 4"/>
          <p:cNvSpPr/>
          <p:nvPr/>
        </p:nvSpPr>
        <p:spPr>
          <a:xfrm>
            <a:off x="609441" y="6355588"/>
            <a:ext cx="2844059" cy="36503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*</a:t>
            </a:r>
            <a:endParaRPr lang="zh-CN" altLang="en-US" dirty="0">
              <a:solidFill>
                <a:srgbClr val="898989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58724" name="灯片编号占位符 6"/>
          <p:cNvSpPr/>
          <p:nvPr/>
        </p:nvSpPr>
        <p:spPr>
          <a:xfrm>
            <a:off x="8471869" y="6696812"/>
            <a:ext cx="2844059" cy="36503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*</a:t>
            </a:r>
            <a:endParaRPr lang="zh-CN" altLang="en-US" dirty="0">
              <a:solidFill>
                <a:srgbClr val="898989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58725" name="标题 3"/>
          <p:cNvSpPr>
            <a:spLocks noGrp="1"/>
          </p:cNvSpPr>
          <p:nvPr>
            <p:ph type="title"/>
          </p:nvPr>
        </p:nvSpPr>
        <p:spPr>
          <a:xfrm>
            <a:off x="1920375" y="369097"/>
            <a:ext cx="7703719" cy="2845647"/>
          </a:xfrm>
        </p:spPr>
        <p:txBody>
          <a:bodyPr wrap="square" lIns="91416" tIns="45708" rIns="91416" bIns="45708" anchor="ctr"/>
          <a:p>
            <a:pPr marL="0" lvl="0" indent="0" algn="l" eaLnBrk="1" hangingPunct="1"/>
            <a:r>
              <a:rPr lang="zh-CN" altLang="en-US" sz="2000" dirty="0"/>
              <a:t>例题</a:t>
            </a:r>
            <a:r>
              <a:rPr lang="en-US" altLang="x-none" sz="2000" dirty="0"/>
              <a:t>   某种游乐机由大小两个圆盘组成，小圆盘绕其固定在大圆盘上 的O'以角速度ω'(相对大圆盘)旋转，大圆盘又绕中心O以ω(相对 地面)旋转，求两盘转到如图位置时P点相对地面的速度和加速度。设ω = ω ' = ω</a:t>
            </a:r>
            <a:r>
              <a:rPr lang="en-US" altLang="x-none" sz="2000" baseline="-25000" dirty="0"/>
              <a:t>0 </a:t>
            </a:r>
            <a:r>
              <a:rPr lang="en-US" altLang="x-none" sz="2000" dirty="0"/>
              <a:t>， OO ' = O'P = R 。 </a:t>
            </a:r>
            <a:br>
              <a:rPr lang="zh-CN" altLang="en-US" sz="2000" dirty="0"/>
            </a:br>
            <a:r>
              <a:rPr lang="en-US" altLang="zh-CN" sz="2000" dirty="0"/>
              <a:t>   </a:t>
            </a:r>
            <a:br>
              <a:rPr lang="zh-CN" altLang="en-US" sz="2400" dirty="0"/>
            </a:br>
            <a:endParaRPr lang="zh-CN" altLang="en-US" sz="2400" dirty="0"/>
          </a:p>
        </p:txBody>
      </p:sp>
      <p:pic>
        <p:nvPicPr>
          <p:cNvPr id="158726" name="图片 3" descr="C:\Users\taomingfu\Documents\Tencent Files\1494441475\FileRecv\商标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 flipH="1" flipV="1">
            <a:off x="10381135" y="6247666"/>
            <a:ext cx="1218883" cy="60944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8727" name="图片 1" descr="益网图片1453947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800" y="2421200"/>
            <a:ext cx="2725027" cy="251077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9745" name="燕尾形 6"/>
          <p:cNvSpPr/>
          <p:nvPr/>
        </p:nvSpPr>
        <p:spPr>
          <a:xfrm>
            <a:off x="841156" y="621444"/>
            <a:ext cx="358682" cy="431688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59746" name="燕尾形 7"/>
          <p:cNvSpPr/>
          <p:nvPr/>
        </p:nvSpPr>
        <p:spPr>
          <a:xfrm>
            <a:off x="1226819" y="621444"/>
            <a:ext cx="360268" cy="431688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59747" name="日期占位符 4"/>
          <p:cNvSpPr/>
          <p:nvPr/>
        </p:nvSpPr>
        <p:spPr>
          <a:xfrm>
            <a:off x="609441" y="6355588"/>
            <a:ext cx="2844059" cy="36503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*</a:t>
            </a:r>
            <a:endParaRPr lang="zh-CN" altLang="en-US" dirty="0">
              <a:solidFill>
                <a:srgbClr val="898989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59748" name="灯片编号占位符 6"/>
          <p:cNvSpPr/>
          <p:nvPr/>
        </p:nvSpPr>
        <p:spPr>
          <a:xfrm>
            <a:off x="8471869" y="6696812"/>
            <a:ext cx="2844059" cy="36503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*</a:t>
            </a:r>
            <a:endParaRPr lang="zh-CN" altLang="en-US" dirty="0">
              <a:solidFill>
                <a:srgbClr val="898989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59749" name="标题 3"/>
          <p:cNvSpPr>
            <a:spLocks noGrp="1"/>
          </p:cNvSpPr>
          <p:nvPr>
            <p:ph type="title"/>
          </p:nvPr>
        </p:nvSpPr>
        <p:spPr>
          <a:xfrm>
            <a:off x="1920375" y="369097"/>
            <a:ext cx="7703719" cy="4188322"/>
          </a:xfrm>
        </p:spPr>
        <p:txBody>
          <a:bodyPr wrap="square" lIns="91416" tIns="45708" rIns="91416" bIns="45708" anchor="ctr"/>
          <a:p>
            <a:pPr marL="0" lvl="0" indent="0" algn="l" eaLnBrk="1" hangingPunct="1"/>
            <a:r>
              <a:rPr lang="zh-CN" altLang="en-US" sz="2000" dirty="0"/>
              <a:t>例题</a:t>
            </a:r>
            <a:r>
              <a:rPr lang="en-US" altLang="x-none" sz="2000" dirty="0"/>
              <a:t>   如图。圆筒A、B共轴放置，半径分别为R和 2R，另一半径为 0.5 R 的圆筒C加在A、B之间，A以ω</a:t>
            </a:r>
            <a:r>
              <a:rPr lang="en-US" altLang="x-none" sz="2000" baseline="-25000" dirty="0"/>
              <a:t>1</a:t>
            </a:r>
            <a:r>
              <a:rPr lang="en-US" altLang="x-none" sz="2000" dirty="0"/>
              <a:t>，B以ω</a:t>
            </a:r>
            <a:r>
              <a:rPr lang="en-US" altLang="x-none" sz="2000" baseline="-25000" dirty="0"/>
              <a:t>2</a:t>
            </a:r>
            <a:r>
              <a:rPr lang="en-US" altLang="x-none" sz="2000" dirty="0"/>
              <a:t>绕O旋转，ω</a:t>
            </a:r>
            <a:r>
              <a:rPr lang="en-US" altLang="x-none" sz="2000" baseline="-25000" dirty="0"/>
              <a:t>1</a:t>
            </a:r>
            <a:r>
              <a:rPr lang="en-US" altLang="x-none" sz="2000" dirty="0"/>
              <a:t>,ω</a:t>
            </a:r>
            <a:r>
              <a:rPr lang="en-US" altLang="x-none" sz="2000" baseline="-25000" dirty="0"/>
              <a:t>2</a:t>
            </a:r>
            <a:r>
              <a:rPr lang="en-US" altLang="x-none" sz="2000" dirty="0"/>
              <a:t>方向相反，且C与A、B紧 密接触，无相对滑动。</a:t>
            </a:r>
            <a:br>
              <a:rPr lang="en-US" altLang="x-none" sz="2000" dirty="0"/>
            </a:br>
            <a:r>
              <a:rPr lang="en-US" altLang="x-none" sz="2000" dirty="0"/>
              <a:t>(1)求 C 相对地面与相对 B 绕一圈所需时间。</a:t>
            </a:r>
            <a:br>
              <a:rPr lang="en-US" altLang="x-none" sz="2000" dirty="0"/>
            </a:br>
            <a:r>
              <a:rPr lang="en-US" altLang="x-none" sz="2000" dirty="0"/>
              <a:t>(2)小圆筒与B的接触点P相对地面与相对A的加速度各为 多少。 </a:t>
            </a:r>
            <a:br>
              <a:rPr lang="zh-CN" altLang="en-US" sz="2000" dirty="0"/>
            </a:br>
            <a:r>
              <a:rPr lang="en-US" altLang="zh-CN" sz="2000" dirty="0"/>
              <a:t>   </a:t>
            </a:r>
            <a:br>
              <a:rPr lang="zh-CN" altLang="en-US" sz="2400" dirty="0"/>
            </a:br>
            <a:endParaRPr lang="zh-CN" altLang="en-US" sz="2400" dirty="0"/>
          </a:p>
        </p:txBody>
      </p:sp>
      <p:pic>
        <p:nvPicPr>
          <p:cNvPr id="159750" name="图片 3" descr="C:\Users\taomingfu\Documents\Tencent Files\1494441475\FileRecv\商标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 flipH="1" flipV="1">
            <a:off x="10381135" y="6247666"/>
            <a:ext cx="1218883" cy="60944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9751" name="图片 1" descr="益网图片14539504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381" y="3284576"/>
            <a:ext cx="2196528" cy="227905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0769" name="燕尾形 6"/>
          <p:cNvSpPr/>
          <p:nvPr/>
        </p:nvSpPr>
        <p:spPr>
          <a:xfrm>
            <a:off x="841156" y="621444"/>
            <a:ext cx="358682" cy="431688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60770" name="燕尾形 7"/>
          <p:cNvSpPr/>
          <p:nvPr/>
        </p:nvSpPr>
        <p:spPr>
          <a:xfrm>
            <a:off x="1226819" y="621444"/>
            <a:ext cx="360268" cy="431688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60771" name="日期占位符 4"/>
          <p:cNvSpPr/>
          <p:nvPr/>
        </p:nvSpPr>
        <p:spPr>
          <a:xfrm>
            <a:off x="609441" y="6355588"/>
            <a:ext cx="2844059" cy="36503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*</a:t>
            </a:r>
            <a:endParaRPr lang="zh-CN" altLang="en-US" dirty="0">
              <a:solidFill>
                <a:srgbClr val="898989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60772" name="灯片编号占位符 6"/>
          <p:cNvSpPr/>
          <p:nvPr/>
        </p:nvSpPr>
        <p:spPr>
          <a:xfrm>
            <a:off x="8471869" y="6696812"/>
            <a:ext cx="2844059" cy="36503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*</a:t>
            </a:r>
            <a:endParaRPr lang="zh-CN" altLang="en-US" dirty="0">
              <a:solidFill>
                <a:srgbClr val="898989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60773" name="标题 3"/>
          <p:cNvSpPr>
            <a:spLocks noGrp="1"/>
          </p:cNvSpPr>
          <p:nvPr>
            <p:ph type="title"/>
          </p:nvPr>
        </p:nvSpPr>
        <p:spPr>
          <a:xfrm>
            <a:off x="1920375" y="369097"/>
            <a:ext cx="7703719" cy="2845647"/>
          </a:xfrm>
        </p:spPr>
        <p:txBody>
          <a:bodyPr wrap="square" lIns="91416" tIns="45708" rIns="91416" bIns="45708" anchor="ctr"/>
          <a:p>
            <a:pPr marL="0" lvl="0" indent="0" algn="l" eaLnBrk="1" hangingPunct="1"/>
            <a:r>
              <a:rPr lang="zh-CN" altLang="en-US" sz="2000" dirty="0"/>
              <a:t>例题</a:t>
            </a:r>
            <a:r>
              <a:rPr lang="en-US" altLang="x-none" sz="2000" dirty="0"/>
              <a:t>   一半径为R的大钢圈在平面内绕圈上一点P以恒定的角速度</a:t>
            </a:r>
            <a:r>
              <a:rPr lang="zh-CN" altLang="en-US" sz="2000" dirty="0"/>
              <a:t>ω作逆时针方向转动，另一半径为</a:t>
            </a:r>
            <a:r>
              <a:rPr lang="en-US" altLang="zh-CN" sz="2000" dirty="0"/>
              <a:t>1/3R</a:t>
            </a:r>
            <a:r>
              <a:rPr lang="zh-CN" altLang="en-US" sz="2000" dirty="0"/>
              <a:t>的小钢圈在同一平面内沿大钢圈内侧作无滑动滚动，滚动方向如图所示，当大钢圈绕</a:t>
            </a:r>
            <a:r>
              <a:rPr lang="en-US" altLang="zh-CN" sz="2000" dirty="0"/>
              <a:t>P</a:t>
            </a:r>
            <a:r>
              <a:rPr lang="zh-CN" altLang="en-US" sz="2000" dirty="0"/>
              <a:t>点转过一周时，小钢圈相对大钢圈正好转过两周</a:t>
            </a:r>
            <a:r>
              <a:rPr lang="en-US" altLang="zh-CN" sz="2000" dirty="0"/>
              <a:t>.</a:t>
            </a:r>
            <a:r>
              <a:rPr lang="zh-CN" altLang="en-US" sz="2000" dirty="0"/>
              <a:t>当小钢圈运动到图示位置时，试分别求小钢圈上</a:t>
            </a:r>
            <a:r>
              <a:rPr lang="en-US" altLang="zh-CN" sz="2000" dirty="0"/>
              <a:t>A,B</a:t>
            </a:r>
            <a:r>
              <a:rPr lang="zh-CN" altLang="en-US" sz="2000" dirty="0"/>
              <a:t>两点的加速度</a:t>
            </a:r>
            <a:r>
              <a:rPr lang="en-US" altLang="zh-CN" sz="2000" dirty="0"/>
              <a:t>.</a:t>
            </a:r>
            <a:r>
              <a:rPr lang="en-US" altLang="x-none" sz="2000" dirty="0"/>
              <a:t> </a:t>
            </a:r>
            <a:br>
              <a:rPr lang="zh-CN" altLang="en-US" sz="2000" dirty="0"/>
            </a:br>
            <a:r>
              <a:rPr lang="en-US" altLang="zh-CN" sz="2000" dirty="0"/>
              <a:t>   </a:t>
            </a:r>
            <a:br>
              <a:rPr lang="zh-CN" altLang="en-US" sz="2400" dirty="0"/>
            </a:br>
            <a:endParaRPr lang="zh-CN" altLang="en-US" sz="2400" dirty="0"/>
          </a:p>
        </p:txBody>
      </p:sp>
      <p:pic>
        <p:nvPicPr>
          <p:cNvPr id="160774" name="图片 3" descr="C:\Users\taomingfu\Documents\Tencent Files\1494441475\FileRecv\商标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 flipH="1" flipV="1">
            <a:off x="10381135" y="6247666"/>
            <a:ext cx="1218883" cy="60944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0775" name="图片 1" descr="益网图片14539498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381" y="2349781"/>
            <a:ext cx="2863104" cy="277264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7" name="燕尾形 6"/>
          <p:cNvSpPr/>
          <p:nvPr/>
        </p:nvSpPr>
        <p:spPr>
          <a:xfrm>
            <a:off x="841156" y="621444"/>
            <a:ext cx="358682" cy="431688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3078" name="燕尾形 7"/>
          <p:cNvSpPr/>
          <p:nvPr/>
        </p:nvSpPr>
        <p:spPr>
          <a:xfrm>
            <a:off x="1226819" y="621444"/>
            <a:ext cx="360268" cy="431688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3079" name="日期占位符 4"/>
          <p:cNvSpPr/>
          <p:nvPr/>
        </p:nvSpPr>
        <p:spPr>
          <a:xfrm>
            <a:off x="609441" y="6355588"/>
            <a:ext cx="2844059" cy="36503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r>
              <a:rPr lang="zh-CN" altLang="en-US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*</a:t>
            </a:r>
            <a:endParaRPr lang="zh-CN" altLang="en-US" dirty="0">
              <a:solidFill>
                <a:srgbClr val="898989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3080" name="灯片编号占位符 6"/>
          <p:cNvSpPr/>
          <p:nvPr/>
        </p:nvSpPr>
        <p:spPr>
          <a:xfrm>
            <a:off x="8471869" y="6696812"/>
            <a:ext cx="2844059" cy="36503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r>
              <a:rPr lang="zh-CN" altLang="en-US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*</a:t>
            </a:r>
            <a:endParaRPr lang="zh-CN" altLang="en-US" dirty="0">
              <a:solidFill>
                <a:srgbClr val="898989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3081" name="标题 3"/>
          <p:cNvSpPr>
            <a:spLocks noGrp="1"/>
          </p:cNvSpPr>
          <p:nvPr>
            <p:ph type="title"/>
          </p:nvPr>
        </p:nvSpPr>
        <p:spPr>
          <a:xfrm>
            <a:off x="1920375" y="369097"/>
            <a:ext cx="7703719" cy="2845647"/>
          </a:xfrm>
        </p:spPr>
        <p:txBody>
          <a:bodyPr vert="horz" wrap="square" lIns="91416" tIns="45708" rIns="91416" bIns="45708" anchor="ctr"/>
          <a:p>
            <a:pPr marL="0" lvl="0" indent="0" algn="l" eaLnBrk="1" hangingPunct="1"/>
            <a:r>
              <a:rPr lang="zh-CN" altLang="en-US" sz="2000" dirty="0"/>
              <a:t>例题</a:t>
            </a:r>
            <a:r>
              <a:rPr lang="en-US" altLang="x-none" sz="2000" dirty="0"/>
              <a:t>   </a:t>
            </a:r>
            <a:r>
              <a:rPr lang="zh-CN" altLang="en-US" sz="2000" dirty="0"/>
              <a:t>车厢沿轨道滚动，车轮半径为</a:t>
            </a:r>
            <a:r>
              <a:rPr lang="en-US" altLang="zh-CN" sz="2000" dirty="0"/>
              <a:t>r</a:t>
            </a:r>
            <a:r>
              <a:rPr lang="zh-CN" altLang="en-US" sz="2000" dirty="0"/>
              <a:t>，而轮缘（轮子边缘突出部分）半径为</a:t>
            </a:r>
            <a:r>
              <a:rPr lang="en-US" altLang="zh-CN" sz="2000" dirty="0"/>
              <a:t>R</a:t>
            </a:r>
            <a:r>
              <a:rPr lang="zh-CN" altLang="en-US" sz="2000" dirty="0"/>
              <a:t>，轮缘</a:t>
            </a:r>
            <a:r>
              <a:rPr lang="en-US" altLang="zh-CN" sz="2000" dirty="0"/>
              <a:t>A</a:t>
            </a:r>
            <a:r>
              <a:rPr lang="zh-CN" altLang="en-US" sz="2000" dirty="0"/>
              <a:t>点轨迹如图，求活套的宽度</a:t>
            </a:r>
            <a:r>
              <a:rPr lang="en-US" altLang="zh-CN" sz="2000" dirty="0"/>
              <a:t>δ.</a:t>
            </a:r>
            <a:br>
              <a:rPr lang="zh-CN" altLang="en-US" sz="2400" dirty="0"/>
            </a:br>
            <a:br>
              <a:rPr lang="zh-CN" altLang="en-US" sz="2400" dirty="0"/>
            </a:br>
            <a:endParaRPr lang="zh-CN" altLang="en-US" sz="2400" dirty="0"/>
          </a:p>
        </p:txBody>
      </p:sp>
      <p:pic>
        <p:nvPicPr>
          <p:cNvPr id="3082" name="图片 3" descr="C:\Users\taomingfu\Documents\Tencent Files\1494441475\FileRecv\商标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 flipH="1" flipV="1">
            <a:off x="10381135" y="6247666"/>
            <a:ext cx="1218883" cy="60944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3" name="图片 7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609" y="1857784"/>
            <a:ext cx="4251806" cy="2217161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074" name="Ink 9"/>
              <p14:cNvContentPartPr/>
              <p14:nvPr/>
            </p14:nvContentPartPr>
            <p14:xfrm>
              <a:off x="11746029" y="2267253"/>
              <a:ext cx="14283" cy="9523"/>
            </p14:xfrm>
          </p:contentPart>
        </mc:Choice>
        <mc:Fallback xmlns="">
          <p:pic>
            <p:nvPicPr>
              <p:cNvPr id="3074" name="Ink 9"/>
            </p:nvPicPr>
            <p:blipFill>
              <a:blip r:embed="rId4"/>
            </p:blipFill>
            <p:spPr>
              <a:xfrm>
                <a:off x="11746029" y="2267253"/>
                <a:ext cx="14283" cy="9523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3297" name="燕尾形 6"/>
          <p:cNvSpPr/>
          <p:nvPr/>
        </p:nvSpPr>
        <p:spPr>
          <a:xfrm>
            <a:off x="841156" y="621444"/>
            <a:ext cx="358682" cy="431688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83298" name="燕尾形 7"/>
          <p:cNvSpPr/>
          <p:nvPr/>
        </p:nvSpPr>
        <p:spPr>
          <a:xfrm>
            <a:off x="1226819" y="621444"/>
            <a:ext cx="360268" cy="431688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83299" name="日期占位符 4"/>
          <p:cNvSpPr/>
          <p:nvPr/>
        </p:nvSpPr>
        <p:spPr>
          <a:xfrm>
            <a:off x="609441" y="6355588"/>
            <a:ext cx="2844059" cy="36503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*</a:t>
            </a:r>
            <a:endParaRPr lang="zh-CN" altLang="en-US" dirty="0">
              <a:solidFill>
                <a:srgbClr val="898989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83300" name="灯片编号占位符 6"/>
          <p:cNvSpPr/>
          <p:nvPr/>
        </p:nvSpPr>
        <p:spPr>
          <a:xfrm>
            <a:off x="8471869" y="6696812"/>
            <a:ext cx="2844059" cy="36503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*</a:t>
            </a:r>
            <a:endParaRPr lang="zh-CN" altLang="en-US" dirty="0">
              <a:solidFill>
                <a:srgbClr val="898989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83301" name="标题 3"/>
          <p:cNvSpPr>
            <a:spLocks noGrp="1"/>
          </p:cNvSpPr>
          <p:nvPr>
            <p:ph type="title"/>
          </p:nvPr>
        </p:nvSpPr>
        <p:spPr>
          <a:xfrm>
            <a:off x="1920375" y="369097"/>
            <a:ext cx="7703719" cy="2845647"/>
          </a:xfrm>
        </p:spPr>
        <p:txBody>
          <a:bodyPr wrap="square" lIns="91416" tIns="45708" rIns="91416" bIns="45708" anchor="ctr"/>
          <a:p>
            <a:pPr marL="0" lvl="0" indent="0" algn="l" eaLnBrk="1" hangingPunct="1"/>
            <a:r>
              <a:rPr lang="zh-CN" altLang="en-US" sz="2000" dirty="0"/>
              <a:t>例题1</a:t>
            </a:r>
            <a:r>
              <a:rPr lang="en-US" altLang="zh-CN" sz="2000" dirty="0"/>
              <a:t>    </a:t>
            </a:r>
            <a:r>
              <a:rPr lang="zh-CN" altLang="en-US" sz="2000" dirty="0"/>
              <a:t>如图所示，两根刚性轻杆AB和BC在B端牢固粘接在一起，AB延长线于BC的夹角</a:t>
            </a:r>
            <a:r>
              <a:rPr lang="en-US" altLang="zh-CN" sz="2000" dirty="0"/>
              <a:t>ɑ </a:t>
            </a:r>
            <a:r>
              <a:rPr lang="zh-CN" altLang="en-US" sz="2000" dirty="0"/>
              <a:t>为锐角，杆BC长为l，杆AB长为cos</a:t>
            </a:r>
            <a:r>
              <a:rPr lang="en-US" altLang="zh-CN" sz="2000" dirty="0"/>
              <a:t>ɑ</a:t>
            </a:r>
            <a:r>
              <a:rPr lang="zh-CN" altLang="en-US" sz="2000" dirty="0"/>
              <a:t>l。在杆的A、B和C三个点各固连一质量均为m的小球，构成一刚性系统，整个系统放在光滑水平桌面上，桌面上有一固定的光滑竖直挡板。杆AB延长线与挡板垂直，现使该系统以大小为</a:t>
            </a:r>
            <a:r>
              <a:rPr lang="en-US" altLang="zh-CN" sz="2000" dirty="0"/>
              <a:t>v</a:t>
            </a:r>
            <a:r>
              <a:rPr lang="zh-CN" altLang="en-US" sz="2000" dirty="0"/>
              <a:t>。方向沿AB的速度向挡板平动。在某时刻，小球C与挡板碰撞，碰撞结束时球C在垂直于挡板方向的分速度为零，且球C与挡板不粘连。若使求C碰撞后，球B先于球A与挡板相碰。求夹角</a:t>
            </a:r>
            <a:r>
              <a:rPr lang="en-US" altLang="zh-CN" sz="2000" dirty="0"/>
              <a:t>ɑ </a:t>
            </a:r>
            <a:r>
              <a:rPr lang="zh-CN" altLang="en-US" sz="2000" dirty="0"/>
              <a:t>应满足什么条件。</a:t>
            </a:r>
            <a:br>
              <a:rPr lang="zh-CN" altLang="en-US" sz="2000" dirty="0"/>
            </a:br>
            <a:endParaRPr lang="zh-CN" altLang="en-US" sz="2000" dirty="0"/>
          </a:p>
        </p:txBody>
      </p:sp>
      <p:pic>
        <p:nvPicPr>
          <p:cNvPr id="183302" name="图片 3" descr="C:\Users\taomingfu\Documents\Tencent Files\1494441475\FileRecv\商标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 flipH="1" flipV="1">
            <a:off x="10381135" y="6247666"/>
            <a:ext cx="1218883" cy="60944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3303" name="Rectangle 9"/>
          <p:cNvSpPr/>
          <p:nvPr/>
        </p:nvSpPr>
        <p:spPr>
          <a:xfrm>
            <a:off x="0" y="-181987"/>
            <a:ext cx="30988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/>
            <a:endParaRPr lang="zh-CN" altLang="en-US" dirty="0"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83304" name="Picture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893"/>
            <a:ext cx="144425" cy="1745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3305" name="Rectangle 11"/>
          <p:cNvSpPr/>
          <p:nvPr/>
        </p:nvSpPr>
        <p:spPr>
          <a:xfrm>
            <a:off x="0" y="-181987"/>
            <a:ext cx="30988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/>
            <a:endParaRPr lang="zh-CN" altLang="en-US" dirty="0"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83306" name="Picture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893"/>
            <a:ext cx="144425" cy="1745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3307" name="图片 11" descr="QQ截图2014100611513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957" y="2924306"/>
            <a:ext cx="2352062" cy="2209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21" name="燕尾形 6"/>
          <p:cNvSpPr/>
          <p:nvPr/>
        </p:nvSpPr>
        <p:spPr>
          <a:xfrm>
            <a:off x="841156" y="621444"/>
            <a:ext cx="358682" cy="431688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84322" name="燕尾形 7"/>
          <p:cNvSpPr/>
          <p:nvPr/>
        </p:nvSpPr>
        <p:spPr>
          <a:xfrm>
            <a:off x="1226819" y="621444"/>
            <a:ext cx="360268" cy="431688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84323" name="日期占位符 4"/>
          <p:cNvSpPr/>
          <p:nvPr/>
        </p:nvSpPr>
        <p:spPr>
          <a:xfrm>
            <a:off x="609441" y="6355588"/>
            <a:ext cx="2844059" cy="36503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*</a:t>
            </a:r>
            <a:endParaRPr lang="zh-CN" altLang="en-US" dirty="0">
              <a:solidFill>
                <a:srgbClr val="898989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84324" name="灯片编号占位符 6"/>
          <p:cNvSpPr/>
          <p:nvPr/>
        </p:nvSpPr>
        <p:spPr>
          <a:xfrm>
            <a:off x="8471869" y="6696812"/>
            <a:ext cx="2844059" cy="36503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*</a:t>
            </a:r>
            <a:endParaRPr lang="zh-CN" altLang="en-US" dirty="0">
              <a:solidFill>
                <a:srgbClr val="898989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84325" name="标题 3"/>
          <p:cNvSpPr>
            <a:spLocks noGrp="1"/>
          </p:cNvSpPr>
          <p:nvPr>
            <p:ph type="title"/>
          </p:nvPr>
        </p:nvSpPr>
        <p:spPr>
          <a:xfrm>
            <a:off x="1920375" y="369097"/>
            <a:ext cx="7703719" cy="2845647"/>
          </a:xfrm>
        </p:spPr>
        <p:txBody>
          <a:bodyPr wrap="square" lIns="91416" tIns="45708" rIns="91416" bIns="45708" anchor="ctr"/>
          <a:p>
            <a:pPr marL="0" lvl="0" indent="0" algn="l" eaLnBrk="1" hangingPunct="1"/>
            <a:r>
              <a:rPr lang="zh-CN" altLang="en-US" sz="2400" dirty="0"/>
              <a:t>例题</a:t>
            </a:r>
            <a:r>
              <a:rPr lang="en-US" altLang="zh-CN" sz="2400" dirty="0"/>
              <a:t>2</a:t>
            </a:r>
            <a:r>
              <a:rPr lang="zh-CN" altLang="en-US" sz="2000" dirty="0"/>
              <a:t>如图所示，一个正方形轻体框架，边长为</a:t>
            </a:r>
            <a:r>
              <a:rPr lang="en-US" altLang="zh-CN" sz="2000" dirty="0"/>
              <a:t>a</a:t>
            </a:r>
            <a:r>
              <a:rPr lang="zh-CN" altLang="en-US" sz="2000" dirty="0"/>
              <a:t>，它的四个角处固定有</a:t>
            </a:r>
            <a:r>
              <a:rPr lang="en-US" altLang="zh-CN" sz="2000" dirty="0"/>
              <a:t>1,2,3,4</a:t>
            </a:r>
            <a:r>
              <a:rPr lang="zh-CN" altLang="en-US" sz="2000" dirty="0"/>
              <a:t>四个小球，其中球</a:t>
            </a:r>
            <a:r>
              <a:rPr lang="en-US" altLang="zh-CN" sz="2000" dirty="0"/>
              <a:t>1</a:t>
            </a:r>
            <a:r>
              <a:rPr lang="zh-CN" altLang="en-US" sz="2000" dirty="0"/>
              <a:t>质量为</a:t>
            </a:r>
            <a:r>
              <a:rPr lang="en-US" altLang="zh-CN" sz="2000" dirty="0"/>
              <a:t>8m</a:t>
            </a:r>
            <a:r>
              <a:rPr lang="zh-CN" altLang="en-US" sz="2000" dirty="0"/>
              <a:t>，球</a:t>
            </a:r>
            <a:r>
              <a:rPr lang="en-US" altLang="zh-CN" sz="2000" dirty="0"/>
              <a:t>2,3,4</a:t>
            </a:r>
            <a:r>
              <a:rPr lang="zh-CN" altLang="en-US" sz="2000" dirty="0"/>
              <a:t>质量均为</a:t>
            </a:r>
            <a:r>
              <a:rPr lang="en-US" altLang="zh-CN" sz="2000" dirty="0"/>
              <a:t>m</a:t>
            </a:r>
            <a:r>
              <a:rPr lang="zh-CN" altLang="en-US" sz="2000" dirty="0"/>
              <a:t>，以速度在水平方向做无转动的平动，现有一挡板，挡板与垂直，且与</a:t>
            </a:r>
            <a:r>
              <a:rPr lang="en-US" altLang="zh-CN" sz="2000" dirty="0"/>
              <a:t>2-3</a:t>
            </a:r>
            <a:r>
              <a:rPr lang="zh-CN" altLang="en-US" sz="2000" dirty="0"/>
              <a:t>杆的夹角为</a:t>
            </a:r>
            <a:r>
              <a:rPr lang="en-US" altLang="zh-CN" sz="2000" dirty="0"/>
              <a:t>ɑ</a:t>
            </a:r>
            <a:r>
              <a:rPr lang="zh-CN" altLang="en-US" sz="2000" dirty="0"/>
              <a:t>，在某个时刻，小球</a:t>
            </a:r>
            <a:r>
              <a:rPr lang="en-US" altLang="zh-CN" sz="2000" dirty="0"/>
              <a:t>3</a:t>
            </a:r>
            <a:r>
              <a:rPr lang="zh-CN" altLang="en-US" sz="2000" dirty="0"/>
              <a:t>与挡板碰撞，碰撞结束时球</a:t>
            </a:r>
            <a:r>
              <a:rPr lang="en-US" altLang="zh-CN" sz="2000" dirty="0"/>
              <a:t>3</a:t>
            </a:r>
            <a:r>
              <a:rPr lang="zh-CN" altLang="en-US" sz="2000" dirty="0"/>
              <a:t>在垂直与挡板的方向的分速度为</a:t>
            </a:r>
            <a:r>
              <a:rPr lang="en-US" altLang="zh-CN" sz="2000" dirty="0"/>
              <a:t>v</a:t>
            </a:r>
            <a:r>
              <a:rPr lang="zh-CN" altLang="en-US" sz="2000" dirty="0"/>
              <a:t>。，且球</a:t>
            </a:r>
            <a:r>
              <a:rPr lang="en-US" altLang="zh-CN" sz="2000" dirty="0"/>
              <a:t>3</a:t>
            </a:r>
            <a:r>
              <a:rPr lang="zh-CN" altLang="en-US" sz="2000" dirty="0"/>
              <a:t>与挡板不粘连，若使球</a:t>
            </a:r>
            <a:r>
              <a:rPr lang="en-US" altLang="zh-CN" sz="2000" dirty="0"/>
              <a:t>3</a:t>
            </a:r>
            <a:r>
              <a:rPr lang="zh-CN" altLang="en-US" sz="2000" dirty="0"/>
              <a:t>碰撞后，球</a:t>
            </a:r>
            <a:r>
              <a:rPr lang="en-US" altLang="zh-CN" sz="2000" dirty="0"/>
              <a:t>1</a:t>
            </a:r>
            <a:r>
              <a:rPr lang="zh-CN" altLang="en-US" sz="2000" dirty="0"/>
              <a:t>与球</a:t>
            </a:r>
            <a:r>
              <a:rPr lang="en-US" altLang="zh-CN" sz="2000" dirty="0"/>
              <a:t>2</a:t>
            </a:r>
            <a:r>
              <a:rPr lang="zh-CN" altLang="en-US" sz="2000" dirty="0"/>
              <a:t>同时与挡板相碰，讨论此可能性是否存在，若存在，求角</a:t>
            </a:r>
            <a:r>
              <a:rPr lang="en-US" altLang="zh-CN" sz="2000" dirty="0"/>
              <a:t>ɑ.</a:t>
            </a:r>
            <a:br>
              <a:rPr lang="zh-CN" altLang="en-US" sz="2400" dirty="0"/>
            </a:br>
            <a:endParaRPr lang="zh-CN" altLang="en-US" sz="2400" dirty="0"/>
          </a:p>
        </p:txBody>
      </p:sp>
      <p:pic>
        <p:nvPicPr>
          <p:cNvPr id="184326" name="图片 3" descr="C:\Users\taomingfu\Documents\Tencent Files\1494441475\FileRecv\商标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 flipH="1" flipV="1">
            <a:off x="10381135" y="6247666"/>
            <a:ext cx="1218883" cy="60944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27" name="图片 7" descr="QQ截图201410061154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381" y="2781469"/>
            <a:ext cx="2780576" cy="228381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482" name="燕尾形 11"/>
          <p:cNvSpPr/>
          <p:nvPr/>
        </p:nvSpPr>
        <p:spPr>
          <a:xfrm>
            <a:off x="2605996" y="2906849"/>
            <a:ext cx="791957" cy="1044303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noFill/>
          </a:ln>
        </p:spPr>
        <p:txBody>
          <a:bodyPr anchor="ctr"/>
          <a:p>
            <a:pPr lvl="0" algn="ctr" eaLnBrk="1" hangingPunct="1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48483" name="五边形 12"/>
          <p:cNvSpPr/>
          <p:nvPr/>
        </p:nvSpPr>
        <p:spPr>
          <a:xfrm>
            <a:off x="0" y="477019"/>
            <a:ext cx="3397953" cy="215844"/>
          </a:xfrm>
          <a:prstGeom prst="homePlate">
            <a:avLst>
              <a:gd name="adj" fmla="val 393566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48484" name="燕尾形 13"/>
          <p:cNvSpPr/>
          <p:nvPr/>
        </p:nvSpPr>
        <p:spPr>
          <a:xfrm>
            <a:off x="3432869" y="477019"/>
            <a:ext cx="360268" cy="215844"/>
          </a:xfrm>
          <a:prstGeom prst="chevron">
            <a:avLst>
              <a:gd name="adj" fmla="val 50042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48485" name="燕尾形 14"/>
          <p:cNvSpPr/>
          <p:nvPr/>
        </p:nvSpPr>
        <p:spPr>
          <a:xfrm>
            <a:off x="3818531" y="477019"/>
            <a:ext cx="360269" cy="215844"/>
          </a:xfrm>
          <a:prstGeom prst="chevron">
            <a:avLst>
              <a:gd name="adj" fmla="val 50042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48486" name="直接连接符 16"/>
          <p:cNvSpPr/>
          <p:nvPr/>
        </p:nvSpPr>
        <p:spPr>
          <a:xfrm>
            <a:off x="0" y="2293976"/>
            <a:ext cx="12192000" cy="1587"/>
          </a:xfrm>
          <a:prstGeom prst="line">
            <a:avLst/>
          </a:prstGeom>
          <a:ln w="381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14848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088957"/>
            <a:ext cx="10457315" cy="6919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8488" name="副标题 3"/>
          <p:cNvSpPr>
            <a:spLocks noGrp="1"/>
          </p:cNvSpPr>
          <p:nvPr>
            <p:ph type="subTitle"/>
          </p:nvPr>
        </p:nvSpPr>
        <p:spPr>
          <a:xfrm>
            <a:off x="668020" y="1430655"/>
            <a:ext cx="7006590" cy="591820"/>
          </a:xfrm>
        </p:spPr>
        <p:txBody>
          <a:bodyPr vert="horz" wrap="square" lIns="91416" tIns="45708" rIns="91416" bIns="45708" anchor="t">
            <a:spAutoFit/>
          </a:bodyPr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eaLnBrk="1" hangingPunct="1"/>
            <a:r>
              <a:rPr lang="zh-CN" altLang="en-US" sz="3600" b="1" dirty="0">
                <a:latin typeface="仿宋" charset="0"/>
                <a:ea typeface="仿宋" charset="0"/>
              </a:rPr>
              <a:t>一：</a:t>
            </a:r>
            <a:r>
              <a:rPr lang="zh-CN" altLang="en-US" sz="3600" dirty="0">
                <a:solidFill>
                  <a:srgbClr val="000000"/>
                </a:solidFill>
                <a:latin typeface="仿宋" charset="0"/>
                <a:ea typeface="仿宋" charset="0"/>
                <a:sym typeface="宋体" pitchFamily="2" charset="-122"/>
              </a:rPr>
              <a:t>微积分在力学解题中的应用</a:t>
            </a:r>
            <a:endParaRPr lang="zh-CN" altLang="en-US" sz="3600" b="1" dirty="0">
              <a:solidFill>
                <a:srgbClr val="7F7F7F"/>
              </a:solidFill>
              <a:latin typeface="仿宋" charset="0"/>
              <a:ea typeface="仿宋" charset="0"/>
            </a:endParaRPr>
          </a:p>
        </p:txBody>
      </p:sp>
      <p:pic>
        <p:nvPicPr>
          <p:cNvPr id="148489" name="图片 3" descr="C:\Users\taomingfu\Documents\Tencent Files\1494441475\FileRecv\商标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 flipV="1">
            <a:off x="10381135" y="6247666"/>
            <a:ext cx="1218883" cy="60944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737870" y="2847340"/>
            <a:ext cx="9918065" cy="2562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运动学中的应用：牵连运动、相对运动、曲线运动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静力学中的应用：求平衡位置、判断平衡性质（常与简谐振动结合） 流体力学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动力学中的应用：微分方程解动力学问题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动量</a:t>
            </a:r>
            <a:r>
              <a:rPr lang="zh-CN" altLang="en-US"/>
              <a:t>能量中的应用：连续碰撞问题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简谐运动中的应用：能量求导解稳定平衡微扰后的振动周期</a:t>
            </a: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5345" name="燕尾形 6"/>
          <p:cNvSpPr/>
          <p:nvPr/>
        </p:nvSpPr>
        <p:spPr>
          <a:xfrm>
            <a:off x="841156" y="621444"/>
            <a:ext cx="358682" cy="431688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/>
            <a:endParaRPr lang="zh-CN" altLang="en-US" dirty="0"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185346" name="燕尾形 7"/>
          <p:cNvSpPr/>
          <p:nvPr/>
        </p:nvSpPr>
        <p:spPr>
          <a:xfrm>
            <a:off x="1226819" y="621444"/>
            <a:ext cx="360268" cy="431688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/>
            <a:endParaRPr lang="zh-CN" altLang="en-US" dirty="0">
              <a:latin typeface="宋体" charset="-122"/>
              <a:ea typeface="宋体" charset="-122"/>
              <a:sym typeface="宋体" charset="-122"/>
            </a:endParaRPr>
          </a:p>
        </p:txBody>
      </p:sp>
      <p:sp>
        <p:nvSpPr>
          <p:cNvPr id="185347" name="日期占位符 4"/>
          <p:cNvSpPr/>
          <p:nvPr/>
        </p:nvSpPr>
        <p:spPr>
          <a:xfrm>
            <a:off x="609441" y="6355588"/>
            <a:ext cx="2844059" cy="36503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>
                <a:solidFill>
                  <a:srgbClr val="898989"/>
                </a:solidFill>
                <a:latin typeface="Calibri" pitchFamily="34" charset="0"/>
                <a:ea typeface="宋体" charset="-122"/>
                <a:sym typeface="宋体" charset="-122"/>
              </a:rPr>
              <a:t>*</a:t>
            </a:r>
            <a:endParaRPr lang="zh-CN" altLang="en-US" dirty="0">
              <a:solidFill>
                <a:srgbClr val="898989"/>
              </a:solidFill>
              <a:latin typeface="Calibri" pitchFamily="34" charset="0"/>
              <a:ea typeface="宋体" charset="-122"/>
              <a:sym typeface="Calibri" pitchFamily="34" charset="0"/>
            </a:endParaRPr>
          </a:p>
        </p:txBody>
      </p:sp>
      <p:sp>
        <p:nvSpPr>
          <p:cNvPr id="185348" name="灯片编号占位符 6"/>
          <p:cNvSpPr/>
          <p:nvPr/>
        </p:nvSpPr>
        <p:spPr>
          <a:xfrm>
            <a:off x="8471869" y="6696812"/>
            <a:ext cx="2844059" cy="36503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>
                <a:solidFill>
                  <a:srgbClr val="898989"/>
                </a:solidFill>
                <a:latin typeface="Calibri" pitchFamily="34" charset="0"/>
                <a:ea typeface="宋体" charset="-122"/>
                <a:sym typeface="宋体" charset="-122"/>
              </a:rPr>
              <a:t>*</a:t>
            </a:r>
            <a:endParaRPr lang="zh-CN" altLang="en-US" dirty="0">
              <a:solidFill>
                <a:srgbClr val="898989"/>
              </a:solidFill>
              <a:latin typeface="Calibri" pitchFamily="34" charset="0"/>
              <a:ea typeface="宋体" charset="-122"/>
              <a:sym typeface="Calibri" pitchFamily="34" charset="0"/>
            </a:endParaRPr>
          </a:p>
        </p:txBody>
      </p:sp>
      <p:sp>
        <p:nvSpPr>
          <p:cNvPr id="185349" name="标题 3"/>
          <p:cNvSpPr>
            <a:spLocks noGrp="1"/>
          </p:cNvSpPr>
          <p:nvPr>
            <p:ph type="title"/>
          </p:nvPr>
        </p:nvSpPr>
        <p:spPr>
          <a:xfrm>
            <a:off x="1920375" y="369097"/>
            <a:ext cx="7703719" cy="2845647"/>
          </a:xfrm>
        </p:spPr>
        <p:txBody>
          <a:bodyPr wrap="square" anchor="ctr"/>
          <a:p>
            <a:pPr lvl="0" eaLnBrk="1" hangingPunct="1"/>
            <a:r>
              <a:rPr lang="zh-CN" altLang="en-US" sz="2400" dirty="0"/>
              <a:t>例题</a:t>
            </a:r>
            <a:r>
              <a:rPr lang="en-US" altLang="x-none" sz="2400" dirty="0"/>
              <a:t>3   </a:t>
            </a:r>
            <a:r>
              <a:rPr lang="zh-CN" altLang="en-US" sz="2000" dirty="0"/>
              <a:t>证明推论题：（</a:t>
            </a:r>
            <a:r>
              <a:rPr lang="en-US" altLang="x-none" sz="2000" dirty="0"/>
              <a:t>1</a:t>
            </a:r>
            <a:r>
              <a:rPr lang="zh-CN" altLang="en-US" sz="2000" dirty="0"/>
              <a:t>）证明两质点在同一方向发生弹性碰撞，接触速度等于远离速度</a:t>
            </a:r>
            <a:br>
              <a:rPr lang="zh-CN" altLang="en-US" sz="2000" dirty="0"/>
            </a:br>
            <a:r>
              <a:rPr lang="zh-CN" altLang="en-US" sz="2000" dirty="0"/>
              <a:t>（</a:t>
            </a:r>
            <a:r>
              <a:rPr lang="en-US" altLang="x-none" sz="2000" dirty="0"/>
              <a:t>2</a:t>
            </a:r>
            <a:r>
              <a:rPr lang="zh-CN" altLang="en-US" sz="2000" dirty="0"/>
              <a:t>）推导一个平动的刚体与地面发生完全弹性碰撞，垂直于接触面方向的速度在碰撞前后的关系（假设初速度方向垂直于地面）</a:t>
            </a:r>
            <a:br>
              <a:rPr lang="zh-CN" altLang="en-US" sz="2000" dirty="0"/>
            </a:br>
            <a:r>
              <a:rPr lang="zh-CN" altLang="en-US" sz="2000" dirty="0"/>
              <a:t>（</a:t>
            </a:r>
            <a:r>
              <a:rPr lang="en-US" altLang="x-none" sz="2000" dirty="0"/>
              <a:t>3</a:t>
            </a:r>
            <a:r>
              <a:rPr lang="zh-CN" altLang="en-US" sz="2000" dirty="0"/>
              <a:t>）由（</a:t>
            </a:r>
            <a:r>
              <a:rPr lang="en-US" altLang="x-none" sz="2000" dirty="0"/>
              <a:t>1</a:t>
            </a:r>
            <a:r>
              <a:rPr lang="zh-CN" altLang="en-US" sz="2000" dirty="0"/>
              <a:t>）（</a:t>
            </a:r>
            <a:r>
              <a:rPr lang="en-US" altLang="x-none" sz="2000" dirty="0"/>
              <a:t>2</a:t>
            </a:r>
            <a:r>
              <a:rPr lang="zh-CN" altLang="en-US" sz="2000" dirty="0"/>
              <a:t>）推出一个刚体间发生完全弹性碰撞碰撞前后所满足的速度关系</a:t>
            </a:r>
            <a:r>
              <a:rPr lang="en-US" altLang="x-none" sz="2000" dirty="0"/>
              <a:t>.</a:t>
            </a:r>
            <a:br>
              <a:rPr lang="zh-CN" altLang="en-US" sz="2400" dirty="0"/>
            </a:br>
            <a:br>
              <a:rPr lang="zh-CN" altLang="en-US" sz="2400" dirty="0"/>
            </a:br>
            <a:endParaRPr lang="zh-CN" altLang="en-US" sz="2400" dirty="0"/>
          </a:p>
        </p:txBody>
      </p:sp>
      <p:pic>
        <p:nvPicPr>
          <p:cNvPr id="185350" name="图片 3" descr="C:\Users\taomingfu\Documents\Tencent Files\1494441475\FileRecv\商标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 flipH="1" flipV="1">
            <a:off x="10381135" y="6247666"/>
            <a:ext cx="1218883" cy="60944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5351" name="图片 7" descr="QQ截图201410061203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231" y="2276775"/>
            <a:ext cx="3553488" cy="194418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5650" name="燕尾形 6"/>
          <p:cNvSpPr/>
          <p:nvPr/>
        </p:nvSpPr>
        <p:spPr>
          <a:xfrm>
            <a:off x="841156" y="621444"/>
            <a:ext cx="358682" cy="431688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55651" name="燕尾形 7"/>
          <p:cNvSpPr/>
          <p:nvPr/>
        </p:nvSpPr>
        <p:spPr>
          <a:xfrm>
            <a:off x="1226819" y="621444"/>
            <a:ext cx="360268" cy="431688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55652" name="日期占位符 4"/>
          <p:cNvSpPr/>
          <p:nvPr/>
        </p:nvSpPr>
        <p:spPr>
          <a:xfrm>
            <a:off x="609441" y="6355588"/>
            <a:ext cx="2844059" cy="36503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r>
              <a:rPr lang="zh-CN" altLang="en-US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*</a:t>
            </a:r>
            <a:endParaRPr lang="zh-CN" altLang="en-US" dirty="0">
              <a:solidFill>
                <a:srgbClr val="898989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55653" name="灯片编号占位符 6"/>
          <p:cNvSpPr/>
          <p:nvPr/>
        </p:nvSpPr>
        <p:spPr>
          <a:xfrm>
            <a:off x="8471869" y="6696812"/>
            <a:ext cx="2844059" cy="36503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r>
              <a:rPr lang="zh-CN" altLang="en-US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*</a:t>
            </a:r>
            <a:endParaRPr lang="zh-CN" altLang="en-US" dirty="0">
              <a:solidFill>
                <a:srgbClr val="898989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55654" name="标题 3"/>
          <p:cNvSpPr>
            <a:spLocks noGrp="1"/>
          </p:cNvSpPr>
          <p:nvPr>
            <p:ph type="title"/>
          </p:nvPr>
        </p:nvSpPr>
        <p:spPr>
          <a:xfrm>
            <a:off x="1920375" y="369097"/>
            <a:ext cx="7703719" cy="2845647"/>
          </a:xfrm>
        </p:spPr>
        <p:txBody>
          <a:bodyPr vert="horz" wrap="square" lIns="91416" tIns="45708" rIns="91416" bIns="45708" anchor="ctr"/>
          <a:p>
            <a:pPr marL="0" lvl="0" indent="0" algn="l" eaLnBrk="1" hangingPunct="1"/>
            <a:r>
              <a:rPr lang="zh-CN" altLang="en-US" sz="2000" dirty="0"/>
              <a:t>例题</a:t>
            </a:r>
            <a:r>
              <a:rPr lang="en-US" altLang="x-none" sz="2000" dirty="0"/>
              <a:t>  </a:t>
            </a:r>
            <a:r>
              <a:rPr lang="zh-CN" altLang="en-US" sz="2000" dirty="0"/>
              <a:t>如图，</a:t>
            </a:r>
            <a:r>
              <a:rPr lang="en-US" altLang="zh-CN" sz="2000" dirty="0"/>
              <a:t>AC,BD</a:t>
            </a:r>
            <a:r>
              <a:rPr lang="zh-CN" altLang="en-US" sz="2000" dirty="0"/>
              <a:t>两杆以匀角速度</a:t>
            </a:r>
            <a:r>
              <a:rPr lang="el-GR" altLang="en-US" sz="2000" dirty="0"/>
              <a:t>ω</a:t>
            </a:r>
            <a:r>
              <a:rPr lang="zh-CN" altLang="en-US" sz="2000" dirty="0"/>
              <a:t>分别绕相距为</a:t>
            </a:r>
            <a:r>
              <a:rPr lang="en-US" altLang="zh-CN" sz="2000" dirty="0"/>
              <a:t>l</a:t>
            </a:r>
            <a:r>
              <a:rPr lang="zh-CN" altLang="en-US" sz="2000" dirty="0"/>
              <a:t>的</a:t>
            </a:r>
            <a:r>
              <a:rPr lang="en-US" altLang="zh-CN" sz="2000" dirty="0"/>
              <a:t>A,B</a:t>
            </a:r>
            <a:r>
              <a:rPr lang="zh-CN" altLang="en-US" sz="2000" dirty="0"/>
              <a:t>两固定轴在同一竖直面上转动，转动方向已在图中示出，小环</a:t>
            </a:r>
            <a:r>
              <a:rPr lang="en-US" altLang="zh-CN" sz="2000" dirty="0"/>
              <a:t>M</a:t>
            </a:r>
            <a:r>
              <a:rPr lang="zh-CN" altLang="en-US" sz="2000" dirty="0"/>
              <a:t>套在两杆上，</a:t>
            </a:r>
            <a:r>
              <a:rPr lang="en-US" altLang="zh-CN" sz="2000" dirty="0"/>
              <a:t>t=0</a:t>
            </a:r>
            <a:r>
              <a:rPr lang="zh-CN" altLang="en-US" sz="2000" dirty="0"/>
              <a:t>时，图中</a:t>
            </a:r>
            <a:r>
              <a:rPr lang="el-GR" altLang="en-US" sz="2000" dirty="0"/>
              <a:t>α</a:t>
            </a:r>
            <a:r>
              <a:rPr lang="en-US" altLang="zh-CN" sz="2000" dirty="0"/>
              <a:t>=</a:t>
            </a:r>
            <a:r>
              <a:rPr lang="el-GR" altLang="en-US" sz="2000" dirty="0"/>
              <a:t>β</a:t>
            </a:r>
            <a:r>
              <a:rPr lang="en-US" altLang="zh-CN" sz="2000" dirty="0"/>
              <a:t>=60</a:t>
            </a:r>
            <a:r>
              <a:rPr lang="zh-CN" altLang="en-US" sz="2000" dirty="0"/>
              <a:t>，试求而后任意时刻</a:t>
            </a:r>
            <a:r>
              <a:rPr lang="en-US" altLang="zh-CN" sz="2000" dirty="0"/>
              <a:t>t</a:t>
            </a:r>
            <a:r>
              <a:rPr lang="zh-CN" altLang="en-US" sz="2000" dirty="0"/>
              <a:t>（</a:t>
            </a:r>
            <a:r>
              <a:rPr lang="en-US" altLang="zh-CN" sz="2000" dirty="0"/>
              <a:t>M</a:t>
            </a:r>
            <a:r>
              <a:rPr lang="zh-CN" altLang="en-US" sz="2000" dirty="0"/>
              <a:t>未落地）</a:t>
            </a:r>
            <a:r>
              <a:rPr lang="en-US" altLang="zh-CN" sz="2000" dirty="0"/>
              <a:t>M</a:t>
            </a:r>
            <a:r>
              <a:rPr lang="zh-CN" altLang="en-US" sz="2000" dirty="0"/>
              <a:t>运动的速度大小</a:t>
            </a:r>
            <a:r>
              <a:rPr lang="en-US" altLang="zh-CN" sz="2000" dirty="0"/>
              <a:t>.</a:t>
            </a:r>
            <a:br>
              <a:rPr lang="zh-CN" altLang="en-US" sz="2400" dirty="0"/>
            </a:br>
            <a:endParaRPr lang="zh-CN" altLang="en-US" sz="2400" dirty="0"/>
          </a:p>
        </p:txBody>
      </p:sp>
      <p:pic>
        <p:nvPicPr>
          <p:cNvPr id="155655" name="图片 3" descr="C:\Users\taomingfu\Documents\Tencent Files\1494441475\FileRecv\商标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 flipH="1" flipV="1">
            <a:off x="10381135" y="6247666"/>
            <a:ext cx="1218883" cy="60944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5656" name="图片 8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531" y="2349781"/>
            <a:ext cx="3078948" cy="21028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6674" name="燕尾形 6"/>
          <p:cNvSpPr/>
          <p:nvPr/>
        </p:nvSpPr>
        <p:spPr>
          <a:xfrm>
            <a:off x="841156" y="621444"/>
            <a:ext cx="358682" cy="431688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56675" name="燕尾形 7"/>
          <p:cNvSpPr/>
          <p:nvPr/>
        </p:nvSpPr>
        <p:spPr>
          <a:xfrm>
            <a:off x="1226819" y="621444"/>
            <a:ext cx="360268" cy="431688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56676" name="日期占位符 4"/>
          <p:cNvSpPr/>
          <p:nvPr/>
        </p:nvSpPr>
        <p:spPr>
          <a:xfrm>
            <a:off x="609441" y="6355588"/>
            <a:ext cx="2844059" cy="36503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r>
              <a:rPr lang="zh-CN" altLang="en-US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*</a:t>
            </a:r>
            <a:endParaRPr lang="zh-CN" altLang="en-US" dirty="0">
              <a:solidFill>
                <a:srgbClr val="898989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56677" name="灯片编号占位符 6"/>
          <p:cNvSpPr/>
          <p:nvPr/>
        </p:nvSpPr>
        <p:spPr>
          <a:xfrm>
            <a:off x="8471869" y="6696812"/>
            <a:ext cx="2844059" cy="36503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r>
              <a:rPr lang="zh-CN" altLang="en-US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*</a:t>
            </a:r>
            <a:endParaRPr lang="zh-CN" altLang="en-US" dirty="0">
              <a:solidFill>
                <a:srgbClr val="898989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56678" name="标题 3"/>
          <p:cNvSpPr>
            <a:spLocks noGrp="1"/>
          </p:cNvSpPr>
          <p:nvPr>
            <p:ph type="title"/>
          </p:nvPr>
        </p:nvSpPr>
        <p:spPr>
          <a:xfrm>
            <a:off x="1920375" y="369097"/>
            <a:ext cx="7703719" cy="2845647"/>
          </a:xfrm>
        </p:spPr>
        <p:txBody>
          <a:bodyPr vert="horz" wrap="square" lIns="91416" tIns="45708" rIns="91416" bIns="45708" anchor="ctr"/>
          <a:p>
            <a:pPr marL="0" lvl="0" indent="0" algn="l" eaLnBrk="1" hangingPunct="1"/>
            <a:r>
              <a:rPr lang="zh-CN" altLang="en-US" sz="2000" dirty="0"/>
              <a:t>例题</a:t>
            </a:r>
            <a:r>
              <a:rPr lang="en-US" altLang="zh-CN" sz="2000" dirty="0"/>
              <a:t>2  </a:t>
            </a:r>
            <a:r>
              <a:rPr lang="zh-CN" altLang="en-US" sz="2000" dirty="0"/>
              <a:t>滑块</a:t>
            </a:r>
            <a:r>
              <a:rPr lang="en-US" altLang="zh-CN" sz="2000" dirty="0"/>
              <a:t>B </a:t>
            </a:r>
            <a:r>
              <a:rPr lang="zh-CN" altLang="en-US" sz="2000" dirty="0"/>
              <a:t>水平滑动 ，滑块</a:t>
            </a:r>
            <a:r>
              <a:rPr lang="en-US" altLang="zh-CN" sz="2000" dirty="0"/>
              <a:t>D</a:t>
            </a:r>
            <a:r>
              <a:rPr lang="zh-CN" altLang="en-US" sz="2000" dirty="0"/>
              <a:t>沿</a:t>
            </a:r>
            <a:r>
              <a:rPr lang="en-US" altLang="zh-CN" sz="2000" dirty="0"/>
              <a:t>ED</a:t>
            </a:r>
            <a:r>
              <a:rPr lang="zh-CN" altLang="en-US" sz="2000" dirty="0"/>
              <a:t>滑动，</a:t>
            </a:r>
            <a:r>
              <a:rPr lang="en-US" altLang="zh-CN" sz="2000" dirty="0"/>
              <a:t>ED</a:t>
            </a:r>
            <a:r>
              <a:rPr lang="zh-CN" altLang="en-US" sz="2000" dirty="0"/>
              <a:t>绕</a:t>
            </a:r>
            <a:r>
              <a:rPr lang="en-US" altLang="zh-CN" sz="2000" dirty="0"/>
              <a:t>E</a:t>
            </a:r>
            <a:r>
              <a:rPr lang="zh-CN" altLang="en-US" sz="2000" dirty="0"/>
              <a:t>摆动，已知</a:t>
            </a:r>
            <a:r>
              <a:rPr lang="en-US" altLang="zh-CN" sz="2000" dirty="0"/>
              <a:t>AB</a:t>
            </a:r>
            <a:r>
              <a:rPr lang="zh-CN" altLang="en-US" sz="2000" dirty="0"/>
              <a:t>角速度</a:t>
            </a:r>
            <a:r>
              <a:rPr lang="el-GR" altLang="en-US" sz="2000" dirty="0"/>
              <a:t>ω</a:t>
            </a:r>
            <a:r>
              <a:rPr lang="zh-CN" altLang="en-US" sz="2000" dirty="0"/>
              <a:t>，求</a:t>
            </a:r>
            <a:r>
              <a:rPr lang="en-US" altLang="zh-CN" sz="2000" dirty="0"/>
              <a:t>ED</a:t>
            </a:r>
            <a:r>
              <a:rPr lang="zh-CN" altLang="en-US" sz="2000" dirty="0"/>
              <a:t>角速度</a:t>
            </a:r>
            <a:r>
              <a:rPr lang="el-GR" altLang="en-US" sz="2000" dirty="0"/>
              <a:t>ω </a:t>
            </a:r>
            <a:r>
              <a:rPr lang="zh-CN" altLang="en-US" sz="2000" dirty="0"/>
              <a:t>‘，角加速度</a:t>
            </a:r>
            <a:r>
              <a:rPr lang="el-GR" altLang="en-US" sz="2000" dirty="0"/>
              <a:t>β</a:t>
            </a:r>
            <a:br>
              <a:rPr lang="en-US" altLang="zh-CN" sz="2000" dirty="0"/>
            </a:br>
            <a:r>
              <a:rPr lang="zh-CN" altLang="en-US" sz="2000" dirty="0"/>
              <a:t>已知</a:t>
            </a:r>
            <a:r>
              <a:rPr lang="en-US" altLang="zh-CN" sz="2000" dirty="0"/>
              <a:t>OA=BD=AB=r</a:t>
            </a:r>
            <a:r>
              <a:rPr lang="zh-CN" altLang="en-US" sz="2000" dirty="0"/>
              <a:t>，</a:t>
            </a:r>
            <a:r>
              <a:rPr lang="el-GR" altLang="en-US" sz="2000" dirty="0"/>
              <a:t>θ</a:t>
            </a:r>
            <a:r>
              <a:rPr lang="en-US" altLang="zh-CN" sz="2000" dirty="0"/>
              <a:t>=30</a:t>
            </a:r>
            <a:r>
              <a:rPr lang="zh-CN" altLang="en-US" sz="2000" dirty="0"/>
              <a:t>度</a:t>
            </a:r>
            <a:r>
              <a:rPr lang="en-US" altLang="zh-CN" sz="2000" dirty="0"/>
              <a:t>.</a:t>
            </a:r>
            <a:br>
              <a:rPr lang="zh-CN" altLang="en-US" sz="2400" dirty="0"/>
            </a:br>
            <a:endParaRPr lang="zh-CN" altLang="en-US" sz="2400" dirty="0"/>
          </a:p>
        </p:txBody>
      </p:sp>
      <p:pic>
        <p:nvPicPr>
          <p:cNvPr id="156679" name="图片 3" descr="C:\Users\taomingfu\Documents\Tencent Files\1494441475\FileRecv\商标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 flipH="1" flipV="1">
            <a:off x="10381135" y="6247666"/>
            <a:ext cx="1218883" cy="60944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6680" name="图片 8" descr="无标题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81" y="2205357"/>
            <a:ext cx="3461436" cy="1817214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7698" name="燕尾形 6"/>
          <p:cNvSpPr/>
          <p:nvPr/>
        </p:nvSpPr>
        <p:spPr>
          <a:xfrm>
            <a:off x="841156" y="621444"/>
            <a:ext cx="358682" cy="431688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57699" name="燕尾形 7"/>
          <p:cNvSpPr/>
          <p:nvPr/>
        </p:nvSpPr>
        <p:spPr>
          <a:xfrm>
            <a:off x="1226819" y="621444"/>
            <a:ext cx="360268" cy="431688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57700" name="日期占位符 4"/>
          <p:cNvSpPr/>
          <p:nvPr/>
        </p:nvSpPr>
        <p:spPr>
          <a:xfrm>
            <a:off x="609441" y="6355588"/>
            <a:ext cx="2844059" cy="36503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r>
              <a:rPr lang="zh-CN" altLang="en-US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*</a:t>
            </a:r>
            <a:endParaRPr lang="zh-CN" altLang="en-US" dirty="0">
              <a:solidFill>
                <a:srgbClr val="898989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57701" name="灯片编号占位符 6"/>
          <p:cNvSpPr/>
          <p:nvPr/>
        </p:nvSpPr>
        <p:spPr>
          <a:xfrm>
            <a:off x="8471869" y="6696812"/>
            <a:ext cx="2844059" cy="36503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r>
              <a:rPr lang="zh-CN" altLang="en-US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*</a:t>
            </a:r>
            <a:endParaRPr lang="zh-CN" altLang="en-US" dirty="0">
              <a:solidFill>
                <a:srgbClr val="898989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57702" name="标题 3"/>
          <p:cNvSpPr>
            <a:spLocks noGrp="1"/>
          </p:cNvSpPr>
          <p:nvPr>
            <p:ph type="title"/>
          </p:nvPr>
        </p:nvSpPr>
        <p:spPr>
          <a:xfrm>
            <a:off x="1920375" y="369097"/>
            <a:ext cx="7703719" cy="2845647"/>
          </a:xfrm>
        </p:spPr>
        <p:txBody>
          <a:bodyPr vert="horz" wrap="square" lIns="91416" tIns="45708" rIns="91416" bIns="45708" anchor="ctr"/>
          <a:p>
            <a:pPr marL="0" lvl="0" indent="0" algn="l" eaLnBrk="1" hangingPunct="1"/>
            <a:r>
              <a:rPr lang="zh-CN" altLang="en-US" sz="2000" dirty="0"/>
              <a:t>例题</a:t>
            </a:r>
            <a:r>
              <a:rPr lang="en-US" altLang="zh-CN" sz="2000" dirty="0"/>
              <a:t>3   </a:t>
            </a:r>
            <a:r>
              <a:rPr lang="zh-CN" altLang="en-US" sz="2000" dirty="0"/>
              <a:t>配气机构的曲柄</a:t>
            </a:r>
            <a:r>
              <a:rPr lang="en-US" altLang="zh-CN" sz="2000" dirty="0"/>
              <a:t>OA=r</a:t>
            </a:r>
            <a:r>
              <a:rPr lang="zh-CN" altLang="en-US" sz="2000" dirty="0"/>
              <a:t>，且</a:t>
            </a:r>
            <a:r>
              <a:rPr lang="en-US" altLang="zh-CN" sz="2000" dirty="0"/>
              <a:t>AB=6r</a:t>
            </a:r>
            <a:r>
              <a:rPr lang="zh-CN" altLang="en-US" sz="2000" dirty="0"/>
              <a:t>，</a:t>
            </a:r>
            <a:r>
              <a:rPr lang="en-US" altLang="zh-CN" sz="2000" dirty="0"/>
              <a:t>BC=3/-3r</a:t>
            </a:r>
            <a:r>
              <a:rPr lang="zh-CN" altLang="en-US" sz="2000" dirty="0"/>
              <a:t>，曲柄</a:t>
            </a:r>
            <a:r>
              <a:rPr lang="en-US" altLang="zh-CN" sz="2000" dirty="0"/>
              <a:t>OA</a:t>
            </a:r>
            <a:r>
              <a:rPr lang="zh-CN" altLang="en-US" sz="2000" dirty="0"/>
              <a:t>以角速度</a:t>
            </a:r>
            <a:r>
              <a:rPr lang="el-GR" altLang="en-US" sz="2000" dirty="0"/>
              <a:t>ω</a:t>
            </a:r>
            <a:r>
              <a:rPr lang="zh-CN" altLang="en-US" sz="2000" dirty="0"/>
              <a:t>。绕轴</a:t>
            </a:r>
            <a:r>
              <a:rPr lang="en-US" altLang="zh-CN" sz="2000" dirty="0"/>
              <a:t>O</a:t>
            </a:r>
            <a:r>
              <a:rPr lang="zh-CN" altLang="en-US" sz="2000" dirty="0"/>
              <a:t>做逆时针转动，试求滑块</a:t>
            </a:r>
            <a:r>
              <a:rPr lang="en-US" altLang="zh-CN" sz="2000" dirty="0"/>
              <a:t>C</a:t>
            </a:r>
            <a:r>
              <a:rPr lang="zh-CN" altLang="en-US" sz="2000" dirty="0"/>
              <a:t>在图示位置时的速度和加速度。设此时</a:t>
            </a:r>
            <a:r>
              <a:rPr lang="en-US" altLang="zh-CN" sz="2000" dirty="0"/>
              <a:t>AB</a:t>
            </a:r>
            <a:r>
              <a:rPr lang="zh-CN" altLang="en-US" sz="2000" dirty="0"/>
              <a:t>水平，</a:t>
            </a:r>
            <a:r>
              <a:rPr lang="en-US" altLang="zh-CN" sz="2000" dirty="0"/>
              <a:t>BC</a:t>
            </a:r>
            <a:r>
              <a:rPr lang="zh-CN" altLang="en-US" sz="2000" dirty="0"/>
              <a:t>竖直，角</a:t>
            </a:r>
            <a:r>
              <a:rPr lang="el-GR" altLang="en-US" sz="2000" dirty="0"/>
              <a:t>φ</a:t>
            </a:r>
            <a:r>
              <a:rPr lang="en-US" altLang="zh-CN" sz="2000" dirty="0"/>
              <a:t>=60.</a:t>
            </a:r>
            <a:r>
              <a:rPr lang="zh-CN" altLang="en-US" sz="2000" dirty="0"/>
              <a:t>（</a:t>
            </a:r>
            <a:r>
              <a:rPr lang="el-GR" altLang="en-US" sz="2000" dirty="0"/>
              <a:t>θ</a:t>
            </a:r>
            <a:r>
              <a:rPr lang="zh-CN" altLang="en-US" sz="2000" dirty="0"/>
              <a:t>已知）</a:t>
            </a:r>
            <a:br>
              <a:rPr lang="zh-CN" altLang="en-US" sz="2400" dirty="0"/>
            </a:br>
            <a:endParaRPr lang="zh-CN" altLang="en-US" sz="2400" dirty="0"/>
          </a:p>
        </p:txBody>
      </p:sp>
      <p:pic>
        <p:nvPicPr>
          <p:cNvPr id="157703" name="图片 3" descr="C:\Users\taomingfu\Documents\Tencent Files\1494441475\FileRecv\商标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 flipH="1" flipV="1">
            <a:off x="10381135" y="6247666"/>
            <a:ext cx="1218883" cy="60944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7704" name="Rectangle 9"/>
          <p:cNvSpPr/>
          <p:nvPr/>
        </p:nvSpPr>
        <p:spPr>
          <a:xfrm>
            <a:off x="0" y="-181987"/>
            <a:ext cx="30988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 eaLnBrk="1" hangingPunct="1"/>
            <a:endParaRPr lang="zh-CN" altLang="en-US" dirty="0"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57705" name="Picture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893"/>
            <a:ext cx="282501" cy="20632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7706" name="Rectangle 11"/>
          <p:cNvSpPr/>
          <p:nvPr/>
        </p:nvSpPr>
        <p:spPr>
          <a:xfrm>
            <a:off x="0" y="-181987"/>
            <a:ext cx="30988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 eaLnBrk="1" hangingPunct="1"/>
            <a:endParaRPr lang="zh-CN" altLang="en-US" dirty="0"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57707" name="Picture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893"/>
            <a:ext cx="282501" cy="20632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7708" name="Rectangle 13"/>
          <p:cNvSpPr/>
          <p:nvPr/>
        </p:nvSpPr>
        <p:spPr>
          <a:xfrm>
            <a:off x="0" y="-181987"/>
            <a:ext cx="30988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lvl="0" eaLnBrk="1" hangingPunct="1"/>
            <a:endParaRPr lang="zh-CN" altLang="en-US" dirty="0"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157709" name="Picture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893"/>
            <a:ext cx="98399" cy="19838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7710" name="图片 13" descr="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531" y="2492619"/>
            <a:ext cx="3075774" cy="19314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8722" name="燕尾形 6"/>
          <p:cNvSpPr/>
          <p:nvPr/>
        </p:nvSpPr>
        <p:spPr>
          <a:xfrm>
            <a:off x="841156" y="621444"/>
            <a:ext cx="358682" cy="431688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58723" name="燕尾形 7"/>
          <p:cNvSpPr/>
          <p:nvPr/>
        </p:nvSpPr>
        <p:spPr>
          <a:xfrm>
            <a:off x="1226819" y="621444"/>
            <a:ext cx="360268" cy="431688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58724" name="日期占位符 4"/>
          <p:cNvSpPr/>
          <p:nvPr/>
        </p:nvSpPr>
        <p:spPr>
          <a:xfrm>
            <a:off x="609441" y="6355588"/>
            <a:ext cx="2844059" cy="36503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r>
              <a:rPr lang="zh-CN" altLang="en-US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*</a:t>
            </a:r>
            <a:endParaRPr lang="zh-CN" altLang="en-US" dirty="0">
              <a:solidFill>
                <a:srgbClr val="898989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58725" name="灯片编号占位符 6"/>
          <p:cNvSpPr/>
          <p:nvPr/>
        </p:nvSpPr>
        <p:spPr>
          <a:xfrm>
            <a:off x="8471869" y="6696812"/>
            <a:ext cx="2844059" cy="36503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r>
              <a:rPr lang="zh-CN" altLang="en-US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*</a:t>
            </a:r>
            <a:endParaRPr lang="zh-CN" altLang="en-US" dirty="0">
              <a:solidFill>
                <a:srgbClr val="898989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58726" name="标题 3"/>
          <p:cNvSpPr>
            <a:spLocks noGrp="1"/>
          </p:cNvSpPr>
          <p:nvPr>
            <p:ph type="title"/>
          </p:nvPr>
        </p:nvSpPr>
        <p:spPr>
          <a:xfrm>
            <a:off x="1920375" y="369097"/>
            <a:ext cx="7703719" cy="2845647"/>
          </a:xfrm>
        </p:spPr>
        <p:txBody>
          <a:bodyPr vert="horz" wrap="square" lIns="91416" tIns="45708" rIns="91416" bIns="45708" anchor="ctr"/>
          <a:p>
            <a:pPr marL="0" lvl="0" indent="0" algn="l" eaLnBrk="1" hangingPunct="1"/>
            <a:r>
              <a:rPr lang="zh-CN" altLang="en-US" sz="2000" dirty="0"/>
              <a:t>例题</a:t>
            </a:r>
            <a:r>
              <a:rPr lang="en-US" altLang="x-none" sz="2000" dirty="0"/>
              <a:t> </a:t>
            </a:r>
            <a:r>
              <a:rPr lang="en-US" altLang="zh-CN" sz="2000" dirty="0"/>
              <a:t>4</a:t>
            </a:r>
            <a:r>
              <a:rPr lang="zh-CN" altLang="en-US" sz="2000" dirty="0"/>
              <a:t>一位同学沿半径为</a:t>
            </a:r>
            <a:r>
              <a:rPr lang="en-US" altLang="zh-CN" sz="2000" dirty="0"/>
              <a:t>R=30m</a:t>
            </a:r>
            <a:r>
              <a:rPr lang="zh-CN" altLang="en-US" sz="2000" dirty="0"/>
              <a:t>的圆周以恒定速度</a:t>
            </a:r>
            <a:r>
              <a:rPr lang="en-US" altLang="zh-CN" sz="2000" dirty="0"/>
              <a:t>u=</a:t>
            </a:r>
            <a:r>
              <a:rPr lang="el-GR" altLang="en-US" sz="2000" dirty="0"/>
              <a:t>π</a:t>
            </a:r>
            <a:r>
              <a:rPr lang="en-US" altLang="zh-CN" sz="2000" dirty="0"/>
              <a:t>m/s</a:t>
            </a:r>
            <a:r>
              <a:rPr lang="zh-CN" altLang="en-US" sz="2000" dirty="0"/>
              <a:t>奔跑，另一位同学从圆心出发去追赶他，追赶过程中，他们总是位于圆心和第一位同学的连线上，他的最大速度不变</a:t>
            </a:r>
            <a:r>
              <a:rPr lang="en-US" altLang="zh-CN" sz="2000" dirty="0"/>
              <a:t>v=2u</a:t>
            </a:r>
            <a:r>
              <a:rPr lang="zh-CN" altLang="en-US" sz="2000" dirty="0"/>
              <a:t>，求多久可以追上？</a:t>
            </a:r>
            <a:br>
              <a:rPr lang="zh-CN" altLang="en-US" sz="2400" dirty="0"/>
            </a:br>
            <a:endParaRPr lang="zh-CN" altLang="en-US" sz="2400" dirty="0"/>
          </a:p>
        </p:txBody>
      </p:sp>
      <p:pic>
        <p:nvPicPr>
          <p:cNvPr id="158727" name="图片 3" descr="C:\Users\taomingfu\Documents\Tencent Files\1494441475\FileRecv\商标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 flipH="1" flipV="1">
            <a:off x="10381135" y="6247666"/>
            <a:ext cx="1218883" cy="60944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9746" name="燕尾形 6"/>
          <p:cNvSpPr/>
          <p:nvPr/>
        </p:nvSpPr>
        <p:spPr>
          <a:xfrm>
            <a:off x="841156" y="621444"/>
            <a:ext cx="358682" cy="431688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59747" name="燕尾形 7"/>
          <p:cNvSpPr/>
          <p:nvPr/>
        </p:nvSpPr>
        <p:spPr>
          <a:xfrm>
            <a:off x="1226819" y="621444"/>
            <a:ext cx="360268" cy="431688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59748" name="日期占位符 4"/>
          <p:cNvSpPr/>
          <p:nvPr/>
        </p:nvSpPr>
        <p:spPr>
          <a:xfrm>
            <a:off x="609441" y="6355588"/>
            <a:ext cx="2844059" cy="36503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r>
              <a:rPr lang="zh-CN" altLang="en-US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*</a:t>
            </a:r>
            <a:endParaRPr lang="zh-CN" altLang="en-US" dirty="0">
              <a:solidFill>
                <a:srgbClr val="898989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59749" name="灯片编号占位符 6"/>
          <p:cNvSpPr/>
          <p:nvPr/>
        </p:nvSpPr>
        <p:spPr>
          <a:xfrm>
            <a:off x="8471869" y="6696812"/>
            <a:ext cx="2844059" cy="36503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r>
              <a:rPr lang="zh-CN" altLang="en-US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*</a:t>
            </a:r>
            <a:endParaRPr lang="zh-CN" altLang="en-US" dirty="0">
              <a:solidFill>
                <a:srgbClr val="898989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59750" name="标题 3"/>
          <p:cNvSpPr>
            <a:spLocks noGrp="1"/>
          </p:cNvSpPr>
          <p:nvPr>
            <p:ph type="title"/>
          </p:nvPr>
        </p:nvSpPr>
        <p:spPr>
          <a:xfrm>
            <a:off x="1920375" y="369097"/>
            <a:ext cx="7703719" cy="2845647"/>
          </a:xfrm>
        </p:spPr>
        <p:txBody>
          <a:bodyPr vert="horz" wrap="square" lIns="91416" tIns="45708" rIns="91416" bIns="45708" anchor="ctr"/>
          <a:p>
            <a:pPr marL="0" lvl="0" indent="0" algn="l" eaLnBrk="1" hangingPunct="1"/>
            <a:r>
              <a:rPr lang="zh-CN" altLang="en-US" sz="2000" dirty="0"/>
              <a:t>例题</a:t>
            </a:r>
            <a:r>
              <a:rPr lang="en-US" altLang="zh-CN" sz="2000" dirty="0"/>
              <a:t>5  </a:t>
            </a:r>
            <a:r>
              <a:rPr lang="zh-CN" altLang="en-US" sz="2000" dirty="0"/>
              <a:t>一只狼沿半径为</a:t>
            </a:r>
            <a:r>
              <a:rPr lang="en-US" altLang="zh-CN" sz="2000" dirty="0"/>
              <a:t>R</a:t>
            </a:r>
            <a:r>
              <a:rPr lang="zh-CN" altLang="en-US" sz="2000" dirty="0"/>
              <a:t>的圆形岛边缘以逆时针方向匀速跑动，如图所示，狼过</a:t>
            </a:r>
            <a:r>
              <a:rPr lang="en-US" altLang="zh-CN" sz="2000" dirty="0"/>
              <a:t>A</a:t>
            </a:r>
            <a:r>
              <a:rPr lang="zh-CN" altLang="en-US" sz="2000" dirty="0"/>
              <a:t>点时，一只猎犬以相同的速率从</a:t>
            </a:r>
            <a:r>
              <a:rPr lang="en-US" altLang="zh-CN" sz="2000" dirty="0"/>
              <a:t>O</a:t>
            </a:r>
            <a:r>
              <a:rPr lang="zh-CN" altLang="en-US" sz="2000" dirty="0"/>
              <a:t>点出发追击狼</a:t>
            </a:r>
            <a:r>
              <a:rPr lang="en-US" altLang="zh-CN" sz="2000" dirty="0"/>
              <a:t>.</a:t>
            </a:r>
            <a:r>
              <a:rPr lang="zh-CN" altLang="en-US" sz="2000" dirty="0"/>
              <a:t>若追击过程中狼，犬，</a:t>
            </a:r>
            <a:r>
              <a:rPr lang="en-US" altLang="zh-CN" sz="2000" dirty="0"/>
              <a:t>O</a:t>
            </a:r>
            <a:r>
              <a:rPr lang="zh-CN" altLang="en-US" sz="2000" dirty="0"/>
              <a:t>点始终在同一直线上，则猎犬是沿什么轨迹运动的？它在何处能追上狼？</a:t>
            </a:r>
            <a:br>
              <a:rPr lang="zh-CN" altLang="en-US" sz="2400" dirty="0"/>
            </a:br>
            <a:endParaRPr lang="zh-CN" altLang="en-US" sz="2400" dirty="0"/>
          </a:p>
        </p:txBody>
      </p:sp>
      <p:pic>
        <p:nvPicPr>
          <p:cNvPr id="159751" name="图片 3" descr="C:\Users\taomingfu\Documents\Tencent Files\1494441475\FileRecv\商标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 flipH="1" flipV="1">
            <a:off x="10381135" y="6247666"/>
            <a:ext cx="1218883" cy="60944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9752" name="图片 7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56" y="2565625"/>
            <a:ext cx="3648713" cy="229016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0770" name="燕尾形 6"/>
          <p:cNvSpPr/>
          <p:nvPr/>
        </p:nvSpPr>
        <p:spPr>
          <a:xfrm>
            <a:off x="841156" y="621444"/>
            <a:ext cx="358682" cy="431688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60771" name="燕尾形 7"/>
          <p:cNvSpPr/>
          <p:nvPr/>
        </p:nvSpPr>
        <p:spPr>
          <a:xfrm>
            <a:off x="1226819" y="621444"/>
            <a:ext cx="360268" cy="431688"/>
          </a:xfrm>
          <a:prstGeom prst="chevron">
            <a:avLst>
              <a:gd name="adj" fmla="val 50000"/>
            </a:avLst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lvl="0" algn="ctr" eaLnBrk="1" hangingPunct="1"/>
            <a:endParaRPr lang="zh-CN" altLang="en-US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sp>
        <p:nvSpPr>
          <p:cNvPr id="160772" name="日期占位符 4"/>
          <p:cNvSpPr/>
          <p:nvPr/>
        </p:nvSpPr>
        <p:spPr>
          <a:xfrm>
            <a:off x="609441" y="6355588"/>
            <a:ext cx="2844059" cy="36503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r>
              <a:rPr lang="zh-CN" altLang="en-US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*</a:t>
            </a:r>
            <a:endParaRPr lang="zh-CN" altLang="en-US" dirty="0">
              <a:solidFill>
                <a:srgbClr val="898989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60773" name="灯片编号占位符 6"/>
          <p:cNvSpPr/>
          <p:nvPr/>
        </p:nvSpPr>
        <p:spPr>
          <a:xfrm>
            <a:off x="8471869" y="6696812"/>
            <a:ext cx="2844059" cy="36503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r>
              <a:rPr lang="zh-CN" altLang="en-US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  <a:sym typeface="宋体" pitchFamily="2" charset="-122"/>
              </a:rPr>
              <a:t>*</a:t>
            </a:r>
            <a:endParaRPr lang="zh-CN" altLang="en-US" dirty="0">
              <a:solidFill>
                <a:srgbClr val="898989"/>
              </a:solidFill>
              <a:latin typeface="Calibri" pitchFamily="34" charset="0"/>
              <a:ea typeface="宋体" pitchFamily="2" charset="-122"/>
              <a:sym typeface="Calibri" pitchFamily="34" charset="0"/>
            </a:endParaRPr>
          </a:p>
        </p:txBody>
      </p:sp>
      <p:sp>
        <p:nvSpPr>
          <p:cNvPr id="160774" name="标题 3"/>
          <p:cNvSpPr>
            <a:spLocks noGrp="1"/>
          </p:cNvSpPr>
          <p:nvPr>
            <p:ph type="title"/>
          </p:nvPr>
        </p:nvSpPr>
        <p:spPr>
          <a:xfrm>
            <a:off x="1920375" y="369097"/>
            <a:ext cx="7703719" cy="2845647"/>
          </a:xfrm>
        </p:spPr>
        <p:txBody>
          <a:bodyPr vert="horz" wrap="square" lIns="91416" tIns="45708" rIns="91416" bIns="45708" anchor="ctr"/>
          <a:p>
            <a:pPr marL="0" lvl="0" indent="0" algn="l" eaLnBrk="1" hangingPunct="1"/>
            <a:r>
              <a:rPr lang="zh-CN" altLang="en-US" sz="2000" dirty="0"/>
              <a:t>例题</a:t>
            </a:r>
            <a:r>
              <a:rPr lang="en-US" altLang="zh-CN" sz="2000" dirty="0"/>
              <a:t>6</a:t>
            </a:r>
            <a:r>
              <a:rPr lang="zh-CN" altLang="en-US" sz="2000" dirty="0"/>
              <a:t>一根直径</a:t>
            </a:r>
            <a:r>
              <a:rPr lang="en-US" altLang="zh-CN" sz="2000" dirty="0"/>
              <a:t>20cm</a:t>
            </a:r>
            <a:r>
              <a:rPr lang="zh-CN" altLang="en-US" sz="2000" dirty="0"/>
              <a:t>的树干平放在水平的地上，一只懒惰的蚱蜢想跳过树干，求蚱蜢满足条件的最小离地速度（不计空气阻力）</a:t>
            </a:r>
            <a:r>
              <a:rPr lang="en-US" altLang="zh-CN" sz="2000" dirty="0"/>
              <a:t>.</a:t>
            </a:r>
            <a:br>
              <a:rPr lang="zh-CN" altLang="en-US" sz="2400" dirty="0"/>
            </a:br>
            <a:endParaRPr lang="zh-CN" altLang="en-US" sz="2400" dirty="0"/>
          </a:p>
        </p:txBody>
      </p:sp>
      <p:pic>
        <p:nvPicPr>
          <p:cNvPr id="160775" name="图片 3" descr="C:\Users\taomingfu\Documents\Tencent Files\1494441475\FileRecv\商标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 flipH="1" flipV="1">
            <a:off x="10381135" y="6247666"/>
            <a:ext cx="1218883" cy="60944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3430</Words>
  <Application>WPS 演示</Application>
  <PresentationFormat>宽屏</PresentationFormat>
  <Paragraphs>197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主讲：清华大学  孙照人</vt:lpstr>
      <vt:lpstr>大学物理类普通物理：力学篇</vt:lpstr>
      <vt:lpstr>PowerPoint 演示文稿</vt:lpstr>
      <vt:lpstr>例题  如图，AC,BD两杆以匀角速度ω分别绕相距为l的A,B两固定轴在同一竖直面上转动，转动方向已在图中示出，小环M套在两杆上，t=0时，图中α=β=60，试求而后任意时刻t（M未落地）M运动的速度大小. </vt:lpstr>
      <vt:lpstr>例题2  滑块B 水平滑动 ，滑块D沿ED滑动，ED绕E摆动，已知AB角速度ω，求ED角速度ω ‘，角加速度β 已知OA=BD=AB=r，θ=30度. </vt:lpstr>
      <vt:lpstr>例题3   配气机构的曲柄OA=r，且AB=6r，BC=3/-3r，曲柄OA以角速度ω。绕轴O做逆时针转动，试求滑块C在图示位置时的速度和加速度。设此时AB水平，BC竖直，角φ=60.（θ已知） </vt:lpstr>
      <vt:lpstr>例题 4一位同学沿半径为R=30m的圆周以恒定速度u=πm/s奔跑，另一位同学从圆心出发去追赶他，追赶过程中，他们总是位于圆心和第一位同学的连线上，他的最大速度不变v=2u，求多久可以追上？ </vt:lpstr>
      <vt:lpstr>例题5  一只狼沿半径为R的圆形岛边缘以逆时针方向匀速跑动，如图所示，狼过A点时，一只猎犬以相同的速率从O点出发追击狼.若追击过程中狼，犬，O点始终在同一直线上，则猎犬是沿什么轨迹运动的？它在何处能追上狼？ </vt:lpstr>
      <vt:lpstr>例题6一根直径20cm的树干平放在水平的地上，一只懒惰的蚱蜢想跳过树干，求蚱蜢满足条件的最小离地速度（不计空气阻力）. </vt:lpstr>
      <vt:lpstr>例题   如图，计算倒扣的半球形容器中密度为ρ的液体对容器的合力（容器半径为R,容器顶部与大气相连）  </vt:lpstr>
      <vt:lpstr>例题     一根绳跨过相距为2l的等高小轴承a，b，绳的两端各系一质量均为m的物A,B，绳上位于两轴的中点，连接一质量为m的物体C，如图，体系由静止开始释放，物体C将竖直向下运动，忽略轴承质量，摩擦，求ɑ=60度时，物体C的加速度.     </vt:lpstr>
      <vt:lpstr>例题    一质量为m的小球位于水平轨道内，轨道可以用y=cosx来表示，球的初速度为v。，球初始从x=0出发，且初速度沿x轴正向.轨道的底面光滑，而小球与轨道壁之间有摩擦，且摩擦因数为μ，求当球运动到x=π/2时球速为多少？     </vt:lpstr>
      <vt:lpstr>例题  以初速度v。，抛射角ɑ抛出物体，空气阻力与速度成正比f=kv（k已知），求最高点处物体的速度.   </vt:lpstr>
      <vt:lpstr>例题    质量为m的物体以初速v。从地面竖直上抛，设空气阻力 f=μv^2,μ为常数，求物体达到的最大高度和返回原处的速度.     </vt:lpstr>
      <vt:lpstr>例题   一质量为m，半径为r的匀质半圆柱（质心距圆心距离OC=4r/3π),斜放在粗糙的水平面上，求： （1）半圆柱在平衡位置作微摆动的周期 （2）系统的平衡位置属于哪一类平衡 </vt:lpstr>
      <vt:lpstr>例题  质量为M的均匀大球壳内有一质量为m的均匀小球，系统置于光滑水平面上.已知打球半径为R，小球半径为r，小球与球壳内壁没有摩擦。开始时两球心连线与竖直线夹角为θ0（小），二者由此位置自静止释放（t=0）确定θ随时间变化的规律，和任意时刻t时两球心的位置. </vt:lpstr>
      <vt:lpstr>例题    用长为l0和2l0的轻杆组成“手风琴”结构，如图所示，接合处为光滑铰链，中环接一轻弹簧，此时结构的形状可由杆间夹角α表征（图a），当结构下端挂上重物后，杆间夹角变为β（图b），如果在竖直方向冲击重物，振动周期将是多少？ </vt:lpstr>
      <vt:lpstr>例题   如图所示为液压机的内部结构，两管均与大气相通，平衡时两液面处于同一水平面，细管截面积为S，水平管截面积为n1S,粗管截面积为n2S，液柱长度如图所示，设液体密度为ρ，忽略液体粘滞力，求液面有微小扰动时液体的振动周期.</vt:lpstr>
      <vt:lpstr>例题     有一个平面正方形无限带点网格，每个格子边长均为r，线电荷密度为λ（大于0）.有一带电量为Q（大于0）的质量为m的粒子恰好处于一个格子的中心.若沿平面内某个方向给它微扰，使其产生平面内的小位移Δx，试求它受到的电场力的大小，并描述以后的运动。 </vt:lpstr>
      <vt:lpstr>例题    恒温矩形盒内装有理想气体，当质量为m的隔板将盒二等分时，两侧气体压强均为p0.隔板平行移动无摩擦不漏气.设两侧气体均经历准静态等温过程，隔板是面积为A的金属板，带电量为Q，矩形盒上与它平行的两块板也是金属板，面积也是A，相距为2L，固定并接地.盒的其余部分绝缘，忽略边缘效应. （1）试求隔板的平衡位置. （2）试讨论平衡的稳定性，若为稳定平衡试求其受到微扰后的振动频率. </vt:lpstr>
      <vt:lpstr>例题   长为L，宽为a，相距为d的两平行金属板组成一电容器，竖直地插入相对介电常数为εr，密度为ρ的介质液中，电容器浸入液面以下的深度可忽略不计，求下列情况下平行板间液面上升的高度.（L足够长） （1）电容器与电源始终相连，维持板间电压恒为V （2）电容器充上电量为Q的电荷后与电源断开（此问只需写出关于高x的方程即可，本题中不考虑表面张力） </vt:lpstr>
      <vt:lpstr>例题    一圆柱形小永久磁棒竖直放置，在其正上方离棒中心1m处的磁感应强度为B0，一超导圆形小线圈自远处移至磁棒正上方，与棒共轴，设线圈的半径为a，质量为m，自感为L，线圈只能上下运动， （1）求平衡时线圈离棒中心的高度z0，已知a≪z0；   （2） 求线圈受小扰动后作上下小振动的周期（用z0表示）</vt:lpstr>
      <vt:lpstr>PowerPoint 演示文稿</vt:lpstr>
      <vt:lpstr>例题   某种游乐机由大小两个圆盘组成，小圆盘绕其固定在大圆盘上 的O'以角速度ω'(相对大圆盘)旋转，大圆盘又绕中心O以ω(相对 地面)旋转，求两盘转到如图位置时P点相对地面的速度和加速度。设ω = ω ' = ω0 ， OO ' = O'P = R 。      </vt:lpstr>
      <vt:lpstr>例题   如图。圆筒A、B共轴放置，半径分别为R和 2R，另一半径为 0.5 R 的圆筒C加在A、B之间，A以ω1，B以ω2绕O旋转，ω1,ω2方向相反，且C与A、B紧 密接触，无相对滑动。 (1)求 C 相对地面与相对 B 绕一圈所需时间。 (2)小圆筒与B的接触点P相对地面与相对A的加速度各为 多少。      </vt:lpstr>
      <vt:lpstr>例题   一半径为R的大钢圈在平面内绕圈上一点P以恒定的角速度ω作逆时针方向转动，另一半径为1/3R的小钢圈在同一平面内沿大钢圈内侧作无滑动滚动，滚动方向如图所示，当大钢圈绕P点转过一周时，小钢圈相对大钢圈正好转过两周.当小钢圈运动到图示位置时，试分别求小钢圈上A,B两点的加速度.      </vt:lpstr>
      <vt:lpstr>例题   车厢沿轨道滚动，车轮半径为r，而轮缘（轮子边缘突出部分）半径为R，轮缘A点轨迹如图，求活套的宽度δ.  </vt:lpstr>
      <vt:lpstr>例题1    如图所示，两根刚性轻杆AB和BC在B端牢固粘接在一起，AB延长线于BC的夹角ɑ 为锐角，杆BC长为l，杆AB长为cosɑl。在杆的A、B和C三个点各固连一质量均为m的小球，构成一刚性系统，整个系统放在光滑水平桌面上，桌面上有一固定的光滑竖直挡板。杆AB延长线与挡板垂直，现使该系统以大小为v。方向沿AB的速度向挡板平动。在某时刻，小球C与挡板碰撞，碰撞结束时球C在垂直于挡板方向的分速度为零，且球C与挡板不粘连。若使求C碰撞后，球B先于球A与挡板相碰。求夹角ɑ 应满足什么条件。 </vt:lpstr>
      <vt:lpstr>例题2如图所示，一个正方形轻体框架，边长为a，它的四个角处固定有1,2,3,4四个小球，其中球1质量为8m，球2,3,4质量均为m，以速度在水平方向做无转动的平动，现有一挡板，挡板与垂直，且与2-3杆的夹角为ɑ，在某个时刻，小球3与挡板碰撞，碰撞结束时球3在垂直与挡板的方向的分速度为v。，且球3与挡板不粘连，若使球3碰撞后，球1与球2同时与挡板相碰，讨论此可能性是否存在，若存在，求角ɑ. </vt:lpstr>
      <vt:lpstr>例题3   证明推论题：（1）证明两质点在同一方向发生弹性碰撞，接触速度等于远离速度 （2）推导一个平动的刚体与地面发生完全弹性碰撞，垂直于接触面方向的速度在碰撞前后的关系（假设初速度方向垂直于地面） （3）由（1）（2）推出一个刚体间发生完全弹性碰撞碰撞前后所满足的速度关系.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Sunshiner.S</dc:creator>
  <cp:lastModifiedBy>Sunshiner.S</cp:lastModifiedBy>
  <cp:revision>2</cp:revision>
  <dcterms:created xsi:type="dcterms:W3CDTF">2016-08-01T10:24:47Z</dcterms:created>
  <dcterms:modified xsi:type="dcterms:W3CDTF">2016-08-01T13:24:42Z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