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sldIdLst>
    <p:sldId id="330" r:id="rId2"/>
    <p:sldId id="445" r:id="rId3"/>
    <p:sldId id="450" r:id="rId4"/>
    <p:sldId id="446" r:id="rId5"/>
    <p:sldId id="449" r:id="rId6"/>
    <p:sldId id="447" r:id="rId7"/>
    <p:sldId id="444" r:id="rId8"/>
    <p:sldId id="448" r:id="rId9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04" y="-120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1984A18C-938E-E643-8677-765C1FCBF5F2}" type="datetimeFigureOut">
              <a:rPr lang="en-US"/>
              <a:pPr>
                <a:defRPr/>
              </a:pPr>
              <a:t>6/6/19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6A5BDEFB-E093-464F-8529-E69B4A38FA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4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5BDEFB-E093-464F-8529-E69B4A38FA1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6E3DC-A684-6346-B2E3-35932A4DC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1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818B-7508-F646-89FC-76B629B448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5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74FCE-5B5F-F147-9C6C-C4F0EC4FBC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9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526A6-4D0A-1C4D-AFC7-BEFA99A66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912FA-3BB3-4C43-BF1A-67E7EC5F6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D604C-EDB2-C741-9A71-C3A93A37F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9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E3721-7279-4744-BA31-19EBCA4C9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82177-26B7-2C4C-9B20-EBFBEC999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3D198-6BF5-3C4D-8829-CD9D629A5E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6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BF9C-B486-4046-BBB5-6A70E2686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7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5BF8E-10F9-514F-93B1-3CE7A55C6E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1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5281685B-6F80-754E-8818-57D5B65580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ctrTitle"/>
          </p:nvPr>
        </p:nvSpPr>
        <p:spPr>
          <a:xfrm>
            <a:off x="0" y="3426093"/>
            <a:ext cx="10287000" cy="1323439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Arial" charset="0"/>
                <a:cs typeface="+mj-cs"/>
              </a:rPr>
              <a:t>Practice Problems for Chapter </a:t>
            </a:r>
            <a:r>
              <a:rPr lang="en-US" dirty="0" smtClean="0">
                <a:latin typeface="Arial" charset="0"/>
                <a:cs typeface="+mj-cs"/>
              </a:rPr>
              <a:t>07</a:t>
            </a:r>
            <a:r>
              <a:rPr lang="en-US" dirty="0" smtClean="0">
                <a:latin typeface="Arial" charset="0"/>
                <a:cs typeface="+mj-cs"/>
              </a:rPr>
              <a:t/>
            </a:r>
            <a:br>
              <a:rPr lang="en-US" dirty="0" smtClean="0">
                <a:latin typeface="Arial" charset="0"/>
                <a:cs typeface="+mj-cs"/>
              </a:rPr>
            </a:br>
            <a:r>
              <a:rPr lang="en-US" dirty="0" smtClean="0">
                <a:latin typeface="Arial" charset="0"/>
                <a:cs typeface="+mj-cs"/>
              </a:rPr>
              <a:t>Recurrence Relations</a:t>
            </a:r>
            <a:endParaRPr lang="en-US" dirty="0">
              <a:latin typeface="Arial" charset="0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Arial" charset="0"/>
                <a:ea typeface="MS PGothic" charset="0"/>
              </a:rPr>
              <a:t>Recurrence relations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457200" y="1684338"/>
            <a:ext cx="9563100" cy="4833937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1900" u="sng">
                <a:solidFill>
                  <a:srgbClr val="FF0000"/>
                </a:solidFill>
                <a:latin typeface="Arial" charset="0"/>
                <a:ea typeface="MS PGothic" charset="0"/>
              </a:rPr>
              <a:t>Theorem: </a:t>
            </a:r>
            <a:r>
              <a:rPr lang="en-US" altLang="zh-CN" sz="1900">
                <a:latin typeface="Arial" charset="0"/>
                <a:ea typeface="MS PGothic" charset="0"/>
              </a:rPr>
              <a:t>Let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a</a:t>
            </a:r>
            <a:r>
              <a:rPr lang="en-US" altLang="zh-CN" sz="1900" b="1" baseline="-25000">
                <a:solidFill>
                  <a:srgbClr val="008000"/>
                </a:solidFill>
                <a:latin typeface="Arial" charset="0"/>
                <a:ea typeface="MS PGothic" charset="0"/>
              </a:rPr>
              <a:t>n</a:t>
            </a: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 = c</a:t>
            </a:r>
            <a:r>
              <a:rPr lang="en-US" altLang="zh-CN" sz="1900" b="1" baseline="-25000">
                <a:solidFill>
                  <a:srgbClr val="008000"/>
                </a:solidFill>
                <a:latin typeface="Arial" charset="0"/>
                <a:ea typeface="MS PGothic" charset="0"/>
              </a:rPr>
              <a:t>1</a:t>
            </a: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 a</a:t>
            </a:r>
            <a:r>
              <a:rPr lang="en-US" altLang="zh-CN" sz="1900" b="1" baseline="-25000">
                <a:solidFill>
                  <a:srgbClr val="008000"/>
                </a:solidFill>
                <a:latin typeface="Arial" charset="0"/>
                <a:ea typeface="MS PGothic" charset="0"/>
              </a:rPr>
              <a:t>n-1 </a:t>
            </a: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 + c</a:t>
            </a:r>
            <a:r>
              <a:rPr lang="en-US" altLang="zh-CN" sz="1900" b="1" baseline="-25000">
                <a:solidFill>
                  <a:srgbClr val="008000"/>
                </a:solidFill>
                <a:latin typeface="Arial" charset="0"/>
                <a:ea typeface="MS PGothic" charset="0"/>
              </a:rPr>
              <a:t>2 </a:t>
            </a: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a</a:t>
            </a:r>
            <a:r>
              <a:rPr lang="en-US" altLang="zh-CN" sz="1900" b="1" baseline="-25000">
                <a:solidFill>
                  <a:srgbClr val="008000"/>
                </a:solidFill>
                <a:latin typeface="Arial" charset="0"/>
                <a:ea typeface="MS PGothic" charset="0"/>
              </a:rPr>
              <a:t>n-2</a:t>
            </a:r>
            <a:r>
              <a:rPr lang="en-US" altLang="zh-CN" sz="1900" b="1">
                <a:solidFill>
                  <a:srgbClr val="008000"/>
                </a:solidFill>
                <a:latin typeface="Arial" charset="0"/>
                <a:ea typeface="MS PGothic" charset="0"/>
              </a:rPr>
              <a:t>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1900" i="1">
                <a:solidFill>
                  <a:srgbClr val="FF0000"/>
                </a:solidFill>
                <a:latin typeface="Arial" charset="0"/>
                <a:ea typeface="MS PGothic" charset="0"/>
              </a:rPr>
              <a:t>be a second order linear homogeneous recurrence relation with constant coefficients.</a:t>
            </a:r>
          </a:p>
          <a:p>
            <a:pPr lvl="1">
              <a:lnSpc>
                <a:spcPct val="90000"/>
              </a:lnSpc>
              <a:buFont typeface="Wingdings" charset="0"/>
              <a:buChar char="v"/>
            </a:pPr>
            <a:r>
              <a:rPr lang="en-US" altLang="zh-CN" sz="1900">
                <a:latin typeface="Arial" charset="0"/>
                <a:ea typeface="MS PGothic" charset="0"/>
              </a:rPr>
              <a:t>If S and T are solution a</a:t>
            </a:r>
            <a:r>
              <a:rPr lang="en-US" altLang="zh-CN" sz="1900" baseline="-25000">
                <a:latin typeface="Arial" charset="0"/>
                <a:ea typeface="MS PGothic" charset="0"/>
              </a:rPr>
              <a:t>n</a:t>
            </a:r>
            <a:r>
              <a:rPr lang="en-US" altLang="zh-CN" sz="1900">
                <a:latin typeface="Arial" charset="0"/>
                <a:ea typeface="MS PGothic" charset="0"/>
              </a:rPr>
              <a:t> , then 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U = bS + dT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1900">
                <a:latin typeface="Arial" charset="0"/>
                <a:ea typeface="MS PGothic" charset="0"/>
              </a:rPr>
              <a:t>Is also a solution a</a:t>
            </a:r>
            <a:r>
              <a:rPr lang="en-US" altLang="zh-CN" sz="1900" baseline="-25000">
                <a:latin typeface="Arial" charset="0"/>
                <a:ea typeface="MS PGothic" charset="0"/>
              </a:rPr>
              <a:t>n</a:t>
            </a:r>
            <a:r>
              <a:rPr lang="en-US" altLang="zh-CN" sz="1900">
                <a:latin typeface="Arial" charset="0"/>
                <a:ea typeface="MS PGothic" charset="0"/>
              </a:rPr>
              <a:t> .</a:t>
            </a:r>
          </a:p>
          <a:p>
            <a:pPr lvl="1">
              <a:lnSpc>
                <a:spcPct val="90000"/>
              </a:lnSpc>
              <a:buFont typeface="Wingdings" charset="0"/>
              <a:buChar char="v"/>
            </a:pPr>
            <a:r>
              <a:rPr lang="en-US" altLang="zh-CN" sz="1900">
                <a:latin typeface="Arial" charset="0"/>
                <a:ea typeface="MS PGothic" charset="0"/>
              </a:rPr>
              <a:t>If 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1</a:t>
            </a:r>
            <a:r>
              <a:rPr lang="en-US" altLang="zh-CN" sz="1900">
                <a:latin typeface="Arial" charset="0"/>
                <a:ea typeface="MS PGothic" charset="0"/>
              </a:rPr>
              <a:t> and 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2</a:t>
            </a:r>
            <a:r>
              <a:rPr lang="en-US" altLang="zh-CN" sz="1900">
                <a:latin typeface="Arial" charset="0"/>
                <a:ea typeface="MS PGothic" charset="0"/>
              </a:rPr>
              <a:t> are solutions of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1900">
                <a:latin typeface="Arial" charset="0"/>
                <a:ea typeface="MS PGothic" charset="0"/>
              </a:rPr>
              <a:t>       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t</a:t>
            </a:r>
            <a:r>
              <a:rPr lang="en-US" altLang="zh-CN" sz="1900" baseline="30000">
                <a:solidFill>
                  <a:srgbClr val="660066"/>
                </a:solidFill>
                <a:latin typeface="Arial" charset="0"/>
                <a:ea typeface="MS PGothic" charset="0"/>
              </a:rPr>
              <a:t>2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+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1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t +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2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= 0, 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zh-CN" sz="1900">
                <a:latin typeface="Arial" charset="0"/>
                <a:ea typeface="MS PGothic" charset="0"/>
              </a:rPr>
              <a:t>       then the sequence  r</a:t>
            </a:r>
            <a:r>
              <a:rPr lang="en-US" altLang="zh-CN" sz="1900" baseline="30000">
                <a:latin typeface="Arial" charset="0"/>
                <a:ea typeface="MS PGothic" charset="0"/>
              </a:rPr>
              <a:t>n</a:t>
            </a:r>
            <a:r>
              <a:rPr lang="en-US" altLang="zh-CN" sz="1900">
                <a:latin typeface="Arial" charset="0"/>
                <a:ea typeface="MS PGothic" charset="0"/>
              </a:rPr>
              <a:t>, n = 0, 1, … is a solution of a</a:t>
            </a:r>
            <a:r>
              <a:rPr lang="en-US" altLang="zh-CN" sz="1900" baseline="-25000">
                <a:latin typeface="Arial" charset="0"/>
                <a:ea typeface="MS PGothic" charset="0"/>
              </a:rPr>
              <a:t>n.</a:t>
            </a:r>
            <a:endParaRPr lang="en-US" altLang="zh-CN" sz="1900">
              <a:latin typeface="Arial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Wingdings" charset="0"/>
              <a:buChar char="v"/>
            </a:pPr>
            <a:r>
              <a:rPr lang="en-US" altLang="zh-CN" sz="1900">
                <a:latin typeface="Arial" charset="0"/>
                <a:ea typeface="MS PGothic" charset="0"/>
              </a:rPr>
              <a:t>If a is a sequence defined by a</a:t>
            </a:r>
            <a:r>
              <a:rPr lang="en-US" altLang="zh-CN" sz="1900" baseline="-25000">
                <a:latin typeface="Arial" charset="0"/>
                <a:ea typeface="MS PGothic" charset="0"/>
              </a:rPr>
              <a:t>n</a:t>
            </a:r>
            <a:endParaRPr lang="en-US" altLang="zh-CN" sz="1900">
              <a:latin typeface="Arial" charset="0"/>
              <a:ea typeface="MS PGothic" charset="0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a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0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=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0	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and a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1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=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1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</a:t>
            </a:r>
          </a:p>
          <a:p>
            <a:pPr lvl="1">
              <a:lnSpc>
                <a:spcPct val="90000"/>
              </a:lnSpc>
              <a:buFont typeface="Wingdings" charset="0"/>
              <a:buChar char="v"/>
            </a:pPr>
            <a:r>
              <a:rPr lang="en-US" altLang="zh-CN" sz="1900">
                <a:latin typeface="Arial" charset="0"/>
                <a:ea typeface="MS PGothic" charset="0"/>
              </a:rPr>
              <a:t>And 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1 </a:t>
            </a:r>
            <a:r>
              <a:rPr lang="en-US" altLang="zh-CN" sz="1900">
                <a:latin typeface="Arial" charset="0"/>
                <a:ea typeface="MS PGothic" charset="0"/>
              </a:rPr>
              <a:t>and 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2  </a:t>
            </a:r>
            <a:r>
              <a:rPr lang="en-US" altLang="zh-CN" sz="1900">
                <a:latin typeface="Arial" charset="0"/>
                <a:ea typeface="MS PGothic" charset="0"/>
              </a:rPr>
              <a:t> are roots of 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t</a:t>
            </a:r>
            <a:r>
              <a:rPr lang="en-US" altLang="zh-CN" sz="1900" baseline="30000">
                <a:solidFill>
                  <a:srgbClr val="660066"/>
                </a:solidFill>
                <a:latin typeface="Arial" charset="0"/>
                <a:ea typeface="MS PGothic" charset="0"/>
              </a:rPr>
              <a:t>2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+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1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t + c</a:t>
            </a:r>
            <a:r>
              <a:rPr lang="en-US" altLang="zh-CN" sz="1900" baseline="-25000">
                <a:solidFill>
                  <a:srgbClr val="660066"/>
                </a:solidFill>
                <a:latin typeface="Arial" charset="0"/>
                <a:ea typeface="MS PGothic" charset="0"/>
              </a:rPr>
              <a:t>2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= 0 </a:t>
            </a:r>
            <a:r>
              <a:rPr lang="en-US" altLang="zh-CN" sz="1900">
                <a:solidFill>
                  <a:schemeClr val="tx1"/>
                </a:solidFill>
                <a:latin typeface="Arial" charset="0"/>
                <a:ea typeface="MS PGothic" charset="0"/>
              </a:rPr>
              <a:t>with </a:t>
            </a:r>
            <a:r>
              <a:rPr lang="en-US" altLang="zh-CN" sz="1900">
                <a:latin typeface="Arial" charset="0"/>
                <a:ea typeface="MS PGothic" charset="0"/>
              </a:rPr>
              <a:t>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1 </a:t>
            </a:r>
            <a:r>
              <a:rPr lang="en-US" altLang="zh-CN" sz="1900">
                <a:latin typeface="Arial" charset="0"/>
                <a:ea typeface="MS PGothic" charset="0"/>
              </a:rPr>
              <a:t>≠ r</a:t>
            </a:r>
            <a:r>
              <a:rPr lang="en-US" altLang="zh-CN" sz="1900" baseline="-25000">
                <a:latin typeface="Arial" charset="0"/>
                <a:ea typeface="MS PGothic" charset="0"/>
              </a:rPr>
              <a:t>2 </a:t>
            </a:r>
            <a:r>
              <a:rPr lang="en-US" altLang="zh-CN" sz="1900">
                <a:latin typeface="Arial" charset="0"/>
                <a:ea typeface="MS PGothic" charset="0"/>
              </a:rPr>
              <a:t>, then there exist constant b and d such that</a:t>
            </a:r>
            <a:r>
              <a:rPr lang="en-US" altLang="zh-CN" sz="1900" baseline="-25000">
                <a:latin typeface="Arial" charset="0"/>
                <a:ea typeface="MS PGothic" charset="0"/>
              </a:rPr>
              <a:t> </a:t>
            </a:r>
            <a:r>
              <a:rPr lang="en-US" altLang="zh-CN" sz="1900">
                <a:solidFill>
                  <a:srgbClr val="660066"/>
                </a:solidFill>
                <a:latin typeface="Arial" charset="0"/>
                <a:ea typeface="MS PGothic" charset="0"/>
              </a:rPr>
              <a:t> </a:t>
            </a:r>
            <a:r>
              <a:rPr lang="en-US" altLang="zh-CN" sz="1900">
                <a:latin typeface="Arial" charset="0"/>
                <a:ea typeface="MS PGothic" charset="0"/>
              </a:rPr>
              <a:t>]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altLang="zh-CN" sz="1900" b="1">
                <a:solidFill>
                  <a:srgbClr val="FF0000"/>
                </a:solidFill>
                <a:latin typeface="Arial" charset="0"/>
                <a:ea typeface="MS PGothic" charset="0"/>
              </a:rPr>
              <a:t>         a</a:t>
            </a:r>
            <a:r>
              <a:rPr lang="en-US" altLang="zh-CN" sz="1900" b="1" baseline="-25000">
                <a:solidFill>
                  <a:srgbClr val="FF0000"/>
                </a:solidFill>
                <a:latin typeface="Arial" charset="0"/>
                <a:ea typeface="MS PGothic" charset="0"/>
              </a:rPr>
              <a:t>n</a:t>
            </a:r>
            <a:r>
              <a:rPr lang="en-US" altLang="zh-CN" sz="1900" b="1">
                <a:solidFill>
                  <a:srgbClr val="FF0000"/>
                </a:solidFill>
                <a:latin typeface="Arial" charset="0"/>
                <a:ea typeface="MS PGothic" charset="0"/>
              </a:rPr>
              <a:t> = br</a:t>
            </a:r>
            <a:r>
              <a:rPr lang="en-US" altLang="zh-CN" sz="1900" b="1" baseline="-25000">
                <a:solidFill>
                  <a:srgbClr val="FF0000"/>
                </a:solidFill>
                <a:latin typeface="Arial" charset="0"/>
                <a:ea typeface="MS PGothic" charset="0"/>
              </a:rPr>
              <a:t>1</a:t>
            </a:r>
            <a:r>
              <a:rPr lang="en-US" altLang="zh-CN" sz="1900" b="1" baseline="30000">
                <a:solidFill>
                  <a:srgbClr val="FF0000"/>
                </a:solidFill>
                <a:latin typeface="Arial" charset="0"/>
                <a:ea typeface="MS PGothic" charset="0"/>
              </a:rPr>
              <a:t>n </a:t>
            </a:r>
            <a:r>
              <a:rPr lang="en-US" altLang="zh-CN" sz="1900" b="1">
                <a:solidFill>
                  <a:srgbClr val="FF0000"/>
                </a:solidFill>
                <a:latin typeface="Arial" charset="0"/>
                <a:ea typeface="MS PGothic" charset="0"/>
              </a:rPr>
              <a:t>+ dr</a:t>
            </a:r>
            <a:r>
              <a:rPr lang="en-US" altLang="zh-CN" sz="1900" b="1" baseline="-25000">
                <a:solidFill>
                  <a:srgbClr val="FF0000"/>
                </a:solidFill>
                <a:latin typeface="Arial" charset="0"/>
                <a:ea typeface="MS PGothic" charset="0"/>
              </a:rPr>
              <a:t>2</a:t>
            </a:r>
            <a:r>
              <a:rPr lang="en-US" altLang="zh-CN" sz="1900" b="1" baseline="30000">
                <a:solidFill>
                  <a:srgbClr val="FF0000"/>
                </a:solidFill>
                <a:latin typeface="Arial" charset="0"/>
                <a:ea typeface="MS PGothic" charset="0"/>
              </a:rPr>
              <a:t>n</a:t>
            </a:r>
            <a:r>
              <a:rPr lang="en-US" altLang="zh-CN" sz="1900" baseline="30000">
                <a:latin typeface="Arial" charset="0"/>
                <a:ea typeface="MS PGothic" charset="0"/>
              </a:rPr>
              <a:t>  		  </a:t>
            </a:r>
            <a:r>
              <a:rPr lang="en-US" altLang="zh-CN" sz="1900">
                <a:latin typeface="Arial" charset="0"/>
                <a:ea typeface="MS PGothic" charset="0"/>
              </a:rPr>
              <a:t>  n = 0, 1, …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E926BDF5-0408-944E-B7E6-B36CA10AD37F}" type="slidenum">
              <a:rPr lang="en-US" altLang="zh-CN" sz="14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2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Arial" charset="0"/>
                <a:ea typeface="MS PGothic" charset="0"/>
              </a:rPr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76400"/>
            <a:ext cx="9258300" cy="4672013"/>
          </a:xfrm>
        </p:spPr>
        <p:txBody>
          <a:bodyPr/>
          <a:lstStyle/>
          <a:p>
            <a:pPr>
              <a:defRPr/>
            </a:pPr>
            <a:r>
              <a:rPr lang="en-US" sz="2400" b="1" u="sng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Theorem: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Let 			a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n-1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+ c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2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a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n-2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.  </a:t>
            </a:r>
            <a:endParaRPr lang="en-US" sz="2400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Be a </a:t>
            </a:r>
            <a:r>
              <a:rPr lang="en-US" sz="2400" i="1" dirty="0" smtClean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second-order linear homogeneous recurrence relation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with constant coefficients.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Let a be the sequence satisfying a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n 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and </a:t>
            </a:r>
          </a:p>
          <a:p>
            <a:pPr marL="0" indent="0" algn="ctr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	a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0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c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0		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a</a:t>
            </a:r>
            <a:r>
              <a:rPr lang="en-US" sz="2400" baseline="-25000" dirty="0" smtClean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If both roots of </a:t>
            </a:r>
          </a:p>
          <a:p>
            <a:pPr marL="0" indent="0" algn="ctr">
              <a:buFontTx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400" b="1" baseline="30000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2  </a:t>
            </a:r>
            <a:r>
              <a:rPr lang="en-US" sz="2400" b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- c</a:t>
            </a:r>
            <a:r>
              <a:rPr lang="en-US" sz="2400" b="1" baseline="-25000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  - c</a:t>
            </a:r>
            <a:r>
              <a:rPr lang="en-US" sz="2400" b="1" baseline="-250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2 </a:t>
            </a:r>
            <a:r>
              <a:rPr lang="en-US" sz="2400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 = 0 </a:t>
            </a:r>
            <a:endParaRPr lang="en-US" sz="2400" b="1" dirty="0" smtClean="0">
              <a:solidFill>
                <a:srgbClr val="FF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smtClean="0">
                <a:ea typeface="ＭＳ Ｐゴシック" charset="0"/>
                <a:cs typeface="ＭＳ Ｐゴシック" charset="0"/>
              </a:rPr>
              <a:t>Are equal to r, then there exist constants b and d such that </a:t>
            </a:r>
          </a:p>
          <a:p>
            <a:pPr marL="0" indent="0" algn="ctr">
              <a:buFontTx/>
              <a:buNone/>
              <a:defRPr/>
            </a:pPr>
            <a:r>
              <a:rPr lang="en-US" sz="2400" b="1" dirty="0" smtClean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a</a:t>
            </a:r>
            <a:r>
              <a:rPr lang="en-US" sz="2400" b="1" baseline="-25000" dirty="0" smtClean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n </a:t>
            </a:r>
            <a:r>
              <a:rPr lang="en-US" sz="2400" b="1" dirty="0" smtClean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= </a:t>
            </a:r>
            <a:r>
              <a:rPr lang="en-US" sz="2400" b="1" dirty="0" err="1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br</a:t>
            </a:r>
            <a:r>
              <a:rPr lang="en-US" sz="2400" b="1" baseline="30000" dirty="0" err="1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n</a:t>
            </a:r>
            <a:r>
              <a:rPr lang="en-US" sz="2400" b="1" baseline="3000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 + </a:t>
            </a:r>
            <a:r>
              <a:rPr lang="en-US" sz="2400" b="1" dirty="0" err="1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dnr</a:t>
            </a:r>
            <a:r>
              <a:rPr lang="en-US" sz="2400" b="1" baseline="30000" dirty="0" err="1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n</a:t>
            </a:r>
            <a:r>
              <a:rPr lang="en-US" sz="2400" b="1" baseline="30000" dirty="0">
                <a:solidFill>
                  <a:srgbClr val="8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, 	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=0, 1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,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,,,,</a:t>
            </a:r>
            <a:r>
              <a:rPr lang="en-US" sz="2400" dirty="0" smtClean="0">
                <a:ea typeface="ＭＳ Ｐゴシック" charset="0"/>
                <a:cs typeface="ＭＳ Ｐゴシック" charset="0"/>
              </a:rPr>
              <a:t>, v  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AFA2F17-A51D-D240-BCD1-DAF3FB665A2E}" type="slidenum">
              <a:rPr lang="en-US" altLang="zh-CN" sz="14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72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Arial" charset="0"/>
                <a:ea typeface="MS PGothic" charset="0"/>
              </a:rPr>
              <a:t>Recurrence relations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9258300" cy="4228849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altLang="zh-CN" b="1" u="sng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Exercise 1</a:t>
            </a:r>
            <a:r>
              <a:rPr lang="en-US" altLang="zh-CN" b="1" u="sng" dirty="0">
                <a:solidFill>
                  <a:schemeClr val="tx1"/>
                </a:solidFill>
                <a:latin typeface="Arial" charset="0"/>
                <a:ea typeface="MS PGothic" charset="0"/>
              </a:rPr>
              <a:t>: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Find an explicit formula for </a:t>
            </a:r>
            <a:r>
              <a:rPr lang="en-US" altLang="zh-CN" i="1" dirty="0">
                <a:solidFill>
                  <a:srgbClr val="FF0000"/>
                </a:solidFill>
                <a:latin typeface="Arial" charset="0"/>
                <a:ea typeface="MS PGothic" charset="0"/>
              </a:rPr>
              <a:t>the Fibonacci sequence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The Fibonacci sequence is defined by the linear homogeneous, second-order recurrence relation	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	</a:t>
            </a:r>
            <a:r>
              <a:rPr lang="en-US" altLang="zh-CN" dirty="0" smtClean="0">
                <a:latin typeface="Arial" charset="0"/>
                <a:ea typeface="MS PGothic" charset="0"/>
              </a:rPr>
              <a:t> </a:t>
            </a:r>
            <a:r>
              <a:rPr lang="en-US" altLang="zh-CN" dirty="0" err="1">
                <a:latin typeface="Arial" charset="0"/>
                <a:ea typeface="MS PGothic" charset="0"/>
              </a:rPr>
              <a:t>f</a:t>
            </a:r>
            <a:r>
              <a:rPr lang="en-US" altLang="zh-CN" baseline="-25000" dirty="0" err="1">
                <a:latin typeface="Arial" charset="0"/>
                <a:ea typeface="MS PGothic" charset="0"/>
              </a:rPr>
              <a:t>n</a:t>
            </a:r>
            <a:r>
              <a:rPr lang="en-US" altLang="zh-CN" dirty="0">
                <a:latin typeface="Arial" charset="0"/>
                <a:ea typeface="MS PGothic" charset="0"/>
              </a:rPr>
              <a:t> -  f</a:t>
            </a:r>
            <a:r>
              <a:rPr lang="en-US" altLang="zh-CN" baseline="-25000" dirty="0">
                <a:latin typeface="Arial" charset="0"/>
                <a:ea typeface="MS PGothic" charset="0"/>
              </a:rPr>
              <a:t>n-1 </a:t>
            </a:r>
            <a:r>
              <a:rPr lang="en-US" altLang="zh-CN" dirty="0">
                <a:latin typeface="Arial" charset="0"/>
                <a:ea typeface="MS PGothic" charset="0"/>
              </a:rPr>
              <a:t> - f</a:t>
            </a:r>
            <a:r>
              <a:rPr lang="en-US" altLang="zh-CN" baseline="-25000" dirty="0">
                <a:latin typeface="Arial" charset="0"/>
                <a:ea typeface="MS PGothic" charset="0"/>
              </a:rPr>
              <a:t> n-2 </a:t>
            </a:r>
            <a:r>
              <a:rPr lang="en-US" altLang="zh-CN" dirty="0">
                <a:latin typeface="Arial" charset="0"/>
                <a:ea typeface="MS PGothic" charset="0"/>
              </a:rPr>
              <a:t>= 0</a:t>
            </a:r>
            <a:r>
              <a:rPr lang="en-US" altLang="zh-CN" baseline="-25000" dirty="0">
                <a:latin typeface="Arial" charset="0"/>
                <a:ea typeface="MS PGothic" charset="0"/>
              </a:rPr>
              <a:t>   </a:t>
            </a:r>
            <a:r>
              <a:rPr lang="en-US" altLang="zh-CN" dirty="0">
                <a:latin typeface="Arial" charset="0"/>
                <a:ea typeface="MS PGothic" charset="0"/>
              </a:rPr>
              <a:t> </a:t>
            </a:r>
            <a:r>
              <a:rPr lang="en-US" altLang="zh-CN" dirty="0" smtClean="0">
                <a:latin typeface="Arial" charset="0"/>
                <a:ea typeface="MS PGothic" charset="0"/>
              </a:rPr>
              <a:t>		for </a:t>
            </a:r>
            <a:r>
              <a:rPr lang="en-US" altLang="zh-CN" dirty="0">
                <a:latin typeface="Arial" charset="0"/>
                <a:ea typeface="MS PGothic" charset="0"/>
              </a:rPr>
              <a:t>n ≥ 3 </a:t>
            </a:r>
          </a:p>
          <a:p>
            <a:pPr>
              <a:buFontTx/>
              <a:buNone/>
            </a:pPr>
            <a:r>
              <a:rPr lang="en-US" altLang="zh-CN" dirty="0" smtClean="0">
                <a:latin typeface="Arial" charset="0"/>
                <a:ea typeface="MS PGothic" charset="0"/>
              </a:rPr>
              <a:t>And the initial conditions		 </a:t>
            </a:r>
          </a:p>
          <a:p>
            <a:pPr algn="ctr">
              <a:buFontTx/>
              <a:buNone/>
            </a:pPr>
            <a:r>
              <a:rPr lang="en-US" altLang="zh-CN" dirty="0" smtClean="0">
                <a:latin typeface="Arial" charset="0"/>
                <a:ea typeface="MS PGothic" charset="0"/>
              </a:rPr>
              <a:t> f</a:t>
            </a:r>
            <a:r>
              <a:rPr lang="en-US" altLang="zh-CN" baseline="-25000" dirty="0" smtClean="0">
                <a:latin typeface="Arial" charset="0"/>
                <a:ea typeface="MS PGothic" charset="0"/>
              </a:rPr>
              <a:t>1</a:t>
            </a:r>
            <a:r>
              <a:rPr lang="en-US" altLang="zh-CN" dirty="0" smtClean="0">
                <a:latin typeface="Arial" charset="0"/>
                <a:ea typeface="MS PGothic" charset="0"/>
              </a:rPr>
              <a:t> = 1, 		f</a:t>
            </a:r>
            <a:r>
              <a:rPr lang="en-US" altLang="zh-CN" baseline="-25000" dirty="0" smtClean="0">
                <a:latin typeface="Arial" charset="0"/>
                <a:ea typeface="MS PGothic" charset="0"/>
              </a:rPr>
              <a:t>2</a:t>
            </a:r>
            <a:r>
              <a:rPr lang="en-US" altLang="zh-CN" dirty="0" smtClean="0">
                <a:latin typeface="Arial" charset="0"/>
                <a:ea typeface="MS PGothic" charset="0"/>
              </a:rPr>
              <a:t> = 1</a:t>
            </a:r>
            <a:r>
              <a:rPr lang="en-US" altLang="zh-CN" baseline="-25000" dirty="0" smtClean="0">
                <a:latin typeface="Arial" charset="0"/>
                <a:ea typeface="MS PGothic" charset="0"/>
              </a:rPr>
              <a:t>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2E5A1819-5497-BC4D-9E2C-3FC0ECEBA40F}" type="slidenum">
              <a:rPr lang="en-US" altLang="zh-CN" sz="14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0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Arial" charset="0"/>
                <a:ea typeface="MS PGothic" charset="0"/>
              </a:rPr>
              <a:t>Recurrence relations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19100" y="1728954"/>
            <a:ext cx="9525000" cy="5281446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2800" b="1" u="sng" dirty="0">
                <a:solidFill>
                  <a:srgbClr val="800000"/>
                </a:solidFill>
                <a:latin typeface="Arial" charset="0"/>
                <a:ea typeface="MS PGothic" charset="0"/>
              </a:rPr>
              <a:t>Definition: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MS PGothic" charset="0"/>
              </a:rPr>
              <a:t>A </a:t>
            </a:r>
            <a:r>
              <a:rPr lang="en-US" altLang="zh-CN" sz="2800" i="1" dirty="0">
                <a:solidFill>
                  <a:srgbClr val="FF0000"/>
                </a:solidFill>
                <a:latin typeface="Arial" charset="0"/>
                <a:ea typeface="MS PGothic" charset="0"/>
              </a:rPr>
              <a:t>linear homogeneous recurrence relation of order k </a:t>
            </a: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MS PGothic" charset="0"/>
              </a:rPr>
              <a:t>with constant coefficients is a recurrence relation of the form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0090"/>
                </a:solidFill>
                <a:latin typeface="Arial" charset="0"/>
                <a:ea typeface="MS PGothic" charset="0"/>
              </a:rPr>
              <a:t>An = C1 An-1 + C2 An-2 + … + </a:t>
            </a:r>
            <a:r>
              <a:rPr lang="en-US" altLang="zh-CN" sz="2800" dirty="0" err="1">
                <a:solidFill>
                  <a:srgbClr val="000090"/>
                </a:solidFill>
                <a:latin typeface="Arial" charset="0"/>
                <a:ea typeface="MS PGothic" charset="0"/>
              </a:rPr>
              <a:t>Ck</a:t>
            </a:r>
            <a:r>
              <a:rPr lang="en-US" altLang="zh-CN" sz="2800" dirty="0">
                <a:solidFill>
                  <a:srgbClr val="000090"/>
                </a:solidFill>
                <a:latin typeface="Arial" charset="0"/>
                <a:ea typeface="MS PGothic" charset="0"/>
              </a:rPr>
              <a:t> An-k, 	</a:t>
            </a:r>
            <a:r>
              <a:rPr lang="en-US" altLang="zh-CN" sz="2800" dirty="0" err="1">
                <a:solidFill>
                  <a:srgbClr val="000090"/>
                </a:solidFill>
                <a:latin typeface="Arial" charset="0"/>
                <a:ea typeface="MS PGothic" charset="0"/>
              </a:rPr>
              <a:t>Ck</a:t>
            </a:r>
            <a:r>
              <a:rPr lang="en-US" altLang="zh-CN" sz="2800" dirty="0">
                <a:solidFill>
                  <a:srgbClr val="000090"/>
                </a:solidFill>
                <a:latin typeface="Arial" charset="0"/>
                <a:ea typeface="MS PGothic" charset="0"/>
              </a:rPr>
              <a:t> ≠ 0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MS PGothic" charset="0"/>
              </a:rPr>
              <a:t>Notice that a linear homogeneous recurrence relation of order k with constant coefficient An, together with the k initial conditions </a:t>
            </a:r>
          </a:p>
          <a:p>
            <a:pPr algn="ctr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8000"/>
                </a:solidFill>
                <a:latin typeface="Arial" charset="0"/>
                <a:ea typeface="MS PGothic" charset="0"/>
              </a:rPr>
              <a:t>A0 = C0,	A1 = C1,	…	Ak-1 = Ck-1 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Arial" charset="0"/>
                <a:ea typeface="MS PGothic" charset="0"/>
              </a:rPr>
              <a:t>Uniquely defines a sequence A0, A1, …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Arial" charset="0"/>
              <a:ea typeface="MS PGothic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F04949B0-4763-BE49-B15E-BE0696E81B32}" type="slidenum">
              <a:rPr lang="en-US" altLang="zh-CN" sz="14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89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Arial" charset="0"/>
                <a:ea typeface="MS PGothic" charset="0"/>
              </a:rPr>
              <a:t>Exercises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9258300" cy="5115246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b="1" u="sng" dirty="0">
                <a:solidFill>
                  <a:schemeClr val="tx1"/>
                </a:solidFill>
                <a:latin typeface="Arial" charset="0"/>
                <a:ea typeface="MS PGothic" charset="0"/>
              </a:rPr>
              <a:t>Exercise </a:t>
            </a:r>
            <a:r>
              <a:rPr lang="en-US" altLang="zh-CN" b="1" u="sng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2: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Tell whether or not each relation is linear homogeneous recurrence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relation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with constant coefficients. Give the order of each linear homogeneous recurrence relations with constant coefficients.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An = -3 An-1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An = An-1 + n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An = (lg2n) An-1 – [</a:t>
            </a:r>
            <a:r>
              <a:rPr lang="en-US" altLang="zh-CN" sz="3200" dirty="0" err="1">
                <a:solidFill>
                  <a:schemeClr val="tx1"/>
                </a:solidFill>
                <a:latin typeface="Arial" charset="0"/>
                <a:ea typeface="MS PGothic" charset="0"/>
              </a:rPr>
              <a:t>lg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(n-1)] An-2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An = - An-1 + 5 An-2 – 3 An-</a:t>
            </a:r>
            <a:r>
              <a:rPr lang="en-US" altLang="zh-CN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3</a:t>
            </a:r>
            <a:endParaRPr lang="en-US" altLang="zh-CN" sz="3200" dirty="0">
              <a:solidFill>
                <a:schemeClr val="tx1"/>
              </a:solidFill>
              <a:latin typeface="Arial" charset="0"/>
              <a:ea typeface="MS PGothic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>
              <a:defRPr sz="28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eaLnBrk="0" hangingPunct="0">
              <a:defRPr sz="2000">
                <a:solidFill>
                  <a:srgbClr val="020C4A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6D2FC289-655C-E545-9209-4652CF642AFB}" type="slidenum">
              <a:rPr lang="en-US" altLang="zh-CN" sz="14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7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2997744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b="1" u="sng" dirty="0">
                <a:solidFill>
                  <a:schemeClr val="tx1"/>
                </a:solidFill>
                <a:latin typeface="Arial" charset="0"/>
                <a:ea typeface="MS PGothic" charset="0"/>
              </a:rPr>
              <a:t>Exercise </a:t>
            </a:r>
            <a:r>
              <a:rPr lang="en-US" altLang="zh-CN" b="1" u="sng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3: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Solve the recurrence relation for the initial condition given.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An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= -3 An-1;    A0 = 2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An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= 6 An-1 – 8 An-2;    A0 = 1 and A1 = 0</a:t>
            </a:r>
          </a:p>
          <a:p>
            <a:pPr lvl="1" algn="just">
              <a:buFontTx/>
              <a:buAutoNum type="circleNumDbPlain"/>
            </a:pPr>
            <a:r>
              <a:rPr lang="en-US" altLang="zh-CN" sz="3200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 2An 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  <a:ea typeface="MS PGothic" charset="0"/>
              </a:rPr>
              <a:t>= 7 An-1 – 3 An-2;   A0 = A1 = 1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526A6-4D0A-1C4D-AFC7-BEFA99A660C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200" y="3314700"/>
            <a:ext cx="482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637919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en-US" altLang="zh-CN" b="1" u="sng" dirty="0">
                <a:solidFill>
                  <a:schemeClr val="tx1"/>
                </a:solidFill>
                <a:latin typeface="Arial" charset="0"/>
                <a:ea typeface="MS PGothic" charset="0"/>
              </a:rPr>
              <a:t>Exercise </a:t>
            </a:r>
            <a:r>
              <a:rPr lang="en-US" altLang="zh-CN" b="1" u="sng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4: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Show that 	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MS PGothic" charset="0"/>
            </a:endParaRPr>
          </a:p>
          <a:p>
            <a:pPr marL="0" indent="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			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				n ≥ 1</a:t>
            </a:r>
          </a:p>
          <a:p>
            <a:pPr marL="0" indent="0" algn="just">
              <a:buFontTx/>
              <a:buNone/>
            </a:pPr>
            <a:endParaRPr lang="en-US" altLang="zh-CN" dirty="0">
              <a:solidFill>
                <a:schemeClr val="tx1"/>
              </a:solidFill>
              <a:latin typeface="Arial" charset="0"/>
              <a:ea typeface="MS PGothic" charset="0"/>
            </a:endParaRPr>
          </a:p>
          <a:p>
            <a:pPr marL="0" indent="0" algn="just"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Using the induction. </a:t>
            </a:r>
            <a:r>
              <a:rPr lang="en-US" altLang="zh-CN" dirty="0" smtClean="0">
                <a:solidFill>
                  <a:schemeClr val="tx1"/>
                </a:solidFill>
                <a:latin typeface="Arial" charset="0"/>
                <a:ea typeface="MS PGothic" charset="0"/>
              </a:rPr>
              <a:t>Where </a:t>
            </a:r>
            <a:r>
              <a:rPr lang="en-US" altLang="zh-CN" dirty="0">
                <a:solidFill>
                  <a:schemeClr val="tx1"/>
                </a:solidFill>
                <a:latin typeface="Arial" charset="0"/>
                <a:ea typeface="MS PGothic" charset="0"/>
              </a:rPr>
              <a:t>f denotes the Fibonacci sequence.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526A6-4D0A-1C4D-AFC7-BEFA99A660C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2362200"/>
            <a:ext cx="3124200" cy="132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188193"/>
      </p:ext>
    </p:extLst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23503</TotalTime>
  <Words>339</Words>
  <Application>Microsoft Macintosh PowerPoint</Application>
  <PresentationFormat>35mm Slides</PresentationFormat>
  <Paragraphs>61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UM-Dearborn-PPT-blue</vt:lpstr>
      <vt:lpstr>Practice Problems for Chapter 07 Recurrence Relations</vt:lpstr>
      <vt:lpstr>Recurrence relations</vt:lpstr>
      <vt:lpstr>Recurrence relations</vt:lpstr>
      <vt:lpstr>Recurrence relations</vt:lpstr>
      <vt:lpstr>Recurrence relations</vt:lpstr>
      <vt:lpstr>Exercises</vt:lpstr>
      <vt:lpstr>Recurrence Relations</vt:lpstr>
      <vt:lpstr>Recurrence Relations</vt:lpstr>
    </vt:vector>
  </TitlesOfParts>
  <Company>University of Michigan - Dearborn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default</dc:creator>
  <cp:lastModifiedBy>sana</cp:lastModifiedBy>
  <cp:revision>1227</cp:revision>
  <dcterms:created xsi:type="dcterms:W3CDTF">2008-05-10T20:54:08Z</dcterms:created>
  <dcterms:modified xsi:type="dcterms:W3CDTF">2019-06-06T13:48:03Z</dcterms:modified>
</cp:coreProperties>
</file>