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6" r:id="rId6"/>
    <p:sldId id="267" r:id="rId7"/>
    <p:sldId id="261" r:id="rId8"/>
    <p:sldId id="268" r:id="rId9"/>
    <p:sldId id="270" r:id="rId10"/>
    <p:sldId id="269" r:id="rId11"/>
    <p:sldId id="284" r:id="rId12"/>
    <p:sldId id="271" r:id="rId13"/>
    <p:sldId id="262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63" r:id="rId27"/>
    <p:sldId id="264" r:id="rId28"/>
    <p:sldId id="265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8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59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57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8529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039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4680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044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467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31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0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10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86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91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37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21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60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95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78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Challenge Twitter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Solution du </a:t>
            </a:r>
            <a:r>
              <a:rPr lang="de-DE" err="1">
                <a:cs typeface="Calibri"/>
              </a:rPr>
              <a:t>groupe</a:t>
            </a:r>
            <a:r>
              <a:rPr lang="de-DE">
                <a:cs typeface="Calibri"/>
              </a:rPr>
              <a:t> Aquila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7B7C8F6-FEB4-4048-8836-8D8C3B91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Architecture de la base de données</a:t>
            </a:r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xmlns="" id="{86F0EF56-4DBC-446D-B221-AC97B754F39D}"/>
              </a:ext>
            </a:extLst>
          </p:cNvPr>
          <p:cNvSpPr/>
          <p:nvPr/>
        </p:nvSpPr>
        <p:spPr>
          <a:xfrm>
            <a:off x="1438406" y="2771775"/>
            <a:ext cx="914400" cy="914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User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59DBC962-83A6-46D2-B12C-DBD0B3EAC957}"/>
              </a:ext>
            </a:extLst>
          </p:cNvPr>
          <p:cNvSpPr/>
          <p:nvPr/>
        </p:nvSpPr>
        <p:spPr>
          <a:xfrm>
            <a:off x="4705778" y="3324225"/>
            <a:ext cx="914400" cy="914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Tweet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xmlns="" id="{B9AB8622-BC07-4C35-8841-0E6C7113A57D}"/>
              </a:ext>
            </a:extLst>
          </p:cNvPr>
          <p:cNvSpPr/>
          <p:nvPr/>
        </p:nvSpPr>
        <p:spPr>
          <a:xfrm>
            <a:off x="1333723" y="4543425"/>
            <a:ext cx="1122732" cy="106336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Location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xmlns="" id="{E618AEB5-F793-4493-AB04-3EA0DDCB1476}"/>
              </a:ext>
            </a:extLst>
          </p:cNvPr>
          <p:cNvSpPr/>
          <p:nvPr/>
        </p:nvSpPr>
        <p:spPr>
          <a:xfrm>
            <a:off x="6801468" y="4505325"/>
            <a:ext cx="994144" cy="96423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Source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xmlns="" id="{5C510334-A9F3-490E-AFE7-0C7FE8FE929C}"/>
              </a:ext>
            </a:extLst>
          </p:cNvPr>
          <p:cNvSpPr/>
          <p:nvPr/>
        </p:nvSpPr>
        <p:spPr>
          <a:xfrm>
            <a:off x="7468402" y="2368713"/>
            <a:ext cx="1244526" cy="118411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Hashtag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xmlns="" id="{F428D63A-2CFA-4A12-862B-4D85A5ECF6E3}"/>
              </a:ext>
            </a:extLst>
          </p:cNvPr>
          <p:cNvSpPr/>
          <p:nvPr/>
        </p:nvSpPr>
        <p:spPr>
          <a:xfrm>
            <a:off x="4448579" y="5715000"/>
            <a:ext cx="914400" cy="914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Date</a:t>
            </a:r>
          </a:p>
        </p:txBody>
      </p:sp>
      <p:sp>
        <p:nvSpPr>
          <p:cNvPr id="21" name="Flèche : courbe vers la droite 20">
            <a:extLst>
              <a:ext uri="{FF2B5EF4-FFF2-40B4-BE49-F238E27FC236}">
                <a16:creationId xmlns:a16="http://schemas.microsoft.com/office/drawing/2014/main" xmlns="" id="{00BC621D-E43E-4FE1-BA0E-89D69772E456}"/>
              </a:ext>
            </a:extLst>
          </p:cNvPr>
          <p:cNvSpPr/>
          <p:nvPr/>
        </p:nvSpPr>
        <p:spPr>
          <a:xfrm>
            <a:off x="860156" y="3016693"/>
            <a:ext cx="580472" cy="53709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xmlns="" id="{C87C7A68-A20C-487B-BC3E-A65A82DD22DC}"/>
              </a:ext>
            </a:extLst>
          </p:cNvPr>
          <p:cNvSpPr/>
          <p:nvPr/>
        </p:nvSpPr>
        <p:spPr>
          <a:xfrm rot="540000">
            <a:off x="2376311" y="3477229"/>
            <a:ext cx="2243137" cy="453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err="1">
                <a:solidFill>
                  <a:srgbClr val="000000"/>
                </a:solidFill>
              </a:rPr>
              <a:t>Tweeted</a:t>
            </a:r>
          </a:p>
        </p:txBody>
      </p:sp>
      <p:sp>
        <p:nvSpPr>
          <p:cNvPr id="23" name="Flèche : courbe vers la droite 22">
            <a:extLst>
              <a:ext uri="{FF2B5EF4-FFF2-40B4-BE49-F238E27FC236}">
                <a16:creationId xmlns:a16="http://schemas.microsoft.com/office/drawing/2014/main" xmlns="" id="{3E555BD6-776D-428F-A7CF-4656F3BCBAE5}"/>
              </a:ext>
            </a:extLst>
          </p:cNvPr>
          <p:cNvSpPr/>
          <p:nvPr/>
        </p:nvSpPr>
        <p:spPr>
          <a:xfrm rot="5220000">
            <a:off x="1543190" y="2200465"/>
            <a:ext cx="580472" cy="53709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xmlns="" id="{5C924BBB-552D-4EB3-93D5-86D8A2154C34}"/>
              </a:ext>
            </a:extLst>
          </p:cNvPr>
          <p:cNvSpPr/>
          <p:nvPr/>
        </p:nvSpPr>
        <p:spPr>
          <a:xfrm rot="2040000">
            <a:off x="5505950" y="4237990"/>
            <a:ext cx="1439863" cy="271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rgbClr val="000000"/>
                </a:solidFill>
              </a:rPr>
              <a:t>Has-Source</a:t>
            </a: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xmlns="" id="{E8D62E37-3790-4E4F-95F8-E32672A6BF26}"/>
              </a:ext>
            </a:extLst>
          </p:cNvPr>
          <p:cNvSpPr/>
          <p:nvPr/>
        </p:nvSpPr>
        <p:spPr>
          <a:xfrm rot="-900000">
            <a:off x="5665488" y="3321060"/>
            <a:ext cx="1814513" cy="353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rgbClr val="000000"/>
                </a:solidFill>
              </a:rPr>
              <a:t>Has-Hashtag</a:t>
            </a: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xmlns="" id="{E69787BA-E0AE-4EBB-BFE7-F40E241EA8D9}"/>
              </a:ext>
            </a:extLst>
          </p:cNvPr>
          <p:cNvSpPr/>
          <p:nvPr/>
        </p:nvSpPr>
        <p:spPr>
          <a:xfrm rot="5940000">
            <a:off x="4365768" y="4739873"/>
            <a:ext cx="1381024" cy="552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err="1">
                <a:solidFill>
                  <a:srgbClr val="000000"/>
                </a:solidFill>
              </a:rPr>
              <a:t>Dated_Of</a:t>
            </a:r>
            <a:endParaRPr lang="fr-FR" sz="1200">
              <a:solidFill>
                <a:srgbClr val="000000"/>
              </a:solidFill>
            </a:endParaRPr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xmlns="" id="{853B15C9-21B7-47D7-9894-BD8C3792F3EB}"/>
              </a:ext>
            </a:extLst>
          </p:cNvPr>
          <p:cNvSpPr/>
          <p:nvPr/>
        </p:nvSpPr>
        <p:spPr>
          <a:xfrm rot="5340000">
            <a:off x="1476509" y="4007100"/>
            <a:ext cx="793225" cy="271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err="1">
                <a:solidFill>
                  <a:srgbClr val="000000"/>
                </a:solidFill>
              </a:rPr>
              <a:t>From</a:t>
            </a:r>
            <a:endParaRPr lang="fr-FR" err="1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xmlns="" id="{B573974D-9DCB-4A2C-99D7-C1F0F84324E2}"/>
              </a:ext>
            </a:extLst>
          </p:cNvPr>
          <p:cNvSpPr txBox="1"/>
          <p:nvPr/>
        </p:nvSpPr>
        <p:spPr>
          <a:xfrm>
            <a:off x="466448" y="174107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err="1"/>
              <a:t>Follows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xmlns="" id="{9FABA75C-208C-4206-9E86-1D35285F6F9F}"/>
              </a:ext>
            </a:extLst>
          </p:cNvPr>
          <p:cNvSpPr txBox="1"/>
          <p:nvPr/>
        </p:nvSpPr>
        <p:spPr>
          <a:xfrm>
            <a:off x="-1005979" y="304093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err="1"/>
              <a:t>Friend</a:t>
            </a:r>
          </a:p>
        </p:txBody>
      </p:sp>
      <p:sp>
        <p:nvSpPr>
          <p:cNvPr id="20" name="Flèche : droite 21">
            <a:extLst>
              <a:ext uri="{FF2B5EF4-FFF2-40B4-BE49-F238E27FC236}">
                <a16:creationId xmlns:a16="http://schemas.microsoft.com/office/drawing/2014/main" xmlns="" id="{C87C7A68-A20C-487B-BC3E-A65A82DD22DC}"/>
              </a:ext>
            </a:extLst>
          </p:cNvPr>
          <p:cNvSpPr/>
          <p:nvPr/>
        </p:nvSpPr>
        <p:spPr>
          <a:xfrm rot="540000">
            <a:off x="2527816" y="3009304"/>
            <a:ext cx="2243137" cy="453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Retweeted</a:t>
            </a:r>
            <a:endParaRPr lang="fr-FR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11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A9D144D-513D-416C-A65D-8B0E022A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Processus ETL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4BEE3DA-EADA-46F2-98C4-017408F9F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Compte </a:t>
            </a:r>
            <a:r>
              <a:rPr lang="fr-FR" dirty="0" smtClean="0">
                <a:cs typeface="Calibri"/>
              </a:rPr>
              <a:t>d'origine : Emmanuel Macron</a:t>
            </a:r>
            <a:endParaRPr lang="fr-FR" dirty="0">
              <a:cs typeface="Calibri"/>
            </a:endParaRPr>
          </a:p>
          <a:p>
            <a:r>
              <a:rPr lang="fr-FR" dirty="0" smtClean="0">
                <a:cs typeface="Calibri"/>
              </a:rPr>
              <a:t>Utilisateurs : Amis et certains </a:t>
            </a:r>
            <a:r>
              <a:rPr lang="fr-FR" dirty="0" err="1" smtClean="0">
                <a:cs typeface="Calibri"/>
              </a:rPr>
              <a:t>followers</a:t>
            </a:r>
            <a:endParaRPr lang="fr-FR" dirty="0"/>
          </a:p>
          <a:p>
            <a:r>
              <a:rPr lang="fr-FR" dirty="0" smtClean="0">
                <a:cs typeface="Calibri"/>
              </a:rPr>
              <a:t>Tweets en langue française</a:t>
            </a:r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Hashtags</a:t>
            </a:r>
          </a:p>
          <a:p>
            <a:r>
              <a:rPr lang="fr-FR" dirty="0" err="1">
                <a:cs typeface="Calibri"/>
              </a:rPr>
              <a:t>Merging</a:t>
            </a:r>
            <a:r>
              <a:rPr lang="fr-FR" dirty="0">
                <a:cs typeface="Calibri"/>
              </a:rPr>
              <a:t> </a:t>
            </a:r>
            <a:r>
              <a:rPr lang="fr-FR" dirty="0" smtClean="0">
                <a:cs typeface="Calibri"/>
              </a:rPr>
              <a:t>des nœuds identiques</a:t>
            </a: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614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8F2ED4C-EC55-4DEE-A59E-572DA90B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Analyses à réaliser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734DFDD-B87D-4D1B-AB02-3180BF8F5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Directement sur </a:t>
            </a:r>
            <a:r>
              <a:rPr lang="fr-FR" dirty="0" smtClean="0"/>
              <a:t>neo4j:</a:t>
            </a:r>
            <a:r>
              <a:rPr lang="en-US" dirty="0">
                <a:solidFill>
                  <a:schemeClr val="tx1"/>
                </a:solidFill>
                <a:latin typeface="+mn-ea"/>
                <a:cs typeface="+mn-ea"/>
              </a:rPr>
              <a:t/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fr-FR" dirty="0"/>
              <a:t>- Sous </a:t>
            </a:r>
            <a:r>
              <a:rPr lang="fr-FR" dirty="0" smtClean="0"/>
              <a:t>graphes</a:t>
            </a:r>
          </a:p>
          <a:p>
            <a:endParaRPr lang="fr-FR" dirty="0"/>
          </a:p>
          <a:p>
            <a:r>
              <a:rPr lang="fr-FR" dirty="0" smtClean="0"/>
              <a:t>Avec </a:t>
            </a:r>
            <a:r>
              <a:rPr lang="fr-FR" dirty="0"/>
              <a:t>l'outil Tableau:</a:t>
            </a:r>
            <a:r>
              <a:rPr lang="en-US" dirty="0">
                <a:solidFill>
                  <a:schemeClr val="tx1"/>
                </a:solidFill>
                <a:latin typeface="+mn-ea"/>
                <a:cs typeface="+mn-ea"/>
              </a:rPr>
              <a:t/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fr-FR" dirty="0"/>
              <a:t>- Diagrammes</a:t>
            </a:r>
            <a:r>
              <a:rPr lang="en-US" dirty="0">
                <a:solidFill>
                  <a:schemeClr val="tx1"/>
                </a:solidFill>
                <a:latin typeface="+mn-ea"/>
                <a:cs typeface="+mn-ea"/>
              </a:rPr>
              <a:t/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fr-FR" dirty="0"/>
              <a:t>- Cartes</a:t>
            </a:r>
            <a:r>
              <a:rPr lang="en-US" dirty="0">
                <a:solidFill>
                  <a:schemeClr val="tx1"/>
                </a:solidFill>
                <a:latin typeface="+mn-ea"/>
                <a:cs typeface="+mn-ea"/>
              </a:rPr>
              <a:t/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fr-FR" dirty="0"/>
              <a:t>- Tableaux</a:t>
            </a:r>
          </a:p>
        </p:txBody>
      </p:sp>
    </p:spTree>
    <p:extLst>
      <p:ext uri="{BB962C8B-B14F-4D97-AF65-F5344CB8AC3E}">
        <p14:creationId xmlns:p14="http://schemas.microsoft.com/office/powerpoint/2010/main" val="2385180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DF6C09-1034-4FAA-B8BE-60945B20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Présentation des restitutions 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98518F25-F2D6-4071-B018-CCB247960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370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04775"/>
            <a:ext cx="9132617" cy="1320800"/>
          </a:xfrm>
        </p:spPr>
        <p:txBody>
          <a:bodyPr>
            <a:normAutofit fontScale="90000"/>
          </a:bodyPr>
          <a:lstStyle/>
          <a:p>
            <a:pPr lvl="0"/>
            <a:r>
              <a:rPr lang="fr-FR" sz="3100" b="1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fr-FR" sz="3100" b="1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3100" b="1">
                <a:solidFill>
                  <a:schemeClr val="accent6">
                    <a:lumMod val="75000"/>
                  </a:schemeClr>
                </a:solidFill>
              </a:rPr>
              <a:t>1. Les 10 </a:t>
            </a:r>
            <a:r>
              <a:rPr lang="fr-FR" sz="3100" b="1" err="1">
                <a:solidFill>
                  <a:schemeClr val="accent6">
                    <a:lumMod val="75000"/>
                  </a:schemeClr>
                </a:solidFill>
              </a:rPr>
              <a:t>HashTags</a:t>
            </a:r>
            <a:r>
              <a:rPr lang="fr-FR" sz="3100" b="1">
                <a:solidFill>
                  <a:schemeClr val="accent6">
                    <a:lumMod val="75000"/>
                  </a:schemeClr>
                </a:solidFill>
              </a:rPr>
              <a:t> les plus utilisés dans les tweets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CD38-6D19-49A7-B347-32C299D497EC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81369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MATCH </a:t>
            </a:r>
            <a:r>
              <a:rPr lang="en-US" sz="2400" b="1" dirty="0"/>
              <a:t>(</a:t>
            </a:r>
            <a:r>
              <a:rPr lang="en-US" sz="2400" b="1" dirty="0" err="1"/>
              <a:t>t:Tweet</a:t>
            </a:r>
            <a:r>
              <a:rPr lang="en-US" sz="2400" b="1" dirty="0"/>
              <a:t>)-[:HAS_HASHTAG]-&gt;(</a:t>
            </a:r>
            <a:r>
              <a:rPr lang="en-US" sz="2400" b="1" dirty="0" err="1"/>
              <a:t>h:Hashtag</a:t>
            </a:r>
            <a:r>
              <a:rPr lang="en-US" sz="2400" b="1" dirty="0"/>
              <a:t>) 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RETURN </a:t>
            </a:r>
            <a:r>
              <a:rPr lang="en-US" sz="2400" b="1" dirty="0" err="1"/>
              <a:t>h,count</a:t>
            </a:r>
            <a:r>
              <a:rPr lang="en-US" sz="2400" b="1" dirty="0"/>
              <a:t>(h) </a:t>
            </a:r>
            <a:r>
              <a:rPr lang="en-US" sz="2400" b="1" dirty="0">
                <a:solidFill>
                  <a:schemeClr val="tx2"/>
                </a:solidFill>
              </a:rPr>
              <a:t>AS</a:t>
            </a:r>
            <a:r>
              <a:rPr lang="en-US" sz="2400" b="1" dirty="0"/>
              <a:t>  </a:t>
            </a:r>
            <a:r>
              <a:rPr lang="en-US" sz="2400" b="1" dirty="0" err="1"/>
              <a:t>nb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tx2"/>
                </a:solidFill>
              </a:rPr>
              <a:t>ORDER BY </a:t>
            </a:r>
            <a:r>
              <a:rPr lang="en-US" sz="2400" b="1" dirty="0" err="1"/>
              <a:t>nb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tx2"/>
                </a:solidFill>
              </a:rPr>
              <a:t>DESC LIMIT </a:t>
            </a:r>
            <a:r>
              <a:rPr lang="en-US" sz="2400" b="1" dirty="0"/>
              <a:t>10</a:t>
            </a:r>
          </a:p>
          <a:p>
            <a:endParaRPr lang="en-US" dirty="0"/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41822"/>
            <a:ext cx="6912768" cy="404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38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57175"/>
            <a:ext cx="8596668" cy="1320800"/>
          </a:xfrm>
        </p:spPr>
        <p:txBody>
          <a:bodyPr>
            <a:normAutofit/>
          </a:bodyPr>
          <a:lstStyle/>
          <a:p>
            <a:pPr lvl="0"/>
            <a:r>
              <a:rPr lang="fr-FR" sz="3100" b="1">
                <a:solidFill>
                  <a:schemeClr val="accent6">
                    <a:lumMod val="75000"/>
                  </a:schemeClr>
                </a:solidFill>
              </a:rPr>
              <a:t>2. Localisation des amis d’Emmanuel Macron</a:t>
            </a:r>
            <a:r>
              <a:rPr lang="en-US">
                <a:latin typeface="+mj-ea"/>
                <a:cs typeface="+mj-ea"/>
              </a:rPr>
              <a:t/>
            </a:r>
            <a:br>
              <a:rPr lang="en-US">
                <a:latin typeface="+mj-ea"/>
                <a:cs typeface="+mj-ea"/>
              </a:rPr>
            </a:br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CD38-6D19-49A7-B347-32C299D497EC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771525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</a:rPr>
              <a:t>MATCH </a:t>
            </a:r>
            <a:r>
              <a:rPr lang="en-US" sz="2400" b="1"/>
              <a:t>(:User{Username:'</a:t>
            </a:r>
            <a:r>
              <a:rPr lang="en-US" sz="2400" b="1" err="1"/>
              <a:t>EmmanuelMacron</a:t>
            </a:r>
            <a:r>
              <a:rPr lang="en-US" sz="2400" b="1"/>
              <a:t>'})-[:FRIEND]-(</a:t>
            </a:r>
            <a:r>
              <a:rPr lang="en-US" sz="2400" b="1" err="1"/>
              <a:t>ff:User</a:t>
            </a:r>
            <a:r>
              <a:rPr lang="en-US" sz="2400" b="1"/>
              <a:t>)-[:FROM]-(</a:t>
            </a:r>
            <a:r>
              <a:rPr lang="en-US" sz="2400" b="1" err="1"/>
              <a:t>loc:Location</a:t>
            </a:r>
            <a:r>
              <a:rPr lang="en-US" sz="2400" b="1"/>
              <a:t>) </a:t>
            </a:r>
            <a:r>
              <a:rPr lang="en-US" sz="2400" b="1">
                <a:solidFill>
                  <a:schemeClr val="tx2"/>
                </a:solidFill>
              </a:rPr>
              <a:t>WHERE </a:t>
            </a:r>
            <a:r>
              <a:rPr lang="en-US" sz="2400" b="1" err="1"/>
              <a:t>loc.Location</a:t>
            </a:r>
            <a:r>
              <a:rPr lang="en-US" sz="2400" b="1"/>
              <a:t> &lt;&gt;""  </a:t>
            </a:r>
            <a:r>
              <a:rPr lang="en-US" sz="2400" b="1">
                <a:solidFill>
                  <a:schemeClr val="tx2"/>
                </a:solidFill>
              </a:rPr>
              <a:t>RETURN DISTINCT </a:t>
            </a:r>
            <a:r>
              <a:rPr lang="en-US" sz="2400" b="1" err="1"/>
              <a:t>loc.Location</a:t>
            </a:r>
            <a:r>
              <a:rPr lang="en-US" sz="2400" b="1"/>
              <a:t> </a:t>
            </a:r>
            <a:r>
              <a:rPr lang="en-US" sz="2400" b="1">
                <a:solidFill>
                  <a:schemeClr val="tx2"/>
                </a:solidFill>
              </a:rPr>
              <a:t>AS</a:t>
            </a:r>
            <a:r>
              <a:rPr lang="en-US" sz="2400" b="1"/>
              <a:t> Ville</a:t>
            </a:r>
            <a:endParaRPr lang="en-US"/>
          </a:p>
        </p:txBody>
      </p:sp>
      <p:pic>
        <p:nvPicPr>
          <p:cNvPr id="5" name="Image 6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xmlns="" id="{6EBD1765-DDD9-4AD1-8150-0E44267B6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299063"/>
            <a:ext cx="6629039" cy="411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02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0724" y="471779"/>
            <a:ext cx="8596668" cy="1320800"/>
          </a:xfrm>
        </p:spPr>
        <p:txBody>
          <a:bodyPr>
            <a:normAutofit fontScale="90000"/>
          </a:bodyPr>
          <a:lstStyle/>
          <a:p>
            <a:pPr lvl="0"/>
            <a:r>
              <a:rPr lang="fr-FR" sz="3100" b="1">
                <a:solidFill>
                  <a:schemeClr val="accent6">
                    <a:lumMod val="75000"/>
                  </a:schemeClr>
                </a:solidFill>
              </a:rPr>
              <a:t>3.Localisation des followers d’Emmanuel MACRON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CD38-6D19-49A7-B347-32C299D497EC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124744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2"/>
                </a:solidFill>
              </a:rPr>
              <a:t>MATCH </a:t>
            </a:r>
            <a:r>
              <a:rPr lang="en-US" sz="2000" b="1"/>
              <a:t>(u1:User{Username:'</a:t>
            </a:r>
            <a:r>
              <a:rPr lang="en-US" sz="2000" b="1" err="1"/>
              <a:t>EmmanuelMacron</a:t>
            </a:r>
            <a:r>
              <a:rPr lang="en-US" sz="2000" b="1"/>
              <a:t>'})&lt;-[:FOLLOWS]-(u2:User)-[:FROM]-&gt;(</a:t>
            </a:r>
            <a:r>
              <a:rPr lang="en-US" sz="2000" b="1" err="1"/>
              <a:t>loc:Location</a:t>
            </a:r>
            <a:r>
              <a:rPr lang="en-US" sz="2000" b="1"/>
              <a:t>) </a:t>
            </a:r>
          </a:p>
          <a:p>
            <a:r>
              <a:rPr lang="en-US" sz="2000" b="1">
                <a:solidFill>
                  <a:schemeClr val="tx2"/>
                </a:solidFill>
              </a:rPr>
              <a:t>WHERE </a:t>
            </a:r>
            <a:r>
              <a:rPr lang="en-US" sz="2000" b="1" err="1"/>
              <a:t>loc.Location</a:t>
            </a:r>
            <a:r>
              <a:rPr lang="en-US" sz="2000" b="1"/>
              <a:t> &lt;&gt;‘’</a:t>
            </a:r>
          </a:p>
          <a:p>
            <a:r>
              <a:rPr lang="en-US" sz="2000" b="1">
                <a:solidFill>
                  <a:schemeClr val="tx2"/>
                </a:solidFill>
              </a:rPr>
              <a:t>RETURN DISTINCT </a:t>
            </a:r>
            <a:r>
              <a:rPr lang="en-US" sz="2000" b="1" err="1"/>
              <a:t>loc.Location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tx2"/>
                </a:solidFill>
              </a:rPr>
              <a:t>AS</a:t>
            </a:r>
            <a:r>
              <a:rPr lang="en-US" sz="2000" b="1"/>
              <a:t> </a:t>
            </a:r>
            <a:r>
              <a:rPr lang="en-US" sz="2000" b="1" err="1"/>
              <a:t>ville,count</a:t>
            </a:r>
            <a:r>
              <a:rPr lang="en-US" sz="2000" b="1"/>
              <a:t>(</a:t>
            </a:r>
            <a:r>
              <a:rPr lang="en-US" sz="2000" b="1" err="1"/>
              <a:t>loc.Location</a:t>
            </a:r>
            <a:r>
              <a:rPr lang="en-US" sz="2000" b="1"/>
              <a:t>) </a:t>
            </a:r>
            <a:r>
              <a:rPr lang="en-US" sz="2000" b="1">
                <a:solidFill>
                  <a:schemeClr val="tx2"/>
                </a:solidFill>
              </a:rPr>
              <a:t>AS</a:t>
            </a:r>
            <a:r>
              <a:rPr lang="en-US" sz="2000" b="1"/>
              <a:t> </a:t>
            </a:r>
            <a:r>
              <a:rPr lang="en-US" sz="2000" b="1" err="1"/>
              <a:t>nb</a:t>
            </a:r>
            <a:endParaRPr lang="en-US" sz="1600"/>
          </a:p>
        </p:txBody>
      </p:sp>
      <p:pic>
        <p:nvPicPr>
          <p:cNvPr id="6" name="Image 6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xmlns="" id="{0D60DA2E-0B71-422D-9C99-03D1EA4C5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2514600"/>
            <a:ext cx="6660338" cy="401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31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6700"/>
            <a:ext cx="8596668" cy="1320800"/>
          </a:xfrm>
        </p:spPr>
        <p:txBody>
          <a:bodyPr>
            <a:normAutofit/>
          </a:bodyPr>
          <a:lstStyle/>
          <a:p>
            <a:pPr lvl="0"/>
            <a:r>
              <a:rPr lang="fr-FR" sz="2800" b="1">
                <a:solidFill>
                  <a:schemeClr val="accent6">
                    <a:lumMod val="75000"/>
                  </a:schemeClr>
                </a:solidFill>
              </a:rPr>
              <a:t>4. Les 10 comptes avec le plus de followers dans la base</a:t>
            </a:r>
            <a:endParaRPr lang="en-US" sz="28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CD38-6D19-49A7-B347-32C299D497EC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104900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</a:rPr>
              <a:t>MATCH </a:t>
            </a:r>
            <a:r>
              <a:rPr lang="en-US" sz="2400" b="1"/>
              <a:t>(</a:t>
            </a:r>
            <a:r>
              <a:rPr lang="en-US" sz="2400" b="1" err="1"/>
              <a:t>u:User</a:t>
            </a:r>
            <a:r>
              <a:rPr lang="en-US" sz="2400" b="1"/>
              <a:t>)</a:t>
            </a:r>
            <a:r>
              <a:rPr lang="en-US" sz="2400" b="1">
                <a:solidFill>
                  <a:schemeClr val="tx2"/>
                </a:solidFill>
              </a:rPr>
              <a:t> </a:t>
            </a:r>
          </a:p>
          <a:p>
            <a:r>
              <a:rPr lang="en-US" sz="2400" b="1">
                <a:solidFill>
                  <a:schemeClr val="tx2"/>
                </a:solidFill>
              </a:rPr>
              <a:t>RETURN </a:t>
            </a:r>
            <a:r>
              <a:rPr lang="en-US" sz="2400" b="1"/>
              <a:t>u</a:t>
            </a:r>
            <a:r>
              <a:rPr lang="en-US" sz="2400" b="1">
                <a:solidFill>
                  <a:schemeClr val="tx2"/>
                </a:solidFill>
              </a:rPr>
              <a:t> ORDER BY </a:t>
            </a:r>
            <a:r>
              <a:rPr lang="en-US" sz="2400" b="1" err="1">
                <a:solidFill>
                  <a:schemeClr val="tx2"/>
                </a:solidFill>
              </a:rPr>
              <a:t>toInteger</a:t>
            </a:r>
            <a:r>
              <a:rPr lang="en-US" sz="2400" b="1">
                <a:solidFill>
                  <a:schemeClr val="tx2"/>
                </a:solidFill>
              </a:rPr>
              <a:t>(</a:t>
            </a:r>
            <a:r>
              <a:rPr lang="en-US" sz="2400" b="1" err="1"/>
              <a:t>u.NbFollowers</a:t>
            </a:r>
            <a:r>
              <a:rPr lang="en-US" sz="2400" b="1">
                <a:solidFill>
                  <a:schemeClr val="tx2"/>
                </a:solidFill>
              </a:rPr>
              <a:t>) DESC LIMIT </a:t>
            </a:r>
            <a:r>
              <a:rPr lang="en-US" sz="2400" b="1"/>
              <a:t>10</a:t>
            </a:r>
            <a:endParaRPr lang="en-US"/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76872"/>
            <a:ext cx="7920880" cy="413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00025"/>
            <a:ext cx="8596668" cy="1320800"/>
          </a:xfrm>
        </p:spPr>
        <p:txBody>
          <a:bodyPr>
            <a:normAutofit/>
          </a:bodyPr>
          <a:lstStyle/>
          <a:p>
            <a:pPr lvl="0"/>
            <a:r>
              <a:rPr lang="fr-FR" sz="2800" b="1">
                <a:solidFill>
                  <a:schemeClr val="accent6">
                    <a:lumMod val="75000"/>
                  </a:schemeClr>
                </a:solidFill>
              </a:rPr>
              <a:t>5. Les 10 comptes avec le plus d'amis dans la base</a:t>
            </a:r>
            <a:endParaRPr lang="en-US" sz="28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CD38-6D19-49A7-B347-32C299D497EC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857974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</a:rPr>
              <a:t>MATCH </a:t>
            </a:r>
            <a:r>
              <a:rPr lang="en-US" sz="2400" b="1"/>
              <a:t>(</a:t>
            </a:r>
            <a:r>
              <a:rPr lang="en-US" sz="2400" b="1" err="1"/>
              <a:t>u:User</a:t>
            </a:r>
            <a:r>
              <a:rPr lang="en-US" sz="2400" b="1"/>
              <a:t>)</a:t>
            </a:r>
            <a:r>
              <a:rPr lang="en-US" sz="2400" b="1">
                <a:solidFill>
                  <a:schemeClr val="tx2"/>
                </a:solidFill>
              </a:rPr>
              <a:t> </a:t>
            </a:r>
          </a:p>
          <a:p>
            <a:r>
              <a:rPr lang="en-US" sz="2400" b="1">
                <a:solidFill>
                  <a:schemeClr val="tx2"/>
                </a:solidFill>
              </a:rPr>
              <a:t>RETURN </a:t>
            </a:r>
            <a:r>
              <a:rPr lang="en-US" sz="2400" b="1"/>
              <a:t>u </a:t>
            </a:r>
            <a:r>
              <a:rPr lang="en-US" sz="2400" b="1">
                <a:solidFill>
                  <a:schemeClr val="tx2"/>
                </a:solidFill>
              </a:rPr>
              <a:t>ORDER BY </a:t>
            </a:r>
            <a:r>
              <a:rPr lang="en-US" sz="2400" b="1" err="1">
                <a:solidFill>
                  <a:schemeClr val="tx2"/>
                </a:solidFill>
              </a:rPr>
              <a:t>toInteger</a:t>
            </a:r>
            <a:r>
              <a:rPr lang="en-US" sz="2400" b="1">
                <a:solidFill>
                  <a:schemeClr val="tx2"/>
                </a:solidFill>
              </a:rPr>
              <a:t>(</a:t>
            </a:r>
            <a:r>
              <a:rPr lang="en-US" sz="2400" b="1" err="1"/>
              <a:t>u.NbFriends</a:t>
            </a:r>
            <a:r>
              <a:rPr lang="en-US" sz="2400" b="1">
                <a:solidFill>
                  <a:schemeClr val="tx2"/>
                </a:solidFill>
              </a:rPr>
              <a:t>)</a:t>
            </a:r>
            <a:r>
              <a:rPr lang="en-US" sz="2400" b="1"/>
              <a:t> </a:t>
            </a:r>
            <a:r>
              <a:rPr lang="en-US" sz="2400" b="1">
                <a:solidFill>
                  <a:schemeClr val="tx2"/>
                </a:solidFill>
              </a:rPr>
              <a:t>DESC LIMIT </a:t>
            </a:r>
            <a:r>
              <a:rPr lang="en-US" sz="2400" b="1"/>
              <a:t>10</a:t>
            </a:r>
            <a:endParaRPr lang="en-US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90471"/>
            <a:ext cx="7776864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550997"/>
            <a:ext cx="8596668" cy="1320800"/>
          </a:xfrm>
        </p:spPr>
        <p:txBody>
          <a:bodyPr>
            <a:normAutofit/>
          </a:bodyPr>
          <a:lstStyle/>
          <a:p>
            <a:r>
              <a:rPr lang="fr-FR" sz="2800" b="1">
                <a:solidFill>
                  <a:schemeClr val="accent6">
                    <a:lumMod val="75000"/>
                  </a:schemeClr>
                </a:solidFill>
              </a:rPr>
              <a:t> 6. Les 10 tweets les plus retweetés</a:t>
            </a:r>
            <a:endParaRPr lang="en-US" sz="28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CD38-6D19-49A7-B347-32C299D497EC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268760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</a:rPr>
              <a:t>MATCH </a:t>
            </a:r>
            <a:r>
              <a:rPr lang="en-US" sz="2400" b="1"/>
              <a:t>(</a:t>
            </a:r>
            <a:r>
              <a:rPr lang="en-US" sz="2400" b="1" err="1"/>
              <a:t>u:User</a:t>
            </a:r>
            <a:r>
              <a:rPr lang="en-US" sz="2400" b="1"/>
              <a:t>)-[:TWEETED]-(</a:t>
            </a:r>
            <a:r>
              <a:rPr lang="en-US" sz="2400" b="1" err="1"/>
              <a:t>t:Tweet</a:t>
            </a:r>
            <a:r>
              <a:rPr lang="en-US" sz="2400" b="1"/>
              <a:t>) </a:t>
            </a:r>
          </a:p>
          <a:p>
            <a:r>
              <a:rPr lang="en-US" sz="2400" b="1">
                <a:solidFill>
                  <a:schemeClr val="tx2"/>
                </a:solidFill>
              </a:rPr>
              <a:t>RETURN </a:t>
            </a:r>
            <a:r>
              <a:rPr lang="en-US" sz="2400" b="1" err="1"/>
              <a:t>u.Username,t.TweetContent</a:t>
            </a:r>
            <a:r>
              <a:rPr lang="en-US" sz="2400" b="1"/>
              <a:t> </a:t>
            </a:r>
            <a:r>
              <a:rPr lang="en-US" sz="2400" b="1">
                <a:solidFill>
                  <a:schemeClr val="tx2"/>
                </a:solidFill>
              </a:rPr>
              <a:t>ORDER BY </a:t>
            </a:r>
            <a:r>
              <a:rPr lang="en-US" sz="2400" b="1" err="1"/>
              <a:t>t.NbRetweets</a:t>
            </a:r>
            <a:r>
              <a:rPr lang="en-US" sz="2400" b="1"/>
              <a:t> </a:t>
            </a:r>
            <a:r>
              <a:rPr lang="en-US" sz="2400" b="1">
                <a:solidFill>
                  <a:schemeClr val="tx2"/>
                </a:solidFill>
              </a:rPr>
              <a:t>DESC LIMIT </a:t>
            </a:r>
            <a:r>
              <a:rPr lang="en-US" sz="2400" b="1"/>
              <a:t>10</a:t>
            </a:r>
            <a:endParaRPr lang="en-US"/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36912"/>
            <a:ext cx="770485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3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3999FE4-22AA-438C-A480-433990B3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Sommaire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BE1185F-7A60-4ED3-83A2-166CC74EB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cs typeface="Calibri"/>
              </a:rPr>
              <a:t>Présentation du groupe</a:t>
            </a:r>
          </a:p>
          <a:p>
            <a:r>
              <a:rPr lang="fr-FR">
                <a:cs typeface="Calibri"/>
              </a:rPr>
              <a:t>Description du challenge</a:t>
            </a:r>
          </a:p>
          <a:p>
            <a:r>
              <a:rPr lang="fr-FR">
                <a:cs typeface="Calibri"/>
              </a:rPr>
              <a:t>Présentation de la solution</a:t>
            </a:r>
          </a:p>
          <a:p>
            <a:r>
              <a:rPr lang="fr-FR">
                <a:cs typeface="Calibri"/>
              </a:rPr>
              <a:t>Présentation des restitutions</a:t>
            </a:r>
          </a:p>
          <a:p>
            <a:r>
              <a:rPr lang="fr-FR">
                <a:cs typeface="Calibri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01946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47700"/>
            <a:ext cx="8596668" cy="1320800"/>
          </a:xfrm>
        </p:spPr>
        <p:txBody>
          <a:bodyPr>
            <a:normAutofit/>
          </a:bodyPr>
          <a:lstStyle/>
          <a:p>
            <a:pPr lvl="0"/>
            <a:r>
              <a:rPr lang="fr-FR" sz="2800" b="1">
                <a:solidFill>
                  <a:schemeClr val="accent6">
                    <a:lumMod val="75000"/>
                  </a:schemeClr>
                </a:solidFill>
              </a:rPr>
              <a:t>7. Les 5 comptes avec le plus de favoris</a:t>
            </a:r>
            <a:endParaRPr lang="en-US" sz="28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CD38-6D19-49A7-B347-32C299D497EC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268760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</a:rPr>
              <a:t>MATCH </a:t>
            </a:r>
            <a:r>
              <a:rPr lang="en-US" sz="2400" b="1"/>
              <a:t>(</a:t>
            </a:r>
            <a:r>
              <a:rPr lang="en-US" sz="2400" b="1" err="1"/>
              <a:t>t:User</a:t>
            </a:r>
            <a:r>
              <a:rPr lang="en-US" sz="2400" b="1"/>
              <a:t>) </a:t>
            </a:r>
          </a:p>
          <a:p>
            <a:r>
              <a:rPr lang="en-US" sz="2400" b="1">
                <a:solidFill>
                  <a:schemeClr val="tx2"/>
                </a:solidFill>
              </a:rPr>
              <a:t>RETURN </a:t>
            </a:r>
            <a:r>
              <a:rPr lang="en-US" sz="2400" b="1"/>
              <a:t>t</a:t>
            </a:r>
            <a:r>
              <a:rPr lang="en-US" sz="2400" b="1">
                <a:solidFill>
                  <a:schemeClr val="tx2"/>
                </a:solidFill>
              </a:rPr>
              <a:t> ORDER BY </a:t>
            </a:r>
            <a:r>
              <a:rPr lang="en-US" sz="2400" b="1" err="1"/>
              <a:t>t.NbFavoritesUser</a:t>
            </a:r>
            <a:r>
              <a:rPr lang="en-US" sz="2400" b="1"/>
              <a:t> </a:t>
            </a:r>
            <a:r>
              <a:rPr lang="en-US" sz="2400" b="1">
                <a:solidFill>
                  <a:schemeClr val="tx2"/>
                </a:solidFill>
              </a:rPr>
              <a:t>DESC LIMIT </a:t>
            </a:r>
            <a:r>
              <a:rPr lang="en-US" sz="2400" b="1"/>
              <a:t>5</a:t>
            </a:r>
            <a:endParaRPr lang="en-US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104513"/>
            <a:ext cx="5608522" cy="449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33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977201" cy="1143000"/>
          </a:xfrm>
        </p:spPr>
        <p:txBody>
          <a:bodyPr>
            <a:normAutofit fontScale="90000"/>
          </a:bodyPr>
          <a:lstStyle/>
          <a:p>
            <a:pPr lvl="0"/>
            <a:r>
              <a:rPr lang="fr-FR" sz="3100" b="1">
                <a:solidFill>
                  <a:schemeClr val="accent6">
                    <a:lumMod val="75000"/>
                  </a:schemeClr>
                </a:solidFill>
              </a:rPr>
              <a:t>8. Proportions des sources utilisées par les amis ou followers d’un utilisateur (Emmanuel Macron)</a:t>
            </a:r>
            <a:endParaRPr lang="en-US">
              <a:cs typeface="Calibri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CD38-6D19-49A7-B347-32C299D497EC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268760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2"/>
                </a:solidFill>
              </a:rPr>
              <a:t>MATCH </a:t>
            </a:r>
            <a:r>
              <a:rPr lang="en-US" sz="2000" b="1"/>
              <a:t>(</a:t>
            </a:r>
            <a:r>
              <a:rPr lang="en-US" sz="2000" b="1" err="1"/>
              <a:t>s:Source</a:t>
            </a:r>
            <a:r>
              <a:rPr lang="en-US" sz="2000" b="1"/>
              <a:t>)-[:HAS_SOURCE]-(</a:t>
            </a:r>
            <a:r>
              <a:rPr lang="en-US" sz="2000" b="1" err="1"/>
              <a:t>t:Tweet</a:t>
            </a:r>
            <a:r>
              <a:rPr lang="en-US" sz="2000" b="1"/>
              <a:t>)&lt;-[:TWEETED]-(:User)-[:FRIEND|:FOLLOWS]-(:User{Username:'</a:t>
            </a:r>
            <a:r>
              <a:rPr lang="en-US" sz="2000" b="1" err="1"/>
              <a:t>EmmanuelMacron</a:t>
            </a:r>
            <a:r>
              <a:rPr lang="en-US" sz="2000" b="1"/>
              <a:t>'}) </a:t>
            </a:r>
          </a:p>
          <a:p>
            <a:r>
              <a:rPr lang="en-US" sz="2000" b="1">
                <a:solidFill>
                  <a:schemeClr val="tx2"/>
                </a:solidFill>
              </a:rPr>
              <a:t>RETURN </a:t>
            </a:r>
            <a:r>
              <a:rPr lang="en-US" sz="2000" b="1" err="1"/>
              <a:t>s,count</a:t>
            </a:r>
            <a:r>
              <a:rPr lang="en-US" sz="2000" b="1"/>
              <a:t>(s)  </a:t>
            </a:r>
            <a:r>
              <a:rPr lang="en-US" sz="2000" b="1">
                <a:solidFill>
                  <a:schemeClr val="tx2"/>
                </a:solidFill>
              </a:rPr>
              <a:t>AS</a:t>
            </a:r>
            <a:r>
              <a:rPr lang="en-US" sz="2000" b="1"/>
              <a:t> </a:t>
            </a:r>
            <a:r>
              <a:rPr lang="en-US" sz="2000" b="1" err="1"/>
              <a:t>Nb</a:t>
            </a:r>
            <a:r>
              <a:rPr lang="en-US" sz="2000" b="1"/>
              <a:t> </a:t>
            </a:r>
            <a:r>
              <a:rPr lang="en-US" sz="2000" b="1">
                <a:solidFill>
                  <a:schemeClr val="tx2"/>
                </a:solidFill>
              </a:rPr>
              <a:t>ORDER BY </a:t>
            </a:r>
            <a:r>
              <a:rPr lang="en-US" sz="2000" b="1" err="1"/>
              <a:t>Nb</a:t>
            </a:r>
            <a:r>
              <a:rPr lang="en-US" sz="2000" b="1"/>
              <a:t> </a:t>
            </a:r>
            <a:r>
              <a:rPr lang="en-US" sz="2000" b="1">
                <a:solidFill>
                  <a:schemeClr val="tx2"/>
                </a:solidFill>
              </a:rPr>
              <a:t>DESC LIMIT </a:t>
            </a:r>
            <a:r>
              <a:rPr lang="en-US" sz="2000" b="1"/>
              <a:t>20</a:t>
            </a:r>
            <a:endParaRPr lang="en-US" sz="1600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2420888"/>
            <a:ext cx="6624736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89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9296364" cy="1143000"/>
          </a:xfrm>
        </p:spPr>
        <p:txBody>
          <a:bodyPr>
            <a:normAutofit/>
          </a:bodyPr>
          <a:lstStyle/>
          <a:p>
            <a:pPr lvl="0"/>
            <a:r>
              <a:rPr lang="fr-FR" sz="2800" b="1">
                <a:solidFill>
                  <a:schemeClr val="accent6">
                    <a:lumMod val="75000"/>
                  </a:schemeClr>
                </a:solidFill>
              </a:rPr>
              <a:t>9. Evolution de l’utilisation d’un hashtag "</a:t>
            </a:r>
            <a:r>
              <a:rPr lang="fr-FR" sz="2800" b="1" err="1">
                <a:solidFill>
                  <a:schemeClr val="accent6">
                    <a:lumMod val="75000"/>
                  </a:schemeClr>
                </a:solidFill>
              </a:rPr>
              <a:t>DirectAN</a:t>
            </a:r>
            <a:r>
              <a:rPr lang="fr-FR" sz="2800" b="1">
                <a:solidFill>
                  <a:schemeClr val="accent6">
                    <a:lumMod val="75000"/>
                  </a:schemeClr>
                </a:solidFill>
              </a:rPr>
              <a:t>" en 2017</a:t>
            </a:r>
            <a:endParaRPr lang="en-US" sz="28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CD38-6D19-49A7-B347-32C299D497EC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1771" y="914400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</a:rPr>
              <a:t>MATCH </a:t>
            </a:r>
            <a:r>
              <a:rPr lang="en-US" sz="2400" b="1"/>
              <a:t>(</a:t>
            </a:r>
            <a:r>
              <a:rPr lang="en-US" sz="2400" b="1" err="1"/>
              <a:t>h:Hashtag</a:t>
            </a:r>
            <a:r>
              <a:rPr lang="en-US" sz="2400" b="1"/>
              <a:t>{Hashtag:"</a:t>
            </a:r>
            <a:r>
              <a:rPr lang="en-US" sz="2400" b="1" err="1"/>
              <a:t>DirectAN</a:t>
            </a:r>
            <a:r>
              <a:rPr lang="en-US" sz="2400" b="1"/>
              <a:t>"})&lt;-[:HAS_HASHTAG]- (</a:t>
            </a:r>
            <a:r>
              <a:rPr lang="en-US" sz="2400" b="1" err="1"/>
              <a:t>t:Tweet</a:t>
            </a:r>
            <a:r>
              <a:rPr lang="en-US" sz="2400" b="1"/>
              <a:t>)-[:DATED_OF]-&gt;(</a:t>
            </a:r>
            <a:r>
              <a:rPr lang="en-US" sz="2400" b="1" err="1"/>
              <a:t>date:Date</a:t>
            </a:r>
            <a:r>
              <a:rPr lang="en-US" sz="2400" b="1"/>
              <a:t>{Year:"2017"}) </a:t>
            </a:r>
          </a:p>
          <a:p>
            <a:r>
              <a:rPr lang="en-US" sz="2400" b="1">
                <a:solidFill>
                  <a:schemeClr val="tx2"/>
                </a:solidFill>
              </a:rPr>
              <a:t>RETURN </a:t>
            </a:r>
            <a:r>
              <a:rPr lang="en-US" sz="2400" b="1" err="1"/>
              <a:t>date,count</a:t>
            </a:r>
            <a:r>
              <a:rPr lang="en-US" sz="2400" b="1"/>
              <a:t>(h) </a:t>
            </a:r>
            <a:r>
              <a:rPr lang="en-US" sz="2400" b="1">
                <a:solidFill>
                  <a:schemeClr val="tx2"/>
                </a:solidFill>
              </a:rPr>
              <a:t>AS</a:t>
            </a:r>
            <a:r>
              <a:rPr lang="en-US" sz="2400" b="1"/>
              <a:t> </a:t>
            </a:r>
            <a:r>
              <a:rPr lang="en-US" sz="2400" b="1" err="1"/>
              <a:t>Nb</a:t>
            </a:r>
            <a:endParaRPr lang="en-US" sz="2400"/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7000"/>
            <a:ext cx="7576067" cy="396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08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74" y="12576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fr-FR" sz="2800" b="1">
                <a:solidFill>
                  <a:schemeClr val="accent6">
                    <a:lumMod val="75000"/>
                  </a:schemeClr>
                </a:solidFill>
              </a:rPr>
              <a:t>10. Les dix hashtag les plus utilisés au mois de Décembre 2017</a:t>
            </a:r>
            <a:endParaRPr lang="en-US" sz="28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CD38-6D19-49A7-B347-32C299D497EC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0631" y="1258573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</a:rPr>
              <a:t>MATCH </a:t>
            </a:r>
            <a:r>
              <a:rPr lang="en-US" sz="2400" b="1"/>
              <a:t>(</a:t>
            </a:r>
            <a:r>
              <a:rPr lang="en-US" sz="2400" b="1" err="1"/>
              <a:t>h:Hashtag</a:t>
            </a:r>
            <a:r>
              <a:rPr lang="en-US" sz="2400" b="1"/>
              <a:t>)-[:HAS_HASHTAG]- (</a:t>
            </a:r>
            <a:r>
              <a:rPr lang="en-US" sz="2400" b="1" err="1"/>
              <a:t>t:Tweet</a:t>
            </a:r>
            <a:r>
              <a:rPr lang="en-US" sz="2400" b="1"/>
              <a:t>)-[:DATED_OF]-(</a:t>
            </a:r>
            <a:r>
              <a:rPr lang="en-US" sz="2400" b="1" err="1"/>
              <a:t>date:Date</a:t>
            </a:r>
            <a:r>
              <a:rPr lang="en-US" sz="2400" b="1"/>
              <a:t>{Month:"Dec",Year:"2017"}) </a:t>
            </a:r>
          </a:p>
          <a:p>
            <a:r>
              <a:rPr lang="en-US" sz="2400" b="1">
                <a:solidFill>
                  <a:schemeClr val="tx2"/>
                </a:solidFill>
              </a:rPr>
              <a:t>RETURN </a:t>
            </a:r>
            <a:r>
              <a:rPr lang="en-US" sz="2400" b="1" err="1"/>
              <a:t>h,count</a:t>
            </a:r>
            <a:r>
              <a:rPr lang="en-US" sz="2400" b="1"/>
              <a:t>(h) as </a:t>
            </a:r>
            <a:r>
              <a:rPr lang="en-US" sz="2400" b="1" err="1"/>
              <a:t>Nb</a:t>
            </a:r>
            <a:r>
              <a:rPr lang="en-US" sz="2400" b="1"/>
              <a:t> </a:t>
            </a:r>
            <a:r>
              <a:rPr lang="en-US" sz="2400" b="1">
                <a:solidFill>
                  <a:schemeClr val="tx2"/>
                </a:solidFill>
              </a:rPr>
              <a:t>ORDER BY </a:t>
            </a:r>
            <a:r>
              <a:rPr lang="en-US" sz="2400" b="1" err="1"/>
              <a:t>Nb</a:t>
            </a:r>
            <a:r>
              <a:rPr lang="en-US" sz="2400" b="1"/>
              <a:t> </a:t>
            </a:r>
            <a:r>
              <a:rPr lang="en-US" sz="2400" b="1">
                <a:solidFill>
                  <a:schemeClr val="tx2"/>
                </a:solidFill>
              </a:rPr>
              <a:t>DESC LIMIT </a:t>
            </a:r>
            <a:r>
              <a:rPr lang="en-US" sz="2400" b="1"/>
              <a:t>10</a:t>
            </a:r>
            <a:endParaRPr lang="en-US" sz="2400"/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05" y="2458902"/>
            <a:ext cx="8115629" cy="386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5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74" y="12576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fr-FR" sz="2800" b="1">
                <a:solidFill>
                  <a:schemeClr val="accent6">
                    <a:lumMod val="75000"/>
                  </a:schemeClr>
                </a:solidFill>
              </a:rPr>
              <a:t>11. Identifier les personnes influentes par situation géographique</a:t>
            </a:r>
            <a:endParaRPr lang="en-US" sz="28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CD38-6D19-49A7-B347-32C299D497EC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0631" y="125857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</a:rPr>
              <a:t>MATCH </a:t>
            </a:r>
            <a:r>
              <a:rPr lang="en-US" sz="2400" b="1"/>
              <a:t>(</a:t>
            </a:r>
            <a:r>
              <a:rPr lang="en-US" sz="2400" b="1" err="1"/>
              <a:t>u:User</a:t>
            </a:r>
            <a:r>
              <a:rPr lang="en-US" sz="2400" b="1"/>
              <a:t>)-[:FROM]-(</a:t>
            </a:r>
            <a:r>
              <a:rPr lang="en-US" sz="2400" b="1" err="1"/>
              <a:t>l:Location</a:t>
            </a:r>
            <a:r>
              <a:rPr lang="en-US" sz="2400" b="1"/>
              <a:t>) </a:t>
            </a:r>
            <a:r>
              <a:rPr lang="en-US" sz="2400" b="1">
                <a:solidFill>
                  <a:schemeClr val="tx2"/>
                </a:solidFill>
              </a:rPr>
              <a:t>WHERE </a:t>
            </a:r>
            <a:r>
              <a:rPr lang="en-US" sz="2400" b="1" err="1"/>
              <a:t>l.Location</a:t>
            </a:r>
            <a:r>
              <a:rPr lang="en-US" sz="2400" b="1"/>
              <a:t>&lt;&gt;'‘</a:t>
            </a:r>
          </a:p>
          <a:p>
            <a:r>
              <a:rPr lang="en-US" sz="2400" b="1">
                <a:solidFill>
                  <a:schemeClr val="tx2"/>
                </a:solidFill>
              </a:rPr>
              <a:t>RETURN </a:t>
            </a:r>
            <a:r>
              <a:rPr lang="en-US" sz="2400" b="1" err="1"/>
              <a:t>u,l</a:t>
            </a:r>
            <a:r>
              <a:rPr lang="en-US" sz="2400" b="1"/>
              <a:t> </a:t>
            </a:r>
            <a:r>
              <a:rPr lang="en-US" sz="2400" b="1">
                <a:solidFill>
                  <a:schemeClr val="tx2"/>
                </a:solidFill>
              </a:rPr>
              <a:t>ORDER BY </a:t>
            </a:r>
            <a:r>
              <a:rPr lang="en-US" sz="2400" b="1" err="1"/>
              <a:t>u.NbFollowers</a:t>
            </a:r>
            <a:r>
              <a:rPr lang="en-US" sz="2400" b="1"/>
              <a:t> </a:t>
            </a:r>
            <a:r>
              <a:rPr lang="en-US" sz="2400" b="1">
                <a:solidFill>
                  <a:schemeClr val="tx2"/>
                </a:solidFill>
              </a:rPr>
              <a:t>DESC LIMIT </a:t>
            </a:r>
            <a:r>
              <a:rPr lang="en-US" sz="2400" b="1"/>
              <a:t>5</a:t>
            </a:r>
            <a:endParaRPr lang="en-US" sz="2400"/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30" y="2492896"/>
            <a:ext cx="8421849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98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74" y="12576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fr-FR" sz="2800" b="1">
                <a:solidFill>
                  <a:schemeClr val="accent6">
                    <a:lumMod val="75000"/>
                  </a:schemeClr>
                </a:solidFill>
              </a:rPr>
              <a:t>12. Les 10 comptes qui ont le plus </a:t>
            </a:r>
            <a:r>
              <a:rPr lang="fr-FR" sz="2800" b="1" err="1">
                <a:solidFill>
                  <a:schemeClr val="accent6">
                    <a:lumMod val="75000"/>
                  </a:schemeClr>
                </a:solidFill>
              </a:rPr>
              <a:t>tweeté</a:t>
            </a:r>
            <a:endParaRPr lang="en-US" sz="2800" err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CD38-6D19-49A7-B347-32C299D497EC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0631" y="125857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</a:rPr>
              <a:t>MATCH </a:t>
            </a:r>
            <a:r>
              <a:rPr lang="en-US" sz="2400" b="1"/>
              <a:t>(</a:t>
            </a:r>
            <a:r>
              <a:rPr lang="en-US" sz="2400" b="1" err="1"/>
              <a:t>u:User</a:t>
            </a:r>
            <a:r>
              <a:rPr lang="en-US" sz="2400" b="1"/>
              <a:t>) - [</a:t>
            </a:r>
            <a:r>
              <a:rPr lang="en-US" sz="2400" b="1" err="1"/>
              <a:t>tw:TWEETED</a:t>
            </a:r>
            <a:r>
              <a:rPr lang="en-US" sz="2400" b="1"/>
              <a:t>]- (</a:t>
            </a:r>
            <a:r>
              <a:rPr lang="en-US" sz="2400" b="1" err="1"/>
              <a:t>t:Tweet</a:t>
            </a:r>
            <a:r>
              <a:rPr lang="en-US" sz="2400" b="1"/>
              <a:t>) </a:t>
            </a:r>
          </a:p>
          <a:p>
            <a:r>
              <a:rPr lang="en-US" sz="2400" b="1">
                <a:solidFill>
                  <a:schemeClr val="tx2"/>
                </a:solidFill>
              </a:rPr>
              <a:t>RETURN </a:t>
            </a:r>
            <a:r>
              <a:rPr lang="en-US" sz="2400" b="1" err="1"/>
              <a:t>u,count</a:t>
            </a:r>
            <a:r>
              <a:rPr lang="en-US" sz="2400" b="1"/>
              <a:t>(t) </a:t>
            </a:r>
            <a:r>
              <a:rPr lang="en-US" sz="2400" b="1">
                <a:solidFill>
                  <a:schemeClr val="tx2"/>
                </a:solidFill>
              </a:rPr>
              <a:t>AS</a:t>
            </a:r>
            <a:r>
              <a:rPr lang="en-US" sz="2400" b="1"/>
              <a:t> </a:t>
            </a:r>
            <a:r>
              <a:rPr lang="en-US" sz="2400" b="1" err="1"/>
              <a:t>Nb</a:t>
            </a:r>
            <a:r>
              <a:rPr lang="en-US" sz="2400" b="1"/>
              <a:t> </a:t>
            </a:r>
            <a:r>
              <a:rPr lang="en-US" sz="2400" b="1">
                <a:solidFill>
                  <a:schemeClr val="tx2"/>
                </a:solidFill>
              </a:rPr>
              <a:t>ORDER BY </a:t>
            </a:r>
            <a:r>
              <a:rPr lang="en-US" sz="2400" b="1" err="1"/>
              <a:t>Nb</a:t>
            </a:r>
            <a:r>
              <a:rPr lang="en-US" sz="2400" b="1"/>
              <a:t> </a:t>
            </a:r>
            <a:r>
              <a:rPr lang="en-US" sz="2400" b="1">
                <a:solidFill>
                  <a:schemeClr val="tx2"/>
                </a:solidFill>
              </a:rPr>
              <a:t>DESC LIMIT </a:t>
            </a:r>
            <a:r>
              <a:rPr lang="en-US" sz="2400" b="1"/>
              <a:t>10</a:t>
            </a:r>
            <a:endParaRPr lang="en-US" sz="2400"/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31" y="2420888"/>
            <a:ext cx="7557753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94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43D3A8E-C33E-4047-BCDE-95AE1189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Conclusion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F1C7955D-436F-4436-B9F9-1EB118B9F5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707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EBA083E-3943-4C50-919C-8AC6BB6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Observations sur la solution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BB66A777-7C13-4AEF-8FB9-F0733352E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>
                <a:cs typeface="Calibri"/>
              </a:rPr>
              <a:t>Forces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75915D14-A9CF-4F8E-9D7C-9DA9253603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cs typeface="Calibri"/>
              </a:rPr>
              <a:t>Le type de base de données</a:t>
            </a:r>
          </a:p>
          <a:p>
            <a:r>
              <a:rPr lang="fr-FR">
                <a:cs typeface="Calibri"/>
              </a:rPr>
              <a:t>Possibilités d'analyses</a:t>
            </a:r>
          </a:p>
          <a:p>
            <a:r>
              <a:rPr lang="fr-FR">
                <a:cs typeface="Calibri"/>
              </a:rPr>
              <a:t>Prise en main aisée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2877C74B-F27D-4EC3-85EB-A2B7D16C9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>
                <a:cs typeface="Calibri"/>
              </a:rPr>
              <a:t>Faiblesses</a:t>
            </a:r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AE5B9350-A2CE-4AC7-BB80-595C7E02980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cs typeface="Calibri"/>
              </a:rPr>
              <a:t>Puissance des machines</a:t>
            </a:r>
          </a:p>
          <a:p>
            <a:r>
              <a:rPr lang="fr-FR">
                <a:cs typeface="Calibri"/>
              </a:rPr>
              <a:t>Rate Limit</a:t>
            </a:r>
          </a:p>
          <a:p>
            <a:r>
              <a:rPr lang="fr-FR">
                <a:cs typeface="Calibri"/>
              </a:rPr>
              <a:t>Langage de requêtage</a:t>
            </a:r>
          </a:p>
          <a:p>
            <a:r>
              <a:rPr lang="fr-FR">
                <a:cs typeface="Calibri"/>
              </a:rPr>
              <a:t>Base de données locale</a:t>
            </a:r>
          </a:p>
          <a:p>
            <a:r>
              <a:rPr lang="fr-FR">
                <a:cs typeface="Calibri"/>
              </a:rPr>
              <a:t>L'effet "plat de spaghettis"</a:t>
            </a:r>
          </a:p>
          <a:p>
            <a:r>
              <a:rPr lang="fr-FR">
                <a:cs typeface="Calibri"/>
              </a:rPr>
              <a:t>Documentation parcellaire</a:t>
            </a:r>
          </a:p>
        </p:txBody>
      </p:sp>
    </p:spTree>
    <p:extLst>
      <p:ext uri="{BB962C8B-B14F-4D97-AF65-F5344CB8AC3E}">
        <p14:creationId xmlns:p14="http://schemas.microsoft.com/office/powerpoint/2010/main" val="3893546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21F0B2C-DF19-4790-A014-8A838A4E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Comment palier à certaines faiblesses?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C5EAC49-F674-4D93-A57E-C9ADAA524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cs typeface="Calibri"/>
              </a:rPr>
              <a:t>Machines en parallèle </a:t>
            </a:r>
          </a:p>
          <a:p>
            <a:r>
              <a:rPr lang="fr-FR">
                <a:cs typeface="Calibri"/>
              </a:rPr>
              <a:t>Solutions payantes pour l'API Twitter</a:t>
            </a:r>
          </a:p>
          <a:p>
            <a:r>
              <a:rPr lang="fr-FR">
                <a:cs typeface="Calibri"/>
              </a:rPr>
              <a:t>Cloud payant avec neo4j</a:t>
            </a:r>
          </a:p>
          <a:p>
            <a:r>
              <a:rPr lang="fr-FR">
                <a:cs typeface="Calibri"/>
              </a:rPr>
              <a:t>Aide de la communauté</a:t>
            </a:r>
          </a:p>
          <a:p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292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CE41FB7-3564-4670-833C-AE383C4D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Présentation du groupe Aquila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25BE8E5A-6CD4-4DBC-979A-D8D25CB0C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72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2816039-0D33-401A-B3DE-2415872A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Description du Challenge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284FBE6D-887C-44B3-A26A-3E79738C31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83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FC2A323-E950-4016-B3D5-3837DA92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Le Big Data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B7D0374-A228-402B-96A4-34E7D076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cs typeface="Calibri"/>
              </a:rPr>
              <a:t>Explosion du volume d'informations</a:t>
            </a:r>
          </a:p>
          <a:p>
            <a:r>
              <a:rPr lang="fr-FR">
                <a:cs typeface="Calibri"/>
              </a:rPr>
              <a:t>Grande vélocité</a:t>
            </a:r>
          </a:p>
          <a:p>
            <a:r>
              <a:rPr lang="fr-FR">
                <a:cs typeface="Calibri"/>
              </a:rPr>
              <a:t>Grande variété d'informations</a:t>
            </a:r>
          </a:p>
          <a:p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711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B8AD286-37BA-4FFE-BA59-B4D5BFA5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Twitter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6DCE2A2-82EB-4148-BF8C-BAA08DCF0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cs typeface="Calibri"/>
              </a:rPr>
              <a:t>Description</a:t>
            </a:r>
          </a:p>
          <a:p>
            <a:r>
              <a:rPr lang="fr-FR">
                <a:cs typeface="Calibri"/>
              </a:rPr>
              <a:t>Place dans la problématique du Big Data</a:t>
            </a:r>
          </a:p>
          <a:p>
            <a:r>
              <a:rPr lang="fr-FR">
                <a:cs typeface="Calibri"/>
              </a:rPr>
              <a:t>Quelques chiffres:</a:t>
            </a:r>
            <a:r>
              <a:rPr lang="en-US">
                <a:latin typeface="+mn-ea"/>
                <a:cs typeface="+mn-ea"/>
              </a:rPr>
              <a:t/>
            </a:r>
            <a:br>
              <a:rPr lang="en-US">
                <a:latin typeface="+mn-ea"/>
                <a:cs typeface="+mn-ea"/>
              </a:rPr>
            </a:br>
            <a:r>
              <a:rPr lang="fr-FR">
                <a:cs typeface="Calibri"/>
              </a:rPr>
              <a:t>- 313 millions d'utilisateurs</a:t>
            </a:r>
            <a:r>
              <a:rPr lang="en-US"/>
              <a:t/>
            </a:r>
            <a:br>
              <a:rPr lang="en-US"/>
            </a:br>
            <a:r>
              <a:rPr lang="fr-FR">
                <a:cs typeface="Calibri"/>
              </a:rPr>
              <a:t>- plus de 40 langues</a:t>
            </a:r>
            <a:r>
              <a:rPr lang="en-US"/>
              <a:t/>
            </a:r>
            <a:br>
              <a:rPr lang="en-US"/>
            </a:br>
            <a:r>
              <a:rPr lang="fr-FR">
                <a:cs typeface="Calibri"/>
              </a:rPr>
              <a:t>- 500 millions de tweets par jour</a:t>
            </a:r>
          </a:p>
        </p:txBody>
      </p:sp>
    </p:spTree>
    <p:extLst>
      <p:ext uri="{BB962C8B-B14F-4D97-AF65-F5344CB8AC3E}">
        <p14:creationId xmlns:p14="http://schemas.microsoft.com/office/powerpoint/2010/main" val="8637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27F69CA-A28D-4CBD-B9CE-31CB2A7B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Présentation de la solution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E85B22CA-D616-46F8-8310-6206E2EDA4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94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7860922-113A-4515-BE1D-387719C2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Choix de la base de données: neo4j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670D856-7907-4347-943D-AD31833D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Base de données graph</a:t>
            </a:r>
          </a:p>
          <a:p>
            <a:r>
              <a:rPr lang="fr-FR" dirty="0">
                <a:cs typeface="Calibri"/>
              </a:rPr>
              <a:t>Respecte les propriétés ACID</a:t>
            </a:r>
          </a:p>
          <a:p>
            <a:r>
              <a:rPr lang="fr-FR" dirty="0">
                <a:cs typeface="Calibri"/>
              </a:rPr>
              <a:t>Langage de </a:t>
            </a:r>
            <a:r>
              <a:rPr lang="fr-FR" dirty="0" err="1">
                <a:cs typeface="Calibri"/>
              </a:rPr>
              <a:t>requêtage</a:t>
            </a:r>
            <a:r>
              <a:rPr lang="fr-FR" dirty="0">
                <a:cs typeface="Calibri"/>
              </a:rPr>
              <a:t>: CYPHER</a:t>
            </a:r>
          </a:p>
          <a:p>
            <a:r>
              <a:rPr lang="fr-FR" dirty="0">
                <a:cs typeface="Calibri"/>
              </a:rPr>
              <a:t>Visualisation simple de la base de données</a:t>
            </a:r>
          </a:p>
          <a:p>
            <a:r>
              <a:rPr lang="fr-FR" dirty="0">
                <a:cs typeface="Calibri"/>
              </a:rPr>
              <a:t>Plugins disponibles pour des analyses complémentaires: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fr-FR" dirty="0">
                <a:cs typeface="Calibri"/>
              </a:rPr>
              <a:t>- APOC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fr-FR" dirty="0">
                <a:cs typeface="Calibri"/>
              </a:rPr>
              <a:t>- Graph </a:t>
            </a:r>
            <a:r>
              <a:rPr lang="fr-FR" dirty="0" err="1">
                <a:cs typeface="Calibri"/>
              </a:rPr>
              <a:t>Algorithm</a:t>
            </a: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022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ADBACB6-2952-4AD7-BF55-B1AC1817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Architecture de la solution</a:t>
            </a:r>
            <a:endParaRPr lang="fr-FR"/>
          </a:p>
        </p:txBody>
      </p:sp>
      <p:sp>
        <p:nvSpPr>
          <p:cNvPr id="4" name="Organigramme : Disque magnétique 3">
            <a:extLst>
              <a:ext uri="{FF2B5EF4-FFF2-40B4-BE49-F238E27FC236}">
                <a16:creationId xmlns:a16="http://schemas.microsoft.com/office/drawing/2014/main" xmlns="" id="{E1225C80-BA51-4220-91EC-CC572044C74D}"/>
              </a:ext>
            </a:extLst>
          </p:cNvPr>
          <p:cNvSpPr/>
          <p:nvPr/>
        </p:nvSpPr>
        <p:spPr>
          <a:xfrm>
            <a:off x="942975" y="3257550"/>
            <a:ext cx="914400" cy="612648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rganigramme : Disque magnétique 4">
            <a:extLst>
              <a:ext uri="{FF2B5EF4-FFF2-40B4-BE49-F238E27FC236}">
                <a16:creationId xmlns:a16="http://schemas.microsoft.com/office/drawing/2014/main" xmlns="" id="{BD7E06A5-5F78-4732-AC33-5FFCCF982C46}"/>
              </a:ext>
            </a:extLst>
          </p:cNvPr>
          <p:cNvSpPr/>
          <p:nvPr/>
        </p:nvSpPr>
        <p:spPr>
          <a:xfrm>
            <a:off x="3285047" y="2890086"/>
            <a:ext cx="914400" cy="1400248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xmlns="" id="{254E7D6B-8F1C-4223-AE8B-512CA28ED131}"/>
              </a:ext>
            </a:extLst>
          </p:cNvPr>
          <p:cNvSpPr/>
          <p:nvPr/>
        </p:nvSpPr>
        <p:spPr>
          <a:xfrm>
            <a:off x="1933575" y="3239276"/>
            <a:ext cx="1347788" cy="705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0000"/>
                </a:solidFill>
              </a:rPr>
              <a:t>Programme JAVA</a:t>
            </a:r>
            <a:endParaRPr lang="fr-FR" dirty="0"/>
          </a:p>
        </p:txBody>
      </p:sp>
      <p:sp>
        <p:nvSpPr>
          <p:cNvPr id="7" name="Organigramme : Multidocument 6">
            <a:extLst>
              <a:ext uri="{FF2B5EF4-FFF2-40B4-BE49-F238E27FC236}">
                <a16:creationId xmlns:a16="http://schemas.microsoft.com/office/drawing/2014/main" xmlns="" id="{76B69081-33C5-493F-BA75-BD5524180388}"/>
              </a:ext>
            </a:extLst>
          </p:cNvPr>
          <p:cNvSpPr/>
          <p:nvPr/>
        </p:nvSpPr>
        <p:spPr>
          <a:xfrm>
            <a:off x="5724525" y="3192403"/>
            <a:ext cx="1060704" cy="758952"/>
          </a:xfrm>
          <a:prstGeom prst="flowChartMultidocumen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xmlns="" id="{AF26D48C-29EC-4F47-885F-B03447A994ED}"/>
              </a:ext>
            </a:extLst>
          </p:cNvPr>
          <p:cNvSpPr/>
          <p:nvPr/>
        </p:nvSpPr>
        <p:spPr>
          <a:xfrm>
            <a:off x="4300428" y="3322248"/>
            <a:ext cx="134705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0000"/>
                </a:solidFill>
              </a:rPr>
              <a:t>CQL*</a:t>
            </a:r>
            <a:endParaRPr lang="fr-FR" dirty="0"/>
          </a:p>
        </p:txBody>
      </p:sp>
      <p:sp>
        <p:nvSpPr>
          <p:cNvPr id="9" name="Émoticône 8">
            <a:extLst>
              <a:ext uri="{FF2B5EF4-FFF2-40B4-BE49-F238E27FC236}">
                <a16:creationId xmlns:a16="http://schemas.microsoft.com/office/drawing/2014/main" xmlns="" id="{9922E452-8C7B-46B3-865C-FEA3AFD02BC5}"/>
              </a:ext>
            </a:extLst>
          </p:cNvPr>
          <p:cNvSpPr/>
          <p:nvPr/>
        </p:nvSpPr>
        <p:spPr>
          <a:xfrm>
            <a:off x="8010525" y="2033991"/>
            <a:ext cx="635296" cy="615360"/>
          </a:xfrm>
          <a:prstGeom prst="smileyFac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xmlns="" id="{30781B41-F9F6-45BC-8611-F9EE8E39BB51}"/>
              </a:ext>
            </a:extLst>
          </p:cNvPr>
          <p:cNvCxnSpPr/>
          <p:nvPr/>
        </p:nvCxnSpPr>
        <p:spPr>
          <a:xfrm flipH="1">
            <a:off x="4268751" y="2413691"/>
            <a:ext cx="3571210" cy="6851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xmlns="" id="{DF010969-B5E1-4E86-8FEF-4EFDC1C64BEE}"/>
              </a:ext>
            </a:extLst>
          </p:cNvPr>
          <p:cNvCxnSpPr>
            <a:cxnSpLocks/>
          </p:cNvCxnSpPr>
          <p:nvPr/>
        </p:nvCxnSpPr>
        <p:spPr>
          <a:xfrm flipH="1">
            <a:off x="6981825" y="2602028"/>
            <a:ext cx="929684" cy="924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23CD1598-C255-40FB-825C-028ED498AC5B}"/>
              </a:ext>
            </a:extLst>
          </p:cNvPr>
          <p:cNvSpPr txBox="1"/>
          <p:nvPr/>
        </p:nvSpPr>
        <p:spPr>
          <a:xfrm>
            <a:off x="-47625" y="394002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API Twitter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8A2E7DEA-8729-4CAC-9F00-536FB78BAE62}"/>
              </a:ext>
            </a:extLst>
          </p:cNvPr>
          <p:cNvSpPr txBox="1"/>
          <p:nvPr/>
        </p:nvSpPr>
        <p:spPr>
          <a:xfrm>
            <a:off x="2305050" y="44481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Base de données Neo4j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7545F13C-FF8E-4231-9EE0-76E1E91D74DC}"/>
              </a:ext>
            </a:extLst>
          </p:cNvPr>
          <p:cNvSpPr txBox="1"/>
          <p:nvPr/>
        </p:nvSpPr>
        <p:spPr>
          <a:xfrm>
            <a:off x="4876259" y="4119743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Tableau</a:t>
            </a:r>
          </a:p>
          <a:p>
            <a:pPr algn="ctr"/>
            <a:r>
              <a:rPr lang="fr-FR" dirty="0"/>
              <a:t>(Restitutions diverses)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C35F26DA-36DC-4265-9543-DC573AAFFC0F}"/>
              </a:ext>
            </a:extLst>
          </p:cNvPr>
          <p:cNvSpPr txBox="1"/>
          <p:nvPr/>
        </p:nvSpPr>
        <p:spPr>
          <a:xfrm>
            <a:off x="6953787" y="306929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Décideur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8E584AF9-57A6-49AA-B602-900D3C73B182}"/>
              </a:ext>
            </a:extLst>
          </p:cNvPr>
          <p:cNvSpPr txBox="1"/>
          <p:nvPr/>
        </p:nvSpPr>
        <p:spPr>
          <a:xfrm>
            <a:off x="677863" y="5667375"/>
            <a:ext cx="380977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* CQL: CYPHER 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29162901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581</Words>
  <Application>Microsoft Office PowerPoint</Application>
  <PresentationFormat>Grand écran</PresentationFormat>
  <Paragraphs>126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Trebuchet MS</vt:lpstr>
      <vt:lpstr>Wingdings 3</vt:lpstr>
      <vt:lpstr>Facette</vt:lpstr>
      <vt:lpstr>Challenge Twitter</vt:lpstr>
      <vt:lpstr>Sommaire</vt:lpstr>
      <vt:lpstr>Présentation du groupe Aquila</vt:lpstr>
      <vt:lpstr>Description du Challenge</vt:lpstr>
      <vt:lpstr>Le Big Data</vt:lpstr>
      <vt:lpstr>Twitter</vt:lpstr>
      <vt:lpstr>Présentation de la solution</vt:lpstr>
      <vt:lpstr>Choix de la base de données: neo4j</vt:lpstr>
      <vt:lpstr>Architecture de la solution</vt:lpstr>
      <vt:lpstr>Architecture de la base de données</vt:lpstr>
      <vt:lpstr>Processus ETL</vt:lpstr>
      <vt:lpstr>Analyses à réaliser</vt:lpstr>
      <vt:lpstr>Présentation des restitutions </vt:lpstr>
      <vt:lpstr> 1. Les 10 HashTags les plus utilisés dans les tweets </vt:lpstr>
      <vt:lpstr>2. Localisation des amis d’Emmanuel Macron </vt:lpstr>
      <vt:lpstr>3.Localisation des followers d’Emmanuel MACRON </vt:lpstr>
      <vt:lpstr>4. Les 10 comptes avec le plus de followers dans la base</vt:lpstr>
      <vt:lpstr>5. Les 10 comptes avec le plus d'amis dans la base</vt:lpstr>
      <vt:lpstr> 6. Les 10 tweets les plus retweetés</vt:lpstr>
      <vt:lpstr>7. Les 5 comptes avec le plus de favoris</vt:lpstr>
      <vt:lpstr>8. Proportions des sources utilisées par les amis ou followers d’un utilisateur (Emmanuel Macron)</vt:lpstr>
      <vt:lpstr>9. Evolution de l’utilisation d’un hashtag "DirectAN" en 2017</vt:lpstr>
      <vt:lpstr>10. Les dix hashtag les plus utilisés au mois de Décembre 2017</vt:lpstr>
      <vt:lpstr>11. Identifier les personnes influentes par situation géographique</vt:lpstr>
      <vt:lpstr>12. Les 10 comptes qui ont le plus tweeté</vt:lpstr>
      <vt:lpstr>Conclusion</vt:lpstr>
      <vt:lpstr>Observations sur la solution</vt:lpstr>
      <vt:lpstr>Comment palier à certaines faiblesses?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Twitter</dc:title>
  <cp:lastModifiedBy>Alexandre</cp:lastModifiedBy>
  <cp:revision>11</cp:revision>
  <dcterms:modified xsi:type="dcterms:W3CDTF">2018-03-19T08:59:22Z</dcterms:modified>
</cp:coreProperties>
</file>