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3"/>
  </p:notesMasterIdLst>
  <p:sldIdLst>
    <p:sldId id="518" r:id="rId2"/>
    <p:sldId id="3216" r:id="rId3"/>
    <p:sldId id="3217" r:id="rId4"/>
    <p:sldId id="715" r:id="rId5"/>
    <p:sldId id="3218" r:id="rId6"/>
    <p:sldId id="720" r:id="rId7"/>
    <p:sldId id="721" r:id="rId8"/>
    <p:sldId id="722" r:id="rId9"/>
    <p:sldId id="723" r:id="rId10"/>
    <p:sldId id="724" r:id="rId11"/>
    <p:sldId id="725" r:id="rId12"/>
    <p:sldId id="627" r:id="rId13"/>
    <p:sldId id="726" r:id="rId14"/>
    <p:sldId id="727" r:id="rId15"/>
    <p:sldId id="728" r:id="rId16"/>
    <p:sldId id="3206" r:id="rId17"/>
    <p:sldId id="3207" r:id="rId18"/>
    <p:sldId id="3208" r:id="rId19"/>
    <p:sldId id="3209" r:id="rId20"/>
    <p:sldId id="3210" r:id="rId21"/>
    <p:sldId id="608" r:id="rId22"/>
    <p:sldId id="611" r:id="rId23"/>
    <p:sldId id="609" r:id="rId24"/>
    <p:sldId id="631" r:id="rId25"/>
    <p:sldId id="610" r:id="rId26"/>
    <p:sldId id="632" r:id="rId27"/>
    <p:sldId id="616" r:id="rId28"/>
    <p:sldId id="3211" r:id="rId29"/>
    <p:sldId id="635" r:id="rId30"/>
    <p:sldId id="614" r:id="rId31"/>
    <p:sldId id="637" r:id="rId32"/>
    <p:sldId id="636" r:id="rId33"/>
    <p:sldId id="617" r:id="rId34"/>
    <p:sldId id="638" r:id="rId35"/>
    <p:sldId id="639" r:id="rId36"/>
    <p:sldId id="640" r:id="rId37"/>
    <p:sldId id="3212" r:id="rId38"/>
    <p:sldId id="3213" r:id="rId39"/>
    <p:sldId id="3214" r:id="rId40"/>
    <p:sldId id="3215" r:id="rId41"/>
    <p:sldId id="714" r:id="rId42"/>
  </p:sldIdLst>
  <p:sldSz cx="6858000" cy="5143500"/>
  <p:notesSz cx="6797675" cy="9928225"/>
  <p:defaultTextStyle>
    <a:defPPr>
      <a:defRPr lang="en-US"/>
    </a:defPPr>
    <a:lvl1pPr algn="l" rtl="0" fontAlgn="base">
      <a:spcBef>
        <a:spcPct val="0"/>
      </a:spcBef>
      <a:spcAft>
        <a:spcPct val="0"/>
      </a:spcAft>
      <a:defRPr sz="2400" kern="1200">
        <a:solidFill>
          <a:schemeClr val="tx2"/>
        </a:solidFill>
        <a:latin typeface="FuturaA Md BT"/>
        <a:ea typeface="宋体" pitchFamily="2" charset="-122"/>
        <a:cs typeface="+mn-cs"/>
      </a:defRPr>
    </a:lvl1pPr>
    <a:lvl2pPr marL="457200" algn="l" rtl="0" fontAlgn="base">
      <a:spcBef>
        <a:spcPct val="0"/>
      </a:spcBef>
      <a:spcAft>
        <a:spcPct val="0"/>
      </a:spcAft>
      <a:defRPr sz="2400" kern="1200">
        <a:solidFill>
          <a:schemeClr val="tx2"/>
        </a:solidFill>
        <a:latin typeface="FuturaA Md BT"/>
        <a:ea typeface="宋体" pitchFamily="2" charset="-122"/>
        <a:cs typeface="+mn-cs"/>
      </a:defRPr>
    </a:lvl2pPr>
    <a:lvl3pPr marL="914400" algn="l" rtl="0" fontAlgn="base">
      <a:spcBef>
        <a:spcPct val="0"/>
      </a:spcBef>
      <a:spcAft>
        <a:spcPct val="0"/>
      </a:spcAft>
      <a:defRPr sz="2400" kern="1200">
        <a:solidFill>
          <a:schemeClr val="tx2"/>
        </a:solidFill>
        <a:latin typeface="FuturaA Md BT"/>
        <a:ea typeface="宋体" pitchFamily="2" charset="-122"/>
        <a:cs typeface="+mn-cs"/>
      </a:defRPr>
    </a:lvl3pPr>
    <a:lvl4pPr marL="1371600" algn="l" rtl="0" fontAlgn="base">
      <a:spcBef>
        <a:spcPct val="0"/>
      </a:spcBef>
      <a:spcAft>
        <a:spcPct val="0"/>
      </a:spcAft>
      <a:defRPr sz="2400" kern="1200">
        <a:solidFill>
          <a:schemeClr val="tx2"/>
        </a:solidFill>
        <a:latin typeface="FuturaA Md BT"/>
        <a:ea typeface="宋体" pitchFamily="2" charset="-122"/>
        <a:cs typeface="+mn-cs"/>
      </a:defRPr>
    </a:lvl4pPr>
    <a:lvl5pPr marL="1828800" algn="l" rtl="0" fontAlgn="base">
      <a:spcBef>
        <a:spcPct val="0"/>
      </a:spcBef>
      <a:spcAft>
        <a:spcPct val="0"/>
      </a:spcAft>
      <a:defRPr sz="2400" kern="1200">
        <a:solidFill>
          <a:schemeClr val="tx2"/>
        </a:solidFill>
        <a:latin typeface="FuturaA Md BT"/>
        <a:ea typeface="宋体" pitchFamily="2" charset="-122"/>
        <a:cs typeface="+mn-cs"/>
      </a:defRPr>
    </a:lvl5pPr>
    <a:lvl6pPr marL="2286000" algn="l" defTabSz="914400" rtl="0" eaLnBrk="1" latinLnBrk="0" hangingPunct="1">
      <a:defRPr sz="2400" kern="1200">
        <a:solidFill>
          <a:schemeClr val="tx2"/>
        </a:solidFill>
        <a:latin typeface="FuturaA Md BT"/>
        <a:ea typeface="宋体" pitchFamily="2" charset="-122"/>
        <a:cs typeface="+mn-cs"/>
      </a:defRPr>
    </a:lvl6pPr>
    <a:lvl7pPr marL="2743200" algn="l" defTabSz="914400" rtl="0" eaLnBrk="1" latinLnBrk="0" hangingPunct="1">
      <a:defRPr sz="2400" kern="1200">
        <a:solidFill>
          <a:schemeClr val="tx2"/>
        </a:solidFill>
        <a:latin typeface="FuturaA Md BT"/>
        <a:ea typeface="宋体" pitchFamily="2" charset="-122"/>
        <a:cs typeface="+mn-cs"/>
      </a:defRPr>
    </a:lvl7pPr>
    <a:lvl8pPr marL="3200400" algn="l" defTabSz="914400" rtl="0" eaLnBrk="1" latinLnBrk="0" hangingPunct="1">
      <a:defRPr sz="2400" kern="1200">
        <a:solidFill>
          <a:schemeClr val="tx2"/>
        </a:solidFill>
        <a:latin typeface="FuturaA Md BT"/>
        <a:ea typeface="宋体" pitchFamily="2" charset="-122"/>
        <a:cs typeface="+mn-cs"/>
      </a:defRPr>
    </a:lvl8pPr>
    <a:lvl9pPr marL="3657600" algn="l" defTabSz="914400" rtl="0" eaLnBrk="1" latinLnBrk="0" hangingPunct="1">
      <a:defRPr sz="2400" kern="1200">
        <a:solidFill>
          <a:schemeClr val="tx2"/>
        </a:solidFill>
        <a:latin typeface="FuturaA Md BT"/>
        <a:ea typeface="宋体"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CC66"/>
    <a:srgbClr val="6699FF"/>
    <a:srgbClr val="3399FF"/>
    <a:srgbClr val="FF99FF"/>
    <a:srgbClr val="6666FF"/>
    <a:srgbClr val="0070C0"/>
    <a:srgbClr val="C00000"/>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74844" autoAdjust="0"/>
  </p:normalViewPr>
  <p:slideViewPr>
    <p:cSldViewPr>
      <p:cViewPr varScale="1">
        <p:scale>
          <a:sx n="102" d="100"/>
          <a:sy n="102" d="100"/>
        </p:scale>
        <p:origin x="2680" y="176"/>
      </p:cViewPr>
      <p:guideLst>
        <p:guide orient="horz" pos="1620"/>
        <p:guide pos="2160"/>
      </p:guideLst>
    </p:cSldViewPr>
  </p:slideViewPr>
  <p:outlineViewPr>
    <p:cViewPr>
      <p:scale>
        <a:sx n="33" d="100"/>
        <a:sy n="33" d="100"/>
      </p:scale>
      <p:origin x="0" y="1308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CA7112-4AEE-4090-8969-BF96985EDAAB}"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1C6D346B-912B-48E7-959D-A319C32E9B46}">
      <dgm:prSet phldrT="[文本]" custT="1"/>
      <dgm:spPr/>
      <dgm:t>
        <a:bodyPr/>
        <a:lstStyle/>
        <a:p>
          <a:r>
            <a:rPr lang="zh-CN" altLang="en-US" sz="2400" dirty="0"/>
            <a:t>数据</a:t>
          </a:r>
        </a:p>
      </dgm:t>
    </dgm:pt>
    <dgm:pt modelId="{E904F400-19F9-4B6E-9661-23C14CF77D24}" type="parTrans" cxnId="{B51A71F5-104A-4516-A0CF-D0054885BF3B}">
      <dgm:prSet/>
      <dgm:spPr/>
      <dgm:t>
        <a:bodyPr/>
        <a:lstStyle/>
        <a:p>
          <a:endParaRPr lang="zh-CN" altLang="en-US" sz="2400"/>
        </a:p>
      </dgm:t>
    </dgm:pt>
    <dgm:pt modelId="{430D02B4-FFE2-4FDC-BE86-BCA55A29E004}" type="sibTrans" cxnId="{B51A71F5-104A-4516-A0CF-D0054885BF3B}">
      <dgm:prSet/>
      <dgm:spPr/>
      <dgm:t>
        <a:bodyPr/>
        <a:lstStyle/>
        <a:p>
          <a:endParaRPr lang="zh-CN" altLang="en-US" sz="2400"/>
        </a:p>
      </dgm:t>
    </dgm:pt>
    <dgm:pt modelId="{BFC2DE0A-8951-4DEF-A552-617E5129F87D}">
      <dgm:prSet phldrT="[文本]" custT="1"/>
      <dgm:spPr/>
      <dgm:t>
        <a:bodyPr/>
        <a:lstStyle/>
        <a:p>
          <a:r>
            <a:rPr lang="zh-CN" altLang="en-US" sz="2400" dirty="0"/>
            <a:t>技术</a:t>
          </a:r>
        </a:p>
      </dgm:t>
    </dgm:pt>
    <dgm:pt modelId="{D2F3EB6E-760E-4C04-8D26-6F15B8EC51B3}" type="parTrans" cxnId="{05297E60-B7C4-4612-8996-D101EFF108F1}">
      <dgm:prSet/>
      <dgm:spPr/>
      <dgm:t>
        <a:bodyPr/>
        <a:lstStyle/>
        <a:p>
          <a:endParaRPr lang="zh-CN" altLang="en-US" sz="2400"/>
        </a:p>
      </dgm:t>
    </dgm:pt>
    <dgm:pt modelId="{5F3DA744-73FE-4454-A676-1FE037947015}" type="sibTrans" cxnId="{05297E60-B7C4-4612-8996-D101EFF108F1}">
      <dgm:prSet/>
      <dgm:spPr/>
      <dgm:t>
        <a:bodyPr/>
        <a:lstStyle/>
        <a:p>
          <a:endParaRPr lang="zh-CN" altLang="en-US" sz="2400"/>
        </a:p>
      </dgm:t>
    </dgm:pt>
    <dgm:pt modelId="{71A85D2C-ADC5-468C-A625-818DD7E9E65F}">
      <dgm:prSet phldrT="[文本]" custT="1"/>
      <dgm:spPr/>
      <dgm:t>
        <a:bodyPr/>
        <a:lstStyle/>
        <a:p>
          <a:r>
            <a:rPr lang="zh-CN" altLang="en-US" sz="2400" dirty="0"/>
            <a:t>价值</a:t>
          </a:r>
        </a:p>
      </dgm:t>
    </dgm:pt>
    <dgm:pt modelId="{C5AA8F85-2011-4CAC-80B3-79981632DAEB}" type="parTrans" cxnId="{8627ECB9-AD55-4B8C-BFE4-FC777916E9D2}">
      <dgm:prSet/>
      <dgm:spPr/>
      <dgm:t>
        <a:bodyPr/>
        <a:lstStyle/>
        <a:p>
          <a:endParaRPr lang="zh-CN" altLang="en-US" sz="2400"/>
        </a:p>
      </dgm:t>
    </dgm:pt>
    <dgm:pt modelId="{7A89BFA8-058D-4E0C-8D88-3A9CD65999F4}" type="sibTrans" cxnId="{8627ECB9-AD55-4B8C-BFE4-FC777916E9D2}">
      <dgm:prSet/>
      <dgm:spPr/>
      <dgm:t>
        <a:bodyPr/>
        <a:lstStyle/>
        <a:p>
          <a:endParaRPr lang="zh-CN" altLang="en-US" sz="2400"/>
        </a:p>
      </dgm:t>
    </dgm:pt>
    <dgm:pt modelId="{3D88E87F-1CB0-4FFD-82DA-00A29CD7A6E6}" type="pres">
      <dgm:prSet presAssocID="{2CCA7112-4AEE-4090-8969-BF96985EDAAB}" presName="Name0" presStyleCnt="0">
        <dgm:presLayoutVars>
          <dgm:chMax val="7"/>
          <dgm:chPref val="7"/>
          <dgm:dir/>
          <dgm:animLvl val="lvl"/>
        </dgm:presLayoutVars>
      </dgm:prSet>
      <dgm:spPr/>
    </dgm:pt>
    <dgm:pt modelId="{AB8AC730-BA68-41C6-9806-89D2284D4DDB}" type="pres">
      <dgm:prSet presAssocID="{1C6D346B-912B-48E7-959D-A319C32E9B46}" presName="Accent1" presStyleCnt="0"/>
      <dgm:spPr/>
    </dgm:pt>
    <dgm:pt modelId="{10BC0488-32FC-4294-8696-0D0FFA4AB919}" type="pres">
      <dgm:prSet presAssocID="{1C6D346B-912B-48E7-959D-A319C32E9B46}" presName="Accent" presStyleLbl="node1" presStyleIdx="0" presStyleCnt="3"/>
      <dgm:spPr>
        <a:solidFill>
          <a:srgbClr val="00B050"/>
        </a:solidFill>
      </dgm:spPr>
    </dgm:pt>
    <dgm:pt modelId="{ECD37F0F-36E1-4A42-9C4B-8C0FF80358D4}" type="pres">
      <dgm:prSet presAssocID="{1C6D346B-912B-48E7-959D-A319C32E9B46}" presName="Parent1" presStyleLbl="revTx" presStyleIdx="0" presStyleCnt="3">
        <dgm:presLayoutVars>
          <dgm:chMax val="1"/>
          <dgm:chPref val="1"/>
          <dgm:bulletEnabled val="1"/>
        </dgm:presLayoutVars>
      </dgm:prSet>
      <dgm:spPr/>
    </dgm:pt>
    <dgm:pt modelId="{4E3A9621-9296-44DF-937E-40006C30CFE7}" type="pres">
      <dgm:prSet presAssocID="{BFC2DE0A-8951-4DEF-A552-617E5129F87D}" presName="Accent2" presStyleCnt="0"/>
      <dgm:spPr/>
    </dgm:pt>
    <dgm:pt modelId="{029BA620-6736-4E94-84A1-F7215A15F7DB}" type="pres">
      <dgm:prSet presAssocID="{BFC2DE0A-8951-4DEF-A552-617E5129F87D}" presName="Accent" presStyleLbl="node1" presStyleIdx="1" presStyleCnt="3"/>
      <dgm:spPr>
        <a:solidFill>
          <a:srgbClr val="FFC000"/>
        </a:solidFill>
      </dgm:spPr>
    </dgm:pt>
    <dgm:pt modelId="{9E730382-76EE-430E-8FB7-F2FCD23C2C2B}" type="pres">
      <dgm:prSet presAssocID="{BFC2DE0A-8951-4DEF-A552-617E5129F87D}" presName="Parent2" presStyleLbl="revTx" presStyleIdx="1" presStyleCnt="3">
        <dgm:presLayoutVars>
          <dgm:chMax val="1"/>
          <dgm:chPref val="1"/>
          <dgm:bulletEnabled val="1"/>
        </dgm:presLayoutVars>
      </dgm:prSet>
      <dgm:spPr/>
    </dgm:pt>
    <dgm:pt modelId="{DA2717B3-C204-4AA6-98EE-C5EC9BBD3AC2}" type="pres">
      <dgm:prSet presAssocID="{71A85D2C-ADC5-468C-A625-818DD7E9E65F}" presName="Accent3" presStyleCnt="0"/>
      <dgm:spPr/>
    </dgm:pt>
    <dgm:pt modelId="{DF1BFD7C-A42B-451A-85C6-E503499F275B}" type="pres">
      <dgm:prSet presAssocID="{71A85D2C-ADC5-468C-A625-818DD7E9E65F}" presName="Accent" presStyleLbl="node1" presStyleIdx="2" presStyleCnt="3"/>
      <dgm:spPr>
        <a:solidFill>
          <a:srgbClr val="FF0000"/>
        </a:solidFill>
      </dgm:spPr>
    </dgm:pt>
    <dgm:pt modelId="{307EFC3D-0003-4CD6-84C9-9F8DEFF9A810}" type="pres">
      <dgm:prSet presAssocID="{71A85D2C-ADC5-468C-A625-818DD7E9E65F}" presName="Parent3" presStyleLbl="revTx" presStyleIdx="2" presStyleCnt="3">
        <dgm:presLayoutVars>
          <dgm:chMax val="1"/>
          <dgm:chPref val="1"/>
          <dgm:bulletEnabled val="1"/>
        </dgm:presLayoutVars>
      </dgm:prSet>
      <dgm:spPr/>
    </dgm:pt>
  </dgm:ptLst>
  <dgm:cxnLst>
    <dgm:cxn modelId="{4862E347-4A64-4458-8193-27A0E122C803}" type="presOf" srcId="{1C6D346B-912B-48E7-959D-A319C32E9B46}" destId="{ECD37F0F-36E1-4A42-9C4B-8C0FF80358D4}" srcOrd="0" destOrd="0" presId="urn:microsoft.com/office/officeart/2009/layout/CircleArrowProcess"/>
    <dgm:cxn modelId="{05297E60-B7C4-4612-8996-D101EFF108F1}" srcId="{2CCA7112-4AEE-4090-8969-BF96985EDAAB}" destId="{BFC2DE0A-8951-4DEF-A552-617E5129F87D}" srcOrd="1" destOrd="0" parTransId="{D2F3EB6E-760E-4C04-8D26-6F15B8EC51B3}" sibTransId="{5F3DA744-73FE-4454-A676-1FE037947015}"/>
    <dgm:cxn modelId="{15883D98-87E8-4C7C-9BBE-67B1FB71213E}" type="presOf" srcId="{BFC2DE0A-8951-4DEF-A552-617E5129F87D}" destId="{9E730382-76EE-430E-8FB7-F2FCD23C2C2B}" srcOrd="0" destOrd="0" presId="urn:microsoft.com/office/officeart/2009/layout/CircleArrowProcess"/>
    <dgm:cxn modelId="{8627ECB9-AD55-4B8C-BFE4-FC777916E9D2}" srcId="{2CCA7112-4AEE-4090-8969-BF96985EDAAB}" destId="{71A85D2C-ADC5-468C-A625-818DD7E9E65F}" srcOrd="2" destOrd="0" parTransId="{C5AA8F85-2011-4CAC-80B3-79981632DAEB}" sibTransId="{7A89BFA8-058D-4E0C-8D88-3A9CD65999F4}"/>
    <dgm:cxn modelId="{852B12ED-541A-4A6F-BF04-21B341D07772}" type="presOf" srcId="{2CCA7112-4AEE-4090-8969-BF96985EDAAB}" destId="{3D88E87F-1CB0-4FFD-82DA-00A29CD7A6E6}" srcOrd="0" destOrd="0" presId="urn:microsoft.com/office/officeart/2009/layout/CircleArrowProcess"/>
    <dgm:cxn modelId="{4DAAFBED-6520-4778-B407-138326AAF5C2}" type="presOf" srcId="{71A85D2C-ADC5-468C-A625-818DD7E9E65F}" destId="{307EFC3D-0003-4CD6-84C9-9F8DEFF9A810}" srcOrd="0" destOrd="0" presId="urn:microsoft.com/office/officeart/2009/layout/CircleArrowProcess"/>
    <dgm:cxn modelId="{B51A71F5-104A-4516-A0CF-D0054885BF3B}" srcId="{2CCA7112-4AEE-4090-8969-BF96985EDAAB}" destId="{1C6D346B-912B-48E7-959D-A319C32E9B46}" srcOrd="0" destOrd="0" parTransId="{E904F400-19F9-4B6E-9661-23C14CF77D24}" sibTransId="{430D02B4-FFE2-4FDC-BE86-BCA55A29E004}"/>
    <dgm:cxn modelId="{66BE865B-3369-4006-ADDB-4E23144C109C}" type="presParOf" srcId="{3D88E87F-1CB0-4FFD-82DA-00A29CD7A6E6}" destId="{AB8AC730-BA68-41C6-9806-89D2284D4DDB}" srcOrd="0" destOrd="0" presId="urn:microsoft.com/office/officeart/2009/layout/CircleArrowProcess"/>
    <dgm:cxn modelId="{1BCE99EB-A9A0-4A44-9C06-CBA267BA7173}" type="presParOf" srcId="{AB8AC730-BA68-41C6-9806-89D2284D4DDB}" destId="{10BC0488-32FC-4294-8696-0D0FFA4AB919}" srcOrd="0" destOrd="0" presId="urn:microsoft.com/office/officeart/2009/layout/CircleArrowProcess"/>
    <dgm:cxn modelId="{79D36A83-0813-48D3-AE70-2E2A90F3FED6}" type="presParOf" srcId="{3D88E87F-1CB0-4FFD-82DA-00A29CD7A6E6}" destId="{ECD37F0F-36E1-4A42-9C4B-8C0FF80358D4}" srcOrd="1" destOrd="0" presId="urn:microsoft.com/office/officeart/2009/layout/CircleArrowProcess"/>
    <dgm:cxn modelId="{1B273208-85E7-4CBA-ACC7-A46601361DEB}" type="presParOf" srcId="{3D88E87F-1CB0-4FFD-82DA-00A29CD7A6E6}" destId="{4E3A9621-9296-44DF-937E-40006C30CFE7}" srcOrd="2" destOrd="0" presId="urn:microsoft.com/office/officeart/2009/layout/CircleArrowProcess"/>
    <dgm:cxn modelId="{8B413508-3AA9-469A-AB6A-18F9C32410FA}" type="presParOf" srcId="{4E3A9621-9296-44DF-937E-40006C30CFE7}" destId="{029BA620-6736-4E94-84A1-F7215A15F7DB}" srcOrd="0" destOrd="0" presId="urn:microsoft.com/office/officeart/2009/layout/CircleArrowProcess"/>
    <dgm:cxn modelId="{7515ACE0-512D-4F35-90AE-A98A1F33BEB4}" type="presParOf" srcId="{3D88E87F-1CB0-4FFD-82DA-00A29CD7A6E6}" destId="{9E730382-76EE-430E-8FB7-F2FCD23C2C2B}" srcOrd="3" destOrd="0" presId="urn:microsoft.com/office/officeart/2009/layout/CircleArrowProcess"/>
    <dgm:cxn modelId="{E9533445-7E5D-406E-A2DD-DBBBA6C0C936}" type="presParOf" srcId="{3D88E87F-1CB0-4FFD-82DA-00A29CD7A6E6}" destId="{DA2717B3-C204-4AA6-98EE-C5EC9BBD3AC2}" srcOrd="4" destOrd="0" presId="urn:microsoft.com/office/officeart/2009/layout/CircleArrowProcess"/>
    <dgm:cxn modelId="{051902B5-55A3-419B-9D2A-7D3347FB2528}" type="presParOf" srcId="{DA2717B3-C204-4AA6-98EE-C5EC9BBD3AC2}" destId="{DF1BFD7C-A42B-451A-85C6-E503499F275B}" srcOrd="0" destOrd="0" presId="urn:microsoft.com/office/officeart/2009/layout/CircleArrowProcess"/>
    <dgm:cxn modelId="{6001DB59-DF3B-4E71-8FFD-90048B244472}" type="presParOf" srcId="{3D88E87F-1CB0-4FFD-82DA-00A29CD7A6E6}" destId="{307EFC3D-0003-4CD6-84C9-9F8DEFF9A8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C0488-32FC-4294-8696-0D0FFA4AB919}">
      <dsp:nvSpPr>
        <dsp:cNvPr id="0" name=""/>
        <dsp:cNvSpPr/>
      </dsp:nvSpPr>
      <dsp:spPr>
        <a:xfrm>
          <a:off x="797647" y="159230"/>
          <a:ext cx="1380393" cy="1380603"/>
        </a:xfrm>
        <a:prstGeom prst="circularArrow">
          <a:avLst>
            <a:gd name="adj1" fmla="val 10980"/>
            <a:gd name="adj2" fmla="val 1142322"/>
            <a:gd name="adj3" fmla="val 4500000"/>
            <a:gd name="adj4" fmla="val 10800000"/>
            <a:gd name="adj5" fmla="val 12500"/>
          </a:avLst>
        </a:prstGeom>
        <a:solidFill>
          <a:srgbClr val="00B05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37F0F-36E1-4A42-9C4B-8C0FF80358D4}">
      <dsp:nvSpPr>
        <dsp:cNvPr id="0" name=""/>
        <dsp:cNvSpPr/>
      </dsp:nvSpPr>
      <dsp:spPr>
        <a:xfrm>
          <a:off x="1102759" y="657670"/>
          <a:ext cx="767058" cy="3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数据</a:t>
          </a:r>
        </a:p>
      </dsp:txBody>
      <dsp:txXfrm>
        <a:off x="1102759" y="657670"/>
        <a:ext cx="767058" cy="383437"/>
      </dsp:txXfrm>
    </dsp:sp>
    <dsp:sp modelId="{029BA620-6736-4E94-84A1-F7215A15F7DB}">
      <dsp:nvSpPr>
        <dsp:cNvPr id="0" name=""/>
        <dsp:cNvSpPr/>
      </dsp:nvSpPr>
      <dsp:spPr>
        <a:xfrm>
          <a:off x="414247" y="952489"/>
          <a:ext cx="1380393" cy="1380603"/>
        </a:xfrm>
        <a:prstGeom prst="leftCircularArrow">
          <a:avLst>
            <a:gd name="adj1" fmla="val 10980"/>
            <a:gd name="adj2" fmla="val 1142322"/>
            <a:gd name="adj3" fmla="val 6300000"/>
            <a:gd name="adj4" fmla="val 18900000"/>
            <a:gd name="adj5" fmla="val 12500"/>
          </a:avLst>
        </a:prstGeom>
        <a:solidFill>
          <a:srgbClr val="FFC00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30382-76EE-430E-8FB7-F2FCD23C2C2B}">
      <dsp:nvSpPr>
        <dsp:cNvPr id="0" name=""/>
        <dsp:cNvSpPr/>
      </dsp:nvSpPr>
      <dsp:spPr>
        <a:xfrm>
          <a:off x="720915" y="1455518"/>
          <a:ext cx="767058" cy="3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技术</a:t>
          </a:r>
        </a:p>
      </dsp:txBody>
      <dsp:txXfrm>
        <a:off x="720915" y="1455518"/>
        <a:ext cx="767058" cy="383437"/>
      </dsp:txXfrm>
    </dsp:sp>
    <dsp:sp modelId="{DF1BFD7C-A42B-451A-85C6-E503499F275B}">
      <dsp:nvSpPr>
        <dsp:cNvPr id="0" name=""/>
        <dsp:cNvSpPr/>
      </dsp:nvSpPr>
      <dsp:spPr>
        <a:xfrm>
          <a:off x="895894" y="1840676"/>
          <a:ext cx="1185971" cy="1186447"/>
        </a:xfrm>
        <a:prstGeom prst="blockArc">
          <a:avLst>
            <a:gd name="adj1" fmla="val 13500000"/>
            <a:gd name="adj2" fmla="val 10800000"/>
            <a:gd name="adj3" fmla="val 12740"/>
          </a:avLst>
        </a:prstGeom>
        <a:solidFill>
          <a:srgbClr val="FF000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EFC3D-0003-4CD6-84C9-9F8DEFF9A810}">
      <dsp:nvSpPr>
        <dsp:cNvPr id="0" name=""/>
        <dsp:cNvSpPr/>
      </dsp:nvSpPr>
      <dsp:spPr>
        <a:xfrm>
          <a:off x="1104573" y="2254513"/>
          <a:ext cx="767058" cy="3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价值</a:t>
          </a:r>
        </a:p>
      </dsp:txBody>
      <dsp:txXfrm>
        <a:off x="1104573" y="2254513"/>
        <a:ext cx="767058" cy="38343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1026"/>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ahoma" pitchFamily="34" charset="0"/>
              </a:defRPr>
            </a:lvl1pPr>
          </a:lstStyle>
          <a:p>
            <a:pPr>
              <a:defRPr/>
            </a:pPr>
            <a:endParaRPr lang="zh-CN" altLang="en-US"/>
          </a:p>
        </p:txBody>
      </p:sp>
      <p:sp>
        <p:nvSpPr>
          <p:cNvPr id="95235" name="Rectangle 1027"/>
          <p:cNvSpPr>
            <a:spLocks noGrp="1" noChangeArrowheads="1"/>
          </p:cNvSpPr>
          <p:nvPr>
            <p:ph type="dt" idx="1"/>
          </p:nvPr>
        </p:nvSpPr>
        <p:spPr bwMode="auto">
          <a:xfrm>
            <a:off x="3852016"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ahoma" pitchFamily="34" charset="0"/>
              </a:defRPr>
            </a:lvl1pPr>
          </a:lstStyle>
          <a:p>
            <a:pPr>
              <a:defRPr/>
            </a:pPr>
            <a:endParaRPr lang="en-US" altLang="zh-CN"/>
          </a:p>
        </p:txBody>
      </p:sp>
      <p:sp>
        <p:nvSpPr>
          <p:cNvPr id="36868" name="Rectangle 1028"/>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7" name="Rectangle 1029"/>
          <p:cNvSpPr>
            <a:spLocks noGrp="1" noChangeArrowheads="1"/>
          </p:cNvSpPr>
          <p:nvPr>
            <p:ph type="body" sz="quarter" idx="3"/>
          </p:nvPr>
        </p:nvSpPr>
        <p:spPr bwMode="auto">
          <a:xfrm>
            <a:off x="906357" y="4715907"/>
            <a:ext cx="4984962"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5238" name="Rectangle 1030"/>
          <p:cNvSpPr>
            <a:spLocks noGrp="1" noChangeArrowheads="1"/>
          </p:cNvSpPr>
          <p:nvPr>
            <p:ph type="ftr" sz="quarter" idx="4"/>
          </p:nvPr>
        </p:nvSpPr>
        <p:spPr bwMode="auto">
          <a:xfrm>
            <a:off x="0"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ahoma" pitchFamily="34" charset="0"/>
              </a:defRPr>
            </a:lvl1pPr>
          </a:lstStyle>
          <a:p>
            <a:pPr>
              <a:defRPr/>
            </a:pPr>
            <a:endParaRPr lang="en-US" altLang="zh-CN"/>
          </a:p>
        </p:txBody>
      </p:sp>
      <p:sp>
        <p:nvSpPr>
          <p:cNvPr id="95239" name="Rectangle 1031"/>
          <p:cNvSpPr>
            <a:spLocks noGrp="1" noChangeArrowheads="1"/>
          </p:cNvSpPr>
          <p:nvPr>
            <p:ph type="sldNum" sz="quarter" idx="5"/>
          </p:nvPr>
        </p:nvSpPr>
        <p:spPr bwMode="auto">
          <a:xfrm>
            <a:off x="3852016"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ahoma" pitchFamily="34" charset="0"/>
              </a:defRPr>
            </a:lvl1pPr>
          </a:lstStyle>
          <a:p>
            <a:pPr>
              <a:defRPr/>
            </a:pPr>
            <a:fld id="{39E604E4-B7D4-43E6-ACE0-A1F318D637AE}" type="slidenum">
              <a:rPr lang="zh-CN" altLang="en-US"/>
              <a:pPr>
                <a:defRPr/>
              </a:pPr>
              <a:t>‹#›</a:t>
            </a:fld>
            <a:endParaRPr lang="en-US" altLang="zh-CN"/>
          </a:p>
        </p:txBody>
      </p:sp>
    </p:spTree>
    <p:extLst>
      <p:ext uri="{BB962C8B-B14F-4D97-AF65-F5344CB8AC3E}">
        <p14:creationId xmlns:p14="http://schemas.microsoft.com/office/powerpoint/2010/main" val="3607012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FuturaA Md BT"/>
                <a:ea typeface="宋体" pitchFamily="2" charset="-122"/>
              </a:defRPr>
            </a:lvl1pPr>
            <a:lvl2pPr marL="742950" indent="-285750" eaLnBrk="0" hangingPunct="0">
              <a:defRPr sz="2400">
                <a:solidFill>
                  <a:schemeClr val="tx2"/>
                </a:solidFill>
                <a:latin typeface="FuturaA Md BT"/>
                <a:ea typeface="宋体" pitchFamily="2" charset="-122"/>
              </a:defRPr>
            </a:lvl2pPr>
            <a:lvl3pPr marL="1143000" indent="-228600" eaLnBrk="0" hangingPunct="0">
              <a:defRPr sz="2400">
                <a:solidFill>
                  <a:schemeClr val="tx2"/>
                </a:solidFill>
                <a:latin typeface="FuturaA Md BT"/>
                <a:ea typeface="宋体" pitchFamily="2" charset="-122"/>
              </a:defRPr>
            </a:lvl3pPr>
            <a:lvl4pPr marL="1600200" indent="-228600" eaLnBrk="0" hangingPunct="0">
              <a:defRPr sz="2400">
                <a:solidFill>
                  <a:schemeClr val="tx2"/>
                </a:solidFill>
                <a:latin typeface="FuturaA Md BT"/>
                <a:ea typeface="宋体" pitchFamily="2" charset="-122"/>
              </a:defRPr>
            </a:lvl4pPr>
            <a:lvl5pPr marL="2057400" indent="-228600" eaLnBrk="0" hangingPunct="0">
              <a:defRPr sz="2400">
                <a:solidFill>
                  <a:schemeClr val="tx2"/>
                </a:solidFill>
                <a:latin typeface="FuturaA Md BT"/>
                <a:ea typeface="宋体" pitchFamily="2" charset="-122"/>
              </a:defRPr>
            </a:lvl5pPr>
            <a:lvl6pPr marL="2514600" indent="-228600" eaLnBrk="0" fontAlgn="base" hangingPunct="0">
              <a:spcBef>
                <a:spcPct val="0"/>
              </a:spcBef>
              <a:spcAft>
                <a:spcPct val="0"/>
              </a:spcAft>
              <a:defRPr sz="2400">
                <a:solidFill>
                  <a:schemeClr val="tx2"/>
                </a:solidFill>
                <a:latin typeface="FuturaA Md BT"/>
                <a:ea typeface="宋体" pitchFamily="2" charset="-122"/>
              </a:defRPr>
            </a:lvl6pPr>
            <a:lvl7pPr marL="2971800" indent="-228600" eaLnBrk="0" fontAlgn="base" hangingPunct="0">
              <a:spcBef>
                <a:spcPct val="0"/>
              </a:spcBef>
              <a:spcAft>
                <a:spcPct val="0"/>
              </a:spcAft>
              <a:defRPr sz="2400">
                <a:solidFill>
                  <a:schemeClr val="tx2"/>
                </a:solidFill>
                <a:latin typeface="FuturaA Md BT"/>
                <a:ea typeface="宋体" pitchFamily="2" charset="-122"/>
              </a:defRPr>
            </a:lvl7pPr>
            <a:lvl8pPr marL="3429000" indent="-228600" eaLnBrk="0" fontAlgn="base" hangingPunct="0">
              <a:spcBef>
                <a:spcPct val="0"/>
              </a:spcBef>
              <a:spcAft>
                <a:spcPct val="0"/>
              </a:spcAft>
              <a:defRPr sz="2400">
                <a:solidFill>
                  <a:schemeClr val="tx2"/>
                </a:solidFill>
                <a:latin typeface="FuturaA Md BT"/>
                <a:ea typeface="宋体" pitchFamily="2" charset="-122"/>
              </a:defRPr>
            </a:lvl8pPr>
            <a:lvl9pPr marL="3886200" indent="-228600" eaLnBrk="0" fontAlgn="base" hangingPunct="0">
              <a:spcBef>
                <a:spcPct val="0"/>
              </a:spcBef>
              <a:spcAft>
                <a:spcPct val="0"/>
              </a:spcAft>
              <a:defRPr sz="2400">
                <a:solidFill>
                  <a:schemeClr val="tx2"/>
                </a:solidFill>
                <a:latin typeface="FuturaA Md BT"/>
                <a:ea typeface="宋体" pitchFamily="2" charset="-122"/>
              </a:defRPr>
            </a:lvl9pPr>
          </a:lstStyle>
          <a:p>
            <a:pPr eaLnBrk="1" hangingPunct="1"/>
            <a:fld id="{3F865BA9-FFCB-47CC-AC0F-3A8D62EA5622}" type="slidenum">
              <a:rPr lang="zh-CN" altLang="en-US" sz="1200" smtClean="0">
                <a:solidFill>
                  <a:schemeClr val="tx1"/>
                </a:solidFill>
                <a:latin typeface="Tahoma" pitchFamily="34" charset="0"/>
              </a:rPr>
              <a:pPr eaLnBrk="1" hangingPunct="1"/>
              <a:t>1</a:t>
            </a:fld>
            <a:endParaRPr lang="en-US" altLang="zh-CN" sz="1200">
              <a:solidFill>
                <a:schemeClr val="tx1"/>
              </a:solidFill>
              <a:latin typeface="Tahoma" pitchFamily="34" charset="0"/>
            </a:endParaRPr>
          </a:p>
        </p:txBody>
      </p:sp>
      <p:sp>
        <p:nvSpPr>
          <p:cNvPr id="37891" name="Rectangle 2"/>
          <p:cNvSpPr>
            <a:spLocks noGrp="1" noRot="1" noChangeAspect="1" noChangeArrowheads="1" noTextEdit="1"/>
          </p:cNvSpPr>
          <p:nvPr>
            <p:ph type="sldImg"/>
          </p:nvPr>
        </p:nvSpPr>
        <p:spPr>
          <a:xfrm>
            <a:off x="1081088" y="869950"/>
            <a:ext cx="4637087" cy="3476625"/>
          </a:xfrm>
          <a:ln/>
        </p:spPr>
      </p:sp>
      <p:sp>
        <p:nvSpPr>
          <p:cNvPr id="37892" name="Rectangle 3"/>
          <p:cNvSpPr>
            <a:spLocks noGrp="1" noChangeArrowheads="1"/>
          </p:cNvSpPr>
          <p:nvPr>
            <p:ph type="body" idx="1"/>
          </p:nvPr>
        </p:nvSpPr>
        <p:spPr>
          <a:xfrm>
            <a:off x="907931" y="4721078"/>
            <a:ext cx="4981815" cy="417812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47738" eaLnBrk="1" hangingPunct="1"/>
            <a:endParaRPr lang="en-US" altLang="zh-CN" sz="1400" dirty="0">
              <a:solidFill>
                <a:srgbClr val="C34817"/>
              </a:solidFill>
              <a:effectLst>
                <a:outerShdw blurRad="38100" dist="38100" dir="2700000" algn="tl">
                  <a:srgbClr val="000000">
                    <a:alpha val="43137"/>
                  </a:srgbClr>
                </a:outerShdw>
              </a:effectLst>
              <a:latin typeface="Verdana" pitchFamily="34" charset="0"/>
              <a:ea typeface="微软雅黑" pitchFamily="34" charset="-122"/>
            </a:endParaRPr>
          </a:p>
        </p:txBody>
      </p:sp>
    </p:spTree>
    <p:extLst>
      <p:ext uri="{BB962C8B-B14F-4D97-AF65-F5344CB8AC3E}">
        <p14:creationId xmlns:p14="http://schemas.microsoft.com/office/powerpoint/2010/main" val="839160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在“大数据”时代，</a:t>
            </a:r>
            <a:r>
              <a:rPr lang="zh-CN" altLang="zh-CN" dirty="0">
                <a:sym typeface="+mn-ea"/>
              </a:rPr>
              <a:t>由于数据的规模、复杂</a:t>
            </a:r>
            <a:r>
              <a:rPr lang="zh-CN" altLang="en-US" dirty="0">
                <a:sym typeface="+mn-ea"/>
              </a:rPr>
              <a:t>多样</a:t>
            </a:r>
            <a:r>
              <a:rPr lang="zh-CN" altLang="zh-CN" dirty="0">
                <a:sym typeface="+mn-ea"/>
              </a:rPr>
              <a:t>性以及对数据价值的挖掘要求，传统的以关系型数据库为主的技术手段，很难适应大数据时代这种</a:t>
            </a:r>
            <a:r>
              <a:rPr lang="en-US" altLang="zh-CN" dirty="0">
                <a:sym typeface="+mn-ea"/>
              </a:rPr>
              <a:t>TB</a:t>
            </a:r>
            <a:r>
              <a:rPr lang="zh-CN" altLang="zh-CN" dirty="0">
                <a:sym typeface="+mn-ea"/>
              </a:rPr>
              <a:t>、</a:t>
            </a:r>
            <a:r>
              <a:rPr lang="en-US" altLang="zh-CN" dirty="0">
                <a:sym typeface="+mn-ea"/>
              </a:rPr>
              <a:t>PB</a:t>
            </a:r>
            <a:r>
              <a:rPr lang="zh-CN" altLang="zh-CN" dirty="0">
                <a:sym typeface="+mn-ea"/>
              </a:rPr>
              <a:t>级而且复杂的数据的管理、分析</a:t>
            </a:r>
            <a:r>
              <a:rPr lang="zh-CN" altLang="en-US" dirty="0">
                <a:sym typeface="+mn-ea"/>
              </a:rPr>
              <a:t>要求</a:t>
            </a:r>
            <a:r>
              <a:rPr lang="zh-CN" altLang="zh-CN" dirty="0">
                <a:sym typeface="+mn-ea"/>
              </a:rPr>
              <a:t>，大数据时代的技术相比传统数据处理有了很大的变化，主要表现在：</a:t>
            </a:r>
            <a:endParaRPr lang="zh-CN" altLang="zh-CN" dirty="0"/>
          </a:p>
          <a:p>
            <a:r>
              <a:rPr lang="en-US" altLang="zh-CN" dirty="0">
                <a:sym typeface="+mn-ea"/>
              </a:rPr>
              <a:t>1</a:t>
            </a:r>
            <a:r>
              <a:rPr lang="zh-CN" altLang="en-US" dirty="0">
                <a:sym typeface="+mn-ea"/>
              </a:rPr>
              <a:t>，</a:t>
            </a:r>
            <a:r>
              <a:rPr lang="zh-CN" altLang="zh-CN" dirty="0">
                <a:sym typeface="+mn-ea"/>
              </a:rPr>
              <a:t>大数据处理的流程</a:t>
            </a:r>
            <a:r>
              <a:rPr lang="zh-CN" altLang="en-US" dirty="0">
                <a:sym typeface="+mn-ea"/>
              </a:rPr>
              <a:t>、</a:t>
            </a:r>
            <a:r>
              <a:rPr lang="zh-CN" altLang="zh-CN" dirty="0">
                <a:sym typeface="+mn-ea"/>
              </a:rPr>
              <a:t>技术分工</a:t>
            </a:r>
            <a:r>
              <a:rPr lang="zh-CN" altLang="en-US" dirty="0">
                <a:sym typeface="+mn-ea"/>
              </a:rPr>
              <a:t>更细，处理</a:t>
            </a:r>
            <a:r>
              <a:rPr lang="zh-CN" altLang="zh-CN" dirty="0">
                <a:sym typeface="+mn-ea"/>
              </a:rPr>
              <a:t>专业性更强，表现在分析挖掘、</a:t>
            </a:r>
            <a:r>
              <a:rPr lang="zh-CN" altLang="en-US" dirty="0">
                <a:sym typeface="+mn-ea"/>
              </a:rPr>
              <a:t>建设、</a:t>
            </a:r>
            <a:r>
              <a:rPr lang="zh-CN" altLang="zh-CN" dirty="0">
                <a:sym typeface="+mn-ea"/>
              </a:rPr>
              <a:t>可视化、隐私安全等</a:t>
            </a:r>
            <a:r>
              <a:rPr lang="zh-CN" altLang="en-US" dirty="0">
                <a:sym typeface="+mn-ea"/>
              </a:rPr>
              <a:t>各个</a:t>
            </a:r>
            <a:r>
              <a:rPr lang="zh-CN" altLang="zh-CN" dirty="0">
                <a:sym typeface="+mn-ea"/>
              </a:rPr>
              <a:t>方面</a:t>
            </a:r>
            <a:endParaRPr lang="en-US" altLang="zh-CN" dirty="0"/>
          </a:p>
          <a:p>
            <a:r>
              <a:rPr lang="en-US" altLang="zh-CN" dirty="0">
                <a:sym typeface="+mn-ea"/>
              </a:rPr>
              <a:t>2</a:t>
            </a:r>
            <a:r>
              <a:rPr lang="zh-CN" altLang="en-US" dirty="0">
                <a:sym typeface="+mn-ea"/>
              </a:rPr>
              <a:t>，数据分析挖掘技术成为挖掘数据价值的有力工具，有力的推动了大数据的价值应用方式和价值的革命性变化，成为大数据技术系列中的最引人注意的一环。</a:t>
            </a:r>
            <a:endParaRPr lang="zh-CN" altLang="zh-CN" dirty="0"/>
          </a:p>
          <a:p>
            <a:endParaRPr lang="en-US" altLang="zh-CN" dirty="0"/>
          </a:p>
          <a:p>
            <a:r>
              <a:rPr lang="zh-CN" altLang="en-US" dirty="0">
                <a:sym typeface="+mn-ea"/>
              </a:rPr>
              <a:t>同时大数据处理系统建设也有很多要求，显示了大数据处理的技术复杂性和新颖性：</a:t>
            </a:r>
            <a:endParaRPr lang="en-US" altLang="zh-CN" dirty="0"/>
          </a:p>
          <a:p>
            <a:r>
              <a:rPr lang="en-US" altLang="zh-CN" dirty="0">
                <a:sym typeface="+mn-ea"/>
              </a:rPr>
              <a:t>1</a:t>
            </a:r>
            <a:r>
              <a:rPr lang="zh-CN" altLang="en-US" dirty="0">
                <a:sym typeface="+mn-ea"/>
              </a:rPr>
              <a:t>，计算效率要求：</a:t>
            </a:r>
            <a:r>
              <a:rPr lang="zh-CN" altLang="en-US" dirty="0">
                <a:latin typeface="Arial" panose="020B0604020202090204" pitchFamily="34" charset="0"/>
                <a:sym typeface="+mn-ea"/>
              </a:rPr>
              <a:t>有些数据价值的实时性很强，比如垃圾短信和骚扰电话监控分析、电商网站根据用户点击搜索行为实时推荐、新闻网站中的突发新闻事件推荐等。</a:t>
            </a:r>
            <a:endParaRPr lang="en-US" altLang="zh-CN" dirty="0"/>
          </a:p>
          <a:p>
            <a:r>
              <a:rPr lang="en-US" altLang="zh-CN" dirty="0">
                <a:sym typeface="+mn-ea"/>
              </a:rPr>
              <a:t>2</a:t>
            </a:r>
            <a:r>
              <a:rPr lang="zh-CN" altLang="en-US" dirty="0">
                <a:sym typeface="+mn-ea"/>
              </a:rPr>
              <a:t>，数据多样性存储：</a:t>
            </a:r>
            <a:r>
              <a:rPr lang="zh-CN" altLang="en-US" dirty="0">
                <a:latin typeface="Arial" panose="020B0604020202090204" pitchFamily="34" charset="0"/>
                <a:sym typeface="+mn-ea"/>
              </a:rPr>
              <a:t>非结构化数据、半结构化数据的出现让</a:t>
            </a:r>
            <a:r>
              <a:rPr lang="en-US" altLang="zh-CN" dirty="0">
                <a:latin typeface="Arial" panose="020B0604020202090204" pitchFamily="34" charset="0"/>
                <a:sym typeface="+mn-ea"/>
              </a:rPr>
              <a:t>RDBMS</a:t>
            </a:r>
            <a:r>
              <a:rPr lang="zh-CN" altLang="en-US" dirty="0">
                <a:latin typeface="Arial" panose="020B0604020202090204" pitchFamily="34" charset="0"/>
                <a:sym typeface="+mn-ea"/>
              </a:rPr>
              <a:t>不再适合了；</a:t>
            </a:r>
            <a:endParaRPr lang="en-US" altLang="zh-CN" dirty="0">
              <a:latin typeface="Arial" panose="020B0604020202090204" pitchFamily="34" charset="0"/>
            </a:endParaRPr>
          </a:p>
          <a:p>
            <a:r>
              <a:rPr lang="en-US" altLang="zh-CN" dirty="0">
                <a:latin typeface="Arial" panose="020B0604020202090204" pitchFamily="34" charset="0"/>
                <a:sym typeface="+mn-ea"/>
              </a:rPr>
              <a:t>3</a:t>
            </a:r>
            <a:r>
              <a:rPr lang="zh-CN" altLang="en-US" dirty="0">
                <a:latin typeface="Arial" panose="020B0604020202090204" pitchFamily="34" charset="0"/>
                <a:sym typeface="+mn-ea"/>
              </a:rPr>
              <a:t>，数据可视化展现：数据中的含义、价值如何很好的展现也是一个新的挑战，导致了数据可视化的强烈需求。</a:t>
            </a:r>
            <a:endParaRPr lang="en-US" altLang="zh-CN" dirty="0">
              <a:latin typeface="Arial" panose="020B0604020202090204" pitchFamily="34" charset="0"/>
            </a:endParaRPr>
          </a:p>
          <a:p>
            <a:r>
              <a:rPr lang="en-US" altLang="zh-CN" dirty="0">
                <a:latin typeface="Arial" panose="020B0604020202090204" pitchFamily="34" charset="0"/>
                <a:sym typeface="+mn-ea"/>
              </a:rPr>
              <a:t>3</a:t>
            </a:r>
            <a:r>
              <a:rPr lang="zh-CN" altLang="en-US" dirty="0">
                <a:latin typeface="Arial" panose="020B0604020202090204" pitchFamily="34" charset="0"/>
                <a:sym typeface="+mn-ea"/>
              </a:rPr>
              <a:t>，系统扩展性：大数据时代特点是数据量随着时间越来越多，计算、存储消耗越来越大，必须让系统能够平滑扩展而不是向上扩展，不影响现有业务。</a:t>
            </a:r>
            <a:endParaRPr lang="en-US" altLang="zh-CN" dirty="0">
              <a:latin typeface="Arial" panose="020B0604020202090204" pitchFamily="34" charset="0"/>
            </a:endParaRPr>
          </a:p>
          <a:p>
            <a:r>
              <a:rPr lang="en-US" altLang="zh-CN" dirty="0">
                <a:latin typeface="Arial" panose="020B0604020202090204" pitchFamily="34" charset="0"/>
                <a:sym typeface="+mn-ea"/>
              </a:rPr>
              <a:t>4</a:t>
            </a:r>
            <a:r>
              <a:rPr lang="zh-CN" altLang="en-US" dirty="0">
                <a:latin typeface="Arial" panose="020B0604020202090204" pitchFamily="34" charset="0"/>
                <a:sym typeface="+mn-ea"/>
              </a:rPr>
              <a:t>，系统成本要求：一方面是客户的</a:t>
            </a:r>
            <a:r>
              <a:rPr lang="en-US" altLang="zh-CN" dirty="0">
                <a:latin typeface="Arial" panose="020B0604020202090204" pitchFamily="34" charset="0"/>
                <a:sym typeface="+mn-ea"/>
              </a:rPr>
              <a:t>IT</a:t>
            </a:r>
            <a:r>
              <a:rPr lang="zh-CN" altLang="en-US" dirty="0">
                <a:latin typeface="Arial" panose="020B0604020202090204" pitchFamily="34" charset="0"/>
                <a:sym typeface="+mn-ea"/>
              </a:rPr>
              <a:t>投资成本；一方面是系统投入的维护成本；必须考虑投资回报率。</a:t>
            </a:r>
            <a:endParaRPr lang="en-US" altLang="zh-CN" dirty="0"/>
          </a:p>
          <a:p>
            <a:endParaRPr lang="en-US" altLang="zh-CN" dirty="0"/>
          </a:p>
          <a:p>
            <a:r>
              <a:rPr lang="zh-CN" altLang="en-US" dirty="0">
                <a:sym typeface="+mn-ea"/>
              </a:rPr>
              <a:t>因此</a:t>
            </a:r>
            <a:r>
              <a:rPr lang="zh-CN" altLang="zh-CN" dirty="0">
                <a:sym typeface="+mn-ea"/>
              </a:rPr>
              <a:t>麦肯锡也对大数据做了</a:t>
            </a:r>
            <a:r>
              <a:rPr lang="zh-CN" altLang="en-US" dirty="0">
                <a:sym typeface="+mn-ea"/>
              </a:rPr>
              <a:t>一个偏技术面上的</a:t>
            </a:r>
            <a:r>
              <a:rPr lang="zh-CN" altLang="zh-CN" dirty="0">
                <a:sym typeface="+mn-ea"/>
              </a:rPr>
              <a:t>定义：“大数据是指一个超大的、难以用现有常规的数据库管理技术和工具处理的数据集”。下面从大数据的采集和预处理（即</a:t>
            </a:r>
            <a:r>
              <a:rPr lang="en-US" altLang="zh-CN" dirty="0">
                <a:sym typeface="+mn-ea"/>
              </a:rPr>
              <a:t>ETL</a:t>
            </a:r>
            <a:r>
              <a:rPr lang="zh-CN" altLang="zh-CN" dirty="0">
                <a:sym typeface="+mn-ea"/>
              </a:rPr>
              <a:t>）、存储管理、分析挖掘、计算支撑、可视化、安全隐私方面说明大数据的技术应用情况，其中每一类都含很多具体的处理技术：</a:t>
            </a:r>
            <a:endParaRPr lang="zh-CN" altLang="zh-CN" dirty="0"/>
          </a:p>
          <a:p>
            <a:endParaRPr lang="zh-CN" altLang="zh-CN" dirty="0"/>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28</a:t>
            </a:fld>
            <a:endParaRPr lang="en-US" altLang="zh-CN"/>
          </a:p>
        </p:txBody>
      </p:sp>
    </p:spTree>
    <p:extLst>
      <p:ext uri="{BB962C8B-B14F-4D97-AF65-F5344CB8AC3E}">
        <p14:creationId xmlns:p14="http://schemas.microsoft.com/office/powerpoint/2010/main" val="584856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36</a:t>
            </a:fld>
            <a:endParaRPr lang="en-US" altLang="zh-CN"/>
          </a:p>
        </p:txBody>
      </p:sp>
    </p:spTree>
    <p:extLst>
      <p:ext uri="{BB962C8B-B14F-4D97-AF65-F5344CB8AC3E}">
        <p14:creationId xmlns:p14="http://schemas.microsoft.com/office/powerpoint/2010/main" val="263576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37</a:t>
            </a:fld>
            <a:endParaRPr lang="en-US" altLang="zh-CN"/>
          </a:p>
        </p:txBody>
      </p:sp>
    </p:spTree>
    <p:extLst>
      <p:ext uri="{BB962C8B-B14F-4D97-AF65-F5344CB8AC3E}">
        <p14:creationId xmlns:p14="http://schemas.microsoft.com/office/powerpoint/2010/main" val="80591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大数据的安全问题：都有哪些？。。。</a:t>
            </a:r>
            <a:endParaRPr lang="en-US" altLang="zh-CN" dirty="0"/>
          </a:p>
          <a:p>
            <a:endParaRPr lang="en-US" altLang="zh-CN" dirty="0"/>
          </a:p>
          <a:p>
            <a:r>
              <a:rPr lang="zh-CN" altLang="en-US" dirty="0">
                <a:sym typeface="+mn-ea"/>
              </a:rPr>
              <a:t>（</a:t>
            </a:r>
            <a:r>
              <a:rPr lang="en-US" altLang="zh-CN" dirty="0">
                <a:sym typeface="+mn-ea"/>
              </a:rPr>
              <a:t>1</a:t>
            </a:r>
            <a:r>
              <a:rPr lang="zh-CN" altLang="en-US" dirty="0">
                <a:sym typeface="+mn-ea"/>
              </a:rPr>
              <a:t>）网络安全：</a:t>
            </a:r>
            <a:endParaRPr lang="en-US" altLang="zh-CN" dirty="0"/>
          </a:p>
          <a:p>
            <a:r>
              <a:rPr lang="zh-CN" altLang="en-US" dirty="0">
                <a:sym typeface="+mn-ea"/>
              </a:rPr>
              <a:t>（</a:t>
            </a:r>
            <a:r>
              <a:rPr lang="en-US" altLang="zh-CN" dirty="0">
                <a:sym typeface="+mn-ea"/>
              </a:rPr>
              <a:t>2</a:t>
            </a:r>
            <a:r>
              <a:rPr lang="zh-CN" altLang="en-US" dirty="0">
                <a:sym typeface="+mn-ea"/>
              </a:rPr>
              <a:t>）数据安全：</a:t>
            </a:r>
            <a:endParaRPr lang="en-US" altLang="zh-CN" dirty="0"/>
          </a:p>
          <a:p>
            <a:r>
              <a:rPr lang="zh-CN" altLang="en-US" dirty="0">
                <a:sym typeface="+mn-ea"/>
              </a:rPr>
              <a:t>（</a:t>
            </a:r>
            <a:r>
              <a:rPr lang="en-US" altLang="zh-CN" dirty="0">
                <a:sym typeface="+mn-ea"/>
              </a:rPr>
              <a:t>3</a:t>
            </a:r>
            <a:r>
              <a:rPr lang="zh-CN" altLang="en-US" dirty="0">
                <a:sym typeface="+mn-ea"/>
              </a:rPr>
              <a:t>）系统安全：</a:t>
            </a:r>
            <a:endParaRPr lang="zh-CN" altLang="en-US" dirty="0"/>
          </a:p>
          <a:p>
            <a:r>
              <a:rPr lang="zh-CN" altLang="en-US" dirty="0">
                <a:sym typeface="+mn-ea"/>
              </a:rPr>
              <a:t>（</a:t>
            </a:r>
            <a:r>
              <a:rPr lang="en-US" altLang="zh-CN" dirty="0">
                <a:sym typeface="+mn-ea"/>
              </a:rPr>
              <a:t>4</a:t>
            </a:r>
            <a:r>
              <a:rPr lang="zh-CN" altLang="en-US" dirty="0">
                <a:sym typeface="+mn-ea"/>
              </a:rPr>
              <a:t>）隐私安全问题：</a:t>
            </a:r>
            <a:endParaRPr lang="en-US" altLang="zh-CN" dirty="0"/>
          </a:p>
          <a:p>
            <a:r>
              <a:rPr lang="zh-CN" altLang="en-US" dirty="0">
                <a:sym typeface="+mn-ea"/>
              </a:rPr>
              <a:t>①移动互联网应用窃取用户手机隐私：央视</a:t>
            </a:r>
            <a:r>
              <a:rPr lang="en-US" altLang="zh-CN" dirty="0">
                <a:sym typeface="+mn-ea"/>
              </a:rPr>
              <a:t>315</a:t>
            </a:r>
            <a:r>
              <a:rPr lang="zh-CN" altLang="en-US" dirty="0">
                <a:sym typeface="+mn-ea"/>
              </a:rPr>
              <a:t>晚会曝光了部分安卓软件泄漏或者窃取用户隐私事件，引起了很多手机用户的高度恐慌，特别担心自己手机当中的通讯录、短信记录、照片等敏感私密信息暴露，造成物质和精神上的损失。晚会曝光了高德地图、爱聊、公信卫士、红警</a:t>
            </a:r>
            <a:r>
              <a:rPr lang="en-US" altLang="zh-CN" dirty="0">
                <a:sym typeface="+mn-ea"/>
              </a:rPr>
              <a:t>2</a:t>
            </a:r>
            <a:r>
              <a:rPr lang="zh-CN" altLang="en-US" dirty="0">
                <a:sym typeface="+mn-ea"/>
              </a:rPr>
              <a:t>等多款软件窃取用户隐私的行为。</a:t>
            </a:r>
            <a:endParaRPr lang="en-US" altLang="zh-CN" dirty="0"/>
          </a:p>
          <a:p>
            <a:r>
              <a:rPr lang="zh-CN" altLang="en-US" dirty="0">
                <a:sym typeface="+mn-ea"/>
              </a:rPr>
              <a:t>②浏览器</a:t>
            </a:r>
            <a:r>
              <a:rPr lang="en-US" altLang="zh-CN" dirty="0">
                <a:sym typeface="+mn-ea"/>
              </a:rPr>
              <a:t>Cookie</a:t>
            </a:r>
            <a:r>
              <a:rPr lang="zh-CN" altLang="en-US" dirty="0">
                <a:sym typeface="+mn-ea"/>
              </a:rPr>
              <a:t>泄露用户上网记录。</a:t>
            </a:r>
            <a:endParaRPr lang="en-US" altLang="zh-CN" dirty="0"/>
          </a:p>
          <a:p>
            <a:r>
              <a:rPr lang="zh-CN" altLang="en-US" dirty="0">
                <a:sym typeface="+mn-ea"/>
              </a:rPr>
              <a:t>③美国一家超市通过一套有</a:t>
            </a:r>
            <a:r>
              <a:rPr lang="en-US" altLang="zh-CN" dirty="0">
                <a:sym typeface="+mn-ea"/>
              </a:rPr>
              <a:t>25</a:t>
            </a:r>
            <a:r>
              <a:rPr lang="zh-CN" altLang="en-US" dirty="0">
                <a:sym typeface="+mn-ea"/>
              </a:rPr>
              <a:t>种消费预测模型的系统，给一位</a:t>
            </a:r>
            <a:r>
              <a:rPr lang="en-US" altLang="zh-CN" dirty="0">
                <a:sym typeface="+mn-ea"/>
              </a:rPr>
              <a:t>16</a:t>
            </a:r>
            <a:r>
              <a:rPr lang="zh-CN" altLang="en-US" dirty="0">
                <a:sym typeface="+mn-ea"/>
              </a:rPr>
              <a:t>岁的女孩发送怀孕用品促销卷，让女孩的父亲非常抓狂，虽然最后证实超市是对的。但是也暴露出客户的隐私信息在大数据里暴露无遗。</a:t>
            </a:r>
            <a:endParaRPr lang="en-US" altLang="zh-CN" dirty="0"/>
          </a:p>
          <a:p>
            <a:endParaRPr lang="en-US" altLang="zh-CN" dirty="0"/>
          </a:p>
          <a:p>
            <a:r>
              <a:rPr lang="zh-CN" altLang="en-US" dirty="0">
                <a:sym typeface="+mn-ea"/>
              </a:rPr>
              <a:t>很显然，大部分的数据，尤其是“行为数据”并非我们上传，而是散落在各个地方，例如互联网、社交媒体、移动应用、银行、医院、政府机构的服务器。对于数据的授权则只在长长的服务协议条款中略微提及，大部分时候都被你我忽略。最霸权的一项是当你选择了“不接受”则无法使用相关服务。因此，个人的信息隐私保护在商业机构和行政部门面前，基本被无视。 </a:t>
            </a:r>
            <a:endParaRPr lang="en-US" altLang="zh-CN" dirty="0"/>
          </a:p>
          <a:p>
            <a:endParaRPr lang="en-US" altLang="zh-CN" dirty="0"/>
          </a:p>
          <a:p>
            <a:r>
              <a:rPr lang="zh-CN" altLang="en-US" dirty="0">
                <a:sym typeface="+mn-ea"/>
              </a:rPr>
              <a:t>所以，大数据隐私安全解决方案，只有制定数据使用规则和监管制度才有可能解决，但是如何监管也没有很好的手段，也就是：技术不是问题，法律才是保障。</a:t>
            </a:r>
            <a:endParaRPr lang="en-US" altLang="zh-CN" dirty="0"/>
          </a:p>
          <a:p>
            <a:endParaRPr lang="en-US" altLang="zh-CN" dirty="0"/>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38</a:t>
            </a:fld>
            <a:endParaRPr lang="en-US" altLang="zh-CN"/>
          </a:p>
        </p:txBody>
      </p:sp>
    </p:spTree>
    <p:extLst>
      <p:ext uri="{BB962C8B-B14F-4D97-AF65-F5344CB8AC3E}">
        <p14:creationId xmlns:p14="http://schemas.microsoft.com/office/powerpoint/2010/main" val="3363297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政府、企业都在重视大数据，大数据经被各行各业通过挖掘产生出实际的应用价值，下面是一些例子：</a:t>
            </a:r>
            <a:endParaRPr lang="en-US" altLang="zh-CN" dirty="0"/>
          </a:p>
          <a:p>
            <a:endParaRPr lang="en-US" altLang="zh-CN" dirty="0"/>
          </a:p>
          <a:p>
            <a:r>
              <a:rPr lang="zh-CN" altLang="en-US" dirty="0">
                <a:sym typeface="+mn-ea"/>
              </a:rPr>
              <a:t>通过例子，说明大数据的价值，也同样说明大数据价值挖掘之难：</a:t>
            </a:r>
            <a:endParaRPr lang="en-US" altLang="zh-CN" dirty="0"/>
          </a:p>
          <a:p>
            <a:r>
              <a:rPr lang="zh-CN" altLang="zh-CN" dirty="0">
                <a:sym typeface="+mn-ea"/>
              </a:rPr>
              <a:t>大数据能否产生真正的价值，根本原因不在数据的“大”，也不在于处理数据技术的强，更关键在于业务模式的创新，找到最适合的业务模式，实现大数据价值的最大化，才是理解大数据价值链条的重中之重。而大数据应用思维是很难的一部分。比如</a:t>
            </a:r>
            <a:r>
              <a:rPr lang="en-US" altLang="zh-CN" dirty="0">
                <a:sym typeface="+mn-ea"/>
              </a:rPr>
              <a:t>:</a:t>
            </a:r>
            <a:endParaRPr lang="en-US" altLang="zh-CN" dirty="0"/>
          </a:p>
          <a:p>
            <a:r>
              <a:rPr lang="zh-CN" altLang="en-US" dirty="0">
                <a:sym typeface="+mn-ea"/>
              </a:rPr>
              <a:t>①</a:t>
            </a:r>
            <a:r>
              <a:rPr lang="en-US" altLang="zh-CN" dirty="0">
                <a:sym typeface="+mn-ea"/>
              </a:rPr>
              <a:t>Google</a:t>
            </a:r>
            <a:r>
              <a:rPr lang="zh-CN" altLang="zh-CN" dirty="0">
                <a:sym typeface="+mn-ea"/>
              </a:rPr>
              <a:t>和</a:t>
            </a:r>
            <a:r>
              <a:rPr lang="en-US" altLang="zh-CN" dirty="0">
                <a:sym typeface="+mn-ea"/>
              </a:rPr>
              <a:t>Baidu</a:t>
            </a:r>
            <a:r>
              <a:rPr lang="zh-CN" altLang="zh-CN" dirty="0">
                <a:sym typeface="+mn-ea"/>
              </a:rPr>
              <a:t>都拥有海量网页数据和用户搜索数据，但是只有</a:t>
            </a:r>
            <a:r>
              <a:rPr lang="en-US" altLang="zh-CN" dirty="0">
                <a:sym typeface="+mn-ea"/>
              </a:rPr>
              <a:t>Google</a:t>
            </a:r>
            <a:r>
              <a:rPr lang="zh-CN" altLang="zh-CN" dirty="0">
                <a:sym typeface="+mn-ea"/>
              </a:rPr>
              <a:t>使用其建立了一套流感预测系统，而百度则鲜有建树；</a:t>
            </a:r>
            <a:endParaRPr lang="en-US" altLang="zh-CN" dirty="0"/>
          </a:p>
          <a:p>
            <a:r>
              <a:rPr lang="zh-CN" altLang="en-US" dirty="0">
                <a:sym typeface="+mn-ea"/>
              </a:rPr>
              <a:t>②</a:t>
            </a:r>
            <a:r>
              <a:rPr lang="zh-CN" altLang="zh-CN" dirty="0">
                <a:sym typeface="+mn-ea"/>
              </a:rPr>
              <a:t>淘宝和京东拥有大量的用户数据，而淘宝最先将数据加工开放出来，提高其品牌价值</a:t>
            </a:r>
            <a:r>
              <a:rPr lang="zh-CN" altLang="en-US" dirty="0">
                <a:sym typeface="+mn-ea"/>
              </a:rPr>
              <a:t>；</a:t>
            </a:r>
            <a:endParaRPr lang="en-US" altLang="zh-CN" dirty="0"/>
          </a:p>
          <a:p>
            <a:r>
              <a:rPr lang="zh-CN" altLang="en-US" dirty="0">
                <a:sym typeface="+mn-ea"/>
              </a:rPr>
              <a:t>③新浪微博涌有大量的用户微博数据，但是到目前为止还没有太多的大数据变现能力，还停留在广告投放应用上。</a:t>
            </a:r>
            <a:endParaRPr lang="en-US" altLang="zh-CN" dirty="0"/>
          </a:p>
          <a:p>
            <a:endParaRPr lang="en-US" altLang="zh-CN" dirty="0"/>
          </a:p>
          <a:p>
            <a:endParaRPr lang="en-US" altLang="zh-CN" b="1" dirty="0"/>
          </a:p>
          <a:p>
            <a:r>
              <a:rPr lang="zh-CN" altLang="en-US" dirty="0">
                <a:sym typeface="+mn-ea"/>
              </a:rPr>
              <a:t>下面是一些例子</a:t>
            </a:r>
            <a:r>
              <a:rPr lang="en-US" altLang="zh-CN" b="1" dirty="0">
                <a:sym typeface="+mn-ea"/>
              </a:rPr>
              <a:t>:</a:t>
            </a:r>
            <a:endParaRPr lang="en-US" altLang="zh-CN" b="1" dirty="0"/>
          </a:p>
          <a:p>
            <a:r>
              <a:rPr lang="en-US" altLang="zh-CN" b="1" dirty="0">
                <a:sym typeface="+mn-ea"/>
              </a:rPr>
              <a:t>1,</a:t>
            </a:r>
            <a:r>
              <a:rPr lang="zh-CN" altLang="zh-CN" b="1" dirty="0">
                <a:sym typeface="+mn-ea"/>
              </a:rPr>
              <a:t>客户挽留：</a:t>
            </a:r>
            <a:r>
              <a:rPr lang="en-US" altLang="zh-CN" dirty="0">
                <a:sym typeface="+mn-ea"/>
              </a:rPr>
              <a:t>XO Communications</a:t>
            </a:r>
            <a:r>
              <a:rPr lang="zh-CN" altLang="zh-CN" dirty="0">
                <a:sym typeface="+mn-ea"/>
              </a:rPr>
              <a:t>通过使用</a:t>
            </a:r>
            <a:r>
              <a:rPr lang="en-US" altLang="zh-CN" dirty="0">
                <a:sym typeface="+mn-ea"/>
              </a:rPr>
              <a:t>IBM SPSS</a:t>
            </a:r>
            <a:r>
              <a:rPr lang="zh-CN" altLang="zh-CN" dirty="0">
                <a:sym typeface="+mn-ea"/>
              </a:rPr>
              <a:t>预测分析软件，减少了将近一半的客户流失率。</a:t>
            </a:r>
            <a:r>
              <a:rPr lang="en-US" altLang="zh-CN" dirty="0">
                <a:sym typeface="+mn-ea"/>
              </a:rPr>
              <a:t>XO</a:t>
            </a:r>
            <a:r>
              <a:rPr lang="zh-CN" altLang="zh-CN" dirty="0">
                <a:sym typeface="+mn-ea"/>
              </a:rPr>
              <a:t>现在可以预测客户的行为，发现行为趋势，并找出存在缺陷的环节，从而帮助公司及时采取措施，保留客户。</a:t>
            </a:r>
            <a:endParaRPr lang="en-US" altLang="zh-CN" dirty="0"/>
          </a:p>
          <a:p>
            <a:endParaRPr lang="en-US" altLang="zh-CN" dirty="0"/>
          </a:p>
          <a:p>
            <a:r>
              <a:rPr lang="en-US" altLang="zh-CN" b="1" dirty="0">
                <a:sym typeface="+mn-ea"/>
              </a:rPr>
              <a:t>2,</a:t>
            </a:r>
            <a:r>
              <a:rPr lang="zh-CN" altLang="en-US" b="1" dirty="0">
                <a:sym typeface="+mn-ea"/>
              </a:rPr>
              <a:t>精准营销：</a:t>
            </a:r>
            <a:r>
              <a:rPr lang="zh-CN" altLang="zh-CN" dirty="0">
                <a:sym typeface="+mn-ea"/>
              </a:rPr>
              <a:t>国内电商阿里巴巴、京东：不断搜集用户购买习惯、消费习惯，建立各种客户消费、偏好预测模型，提供精准的个性化商品推荐，把数据转化为销量。</a:t>
            </a:r>
            <a:endParaRPr lang="en-US" altLang="zh-CN" dirty="0"/>
          </a:p>
          <a:p>
            <a:endParaRPr lang="en-US" altLang="zh-CN" dirty="0"/>
          </a:p>
          <a:p>
            <a:r>
              <a:rPr lang="en-US" altLang="zh-CN" b="1" dirty="0">
                <a:sym typeface="+mn-ea"/>
              </a:rPr>
              <a:t>3,</a:t>
            </a:r>
            <a:r>
              <a:rPr lang="zh-CN" altLang="zh-CN" b="1" dirty="0">
                <a:sym typeface="+mn-ea"/>
              </a:rPr>
              <a:t>智慧医疗：</a:t>
            </a:r>
            <a:r>
              <a:rPr lang="zh-CN" altLang="zh-CN" dirty="0">
                <a:sym typeface="+mn-ea"/>
              </a:rPr>
              <a:t>在加拿大多伦多的一家医院，针对早产婴儿，每秒钟有超过</a:t>
            </a:r>
            <a:r>
              <a:rPr lang="en-US" altLang="zh-CN" dirty="0">
                <a:sym typeface="+mn-ea"/>
              </a:rPr>
              <a:t>3000</a:t>
            </a:r>
            <a:r>
              <a:rPr lang="zh-CN" altLang="zh-CN" dirty="0">
                <a:sym typeface="+mn-ea"/>
              </a:rPr>
              <a:t>次的数据读取。通过这些数据分析，医院能够提前知道哪些早产儿出现问题并且有针对性地采取措施，避免早产婴儿夭折。</a:t>
            </a:r>
            <a:endParaRPr lang="en-US" altLang="zh-CN" dirty="0"/>
          </a:p>
          <a:p>
            <a:endParaRPr lang="en-US" altLang="zh-CN" dirty="0"/>
          </a:p>
          <a:p>
            <a:r>
              <a:rPr lang="en-US" altLang="zh-CN" b="1" dirty="0">
                <a:sym typeface="+mn-ea"/>
              </a:rPr>
              <a:t>4, </a:t>
            </a:r>
            <a:r>
              <a:rPr lang="en-US" altLang="zh-CN" b="1" dirty="0" err="1">
                <a:sym typeface="+mn-ea"/>
              </a:rPr>
              <a:t>Ebay</a:t>
            </a:r>
            <a:r>
              <a:rPr lang="zh-CN" altLang="zh-CN" b="1" dirty="0">
                <a:sym typeface="+mn-ea"/>
              </a:rPr>
              <a:t>广告投放系统</a:t>
            </a:r>
            <a:r>
              <a:rPr lang="zh-CN" altLang="zh-CN" dirty="0">
                <a:sym typeface="+mn-ea"/>
              </a:rPr>
              <a:t>：建立的大数据分析平台可以准确分析用户的购物行为。通过对顾客的行为进行跟踪、对搜索关键字广告的投入产出进行衡量，优化后</a:t>
            </a:r>
            <a:r>
              <a:rPr lang="en-US" altLang="zh-CN" dirty="0">
                <a:sym typeface="+mn-ea"/>
              </a:rPr>
              <a:t>eBay</a:t>
            </a:r>
            <a:r>
              <a:rPr lang="zh-CN" altLang="zh-CN" dirty="0">
                <a:sym typeface="+mn-ea"/>
              </a:rPr>
              <a:t>产品销售的广告费降低了</a:t>
            </a:r>
            <a:r>
              <a:rPr lang="en-US" altLang="zh-CN" dirty="0">
                <a:sym typeface="+mn-ea"/>
              </a:rPr>
              <a:t>99%</a:t>
            </a:r>
            <a:r>
              <a:rPr lang="zh-CN" altLang="zh-CN" dirty="0">
                <a:sym typeface="+mn-ea"/>
              </a:rPr>
              <a:t>，顶级卖家占总销售额的百分比却上升至</a:t>
            </a:r>
            <a:r>
              <a:rPr lang="en-US" altLang="zh-CN" dirty="0">
                <a:sym typeface="+mn-ea"/>
              </a:rPr>
              <a:t>32%</a:t>
            </a:r>
            <a:r>
              <a:rPr lang="zh-CN" altLang="zh-CN" dirty="0">
                <a:sym typeface="+mn-ea"/>
              </a:rPr>
              <a:t>。</a:t>
            </a:r>
            <a:endParaRPr lang="en-US" altLang="zh-CN" dirty="0"/>
          </a:p>
          <a:p>
            <a:endParaRPr lang="en-US" altLang="zh-CN" dirty="0"/>
          </a:p>
          <a:p>
            <a:r>
              <a:rPr lang="en-US" altLang="zh-CN" b="1" dirty="0">
                <a:sym typeface="+mn-ea"/>
              </a:rPr>
              <a:t>5</a:t>
            </a:r>
            <a:r>
              <a:rPr lang="zh-CN" altLang="en-US" b="1" dirty="0">
                <a:sym typeface="+mn-ea"/>
              </a:rPr>
              <a:t>，智能搜索：</a:t>
            </a:r>
            <a:r>
              <a:rPr lang="en-US" altLang="zh-CN" dirty="0">
                <a:sym typeface="+mn-ea"/>
              </a:rPr>
              <a:t>2012</a:t>
            </a:r>
            <a:r>
              <a:rPr lang="zh-CN" altLang="en-US" dirty="0">
                <a:sym typeface="+mn-ea"/>
              </a:rPr>
              <a:t>年</a:t>
            </a:r>
            <a:r>
              <a:rPr lang="en-US" altLang="zh-CN" dirty="0">
                <a:sym typeface="+mn-ea"/>
              </a:rPr>
              <a:t>5</a:t>
            </a:r>
            <a:r>
              <a:rPr lang="zh-CN" altLang="en-US" dirty="0">
                <a:sym typeface="+mn-ea"/>
              </a:rPr>
              <a:t>月，</a:t>
            </a:r>
            <a:r>
              <a:rPr lang="en-US" altLang="zh-CN" dirty="0">
                <a:sym typeface="+mn-ea"/>
              </a:rPr>
              <a:t>Google</a:t>
            </a:r>
            <a:r>
              <a:rPr lang="zh-CN" altLang="en-US" dirty="0">
                <a:sym typeface="+mn-ea"/>
              </a:rPr>
              <a:t>发布了一款名为“知识图谱</a:t>
            </a:r>
            <a:r>
              <a:rPr lang="en-US" altLang="zh-CN" dirty="0">
                <a:sym typeface="+mn-ea"/>
              </a:rPr>
              <a:t>(</a:t>
            </a:r>
            <a:r>
              <a:rPr lang="en-US" altLang="zh-CN" dirty="0" err="1">
                <a:sym typeface="+mn-ea"/>
              </a:rPr>
              <a:t>KnowLEDgeGraph</a:t>
            </a:r>
            <a:r>
              <a:rPr lang="en-US" altLang="zh-CN" dirty="0">
                <a:sym typeface="+mn-ea"/>
              </a:rPr>
              <a:t>)”</a:t>
            </a:r>
            <a:r>
              <a:rPr lang="zh-CN" altLang="en-US" dirty="0">
                <a:sym typeface="+mn-ea"/>
              </a:rPr>
              <a:t>的新一代“智能”搜索功能。这种搜索模式，在</a:t>
            </a:r>
            <a:r>
              <a:rPr lang="en-US" altLang="zh-CN" dirty="0">
                <a:sym typeface="+mn-ea"/>
              </a:rPr>
              <a:t>Google</a:t>
            </a:r>
            <a:r>
              <a:rPr lang="zh-CN" altLang="en-US" dirty="0">
                <a:sym typeface="+mn-ea"/>
              </a:rPr>
              <a:t>传统搜索列表右侧，添加了以搜索关键词相关的人物、地点和事物相关的流行事实，即“知识图谱”。相比传统搜索结果页这种搜索模式下的搜索页面，并不与</a:t>
            </a:r>
            <a:r>
              <a:rPr lang="en-US" altLang="zh-CN" dirty="0">
                <a:sym typeface="+mn-ea"/>
              </a:rPr>
              <a:t>Google</a:t>
            </a:r>
            <a:r>
              <a:rPr lang="zh-CN" altLang="en-US" dirty="0">
                <a:sym typeface="+mn-ea"/>
              </a:rPr>
              <a:t>用户进行搜索的关键词直接匹配，而是提供与词汇所描述的“实体”或概念匹配的页面。例如，搜索“弗朗索瓦</a:t>
            </a:r>
            <a:r>
              <a:rPr lang="en-US" altLang="zh-CN" dirty="0">
                <a:sym typeface="+mn-ea"/>
              </a:rPr>
              <a:t>-</a:t>
            </a:r>
            <a:r>
              <a:rPr lang="zh-CN" altLang="en-US" dirty="0">
                <a:sym typeface="+mn-ea"/>
              </a:rPr>
              <a:t>奥朗德</a:t>
            </a:r>
            <a:r>
              <a:rPr lang="en-US" altLang="zh-CN" dirty="0">
                <a:sym typeface="+mn-ea"/>
              </a:rPr>
              <a:t>(</a:t>
            </a:r>
            <a:r>
              <a:rPr lang="zh-CN" altLang="en-US" dirty="0">
                <a:sym typeface="+mn-ea"/>
              </a:rPr>
              <a:t>法国总统</a:t>
            </a:r>
            <a:r>
              <a:rPr lang="en-US" altLang="zh-CN" dirty="0">
                <a:sym typeface="+mn-ea"/>
              </a:rPr>
              <a:t>)”</a:t>
            </a:r>
            <a:r>
              <a:rPr lang="zh-CN" altLang="en-US" dirty="0">
                <a:sym typeface="+mn-ea"/>
              </a:rPr>
              <a:t>，你就会得到奥朗德的孩子、夫人、生日、教育等等附有链接的简历。</a:t>
            </a:r>
            <a:endParaRPr lang="en-US" altLang="zh-CN" dirty="0"/>
          </a:p>
          <a:p>
            <a:r>
              <a:rPr lang="zh-CN" altLang="en-US" dirty="0">
                <a:sym typeface="+mn-ea"/>
              </a:rPr>
              <a:t>技术背景：</a:t>
            </a:r>
            <a:r>
              <a:rPr lang="en-US" altLang="zh-CN" dirty="0">
                <a:sym typeface="+mn-ea"/>
              </a:rPr>
              <a:t>Google</a:t>
            </a:r>
            <a:r>
              <a:rPr lang="zh-CN" altLang="en-US" dirty="0">
                <a:sym typeface="+mn-ea"/>
              </a:rPr>
              <a:t>的算法会根据每天在</a:t>
            </a:r>
            <a:r>
              <a:rPr lang="en-US" altLang="zh-CN" dirty="0">
                <a:sym typeface="+mn-ea"/>
              </a:rPr>
              <a:t>Google</a:t>
            </a:r>
            <a:r>
              <a:rPr lang="zh-CN" altLang="en-US" dirty="0">
                <a:sym typeface="+mn-ea"/>
              </a:rPr>
              <a:t>搜索上的亿万级搜索请求数据资料，判断出用户对某个话题经常会问到哪些问题，他们的兴趣点在哪里，当他们搜索这一话题时，会将知识图谱里收录的知识和相应的链接按照优先顺序排序，显示给用户。</a:t>
            </a:r>
            <a:endParaRPr lang="zh-CN" altLang="zh-CN" dirty="0"/>
          </a:p>
          <a:p>
            <a:endParaRPr lang="en-US" altLang="zh-CN" dirty="0"/>
          </a:p>
          <a:p>
            <a:r>
              <a:rPr lang="en-US" altLang="zh-CN" dirty="0">
                <a:sym typeface="+mn-ea"/>
              </a:rPr>
              <a:t>6,</a:t>
            </a:r>
            <a:r>
              <a:rPr lang="zh-CN" altLang="zh-CN" b="1" dirty="0">
                <a:sym typeface="+mn-ea"/>
              </a:rPr>
              <a:t>趋势预测：</a:t>
            </a:r>
            <a:endParaRPr lang="zh-CN" altLang="zh-CN" dirty="0"/>
          </a:p>
          <a:p>
            <a:r>
              <a:rPr lang="zh-CN" altLang="zh-CN" dirty="0">
                <a:sym typeface="+mn-ea"/>
              </a:rPr>
              <a:t>①</a:t>
            </a:r>
            <a:r>
              <a:rPr lang="en-US" altLang="zh-CN" dirty="0">
                <a:sym typeface="+mn-ea"/>
              </a:rPr>
              <a:t>Google </a:t>
            </a:r>
            <a:r>
              <a:rPr lang="zh-CN" altLang="zh-CN" dirty="0">
                <a:sym typeface="+mn-ea"/>
              </a:rPr>
              <a:t>流感预测系统：</a:t>
            </a:r>
            <a:r>
              <a:rPr lang="en-US" altLang="zh-CN" dirty="0">
                <a:sym typeface="+mn-ea"/>
              </a:rPr>
              <a:t>2009</a:t>
            </a:r>
            <a:r>
              <a:rPr lang="zh-CN" altLang="zh-CN" dirty="0">
                <a:sym typeface="+mn-ea"/>
              </a:rPr>
              <a:t>年甲型</a:t>
            </a:r>
            <a:r>
              <a:rPr lang="en-US" altLang="zh-CN" dirty="0">
                <a:sym typeface="+mn-ea"/>
              </a:rPr>
              <a:t>H1N1</a:t>
            </a:r>
            <a:r>
              <a:rPr lang="zh-CN" altLang="zh-CN" dirty="0">
                <a:sym typeface="+mn-ea"/>
              </a:rPr>
              <a:t>流感爆发之前的几周，谷歌公司的工程师们在《自然》杂志上发表了一篇论文，它令公共卫生官员们和计算机科学家感到震惊，文中解释了为什么谷歌预测到冬季流感的传播，并且具体到特定的地区和州，而这种预测比疾控中心要提前一到两周，这两周的时间意义是极其重大的。</a:t>
            </a:r>
            <a:endParaRPr lang="zh-CN" altLang="zh-CN" dirty="0"/>
          </a:p>
          <a:p>
            <a:r>
              <a:rPr lang="zh-CN" altLang="zh-CN" dirty="0">
                <a:sym typeface="+mn-ea"/>
              </a:rPr>
              <a:t>②美国一家企业通过对各个航空公司售票数据的搜集，基于数据挖掘分析技术，能够预测到两个星期以后航空公司的机票价格，并且准确得令人惊讶。之前以为离起飞越早机票越便宜的经验在数据面前，现在从预测系统上看不是那样的。这个预测系统为该公司获得了很多投资。</a:t>
            </a:r>
            <a:endParaRPr lang="zh-CN" altLang="zh-CN" dirty="0"/>
          </a:p>
          <a:p>
            <a:endParaRPr lang="en-US" altLang="zh-CN" dirty="0"/>
          </a:p>
          <a:p>
            <a:r>
              <a:rPr lang="en-US" altLang="zh-CN" dirty="0">
                <a:sym typeface="+mn-ea"/>
              </a:rPr>
              <a:t>6,</a:t>
            </a:r>
            <a:r>
              <a:rPr lang="zh-CN" altLang="zh-CN" b="1" dirty="0">
                <a:sym typeface="+mn-ea"/>
              </a:rPr>
              <a:t>决策支撑：</a:t>
            </a:r>
            <a:endParaRPr lang="zh-CN" altLang="zh-CN" dirty="0"/>
          </a:p>
          <a:p>
            <a:r>
              <a:rPr lang="zh-CN" altLang="zh-CN" dirty="0">
                <a:sym typeface="+mn-ea"/>
              </a:rPr>
              <a:t>德温特资本市场公司就是大数据运用的受益者。该公司首席执行官保罗·霍廷每天的工作之一，就是利用电脑程序分析全球</a:t>
            </a:r>
            <a:r>
              <a:rPr lang="en-US" altLang="zh-CN" dirty="0">
                <a:sym typeface="+mn-ea"/>
              </a:rPr>
              <a:t>3.4</a:t>
            </a:r>
            <a:r>
              <a:rPr lang="zh-CN" altLang="zh-CN" dirty="0">
                <a:sym typeface="+mn-ea"/>
              </a:rPr>
              <a:t>亿微博账户的留言，进而判断民众情绪，再以“</a:t>
            </a:r>
            <a:r>
              <a:rPr lang="en-US" altLang="zh-CN" dirty="0">
                <a:sym typeface="+mn-ea"/>
              </a:rPr>
              <a:t>1</a:t>
            </a:r>
            <a:r>
              <a:rPr lang="zh-CN" altLang="zh-CN" dirty="0">
                <a:sym typeface="+mn-ea"/>
              </a:rPr>
              <a:t>”到“</a:t>
            </a:r>
            <a:r>
              <a:rPr lang="en-US" altLang="zh-CN" dirty="0">
                <a:sym typeface="+mn-ea"/>
              </a:rPr>
              <a:t>50</a:t>
            </a:r>
            <a:r>
              <a:rPr lang="zh-CN" altLang="zh-CN" dirty="0">
                <a:sym typeface="+mn-ea"/>
              </a:rPr>
              <a:t>”进行打分。根据打分结果，霍廷再决定如何处理手中数以百万美元计的股票。这一招收效显著——今年第一季度，霍廷的公司获得了</a:t>
            </a:r>
            <a:r>
              <a:rPr lang="en-US" altLang="zh-CN" dirty="0">
                <a:sym typeface="+mn-ea"/>
              </a:rPr>
              <a:t>7%</a:t>
            </a:r>
            <a:r>
              <a:rPr lang="zh-CN" altLang="zh-CN" dirty="0">
                <a:sym typeface="+mn-ea"/>
              </a:rPr>
              <a:t>的收益率。</a:t>
            </a:r>
            <a:endParaRPr lang="zh-CN" altLang="zh-CN" dirty="0"/>
          </a:p>
          <a:p>
            <a:endParaRPr lang="en-US" altLang="zh-CN" dirty="0"/>
          </a:p>
          <a:p>
            <a:r>
              <a:rPr lang="zh-CN" altLang="zh-CN" b="1" dirty="0">
                <a:sym typeface="+mn-ea"/>
              </a:rPr>
              <a:t>政府、企业对大数据的重视和投资。</a:t>
            </a:r>
            <a:endParaRPr lang="zh-CN" altLang="zh-CN" dirty="0"/>
          </a:p>
          <a:p>
            <a:r>
              <a:rPr lang="zh-CN" altLang="zh-CN" dirty="0">
                <a:sym typeface="+mn-ea"/>
              </a:rPr>
              <a:t>①美国白宫科技政策办公室在去年</a:t>
            </a:r>
            <a:r>
              <a:rPr lang="en-US" altLang="zh-CN" dirty="0">
                <a:sym typeface="+mn-ea"/>
              </a:rPr>
              <a:t>3</a:t>
            </a:r>
            <a:r>
              <a:rPr lang="zh-CN" altLang="zh-CN" dirty="0">
                <a:sym typeface="+mn-ea"/>
              </a:rPr>
              <a:t>月</a:t>
            </a:r>
            <a:r>
              <a:rPr lang="en-US" altLang="zh-CN" dirty="0">
                <a:sym typeface="+mn-ea"/>
              </a:rPr>
              <a:t>29</a:t>
            </a:r>
            <a:r>
              <a:rPr lang="zh-CN" altLang="zh-CN" dirty="0">
                <a:sym typeface="+mn-ea"/>
              </a:rPr>
              <a:t>日发布了《大数据研究和发展计划》，同时组建“大数据高级指导小组”，显示美国已把应对大数据技术革命带来的机遇和挑战提高到国家战略层面。</a:t>
            </a:r>
            <a:endParaRPr lang="zh-CN" altLang="zh-CN" dirty="0"/>
          </a:p>
          <a:p>
            <a:r>
              <a:rPr lang="zh-CN" altLang="zh-CN" dirty="0">
                <a:sym typeface="+mn-ea"/>
              </a:rPr>
              <a:t>②腾讯在天津投资建立亚洲最大的数据中心；百度也在投资建立大数据处理中心；新浪推出企业微博产品，提供精准的数据分析服务。</a:t>
            </a:r>
            <a:endParaRPr lang="zh-CN" altLang="zh-CN" dirty="0"/>
          </a:p>
          <a:p>
            <a:r>
              <a:rPr lang="zh-CN" altLang="zh-CN" dirty="0">
                <a:sym typeface="+mn-ea"/>
              </a:rPr>
              <a:t>③</a:t>
            </a:r>
            <a:r>
              <a:rPr lang="en-US" altLang="zh-CN" dirty="0">
                <a:sym typeface="+mn-ea"/>
              </a:rPr>
              <a:t>IBM</a:t>
            </a:r>
            <a:r>
              <a:rPr lang="zh-CN" altLang="zh-CN" dirty="0">
                <a:sym typeface="+mn-ea"/>
              </a:rPr>
              <a:t>宣布投资</a:t>
            </a:r>
            <a:r>
              <a:rPr lang="en-US" altLang="zh-CN" dirty="0">
                <a:sym typeface="+mn-ea"/>
              </a:rPr>
              <a:t>1</a:t>
            </a:r>
            <a:r>
              <a:rPr lang="zh-CN" altLang="zh-CN" dirty="0">
                <a:sym typeface="+mn-ea"/>
              </a:rPr>
              <a:t>亿美元用于大数据研究</a:t>
            </a:r>
            <a:endParaRPr lang="zh-CN" altLang="zh-CN" dirty="0"/>
          </a:p>
          <a:p>
            <a:endParaRPr lang="zh-CN" altLang="zh-CN" dirty="0"/>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40</a:t>
            </a:fld>
            <a:endParaRPr lang="en-US" altLang="zh-CN"/>
          </a:p>
        </p:txBody>
      </p:sp>
    </p:spTree>
    <p:extLst>
      <p:ext uri="{BB962C8B-B14F-4D97-AF65-F5344CB8AC3E}">
        <p14:creationId xmlns:p14="http://schemas.microsoft.com/office/powerpoint/2010/main" val="132979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9E604E4-B7D4-43E6-ACE0-A1F318D637AE}" type="slidenum">
              <a:rPr lang="zh-CN" altLang="en-US" smtClean="0"/>
              <a:pPr>
                <a:defRPr/>
              </a:pPr>
              <a:t>41</a:t>
            </a:fld>
            <a:endParaRPr lang="en-US" altLang="zh-CN"/>
          </a:p>
        </p:txBody>
      </p:sp>
    </p:spTree>
    <p:extLst>
      <p:ext uri="{BB962C8B-B14F-4D97-AF65-F5344CB8AC3E}">
        <p14:creationId xmlns:p14="http://schemas.microsoft.com/office/powerpoint/2010/main" val="233669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2</a:t>
            </a:fld>
            <a:endParaRPr lang="en-US" altLang="zh-CN"/>
          </a:p>
        </p:txBody>
      </p:sp>
    </p:spTree>
    <p:extLst>
      <p:ext uri="{BB962C8B-B14F-4D97-AF65-F5344CB8AC3E}">
        <p14:creationId xmlns:p14="http://schemas.microsoft.com/office/powerpoint/2010/main" val="382190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algn="l" defTabSz="947738"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4</a:t>
            </a:fld>
            <a:endParaRPr lang="en-US" altLang="zh-CN"/>
          </a:p>
        </p:txBody>
      </p:sp>
    </p:spTree>
    <p:extLst>
      <p:ext uri="{BB962C8B-B14F-4D97-AF65-F5344CB8AC3E}">
        <p14:creationId xmlns:p14="http://schemas.microsoft.com/office/powerpoint/2010/main" val="341796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9</a:t>
            </a:fld>
            <a:endParaRPr lang="en-US" altLang="zh-CN"/>
          </a:p>
        </p:txBody>
      </p:sp>
    </p:spTree>
    <p:extLst>
      <p:ext uri="{BB962C8B-B14F-4D97-AF65-F5344CB8AC3E}">
        <p14:creationId xmlns:p14="http://schemas.microsoft.com/office/powerpoint/2010/main" val="3849311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这就是认知度最为广泛的</a:t>
            </a:r>
            <a:r>
              <a:rPr lang="en-US" altLang="zh-CN" dirty="0"/>
              <a:t>4V</a:t>
            </a:r>
            <a:r>
              <a:rPr lang="zh-CN" altLang="en-US" dirty="0"/>
              <a:t>特点说：</a:t>
            </a:r>
            <a:endParaRPr lang="en-US" altLang="zh-CN" dirty="0"/>
          </a:p>
          <a:p>
            <a:r>
              <a:rPr lang="zh-CN" altLang="en-US" dirty="0"/>
              <a:t>第一点是巨大的数据量，这应该是最为直观的大数据之大，到底多大体量的数据才能算做大数据？有的人说满足</a:t>
            </a:r>
            <a:r>
              <a:rPr lang="en-US" altLang="zh-CN" dirty="0"/>
              <a:t>TB</a:t>
            </a:r>
            <a:r>
              <a:rPr lang="zh-CN" altLang="en-US" dirty="0"/>
              <a:t>、</a:t>
            </a:r>
            <a:r>
              <a:rPr lang="en-US" altLang="zh-CN" dirty="0"/>
              <a:t>PB</a:t>
            </a:r>
            <a:r>
              <a:rPr lang="zh-CN" altLang="en-US" dirty="0"/>
              <a:t>级别的数据才叫大数据，如果单从数据量单位来讲，</a:t>
            </a:r>
            <a:r>
              <a:rPr lang="en-US" altLang="zh-CN" dirty="0"/>
              <a:t>GB</a:t>
            </a:r>
            <a:r>
              <a:rPr lang="zh-CN" altLang="en-US" dirty="0"/>
              <a:t>、</a:t>
            </a:r>
            <a:r>
              <a:rPr lang="en-US" altLang="zh-CN" dirty="0"/>
              <a:t>TB</a:t>
            </a:r>
            <a:r>
              <a:rPr lang="zh-CN" altLang="en-US" dirty="0"/>
              <a:t>、</a:t>
            </a:r>
            <a:r>
              <a:rPr lang="en-US" altLang="zh-CN" dirty="0"/>
              <a:t>PB</a:t>
            </a:r>
            <a:r>
              <a:rPr lang="zh-CN" altLang="en-US" dirty="0"/>
              <a:t>、</a:t>
            </a:r>
            <a:r>
              <a:rPr lang="en-US" altLang="zh-CN" dirty="0"/>
              <a:t>EB</a:t>
            </a:r>
            <a:r>
              <a:rPr lang="zh-CN" altLang="en-US" dirty="0"/>
              <a:t>、</a:t>
            </a:r>
            <a:r>
              <a:rPr lang="en-US" altLang="zh-CN" dirty="0"/>
              <a:t>ZB</a:t>
            </a:r>
            <a:r>
              <a:rPr lang="zh-CN" altLang="en-US" dirty="0"/>
              <a:t>到</a:t>
            </a:r>
            <a:r>
              <a:rPr lang="en-US" altLang="zh-CN" dirty="0"/>
              <a:t>YB</a:t>
            </a:r>
            <a:r>
              <a:rPr lang="zh-CN" altLang="en-US" dirty="0"/>
              <a:t>，直至大到集中储存</a:t>
            </a:r>
            <a:r>
              <a:rPr lang="en-US" altLang="zh-CN" dirty="0"/>
              <a:t>/</a:t>
            </a:r>
            <a:r>
              <a:rPr lang="zh-CN" altLang="en-US" dirty="0"/>
              <a:t>集中计算模式已经无法处理巨大的数据量都有可能叫大数据</a:t>
            </a:r>
            <a:endParaRPr lang="en-US" altLang="zh-CN" dirty="0"/>
          </a:p>
          <a:p>
            <a:r>
              <a:rPr lang="zh-CN" altLang="en-US" dirty="0"/>
              <a:t>第二点是速度快，这里的速度快包含两层含义，数据增长的速度快以及要求</a:t>
            </a:r>
            <a:r>
              <a:rPr lang="zh-CN" altLang="en-US" b="1" dirty="0"/>
              <a:t>数据处理的速度快</a:t>
            </a:r>
            <a:r>
              <a:rPr lang="zh-CN" altLang="en-US" dirty="0"/>
              <a:t>，（各领域，淘宝每天几十</a:t>
            </a:r>
            <a:r>
              <a:rPr lang="en-US" altLang="zh-CN" dirty="0"/>
              <a:t>T</a:t>
            </a:r>
            <a:r>
              <a:rPr lang="zh-CN" altLang="en-US" dirty="0"/>
              <a:t>增长，谷歌每天处理</a:t>
            </a:r>
            <a:r>
              <a:rPr lang="en-US" altLang="zh-CN" dirty="0"/>
              <a:t>PB</a:t>
            </a:r>
            <a:r>
              <a:rPr lang="zh-CN" altLang="en-US" dirty="0"/>
              <a:t>级别数据）</a:t>
            </a:r>
            <a:endParaRPr lang="en-US" altLang="zh-CN" dirty="0"/>
          </a:p>
          <a:p>
            <a:r>
              <a:rPr lang="zh-CN" altLang="en-US" dirty="0"/>
              <a:t>第三点是数据结构的多样化，社交网络数据、博客信息、智能计量等等数据绝不仅仅是文本和数值能够囊括在内的，扩展到了文本</a:t>
            </a:r>
            <a:r>
              <a:rPr lang="en-US" altLang="zh-CN" dirty="0"/>
              <a:t>/</a:t>
            </a:r>
            <a:r>
              <a:rPr lang="zh-CN" altLang="en-US" dirty="0"/>
              <a:t>图片</a:t>
            </a:r>
            <a:r>
              <a:rPr lang="en-US" altLang="zh-CN" dirty="0"/>
              <a:t>/</a:t>
            </a:r>
            <a:r>
              <a:rPr lang="zh-CN" altLang="en-US" dirty="0"/>
              <a:t>视频</a:t>
            </a:r>
            <a:r>
              <a:rPr lang="en-US" altLang="zh-CN" dirty="0"/>
              <a:t>/</a:t>
            </a:r>
            <a:r>
              <a:rPr lang="zh-CN" altLang="en-US" dirty="0"/>
              <a:t>文档等，而且比例在逐渐增大</a:t>
            </a:r>
            <a:endParaRPr lang="en-US" altLang="zh-CN" dirty="0"/>
          </a:p>
          <a:p>
            <a:r>
              <a:rPr lang="zh-CN" altLang="en-US" dirty="0"/>
              <a:t>第四点是</a:t>
            </a:r>
            <a:r>
              <a:rPr lang="zh-CN" altLang="en-US" b="1" dirty="0"/>
              <a:t>价值大但是密度低</a:t>
            </a:r>
            <a:r>
              <a:rPr lang="zh-CN" altLang="en-US" dirty="0"/>
              <a:t>，单条数据并无太多价值，但庞大的数据量蕴含巨大财富，所谓浪里淘沙却又弥足珍贵</a:t>
            </a:r>
            <a:endParaRPr lang="en-US" altLang="zh-CN" dirty="0"/>
          </a:p>
          <a:p>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15</a:t>
            </a:fld>
            <a:endParaRPr lang="en-US" altLang="zh-CN"/>
          </a:p>
        </p:txBody>
      </p:sp>
    </p:spTree>
    <p:extLst>
      <p:ext uri="{BB962C8B-B14F-4D97-AF65-F5344CB8AC3E}">
        <p14:creationId xmlns:p14="http://schemas.microsoft.com/office/powerpoint/2010/main" val="1623440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4V</a:t>
            </a:r>
            <a:r>
              <a:rPr lang="zh-CN" altLang="en-US" dirty="0"/>
              <a:t>特征是人们认识大数据的直观感觉，</a:t>
            </a:r>
            <a:r>
              <a:rPr lang="zh-CN" altLang="zh-CN" dirty="0"/>
              <a:t>大数据的本质很明确：更为众所周知的说法是大数据代表着大价值、大道理。</a:t>
            </a:r>
            <a:endParaRPr lang="en-US" altLang="zh-CN" b="1" dirty="0"/>
          </a:p>
          <a:p>
            <a:r>
              <a:rPr lang="zh-CN" altLang="en-US" dirty="0"/>
              <a:t>在这个过程的三个关键要素是海量数据、处理技术、应用价值。这三要素缺一不可，互相促进。</a:t>
            </a:r>
          </a:p>
          <a:p>
            <a:r>
              <a:rPr lang="zh-CN" altLang="en-US" dirty="0"/>
              <a:t>（</a:t>
            </a:r>
            <a:r>
              <a:rPr lang="en-US" altLang="zh-CN" dirty="0"/>
              <a:t>1</a:t>
            </a:r>
            <a:r>
              <a:rPr lang="zh-CN" altLang="en-US" dirty="0"/>
              <a:t>）海量数据是大数据基础，是原材料</a:t>
            </a:r>
            <a:endParaRPr lang="en-US" altLang="zh-CN" dirty="0"/>
          </a:p>
          <a:p>
            <a:pPr marL="0" lvl="1"/>
            <a:r>
              <a:rPr lang="zh-CN" altLang="en-US" sz="2000" dirty="0"/>
              <a:t>（</a:t>
            </a:r>
            <a:r>
              <a:rPr lang="en-US" altLang="zh-CN" sz="2000" dirty="0"/>
              <a:t>2</a:t>
            </a:r>
            <a:r>
              <a:rPr lang="zh-CN" altLang="en-US" sz="2000" dirty="0"/>
              <a:t>）数据处理技术是大数据的</a:t>
            </a:r>
            <a:r>
              <a:rPr lang="zh-CN" altLang="en-US" sz="2000" dirty="0">
                <a:solidFill>
                  <a:srgbClr val="FF0000"/>
                </a:solidFill>
              </a:rPr>
              <a:t>引擎，是大数据的驱动力。</a:t>
            </a:r>
            <a:r>
              <a:rPr lang="zh-CN" altLang="en-US" dirty="0"/>
              <a:t>技术</a:t>
            </a:r>
            <a:r>
              <a:rPr lang="en-US" altLang="zh-CN" dirty="0"/>
              <a:t>——</a:t>
            </a:r>
            <a:r>
              <a:rPr lang="zh-CN" altLang="en-US" dirty="0"/>
              <a:t>包括获取、管理、分析挖掘和应用大数据的各种技术</a:t>
            </a:r>
            <a:endParaRPr lang="en-US" altLang="zh-CN" dirty="0"/>
          </a:p>
          <a:p>
            <a:pPr marL="0" lvl="1"/>
            <a:r>
              <a:rPr lang="zh-CN" altLang="en-US" sz="2000" dirty="0"/>
              <a:t>（</a:t>
            </a:r>
            <a:r>
              <a:rPr lang="en-US" altLang="zh-CN" sz="2000" dirty="0"/>
              <a:t>3</a:t>
            </a:r>
            <a:r>
              <a:rPr lang="zh-CN" altLang="en-US" sz="2000" dirty="0"/>
              <a:t>）创造价值是大数据的</a:t>
            </a:r>
            <a:r>
              <a:rPr lang="zh-CN" altLang="en-US" sz="2000" dirty="0">
                <a:solidFill>
                  <a:srgbClr val="FF0000"/>
                </a:solidFill>
              </a:rPr>
              <a:t>终极目标，其中的核心是大数据思维和创新的业务模式。</a:t>
            </a:r>
            <a:r>
              <a:rPr lang="zh-CN" altLang="en-US" dirty="0"/>
              <a:t>价值</a:t>
            </a:r>
            <a:r>
              <a:rPr lang="en-US" altLang="zh-CN" dirty="0"/>
              <a:t>——</a:t>
            </a:r>
            <a:r>
              <a:rPr lang="zh-CN" altLang="en-US" dirty="0"/>
              <a:t>挖掘大数据中的有用的信息，设计合理的业务模式，即必须用创造性思维去设计业务，为处理数据的技术设定目标</a:t>
            </a:r>
            <a:endParaRPr lang="en-US" altLang="zh-CN" dirty="0"/>
          </a:p>
          <a:p>
            <a:endParaRPr lang="en-US" altLang="zh-CN" dirty="0"/>
          </a:p>
          <a:p>
            <a:r>
              <a:rPr lang="zh-CN" altLang="en-US" dirty="0"/>
              <a:t>这三个要素缺一不可，互相促进。最常见的是由数据驱动价值，有时候由价值来获取相应的数据。技术始终起到引擎助力的作用，不断适应新的数据类型和数据量，同时不断促进价值的增长和创新。</a:t>
            </a:r>
            <a:endParaRPr lang="en-US" altLang="zh-CN" dirty="0"/>
          </a:p>
          <a:p>
            <a:endParaRPr lang="en-US" altLang="zh-CN" dirty="0"/>
          </a:p>
          <a:p>
            <a:endParaRPr lang="en-US" altLang="zh-CN" dirty="0"/>
          </a:p>
          <a:p>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16</a:t>
            </a:fld>
            <a:endParaRPr lang="en-US" altLang="zh-CN"/>
          </a:p>
        </p:txBody>
      </p:sp>
    </p:spTree>
    <p:extLst>
      <p:ext uri="{BB962C8B-B14F-4D97-AF65-F5344CB8AC3E}">
        <p14:creationId xmlns:p14="http://schemas.microsoft.com/office/powerpoint/2010/main" val="101441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17</a:t>
            </a:fld>
            <a:endParaRPr lang="en-US" altLang="zh-CN"/>
          </a:p>
        </p:txBody>
      </p:sp>
    </p:spTree>
    <p:extLst>
      <p:ext uri="{BB962C8B-B14F-4D97-AF65-F5344CB8AC3E}">
        <p14:creationId xmlns:p14="http://schemas.microsoft.com/office/powerpoint/2010/main" val="253054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大数据的数据可谓是来源广泛、增长迅速、形式多样</a:t>
            </a:r>
            <a:endParaRPr lang="en-US" altLang="zh-CN" dirty="0"/>
          </a:p>
          <a:p>
            <a:r>
              <a:rPr lang="en-US" altLang="zh-CN" dirty="0"/>
              <a:t>1</a:t>
            </a:r>
            <a:r>
              <a:rPr lang="zh-CN" altLang="en-US" dirty="0"/>
              <a:t>，领域广泛：近</a:t>
            </a:r>
            <a:r>
              <a:rPr lang="en-US" altLang="zh-CN" dirty="0"/>
              <a:t>10</a:t>
            </a:r>
            <a:r>
              <a:rPr lang="zh-CN" altLang="en-US" dirty="0"/>
              <a:t>年来随着信息技术（互联网、移动通信、智能终端）的发展，各行各业都在产生大量数据。</a:t>
            </a:r>
            <a:endParaRPr lang="en-US" altLang="zh-CN" dirty="0"/>
          </a:p>
          <a:p>
            <a:r>
              <a:rPr lang="en-US" altLang="zh-CN" dirty="0"/>
              <a:t>2</a:t>
            </a:r>
            <a:r>
              <a:rPr lang="zh-CN" altLang="en-US" dirty="0"/>
              <a:t>，形式多样：结构化数据、半结构化数据、非结构化数据</a:t>
            </a:r>
            <a:r>
              <a:rPr lang="en-US" altLang="zh-CN" dirty="0"/>
              <a:t>,</a:t>
            </a:r>
            <a:r>
              <a:rPr lang="zh-CN" altLang="en-US" dirty="0"/>
              <a:t>例如所有格式的</a:t>
            </a:r>
            <a:r>
              <a:rPr lang="en-US" altLang="zh-CN" dirty="0"/>
              <a:t>Office</a:t>
            </a:r>
            <a:r>
              <a:rPr lang="zh-CN" altLang="en-US" dirty="0"/>
              <a:t>文档、文本、图片、</a:t>
            </a:r>
            <a:r>
              <a:rPr lang="en-US" altLang="zh-CN" dirty="0"/>
              <a:t>XML</a:t>
            </a:r>
            <a:r>
              <a:rPr lang="zh-CN" altLang="en-US" dirty="0"/>
              <a:t>、</a:t>
            </a:r>
            <a:r>
              <a:rPr lang="en-US" altLang="zh-CN" dirty="0"/>
              <a:t>HTML</a:t>
            </a:r>
            <a:r>
              <a:rPr lang="zh-CN" altLang="en-US" dirty="0"/>
              <a:t>、各类报表、图像和音频</a:t>
            </a:r>
            <a:r>
              <a:rPr lang="en-US" altLang="zh-CN" dirty="0"/>
              <a:t>/</a:t>
            </a:r>
            <a:r>
              <a:rPr lang="zh-CN" altLang="en-US" dirty="0"/>
              <a:t>视频信息等等，而且非结构数据已经占到</a:t>
            </a:r>
            <a:r>
              <a:rPr lang="en-US" altLang="zh-CN" dirty="0"/>
              <a:t>80%</a:t>
            </a:r>
            <a:r>
              <a:rPr lang="zh-CN" altLang="en-US" dirty="0"/>
              <a:t>以上，远远比结构化数据要多，给存储计算带来很多技术困难。</a:t>
            </a:r>
            <a:endParaRPr lang="en-US" altLang="zh-CN" dirty="0"/>
          </a:p>
          <a:p>
            <a:r>
              <a:rPr lang="en-US" altLang="zh-CN" dirty="0"/>
              <a:t>3</a:t>
            </a:r>
            <a:r>
              <a:rPr lang="zh-CN" altLang="en-US" dirty="0"/>
              <a:t>，数据量大：产生的数据量大，速度快。案例：</a:t>
            </a:r>
            <a:endParaRPr lang="en-US" altLang="zh-CN" dirty="0"/>
          </a:p>
          <a:p>
            <a:r>
              <a:rPr lang="zh-CN" altLang="en-US" dirty="0"/>
              <a:t>①</a:t>
            </a:r>
            <a:r>
              <a:rPr lang="zh-CN" altLang="zh-CN" dirty="0"/>
              <a:t>纽约证券交易所每天产生</a:t>
            </a:r>
            <a:r>
              <a:rPr lang="en-US" altLang="zh-CN" dirty="0"/>
              <a:t>1TB</a:t>
            </a:r>
            <a:r>
              <a:rPr lang="zh-CN" altLang="zh-CN" dirty="0"/>
              <a:t>的交易数据</a:t>
            </a:r>
            <a:r>
              <a:rPr lang="zh-CN" altLang="en-US" dirty="0"/>
              <a:t>；</a:t>
            </a:r>
            <a:endParaRPr lang="en-US" altLang="zh-CN" dirty="0"/>
          </a:p>
          <a:p>
            <a:r>
              <a:rPr lang="zh-CN" altLang="en-US" dirty="0"/>
              <a:t>②</a:t>
            </a:r>
            <a:r>
              <a:rPr lang="zh-CN" altLang="zh-CN" dirty="0"/>
              <a:t>社交网站</a:t>
            </a:r>
            <a:r>
              <a:rPr lang="en-US" altLang="zh-CN" dirty="0" err="1"/>
              <a:t>facebook</a:t>
            </a:r>
            <a:r>
              <a:rPr lang="zh-CN" altLang="zh-CN" dirty="0"/>
              <a:t>的主机存储着约</a:t>
            </a:r>
            <a:r>
              <a:rPr lang="en-US" altLang="zh-CN" dirty="0"/>
              <a:t>10</a:t>
            </a:r>
            <a:r>
              <a:rPr lang="zh-CN" altLang="zh-CN" dirty="0"/>
              <a:t>亿张照片，占据</a:t>
            </a:r>
            <a:r>
              <a:rPr lang="en-US" altLang="zh-CN" dirty="0"/>
              <a:t>PB</a:t>
            </a:r>
            <a:r>
              <a:rPr lang="zh-CN" altLang="zh-CN" dirty="0"/>
              <a:t>级存储空间</a:t>
            </a:r>
            <a:r>
              <a:rPr lang="zh-CN" altLang="en-US" dirty="0"/>
              <a:t>；</a:t>
            </a:r>
            <a:endParaRPr lang="en-US" altLang="zh-CN" dirty="0"/>
          </a:p>
          <a:p>
            <a:r>
              <a:rPr lang="zh-CN" altLang="en-US" dirty="0"/>
              <a:t>③</a:t>
            </a:r>
            <a:r>
              <a:rPr lang="zh-CN" altLang="zh-CN" dirty="0"/>
              <a:t>淘宝数据每天</a:t>
            </a:r>
            <a:r>
              <a:rPr lang="en-US" altLang="zh-CN" dirty="0"/>
              <a:t>20TB</a:t>
            </a:r>
            <a:r>
              <a:rPr lang="zh-CN" altLang="zh-CN" dirty="0"/>
              <a:t>的速度增长，累计已经达到</a:t>
            </a:r>
            <a:r>
              <a:rPr lang="en-US" altLang="zh-CN" dirty="0"/>
              <a:t>14TB</a:t>
            </a:r>
            <a:r>
              <a:rPr lang="zh-CN" altLang="zh-CN" dirty="0"/>
              <a:t>。</a:t>
            </a:r>
            <a:endParaRPr lang="en-US" altLang="zh-CN" dirty="0"/>
          </a:p>
          <a:p>
            <a:r>
              <a:rPr lang="zh-CN" altLang="en-US" dirty="0"/>
              <a:t>④</a:t>
            </a:r>
            <a:r>
              <a:rPr lang="zh-CN" altLang="zh-CN" dirty="0"/>
              <a:t>中国移动手机阅读基地</a:t>
            </a:r>
            <a:r>
              <a:rPr lang="en-US" altLang="zh-CN" dirty="0"/>
              <a:t>BI</a:t>
            </a:r>
            <a:r>
              <a:rPr lang="zh-CN" altLang="zh-CN" dirty="0"/>
              <a:t>系统中已经产生了</a:t>
            </a:r>
            <a:r>
              <a:rPr lang="en-US" altLang="zh-CN" dirty="0"/>
              <a:t>70T</a:t>
            </a:r>
            <a:r>
              <a:rPr lang="zh-CN" altLang="zh-CN" dirty="0"/>
              <a:t>的数据，每天以</a:t>
            </a:r>
            <a:r>
              <a:rPr lang="en-US" altLang="zh-CN" dirty="0"/>
              <a:t>200G</a:t>
            </a:r>
            <a:r>
              <a:rPr lang="zh-CN" altLang="zh-CN" dirty="0"/>
              <a:t>、每月以</a:t>
            </a:r>
            <a:r>
              <a:rPr lang="en-US" altLang="zh-CN" dirty="0"/>
              <a:t>5T</a:t>
            </a:r>
            <a:r>
              <a:rPr lang="zh-CN" altLang="zh-CN" dirty="0"/>
              <a:t>左右的速度在增长。</a:t>
            </a:r>
            <a:endParaRPr lang="en-US" altLang="zh-CN" dirty="0"/>
          </a:p>
          <a:p>
            <a:r>
              <a:rPr lang="en-US" altLang="zh-CN" dirty="0"/>
              <a:t>4</a:t>
            </a:r>
            <a:r>
              <a:rPr lang="zh-CN" altLang="en-US" dirty="0"/>
              <a:t>，数据的背后：</a:t>
            </a:r>
            <a:endParaRPr lang="en-US" altLang="zh-CN" dirty="0"/>
          </a:p>
          <a:p>
            <a:r>
              <a:rPr lang="zh-CN" altLang="zh-CN" dirty="0"/>
              <a:t>麦肯锡调研报告中称：“数据，已经渗透到当今每一个行业和业务职能领域，成为重要的生产因素。人们对于海量数据的挖掘和运用，预示着新一波生产率增长和消费者盈余浪潮的到来。”</a:t>
            </a:r>
          </a:p>
          <a:p>
            <a:r>
              <a:rPr lang="zh-CN" altLang="zh-CN" dirty="0"/>
              <a:t>很多企业已经意识到“</a:t>
            </a:r>
            <a:r>
              <a:rPr lang="zh-CN" altLang="zh-CN" b="1" dirty="0"/>
              <a:t>数据已经成为企业战略资产，企业的核心竞争力体现为其拥有的数据规模、数据的活性和能运用、解释数据的能力</a:t>
            </a:r>
            <a:r>
              <a:rPr lang="zh-CN" altLang="zh-CN" dirty="0"/>
              <a:t>”，数据已经从无意到有意的保存下来，而且规模和量级是空前的大。</a:t>
            </a:r>
          </a:p>
          <a:p>
            <a:endParaRPr lang="en-US" altLang="zh-CN" dirty="0"/>
          </a:p>
          <a:p>
            <a:r>
              <a:rPr lang="zh-CN" altLang="en-US" dirty="0"/>
              <a:t>上述</a:t>
            </a:r>
            <a:r>
              <a:rPr lang="en-US" altLang="zh-CN" dirty="0"/>
              <a:t>4</a:t>
            </a:r>
            <a:r>
              <a:rPr lang="zh-CN" altLang="en-US" dirty="0"/>
              <a:t>点是业界认识大数据的直观感觉，也是</a:t>
            </a:r>
            <a:r>
              <a:rPr lang="en-US" altLang="zh-CN" dirty="0"/>
              <a:t>4V</a:t>
            </a:r>
            <a:r>
              <a:rPr lang="zh-CN" altLang="en-US" dirty="0"/>
              <a:t>特征产生的原因。从多个角度理解大数据特点：</a:t>
            </a:r>
            <a:endParaRPr lang="en-US" altLang="zh-CN" dirty="0"/>
          </a:p>
          <a:p>
            <a:r>
              <a:rPr lang="en-US" altLang="zh-CN" dirty="0"/>
              <a:t>1.</a:t>
            </a:r>
            <a:r>
              <a:rPr lang="zh-CN" altLang="en-US" dirty="0"/>
              <a:t>从前面的定义看，大数据具备多</a:t>
            </a:r>
            <a:r>
              <a:rPr lang="en-US" altLang="zh-CN" dirty="0"/>
              <a:t>V</a:t>
            </a:r>
            <a:r>
              <a:rPr lang="zh-CN" altLang="en-US" dirty="0"/>
              <a:t>特性，可以理解为所有产生大数据的领域所具备的特性汇总后，可以具备多</a:t>
            </a:r>
            <a:r>
              <a:rPr lang="en-US" altLang="zh-CN" dirty="0"/>
              <a:t>V</a:t>
            </a:r>
            <a:r>
              <a:rPr lang="zh-CN" altLang="en-US" dirty="0"/>
              <a:t>特点。而就某一领域而言，大数据的特点可能并不具备所有的</a:t>
            </a:r>
            <a:r>
              <a:rPr lang="en-US" altLang="zh-CN" dirty="0"/>
              <a:t>V</a:t>
            </a:r>
            <a:r>
              <a:rPr lang="zh-CN" altLang="en-US" dirty="0"/>
              <a:t>的特性。</a:t>
            </a:r>
            <a:endParaRPr lang="en-US" altLang="zh-CN" dirty="0"/>
          </a:p>
          <a:p>
            <a:r>
              <a:rPr lang="zh-CN" altLang="en-US" dirty="0"/>
              <a:t>左边这张图显示了麦肯锡报告中提到的</a:t>
            </a:r>
            <a:r>
              <a:rPr lang="en-US" altLang="zh-CN" dirty="0"/>
              <a:t>5</a:t>
            </a:r>
            <a:r>
              <a:rPr lang="zh-CN" altLang="en-US" dirty="0"/>
              <a:t>大领域的数据来源。</a:t>
            </a:r>
            <a:endParaRPr lang="en-US" altLang="zh-CN" dirty="0"/>
          </a:p>
          <a:p>
            <a:r>
              <a:rPr lang="en-US" altLang="zh-CN" dirty="0"/>
              <a:t>2.</a:t>
            </a:r>
            <a:r>
              <a:rPr lang="zh-CN" altLang="en-US" dirty="0"/>
              <a:t>关于大数据体量多大算大，我认为应该用发展的眼光看，</a:t>
            </a:r>
            <a:r>
              <a:rPr lang="en-US" altLang="zh-CN" dirty="0"/>
              <a:t>10</a:t>
            </a:r>
            <a:r>
              <a:rPr lang="zh-CN" altLang="en-US" dirty="0"/>
              <a:t>年前理解的大数据量级和现在理解的大数据量级完全不可同日而语，不同领域定义大数据量级也不尽相同，比如公共管理领域几百</a:t>
            </a:r>
            <a:r>
              <a:rPr lang="en-US" altLang="zh-CN" dirty="0"/>
              <a:t>T</a:t>
            </a:r>
            <a:r>
              <a:rPr lang="zh-CN" altLang="en-US" dirty="0"/>
              <a:t>可能算大数据，而在互联网、移动互联网领域领域比如</a:t>
            </a:r>
            <a:r>
              <a:rPr lang="en-US" altLang="zh-CN" dirty="0"/>
              <a:t>GOOGLE</a:t>
            </a:r>
            <a:r>
              <a:rPr lang="zh-CN" altLang="en-US" dirty="0"/>
              <a:t>，每天处理的数据就达到</a:t>
            </a:r>
            <a:r>
              <a:rPr lang="en-US" altLang="zh-CN" dirty="0"/>
              <a:t>20PB</a:t>
            </a:r>
            <a:r>
              <a:rPr lang="zh-CN" altLang="en-US" dirty="0"/>
              <a:t>。</a:t>
            </a:r>
            <a:r>
              <a:rPr lang="zh-CN" altLang="en-US" dirty="0">
                <a:latin typeface="微软雅黑" panose="020B0503020204020204" pitchFamily="34" charset="-122"/>
                <a:ea typeface="微软雅黑" panose="020B0503020204020204" pitchFamily="34" charset="-122"/>
              </a:rPr>
              <a:t>数据的度量：没有最大，只有更大，只是不同历史阶段理解不同</a:t>
            </a:r>
            <a:endParaRPr lang="en-US" altLang="zh-CN" dirty="0"/>
          </a:p>
          <a:p>
            <a:r>
              <a:rPr lang="en-US" altLang="zh-CN" dirty="0"/>
              <a:t>3.</a:t>
            </a:r>
            <a:r>
              <a:rPr lang="zh-CN" altLang="en-US" dirty="0"/>
              <a:t>关于数据的产生速度和处理速度：人类基因库目前</a:t>
            </a:r>
            <a:r>
              <a:rPr lang="en-US" altLang="zh-CN" dirty="0"/>
              <a:t>100</a:t>
            </a:r>
            <a:r>
              <a:rPr lang="zh-CN" altLang="en-US" dirty="0"/>
              <a:t>万</a:t>
            </a:r>
            <a:r>
              <a:rPr lang="en-US" altLang="zh-CN" dirty="0"/>
              <a:t>GB</a:t>
            </a:r>
            <a:r>
              <a:rPr lang="zh-CN" altLang="en-US" dirty="0"/>
              <a:t>数据，目标是收集</a:t>
            </a:r>
            <a:r>
              <a:rPr lang="en-US" altLang="zh-CN" dirty="0"/>
              <a:t>10</a:t>
            </a:r>
            <a:r>
              <a:rPr lang="zh-CN" altLang="en-US" dirty="0"/>
              <a:t>亿</a:t>
            </a:r>
            <a:r>
              <a:rPr lang="en-US" altLang="zh-CN" dirty="0"/>
              <a:t>GB,</a:t>
            </a:r>
            <a:r>
              <a:rPr lang="zh-CN" altLang="en-US" dirty="0"/>
              <a:t>这样类型的数据其实并不具备速度快的特点，但是他依然是大数据。</a:t>
            </a:r>
            <a:endParaRPr lang="en-US" altLang="zh-CN" dirty="0"/>
          </a:p>
          <a:p>
            <a:r>
              <a:rPr lang="en-US" altLang="zh-CN" dirty="0"/>
              <a:t>4.</a:t>
            </a:r>
            <a:r>
              <a:rPr lang="zh-CN" altLang="en-US" dirty="0"/>
              <a:t>从数据的多样性理解，表格显示的是报告中统计的数据类型，能看到绝大多数数据仍然以文本和数值类型为主，而我们现在所分析处理的，也绝大多数都是文本、数值类型的数据</a:t>
            </a:r>
            <a:endParaRPr lang="en-US" altLang="zh-CN" dirty="0"/>
          </a:p>
          <a:p>
            <a:r>
              <a:rPr lang="zh-CN" altLang="en-US" dirty="0"/>
              <a:t>综上能够看出，并不一定所有领域的大数据都满足</a:t>
            </a:r>
            <a:r>
              <a:rPr lang="en-US" altLang="zh-CN" dirty="0"/>
              <a:t>4</a:t>
            </a:r>
            <a:r>
              <a:rPr lang="zh-CN" altLang="en-US" dirty="0"/>
              <a:t>个</a:t>
            </a:r>
            <a:r>
              <a:rPr lang="en-US" altLang="zh-CN" dirty="0"/>
              <a:t>V</a:t>
            </a:r>
            <a:r>
              <a:rPr lang="zh-CN" altLang="en-US" dirty="0"/>
              <a:t>的定义，没有必要生搬硬套</a:t>
            </a:r>
            <a:r>
              <a:rPr lang="en-US" altLang="zh-CN" dirty="0"/>
              <a:t>4V</a:t>
            </a:r>
            <a:r>
              <a:rPr lang="zh-CN" altLang="en-US" dirty="0"/>
              <a:t>去定义，只要在所属的领域行业范围内能够体现出大数据的价值，那么就是大数据</a:t>
            </a:r>
            <a:endParaRPr lang="en-US" altLang="zh-CN" dirty="0"/>
          </a:p>
          <a:p>
            <a:endParaRPr lang="en-US" altLang="zh-CN" dirty="0"/>
          </a:p>
          <a:p>
            <a:r>
              <a:rPr lang="zh-CN" altLang="en-US" dirty="0"/>
              <a:t>注</a:t>
            </a:r>
            <a:r>
              <a:rPr lang="en-US" altLang="zh-CN" dirty="0"/>
              <a:t>1</a:t>
            </a:r>
            <a:r>
              <a:rPr lang="zh-CN" altLang="en-US" dirty="0"/>
              <a:t>：相对于结构化数据而言</a:t>
            </a:r>
            <a:r>
              <a:rPr lang="en-US" altLang="zh-CN" dirty="0"/>
              <a:t>,</a:t>
            </a:r>
            <a:r>
              <a:rPr lang="zh-CN" altLang="en-US" dirty="0"/>
              <a:t>不方便用数据库二维逻辑表来表现的数据即称为非结构化数据</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18</a:t>
            </a:fld>
            <a:endParaRPr lang="en-US" altLang="zh-CN"/>
          </a:p>
        </p:txBody>
      </p:sp>
    </p:spTree>
    <p:extLst>
      <p:ext uri="{BB962C8B-B14F-4D97-AF65-F5344CB8AC3E}">
        <p14:creationId xmlns:p14="http://schemas.microsoft.com/office/powerpoint/2010/main" val="138909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21</a:t>
            </a:fld>
            <a:endParaRPr lang="en-US" altLang="zh-CN"/>
          </a:p>
        </p:txBody>
      </p:sp>
    </p:spTree>
    <p:extLst>
      <p:ext uri="{BB962C8B-B14F-4D97-AF65-F5344CB8AC3E}">
        <p14:creationId xmlns:p14="http://schemas.microsoft.com/office/powerpoint/2010/main" val="3211656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2"/>
          <p:cNvSpPr>
            <a:spLocks noChangeShapeType="1"/>
          </p:cNvSpPr>
          <p:nvPr/>
        </p:nvSpPr>
        <p:spPr bwMode="auto">
          <a:xfrm flipV="1">
            <a:off x="242888" y="951310"/>
            <a:ext cx="6372225" cy="0"/>
          </a:xfrm>
          <a:prstGeom prst="line">
            <a:avLst/>
          </a:prstGeom>
          <a:noFill/>
          <a:ln w="25400">
            <a:solidFill>
              <a:schemeClr val="tx2"/>
            </a:solidFill>
            <a:round/>
            <a:headEnd type="none" w="sm" len="sm"/>
            <a:tailEnd type="none" w="sm" len="sm"/>
          </a:ln>
          <a:effectLst/>
        </p:spPr>
        <p:txBody>
          <a:bodyPr wrap="none" anchor="ctr"/>
          <a:lstStyle/>
          <a:p>
            <a:pPr algn="ctr" eaLnBrk="0" hangingPunct="0">
              <a:defRPr/>
            </a:pPr>
            <a:endParaRPr lang="zh-CN" altLang="en-US" sz="1800">
              <a:latin typeface="FuturaA Md BT" charset="0"/>
            </a:endParaRPr>
          </a:p>
        </p:txBody>
      </p:sp>
      <p:sp>
        <p:nvSpPr>
          <p:cNvPr id="4" name="Rectangle 6"/>
          <p:cNvSpPr>
            <a:spLocks noChangeArrowheads="1"/>
          </p:cNvSpPr>
          <p:nvPr/>
        </p:nvSpPr>
        <p:spPr bwMode="auto">
          <a:xfrm>
            <a:off x="6244850" y="4839891"/>
            <a:ext cx="613150" cy="182743"/>
          </a:xfrm>
          <a:prstGeom prst="rect">
            <a:avLst/>
          </a:prstGeom>
          <a:noFill/>
          <a:ln w="9525">
            <a:noFill/>
            <a:miter lim="800000"/>
            <a:headEnd/>
            <a:tailEnd/>
          </a:ln>
          <a:effectLst/>
        </p:spPr>
        <p:txBody>
          <a:bodyPr wrap="none" lIns="67866" tIns="33338" rIns="67866" bIns="33338">
            <a:spAutoFit/>
          </a:bodyPr>
          <a:lstStyle/>
          <a:p>
            <a:pPr algn="r" eaLnBrk="0" hangingPunct="0">
              <a:defRPr/>
            </a:pPr>
            <a:r>
              <a:rPr lang="zh-CN" altLang="en-US" sz="750">
                <a:latin typeface="FuturaA Md BT" charset="0"/>
              </a:rPr>
              <a:t>   </a:t>
            </a:r>
            <a:r>
              <a:rPr lang="en-US" altLang="zh-CN" sz="750">
                <a:latin typeface="FuturaA Md BT" charset="0"/>
              </a:rPr>
              <a:t>Page </a:t>
            </a:r>
            <a:fld id="{FEB369E1-783D-4E83-9C69-8CE61697A308}" type="slidenum">
              <a:rPr lang="en-US" altLang="zh-CN" sz="750">
                <a:latin typeface="FuturaA Md BT" charset="0"/>
              </a:rPr>
              <a:pPr algn="r" eaLnBrk="0" hangingPunct="0">
                <a:defRPr/>
              </a:pPr>
              <a:t>‹#›</a:t>
            </a:fld>
            <a:endParaRPr lang="en-US" altLang="zh-CN" sz="750">
              <a:latin typeface="FuturaA Md BT" charset="0"/>
            </a:endParaRPr>
          </a:p>
        </p:txBody>
      </p:sp>
      <p:grpSp>
        <p:nvGrpSpPr>
          <p:cNvPr id="5" name="Group 10"/>
          <p:cNvGrpSpPr>
            <a:grpSpLocks/>
          </p:cNvGrpSpPr>
          <p:nvPr userDrawn="1"/>
        </p:nvGrpSpPr>
        <p:grpSpPr bwMode="auto">
          <a:xfrm>
            <a:off x="765892" y="4044390"/>
            <a:ext cx="6092108" cy="1099110"/>
            <a:chOff x="249" y="2341"/>
            <a:chExt cx="5178" cy="1653"/>
          </a:xfrm>
        </p:grpSpPr>
        <p:pic>
          <p:nvPicPr>
            <p:cNvPr id="6" name="Picture 11" descr="未命名-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2341"/>
              <a:ext cx="5178"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1862" y="3593"/>
              <a:ext cx="146" cy="401"/>
            </a:xfrm>
            <a:prstGeom prst="rect">
              <a:avLst/>
            </a:prstGeom>
            <a:noFill/>
            <a:ln w="9525" algn="ctr">
              <a:noFill/>
              <a:miter lim="800000"/>
              <a:headEnd/>
              <a:tailEnd/>
            </a:ln>
            <a:effectLst/>
          </p:spPr>
          <p:txBody>
            <a:bodyPr wrap="none">
              <a:spAutoFit/>
            </a:bodyPr>
            <a:lstStyle/>
            <a:p>
              <a:pPr algn="ctr">
                <a:defRPr/>
              </a:pPr>
              <a:endParaRPr lang="zh-CN" altLang="en-US" sz="1050" b="1">
                <a:solidFill>
                  <a:schemeClr val="tx1"/>
                </a:solidFill>
                <a:effectLst>
                  <a:outerShdw blurRad="38100" dist="38100" dir="2700000" algn="tl">
                    <a:srgbClr val="C0C0C0"/>
                  </a:outerShdw>
                </a:effectLst>
                <a:latin typeface="Arial" pitchFamily="34" charset="0"/>
              </a:endParaRPr>
            </a:p>
          </p:txBody>
        </p:sp>
      </p:grpSp>
      <p:sp>
        <p:nvSpPr>
          <p:cNvPr id="412677" name="Rectangle 5"/>
          <p:cNvSpPr>
            <a:spLocks noGrp="1" noChangeArrowheads="1"/>
          </p:cNvSpPr>
          <p:nvPr>
            <p:ph type="ctrTitle" sz="quarter"/>
          </p:nvPr>
        </p:nvSpPr>
        <p:spPr bwMode="auto">
          <a:xfrm>
            <a:off x="1052512" y="1600200"/>
            <a:ext cx="4748213" cy="857250"/>
          </a:xfrm>
          <a:prstGeom prst="rect">
            <a:avLst/>
          </a:prstGeom>
          <a:noFill/>
          <a:ln>
            <a:miter lim="800000"/>
            <a:headEnd/>
            <a:tailEnd/>
          </a:ln>
        </p:spPr>
        <p:txBody>
          <a:bodyPr vert="horz" wrap="square" lIns="90488" tIns="44450" rIns="90488" bIns="44450" numCol="1" anchor="ctr" anchorCtr="1" compatLnSpc="1">
            <a:prstTxWarp prst="textNoShape">
              <a:avLst/>
            </a:prstTxWarp>
          </a:bodyPr>
          <a:lstStyle>
            <a:lvl1pPr>
              <a:defRPr/>
            </a:lvl1pPr>
          </a:lstStyle>
          <a:p>
            <a:r>
              <a:rPr lang="en-US" altLang="zh-CN"/>
              <a:t>TITLE</a:t>
            </a:r>
          </a:p>
        </p:txBody>
      </p:sp>
      <p:pic>
        <p:nvPicPr>
          <p:cNvPr id="15" name="图片 14">
            <a:extLst>
              <a:ext uri="{FF2B5EF4-FFF2-40B4-BE49-F238E27FC236}">
                <a16:creationId xmlns:a16="http://schemas.microsoft.com/office/drawing/2014/main" id="{5847E9E8-AC02-7A4E-B374-25B418AB6609}"/>
              </a:ext>
            </a:extLst>
          </p:cNvPr>
          <p:cNvPicPr>
            <a:picLocks noChangeAspect="1"/>
          </p:cNvPicPr>
          <p:nvPr userDrawn="1"/>
        </p:nvPicPr>
        <p:blipFill>
          <a:blip r:embed="rId3"/>
          <a:stretch>
            <a:fillRect/>
          </a:stretch>
        </p:blipFill>
        <p:spPr>
          <a:xfrm>
            <a:off x="548680" y="484162"/>
            <a:ext cx="1132740" cy="352204"/>
          </a:xfrm>
          <a:prstGeom prst="rect">
            <a:avLst/>
          </a:prstGeom>
        </p:spPr>
      </p:pic>
      <p:pic>
        <p:nvPicPr>
          <p:cNvPr id="16" name="图片 15">
            <a:extLst>
              <a:ext uri="{FF2B5EF4-FFF2-40B4-BE49-F238E27FC236}">
                <a16:creationId xmlns:a16="http://schemas.microsoft.com/office/drawing/2014/main" id="{26532640-522D-444C-9BCF-3D48A0B8E4C6}"/>
              </a:ext>
            </a:extLst>
          </p:cNvPr>
          <p:cNvPicPr>
            <a:picLocks/>
          </p:cNvPicPr>
          <p:nvPr userDrawn="1"/>
        </p:nvPicPr>
        <p:blipFill>
          <a:blip r:embed="rId4"/>
          <a:stretch>
            <a:fillRect/>
          </a:stretch>
        </p:blipFill>
        <p:spPr>
          <a:xfrm>
            <a:off x="188680" y="476366"/>
            <a:ext cx="360000" cy="360000"/>
          </a:xfrm>
          <a:prstGeom prst="rect">
            <a:avLst/>
          </a:prstGeom>
        </p:spPr>
      </p:pic>
    </p:spTree>
    <p:extLst>
      <p:ext uri="{BB962C8B-B14F-4D97-AF65-F5344CB8AC3E}">
        <p14:creationId xmlns:p14="http://schemas.microsoft.com/office/powerpoint/2010/main" val="910002007"/>
      </p:ext>
    </p:extLst>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9968141"/>
      </p:ext>
    </p:extLst>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205979"/>
            <a:ext cx="1543050" cy="430172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05979"/>
            <a:ext cx="4514850" cy="43017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4227420"/>
      </p:ext>
    </p:extLst>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88170"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1"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8629730"/>
      </p:ext>
    </p:extLst>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88170"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3486151" y="1113235"/>
            <a:ext cx="2783681" cy="1639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486151" y="2867027"/>
            <a:ext cx="2783681" cy="16406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8256758"/>
      </p:ext>
    </p:extLst>
  </p:cSld>
  <p:clrMapOvr>
    <a:masterClrMapping/>
  </p:clrMapOvr>
  <p:transition>
    <p:strips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42900" y="205979"/>
            <a:ext cx="6172200" cy="430172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1251791"/>
      </p:ext>
    </p:extLst>
  </p:cSld>
  <p:clrMapOvr>
    <a:masterClrMapping/>
  </p:clrMapOvr>
  <p:transition>
    <p:strips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88169" y="1113235"/>
            <a:ext cx="5681663" cy="3394472"/>
          </a:xfrm>
        </p:spPr>
        <p:txBody>
          <a:bodyPr/>
          <a:lstStyle/>
          <a:p>
            <a:pPr lvl="0"/>
            <a:endParaRPr lang="zh-CN" altLang="en-US" noProof="0"/>
          </a:p>
        </p:txBody>
      </p:sp>
    </p:spTree>
    <p:extLst>
      <p:ext uri="{BB962C8B-B14F-4D97-AF65-F5344CB8AC3E}">
        <p14:creationId xmlns:p14="http://schemas.microsoft.com/office/powerpoint/2010/main" val="552489489"/>
      </p:ext>
    </p:extLst>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8680" y="123478"/>
            <a:ext cx="6172200" cy="857250"/>
          </a:xfrm>
          <a:prstGeom prst="rect">
            <a:avLst/>
          </a:prstGeom>
        </p:spPr>
        <p:txBody>
          <a:bodyPr/>
          <a:lstStyle>
            <a:lvl1pPr>
              <a:defRPr sz="24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0501972"/>
      </p:ext>
    </p:extLst>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3305176"/>
            <a:ext cx="5829300" cy="1021556"/>
          </a:xfrm>
          <a:prstGeom prst="rect">
            <a:avLst/>
          </a:prstGeo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541735" y="2180035"/>
            <a:ext cx="58293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4139296775"/>
      </p:ext>
    </p:extLst>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88170" y="1113235"/>
            <a:ext cx="2783681"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1" y="1113235"/>
            <a:ext cx="2783681"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10810536"/>
      </p:ext>
    </p:extLst>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42900" y="1151335"/>
            <a:ext cx="303014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342900" y="1631156"/>
            <a:ext cx="303014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483770" y="1151335"/>
            <a:ext cx="303133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3483770" y="1631156"/>
            <a:ext cx="303133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1440534"/>
      </p:ext>
    </p:extLst>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13800424"/>
      </p:ext>
    </p:extLst>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767424"/>
      </p:ext>
    </p:extLst>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1" y="204787"/>
            <a:ext cx="2256235" cy="871538"/>
          </a:xfrm>
          <a:prstGeom prst="rect">
            <a:avLst/>
          </a:prstGeo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2681287" y="204789"/>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2901" y="1076327"/>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437475643"/>
      </p:ext>
    </p:extLst>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3600450"/>
            <a:ext cx="4114800" cy="425054"/>
          </a:xfrm>
          <a:prstGeom prst="rect">
            <a:avLst/>
          </a:prstGeo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344216" y="4025504"/>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23537742"/>
      </p:ext>
    </p:extLst>
  </p:cSld>
  <p:clrMapOvr>
    <a:masterClrMapping/>
  </p:clrMapOvr>
  <p:transition>
    <p:strips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6272102" y="4839891"/>
            <a:ext cx="585898" cy="182743"/>
          </a:xfrm>
          <a:prstGeom prst="rect">
            <a:avLst/>
          </a:prstGeom>
          <a:noFill/>
          <a:ln w="9525">
            <a:noFill/>
            <a:miter lim="800000"/>
            <a:headEnd/>
            <a:tailEnd/>
          </a:ln>
          <a:effectLst/>
        </p:spPr>
        <p:txBody>
          <a:bodyPr wrap="none" lIns="67866" tIns="33338" rIns="67866" bIns="33338">
            <a:spAutoFit/>
          </a:bodyPr>
          <a:lstStyle/>
          <a:p>
            <a:pPr algn="r" eaLnBrk="0" hangingPunct="0">
              <a:defRPr/>
            </a:pPr>
            <a:r>
              <a:rPr lang="zh-CN" altLang="en-US" sz="750">
                <a:latin typeface="FuturaA Md BT" charset="0"/>
              </a:rPr>
              <a:t>  </a:t>
            </a:r>
            <a:r>
              <a:rPr lang="en-US" altLang="zh-CN" sz="750">
                <a:latin typeface="FuturaA Md BT" charset="0"/>
              </a:rPr>
              <a:t>Page </a:t>
            </a:r>
            <a:fld id="{0E00DC89-7662-483E-9F20-6C94E6B6B8FB}" type="slidenum">
              <a:rPr lang="en-US" altLang="zh-CN" sz="750">
                <a:latin typeface="FuturaA Md BT" charset="0"/>
              </a:rPr>
              <a:pPr algn="r" eaLnBrk="0" hangingPunct="0">
                <a:defRPr/>
              </a:pPr>
              <a:t>‹#›</a:t>
            </a:fld>
            <a:endParaRPr lang="en-US" altLang="zh-CN" sz="750">
              <a:latin typeface="FuturaA Md BT" charset="0"/>
            </a:endParaRPr>
          </a:p>
        </p:txBody>
      </p:sp>
      <p:sp>
        <p:nvSpPr>
          <p:cNvPr id="411652" name="Line 4"/>
          <p:cNvSpPr>
            <a:spLocks noChangeShapeType="1"/>
          </p:cNvSpPr>
          <p:nvPr/>
        </p:nvSpPr>
        <p:spPr bwMode="auto">
          <a:xfrm>
            <a:off x="134542" y="573881"/>
            <a:ext cx="6535340" cy="0"/>
          </a:xfrm>
          <a:prstGeom prst="line">
            <a:avLst/>
          </a:prstGeom>
          <a:noFill/>
          <a:ln w="25400">
            <a:solidFill>
              <a:schemeClr val="tx2"/>
            </a:solidFill>
            <a:round/>
            <a:headEnd type="none" w="sm" len="sm"/>
            <a:tailEnd type="none" w="sm" len="sm"/>
          </a:ln>
          <a:effectLst/>
        </p:spPr>
        <p:txBody>
          <a:bodyPr wrap="none" anchor="ctr"/>
          <a:lstStyle/>
          <a:p>
            <a:pPr algn="ctr" eaLnBrk="0" hangingPunct="0">
              <a:defRPr/>
            </a:pPr>
            <a:endParaRPr lang="zh-CN" altLang="en-US" sz="1800">
              <a:latin typeface="FuturaA Md BT" charset="0"/>
            </a:endParaRPr>
          </a:p>
        </p:txBody>
      </p:sp>
      <p:sp>
        <p:nvSpPr>
          <p:cNvPr id="411653" name="Rectangle 5"/>
          <p:cNvSpPr>
            <a:spLocks noChangeArrowheads="1"/>
          </p:cNvSpPr>
          <p:nvPr/>
        </p:nvSpPr>
        <p:spPr bwMode="auto">
          <a:xfrm>
            <a:off x="0" y="4677967"/>
            <a:ext cx="6858000" cy="344326"/>
          </a:xfrm>
          <a:prstGeom prst="rect">
            <a:avLst/>
          </a:prstGeom>
          <a:noFill/>
          <a:ln w="9525">
            <a:noFill/>
            <a:miter lim="800000"/>
            <a:headEnd/>
            <a:tailEnd/>
          </a:ln>
          <a:effectLst/>
        </p:spPr>
        <p:txBody>
          <a:bodyPr lIns="67866" tIns="33338" rIns="67866" bIns="33338">
            <a:spAutoFit/>
          </a:bodyPr>
          <a:lstStyle/>
          <a:p>
            <a:pPr eaLnBrk="0" hangingPunct="0">
              <a:defRPr/>
            </a:pPr>
            <a:r>
              <a:rPr lang="zh-CN" altLang="en-US" sz="1800" b="1">
                <a:solidFill>
                  <a:srgbClr val="436ACB"/>
                </a:solidFill>
                <a:latin typeface="Arial" pitchFamily="34" charset="0"/>
                <a:ea typeface="隶书" pitchFamily="49" charset="-122"/>
              </a:rPr>
              <a:t>      </a:t>
            </a:r>
            <a:endParaRPr lang="zh-CN" altLang="en-US" sz="1800" b="1">
              <a:latin typeface="FuturaA Md BT" charset="0"/>
              <a:ea typeface="隶书" pitchFamily="49" charset="-122"/>
            </a:endParaRPr>
          </a:p>
        </p:txBody>
      </p:sp>
      <p:sp>
        <p:nvSpPr>
          <p:cNvPr id="15365" name="Rectangle 7"/>
          <p:cNvSpPr>
            <a:spLocks noGrp="1" noChangeArrowheads="1"/>
          </p:cNvSpPr>
          <p:nvPr>
            <p:ph type="body" idx="1"/>
          </p:nvPr>
        </p:nvSpPr>
        <p:spPr bwMode="auto">
          <a:xfrm>
            <a:off x="588169" y="1113235"/>
            <a:ext cx="5681663"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pic>
        <p:nvPicPr>
          <p:cNvPr id="9" name="图片 8">
            <a:extLst>
              <a:ext uri="{FF2B5EF4-FFF2-40B4-BE49-F238E27FC236}">
                <a16:creationId xmlns:a16="http://schemas.microsoft.com/office/drawing/2014/main" id="{AF2E0C52-FE6F-5A4E-96E0-020034951A00}"/>
              </a:ext>
            </a:extLst>
          </p:cNvPr>
          <p:cNvPicPr>
            <a:picLocks noChangeAspect="1"/>
          </p:cNvPicPr>
          <p:nvPr userDrawn="1"/>
        </p:nvPicPr>
        <p:blipFill>
          <a:blip r:embed="rId17"/>
          <a:stretch>
            <a:fillRect/>
          </a:stretch>
        </p:blipFill>
        <p:spPr>
          <a:xfrm>
            <a:off x="494540" y="203322"/>
            <a:ext cx="1132740" cy="352204"/>
          </a:xfrm>
          <a:prstGeom prst="rect">
            <a:avLst/>
          </a:prstGeom>
        </p:spPr>
      </p:pic>
      <p:pic>
        <p:nvPicPr>
          <p:cNvPr id="10" name="图片 9">
            <a:extLst>
              <a:ext uri="{FF2B5EF4-FFF2-40B4-BE49-F238E27FC236}">
                <a16:creationId xmlns:a16="http://schemas.microsoft.com/office/drawing/2014/main" id="{5FDD0BAC-7D84-A747-8563-B7AE78A5AD7B}"/>
              </a:ext>
            </a:extLst>
          </p:cNvPr>
          <p:cNvPicPr>
            <a:picLocks/>
          </p:cNvPicPr>
          <p:nvPr userDrawn="1"/>
        </p:nvPicPr>
        <p:blipFill>
          <a:blip r:embed="rId18"/>
          <a:stretch>
            <a:fillRect/>
          </a:stretch>
        </p:blipFill>
        <p:spPr>
          <a:xfrm>
            <a:off x="134540" y="195526"/>
            <a:ext cx="360000" cy="360000"/>
          </a:xfrm>
          <a:prstGeom prst="rect">
            <a:avLst/>
          </a:prstGeom>
        </p:spPr>
      </p:pic>
    </p:spTree>
  </p:cSld>
  <p:clrMap bg1="lt1" tx1="dk1" bg2="lt2" tx2="dk2" accent1="accent1" accent2="accent2" accent3="accent3" accent4="accent4" accent5="accent5" accent6="accent6" hlink="hlink" folHlink="folHlink"/>
  <p:sldLayoutIdLst>
    <p:sldLayoutId id="2147483718"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Lst>
  <p:transition>
    <p:strips dir="ru"/>
  </p:transition>
  <p:txStyles>
    <p:titleStyle>
      <a:lvl1pPr algn="r" rtl="0" eaLnBrk="0" fontAlgn="base" hangingPunct="0">
        <a:spcBef>
          <a:spcPct val="0"/>
        </a:spcBef>
        <a:spcAft>
          <a:spcPct val="0"/>
        </a:spcAft>
        <a:defRPr sz="2700" b="1">
          <a:solidFill>
            <a:schemeClr val="tx2"/>
          </a:solidFill>
          <a:latin typeface="+mj-lt"/>
          <a:ea typeface="+mj-ea"/>
          <a:cs typeface="+mj-cs"/>
        </a:defRPr>
      </a:lvl1pPr>
      <a:lvl2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2pPr>
      <a:lvl3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3pPr>
      <a:lvl4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4pPr>
      <a:lvl5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5pPr>
      <a:lvl6pPr marL="342900" algn="r" rtl="0" fontAlgn="base">
        <a:spcBef>
          <a:spcPct val="0"/>
        </a:spcBef>
        <a:spcAft>
          <a:spcPct val="0"/>
        </a:spcAft>
        <a:defRPr sz="2700" b="1">
          <a:solidFill>
            <a:schemeClr val="tx2"/>
          </a:solidFill>
          <a:latin typeface="华文中宋" pitchFamily="2" charset="-122"/>
          <a:ea typeface="华文中宋" pitchFamily="2" charset="-122"/>
        </a:defRPr>
      </a:lvl6pPr>
      <a:lvl7pPr marL="685800" algn="r" rtl="0" fontAlgn="base">
        <a:spcBef>
          <a:spcPct val="0"/>
        </a:spcBef>
        <a:spcAft>
          <a:spcPct val="0"/>
        </a:spcAft>
        <a:defRPr sz="2700" b="1">
          <a:solidFill>
            <a:schemeClr val="tx2"/>
          </a:solidFill>
          <a:latin typeface="华文中宋" pitchFamily="2" charset="-122"/>
          <a:ea typeface="华文中宋" pitchFamily="2" charset="-122"/>
        </a:defRPr>
      </a:lvl7pPr>
      <a:lvl8pPr marL="1028700" algn="r" rtl="0" fontAlgn="base">
        <a:spcBef>
          <a:spcPct val="0"/>
        </a:spcBef>
        <a:spcAft>
          <a:spcPct val="0"/>
        </a:spcAft>
        <a:defRPr sz="2700" b="1">
          <a:solidFill>
            <a:schemeClr val="tx2"/>
          </a:solidFill>
          <a:latin typeface="华文中宋" pitchFamily="2" charset="-122"/>
          <a:ea typeface="华文中宋" pitchFamily="2" charset="-122"/>
        </a:defRPr>
      </a:lvl8pPr>
      <a:lvl9pPr marL="1371600" algn="r" rtl="0" fontAlgn="base">
        <a:spcBef>
          <a:spcPct val="0"/>
        </a:spcBef>
        <a:spcAft>
          <a:spcPct val="0"/>
        </a:spcAft>
        <a:defRPr sz="2700" b="1">
          <a:solidFill>
            <a:schemeClr val="tx2"/>
          </a:solidFill>
          <a:latin typeface="华文中宋" pitchFamily="2" charset="-122"/>
          <a:ea typeface="华文中宋" pitchFamily="2" charset="-122"/>
        </a:defRPr>
      </a:lvl9pPr>
    </p:titleStyle>
    <p:bodyStyle>
      <a:lvl1pPr marL="255985" indent="-255985" algn="l" rtl="0" eaLnBrk="0" fontAlgn="base" hangingPunct="0">
        <a:spcBef>
          <a:spcPct val="50000"/>
        </a:spcBef>
        <a:spcAft>
          <a:spcPct val="0"/>
        </a:spcAft>
        <a:buClr>
          <a:srgbClr val="0066FF"/>
        </a:buClr>
        <a:buFont typeface="Wingdings" pitchFamily="2" charset="2"/>
        <a:buChar char="n"/>
        <a:defRPr sz="2100">
          <a:solidFill>
            <a:schemeClr val="tx1"/>
          </a:solidFill>
          <a:latin typeface="+mn-lt"/>
          <a:ea typeface="+mn-ea"/>
          <a:cs typeface="+mn-cs"/>
        </a:defRPr>
      </a:lvl1pPr>
      <a:lvl2pPr marL="556022" indent="-214313" algn="l" rtl="0" eaLnBrk="0" fontAlgn="base" hangingPunct="0">
        <a:spcBef>
          <a:spcPct val="50000"/>
        </a:spcBef>
        <a:spcAft>
          <a:spcPct val="0"/>
        </a:spcAft>
        <a:buClr>
          <a:srgbClr val="F35B1B"/>
        </a:buClr>
        <a:buSzPct val="83000"/>
        <a:buFont typeface="Wingdings" pitchFamily="2" charset="2"/>
        <a:buChar char="l"/>
        <a:defRPr sz="1800">
          <a:solidFill>
            <a:schemeClr val="tx1"/>
          </a:solidFill>
          <a:latin typeface="+mn-lt"/>
          <a:ea typeface="+mn-ea"/>
        </a:defRPr>
      </a:lvl2pPr>
      <a:lvl3pPr marL="856060" indent="-214313" algn="l" rtl="0" eaLnBrk="0" fontAlgn="base" hangingPunct="0">
        <a:spcBef>
          <a:spcPct val="50000"/>
        </a:spcBef>
        <a:spcAft>
          <a:spcPct val="0"/>
        </a:spcAft>
        <a:buClr>
          <a:schemeClr val="tx1"/>
        </a:buClr>
        <a:buSzPct val="88000"/>
        <a:buFont typeface="Wingdings" pitchFamily="2" charset="2"/>
        <a:buChar char="Ø"/>
        <a:defRPr sz="1500">
          <a:solidFill>
            <a:schemeClr val="tx1"/>
          </a:solidFill>
          <a:latin typeface="+mn-lt"/>
          <a:ea typeface="+mn-ea"/>
        </a:defRPr>
      </a:lvl3pPr>
      <a:lvl4pPr marL="1108472" indent="-166688" algn="l" rtl="0" eaLnBrk="0" fontAlgn="base" hangingPunct="0">
        <a:spcBef>
          <a:spcPct val="50000"/>
        </a:spcBef>
        <a:spcAft>
          <a:spcPct val="0"/>
        </a:spcAft>
        <a:buClr>
          <a:srgbClr val="F35B1B"/>
        </a:buClr>
        <a:buSzPct val="135000"/>
        <a:buChar char="–"/>
        <a:defRPr sz="1500">
          <a:solidFill>
            <a:schemeClr val="tx1"/>
          </a:solidFill>
          <a:latin typeface="+mn-lt"/>
          <a:ea typeface="+mn-ea"/>
        </a:defRPr>
      </a:lvl4pPr>
      <a:lvl5pPr marL="1332310" indent="-138113" algn="l" rtl="0" eaLnBrk="0" fontAlgn="base" hangingPunct="0">
        <a:spcBef>
          <a:spcPct val="20000"/>
        </a:spcBef>
        <a:spcAft>
          <a:spcPct val="0"/>
        </a:spcAft>
        <a:buChar char="»"/>
        <a:defRPr sz="1500">
          <a:solidFill>
            <a:schemeClr val="tx1"/>
          </a:solidFill>
          <a:latin typeface="Times New Roman" pitchFamily="18" charset="0"/>
          <a:ea typeface="+mn-ea"/>
        </a:defRPr>
      </a:lvl5pPr>
      <a:lvl6pPr marL="1675210" indent="-138113" algn="l" rtl="0" fontAlgn="base">
        <a:spcBef>
          <a:spcPct val="20000"/>
        </a:spcBef>
        <a:spcAft>
          <a:spcPct val="0"/>
        </a:spcAft>
        <a:buChar char="»"/>
        <a:defRPr sz="1500">
          <a:solidFill>
            <a:schemeClr val="tx1"/>
          </a:solidFill>
          <a:latin typeface="Times New Roman" pitchFamily="18" charset="0"/>
          <a:ea typeface="+mn-ea"/>
        </a:defRPr>
      </a:lvl6pPr>
      <a:lvl7pPr marL="2018110" indent="-138113" algn="l" rtl="0" fontAlgn="base">
        <a:spcBef>
          <a:spcPct val="20000"/>
        </a:spcBef>
        <a:spcAft>
          <a:spcPct val="0"/>
        </a:spcAft>
        <a:buChar char="»"/>
        <a:defRPr sz="1500">
          <a:solidFill>
            <a:schemeClr val="tx1"/>
          </a:solidFill>
          <a:latin typeface="Times New Roman" pitchFamily="18" charset="0"/>
          <a:ea typeface="+mn-ea"/>
        </a:defRPr>
      </a:lvl7pPr>
      <a:lvl8pPr marL="2361010" indent="-138113" algn="l" rtl="0" fontAlgn="base">
        <a:spcBef>
          <a:spcPct val="20000"/>
        </a:spcBef>
        <a:spcAft>
          <a:spcPct val="0"/>
        </a:spcAft>
        <a:buChar char="»"/>
        <a:defRPr sz="1500">
          <a:solidFill>
            <a:schemeClr val="tx1"/>
          </a:solidFill>
          <a:latin typeface="Times New Roman" pitchFamily="18" charset="0"/>
          <a:ea typeface="+mn-ea"/>
        </a:defRPr>
      </a:lvl8pPr>
      <a:lvl9pPr marL="2703910" indent="-138113" algn="l" rtl="0" fontAlgn="base">
        <a:spcBef>
          <a:spcPct val="20000"/>
        </a:spcBef>
        <a:spcAft>
          <a:spcPct val="0"/>
        </a:spcAft>
        <a:buChar char="»"/>
        <a:defRPr sz="1500">
          <a:solidFill>
            <a:schemeClr val="tx1"/>
          </a:solidFill>
          <a:latin typeface="Times New Roman" pitchFamily="18" charset="0"/>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ongcun.liu@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7.png"/><Relationship Id="rId7"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4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0" y="1056502"/>
            <a:ext cx="6858000" cy="16473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50000"/>
              </a:lnSpc>
              <a:defRPr/>
            </a:pPr>
            <a:r>
              <a:rPr lang="zh-CN" altLang="en-US" sz="2400" dirty="0">
                <a:solidFill>
                  <a:schemeClr val="tx1"/>
                </a:solidFill>
                <a:effectLst>
                  <a:outerShdw blurRad="38100" dist="38100" dir="2700000" algn="tl">
                    <a:srgbClr val="000000">
                      <a:alpha val="43137"/>
                    </a:srgbClr>
                  </a:outerShdw>
                </a:effectLst>
                <a:latin typeface="Verdana" pitchFamily="34" charset="0"/>
                <a:ea typeface="微软雅黑" pitchFamily="34" charset="-122"/>
              </a:rPr>
              <a:t>  </a:t>
            </a:r>
            <a:r>
              <a:rPr lang="zh-CN" altLang="en-US" sz="3600" dirty="0">
                <a:solidFill>
                  <a:srgbClr val="C34817"/>
                </a:solidFill>
                <a:effectLst>
                  <a:outerShdw blurRad="38100" dist="38100" dir="2700000" algn="tl">
                    <a:srgbClr val="000000">
                      <a:alpha val="43137"/>
                    </a:srgbClr>
                  </a:outerShdw>
                </a:effectLst>
                <a:latin typeface="Verdana" pitchFamily="34" charset="0"/>
                <a:ea typeface="微软雅黑" pitchFamily="34" charset="-122"/>
              </a:rPr>
              <a:t>大数据分析</a:t>
            </a:r>
            <a:r>
              <a:rPr lang="en-US" altLang="zh-CN" sz="3600" dirty="0">
                <a:solidFill>
                  <a:srgbClr val="C34817"/>
                </a:solidFill>
                <a:effectLst>
                  <a:outerShdw blurRad="38100" dist="38100" dir="2700000" algn="tl">
                    <a:srgbClr val="000000">
                      <a:alpha val="43137"/>
                    </a:srgbClr>
                  </a:outerShdw>
                </a:effectLst>
                <a:latin typeface="Verdana" pitchFamily="34" charset="0"/>
                <a:ea typeface="微软雅黑" pitchFamily="34" charset="-122"/>
              </a:rPr>
              <a:t>A</a:t>
            </a:r>
            <a:br>
              <a:rPr lang="en-US" altLang="zh-CN" sz="3600" dirty="0">
                <a:solidFill>
                  <a:srgbClr val="C34817"/>
                </a:solidFill>
                <a:effectLst>
                  <a:outerShdw blurRad="38100" dist="38100" dir="2700000" algn="tl">
                    <a:srgbClr val="000000">
                      <a:alpha val="43137"/>
                    </a:srgbClr>
                  </a:outerShdw>
                </a:effectLst>
                <a:latin typeface="Verdana" pitchFamily="34" charset="0"/>
                <a:ea typeface="微软雅黑" pitchFamily="34" charset="-122"/>
              </a:rPr>
            </a:br>
            <a:r>
              <a:rPr lang="en-US" altLang="zh-CN" sz="2000" dirty="0">
                <a:solidFill>
                  <a:srgbClr val="C34817"/>
                </a:solidFill>
                <a:effectLst>
                  <a:outerShdw blurRad="38100" dist="38100" dir="2700000" algn="tl">
                    <a:srgbClr val="000000">
                      <a:alpha val="43137"/>
                    </a:srgbClr>
                  </a:outerShdw>
                </a:effectLst>
                <a:latin typeface="Verdana" pitchFamily="34" charset="0"/>
                <a:ea typeface="微软雅黑" pitchFamily="34" charset="-122"/>
              </a:rPr>
              <a:t>--</a:t>
            </a:r>
            <a:r>
              <a:rPr lang="zh-CN" altLang="en-US" sz="2000" dirty="0">
                <a:solidFill>
                  <a:srgbClr val="C34817"/>
                </a:solidFill>
                <a:effectLst>
                  <a:outerShdw blurRad="38100" dist="38100" dir="2700000" algn="tl">
                    <a:srgbClr val="000000">
                      <a:alpha val="43137"/>
                    </a:srgbClr>
                  </a:outerShdw>
                </a:effectLst>
                <a:latin typeface="Verdana" pitchFamily="34" charset="0"/>
                <a:ea typeface="微软雅黑" pitchFamily="34" charset="-122"/>
              </a:rPr>
              <a:t>导论</a:t>
            </a:r>
            <a:endParaRPr lang="zh-CN" altLang="en-US" sz="3600" dirty="0">
              <a:solidFill>
                <a:srgbClr val="C34817"/>
              </a:solidFill>
              <a:effectLst>
                <a:outerShdw blurRad="38100" dist="38100" dir="2700000" algn="tl">
                  <a:srgbClr val="000000">
                    <a:alpha val="43137"/>
                  </a:srgbClr>
                </a:outerShdw>
              </a:effectLst>
              <a:latin typeface="Verdana" pitchFamily="34" charset="0"/>
              <a:ea typeface="微软雅黑" pitchFamily="34" charset="-122"/>
            </a:endParaRPr>
          </a:p>
        </p:txBody>
      </p:sp>
      <p:sp>
        <p:nvSpPr>
          <p:cNvPr id="17412" name="Rectangle 7"/>
          <p:cNvSpPr>
            <a:spLocks noChangeArrowheads="1"/>
          </p:cNvSpPr>
          <p:nvPr/>
        </p:nvSpPr>
        <p:spPr bwMode="auto">
          <a:xfrm>
            <a:off x="0" y="2715766"/>
            <a:ext cx="6858000" cy="1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nchor="ctr" anchorCtr="1"/>
          <a:lstStyle/>
          <a:p>
            <a:pPr algn="ctr">
              <a:lnSpc>
                <a:spcPct val="130000"/>
              </a:lnSpc>
            </a:pPr>
            <a:r>
              <a:rPr lang="zh-CN" altLang="en-US" b="1" dirty="0">
                <a:latin typeface="华文中宋" pitchFamily="2" charset="-122"/>
                <a:ea typeface="华文中宋" pitchFamily="2" charset="-122"/>
              </a:rPr>
              <a:t>数学与计算机科学学院</a:t>
            </a:r>
            <a:endParaRPr lang="en-US" altLang="zh-CN" b="1" dirty="0">
              <a:latin typeface="华文中宋" pitchFamily="2" charset="-122"/>
              <a:ea typeface="华文中宋" pitchFamily="2" charset="-122"/>
            </a:endParaRPr>
          </a:p>
          <a:p>
            <a:pPr algn="ctr">
              <a:lnSpc>
                <a:spcPct val="130000"/>
              </a:lnSpc>
            </a:pPr>
            <a:r>
              <a:rPr lang="zh-CN" altLang="en-US" b="1" dirty="0">
                <a:latin typeface="华文中宋" pitchFamily="2" charset="-122"/>
                <a:ea typeface="华文中宋" pitchFamily="2" charset="-122"/>
              </a:rPr>
              <a:t>刘同存</a:t>
            </a:r>
            <a:endParaRPr lang="en-US" altLang="zh-CN" b="1" dirty="0">
              <a:latin typeface="华文中宋" pitchFamily="2" charset="-122"/>
              <a:ea typeface="华文中宋" pitchFamily="2" charset="-122"/>
            </a:endParaRPr>
          </a:p>
          <a:p>
            <a:pPr algn="ctr">
              <a:lnSpc>
                <a:spcPct val="130000"/>
              </a:lnSpc>
            </a:pPr>
            <a:r>
              <a:rPr lang="en-US" altLang="zh-CN" sz="1800" b="1" dirty="0">
                <a:solidFill>
                  <a:srgbClr val="FF0000"/>
                </a:solidFill>
                <a:latin typeface="华文中宋" pitchFamily="2" charset="-122"/>
                <a:ea typeface="华文中宋" pitchFamily="2" charset="-122"/>
              </a:rPr>
              <a:t>E-mail:</a:t>
            </a:r>
            <a:r>
              <a:rPr lang="zh-CN" altLang="en-US" sz="1800" b="1" dirty="0">
                <a:solidFill>
                  <a:srgbClr val="FF0000"/>
                </a:solidFill>
                <a:latin typeface="华文中宋" pitchFamily="2" charset="-122"/>
                <a:ea typeface="华文中宋" pitchFamily="2" charset="-122"/>
              </a:rPr>
              <a:t> </a:t>
            </a:r>
            <a:r>
              <a:rPr lang="en-US" altLang="zh-CN" sz="1800" b="1" dirty="0">
                <a:solidFill>
                  <a:srgbClr val="FF0000"/>
                </a:solidFill>
                <a:latin typeface="华文中宋" pitchFamily="2" charset="-122"/>
                <a:ea typeface="华文中宋" pitchFamily="2" charset="-122"/>
                <a:hlinkClick r:id="rId3">
                  <a:extLst>
                    <a:ext uri="{A12FA001-AC4F-418D-AE19-62706E023703}">
                      <ahyp:hlinkClr xmlns:ahyp="http://schemas.microsoft.com/office/drawing/2018/hyperlinkcolor" val="tx"/>
                    </a:ext>
                  </a:extLst>
                </a:hlinkClick>
              </a:rPr>
              <a:t>tongcun.liu@gmail.com</a:t>
            </a:r>
            <a:endParaRPr lang="en-US" altLang="zh-CN" sz="1800" b="1" dirty="0">
              <a:solidFill>
                <a:srgbClr val="FF0000"/>
              </a:solidFill>
              <a:latin typeface="华文中宋" pitchFamily="2" charset="-122"/>
              <a:ea typeface="华文中宋" pitchFamily="2" charset="-122"/>
            </a:endParaRPr>
          </a:p>
          <a:p>
            <a:pPr algn="ctr">
              <a:lnSpc>
                <a:spcPct val="130000"/>
              </a:lnSpc>
            </a:pPr>
            <a:r>
              <a:rPr lang="zh-CN" altLang="en-US" sz="1800" b="1" dirty="0">
                <a:solidFill>
                  <a:srgbClr val="FF0000"/>
                </a:solidFill>
                <a:latin typeface="华文中宋" pitchFamily="2" charset="-122"/>
                <a:ea typeface="华文中宋" pitchFamily="2" charset="-122"/>
              </a:rPr>
              <a:t>学术主页：</a:t>
            </a:r>
            <a:r>
              <a:rPr lang="en-US" altLang="zh-CN" sz="1800" b="1" dirty="0">
                <a:solidFill>
                  <a:srgbClr val="FF0000"/>
                </a:solidFill>
                <a:latin typeface="华文中宋" pitchFamily="2" charset="-122"/>
                <a:ea typeface="华文中宋" pitchFamily="2" charset="-122"/>
              </a:rPr>
              <a:t>https://</a:t>
            </a:r>
            <a:r>
              <a:rPr lang="en-US" altLang="zh-CN" sz="1800" b="1" dirty="0" err="1">
                <a:solidFill>
                  <a:srgbClr val="FF0000"/>
                </a:solidFill>
                <a:latin typeface="华文中宋" pitchFamily="2" charset="-122"/>
                <a:ea typeface="华文中宋" pitchFamily="2" charset="-122"/>
              </a:rPr>
              <a:t>liutongcun.github.io</a:t>
            </a:r>
            <a:r>
              <a:rPr lang="en-US" altLang="zh-CN" sz="1800" b="1" dirty="0">
                <a:solidFill>
                  <a:srgbClr val="FF0000"/>
                </a:solidFill>
                <a:latin typeface="华文中宋" pitchFamily="2" charset="-122"/>
                <a:ea typeface="华文中宋" pitchFamily="2" charset="-122"/>
              </a:rPr>
              <a:t>/</a:t>
            </a:r>
            <a:endParaRPr lang="zh-CN" altLang="en-US" sz="1800" b="1" dirty="0">
              <a:solidFill>
                <a:srgbClr val="FF0000"/>
              </a:solidFill>
              <a:latin typeface="华文中宋" pitchFamily="2" charset="-122"/>
              <a:ea typeface="华文中宋"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advTm="18279"/>
    </mc:Choice>
    <mc:Fallback xmlns="">
      <p:transition advTm="182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8CB88-2C9A-0044-ABEA-988E6769ED5E}"/>
              </a:ext>
            </a:extLst>
          </p:cNvPr>
          <p:cNvSpPr>
            <a:spLocks noGrp="1"/>
          </p:cNvSpPr>
          <p:nvPr>
            <p:ph type="title"/>
          </p:nvPr>
        </p:nvSpPr>
        <p:spPr/>
        <p:txBody>
          <a:bodyPr/>
          <a:lstStyle/>
          <a:p>
            <a:r>
              <a:rPr kumimoji="1" lang="zh-CN" altLang="en-US" dirty="0"/>
              <a:t>什么是大数据？</a:t>
            </a:r>
          </a:p>
        </p:txBody>
      </p:sp>
      <p:sp>
        <p:nvSpPr>
          <p:cNvPr id="6" name="矩形 5">
            <a:extLst>
              <a:ext uri="{FF2B5EF4-FFF2-40B4-BE49-F238E27FC236}">
                <a16:creationId xmlns:a16="http://schemas.microsoft.com/office/drawing/2014/main" id="{2F666D3F-4778-3949-AD86-7551FB2FD74E}"/>
              </a:ext>
            </a:extLst>
          </p:cNvPr>
          <p:cNvSpPr/>
          <p:nvPr/>
        </p:nvSpPr>
        <p:spPr>
          <a:xfrm>
            <a:off x="188641" y="699542"/>
            <a:ext cx="2031325"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大数据的定义</a:t>
            </a:r>
          </a:p>
        </p:txBody>
      </p:sp>
      <p:sp>
        <p:nvSpPr>
          <p:cNvPr id="7" name="矩形 6">
            <a:extLst>
              <a:ext uri="{FF2B5EF4-FFF2-40B4-BE49-F238E27FC236}">
                <a16:creationId xmlns:a16="http://schemas.microsoft.com/office/drawing/2014/main" id="{FEFB3373-92D3-A040-A9EC-7557A614EB34}"/>
              </a:ext>
            </a:extLst>
          </p:cNvPr>
          <p:cNvSpPr/>
          <p:nvPr/>
        </p:nvSpPr>
        <p:spPr>
          <a:xfrm>
            <a:off x="82025" y="1607513"/>
            <a:ext cx="6638855" cy="2442272"/>
          </a:xfrm>
          <a:prstGeom prst="rect">
            <a:avLst/>
          </a:prstGeom>
        </p:spPr>
        <p:txBody>
          <a:bodyPr wrap="square">
            <a:spAutoFit/>
          </a:bodyPr>
          <a:lstStyle/>
          <a:p>
            <a:pPr algn="just">
              <a:lnSpc>
                <a:spcPct val="125000"/>
              </a:lnSpc>
              <a:spcBef>
                <a:spcPts val="600"/>
              </a:spcBef>
            </a:pPr>
            <a:r>
              <a:rPr lang="zh-CN" altLang="en-US" sz="1800" dirty="0">
                <a:solidFill>
                  <a:srgbClr val="0000FF"/>
                </a:solidFill>
                <a:latin typeface="Times New Roman" panose="02020603050405020304" pitchFamily="18" charset="0"/>
                <a:ea typeface="黑体" panose="02010609060101010101" pitchFamily="49" charset="-122"/>
              </a:rPr>
              <a:t>大数据是指无法在可承受的时间范围内用常规软件工具进行捕捉、管理和处理的数据集合。</a:t>
            </a:r>
            <a:endParaRPr lang="en-US" altLang="zh-CN" sz="18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endParaRPr lang="en-US" altLang="zh-CN" sz="18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endParaRPr lang="en-US" altLang="zh-CN" sz="18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endParaRPr lang="en-US" altLang="zh-CN" sz="1800" dirty="0">
              <a:solidFill>
                <a:srgbClr val="0000FF"/>
              </a:solidFill>
              <a:latin typeface="Times New Roman" panose="02020603050405020304" pitchFamily="18" charset="0"/>
              <a:ea typeface="黑体" panose="02010609060101010101" pitchFamily="49" charset="-122"/>
            </a:endParaRPr>
          </a:p>
          <a:p>
            <a:pPr algn="r">
              <a:lnSpc>
                <a:spcPct val="125000"/>
              </a:lnSpc>
              <a:spcBef>
                <a:spcPts val="600"/>
              </a:spcBef>
            </a:pPr>
            <a:r>
              <a:rPr lang="en-US" altLang="zh-CN" sz="1800" dirty="0">
                <a:solidFill>
                  <a:srgbClr val="0000FF"/>
                </a:solidFill>
                <a:latin typeface="Times New Roman" panose="02020603050405020304" pitchFamily="18" charset="0"/>
                <a:ea typeface="黑体" panose="02010609060101010101" pitchFamily="49" charset="-122"/>
              </a:rPr>
              <a:t>——</a:t>
            </a:r>
            <a:r>
              <a:rPr lang="zh-CN" altLang="en-US" sz="1800" dirty="0">
                <a:solidFill>
                  <a:srgbClr val="0000FF"/>
                </a:solidFill>
                <a:latin typeface="Times New Roman" panose="02020603050405020304" pitchFamily="18" charset="0"/>
                <a:ea typeface="黑体" panose="02010609060101010101" pitchFamily="49" charset="-122"/>
              </a:rPr>
              <a:t>维基百科</a:t>
            </a:r>
            <a:endParaRPr lang="zh-CN" altLang="en-US" sz="1800" dirty="0"/>
          </a:p>
        </p:txBody>
      </p:sp>
      <p:pic>
        <p:nvPicPr>
          <p:cNvPr id="8" name="Picture 2" descr="https://ss3.bdstatic.com/70cFv8Sh_Q1YnxGkpoWK1HF6hhy/it/u=3804800862,1414600975&amp;fm=27&amp;gp=0.jpg">
            <a:extLst>
              <a:ext uri="{FF2B5EF4-FFF2-40B4-BE49-F238E27FC236}">
                <a16:creationId xmlns:a16="http://schemas.microsoft.com/office/drawing/2014/main" id="{209267DC-F635-EA48-BD3F-0BEF316945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224" y="2571750"/>
            <a:ext cx="1059632" cy="96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47644"/>
      </p:ext>
    </p:extLst>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B23A2-91B5-A54B-A618-206BA026CE88}"/>
              </a:ext>
            </a:extLst>
          </p:cNvPr>
          <p:cNvSpPr>
            <a:spLocks noGrp="1"/>
          </p:cNvSpPr>
          <p:nvPr>
            <p:ph type="title"/>
          </p:nvPr>
        </p:nvSpPr>
        <p:spPr/>
        <p:txBody>
          <a:bodyPr/>
          <a:lstStyle/>
          <a:p>
            <a:r>
              <a:rPr kumimoji="1" lang="zh-CN" altLang="en-US" dirty="0"/>
              <a:t>什么是大数据？</a:t>
            </a:r>
          </a:p>
        </p:txBody>
      </p:sp>
      <p:sp>
        <p:nvSpPr>
          <p:cNvPr id="4" name="矩形 3">
            <a:extLst>
              <a:ext uri="{FF2B5EF4-FFF2-40B4-BE49-F238E27FC236}">
                <a16:creationId xmlns:a16="http://schemas.microsoft.com/office/drawing/2014/main" id="{145F2608-7782-0942-832B-331F029C4D3E}"/>
              </a:ext>
            </a:extLst>
          </p:cNvPr>
          <p:cNvSpPr/>
          <p:nvPr/>
        </p:nvSpPr>
        <p:spPr>
          <a:xfrm>
            <a:off x="260648" y="688340"/>
            <a:ext cx="2031325"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大数据的定义</a:t>
            </a:r>
          </a:p>
        </p:txBody>
      </p:sp>
      <p:sp>
        <p:nvSpPr>
          <p:cNvPr id="5" name="矩形 4">
            <a:extLst>
              <a:ext uri="{FF2B5EF4-FFF2-40B4-BE49-F238E27FC236}">
                <a16:creationId xmlns:a16="http://schemas.microsoft.com/office/drawing/2014/main" id="{EAF56BD9-6528-984D-98CD-4748B10FA824}"/>
              </a:ext>
            </a:extLst>
          </p:cNvPr>
          <p:cNvSpPr/>
          <p:nvPr/>
        </p:nvSpPr>
        <p:spPr>
          <a:xfrm>
            <a:off x="257646" y="1408206"/>
            <a:ext cx="6342707" cy="2853153"/>
          </a:xfrm>
          <a:prstGeom prst="rect">
            <a:avLst/>
          </a:prstGeom>
        </p:spPr>
        <p:txBody>
          <a:bodyPr wrap="square">
            <a:spAutoFit/>
          </a:bodyPr>
          <a:lstStyle/>
          <a:p>
            <a:pPr algn="just">
              <a:lnSpc>
                <a:spcPct val="125000"/>
              </a:lnSpc>
              <a:spcBef>
                <a:spcPts val="600"/>
              </a:spcBef>
            </a:pPr>
            <a:r>
              <a:rPr lang="zh-CN" altLang="en-US" sz="1800" dirty="0">
                <a:solidFill>
                  <a:srgbClr val="0000FF"/>
                </a:solidFill>
                <a:latin typeface="Times New Roman" panose="02020603050405020304" pitchFamily="18" charset="0"/>
                <a:ea typeface="黑体" panose="02010609060101010101" pitchFamily="49" charset="-122"/>
              </a:rPr>
              <a:t>不用随机分析法（抽样调查）这样的捷径，而采用所有数据进行分析处理。</a:t>
            </a:r>
            <a:endParaRPr lang="en-US" altLang="zh-CN" sz="18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endParaRPr lang="en-US" altLang="zh-CN" sz="18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endParaRPr lang="en-US" altLang="zh-CN" sz="18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endParaRPr lang="en-US" altLang="zh-CN" sz="1800" dirty="0">
              <a:solidFill>
                <a:srgbClr val="0000FF"/>
              </a:solidFill>
              <a:latin typeface="Times New Roman" panose="02020603050405020304" pitchFamily="18" charset="0"/>
              <a:ea typeface="黑体" panose="02010609060101010101" pitchFamily="49" charset="-122"/>
            </a:endParaRPr>
          </a:p>
          <a:p>
            <a:pPr algn="r">
              <a:lnSpc>
                <a:spcPct val="125000"/>
              </a:lnSpc>
              <a:spcBef>
                <a:spcPts val="600"/>
              </a:spcBef>
            </a:pPr>
            <a:r>
              <a:rPr lang="en-US" altLang="zh-CN" sz="1800" dirty="0">
                <a:solidFill>
                  <a:srgbClr val="0000FF"/>
                </a:solidFill>
                <a:latin typeface="Times New Roman" panose="02020603050405020304" pitchFamily="18" charset="0"/>
                <a:ea typeface="黑体" panose="02010609060101010101" pitchFamily="49" charset="-122"/>
              </a:rPr>
              <a:t>——《</a:t>
            </a:r>
            <a:r>
              <a:rPr lang="zh-CN" altLang="en-US" sz="1800" dirty="0">
                <a:solidFill>
                  <a:srgbClr val="0000FF"/>
                </a:solidFill>
                <a:latin typeface="Times New Roman" panose="02020603050405020304" pitchFamily="18" charset="0"/>
                <a:ea typeface="黑体" panose="02010609060101010101" pitchFamily="49" charset="-122"/>
              </a:rPr>
              <a:t>大数据时代</a:t>
            </a:r>
            <a:r>
              <a:rPr lang="en-US" altLang="zh-CN" sz="1800" dirty="0">
                <a:solidFill>
                  <a:srgbClr val="0000FF"/>
                </a:solidFill>
                <a:latin typeface="Times New Roman" panose="02020603050405020304" pitchFamily="18" charset="0"/>
                <a:ea typeface="黑体" panose="02010609060101010101" pitchFamily="49" charset="-122"/>
              </a:rPr>
              <a:t>》</a:t>
            </a:r>
          </a:p>
          <a:p>
            <a:pPr algn="r">
              <a:lnSpc>
                <a:spcPct val="125000"/>
              </a:lnSpc>
              <a:spcBef>
                <a:spcPts val="600"/>
              </a:spcBef>
            </a:pPr>
            <a:r>
              <a:rPr lang="zh-CN" altLang="en-US" sz="1600" dirty="0">
                <a:latin typeface="仿宋" panose="02010609060101010101" pitchFamily="49" charset="-122"/>
                <a:ea typeface="仿宋" panose="02010609060101010101" pitchFamily="49" charset="-122"/>
              </a:rPr>
              <a:t>（维克托</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迈尔</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舍恩伯格与肯尼斯</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库克耶著</a:t>
            </a:r>
            <a:r>
              <a:rPr lang="zh-CN" altLang="en-US" sz="1600" dirty="0"/>
              <a:t>）</a:t>
            </a:r>
            <a:endParaRPr lang="en-US" altLang="zh-CN" sz="1600" dirty="0">
              <a:latin typeface="仿宋" panose="02010609060101010101" pitchFamily="49" charset="-122"/>
              <a:ea typeface="仿宋" panose="02010609060101010101" pitchFamily="49" charset="-122"/>
            </a:endParaRPr>
          </a:p>
        </p:txBody>
      </p:sp>
      <p:pic>
        <p:nvPicPr>
          <p:cNvPr id="6" name="Picture 4" descr="https://gss3.bdstatic.com/-Po3dSag_xI4khGkpoWK1HF6hhy/baike/w%3D268%3Bg%3D0/sign=82d2889e6309c93d07f209f1a7069fe1/0b46f21fbe096b63bde19cc008338744eaf8aca2.jpg">
            <a:extLst>
              <a:ext uri="{FF2B5EF4-FFF2-40B4-BE49-F238E27FC236}">
                <a16:creationId xmlns:a16="http://schemas.microsoft.com/office/drawing/2014/main" id="{B7FC5347-D2D5-C144-BE3F-F1C50AA9A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176" y="1851670"/>
            <a:ext cx="1260061" cy="1622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676884"/>
      </p:ext>
    </p:extLst>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5" y="790685"/>
            <a:ext cx="2031325"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大数据的定义</a:t>
            </a:r>
          </a:p>
        </p:txBody>
      </p:sp>
      <p:pic>
        <p:nvPicPr>
          <p:cNvPr id="14" name="Picture 6" descr="https://gss0.bdstatic.com/94o3dSag_xI4khGkpoWK1HF6hhy/baike/w%3D268%3Bg%3D0/sign=01283d19233fb80e0cd166d10eea4813/b8014a90f603738da9b63d0ab11bb051f819ec1d.jpg"/>
          <p:cNvPicPr>
            <a:picLocks noChangeAspect="1" noChangeArrowheads="1"/>
          </p:cNvPicPr>
          <p:nvPr/>
        </p:nvPicPr>
        <p:blipFill rotWithShape="1">
          <a:blip r:embed="rId2">
            <a:extLst>
              <a:ext uri="{28A0092B-C50C-407E-A947-70E740481C1C}">
                <a14:useLocalDpi xmlns:a14="http://schemas.microsoft.com/office/drawing/2010/main" val="0"/>
              </a:ext>
            </a:extLst>
          </a:blip>
          <a:srcRect t="21333" b="30667"/>
          <a:stretch/>
        </p:blipFill>
        <p:spPr bwMode="auto">
          <a:xfrm>
            <a:off x="4629150" y="3486150"/>
            <a:ext cx="1914525" cy="514350"/>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435913" y="2000251"/>
            <a:ext cx="5964887" cy="2378152"/>
          </a:xfrm>
          <a:prstGeom prst="rect">
            <a:avLst/>
          </a:prstGeom>
        </p:spPr>
        <p:txBody>
          <a:bodyPr wrap="square">
            <a:spAutoFit/>
          </a:bodyPr>
          <a:lstStyle/>
          <a:p>
            <a:pPr algn="just">
              <a:lnSpc>
                <a:spcPct val="125000"/>
              </a:lnSpc>
              <a:spcBef>
                <a:spcPts val="900"/>
              </a:spcBef>
            </a:pPr>
            <a:r>
              <a:rPr lang="zh-CN" altLang="en-US" sz="1800" dirty="0">
                <a:solidFill>
                  <a:srgbClr val="0000FF"/>
                </a:solidFill>
                <a:latin typeface="黑体" panose="02010609060101010101" pitchFamily="49" charset="-122"/>
                <a:ea typeface="黑体" panose="02010609060101010101" pitchFamily="49" charset="-122"/>
              </a:rPr>
              <a:t>大数据是需要新处理模式才能具有更强的决策力、洞察发现力和流程优化能力的海量、高增长率和多样化的信息资产。</a:t>
            </a:r>
            <a:endParaRPr lang="en-US" altLang="zh-CN" sz="1800" dirty="0">
              <a:solidFill>
                <a:srgbClr val="0000FF"/>
              </a:solidFill>
              <a:latin typeface="黑体" panose="02010609060101010101" pitchFamily="49" charset="-122"/>
              <a:ea typeface="黑体" panose="02010609060101010101" pitchFamily="49" charset="-122"/>
            </a:endParaRPr>
          </a:p>
          <a:p>
            <a:pPr algn="just">
              <a:lnSpc>
                <a:spcPct val="125000"/>
              </a:lnSpc>
              <a:spcBef>
                <a:spcPts val="900"/>
              </a:spcBef>
            </a:pPr>
            <a:endParaRPr lang="zh-CN" altLang="en-US" sz="18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450"/>
              </a:spcBef>
            </a:pPr>
            <a:endParaRPr lang="en-US" altLang="zh-CN" sz="1800" dirty="0">
              <a:solidFill>
                <a:srgbClr val="0000FF"/>
              </a:solidFill>
              <a:latin typeface="Times New Roman" panose="02020603050405020304" pitchFamily="18" charset="0"/>
              <a:ea typeface="黑体" panose="02010609060101010101" pitchFamily="49" charset="-122"/>
            </a:endParaRPr>
          </a:p>
          <a:p>
            <a:pPr algn="r">
              <a:lnSpc>
                <a:spcPct val="125000"/>
              </a:lnSpc>
              <a:spcBef>
                <a:spcPts val="450"/>
              </a:spcBef>
            </a:pPr>
            <a:r>
              <a:rPr lang="en-US" altLang="zh-CN" sz="1800" dirty="0">
                <a:solidFill>
                  <a:srgbClr val="0000FF"/>
                </a:solidFill>
                <a:latin typeface="Times New Roman" panose="02020603050405020304" pitchFamily="18" charset="0"/>
                <a:ea typeface="黑体" panose="02010609060101010101" pitchFamily="49" charset="-122"/>
              </a:rPr>
              <a:t>——</a:t>
            </a:r>
            <a:r>
              <a:rPr lang="zh-CN" altLang="en-US" sz="1800" dirty="0">
                <a:solidFill>
                  <a:srgbClr val="0000FF"/>
                </a:solidFill>
                <a:latin typeface="Times New Roman" panose="02020603050405020304" pitchFamily="18" charset="0"/>
                <a:ea typeface="黑体" panose="02010609060101010101" pitchFamily="49" charset="-122"/>
              </a:rPr>
              <a:t>研究机构 </a:t>
            </a:r>
            <a:r>
              <a:rPr lang="en-US" altLang="zh-CN" sz="1800" dirty="0">
                <a:solidFill>
                  <a:srgbClr val="0000FF"/>
                </a:solidFill>
                <a:latin typeface="Times New Roman" panose="02020603050405020304" pitchFamily="18" charset="0"/>
                <a:ea typeface="黑体" panose="02010609060101010101" pitchFamily="49" charset="-122"/>
              </a:rPr>
              <a:t>Gartner</a:t>
            </a:r>
          </a:p>
        </p:txBody>
      </p:sp>
      <p:sp>
        <p:nvSpPr>
          <p:cNvPr id="11" name="标题 1">
            <a:extLst>
              <a:ext uri="{FF2B5EF4-FFF2-40B4-BE49-F238E27FC236}">
                <a16:creationId xmlns:a16="http://schemas.microsoft.com/office/drawing/2014/main" id="{0029CD26-3AD4-254F-9B4F-52508544B402}"/>
              </a:ext>
            </a:extLst>
          </p:cNvPr>
          <p:cNvSpPr>
            <a:spLocks noGrp="1"/>
          </p:cNvSpPr>
          <p:nvPr>
            <p:ph type="title"/>
          </p:nvPr>
        </p:nvSpPr>
        <p:spPr>
          <a:xfrm>
            <a:off x="548680" y="123478"/>
            <a:ext cx="6172200" cy="857250"/>
          </a:xfrm>
        </p:spPr>
        <p:txBody>
          <a:bodyPr/>
          <a:lstStyle/>
          <a:p>
            <a:r>
              <a:rPr kumimoji="1" lang="zh-CN" altLang="en-US" dirty="0"/>
              <a:t>什么是大数据？</a:t>
            </a:r>
          </a:p>
        </p:txBody>
      </p:sp>
    </p:spTree>
    <p:extLst>
      <p:ext uri="{BB962C8B-B14F-4D97-AF65-F5344CB8AC3E}">
        <p14:creationId xmlns:p14="http://schemas.microsoft.com/office/powerpoint/2010/main" val="3773053962"/>
      </p:ext>
    </p:extLst>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3DE2D-328F-5A4B-BA9A-E39EAAF9CEFF}"/>
              </a:ext>
            </a:extLst>
          </p:cNvPr>
          <p:cNvSpPr>
            <a:spLocks noGrp="1"/>
          </p:cNvSpPr>
          <p:nvPr>
            <p:ph type="title"/>
          </p:nvPr>
        </p:nvSpPr>
        <p:spPr/>
        <p:txBody>
          <a:bodyPr/>
          <a:lstStyle/>
          <a:p>
            <a:r>
              <a:rPr kumimoji="1" lang="zh-CN" altLang="en-US" dirty="0"/>
              <a:t>什么是大数据？</a:t>
            </a:r>
          </a:p>
        </p:txBody>
      </p:sp>
      <p:pic>
        <p:nvPicPr>
          <p:cNvPr id="4" name="Picture 2">
            <a:extLst>
              <a:ext uri="{FF2B5EF4-FFF2-40B4-BE49-F238E27FC236}">
                <a16:creationId xmlns:a16="http://schemas.microsoft.com/office/drawing/2014/main" id="{81629516-325D-6042-B30B-024C4E917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793" y="2896471"/>
            <a:ext cx="3239690" cy="104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a:extLst>
              <a:ext uri="{FF2B5EF4-FFF2-40B4-BE49-F238E27FC236}">
                <a16:creationId xmlns:a16="http://schemas.microsoft.com/office/drawing/2014/main" id="{D0EE237D-8C36-5A4A-B50D-DAA35F58FC17}"/>
              </a:ext>
            </a:extLst>
          </p:cNvPr>
          <p:cNvSpPr/>
          <p:nvPr/>
        </p:nvSpPr>
        <p:spPr bwMode="auto">
          <a:xfrm>
            <a:off x="4598133" y="3985892"/>
            <a:ext cx="2033588" cy="796529"/>
          </a:xfrm>
          <a:prstGeom prst="roundRect">
            <a:avLst/>
          </a:prstGeom>
          <a:gradFill rotWithShape="1">
            <a:gsLst>
              <a:gs pos="0">
                <a:srgbClr val="38A3B2"/>
              </a:gs>
              <a:gs pos="100000">
                <a:srgbClr val="38A3B2">
                  <a:gamma/>
                  <a:tint val="63529"/>
                  <a:invGamma/>
                </a:srgbClr>
              </a:gs>
            </a:gsLst>
            <a:lin ang="18900000" scaled="1"/>
          </a:gradFill>
          <a:ln>
            <a:noFill/>
          </a:ln>
          <a:effectLst/>
        </p:spPr>
        <p:txBody>
          <a:bodyPr wrap="none" anchor="ctr"/>
          <a:lstStyle/>
          <a:p>
            <a:pPr fontAlgn="auto">
              <a:spcBef>
                <a:spcPts val="0"/>
              </a:spcBef>
              <a:spcAft>
                <a:spcPts val="0"/>
              </a:spcAft>
              <a:defRPr/>
            </a:pPr>
            <a:endParaRPr lang="zh-CN" altLang="en-US" sz="1800" b="1" kern="0">
              <a:solidFill>
                <a:srgbClr val="000000"/>
              </a:solidFill>
              <a:ea typeface="+mn-ea"/>
            </a:endParaRPr>
          </a:p>
        </p:txBody>
      </p:sp>
      <p:sp>
        <p:nvSpPr>
          <p:cNvPr id="6" name="圆角矩形 5">
            <a:extLst>
              <a:ext uri="{FF2B5EF4-FFF2-40B4-BE49-F238E27FC236}">
                <a16:creationId xmlns:a16="http://schemas.microsoft.com/office/drawing/2014/main" id="{B5902A67-65E6-4546-9C8E-D7D73A80B091}"/>
              </a:ext>
            </a:extLst>
          </p:cNvPr>
          <p:cNvSpPr/>
          <p:nvPr/>
        </p:nvSpPr>
        <p:spPr bwMode="auto">
          <a:xfrm>
            <a:off x="2569307" y="3994228"/>
            <a:ext cx="1977629" cy="335756"/>
          </a:xfrm>
          <a:prstGeom prst="roundRect">
            <a:avLst/>
          </a:prstGeom>
          <a:gradFill rotWithShape="1">
            <a:gsLst>
              <a:gs pos="0">
                <a:srgbClr val="D3A911"/>
              </a:gs>
              <a:gs pos="100000">
                <a:srgbClr val="D3A911">
                  <a:gamma/>
                  <a:tint val="54118"/>
                  <a:invGamma/>
                </a:srgbClr>
              </a:gs>
            </a:gsLst>
            <a:lin ang="18900000" scaled="1"/>
          </a:gradFill>
          <a:ln>
            <a:noFill/>
          </a:ln>
          <a:effectLst/>
        </p:spPr>
        <p:txBody>
          <a:bodyPr wrap="none" anchor="ctr"/>
          <a:lstStyle/>
          <a:p>
            <a:pPr fontAlgn="auto">
              <a:spcBef>
                <a:spcPts val="0"/>
              </a:spcBef>
              <a:spcAft>
                <a:spcPts val="0"/>
              </a:spcAft>
              <a:defRPr/>
            </a:pPr>
            <a:endParaRPr lang="zh-CN" altLang="en-US" sz="1800" b="1" kern="0">
              <a:solidFill>
                <a:srgbClr val="000000"/>
              </a:solidFill>
              <a:ea typeface="+mn-ea"/>
            </a:endParaRPr>
          </a:p>
        </p:txBody>
      </p:sp>
      <p:sp>
        <p:nvSpPr>
          <p:cNvPr id="7" name="AutoShape 13">
            <a:extLst>
              <a:ext uri="{FF2B5EF4-FFF2-40B4-BE49-F238E27FC236}">
                <a16:creationId xmlns:a16="http://schemas.microsoft.com/office/drawing/2014/main" id="{AD1AAA3B-A182-C145-9CE4-0BC5B3864745}"/>
              </a:ext>
            </a:extLst>
          </p:cNvPr>
          <p:cNvSpPr>
            <a:spLocks noChangeArrowheads="1"/>
          </p:cNvSpPr>
          <p:nvPr/>
        </p:nvSpPr>
        <p:spPr bwMode="gray">
          <a:xfrm>
            <a:off x="102332" y="2727402"/>
            <a:ext cx="6777038" cy="1322784"/>
          </a:xfrm>
          <a:prstGeom prst="rightArrow">
            <a:avLst>
              <a:gd name="adj1" fmla="val 70626"/>
              <a:gd name="adj2" fmla="val 13638"/>
            </a:avLst>
          </a:prstGeom>
          <a:noFill/>
          <a:ln>
            <a:solidFill>
              <a:schemeClr val="tx1"/>
            </a:solidFill>
          </a:ln>
          <a:effectLst>
            <a:outerShdw dist="35921" dir="2700000" algn="ctr" rotWithShape="0">
              <a:srgbClr val="333333"/>
            </a:outerShdw>
          </a:effectLst>
        </p:spPr>
        <p:txBody>
          <a:bodyPr wrap="none" anchor="ctr"/>
          <a:lstStyle/>
          <a:p>
            <a:pPr fontAlgn="auto">
              <a:spcBef>
                <a:spcPts val="0"/>
              </a:spcBef>
              <a:spcAft>
                <a:spcPts val="0"/>
              </a:spcAft>
              <a:defRPr/>
            </a:pPr>
            <a:endParaRPr lang="zh-CN" altLang="en-US" sz="1800" b="1" kern="0">
              <a:solidFill>
                <a:schemeClr val="tx1"/>
              </a:solidFill>
              <a:ea typeface="+mn-ea"/>
            </a:endParaRPr>
          </a:p>
        </p:txBody>
      </p:sp>
      <p:sp>
        <p:nvSpPr>
          <p:cNvPr id="8" name="Text Box 14">
            <a:extLst>
              <a:ext uri="{FF2B5EF4-FFF2-40B4-BE49-F238E27FC236}">
                <a16:creationId xmlns:a16="http://schemas.microsoft.com/office/drawing/2014/main" id="{365E1F1D-C91E-E045-A2DD-328B4C162933}"/>
              </a:ext>
            </a:extLst>
          </p:cNvPr>
          <p:cNvSpPr txBox="1">
            <a:spLocks noChangeArrowheads="1"/>
          </p:cNvSpPr>
          <p:nvPr/>
        </p:nvSpPr>
        <p:spPr bwMode="gray">
          <a:xfrm>
            <a:off x="165436" y="3384628"/>
            <a:ext cx="581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pPr>
            <a:r>
              <a:rPr lang="en-US" altLang="zh-CN" sz="1200" b="1">
                <a:latin typeface="Calibri" panose="020F0502020204030204" pitchFamily="34" charset="0"/>
                <a:cs typeface="Arial" panose="020B0604020202090204" pitchFamily="34" charset="0"/>
              </a:rPr>
              <a:t>1980</a:t>
            </a:r>
          </a:p>
        </p:txBody>
      </p:sp>
      <p:sp>
        <p:nvSpPr>
          <p:cNvPr id="9" name="Text Box 15">
            <a:extLst>
              <a:ext uri="{FF2B5EF4-FFF2-40B4-BE49-F238E27FC236}">
                <a16:creationId xmlns:a16="http://schemas.microsoft.com/office/drawing/2014/main" id="{6D3EF6F6-F39C-F742-AA12-54D59C7C60C7}"/>
              </a:ext>
            </a:extLst>
          </p:cNvPr>
          <p:cNvSpPr txBox="1">
            <a:spLocks noChangeArrowheads="1"/>
          </p:cNvSpPr>
          <p:nvPr/>
        </p:nvSpPr>
        <p:spPr bwMode="gray">
          <a:xfrm>
            <a:off x="2221645" y="3384628"/>
            <a:ext cx="581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pPr>
            <a:r>
              <a:rPr lang="en-US" altLang="zh-CN" sz="1200" b="1">
                <a:latin typeface="Calibri" panose="020F0502020204030204" pitchFamily="34" charset="0"/>
                <a:cs typeface="Arial" panose="020B0604020202090204" pitchFamily="34" charset="0"/>
              </a:rPr>
              <a:t>2000</a:t>
            </a:r>
          </a:p>
        </p:txBody>
      </p:sp>
      <p:sp>
        <p:nvSpPr>
          <p:cNvPr id="10" name="Text Box 16">
            <a:extLst>
              <a:ext uri="{FF2B5EF4-FFF2-40B4-BE49-F238E27FC236}">
                <a16:creationId xmlns:a16="http://schemas.microsoft.com/office/drawing/2014/main" id="{4E7F7DF3-BBDA-FE49-BFBF-CB4AA3AFB73D}"/>
              </a:ext>
            </a:extLst>
          </p:cNvPr>
          <p:cNvSpPr txBox="1">
            <a:spLocks noChangeArrowheads="1"/>
          </p:cNvSpPr>
          <p:nvPr/>
        </p:nvSpPr>
        <p:spPr bwMode="gray">
          <a:xfrm>
            <a:off x="4274283" y="3384628"/>
            <a:ext cx="579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pPr>
            <a:r>
              <a:rPr lang="en-US" altLang="zh-CN" sz="1200" b="1">
                <a:latin typeface="Calibri" panose="020F0502020204030204" pitchFamily="34" charset="0"/>
                <a:cs typeface="Arial" panose="020B0604020202090204" pitchFamily="34" charset="0"/>
              </a:rPr>
              <a:t>2010</a:t>
            </a:r>
          </a:p>
        </p:txBody>
      </p:sp>
      <p:sp>
        <p:nvSpPr>
          <p:cNvPr id="11" name="Line 17">
            <a:extLst>
              <a:ext uri="{FF2B5EF4-FFF2-40B4-BE49-F238E27FC236}">
                <a16:creationId xmlns:a16="http://schemas.microsoft.com/office/drawing/2014/main" id="{B7116A78-E7E7-E042-858D-22B4258FD31A}"/>
              </a:ext>
            </a:extLst>
          </p:cNvPr>
          <p:cNvSpPr>
            <a:spLocks noChangeShapeType="1"/>
          </p:cNvSpPr>
          <p:nvPr/>
        </p:nvSpPr>
        <p:spPr bwMode="black">
          <a:xfrm flipV="1">
            <a:off x="479761" y="1576067"/>
            <a:ext cx="0" cy="1343025"/>
          </a:xfrm>
          <a:prstGeom prst="line">
            <a:avLst/>
          </a:prstGeom>
          <a:noFill/>
          <a:ln w="9525" cap="rnd">
            <a:solidFill>
              <a:srgbClr val="000000"/>
            </a:solidFill>
            <a:prstDash val="sysDot"/>
            <a:round/>
          </a:ln>
          <a:effectLst/>
        </p:spPr>
        <p:txBody>
          <a:bodyPr/>
          <a:lstStyle/>
          <a:p>
            <a:pPr fontAlgn="auto">
              <a:spcBef>
                <a:spcPts val="0"/>
              </a:spcBef>
              <a:spcAft>
                <a:spcPts val="0"/>
              </a:spcAft>
              <a:defRPr/>
            </a:pPr>
            <a:endParaRPr lang="zh-CN" altLang="en-US" sz="1800" b="1" kern="0">
              <a:solidFill>
                <a:srgbClr val="000000"/>
              </a:solidFill>
              <a:ea typeface="+mn-ea"/>
            </a:endParaRPr>
          </a:p>
        </p:txBody>
      </p:sp>
      <p:sp>
        <p:nvSpPr>
          <p:cNvPr id="12" name="Line 18">
            <a:extLst>
              <a:ext uri="{FF2B5EF4-FFF2-40B4-BE49-F238E27FC236}">
                <a16:creationId xmlns:a16="http://schemas.microsoft.com/office/drawing/2014/main" id="{9449D439-CD71-8640-A6A2-5840D5C7D20B}"/>
              </a:ext>
            </a:extLst>
          </p:cNvPr>
          <p:cNvSpPr>
            <a:spLocks noChangeShapeType="1"/>
          </p:cNvSpPr>
          <p:nvPr/>
        </p:nvSpPr>
        <p:spPr bwMode="black">
          <a:xfrm flipV="1">
            <a:off x="2521683" y="1303415"/>
            <a:ext cx="0" cy="2846784"/>
          </a:xfrm>
          <a:prstGeom prst="line">
            <a:avLst/>
          </a:prstGeom>
          <a:noFill/>
          <a:ln w="9525" cap="rnd">
            <a:solidFill>
              <a:srgbClr val="000000"/>
            </a:solidFill>
            <a:prstDash val="sysDot"/>
            <a:round/>
          </a:ln>
          <a:effectLst/>
        </p:spPr>
        <p:txBody>
          <a:bodyPr/>
          <a:lstStyle/>
          <a:p>
            <a:pPr fontAlgn="auto">
              <a:spcBef>
                <a:spcPts val="0"/>
              </a:spcBef>
              <a:spcAft>
                <a:spcPts val="0"/>
              </a:spcAft>
              <a:defRPr/>
            </a:pPr>
            <a:endParaRPr lang="zh-CN" altLang="en-US" sz="1800" b="1" kern="0">
              <a:solidFill>
                <a:srgbClr val="000000"/>
              </a:solidFill>
              <a:ea typeface="+mn-ea"/>
            </a:endParaRPr>
          </a:p>
        </p:txBody>
      </p:sp>
      <p:sp>
        <p:nvSpPr>
          <p:cNvPr id="13" name="Line 19">
            <a:extLst>
              <a:ext uri="{FF2B5EF4-FFF2-40B4-BE49-F238E27FC236}">
                <a16:creationId xmlns:a16="http://schemas.microsoft.com/office/drawing/2014/main" id="{99F42FB9-1F6B-E446-A5CE-BADB5624AA41}"/>
              </a:ext>
            </a:extLst>
          </p:cNvPr>
          <p:cNvSpPr>
            <a:spLocks noChangeShapeType="1"/>
          </p:cNvSpPr>
          <p:nvPr/>
        </p:nvSpPr>
        <p:spPr bwMode="black">
          <a:xfrm flipV="1">
            <a:off x="4568368" y="978374"/>
            <a:ext cx="16669" cy="3171825"/>
          </a:xfrm>
          <a:prstGeom prst="line">
            <a:avLst/>
          </a:prstGeom>
          <a:noFill/>
          <a:ln w="9525" cap="rnd">
            <a:solidFill>
              <a:srgbClr val="000000"/>
            </a:solidFill>
            <a:prstDash val="sysDot"/>
            <a:round/>
          </a:ln>
          <a:effectLst/>
        </p:spPr>
        <p:txBody>
          <a:bodyPr/>
          <a:lstStyle/>
          <a:p>
            <a:pPr fontAlgn="auto">
              <a:spcBef>
                <a:spcPts val="0"/>
              </a:spcBef>
              <a:spcAft>
                <a:spcPts val="0"/>
              </a:spcAft>
              <a:defRPr/>
            </a:pPr>
            <a:endParaRPr lang="zh-CN" altLang="en-US" sz="1800" b="1" kern="0">
              <a:solidFill>
                <a:srgbClr val="000000"/>
              </a:solidFill>
              <a:ea typeface="+mn-ea"/>
            </a:endParaRPr>
          </a:p>
        </p:txBody>
      </p:sp>
      <p:sp>
        <p:nvSpPr>
          <p:cNvPr id="14" name="AutoShape 21">
            <a:extLst>
              <a:ext uri="{FF2B5EF4-FFF2-40B4-BE49-F238E27FC236}">
                <a16:creationId xmlns:a16="http://schemas.microsoft.com/office/drawing/2014/main" id="{F9DC03F1-4387-4645-92A6-26C4F9C50EAF}"/>
              </a:ext>
            </a:extLst>
          </p:cNvPr>
          <p:cNvSpPr>
            <a:spLocks noChangeArrowheads="1"/>
          </p:cNvSpPr>
          <p:nvPr/>
        </p:nvSpPr>
        <p:spPr bwMode="gray">
          <a:xfrm>
            <a:off x="504764" y="2558334"/>
            <a:ext cx="2037160" cy="321469"/>
          </a:xfrm>
          <a:prstGeom prst="bevel">
            <a:avLst>
              <a:gd name="adj" fmla="val 5903"/>
            </a:avLst>
          </a:prstGeom>
          <a:gradFill rotWithShape="1">
            <a:gsLst>
              <a:gs pos="0">
                <a:srgbClr val="EB6743"/>
              </a:gs>
              <a:gs pos="100000">
                <a:srgbClr val="EB6743">
                  <a:gamma/>
                  <a:tint val="57255"/>
                  <a:invGamma/>
                </a:srgbClr>
              </a:gs>
            </a:gsLst>
            <a:lin ang="18900000" scaled="1"/>
          </a:gradFill>
          <a:ln>
            <a:noFill/>
          </a:ln>
          <a:effectLst/>
        </p:spPr>
        <p:txBody>
          <a:bodyPr wrap="none" anchor="ctr"/>
          <a:lstStyle/>
          <a:p>
            <a:pPr fontAlgn="auto">
              <a:spcBef>
                <a:spcPts val="0"/>
              </a:spcBef>
              <a:spcAft>
                <a:spcPts val="0"/>
              </a:spcAft>
              <a:defRPr/>
            </a:pPr>
            <a:endParaRPr lang="zh-CN" altLang="en-US" sz="1800" b="1" kern="0">
              <a:solidFill>
                <a:schemeClr val="tx1"/>
              </a:solidFill>
              <a:ea typeface="+mn-ea"/>
            </a:endParaRPr>
          </a:p>
        </p:txBody>
      </p:sp>
      <p:sp>
        <p:nvSpPr>
          <p:cNvPr id="15" name="AutoShape 22">
            <a:extLst>
              <a:ext uri="{FF2B5EF4-FFF2-40B4-BE49-F238E27FC236}">
                <a16:creationId xmlns:a16="http://schemas.microsoft.com/office/drawing/2014/main" id="{064AE54A-F920-204B-B1C5-CE5238D4A45D}"/>
              </a:ext>
            </a:extLst>
          </p:cNvPr>
          <p:cNvSpPr>
            <a:spLocks noChangeArrowheads="1"/>
          </p:cNvSpPr>
          <p:nvPr/>
        </p:nvSpPr>
        <p:spPr bwMode="gray">
          <a:xfrm>
            <a:off x="2533589" y="2328542"/>
            <a:ext cx="2034779" cy="567929"/>
          </a:xfrm>
          <a:prstGeom prst="bevel">
            <a:avLst>
              <a:gd name="adj" fmla="val 3046"/>
            </a:avLst>
          </a:prstGeom>
          <a:gradFill rotWithShape="1">
            <a:gsLst>
              <a:gs pos="0">
                <a:srgbClr val="D3A911"/>
              </a:gs>
              <a:gs pos="100000">
                <a:srgbClr val="D3A911">
                  <a:gamma/>
                  <a:tint val="54118"/>
                  <a:invGamma/>
                </a:srgbClr>
              </a:gs>
            </a:gsLst>
            <a:lin ang="18900000" scaled="1"/>
          </a:gradFill>
          <a:ln>
            <a:noFill/>
          </a:ln>
          <a:effectLst/>
        </p:spPr>
        <p:txBody>
          <a:bodyPr wrap="none" anchor="ctr"/>
          <a:lstStyle/>
          <a:p>
            <a:pPr fontAlgn="auto">
              <a:spcBef>
                <a:spcPts val="0"/>
              </a:spcBef>
              <a:spcAft>
                <a:spcPts val="0"/>
              </a:spcAft>
              <a:defRPr/>
            </a:pPr>
            <a:endParaRPr lang="zh-CN" altLang="en-US" sz="1800" b="1" kern="0">
              <a:solidFill>
                <a:schemeClr val="tx1"/>
              </a:solidFill>
              <a:ea typeface="+mn-ea"/>
            </a:endParaRPr>
          </a:p>
        </p:txBody>
      </p:sp>
      <p:sp>
        <p:nvSpPr>
          <p:cNvPr id="16" name="AutoShape 23">
            <a:extLst>
              <a:ext uri="{FF2B5EF4-FFF2-40B4-BE49-F238E27FC236}">
                <a16:creationId xmlns:a16="http://schemas.microsoft.com/office/drawing/2014/main" id="{1212BFB5-9F80-3D46-8537-BE1E0CCC960F}"/>
              </a:ext>
            </a:extLst>
          </p:cNvPr>
          <p:cNvSpPr>
            <a:spLocks noChangeArrowheads="1"/>
          </p:cNvSpPr>
          <p:nvPr/>
        </p:nvSpPr>
        <p:spPr bwMode="gray">
          <a:xfrm>
            <a:off x="4600514" y="1934446"/>
            <a:ext cx="2035969" cy="962025"/>
          </a:xfrm>
          <a:prstGeom prst="bevel">
            <a:avLst>
              <a:gd name="adj" fmla="val 2481"/>
            </a:avLst>
          </a:prstGeom>
          <a:gradFill rotWithShape="1">
            <a:gsLst>
              <a:gs pos="0">
                <a:srgbClr val="38A3B2"/>
              </a:gs>
              <a:gs pos="100000">
                <a:srgbClr val="38A3B2">
                  <a:gamma/>
                  <a:tint val="63529"/>
                  <a:invGamma/>
                </a:srgbClr>
              </a:gs>
            </a:gsLst>
            <a:lin ang="18900000" scaled="1"/>
          </a:gradFill>
          <a:ln>
            <a:noFill/>
          </a:ln>
          <a:effectLst/>
        </p:spPr>
        <p:txBody>
          <a:bodyPr wrap="none" anchor="ctr"/>
          <a:lstStyle/>
          <a:p>
            <a:pPr fontAlgn="auto">
              <a:spcBef>
                <a:spcPts val="0"/>
              </a:spcBef>
              <a:spcAft>
                <a:spcPts val="0"/>
              </a:spcAft>
              <a:defRPr/>
            </a:pPr>
            <a:endParaRPr lang="zh-CN" altLang="en-US" sz="1800" b="1" kern="0">
              <a:solidFill>
                <a:schemeClr val="tx1"/>
              </a:solidFill>
              <a:ea typeface="+mn-ea"/>
            </a:endParaRPr>
          </a:p>
        </p:txBody>
      </p:sp>
      <p:sp>
        <p:nvSpPr>
          <p:cNvPr id="17" name="Rectangle 24">
            <a:extLst>
              <a:ext uri="{FF2B5EF4-FFF2-40B4-BE49-F238E27FC236}">
                <a16:creationId xmlns:a16="http://schemas.microsoft.com/office/drawing/2014/main" id="{C1DC7A04-26E7-8F48-957D-2A2519342733}"/>
              </a:ext>
            </a:extLst>
          </p:cNvPr>
          <p:cNvSpPr>
            <a:spLocks noChangeArrowheads="1"/>
          </p:cNvSpPr>
          <p:nvPr/>
        </p:nvSpPr>
        <p:spPr bwMode="black">
          <a:xfrm>
            <a:off x="504764" y="1279603"/>
            <a:ext cx="2064544" cy="13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30000"/>
              </a:lnSpc>
            </a:pPr>
            <a:r>
              <a:rPr lang="en-US" altLang="zh-CN" sz="1050" dirty="0">
                <a:solidFill>
                  <a:srgbClr val="000000"/>
                </a:solidFill>
                <a:latin typeface="Calibri" panose="020F0502020204030204" pitchFamily="34" charset="0"/>
                <a:cs typeface="Arial" panose="020B0604020202090204" pitchFamily="34" charset="0"/>
              </a:rPr>
              <a:t>1980</a:t>
            </a:r>
            <a:r>
              <a:rPr lang="zh-CN" altLang="en-US" sz="1050" dirty="0">
                <a:solidFill>
                  <a:srgbClr val="000000"/>
                </a:solidFill>
                <a:latin typeface="Calibri" panose="020F0502020204030204" pitchFamily="34" charset="0"/>
                <a:cs typeface="Arial" panose="020B0604020202090204" pitchFamily="34" charset="0"/>
              </a:rPr>
              <a:t>年：美国社会思想家托夫勒在</a:t>
            </a:r>
            <a:r>
              <a:rPr lang="en-US" altLang="zh-CN" sz="1050" dirty="0">
                <a:solidFill>
                  <a:srgbClr val="000000"/>
                </a:solidFill>
                <a:latin typeface="Calibri" panose="020F0502020204030204" pitchFamily="34" charset="0"/>
                <a:cs typeface="Arial" panose="020B0604020202090204" pitchFamily="34" charset="0"/>
              </a:rPr>
              <a:t>《</a:t>
            </a:r>
            <a:r>
              <a:rPr lang="zh-CN" altLang="en-US" sz="1050" dirty="0">
                <a:solidFill>
                  <a:srgbClr val="000000"/>
                </a:solidFill>
                <a:latin typeface="Calibri" panose="020F0502020204030204" pitchFamily="34" charset="0"/>
                <a:cs typeface="Arial" panose="020B0604020202090204" pitchFamily="34" charset="0"/>
              </a:rPr>
              <a:t>第三次浪潮</a:t>
            </a:r>
            <a:r>
              <a:rPr lang="en-US" altLang="zh-CN" sz="1050" dirty="0">
                <a:solidFill>
                  <a:srgbClr val="000000"/>
                </a:solidFill>
                <a:latin typeface="Calibri" panose="020F0502020204030204" pitchFamily="34" charset="0"/>
                <a:cs typeface="Arial" panose="020B0604020202090204" pitchFamily="34" charset="0"/>
              </a:rPr>
              <a:t>》</a:t>
            </a:r>
            <a:r>
              <a:rPr lang="zh-CN" altLang="en-US" sz="1050" dirty="0">
                <a:solidFill>
                  <a:srgbClr val="000000"/>
                </a:solidFill>
                <a:latin typeface="Calibri" panose="020F0502020204030204" pitchFamily="34" charset="0"/>
                <a:cs typeface="Arial" panose="020B0604020202090204" pitchFamily="34" charset="0"/>
              </a:rPr>
              <a:t>中提出，大数据才是第三次浪潮的华彩乐章；</a:t>
            </a:r>
            <a:endParaRPr lang="en-US" altLang="zh-CN" sz="1050" dirty="0">
              <a:solidFill>
                <a:srgbClr val="000000"/>
              </a:solidFill>
              <a:latin typeface="Calibri" panose="020F0502020204030204" pitchFamily="34" charset="0"/>
              <a:cs typeface="Arial" panose="020B0604020202090204" pitchFamily="34" charset="0"/>
            </a:endParaRPr>
          </a:p>
          <a:p>
            <a:pPr eaLnBrk="1" hangingPunct="1">
              <a:lnSpc>
                <a:spcPct val="130000"/>
              </a:lnSpc>
            </a:pPr>
            <a:endParaRPr lang="zh-CN" altLang="en-US" sz="1050" dirty="0">
              <a:solidFill>
                <a:srgbClr val="000000"/>
              </a:solidFill>
              <a:latin typeface="Calibri" panose="020F0502020204030204" pitchFamily="34" charset="0"/>
              <a:cs typeface="Arial" panose="020B0604020202090204" pitchFamily="34" charset="0"/>
            </a:endParaRPr>
          </a:p>
          <a:p>
            <a:pPr eaLnBrk="1" hangingPunct="1">
              <a:lnSpc>
                <a:spcPct val="130000"/>
              </a:lnSpc>
            </a:pPr>
            <a:r>
              <a:rPr lang="en-US" altLang="zh-CN" sz="1050" dirty="0">
                <a:solidFill>
                  <a:srgbClr val="000000"/>
                </a:solidFill>
                <a:latin typeface="Calibri" panose="020F0502020204030204" pitchFamily="34" charset="0"/>
                <a:cs typeface="Arial" panose="020B0604020202090204" pitchFamily="34" charset="0"/>
              </a:rPr>
              <a:t>1990’s</a:t>
            </a:r>
            <a:r>
              <a:rPr lang="zh-CN" altLang="en-US" sz="1050" dirty="0">
                <a:solidFill>
                  <a:srgbClr val="000000"/>
                </a:solidFill>
                <a:latin typeface="Calibri" panose="020F0502020204030204" pitchFamily="34" charset="0"/>
                <a:cs typeface="Arial" panose="020B0604020202090204" pitchFamily="34" charset="0"/>
              </a:rPr>
              <a:t>：数据仓库之父</a:t>
            </a:r>
            <a:r>
              <a:rPr lang="en-US" altLang="zh-CN" sz="1050" dirty="0">
                <a:solidFill>
                  <a:srgbClr val="000000"/>
                </a:solidFill>
                <a:latin typeface="Calibri" panose="020F0502020204030204" pitchFamily="34" charset="0"/>
                <a:cs typeface="Arial" panose="020B0604020202090204" pitchFamily="34" charset="0"/>
              </a:rPr>
              <a:t>Bill </a:t>
            </a:r>
            <a:r>
              <a:rPr lang="en-US" altLang="zh-CN" sz="1050" dirty="0" err="1">
                <a:solidFill>
                  <a:srgbClr val="000000"/>
                </a:solidFill>
                <a:latin typeface="Calibri" panose="020F0502020204030204" pitchFamily="34" charset="0"/>
                <a:cs typeface="Arial" panose="020B0604020202090204" pitchFamily="34" charset="0"/>
              </a:rPr>
              <a:t>Inmon</a:t>
            </a:r>
            <a:r>
              <a:rPr lang="zh-CN" altLang="en-US" sz="1050" dirty="0">
                <a:solidFill>
                  <a:srgbClr val="000000"/>
                </a:solidFill>
                <a:latin typeface="Calibri" panose="020F0502020204030204" pitchFamily="34" charset="0"/>
                <a:cs typeface="Arial" panose="020B0604020202090204" pitchFamily="34" charset="0"/>
              </a:rPr>
              <a:t>反复提及</a:t>
            </a:r>
            <a:r>
              <a:rPr lang="en-US" altLang="zh-CN" sz="1050" dirty="0">
                <a:solidFill>
                  <a:srgbClr val="000000"/>
                </a:solidFill>
                <a:latin typeface="Calibri" panose="020F0502020204030204" pitchFamily="34" charset="0"/>
                <a:cs typeface="Arial" panose="020B0604020202090204" pitchFamily="34" charset="0"/>
              </a:rPr>
              <a:t>Big Data</a:t>
            </a:r>
          </a:p>
        </p:txBody>
      </p:sp>
      <p:sp>
        <p:nvSpPr>
          <p:cNvPr id="18" name="Rectangle 25">
            <a:extLst>
              <a:ext uri="{FF2B5EF4-FFF2-40B4-BE49-F238E27FC236}">
                <a16:creationId xmlns:a16="http://schemas.microsoft.com/office/drawing/2014/main" id="{CB198586-E701-8247-9C56-B8084CC5F514}"/>
              </a:ext>
            </a:extLst>
          </p:cNvPr>
          <p:cNvSpPr>
            <a:spLocks noChangeArrowheads="1"/>
          </p:cNvSpPr>
          <p:nvPr/>
        </p:nvSpPr>
        <p:spPr bwMode="black">
          <a:xfrm>
            <a:off x="2581214" y="1074815"/>
            <a:ext cx="1982391" cy="127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50000"/>
              </a:lnSpc>
            </a:pPr>
            <a:r>
              <a:rPr lang="en-US" altLang="zh-CN" sz="1050" dirty="0">
                <a:solidFill>
                  <a:srgbClr val="000000"/>
                </a:solidFill>
                <a:latin typeface="Calibri" panose="020F0502020204030204" pitchFamily="34" charset="0"/>
                <a:cs typeface="Arial" panose="020B0604020202090204" pitchFamily="34" charset="0"/>
              </a:rPr>
              <a:t>2004</a:t>
            </a:r>
            <a:r>
              <a:rPr lang="zh-CN" altLang="en-US" sz="1050" dirty="0">
                <a:solidFill>
                  <a:srgbClr val="000000"/>
                </a:solidFill>
                <a:latin typeface="Calibri" panose="020F0502020204030204" pitchFamily="34" charset="0"/>
                <a:cs typeface="Arial" panose="020B0604020202090204" pitchFamily="34" charset="0"/>
              </a:rPr>
              <a:t>年：沃尔玛把蛋挞和飓风用品放在一起增加销量</a:t>
            </a:r>
            <a:endParaRPr lang="en-US" altLang="zh-CN" sz="1050" dirty="0">
              <a:solidFill>
                <a:srgbClr val="000000"/>
              </a:solidFill>
              <a:latin typeface="Calibri" panose="020F0502020204030204" pitchFamily="34" charset="0"/>
              <a:cs typeface="Arial" panose="020B0604020202090204" pitchFamily="34" charset="0"/>
            </a:endParaRPr>
          </a:p>
          <a:p>
            <a:pPr eaLnBrk="1" hangingPunct="1">
              <a:lnSpc>
                <a:spcPct val="150000"/>
              </a:lnSpc>
            </a:pPr>
            <a:endParaRPr lang="zh-CN" altLang="en-US" sz="1050" dirty="0">
              <a:solidFill>
                <a:srgbClr val="000000"/>
              </a:solidFill>
              <a:latin typeface="Calibri" panose="020F0502020204030204" pitchFamily="34" charset="0"/>
              <a:cs typeface="Arial" panose="020B0604020202090204" pitchFamily="34" charset="0"/>
            </a:endParaRPr>
          </a:p>
          <a:p>
            <a:pPr eaLnBrk="1" hangingPunct="1">
              <a:lnSpc>
                <a:spcPct val="150000"/>
              </a:lnSpc>
            </a:pPr>
            <a:r>
              <a:rPr lang="en-US" altLang="zh-CN" sz="1050" dirty="0">
                <a:solidFill>
                  <a:srgbClr val="000000"/>
                </a:solidFill>
                <a:latin typeface="Calibri" panose="020F0502020204030204" pitchFamily="34" charset="0"/>
                <a:cs typeface="Arial" panose="020B0604020202090204" pitchFamily="34" charset="0"/>
              </a:rPr>
              <a:t>2008</a:t>
            </a:r>
            <a:r>
              <a:rPr lang="zh-CN" altLang="en-US" sz="1050" dirty="0">
                <a:solidFill>
                  <a:srgbClr val="000000"/>
                </a:solidFill>
                <a:latin typeface="Calibri" panose="020F0502020204030204" pitchFamily="34" charset="0"/>
                <a:cs typeface="Arial" panose="020B0604020202090204" pitchFamily="34" charset="0"/>
              </a:rPr>
              <a:t>年：马云“冬天的使命”，预测经济危机</a:t>
            </a:r>
          </a:p>
        </p:txBody>
      </p:sp>
      <p:sp>
        <p:nvSpPr>
          <p:cNvPr id="19" name="Rectangle 26">
            <a:extLst>
              <a:ext uri="{FF2B5EF4-FFF2-40B4-BE49-F238E27FC236}">
                <a16:creationId xmlns:a16="http://schemas.microsoft.com/office/drawing/2014/main" id="{BF687E7D-6EC0-CB4E-B9A8-382DE4936818}"/>
              </a:ext>
            </a:extLst>
          </p:cNvPr>
          <p:cNvSpPr>
            <a:spLocks noChangeArrowheads="1"/>
          </p:cNvSpPr>
          <p:nvPr/>
        </p:nvSpPr>
        <p:spPr bwMode="black">
          <a:xfrm>
            <a:off x="4619564" y="979565"/>
            <a:ext cx="2071688" cy="91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30000"/>
              </a:lnSpc>
            </a:pPr>
            <a:r>
              <a:rPr lang="en-US" altLang="zh-CN" sz="1050">
                <a:solidFill>
                  <a:srgbClr val="000000"/>
                </a:solidFill>
                <a:latin typeface="Calibri" panose="020F0502020204030204" pitchFamily="34" charset="0"/>
                <a:cs typeface="Arial" panose="020B0604020202090204" pitchFamily="34" charset="0"/>
              </a:rPr>
              <a:t>2011</a:t>
            </a:r>
            <a:r>
              <a:rPr lang="zh-CN" altLang="en-US" sz="1050">
                <a:solidFill>
                  <a:srgbClr val="000000"/>
                </a:solidFill>
                <a:latin typeface="Calibri" panose="020F0502020204030204" pitchFamily="34" charset="0"/>
                <a:cs typeface="Arial" panose="020B0604020202090204" pitchFamily="34" charset="0"/>
              </a:rPr>
              <a:t>年：麦肯锡全球研究院发布</a:t>
            </a:r>
            <a:r>
              <a:rPr lang="en-US" altLang="zh-CN" sz="1050">
                <a:solidFill>
                  <a:srgbClr val="000000"/>
                </a:solidFill>
                <a:latin typeface="Calibri" panose="020F0502020204030204" pitchFamily="34" charset="0"/>
                <a:cs typeface="Arial" panose="020B0604020202090204" pitchFamily="34" charset="0"/>
              </a:rPr>
              <a:t>《</a:t>
            </a:r>
            <a:r>
              <a:rPr lang="zh-CN" altLang="en-US" sz="1050">
                <a:solidFill>
                  <a:srgbClr val="000000"/>
                </a:solidFill>
                <a:latin typeface="Calibri" panose="020F0502020204030204" pitchFamily="34" charset="0"/>
                <a:cs typeface="Arial" panose="020B0604020202090204" pitchFamily="34" charset="0"/>
              </a:rPr>
              <a:t>大数据：创新、竞争和生产力的下一个前沿</a:t>
            </a:r>
            <a:r>
              <a:rPr lang="en-US" altLang="zh-CN" sz="1050">
                <a:solidFill>
                  <a:srgbClr val="000000"/>
                </a:solidFill>
                <a:latin typeface="Calibri" panose="020F0502020204030204" pitchFamily="34" charset="0"/>
                <a:cs typeface="Arial" panose="020B0604020202090204" pitchFamily="34" charset="0"/>
              </a:rPr>
              <a:t>》</a:t>
            </a:r>
            <a:r>
              <a:rPr lang="zh-CN" altLang="en-US" sz="1050">
                <a:solidFill>
                  <a:srgbClr val="000000"/>
                </a:solidFill>
                <a:latin typeface="Calibri" panose="020F0502020204030204" pitchFamily="34" charset="0"/>
                <a:cs typeface="Arial" panose="020B0604020202090204" pitchFamily="34" charset="0"/>
              </a:rPr>
              <a:t>的研究报告，引爆大数据时代 </a:t>
            </a:r>
            <a:endParaRPr lang="en-US" altLang="zh-CN" sz="1050">
              <a:solidFill>
                <a:srgbClr val="000000"/>
              </a:solidFill>
              <a:latin typeface="Calibri" panose="020F0502020204030204" pitchFamily="34" charset="0"/>
              <a:cs typeface="Arial" panose="020B0604020202090204" pitchFamily="34" charset="0"/>
            </a:endParaRPr>
          </a:p>
        </p:txBody>
      </p:sp>
      <p:sp>
        <p:nvSpPr>
          <p:cNvPr id="20" name="Text Box 27">
            <a:extLst>
              <a:ext uri="{FF2B5EF4-FFF2-40B4-BE49-F238E27FC236}">
                <a16:creationId xmlns:a16="http://schemas.microsoft.com/office/drawing/2014/main" id="{906BDD75-59D7-2D42-827E-4EC212F08315}"/>
              </a:ext>
            </a:extLst>
          </p:cNvPr>
          <p:cNvSpPr txBox="1">
            <a:spLocks noChangeArrowheads="1"/>
          </p:cNvSpPr>
          <p:nvPr/>
        </p:nvSpPr>
        <p:spPr bwMode="black">
          <a:xfrm>
            <a:off x="666689" y="2559524"/>
            <a:ext cx="1585913" cy="323165"/>
          </a:xfrm>
          <a:prstGeom prst="rect">
            <a:avLst/>
          </a:prstGeom>
          <a:noFill/>
          <a:ln>
            <a:noFill/>
          </a:ln>
          <a:effectLst/>
        </p:spPr>
        <p:txBody>
          <a:bodyPr>
            <a:spAutoFit/>
          </a:bodyPr>
          <a:lstStyle/>
          <a:p>
            <a:pPr algn="ctr">
              <a:spcBef>
                <a:spcPct val="50000"/>
              </a:spcBef>
              <a:defRPr/>
            </a:pPr>
            <a:r>
              <a:rPr lang="zh-CN" altLang="en-US" sz="1500" b="1" dirty="0">
                <a:solidFill>
                  <a:schemeClr val="tx1"/>
                </a:solidFill>
                <a:effectLst>
                  <a:outerShdw blurRad="38100" dist="38100" dir="2700000" algn="tl">
                    <a:srgbClr val="C0C0C0"/>
                  </a:outerShdw>
                </a:effectLst>
                <a:latin typeface="Calibri" panose="020F0502020204030204" pitchFamily="34" charset="0"/>
                <a:cs typeface="Arial" panose="020B0604020202090204" pitchFamily="34" charset="0"/>
              </a:rPr>
              <a:t>萌芽期</a:t>
            </a:r>
            <a:endParaRPr lang="en-US" altLang="zh-CN" sz="1500" b="1" dirty="0">
              <a:solidFill>
                <a:schemeClr val="tx1"/>
              </a:solidFill>
              <a:effectLst>
                <a:outerShdw blurRad="38100" dist="38100" dir="2700000" algn="tl">
                  <a:srgbClr val="C0C0C0"/>
                </a:outerShdw>
              </a:effectLst>
              <a:latin typeface="Calibri" panose="020F0502020204030204" pitchFamily="34" charset="0"/>
              <a:cs typeface="Arial" panose="020B0604020202090204" pitchFamily="34" charset="0"/>
            </a:endParaRPr>
          </a:p>
        </p:txBody>
      </p:sp>
      <p:sp>
        <p:nvSpPr>
          <p:cNvPr id="21" name="Text Box 32">
            <a:extLst>
              <a:ext uri="{FF2B5EF4-FFF2-40B4-BE49-F238E27FC236}">
                <a16:creationId xmlns:a16="http://schemas.microsoft.com/office/drawing/2014/main" id="{2D60CA48-12FE-AF46-908F-8A5D384409F4}"/>
              </a:ext>
            </a:extLst>
          </p:cNvPr>
          <p:cNvSpPr txBox="1">
            <a:spLocks noChangeArrowheads="1"/>
          </p:cNvSpPr>
          <p:nvPr/>
        </p:nvSpPr>
        <p:spPr bwMode="black">
          <a:xfrm>
            <a:off x="2782430" y="2463084"/>
            <a:ext cx="1585913" cy="323165"/>
          </a:xfrm>
          <a:prstGeom prst="rect">
            <a:avLst/>
          </a:prstGeom>
          <a:noFill/>
          <a:ln>
            <a:noFill/>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pPr>
            <a:r>
              <a:rPr lang="zh-CN" altLang="en-US" sz="1500" b="1">
                <a:effectLst>
                  <a:outerShdw blurRad="38100" dist="38100" dir="2700000" algn="tl">
                    <a:srgbClr val="C0C0C0"/>
                  </a:outerShdw>
                </a:effectLst>
                <a:latin typeface="Calibri" panose="020F0502020204030204" pitchFamily="34" charset="0"/>
                <a:cs typeface="Arial" panose="020B0604020202090204" pitchFamily="34" charset="0"/>
              </a:rPr>
              <a:t>成长期</a:t>
            </a:r>
            <a:endParaRPr lang="en-US" altLang="zh-CN" sz="1500" b="1">
              <a:effectLst>
                <a:outerShdw blurRad="38100" dist="38100" dir="2700000" algn="tl">
                  <a:srgbClr val="C0C0C0"/>
                </a:outerShdw>
              </a:effectLst>
              <a:latin typeface="Calibri" panose="020F0502020204030204" pitchFamily="34" charset="0"/>
              <a:cs typeface="Arial" panose="020B0604020202090204" pitchFamily="34" charset="0"/>
            </a:endParaRPr>
          </a:p>
        </p:txBody>
      </p:sp>
      <p:sp>
        <p:nvSpPr>
          <p:cNvPr id="22" name="Text Box 33">
            <a:extLst>
              <a:ext uri="{FF2B5EF4-FFF2-40B4-BE49-F238E27FC236}">
                <a16:creationId xmlns:a16="http://schemas.microsoft.com/office/drawing/2014/main" id="{97CF1B4B-1320-6447-B9BC-25EEDB63E666}"/>
              </a:ext>
            </a:extLst>
          </p:cNvPr>
          <p:cNvSpPr txBox="1">
            <a:spLocks noChangeArrowheads="1"/>
          </p:cNvSpPr>
          <p:nvPr/>
        </p:nvSpPr>
        <p:spPr bwMode="black">
          <a:xfrm>
            <a:off x="4835067" y="2274965"/>
            <a:ext cx="1585913" cy="323165"/>
          </a:xfrm>
          <a:prstGeom prst="rect">
            <a:avLst/>
          </a:prstGeom>
          <a:noFill/>
          <a:ln>
            <a:noFill/>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pPr>
            <a:r>
              <a:rPr lang="zh-CN" altLang="en-US" sz="1500" b="1">
                <a:effectLst>
                  <a:outerShdw blurRad="38100" dist="38100" dir="2700000" algn="tl">
                    <a:srgbClr val="C0C0C0"/>
                  </a:outerShdw>
                </a:effectLst>
                <a:latin typeface="Calibri" panose="020F0502020204030204" pitchFamily="34" charset="0"/>
                <a:cs typeface="Arial" panose="020B0604020202090204" pitchFamily="34" charset="0"/>
              </a:rPr>
              <a:t>爆发期</a:t>
            </a:r>
            <a:endParaRPr lang="en-US" altLang="zh-CN" sz="1500" b="1">
              <a:effectLst>
                <a:outerShdw blurRad="38100" dist="38100" dir="2700000" algn="tl">
                  <a:srgbClr val="C0C0C0"/>
                </a:outerShdw>
              </a:effectLst>
              <a:latin typeface="Calibri" panose="020F0502020204030204" pitchFamily="34" charset="0"/>
              <a:cs typeface="Arial" panose="020B0604020202090204" pitchFamily="34" charset="0"/>
            </a:endParaRPr>
          </a:p>
        </p:txBody>
      </p:sp>
      <p:sp>
        <p:nvSpPr>
          <p:cNvPr id="23" name="TextBox 1">
            <a:extLst>
              <a:ext uri="{FF2B5EF4-FFF2-40B4-BE49-F238E27FC236}">
                <a16:creationId xmlns:a16="http://schemas.microsoft.com/office/drawing/2014/main" id="{D02653E2-6D8A-2643-ACA7-C5F1EE193F14}"/>
              </a:ext>
            </a:extLst>
          </p:cNvPr>
          <p:cNvSpPr txBox="1">
            <a:spLocks noChangeArrowheads="1"/>
          </p:cNvSpPr>
          <p:nvPr/>
        </p:nvSpPr>
        <p:spPr bwMode="auto">
          <a:xfrm>
            <a:off x="2619314" y="4016848"/>
            <a:ext cx="1927622" cy="28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30000"/>
              </a:lnSpc>
            </a:pPr>
            <a:r>
              <a:rPr lang="zh-CN" altLang="en-US" sz="1050">
                <a:solidFill>
                  <a:srgbClr val="000000"/>
                </a:solidFill>
                <a:latin typeface="Calibri" panose="020F0502020204030204" pitchFamily="34" charset="0"/>
                <a:cs typeface="Arial" panose="020B0604020202090204" pitchFamily="34" charset="0"/>
              </a:rPr>
              <a:t>互联网、电子商务的发展驱动</a:t>
            </a:r>
          </a:p>
        </p:txBody>
      </p:sp>
      <p:sp>
        <p:nvSpPr>
          <p:cNvPr id="24" name="TextBox 4">
            <a:extLst>
              <a:ext uri="{FF2B5EF4-FFF2-40B4-BE49-F238E27FC236}">
                <a16:creationId xmlns:a16="http://schemas.microsoft.com/office/drawing/2014/main" id="{DC6ADFA1-2702-A348-8228-BBF77D996FD9}"/>
              </a:ext>
            </a:extLst>
          </p:cNvPr>
          <p:cNvSpPr txBox="1">
            <a:spLocks noChangeArrowheads="1"/>
          </p:cNvSpPr>
          <p:nvPr/>
        </p:nvSpPr>
        <p:spPr bwMode="auto">
          <a:xfrm>
            <a:off x="4585037" y="3951095"/>
            <a:ext cx="2103956" cy="79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50000"/>
              </a:lnSpc>
              <a:buFont typeface="Wingdings" panose="05000000000000000000" pitchFamily="2" charset="2"/>
              <a:buChar char="Ø"/>
            </a:pPr>
            <a:r>
              <a:rPr lang="zh-CN" altLang="zh-CN" sz="1050" dirty="0">
                <a:solidFill>
                  <a:srgbClr val="000000"/>
                </a:solidFill>
                <a:latin typeface="Calibri" panose="020F0502020204030204" pitchFamily="34" charset="0"/>
                <a:cs typeface="Arial" panose="020B0604020202090204" pitchFamily="34" charset="0"/>
              </a:rPr>
              <a:t>数据的积累达到了一定量级；</a:t>
            </a:r>
            <a:endParaRPr lang="en-US" altLang="zh-CN" sz="1050" dirty="0">
              <a:solidFill>
                <a:srgbClr val="000000"/>
              </a:solidFill>
              <a:latin typeface="Calibri" panose="020F0502020204030204" pitchFamily="34" charset="0"/>
              <a:cs typeface="Arial" panose="020B0604020202090204" pitchFamily="34" charset="0"/>
            </a:endParaRPr>
          </a:p>
          <a:p>
            <a:pPr eaLnBrk="1" hangingPunct="1">
              <a:lnSpc>
                <a:spcPct val="150000"/>
              </a:lnSpc>
              <a:buFont typeface="Wingdings" panose="05000000000000000000" pitchFamily="2" charset="2"/>
              <a:buChar char="Ø"/>
            </a:pPr>
            <a:r>
              <a:rPr lang="zh-CN" altLang="zh-CN" sz="1050" dirty="0">
                <a:solidFill>
                  <a:srgbClr val="000000"/>
                </a:solidFill>
                <a:latin typeface="Calibri" panose="020F0502020204030204" pitchFamily="34" charset="0"/>
                <a:cs typeface="Arial" panose="020B0604020202090204" pitchFamily="34" charset="0"/>
              </a:rPr>
              <a:t>数据的价值逐步显现；</a:t>
            </a:r>
            <a:endParaRPr lang="en-US" altLang="zh-CN" sz="1050" dirty="0">
              <a:solidFill>
                <a:srgbClr val="000000"/>
              </a:solidFill>
              <a:latin typeface="Calibri" panose="020F0502020204030204" pitchFamily="34" charset="0"/>
              <a:cs typeface="Arial" panose="020B0604020202090204" pitchFamily="34" charset="0"/>
            </a:endParaRPr>
          </a:p>
          <a:p>
            <a:pPr eaLnBrk="1" hangingPunct="1">
              <a:lnSpc>
                <a:spcPct val="150000"/>
              </a:lnSpc>
              <a:buFont typeface="Wingdings" panose="05000000000000000000" pitchFamily="2" charset="2"/>
              <a:buChar char="Ø"/>
            </a:pPr>
            <a:r>
              <a:rPr lang="zh-CN" altLang="zh-CN" sz="1050" dirty="0">
                <a:solidFill>
                  <a:srgbClr val="000000"/>
                </a:solidFill>
                <a:latin typeface="Calibri" panose="020F0502020204030204" pitchFamily="34" charset="0"/>
                <a:cs typeface="Arial" panose="020B0604020202090204" pitchFamily="34" charset="0"/>
              </a:rPr>
              <a:t>处理数据的技术</a:t>
            </a:r>
            <a:r>
              <a:rPr lang="zh-CN" altLang="en-US" sz="1050" dirty="0">
                <a:solidFill>
                  <a:srgbClr val="000000"/>
                </a:solidFill>
                <a:latin typeface="Calibri" panose="020F0502020204030204" pitchFamily="34" charset="0"/>
                <a:cs typeface="Arial" panose="020B0604020202090204" pitchFamily="34" charset="0"/>
              </a:rPr>
              <a:t>发展</a:t>
            </a:r>
          </a:p>
        </p:txBody>
      </p:sp>
      <p:sp>
        <p:nvSpPr>
          <p:cNvPr id="25" name="矩形 24">
            <a:extLst>
              <a:ext uri="{FF2B5EF4-FFF2-40B4-BE49-F238E27FC236}">
                <a16:creationId xmlns:a16="http://schemas.microsoft.com/office/drawing/2014/main" id="{13E6A482-7697-2248-9B40-98FDD9134550}"/>
              </a:ext>
            </a:extLst>
          </p:cNvPr>
          <p:cNvSpPr/>
          <p:nvPr/>
        </p:nvSpPr>
        <p:spPr bwMode="auto">
          <a:xfrm>
            <a:off x="102333" y="1465339"/>
            <a:ext cx="325041" cy="1414464"/>
          </a:xfrm>
          <a:prstGeom prst="rect">
            <a:avLst/>
          </a:prstGeom>
          <a:solidFill>
            <a:schemeClr val="bg1">
              <a:lumMod val="65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1800" dirty="0">
                <a:latin typeface="华文细黑" panose="02010600040101010101" pitchFamily="2" charset="-122"/>
                <a:ea typeface="华文细黑" panose="02010600040101010101" pitchFamily="2" charset="-122"/>
              </a:rPr>
              <a:t>发展大事记</a:t>
            </a:r>
          </a:p>
        </p:txBody>
      </p:sp>
      <p:sp>
        <p:nvSpPr>
          <p:cNvPr id="26" name="矩形 25">
            <a:extLst>
              <a:ext uri="{FF2B5EF4-FFF2-40B4-BE49-F238E27FC236}">
                <a16:creationId xmlns:a16="http://schemas.microsoft.com/office/drawing/2014/main" id="{4BF9B33B-82D1-A445-819F-9098DECD29A5}"/>
              </a:ext>
            </a:extLst>
          </p:cNvPr>
          <p:cNvSpPr/>
          <p:nvPr/>
        </p:nvSpPr>
        <p:spPr bwMode="auto">
          <a:xfrm>
            <a:off x="102333" y="3927552"/>
            <a:ext cx="325041" cy="1092470"/>
          </a:xfrm>
          <a:prstGeom prst="rect">
            <a:avLst/>
          </a:prstGeom>
          <a:solidFill>
            <a:schemeClr val="bg1">
              <a:lumMod val="65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1800" dirty="0">
                <a:latin typeface="华文细黑" panose="02010600040101010101" pitchFamily="2" charset="-122"/>
                <a:ea typeface="华文细黑" panose="02010600040101010101" pitchFamily="2" charset="-122"/>
              </a:rPr>
              <a:t>驱动因素</a:t>
            </a:r>
          </a:p>
        </p:txBody>
      </p:sp>
      <p:sp>
        <p:nvSpPr>
          <p:cNvPr id="27" name="TextBox 35842">
            <a:extLst>
              <a:ext uri="{FF2B5EF4-FFF2-40B4-BE49-F238E27FC236}">
                <a16:creationId xmlns:a16="http://schemas.microsoft.com/office/drawing/2014/main" id="{086F91F0-EB0D-C44D-A69E-7842A67A209B}"/>
              </a:ext>
            </a:extLst>
          </p:cNvPr>
          <p:cNvSpPr txBox="1">
            <a:spLocks noChangeArrowheads="1"/>
          </p:cNvSpPr>
          <p:nvPr/>
        </p:nvSpPr>
        <p:spPr bwMode="auto">
          <a:xfrm>
            <a:off x="5124389" y="3031011"/>
            <a:ext cx="1371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1050"/>
              <a:t>大数据搜索量变化图</a:t>
            </a:r>
          </a:p>
        </p:txBody>
      </p:sp>
      <p:sp>
        <p:nvSpPr>
          <p:cNvPr id="28" name="矩形 27">
            <a:extLst>
              <a:ext uri="{FF2B5EF4-FFF2-40B4-BE49-F238E27FC236}">
                <a16:creationId xmlns:a16="http://schemas.microsoft.com/office/drawing/2014/main" id="{5CB89792-7D19-AC43-817B-7FC5347F49D1}"/>
              </a:ext>
            </a:extLst>
          </p:cNvPr>
          <p:cNvSpPr/>
          <p:nvPr/>
        </p:nvSpPr>
        <p:spPr>
          <a:xfrm>
            <a:off x="1935181" y="527397"/>
            <a:ext cx="2339102" cy="461665"/>
          </a:xfrm>
          <a:prstGeom prst="rect">
            <a:avLst/>
          </a:prstGeom>
        </p:spPr>
        <p:txBody>
          <a:bodyPr wrap="none">
            <a:spAutoFit/>
          </a:bodyPr>
          <a:lstStyle/>
          <a:p>
            <a:r>
              <a:rPr kumimoji="1" lang="zh-CN" altLang="en-US" b="1" dirty="0">
                <a:solidFill>
                  <a:srgbClr val="FF0000"/>
                </a:solidFill>
                <a:latin typeface="SimHei" panose="02010609060101010101" pitchFamily="49" charset="-122"/>
                <a:ea typeface="SimHei" panose="02010609060101010101" pitchFamily="49" charset="-122"/>
              </a:rPr>
              <a:t>大数据发展历史</a:t>
            </a:r>
            <a:endParaRPr lang="zh-CN" altLang="en-US" b="1" dirty="0">
              <a:solidFill>
                <a:srgbClr val="FF00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976889322"/>
      </p:ext>
    </p:extLst>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7603C-2D45-A941-8115-BE8F60C2E929}"/>
              </a:ext>
            </a:extLst>
          </p:cNvPr>
          <p:cNvSpPr>
            <a:spLocks noGrp="1"/>
          </p:cNvSpPr>
          <p:nvPr>
            <p:ph type="title"/>
          </p:nvPr>
        </p:nvSpPr>
        <p:spPr/>
        <p:txBody>
          <a:bodyPr/>
          <a:lstStyle/>
          <a:p>
            <a:r>
              <a:rPr kumimoji="1" lang="zh-CN" altLang="en-US" dirty="0"/>
              <a:t>什么是大数据？</a:t>
            </a:r>
          </a:p>
        </p:txBody>
      </p:sp>
      <p:pic>
        <p:nvPicPr>
          <p:cNvPr id="4" name="图片 3">
            <a:extLst>
              <a:ext uri="{FF2B5EF4-FFF2-40B4-BE49-F238E27FC236}">
                <a16:creationId xmlns:a16="http://schemas.microsoft.com/office/drawing/2014/main" id="{AE273875-AA62-6746-A7A6-870403E2F33F}"/>
              </a:ext>
            </a:extLst>
          </p:cNvPr>
          <p:cNvPicPr>
            <a:picLocks noChangeAspect="1"/>
          </p:cNvPicPr>
          <p:nvPr/>
        </p:nvPicPr>
        <p:blipFill>
          <a:blip r:embed="rId2"/>
          <a:stretch>
            <a:fillRect/>
          </a:stretch>
        </p:blipFill>
        <p:spPr>
          <a:xfrm>
            <a:off x="209945" y="916481"/>
            <a:ext cx="2510421" cy="1596132"/>
          </a:xfrm>
          <a:prstGeom prst="rect">
            <a:avLst/>
          </a:prstGeom>
        </p:spPr>
      </p:pic>
      <p:pic>
        <p:nvPicPr>
          <p:cNvPr id="5" name="图片 4">
            <a:extLst>
              <a:ext uri="{FF2B5EF4-FFF2-40B4-BE49-F238E27FC236}">
                <a16:creationId xmlns:a16="http://schemas.microsoft.com/office/drawing/2014/main" id="{FBD9C346-66DF-2E42-97A3-699BF7A81F59}"/>
              </a:ext>
            </a:extLst>
          </p:cNvPr>
          <p:cNvPicPr>
            <a:picLocks noChangeAspect="1"/>
          </p:cNvPicPr>
          <p:nvPr/>
        </p:nvPicPr>
        <p:blipFill>
          <a:blip r:embed="rId3"/>
          <a:stretch>
            <a:fillRect/>
          </a:stretch>
        </p:blipFill>
        <p:spPr>
          <a:xfrm>
            <a:off x="404664" y="2371262"/>
            <a:ext cx="2222500" cy="1016000"/>
          </a:xfrm>
          <a:prstGeom prst="rect">
            <a:avLst/>
          </a:prstGeom>
        </p:spPr>
      </p:pic>
      <p:sp>
        <p:nvSpPr>
          <p:cNvPr id="6" name="文本框 5">
            <a:extLst>
              <a:ext uri="{FF2B5EF4-FFF2-40B4-BE49-F238E27FC236}">
                <a16:creationId xmlns:a16="http://schemas.microsoft.com/office/drawing/2014/main" id="{9C3C4C4F-50FC-4447-B004-C42C9B51E334}"/>
              </a:ext>
            </a:extLst>
          </p:cNvPr>
          <p:cNvSpPr txBox="1"/>
          <p:nvPr/>
        </p:nvSpPr>
        <p:spPr>
          <a:xfrm>
            <a:off x="2584249" y="924123"/>
            <a:ext cx="4176463" cy="1631216"/>
          </a:xfrm>
          <a:prstGeom prst="rect">
            <a:avLst/>
          </a:prstGeom>
          <a:noFill/>
        </p:spPr>
        <p:txBody>
          <a:bodyPr wrap="square" rtlCol="0">
            <a:spAutoFit/>
          </a:bodyPr>
          <a:lstStyle/>
          <a:p>
            <a:pPr marL="342900" indent="-342900">
              <a:buFont typeface="Wingdings" pitchFamily="2" charset="2"/>
              <a:buChar char="n"/>
            </a:pPr>
            <a:r>
              <a:rPr kumimoji="1" lang="zh-CN" altLang="en-US" sz="2000" dirty="0">
                <a:latin typeface="SimSun" panose="02010600030101010101" pitchFamily="2" charset="-122"/>
                <a:ea typeface="SimSun" panose="02010600030101010101" pitchFamily="2" charset="-122"/>
              </a:rPr>
              <a:t>地球上至今总共的数据量</a:t>
            </a:r>
            <a:endParaRPr kumimoji="1" lang="en-US" altLang="zh-CN" sz="2000" dirty="0">
              <a:latin typeface="SimSun" panose="02010600030101010101" pitchFamily="2" charset="-122"/>
              <a:ea typeface="SimSun" panose="02010600030101010101" pitchFamily="2" charset="-122"/>
            </a:endParaRPr>
          </a:p>
          <a:p>
            <a:pPr marL="800100" lvl="1" indent="-342900">
              <a:buFont typeface="Wingdings" pitchFamily="2" charset="2"/>
              <a:buChar char="ü"/>
            </a:pPr>
            <a:r>
              <a:rPr kumimoji="1" lang="en-US" altLang="zh-CN" sz="1600" dirty="0">
                <a:latin typeface="SimSun" panose="02010600030101010101" pitchFamily="2" charset="-122"/>
                <a:ea typeface="SimSun" panose="02010600030101010101" pitchFamily="2" charset="-122"/>
              </a:rPr>
              <a:t>2006</a:t>
            </a:r>
            <a:r>
              <a:rPr kumimoji="1" lang="zh-CN" altLang="en-US" sz="1600" dirty="0">
                <a:latin typeface="SimSun" panose="02010600030101010101" pitchFamily="2" charset="-122"/>
                <a:ea typeface="SimSun" panose="02010600030101010101" pitchFamily="2" charset="-122"/>
              </a:rPr>
              <a:t>年，个人用户才刚刚迈入</a:t>
            </a:r>
            <a:r>
              <a:rPr kumimoji="1" lang="en-US" altLang="zh-CN" sz="1600" dirty="0">
                <a:latin typeface="SimSun" panose="02010600030101010101" pitchFamily="2" charset="-122"/>
                <a:ea typeface="SimSun" panose="02010600030101010101" pitchFamily="2" charset="-122"/>
              </a:rPr>
              <a:t>TB</a:t>
            </a:r>
            <a:r>
              <a:rPr kumimoji="1" lang="zh-CN" altLang="en-US" sz="1600" dirty="0">
                <a:latin typeface="SimSun" panose="02010600030101010101" pitchFamily="2" charset="-122"/>
                <a:ea typeface="SimSun" panose="02010600030101010101" pitchFamily="2" charset="-122"/>
              </a:rPr>
              <a:t>时代，全球一共产生了约</a:t>
            </a:r>
            <a:r>
              <a:rPr kumimoji="1" lang="en-US" altLang="zh-CN" sz="1600" dirty="0">
                <a:latin typeface="SimSun" panose="02010600030101010101" pitchFamily="2" charset="-122"/>
                <a:ea typeface="SimSun" panose="02010600030101010101" pitchFamily="2" charset="-122"/>
              </a:rPr>
              <a:t>180EB</a:t>
            </a:r>
            <a:r>
              <a:rPr kumimoji="1" lang="zh-CN" altLang="en-US" sz="1600" dirty="0">
                <a:latin typeface="SimSun" panose="02010600030101010101" pitchFamily="2" charset="-122"/>
                <a:ea typeface="SimSun" panose="02010600030101010101" pitchFamily="2" charset="-122"/>
              </a:rPr>
              <a:t>的数据。</a:t>
            </a:r>
            <a:endParaRPr kumimoji="1" lang="en-US" altLang="zh-CN" sz="1600" dirty="0">
              <a:latin typeface="SimSun" panose="02010600030101010101" pitchFamily="2" charset="-122"/>
              <a:ea typeface="SimSun" panose="02010600030101010101" pitchFamily="2" charset="-122"/>
            </a:endParaRPr>
          </a:p>
          <a:p>
            <a:pPr marL="800100" lvl="1" indent="-342900">
              <a:buFont typeface="Wingdings" pitchFamily="2" charset="2"/>
              <a:buChar char="ü"/>
            </a:pPr>
            <a:r>
              <a:rPr kumimoji="1" lang="zh-CN" altLang="en-US" sz="1600" dirty="0">
                <a:latin typeface="SimSun" panose="02010600030101010101" pitchFamily="2" charset="-122"/>
                <a:ea typeface="SimSun" panose="02010600030101010101" pitchFamily="2" charset="-122"/>
              </a:rPr>
              <a:t>在</a:t>
            </a:r>
            <a:r>
              <a:rPr kumimoji="1" lang="en-US" altLang="zh-CN" sz="1600" dirty="0">
                <a:latin typeface="SimSun" panose="02010600030101010101" pitchFamily="2" charset="-122"/>
                <a:ea typeface="SimSun" panose="02010600030101010101" pitchFamily="2" charset="-122"/>
              </a:rPr>
              <a:t>2011</a:t>
            </a:r>
            <a:r>
              <a:rPr kumimoji="1" lang="zh-CN" altLang="en-US" sz="1600" dirty="0">
                <a:latin typeface="SimSun" panose="02010600030101010101" pitchFamily="2" charset="-122"/>
                <a:ea typeface="SimSun" panose="02010600030101010101" pitchFamily="2" charset="-122"/>
              </a:rPr>
              <a:t>年，这个数字达到了</a:t>
            </a:r>
            <a:r>
              <a:rPr kumimoji="1" lang="en-US" altLang="zh-CN" sz="1600" dirty="0">
                <a:latin typeface="SimSun" panose="02010600030101010101" pitchFamily="2" charset="-122"/>
                <a:ea typeface="SimSun" panose="02010600030101010101" pitchFamily="2" charset="-122"/>
              </a:rPr>
              <a:t>1.8ZB</a:t>
            </a:r>
            <a:r>
              <a:rPr kumimoji="1" lang="zh-CN" altLang="en-US" sz="1600" dirty="0">
                <a:latin typeface="SimSun" panose="02010600030101010101" pitchFamily="2" charset="-122"/>
                <a:ea typeface="SimSun" panose="02010600030101010101" pitchFamily="2" charset="-122"/>
              </a:rPr>
              <a:t>。</a:t>
            </a:r>
            <a:endParaRPr kumimoji="1" lang="en-US" altLang="zh-CN" sz="1600" dirty="0">
              <a:latin typeface="SimSun" panose="02010600030101010101" pitchFamily="2" charset="-122"/>
              <a:ea typeface="SimSun" panose="02010600030101010101" pitchFamily="2" charset="-122"/>
            </a:endParaRPr>
          </a:p>
          <a:p>
            <a:pPr marL="800100" lvl="1" indent="-342900">
              <a:buFont typeface="Wingdings" pitchFamily="2" charset="2"/>
              <a:buChar char="ü"/>
            </a:pPr>
            <a:r>
              <a:rPr kumimoji="1" lang="en-US" altLang="zh-CN" sz="1600" dirty="0">
                <a:latin typeface="SimSun" panose="02010600030101010101" pitchFamily="2" charset="-122"/>
                <a:ea typeface="SimSun" panose="02010600030101010101" pitchFamily="2" charset="-122"/>
              </a:rPr>
              <a:t>2025</a:t>
            </a:r>
            <a:r>
              <a:rPr kumimoji="1" lang="zh-CN" altLang="en-US" sz="1600" dirty="0">
                <a:latin typeface="SimSun" panose="02010600030101010101" pitchFamily="2" charset="-122"/>
                <a:ea typeface="SimSun" panose="02010600030101010101" pitchFamily="2" charset="-122"/>
              </a:rPr>
              <a:t>年，全球全球数据量将达到</a:t>
            </a:r>
            <a:r>
              <a:rPr kumimoji="1" lang="en-US" altLang="zh-CN" sz="1600" dirty="0">
                <a:solidFill>
                  <a:srgbClr val="FF0000"/>
                </a:solidFill>
                <a:latin typeface="SimSun" panose="02010600030101010101" pitchFamily="2" charset="-122"/>
                <a:ea typeface="SimSun" panose="02010600030101010101" pitchFamily="2" charset="-122"/>
              </a:rPr>
              <a:t>163ZB</a:t>
            </a:r>
            <a:endParaRPr kumimoji="1" lang="en-US" altLang="zh-CN" sz="1800" dirty="0">
              <a:solidFill>
                <a:srgbClr val="FF0000"/>
              </a:solidFill>
              <a:latin typeface="SimSun" panose="02010600030101010101" pitchFamily="2" charset="-122"/>
              <a:ea typeface="SimSun" panose="02010600030101010101" pitchFamily="2" charset="-122"/>
            </a:endParaRPr>
          </a:p>
        </p:txBody>
      </p:sp>
      <p:sp>
        <p:nvSpPr>
          <p:cNvPr id="7" name="矩形 6">
            <a:extLst>
              <a:ext uri="{FF2B5EF4-FFF2-40B4-BE49-F238E27FC236}">
                <a16:creationId xmlns:a16="http://schemas.microsoft.com/office/drawing/2014/main" id="{EF090407-B2DE-CB44-8858-BF29C708E8EB}"/>
              </a:ext>
            </a:extLst>
          </p:cNvPr>
          <p:cNvSpPr/>
          <p:nvPr/>
        </p:nvSpPr>
        <p:spPr>
          <a:xfrm>
            <a:off x="2060848" y="612725"/>
            <a:ext cx="2339102" cy="461665"/>
          </a:xfrm>
          <a:prstGeom prst="rect">
            <a:avLst/>
          </a:prstGeom>
        </p:spPr>
        <p:txBody>
          <a:bodyPr wrap="none">
            <a:spAutoFit/>
          </a:bodyPr>
          <a:lstStyle/>
          <a:p>
            <a:pPr algn="ctr"/>
            <a:r>
              <a:rPr kumimoji="1" lang="zh-CN" altLang="en-US" b="1" dirty="0">
                <a:solidFill>
                  <a:srgbClr val="FF0000"/>
                </a:solidFill>
                <a:latin typeface="SimHei" panose="02010609060101010101" pitchFamily="49" charset="-122"/>
                <a:ea typeface="SimHei" panose="02010609060101010101" pitchFamily="49" charset="-122"/>
              </a:rPr>
              <a:t>大数据发展历史</a:t>
            </a:r>
            <a:endParaRPr lang="zh-CN" altLang="en-US" b="1" dirty="0">
              <a:solidFill>
                <a:srgbClr val="FF0000"/>
              </a:solidFill>
              <a:latin typeface="SimHei" panose="02010609060101010101" pitchFamily="49" charset="-122"/>
              <a:ea typeface="SimHei" panose="02010609060101010101" pitchFamily="49" charset="-122"/>
            </a:endParaRPr>
          </a:p>
        </p:txBody>
      </p:sp>
      <p:pic>
        <p:nvPicPr>
          <p:cNvPr id="1026" name="Picture 2">
            <a:extLst>
              <a:ext uri="{FF2B5EF4-FFF2-40B4-BE49-F238E27FC236}">
                <a16:creationId xmlns:a16="http://schemas.microsoft.com/office/drawing/2014/main" id="{18817F0A-68BD-F488-1D16-D28B256AC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960" y="2497552"/>
            <a:ext cx="3384376" cy="2436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EE8D458-1FD3-5C6B-7400-314020F21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80" y="3305616"/>
            <a:ext cx="1627628" cy="1714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116778"/>
      </p:ext>
    </p:extLst>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DDF53-1BE1-6841-BFA4-0DB8E3BD3E0D}"/>
              </a:ext>
            </a:extLst>
          </p:cNvPr>
          <p:cNvSpPr>
            <a:spLocks noGrp="1"/>
          </p:cNvSpPr>
          <p:nvPr>
            <p:ph type="title"/>
          </p:nvPr>
        </p:nvSpPr>
        <p:spPr/>
        <p:txBody>
          <a:bodyPr/>
          <a:lstStyle/>
          <a:p>
            <a:r>
              <a:rPr kumimoji="1" lang="zh-CN" altLang="en-US" dirty="0"/>
              <a:t>什么是大数据？</a:t>
            </a:r>
          </a:p>
        </p:txBody>
      </p:sp>
      <p:grpSp>
        <p:nvGrpSpPr>
          <p:cNvPr id="4" name="组合 16">
            <a:extLst>
              <a:ext uri="{FF2B5EF4-FFF2-40B4-BE49-F238E27FC236}">
                <a16:creationId xmlns:a16="http://schemas.microsoft.com/office/drawing/2014/main" id="{6EB8669B-9925-984A-9842-3A7E79924DA6}"/>
              </a:ext>
            </a:extLst>
          </p:cNvPr>
          <p:cNvGrpSpPr>
            <a:grpSpLocks/>
          </p:cNvGrpSpPr>
          <p:nvPr/>
        </p:nvGrpSpPr>
        <p:grpSpPr bwMode="auto">
          <a:xfrm>
            <a:off x="293887" y="1482622"/>
            <a:ext cx="1378743" cy="713689"/>
            <a:chOff x="179008" y="1484784"/>
            <a:chExt cx="1839067" cy="951298"/>
          </a:xfrm>
        </p:grpSpPr>
        <p:pic>
          <p:nvPicPr>
            <p:cNvPr id="5" name="Picture 5">
              <a:extLst>
                <a:ext uri="{FF2B5EF4-FFF2-40B4-BE49-F238E27FC236}">
                  <a16:creationId xmlns:a16="http://schemas.microsoft.com/office/drawing/2014/main" id="{5073551D-DFD5-A34F-AA3B-32DAB5D15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159" y="1484784"/>
              <a:ext cx="854916" cy="83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a:extLst>
                <a:ext uri="{FF2B5EF4-FFF2-40B4-BE49-F238E27FC236}">
                  <a16:creationId xmlns:a16="http://schemas.microsoft.com/office/drawing/2014/main" id="{01645426-9EB0-2C4F-8F53-A1FAF67E4CE5}"/>
                </a:ext>
              </a:extLst>
            </p:cNvPr>
            <p:cNvSpPr txBox="1">
              <a:spLocks noChangeArrowheads="1"/>
            </p:cNvSpPr>
            <p:nvPr/>
          </p:nvSpPr>
          <p:spPr bwMode="auto">
            <a:xfrm>
              <a:off x="179008" y="1728409"/>
              <a:ext cx="1000033" cy="70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dirty="0"/>
                <a:t>数据量</a:t>
              </a:r>
              <a:endParaRPr lang="en-US" altLang="zh-CN" sz="1050" dirty="0"/>
            </a:p>
            <a:p>
              <a:pPr algn="ctr" eaLnBrk="1" hangingPunct="1"/>
              <a:r>
                <a:rPr lang="en-US" altLang="zh-CN" sz="1800" b="1" dirty="0">
                  <a:solidFill>
                    <a:srgbClr val="FF0000"/>
                  </a:solidFill>
                </a:rPr>
                <a:t>V</a:t>
              </a:r>
              <a:r>
                <a:rPr lang="en-US" altLang="zh-CN" sz="1050" dirty="0">
                  <a:solidFill>
                    <a:srgbClr val="FF0000"/>
                  </a:solidFill>
                </a:rPr>
                <a:t>olume</a:t>
              </a:r>
              <a:endParaRPr lang="zh-CN" altLang="en-US" sz="1050" dirty="0">
                <a:solidFill>
                  <a:srgbClr val="FF0000"/>
                </a:solidFill>
              </a:endParaRPr>
            </a:p>
          </p:txBody>
        </p:sp>
      </p:grpSp>
      <p:grpSp>
        <p:nvGrpSpPr>
          <p:cNvPr id="7" name="组合 18">
            <a:extLst>
              <a:ext uri="{FF2B5EF4-FFF2-40B4-BE49-F238E27FC236}">
                <a16:creationId xmlns:a16="http://schemas.microsoft.com/office/drawing/2014/main" id="{2C6DEF97-D639-184F-B973-BFC6A4EB0B7B}"/>
              </a:ext>
            </a:extLst>
          </p:cNvPr>
          <p:cNvGrpSpPr>
            <a:grpSpLocks/>
          </p:cNvGrpSpPr>
          <p:nvPr/>
        </p:nvGrpSpPr>
        <p:grpSpPr bwMode="auto">
          <a:xfrm>
            <a:off x="293887" y="3264988"/>
            <a:ext cx="1487090" cy="716091"/>
            <a:chOff x="179045" y="3861048"/>
            <a:chExt cx="1983079" cy="954500"/>
          </a:xfrm>
        </p:grpSpPr>
        <p:pic>
          <p:nvPicPr>
            <p:cNvPr id="8" name="Picture 6">
              <a:extLst>
                <a:ext uri="{FF2B5EF4-FFF2-40B4-BE49-F238E27FC236}">
                  <a16:creationId xmlns:a16="http://schemas.microsoft.com/office/drawing/2014/main" id="{92FC4968-DD47-7E4B-8C0A-19F732F0D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861048"/>
              <a:ext cx="1046508" cy="83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0">
              <a:extLst>
                <a:ext uri="{FF2B5EF4-FFF2-40B4-BE49-F238E27FC236}">
                  <a16:creationId xmlns:a16="http://schemas.microsoft.com/office/drawing/2014/main" id="{251CC442-A5C1-8346-ACAE-9FB4659A3BDD}"/>
                </a:ext>
              </a:extLst>
            </p:cNvPr>
            <p:cNvSpPr txBox="1">
              <a:spLocks noChangeArrowheads="1"/>
            </p:cNvSpPr>
            <p:nvPr/>
          </p:nvSpPr>
          <p:spPr bwMode="auto">
            <a:xfrm>
              <a:off x="179045" y="4107874"/>
              <a:ext cx="999997" cy="70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dirty="0"/>
                <a:t>速度</a:t>
              </a:r>
              <a:endParaRPr lang="en-US" altLang="zh-CN" sz="1050" dirty="0"/>
            </a:p>
            <a:p>
              <a:pPr algn="ctr" eaLnBrk="1" hangingPunct="1"/>
              <a:r>
                <a:rPr lang="en-US" altLang="zh-CN" sz="1800" b="1" dirty="0">
                  <a:solidFill>
                    <a:srgbClr val="FF0000"/>
                  </a:solidFill>
                </a:rPr>
                <a:t>V</a:t>
              </a:r>
              <a:r>
                <a:rPr lang="en-US" altLang="zh-CN" sz="1050" dirty="0">
                  <a:solidFill>
                    <a:srgbClr val="FF0000"/>
                  </a:solidFill>
                </a:rPr>
                <a:t>elocity</a:t>
              </a:r>
              <a:endParaRPr lang="zh-CN" altLang="en-US" sz="1050" dirty="0">
                <a:solidFill>
                  <a:srgbClr val="FF0000"/>
                </a:solidFill>
              </a:endParaRPr>
            </a:p>
          </p:txBody>
        </p:sp>
      </p:grpSp>
      <p:grpSp>
        <p:nvGrpSpPr>
          <p:cNvPr id="10" name="组合 17">
            <a:extLst>
              <a:ext uri="{FF2B5EF4-FFF2-40B4-BE49-F238E27FC236}">
                <a16:creationId xmlns:a16="http://schemas.microsoft.com/office/drawing/2014/main" id="{B8DCB72B-0E1D-B947-982D-F67908D89C36}"/>
              </a:ext>
            </a:extLst>
          </p:cNvPr>
          <p:cNvGrpSpPr>
            <a:grpSpLocks/>
          </p:cNvGrpSpPr>
          <p:nvPr/>
        </p:nvGrpSpPr>
        <p:grpSpPr bwMode="auto">
          <a:xfrm>
            <a:off x="380803" y="2425597"/>
            <a:ext cx="1316830" cy="623888"/>
            <a:chOff x="294948" y="2741416"/>
            <a:chExt cx="1756159" cy="831600"/>
          </a:xfrm>
        </p:grpSpPr>
        <p:pic>
          <p:nvPicPr>
            <p:cNvPr id="11" name="Picture 7">
              <a:extLst>
                <a:ext uri="{FF2B5EF4-FFF2-40B4-BE49-F238E27FC236}">
                  <a16:creationId xmlns:a16="http://schemas.microsoft.com/office/drawing/2014/main" id="{734BCA0E-87F7-934A-AEDF-72929F3A4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4539" y="2741416"/>
              <a:ext cx="776568" cy="83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994DB0C6-85DE-A34F-9755-466ACA8FBF2A}"/>
                </a:ext>
              </a:extLst>
            </p:cNvPr>
            <p:cNvSpPr txBox="1">
              <a:spLocks noChangeArrowheads="1"/>
            </p:cNvSpPr>
            <p:nvPr/>
          </p:nvSpPr>
          <p:spPr bwMode="auto">
            <a:xfrm>
              <a:off x="294948" y="2856876"/>
              <a:ext cx="884095" cy="70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dirty="0"/>
                <a:t>多样性</a:t>
              </a:r>
              <a:endParaRPr lang="en-US" altLang="zh-CN" sz="1050" dirty="0"/>
            </a:p>
            <a:p>
              <a:pPr algn="ctr" eaLnBrk="1" hangingPunct="1"/>
              <a:r>
                <a:rPr lang="en-US" altLang="zh-CN" sz="1800" b="1" dirty="0">
                  <a:solidFill>
                    <a:srgbClr val="FF0000"/>
                  </a:solidFill>
                </a:rPr>
                <a:t>V</a:t>
              </a:r>
              <a:r>
                <a:rPr lang="en-US" altLang="zh-CN" sz="1050" dirty="0">
                  <a:solidFill>
                    <a:srgbClr val="FF0000"/>
                  </a:solidFill>
                </a:rPr>
                <a:t>ariety</a:t>
              </a:r>
              <a:endParaRPr lang="zh-CN" altLang="en-US" sz="1050" dirty="0">
                <a:solidFill>
                  <a:srgbClr val="FF0000"/>
                </a:solidFill>
              </a:endParaRPr>
            </a:p>
          </p:txBody>
        </p:sp>
      </p:grpSp>
      <p:grpSp>
        <p:nvGrpSpPr>
          <p:cNvPr id="13" name="组合 19">
            <a:extLst>
              <a:ext uri="{FF2B5EF4-FFF2-40B4-BE49-F238E27FC236}">
                <a16:creationId xmlns:a16="http://schemas.microsoft.com/office/drawing/2014/main" id="{DAC11930-23F1-E540-9DCA-C6AA67B6017A}"/>
              </a:ext>
            </a:extLst>
          </p:cNvPr>
          <p:cNvGrpSpPr>
            <a:grpSpLocks/>
          </p:cNvGrpSpPr>
          <p:nvPr/>
        </p:nvGrpSpPr>
        <p:grpSpPr bwMode="auto">
          <a:xfrm>
            <a:off x="293888" y="4153196"/>
            <a:ext cx="1541858" cy="722810"/>
            <a:chOff x="207590" y="5045672"/>
            <a:chExt cx="2056737" cy="962527"/>
          </a:xfrm>
        </p:grpSpPr>
        <p:pic>
          <p:nvPicPr>
            <p:cNvPr id="14" name="Picture 8">
              <a:extLst>
                <a:ext uri="{FF2B5EF4-FFF2-40B4-BE49-F238E27FC236}">
                  <a16:creationId xmlns:a16="http://schemas.microsoft.com/office/drawing/2014/main" id="{AA228026-33F0-BB4F-BF35-4F499AF460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5045672"/>
              <a:ext cx="1076703" cy="83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2">
              <a:extLst>
                <a:ext uri="{FF2B5EF4-FFF2-40B4-BE49-F238E27FC236}">
                  <a16:creationId xmlns:a16="http://schemas.microsoft.com/office/drawing/2014/main" id="{3C1D2E13-385F-1846-B7ED-ED038B0B3554}"/>
                </a:ext>
              </a:extLst>
            </p:cNvPr>
            <p:cNvSpPr txBox="1">
              <a:spLocks noChangeArrowheads="1"/>
            </p:cNvSpPr>
            <p:nvPr/>
          </p:nvSpPr>
          <p:spPr bwMode="auto">
            <a:xfrm>
              <a:off x="207590" y="5301208"/>
              <a:ext cx="971453" cy="70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dirty="0"/>
                <a:t>价值</a:t>
              </a:r>
              <a:endParaRPr lang="en-US" altLang="zh-CN" sz="1050" dirty="0"/>
            </a:p>
            <a:p>
              <a:pPr algn="ctr" eaLnBrk="1" hangingPunct="1"/>
              <a:r>
                <a:rPr lang="en-US" altLang="zh-CN" sz="1800" b="1" dirty="0">
                  <a:solidFill>
                    <a:srgbClr val="FF0000"/>
                  </a:solidFill>
                </a:rPr>
                <a:t>V</a:t>
              </a:r>
              <a:r>
                <a:rPr lang="en-US" altLang="zh-CN" sz="1050" dirty="0">
                  <a:solidFill>
                    <a:srgbClr val="FF0000"/>
                  </a:solidFill>
                </a:rPr>
                <a:t>alue</a:t>
              </a:r>
              <a:endParaRPr lang="zh-CN" altLang="en-US" sz="1050" dirty="0">
                <a:solidFill>
                  <a:srgbClr val="FF0000"/>
                </a:solidFill>
              </a:endParaRPr>
            </a:p>
          </p:txBody>
        </p:sp>
      </p:grpSp>
      <p:cxnSp>
        <p:nvCxnSpPr>
          <p:cNvPr id="16" name="直接连接符 15">
            <a:extLst>
              <a:ext uri="{FF2B5EF4-FFF2-40B4-BE49-F238E27FC236}">
                <a16:creationId xmlns:a16="http://schemas.microsoft.com/office/drawing/2014/main" id="{34B18B2F-1824-3648-9126-4E3D13F93C54}"/>
              </a:ext>
            </a:extLst>
          </p:cNvPr>
          <p:cNvCxnSpPr>
            <a:cxnSpLocks noChangeShapeType="1"/>
          </p:cNvCxnSpPr>
          <p:nvPr/>
        </p:nvCxnSpPr>
        <p:spPr bwMode="auto">
          <a:xfrm flipV="1">
            <a:off x="293887" y="2236288"/>
            <a:ext cx="1563290" cy="2381"/>
          </a:xfrm>
          <a:prstGeom prst="line">
            <a:avLst/>
          </a:prstGeom>
          <a:noFill/>
          <a:ln w="9525"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17" name="直接连接符 22">
            <a:extLst>
              <a:ext uri="{FF2B5EF4-FFF2-40B4-BE49-F238E27FC236}">
                <a16:creationId xmlns:a16="http://schemas.microsoft.com/office/drawing/2014/main" id="{4D505A9B-E6C9-424E-90FA-DC6DBCE39A2C}"/>
              </a:ext>
            </a:extLst>
          </p:cNvPr>
          <p:cNvCxnSpPr>
            <a:cxnSpLocks noChangeShapeType="1"/>
          </p:cNvCxnSpPr>
          <p:nvPr/>
        </p:nvCxnSpPr>
        <p:spPr bwMode="auto">
          <a:xfrm flipV="1">
            <a:off x="293887" y="3154260"/>
            <a:ext cx="1563290" cy="2381"/>
          </a:xfrm>
          <a:prstGeom prst="line">
            <a:avLst/>
          </a:prstGeom>
          <a:noFill/>
          <a:ln w="9525"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18" name="直接连接符 23">
            <a:extLst>
              <a:ext uri="{FF2B5EF4-FFF2-40B4-BE49-F238E27FC236}">
                <a16:creationId xmlns:a16="http://schemas.microsoft.com/office/drawing/2014/main" id="{44469885-FF4A-FC4F-B940-7B4486F4575D}"/>
              </a:ext>
            </a:extLst>
          </p:cNvPr>
          <p:cNvCxnSpPr>
            <a:cxnSpLocks noChangeShapeType="1"/>
          </p:cNvCxnSpPr>
          <p:nvPr/>
        </p:nvCxnSpPr>
        <p:spPr bwMode="auto">
          <a:xfrm flipV="1">
            <a:off x="293887" y="4018654"/>
            <a:ext cx="1563290" cy="2381"/>
          </a:xfrm>
          <a:prstGeom prst="line">
            <a:avLst/>
          </a:prstGeom>
          <a:noFill/>
          <a:ln w="9525" algn="ctr">
            <a:solidFill>
              <a:schemeClr val="tx1"/>
            </a:solidFill>
            <a:prstDash val="lgDash"/>
            <a:round/>
            <a:headEnd/>
            <a:tailEnd/>
          </a:ln>
          <a:extLst>
            <a:ext uri="{909E8E84-426E-40DD-AFC4-6F175D3DCCD1}">
              <a14:hiddenFill xmlns:a14="http://schemas.microsoft.com/office/drawing/2010/main">
                <a:noFill/>
              </a14:hiddenFill>
            </a:ext>
          </a:extLst>
        </p:spPr>
      </p:cxnSp>
      <p:graphicFrame>
        <p:nvGraphicFramePr>
          <p:cNvPr id="19" name="对象 1">
            <a:extLst>
              <a:ext uri="{FF2B5EF4-FFF2-40B4-BE49-F238E27FC236}">
                <a16:creationId xmlns:a16="http://schemas.microsoft.com/office/drawing/2014/main" id="{F69AE3F7-CB87-6C41-AB78-FB89E5D76427}"/>
              </a:ext>
            </a:extLst>
          </p:cNvPr>
          <p:cNvGraphicFramePr>
            <a:graphicFrameLocks noChangeAspect="1"/>
          </p:cNvGraphicFramePr>
          <p:nvPr>
            <p:extLst>
              <p:ext uri="{D42A27DB-BD31-4B8C-83A1-F6EECF244321}">
                <p14:modId xmlns:p14="http://schemas.microsoft.com/office/powerpoint/2010/main" val="952661501"/>
              </p:ext>
            </p:extLst>
          </p:nvPr>
        </p:nvGraphicFramePr>
        <p:xfrm>
          <a:off x="2238176" y="1617162"/>
          <a:ext cx="4482704" cy="3106341"/>
        </p:xfrm>
        <a:graphic>
          <a:graphicData uri="http://schemas.openxmlformats.org/presentationml/2006/ole">
            <mc:AlternateContent xmlns:mc="http://schemas.openxmlformats.org/markup-compatibility/2006">
              <mc:Choice xmlns:v="urn:schemas-microsoft-com:vml" Requires="v">
                <p:oleObj name="Visio" r:id="rId7" imgW="5168900" imgH="3594100" progId="Visio.Drawing.11">
                  <p:embed/>
                </p:oleObj>
              </mc:Choice>
              <mc:Fallback>
                <p:oleObj name="Visio" r:id="rId7" imgW="5168900" imgH="3594100" progId="Visio.Drawing.11">
                  <p:embed/>
                  <p:pic>
                    <p:nvPicPr>
                      <p:cNvPr id="118796" name="对象 1">
                        <a:extLst>
                          <a:ext uri="{FF2B5EF4-FFF2-40B4-BE49-F238E27FC236}">
                            <a16:creationId xmlns:a16="http://schemas.microsoft.com/office/drawing/2014/main" id="{321A3A53-524F-4542-8268-0613522415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176" y="1617162"/>
                        <a:ext cx="4482704" cy="310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a:extLst>
              <a:ext uri="{FF2B5EF4-FFF2-40B4-BE49-F238E27FC236}">
                <a16:creationId xmlns:a16="http://schemas.microsoft.com/office/drawing/2014/main" id="{B92385AF-476D-A048-9FDE-EC106897A123}"/>
              </a:ext>
            </a:extLst>
          </p:cNvPr>
          <p:cNvSpPr/>
          <p:nvPr/>
        </p:nvSpPr>
        <p:spPr>
          <a:xfrm>
            <a:off x="1464121" y="648841"/>
            <a:ext cx="3331361" cy="461665"/>
          </a:xfrm>
          <a:prstGeom prst="rect">
            <a:avLst/>
          </a:prstGeom>
        </p:spPr>
        <p:txBody>
          <a:bodyPr wrap="none">
            <a:spAutoFit/>
          </a:bodyPr>
          <a:lstStyle/>
          <a:p>
            <a:r>
              <a:rPr lang="zh-CN" altLang="en-US" b="1" dirty="0">
                <a:solidFill>
                  <a:srgbClr val="FF0000"/>
                </a:solidFill>
                <a:latin typeface="Times New Roman" panose="02020603050405020304" pitchFamily="18" charset="0"/>
                <a:ea typeface="黑体" panose="02010609060101010101" pitchFamily="49" charset="-122"/>
              </a:rPr>
              <a:t>大数据的特点</a:t>
            </a:r>
            <a:r>
              <a:rPr lang="en-US" altLang="zh-CN" b="1" dirty="0">
                <a:solidFill>
                  <a:srgbClr val="FF0000"/>
                </a:solidFill>
                <a:latin typeface="Times New Roman" panose="02020603050405020304" pitchFamily="18" charset="0"/>
                <a:ea typeface="黑体" panose="02010609060101010101" pitchFamily="49" charset="-122"/>
              </a:rPr>
              <a:t>——4</a:t>
            </a:r>
            <a:r>
              <a:rPr lang="zh-CN" altLang="en-US" b="1" dirty="0">
                <a:solidFill>
                  <a:srgbClr val="FF0000"/>
                </a:solidFill>
                <a:latin typeface="Times New Roman" panose="02020603050405020304" pitchFamily="18" charset="0"/>
                <a:ea typeface="黑体" panose="02010609060101010101" pitchFamily="49" charset="-122"/>
              </a:rPr>
              <a:t>个</a:t>
            </a:r>
            <a:r>
              <a:rPr lang="en-US" altLang="zh-CN" b="1" dirty="0">
                <a:solidFill>
                  <a:srgbClr val="FF0000"/>
                </a:solidFill>
                <a:latin typeface="Times New Roman" panose="02020603050405020304" pitchFamily="18" charset="0"/>
                <a:ea typeface="黑体" panose="02010609060101010101" pitchFamily="49" charset="-122"/>
              </a:rPr>
              <a:t>V</a:t>
            </a:r>
            <a:endParaRPr lang="zh-CN" altLang="en-US" b="1" dirty="0">
              <a:solidFill>
                <a:srgbClr val="FF0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57829380"/>
      </p:ext>
    </p:extLst>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25D54-930A-9B4B-A913-39037E7108B2}"/>
              </a:ext>
            </a:extLst>
          </p:cNvPr>
          <p:cNvSpPr>
            <a:spLocks noGrp="1"/>
          </p:cNvSpPr>
          <p:nvPr>
            <p:ph type="title"/>
          </p:nvPr>
        </p:nvSpPr>
        <p:spPr/>
        <p:txBody>
          <a:bodyPr/>
          <a:lstStyle/>
          <a:p>
            <a:r>
              <a:rPr kumimoji="1" lang="zh-CN" altLang="en-US" dirty="0"/>
              <a:t>什么是大数据？</a:t>
            </a:r>
          </a:p>
        </p:txBody>
      </p:sp>
      <p:sp>
        <p:nvSpPr>
          <p:cNvPr id="4" name="矩形 15">
            <a:extLst>
              <a:ext uri="{FF2B5EF4-FFF2-40B4-BE49-F238E27FC236}">
                <a16:creationId xmlns:a16="http://schemas.microsoft.com/office/drawing/2014/main" id="{70759F2B-680F-764C-93C0-B9D83B1B36B0}"/>
              </a:ext>
            </a:extLst>
          </p:cNvPr>
          <p:cNvSpPr>
            <a:spLocks noChangeArrowheads="1"/>
          </p:cNvSpPr>
          <p:nvPr/>
        </p:nvSpPr>
        <p:spPr bwMode="auto">
          <a:xfrm>
            <a:off x="0" y="1151337"/>
            <a:ext cx="63734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t>大数据：通过新的</a:t>
            </a:r>
            <a:r>
              <a:rPr lang="zh-CN" altLang="en-US" sz="1800" b="1">
                <a:solidFill>
                  <a:srgbClr val="FF0000"/>
                </a:solidFill>
              </a:rPr>
              <a:t>技术</a:t>
            </a:r>
            <a:r>
              <a:rPr lang="zh-CN" altLang="en-US" sz="1800" b="1"/>
              <a:t>、新的思维方式，从复杂多样的海量</a:t>
            </a:r>
            <a:r>
              <a:rPr lang="zh-CN" altLang="en-US" sz="1800" b="1">
                <a:solidFill>
                  <a:srgbClr val="FF0000"/>
                </a:solidFill>
              </a:rPr>
              <a:t>数据</a:t>
            </a:r>
            <a:r>
              <a:rPr lang="zh-CN" altLang="en-US" sz="1800" b="1"/>
              <a:t>中挖掘</a:t>
            </a:r>
            <a:r>
              <a:rPr lang="zh-CN" altLang="en-US" sz="1800" b="1">
                <a:solidFill>
                  <a:srgbClr val="FF0000"/>
                </a:solidFill>
              </a:rPr>
              <a:t>价值</a:t>
            </a:r>
            <a:r>
              <a:rPr lang="zh-CN" altLang="en-US" sz="1800" b="1"/>
              <a:t>的过程。</a:t>
            </a:r>
            <a:endParaRPr lang="en-US" altLang="zh-CN" sz="1800" b="1"/>
          </a:p>
        </p:txBody>
      </p:sp>
      <p:graphicFrame>
        <p:nvGraphicFramePr>
          <p:cNvPr id="5" name="图示 4">
            <a:extLst>
              <a:ext uri="{FF2B5EF4-FFF2-40B4-BE49-F238E27FC236}">
                <a16:creationId xmlns:a16="http://schemas.microsoft.com/office/drawing/2014/main" id="{A20EE4D5-84F7-D84C-9738-145B2D4EACE8}"/>
              </a:ext>
            </a:extLst>
          </p:cNvPr>
          <p:cNvGraphicFramePr/>
          <p:nvPr>
            <p:extLst>
              <p:ext uri="{D42A27DB-BD31-4B8C-83A1-F6EECF244321}">
                <p14:modId xmlns:p14="http://schemas.microsoft.com/office/powerpoint/2010/main" val="27511962"/>
              </p:ext>
            </p:extLst>
          </p:nvPr>
        </p:nvGraphicFramePr>
        <p:xfrm>
          <a:off x="108197" y="1537211"/>
          <a:ext cx="2592288" cy="3186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右箭头 5">
            <a:extLst>
              <a:ext uri="{FF2B5EF4-FFF2-40B4-BE49-F238E27FC236}">
                <a16:creationId xmlns:a16="http://schemas.microsoft.com/office/drawing/2014/main" id="{66D1E1FA-426D-454D-8AB9-CD62C41CCF2D}"/>
              </a:ext>
            </a:extLst>
          </p:cNvPr>
          <p:cNvSpPr/>
          <p:nvPr/>
        </p:nvSpPr>
        <p:spPr bwMode="auto">
          <a:xfrm>
            <a:off x="2641996" y="2131222"/>
            <a:ext cx="1246585" cy="269081"/>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i="1">
              <a:latin typeface="Arial" charset="0"/>
            </a:endParaRPr>
          </a:p>
        </p:txBody>
      </p:sp>
      <p:sp>
        <p:nvSpPr>
          <p:cNvPr id="7" name="右箭头 6">
            <a:extLst>
              <a:ext uri="{FF2B5EF4-FFF2-40B4-BE49-F238E27FC236}">
                <a16:creationId xmlns:a16="http://schemas.microsoft.com/office/drawing/2014/main" id="{DC6B5EAB-46CA-564D-A099-65008E7ACC75}"/>
              </a:ext>
            </a:extLst>
          </p:cNvPr>
          <p:cNvSpPr/>
          <p:nvPr/>
        </p:nvSpPr>
        <p:spPr bwMode="auto">
          <a:xfrm>
            <a:off x="2641996" y="2994425"/>
            <a:ext cx="1246585" cy="270272"/>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i="1">
              <a:latin typeface="Arial" charset="0"/>
            </a:endParaRPr>
          </a:p>
        </p:txBody>
      </p:sp>
      <p:sp>
        <p:nvSpPr>
          <p:cNvPr id="8" name="右箭头 7">
            <a:extLst>
              <a:ext uri="{FF2B5EF4-FFF2-40B4-BE49-F238E27FC236}">
                <a16:creationId xmlns:a16="http://schemas.microsoft.com/office/drawing/2014/main" id="{98319733-DB7D-4845-B612-B64818D49A08}"/>
              </a:ext>
            </a:extLst>
          </p:cNvPr>
          <p:cNvSpPr/>
          <p:nvPr/>
        </p:nvSpPr>
        <p:spPr bwMode="auto">
          <a:xfrm>
            <a:off x="2641996" y="3912396"/>
            <a:ext cx="1246585" cy="270272"/>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i="1">
              <a:latin typeface="Arial" charset="0"/>
            </a:endParaRPr>
          </a:p>
        </p:txBody>
      </p:sp>
      <p:sp>
        <p:nvSpPr>
          <p:cNvPr id="9" name="TextBox 1">
            <a:extLst>
              <a:ext uri="{FF2B5EF4-FFF2-40B4-BE49-F238E27FC236}">
                <a16:creationId xmlns:a16="http://schemas.microsoft.com/office/drawing/2014/main" id="{C236DBCD-732A-3744-B8A5-8A63DA60C112}"/>
              </a:ext>
            </a:extLst>
          </p:cNvPr>
          <p:cNvSpPr txBox="1">
            <a:spLocks noChangeArrowheads="1"/>
          </p:cNvSpPr>
          <p:nvPr/>
        </p:nvSpPr>
        <p:spPr bwMode="auto">
          <a:xfrm>
            <a:off x="3829777" y="1632513"/>
            <a:ext cx="2538413" cy="272382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latin typeface="黑体" panose="02010609060101010101" pitchFamily="49" charset="-122"/>
                <a:ea typeface="黑体" panose="02010609060101010101" pitchFamily="49" charset="-122"/>
              </a:rPr>
              <a:t>三要素</a:t>
            </a:r>
            <a:r>
              <a:rPr lang="zh-CN" altLang="en-US" sz="1800" b="1" dirty="0"/>
              <a:t>：</a:t>
            </a:r>
            <a:endParaRPr lang="en-US" altLang="zh-CN" sz="1800" b="1" dirty="0"/>
          </a:p>
          <a:p>
            <a:pPr lvl="1" eaLnBrk="1" hangingPunct="1"/>
            <a:endParaRPr lang="en-US" altLang="zh-CN" sz="1800" dirty="0"/>
          </a:p>
          <a:p>
            <a:pPr lvl="1" eaLnBrk="1" hangingPunct="1"/>
            <a:r>
              <a:rPr lang="zh-CN" altLang="en-US" sz="1500" dirty="0"/>
              <a:t>海量数据是</a:t>
            </a:r>
            <a:r>
              <a:rPr lang="zh-CN" altLang="en-US" sz="1500" dirty="0">
                <a:solidFill>
                  <a:srgbClr val="FF0000"/>
                </a:solidFill>
              </a:rPr>
              <a:t>基础</a:t>
            </a:r>
            <a:endParaRPr lang="en-US" altLang="zh-CN" sz="1500" dirty="0">
              <a:solidFill>
                <a:srgbClr val="FF0000"/>
              </a:solidFill>
            </a:endParaRPr>
          </a:p>
          <a:p>
            <a:pPr lvl="1" eaLnBrk="1" hangingPunct="1"/>
            <a:endParaRPr lang="en-US" altLang="zh-CN" sz="1800" dirty="0"/>
          </a:p>
          <a:p>
            <a:pPr lvl="1" eaLnBrk="1" hangingPunct="1"/>
            <a:endParaRPr lang="en-US" altLang="zh-CN" sz="1800" dirty="0"/>
          </a:p>
          <a:p>
            <a:pPr lvl="1" eaLnBrk="1" hangingPunct="1"/>
            <a:r>
              <a:rPr lang="zh-CN" altLang="en-US" sz="1500" dirty="0"/>
              <a:t>数据处理技术是</a:t>
            </a:r>
            <a:r>
              <a:rPr lang="zh-CN" altLang="en-US" sz="1500" dirty="0">
                <a:solidFill>
                  <a:srgbClr val="FF0000"/>
                </a:solidFill>
              </a:rPr>
              <a:t>引擎</a:t>
            </a:r>
            <a:endParaRPr lang="en-US" altLang="zh-CN" sz="1500" dirty="0">
              <a:solidFill>
                <a:srgbClr val="FF0000"/>
              </a:solidFill>
            </a:endParaRPr>
          </a:p>
          <a:p>
            <a:pPr eaLnBrk="1" hangingPunct="1"/>
            <a:endParaRPr lang="en-US" altLang="zh-CN" sz="1800" dirty="0"/>
          </a:p>
          <a:p>
            <a:pPr lvl="1" eaLnBrk="1" hangingPunct="1"/>
            <a:endParaRPr lang="en-US" altLang="zh-CN" sz="1800" dirty="0"/>
          </a:p>
          <a:p>
            <a:pPr lvl="1" eaLnBrk="1" hangingPunct="1"/>
            <a:endParaRPr lang="en-US" altLang="zh-CN" sz="1800" dirty="0"/>
          </a:p>
          <a:p>
            <a:pPr lvl="1" eaLnBrk="1" hangingPunct="1"/>
            <a:r>
              <a:rPr lang="zh-CN" altLang="en-US" sz="1500" dirty="0"/>
              <a:t>创造价值是</a:t>
            </a:r>
            <a:r>
              <a:rPr lang="zh-CN" altLang="en-US" sz="1500" dirty="0">
                <a:solidFill>
                  <a:srgbClr val="FF0000"/>
                </a:solidFill>
              </a:rPr>
              <a:t>终极目标</a:t>
            </a:r>
            <a:endParaRPr lang="en-US" altLang="zh-CN" sz="1500" dirty="0">
              <a:solidFill>
                <a:srgbClr val="FF0000"/>
              </a:solidFill>
            </a:endParaRPr>
          </a:p>
        </p:txBody>
      </p:sp>
      <p:sp>
        <p:nvSpPr>
          <p:cNvPr id="11" name="矩形 10">
            <a:extLst>
              <a:ext uri="{FF2B5EF4-FFF2-40B4-BE49-F238E27FC236}">
                <a16:creationId xmlns:a16="http://schemas.microsoft.com/office/drawing/2014/main" id="{1C1205F0-33E9-9147-A2EB-E6E4EF084725}"/>
              </a:ext>
            </a:extLst>
          </p:cNvPr>
          <p:cNvSpPr/>
          <p:nvPr/>
        </p:nvSpPr>
        <p:spPr>
          <a:xfrm>
            <a:off x="1988840" y="668977"/>
            <a:ext cx="1731564" cy="461665"/>
          </a:xfrm>
          <a:prstGeom prst="rect">
            <a:avLst/>
          </a:prstGeom>
        </p:spPr>
        <p:txBody>
          <a:bodyPr wrap="none">
            <a:spAutoFit/>
          </a:bodyPr>
          <a:lstStyle/>
          <a:p>
            <a:r>
              <a:rPr lang="zh-CN" altLang="en-US" b="1" dirty="0">
                <a:solidFill>
                  <a:srgbClr val="FF0000"/>
                </a:solidFill>
                <a:latin typeface="Times New Roman" panose="02020603050405020304" pitchFamily="18" charset="0"/>
                <a:ea typeface="黑体" panose="02010609060101010101" pitchFamily="49" charset="-122"/>
              </a:rPr>
              <a:t>大数据本质</a:t>
            </a:r>
          </a:p>
        </p:txBody>
      </p:sp>
    </p:spTree>
    <p:extLst>
      <p:ext uri="{BB962C8B-B14F-4D97-AF65-F5344CB8AC3E}">
        <p14:creationId xmlns:p14="http://schemas.microsoft.com/office/powerpoint/2010/main" val="3304951655"/>
      </p:ext>
    </p:extLst>
  </p:cSld>
  <p:clrMapOvr>
    <a:masterClrMapping/>
  </p:clrMapOvr>
  <p:transition>
    <p:strips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57B48-A800-9B49-8C2D-C7DD7DB62375}"/>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哪里有大数据？</a:t>
            </a:r>
            <a:endParaRPr kumimoji="1" lang="zh-CN" altLang="en-US" dirty="0"/>
          </a:p>
        </p:txBody>
      </p:sp>
      <p:sp>
        <p:nvSpPr>
          <p:cNvPr id="4" name="Content Placeholder 2">
            <a:extLst>
              <a:ext uri="{FF2B5EF4-FFF2-40B4-BE49-F238E27FC236}">
                <a16:creationId xmlns:a16="http://schemas.microsoft.com/office/drawing/2014/main" id="{E0C88E50-180B-8E45-992D-5D3263F0DDCF}"/>
              </a:ext>
            </a:extLst>
          </p:cNvPr>
          <p:cNvSpPr txBox="1">
            <a:spLocks/>
          </p:cNvSpPr>
          <p:nvPr/>
        </p:nvSpPr>
        <p:spPr>
          <a:xfrm>
            <a:off x="212747" y="1593255"/>
            <a:ext cx="8025819" cy="3733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600"/>
              </a:spcBef>
            </a:pPr>
            <a:r>
              <a:rPr lang="zh-CN" altLang="en-US" sz="1800" dirty="0">
                <a:latin typeface="Times New Roman" panose="02020603050405020304" pitchFamily="18" charset="0"/>
                <a:ea typeface="黑体" panose="02010609060101010101" pitchFamily="49" charset="-122"/>
              </a:rPr>
              <a:t>来自互联网</a:t>
            </a:r>
            <a:endParaRPr lang="en-US" altLang="zh-CN" sz="1600" dirty="0">
              <a:latin typeface="Times New Roman" panose="02020603050405020304" pitchFamily="18" charset="0"/>
              <a:ea typeface="黑体" panose="02010609060101010101" pitchFamily="49" charset="-122"/>
            </a:endParaRPr>
          </a:p>
          <a:p>
            <a:pPr lvl="1" algn="just">
              <a:lnSpc>
                <a:spcPct val="125000"/>
              </a:lnSpc>
              <a:spcBef>
                <a:spcPts val="600"/>
              </a:spcBef>
            </a:pPr>
            <a:r>
              <a:rPr lang="zh-CN" altLang="en-US" sz="1600" dirty="0">
                <a:solidFill>
                  <a:srgbClr val="0000FF"/>
                </a:solidFill>
                <a:latin typeface="Times New Roman" panose="02020603050405020304" pitchFamily="18" charset="0"/>
                <a:ea typeface="黑体" panose="02010609060101010101" pitchFamily="49" charset="-122"/>
              </a:rPr>
              <a:t>社交网络、日志数据、富媒体数据（视频、音频等）</a:t>
            </a:r>
            <a:endParaRPr lang="en-US" altLang="zh-CN" sz="16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r>
              <a:rPr lang="zh-CN" altLang="en-US" sz="1800" dirty="0">
                <a:latin typeface="Times New Roman" panose="02020603050405020304" pitchFamily="18" charset="0"/>
                <a:ea typeface="黑体" panose="02010609060101010101" pitchFamily="49" charset="-122"/>
              </a:rPr>
              <a:t>来自事业单位和政府</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600"/>
              </a:spcBef>
            </a:pPr>
            <a:r>
              <a:rPr lang="zh-CN" altLang="en-US" sz="1600" dirty="0">
                <a:solidFill>
                  <a:srgbClr val="0000FF"/>
                </a:solidFill>
                <a:latin typeface="Times New Roman" panose="02020603050405020304" pitchFamily="18" charset="0"/>
                <a:ea typeface="黑体" panose="02010609060101010101" pitchFamily="49" charset="-122"/>
              </a:rPr>
              <a:t>医疗影像、电网信息</a:t>
            </a:r>
            <a:endParaRPr lang="en-US" altLang="zh-CN" sz="16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r>
              <a:rPr lang="zh-CN" altLang="en-US" sz="1800" dirty="0">
                <a:latin typeface="Times New Roman" panose="02020603050405020304" pitchFamily="18" charset="0"/>
                <a:ea typeface="黑体" panose="02010609060101010101" pitchFamily="49" charset="-122"/>
              </a:rPr>
              <a:t>来自大型公用设备和科研设备</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600"/>
              </a:spcBef>
            </a:pPr>
            <a:r>
              <a:rPr lang="zh-CN" altLang="en-US" sz="1600" dirty="0">
                <a:solidFill>
                  <a:srgbClr val="0000FF"/>
                </a:solidFill>
                <a:latin typeface="Times New Roman" panose="02020603050405020304" pitchFamily="18" charset="0"/>
                <a:ea typeface="黑体" panose="02010609060101010101" pitchFamily="49" charset="-122"/>
              </a:rPr>
              <a:t>波音</a:t>
            </a:r>
            <a:r>
              <a:rPr lang="en-US" altLang="zh-CN" sz="1600" dirty="0">
                <a:solidFill>
                  <a:srgbClr val="0000FF"/>
                </a:solidFill>
                <a:latin typeface="Times New Roman" panose="02020603050405020304" pitchFamily="18" charset="0"/>
                <a:ea typeface="黑体" panose="02010609060101010101" pitchFamily="49" charset="-122"/>
              </a:rPr>
              <a:t>787</a:t>
            </a:r>
            <a:r>
              <a:rPr lang="zh-CN" altLang="en-US" sz="1600" dirty="0">
                <a:solidFill>
                  <a:srgbClr val="0000FF"/>
                </a:solidFill>
                <a:latin typeface="Times New Roman" panose="02020603050405020304" pitchFamily="18" charset="0"/>
                <a:ea typeface="黑体" panose="02010609060101010101" pitchFamily="49" charset="-122"/>
              </a:rPr>
              <a:t>的飞行数据、风力发电机的数据</a:t>
            </a:r>
            <a:endParaRPr lang="en-US" altLang="zh-CN" sz="16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r>
              <a:rPr lang="zh-CN" altLang="en-US" sz="1800" dirty="0">
                <a:latin typeface="Times New Roman" panose="02020603050405020304" pitchFamily="18" charset="0"/>
                <a:ea typeface="黑体" panose="02010609060101010101" pitchFamily="49" charset="-122"/>
              </a:rPr>
              <a:t>来自工业领域</a:t>
            </a:r>
            <a:endParaRPr lang="en-US" altLang="zh-CN" sz="16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600"/>
              </a:spcBef>
            </a:pPr>
            <a:r>
              <a:rPr lang="en-US" altLang="zh-CN" sz="1800" dirty="0">
                <a:latin typeface="Times New Roman" panose="02020603050405020304" pitchFamily="18" charset="0"/>
                <a:ea typeface="黑体" panose="02010609060101010101" pitchFamily="49" charset="-122"/>
              </a:rPr>
              <a:t>……</a:t>
            </a:r>
          </a:p>
          <a:p>
            <a:pPr algn="just">
              <a:lnSpc>
                <a:spcPct val="125000"/>
              </a:lnSpc>
              <a:spcBef>
                <a:spcPts val="600"/>
              </a:spcBef>
            </a:pPr>
            <a:endParaRPr lang="zh-CN" altLang="en-US" sz="1800" dirty="0">
              <a:solidFill>
                <a:srgbClr val="0000FF"/>
              </a:solidFill>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61F66A55-28DC-6B45-8FFE-13BA8CECF31C}"/>
              </a:ext>
            </a:extLst>
          </p:cNvPr>
          <p:cNvSpPr/>
          <p:nvPr/>
        </p:nvSpPr>
        <p:spPr>
          <a:xfrm>
            <a:off x="137120" y="627534"/>
            <a:ext cx="2339102"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大数据无处不在</a:t>
            </a:r>
          </a:p>
        </p:txBody>
      </p:sp>
      <p:grpSp>
        <p:nvGrpSpPr>
          <p:cNvPr id="6" name="组合 5">
            <a:extLst>
              <a:ext uri="{FF2B5EF4-FFF2-40B4-BE49-F238E27FC236}">
                <a16:creationId xmlns:a16="http://schemas.microsoft.com/office/drawing/2014/main" id="{6756BB00-626A-514E-A401-ABD088393B56}"/>
              </a:ext>
            </a:extLst>
          </p:cNvPr>
          <p:cNvGrpSpPr/>
          <p:nvPr/>
        </p:nvGrpSpPr>
        <p:grpSpPr>
          <a:xfrm>
            <a:off x="3429000" y="902143"/>
            <a:ext cx="2890098" cy="782702"/>
            <a:chOff x="3829191" y="1797394"/>
            <a:chExt cx="5313218" cy="1638275"/>
          </a:xfrm>
        </p:grpSpPr>
        <p:sp>
          <p:nvSpPr>
            <p:cNvPr id="7" name="矩形 6">
              <a:extLst>
                <a:ext uri="{FF2B5EF4-FFF2-40B4-BE49-F238E27FC236}">
                  <a16:creationId xmlns:a16="http://schemas.microsoft.com/office/drawing/2014/main" id="{87A13A58-BC12-E849-8D5C-239998C2B69D}"/>
                </a:ext>
              </a:extLst>
            </p:cNvPr>
            <p:cNvSpPr/>
            <p:nvPr/>
          </p:nvSpPr>
          <p:spPr>
            <a:xfrm>
              <a:off x="3829191" y="1797394"/>
              <a:ext cx="5313218" cy="1638275"/>
            </a:xfrm>
            <a:prstGeom prst="rect">
              <a:avLst/>
            </a:prstGeom>
            <a:solidFill>
              <a:srgbClr val="41414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a:p>
          </p:txBody>
        </p:sp>
        <p:pic>
          <p:nvPicPr>
            <p:cNvPr id="8" name="Picture 2" descr="http://upload.chinaz.com/2016/0921/201609211041467548.jpg">
              <a:extLst>
                <a:ext uri="{FF2B5EF4-FFF2-40B4-BE49-F238E27FC236}">
                  <a16:creationId xmlns:a16="http://schemas.microsoft.com/office/drawing/2014/main" id="{0CEA3963-7768-AC40-A21D-994C7C5CF9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5991" y="1808382"/>
              <a:ext cx="3352800" cy="16272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006959"/>
      </p:ext>
    </p:extLst>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7099A-CFF6-6648-87F4-85A2DA552BA7}"/>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哪里有大数据？</a:t>
            </a:r>
            <a:endParaRPr kumimoji="1" lang="zh-CN" altLang="en-US" dirty="0"/>
          </a:p>
        </p:txBody>
      </p:sp>
      <p:grpSp>
        <p:nvGrpSpPr>
          <p:cNvPr id="4" name="组合 4">
            <a:extLst>
              <a:ext uri="{FF2B5EF4-FFF2-40B4-BE49-F238E27FC236}">
                <a16:creationId xmlns:a16="http://schemas.microsoft.com/office/drawing/2014/main" id="{421DF399-5D2B-4247-B513-EBD9449BE238}"/>
              </a:ext>
            </a:extLst>
          </p:cNvPr>
          <p:cNvGrpSpPr>
            <a:grpSpLocks/>
          </p:cNvGrpSpPr>
          <p:nvPr/>
        </p:nvGrpSpPr>
        <p:grpSpPr bwMode="auto">
          <a:xfrm>
            <a:off x="2161555" y="1116111"/>
            <a:ext cx="2052638" cy="2311004"/>
            <a:chOff x="683589" y="3000371"/>
            <a:chExt cx="2750318" cy="2740273"/>
          </a:xfrm>
        </p:grpSpPr>
        <p:grpSp>
          <p:nvGrpSpPr>
            <p:cNvPr id="5" name="Group 14">
              <a:extLst>
                <a:ext uri="{FF2B5EF4-FFF2-40B4-BE49-F238E27FC236}">
                  <a16:creationId xmlns:a16="http://schemas.microsoft.com/office/drawing/2014/main" id="{70AC919D-21A7-9D42-8601-15CBDA9A6474}"/>
                </a:ext>
              </a:extLst>
            </p:cNvPr>
            <p:cNvGrpSpPr>
              <a:grpSpLocks/>
            </p:cNvGrpSpPr>
            <p:nvPr/>
          </p:nvGrpSpPr>
          <p:grpSpPr bwMode="auto">
            <a:xfrm>
              <a:off x="683589" y="3000371"/>
              <a:ext cx="2750318" cy="2740273"/>
              <a:chOff x="635" y="653"/>
              <a:chExt cx="2150" cy="2010"/>
            </a:xfrm>
          </p:grpSpPr>
          <p:grpSp>
            <p:nvGrpSpPr>
              <p:cNvPr id="9" name="Group 23">
                <a:extLst>
                  <a:ext uri="{FF2B5EF4-FFF2-40B4-BE49-F238E27FC236}">
                    <a16:creationId xmlns:a16="http://schemas.microsoft.com/office/drawing/2014/main" id="{28C58C34-BF54-0F4A-83EF-099DD01B1A18}"/>
                  </a:ext>
                </a:extLst>
              </p:cNvPr>
              <p:cNvGrpSpPr>
                <a:grpSpLocks/>
              </p:cNvGrpSpPr>
              <p:nvPr/>
            </p:nvGrpSpPr>
            <p:grpSpPr bwMode="auto">
              <a:xfrm>
                <a:off x="635" y="1825"/>
                <a:ext cx="2150" cy="838"/>
                <a:chOff x="635" y="1825"/>
                <a:chExt cx="2150" cy="838"/>
              </a:xfrm>
            </p:grpSpPr>
            <p:sp>
              <p:nvSpPr>
                <p:cNvPr id="17" name="Freeform 24">
                  <a:extLst>
                    <a:ext uri="{FF2B5EF4-FFF2-40B4-BE49-F238E27FC236}">
                      <a16:creationId xmlns:a16="http://schemas.microsoft.com/office/drawing/2014/main" id="{14A8D685-6EE9-0C4A-AA8B-C3A464EFD25A}"/>
                    </a:ext>
                  </a:extLst>
                </p:cNvPr>
                <p:cNvSpPr>
                  <a:spLocks/>
                </p:cNvSpPr>
                <p:nvPr/>
              </p:nvSpPr>
              <p:spPr bwMode="gray">
                <a:xfrm>
                  <a:off x="2261" y="1825"/>
                  <a:ext cx="524" cy="838"/>
                </a:xfrm>
                <a:custGeom>
                  <a:avLst/>
                  <a:gdLst>
                    <a:gd name="T0" fmla="*/ 0 w 516"/>
                    <a:gd name="T1" fmla="*/ 395 h 732"/>
                    <a:gd name="T2" fmla="*/ 319 w 516"/>
                    <a:gd name="T3" fmla="*/ 1438 h 732"/>
                    <a:gd name="T4" fmla="*/ 555 w 516"/>
                    <a:gd name="T5" fmla="*/ 872 h 732"/>
                    <a:gd name="T6" fmla="*/ 168 w 516"/>
                    <a:gd name="T7" fmla="*/ 0 h 732"/>
                    <a:gd name="T8" fmla="*/ 0 w 516"/>
                    <a:gd name="T9" fmla="*/ 395 h 732"/>
                    <a:gd name="T10" fmla="*/ 0 60000 65536"/>
                    <a:gd name="T11" fmla="*/ 0 60000 65536"/>
                    <a:gd name="T12" fmla="*/ 0 60000 65536"/>
                    <a:gd name="T13" fmla="*/ 0 60000 65536"/>
                    <a:gd name="T14" fmla="*/ 0 60000 65536"/>
                    <a:gd name="T15" fmla="*/ 0 w 516"/>
                    <a:gd name="T16" fmla="*/ 0 h 732"/>
                    <a:gd name="T17" fmla="*/ 516 w 516"/>
                    <a:gd name="T18" fmla="*/ 732 h 732"/>
                  </a:gdLst>
                  <a:ahLst/>
                  <a:cxnLst>
                    <a:cxn ang="T10">
                      <a:pos x="T0" y="T1"/>
                    </a:cxn>
                    <a:cxn ang="T11">
                      <a:pos x="T2" y="T3"/>
                    </a:cxn>
                    <a:cxn ang="T12">
                      <a:pos x="T4" y="T5"/>
                    </a:cxn>
                    <a:cxn ang="T13">
                      <a:pos x="T6" y="T7"/>
                    </a:cxn>
                    <a:cxn ang="T14">
                      <a:pos x="T8" y="T9"/>
                    </a:cxn>
                  </a:cxnLst>
                  <a:rect l="T15" t="T16" r="T17" b="T18"/>
                  <a:pathLst>
                    <a:path w="516" h="732">
                      <a:moveTo>
                        <a:pt x="0" y="201"/>
                      </a:moveTo>
                      <a:lnTo>
                        <a:pt x="294" y="731"/>
                      </a:lnTo>
                      <a:lnTo>
                        <a:pt x="515" y="444"/>
                      </a:lnTo>
                      <a:lnTo>
                        <a:pt x="156" y="0"/>
                      </a:lnTo>
                      <a:lnTo>
                        <a:pt x="0" y="201"/>
                      </a:lnTo>
                    </a:path>
                  </a:pathLst>
                </a:custGeom>
                <a:solidFill>
                  <a:srgbClr val="FEF800"/>
                </a:solidFill>
                <a:ln w="12700" cap="rnd">
                  <a:noFill/>
                  <a:round/>
                  <a:headEnd/>
                  <a:tailEnd/>
                </a:ln>
              </p:spPr>
              <p:txBody>
                <a:bodyPr/>
                <a:lstStyle/>
                <a:p>
                  <a:pPr fontAlgn="auto">
                    <a:spcBef>
                      <a:spcPts val="0"/>
                    </a:spcBef>
                    <a:spcAft>
                      <a:spcPts val="0"/>
                    </a:spcAft>
                    <a:defRPr/>
                  </a:pPr>
                  <a:endParaRPr lang="zh-CN" altLang="en-US" sz="1050" kern="0">
                    <a:solidFill>
                      <a:srgbClr val="000000"/>
                    </a:solidFill>
                    <a:latin typeface="微软雅黑" pitchFamily="34" charset="-122"/>
                    <a:ea typeface="微软雅黑" pitchFamily="34" charset="-122"/>
                  </a:endParaRPr>
                </a:p>
              </p:txBody>
            </p:sp>
            <p:sp>
              <p:nvSpPr>
                <p:cNvPr id="18" name="Freeform 25">
                  <a:extLst>
                    <a:ext uri="{FF2B5EF4-FFF2-40B4-BE49-F238E27FC236}">
                      <a16:creationId xmlns:a16="http://schemas.microsoft.com/office/drawing/2014/main" id="{EC9CFD63-7460-2E4D-BC92-F18B9A356BA2}"/>
                    </a:ext>
                  </a:extLst>
                </p:cNvPr>
                <p:cNvSpPr>
                  <a:spLocks/>
                </p:cNvSpPr>
                <p:nvPr/>
              </p:nvSpPr>
              <p:spPr bwMode="gray">
                <a:xfrm>
                  <a:off x="916" y="1825"/>
                  <a:ext cx="1504" cy="226"/>
                </a:xfrm>
                <a:custGeom>
                  <a:avLst/>
                  <a:gdLst>
                    <a:gd name="T0" fmla="*/ 0 w 1481"/>
                    <a:gd name="T1" fmla="*/ 390 h 197"/>
                    <a:gd name="T2" fmla="*/ 1436 w 1481"/>
                    <a:gd name="T3" fmla="*/ 390 h 197"/>
                    <a:gd name="T4" fmla="*/ 1598 w 1481"/>
                    <a:gd name="T5" fmla="*/ 0 h 197"/>
                    <a:gd name="T6" fmla="*/ 397 w 1481"/>
                    <a:gd name="T7" fmla="*/ 3 h 197"/>
                    <a:gd name="T8" fmla="*/ 0 w 1481"/>
                    <a:gd name="T9" fmla="*/ 390 h 197"/>
                    <a:gd name="T10" fmla="*/ 0 60000 65536"/>
                    <a:gd name="T11" fmla="*/ 0 60000 65536"/>
                    <a:gd name="T12" fmla="*/ 0 60000 65536"/>
                    <a:gd name="T13" fmla="*/ 0 60000 65536"/>
                    <a:gd name="T14" fmla="*/ 0 60000 65536"/>
                    <a:gd name="T15" fmla="*/ 0 w 1481"/>
                    <a:gd name="T16" fmla="*/ 0 h 197"/>
                    <a:gd name="T17" fmla="*/ 1481 w 1481"/>
                    <a:gd name="T18" fmla="*/ 197 h 197"/>
                  </a:gdLst>
                  <a:ahLst/>
                  <a:cxnLst>
                    <a:cxn ang="T10">
                      <a:pos x="T0" y="T1"/>
                    </a:cxn>
                    <a:cxn ang="T11">
                      <a:pos x="T2" y="T3"/>
                    </a:cxn>
                    <a:cxn ang="T12">
                      <a:pos x="T4" y="T5"/>
                    </a:cxn>
                    <a:cxn ang="T13">
                      <a:pos x="T6" y="T7"/>
                    </a:cxn>
                    <a:cxn ang="T14">
                      <a:pos x="T8" y="T9"/>
                    </a:cxn>
                  </a:cxnLst>
                  <a:rect l="T15" t="T16" r="T17" b="T18"/>
                  <a:pathLst>
                    <a:path w="1481" h="197">
                      <a:moveTo>
                        <a:pt x="0" y="196"/>
                      </a:moveTo>
                      <a:lnTo>
                        <a:pt x="1329" y="196"/>
                      </a:lnTo>
                      <a:lnTo>
                        <a:pt x="1480" y="0"/>
                      </a:lnTo>
                      <a:lnTo>
                        <a:pt x="367" y="3"/>
                      </a:lnTo>
                      <a:lnTo>
                        <a:pt x="0" y="196"/>
                      </a:lnTo>
                    </a:path>
                  </a:pathLst>
                </a:custGeom>
                <a:gradFill rotWithShape="1">
                  <a:gsLst>
                    <a:gs pos="0">
                      <a:srgbClr val="9E9A00"/>
                    </a:gs>
                    <a:gs pos="50000">
                      <a:srgbClr val="696600"/>
                    </a:gs>
                    <a:gs pos="100000">
                      <a:srgbClr val="9E9A00"/>
                    </a:gs>
                  </a:gsLst>
                  <a:lin ang="2700000" scaled="1"/>
                </a:gradFill>
                <a:ln w="12700" cap="rnd">
                  <a:noFill/>
                  <a:round/>
                  <a:headEnd/>
                  <a:tailEnd/>
                </a:ln>
              </p:spPr>
              <p:txBody>
                <a:bodyPr/>
                <a:lstStyle/>
                <a:p>
                  <a:pPr fontAlgn="auto">
                    <a:spcBef>
                      <a:spcPts val="0"/>
                    </a:spcBef>
                    <a:spcAft>
                      <a:spcPts val="0"/>
                    </a:spcAft>
                    <a:defRPr/>
                  </a:pPr>
                  <a:endParaRPr lang="zh-CN" altLang="en-US" sz="1050" kern="0">
                    <a:solidFill>
                      <a:srgbClr val="000000"/>
                    </a:solidFill>
                    <a:latin typeface="微软雅黑" pitchFamily="34" charset="-122"/>
                    <a:ea typeface="微软雅黑" pitchFamily="34" charset="-122"/>
                  </a:endParaRPr>
                </a:p>
              </p:txBody>
            </p:sp>
            <p:sp>
              <p:nvSpPr>
                <p:cNvPr id="19" name="Freeform 26">
                  <a:extLst>
                    <a:ext uri="{FF2B5EF4-FFF2-40B4-BE49-F238E27FC236}">
                      <a16:creationId xmlns:a16="http://schemas.microsoft.com/office/drawing/2014/main" id="{3E8624F5-78BD-F641-B019-DFF27A61220D}"/>
                    </a:ext>
                  </a:extLst>
                </p:cNvPr>
                <p:cNvSpPr>
                  <a:spLocks/>
                </p:cNvSpPr>
                <p:nvPr/>
              </p:nvSpPr>
              <p:spPr bwMode="gray">
                <a:xfrm>
                  <a:off x="635" y="2052"/>
                  <a:ext cx="1935" cy="606"/>
                </a:xfrm>
                <a:custGeom>
                  <a:avLst/>
                  <a:gdLst>
                    <a:gd name="T0" fmla="*/ 0 w 1906"/>
                    <a:gd name="T1" fmla="*/ 1042 h 530"/>
                    <a:gd name="T2" fmla="*/ 2054 w 1906"/>
                    <a:gd name="T3" fmla="*/ 1042 h 530"/>
                    <a:gd name="T4" fmla="*/ 1732 w 1906"/>
                    <a:gd name="T5" fmla="*/ 0 h 530"/>
                    <a:gd name="T6" fmla="*/ 303 w 1906"/>
                    <a:gd name="T7" fmla="*/ 0 h 530"/>
                    <a:gd name="T8" fmla="*/ 0 w 1906"/>
                    <a:gd name="T9" fmla="*/ 1042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gradFill rotWithShape="1">
                  <a:gsLst>
                    <a:gs pos="0">
                      <a:srgbClr val="CCCC00"/>
                    </a:gs>
                    <a:gs pos="100000">
                      <a:srgbClr val="5E5E00"/>
                    </a:gs>
                  </a:gsLst>
                  <a:lin ang="2700000" scaled="1"/>
                </a:gradFill>
                <a:ln w="12700" cap="rnd">
                  <a:noFill/>
                  <a:round/>
                  <a:headEnd/>
                  <a:tailEnd/>
                </a:ln>
              </p:spPr>
              <p:txBody>
                <a:bodyPr/>
                <a:lstStyle/>
                <a:p>
                  <a:pPr fontAlgn="auto">
                    <a:spcBef>
                      <a:spcPts val="0"/>
                    </a:spcBef>
                    <a:spcAft>
                      <a:spcPts val="0"/>
                    </a:spcAft>
                    <a:defRPr/>
                  </a:pPr>
                  <a:endParaRPr lang="zh-CN" altLang="en-US" sz="1050" kern="0">
                    <a:solidFill>
                      <a:srgbClr val="000000"/>
                    </a:solidFill>
                    <a:latin typeface="微软雅黑" pitchFamily="34" charset="-122"/>
                    <a:ea typeface="微软雅黑" pitchFamily="34" charset="-122"/>
                  </a:endParaRPr>
                </a:p>
              </p:txBody>
            </p:sp>
          </p:grpSp>
          <p:grpSp>
            <p:nvGrpSpPr>
              <p:cNvPr id="10" name="Group 27">
                <a:extLst>
                  <a:ext uri="{FF2B5EF4-FFF2-40B4-BE49-F238E27FC236}">
                    <a16:creationId xmlns:a16="http://schemas.microsoft.com/office/drawing/2014/main" id="{2473AC8E-4489-A44C-B5C1-1C0106229850}"/>
                  </a:ext>
                </a:extLst>
              </p:cNvPr>
              <p:cNvGrpSpPr>
                <a:grpSpLocks/>
              </p:cNvGrpSpPr>
              <p:nvPr/>
            </p:nvGrpSpPr>
            <p:grpSpPr bwMode="auto">
              <a:xfrm>
                <a:off x="955" y="1234"/>
                <a:ext cx="1404" cy="737"/>
                <a:chOff x="955" y="1234"/>
                <a:chExt cx="1404" cy="737"/>
              </a:xfrm>
            </p:grpSpPr>
            <p:sp>
              <p:nvSpPr>
                <p:cNvPr id="14" name="Freeform 28">
                  <a:extLst>
                    <a:ext uri="{FF2B5EF4-FFF2-40B4-BE49-F238E27FC236}">
                      <a16:creationId xmlns:a16="http://schemas.microsoft.com/office/drawing/2014/main" id="{40D6A6FC-5A28-7046-8716-C196A24A0BBE}"/>
                    </a:ext>
                  </a:extLst>
                </p:cNvPr>
                <p:cNvSpPr>
                  <a:spLocks/>
                </p:cNvSpPr>
                <p:nvPr/>
              </p:nvSpPr>
              <p:spPr bwMode="gray">
                <a:xfrm>
                  <a:off x="1250" y="1240"/>
                  <a:ext cx="742" cy="119"/>
                </a:xfrm>
                <a:custGeom>
                  <a:avLst/>
                  <a:gdLst>
                    <a:gd name="T0" fmla="*/ 0 w 734"/>
                    <a:gd name="T1" fmla="*/ 187 h 104"/>
                    <a:gd name="T2" fmla="*/ 687 w 734"/>
                    <a:gd name="T3" fmla="*/ 194 h 104"/>
                    <a:gd name="T4" fmla="*/ 773 w 734"/>
                    <a:gd name="T5" fmla="*/ 0 h 104"/>
                    <a:gd name="T6" fmla="*/ 190 w 734"/>
                    <a:gd name="T7" fmla="*/ 0 h 104"/>
                    <a:gd name="T8" fmla="*/ 0 w 734"/>
                    <a:gd name="T9" fmla="*/ 187 h 104"/>
                    <a:gd name="T10" fmla="*/ 0 60000 65536"/>
                    <a:gd name="T11" fmla="*/ 0 60000 65536"/>
                    <a:gd name="T12" fmla="*/ 0 60000 65536"/>
                    <a:gd name="T13" fmla="*/ 0 60000 65536"/>
                    <a:gd name="T14" fmla="*/ 0 60000 65536"/>
                    <a:gd name="T15" fmla="*/ 0 w 734"/>
                    <a:gd name="T16" fmla="*/ 0 h 104"/>
                    <a:gd name="T17" fmla="*/ 734 w 734"/>
                    <a:gd name="T18" fmla="*/ 104 h 104"/>
                  </a:gdLst>
                  <a:ahLst/>
                  <a:cxnLst>
                    <a:cxn ang="T10">
                      <a:pos x="T0" y="T1"/>
                    </a:cxn>
                    <a:cxn ang="T11">
                      <a:pos x="T2" y="T3"/>
                    </a:cxn>
                    <a:cxn ang="T12">
                      <a:pos x="T4" y="T5"/>
                    </a:cxn>
                    <a:cxn ang="T13">
                      <a:pos x="T6" y="T7"/>
                    </a:cxn>
                    <a:cxn ang="T14">
                      <a:pos x="T8" y="T9"/>
                    </a:cxn>
                  </a:cxnLst>
                  <a:rect l="T15" t="T16" r="T17" b="T18"/>
                  <a:pathLst>
                    <a:path w="734" h="104">
                      <a:moveTo>
                        <a:pt x="0" y="100"/>
                      </a:moveTo>
                      <a:lnTo>
                        <a:pt x="652" y="103"/>
                      </a:lnTo>
                      <a:lnTo>
                        <a:pt x="733" y="0"/>
                      </a:lnTo>
                      <a:lnTo>
                        <a:pt x="180" y="0"/>
                      </a:lnTo>
                      <a:lnTo>
                        <a:pt x="0" y="100"/>
                      </a:lnTo>
                    </a:path>
                  </a:pathLst>
                </a:custGeom>
                <a:gradFill rotWithShape="1">
                  <a:gsLst>
                    <a:gs pos="0">
                      <a:srgbClr val="FF6535"/>
                    </a:gs>
                    <a:gs pos="50000">
                      <a:srgbClr val="A94323"/>
                    </a:gs>
                    <a:gs pos="100000">
                      <a:srgbClr val="FF6535"/>
                    </a:gs>
                  </a:gsLst>
                  <a:lin ang="2700000" scaled="1"/>
                </a:gradFill>
                <a:ln w="12700" cap="rnd">
                  <a:noFill/>
                  <a:round/>
                  <a:headEnd/>
                  <a:tailEnd/>
                </a:ln>
              </p:spPr>
              <p:txBody>
                <a:bodyPr/>
                <a:lstStyle/>
                <a:p>
                  <a:pPr fontAlgn="auto">
                    <a:spcBef>
                      <a:spcPts val="0"/>
                    </a:spcBef>
                    <a:spcAft>
                      <a:spcPts val="0"/>
                    </a:spcAft>
                    <a:defRPr/>
                  </a:pPr>
                  <a:endParaRPr lang="zh-CN" altLang="en-US" sz="1050" kern="0">
                    <a:solidFill>
                      <a:srgbClr val="000000"/>
                    </a:solidFill>
                    <a:latin typeface="微软雅黑" pitchFamily="34" charset="-122"/>
                    <a:ea typeface="微软雅黑" pitchFamily="34" charset="-122"/>
                  </a:endParaRPr>
                </a:p>
              </p:txBody>
            </p:sp>
            <p:sp>
              <p:nvSpPr>
                <p:cNvPr id="15" name="Freeform 29">
                  <a:extLst>
                    <a:ext uri="{FF2B5EF4-FFF2-40B4-BE49-F238E27FC236}">
                      <a16:creationId xmlns:a16="http://schemas.microsoft.com/office/drawing/2014/main" id="{992209AA-450B-8144-8D74-F09E523C0B23}"/>
                    </a:ext>
                  </a:extLst>
                </p:cNvPr>
                <p:cNvSpPr>
                  <a:spLocks/>
                </p:cNvSpPr>
                <p:nvPr/>
              </p:nvSpPr>
              <p:spPr bwMode="gray">
                <a:xfrm>
                  <a:off x="958" y="1355"/>
                  <a:ext cx="1255" cy="616"/>
                </a:xfrm>
                <a:custGeom>
                  <a:avLst/>
                  <a:gdLst>
                    <a:gd name="T0" fmla="*/ 0 w 1239"/>
                    <a:gd name="T1" fmla="*/ 1065 h 538"/>
                    <a:gd name="T2" fmla="*/ 1336 w 1239"/>
                    <a:gd name="T3" fmla="*/ 1065 h 538"/>
                    <a:gd name="T4" fmla="*/ 1025 w 1239"/>
                    <a:gd name="T5" fmla="*/ 0 h 538"/>
                    <a:gd name="T6" fmla="*/ 311 w 1239"/>
                    <a:gd name="T7" fmla="*/ 0 h 538"/>
                    <a:gd name="T8" fmla="*/ 0 w 1239"/>
                    <a:gd name="T9" fmla="*/ 1065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gradFill rotWithShape="1">
                  <a:gsLst>
                    <a:gs pos="0">
                      <a:srgbClr val="FF9933"/>
                    </a:gs>
                    <a:gs pos="100000">
                      <a:srgbClr val="764718"/>
                    </a:gs>
                  </a:gsLst>
                  <a:lin ang="2700000" scaled="1"/>
                </a:gradFill>
                <a:ln w="12700" cap="rnd">
                  <a:noFill/>
                  <a:round/>
                  <a:headEnd/>
                  <a:tailEnd/>
                </a:ln>
              </p:spPr>
              <p:txBody>
                <a:bodyPr/>
                <a:lstStyle/>
                <a:p>
                  <a:pPr fontAlgn="auto">
                    <a:spcBef>
                      <a:spcPts val="0"/>
                    </a:spcBef>
                    <a:spcAft>
                      <a:spcPts val="0"/>
                    </a:spcAft>
                    <a:defRPr/>
                  </a:pPr>
                  <a:endParaRPr lang="zh-CN" altLang="en-US" sz="1050" kern="0">
                    <a:solidFill>
                      <a:srgbClr val="000000"/>
                    </a:solidFill>
                    <a:latin typeface="微软雅黑" pitchFamily="34" charset="-122"/>
                    <a:ea typeface="微软雅黑" pitchFamily="34" charset="-122"/>
                  </a:endParaRPr>
                </a:p>
              </p:txBody>
            </p:sp>
            <p:sp>
              <p:nvSpPr>
                <p:cNvPr id="16" name="Freeform 30">
                  <a:extLst>
                    <a:ext uri="{FF2B5EF4-FFF2-40B4-BE49-F238E27FC236}">
                      <a16:creationId xmlns:a16="http://schemas.microsoft.com/office/drawing/2014/main" id="{8C4289B2-97FF-7343-A9B9-D067D902EB41}"/>
                    </a:ext>
                  </a:extLst>
                </p:cNvPr>
                <p:cNvSpPr>
                  <a:spLocks/>
                </p:cNvSpPr>
                <p:nvPr/>
              </p:nvSpPr>
              <p:spPr bwMode="gray">
                <a:xfrm>
                  <a:off x="1913" y="1236"/>
                  <a:ext cx="443" cy="734"/>
                </a:xfrm>
                <a:custGeom>
                  <a:avLst/>
                  <a:gdLst>
                    <a:gd name="T0" fmla="*/ 309 w 439"/>
                    <a:gd name="T1" fmla="*/ 1268 h 638"/>
                    <a:gd name="T2" fmla="*/ 468 w 439"/>
                    <a:gd name="T3" fmla="*/ 878 h 638"/>
                    <a:gd name="T4" fmla="*/ 84 w 439"/>
                    <a:gd name="T5" fmla="*/ 0 h 638"/>
                    <a:gd name="T6" fmla="*/ 0 w 439"/>
                    <a:gd name="T7" fmla="*/ 190 h 638"/>
                    <a:gd name="T8" fmla="*/ 309 w 439"/>
                    <a:gd name="T9" fmla="*/ 1268 h 638"/>
                    <a:gd name="T10" fmla="*/ 0 60000 65536"/>
                    <a:gd name="T11" fmla="*/ 0 60000 65536"/>
                    <a:gd name="T12" fmla="*/ 0 60000 65536"/>
                    <a:gd name="T13" fmla="*/ 0 60000 65536"/>
                    <a:gd name="T14" fmla="*/ 0 60000 65536"/>
                    <a:gd name="T15" fmla="*/ 0 w 439"/>
                    <a:gd name="T16" fmla="*/ 0 h 638"/>
                    <a:gd name="T17" fmla="*/ 439 w 439"/>
                    <a:gd name="T18" fmla="*/ 638 h 638"/>
                  </a:gdLst>
                  <a:ahLst/>
                  <a:cxnLst>
                    <a:cxn ang="T10">
                      <a:pos x="T0" y="T1"/>
                    </a:cxn>
                    <a:cxn ang="T11">
                      <a:pos x="T2" y="T3"/>
                    </a:cxn>
                    <a:cxn ang="T12">
                      <a:pos x="T4" y="T5"/>
                    </a:cxn>
                    <a:cxn ang="T13">
                      <a:pos x="T6" y="T7"/>
                    </a:cxn>
                    <a:cxn ang="T14">
                      <a:pos x="T8" y="T9"/>
                    </a:cxn>
                  </a:cxnLst>
                  <a:rect l="T15" t="T16" r="T17" b="T18"/>
                  <a:pathLst>
                    <a:path w="439" h="638">
                      <a:moveTo>
                        <a:pt x="289" y="637"/>
                      </a:moveTo>
                      <a:lnTo>
                        <a:pt x="438" y="441"/>
                      </a:lnTo>
                      <a:lnTo>
                        <a:pt x="79" y="0"/>
                      </a:lnTo>
                      <a:lnTo>
                        <a:pt x="0" y="96"/>
                      </a:lnTo>
                      <a:lnTo>
                        <a:pt x="289" y="637"/>
                      </a:lnTo>
                    </a:path>
                  </a:pathLst>
                </a:custGeom>
                <a:solidFill>
                  <a:srgbClr val="FFBA75"/>
                </a:solidFill>
                <a:ln w="12700" cap="rnd">
                  <a:noFill/>
                  <a:round/>
                  <a:headEnd/>
                  <a:tailEnd/>
                </a:ln>
              </p:spPr>
              <p:txBody>
                <a:bodyPr/>
                <a:lstStyle/>
                <a:p>
                  <a:pPr fontAlgn="auto">
                    <a:spcBef>
                      <a:spcPts val="0"/>
                    </a:spcBef>
                    <a:spcAft>
                      <a:spcPts val="0"/>
                    </a:spcAft>
                    <a:defRPr/>
                  </a:pPr>
                  <a:endParaRPr lang="zh-CN" altLang="en-US" sz="1050" kern="0">
                    <a:solidFill>
                      <a:srgbClr val="000000"/>
                    </a:solidFill>
                    <a:latin typeface="微软雅黑" pitchFamily="34" charset="-122"/>
                    <a:ea typeface="微软雅黑" pitchFamily="34" charset="-122"/>
                  </a:endParaRPr>
                </a:p>
              </p:txBody>
            </p:sp>
          </p:grpSp>
          <p:grpSp>
            <p:nvGrpSpPr>
              <p:cNvPr id="11" name="Group 31">
                <a:extLst>
                  <a:ext uri="{FF2B5EF4-FFF2-40B4-BE49-F238E27FC236}">
                    <a16:creationId xmlns:a16="http://schemas.microsoft.com/office/drawing/2014/main" id="{DC6A487C-32D8-9D45-9702-2D54E3137D3B}"/>
                  </a:ext>
                </a:extLst>
              </p:cNvPr>
              <p:cNvGrpSpPr>
                <a:grpSpLocks/>
              </p:cNvGrpSpPr>
              <p:nvPr/>
            </p:nvGrpSpPr>
            <p:grpSpPr bwMode="auto">
              <a:xfrm>
                <a:off x="1284" y="653"/>
                <a:ext cx="653" cy="616"/>
                <a:chOff x="1284" y="653"/>
                <a:chExt cx="653" cy="616"/>
              </a:xfrm>
            </p:grpSpPr>
            <p:sp>
              <p:nvSpPr>
                <p:cNvPr id="12" name="Freeform 32">
                  <a:extLst>
                    <a:ext uri="{FF2B5EF4-FFF2-40B4-BE49-F238E27FC236}">
                      <a16:creationId xmlns:a16="http://schemas.microsoft.com/office/drawing/2014/main" id="{BEE71F60-C514-414C-B164-C1AA6E94C907}"/>
                    </a:ext>
                  </a:extLst>
                </p:cNvPr>
                <p:cNvSpPr>
                  <a:spLocks/>
                </p:cNvSpPr>
                <p:nvPr/>
              </p:nvSpPr>
              <p:spPr bwMode="gray">
                <a:xfrm>
                  <a:off x="1281" y="653"/>
                  <a:ext cx="601" cy="616"/>
                </a:xfrm>
                <a:custGeom>
                  <a:avLst/>
                  <a:gdLst>
                    <a:gd name="T0" fmla="*/ 0 w 587"/>
                    <a:gd name="T1" fmla="*/ 1058 h 537"/>
                    <a:gd name="T2" fmla="*/ 643 w 587"/>
                    <a:gd name="T3" fmla="*/ 1065 h 537"/>
                    <a:gd name="T4" fmla="*/ 310 w 587"/>
                    <a:gd name="T5" fmla="*/ 0 h 537"/>
                    <a:gd name="T6" fmla="*/ 0 w 587"/>
                    <a:gd name="T7" fmla="*/ 1058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gradFill rotWithShape="1">
                  <a:gsLst>
                    <a:gs pos="0">
                      <a:srgbClr val="CC3300"/>
                    </a:gs>
                    <a:gs pos="100000">
                      <a:srgbClr val="5E1800"/>
                    </a:gs>
                  </a:gsLst>
                  <a:lin ang="2700000" scaled="1"/>
                </a:gradFill>
                <a:ln w="12700" cap="rnd">
                  <a:noFill/>
                  <a:round/>
                  <a:headEnd/>
                  <a:tailEnd/>
                </a:ln>
              </p:spPr>
              <p:txBody>
                <a:bodyPr/>
                <a:lstStyle/>
                <a:p>
                  <a:pPr fontAlgn="auto">
                    <a:spcBef>
                      <a:spcPts val="0"/>
                    </a:spcBef>
                    <a:spcAft>
                      <a:spcPts val="0"/>
                    </a:spcAft>
                    <a:defRPr/>
                  </a:pPr>
                  <a:endParaRPr lang="zh-CN" altLang="en-US" sz="1050" kern="0">
                    <a:solidFill>
                      <a:srgbClr val="000000"/>
                    </a:solidFill>
                    <a:latin typeface="微软雅黑" pitchFamily="34" charset="-122"/>
                    <a:ea typeface="微软雅黑" pitchFamily="34" charset="-122"/>
                  </a:endParaRPr>
                </a:p>
              </p:txBody>
            </p:sp>
            <p:sp>
              <p:nvSpPr>
                <p:cNvPr id="13" name="Freeform 33">
                  <a:extLst>
                    <a:ext uri="{FF2B5EF4-FFF2-40B4-BE49-F238E27FC236}">
                      <a16:creationId xmlns:a16="http://schemas.microsoft.com/office/drawing/2014/main" id="{1CE9BCDD-E6E6-3A46-BFDC-8F992498E06A}"/>
                    </a:ext>
                  </a:extLst>
                </p:cNvPr>
                <p:cNvSpPr>
                  <a:spLocks/>
                </p:cNvSpPr>
                <p:nvPr/>
              </p:nvSpPr>
              <p:spPr bwMode="gray">
                <a:xfrm>
                  <a:off x="1568" y="653"/>
                  <a:ext cx="369" cy="615"/>
                </a:xfrm>
                <a:custGeom>
                  <a:avLst/>
                  <a:gdLst>
                    <a:gd name="T0" fmla="*/ 316 w 364"/>
                    <a:gd name="T1" fmla="*/ 1054 h 535"/>
                    <a:gd name="T2" fmla="*/ 388 w 364"/>
                    <a:gd name="T3" fmla="*/ 879 h 535"/>
                    <a:gd name="T4" fmla="*/ 0 w 364"/>
                    <a:gd name="T5" fmla="*/ 0 h 535"/>
                    <a:gd name="T6" fmla="*/ 316 w 364"/>
                    <a:gd name="T7" fmla="*/ 1054 h 535"/>
                    <a:gd name="T8" fmla="*/ 0 60000 65536"/>
                    <a:gd name="T9" fmla="*/ 0 60000 65536"/>
                    <a:gd name="T10" fmla="*/ 0 60000 65536"/>
                    <a:gd name="T11" fmla="*/ 0 60000 65536"/>
                    <a:gd name="T12" fmla="*/ 0 w 364"/>
                    <a:gd name="T13" fmla="*/ 0 h 535"/>
                    <a:gd name="T14" fmla="*/ 364 w 364"/>
                    <a:gd name="T15" fmla="*/ 535 h 535"/>
                  </a:gdLst>
                  <a:ahLst/>
                  <a:cxnLst>
                    <a:cxn ang="T8">
                      <a:pos x="T0" y="T1"/>
                    </a:cxn>
                    <a:cxn ang="T9">
                      <a:pos x="T2" y="T3"/>
                    </a:cxn>
                    <a:cxn ang="T10">
                      <a:pos x="T4" y="T5"/>
                    </a:cxn>
                    <a:cxn ang="T11">
                      <a:pos x="T6" y="T7"/>
                    </a:cxn>
                  </a:cxnLst>
                  <a:rect l="T12" t="T13" r="T14" b="T15"/>
                  <a:pathLst>
                    <a:path w="364" h="535">
                      <a:moveTo>
                        <a:pt x="296" y="534"/>
                      </a:moveTo>
                      <a:lnTo>
                        <a:pt x="363" y="445"/>
                      </a:lnTo>
                      <a:lnTo>
                        <a:pt x="0" y="0"/>
                      </a:lnTo>
                      <a:lnTo>
                        <a:pt x="296" y="534"/>
                      </a:lnTo>
                    </a:path>
                  </a:pathLst>
                </a:custGeom>
                <a:solidFill>
                  <a:srgbClr val="FF6535"/>
                </a:solidFill>
                <a:ln w="12700" cap="rnd">
                  <a:noFill/>
                  <a:round/>
                  <a:headEnd/>
                  <a:tailEnd/>
                </a:ln>
              </p:spPr>
              <p:txBody>
                <a:bodyPr/>
                <a:lstStyle/>
                <a:p>
                  <a:pPr fontAlgn="auto">
                    <a:spcBef>
                      <a:spcPts val="0"/>
                    </a:spcBef>
                    <a:spcAft>
                      <a:spcPts val="0"/>
                    </a:spcAft>
                    <a:defRPr/>
                  </a:pPr>
                  <a:endParaRPr lang="zh-CN" altLang="en-US" sz="1050" kern="0">
                    <a:solidFill>
                      <a:srgbClr val="000000"/>
                    </a:solidFill>
                    <a:latin typeface="微软雅黑" pitchFamily="34" charset="-122"/>
                    <a:ea typeface="微软雅黑" pitchFamily="34" charset="-122"/>
                  </a:endParaRPr>
                </a:p>
              </p:txBody>
            </p:sp>
          </p:grpSp>
        </p:grpSp>
        <p:sp>
          <p:nvSpPr>
            <p:cNvPr id="6" name="Text Box 34">
              <a:extLst>
                <a:ext uri="{FF2B5EF4-FFF2-40B4-BE49-F238E27FC236}">
                  <a16:creationId xmlns:a16="http://schemas.microsoft.com/office/drawing/2014/main" id="{96601886-A29D-4949-BD16-CB300A74A53A}"/>
                </a:ext>
              </a:extLst>
            </p:cNvPr>
            <p:cNvSpPr txBox="1">
              <a:spLocks noChangeArrowheads="1"/>
            </p:cNvSpPr>
            <p:nvPr/>
          </p:nvSpPr>
          <p:spPr bwMode="auto">
            <a:xfrm>
              <a:off x="1095691" y="4143915"/>
              <a:ext cx="1774559" cy="301081"/>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latinLnBrk="1" hangingPunct="1"/>
              <a:r>
                <a:rPr kumimoji="1" lang="zh-CN" altLang="en-US" sz="1050" b="1">
                  <a:solidFill>
                    <a:srgbClr val="000000"/>
                  </a:solidFill>
                  <a:latin typeface="微软雅黑" panose="020B0503020204020204" pitchFamily="34" charset="-122"/>
                  <a:ea typeface="微软雅黑" panose="020B0503020204020204" pitchFamily="34" charset="-122"/>
                </a:rPr>
                <a:t>半结构化数据 </a:t>
              </a:r>
              <a:r>
                <a:rPr kumimoji="1" lang="en-US" altLang="zh-CN" sz="1050" b="1">
                  <a:solidFill>
                    <a:srgbClr val="000000"/>
                  </a:solidFill>
                  <a:latin typeface="微软雅黑" panose="020B0503020204020204" pitchFamily="34" charset="-122"/>
                  <a:ea typeface="微软雅黑" panose="020B0503020204020204" pitchFamily="34" charset="-122"/>
                </a:rPr>
                <a:t>15%</a:t>
              </a:r>
              <a:endParaRPr kumimoji="1" lang="en-US" altLang="ko-KR" sz="1050" b="1">
                <a:solidFill>
                  <a:srgbClr val="000000"/>
                </a:solidFill>
                <a:latin typeface="微软雅黑" panose="020B0503020204020204" pitchFamily="34" charset="-122"/>
                <a:ea typeface="微软雅黑" panose="020B0503020204020204" pitchFamily="34" charset="-122"/>
              </a:endParaRPr>
            </a:p>
          </p:txBody>
        </p:sp>
        <p:sp>
          <p:nvSpPr>
            <p:cNvPr id="7" name="Text Box 35">
              <a:extLst>
                <a:ext uri="{FF2B5EF4-FFF2-40B4-BE49-F238E27FC236}">
                  <a16:creationId xmlns:a16="http://schemas.microsoft.com/office/drawing/2014/main" id="{4D789BED-3EF8-C84F-8229-41FA5B8F9BB6}"/>
                </a:ext>
              </a:extLst>
            </p:cNvPr>
            <p:cNvSpPr txBox="1">
              <a:spLocks noChangeArrowheads="1"/>
            </p:cNvSpPr>
            <p:nvPr/>
          </p:nvSpPr>
          <p:spPr bwMode="auto">
            <a:xfrm>
              <a:off x="1285021" y="3358964"/>
              <a:ext cx="1424614" cy="416038"/>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80000"/>
                </a:lnSpc>
              </a:pPr>
              <a:r>
                <a:rPr kumimoji="1" lang="zh-CN" altLang="en-US" sz="1050" b="1">
                  <a:solidFill>
                    <a:srgbClr val="000000"/>
                  </a:solidFill>
                  <a:latin typeface="微软雅黑" panose="020B0503020204020204" pitchFamily="34" charset="-122"/>
                  <a:ea typeface="微软雅黑" panose="020B0503020204020204" pitchFamily="34" charset="-122"/>
                </a:rPr>
                <a:t>结构化数据 </a:t>
              </a:r>
              <a:r>
                <a:rPr kumimoji="1" lang="en-US" altLang="zh-CN" sz="1050" b="1">
                  <a:solidFill>
                    <a:srgbClr val="000000"/>
                  </a:solidFill>
                  <a:latin typeface="微软雅黑" panose="020B0503020204020204" pitchFamily="34" charset="-122"/>
                  <a:ea typeface="微软雅黑" panose="020B0503020204020204" pitchFamily="34" charset="-122"/>
                </a:rPr>
                <a:t>5%</a:t>
              </a:r>
              <a:endParaRPr kumimoji="1" lang="en-US" altLang="ko-KR" sz="1050" b="1">
                <a:solidFill>
                  <a:srgbClr val="000000"/>
                </a:solidFill>
                <a:latin typeface="微软雅黑" panose="020B0503020204020204" pitchFamily="34" charset="-122"/>
                <a:ea typeface="微软雅黑" panose="020B0503020204020204" pitchFamily="34" charset="-122"/>
              </a:endParaRPr>
            </a:p>
          </p:txBody>
        </p:sp>
        <p:sp>
          <p:nvSpPr>
            <p:cNvPr id="8" name="Text Box 34">
              <a:extLst>
                <a:ext uri="{FF2B5EF4-FFF2-40B4-BE49-F238E27FC236}">
                  <a16:creationId xmlns:a16="http://schemas.microsoft.com/office/drawing/2014/main" id="{D2F2DC08-6D08-5141-A75C-4259829696D5}"/>
                </a:ext>
              </a:extLst>
            </p:cNvPr>
            <p:cNvSpPr txBox="1">
              <a:spLocks noChangeArrowheads="1"/>
            </p:cNvSpPr>
            <p:nvPr/>
          </p:nvSpPr>
          <p:spPr bwMode="auto">
            <a:xfrm>
              <a:off x="1023902" y="5071458"/>
              <a:ext cx="1774559" cy="301081"/>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latinLnBrk="1" hangingPunct="1"/>
              <a:r>
                <a:rPr kumimoji="1" lang="zh-CN" altLang="en-US" sz="1050" b="1">
                  <a:solidFill>
                    <a:srgbClr val="000000"/>
                  </a:solidFill>
                  <a:latin typeface="微软雅黑" panose="020B0503020204020204" pitchFamily="34" charset="-122"/>
                  <a:ea typeface="微软雅黑" panose="020B0503020204020204" pitchFamily="34" charset="-122"/>
                </a:rPr>
                <a:t>非结构化数据 </a:t>
              </a:r>
              <a:r>
                <a:rPr kumimoji="1" lang="en-US" altLang="zh-CN" sz="1050" b="1">
                  <a:solidFill>
                    <a:srgbClr val="000000"/>
                  </a:solidFill>
                  <a:latin typeface="微软雅黑" panose="020B0503020204020204" pitchFamily="34" charset="-122"/>
                  <a:ea typeface="微软雅黑" panose="020B0503020204020204" pitchFamily="34" charset="-122"/>
                </a:rPr>
                <a:t>80%</a:t>
              </a:r>
              <a:endParaRPr kumimoji="1" lang="en-US" altLang="ko-KR" sz="1050" b="1">
                <a:solidFill>
                  <a:srgbClr val="000000"/>
                </a:solidFill>
                <a:latin typeface="微软雅黑" panose="020B0503020204020204" pitchFamily="34" charset="-122"/>
                <a:ea typeface="微软雅黑" panose="020B0503020204020204" pitchFamily="34" charset="-122"/>
              </a:endParaRPr>
            </a:p>
          </p:txBody>
        </p:sp>
      </p:grpSp>
      <p:sp>
        <p:nvSpPr>
          <p:cNvPr id="20" name="矩形 19">
            <a:extLst>
              <a:ext uri="{FF2B5EF4-FFF2-40B4-BE49-F238E27FC236}">
                <a16:creationId xmlns:a16="http://schemas.microsoft.com/office/drawing/2014/main" id="{DCD1B59F-6824-D849-A426-E85973812974}"/>
              </a:ext>
            </a:extLst>
          </p:cNvPr>
          <p:cNvSpPr/>
          <p:nvPr/>
        </p:nvSpPr>
        <p:spPr>
          <a:xfrm>
            <a:off x="2588989" y="726778"/>
            <a:ext cx="1300163" cy="646331"/>
          </a:xfrm>
          <a:prstGeom prst="rect">
            <a:avLst/>
          </a:prstGeom>
          <a:solidFill>
            <a:sysClr val="window" lastClr="FFFFFF"/>
          </a:solidFill>
          <a:ln w="25400" cap="flat" cmpd="sng" algn="ctr">
            <a:solidFill>
              <a:srgbClr val="C0504D"/>
            </a:solidFill>
            <a:prstDash val="soli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a:solidFill>
                  <a:srgbClr val="000000"/>
                </a:solidFill>
                <a:latin typeface="微软雅黑" panose="020B0503020204020204" pitchFamily="34" charset="-122"/>
                <a:ea typeface="微软雅黑" panose="020B0503020204020204" pitchFamily="34" charset="-122"/>
              </a:rPr>
              <a:t>数据形式多样</a:t>
            </a:r>
          </a:p>
        </p:txBody>
      </p:sp>
      <p:pic>
        <p:nvPicPr>
          <p:cNvPr id="21" name="Picture 2">
            <a:extLst>
              <a:ext uri="{FF2B5EF4-FFF2-40B4-BE49-F238E27FC236}">
                <a16:creationId xmlns:a16="http://schemas.microsoft.com/office/drawing/2014/main" id="{5C0938DC-4C95-2A41-BBD7-29AF66FD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18" y="1093490"/>
            <a:ext cx="1879997" cy="87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a:extLst>
              <a:ext uri="{FF2B5EF4-FFF2-40B4-BE49-F238E27FC236}">
                <a16:creationId xmlns:a16="http://schemas.microsoft.com/office/drawing/2014/main" id="{548910EF-079C-084B-AD82-674C6447687A}"/>
              </a:ext>
            </a:extLst>
          </p:cNvPr>
          <p:cNvSpPr/>
          <p:nvPr/>
        </p:nvSpPr>
        <p:spPr>
          <a:xfrm>
            <a:off x="173212" y="731540"/>
            <a:ext cx="1771650" cy="646331"/>
          </a:xfrm>
          <a:prstGeom prst="rect">
            <a:avLst/>
          </a:prstGeom>
          <a:solidFill>
            <a:sysClr val="window" lastClr="FFFFFF"/>
          </a:solidFill>
          <a:ln w="25400" cap="flat" cmpd="sng" algn="ctr">
            <a:solidFill>
              <a:srgbClr val="C0504D"/>
            </a:solidFill>
            <a:prstDash val="soli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a:solidFill>
                  <a:srgbClr val="000000"/>
                </a:solidFill>
                <a:latin typeface="微软雅黑" panose="020B0503020204020204" pitchFamily="34" charset="-122"/>
                <a:ea typeface="微软雅黑" panose="020B0503020204020204" pitchFamily="34" charset="-122"/>
              </a:rPr>
              <a:t>数据量大且增长迅速</a:t>
            </a:r>
          </a:p>
        </p:txBody>
      </p:sp>
      <p:sp>
        <p:nvSpPr>
          <p:cNvPr id="23" name="TextBox 5">
            <a:extLst>
              <a:ext uri="{FF2B5EF4-FFF2-40B4-BE49-F238E27FC236}">
                <a16:creationId xmlns:a16="http://schemas.microsoft.com/office/drawing/2014/main" id="{DB61FB47-0AA6-8A4C-AAD1-FC3CAE45B29B}"/>
              </a:ext>
            </a:extLst>
          </p:cNvPr>
          <p:cNvSpPr txBox="1"/>
          <p:nvPr/>
        </p:nvSpPr>
        <p:spPr>
          <a:xfrm>
            <a:off x="108919" y="1988841"/>
            <a:ext cx="1944290" cy="1539460"/>
          </a:xfrm>
          <a:prstGeom prst="rect">
            <a:avLst/>
          </a:prstGeom>
          <a:solidFill>
            <a:schemeClr val="bg1">
              <a:lumMod val="95000"/>
            </a:schemeClr>
          </a:solidFill>
          <a:ln>
            <a:noFill/>
            <a:prstDash val="lgDash"/>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50" b="1" dirty="0"/>
              <a:t>大数据摩尔定律：</a:t>
            </a:r>
            <a:r>
              <a:rPr lang="zh-CN" altLang="zh-CN" sz="1050" dirty="0"/>
              <a:t>每</a:t>
            </a:r>
            <a:r>
              <a:rPr lang="en-US" altLang="zh-CN" sz="1050" dirty="0"/>
              <a:t>18</a:t>
            </a:r>
            <a:r>
              <a:rPr lang="zh-CN" altLang="zh-CN" sz="1050" dirty="0"/>
              <a:t>个月全球新增的信息量是计算机有史以来全部信息量的总和</a:t>
            </a:r>
            <a:endParaRPr lang="en-US" altLang="zh-CN" sz="1050" b="1" dirty="0"/>
          </a:p>
          <a:p>
            <a:pPr eaLnBrk="1" hangingPunct="1">
              <a:lnSpc>
                <a:spcPct val="130000"/>
              </a:lnSpc>
            </a:pPr>
            <a:r>
              <a:rPr lang="en-US" altLang="zh-CN" sz="1050" b="1" dirty="0"/>
              <a:t>IDC</a:t>
            </a:r>
            <a:r>
              <a:rPr lang="zh-CN" altLang="en-US" sz="1050" b="1" dirty="0"/>
              <a:t>研究报告：</a:t>
            </a:r>
            <a:r>
              <a:rPr lang="zh-CN" altLang="zh-CN" sz="1050" dirty="0"/>
              <a:t>未来</a:t>
            </a:r>
            <a:r>
              <a:rPr lang="en-US" altLang="zh-CN" sz="1050" dirty="0"/>
              <a:t>10</a:t>
            </a:r>
            <a:r>
              <a:rPr lang="zh-CN" altLang="zh-CN" sz="1050" dirty="0"/>
              <a:t>年全球数据量将以</a:t>
            </a:r>
            <a:r>
              <a:rPr lang="en-US" altLang="zh-CN" sz="1050" dirty="0"/>
              <a:t>40+%</a:t>
            </a:r>
            <a:r>
              <a:rPr lang="zh-CN" altLang="zh-CN" sz="1050" dirty="0"/>
              <a:t>的速度增长。</a:t>
            </a:r>
            <a:r>
              <a:rPr lang="en-US" altLang="zh-CN" sz="1050" dirty="0">
                <a:solidFill>
                  <a:srgbClr val="FF0000"/>
                </a:solidFill>
              </a:rPr>
              <a:t>2025</a:t>
            </a:r>
            <a:r>
              <a:rPr lang="zh-CN" altLang="zh-CN" sz="1050" dirty="0">
                <a:solidFill>
                  <a:srgbClr val="FF0000"/>
                </a:solidFill>
              </a:rPr>
              <a:t>年全球数据量将达到</a:t>
            </a:r>
            <a:r>
              <a:rPr lang="en-US" altLang="zh-CN" sz="1050" dirty="0">
                <a:solidFill>
                  <a:srgbClr val="FF0000"/>
                </a:solidFill>
              </a:rPr>
              <a:t>163ZB</a:t>
            </a:r>
            <a:r>
              <a:rPr lang="zh-CN" altLang="en-US" sz="1050" dirty="0">
                <a:solidFill>
                  <a:srgbClr val="FF0000"/>
                </a:solidFill>
              </a:rPr>
              <a:t>。</a:t>
            </a:r>
            <a:endParaRPr lang="zh-CN" altLang="en-US" sz="1050" b="1" dirty="0">
              <a:solidFill>
                <a:srgbClr val="FF0000"/>
              </a:solidFill>
            </a:endParaRPr>
          </a:p>
        </p:txBody>
      </p:sp>
      <p:grpSp>
        <p:nvGrpSpPr>
          <p:cNvPr id="24" name="组合 42">
            <a:extLst>
              <a:ext uri="{FF2B5EF4-FFF2-40B4-BE49-F238E27FC236}">
                <a16:creationId xmlns:a16="http://schemas.microsoft.com/office/drawing/2014/main" id="{E3AEEFD0-2C3E-8A4E-98CE-DF6056F41DFC}"/>
              </a:ext>
            </a:extLst>
          </p:cNvPr>
          <p:cNvGrpSpPr>
            <a:grpSpLocks/>
          </p:cNvGrpSpPr>
          <p:nvPr/>
        </p:nvGrpSpPr>
        <p:grpSpPr bwMode="auto">
          <a:xfrm>
            <a:off x="44624" y="3615234"/>
            <a:ext cx="6786563" cy="998934"/>
            <a:chOff x="93663" y="5049838"/>
            <a:chExt cx="9048750" cy="1331912"/>
          </a:xfrm>
        </p:grpSpPr>
        <p:grpSp>
          <p:nvGrpSpPr>
            <p:cNvPr id="25" name="组合 7">
              <a:extLst>
                <a:ext uri="{FF2B5EF4-FFF2-40B4-BE49-F238E27FC236}">
                  <a16:creationId xmlns:a16="http://schemas.microsoft.com/office/drawing/2014/main" id="{53B97F9B-F6B0-7B49-B6D2-A7C7FE29D6CC}"/>
                </a:ext>
              </a:extLst>
            </p:cNvPr>
            <p:cNvGrpSpPr>
              <a:grpSpLocks/>
            </p:cNvGrpSpPr>
            <p:nvPr/>
          </p:nvGrpSpPr>
          <p:grpSpPr bwMode="auto">
            <a:xfrm>
              <a:off x="93663" y="5049838"/>
              <a:ext cx="8942387" cy="1317625"/>
              <a:chOff x="35496" y="1340769"/>
              <a:chExt cx="8943484" cy="1318530"/>
            </a:xfrm>
          </p:grpSpPr>
          <p:sp>
            <p:nvSpPr>
              <p:cNvPr id="27" name="AutoShape 10">
                <a:extLst>
                  <a:ext uri="{FF2B5EF4-FFF2-40B4-BE49-F238E27FC236}">
                    <a16:creationId xmlns:a16="http://schemas.microsoft.com/office/drawing/2014/main" id="{99A314B9-6297-8644-A5D4-BCEFC342F0C2}"/>
                  </a:ext>
                </a:extLst>
              </p:cNvPr>
              <p:cNvSpPr>
                <a:spLocks noChangeArrowheads="1"/>
              </p:cNvSpPr>
              <p:nvPr/>
            </p:nvSpPr>
            <p:spPr bwMode="gray">
              <a:xfrm>
                <a:off x="35496" y="1340769"/>
                <a:ext cx="8943484" cy="1318530"/>
              </a:xfrm>
              <a:prstGeom prst="roundRect">
                <a:avLst>
                  <a:gd name="adj" fmla="val 16667"/>
                </a:avLst>
              </a:prstGeom>
              <a:gradFill rotWithShape="1">
                <a:gsLst>
                  <a:gs pos="0">
                    <a:srgbClr val="BBE0E3">
                      <a:gamma/>
                      <a:tint val="75686"/>
                      <a:invGamma/>
                    </a:srgbClr>
                  </a:gs>
                  <a:gs pos="50000">
                    <a:srgbClr val="BBE0E3"/>
                  </a:gs>
                  <a:gs pos="100000">
                    <a:srgbClr val="BBE0E3">
                      <a:gamma/>
                      <a:tint val="75686"/>
                      <a:invGamma/>
                    </a:srgbClr>
                  </a:gs>
                </a:gsLst>
                <a:lin ang="18900000" scaled="1"/>
              </a:gradFill>
              <a:ln w="9525">
                <a:noFill/>
                <a:round/>
                <a:headEnd/>
                <a:tailEnd/>
              </a:ln>
              <a:effectLst/>
              <a:scene3d>
                <a:camera prst="orthographicFront"/>
                <a:lightRig rig="legacyFlat3" dir="b"/>
              </a:scene3d>
              <a:sp3d extrusionH="303200" prstMaterial="legacyMatte">
                <a:bevelT w="13500" h="13500" prst="angle"/>
                <a:bevelB w="13500" h="13500" prst="angle"/>
                <a:extrusionClr>
                  <a:srgbClr val="BBE0E3"/>
                </a:extrusionClr>
              </a:sp3d>
            </p:spPr>
            <p:txBody>
              <a:bodyPr wrap="none" anchor="ctr">
                <a:flatTx/>
              </a:bodyPr>
              <a:lstStyle/>
              <a:p>
                <a:pPr algn="ctr" eaLnBrk="0" fontAlgn="auto" hangingPunct="0">
                  <a:spcBef>
                    <a:spcPts val="0"/>
                  </a:spcBef>
                  <a:spcAft>
                    <a:spcPts val="0"/>
                  </a:spcAft>
                  <a:defRPr/>
                </a:pPr>
                <a:endParaRPr lang="en-US" altLang="zh-CN" sz="1200" kern="0" dirty="0">
                  <a:solidFill>
                    <a:srgbClr val="000000"/>
                  </a:solidFill>
                </a:endParaRPr>
              </a:p>
            </p:txBody>
          </p:sp>
          <p:sp>
            <p:nvSpPr>
              <p:cNvPr id="28" name="TextBox 6">
                <a:extLst>
                  <a:ext uri="{FF2B5EF4-FFF2-40B4-BE49-F238E27FC236}">
                    <a16:creationId xmlns:a16="http://schemas.microsoft.com/office/drawing/2014/main" id="{49FFD0A2-C336-6B4F-9BE9-765D449B7A22}"/>
                  </a:ext>
                </a:extLst>
              </p:cNvPr>
              <p:cNvSpPr txBox="1">
                <a:spLocks noChangeArrowheads="1"/>
              </p:cNvSpPr>
              <p:nvPr/>
            </p:nvSpPr>
            <p:spPr bwMode="auto">
              <a:xfrm>
                <a:off x="194003" y="1350751"/>
                <a:ext cx="8272339" cy="129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itchFamily="2" charset="2"/>
                  <a:buChar char="p"/>
                </a:pPr>
                <a:r>
                  <a:rPr lang="zh-CN" altLang="en-US" sz="1200" b="1">
                    <a:solidFill>
                      <a:srgbClr val="FF0000"/>
                    </a:solidFill>
                    <a:latin typeface="华文细黑" panose="02010600040101010101" pitchFamily="2" charset="-122"/>
                    <a:ea typeface="华文细黑" panose="02010600040101010101" pitchFamily="2" charset="-122"/>
                  </a:rPr>
                  <a:t>数据具备强大的生产能力</a:t>
                </a:r>
                <a:r>
                  <a:rPr lang="zh-CN" altLang="en-US" sz="1200" b="1">
                    <a:latin typeface="华文细黑" panose="02010600040101010101" pitchFamily="2" charset="-122"/>
                    <a:ea typeface="华文细黑" panose="02010600040101010101" pitchFamily="2" charset="-122"/>
                  </a:rPr>
                  <a:t>。</a:t>
                </a:r>
                <a:r>
                  <a:rPr lang="zh-CN" altLang="zh-CN" sz="1050">
                    <a:latin typeface="华文细黑" panose="02010600040101010101" pitchFamily="2" charset="-122"/>
                    <a:ea typeface="华文细黑" panose="02010600040101010101" pitchFamily="2" charset="-122"/>
                  </a:rPr>
                  <a:t>数据</a:t>
                </a:r>
                <a:r>
                  <a:rPr lang="zh-CN" altLang="en-US" sz="1050">
                    <a:latin typeface="华文细黑" panose="02010600040101010101" pitchFamily="2" charset="-122"/>
                    <a:ea typeface="华文细黑" panose="02010600040101010101" pitchFamily="2" charset="-122"/>
                  </a:rPr>
                  <a:t>已渗透到</a:t>
                </a:r>
                <a:r>
                  <a:rPr lang="zh-CN" altLang="zh-CN" sz="1050">
                    <a:latin typeface="华文细黑" panose="02010600040101010101" pitchFamily="2" charset="-122"/>
                    <a:ea typeface="华文细黑" panose="02010600040101010101" pitchFamily="2" charset="-122"/>
                  </a:rPr>
                  <a:t>每一个行业和业务职能领域</a:t>
                </a:r>
                <a:r>
                  <a:rPr lang="zh-CN" altLang="en-US" sz="1050">
                    <a:latin typeface="华文细黑" panose="02010600040101010101" pitchFamily="2" charset="-122"/>
                    <a:ea typeface="华文细黑" panose="02010600040101010101" pitchFamily="2" charset="-122"/>
                  </a:rPr>
                  <a:t>，</a:t>
                </a:r>
                <a:r>
                  <a:rPr lang="zh-CN" altLang="zh-CN" sz="1050">
                    <a:latin typeface="华文细黑" panose="02010600040101010101" pitchFamily="2" charset="-122"/>
                    <a:ea typeface="华文细黑" panose="02010600040101010101" pitchFamily="2" charset="-122"/>
                  </a:rPr>
                  <a:t>对海量数据的挖掘和运用，预示着新一波生产率增长和消费者盈余浪潮的到来</a:t>
                </a:r>
              </a:p>
              <a:p>
                <a:pPr eaLnBrk="1" hangingPunct="1">
                  <a:lnSpc>
                    <a:spcPct val="130000"/>
                  </a:lnSpc>
                  <a:buFont typeface="Wingdings" pitchFamily="2" charset="2"/>
                  <a:buChar char="p"/>
                </a:pPr>
                <a:r>
                  <a:rPr lang="zh-CN" altLang="zh-CN" sz="1200" b="1">
                    <a:solidFill>
                      <a:srgbClr val="FF0000"/>
                    </a:solidFill>
                    <a:latin typeface="华文细黑" panose="02010600040101010101" pitchFamily="2" charset="-122"/>
                    <a:ea typeface="华文细黑" panose="02010600040101010101" pitchFamily="2" charset="-122"/>
                  </a:rPr>
                  <a:t>数据已成为企业战略资产</a:t>
                </a:r>
                <a:r>
                  <a:rPr lang="zh-CN" altLang="en-US" sz="1200" b="1">
                    <a:latin typeface="华文细黑" panose="02010600040101010101" pitchFamily="2" charset="-122"/>
                    <a:ea typeface="华文细黑" panose="02010600040101010101" pitchFamily="2" charset="-122"/>
                  </a:rPr>
                  <a:t>。</a:t>
                </a:r>
                <a:r>
                  <a:rPr lang="zh-CN" altLang="zh-CN" sz="1050">
                    <a:latin typeface="华文细黑" panose="02010600040101010101" pitchFamily="2" charset="-122"/>
                    <a:ea typeface="华文细黑" panose="02010600040101010101" pitchFamily="2" charset="-122"/>
                  </a:rPr>
                  <a:t>企业的核心竞争力体现为其拥有的数据规模、数据的活性和能运用、解释数据的能力，数据已经从无意到有意的保存下来，</a:t>
                </a:r>
                <a:r>
                  <a:rPr lang="zh-CN" altLang="en-US" sz="1050">
                    <a:latin typeface="华文细黑" panose="02010600040101010101" pitchFamily="2" charset="-122"/>
                    <a:ea typeface="华文细黑" panose="02010600040101010101" pitchFamily="2" charset="-122"/>
                  </a:rPr>
                  <a:t>并已达到空前规模</a:t>
                </a:r>
              </a:p>
            </p:txBody>
          </p:sp>
        </p:grpSp>
        <p:pic>
          <p:nvPicPr>
            <p:cNvPr id="26" name="Picture 3">
              <a:extLst>
                <a:ext uri="{FF2B5EF4-FFF2-40B4-BE49-F238E27FC236}">
                  <a16:creationId xmlns:a16="http://schemas.microsoft.com/office/drawing/2014/main" id="{73108AD6-0F24-0C47-9774-30C9A7CD3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8638" y="5472113"/>
              <a:ext cx="993775"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 name="Picture 7">
            <a:extLst>
              <a:ext uri="{FF2B5EF4-FFF2-40B4-BE49-F238E27FC236}">
                <a16:creationId xmlns:a16="http://schemas.microsoft.com/office/drawing/2014/main" id="{6305D7AD-3177-244A-B299-C6524F3F8E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18" y="1104205"/>
            <a:ext cx="2132409"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组合 8">
            <a:extLst>
              <a:ext uri="{FF2B5EF4-FFF2-40B4-BE49-F238E27FC236}">
                <a16:creationId xmlns:a16="http://schemas.microsoft.com/office/drawing/2014/main" id="{00BEBD17-97E5-AB40-9053-8AE8FD857924}"/>
              </a:ext>
            </a:extLst>
          </p:cNvPr>
          <p:cNvGrpSpPr>
            <a:grpSpLocks/>
          </p:cNvGrpSpPr>
          <p:nvPr/>
        </p:nvGrpSpPr>
        <p:grpSpPr bwMode="auto">
          <a:xfrm>
            <a:off x="4213002" y="1131590"/>
            <a:ext cx="2530079" cy="2187178"/>
            <a:chOff x="46821" y="3609064"/>
            <a:chExt cx="3373051" cy="2916279"/>
          </a:xfrm>
        </p:grpSpPr>
        <p:sp>
          <p:nvSpPr>
            <p:cNvPr id="31" name="椭圆 30">
              <a:extLst>
                <a:ext uri="{FF2B5EF4-FFF2-40B4-BE49-F238E27FC236}">
                  <a16:creationId xmlns:a16="http://schemas.microsoft.com/office/drawing/2014/main" id="{5150FBE5-D4F4-3143-B4BE-46D619508E84}"/>
                </a:ext>
              </a:extLst>
            </p:cNvPr>
            <p:cNvSpPr/>
            <p:nvPr/>
          </p:nvSpPr>
          <p:spPr bwMode="auto">
            <a:xfrm>
              <a:off x="572224" y="3969431"/>
              <a:ext cx="2100021" cy="2555912"/>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endParaRPr lang="zh-CN" altLang="en-US" sz="1050">
                <a:solidFill>
                  <a:schemeClr val="tx1"/>
                </a:solidFill>
                <a:ea typeface="宋体" pitchFamily="2" charset="-122"/>
              </a:endParaRPr>
            </a:p>
          </p:txBody>
        </p:sp>
        <p:sp>
          <p:nvSpPr>
            <p:cNvPr id="32" name="圆角矩形 31">
              <a:extLst>
                <a:ext uri="{FF2B5EF4-FFF2-40B4-BE49-F238E27FC236}">
                  <a16:creationId xmlns:a16="http://schemas.microsoft.com/office/drawing/2014/main" id="{37843E39-2C2F-E24C-8ABC-132938185037}"/>
                </a:ext>
              </a:extLst>
            </p:cNvPr>
            <p:cNvSpPr/>
            <p:nvPr/>
          </p:nvSpPr>
          <p:spPr bwMode="auto">
            <a:xfrm>
              <a:off x="1115086" y="3609064"/>
              <a:ext cx="998422" cy="395293"/>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t>政府机构</a:t>
              </a:r>
            </a:p>
          </p:txBody>
        </p:sp>
        <p:sp>
          <p:nvSpPr>
            <p:cNvPr id="33" name="圆角矩形 32">
              <a:extLst>
                <a:ext uri="{FF2B5EF4-FFF2-40B4-BE49-F238E27FC236}">
                  <a16:creationId xmlns:a16="http://schemas.microsoft.com/office/drawing/2014/main" id="{F81B42DB-2BA1-274A-9856-5ABA06DE1BDC}"/>
                </a:ext>
              </a:extLst>
            </p:cNvPr>
            <p:cNvSpPr/>
            <p:nvPr/>
          </p:nvSpPr>
          <p:spPr bwMode="auto">
            <a:xfrm>
              <a:off x="256347" y="4329799"/>
              <a:ext cx="998423" cy="395293"/>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t>科研机构</a:t>
              </a:r>
            </a:p>
          </p:txBody>
        </p:sp>
        <p:sp>
          <p:nvSpPr>
            <p:cNvPr id="34" name="圆角矩形 33">
              <a:extLst>
                <a:ext uri="{FF2B5EF4-FFF2-40B4-BE49-F238E27FC236}">
                  <a16:creationId xmlns:a16="http://schemas.microsoft.com/office/drawing/2014/main" id="{A950216F-0217-344D-B03A-78DEE503DDB6}"/>
                </a:ext>
              </a:extLst>
            </p:cNvPr>
            <p:cNvSpPr/>
            <p:nvPr/>
          </p:nvSpPr>
          <p:spPr bwMode="auto">
            <a:xfrm>
              <a:off x="2051604" y="4329799"/>
              <a:ext cx="998422" cy="395293"/>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t>公共事业</a:t>
              </a:r>
            </a:p>
          </p:txBody>
        </p:sp>
        <p:sp>
          <p:nvSpPr>
            <p:cNvPr id="35" name="圆角矩形 34">
              <a:extLst>
                <a:ext uri="{FF2B5EF4-FFF2-40B4-BE49-F238E27FC236}">
                  <a16:creationId xmlns:a16="http://schemas.microsoft.com/office/drawing/2014/main" id="{61103867-D556-364B-9DBA-EBEBC904E3A9}"/>
                </a:ext>
              </a:extLst>
            </p:cNvPr>
            <p:cNvSpPr/>
            <p:nvPr/>
          </p:nvSpPr>
          <p:spPr bwMode="auto">
            <a:xfrm>
              <a:off x="2173827" y="5156898"/>
              <a:ext cx="1246045" cy="396881"/>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t>移动互联网</a:t>
              </a:r>
            </a:p>
          </p:txBody>
        </p:sp>
        <p:sp>
          <p:nvSpPr>
            <p:cNvPr id="36" name="圆角矩形 35">
              <a:extLst>
                <a:ext uri="{FF2B5EF4-FFF2-40B4-BE49-F238E27FC236}">
                  <a16:creationId xmlns:a16="http://schemas.microsoft.com/office/drawing/2014/main" id="{7D0EE6B2-1764-7842-B806-CDC0E8B8FCDB}"/>
                </a:ext>
              </a:extLst>
            </p:cNvPr>
            <p:cNvSpPr/>
            <p:nvPr/>
          </p:nvSpPr>
          <p:spPr bwMode="auto">
            <a:xfrm>
              <a:off x="362698" y="5912559"/>
              <a:ext cx="996836" cy="396881"/>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t>物联网</a:t>
              </a:r>
            </a:p>
          </p:txBody>
        </p:sp>
        <p:sp>
          <p:nvSpPr>
            <p:cNvPr id="37" name="圆角矩形 36">
              <a:extLst>
                <a:ext uri="{FF2B5EF4-FFF2-40B4-BE49-F238E27FC236}">
                  <a16:creationId xmlns:a16="http://schemas.microsoft.com/office/drawing/2014/main" id="{3FD2B907-CA2D-C94B-94BF-2DDEF3872D2E}"/>
                </a:ext>
              </a:extLst>
            </p:cNvPr>
            <p:cNvSpPr/>
            <p:nvPr/>
          </p:nvSpPr>
          <p:spPr bwMode="auto">
            <a:xfrm>
              <a:off x="1832554" y="5912559"/>
              <a:ext cx="998422" cy="396881"/>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t>电信、零售、制造等行业</a:t>
              </a:r>
            </a:p>
          </p:txBody>
        </p:sp>
        <p:sp>
          <p:nvSpPr>
            <p:cNvPr id="38" name="TextBox 52">
              <a:extLst>
                <a:ext uri="{FF2B5EF4-FFF2-40B4-BE49-F238E27FC236}">
                  <a16:creationId xmlns:a16="http://schemas.microsoft.com/office/drawing/2014/main" id="{9BE79AD6-9843-1241-9FAC-C61E60E760E3}"/>
                </a:ext>
              </a:extLst>
            </p:cNvPr>
            <p:cNvSpPr txBox="1"/>
            <p:nvPr/>
          </p:nvSpPr>
          <p:spPr>
            <a:xfrm>
              <a:off x="1188103" y="4809230"/>
              <a:ext cx="958740" cy="1165893"/>
            </a:xfrm>
            <a:prstGeom prst="rect">
              <a:avLst/>
            </a:prstGeom>
            <a:noFill/>
          </p:spPr>
          <p:txBody>
            <a:bodyPr>
              <a:spAutoFit/>
            </a:bodyPr>
            <a:lstStyle/>
            <a:p>
              <a:pPr fontAlgn="auto">
                <a:lnSpc>
                  <a:spcPct val="150000"/>
                </a:lnSpc>
                <a:spcBef>
                  <a:spcPts val="0"/>
                </a:spcBef>
                <a:spcAft>
                  <a:spcPts val="0"/>
                </a:spcAft>
                <a:defRPr/>
              </a:pPr>
              <a:r>
                <a:rPr lang="zh-CN" altLang="en-US" sz="1800" b="1" kern="0" dirty="0">
                  <a:solidFill>
                    <a:sysClr val="windowText" lastClr="000000"/>
                  </a:solidFill>
                  <a:latin typeface="微软雅黑" pitchFamily="34" charset="-122"/>
                  <a:ea typeface="微软雅黑" pitchFamily="34" charset="-122"/>
                </a:rPr>
                <a:t>数据源</a:t>
              </a:r>
            </a:p>
          </p:txBody>
        </p:sp>
        <p:sp>
          <p:nvSpPr>
            <p:cNvPr id="39" name="圆角矩形 38">
              <a:extLst>
                <a:ext uri="{FF2B5EF4-FFF2-40B4-BE49-F238E27FC236}">
                  <a16:creationId xmlns:a16="http://schemas.microsoft.com/office/drawing/2014/main" id="{12E6E950-9EAD-8441-A823-A3F14E8F5990}"/>
                </a:ext>
              </a:extLst>
            </p:cNvPr>
            <p:cNvSpPr/>
            <p:nvPr/>
          </p:nvSpPr>
          <p:spPr bwMode="auto">
            <a:xfrm>
              <a:off x="46821" y="5156898"/>
              <a:ext cx="1103186" cy="396881"/>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t>互联网</a:t>
              </a:r>
            </a:p>
          </p:txBody>
        </p:sp>
      </p:grpSp>
      <p:sp>
        <p:nvSpPr>
          <p:cNvPr id="40" name="矩形 39">
            <a:extLst>
              <a:ext uri="{FF2B5EF4-FFF2-40B4-BE49-F238E27FC236}">
                <a16:creationId xmlns:a16="http://schemas.microsoft.com/office/drawing/2014/main" id="{D9C9A036-372D-7A4E-8D8A-05F120C916B1}"/>
              </a:ext>
            </a:extLst>
          </p:cNvPr>
          <p:cNvSpPr/>
          <p:nvPr/>
        </p:nvSpPr>
        <p:spPr>
          <a:xfrm>
            <a:off x="4607099" y="731540"/>
            <a:ext cx="1300163" cy="646331"/>
          </a:xfrm>
          <a:prstGeom prst="rect">
            <a:avLst/>
          </a:prstGeom>
          <a:solidFill>
            <a:sysClr val="window" lastClr="FFFFFF"/>
          </a:solidFill>
          <a:ln w="25400" cap="flat" cmpd="sng" algn="ctr">
            <a:solidFill>
              <a:srgbClr val="C0504D"/>
            </a:solidFill>
            <a:prstDash val="soli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a:solidFill>
                  <a:srgbClr val="000000"/>
                </a:solidFill>
                <a:latin typeface="微软雅黑" panose="020B0503020204020204" pitchFamily="34" charset="-122"/>
                <a:ea typeface="微软雅黑" panose="020B0503020204020204" pitchFamily="34" charset="-122"/>
              </a:rPr>
              <a:t>数据领域广泛</a:t>
            </a:r>
          </a:p>
        </p:txBody>
      </p:sp>
      <p:pic>
        <p:nvPicPr>
          <p:cNvPr id="41" name="Picture 5">
            <a:extLst>
              <a:ext uri="{FF2B5EF4-FFF2-40B4-BE49-F238E27FC236}">
                <a16:creationId xmlns:a16="http://schemas.microsoft.com/office/drawing/2014/main" id="{03865497-1E9C-2247-BE37-3A4599B80E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080" y="1934445"/>
            <a:ext cx="1890713" cy="166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a:extLst>
              <a:ext uri="{FF2B5EF4-FFF2-40B4-BE49-F238E27FC236}">
                <a16:creationId xmlns:a16="http://schemas.microsoft.com/office/drawing/2014/main" id="{C973AA76-325D-D048-AAC4-635D7230BE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401" y="940763"/>
            <a:ext cx="5155406" cy="367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482053"/>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1+#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29"/>
                                        </p:tgtEl>
                                        <p:attrNameLst>
                                          <p:attrName>ppt_x</p:attrName>
                                        </p:attrNameLst>
                                      </p:cBhvr>
                                      <p:tavLst>
                                        <p:tav tm="0">
                                          <p:val>
                                            <p:strVal val="ppt_x"/>
                                          </p:val>
                                        </p:tav>
                                        <p:tav tm="100000">
                                          <p:val>
                                            <p:strVal val="ppt_x"/>
                                          </p:val>
                                        </p:tav>
                                      </p:tavLst>
                                    </p:anim>
                                    <p:anim calcmode="lin" valueType="num">
                                      <p:cBhvr additive="base">
                                        <p:cTn id="25" dur="500"/>
                                        <p:tgtEl>
                                          <p:spTgt spid="29"/>
                                        </p:tgtEl>
                                        <p:attrNameLst>
                                          <p:attrName>ppt_y</p:attrName>
                                        </p:attrNameLst>
                                      </p:cBhvr>
                                      <p:tavLst>
                                        <p:tav tm="0">
                                          <p:val>
                                            <p:strVal val="ppt_y"/>
                                          </p:val>
                                        </p:tav>
                                        <p:tav tm="100000">
                                          <p:val>
                                            <p:strVal val="1+ppt_h/2"/>
                                          </p:val>
                                        </p:tav>
                                      </p:tavLst>
                                    </p:anim>
                                    <p:set>
                                      <p:cBhvr>
                                        <p:cTn id="26" dur="1" fill="hold">
                                          <p:stCondLst>
                                            <p:cond delay="499"/>
                                          </p:stCondLst>
                                        </p:cTn>
                                        <p:tgtEl>
                                          <p:spTgt spid="29"/>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41"/>
                                        </p:tgtEl>
                                        <p:attrNameLst>
                                          <p:attrName>ppt_x</p:attrName>
                                        </p:attrNameLst>
                                      </p:cBhvr>
                                      <p:tavLst>
                                        <p:tav tm="0">
                                          <p:val>
                                            <p:strVal val="ppt_x"/>
                                          </p:val>
                                        </p:tav>
                                        <p:tav tm="100000">
                                          <p:val>
                                            <p:strVal val="ppt_x"/>
                                          </p:val>
                                        </p:tav>
                                      </p:tavLst>
                                    </p:anim>
                                    <p:anim calcmode="lin" valueType="num">
                                      <p:cBhvr additive="base">
                                        <p:cTn id="29" dur="500"/>
                                        <p:tgtEl>
                                          <p:spTgt spid="41"/>
                                        </p:tgtEl>
                                        <p:attrNameLst>
                                          <p:attrName>ppt_y</p:attrName>
                                        </p:attrNameLst>
                                      </p:cBhvr>
                                      <p:tavLst>
                                        <p:tav tm="0">
                                          <p:val>
                                            <p:strVal val="ppt_y"/>
                                          </p:val>
                                        </p:tav>
                                        <p:tav tm="100000">
                                          <p:val>
                                            <p:strVal val="1+ppt_h/2"/>
                                          </p:val>
                                        </p:tav>
                                      </p:tavLst>
                                    </p:anim>
                                    <p:set>
                                      <p:cBhvr>
                                        <p:cTn id="30" dur="1" fill="hold">
                                          <p:stCondLst>
                                            <p:cond delay="499"/>
                                          </p:stCondLst>
                                        </p:cTn>
                                        <p:tgtEl>
                                          <p:spTgt spid="41"/>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42"/>
                                        </p:tgtEl>
                                        <p:attrNameLst>
                                          <p:attrName>ppt_x</p:attrName>
                                        </p:attrNameLst>
                                      </p:cBhvr>
                                      <p:tavLst>
                                        <p:tav tm="0">
                                          <p:val>
                                            <p:strVal val="ppt_x"/>
                                          </p:val>
                                        </p:tav>
                                        <p:tav tm="100000">
                                          <p:val>
                                            <p:strVal val="ppt_x"/>
                                          </p:val>
                                        </p:tav>
                                      </p:tavLst>
                                    </p:anim>
                                    <p:anim calcmode="lin" valueType="num">
                                      <p:cBhvr additive="base">
                                        <p:cTn id="33" dur="500"/>
                                        <p:tgtEl>
                                          <p:spTgt spid="42"/>
                                        </p:tgtEl>
                                        <p:attrNameLst>
                                          <p:attrName>ppt_y</p:attrName>
                                        </p:attrNameLst>
                                      </p:cBhvr>
                                      <p:tavLst>
                                        <p:tav tm="0">
                                          <p:val>
                                            <p:strVal val="ppt_y"/>
                                          </p:val>
                                        </p:tav>
                                        <p:tav tm="100000">
                                          <p:val>
                                            <p:strVal val="1+ppt_h/2"/>
                                          </p:val>
                                        </p:tav>
                                      </p:tavLst>
                                    </p:anim>
                                    <p:set>
                                      <p:cBhvr>
                                        <p:cTn id="34" dur="1" fill="hold">
                                          <p:stCondLst>
                                            <p:cond delay="499"/>
                                          </p:stCondLst>
                                        </p:cTn>
                                        <p:tgtEl>
                                          <p:spTgt spid="42"/>
                                        </p:tgtEl>
                                        <p:attrNameLst>
                                          <p:attrName>style.visibility</p:attrName>
                                        </p:attrNameLst>
                                      </p:cBhvr>
                                      <p:to>
                                        <p:strVal val="hidden"/>
                                      </p:to>
                                    </p:set>
                                  </p:childTnLst>
                                </p:cTn>
                              </p:par>
                            </p:childTnLst>
                          </p:cTn>
                        </p:par>
                        <p:par>
                          <p:cTn id="35" fill="hold">
                            <p:stCondLst>
                              <p:cond delay="500"/>
                            </p:stCondLst>
                            <p:childTnLst>
                              <p:par>
                                <p:cTn id="36" presetID="4" presetClass="entr" presetSubtype="16"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ox(in)">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319BD-D8BC-9741-AE26-C49C1FA719AE}"/>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哪里有大数据？</a:t>
            </a:r>
            <a:endParaRPr kumimoji="1" lang="zh-CN" altLang="en-US" dirty="0"/>
          </a:p>
        </p:txBody>
      </p:sp>
      <p:pic>
        <p:nvPicPr>
          <p:cNvPr id="4" name="内容占位符 3">
            <a:extLst>
              <a:ext uri="{FF2B5EF4-FFF2-40B4-BE49-F238E27FC236}">
                <a16:creationId xmlns:a16="http://schemas.microsoft.com/office/drawing/2014/main" id="{514CB5B6-D412-0049-85B0-8E964AE6AC42}"/>
              </a:ext>
            </a:extLst>
          </p:cNvPr>
          <p:cNvPicPr>
            <a:picLocks noGrp="1" noChangeAspect="1"/>
          </p:cNvPicPr>
          <p:nvPr>
            <p:ph idx="1"/>
          </p:nvPr>
        </p:nvPicPr>
        <p:blipFill>
          <a:blip r:embed="rId2"/>
          <a:stretch>
            <a:fillRect/>
          </a:stretch>
        </p:blipFill>
        <p:spPr>
          <a:xfrm>
            <a:off x="0" y="699542"/>
            <a:ext cx="3445182" cy="2291046"/>
          </a:xfrm>
          <a:prstGeom prst="rect">
            <a:avLst/>
          </a:prstGeom>
        </p:spPr>
      </p:pic>
      <p:pic>
        <p:nvPicPr>
          <p:cNvPr id="5" name="图片 4">
            <a:extLst>
              <a:ext uri="{FF2B5EF4-FFF2-40B4-BE49-F238E27FC236}">
                <a16:creationId xmlns:a16="http://schemas.microsoft.com/office/drawing/2014/main" id="{5DBA6BA3-F45D-4145-82B6-93B57FCB0468}"/>
              </a:ext>
            </a:extLst>
          </p:cNvPr>
          <p:cNvPicPr>
            <a:picLocks noChangeAspect="1"/>
          </p:cNvPicPr>
          <p:nvPr/>
        </p:nvPicPr>
        <p:blipFill>
          <a:blip r:embed="rId3"/>
          <a:stretch>
            <a:fillRect/>
          </a:stretch>
        </p:blipFill>
        <p:spPr>
          <a:xfrm>
            <a:off x="1788840" y="1556792"/>
            <a:ext cx="4932040" cy="3074038"/>
          </a:xfrm>
          <a:prstGeom prst="rect">
            <a:avLst/>
          </a:prstGeom>
        </p:spPr>
      </p:pic>
    </p:spTree>
    <p:extLst>
      <p:ext uri="{BB962C8B-B14F-4D97-AF65-F5344CB8AC3E}">
        <p14:creationId xmlns:p14="http://schemas.microsoft.com/office/powerpoint/2010/main" val="2782689338"/>
      </p:ext>
    </p:extLst>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E4F6A-56C7-104F-AAD6-35493610D2E1}"/>
              </a:ext>
            </a:extLst>
          </p:cNvPr>
          <p:cNvSpPr>
            <a:spLocks noGrp="1"/>
          </p:cNvSpPr>
          <p:nvPr>
            <p:ph type="title"/>
          </p:nvPr>
        </p:nvSpPr>
        <p:spPr/>
        <p:txBody>
          <a:bodyPr/>
          <a:lstStyle/>
          <a:p>
            <a:r>
              <a:rPr kumimoji="1" lang="zh-CN" altLang="en-US" dirty="0"/>
              <a:t>葡萄酒的品质分析</a:t>
            </a:r>
          </a:p>
        </p:txBody>
      </p:sp>
      <p:pic>
        <p:nvPicPr>
          <p:cNvPr id="4098" name="Picture 2" descr="波尔多vs勃艮第：谁的葡萄园更值钱？">
            <a:extLst>
              <a:ext uri="{FF2B5EF4-FFF2-40B4-BE49-F238E27FC236}">
                <a16:creationId xmlns:a16="http://schemas.microsoft.com/office/drawing/2014/main" id="{46988FD4-6728-B34A-ABEA-DC2B15B41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39" y="719139"/>
            <a:ext cx="4230487" cy="228465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45975DA-C34C-4C46-9C67-5729F3BB0351}"/>
              </a:ext>
            </a:extLst>
          </p:cNvPr>
          <p:cNvSpPr txBox="1"/>
          <p:nvPr/>
        </p:nvSpPr>
        <p:spPr>
          <a:xfrm>
            <a:off x="0" y="3599457"/>
            <a:ext cx="6858000" cy="1200329"/>
          </a:xfrm>
          <a:prstGeom prst="rect">
            <a:avLst/>
          </a:prstGeom>
          <a:noFill/>
        </p:spPr>
        <p:txBody>
          <a:bodyPr wrap="square" rtlCol="0">
            <a:spAutoFit/>
          </a:bodyPr>
          <a:lstStyle/>
          <a:p>
            <a:r>
              <a:rPr kumimoji="1" lang="zh-CN" altLang="en-US" sz="1800" dirty="0"/>
              <a:t>每次你卖到上好的葡萄酒时，其实就是在进行投资，因为这些酒以后很有可能会变的更好。重要的不是它现在值多少钱，而是将来值多少钱。</a:t>
            </a:r>
            <a:endParaRPr kumimoji="1" lang="en-US" altLang="zh-CN" sz="1800" dirty="0"/>
          </a:p>
          <a:p>
            <a:r>
              <a:rPr kumimoji="1" lang="en-US" altLang="zh-CN" sz="1800" dirty="0"/>
              <a:t>					--</a:t>
            </a:r>
            <a:r>
              <a:rPr kumimoji="1" lang="zh-CN" altLang="en-US" sz="1800" dirty="0"/>
              <a:t>奥利</a:t>
            </a:r>
            <a:r>
              <a:rPr kumimoji="1" lang="en-US" altLang="zh-CN" sz="1800" dirty="0"/>
              <a:t>.</a:t>
            </a:r>
            <a:r>
              <a:rPr kumimoji="1" lang="zh-CN" altLang="en-US" sz="1800" dirty="0"/>
              <a:t>阿什菲尔特</a:t>
            </a:r>
          </a:p>
        </p:txBody>
      </p:sp>
      <p:sp>
        <p:nvSpPr>
          <p:cNvPr id="5" name="文本框 4">
            <a:extLst>
              <a:ext uri="{FF2B5EF4-FFF2-40B4-BE49-F238E27FC236}">
                <a16:creationId xmlns:a16="http://schemas.microsoft.com/office/drawing/2014/main" id="{3F2CBEEF-33D3-194E-9FED-601A2E166702}"/>
              </a:ext>
            </a:extLst>
          </p:cNvPr>
          <p:cNvSpPr txBox="1"/>
          <p:nvPr/>
        </p:nvSpPr>
        <p:spPr>
          <a:xfrm>
            <a:off x="764704" y="3003798"/>
            <a:ext cx="3096344" cy="338554"/>
          </a:xfrm>
          <a:prstGeom prst="rect">
            <a:avLst/>
          </a:prstGeom>
          <a:noFill/>
        </p:spPr>
        <p:txBody>
          <a:bodyPr wrap="square" rtlCol="0">
            <a:spAutoFit/>
          </a:bodyPr>
          <a:lstStyle/>
          <a:p>
            <a:pPr algn="ctr"/>
            <a:r>
              <a:rPr kumimoji="1" lang="zh-CN" altLang="en-US" sz="1600" b="1" dirty="0"/>
              <a:t>波尔多葡萄园</a:t>
            </a:r>
          </a:p>
        </p:txBody>
      </p:sp>
      <p:pic>
        <p:nvPicPr>
          <p:cNvPr id="4100" name="Picture 4">
            <a:extLst>
              <a:ext uri="{FF2B5EF4-FFF2-40B4-BE49-F238E27FC236}">
                <a16:creationId xmlns:a16="http://schemas.microsoft.com/office/drawing/2014/main" id="{05AF5785-96D9-634D-90CA-1EB6B58CE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176" y="719138"/>
            <a:ext cx="1587979" cy="228465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44B0C52-2F59-ED46-B4C2-C80F3D1AC767}"/>
              </a:ext>
            </a:extLst>
          </p:cNvPr>
          <p:cNvSpPr txBox="1"/>
          <p:nvPr/>
        </p:nvSpPr>
        <p:spPr>
          <a:xfrm>
            <a:off x="4258993" y="3003797"/>
            <a:ext cx="3096344" cy="338554"/>
          </a:xfrm>
          <a:prstGeom prst="rect">
            <a:avLst/>
          </a:prstGeom>
          <a:noFill/>
        </p:spPr>
        <p:txBody>
          <a:bodyPr wrap="square" rtlCol="0">
            <a:spAutoFit/>
          </a:bodyPr>
          <a:lstStyle/>
          <a:p>
            <a:pPr algn="ctr"/>
            <a:r>
              <a:rPr kumimoji="1" lang="zh-CN" altLang="en-US" sz="1600" b="1" dirty="0"/>
              <a:t>波尔多葡萄酒</a:t>
            </a:r>
          </a:p>
        </p:txBody>
      </p:sp>
    </p:spTree>
    <p:extLst>
      <p:ext uri="{BB962C8B-B14F-4D97-AF65-F5344CB8AC3E}">
        <p14:creationId xmlns:p14="http://schemas.microsoft.com/office/powerpoint/2010/main" val="1960342514"/>
      </p:ext>
    </p:extLst>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7AFBB-6C8C-1B4C-85A5-542B8E86228F}"/>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大数据存在的挑战是什么？</a:t>
            </a:r>
            <a:endParaRPr kumimoji="1" lang="zh-CN" altLang="en-US" dirty="0"/>
          </a:p>
        </p:txBody>
      </p:sp>
      <p:sp>
        <p:nvSpPr>
          <p:cNvPr id="4" name="内容占位符 2">
            <a:extLst>
              <a:ext uri="{FF2B5EF4-FFF2-40B4-BE49-F238E27FC236}">
                <a16:creationId xmlns:a16="http://schemas.microsoft.com/office/drawing/2014/main" id="{E529EDD2-4F1A-7448-9E22-ABACFC88AFE9}"/>
              </a:ext>
            </a:extLst>
          </p:cNvPr>
          <p:cNvSpPr>
            <a:spLocks noGrp="1"/>
          </p:cNvSpPr>
          <p:nvPr>
            <p:ph idx="1"/>
          </p:nvPr>
        </p:nvSpPr>
        <p:spPr>
          <a:xfrm>
            <a:off x="548680" y="874514"/>
            <a:ext cx="5525095" cy="3394472"/>
          </a:xfrm>
        </p:spPr>
        <p:txBody>
          <a:bodyPr/>
          <a:lstStyle/>
          <a:p>
            <a:r>
              <a:rPr lang="zh-CN" altLang="en-US" dirty="0"/>
              <a:t>成本挑战</a:t>
            </a:r>
          </a:p>
          <a:p>
            <a:r>
              <a:rPr lang="zh-CN" altLang="en-US" dirty="0"/>
              <a:t>实时性挑战</a:t>
            </a:r>
          </a:p>
          <a:p>
            <a:r>
              <a:rPr lang="zh-CN" altLang="en-US" dirty="0"/>
              <a:t>安全挑战</a:t>
            </a:r>
          </a:p>
        </p:txBody>
      </p:sp>
    </p:spTree>
    <p:extLst>
      <p:ext uri="{BB962C8B-B14F-4D97-AF65-F5344CB8AC3E}">
        <p14:creationId xmlns:p14="http://schemas.microsoft.com/office/powerpoint/2010/main" val="3769661748"/>
      </p:ext>
    </p:extLst>
  </p:cSld>
  <p:clrMapOvr>
    <a:masterClrMapping/>
  </p:clrMapOvr>
  <p:transition>
    <p:strips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2646878"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大数据分析的定义</a:t>
            </a:r>
          </a:p>
        </p:txBody>
      </p:sp>
      <p:sp>
        <p:nvSpPr>
          <p:cNvPr id="11" name="文本框 10"/>
          <p:cNvSpPr txBox="1"/>
          <p:nvPr/>
        </p:nvSpPr>
        <p:spPr>
          <a:xfrm>
            <a:off x="935831" y="2171701"/>
            <a:ext cx="4986338" cy="1804017"/>
          </a:xfrm>
          <a:prstGeom prst="rect">
            <a:avLst/>
          </a:prstGeom>
          <a:solidFill>
            <a:srgbClr val="FFFF99"/>
          </a:solidFill>
          <a:ln w="25400">
            <a:solidFill>
              <a:schemeClr val="tx1">
                <a:lumMod val="75000"/>
                <a:lumOff val="25000"/>
                <a:alpha val="80000"/>
              </a:schemeClr>
            </a:solidFill>
          </a:ln>
          <a:effectLst>
            <a:outerShdw blurRad="63500" sx="102000" sy="102000" algn="ctr" rotWithShape="0">
              <a:prstClr val="black">
                <a:alpha val="40000"/>
              </a:prstClr>
            </a:outerShdw>
            <a:softEdge rad="31750"/>
          </a:effectLst>
        </p:spPr>
        <p:txBody>
          <a:bodyPr wrap="square" lIns="135000" tIns="270000" rIns="135000" bIns="135000" rtlCol="0">
            <a:spAutoFit/>
          </a:bodyPr>
          <a:lstStyle/>
          <a:p>
            <a:pPr marL="0" lvl="1" indent="342900" algn="just">
              <a:lnSpc>
                <a:spcPct val="125000"/>
              </a:lnSpc>
            </a:pPr>
            <a:r>
              <a:rPr lang="en-US" altLang="zh-CN" sz="2100" dirty="0">
                <a:latin typeface="黑体" panose="02010609060101010101" pitchFamily="49" charset="-122"/>
                <a:ea typeface="黑体" panose="02010609060101010101" pitchFamily="49" charset="-122"/>
              </a:rPr>
              <a:t> </a:t>
            </a:r>
            <a:r>
              <a:rPr lang="zh-CN" altLang="en-US" sz="1800" dirty="0">
                <a:latin typeface="仿宋" panose="02010609060101010101" pitchFamily="49" charset="-122"/>
                <a:ea typeface="仿宋" panose="02010609060101010101" pitchFamily="49" charset="-122"/>
              </a:rPr>
              <a:t>数据分析指的是用适当的统计分析方法对收集来的大量数据进行分析，提取有用信息和形成结论而对数据加以详细研究和概括总结的过程。</a:t>
            </a:r>
            <a:endParaRPr lang="zh-CN" altLang="en-US" sz="2100" dirty="0">
              <a:latin typeface="仿宋" panose="02010609060101010101" pitchFamily="49" charset="-122"/>
              <a:ea typeface="仿宋" panose="02010609060101010101" pitchFamily="49" charset="-122"/>
            </a:endParaRPr>
          </a:p>
        </p:txBody>
      </p:sp>
      <p:sp>
        <p:nvSpPr>
          <p:cNvPr id="14" name="标题 1">
            <a:extLst>
              <a:ext uri="{FF2B5EF4-FFF2-40B4-BE49-F238E27FC236}">
                <a16:creationId xmlns:a16="http://schemas.microsoft.com/office/drawing/2014/main" id="{9CC9D96B-6C1A-7D44-8233-B2434AF02D5E}"/>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什么是大数据分析？</a:t>
            </a:r>
            <a:endParaRPr kumimoji="1" lang="zh-CN" altLang="en-US" dirty="0"/>
          </a:p>
        </p:txBody>
      </p:sp>
    </p:spTree>
    <p:extLst>
      <p:ext uri="{BB962C8B-B14F-4D97-AF65-F5344CB8AC3E}">
        <p14:creationId xmlns:p14="http://schemas.microsoft.com/office/powerpoint/2010/main" val="311593085"/>
      </p:ext>
    </p:extLst>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5" y="790685"/>
            <a:ext cx="2954655"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数据分析的三个层次</a:t>
            </a:r>
          </a:p>
        </p:txBody>
      </p:sp>
      <p:grpSp>
        <p:nvGrpSpPr>
          <p:cNvPr id="35" name="组合 34"/>
          <p:cNvGrpSpPr/>
          <p:nvPr/>
        </p:nvGrpSpPr>
        <p:grpSpPr>
          <a:xfrm>
            <a:off x="435914" y="1330356"/>
            <a:ext cx="6017421" cy="3473642"/>
            <a:chOff x="1562100" y="2171002"/>
            <a:chExt cx="6019800" cy="4050508"/>
          </a:xfrm>
        </p:grpSpPr>
        <p:grpSp>
          <p:nvGrpSpPr>
            <p:cNvPr id="8" name="组合 7"/>
            <p:cNvGrpSpPr/>
            <p:nvPr/>
          </p:nvGrpSpPr>
          <p:grpSpPr>
            <a:xfrm>
              <a:off x="1562100" y="2171002"/>
              <a:ext cx="6019800" cy="1714042"/>
              <a:chOff x="1562100" y="2171002"/>
              <a:chExt cx="6019800" cy="1714042"/>
            </a:xfrm>
          </p:grpSpPr>
          <p:sp>
            <p:nvSpPr>
              <p:cNvPr id="6" name="圆角矩形 5"/>
              <p:cNvSpPr/>
              <p:nvPr/>
            </p:nvSpPr>
            <p:spPr>
              <a:xfrm>
                <a:off x="1562100" y="2171002"/>
                <a:ext cx="6019800" cy="1143000"/>
              </a:xfrm>
              <a:prstGeom prst="roundRect">
                <a:avLst/>
              </a:prstGeom>
              <a:solidFill>
                <a:srgbClr val="FFFF00">
                  <a:alpha val="7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4" name="圆角矩形 33"/>
              <p:cNvSpPr>
                <a:spLocks noChangeAspect="1"/>
              </p:cNvSpPr>
              <p:nvPr/>
            </p:nvSpPr>
            <p:spPr>
              <a:xfrm>
                <a:off x="1752600" y="2284604"/>
                <a:ext cx="916133" cy="915796"/>
              </a:xfrm>
              <a:prstGeom prst="roundRect">
                <a:avLst>
                  <a:gd name="adj" fmla="val 9310"/>
                </a:avLst>
              </a:prstGeom>
              <a:solidFill>
                <a:srgbClr val="92D050"/>
              </a:solidFill>
              <a:ln w="12700">
                <a:no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描述</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839981" y="2284605"/>
                <a:ext cx="4590721" cy="1600439"/>
              </a:xfrm>
              <a:prstGeom prst="rect">
                <a:avLst/>
              </a:prstGeom>
              <a:noFill/>
            </p:spPr>
            <p:txBody>
              <a:bodyPr wrap="square" rtlCol="0">
                <a:spAutoFit/>
              </a:bodyPr>
              <a:lstStyle/>
              <a:p>
                <a:pPr marL="214313" indent="-214313" algn="just">
                  <a:buFont typeface="Wingdings" panose="05000000000000000000" pitchFamily="2" charset="2"/>
                  <a:buChar char="Ø"/>
                </a:pPr>
                <a:r>
                  <a:rPr lang="zh-CN" altLang="en-US" sz="1800" dirty="0">
                    <a:solidFill>
                      <a:schemeClr val="tx1">
                        <a:lumMod val="85000"/>
                        <a:lumOff val="15000"/>
                      </a:schemeClr>
                    </a:solidFill>
                    <a:latin typeface="黑体" panose="02010609060101010101" pitchFamily="49" charset="-122"/>
                    <a:ea typeface="黑体" panose="02010609060101010101" pitchFamily="49" charset="-122"/>
                  </a:rPr>
                  <a:t>探索历史数据并描述发生了什么</a:t>
                </a:r>
              </a:p>
              <a:p>
                <a:pPr marL="214313" indent="-214313" algn="just">
                  <a:buFont typeface="Wingdings" panose="05000000000000000000" pitchFamily="2" charset="2"/>
                  <a:buChar char="Ø"/>
                </a:pPr>
                <a:r>
                  <a:rPr lang="zh-CN" altLang="en-US" sz="1800" dirty="0">
                    <a:solidFill>
                      <a:schemeClr val="tx1">
                        <a:lumMod val="85000"/>
                        <a:lumOff val="15000"/>
                      </a:schemeClr>
                    </a:solidFill>
                    <a:latin typeface="黑体" panose="02010609060101010101" pitchFamily="49" charset="-122"/>
                    <a:ea typeface="黑体" panose="02010609060101010101" pitchFamily="49" charset="-122"/>
                  </a:rPr>
                  <a:t>包括聚类、相关规则挖掘、模式发现和可视化分析</a:t>
                </a:r>
              </a:p>
            </p:txBody>
          </p:sp>
        </p:grpSp>
        <p:grpSp>
          <p:nvGrpSpPr>
            <p:cNvPr id="36" name="组合 35"/>
            <p:cNvGrpSpPr/>
            <p:nvPr/>
          </p:nvGrpSpPr>
          <p:grpSpPr>
            <a:xfrm>
              <a:off x="1562100" y="3523901"/>
              <a:ext cx="6019800" cy="1344710"/>
              <a:chOff x="1562100" y="2171002"/>
              <a:chExt cx="6019800" cy="1344710"/>
            </a:xfrm>
          </p:grpSpPr>
          <p:sp>
            <p:nvSpPr>
              <p:cNvPr id="37" name="圆角矩形 36"/>
              <p:cNvSpPr/>
              <p:nvPr/>
            </p:nvSpPr>
            <p:spPr>
              <a:xfrm>
                <a:off x="1562100" y="2171002"/>
                <a:ext cx="6019800" cy="1143000"/>
              </a:xfrm>
              <a:prstGeom prst="roundRect">
                <a:avLst/>
              </a:prstGeom>
              <a:solidFill>
                <a:srgbClr val="FFFF00">
                  <a:alpha val="7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圆角矩形 37"/>
              <p:cNvSpPr>
                <a:spLocks noChangeAspect="1"/>
              </p:cNvSpPr>
              <p:nvPr/>
            </p:nvSpPr>
            <p:spPr>
              <a:xfrm>
                <a:off x="1752600" y="2284604"/>
                <a:ext cx="916133" cy="915796"/>
              </a:xfrm>
              <a:prstGeom prst="roundRect">
                <a:avLst>
                  <a:gd name="adj" fmla="val 9310"/>
                </a:avLst>
              </a:prstGeom>
              <a:solidFill>
                <a:srgbClr val="92D050"/>
              </a:solidFill>
              <a:ln w="12700">
                <a:no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预测</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分析</a:t>
                </a:r>
              </a:p>
            </p:txBody>
          </p:sp>
          <p:sp>
            <p:nvSpPr>
              <p:cNvPr id="39" name="文本框 38"/>
              <p:cNvSpPr txBox="1"/>
              <p:nvPr/>
            </p:nvSpPr>
            <p:spPr>
              <a:xfrm>
                <a:off x="2839981" y="2284605"/>
                <a:ext cx="4590721" cy="1231107"/>
              </a:xfrm>
              <a:prstGeom prst="rect">
                <a:avLst/>
              </a:prstGeom>
              <a:noFill/>
            </p:spPr>
            <p:txBody>
              <a:bodyPr wrap="square" rtlCol="0">
                <a:spAutoFit/>
              </a:bodyPr>
              <a:lstStyle/>
              <a:p>
                <a:pPr marL="214313" indent="-214313" algn="just">
                  <a:buFont typeface="Wingdings" panose="05000000000000000000" pitchFamily="2" charset="2"/>
                  <a:buChar char="Ø"/>
                </a:pPr>
                <a:r>
                  <a:rPr lang="zh-CN" altLang="en-US" sz="1800" dirty="0">
                    <a:solidFill>
                      <a:schemeClr val="tx1">
                        <a:lumMod val="85000"/>
                        <a:lumOff val="15000"/>
                      </a:schemeClr>
                    </a:solidFill>
                    <a:latin typeface="黑体" panose="02010609060101010101" pitchFamily="49" charset="-122"/>
                    <a:ea typeface="黑体" panose="02010609060101010101" pitchFamily="49" charset="-122"/>
                  </a:rPr>
                  <a:t>预测未来的概率和趋势</a:t>
                </a:r>
              </a:p>
              <a:p>
                <a:pPr marL="214313" indent="-214313" algn="just">
                  <a:buFont typeface="Wingdings" panose="05000000000000000000" pitchFamily="2" charset="2"/>
                  <a:buChar char="Ø"/>
                </a:pPr>
                <a:r>
                  <a:rPr lang="zh-CN" altLang="en-US" sz="1800" dirty="0">
                    <a:solidFill>
                      <a:schemeClr val="tx1">
                        <a:lumMod val="85000"/>
                        <a:lumOff val="15000"/>
                      </a:schemeClr>
                    </a:solidFill>
                    <a:latin typeface="黑体" panose="02010609060101010101" pitchFamily="49" charset="-122"/>
                    <a:ea typeface="黑体" panose="02010609060101010101" pitchFamily="49" charset="-122"/>
                  </a:rPr>
                  <a:t>如基于逻辑回归的预测、基于分类器的预测等</a:t>
                </a:r>
              </a:p>
            </p:txBody>
          </p:sp>
        </p:grpSp>
        <p:grpSp>
          <p:nvGrpSpPr>
            <p:cNvPr id="40" name="组合 39"/>
            <p:cNvGrpSpPr/>
            <p:nvPr/>
          </p:nvGrpSpPr>
          <p:grpSpPr>
            <a:xfrm>
              <a:off x="1562100" y="4876800"/>
              <a:ext cx="6019800" cy="1344710"/>
              <a:chOff x="1562100" y="2171002"/>
              <a:chExt cx="6019800" cy="1344710"/>
            </a:xfrm>
          </p:grpSpPr>
          <p:sp>
            <p:nvSpPr>
              <p:cNvPr id="41" name="圆角矩形 40"/>
              <p:cNvSpPr/>
              <p:nvPr/>
            </p:nvSpPr>
            <p:spPr>
              <a:xfrm>
                <a:off x="1562100" y="2171002"/>
                <a:ext cx="6019800" cy="1143000"/>
              </a:xfrm>
              <a:prstGeom prst="roundRect">
                <a:avLst/>
              </a:prstGeom>
              <a:solidFill>
                <a:srgbClr val="FFFF00">
                  <a:alpha val="7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2" name="圆角矩形 41"/>
              <p:cNvSpPr>
                <a:spLocks noChangeAspect="1"/>
              </p:cNvSpPr>
              <p:nvPr/>
            </p:nvSpPr>
            <p:spPr>
              <a:xfrm>
                <a:off x="1752600" y="2284604"/>
                <a:ext cx="916133" cy="915796"/>
              </a:xfrm>
              <a:prstGeom prst="roundRect">
                <a:avLst>
                  <a:gd name="adj" fmla="val 9310"/>
                </a:avLst>
              </a:prstGeom>
              <a:solidFill>
                <a:srgbClr val="92D050"/>
              </a:solidFill>
              <a:ln w="12700">
                <a:noFill/>
              </a:ln>
              <a:effectLst>
                <a:innerShdw blurRad="63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规范</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分析</a:t>
                </a:r>
              </a:p>
            </p:txBody>
          </p:sp>
          <p:sp>
            <p:nvSpPr>
              <p:cNvPr id="43" name="文本框 42"/>
              <p:cNvSpPr txBox="1"/>
              <p:nvPr/>
            </p:nvSpPr>
            <p:spPr>
              <a:xfrm>
                <a:off x="2839981" y="2284605"/>
                <a:ext cx="4590721" cy="1231107"/>
              </a:xfrm>
              <a:prstGeom prst="rect">
                <a:avLst/>
              </a:prstGeom>
              <a:noFill/>
            </p:spPr>
            <p:txBody>
              <a:bodyPr wrap="square" rtlCol="0">
                <a:spAutoFit/>
              </a:bodyPr>
              <a:lstStyle/>
              <a:p>
                <a:pPr marL="214313" indent="-214313" algn="just">
                  <a:buFont typeface="Wingdings" panose="05000000000000000000" pitchFamily="2" charset="2"/>
                  <a:buChar char="Ø"/>
                </a:pPr>
                <a:r>
                  <a:rPr lang="zh-CN" altLang="en-US" sz="1800" dirty="0">
                    <a:solidFill>
                      <a:schemeClr val="tx1">
                        <a:lumMod val="85000"/>
                        <a:lumOff val="15000"/>
                      </a:schemeClr>
                    </a:solidFill>
                    <a:latin typeface="黑体" panose="02010609060101010101" pitchFamily="49" charset="-122"/>
                    <a:ea typeface="黑体" panose="02010609060101010101" pitchFamily="49" charset="-122"/>
                  </a:rPr>
                  <a:t>对未来的决策给出建议</a:t>
                </a:r>
              </a:p>
              <a:p>
                <a:pPr marL="214313" indent="-214313" algn="just">
                  <a:buFont typeface="Wingdings" panose="05000000000000000000" pitchFamily="2" charset="2"/>
                  <a:buChar char="Ø"/>
                </a:pPr>
                <a:r>
                  <a:rPr lang="zh-CN" altLang="en-US" sz="1800" dirty="0">
                    <a:solidFill>
                      <a:schemeClr val="tx1">
                        <a:lumMod val="85000"/>
                        <a:lumOff val="15000"/>
                      </a:schemeClr>
                    </a:solidFill>
                    <a:latin typeface="黑体" panose="02010609060101010101" pitchFamily="49" charset="-122"/>
                    <a:ea typeface="黑体" panose="02010609060101010101" pitchFamily="49" charset="-122"/>
                  </a:rPr>
                  <a:t>如基于模拟的复杂系统分析和基于给定约束的优化解生成</a:t>
                </a:r>
              </a:p>
            </p:txBody>
          </p:sp>
        </p:grpSp>
      </p:grpSp>
      <p:sp>
        <p:nvSpPr>
          <p:cNvPr id="21" name="标题 1">
            <a:extLst>
              <a:ext uri="{FF2B5EF4-FFF2-40B4-BE49-F238E27FC236}">
                <a16:creationId xmlns:a16="http://schemas.microsoft.com/office/drawing/2014/main" id="{040BE87B-D04A-4C4F-AE1F-1AB30E57EB27}"/>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什么是大数据分析？</a:t>
            </a:r>
            <a:endParaRPr kumimoji="1" lang="zh-CN" altLang="en-US" dirty="0"/>
          </a:p>
        </p:txBody>
      </p:sp>
    </p:spTree>
    <p:extLst>
      <p:ext uri="{BB962C8B-B14F-4D97-AF65-F5344CB8AC3E}">
        <p14:creationId xmlns:p14="http://schemas.microsoft.com/office/powerpoint/2010/main" val="3393364576"/>
      </p:ext>
    </p:extLst>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timgsa.baidu.com/timg?image&amp;quality=80&amp;size=b9999_10000&amp;sec=1506957872222&amp;di=f75f20caf3fc0ccba08e46220ae4a445&amp;imgtype=0&amp;src=http%3A%2F%2Frich.online.sh.cn%2Frich%2Fgb%2Fcontent%2Fattachement%2Fjpg%2Fsite1%2F20121207%2F0025116ac85d122b94bb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855" y="2114550"/>
            <a:ext cx="1385888" cy="1378744"/>
          </a:xfrm>
          <a:prstGeom prst="rect">
            <a:avLst/>
          </a:prstGeom>
          <a:noFill/>
          <a:extLst>
            <a:ext uri="{909E8E84-426E-40DD-AFC4-6F175D3DCCD1}">
              <a14:hiddenFill xmlns:a14="http://schemas.microsoft.com/office/drawing/2010/main">
                <a:solidFill>
                  <a:srgbClr val="FFFFFF"/>
                </a:solidFill>
              </a14:hiddenFill>
            </a:ext>
          </a:extLst>
        </p:spPr>
      </p:pic>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2646878"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大数据分析的应用</a:t>
            </a:r>
          </a:p>
        </p:txBody>
      </p:sp>
      <p:sp>
        <p:nvSpPr>
          <p:cNvPr id="15" name="Content Placeholder 2"/>
          <p:cNvSpPr txBox="1">
            <a:spLocks/>
          </p:cNvSpPr>
          <p:nvPr/>
        </p:nvSpPr>
        <p:spPr>
          <a:xfrm>
            <a:off x="2057400" y="1905243"/>
            <a:ext cx="4629150" cy="1980957"/>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宏观经济领域</a:t>
            </a:r>
            <a:r>
              <a:rPr lang="en-US" altLang="zh-CN" sz="1800" dirty="0">
                <a:latin typeface="Times New Roman" panose="02020603050405020304" pitchFamily="18" charset="0"/>
                <a:ea typeface="黑体" panose="02010609060101010101" pitchFamily="49" charset="-122"/>
              </a:rPr>
              <a:t>——CPI</a:t>
            </a:r>
            <a:r>
              <a:rPr lang="zh-CN" altLang="en-US" sz="1800" dirty="0">
                <a:latin typeface="Times New Roman" panose="02020603050405020304" pitchFamily="18" charset="0"/>
                <a:ea typeface="黑体" panose="02010609060101010101" pitchFamily="49" charset="-122"/>
              </a:rPr>
              <a:t>的预测</a:t>
            </a:r>
            <a:endParaRPr lang="en-US" altLang="zh-CN" sz="15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淘宝根据网上成交额较高、购买量受经济影响比较明显的商品的价格来预测</a:t>
            </a:r>
            <a:r>
              <a:rPr lang="en-US" altLang="zh-CN" sz="1500" dirty="0">
                <a:solidFill>
                  <a:srgbClr val="0000FF"/>
                </a:solidFill>
                <a:latin typeface="Times New Roman" panose="02020603050405020304" pitchFamily="18" charset="0"/>
                <a:ea typeface="黑体" panose="02010609060101010101" pitchFamily="49" charset="-122"/>
              </a:rPr>
              <a:t>CPI</a:t>
            </a:r>
            <a:r>
              <a:rPr lang="zh-CN" altLang="en-US" sz="1500" dirty="0">
                <a:solidFill>
                  <a:srgbClr val="0000FF"/>
                </a:solidFill>
                <a:latin typeface="Times New Roman" panose="02020603050405020304" pitchFamily="18" charset="0"/>
                <a:ea typeface="黑体" panose="02010609060101010101" pitchFamily="49" charset="-122"/>
              </a:rPr>
              <a:t>；</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国家统计局的预测依据则主要是刚性物品，如食品。</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淘宝预测的</a:t>
            </a:r>
            <a:r>
              <a:rPr lang="en-US" altLang="zh-CN" sz="1500" dirty="0">
                <a:solidFill>
                  <a:srgbClr val="0000FF"/>
                </a:solidFill>
                <a:latin typeface="Times New Roman" panose="02020603050405020304" pitchFamily="18" charset="0"/>
                <a:ea typeface="黑体" panose="02010609060101010101" pitchFamily="49" charset="-122"/>
              </a:rPr>
              <a:t>CPI</a:t>
            </a:r>
            <a:r>
              <a:rPr lang="zh-CN" altLang="en-US" sz="1500" dirty="0">
                <a:solidFill>
                  <a:srgbClr val="0000FF"/>
                </a:solidFill>
                <a:latin typeface="Times New Roman" panose="02020603050405020304" pitchFamily="18" charset="0"/>
                <a:ea typeface="黑体" panose="02010609060101010101" pitchFamily="49" charset="-122"/>
              </a:rPr>
              <a:t>更能反映价格趋势。</a:t>
            </a:r>
          </a:p>
        </p:txBody>
      </p:sp>
      <p:sp>
        <p:nvSpPr>
          <p:cNvPr id="11" name="标题 1">
            <a:extLst>
              <a:ext uri="{FF2B5EF4-FFF2-40B4-BE49-F238E27FC236}">
                <a16:creationId xmlns:a16="http://schemas.microsoft.com/office/drawing/2014/main" id="{2B9F984E-5741-A24E-BE79-83BBF2E601C8}"/>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什么是大数据分析？</a:t>
            </a:r>
            <a:endParaRPr kumimoji="1" lang="zh-CN" altLang="en-US" dirty="0"/>
          </a:p>
        </p:txBody>
      </p:sp>
    </p:spTree>
    <p:extLst>
      <p:ext uri="{BB962C8B-B14F-4D97-AF65-F5344CB8AC3E}">
        <p14:creationId xmlns:p14="http://schemas.microsoft.com/office/powerpoint/2010/main" val="3535355002"/>
      </p:ext>
    </p:extLst>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14" name="Content Placeholder 2"/>
          <p:cNvSpPr txBox="1">
            <a:spLocks/>
          </p:cNvSpPr>
          <p:nvPr/>
        </p:nvSpPr>
        <p:spPr>
          <a:xfrm>
            <a:off x="2457450" y="2046155"/>
            <a:ext cx="4057650" cy="1699134"/>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制造业</a:t>
            </a:r>
            <a:r>
              <a:rPr lang="en-US" altLang="zh-CN" sz="1800" dirty="0">
                <a:latin typeface="Times New Roman" panose="02020603050405020304" pitchFamily="18" charset="0"/>
                <a:ea typeface="黑体" panose="02010609060101010101" pitchFamily="49" charset="-122"/>
              </a:rPr>
              <a:t>——</a:t>
            </a:r>
            <a:r>
              <a:rPr lang="zh-CN" altLang="en-US" sz="1800" dirty="0">
                <a:latin typeface="Times New Roman" panose="02020603050405020304" pitchFamily="18" charset="0"/>
                <a:ea typeface="黑体" panose="02010609060101010101" pitchFamily="49" charset="-122"/>
              </a:rPr>
              <a:t>库存管理、需求分析</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企业利用大数据分析实现对采购和合理库存的管理，</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通过分析网上数据了解客户需求，掌握市场动向。</a:t>
            </a:r>
            <a:endParaRPr lang="en-US" altLang="zh-CN" sz="1500" dirty="0">
              <a:solidFill>
                <a:srgbClr val="0000FF"/>
              </a:solidFill>
              <a:latin typeface="Times New Roman" panose="02020603050405020304" pitchFamily="18" charset="0"/>
              <a:ea typeface="黑体" panose="02010609060101010101" pitchFamily="49" charset="-122"/>
            </a:endParaRPr>
          </a:p>
        </p:txBody>
      </p:sp>
      <p:sp>
        <p:nvSpPr>
          <p:cNvPr id="3" name="矩形 2"/>
          <p:cNvSpPr/>
          <p:nvPr/>
        </p:nvSpPr>
        <p:spPr>
          <a:xfrm>
            <a:off x="435914" y="790685"/>
            <a:ext cx="2646878"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大数据分析的应用</a:t>
            </a:r>
          </a:p>
        </p:txBody>
      </p:sp>
      <p:pic>
        <p:nvPicPr>
          <p:cNvPr id="9218" name="Picture 2" descr="http://photocdn.sohu.com/20150203/Img4083802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64" y="2089733"/>
            <a:ext cx="2033843" cy="1399634"/>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CAC7D1DA-4215-0346-91F8-AE26A2ABCCE6}"/>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什么是大数据分析？</a:t>
            </a:r>
            <a:endParaRPr kumimoji="1" lang="zh-CN" altLang="en-US" dirty="0"/>
          </a:p>
        </p:txBody>
      </p:sp>
    </p:spTree>
    <p:extLst>
      <p:ext uri="{BB962C8B-B14F-4D97-AF65-F5344CB8AC3E}">
        <p14:creationId xmlns:p14="http://schemas.microsoft.com/office/powerpoint/2010/main" val="254409660"/>
      </p:ext>
    </p:extLst>
  </p:cSld>
  <p:clrMapOvr>
    <a:masterClrMapping/>
  </p:clrMapOvr>
  <p:transition>
    <p:strips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s://ss0.bdstatic.com/70cFvHSh_Q1YnxGkpoWK1HF6hhy/it/u=2321691726,3318472606&amp;fm=27&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11" y="2000250"/>
            <a:ext cx="1464469" cy="1143001"/>
          </a:xfrm>
          <a:prstGeom prst="rect">
            <a:avLst/>
          </a:prstGeom>
          <a:noFill/>
          <a:extLst>
            <a:ext uri="{909E8E84-426E-40DD-AFC4-6F175D3DCCD1}">
              <a14:hiddenFill xmlns:a14="http://schemas.microsoft.com/office/drawing/2010/main">
                <a:solidFill>
                  <a:srgbClr val="FFFFFF"/>
                </a:solidFill>
              </a14:hiddenFill>
            </a:ext>
          </a:extLst>
        </p:spPr>
      </p:pic>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2646878"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大数据分析的应用</a:t>
            </a:r>
          </a:p>
        </p:txBody>
      </p:sp>
      <p:sp>
        <p:nvSpPr>
          <p:cNvPr id="15" name="Content Placeholder 2"/>
          <p:cNvSpPr txBox="1">
            <a:spLocks/>
          </p:cNvSpPr>
          <p:nvPr/>
        </p:nvSpPr>
        <p:spPr>
          <a:xfrm>
            <a:off x="2114550" y="2000250"/>
            <a:ext cx="4514850" cy="205740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农业领域</a:t>
            </a:r>
            <a:r>
              <a:rPr lang="en-US" altLang="zh-CN" sz="1800" dirty="0">
                <a:latin typeface="Times New Roman" panose="02020603050405020304" pitchFamily="18" charset="0"/>
                <a:ea typeface="黑体" panose="02010609060101010101" pitchFamily="49" charset="-122"/>
              </a:rPr>
              <a:t>——</a:t>
            </a:r>
            <a:r>
              <a:rPr lang="zh-CN" altLang="en-US" sz="1800" dirty="0">
                <a:latin typeface="Times New Roman" panose="02020603050405020304" pitchFamily="18" charset="0"/>
                <a:ea typeface="黑体" panose="02010609060101010101" pitchFamily="49" charset="-122"/>
              </a:rPr>
              <a:t>产量的预测</a:t>
            </a:r>
            <a:endParaRPr lang="en-US" altLang="zh-CN" sz="15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硅谷的</a:t>
            </a:r>
            <a:r>
              <a:rPr lang="en-US" altLang="zh-CN" sz="1500" dirty="0">
                <a:solidFill>
                  <a:srgbClr val="0000FF"/>
                </a:solidFill>
                <a:latin typeface="Times New Roman" panose="02020603050405020304" pitchFamily="18" charset="0"/>
                <a:ea typeface="黑体" panose="02010609060101010101" pitchFamily="49" charset="-122"/>
              </a:rPr>
              <a:t>Climate</a:t>
            </a:r>
            <a:r>
              <a:rPr lang="zh-CN" altLang="en-US" sz="1500" dirty="0">
                <a:solidFill>
                  <a:srgbClr val="0000FF"/>
                </a:solidFill>
                <a:latin typeface="Times New Roman" panose="02020603050405020304" pitchFamily="18" charset="0"/>
                <a:ea typeface="黑体" panose="02010609060101010101" pitchFamily="49" charset="-122"/>
              </a:rPr>
              <a:t>公司，利用气候和产量的历史数据，以及气候和土壤的观察数据，建立模型。</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可以预测下一年的农产品产量、市场价格等信息。</a:t>
            </a:r>
            <a:endParaRPr lang="en-US" altLang="zh-CN" sz="1500" dirty="0">
              <a:solidFill>
                <a:srgbClr val="0000FF"/>
              </a:solidFill>
              <a:latin typeface="Times New Roman" panose="02020603050405020304" pitchFamily="18" charset="0"/>
              <a:ea typeface="黑体" panose="02010609060101010101" pitchFamily="49" charset="-122"/>
            </a:endParaRPr>
          </a:p>
        </p:txBody>
      </p:sp>
      <p:sp>
        <p:nvSpPr>
          <p:cNvPr id="11" name="标题 1">
            <a:extLst>
              <a:ext uri="{FF2B5EF4-FFF2-40B4-BE49-F238E27FC236}">
                <a16:creationId xmlns:a16="http://schemas.microsoft.com/office/drawing/2014/main" id="{FCFFBBAF-95DB-9643-B0A5-4EF12D8FCB61}"/>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什么是大数据分析？</a:t>
            </a:r>
            <a:endParaRPr kumimoji="1" lang="zh-CN" altLang="en-US" dirty="0"/>
          </a:p>
        </p:txBody>
      </p:sp>
    </p:spTree>
    <p:extLst>
      <p:ext uri="{BB962C8B-B14F-4D97-AF65-F5344CB8AC3E}">
        <p14:creationId xmlns:p14="http://schemas.microsoft.com/office/powerpoint/2010/main" val="2758175982"/>
      </p:ext>
    </p:extLst>
  </p:cSld>
  <p:clrMapOvr>
    <a:masterClrMapping/>
  </p:clrMapOvr>
  <p:transition>
    <p:strips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2646878"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大数据分析的应用</a:t>
            </a:r>
          </a:p>
        </p:txBody>
      </p:sp>
      <p:sp>
        <p:nvSpPr>
          <p:cNvPr id="16" name="Content Placeholder 2"/>
          <p:cNvSpPr txBox="1">
            <a:spLocks/>
          </p:cNvSpPr>
          <p:nvPr/>
        </p:nvSpPr>
        <p:spPr>
          <a:xfrm>
            <a:off x="2781736" y="2165680"/>
            <a:ext cx="3733364" cy="14287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金融领域</a:t>
            </a:r>
            <a:r>
              <a:rPr lang="en-US" altLang="zh-CN" sz="1800" dirty="0">
                <a:latin typeface="Times New Roman" panose="02020603050405020304" pitchFamily="18" charset="0"/>
                <a:ea typeface="黑体" panose="02010609060101010101" pitchFamily="49" charset="-122"/>
              </a:rPr>
              <a:t>——</a:t>
            </a:r>
            <a:r>
              <a:rPr lang="zh-CN" altLang="en-US" sz="1800" dirty="0">
                <a:latin typeface="Times New Roman" panose="02020603050405020304" pitchFamily="18" charset="0"/>
                <a:ea typeface="黑体" panose="02010609060101010101" pitchFamily="49" charset="-122"/>
              </a:rPr>
              <a:t>股票的买入卖出</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华尔街“德温特资本市场”公司通过分析</a:t>
            </a:r>
            <a:r>
              <a:rPr lang="en-US" altLang="zh-CN" sz="1500" dirty="0">
                <a:solidFill>
                  <a:srgbClr val="0000FF"/>
                </a:solidFill>
                <a:latin typeface="Times New Roman" panose="02020603050405020304" pitchFamily="18" charset="0"/>
                <a:ea typeface="黑体" panose="02010609060101010101" pitchFamily="49" charset="-122"/>
              </a:rPr>
              <a:t>3.4</a:t>
            </a:r>
            <a:r>
              <a:rPr lang="zh-CN" altLang="en-US" sz="1500" dirty="0">
                <a:solidFill>
                  <a:srgbClr val="0000FF"/>
                </a:solidFill>
                <a:latin typeface="Times New Roman" panose="02020603050405020304" pitchFamily="18" charset="0"/>
                <a:ea typeface="黑体" panose="02010609060101010101" pitchFamily="49" charset="-122"/>
              </a:rPr>
              <a:t>亿留言判断民众心情，以决定公司股票的买入和卖出。</a:t>
            </a:r>
            <a:endParaRPr lang="en-US" altLang="zh-CN" sz="1800" dirty="0">
              <a:latin typeface="Times New Roman" panose="02020603050405020304" pitchFamily="18" charset="0"/>
              <a:ea typeface="黑体" panose="02010609060101010101" pitchFamily="49" charset="-122"/>
            </a:endParaRPr>
          </a:p>
        </p:txBody>
      </p:sp>
      <p:pic>
        <p:nvPicPr>
          <p:cNvPr id="10242" name="Picture 2" descr="http://photocdn.sohu.com/20151029/mp38581022_1446108214385_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36" y="2228850"/>
            <a:ext cx="2286000" cy="1302410"/>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5D37DB58-7D56-FA41-B712-DA2787C8645D}"/>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什么是大数据分析？</a:t>
            </a:r>
            <a:endParaRPr kumimoji="1" lang="zh-CN" altLang="en-US" dirty="0"/>
          </a:p>
        </p:txBody>
      </p:sp>
    </p:spTree>
    <p:extLst>
      <p:ext uri="{BB962C8B-B14F-4D97-AF65-F5344CB8AC3E}">
        <p14:creationId xmlns:p14="http://schemas.microsoft.com/office/powerpoint/2010/main" val="2702504868"/>
      </p:ext>
    </p:extLst>
  </p:cSld>
  <p:clrMapOvr>
    <a:masterClrMapping/>
  </p:clrMapOvr>
  <p:transition>
    <p:strips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2646878"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大数据分析的过程</a:t>
            </a:r>
          </a:p>
        </p:txBody>
      </p:sp>
      <p:grpSp>
        <p:nvGrpSpPr>
          <p:cNvPr id="16" name="组合 15"/>
          <p:cNvGrpSpPr/>
          <p:nvPr/>
        </p:nvGrpSpPr>
        <p:grpSpPr>
          <a:xfrm>
            <a:off x="341530" y="1671352"/>
            <a:ext cx="6174940" cy="3202253"/>
            <a:chOff x="450763" y="2095500"/>
            <a:chExt cx="8233253" cy="4269670"/>
          </a:xfrm>
        </p:grpSpPr>
        <p:pic>
          <p:nvPicPr>
            <p:cNvPr id="15" name="图片 14"/>
            <p:cNvPicPr>
              <a:picLocks noChangeAspect="1"/>
            </p:cNvPicPr>
            <p:nvPr/>
          </p:nvPicPr>
          <p:blipFill>
            <a:blip r:embed="rId2">
              <a:duotone>
                <a:schemeClr val="accent1">
                  <a:shade val="45000"/>
                  <a:satMod val="135000"/>
                </a:schemeClr>
                <a:prstClr val="white"/>
              </a:duotone>
            </a:blip>
            <a:stretch>
              <a:fillRect/>
            </a:stretch>
          </p:blipFill>
          <p:spPr>
            <a:xfrm>
              <a:off x="1803313" y="2095500"/>
              <a:ext cx="1019175" cy="2171700"/>
            </a:xfrm>
            <a:prstGeom prst="rect">
              <a:avLst/>
            </a:prstGeom>
          </p:spPr>
        </p:pic>
        <p:grpSp>
          <p:nvGrpSpPr>
            <p:cNvPr id="86" name="组合 85"/>
            <p:cNvGrpSpPr/>
            <p:nvPr/>
          </p:nvGrpSpPr>
          <p:grpSpPr>
            <a:xfrm>
              <a:off x="450763" y="4711457"/>
              <a:ext cx="1276350" cy="1653713"/>
              <a:chOff x="838199" y="5081468"/>
              <a:chExt cx="1826494" cy="1431218"/>
            </a:xfrm>
          </p:grpSpPr>
          <p:sp>
            <p:nvSpPr>
              <p:cNvPr id="87" name="矩形 86"/>
              <p:cNvSpPr/>
              <p:nvPr/>
            </p:nvSpPr>
            <p:spPr>
              <a:xfrm>
                <a:off x="838199" y="5081468"/>
                <a:ext cx="1826493" cy="155782"/>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88" name="矩形 87"/>
              <p:cNvSpPr/>
              <p:nvPr/>
            </p:nvSpPr>
            <p:spPr>
              <a:xfrm>
                <a:off x="838199" y="5224655"/>
                <a:ext cx="257585" cy="847514"/>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89" name="文本框 88"/>
              <p:cNvSpPr txBox="1"/>
              <p:nvPr/>
            </p:nvSpPr>
            <p:spPr>
              <a:xfrm>
                <a:off x="1066803" y="5257800"/>
                <a:ext cx="1597890" cy="1254886"/>
              </a:xfrm>
              <a:prstGeom prst="rect">
                <a:avLst/>
              </a:prstGeom>
              <a:noFill/>
            </p:spPr>
            <p:txBody>
              <a:bodyPr wrap="square" rtlCol="0">
                <a:spAutoFit/>
              </a:bodyPr>
              <a:lstStyle/>
              <a:p>
                <a:pPr algn="just">
                  <a:spcBef>
                    <a:spcPts val="150"/>
                  </a:spcBef>
                </a:pPr>
                <a:r>
                  <a:rPr lang="zh-CN" altLang="en-US" sz="1800" b="1" dirty="0">
                    <a:latin typeface="黑体" panose="02010609060101010101" pitchFamily="49" charset="-122"/>
                    <a:ea typeface="黑体" panose="02010609060101010101" pitchFamily="49" charset="-122"/>
                  </a:rPr>
                  <a:t>业务理解</a:t>
                </a:r>
                <a:endParaRPr lang="en-US" altLang="zh-CN" sz="1800" b="1" dirty="0">
                  <a:latin typeface="黑体" panose="02010609060101010101" pitchFamily="49" charset="-122"/>
                  <a:ea typeface="黑体" panose="02010609060101010101" pitchFamily="49" charset="-122"/>
                </a:endParaRPr>
              </a:p>
              <a:p>
                <a:pPr algn="just">
                  <a:spcBef>
                    <a:spcPts val="150"/>
                  </a:spcBef>
                </a:pPr>
                <a:r>
                  <a:rPr lang="zh-CN" altLang="zh-CN" sz="900" dirty="0">
                    <a:solidFill>
                      <a:schemeClr val="tx1">
                        <a:lumMod val="75000"/>
                        <a:lumOff val="25000"/>
                      </a:schemeClr>
                    </a:solidFill>
                    <a:latin typeface="等线" panose="02010600030101010101" pitchFamily="2" charset="-122"/>
                    <a:ea typeface="等线" panose="02010600030101010101" pitchFamily="2" charset="-122"/>
                  </a:rPr>
                  <a:t>理解需求</a:t>
                </a:r>
                <a:r>
                  <a:rPr lang="zh-CN" altLang="en-US" sz="900" dirty="0">
                    <a:solidFill>
                      <a:schemeClr val="tx1">
                        <a:lumMod val="75000"/>
                        <a:lumOff val="25000"/>
                      </a:schemeClr>
                    </a:solidFill>
                    <a:latin typeface="等线" panose="02010600030101010101" pitchFamily="2" charset="-122"/>
                    <a:ea typeface="等线" panose="02010600030101010101" pitchFamily="2" charset="-122"/>
                  </a:rPr>
                  <a:t>，并制定初步计划</a:t>
                </a:r>
              </a:p>
            </p:txBody>
          </p:sp>
        </p:grpSp>
        <p:grpSp>
          <p:nvGrpSpPr>
            <p:cNvPr id="158" name="组合 157"/>
            <p:cNvGrpSpPr/>
            <p:nvPr/>
          </p:nvGrpSpPr>
          <p:grpSpPr>
            <a:xfrm>
              <a:off x="3166057" y="3746745"/>
              <a:ext cx="1276350" cy="1838380"/>
              <a:chOff x="838199" y="5081468"/>
              <a:chExt cx="1826494" cy="1591039"/>
            </a:xfrm>
          </p:grpSpPr>
          <p:sp>
            <p:nvSpPr>
              <p:cNvPr id="159" name="矩形 158"/>
              <p:cNvSpPr/>
              <p:nvPr/>
            </p:nvSpPr>
            <p:spPr>
              <a:xfrm>
                <a:off x="838199" y="5081468"/>
                <a:ext cx="1826493" cy="155782"/>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60" name="矩形 159"/>
              <p:cNvSpPr/>
              <p:nvPr/>
            </p:nvSpPr>
            <p:spPr>
              <a:xfrm>
                <a:off x="838199" y="5224655"/>
                <a:ext cx="257585" cy="847514"/>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61" name="文本框 160"/>
              <p:cNvSpPr txBox="1"/>
              <p:nvPr/>
            </p:nvSpPr>
            <p:spPr>
              <a:xfrm>
                <a:off x="1066803" y="5257800"/>
                <a:ext cx="1597890" cy="1414707"/>
              </a:xfrm>
              <a:prstGeom prst="rect">
                <a:avLst/>
              </a:prstGeom>
              <a:noFill/>
            </p:spPr>
            <p:txBody>
              <a:bodyPr wrap="square" rtlCol="0">
                <a:spAutoFit/>
              </a:bodyPr>
              <a:lstStyle/>
              <a:p>
                <a:pPr algn="just">
                  <a:spcBef>
                    <a:spcPts val="150"/>
                  </a:spcBef>
                </a:pPr>
                <a:r>
                  <a:rPr lang="zh-CN" altLang="en-US" sz="1800" b="1" dirty="0">
                    <a:latin typeface="黑体" panose="02010609060101010101" pitchFamily="49" charset="-122"/>
                    <a:ea typeface="黑体" panose="02010609060101010101" pitchFamily="49" charset="-122"/>
                  </a:rPr>
                  <a:t>数据准备</a:t>
                </a:r>
                <a:endParaRPr lang="en-US" altLang="zh-CN" sz="1800" b="1" dirty="0">
                  <a:latin typeface="黑体" panose="02010609060101010101" pitchFamily="49" charset="-122"/>
                  <a:ea typeface="黑体" panose="02010609060101010101" pitchFamily="49" charset="-122"/>
                </a:endParaRPr>
              </a:p>
              <a:p>
                <a:pPr algn="just">
                  <a:spcBef>
                    <a:spcPts val="150"/>
                  </a:spcBef>
                </a:pPr>
                <a:r>
                  <a:rPr lang="zh-CN" altLang="en-US" sz="900" dirty="0">
                    <a:solidFill>
                      <a:schemeClr val="tx1">
                        <a:lumMod val="75000"/>
                        <a:lumOff val="25000"/>
                      </a:schemeClr>
                    </a:solidFill>
                    <a:latin typeface="等线" panose="02010600030101010101" pitchFamily="2" charset="-122"/>
                    <a:ea typeface="等线" panose="02010600030101010101" pitchFamily="2" charset="-122"/>
                  </a:rPr>
                  <a:t>将未处理的数据转化为模型工具的输入值</a:t>
                </a:r>
              </a:p>
            </p:txBody>
          </p:sp>
        </p:grpSp>
        <p:grpSp>
          <p:nvGrpSpPr>
            <p:cNvPr id="162" name="组合 161"/>
            <p:cNvGrpSpPr/>
            <p:nvPr/>
          </p:nvGrpSpPr>
          <p:grpSpPr>
            <a:xfrm>
              <a:off x="1808410" y="4229100"/>
              <a:ext cx="1276350" cy="1653713"/>
              <a:chOff x="838199" y="5081468"/>
              <a:chExt cx="1826494" cy="1431218"/>
            </a:xfrm>
          </p:grpSpPr>
          <p:sp>
            <p:nvSpPr>
              <p:cNvPr id="163" name="矩形 162"/>
              <p:cNvSpPr/>
              <p:nvPr/>
            </p:nvSpPr>
            <p:spPr>
              <a:xfrm>
                <a:off x="838199" y="5081468"/>
                <a:ext cx="1826493" cy="155782"/>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64" name="矩形 163"/>
              <p:cNvSpPr/>
              <p:nvPr/>
            </p:nvSpPr>
            <p:spPr>
              <a:xfrm>
                <a:off x="838199" y="5224655"/>
                <a:ext cx="257585" cy="847514"/>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65" name="文本框 164"/>
              <p:cNvSpPr txBox="1"/>
              <p:nvPr/>
            </p:nvSpPr>
            <p:spPr>
              <a:xfrm>
                <a:off x="1066803" y="5257800"/>
                <a:ext cx="1597890" cy="1254886"/>
              </a:xfrm>
              <a:prstGeom prst="rect">
                <a:avLst/>
              </a:prstGeom>
              <a:noFill/>
            </p:spPr>
            <p:txBody>
              <a:bodyPr wrap="square" rtlCol="0">
                <a:spAutoFit/>
              </a:bodyPr>
              <a:lstStyle/>
              <a:p>
                <a:pPr algn="just">
                  <a:spcBef>
                    <a:spcPts val="150"/>
                  </a:spcBef>
                </a:pPr>
                <a:r>
                  <a:rPr lang="zh-CN" altLang="en-US" sz="1800" b="1" dirty="0">
                    <a:latin typeface="黑体" panose="02010609060101010101" pitchFamily="49" charset="-122"/>
                    <a:ea typeface="黑体" panose="02010609060101010101" pitchFamily="49" charset="-122"/>
                  </a:rPr>
                  <a:t>数据理解</a:t>
                </a:r>
                <a:endParaRPr lang="en-US" altLang="zh-CN" sz="1800" b="1" dirty="0">
                  <a:latin typeface="黑体" panose="02010609060101010101" pitchFamily="49" charset="-122"/>
                  <a:ea typeface="黑体" panose="02010609060101010101" pitchFamily="49" charset="-122"/>
                </a:endParaRPr>
              </a:p>
              <a:p>
                <a:pPr algn="just">
                  <a:spcBef>
                    <a:spcPts val="150"/>
                  </a:spcBef>
                </a:pPr>
                <a:r>
                  <a:rPr lang="zh-CN" altLang="en-US" sz="900" dirty="0">
                    <a:solidFill>
                      <a:schemeClr val="tx1">
                        <a:lumMod val="75000"/>
                        <a:lumOff val="25000"/>
                      </a:schemeClr>
                    </a:solidFill>
                    <a:latin typeface="等线" panose="02010600030101010101" pitchFamily="2" charset="-122"/>
                    <a:ea typeface="等线" panose="02010600030101010101" pitchFamily="2" charset="-122"/>
                  </a:rPr>
                  <a:t>熟悉数据，识别数据的质量问题</a:t>
                </a:r>
              </a:p>
            </p:txBody>
          </p:sp>
        </p:grpSp>
        <p:grpSp>
          <p:nvGrpSpPr>
            <p:cNvPr id="166" name="组合 165"/>
            <p:cNvGrpSpPr/>
            <p:nvPr/>
          </p:nvGrpSpPr>
          <p:grpSpPr>
            <a:xfrm>
              <a:off x="4523704" y="3249834"/>
              <a:ext cx="1276350" cy="1377056"/>
              <a:chOff x="838199" y="5081468"/>
              <a:chExt cx="1826494" cy="1191783"/>
            </a:xfrm>
          </p:grpSpPr>
          <p:sp>
            <p:nvSpPr>
              <p:cNvPr id="167" name="矩形 166"/>
              <p:cNvSpPr/>
              <p:nvPr/>
            </p:nvSpPr>
            <p:spPr>
              <a:xfrm>
                <a:off x="838199" y="5081468"/>
                <a:ext cx="1826493" cy="155782"/>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68" name="矩形 167"/>
              <p:cNvSpPr/>
              <p:nvPr/>
            </p:nvSpPr>
            <p:spPr>
              <a:xfrm>
                <a:off x="838199" y="5224655"/>
                <a:ext cx="257585" cy="847514"/>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69" name="文本框 168"/>
              <p:cNvSpPr txBox="1"/>
              <p:nvPr/>
            </p:nvSpPr>
            <p:spPr>
              <a:xfrm>
                <a:off x="1066803" y="5257800"/>
                <a:ext cx="1597890" cy="1015451"/>
              </a:xfrm>
              <a:prstGeom prst="rect">
                <a:avLst/>
              </a:prstGeom>
              <a:noFill/>
            </p:spPr>
            <p:txBody>
              <a:bodyPr wrap="square" rtlCol="0">
                <a:spAutoFit/>
              </a:bodyPr>
              <a:lstStyle/>
              <a:p>
                <a:pPr algn="just">
                  <a:spcBef>
                    <a:spcPts val="150"/>
                  </a:spcBef>
                </a:pPr>
                <a:r>
                  <a:rPr lang="zh-CN" altLang="en-US" sz="1800" b="1" dirty="0">
                    <a:latin typeface="黑体" panose="02010609060101010101" pitchFamily="49" charset="-122"/>
                    <a:ea typeface="黑体" panose="02010609060101010101" pitchFamily="49" charset="-122"/>
                  </a:rPr>
                  <a:t>建模</a:t>
                </a:r>
                <a:endParaRPr lang="en-US" altLang="zh-CN" sz="1800" b="1" dirty="0">
                  <a:latin typeface="黑体" panose="02010609060101010101" pitchFamily="49" charset="-122"/>
                  <a:ea typeface="黑体" panose="02010609060101010101" pitchFamily="49" charset="-122"/>
                </a:endParaRPr>
              </a:p>
              <a:p>
                <a:pPr algn="just">
                  <a:spcBef>
                    <a:spcPts val="150"/>
                  </a:spcBef>
                </a:pPr>
                <a:r>
                  <a:rPr lang="zh-CN" altLang="en-US" sz="788" dirty="0">
                    <a:solidFill>
                      <a:schemeClr val="tx1">
                        <a:lumMod val="75000"/>
                        <a:lumOff val="25000"/>
                      </a:schemeClr>
                    </a:solidFill>
                    <a:latin typeface="等线" panose="02010600030101010101" pitchFamily="2" charset="-122"/>
                    <a:ea typeface="等线" panose="02010600030101010101" pitchFamily="2" charset="-122"/>
                  </a:rPr>
                  <a:t>选择和应用不同的模型技术，并对模型参数进行调整</a:t>
                </a:r>
              </a:p>
            </p:txBody>
          </p:sp>
        </p:grpSp>
        <p:grpSp>
          <p:nvGrpSpPr>
            <p:cNvPr id="170" name="组合 169"/>
            <p:cNvGrpSpPr/>
            <p:nvPr/>
          </p:nvGrpSpPr>
          <p:grpSpPr>
            <a:xfrm>
              <a:off x="7239000" y="2285121"/>
              <a:ext cx="1445016" cy="1377054"/>
              <a:chOff x="838199" y="5081468"/>
              <a:chExt cx="2067860" cy="1191781"/>
            </a:xfrm>
          </p:grpSpPr>
          <p:sp>
            <p:nvSpPr>
              <p:cNvPr id="171" name="矩形 170"/>
              <p:cNvSpPr/>
              <p:nvPr/>
            </p:nvSpPr>
            <p:spPr>
              <a:xfrm>
                <a:off x="838199" y="5081468"/>
                <a:ext cx="1826493" cy="155782"/>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72" name="矩形 171"/>
              <p:cNvSpPr/>
              <p:nvPr/>
            </p:nvSpPr>
            <p:spPr>
              <a:xfrm>
                <a:off x="838199" y="5224655"/>
                <a:ext cx="257585" cy="847514"/>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73" name="文本框 172"/>
              <p:cNvSpPr txBox="1"/>
              <p:nvPr/>
            </p:nvSpPr>
            <p:spPr>
              <a:xfrm>
                <a:off x="1066801" y="5257798"/>
                <a:ext cx="1839258" cy="1015451"/>
              </a:xfrm>
              <a:prstGeom prst="rect">
                <a:avLst/>
              </a:prstGeom>
              <a:noFill/>
            </p:spPr>
            <p:txBody>
              <a:bodyPr wrap="square" rtlCol="0">
                <a:spAutoFit/>
              </a:bodyPr>
              <a:lstStyle/>
              <a:p>
                <a:pPr algn="just">
                  <a:spcBef>
                    <a:spcPts val="150"/>
                  </a:spcBef>
                </a:pPr>
                <a:r>
                  <a:rPr lang="zh-CN" altLang="en-US" sz="1800" b="1" dirty="0">
                    <a:latin typeface="黑体" panose="02010609060101010101" pitchFamily="49" charset="-122"/>
                    <a:ea typeface="黑体" panose="02010609060101010101" pitchFamily="49" charset="-122"/>
                  </a:rPr>
                  <a:t>部署</a:t>
                </a:r>
                <a:endParaRPr lang="en-US" altLang="zh-CN" sz="1800" b="1" dirty="0">
                  <a:latin typeface="黑体" panose="02010609060101010101" pitchFamily="49" charset="-122"/>
                  <a:ea typeface="黑体" panose="02010609060101010101" pitchFamily="49" charset="-122"/>
                </a:endParaRPr>
              </a:p>
              <a:p>
                <a:pPr algn="just">
                  <a:spcBef>
                    <a:spcPts val="150"/>
                  </a:spcBef>
                </a:pPr>
                <a:r>
                  <a:rPr lang="zh-CN" altLang="en-US" sz="788" dirty="0">
                    <a:solidFill>
                      <a:schemeClr val="tx1">
                        <a:lumMod val="75000"/>
                        <a:lumOff val="25000"/>
                      </a:schemeClr>
                    </a:solidFill>
                    <a:latin typeface="等线" panose="02010600030101010101" pitchFamily="2" charset="-122"/>
                    <a:ea typeface="等线" panose="02010600030101010101" pitchFamily="2" charset="-122"/>
                  </a:rPr>
                  <a:t>产生简单的报告，或是实现一个比较可重复的数据挖掘过程</a:t>
                </a:r>
              </a:p>
            </p:txBody>
          </p:sp>
        </p:grpSp>
        <p:grpSp>
          <p:nvGrpSpPr>
            <p:cNvPr id="174" name="组合 173"/>
            <p:cNvGrpSpPr/>
            <p:nvPr/>
          </p:nvGrpSpPr>
          <p:grpSpPr>
            <a:xfrm>
              <a:off x="5881351" y="2767476"/>
              <a:ext cx="1276350" cy="1284381"/>
              <a:chOff x="838199" y="5081468"/>
              <a:chExt cx="1826494" cy="1111577"/>
            </a:xfrm>
          </p:grpSpPr>
          <p:sp>
            <p:nvSpPr>
              <p:cNvPr id="175" name="矩形 174"/>
              <p:cNvSpPr/>
              <p:nvPr/>
            </p:nvSpPr>
            <p:spPr>
              <a:xfrm>
                <a:off x="838199" y="5081468"/>
                <a:ext cx="1826493" cy="155782"/>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76" name="矩形 175"/>
              <p:cNvSpPr/>
              <p:nvPr/>
            </p:nvSpPr>
            <p:spPr>
              <a:xfrm>
                <a:off x="838199" y="5224655"/>
                <a:ext cx="257585" cy="847514"/>
              </a:xfrm>
              <a:prstGeom prst="rect">
                <a:avLst/>
              </a:prstGeom>
              <a:solidFill>
                <a:schemeClr val="tx2">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77" name="文本框 176"/>
              <p:cNvSpPr txBox="1"/>
              <p:nvPr/>
            </p:nvSpPr>
            <p:spPr>
              <a:xfrm>
                <a:off x="1066803" y="5257800"/>
                <a:ext cx="1597890" cy="935245"/>
              </a:xfrm>
              <a:prstGeom prst="rect">
                <a:avLst/>
              </a:prstGeom>
              <a:noFill/>
            </p:spPr>
            <p:txBody>
              <a:bodyPr wrap="square" rtlCol="0">
                <a:spAutoFit/>
              </a:bodyPr>
              <a:lstStyle/>
              <a:p>
                <a:pPr algn="just">
                  <a:spcBef>
                    <a:spcPts val="150"/>
                  </a:spcBef>
                </a:pPr>
                <a:r>
                  <a:rPr lang="zh-CN" altLang="en-US" sz="1800" b="1" dirty="0">
                    <a:latin typeface="黑体" panose="02010609060101010101" pitchFamily="49" charset="-122"/>
                    <a:ea typeface="黑体" panose="02010609060101010101" pitchFamily="49" charset="-122"/>
                  </a:rPr>
                  <a:t>评估</a:t>
                </a:r>
                <a:endParaRPr lang="en-US" altLang="zh-CN" sz="1800" b="1" dirty="0">
                  <a:latin typeface="黑体" panose="02010609060101010101" pitchFamily="49" charset="-122"/>
                  <a:ea typeface="黑体" panose="02010609060101010101" pitchFamily="49" charset="-122"/>
                </a:endParaRPr>
              </a:p>
              <a:p>
                <a:pPr algn="just">
                  <a:spcBef>
                    <a:spcPts val="150"/>
                  </a:spcBef>
                </a:pPr>
                <a:r>
                  <a:rPr lang="zh-CN" altLang="en-US" sz="900" dirty="0">
                    <a:solidFill>
                      <a:schemeClr val="tx1">
                        <a:lumMod val="75000"/>
                        <a:lumOff val="25000"/>
                      </a:schemeClr>
                    </a:solidFill>
                    <a:latin typeface="等线" panose="02010600030101010101" pitchFamily="2" charset="-122"/>
                    <a:ea typeface="等线" panose="02010600030101010101" pitchFamily="2" charset="-122"/>
                  </a:rPr>
                  <a:t>评估模型，检查构造模型的步骤</a:t>
                </a:r>
              </a:p>
            </p:txBody>
          </p:sp>
        </p:grpSp>
        <p:sp>
          <p:nvSpPr>
            <p:cNvPr id="8" name="直角三角形 7"/>
            <p:cNvSpPr/>
            <p:nvPr/>
          </p:nvSpPr>
          <p:spPr>
            <a:xfrm flipH="1">
              <a:off x="1368537" y="4229100"/>
              <a:ext cx="360000" cy="406155"/>
            </a:xfrm>
            <a:prstGeom prst="rtTriangl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78" name="直角三角形 177"/>
            <p:cNvSpPr/>
            <p:nvPr/>
          </p:nvSpPr>
          <p:spPr>
            <a:xfrm flipH="1">
              <a:off x="2727103" y="3745125"/>
              <a:ext cx="360000" cy="406155"/>
            </a:xfrm>
            <a:prstGeom prst="rtTriangl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79" name="直角三角形 178"/>
            <p:cNvSpPr/>
            <p:nvPr/>
          </p:nvSpPr>
          <p:spPr>
            <a:xfrm flipH="1">
              <a:off x="4085669" y="3261149"/>
              <a:ext cx="360000" cy="406155"/>
            </a:xfrm>
            <a:prstGeom prst="rtTriangl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80" name="直角三角形 179"/>
            <p:cNvSpPr/>
            <p:nvPr/>
          </p:nvSpPr>
          <p:spPr>
            <a:xfrm flipH="1">
              <a:off x="5444235" y="2777173"/>
              <a:ext cx="360000" cy="406155"/>
            </a:xfrm>
            <a:prstGeom prst="rtTriangl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sp>
          <p:nvSpPr>
            <p:cNvPr id="181" name="直角三角形 180"/>
            <p:cNvSpPr/>
            <p:nvPr/>
          </p:nvSpPr>
          <p:spPr>
            <a:xfrm flipH="1">
              <a:off x="6802800" y="2293197"/>
              <a:ext cx="360000" cy="406155"/>
            </a:xfrm>
            <a:prstGeom prst="rtTriangl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sz="1800"/>
            </a:p>
          </p:txBody>
        </p:sp>
      </p:grpSp>
      <p:sp>
        <p:nvSpPr>
          <p:cNvPr id="2" name="矩形 1">
            <a:extLst>
              <a:ext uri="{FF2B5EF4-FFF2-40B4-BE49-F238E27FC236}">
                <a16:creationId xmlns:a16="http://schemas.microsoft.com/office/drawing/2014/main" id="{07322C1F-3C9B-6048-8C6D-2FAC0AC023E3}"/>
              </a:ext>
            </a:extLst>
          </p:cNvPr>
          <p:cNvSpPr/>
          <p:nvPr/>
        </p:nvSpPr>
        <p:spPr>
          <a:xfrm>
            <a:off x="3041442" y="67149"/>
            <a:ext cx="3559810" cy="461665"/>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大数据分析的技术与难点</a:t>
            </a:r>
            <a:endParaRPr lang="en-US"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17797315"/>
      </p:ext>
    </p:extLst>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6B808-A054-B943-A903-6BF817E7386A}"/>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pic>
        <p:nvPicPr>
          <p:cNvPr id="4" name="Picture 5">
            <a:extLst>
              <a:ext uri="{FF2B5EF4-FFF2-40B4-BE49-F238E27FC236}">
                <a16:creationId xmlns:a16="http://schemas.microsoft.com/office/drawing/2014/main" id="{43A1A01F-A0E2-EF43-9304-5EFAD3FB5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629" y="2991693"/>
            <a:ext cx="735806" cy="59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65">
            <a:extLst>
              <a:ext uri="{FF2B5EF4-FFF2-40B4-BE49-F238E27FC236}">
                <a16:creationId xmlns:a16="http://schemas.microsoft.com/office/drawing/2014/main" id="{EC5A9F5E-F037-2448-9AA3-0598CFFE80AD}"/>
              </a:ext>
            </a:extLst>
          </p:cNvPr>
          <p:cNvGrpSpPr/>
          <p:nvPr/>
        </p:nvGrpSpPr>
        <p:grpSpPr bwMode="auto">
          <a:xfrm>
            <a:off x="2933929" y="3609626"/>
            <a:ext cx="957263" cy="1219200"/>
            <a:chOff x="4680" y="2642"/>
            <a:chExt cx="995" cy="1262"/>
          </a:xfrm>
        </p:grpSpPr>
        <p:grpSp>
          <p:nvGrpSpPr>
            <p:cNvPr id="6" name="Group 66">
              <a:extLst>
                <a:ext uri="{FF2B5EF4-FFF2-40B4-BE49-F238E27FC236}">
                  <a16:creationId xmlns:a16="http://schemas.microsoft.com/office/drawing/2014/main" id="{D3CEBE6A-5D81-B141-9C89-C8DF5F574112}"/>
                </a:ext>
              </a:extLst>
            </p:cNvPr>
            <p:cNvGrpSpPr/>
            <p:nvPr/>
          </p:nvGrpSpPr>
          <p:grpSpPr bwMode="auto">
            <a:xfrm>
              <a:off x="4713" y="2642"/>
              <a:ext cx="962" cy="926"/>
              <a:chOff x="2925" y="1719"/>
              <a:chExt cx="1154" cy="1105"/>
            </a:xfrm>
          </p:grpSpPr>
          <p:grpSp>
            <p:nvGrpSpPr>
              <p:cNvPr id="8" name="Group 67">
                <a:extLst>
                  <a:ext uri="{FF2B5EF4-FFF2-40B4-BE49-F238E27FC236}">
                    <a16:creationId xmlns:a16="http://schemas.microsoft.com/office/drawing/2014/main" id="{42A77C5B-2506-B04D-9093-8F7003739DBA}"/>
                  </a:ext>
                </a:extLst>
              </p:cNvPr>
              <p:cNvGrpSpPr/>
              <p:nvPr/>
            </p:nvGrpSpPr>
            <p:grpSpPr bwMode="auto">
              <a:xfrm>
                <a:off x="2925" y="1719"/>
                <a:ext cx="1154" cy="1105"/>
                <a:chOff x="2780" y="2254"/>
                <a:chExt cx="1683" cy="1611"/>
              </a:xfrm>
            </p:grpSpPr>
            <p:sp>
              <p:nvSpPr>
                <p:cNvPr id="10" name="Oval 68">
                  <a:extLst>
                    <a:ext uri="{FF2B5EF4-FFF2-40B4-BE49-F238E27FC236}">
                      <a16:creationId xmlns:a16="http://schemas.microsoft.com/office/drawing/2014/main" id="{E0110709-6D41-C44A-814E-60B4E9557272}"/>
                    </a:ext>
                  </a:extLst>
                </p:cNvPr>
                <p:cNvSpPr>
                  <a:spLocks noChangeArrowheads="1"/>
                </p:cNvSpPr>
                <p:nvPr/>
              </p:nvSpPr>
              <p:spPr bwMode="gray">
                <a:xfrm>
                  <a:off x="2781" y="2254"/>
                  <a:ext cx="1682" cy="1610"/>
                </a:xfrm>
                <a:prstGeom prst="ellipse">
                  <a:avLst/>
                </a:prstGeom>
                <a:gradFill rotWithShape="1">
                  <a:gsLst>
                    <a:gs pos="0">
                      <a:srgbClr val="CC0066"/>
                    </a:gs>
                    <a:gs pos="100000">
                      <a:srgbClr val="CC0066">
                        <a:gamma/>
                        <a:shade val="24314"/>
                        <a:invGamma/>
                      </a:srgbClr>
                    </a:gs>
                  </a:gsLst>
                  <a:lin ang="5400000" scaled="1"/>
                </a:gradFill>
                <a:ln w="9525">
                  <a:noFill/>
                  <a:round/>
                </a:ln>
                <a:effectLst/>
              </p:spPr>
              <p:txBody>
                <a:bodyPr wrap="none" anchor="ctr"/>
                <a:lstStyle/>
                <a:p>
                  <a:pPr>
                    <a:defRPr/>
                  </a:pPr>
                  <a:endParaRPr lang="zh-CN" altLang="en-US" sz="1200" kern="0">
                    <a:solidFill>
                      <a:srgbClr val="FFFFFF"/>
                    </a:solidFill>
                    <a:effectLst>
                      <a:outerShdw blurRad="38100" dist="38100" dir="2700000" algn="tl">
                        <a:srgbClr val="000000"/>
                      </a:outerShdw>
                    </a:effectLst>
                    <a:latin typeface="Futura Bk"/>
                  </a:endParaRPr>
                </a:p>
              </p:txBody>
            </p:sp>
            <p:sp>
              <p:nvSpPr>
                <p:cNvPr id="11" name="Freeform 69">
                  <a:extLst>
                    <a:ext uri="{FF2B5EF4-FFF2-40B4-BE49-F238E27FC236}">
                      <a16:creationId xmlns:a16="http://schemas.microsoft.com/office/drawing/2014/main" id="{FCC2430C-9DF1-7A47-819B-A19B2E01D857}"/>
                    </a:ext>
                  </a:extLst>
                </p:cNvPr>
                <p:cNvSpPr/>
                <p:nvPr/>
              </p:nvSpPr>
              <p:spPr bwMode="gray">
                <a:xfrm>
                  <a:off x="2969" y="2280"/>
                  <a:ext cx="1297" cy="624"/>
                </a:xfrm>
                <a:custGeom>
                  <a:avLst/>
                  <a:gdLst>
                    <a:gd name="T0" fmla="*/ 1182 w 1321"/>
                    <a:gd name="T1" fmla="*/ 224 h 712"/>
                    <a:gd name="T2" fmla="*/ 1197 w 1321"/>
                    <a:gd name="T3" fmla="*/ 248 h 712"/>
                    <a:gd name="T4" fmla="*/ 1200 w 1321"/>
                    <a:gd name="T5" fmla="*/ 269 h 712"/>
                    <a:gd name="T6" fmla="*/ 1195 w 1321"/>
                    <a:gd name="T7" fmla="*/ 289 h 712"/>
                    <a:gd name="T8" fmla="*/ 1179 w 1321"/>
                    <a:gd name="T9" fmla="*/ 307 h 712"/>
                    <a:gd name="T10" fmla="*/ 1156 w 1321"/>
                    <a:gd name="T11" fmla="*/ 324 h 712"/>
                    <a:gd name="T12" fmla="*/ 1126 w 1321"/>
                    <a:gd name="T13" fmla="*/ 338 h 712"/>
                    <a:gd name="T14" fmla="*/ 1087 w 1321"/>
                    <a:gd name="T15" fmla="*/ 351 h 712"/>
                    <a:gd name="T16" fmla="*/ 1043 w 1321"/>
                    <a:gd name="T17" fmla="*/ 364 h 712"/>
                    <a:gd name="T18" fmla="*/ 992 w 1321"/>
                    <a:gd name="T19" fmla="*/ 373 h 712"/>
                    <a:gd name="T20" fmla="*/ 937 w 1321"/>
                    <a:gd name="T21" fmla="*/ 382 h 712"/>
                    <a:gd name="T22" fmla="*/ 879 w 1321"/>
                    <a:gd name="T23" fmla="*/ 388 h 712"/>
                    <a:gd name="T24" fmla="*/ 814 w 1321"/>
                    <a:gd name="T25" fmla="*/ 394 h 712"/>
                    <a:gd name="T26" fmla="*/ 749 w 1321"/>
                    <a:gd name="T27" fmla="*/ 397 h 712"/>
                    <a:gd name="T28" fmla="*/ 723 w 1321"/>
                    <a:gd name="T29" fmla="*/ 399 h 712"/>
                    <a:gd name="T30" fmla="*/ 433 w 1321"/>
                    <a:gd name="T31" fmla="*/ 399 h 712"/>
                    <a:gd name="T32" fmla="*/ 429 w 1321"/>
                    <a:gd name="T33" fmla="*/ 399 h 712"/>
                    <a:gd name="T34" fmla="*/ 372 w 1321"/>
                    <a:gd name="T35" fmla="*/ 396 h 712"/>
                    <a:gd name="T36" fmla="*/ 317 w 1321"/>
                    <a:gd name="T37" fmla="*/ 394 h 712"/>
                    <a:gd name="T38" fmla="*/ 265 w 1321"/>
                    <a:gd name="T39" fmla="*/ 390 h 712"/>
                    <a:gd name="T40" fmla="*/ 215 w 1321"/>
                    <a:gd name="T41" fmla="*/ 386 h 712"/>
                    <a:gd name="T42" fmla="*/ 170 w 1321"/>
                    <a:gd name="T43" fmla="*/ 379 h 712"/>
                    <a:gd name="T44" fmla="*/ 128 w 1321"/>
                    <a:gd name="T45" fmla="*/ 370 h 712"/>
                    <a:gd name="T46" fmla="*/ 92 w 1321"/>
                    <a:gd name="T47" fmla="*/ 363 h 712"/>
                    <a:gd name="T48" fmla="*/ 62 w 1321"/>
                    <a:gd name="T49" fmla="*/ 353 h 712"/>
                    <a:gd name="T50" fmla="*/ 34 w 1321"/>
                    <a:gd name="T51" fmla="*/ 340 h 712"/>
                    <a:gd name="T52" fmla="*/ 18 w 1321"/>
                    <a:gd name="T53" fmla="*/ 326 h 712"/>
                    <a:gd name="T54" fmla="*/ 6 w 1321"/>
                    <a:gd name="T55" fmla="*/ 310 h 712"/>
                    <a:gd name="T56" fmla="*/ 0 w 1321"/>
                    <a:gd name="T57" fmla="*/ 293 h 712"/>
                    <a:gd name="T58" fmla="*/ 0 w 1321"/>
                    <a:gd name="T59" fmla="*/ 291 h 712"/>
                    <a:gd name="T60" fmla="*/ 4 w 1321"/>
                    <a:gd name="T61" fmla="*/ 272 h 712"/>
                    <a:gd name="T62" fmla="*/ 16 w 1321"/>
                    <a:gd name="T63" fmla="*/ 249 h 712"/>
                    <a:gd name="T64" fmla="*/ 46 w 1321"/>
                    <a:gd name="T65" fmla="*/ 207 h 712"/>
                    <a:gd name="T66" fmla="*/ 84 w 1321"/>
                    <a:gd name="T67" fmla="*/ 167 h 712"/>
                    <a:gd name="T68" fmla="*/ 132 w 1321"/>
                    <a:gd name="T69" fmla="*/ 132 h 712"/>
                    <a:gd name="T70" fmla="*/ 184 w 1321"/>
                    <a:gd name="T71" fmla="*/ 99 h 712"/>
                    <a:gd name="T72" fmla="*/ 245 w 1321"/>
                    <a:gd name="T73" fmla="*/ 69 h 712"/>
                    <a:gd name="T74" fmla="*/ 311 w 1321"/>
                    <a:gd name="T75" fmla="*/ 46 h 712"/>
                    <a:gd name="T76" fmla="*/ 377 w 1321"/>
                    <a:gd name="T77" fmla="*/ 26 h 712"/>
                    <a:gd name="T78" fmla="*/ 452 w 1321"/>
                    <a:gd name="T79" fmla="*/ 12 h 712"/>
                    <a:gd name="T80" fmla="*/ 528 w 1321"/>
                    <a:gd name="T81" fmla="*/ 4 h 712"/>
                    <a:gd name="T82" fmla="*/ 606 w 1321"/>
                    <a:gd name="T83" fmla="*/ 0 h 712"/>
                    <a:gd name="T84" fmla="*/ 606 w 1321"/>
                    <a:gd name="T85" fmla="*/ 0 h 712"/>
                    <a:gd name="T86" fmla="*/ 690 w 1321"/>
                    <a:gd name="T87" fmla="*/ 4 h 712"/>
                    <a:gd name="T88" fmla="*/ 770 w 1321"/>
                    <a:gd name="T89" fmla="*/ 12 h 712"/>
                    <a:gd name="T90" fmla="*/ 847 w 1321"/>
                    <a:gd name="T91" fmla="*/ 29 h 712"/>
                    <a:gd name="T92" fmla="*/ 918 w 1321"/>
                    <a:gd name="T93" fmla="*/ 50 h 712"/>
                    <a:gd name="T94" fmla="*/ 984 w 1321"/>
                    <a:gd name="T95" fmla="*/ 77 h 712"/>
                    <a:gd name="T96" fmla="*/ 1044 w 1321"/>
                    <a:gd name="T97" fmla="*/ 109 h 712"/>
                    <a:gd name="T98" fmla="*/ 1098 w 1321"/>
                    <a:gd name="T99" fmla="*/ 143 h 712"/>
                    <a:gd name="T100" fmla="*/ 1144 w 1321"/>
                    <a:gd name="T101" fmla="*/ 182 h 712"/>
                    <a:gd name="T102" fmla="*/ 1182 w 1321"/>
                    <a:gd name="T103" fmla="*/ 224 h 712"/>
                    <a:gd name="T104" fmla="*/ 1182 w 1321"/>
                    <a:gd name="T105" fmla="*/ 22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0066"/>
                    </a:gs>
                  </a:gsLst>
                  <a:lin ang="5400000" scaled="1"/>
                </a:gradFill>
                <a:ln w="0">
                  <a:noFill/>
                  <a:round/>
                </a:ln>
              </p:spPr>
              <p:txBody>
                <a:bodyPr/>
                <a:lstStyle/>
                <a:p>
                  <a:pPr>
                    <a:defRPr/>
                  </a:pPr>
                  <a:endParaRPr lang="zh-CN" altLang="en-US" sz="1200" kern="0">
                    <a:solidFill>
                      <a:srgbClr val="FFFFFF"/>
                    </a:solidFill>
                    <a:latin typeface="Futura Bk"/>
                  </a:endParaRPr>
                </a:p>
              </p:txBody>
            </p:sp>
          </p:grpSp>
          <p:sp>
            <p:nvSpPr>
              <p:cNvPr id="9" name="Text Box 70">
                <a:extLst>
                  <a:ext uri="{FF2B5EF4-FFF2-40B4-BE49-F238E27FC236}">
                    <a16:creationId xmlns:a16="http://schemas.microsoft.com/office/drawing/2014/main" id="{89FC52FA-3D11-C542-A91D-715E0B6F0284}"/>
                  </a:ext>
                </a:extLst>
              </p:cNvPr>
              <p:cNvSpPr txBox="1">
                <a:spLocks noChangeArrowheads="1"/>
              </p:cNvSpPr>
              <p:nvPr/>
            </p:nvSpPr>
            <p:spPr bwMode="gray">
              <a:xfrm>
                <a:off x="3255" y="2265"/>
                <a:ext cx="614" cy="342"/>
              </a:xfrm>
              <a:prstGeom prst="rect">
                <a:avLst/>
              </a:prstGeom>
              <a:noFill/>
              <a:ln w="9525">
                <a:noFill/>
                <a:miter lim="800000"/>
              </a:ln>
              <a:effectLst/>
            </p:spPr>
            <p:txBody>
              <a:bodyPr wrap="non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r>
                  <a:rPr lang="zh-CN" altLang="en-US" sz="1200">
                    <a:solidFill>
                      <a:srgbClr val="FFFFFF"/>
                    </a:solidFill>
                    <a:latin typeface="Futura Bk" panose="020B0602020204020303" pitchFamily="34" charset="-79"/>
                  </a:rPr>
                  <a:t>计算</a:t>
                </a:r>
                <a:endParaRPr lang="en-US" altLang="zh-CN" sz="1200">
                  <a:solidFill>
                    <a:srgbClr val="FFFFFF"/>
                  </a:solidFill>
                  <a:latin typeface="Futura Bk" panose="020B0602020204020303" pitchFamily="34" charset="-79"/>
                </a:endParaRPr>
              </a:p>
            </p:txBody>
          </p:sp>
        </p:grpSp>
        <p:sp>
          <p:nvSpPr>
            <p:cNvPr id="7" name="Oval 71">
              <a:extLst>
                <a:ext uri="{FF2B5EF4-FFF2-40B4-BE49-F238E27FC236}">
                  <a16:creationId xmlns:a16="http://schemas.microsoft.com/office/drawing/2014/main" id="{BB58D098-1E37-D84F-8508-4D3FA7DEB88E}"/>
                </a:ext>
              </a:extLst>
            </p:cNvPr>
            <p:cNvSpPr>
              <a:spLocks noChangeArrowheads="1"/>
            </p:cNvSpPr>
            <p:nvPr/>
          </p:nvSpPr>
          <p:spPr bwMode="gray">
            <a:xfrm>
              <a:off x="4680" y="3628"/>
              <a:ext cx="995" cy="276"/>
            </a:xfrm>
            <a:prstGeom prst="ellipse">
              <a:avLst/>
            </a:prstGeom>
            <a:gradFill rotWithShape="1">
              <a:gsLst>
                <a:gs pos="0">
                  <a:srgbClr val="AAABB0"/>
                </a:gs>
                <a:gs pos="100000">
                  <a:srgbClr val="FFFFFF"/>
                </a:gs>
              </a:gsLst>
              <a:path path="shape">
                <a:fillToRect l="50000" t="50000" r="50000" b="50000"/>
              </a:path>
            </a:gradFill>
            <a:ln w="9525">
              <a:noFill/>
              <a:round/>
            </a:ln>
          </p:spPr>
          <p:txBody>
            <a:bodyPr wrap="none" anchor="ctr"/>
            <a:lstStyle/>
            <a:p>
              <a:pPr>
                <a:defRPr/>
              </a:pPr>
              <a:endParaRPr lang="zh-CN" altLang="en-US" sz="1200" kern="0">
                <a:solidFill>
                  <a:srgbClr val="FFFFFF"/>
                </a:solidFill>
                <a:latin typeface="Futura Bk"/>
              </a:endParaRPr>
            </a:p>
          </p:txBody>
        </p:sp>
      </p:grpSp>
      <p:grpSp>
        <p:nvGrpSpPr>
          <p:cNvPr id="12" name="Group 72">
            <a:extLst>
              <a:ext uri="{FF2B5EF4-FFF2-40B4-BE49-F238E27FC236}">
                <a16:creationId xmlns:a16="http://schemas.microsoft.com/office/drawing/2014/main" id="{97B89C91-20CD-5546-A36F-4320AE799346}"/>
              </a:ext>
            </a:extLst>
          </p:cNvPr>
          <p:cNvGrpSpPr/>
          <p:nvPr/>
        </p:nvGrpSpPr>
        <p:grpSpPr bwMode="auto">
          <a:xfrm>
            <a:off x="5823575" y="1684386"/>
            <a:ext cx="929879" cy="1222772"/>
            <a:chOff x="576" y="2476"/>
            <a:chExt cx="995" cy="1307"/>
          </a:xfrm>
        </p:grpSpPr>
        <p:grpSp>
          <p:nvGrpSpPr>
            <p:cNvPr id="13" name="Group 73">
              <a:extLst>
                <a:ext uri="{FF2B5EF4-FFF2-40B4-BE49-F238E27FC236}">
                  <a16:creationId xmlns:a16="http://schemas.microsoft.com/office/drawing/2014/main" id="{6C03B61C-ED1C-D44D-9544-0FED01E1BA52}"/>
                </a:ext>
              </a:extLst>
            </p:cNvPr>
            <p:cNvGrpSpPr/>
            <p:nvPr/>
          </p:nvGrpSpPr>
          <p:grpSpPr bwMode="auto">
            <a:xfrm>
              <a:off x="578" y="2476"/>
              <a:ext cx="935" cy="955"/>
              <a:chOff x="626" y="1584"/>
              <a:chExt cx="1247" cy="1297"/>
            </a:xfrm>
          </p:grpSpPr>
          <p:grpSp>
            <p:nvGrpSpPr>
              <p:cNvPr id="15" name="Group 74">
                <a:extLst>
                  <a:ext uri="{FF2B5EF4-FFF2-40B4-BE49-F238E27FC236}">
                    <a16:creationId xmlns:a16="http://schemas.microsoft.com/office/drawing/2014/main" id="{5F9C50E7-2995-EF46-A1E5-BEA6D125E2EA}"/>
                  </a:ext>
                </a:extLst>
              </p:cNvPr>
              <p:cNvGrpSpPr/>
              <p:nvPr/>
            </p:nvGrpSpPr>
            <p:grpSpPr bwMode="auto">
              <a:xfrm>
                <a:off x="626" y="1584"/>
                <a:ext cx="1247" cy="1297"/>
                <a:chOff x="2018" y="1920"/>
                <a:chExt cx="1678" cy="1681"/>
              </a:xfrm>
            </p:grpSpPr>
            <p:sp>
              <p:nvSpPr>
                <p:cNvPr id="17" name="Oval 75">
                  <a:extLst>
                    <a:ext uri="{FF2B5EF4-FFF2-40B4-BE49-F238E27FC236}">
                      <a16:creationId xmlns:a16="http://schemas.microsoft.com/office/drawing/2014/main" id="{8214E026-3133-C346-B3E2-EFD59286FEC8}"/>
                    </a:ext>
                  </a:extLst>
                </p:cNvPr>
                <p:cNvSpPr>
                  <a:spLocks noChangeArrowheads="1"/>
                </p:cNvSpPr>
                <p:nvPr/>
              </p:nvSpPr>
              <p:spPr bwMode="gray">
                <a:xfrm>
                  <a:off x="2019" y="1920"/>
                  <a:ext cx="1676" cy="1680"/>
                </a:xfrm>
                <a:prstGeom prst="ellipse">
                  <a:avLst/>
                </a:prstGeom>
                <a:gradFill rotWithShape="1">
                  <a:gsLst>
                    <a:gs pos="0">
                      <a:srgbClr val="64B900"/>
                    </a:gs>
                    <a:gs pos="100000">
                      <a:srgbClr val="64B900">
                        <a:gamma/>
                        <a:shade val="63529"/>
                        <a:invGamma/>
                      </a:srgbClr>
                    </a:gs>
                  </a:gsLst>
                  <a:lin ang="5400000" scaled="1"/>
                </a:gradFill>
                <a:ln w="9525">
                  <a:noFill/>
                  <a:round/>
                </a:ln>
                <a:effectLst/>
              </p:spPr>
              <p:txBody>
                <a:bodyPr wrap="none" anchor="ctr"/>
                <a:lstStyle/>
                <a:p>
                  <a:pPr>
                    <a:defRPr/>
                  </a:pPr>
                  <a:endParaRPr lang="zh-CN" altLang="en-US" sz="1200" kern="0">
                    <a:solidFill>
                      <a:srgbClr val="FFFFFF"/>
                    </a:solidFill>
                    <a:latin typeface="Futura Bk"/>
                  </a:endParaRPr>
                </a:p>
              </p:txBody>
            </p:sp>
            <p:sp>
              <p:nvSpPr>
                <p:cNvPr id="18" name="Freeform 76">
                  <a:extLst>
                    <a:ext uri="{FF2B5EF4-FFF2-40B4-BE49-F238E27FC236}">
                      <a16:creationId xmlns:a16="http://schemas.microsoft.com/office/drawing/2014/main" id="{0E7B56F2-C122-C149-91B9-418EE6C383D4}"/>
                    </a:ext>
                  </a:extLst>
                </p:cNvPr>
                <p:cNvSpPr/>
                <p:nvPr/>
              </p:nvSpPr>
              <p:spPr bwMode="gray">
                <a:xfrm>
                  <a:off x="2211" y="1949"/>
                  <a:ext cx="1292" cy="634"/>
                </a:xfrm>
                <a:custGeom>
                  <a:avLst/>
                  <a:gdLst>
                    <a:gd name="T0" fmla="*/ 1182 w 1321"/>
                    <a:gd name="T1" fmla="*/ 224 h 712"/>
                    <a:gd name="T2" fmla="*/ 1197 w 1321"/>
                    <a:gd name="T3" fmla="*/ 248 h 712"/>
                    <a:gd name="T4" fmla="*/ 1200 w 1321"/>
                    <a:gd name="T5" fmla="*/ 269 h 712"/>
                    <a:gd name="T6" fmla="*/ 1195 w 1321"/>
                    <a:gd name="T7" fmla="*/ 289 h 712"/>
                    <a:gd name="T8" fmla="*/ 1179 w 1321"/>
                    <a:gd name="T9" fmla="*/ 307 h 712"/>
                    <a:gd name="T10" fmla="*/ 1156 w 1321"/>
                    <a:gd name="T11" fmla="*/ 324 h 712"/>
                    <a:gd name="T12" fmla="*/ 1126 w 1321"/>
                    <a:gd name="T13" fmla="*/ 338 h 712"/>
                    <a:gd name="T14" fmla="*/ 1087 w 1321"/>
                    <a:gd name="T15" fmla="*/ 351 h 712"/>
                    <a:gd name="T16" fmla="*/ 1043 w 1321"/>
                    <a:gd name="T17" fmla="*/ 364 h 712"/>
                    <a:gd name="T18" fmla="*/ 992 w 1321"/>
                    <a:gd name="T19" fmla="*/ 373 h 712"/>
                    <a:gd name="T20" fmla="*/ 937 w 1321"/>
                    <a:gd name="T21" fmla="*/ 382 h 712"/>
                    <a:gd name="T22" fmla="*/ 879 w 1321"/>
                    <a:gd name="T23" fmla="*/ 388 h 712"/>
                    <a:gd name="T24" fmla="*/ 814 w 1321"/>
                    <a:gd name="T25" fmla="*/ 394 h 712"/>
                    <a:gd name="T26" fmla="*/ 749 w 1321"/>
                    <a:gd name="T27" fmla="*/ 397 h 712"/>
                    <a:gd name="T28" fmla="*/ 723 w 1321"/>
                    <a:gd name="T29" fmla="*/ 399 h 712"/>
                    <a:gd name="T30" fmla="*/ 433 w 1321"/>
                    <a:gd name="T31" fmla="*/ 399 h 712"/>
                    <a:gd name="T32" fmla="*/ 429 w 1321"/>
                    <a:gd name="T33" fmla="*/ 399 h 712"/>
                    <a:gd name="T34" fmla="*/ 372 w 1321"/>
                    <a:gd name="T35" fmla="*/ 396 h 712"/>
                    <a:gd name="T36" fmla="*/ 317 w 1321"/>
                    <a:gd name="T37" fmla="*/ 394 h 712"/>
                    <a:gd name="T38" fmla="*/ 265 w 1321"/>
                    <a:gd name="T39" fmla="*/ 390 h 712"/>
                    <a:gd name="T40" fmla="*/ 215 w 1321"/>
                    <a:gd name="T41" fmla="*/ 386 h 712"/>
                    <a:gd name="T42" fmla="*/ 170 w 1321"/>
                    <a:gd name="T43" fmla="*/ 379 h 712"/>
                    <a:gd name="T44" fmla="*/ 128 w 1321"/>
                    <a:gd name="T45" fmla="*/ 370 h 712"/>
                    <a:gd name="T46" fmla="*/ 92 w 1321"/>
                    <a:gd name="T47" fmla="*/ 363 h 712"/>
                    <a:gd name="T48" fmla="*/ 62 w 1321"/>
                    <a:gd name="T49" fmla="*/ 353 h 712"/>
                    <a:gd name="T50" fmla="*/ 34 w 1321"/>
                    <a:gd name="T51" fmla="*/ 340 h 712"/>
                    <a:gd name="T52" fmla="*/ 18 w 1321"/>
                    <a:gd name="T53" fmla="*/ 326 h 712"/>
                    <a:gd name="T54" fmla="*/ 6 w 1321"/>
                    <a:gd name="T55" fmla="*/ 310 h 712"/>
                    <a:gd name="T56" fmla="*/ 0 w 1321"/>
                    <a:gd name="T57" fmla="*/ 293 h 712"/>
                    <a:gd name="T58" fmla="*/ 0 w 1321"/>
                    <a:gd name="T59" fmla="*/ 291 h 712"/>
                    <a:gd name="T60" fmla="*/ 4 w 1321"/>
                    <a:gd name="T61" fmla="*/ 272 h 712"/>
                    <a:gd name="T62" fmla="*/ 16 w 1321"/>
                    <a:gd name="T63" fmla="*/ 249 h 712"/>
                    <a:gd name="T64" fmla="*/ 46 w 1321"/>
                    <a:gd name="T65" fmla="*/ 207 h 712"/>
                    <a:gd name="T66" fmla="*/ 84 w 1321"/>
                    <a:gd name="T67" fmla="*/ 167 h 712"/>
                    <a:gd name="T68" fmla="*/ 132 w 1321"/>
                    <a:gd name="T69" fmla="*/ 132 h 712"/>
                    <a:gd name="T70" fmla="*/ 184 w 1321"/>
                    <a:gd name="T71" fmla="*/ 99 h 712"/>
                    <a:gd name="T72" fmla="*/ 245 w 1321"/>
                    <a:gd name="T73" fmla="*/ 69 h 712"/>
                    <a:gd name="T74" fmla="*/ 311 w 1321"/>
                    <a:gd name="T75" fmla="*/ 46 h 712"/>
                    <a:gd name="T76" fmla="*/ 377 w 1321"/>
                    <a:gd name="T77" fmla="*/ 26 h 712"/>
                    <a:gd name="T78" fmla="*/ 452 w 1321"/>
                    <a:gd name="T79" fmla="*/ 12 h 712"/>
                    <a:gd name="T80" fmla="*/ 528 w 1321"/>
                    <a:gd name="T81" fmla="*/ 4 h 712"/>
                    <a:gd name="T82" fmla="*/ 606 w 1321"/>
                    <a:gd name="T83" fmla="*/ 0 h 712"/>
                    <a:gd name="T84" fmla="*/ 606 w 1321"/>
                    <a:gd name="T85" fmla="*/ 0 h 712"/>
                    <a:gd name="T86" fmla="*/ 690 w 1321"/>
                    <a:gd name="T87" fmla="*/ 4 h 712"/>
                    <a:gd name="T88" fmla="*/ 770 w 1321"/>
                    <a:gd name="T89" fmla="*/ 12 h 712"/>
                    <a:gd name="T90" fmla="*/ 847 w 1321"/>
                    <a:gd name="T91" fmla="*/ 29 h 712"/>
                    <a:gd name="T92" fmla="*/ 918 w 1321"/>
                    <a:gd name="T93" fmla="*/ 50 h 712"/>
                    <a:gd name="T94" fmla="*/ 984 w 1321"/>
                    <a:gd name="T95" fmla="*/ 77 h 712"/>
                    <a:gd name="T96" fmla="*/ 1044 w 1321"/>
                    <a:gd name="T97" fmla="*/ 109 h 712"/>
                    <a:gd name="T98" fmla="*/ 1098 w 1321"/>
                    <a:gd name="T99" fmla="*/ 143 h 712"/>
                    <a:gd name="T100" fmla="*/ 1144 w 1321"/>
                    <a:gd name="T101" fmla="*/ 182 h 712"/>
                    <a:gd name="T102" fmla="*/ 1182 w 1321"/>
                    <a:gd name="T103" fmla="*/ 224 h 712"/>
                    <a:gd name="T104" fmla="*/ 1182 w 1321"/>
                    <a:gd name="T105" fmla="*/ 22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64B900"/>
                    </a:gs>
                  </a:gsLst>
                  <a:lin ang="5400000" scaled="1"/>
                </a:gradFill>
                <a:ln w="0">
                  <a:noFill/>
                  <a:round/>
                </a:ln>
              </p:spPr>
              <p:txBody>
                <a:bodyPr/>
                <a:lstStyle/>
                <a:p>
                  <a:pPr>
                    <a:defRPr/>
                  </a:pPr>
                  <a:endParaRPr lang="zh-CN" altLang="en-US" sz="1200" kern="0">
                    <a:solidFill>
                      <a:srgbClr val="FFFFFF"/>
                    </a:solidFill>
                    <a:latin typeface="Futura Bk"/>
                  </a:endParaRPr>
                </a:p>
              </p:txBody>
            </p:sp>
          </p:grpSp>
          <p:sp>
            <p:nvSpPr>
              <p:cNvPr id="16" name="Text Box 77">
                <a:extLst>
                  <a:ext uri="{FF2B5EF4-FFF2-40B4-BE49-F238E27FC236}">
                    <a16:creationId xmlns:a16="http://schemas.microsoft.com/office/drawing/2014/main" id="{9733EE89-1A39-CA49-9E5D-CC3E80AC29C9}"/>
                  </a:ext>
                </a:extLst>
              </p:cNvPr>
              <p:cNvSpPr txBox="1">
                <a:spLocks noChangeArrowheads="1"/>
              </p:cNvSpPr>
              <p:nvPr/>
            </p:nvSpPr>
            <p:spPr bwMode="gray">
              <a:xfrm>
                <a:off x="722" y="2071"/>
                <a:ext cx="1142" cy="402"/>
              </a:xfrm>
              <a:prstGeom prst="rect">
                <a:avLst/>
              </a:prstGeom>
              <a:noFill/>
              <a:ln w="9525">
                <a:noFill/>
                <a:miter lim="800000"/>
              </a:ln>
              <a:effectLst/>
            </p:spPr>
            <p:txBody>
              <a:bodyPr wrap="none">
                <a:spAutoFit/>
              </a:bodyPr>
              <a:lstStyle/>
              <a:p>
                <a:pPr eaLnBrk="0" hangingPunct="0">
                  <a:defRPr/>
                </a:pPr>
                <a:r>
                  <a:rPr lang="zh-CN" altLang="en-US" sz="1200" kern="0" dirty="0">
                    <a:solidFill>
                      <a:srgbClr val="FFFFFF"/>
                    </a:solidFill>
                    <a:latin typeface="Futura Bk"/>
                  </a:rPr>
                  <a:t>安全管理</a:t>
                </a:r>
                <a:endParaRPr lang="en-US" altLang="zh-CN" sz="1200" kern="0" dirty="0">
                  <a:solidFill>
                    <a:srgbClr val="FFFFFF"/>
                  </a:solidFill>
                  <a:latin typeface="Futura Bk"/>
                </a:endParaRPr>
              </a:p>
            </p:txBody>
          </p:sp>
        </p:grpSp>
        <p:sp>
          <p:nvSpPr>
            <p:cNvPr id="14" name="Oval 78">
              <a:extLst>
                <a:ext uri="{FF2B5EF4-FFF2-40B4-BE49-F238E27FC236}">
                  <a16:creationId xmlns:a16="http://schemas.microsoft.com/office/drawing/2014/main" id="{3CE74F4F-D773-274D-A64D-5EAACD2689A6}"/>
                </a:ext>
              </a:extLst>
            </p:cNvPr>
            <p:cNvSpPr>
              <a:spLocks noChangeArrowheads="1"/>
            </p:cNvSpPr>
            <p:nvPr/>
          </p:nvSpPr>
          <p:spPr bwMode="gray">
            <a:xfrm>
              <a:off x="576" y="3506"/>
              <a:ext cx="995" cy="277"/>
            </a:xfrm>
            <a:prstGeom prst="ellipse">
              <a:avLst/>
            </a:prstGeom>
            <a:gradFill rotWithShape="1">
              <a:gsLst>
                <a:gs pos="0">
                  <a:srgbClr val="AAABB0"/>
                </a:gs>
                <a:gs pos="100000">
                  <a:srgbClr val="FFFFFF"/>
                </a:gs>
              </a:gsLst>
              <a:path path="shape">
                <a:fillToRect l="50000" t="50000" r="50000" b="50000"/>
              </a:path>
            </a:gradFill>
            <a:ln w="9525">
              <a:noFill/>
              <a:round/>
            </a:ln>
          </p:spPr>
          <p:txBody>
            <a:bodyPr wrap="none" anchor="ctr"/>
            <a:lstStyle/>
            <a:p>
              <a:pPr>
                <a:defRPr/>
              </a:pPr>
              <a:endParaRPr lang="zh-CN" altLang="en-US" sz="1200" kern="0">
                <a:solidFill>
                  <a:srgbClr val="FFFFFF"/>
                </a:solidFill>
                <a:latin typeface="Futura Bk"/>
              </a:endParaRPr>
            </a:p>
          </p:txBody>
        </p:sp>
      </p:grpSp>
      <p:sp>
        <p:nvSpPr>
          <p:cNvPr id="19" name="AutoShape 79">
            <a:extLst>
              <a:ext uri="{FF2B5EF4-FFF2-40B4-BE49-F238E27FC236}">
                <a16:creationId xmlns:a16="http://schemas.microsoft.com/office/drawing/2014/main" id="{60C380C7-477B-8B49-A269-FB19B674DFAE}"/>
              </a:ext>
            </a:extLst>
          </p:cNvPr>
          <p:cNvSpPr>
            <a:spLocks noChangeArrowheads="1"/>
          </p:cNvSpPr>
          <p:nvPr/>
        </p:nvSpPr>
        <p:spPr bwMode="gray">
          <a:xfrm>
            <a:off x="1488510" y="1329580"/>
            <a:ext cx="4000500" cy="1988344"/>
          </a:xfrm>
          <a:prstGeom prst="upArrow">
            <a:avLst>
              <a:gd name="adj1" fmla="val 57824"/>
              <a:gd name="adj2" fmla="val 54398"/>
            </a:avLst>
          </a:prstGeom>
          <a:gradFill rotWithShape="1">
            <a:gsLst>
              <a:gs pos="0">
                <a:srgbClr val="0071B5"/>
              </a:gs>
              <a:gs pos="100000">
                <a:srgbClr val="0071B5">
                  <a:gamma/>
                  <a:tint val="0"/>
                  <a:invGamma/>
                </a:srgbClr>
              </a:gs>
            </a:gsLst>
            <a:lin ang="5400000" scaled="1"/>
          </a:gradFill>
          <a:ln w="9525" algn="ctr">
            <a:noFill/>
            <a:miter lim="800000"/>
          </a:ln>
          <a:effectLst/>
        </p:spPr>
        <p:txBody>
          <a:bodyPr wrap="none" anchor="ctr"/>
          <a:lstStyle/>
          <a:p>
            <a:pPr>
              <a:defRPr/>
            </a:pPr>
            <a:endParaRPr lang="zh-CN" altLang="en-US" sz="1200" kern="0">
              <a:solidFill>
                <a:srgbClr val="FFFFFF"/>
              </a:solidFill>
              <a:effectLst>
                <a:outerShdw blurRad="38100" dist="38100" dir="2700000" algn="tl">
                  <a:srgbClr val="000000"/>
                </a:outerShdw>
              </a:effectLst>
              <a:latin typeface="Futura Bk"/>
            </a:endParaRPr>
          </a:p>
        </p:txBody>
      </p:sp>
      <p:sp>
        <p:nvSpPr>
          <p:cNvPr id="20" name="AutoShape 80">
            <a:extLst>
              <a:ext uri="{FF2B5EF4-FFF2-40B4-BE49-F238E27FC236}">
                <a16:creationId xmlns:a16="http://schemas.microsoft.com/office/drawing/2014/main" id="{14D4037E-3A06-5C44-948C-40D0FCB4544B}"/>
              </a:ext>
            </a:extLst>
          </p:cNvPr>
          <p:cNvSpPr>
            <a:spLocks noChangeArrowheads="1"/>
          </p:cNvSpPr>
          <p:nvPr/>
        </p:nvSpPr>
        <p:spPr bwMode="gray">
          <a:xfrm>
            <a:off x="1340873" y="772368"/>
            <a:ext cx="4189809" cy="416719"/>
          </a:xfrm>
          <a:prstGeom prst="roundRect">
            <a:avLst>
              <a:gd name="adj" fmla="val 50000"/>
            </a:avLst>
          </a:prstGeom>
          <a:gradFill rotWithShape="1">
            <a:gsLst>
              <a:gs pos="0">
                <a:srgbClr val="003399"/>
              </a:gs>
              <a:gs pos="50000">
                <a:srgbClr val="5B7CBD"/>
              </a:gs>
              <a:gs pos="100000">
                <a:srgbClr val="003399"/>
              </a:gs>
            </a:gsLst>
            <a:lin ang="0" scaled="1"/>
          </a:gradFill>
          <a:ln w="38100" algn="ctr">
            <a:solidFill>
              <a:srgbClr val="FFFFFF"/>
            </a:solidFill>
            <a:round/>
          </a:ln>
          <a:effectLst>
            <a:outerShdw dist="63500" dir="3187806" algn="ctr" rotWithShape="0">
              <a:srgbClr val="001D3A"/>
            </a:outerShdw>
          </a:effectLst>
        </p:spPr>
        <p:txBody>
          <a:bodyPr wrap="none" anchor="ct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r>
              <a:rPr lang="zh-CN" altLang="en-US" sz="2100" b="1" dirty="0">
                <a:solidFill>
                  <a:srgbClr val="FFFFFF"/>
                </a:solidFill>
                <a:latin typeface="楷体_GB2312"/>
                <a:ea typeface="楷体_GB2312"/>
                <a:cs typeface="楷体_GB2312"/>
              </a:rPr>
              <a:t>大数据分析</a:t>
            </a:r>
            <a:endParaRPr lang="en-US" altLang="zh-CN" sz="2100" b="1" dirty="0">
              <a:solidFill>
                <a:srgbClr val="FFFFFF"/>
              </a:solidFill>
              <a:latin typeface="楷体_GB2312"/>
              <a:ea typeface="楷体_GB2312"/>
              <a:cs typeface="楷体_GB2312"/>
            </a:endParaRPr>
          </a:p>
        </p:txBody>
      </p:sp>
      <p:grpSp>
        <p:nvGrpSpPr>
          <p:cNvPr id="21" name="Group 82">
            <a:extLst>
              <a:ext uri="{FF2B5EF4-FFF2-40B4-BE49-F238E27FC236}">
                <a16:creationId xmlns:a16="http://schemas.microsoft.com/office/drawing/2014/main" id="{0ECEB4A5-A5C1-724D-B699-D2F7F7D24829}"/>
              </a:ext>
            </a:extLst>
          </p:cNvPr>
          <p:cNvGrpSpPr/>
          <p:nvPr/>
        </p:nvGrpSpPr>
        <p:grpSpPr bwMode="auto">
          <a:xfrm>
            <a:off x="243116" y="1617711"/>
            <a:ext cx="933450" cy="1225153"/>
            <a:chOff x="576" y="2476"/>
            <a:chExt cx="995" cy="1304"/>
          </a:xfrm>
        </p:grpSpPr>
        <p:grpSp>
          <p:nvGrpSpPr>
            <p:cNvPr id="22" name="Group 83">
              <a:extLst>
                <a:ext uri="{FF2B5EF4-FFF2-40B4-BE49-F238E27FC236}">
                  <a16:creationId xmlns:a16="http://schemas.microsoft.com/office/drawing/2014/main" id="{E5A5E59F-ACD0-984A-B8AC-BD02C6F46462}"/>
                </a:ext>
              </a:extLst>
            </p:cNvPr>
            <p:cNvGrpSpPr/>
            <p:nvPr/>
          </p:nvGrpSpPr>
          <p:grpSpPr bwMode="auto">
            <a:xfrm>
              <a:off x="576" y="2477"/>
              <a:ext cx="936" cy="954"/>
              <a:chOff x="624" y="1586"/>
              <a:chExt cx="1248" cy="1296"/>
            </a:xfrm>
          </p:grpSpPr>
          <p:grpSp>
            <p:nvGrpSpPr>
              <p:cNvPr id="24" name="Group 84">
                <a:extLst>
                  <a:ext uri="{FF2B5EF4-FFF2-40B4-BE49-F238E27FC236}">
                    <a16:creationId xmlns:a16="http://schemas.microsoft.com/office/drawing/2014/main" id="{AA2A88F6-7254-9C44-A7DD-0E6B9E2C6D96}"/>
                  </a:ext>
                </a:extLst>
              </p:cNvPr>
              <p:cNvGrpSpPr/>
              <p:nvPr/>
            </p:nvGrpSpPr>
            <p:grpSpPr bwMode="auto">
              <a:xfrm>
                <a:off x="624" y="1586"/>
                <a:ext cx="1248" cy="1296"/>
                <a:chOff x="2016" y="1922"/>
                <a:chExt cx="1680" cy="1680"/>
              </a:xfrm>
            </p:grpSpPr>
            <p:sp>
              <p:nvSpPr>
                <p:cNvPr id="26" name="Oval 85">
                  <a:extLst>
                    <a:ext uri="{FF2B5EF4-FFF2-40B4-BE49-F238E27FC236}">
                      <a16:creationId xmlns:a16="http://schemas.microsoft.com/office/drawing/2014/main" id="{83470F26-7631-424B-AFC9-38D2F4DBFD51}"/>
                    </a:ext>
                  </a:extLst>
                </p:cNvPr>
                <p:cNvSpPr>
                  <a:spLocks noChangeArrowheads="1"/>
                </p:cNvSpPr>
                <p:nvPr/>
              </p:nvSpPr>
              <p:spPr bwMode="gray">
                <a:xfrm>
                  <a:off x="2016" y="1922"/>
                  <a:ext cx="1681" cy="1680"/>
                </a:xfrm>
                <a:prstGeom prst="ellipse">
                  <a:avLst/>
                </a:prstGeom>
                <a:gradFill rotWithShape="1">
                  <a:gsLst>
                    <a:gs pos="0">
                      <a:srgbClr val="64B900"/>
                    </a:gs>
                    <a:gs pos="100000">
                      <a:srgbClr val="64B900">
                        <a:gamma/>
                        <a:shade val="63529"/>
                        <a:invGamma/>
                      </a:srgbClr>
                    </a:gs>
                  </a:gsLst>
                  <a:lin ang="5400000" scaled="1"/>
                </a:gradFill>
                <a:ln w="9525">
                  <a:noFill/>
                  <a:round/>
                </a:ln>
                <a:effectLst/>
              </p:spPr>
              <p:txBody>
                <a:bodyPr wrap="none" anchor="ctr"/>
                <a:lstStyle/>
                <a:p>
                  <a:pPr>
                    <a:defRPr/>
                  </a:pPr>
                  <a:endParaRPr lang="zh-CN" altLang="en-US" sz="1200" kern="0">
                    <a:solidFill>
                      <a:srgbClr val="FFFFFF"/>
                    </a:solidFill>
                    <a:latin typeface="Futura Bk"/>
                  </a:endParaRPr>
                </a:p>
              </p:txBody>
            </p:sp>
            <p:sp>
              <p:nvSpPr>
                <p:cNvPr id="27" name="Freeform 86">
                  <a:extLst>
                    <a:ext uri="{FF2B5EF4-FFF2-40B4-BE49-F238E27FC236}">
                      <a16:creationId xmlns:a16="http://schemas.microsoft.com/office/drawing/2014/main" id="{AC221F24-A9F1-4C46-BD2B-995018CA52FF}"/>
                    </a:ext>
                  </a:extLst>
                </p:cNvPr>
                <p:cNvSpPr/>
                <p:nvPr/>
              </p:nvSpPr>
              <p:spPr bwMode="gray">
                <a:xfrm>
                  <a:off x="2207" y="1951"/>
                  <a:ext cx="1294" cy="638"/>
                </a:xfrm>
                <a:custGeom>
                  <a:avLst/>
                  <a:gdLst>
                    <a:gd name="T0" fmla="*/ 1182 w 1321"/>
                    <a:gd name="T1" fmla="*/ 224 h 712"/>
                    <a:gd name="T2" fmla="*/ 1197 w 1321"/>
                    <a:gd name="T3" fmla="*/ 248 h 712"/>
                    <a:gd name="T4" fmla="*/ 1200 w 1321"/>
                    <a:gd name="T5" fmla="*/ 269 h 712"/>
                    <a:gd name="T6" fmla="*/ 1195 w 1321"/>
                    <a:gd name="T7" fmla="*/ 289 h 712"/>
                    <a:gd name="T8" fmla="*/ 1179 w 1321"/>
                    <a:gd name="T9" fmla="*/ 307 h 712"/>
                    <a:gd name="T10" fmla="*/ 1156 w 1321"/>
                    <a:gd name="T11" fmla="*/ 324 h 712"/>
                    <a:gd name="T12" fmla="*/ 1126 w 1321"/>
                    <a:gd name="T13" fmla="*/ 338 h 712"/>
                    <a:gd name="T14" fmla="*/ 1087 w 1321"/>
                    <a:gd name="T15" fmla="*/ 351 h 712"/>
                    <a:gd name="T16" fmla="*/ 1043 w 1321"/>
                    <a:gd name="T17" fmla="*/ 364 h 712"/>
                    <a:gd name="T18" fmla="*/ 992 w 1321"/>
                    <a:gd name="T19" fmla="*/ 373 h 712"/>
                    <a:gd name="T20" fmla="*/ 937 w 1321"/>
                    <a:gd name="T21" fmla="*/ 382 h 712"/>
                    <a:gd name="T22" fmla="*/ 879 w 1321"/>
                    <a:gd name="T23" fmla="*/ 388 h 712"/>
                    <a:gd name="T24" fmla="*/ 814 w 1321"/>
                    <a:gd name="T25" fmla="*/ 394 h 712"/>
                    <a:gd name="T26" fmla="*/ 749 w 1321"/>
                    <a:gd name="T27" fmla="*/ 397 h 712"/>
                    <a:gd name="T28" fmla="*/ 723 w 1321"/>
                    <a:gd name="T29" fmla="*/ 399 h 712"/>
                    <a:gd name="T30" fmla="*/ 433 w 1321"/>
                    <a:gd name="T31" fmla="*/ 399 h 712"/>
                    <a:gd name="T32" fmla="*/ 429 w 1321"/>
                    <a:gd name="T33" fmla="*/ 399 h 712"/>
                    <a:gd name="T34" fmla="*/ 372 w 1321"/>
                    <a:gd name="T35" fmla="*/ 396 h 712"/>
                    <a:gd name="T36" fmla="*/ 317 w 1321"/>
                    <a:gd name="T37" fmla="*/ 394 h 712"/>
                    <a:gd name="T38" fmla="*/ 265 w 1321"/>
                    <a:gd name="T39" fmla="*/ 390 h 712"/>
                    <a:gd name="T40" fmla="*/ 215 w 1321"/>
                    <a:gd name="T41" fmla="*/ 386 h 712"/>
                    <a:gd name="T42" fmla="*/ 170 w 1321"/>
                    <a:gd name="T43" fmla="*/ 379 h 712"/>
                    <a:gd name="T44" fmla="*/ 128 w 1321"/>
                    <a:gd name="T45" fmla="*/ 370 h 712"/>
                    <a:gd name="T46" fmla="*/ 92 w 1321"/>
                    <a:gd name="T47" fmla="*/ 363 h 712"/>
                    <a:gd name="T48" fmla="*/ 62 w 1321"/>
                    <a:gd name="T49" fmla="*/ 353 h 712"/>
                    <a:gd name="T50" fmla="*/ 34 w 1321"/>
                    <a:gd name="T51" fmla="*/ 340 h 712"/>
                    <a:gd name="T52" fmla="*/ 18 w 1321"/>
                    <a:gd name="T53" fmla="*/ 326 h 712"/>
                    <a:gd name="T54" fmla="*/ 6 w 1321"/>
                    <a:gd name="T55" fmla="*/ 310 h 712"/>
                    <a:gd name="T56" fmla="*/ 0 w 1321"/>
                    <a:gd name="T57" fmla="*/ 293 h 712"/>
                    <a:gd name="T58" fmla="*/ 0 w 1321"/>
                    <a:gd name="T59" fmla="*/ 291 h 712"/>
                    <a:gd name="T60" fmla="*/ 4 w 1321"/>
                    <a:gd name="T61" fmla="*/ 272 h 712"/>
                    <a:gd name="T62" fmla="*/ 16 w 1321"/>
                    <a:gd name="T63" fmla="*/ 249 h 712"/>
                    <a:gd name="T64" fmla="*/ 46 w 1321"/>
                    <a:gd name="T65" fmla="*/ 207 h 712"/>
                    <a:gd name="T66" fmla="*/ 84 w 1321"/>
                    <a:gd name="T67" fmla="*/ 167 h 712"/>
                    <a:gd name="T68" fmla="*/ 132 w 1321"/>
                    <a:gd name="T69" fmla="*/ 132 h 712"/>
                    <a:gd name="T70" fmla="*/ 184 w 1321"/>
                    <a:gd name="T71" fmla="*/ 99 h 712"/>
                    <a:gd name="T72" fmla="*/ 245 w 1321"/>
                    <a:gd name="T73" fmla="*/ 69 h 712"/>
                    <a:gd name="T74" fmla="*/ 311 w 1321"/>
                    <a:gd name="T75" fmla="*/ 46 h 712"/>
                    <a:gd name="T76" fmla="*/ 377 w 1321"/>
                    <a:gd name="T77" fmla="*/ 26 h 712"/>
                    <a:gd name="T78" fmla="*/ 452 w 1321"/>
                    <a:gd name="T79" fmla="*/ 12 h 712"/>
                    <a:gd name="T80" fmla="*/ 528 w 1321"/>
                    <a:gd name="T81" fmla="*/ 4 h 712"/>
                    <a:gd name="T82" fmla="*/ 606 w 1321"/>
                    <a:gd name="T83" fmla="*/ 0 h 712"/>
                    <a:gd name="T84" fmla="*/ 606 w 1321"/>
                    <a:gd name="T85" fmla="*/ 0 h 712"/>
                    <a:gd name="T86" fmla="*/ 690 w 1321"/>
                    <a:gd name="T87" fmla="*/ 4 h 712"/>
                    <a:gd name="T88" fmla="*/ 770 w 1321"/>
                    <a:gd name="T89" fmla="*/ 12 h 712"/>
                    <a:gd name="T90" fmla="*/ 847 w 1321"/>
                    <a:gd name="T91" fmla="*/ 29 h 712"/>
                    <a:gd name="T92" fmla="*/ 918 w 1321"/>
                    <a:gd name="T93" fmla="*/ 50 h 712"/>
                    <a:gd name="T94" fmla="*/ 984 w 1321"/>
                    <a:gd name="T95" fmla="*/ 77 h 712"/>
                    <a:gd name="T96" fmla="*/ 1044 w 1321"/>
                    <a:gd name="T97" fmla="*/ 109 h 712"/>
                    <a:gd name="T98" fmla="*/ 1098 w 1321"/>
                    <a:gd name="T99" fmla="*/ 143 h 712"/>
                    <a:gd name="T100" fmla="*/ 1144 w 1321"/>
                    <a:gd name="T101" fmla="*/ 182 h 712"/>
                    <a:gd name="T102" fmla="*/ 1182 w 1321"/>
                    <a:gd name="T103" fmla="*/ 224 h 712"/>
                    <a:gd name="T104" fmla="*/ 1182 w 1321"/>
                    <a:gd name="T105" fmla="*/ 22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64B900"/>
                    </a:gs>
                  </a:gsLst>
                  <a:lin ang="5400000" scaled="1"/>
                </a:gradFill>
                <a:ln w="0">
                  <a:noFill/>
                  <a:round/>
                </a:ln>
              </p:spPr>
              <p:txBody>
                <a:bodyPr/>
                <a:lstStyle/>
                <a:p>
                  <a:pPr>
                    <a:defRPr/>
                  </a:pPr>
                  <a:endParaRPr lang="zh-CN" altLang="en-US" sz="1200" kern="0">
                    <a:solidFill>
                      <a:srgbClr val="FFFFFF"/>
                    </a:solidFill>
                    <a:latin typeface="Futura Bk"/>
                  </a:endParaRPr>
                </a:p>
              </p:txBody>
            </p:sp>
          </p:grpSp>
          <p:sp>
            <p:nvSpPr>
              <p:cNvPr id="25" name="Text Box 87">
                <a:extLst>
                  <a:ext uri="{FF2B5EF4-FFF2-40B4-BE49-F238E27FC236}">
                    <a16:creationId xmlns:a16="http://schemas.microsoft.com/office/drawing/2014/main" id="{9B5FE71B-324D-3D44-AC45-AB1CE914C8F5}"/>
                  </a:ext>
                </a:extLst>
              </p:cNvPr>
              <p:cNvSpPr txBox="1">
                <a:spLocks noChangeArrowheads="1"/>
              </p:cNvSpPr>
              <p:nvPr/>
            </p:nvSpPr>
            <p:spPr bwMode="gray">
              <a:xfrm>
                <a:off x="627" y="2168"/>
                <a:ext cx="1190" cy="668"/>
              </a:xfrm>
              <a:prstGeom prst="rect">
                <a:avLst/>
              </a:prstGeom>
              <a:noFill/>
              <a:ln w="9525">
                <a:noFill/>
                <a:miter lim="800000"/>
              </a:ln>
              <a:effectLst/>
            </p:spPr>
            <p:txBody>
              <a:bodyPr>
                <a:spAutoFit/>
              </a:bodyPr>
              <a:lstStyle/>
              <a:p>
                <a:pPr algn="ctr" eaLnBrk="0" hangingPunct="0">
                  <a:defRPr/>
                </a:pPr>
                <a:r>
                  <a:rPr lang="zh-CN" altLang="en-US" sz="1200" kern="0" dirty="0">
                    <a:solidFill>
                      <a:srgbClr val="FFFFFF"/>
                    </a:solidFill>
                    <a:latin typeface="Futura Bk"/>
                  </a:rPr>
                  <a:t>采集和集成</a:t>
                </a:r>
                <a:endParaRPr lang="en-US" altLang="zh-CN" sz="1200" kern="0" dirty="0">
                  <a:solidFill>
                    <a:srgbClr val="FFFFFF"/>
                  </a:solidFill>
                  <a:latin typeface="Futura Bk"/>
                </a:endParaRPr>
              </a:p>
            </p:txBody>
          </p:sp>
        </p:grpSp>
        <p:sp>
          <p:nvSpPr>
            <p:cNvPr id="23" name="Oval 88">
              <a:extLst>
                <a:ext uri="{FF2B5EF4-FFF2-40B4-BE49-F238E27FC236}">
                  <a16:creationId xmlns:a16="http://schemas.microsoft.com/office/drawing/2014/main" id="{F2AC9733-0CE6-BA49-A7DA-5B18BD859388}"/>
                </a:ext>
              </a:extLst>
            </p:cNvPr>
            <p:cNvSpPr>
              <a:spLocks noChangeArrowheads="1"/>
            </p:cNvSpPr>
            <p:nvPr/>
          </p:nvSpPr>
          <p:spPr bwMode="gray">
            <a:xfrm>
              <a:off x="576" y="3504"/>
              <a:ext cx="995" cy="276"/>
            </a:xfrm>
            <a:prstGeom prst="ellipse">
              <a:avLst/>
            </a:prstGeom>
            <a:gradFill rotWithShape="1">
              <a:gsLst>
                <a:gs pos="0">
                  <a:srgbClr val="AAABB0"/>
                </a:gs>
                <a:gs pos="100000">
                  <a:srgbClr val="FFFFFF"/>
                </a:gs>
              </a:gsLst>
              <a:path path="shape">
                <a:fillToRect l="50000" t="50000" r="50000" b="50000"/>
              </a:path>
            </a:gradFill>
            <a:ln w="9525">
              <a:noFill/>
              <a:round/>
            </a:ln>
          </p:spPr>
          <p:txBody>
            <a:bodyPr wrap="none" anchor="ctr"/>
            <a:lstStyle/>
            <a:p>
              <a:pPr>
                <a:defRPr/>
              </a:pPr>
              <a:endParaRPr lang="zh-CN" altLang="en-US" sz="1200" kern="0">
                <a:solidFill>
                  <a:srgbClr val="FFFFFF"/>
                </a:solidFill>
                <a:latin typeface="Futura Bk"/>
              </a:endParaRPr>
            </a:p>
          </p:txBody>
        </p:sp>
      </p:grpSp>
      <p:grpSp>
        <p:nvGrpSpPr>
          <p:cNvPr id="28" name="Group 89">
            <a:extLst>
              <a:ext uri="{FF2B5EF4-FFF2-40B4-BE49-F238E27FC236}">
                <a16:creationId xmlns:a16="http://schemas.microsoft.com/office/drawing/2014/main" id="{B1972D3B-84D9-A54C-A42F-5302E7C8B18A}"/>
              </a:ext>
            </a:extLst>
          </p:cNvPr>
          <p:cNvGrpSpPr/>
          <p:nvPr/>
        </p:nvGrpSpPr>
        <p:grpSpPr bwMode="auto">
          <a:xfrm>
            <a:off x="649120" y="2566639"/>
            <a:ext cx="994172" cy="1271588"/>
            <a:chOff x="1774" y="2476"/>
            <a:chExt cx="1021" cy="1304"/>
          </a:xfrm>
        </p:grpSpPr>
        <p:grpSp>
          <p:nvGrpSpPr>
            <p:cNvPr id="29" name="Group 90">
              <a:extLst>
                <a:ext uri="{FF2B5EF4-FFF2-40B4-BE49-F238E27FC236}">
                  <a16:creationId xmlns:a16="http://schemas.microsoft.com/office/drawing/2014/main" id="{144E07D1-FE64-404D-8320-AC0CFEDF363F}"/>
                </a:ext>
              </a:extLst>
            </p:cNvPr>
            <p:cNvGrpSpPr/>
            <p:nvPr/>
          </p:nvGrpSpPr>
          <p:grpSpPr bwMode="auto">
            <a:xfrm>
              <a:off x="1774" y="2476"/>
              <a:ext cx="962" cy="958"/>
              <a:chOff x="2014" y="1920"/>
              <a:chExt cx="1684" cy="1680"/>
            </a:xfrm>
          </p:grpSpPr>
          <p:sp>
            <p:nvSpPr>
              <p:cNvPr id="32" name="Oval 91">
                <a:extLst>
                  <a:ext uri="{FF2B5EF4-FFF2-40B4-BE49-F238E27FC236}">
                    <a16:creationId xmlns:a16="http://schemas.microsoft.com/office/drawing/2014/main" id="{FAF1B230-C7A8-0B4B-800A-316B80DFF19A}"/>
                  </a:ext>
                </a:extLst>
              </p:cNvPr>
              <p:cNvSpPr>
                <a:spLocks noChangeArrowheads="1"/>
              </p:cNvSpPr>
              <p:nvPr/>
            </p:nvSpPr>
            <p:spPr bwMode="gray">
              <a:xfrm>
                <a:off x="2014" y="1920"/>
                <a:ext cx="1685" cy="1681"/>
              </a:xfrm>
              <a:prstGeom prst="ellipse">
                <a:avLst/>
              </a:prstGeom>
              <a:gradFill rotWithShape="1">
                <a:gsLst>
                  <a:gs pos="0">
                    <a:srgbClr val="EB5F01"/>
                  </a:gs>
                  <a:gs pos="100000">
                    <a:srgbClr val="EB5F01">
                      <a:gamma/>
                      <a:shade val="51373"/>
                      <a:invGamma/>
                    </a:srgbClr>
                  </a:gs>
                </a:gsLst>
                <a:lin ang="5400000" scaled="1"/>
              </a:gradFill>
              <a:ln w="9525">
                <a:noFill/>
                <a:round/>
              </a:ln>
              <a:effectLst/>
            </p:spPr>
            <p:txBody>
              <a:bodyPr wrap="none" anchor="ctr"/>
              <a:lstStyle/>
              <a:p>
                <a:pPr>
                  <a:defRPr/>
                </a:pPr>
                <a:endParaRPr lang="zh-CN" altLang="en-US" sz="1200" kern="0">
                  <a:solidFill>
                    <a:srgbClr val="FFFFFF"/>
                  </a:solidFill>
                  <a:effectLst>
                    <a:outerShdw blurRad="38100" dist="38100" dir="2700000" algn="tl">
                      <a:srgbClr val="000000"/>
                    </a:outerShdw>
                  </a:effectLst>
                  <a:latin typeface="Futura Bk"/>
                </a:endParaRPr>
              </a:p>
            </p:txBody>
          </p:sp>
          <p:sp>
            <p:nvSpPr>
              <p:cNvPr id="33" name="Freeform 92">
                <a:extLst>
                  <a:ext uri="{FF2B5EF4-FFF2-40B4-BE49-F238E27FC236}">
                    <a16:creationId xmlns:a16="http://schemas.microsoft.com/office/drawing/2014/main" id="{2E863196-B410-6B4C-A596-B48B9EF0425F}"/>
                  </a:ext>
                </a:extLst>
              </p:cNvPr>
              <p:cNvSpPr/>
              <p:nvPr/>
            </p:nvSpPr>
            <p:spPr bwMode="gray">
              <a:xfrm>
                <a:off x="2207" y="1950"/>
                <a:ext cx="1299" cy="632"/>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EB5F01">
                      <a:gamma/>
                      <a:tint val="0"/>
                      <a:invGamma/>
                    </a:srgbClr>
                  </a:gs>
                  <a:gs pos="100000">
                    <a:srgbClr val="EB5F01"/>
                  </a:gs>
                </a:gsLst>
                <a:lin ang="5400000" scaled="1"/>
              </a:gradFill>
              <a:ln w="0">
                <a:noFill/>
                <a:prstDash val="solid"/>
                <a:round/>
              </a:ln>
              <a:effectLst/>
            </p:spPr>
            <p:txBody>
              <a:bodyPr/>
              <a:lstStyle/>
              <a:p>
                <a:pPr>
                  <a:defRPr/>
                </a:pPr>
                <a:endParaRPr lang="zh-CN" altLang="en-US" sz="1200" kern="0">
                  <a:solidFill>
                    <a:srgbClr val="FFFFFF"/>
                  </a:solidFill>
                  <a:latin typeface="Futura Bk"/>
                </a:endParaRPr>
              </a:p>
            </p:txBody>
          </p:sp>
        </p:grpSp>
        <p:sp>
          <p:nvSpPr>
            <p:cNvPr id="30" name="Text Box 93">
              <a:extLst>
                <a:ext uri="{FF2B5EF4-FFF2-40B4-BE49-F238E27FC236}">
                  <a16:creationId xmlns:a16="http://schemas.microsoft.com/office/drawing/2014/main" id="{AB0FCB4A-78D1-F94C-BBFB-2519B549F421}"/>
                </a:ext>
              </a:extLst>
            </p:cNvPr>
            <p:cNvSpPr txBox="1">
              <a:spLocks noChangeArrowheads="1"/>
            </p:cNvSpPr>
            <p:nvPr/>
          </p:nvSpPr>
          <p:spPr bwMode="gray">
            <a:xfrm>
              <a:off x="1820" y="2912"/>
              <a:ext cx="867" cy="473"/>
            </a:xfrm>
            <a:prstGeom prst="rect">
              <a:avLst/>
            </a:prstGeom>
            <a:noFill/>
            <a:ln w="9525">
              <a:noFill/>
              <a:miter lim="800000"/>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r>
                <a:rPr lang="zh-CN" altLang="en-US" sz="1200">
                  <a:solidFill>
                    <a:srgbClr val="FFFFFF"/>
                  </a:solidFill>
                  <a:latin typeface="Futura Bk" panose="020B0602020204020303" pitchFamily="34" charset="-79"/>
                </a:rPr>
                <a:t>存储和管理</a:t>
              </a:r>
              <a:endParaRPr lang="en-US" altLang="zh-CN" sz="1200">
                <a:solidFill>
                  <a:srgbClr val="FFFFFF"/>
                </a:solidFill>
                <a:latin typeface="Futura Bk" panose="020B0602020204020303" pitchFamily="34" charset="-79"/>
              </a:endParaRPr>
            </a:p>
          </p:txBody>
        </p:sp>
        <p:sp>
          <p:nvSpPr>
            <p:cNvPr id="31" name="Oval 94">
              <a:extLst>
                <a:ext uri="{FF2B5EF4-FFF2-40B4-BE49-F238E27FC236}">
                  <a16:creationId xmlns:a16="http://schemas.microsoft.com/office/drawing/2014/main" id="{BF9EA848-F311-8A42-8A0B-6A951A2582E4}"/>
                </a:ext>
              </a:extLst>
            </p:cNvPr>
            <p:cNvSpPr>
              <a:spLocks noChangeArrowheads="1"/>
            </p:cNvSpPr>
            <p:nvPr/>
          </p:nvSpPr>
          <p:spPr bwMode="gray">
            <a:xfrm>
              <a:off x="1798" y="3504"/>
              <a:ext cx="997" cy="276"/>
            </a:xfrm>
            <a:prstGeom prst="ellipse">
              <a:avLst/>
            </a:prstGeom>
            <a:gradFill rotWithShape="1">
              <a:gsLst>
                <a:gs pos="0">
                  <a:srgbClr val="AAABB0"/>
                </a:gs>
                <a:gs pos="100000">
                  <a:srgbClr val="FFFFFF"/>
                </a:gs>
              </a:gsLst>
              <a:path path="shape">
                <a:fillToRect l="50000" t="50000" r="50000" b="50000"/>
              </a:path>
            </a:gradFill>
            <a:ln w="9525">
              <a:noFill/>
              <a:round/>
            </a:ln>
          </p:spPr>
          <p:txBody>
            <a:bodyPr wrap="none" anchor="ctr"/>
            <a:lstStyle/>
            <a:p>
              <a:pPr>
                <a:defRPr/>
              </a:pPr>
              <a:endParaRPr lang="zh-CN" altLang="en-US" sz="1200" kern="0">
                <a:solidFill>
                  <a:srgbClr val="FFFFFF"/>
                </a:solidFill>
                <a:latin typeface="Futura Bk"/>
              </a:endParaRPr>
            </a:p>
          </p:txBody>
        </p:sp>
      </p:grpSp>
      <p:grpSp>
        <p:nvGrpSpPr>
          <p:cNvPr id="34" name="Group 95">
            <a:extLst>
              <a:ext uri="{FF2B5EF4-FFF2-40B4-BE49-F238E27FC236}">
                <a16:creationId xmlns:a16="http://schemas.microsoft.com/office/drawing/2014/main" id="{7FD1813A-8E22-944A-96A3-ACB15FBA1B7E}"/>
              </a:ext>
            </a:extLst>
          </p:cNvPr>
          <p:cNvGrpSpPr/>
          <p:nvPr/>
        </p:nvGrpSpPr>
        <p:grpSpPr bwMode="auto">
          <a:xfrm>
            <a:off x="1514704" y="3369120"/>
            <a:ext cx="956072" cy="1243013"/>
            <a:chOff x="3073" y="2596"/>
            <a:chExt cx="989" cy="1281"/>
          </a:xfrm>
        </p:grpSpPr>
        <p:grpSp>
          <p:nvGrpSpPr>
            <p:cNvPr id="35" name="Group 96">
              <a:extLst>
                <a:ext uri="{FF2B5EF4-FFF2-40B4-BE49-F238E27FC236}">
                  <a16:creationId xmlns:a16="http://schemas.microsoft.com/office/drawing/2014/main" id="{6E9A25E7-047D-0148-9E4C-E62E6E998E58}"/>
                </a:ext>
              </a:extLst>
            </p:cNvPr>
            <p:cNvGrpSpPr/>
            <p:nvPr/>
          </p:nvGrpSpPr>
          <p:grpSpPr bwMode="auto">
            <a:xfrm>
              <a:off x="3129" y="2596"/>
              <a:ext cx="918" cy="958"/>
              <a:chOff x="2116" y="2179"/>
              <a:chExt cx="1606" cy="1680"/>
            </a:xfrm>
          </p:grpSpPr>
          <p:sp>
            <p:nvSpPr>
              <p:cNvPr id="38" name="Oval 97">
                <a:extLst>
                  <a:ext uri="{FF2B5EF4-FFF2-40B4-BE49-F238E27FC236}">
                    <a16:creationId xmlns:a16="http://schemas.microsoft.com/office/drawing/2014/main" id="{910703A4-F171-5E4E-B452-F9BA73CF488E}"/>
                  </a:ext>
                </a:extLst>
              </p:cNvPr>
              <p:cNvSpPr>
                <a:spLocks noChangeArrowheads="1"/>
              </p:cNvSpPr>
              <p:nvPr/>
            </p:nvSpPr>
            <p:spPr bwMode="gray">
              <a:xfrm>
                <a:off x="2115" y="2179"/>
                <a:ext cx="1607" cy="1681"/>
              </a:xfrm>
              <a:prstGeom prst="ellipse">
                <a:avLst/>
              </a:prstGeom>
              <a:gradFill rotWithShape="1">
                <a:gsLst>
                  <a:gs pos="0">
                    <a:srgbClr val="0071B5"/>
                  </a:gs>
                  <a:gs pos="100000">
                    <a:srgbClr val="0071B5">
                      <a:gamma/>
                      <a:shade val="51373"/>
                      <a:invGamma/>
                    </a:srgbClr>
                  </a:gs>
                </a:gsLst>
                <a:lin ang="5400000" scaled="1"/>
              </a:gradFill>
              <a:ln w="9525">
                <a:noFill/>
                <a:round/>
              </a:ln>
              <a:effectLst/>
            </p:spPr>
            <p:txBody>
              <a:bodyPr wrap="none" anchor="ctr"/>
              <a:lstStyle/>
              <a:p>
                <a:pPr>
                  <a:defRPr/>
                </a:pPr>
                <a:endParaRPr lang="zh-CN" altLang="en-US" sz="1200" kern="0">
                  <a:solidFill>
                    <a:srgbClr val="FFFFFF"/>
                  </a:solidFill>
                  <a:latin typeface="Futura Bk"/>
                </a:endParaRPr>
              </a:p>
            </p:txBody>
          </p:sp>
          <p:sp>
            <p:nvSpPr>
              <p:cNvPr id="39" name="Freeform 98">
                <a:extLst>
                  <a:ext uri="{FF2B5EF4-FFF2-40B4-BE49-F238E27FC236}">
                    <a16:creationId xmlns:a16="http://schemas.microsoft.com/office/drawing/2014/main" id="{CB9FDBF3-7450-9147-9CA2-0D29E05C1BAD}"/>
                  </a:ext>
                </a:extLst>
              </p:cNvPr>
              <p:cNvSpPr/>
              <p:nvPr/>
            </p:nvSpPr>
            <p:spPr bwMode="gray">
              <a:xfrm>
                <a:off x="2307" y="2207"/>
                <a:ext cx="1291"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0071B5">
                      <a:gamma/>
                      <a:tint val="0"/>
                      <a:invGamma/>
                    </a:srgbClr>
                  </a:gs>
                  <a:gs pos="100000">
                    <a:srgbClr val="0071B5"/>
                  </a:gs>
                </a:gsLst>
                <a:lin ang="5400000" scaled="1"/>
              </a:gradFill>
              <a:ln w="0">
                <a:noFill/>
                <a:prstDash val="solid"/>
                <a:round/>
              </a:ln>
              <a:effectLst/>
            </p:spPr>
            <p:txBody>
              <a:bodyPr/>
              <a:lstStyle/>
              <a:p>
                <a:pPr>
                  <a:defRPr/>
                </a:pPr>
                <a:endParaRPr lang="zh-CN" altLang="en-US" sz="1200" kern="0">
                  <a:solidFill>
                    <a:srgbClr val="FFFFFF"/>
                  </a:solidFill>
                  <a:latin typeface="Futura Bk"/>
                </a:endParaRPr>
              </a:p>
            </p:txBody>
          </p:sp>
        </p:grpSp>
        <p:sp>
          <p:nvSpPr>
            <p:cNvPr id="36" name="Text Box 99">
              <a:extLst>
                <a:ext uri="{FF2B5EF4-FFF2-40B4-BE49-F238E27FC236}">
                  <a16:creationId xmlns:a16="http://schemas.microsoft.com/office/drawing/2014/main" id="{BD9E12AA-2F08-0D4B-97A2-FA3A49587997}"/>
                </a:ext>
              </a:extLst>
            </p:cNvPr>
            <p:cNvSpPr txBox="1">
              <a:spLocks noChangeArrowheads="1"/>
            </p:cNvSpPr>
            <p:nvPr/>
          </p:nvSpPr>
          <p:spPr bwMode="gray">
            <a:xfrm>
              <a:off x="3178" y="3055"/>
              <a:ext cx="861" cy="285"/>
            </a:xfrm>
            <a:prstGeom prst="rect">
              <a:avLst/>
            </a:prstGeom>
            <a:noFill/>
            <a:ln w="9525">
              <a:noFill/>
              <a:miter lim="800000"/>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r>
                <a:rPr lang="zh-CN" altLang="en-US" sz="1200">
                  <a:solidFill>
                    <a:srgbClr val="FFFFFF"/>
                  </a:solidFill>
                  <a:latin typeface="Futura Bk" panose="020B0602020204020303" pitchFamily="34" charset="-79"/>
                </a:rPr>
                <a:t>分析挖掘</a:t>
              </a:r>
              <a:endParaRPr lang="en-US" altLang="zh-CN" sz="1200">
                <a:solidFill>
                  <a:srgbClr val="FFFFFF"/>
                </a:solidFill>
                <a:latin typeface="Futura Bk" panose="020B0602020204020303" pitchFamily="34" charset="-79"/>
              </a:endParaRPr>
            </a:p>
          </p:txBody>
        </p:sp>
        <p:sp>
          <p:nvSpPr>
            <p:cNvPr id="37" name="Oval 100">
              <a:extLst>
                <a:ext uri="{FF2B5EF4-FFF2-40B4-BE49-F238E27FC236}">
                  <a16:creationId xmlns:a16="http://schemas.microsoft.com/office/drawing/2014/main" id="{0321248F-E029-0F45-8721-F877661D6F3B}"/>
                </a:ext>
              </a:extLst>
            </p:cNvPr>
            <p:cNvSpPr>
              <a:spLocks noChangeArrowheads="1"/>
            </p:cNvSpPr>
            <p:nvPr/>
          </p:nvSpPr>
          <p:spPr bwMode="gray">
            <a:xfrm>
              <a:off x="3073" y="3601"/>
              <a:ext cx="989" cy="276"/>
            </a:xfrm>
            <a:prstGeom prst="ellipse">
              <a:avLst/>
            </a:prstGeom>
            <a:gradFill rotWithShape="1">
              <a:gsLst>
                <a:gs pos="0">
                  <a:srgbClr val="AAABB0"/>
                </a:gs>
                <a:gs pos="100000">
                  <a:srgbClr val="FFFFFF"/>
                </a:gs>
              </a:gsLst>
              <a:path path="shape">
                <a:fillToRect l="50000" t="50000" r="50000" b="50000"/>
              </a:path>
            </a:gradFill>
            <a:ln w="9525">
              <a:noFill/>
              <a:round/>
            </a:ln>
          </p:spPr>
          <p:txBody>
            <a:bodyPr wrap="none" anchor="ctr"/>
            <a:lstStyle/>
            <a:p>
              <a:pPr>
                <a:defRPr/>
              </a:pPr>
              <a:endParaRPr lang="zh-CN" altLang="en-US" sz="1200" kern="0">
                <a:solidFill>
                  <a:srgbClr val="FFFFFF"/>
                </a:solidFill>
                <a:latin typeface="Futura Bk"/>
              </a:endParaRPr>
            </a:p>
          </p:txBody>
        </p:sp>
      </p:grpSp>
      <p:grpSp>
        <p:nvGrpSpPr>
          <p:cNvPr id="40" name="Group 101">
            <a:extLst>
              <a:ext uri="{FF2B5EF4-FFF2-40B4-BE49-F238E27FC236}">
                <a16:creationId xmlns:a16="http://schemas.microsoft.com/office/drawing/2014/main" id="{79820FB8-2FAD-6649-9912-27547541B916}"/>
              </a:ext>
            </a:extLst>
          </p:cNvPr>
          <p:cNvGrpSpPr/>
          <p:nvPr/>
        </p:nvGrpSpPr>
        <p:grpSpPr bwMode="auto">
          <a:xfrm>
            <a:off x="5298510" y="2554733"/>
            <a:ext cx="1022747" cy="1306116"/>
            <a:chOff x="1778" y="2476"/>
            <a:chExt cx="1025" cy="1304"/>
          </a:xfrm>
        </p:grpSpPr>
        <p:grpSp>
          <p:nvGrpSpPr>
            <p:cNvPr id="41" name="Group 102">
              <a:extLst>
                <a:ext uri="{FF2B5EF4-FFF2-40B4-BE49-F238E27FC236}">
                  <a16:creationId xmlns:a16="http://schemas.microsoft.com/office/drawing/2014/main" id="{6BFAC70F-DB92-1245-A9D2-4394A759F821}"/>
                </a:ext>
              </a:extLst>
            </p:cNvPr>
            <p:cNvGrpSpPr/>
            <p:nvPr/>
          </p:nvGrpSpPr>
          <p:grpSpPr bwMode="auto">
            <a:xfrm>
              <a:off x="1778" y="2476"/>
              <a:ext cx="962" cy="956"/>
              <a:chOff x="2016" y="1920"/>
              <a:chExt cx="1682" cy="1678"/>
            </a:xfrm>
          </p:grpSpPr>
          <p:sp>
            <p:nvSpPr>
              <p:cNvPr id="44" name="Oval 103">
                <a:extLst>
                  <a:ext uri="{FF2B5EF4-FFF2-40B4-BE49-F238E27FC236}">
                    <a16:creationId xmlns:a16="http://schemas.microsoft.com/office/drawing/2014/main" id="{22384F5F-05A3-1B45-B609-35486F12A76B}"/>
                  </a:ext>
                </a:extLst>
              </p:cNvPr>
              <p:cNvSpPr>
                <a:spLocks noChangeArrowheads="1"/>
              </p:cNvSpPr>
              <p:nvPr/>
            </p:nvSpPr>
            <p:spPr bwMode="gray">
              <a:xfrm>
                <a:off x="2016" y="1920"/>
                <a:ext cx="1682" cy="1677"/>
              </a:xfrm>
              <a:prstGeom prst="ellipse">
                <a:avLst/>
              </a:prstGeom>
              <a:gradFill rotWithShape="1">
                <a:gsLst>
                  <a:gs pos="0">
                    <a:srgbClr val="EB5F01"/>
                  </a:gs>
                  <a:gs pos="100000">
                    <a:srgbClr val="EB5F01">
                      <a:gamma/>
                      <a:shade val="51373"/>
                      <a:invGamma/>
                    </a:srgbClr>
                  </a:gs>
                </a:gsLst>
                <a:lin ang="5400000" scaled="1"/>
              </a:gradFill>
              <a:ln w="9525">
                <a:noFill/>
                <a:round/>
              </a:ln>
              <a:effectLst/>
            </p:spPr>
            <p:txBody>
              <a:bodyPr wrap="none" anchor="ctr"/>
              <a:lstStyle/>
              <a:p>
                <a:pPr>
                  <a:defRPr/>
                </a:pPr>
                <a:endParaRPr lang="zh-CN" altLang="en-US" sz="1200" kern="0">
                  <a:solidFill>
                    <a:srgbClr val="FFFFFF"/>
                  </a:solidFill>
                  <a:latin typeface="Futura Bk"/>
                </a:endParaRPr>
              </a:p>
            </p:txBody>
          </p:sp>
          <p:sp>
            <p:nvSpPr>
              <p:cNvPr id="45" name="Freeform 104">
                <a:extLst>
                  <a:ext uri="{FF2B5EF4-FFF2-40B4-BE49-F238E27FC236}">
                    <a16:creationId xmlns:a16="http://schemas.microsoft.com/office/drawing/2014/main" id="{D7585695-C0D1-A343-96FD-C0C183FE0AA6}"/>
                  </a:ext>
                </a:extLst>
              </p:cNvPr>
              <p:cNvSpPr/>
              <p:nvPr/>
            </p:nvSpPr>
            <p:spPr bwMode="gray">
              <a:xfrm>
                <a:off x="2208" y="1947"/>
                <a:ext cx="1298"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EB5F01">
                      <a:gamma/>
                      <a:tint val="0"/>
                      <a:invGamma/>
                    </a:srgbClr>
                  </a:gs>
                  <a:gs pos="100000">
                    <a:srgbClr val="EB5F01"/>
                  </a:gs>
                </a:gsLst>
                <a:lin ang="5400000" scaled="1"/>
              </a:gradFill>
              <a:ln w="0">
                <a:noFill/>
                <a:prstDash val="solid"/>
                <a:round/>
              </a:ln>
              <a:effectLst/>
            </p:spPr>
            <p:txBody>
              <a:bodyPr/>
              <a:lstStyle/>
              <a:p>
                <a:pPr>
                  <a:defRPr/>
                </a:pPr>
                <a:endParaRPr lang="zh-CN" altLang="en-US" sz="1200" kern="0">
                  <a:solidFill>
                    <a:srgbClr val="FFFFFF"/>
                  </a:solidFill>
                  <a:latin typeface="Futura Bk"/>
                </a:endParaRPr>
              </a:p>
            </p:txBody>
          </p:sp>
        </p:grpSp>
        <p:sp>
          <p:nvSpPr>
            <p:cNvPr id="42" name="Text Box 105">
              <a:extLst>
                <a:ext uri="{FF2B5EF4-FFF2-40B4-BE49-F238E27FC236}">
                  <a16:creationId xmlns:a16="http://schemas.microsoft.com/office/drawing/2014/main" id="{D77E6DAC-8815-784E-A12F-292124F99243}"/>
                </a:ext>
              </a:extLst>
            </p:cNvPr>
            <p:cNvSpPr txBox="1">
              <a:spLocks noChangeArrowheads="1"/>
            </p:cNvSpPr>
            <p:nvPr/>
          </p:nvSpPr>
          <p:spPr bwMode="gray">
            <a:xfrm>
              <a:off x="1883" y="2858"/>
              <a:ext cx="865" cy="277"/>
            </a:xfrm>
            <a:prstGeom prst="rect">
              <a:avLst/>
            </a:prstGeom>
            <a:noFill/>
            <a:ln w="9525">
              <a:noFill/>
              <a:miter lim="800000"/>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r>
                <a:rPr lang="zh-CN" altLang="en-US" sz="1200">
                  <a:solidFill>
                    <a:srgbClr val="FFFFFF"/>
                  </a:solidFill>
                  <a:latin typeface="Futura Bk" panose="020B0602020204020303" pitchFamily="34" charset="-79"/>
                </a:rPr>
                <a:t>隐私保护</a:t>
              </a:r>
              <a:endParaRPr lang="en-US" altLang="zh-CN" sz="1200">
                <a:solidFill>
                  <a:srgbClr val="FFFFFF"/>
                </a:solidFill>
                <a:latin typeface="Futura Bk" panose="020B0602020204020303" pitchFamily="34" charset="-79"/>
              </a:endParaRPr>
            </a:p>
          </p:txBody>
        </p:sp>
        <p:sp>
          <p:nvSpPr>
            <p:cNvPr id="43" name="Oval 106">
              <a:extLst>
                <a:ext uri="{FF2B5EF4-FFF2-40B4-BE49-F238E27FC236}">
                  <a16:creationId xmlns:a16="http://schemas.microsoft.com/office/drawing/2014/main" id="{14DCCD7F-4606-4C45-8357-770160108740}"/>
                </a:ext>
              </a:extLst>
            </p:cNvPr>
            <p:cNvSpPr>
              <a:spLocks noChangeArrowheads="1"/>
            </p:cNvSpPr>
            <p:nvPr/>
          </p:nvSpPr>
          <p:spPr bwMode="gray">
            <a:xfrm>
              <a:off x="1799" y="3504"/>
              <a:ext cx="1004" cy="276"/>
            </a:xfrm>
            <a:prstGeom prst="ellipse">
              <a:avLst/>
            </a:prstGeom>
            <a:gradFill rotWithShape="1">
              <a:gsLst>
                <a:gs pos="0">
                  <a:srgbClr val="AAABB0"/>
                </a:gs>
                <a:gs pos="100000">
                  <a:srgbClr val="FFFFFF"/>
                </a:gs>
              </a:gsLst>
              <a:path path="shape">
                <a:fillToRect l="50000" t="50000" r="50000" b="50000"/>
              </a:path>
            </a:gradFill>
            <a:ln w="9525">
              <a:noFill/>
              <a:round/>
            </a:ln>
          </p:spPr>
          <p:txBody>
            <a:bodyPr wrap="none" anchor="ctr"/>
            <a:lstStyle/>
            <a:p>
              <a:pPr>
                <a:defRPr/>
              </a:pPr>
              <a:endParaRPr lang="zh-CN" altLang="en-US" sz="1200" kern="0">
                <a:solidFill>
                  <a:srgbClr val="FFFFFF"/>
                </a:solidFill>
                <a:latin typeface="Futura Bk"/>
              </a:endParaRPr>
            </a:p>
          </p:txBody>
        </p:sp>
      </p:grpSp>
      <p:grpSp>
        <p:nvGrpSpPr>
          <p:cNvPr id="46" name="Group 65">
            <a:extLst>
              <a:ext uri="{FF2B5EF4-FFF2-40B4-BE49-F238E27FC236}">
                <a16:creationId xmlns:a16="http://schemas.microsoft.com/office/drawing/2014/main" id="{CB2F2156-DDD6-E447-9BD0-5AA6FF6204B5}"/>
              </a:ext>
            </a:extLst>
          </p:cNvPr>
          <p:cNvGrpSpPr/>
          <p:nvPr/>
        </p:nvGrpSpPr>
        <p:grpSpPr bwMode="auto">
          <a:xfrm>
            <a:off x="4376967" y="3369120"/>
            <a:ext cx="972740" cy="1239441"/>
            <a:chOff x="4256" y="2392"/>
            <a:chExt cx="1011" cy="1283"/>
          </a:xfrm>
        </p:grpSpPr>
        <p:grpSp>
          <p:nvGrpSpPr>
            <p:cNvPr id="47" name="Group 67">
              <a:extLst>
                <a:ext uri="{FF2B5EF4-FFF2-40B4-BE49-F238E27FC236}">
                  <a16:creationId xmlns:a16="http://schemas.microsoft.com/office/drawing/2014/main" id="{733B11C6-4596-9141-A056-9887AF9E7B10}"/>
                </a:ext>
              </a:extLst>
            </p:cNvPr>
            <p:cNvGrpSpPr/>
            <p:nvPr/>
          </p:nvGrpSpPr>
          <p:grpSpPr bwMode="auto">
            <a:xfrm>
              <a:off x="4256" y="2392"/>
              <a:ext cx="962" cy="926"/>
              <a:chOff x="1989" y="1817"/>
              <a:chExt cx="1683" cy="1609"/>
            </a:xfrm>
          </p:grpSpPr>
          <p:sp>
            <p:nvSpPr>
              <p:cNvPr id="49" name="Oval 68">
                <a:extLst>
                  <a:ext uri="{FF2B5EF4-FFF2-40B4-BE49-F238E27FC236}">
                    <a16:creationId xmlns:a16="http://schemas.microsoft.com/office/drawing/2014/main" id="{7CFF2E05-D2C7-1C4B-885B-A05B6C183186}"/>
                  </a:ext>
                </a:extLst>
              </p:cNvPr>
              <p:cNvSpPr>
                <a:spLocks noChangeArrowheads="1"/>
              </p:cNvSpPr>
              <p:nvPr/>
            </p:nvSpPr>
            <p:spPr bwMode="gray">
              <a:xfrm>
                <a:off x="1989" y="1817"/>
                <a:ext cx="1682" cy="1608"/>
              </a:xfrm>
              <a:prstGeom prst="ellipse">
                <a:avLst/>
              </a:prstGeom>
              <a:solidFill>
                <a:schemeClr val="bg2">
                  <a:lumMod val="50000"/>
                </a:schemeClr>
              </a:solidFill>
              <a:ln w="9525">
                <a:noFill/>
                <a:round/>
              </a:ln>
              <a:effectLst/>
            </p:spPr>
            <p:txBody>
              <a:bodyPr wrap="none" anchor="ctr"/>
              <a:lstStyle/>
              <a:p>
                <a:pPr>
                  <a:defRPr/>
                </a:pPr>
                <a:endParaRPr lang="zh-CN" altLang="en-US" sz="1200" kern="0">
                  <a:solidFill>
                    <a:srgbClr val="FFFFFF"/>
                  </a:solidFill>
                  <a:effectLst>
                    <a:outerShdw blurRad="38100" dist="38100" dir="2700000" algn="tl">
                      <a:srgbClr val="000000"/>
                    </a:outerShdw>
                  </a:effectLst>
                  <a:latin typeface="Futura Bk"/>
                </a:endParaRPr>
              </a:p>
            </p:txBody>
          </p:sp>
          <p:sp>
            <p:nvSpPr>
              <p:cNvPr id="50" name="Freeform 69">
                <a:extLst>
                  <a:ext uri="{FF2B5EF4-FFF2-40B4-BE49-F238E27FC236}">
                    <a16:creationId xmlns:a16="http://schemas.microsoft.com/office/drawing/2014/main" id="{239C7EE0-E4E4-E142-AC65-7EB2F32C1B29}"/>
                  </a:ext>
                </a:extLst>
              </p:cNvPr>
              <p:cNvSpPr/>
              <p:nvPr/>
            </p:nvSpPr>
            <p:spPr bwMode="gray">
              <a:xfrm>
                <a:off x="2086" y="1845"/>
                <a:ext cx="1390" cy="623"/>
              </a:xfrm>
              <a:custGeom>
                <a:avLst/>
                <a:gdLst>
                  <a:gd name="T0" fmla="*/ 1182 w 1321"/>
                  <a:gd name="T1" fmla="*/ 224 h 712"/>
                  <a:gd name="T2" fmla="*/ 1197 w 1321"/>
                  <a:gd name="T3" fmla="*/ 248 h 712"/>
                  <a:gd name="T4" fmla="*/ 1200 w 1321"/>
                  <a:gd name="T5" fmla="*/ 269 h 712"/>
                  <a:gd name="T6" fmla="*/ 1195 w 1321"/>
                  <a:gd name="T7" fmla="*/ 289 h 712"/>
                  <a:gd name="T8" fmla="*/ 1179 w 1321"/>
                  <a:gd name="T9" fmla="*/ 307 h 712"/>
                  <a:gd name="T10" fmla="*/ 1156 w 1321"/>
                  <a:gd name="T11" fmla="*/ 324 h 712"/>
                  <a:gd name="T12" fmla="*/ 1126 w 1321"/>
                  <a:gd name="T13" fmla="*/ 338 h 712"/>
                  <a:gd name="T14" fmla="*/ 1087 w 1321"/>
                  <a:gd name="T15" fmla="*/ 351 h 712"/>
                  <a:gd name="T16" fmla="*/ 1043 w 1321"/>
                  <a:gd name="T17" fmla="*/ 364 h 712"/>
                  <a:gd name="T18" fmla="*/ 992 w 1321"/>
                  <a:gd name="T19" fmla="*/ 373 h 712"/>
                  <a:gd name="T20" fmla="*/ 937 w 1321"/>
                  <a:gd name="T21" fmla="*/ 382 h 712"/>
                  <a:gd name="T22" fmla="*/ 879 w 1321"/>
                  <a:gd name="T23" fmla="*/ 388 h 712"/>
                  <a:gd name="T24" fmla="*/ 814 w 1321"/>
                  <a:gd name="T25" fmla="*/ 394 h 712"/>
                  <a:gd name="T26" fmla="*/ 749 w 1321"/>
                  <a:gd name="T27" fmla="*/ 397 h 712"/>
                  <a:gd name="T28" fmla="*/ 723 w 1321"/>
                  <a:gd name="T29" fmla="*/ 399 h 712"/>
                  <a:gd name="T30" fmla="*/ 433 w 1321"/>
                  <a:gd name="T31" fmla="*/ 399 h 712"/>
                  <a:gd name="T32" fmla="*/ 429 w 1321"/>
                  <a:gd name="T33" fmla="*/ 399 h 712"/>
                  <a:gd name="T34" fmla="*/ 372 w 1321"/>
                  <a:gd name="T35" fmla="*/ 396 h 712"/>
                  <a:gd name="T36" fmla="*/ 317 w 1321"/>
                  <a:gd name="T37" fmla="*/ 394 h 712"/>
                  <a:gd name="T38" fmla="*/ 265 w 1321"/>
                  <a:gd name="T39" fmla="*/ 390 h 712"/>
                  <a:gd name="T40" fmla="*/ 215 w 1321"/>
                  <a:gd name="T41" fmla="*/ 386 h 712"/>
                  <a:gd name="T42" fmla="*/ 170 w 1321"/>
                  <a:gd name="T43" fmla="*/ 379 h 712"/>
                  <a:gd name="T44" fmla="*/ 128 w 1321"/>
                  <a:gd name="T45" fmla="*/ 370 h 712"/>
                  <a:gd name="T46" fmla="*/ 92 w 1321"/>
                  <a:gd name="T47" fmla="*/ 363 h 712"/>
                  <a:gd name="T48" fmla="*/ 62 w 1321"/>
                  <a:gd name="T49" fmla="*/ 353 h 712"/>
                  <a:gd name="T50" fmla="*/ 34 w 1321"/>
                  <a:gd name="T51" fmla="*/ 340 h 712"/>
                  <a:gd name="T52" fmla="*/ 18 w 1321"/>
                  <a:gd name="T53" fmla="*/ 326 h 712"/>
                  <a:gd name="T54" fmla="*/ 6 w 1321"/>
                  <a:gd name="T55" fmla="*/ 310 h 712"/>
                  <a:gd name="T56" fmla="*/ 0 w 1321"/>
                  <a:gd name="T57" fmla="*/ 293 h 712"/>
                  <a:gd name="T58" fmla="*/ 0 w 1321"/>
                  <a:gd name="T59" fmla="*/ 291 h 712"/>
                  <a:gd name="T60" fmla="*/ 4 w 1321"/>
                  <a:gd name="T61" fmla="*/ 272 h 712"/>
                  <a:gd name="T62" fmla="*/ 16 w 1321"/>
                  <a:gd name="T63" fmla="*/ 249 h 712"/>
                  <a:gd name="T64" fmla="*/ 46 w 1321"/>
                  <a:gd name="T65" fmla="*/ 207 h 712"/>
                  <a:gd name="T66" fmla="*/ 84 w 1321"/>
                  <a:gd name="T67" fmla="*/ 167 h 712"/>
                  <a:gd name="T68" fmla="*/ 132 w 1321"/>
                  <a:gd name="T69" fmla="*/ 132 h 712"/>
                  <a:gd name="T70" fmla="*/ 184 w 1321"/>
                  <a:gd name="T71" fmla="*/ 99 h 712"/>
                  <a:gd name="T72" fmla="*/ 245 w 1321"/>
                  <a:gd name="T73" fmla="*/ 69 h 712"/>
                  <a:gd name="T74" fmla="*/ 311 w 1321"/>
                  <a:gd name="T75" fmla="*/ 46 h 712"/>
                  <a:gd name="T76" fmla="*/ 377 w 1321"/>
                  <a:gd name="T77" fmla="*/ 26 h 712"/>
                  <a:gd name="T78" fmla="*/ 452 w 1321"/>
                  <a:gd name="T79" fmla="*/ 12 h 712"/>
                  <a:gd name="T80" fmla="*/ 528 w 1321"/>
                  <a:gd name="T81" fmla="*/ 4 h 712"/>
                  <a:gd name="T82" fmla="*/ 606 w 1321"/>
                  <a:gd name="T83" fmla="*/ 0 h 712"/>
                  <a:gd name="T84" fmla="*/ 606 w 1321"/>
                  <a:gd name="T85" fmla="*/ 0 h 712"/>
                  <a:gd name="T86" fmla="*/ 690 w 1321"/>
                  <a:gd name="T87" fmla="*/ 4 h 712"/>
                  <a:gd name="T88" fmla="*/ 770 w 1321"/>
                  <a:gd name="T89" fmla="*/ 12 h 712"/>
                  <a:gd name="T90" fmla="*/ 847 w 1321"/>
                  <a:gd name="T91" fmla="*/ 29 h 712"/>
                  <a:gd name="T92" fmla="*/ 918 w 1321"/>
                  <a:gd name="T93" fmla="*/ 50 h 712"/>
                  <a:gd name="T94" fmla="*/ 984 w 1321"/>
                  <a:gd name="T95" fmla="*/ 77 h 712"/>
                  <a:gd name="T96" fmla="*/ 1044 w 1321"/>
                  <a:gd name="T97" fmla="*/ 109 h 712"/>
                  <a:gd name="T98" fmla="*/ 1098 w 1321"/>
                  <a:gd name="T99" fmla="*/ 143 h 712"/>
                  <a:gd name="T100" fmla="*/ 1144 w 1321"/>
                  <a:gd name="T101" fmla="*/ 182 h 712"/>
                  <a:gd name="T102" fmla="*/ 1182 w 1321"/>
                  <a:gd name="T103" fmla="*/ 224 h 712"/>
                  <a:gd name="T104" fmla="*/ 1182 w 1321"/>
                  <a:gd name="T105" fmla="*/ 22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chemeClr val="bg2">
                  <a:lumMod val="75000"/>
                </a:schemeClr>
              </a:solidFill>
              <a:ln w="0">
                <a:noFill/>
                <a:round/>
              </a:ln>
            </p:spPr>
            <p:txBody>
              <a:bodyPr/>
              <a:lstStyle/>
              <a:p>
                <a:pPr>
                  <a:defRPr/>
                </a:pPr>
                <a:endParaRPr lang="zh-CN" altLang="en-US" sz="1200" kern="0">
                  <a:solidFill>
                    <a:srgbClr val="FFFFFF"/>
                  </a:solidFill>
                  <a:latin typeface="Futura Bk"/>
                </a:endParaRPr>
              </a:p>
            </p:txBody>
          </p:sp>
        </p:grpSp>
        <p:sp>
          <p:nvSpPr>
            <p:cNvPr id="48" name="Oval 71">
              <a:extLst>
                <a:ext uri="{FF2B5EF4-FFF2-40B4-BE49-F238E27FC236}">
                  <a16:creationId xmlns:a16="http://schemas.microsoft.com/office/drawing/2014/main" id="{F0B0EA17-D50D-8946-9212-077ECA8AE6ED}"/>
                </a:ext>
              </a:extLst>
            </p:cNvPr>
            <p:cNvSpPr>
              <a:spLocks noChangeArrowheads="1"/>
            </p:cNvSpPr>
            <p:nvPr/>
          </p:nvSpPr>
          <p:spPr bwMode="gray">
            <a:xfrm>
              <a:off x="4272" y="3399"/>
              <a:ext cx="995" cy="276"/>
            </a:xfrm>
            <a:prstGeom prst="ellipse">
              <a:avLst/>
            </a:prstGeom>
            <a:gradFill rotWithShape="1">
              <a:gsLst>
                <a:gs pos="0">
                  <a:srgbClr val="AAABB0"/>
                </a:gs>
                <a:gs pos="100000">
                  <a:srgbClr val="FFFFFF"/>
                </a:gs>
              </a:gsLst>
              <a:path path="shape">
                <a:fillToRect l="50000" t="50000" r="50000" b="50000"/>
              </a:path>
            </a:gradFill>
            <a:ln w="9525">
              <a:noFill/>
              <a:round/>
            </a:ln>
          </p:spPr>
          <p:txBody>
            <a:bodyPr wrap="none" anchor="ctr"/>
            <a:lstStyle/>
            <a:p>
              <a:pPr>
                <a:defRPr/>
              </a:pPr>
              <a:endParaRPr lang="zh-CN" altLang="en-US" sz="1200" kern="0">
                <a:solidFill>
                  <a:srgbClr val="FFFFFF"/>
                </a:solidFill>
                <a:latin typeface="Futura Bk"/>
              </a:endParaRPr>
            </a:p>
          </p:txBody>
        </p:sp>
      </p:grpSp>
      <p:sp>
        <p:nvSpPr>
          <p:cNvPr id="51" name="Text Box 70">
            <a:extLst>
              <a:ext uri="{FF2B5EF4-FFF2-40B4-BE49-F238E27FC236}">
                <a16:creationId xmlns:a16="http://schemas.microsoft.com/office/drawing/2014/main" id="{27E321FB-D1DB-CF48-B918-C8F23368D9DF}"/>
              </a:ext>
            </a:extLst>
          </p:cNvPr>
          <p:cNvSpPr txBox="1">
            <a:spLocks noChangeArrowheads="1"/>
          </p:cNvSpPr>
          <p:nvPr/>
        </p:nvSpPr>
        <p:spPr bwMode="gray">
          <a:xfrm>
            <a:off x="4586517" y="3801318"/>
            <a:ext cx="646331" cy="276999"/>
          </a:xfrm>
          <a:prstGeom prst="rect">
            <a:avLst/>
          </a:prstGeom>
          <a:noFill/>
          <a:ln w="9525">
            <a:noFill/>
            <a:miter lim="800000"/>
          </a:ln>
          <a:effectLst/>
        </p:spPr>
        <p:txBody>
          <a:bodyPr wrap="non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r>
              <a:rPr lang="zh-CN" altLang="en-US" sz="1200">
                <a:solidFill>
                  <a:srgbClr val="FFFFFF"/>
                </a:solidFill>
                <a:latin typeface="Futura Bk" panose="020B0602020204020303" pitchFamily="34" charset="-79"/>
              </a:rPr>
              <a:t>可视化</a:t>
            </a:r>
            <a:endParaRPr lang="en-US" altLang="zh-CN" sz="1200">
              <a:solidFill>
                <a:srgbClr val="FFFFFF"/>
              </a:solidFill>
              <a:latin typeface="Futura Bk" panose="020B0602020204020303" pitchFamily="34" charset="-79"/>
            </a:endParaRPr>
          </a:p>
        </p:txBody>
      </p:sp>
      <p:pic>
        <p:nvPicPr>
          <p:cNvPr id="52" name="Picture 2">
            <a:extLst>
              <a:ext uri="{FF2B5EF4-FFF2-40B4-BE49-F238E27FC236}">
                <a16:creationId xmlns:a16="http://schemas.microsoft.com/office/drawing/2014/main" id="{0F3352BC-8C49-F240-801E-E4E54AE77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160" y="1262905"/>
            <a:ext cx="5189934" cy="223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572847"/>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ox(in)">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480131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大数据分析涉及的技术：数据采集</a:t>
            </a:r>
          </a:p>
        </p:txBody>
      </p:sp>
      <p:sp>
        <p:nvSpPr>
          <p:cNvPr id="15" name="Content Placeholder 2"/>
          <p:cNvSpPr txBox="1">
            <a:spLocks/>
          </p:cNvSpPr>
          <p:nvPr/>
        </p:nvSpPr>
        <p:spPr>
          <a:xfrm>
            <a:off x="495736" y="1657350"/>
            <a:ext cx="5917499" cy="30739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数据采集</a:t>
            </a:r>
            <a:endParaRPr lang="en-US" altLang="zh-CN" sz="15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利用多个数据库来接收客户端的数据，并且用户可以通过这些数据库来进行简单的查询和处理。</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主要工具</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传统的</a:t>
            </a:r>
            <a:r>
              <a:rPr lang="en-US" altLang="zh-CN" sz="1500" dirty="0">
                <a:solidFill>
                  <a:srgbClr val="0000FF"/>
                </a:solidFill>
                <a:latin typeface="Times New Roman" panose="02020603050405020304" pitchFamily="18" charset="0"/>
                <a:ea typeface="黑体" panose="02010609060101010101" pitchFamily="49" charset="-122"/>
              </a:rPr>
              <a:t>MySQL</a:t>
            </a:r>
            <a:r>
              <a:rPr lang="zh-CN" altLang="en-US" sz="1500" dirty="0">
                <a:solidFill>
                  <a:srgbClr val="0000FF"/>
                </a:solidFill>
                <a:latin typeface="Times New Roman" panose="02020603050405020304" pitchFamily="18" charset="0"/>
                <a:ea typeface="黑体" panose="02010609060101010101" pitchFamily="49" charset="-122"/>
              </a:rPr>
              <a:t>与</a:t>
            </a:r>
            <a:r>
              <a:rPr lang="en-US" altLang="zh-CN" sz="1500" dirty="0">
                <a:solidFill>
                  <a:srgbClr val="0000FF"/>
                </a:solidFill>
                <a:latin typeface="Times New Roman" panose="02020603050405020304" pitchFamily="18" charset="0"/>
                <a:ea typeface="黑体" panose="02010609060101010101" pitchFamily="49" charset="-122"/>
              </a:rPr>
              <a:t>Oracle</a:t>
            </a:r>
            <a:r>
              <a:rPr lang="zh-CN" altLang="en-US" sz="1500" dirty="0">
                <a:solidFill>
                  <a:srgbClr val="0000FF"/>
                </a:solidFill>
                <a:latin typeface="Times New Roman" panose="02020603050405020304" pitchFamily="18" charset="0"/>
                <a:ea typeface="黑体" panose="02010609060101010101" pitchFamily="49" charset="-122"/>
              </a:rPr>
              <a:t>数据库，以及新兴的</a:t>
            </a:r>
            <a:r>
              <a:rPr lang="en-US" altLang="zh-CN" sz="1500" dirty="0">
                <a:solidFill>
                  <a:srgbClr val="0000FF"/>
                </a:solidFill>
                <a:latin typeface="Times New Roman" panose="02020603050405020304" pitchFamily="18" charset="0"/>
                <a:ea typeface="黑体" panose="02010609060101010101" pitchFamily="49" charset="-122"/>
              </a:rPr>
              <a:t>NoSQL</a:t>
            </a:r>
            <a:r>
              <a:rPr lang="zh-CN" altLang="en-US" sz="1500" dirty="0">
                <a:solidFill>
                  <a:srgbClr val="0000FF"/>
                </a:solidFill>
                <a:latin typeface="Times New Roman" panose="02020603050405020304" pitchFamily="18" charset="0"/>
                <a:ea typeface="黑体" panose="02010609060101010101" pitchFamily="49" charset="-122"/>
              </a:rPr>
              <a:t>数据库。</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挑战</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并发数高。如火车票售票网站、网上购物。</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如何在多个数据库间进行负载均衡和分片。</a:t>
            </a:r>
            <a:endParaRPr lang="en-US" altLang="zh-CN" sz="1500" dirty="0">
              <a:solidFill>
                <a:srgbClr val="0000FF"/>
              </a:solidFill>
              <a:latin typeface="Times New Roman" panose="02020603050405020304" pitchFamily="18" charset="0"/>
              <a:ea typeface="黑体" panose="02010609060101010101" pitchFamily="49" charset="-122"/>
            </a:endParaRPr>
          </a:p>
        </p:txBody>
      </p:sp>
      <p:sp>
        <p:nvSpPr>
          <p:cNvPr id="6" name="标题 1">
            <a:extLst>
              <a:ext uri="{FF2B5EF4-FFF2-40B4-BE49-F238E27FC236}">
                <a16:creationId xmlns:a16="http://schemas.microsoft.com/office/drawing/2014/main" id="{80B6AFA0-30F9-9D41-AB18-7FDFE159FD5F}"/>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spTree>
    <p:extLst>
      <p:ext uri="{BB962C8B-B14F-4D97-AF65-F5344CB8AC3E}">
        <p14:creationId xmlns:p14="http://schemas.microsoft.com/office/powerpoint/2010/main" val="3743671798"/>
      </p:ext>
    </p:extLst>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9F4DCB9-00B3-B446-B105-11E666291323}"/>
              </a:ext>
            </a:extLst>
          </p:cNvPr>
          <p:cNvSpPr>
            <a:spLocks noGrp="1"/>
          </p:cNvSpPr>
          <p:nvPr>
            <p:ph type="title"/>
          </p:nvPr>
        </p:nvSpPr>
        <p:spPr/>
        <p:txBody>
          <a:bodyPr/>
          <a:lstStyle/>
          <a:p>
            <a:r>
              <a:rPr kumimoji="1" lang="zh-CN" altLang="en-US" dirty="0"/>
              <a:t>葡萄酒的品质分析</a:t>
            </a:r>
          </a:p>
        </p:txBody>
      </p:sp>
      <p:pic>
        <p:nvPicPr>
          <p:cNvPr id="5122" name="Picture 2" descr="酒评家布尔奇2016波尔多期酒报告（下篇）：哪些酒庄酿出了史上最好的酒？ - 知味葡萄酒杂志">
            <a:extLst>
              <a:ext uri="{FF2B5EF4-FFF2-40B4-BE49-F238E27FC236}">
                <a16:creationId xmlns:a16="http://schemas.microsoft.com/office/drawing/2014/main" id="{6B3ACFAD-9A18-DD4D-828E-C3E66DAFE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048" y="643123"/>
            <a:ext cx="2717249" cy="171070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AACEC8A-FEB2-3244-B07D-F1FF9AD24074}"/>
              </a:ext>
            </a:extLst>
          </p:cNvPr>
          <p:cNvSpPr txBox="1"/>
          <p:nvPr/>
        </p:nvSpPr>
        <p:spPr>
          <a:xfrm>
            <a:off x="153144" y="640375"/>
            <a:ext cx="3672408" cy="2985433"/>
          </a:xfrm>
          <a:prstGeom prst="rect">
            <a:avLst/>
          </a:prstGeom>
          <a:noFill/>
        </p:spPr>
        <p:txBody>
          <a:bodyPr wrap="square" rtlCol="0">
            <a:spAutoFit/>
          </a:bodyPr>
          <a:lstStyle/>
          <a:p>
            <a:r>
              <a:rPr kumimoji="1" lang="zh-CN" altLang="en-US" b="1" dirty="0"/>
              <a:t>古老方法：</a:t>
            </a:r>
            <a:endParaRPr kumimoji="1" lang="en-US" altLang="zh-CN" b="1" dirty="0"/>
          </a:p>
          <a:p>
            <a:pPr marL="342900" indent="-342900">
              <a:buFont typeface="Wingdings" pitchFamily="2" charset="2"/>
              <a:buChar char="Ø"/>
            </a:pPr>
            <a:r>
              <a:rPr kumimoji="1" lang="zh-CN" altLang="en-US" sz="2000" dirty="0"/>
              <a:t>品酒师品酒，品砸并吐掉的方法</a:t>
            </a:r>
            <a:endParaRPr kumimoji="1" lang="en-US" altLang="zh-CN" dirty="0"/>
          </a:p>
          <a:p>
            <a:r>
              <a:rPr kumimoji="1" lang="zh-CN" altLang="en-US" b="1" dirty="0"/>
              <a:t>问题</a:t>
            </a:r>
            <a:r>
              <a:rPr kumimoji="1" lang="zh-CN" altLang="en-US" dirty="0"/>
              <a:t>：</a:t>
            </a:r>
            <a:endParaRPr kumimoji="1" lang="en-US" altLang="zh-CN" dirty="0"/>
          </a:p>
          <a:p>
            <a:pPr marL="342900" indent="-342900">
              <a:buFont typeface="Wingdings" pitchFamily="2" charset="2"/>
              <a:buChar char="Ø"/>
            </a:pPr>
            <a:r>
              <a:rPr kumimoji="1" lang="zh-CN" altLang="en-US" sz="2000" dirty="0"/>
              <a:t>法国酒庄太多了，每个就都要品尝成本太高；</a:t>
            </a:r>
            <a:endParaRPr kumimoji="1" lang="en-US" altLang="zh-CN" sz="2000" dirty="0"/>
          </a:p>
          <a:p>
            <a:pPr marL="342900" indent="-342900">
              <a:buFont typeface="Wingdings" pitchFamily="2" charset="2"/>
              <a:buChar char="Ø"/>
            </a:pPr>
            <a:r>
              <a:rPr kumimoji="1" lang="zh-CN" altLang="en-US" sz="2000" dirty="0"/>
              <a:t>时间延迟，至少在桶装</a:t>
            </a:r>
            <a:r>
              <a:rPr kumimoji="1" lang="en-US" altLang="zh-CN" sz="2000" dirty="0"/>
              <a:t>4</a:t>
            </a:r>
            <a:r>
              <a:rPr kumimoji="1" lang="zh-CN" altLang="en-US" sz="2000" dirty="0"/>
              <a:t>个月后才能第一次品尝，这几个月无法品尝葡萄酒 </a:t>
            </a:r>
          </a:p>
        </p:txBody>
      </p:sp>
      <p:sp>
        <p:nvSpPr>
          <p:cNvPr id="6" name="文本框 5">
            <a:extLst>
              <a:ext uri="{FF2B5EF4-FFF2-40B4-BE49-F238E27FC236}">
                <a16:creationId xmlns:a16="http://schemas.microsoft.com/office/drawing/2014/main" id="{6ECDF657-CBED-114E-B6FC-C715F294BB4B}"/>
              </a:ext>
            </a:extLst>
          </p:cNvPr>
          <p:cNvSpPr txBox="1"/>
          <p:nvPr/>
        </p:nvSpPr>
        <p:spPr>
          <a:xfrm>
            <a:off x="147665" y="3507854"/>
            <a:ext cx="3528392" cy="1384995"/>
          </a:xfrm>
          <a:prstGeom prst="rect">
            <a:avLst/>
          </a:prstGeom>
          <a:noFill/>
        </p:spPr>
        <p:txBody>
          <a:bodyPr wrap="square" rtlCol="0">
            <a:spAutoFit/>
          </a:bodyPr>
          <a:lstStyle/>
          <a:p>
            <a:r>
              <a:rPr kumimoji="1" lang="zh-CN" altLang="en-US" b="1" dirty="0"/>
              <a:t>数据分析的方法：</a:t>
            </a:r>
            <a:endParaRPr kumimoji="1" lang="en-US" altLang="zh-CN" b="1" dirty="0"/>
          </a:p>
          <a:p>
            <a:pPr marL="342900" indent="-342900">
              <a:buFont typeface="Wingdings" pitchFamily="2" charset="2"/>
              <a:buChar char="Ø"/>
            </a:pPr>
            <a:r>
              <a:rPr kumimoji="1" lang="zh-CN" altLang="en-US" sz="2000" dirty="0"/>
              <a:t>酒的品质受到气候的影响</a:t>
            </a:r>
            <a:endParaRPr kumimoji="1" lang="en-US" altLang="zh-CN" sz="2000" dirty="0"/>
          </a:p>
          <a:p>
            <a:pPr marL="342900" indent="-342900">
              <a:buFont typeface="Wingdings" pitchFamily="2" charset="2"/>
              <a:buChar char="Ø"/>
            </a:pPr>
            <a:r>
              <a:rPr kumimoji="1" lang="zh-CN" altLang="en-US" sz="2000" dirty="0"/>
              <a:t>干旱且少雨、气温高的年份容易生产上等葡萄酒</a:t>
            </a:r>
          </a:p>
        </p:txBody>
      </p:sp>
      <p:sp>
        <p:nvSpPr>
          <p:cNvPr id="7" name="文本框 6">
            <a:extLst>
              <a:ext uri="{FF2B5EF4-FFF2-40B4-BE49-F238E27FC236}">
                <a16:creationId xmlns:a16="http://schemas.microsoft.com/office/drawing/2014/main" id="{847F452F-3490-164F-9C9A-762C6B9AEC21}"/>
              </a:ext>
            </a:extLst>
          </p:cNvPr>
          <p:cNvSpPr txBox="1"/>
          <p:nvPr/>
        </p:nvSpPr>
        <p:spPr>
          <a:xfrm>
            <a:off x="3789040" y="2783323"/>
            <a:ext cx="3032500" cy="1631216"/>
          </a:xfrm>
          <a:prstGeom prst="rect">
            <a:avLst/>
          </a:prstGeom>
          <a:noFill/>
          <a:ln w="19050">
            <a:solidFill>
              <a:srgbClr val="000000"/>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kumimoji="1" lang="zh-CN" altLang="en-US" sz="2000" dirty="0">
                <a:solidFill>
                  <a:srgbClr val="FF0000"/>
                </a:solidFill>
              </a:rPr>
              <a:t>葡萄酒的品质</a:t>
            </a:r>
            <a:r>
              <a:rPr kumimoji="1" lang="en-US" altLang="zh-CN" sz="2000" dirty="0">
                <a:solidFill>
                  <a:srgbClr val="FF0000"/>
                </a:solidFill>
              </a:rPr>
              <a:t>=12.145+0.00117</a:t>
            </a:r>
            <a:r>
              <a:rPr kumimoji="1" lang="zh-CN" altLang="en-US" sz="2000" dirty="0">
                <a:solidFill>
                  <a:srgbClr val="FF0000"/>
                </a:solidFill>
              </a:rPr>
              <a:t>*冬天降雨量</a:t>
            </a:r>
            <a:r>
              <a:rPr kumimoji="1" lang="en-US" altLang="zh-CN" sz="2000" dirty="0">
                <a:solidFill>
                  <a:srgbClr val="FF0000"/>
                </a:solidFill>
              </a:rPr>
              <a:t>+0.0614</a:t>
            </a:r>
            <a:r>
              <a:rPr kumimoji="1" lang="zh-CN" altLang="en-US" sz="2000" dirty="0">
                <a:solidFill>
                  <a:srgbClr val="FF0000"/>
                </a:solidFill>
              </a:rPr>
              <a:t>*葡萄酒生长期平均气温</a:t>
            </a:r>
            <a:r>
              <a:rPr kumimoji="1" lang="en-US" altLang="zh-CN" sz="2000" dirty="0">
                <a:solidFill>
                  <a:srgbClr val="FF0000"/>
                </a:solidFill>
              </a:rPr>
              <a:t>-0.00386</a:t>
            </a:r>
            <a:r>
              <a:rPr kumimoji="1" lang="zh-CN" altLang="en-US" sz="2000" dirty="0">
                <a:solidFill>
                  <a:srgbClr val="FF0000"/>
                </a:solidFill>
              </a:rPr>
              <a:t>*收获季节降雨量</a:t>
            </a:r>
          </a:p>
        </p:txBody>
      </p:sp>
    </p:spTree>
    <p:extLst>
      <p:ext uri="{BB962C8B-B14F-4D97-AF65-F5344CB8AC3E}">
        <p14:creationId xmlns:p14="http://schemas.microsoft.com/office/powerpoint/2010/main" val="517487761"/>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15" name="Content Placeholder 2"/>
          <p:cNvSpPr txBox="1">
            <a:spLocks/>
          </p:cNvSpPr>
          <p:nvPr/>
        </p:nvSpPr>
        <p:spPr>
          <a:xfrm>
            <a:off x="495736" y="1657350"/>
            <a:ext cx="5917499" cy="30739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数据管理</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数据管理是大数据分析的基础。</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使得大数据“存得下、查得出”，并为大数据的高效分析提供基本数据操作（如连接和聚集）。</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大数据带来的挑战</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应用场景的多样化、数据规模的不断增加，使得传统的关系数据库在很多情况下难以满足要求。</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因此，学术界和工业界提出了</a:t>
            </a:r>
            <a:r>
              <a:rPr lang="en-US" altLang="zh-CN" sz="1500" dirty="0">
                <a:solidFill>
                  <a:srgbClr val="0000FF"/>
                </a:solidFill>
                <a:latin typeface="Times New Roman" panose="02020603050405020304" pitchFamily="18" charset="0"/>
                <a:ea typeface="黑体" panose="02010609060101010101" pitchFamily="49" charset="-122"/>
              </a:rPr>
              <a:t>NoSQL</a:t>
            </a:r>
            <a:r>
              <a:rPr lang="zh-CN" altLang="en-US" sz="1500" dirty="0">
                <a:solidFill>
                  <a:srgbClr val="0000FF"/>
                </a:solidFill>
                <a:latin typeface="Times New Roman" panose="02020603050405020304" pitchFamily="18" charset="0"/>
                <a:ea typeface="黑体" panose="02010609060101010101" pitchFamily="49" charset="-122"/>
              </a:rPr>
              <a:t>和</a:t>
            </a:r>
            <a:r>
              <a:rPr lang="en-US" altLang="zh-CN" sz="1500" dirty="0" err="1">
                <a:solidFill>
                  <a:srgbClr val="0000FF"/>
                </a:solidFill>
                <a:latin typeface="Times New Roman" panose="02020603050405020304" pitchFamily="18" charset="0"/>
                <a:ea typeface="黑体" panose="02010609060101010101" pitchFamily="49" charset="-122"/>
              </a:rPr>
              <a:t>NewSQL</a:t>
            </a:r>
            <a:r>
              <a:rPr lang="zh-CN" altLang="en-US" sz="1500" dirty="0">
                <a:solidFill>
                  <a:srgbClr val="0000FF"/>
                </a:solidFill>
                <a:latin typeface="Times New Roman" panose="02020603050405020304" pitchFamily="18" charset="0"/>
                <a:ea typeface="黑体" panose="02010609060101010101" pitchFamily="49" charset="-122"/>
              </a:rPr>
              <a:t>数据库。</a:t>
            </a:r>
            <a:endParaRPr lang="en-US" altLang="zh-CN" sz="1500" dirty="0">
              <a:latin typeface="Times New Roman" panose="02020603050405020304" pitchFamily="18" charset="0"/>
              <a:ea typeface="黑体" panose="02010609060101010101" pitchFamily="49" charset="-122"/>
            </a:endParaRPr>
          </a:p>
          <a:p>
            <a:pPr lvl="1" algn="just">
              <a:lnSpc>
                <a:spcPct val="125000"/>
              </a:lnSpc>
              <a:spcBef>
                <a:spcPts val="225"/>
              </a:spcBef>
            </a:pPr>
            <a:endParaRPr lang="en-US" altLang="zh-CN" sz="1500" dirty="0">
              <a:latin typeface="Times New Roman" panose="02020603050405020304" pitchFamily="18" charset="0"/>
              <a:ea typeface="黑体" panose="02010609060101010101" pitchFamily="49" charset="-122"/>
            </a:endParaRPr>
          </a:p>
        </p:txBody>
      </p:sp>
      <p:sp>
        <p:nvSpPr>
          <p:cNvPr id="10" name="矩形 9"/>
          <p:cNvSpPr/>
          <p:nvPr/>
        </p:nvSpPr>
        <p:spPr>
          <a:xfrm>
            <a:off x="435914" y="790685"/>
            <a:ext cx="480131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大数据分析涉及的技术：数据管理</a:t>
            </a:r>
          </a:p>
        </p:txBody>
      </p:sp>
      <p:sp>
        <p:nvSpPr>
          <p:cNvPr id="5" name="标题 1">
            <a:extLst>
              <a:ext uri="{FF2B5EF4-FFF2-40B4-BE49-F238E27FC236}">
                <a16:creationId xmlns:a16="http://schemas.microsoft.com/office/drawing/2014/main" id="{87F844CA-8635-4C4C-8765-B1300A2E8BFD}"/>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spTree>
    <p:extLst>
      <p:ext uri="{BB962C8B-B14F-4D97-AF65-F5344CB8AC3E}">
        <p14:creationId xmlns:p14="http://schemas.microsoft.com/office/powerpoint/2010/main" val="1581049556"/>
      </p:ext>
    </p:extLst>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480131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大数据分析涉及的技术：数据管理</a:t>
            </a:r>
          </a:p>
        </p:txBody>
      </p:sp>
      <p:sp>
        <p:nvSpPr>
          <p:cNvPr id="15" name="Content Placeholder 2"/>
          <p:cNvSpPr txBox="1">
            <a:spLocks/>
          </p:cNvSpPr>
          <p:nvPr/>
        </p:nvSpPr>
        <p:spPr>
          <a:xfrm>
            <a:off x="495736" y="1657350"/>
            <a:ext cx="5917499" cy="30739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en-US" altLang="zh-CN" sz="1800" dirty="0">
                <a:latin typeface="Times New Roman" panose="02020603050405020304" pitchFamily="18" charset="0"/>
                <a:ea typeface="黑体" panose="02010609060101010101" pitchFamily="49" charset="-122"/>
              </a:rPr>
              <a:t>NoSQL</a:t>
            </a:r>
          </a:p>
          <a:p>
            <a:pPr lvl="1" algn="just">
              <a:lnSpc>
                <a:spcPct val="125000"/>
              </a:lnSpc>
              <a:spcBef>
                <a:spcPts val="225"/>
              </a:spcBef>
            </a:pPr>
            <a:r>
              <a:rPr lang="en-US" altLang="zh-CN" sz="1500" dirty="0">
                <a:solidFill>
                  <a:srgbClr val="0000FF"/>
                </a:solidFill>
                <a:latin typeface="Times New Roman" panose="02020603050405020304" pitchFamily="18" charset="0"/>
                <a:ea typeface="黑体" panose="02010609060101010101" pitchFamily="49" charset="-122"/>
              </a:rPr>
              <a:t>NoSQL</a:t>
            </a:r>
            <a:r>
              <a:rPr lang="zh-CN" altLang="en-US" sz="1500" dirty="0">
                <a:solidFill>
                  <a:srgbClr val="0000FF"/>
                </a:solidFill>
                <a:latin typeface="Times New Roman" panose="02020603050405020304" pitchFamily="18" charset="0"/>
                <a:ea typeface="黑体" panose="02010609060101010101" pitchFamily="49" charset="-122"/>
              </a:rPr>
              <a:t>是指那些非关系型的、分布式的、不保证遵循</a:t>
            </a:r>
            <a:r>
              <a:rPr lang="en-US" altLang="zh-CN" sz="1500" dirty="0">
                <a:solidFill>
                  <a:srgbClr val="0000FF"/>
                </a:solidFill>
                <a:latin typeface="Times New Roman" panose="02020603050405020304" pitchFamily="18" charset="0"/>
                <a:ea typeface="黑体" panose="02010609060101010101" pitchFamily="49" charset="-122"/>
              </a:rPr>
              <a:t>ACID</a:t>
            </a:r>
            <a:r>
              <a:rPr lang="zh-CN" altLang="en-US" sz="1500" dirty="0">
                <a:solidFill>
                  <a:srgbClr val="0000FF"/>
                </a:solidFill>
                <a:latin typeface="Times New Roman" panose="02020603050405020304" pitchFamily="18" charset="0"/>
                <a:ea typeface="黑体" panose="02010609060101010101" pitchFamily="49" charset="-122"/>
              </a:rPr>
              <a:t>原则的数据存储系统。</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分为</a:t>
            </a:r>
            <a:r>
              <a:rPr lang="en-US" altLang="zh-CN" sz="1500" dirty="0">
                <a:solidFill>
                  <a:srgbClr val="0000FF"/>
                </a:solidFill>
                <a:latin typeface="Times New Roman" panose="02020603050405020304" pitchFamily="18" charset="0"/>
                <a:ea typeface="黑体" panose="02010609060101010101" pitchFamily="49" charset="-122"/>
              </a:rPr>
              <a:t>key-value</a:t>
            </a:r>
            <a:r>
              <a:rPr lang="zh-CN" altLang="en-US" sz="1500" dirty="0">
                <a:solidFill>
                  <a:srgbClr val="0000FF"/>
                </a:solidFill>
                <a:latin typeface="Times New Roman" panose="02020603050405020304" pitchFamily="18" charset="0"/>
                <a:ea typeface="黑体" panose="02010609060101010101" pitchFamily="49" charset="-122"/>
              </a:rPr>
              <a:t>存储、文档数据库和图数据库这</a:t>
            </a:r>
            <a:r>
              <a:rPr lang="en-US" altLang="zh-CN" sz="1500" dirty="0">
                <a:solidFill>
                  <a:srgbClr val="0000FF"/>
                </a:solidFill>
                <a:latin typeface="Times New Roman" panose="02020603050405020304" pitchFamily="18" charset="0"/>
                <a:ea typeface="黑体" panose="02010609060101010101" pitchFamily="49" charset="-122"/>
              </a:rPr>
              <a:t>3</a:t>
            </a:r>
            <a:r>
              <a:rPr lang="zh-CN" altLang="en-US" sz="1500" dirty="0">
                <a:solidFill>
                  <a:srgbClr val="0000FF"/>
                </a:solidFill>
                <a:latin typeface="Times New Roman" panose="02020603050405020304" pitchFamily="18" charset="0"/>
                <a:ea typeface="黑体" panose="02010609060101010101" pitchFamily="49" charset="-122"/>
              </a:rPr>
              <a:t>类。</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en-US" altLang="zh-CN" sz="1800" dirty="0" err="1">
                <a:latin typeface="Times New Roman" panose="02020603050405020304" pitchFamily="18" charset="0"/>
                <a:ea typeface="黑体" panose="02010609060101010101" pitchFamily="49" charset="-122"/>
              </a:rPr>
              <a:t>NewSQL</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en-US" altLang="zh-CN" sz="1500" dirty="0" err="1">
                <a:solidFill>
                  <a:srgbClr val="0000FF"/>
                </a:solidFill>
                <a:latin typeface="Times New Roman" panose="02020603050405020304" pitchFamily="18" charset="0"/>
                <a:ea typeface="黑体" panose="02010609060101010101" pitchFamily="49" charset="-122"/>
              </a:rPr>
              <a:t>NewSQL</a:t>
            </a:r>
            <a:r>
              <a:rPr lang="zh-CN" altLang="en-US" sz="1500" dirty="0">
                <a:solidFill>
                  <a:srgbClr val="0000FF"/>
                </a:solidFill>
                <a:latin typeface="Times New Roman" panose="02020603050405020304" pitchFamily="18" charset="0"/>
                <a:ea typeface="黑体" panose="02010609060101010101" pitchFamily="49" charset="-122"/>
              </a:rPr>
              <a:t>是对各种新的可扩展</a:t>
            </a:r>
            <a:r>
              <a:rPr lang="en-US" altLang="zh-CN" sz="1500" dirty="0">
                <a:solidFill>
                  <a:srgbClr val="0000FF"/>
                </a:solidFill>
                <a:latin typeface="Times New Roman" panose="02020603050405020304" pitchFamily="18" charset="0"/>
                <a:ea typeface="黑体" panose="02010609060101010101" pitchFamily="49" charset="-122"/>
              </a:rPr>
              <a:t>/</a:t>
            </a:r>
            <a:r>
              <a:rPr lang="zh-CN" altLang="en-US" sz="1500" dirty="0">
                <a:solidFill>
                  <a:srgbClr val="0000FF"/>
                </a:solidFill>
                <a:latin typeface="Times New Roman" panose="02020603050405020304" pitchFamily="18" charset="0"/>
                <a:ea typeface="黑体" panose="02010609060101010101" pitchFamily="49" charset="-122"/>
              </a:rPr>
              <a:t>高性能数据库的简称。</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这类数据库不仅具有</a:t>
            </a:r>
            <a:r>
              <a:rPr lang="en-US" altLang="zh-CN" sz="1500" dirty="0">
                <a:solidFill>
                  <a:srgbClr val="0000FF"/>
                </a:solidFill>
                <a:latin typeface="Times New Roman" panose="02020603050405020304" pitchFamily="18" charset="0"/>
                <a:ea typeface="黑体" panose="02010609060101010101" pitchFamily="49" charset="-122"/>
              </a:rPr>
              <a:t>NoSQL</a:t>
            </a:r>
            <a:r>
              <a:rPr lang="zh-CN" altLang="en-US" sz="1500" dirty="0">
                <a:solidFill>
                  <a:srgbClr val="0000FF"/>
                </a:solidFill>
                <a:latin typeface="Times New Roman" panose="02020603050405020304" pitchFamily="18" charset="0"/>
                <a:ea typeface="黑体" panose="02010609060101010101" pitchFamily="49" charset="-122"/>
              </a:rPr>
              <a:t>对海量数据的存储管理能力，还保持了传统数据库支持</a:t>
            </a:r>
            <a:r>
              <a:rPr lang="en-US" altLang="zh-CN" sz="1500" dirty="0">
                <a:solidFill>
                  <a:srgbClr val="0000FF"/>
                </a:solidFill>
                <a:latin typeface="Times New Roman" panose="02020603050405020304" pitchFamily="18" charset="0"/>
                <a:ea typeface="黑体" panose="02010609060101010101" pitchFamily="49" charset="-122"/>
              </a:rPr>
              <a:t>ACID</a:t>
            </a:r>
            <a:r>
              <a:rPr lang="zh-CN" altLang="en-US" sz="1500" dirty="0">
                <a:solidFill>
                  <a:srgbClr val="0000FF"/>
                </a:solidFill>
                <a:latin typeface="Times New Roman" panose="02020603050405020304" pitchFamily="18" charset="0"/>
                <a:ea typeface="黑体" panose="02010609060101010101" pitchFamily="49" charset="-122"/>
              </a:rPr>
              <a:t>和</a:t>
            </a:r>
            <a:r>
              <a:rPr lang="en-US" altLang="zh-CN" sz="1500" dirty="0">
                <a:solidFill>
                  <a:srgbClr val="0000FF"/>
                </a:solidFill>
                <a:latin typeface="Times New Roman" panose="02020603050405020304" pitchFamily="18" charset="0"/>
                <a:ea typeface="黑体" panose="02010609060101010101" pitchFamily="49" charset="-122"/>
              </a:rPr>
              <a:t>SQL</a:t>
            </a:r>
            <a:r>
              <a:rPr lang="zh-CN" altLang="en-US" sz="1500" dirty="0">
                <a:solidFill>
                  <a:srgbClr val="0000FF"/>
                </a:solidFill>
                <a:latin typeface="Times New Roman" panose="02020603050405020304" pitchFamily="18" charset="0"/>
                <a:ea typeface="黑体" panose="02010609060101010101" pitchFamily="49" charset="-122"/>
              </a:rPr>
              <a:t>等特性。</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endParaRPr lang="en-US" altLang="zh-CN" sz="1500" dirty="0">
              <a:latin typeface="Times New Roman" panose="02020603050405020304" pitchFamily="18" charset="0"/>
              <a:ea typeface="黑体" panose="02010609060101010101" pitchFamily="49" charset="-122"/>
            </a:endParaRPr>
          </a:p>
        </p:txBody>
      </p:sp>
      <p:sp>
        <p:nvSpPr>
          <p:cNvPr id="5" name="标题 1">
            <a:extLst>
              <a:ext uri="{FF2B5EF4-FFF2-40B4-BE49-F238E27FC236}">
                <a16:creationId xmlns:a16="http://schemas.microsoft.com/office/drawing/2014/main" id="{EC3F8420-7EEA-3741-8AF1-485163A620F3}"/>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spTree>
    <p:extLst>
      <p:ext uri="{BB962C8B-B14F-4D97-AF65-F5344CB8AC3E}">
        <p14:creationId xmlns:p14="http://schemas.microsoft.com/office/powerpoint/2010/main" val="2467592105"/>
      </p:ext>
    </p:extLst>
  </p:cSld>
  <p:clrMapOvr>
    <a:masterClrMapping/>
  </p:clrMapOvr>
  <p:transition>
    <p:strips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480131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大数据分析涉及的技术：基础架构</a:t>
            </a:r>
          </a:p>
        </p:txBody>
      </p:sp>
      <p:sp>
        <p:nvSpPr>
          <p:cNvPr id="15" name="Content Placeholder 2"/>
          <p:cNvSpPr txBox="1">
            <a:spLocks/>
          </p:cNvSpPr>
          <p:nvPr/>
        </p:nvSpPr>
        <p:spPr>
          <a:xfrm>
            <a:off x="495736" y="1669500"/>
            <a:ext cx="5917499" cy="30739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基础架构</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从底层来看，对大数据进行分析需要高性能的计算架构和存储系统。</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举例</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分布式计算的</a:t>
            </a:r>
            <a:r>
              <a:rPr lang="en-US" altLang="zh-CN" sz="1500" dirty="0" err="1">
                <a:solidFill>
                  <a:srgbClr val="0000FF"/>
                </a:solidFill>
                <a:latin typeface="Times New Roman" panose="02020603050405020304" pitchFamily="18" charset="0"/>
                <a:ea typeface="黑体" panose="02010609060101010101" pitchFamily="49" charset="-122"/>
              </a:rPr>
              <a:t>MapReduce</a:t>
            </a:r>
            <a:r>
              <a:rPr lang="zh-CN" altLang="en-US" sz="1500" dirty="0">
                <a:solidFill>
                  <a:srgbClr val="0000FF"/>
                </a:solidFill>
                <a:latin typeface="Times New Roman" panose="02020603050405020304" pitchFamily="18" charset="0"/>
                <a:ea typeface="黑体" panose="02010609060101010101" pitchFamily="49" charset="-122"/>
              </a:rPr>
              <a:t>框架、</a:t>
            </a:r>
            <a:r>
              <a:rPr lang="en-US" altLang="zh-CN" sz="1500" dirty="0">
                <a:solidFill>
                  <a:srgbClr val="0000FF"/>
                </a:solidFill>
                <a:latin typeface="Times New Roman" panose="02020603050405020304" pitchFamily="18" charset="0"/>
                <a:ea typeface="黑体" panose="02010609060101010101" pitchFamily="49" charset="-122"/>
              </a:rPr>
              <a:t>Spark</a:t>
            </a:r>
            <a:r>
              <a:rPr lang="zh-CN" altLang="en-US" sz="1500" dirty="0">
                <a:solidFill>
                  <a:srgbClr val="0000FF"/>
                </a:solidFill>
                <a:latin typeface="Times New Roman" panose="02020603050405020304" pitchFamily="18" charset="0"/>
                <a:ea typeface="黑体" panose="02010609060101010101" pitchFamily="49" charset="-122"/>
              </a:rPr>
              <a:t>计算框架；</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用于大规模数据协同工作的分布式文件存储系统 </a:t>
            </a:r>
            <a:r>
              <a:rPr lang="en-US" altLang="zh-CN" sz="1500" dirty="0">
                <a:solidFill>
                  <a:srgbClr val="0000FF"/>
                </a:solidFill>
                <a:latin typeface="Times New Roman" panose="02020603050405020304" pitchFamily="18" charset="0"/>
                <a:ea typeface="黑体" panose="02010609060101010101" pitchFamily="49" charset="-122"/>
              </a:rPr>
              <a:t>HDFS</a:t>
            </a:r>
            <a:r>
              <a:rPr lang="zh-CN" altLang="en-US" sz="1500" dirty="0">
                <a:solidFill>
                  <a:srgbClr val="0000FF"/>
                </a:solidFill>
                <a:latin typeface="Times New Roman" panose="02020603050405020304" pitchFamily="18" charset="0"/>
                <a:ea typeface="黑体" panose="02010609060101010101" pitchFamily="49" charset="-122"/>
              </a:rPr>
              <a:t>。</a:t>
            </a:r>
            <a:endParaRPr lang="en-US" altLang="zh-CN" sz="1500" dirty="0">
              <a:solidFill>
                <a:srgbClr val="0000FF"/>
              </a:solidFill>
              <a:latin typeface="Times New Roman" panose="02020603050405020304" pitchFamily="18" charset="0"/>
              <a:ea typeface="黑体" panose="02010609060101010101" pitchFamily="49" charset="-122"/>
            </a:endParaRPr>
          </a:p>
        </p:txBody>
      </p:sp>
      <p:sp>
        <p:nvSpPr>
          <p:cNvPr id="5" name="标题 1">
            <a:extLst>
              <a:ext uri="{FF2B5EF4-FFF2-40B4-BE49-F238E27FC236}">
                <a16:creationId xmlns:a16="http://schemas.microsoft.com/office/drawing/2014/main" id="{DDF5228F-DB50-464E-BF5C-330BEA48B64A}"/>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spTree>
    <p:extLst>
      <p:ext uri="{BB962C8B-B14F-4D97-AF65-F5344CB8AC3E}">
        <p14:creationId xmlns:p14="http://schemas.microsoft.com/office/powerpoint/2010/main" val="2321764921"/>
      </p:ext>
    </p:extLst>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572464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大数据分析涉及的技术：数据理解与提取</a:t>
            </a:r>
          </a:p>
        </p:txBody>
      </p:sp>
      <p:sp>
        <p:nvSpPr>
          <p:cNvPr id="15" name="Content Placeholder 2"/>
          <p:cNvSpPr txBox="1">
            <a:spLocks/>
          </p:cNvSpPr>
          <p:nvPr/>
        </p:nvSpPr>
        <p:spPr>
          <a:xfrm>
            <a:off x="495736" y="1600200"/>
            <a:ext cx="5746049" cy="30739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大数据的多样性</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结构方面：大数据分析需要处理的数据，在很多情况下，并非传统的结构化数据。</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语义方面：同一含义有着多样的表达，同样的表达在不同语境下有着不同的语义。</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数据理解和提取</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自然语言处理：研究人与计算机交互的语言问题的一门学科。</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数据抽取：把非结构化数据中包含的信息进行结构化处理，编程统一的形式。</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endParaRPr lang="en-US" altLang="zh-CN" sz="1500" dirty="0">
              <a:latin typeface="Times New Roman" panose="02020603050405020304" pitchFamily="18" charset="0"/>
              <a:ea typeface="黑体" panose="02010609060101010101" pitchFamily="49" charset="-122"/>
            </a:endParaRPr>
          </a:p>
        </p:txBody>
      </p:sp>
      <p:sp>
        <p:nvSpPr>
          <p:cNvPr id="5" name="标题 1">
            <a:extLst>
              <a:ext uri="{FF2B5EF4-FFF2-40B4-BE49-F238E27FC236}">
                <a16:creationId xmlns:a16="http://schemas.microsoft.com/office/drawing/2014/main" id="{352A78C3-3EF4-A64B-A1BA-A1CD105F293E}"/>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spTree>
    <p:extLst>
      <p:ext uri="{BB962C8B-B14F-4D97-AF65-F5344CB8AC3E}">
        <p14:creationId xmlns:p14="http://schemas.microsoft.com/office/powerpoint/2010/main" val="3089784003"/>
      </p:ext>
    </p:extLst>
  </p:cSld>
  <p:clrMapOvr>
    <a:masterClrMapping/>
  </p:clrMapOvr>
  <p:transition>
    <p:strips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480131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大数据分析涉及的技术：统计分析</a:t>
            </a:r>
          </a:p>
        </p:txBody>
      </p:sp>
      <p:sp>
        <p:nvSpPr>
          <p:cNvPr id="15" name="Content Placeholder 2"/>
          <p:cNvSpPr txBox="1">
            <a:spLocks/>
          </p:cNvSpPr>
          <p:nvPr/>
        </p:nvSpPr>
        <p:spPr>
          <a:xfrm>
            <a:off x="495736" y="1657350"/>
            <a:ext cx="5631749" cy="30739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统计分析</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运用统计方法及与分析对象有关的知识，从定量与定性的结合上进行的研究活动。</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统计分析是在统计设计、统计调查、统计整理的基础上，通过分析从而达到对研究对象更为深刻的认识。</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主要包括</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假设检验、显著性检验、差异分析、相关分析、回归分析、主成分分析、判别分析等。</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endParaRPr lang="en-US" altLang="zh-CN" sz="1500" dirty="0">
              <a:latin typeface="Times New Roman" panose="02020603050405020304" pitchFamily="18" charset="0"/>
              <a:ea typeface="黑体" panose="02010609060101010101" pitchFamily="49" charset="-122"/>
            </a:endParaRPr>
          </a:p>
        </p:txBody>
      </p:sp>
      <p:sp>
        <p:nvSpPr>
          <p:cNvPr id="5" name="标题 1">
            <a:extLst>
              <a:ext uri="{FF2B5EF4-FFF2-40B4-BE49-F238E27FC236}">
                <a16:creationId xmlns:a16="http://schemas.microsoft.com/office/drawing/2014/main" id="{77E728B0-D9E8-2548-857E-1FD143F055D9}"/>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spTree>
    <p:extLst>
      <p:ext uri="{BB962C8B-B14F-4D97-AF65-F5344CB8AC3E}">
        <p14:creationId xmlns:p14="http://schemas.microsoft.com/office/powerpoint/2010/main" val="1333392895"/>
      </p:ext>
    </p:extLst>
  </p:cSld>
  <p:clrMapOvr>
    <a:masterClrMapping/>
  </p:clrMapOvr>
  <p:transition>
    <p:strips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4" y="790685"/>
            <a:ext cx="480131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大数据分析涉及的技术：数据挖掘</a:t>
            </a:r>
          </a:p>
        </p:txBody>
      </p:sp>
      <p:sp>
        <p:nvSpPr>
          <p:cNvPr id="15" name="Content Placeholder 2"/>
          <p:cNvSpPr txBox="1">
            <a:spLocks/>
          </p:cNvSpPr>
          <p:nvPr/>
        </p:nvSpPr>
        <p:spPr>
          <a:xfrm>
            <a:off x="495736" y="1657350"/>
            <a:ext cx="5631749" cy="30739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数据挖掘</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从大量的数据中通过算法搜索隐藏于其中信息的过程。</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包括分类、估计、预测、相关性分组或关联规则挖掘等。</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与统计分析的区别</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数据挖掘一般没有什么预先设定的主题，主要是在现有数据上进行基于各种算法的计算，从而起到预测的效果，实现一些高级别数据分析的需求。</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endParaRPr lang="en-US" altLang="zh-CN" sz="1500" dirty="0">
              <a:latin typeface="Times New Roman" panose="02020603050405020304" pitchFamily="18" charset="0"/>
              <a:ea typeface="黑体" panose="02010609060101010101" pitchFamily="49" charset="-122"/>
            </a:endParaRPr>
          </a:p>
        </p:txBody>
      </p:sp>
      <p:sp>
        <p:nvSpPr>
          <p:cNvPr id="5" name="标题 1">
            <a:extLst>
              <a:ext uri="{FF2B5EF4-FFF2-40B4-BE49-F238E27FC236}">
                <a16:creationId xmlns:a16="http://schemas.microsoft.com/office/drawing/2014/main" id="{27A06D0F-3C3C-E94B-ACEC-E37EB739E232}"/>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spTree>
    <p:extLst>
      <p:ext uri="{BB962C8B-B14F-4D97-AF65-F5344CB8AC3E}">
        <p14:creationId xmlns:p14="http://schemas.microsoft.com/office/powerpoint/2010/main" val="1543201597"/>
      </p:ext>
    </p:extLst>
  </p:cSld>
  <p:clrMapOvr>
    <a:masterClrMapping/>
  </p:clrMapOvr>
  <p:transition>
    <p:strips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3" name="矩形 2"/>
          <p:cNvSpPr/>
          <p:nvPr/>
        </p:nvSpPr>
        <p:spPr>
          <a:xfrm>
            <a:off x="435915" y="790685"/>
            <a:ext cx="5109091"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黑体" panose="02010609060101010101" pitchFamily="49" charset="-122"/>
              </a:rPr>
              <a:t>大数据分析涉及的技术：数据可视化</a:t>
            </a:r>
          </a:p>
        </p:txBody>
      </p:sp>
      <p:sp>
        <p:nvSpPr>
          <p:cNvPr id="15" name="Content Placeholder 2"/>
          <p:cNvSpPr txBox="1">
            <a:spLocks/>
          </p:cNvSpPr>
          <p:nvPr/>
        </p:nvSpPr>
        <p:spPr>
          <a:xfrm>
            <a:off x="495736" y="1657350"/>
            <a:ext cx="5962214" cy="30739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为什么需要数据可视化</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0000FF"/>
                </a:solidFill>
                <a:latin typeface="Times New Roman" panose="02020603050405020304" pitchFamily="18" charset="0"/>
                <a:ea typeface="黑体" panose="02010609060101010101" pitchFamily="49" charset="-122"/>
              </a:rPr>
              <a:t>对于大数据而言，由于其规模、高速和多样性，用户通过直接浏览来了解数据的难度甚高。</a:t>
            </a:r>
            <a:endParaRPr lang="en-US" altLang="zh-CN" sz="15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225"/>
              </a:spcBef>
            </a:pPr>
            <a:r>
              <a:rPr lang="zh-CN" altLang="en-US" sz="1800" dirty="0">
                <a:latin typeface="Times New Roman" panose="02020603050405020304" pitchFamily="18" charset="0"/>
                <a:ea typeface="黑体" panose="02010609060101010101" pitchFamily="49" charset="-122"/>
              </a:rPr>
              <a:t>数据可视化的种类</a:t>
            </a:r>
            <a:endParaRPr lang="en-US" altLang="zh-CN" sz="1800" dirty="0">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FF0000"/>
                </a:solidFill>
                <a:latin typeface="Times New Roman" panose="02020603050405020304" pitchFamily="18" charset="0"/>
                <a:ea typeface="黑体" panose="02010609060101010101" pitchFamily="49" charset="-122"/>
              </a:rPr>
              <a:t>按照原理分类</a:t>
            </a:r>
            <a:r>
              <a:rPr lang="zh-CN" altLang="en-US" sz="1500" dirty="0">
                <a:solidFill>
                  <a:srgbClr val="0000FF"/>
                </a:solidFill>
                <a:latin typeface="Times New Roman" panose="02020603050405020304" pitchFamily="18" charset="0"/>
                <a:ea typeface="黑体" panose="02010609060101010101" pitchFamily="49" charset="-122"/>
              </a:rPr>
              <a:t>：基于几何的技术、面向像素的技术、基于图标的技术、基于层次的技术、基于图像的技术和分布式技术等；</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r>
              <a:rPr lang="zh-CN" altLang="en-US" sz="1500" dirty="0">
                <a:solidFill>
                  <a:srgbClr val="FF0000"/>
                </a:solidFill>
                <a:latin typeface="Times New Roman" panose="02020603050405020304" pitchFamily="18" charset="0"/>
                <a:ea typeface="黑体" panose="02010609060101010101" pitchFamily="49" charset="-122"/>
              </a:rPr>
              <a:t>按照数据类型分类：</a:t>
            </a:r>
            <a:r>
              <a:rPr lang="zh-CN" altLang="en-US" sz="1500" dirty="0">
                <a:solidFill>
                  <a:srgbClr val="0000FF"/>
                </a:solidFill>
                <a:latin typeface="Times New Roman" panose="02020603050405020304" pitchFamily="18" charset="0"/>
                <a:ea typeface="黑体" panose="02010609060101010101" pitchFamily="49" charset="-122"/>
              </a:rPr>
              <a:t>文本可视化、网络（图）可视化、时空数据了实话、多维数据可视化等。</a:t>
            </a:r>
            <a:endParaRPr lang="en-US" altLang="zh-CN" sz="15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225"/>
              </a:spcBef>
            </a:pPr>
            <a:endParaRPr lang="en-US" altLang="zh-CN" sz="1500" dirty="0">
              <a:latin typeface="Times New Roman" panose="02020603050405020304" pitchFamily="18" charset="0"/>
              <a:ea typeface="黑体" panose="02010609060101010101" pitchFamily="49" charset="-122"/>
            </a:endParaRPr>
          </a:p>
        </p:txBody>
      </p:sp>
      <p:sp>
        <p:nvSpPr>
          <p:cNvPr id="5" name="标题 1">
            <a:extLst>
              <a:ext uri="{FF2B5EF4-FFF2-40B4-BE49-F238E27FC236}">
                <a16:creationId xmlns:a16="http://schemas.microsoft.com/office/drawing/2014/main" id="{044098BA-4D2B-054D-8AB3-B5FDC1E8BB94}"/>
              </a:ext>
            </a:extLst>
          </p:cNvPr>
          <p:cNvSpPr>
            <a:spLocks noGrp="1"/>
          </p:cNvSpPr>
          <p:nvPr>
            <p:ph type="title"/>
          </p:nvPr>
        </p:nvSpPr>
        <p:spPr>
          <a:xfrm>
            <a:off x="548680" y="123478"/>
            <a:ext cx="6172200" cy="857250"/>
          </a:xfrm>
        </p:spPr>
        <p:txBody>
          <a:bodyPr/>
          <a:lstStyle/>
          <a:p>
            <a:r>
              <a:rPr lang="zh-CN" altLang="en-US" dirty="0">
                <a:latin typeface="黑体" panose="02010609060101010101" pitchFamily="49" charset="-122"/>
                <a:ea typeface="黑体" panose="02010609060101010101" pitchFamily="49" charset="-122"/>
              </a:rPr>
              <a:t>大数据分析的技术与难点</a:t>
            </a:r>
            <a:endParaRPr kumimoji="1" lang="zh-CN" altLang="en-US" dirty="0"/>
          </a:p>
        </p:txBody>
      </p:sp>
    </p:spTree>
    <p:extLst>
      <p:ext uri="{BB962C8B-B14F-4D97-AF65-F5344CB8AC3E}">
        <p14:creationId xmlns:p14="http://schemas.microsoft.com/office/powerpoint/2010/main" val="1480400702"/>
      </p:ext>
    </p:extLst>
  </p:cSld>
  <p:clrMapOvr>
    <a:masterClrMapping/>
  </p:clrMapOvr>
  <p:transition>
    <p:strips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F5A28-86A0-A24A-9F0B-8A9EA00DD526}"/>
              </a:ext>
            </a:extLst>
          </p:cNvPr>
          <p:cNvSpPr>
            <a:spLocks noGrp="1"/>
          </p:cNvSpPr>
          <p:nvPr>
            <p:ph type="title"/>
          </p:nvPr>
        </p:nvSpPr>
        <p:spPr/>
        <p:txBody>
          <a:bodyPr/>
          <a:lstStyle/>
          <a:p>
            <a:r>
              <a:rPr kumimoji="1" lang="zh-CN" altLang="en-US" dirty="0"/>
              <a:t>大数据安全</a:t>
            </a:r>
          </a:p>
        </p:txBody>
      </p:sp>
      <p:graphicFrame>
        <p:nvGraphicFramePr>
          <p:cNvPr id="4" name="表格 18">
            <a:extLst>
              <a:ext uri="{FF2B5EF4-FFF2-40B4-BE49-F238E27FC236}">
                <a16:creationId xmlns:a16="http://schemas.microsoft.com/office/drawing/2014/main" id="{A2107473-8FC0-D048-9929-A2827911A46A}"/>
              </a:ext>
            </a:extLst>
          </p:cNvPr>
          <p:cNvGraphicFramePr>
            <a:graphicFrameLocks noGrp="1"/>
          </p:cNvGraphicFramePr>
          <p:nvPr>
            <p:custDataLst>
              <p:tags r:id="rId1"/>
            </p:custDataLst>
            <p:extLst>
              <p:ext uri="{D42A27DB-BD31-4B8C-83A1-F6EECF244321}">
                <p14:modId xmlns:p14="http://schemas.microsoft.com/office/powerpoint/2010/main" val="2405798914"/>
              </p:ext>
            </p:extLst>
          </p:nvPr>
        </p:nvGraphicFramePr>
        <p:xfrm>
          <a:off x="0" y="627534"/>
          <a:ext cx="6813378" cy="4654245"/>
        </p:xfrm>
        <a:graphic>
          <a:graphicData uri="http://schemas.openxmlformats.org/drawingml/2006/table">
            <a:tbl>
              <a:tblPr firstRow="1" bandRow="1">
                <a:tableStyleId>{5C22544A-7EE6-4342-B048-85BDC9FD1C3A}</a:tableStyleId>
              </a:tblPr>
              <a:tblGrid>
                <a:gridCol w="1299653">
                  <a:extLst>
                    <a:ext uri="{9D8B030D-6E8A-4147-A177-3AD203B41FA5}">
                      <a16:colId xmlns:a16="http://schemas.microsoft.com/office/drawing/2014/main" val="20000"/>
                    </a:ext>
                  </a:extLst>
                </a:gridCol>
                <a:gridCol w="1812261">
                  <a:extLst>
                    <a:ext uri="{9D8B030D-6E8A-4147-A177-3AD203B41FA5}">
                      <a16:colId xmlns:a16="http://schemas.microsoft.com/office/drawing/2014/main" val="20001"/>
                    </a:ext>
                  </a:extLst>
                </a:gridCol>
                <a:gridCol w="1381004">
                  <a:extLst>
                    <a:ext uri="{9D8B030D-6E8A-4147-A177-3AD203B41FA5}">
                      <a16:colId xmlns:a16="http://schemas.microsoft.com/office/drawing/2014/main" val="20002"/>
                    </a:ext>
                  </a:extLst>
                </a:gridCol>
                <a:gridCol w="1300143">
                  <a:extLst>
                    <a:ext uri="{9D8B030D-6E8A-4147-A177-3AD203B41FA5}">
                      <a16:colId xmlns:a16="http://schemas.microsoft.com/office/drawing/2014/main" val="20003"/>
                    </a:ext>
                  </a:extLst>
                </a:gridCol>
                <a:gridCol w="1020317">
                  <a:extLst>
                    <a:ext uri="{9D8B030D-6E8A-4147-A177-3AD203B41FA5}">
                      <a16:colId xmlns:a16="http://schemas.microsoft.com/office/drawing/2014/main" val="20004"/>
                    </a:ext>
                  </a:extLst>
                </a:gridCol>
              </a:tblGrid>
              <a:tr h="243103">
                <a:tc>
                  <a:txBody>
                    <a:bodyPr/>
                    <a:lstStyle/>
                    <a:p>
                      <a:r>
                        <a:rPr lang="zh-CN" altLang="en-US" sz="1050" dirty="0">
                          <a:solidFill>
                            <a:schemeClr val="tx1"/>
                          </a:solidFill>
                          <a:latin typeface="微软雅黑" charset="0"/>
                          <a:ea typeface="微软雅黑" charset="0"/>
                        </a:rPr>
                        <a:t>安全类型</a:t>
                      </a:r>
                    </a:p>
                  </a:txBody>
                  <a:tcPr/>
                </a:tc>
                <a:tc>
                  <a:txBody>
                    <a:bodyPr/>
                    <a:lstStyle/>
                    <a:p>
                      <a:pPr algn="ctr"/>
                      <a:r>
                        <a:rPr lang="zh-CN" altLang="en-US" sz="1050" dirty="0">
                          <a:solidFill>
                            <a:schemeClr val="tx1"/>
                          </a:solidFill>
                          <a:latin typeface="微软雅黑" charset="0"/>
                          <a:ea typeface="微软雅黑" charset="0"/>
                        </a:rPr>
                        <a:t>相关技术</a:t>
                      </a:r>
                    </a:p>
                  </a:txBody>
                  <a:tcPr anchor="ctr"/>
                </a:tc>
                <a:tc>
                  <a:txBody>
                    <a:bodyPr/>
                    <a:lstStyle/>
                    <a:p>
                      <a:pPr algn="ctr"/>
                      <a:r>
                        <a:rPr lang="zh-CN" altLang="en-US" sz="1050" dirty="0">
                          <a:solidFill>
                            <a:schemeClr val="tx1"/>
                          </a:solidFill>
                          <a:latin typeface="微软雅黑" charset="0"/>
                          <a:ea typeface="微软雅黑" charset="0"/>
                        </a:rPr>
                        <a:t>事前配置与审查</a:t>
                      </a:r>
                    </a:p>
                  </a:txBody>
                  <a:tcPr anchor="ctr"/>
                </a:tc>
                <a:tc>
                  <a:txBody>
                    <a:bodyPr/>
                    <a:lstStyle/>
                    <a:p>
                      <a:pPr algn="ctr"/>
                      <a:r>
                        <a:rPr lang="zh-CN" altLang="en-US" sz="1050" dirty="0">
                          <a:solidFill>
                            <a:schemeClr val="tx1"/>
                          </a:solidFill>
                          <a:latin typeface="微软雅黑" charset="0"/>
                          <a:ea typeface="微软雅黑" charset="0"/>
                        </a:rPr>
                        <a:t>事中控制</a:t>
                      </a:r>
                    </a:p>
                  </a:txBody>
                  <a:tcPr anchor="ctr"/>
                </a:tc>
                <a:tc>
                  <a:txBody>
                    <a:bodyPr/>
                    <a:lstStyle/>
                    <a:p>
                      <a:pPr algn="ctr"/>
                      <a:r>
                        <a:rPr lang="zh-CN" altLang="en-US" sz="1050" dirty="0">
                          <a:solidFill>
                            <a:schemeClr val="tx1"/>
                          </a:solidFill>
                          <a:latin typeface="微软雅黑" charset="0"/>
                          <a:ea typeface="微软雅黑" charset="0"/>
                        </a:rPr>
                        <a:t>事后审计</a:t>
                      </a:r>
                    </a:p>
                  </a:txBody>
                  <a:tcPr anchor="ctr"/>
                </a:tc>
                <a:extLst>
                  <a:ext uri="{0D108BD9-81ED-4DB2-BD59-A6C34878D82A}">
                    <a16:rowId xmlns:a16="http://schemas.microsoft.com/office/drawing/2014/main" val="10000"/>
                  </a:ext>
                </a:extLst>
              </a:tr>
              <a:tr h="552506">
                <a:tc>
                  <a:txBody>
                    <a:bodyPr/>
                    <a:lstStyle/>
                    <a:p>
                      <a:pPr algn="ctr" fontAlgn="ctr"/>
                      <a:r>
                        <a:rPr lang="zh-CN" altLang="en-US" sz="1050" b="1" dirty="0">
                          <a:solidFill>
                            <a:schemeClr val="tx1"/>
                          </a:solidFill>
                          <a:latin typeface="微软雅黑" charset="0"/>
                          <a:ea typeface="微软雅黑" charset="0"/>
                        </a:rPr>
                        <a:t>网络安全</a:t>
                      </a:r>
                    </a:p>
                  </a:txBody>
                  <a:tcPr anchor="ctr"/>
                </a:tc>
                <a:tc>
                  <a:txBody>
                    <a:bodyPr/>
                    <a:lstStyle/>
                    <a:p>
                      <a:pPr algn="ctr"/>
                      <a:r>
                        <a:rPr lang="zh-CN" altLang="en-US" sz="1050" dirty="0">
                          <a:latin typeface="微软雅黑" charset="0"/>
                          <a:ea typeface="微软雅黑" charset="0"/>
                        </a:rPr>
                        <a:t>防火墙</a:t>
                      </a:r>
                      <a:endParaRPr lang="en-US" altLang="zh-CN" sz="1050" dirty="0">
                        <a:latin typeface="微软雅黑" charset="0"/>
                        <a:ea typeface="微软雅黑" charset="0"/>
                      </a:endParaRPr>
                    </a:p>
                    <a:p>
                      <a:pPr algn="ctr"/>
                      <a:r>
                        <a:rPr lang="zh-CN" altLang="en-US" sz="1050" dirty="0">
                          <a:latin typeface="微软雅黑" charset="0"/>
                          <a:ea typeface="微软雅黑" charset="0"/>
                        </a:rPr>
                        <a:t>入侵检测</a:t>
                      </a:r>
                      <a:endParaRPr lang="en-US" altLang="zh-CN" sz="1050" dirty="0">
                        <a:latin typeface="微软雅黑" charset="0"/>
                        <a:ea typeface="微软雅黑" charset="0"/>
                      </a:endParaRPr>
                    </a:p>
                    <a:p>
                      <a:pPr algn="ctr"/>
                      <a:r>
                        <a:rPr lang="zh-CN" altLang="en-US" sz="1050" dirty="0">
                          <a:latin typeface="微软雅黑" charset="0"/>
                          <a:ea typeface="微软雅黑" charset="0"/>
                        </a:rPr>
                        <a:t>安全扫描</a:t>
                      </a:r>
                    </a:p>
                  </a:txBody>
                  <a:tcPr anchor="ctr"/>
                </a:tc>
                <a:tc>
                  <a:txBody>
                    <a:bodyPr/>
                    <a:lstStyle/>
                    <a:p>
                      <a:pPr algn="ctr"/>
                      <a:r>
                        <a:rPr lang="zh-CN" altLang="en-US" sz="1050" dirty="0">
                          <a:latin typeface="微软雅黑" charset="0"/>
                          <a:ea typeface="微软雅黑" charset="0"/>
                        </a:rPr>
                        <a:t>规则配置</a:t>
                      </a:r>
                    </a:p>
                  </a:txBody>
                  <a:tcPr anchor="ctr"/>
                </a:tc>
                <a:tc>
                  <a:txBody>
                    <a:bodyPr/>
                    <a:lstStyle/>
                    <a:p>
                      <a:pPr algn="ctr"/>
                      <a:r>
                        <a:rPr lang="zh-CN" altLang="en-US" sz="1050" dirty="0">
                          <a:latin typeface="微软雅黑" charset="0"/>
                          <a:ea typeface="微软雅黑" charset="0"/>
                        </a:rPr>
                        <a:t>安全防御</a:t>
                      </a:r>
                    </a:p>
                  </a:txBody>
                  <a:tcPr anchor="ctr"/>
                </a:tc>
                <a:tc>
                  <a:txBody>
                    <a:bodyPr/>
                    <a:lstStyle/>
                    <a:p>
                      <a:pPr algn="ctr"/>
                      <a:r>
                        <a:rPr lang="zh-CN" altLang="en-US" sz="1050" dirty="0">
                          <a:latin typeface="微软雅黑" charset="0"/>
                          <a:ea typeface="微软雅黑" charset="0"/>
                        </a:rPr>
                        <a:t>日志审计</a:t>
                      </a:r>
                    </a:p>
                  </a:txBody>
                  <a:tcPr anchor="ctr"/>
                </a:tc>
                <a:extLst>
                  <a:ext uri="{0D108BD9-81ED-4DB2-BD59-A6C34878D82A}">
                    <a16:rowId xmlns:a16="http://schemas.microsoft.com/office/drawing/2014/main" val="10001"/>
                  </a:ext>
                </a:extLst>
              </a:tr>
              <a:tr h="861909">
                <a:tc>
                  <a:txBody>
                    <a:bodyPr/>
                    <a:lstStyle/>
                    <a:p>
                      <a:pPr algn="ctr" fontAlgn="ctr"/>
                      <a:r>
                        <a:rPr lang="zh-CN" altLang="en-US" sz="1050" b="1" dirty="0">
                          <a:solidFill>
                            <a:schemeClr val="tx1"/>
                          </a:solidFill>
                          <a:latin typeface="微软雅黑" charset="0"/>
                          <a:ea typeface="微软雅黑" charset="0"/>
                        </a:rPr>
                        <a:t>系统安全</a:t>
                      </a:r>
                    </a:p>
                  </a:txBody>
                  <a:tcPr anchor="ctr"/>
                </a:tc>
                <a:tc>
                  <a:txBody>
                    <a:bodyPr/>
                    <a:lstStyle/>
                    <a:p>
                      <a:pPr algn="ctr"/>
                      <a:r>
                        <a:rPr lang="zh-CN" altLang="en-US" sz="1050" dirty="0">
                          <a:latin typeface="微软雅黑" charset="0"/>
                          <a:ea typeface="微软雅黑" charset="0"/>
                        </a:rPr>
                        <a:t>系统补丁</a:t>
                      </a:r>
                      <a:endParaRPr lang="en-US" altLang="zh-CN" sz="1050" dirty="0">
                        <a:latin typeface="微软雅黑" charset="0"/>
                        <a:ea typeface="微软雅黑" charset="0"/>
                      </a:endParaRPr>
                    </a:p>
                    <a:p>
                      <a:pPr algn="ctr"/>
                      <a:r>
                        <a:rPr lang="zh-CN" altLang="en-US" sz="1050" dirty="0">
                          <a:latin typeface="微软雅黑" charset="0"/>
                          <a:ea typeface="微软雅黑" charset="0"/>
                        </a:rPr>
                        <a:t>安全加固</a:t>
                      </a:r>
                      <a:endParaRPr lang="en-US" altLang="zh-CN" sz="1050" dirty="0">
                        <a:latin typeface="微软雅黑" charset="0"/>
                        <a:ea typeface="微软雅黑" charset="0"/>
                      </a:endParaRPr>
                    </a:p>
                    <a:p>
                      <a:pPr algn="ctr"/>
                      <a:r>
                        <a:rPr lang="zh-CN" altLang="en-US" sz="1050" dirty="0">
                          <a:latin typeface="微软雅黑" charset="0"/>
                          <a:ea typeface="微软雅黑" charset="0"/>
                        </a:rPr>
                        <a:t>权限管理</a:t>
                      </a:r>
                      <a:endParaRPr lang="en-US" altLang="zh-CN" sz="1050" dirty="0">
                        <a:latin typeface="微软雅黑" charset="0"/>
                        <a:ea typeface="微软雅黑" charset="0"/>
                      </a:endParaRPr>
                    </a:p>
                    <a:p>
                      <a:pPr algn="ctr"/>
                      <a:r>
                        <a:rPr lang="zh-CN" altLang="en-US" sz="1050" dirty="0">
                          <a:latin typeface="微软雅黑" charset="0"/>
                          <a:ea typeface="微软雅黑" charset="0"/>
                        </a:rPr>
                        <a:t>端口管理</a:t>
                      </a:r>
                      <a:endParaRPr lang="en-US" altLang="zh-CN" sz="1050" dirty="0">
                        <a:latin typeface="微软雅黑" charset="0"/>
                        <a:ea typeface="微软雅黑" charset="0"/>
                      </a:endParaRPr>
                    </a:p>
                    <a:p>
                      <a:pPr algn="ctr"/>
                      <a:r>
                        <a:rPr lang="zh-CN" altLang="en-US" sz="1050" dirty="0">
                          <a:latin typeface="微软雅黑" charset="0"/>
                          <a:ea typeface="微软雅黑" charset="0"/>
                        </a:rPr>
                        <a:t>防病毒软件</a:t>
                      </a:r>
                    </a:p>
                  </a:txBody>
                  <a:tcPr anchor="ctr"/>
                </a:tc>
                <a:tc>
                  <a:txBody>
                    <a:bodyPr/>
                    <a:lstStyle/>
                    <a:p>
                      <a:pPr algn="ctr"/>
                      <a:r>
                        <a:rPr lang="zh-CN" altLang="en-US" sz="1050" dirty="0">
                          <a:latin typeface="微软雅黑" charset="0"/>
                          <a:ea typeface="微软雅黑" charset="0"/>
                        </a:rPr>
                        <a:t>系统安全加固</a:t>
                      </a:r>
                    </a:p>
                  </a:txBody>
                  <a:tcPr anchor="ctr"/>
                </a:tc>
                <a:tc>
                  <a:txBody>
                    <a:bodyPr/>
                    <a:lstStyle/>
                    <a:p>
                      <a:pPr algn="ctr"/>
                      <a:r>
                        <a:rPr lang="zh-CN" altLang="en-US" sz="1050" dirty="0">
                          <a:latin typeface="微软雅黑" charset="0"/>
                          <a:ea typeface="微软雅黑" charset="0"/>
                        </a:rPr>
                        <a:t>安全防护</a:t>
                      </a:r>
                    </a:p>
                  </a:txBody>
                  <a:tcPr anchor="ctr"/>
                </a:tc>
                <a:tc>
                  <a:txBody>
                    <a:bodyPr/>
                    <a:lstStyle/>
                    <a:p>
                      <a:pPr algn="ctr"/>
                      <a:r>
                        <a:rPr lang="zh-CN" altLang="en-US" sz="1050" dirty="0">
                          <a:latin typeface="微软雅黑" charset="0"/>
                          <a:ea typeface="微软雅黑" charset="0"/>
                        </a:rPr>
                        <a:t>日志审计</a:t>
                      </a:r>
                    </a:p>
                  </a:txBody>
                  <a:tcPr anchor="ctr"/>
                </a:tc>
                <a:extLst>
                  <a:ext uri="{0D108BD9-81ED-4DB2-BD59-A6C34878D82A}">
                    <a16:rowId xmlns:a16="http://schemas.microsoft.com/office/drawing/2014/main" val="10002"/>
                  </a:ext>
                </a:extLst>
              </a:tr>
              <a:tr h="552506">
                <a:tc>
                  <a:txBody>
                    <a:bodyPr/>
                    <a:lstStyle/>
                    <a:p>
                      <a:pPr algn="ctr" fontAlgn="ctr"/>
                      <a:r>
                        <a:rPr lang="zh-CN" altLang="en-US" sz="1050" b="1" dirty="0">
                          <a:solidFill>
                            <a:schemeClr val="tx1"/>
                          </a:solidFill>
                          <a:latin typeface="微软雅黑" charset="0"/>
                          <a:ea typeface="微软雅黑" charset="0"/>
                        </a:rPr>
                        <a:t>大数据平台安全</a:t>
                      </a:r>
                    </a:p>
                  </a:txBody>
                  <a:tcPr anchor="ctr"/>
                </a:tc>
                <a:tc>
                  <a:txBody>
                    <a:bodyPr/>
                    <a:lstStyle/>
                    <a:p>
                      <a:pPr algn="ctr"/>
                      <a:r>
                        <a:rPr lang="zh-CN" altLang="en-US" sz="1050" dirty="0">
                          <a:latin typeface="微软雅黑" charset="0"/>
                          <a:ea typeface="微软雅黑" charset="0"/>
                        </a:rPr>
                        <a:t>大数据框架软件</a:t>
                      </a:r>
                    </a:p>
                  </a:txBody>
                  <a:tcPr anchor="ctr"/>
                </a:tc>
                <a:tc>
                  <a:txBody>
                    <a:bodyPr/>
                    <a:lstStyle/>
                    <a:p>
                      <a:pPr algn="ctr"/>
                      <a:r>
                        <a:rPr lang="zh-CN" altLang="en-US" sz="1050">
                          <a:latin typeface="微软雅黑" charset="0"/>
                          <a:ea typeface="微软雅黑" charset="0"/>
                        </a:rPr>
                        <a:t>平台软件安装配置</a:t>
                      </a:r>
                    </a:p>
                    <a:p>
                      <a:pPr algn="ctr"/>
                      <a:r>
                        <a:rPr lang="zh-CN" altLang="en-US" sz="1050">
                          <a:latin typeface="微软雅黑" charset="0"/>
                          <a:ea typeface="微软雅黑" charset="0"/>
                        </a:rPr>
                        <a:t>安装补丁</a:t>
                      </a:r>
                    </a:p>
                    <a:p>
                      <a:pPr algn="ctr"/>
                      <a:r>
                        <a:rPr lang="zh-CN" altLang="en-US" sz="1050">
                          <a:latin typeface="微软雅黑" charset="0"/>
                          <a:ea typeface="微软雅黑" charset="0"/>
                        </a:rPr>
                        <a:t>版本升级</a:t>
                      </a:r>
                    </a:p>
                  </a:txBody>
                  <a:tcPr anchor="ctr"/>
                </a:tc>
                <a:tc>
                  <a:txBody>
                    <a:bodyPr/>
                    <a:lstStyle/>
                    <a:p>
                      <a:pPr algn="ctr"/>
                      <a:r>
                        <a:rPr lang="zh-CN" altLang="en-US" sz="1050" dirty="0">
                          <a:latin typeface="微软雅黑" charset="0"/>
                          <a:ea typeface="微软雅黑" charset="0"/>
                        </a:rPr>
                        <a:t>平台运维</a:t>
                      </a:r>
                    </a:p>
                    <a:p>
                      <a:pPr algn="ctr"/>
                      <a:r>
                        <a:rPr lang="zh-CN" altLang="en-US" sz="1050" dirty="0">
                          <a:latin typeface="微软雅黑" charset="0"/>
                          <a:ea typeface="微软雅黑" charset="0"/>
                        </a:rPr>
                        <a:t>安全监测</a:t>
                      </a:r>
                    </a:p>
                  </a:txBody>
                  <a:tcPr anchor="ctr"/>
                </a:tc>
                <a:tc>
                  <a:txBody>
                    <a:bodyPr/>
                    <a:lstStyle/>
                    <a:p>
                      <a:pPr algn="ctr"/>
                      <a:r>
                        <a:rPr lang="zh-CN" altLang="en-US" sz="1050">
                          <a:latin typeface="微软雅黑" charset="0"/>
                          <a:ea typeface="微软雅黑" charset="0"/>
                        </a:rPr>
                        <a:t>日志审计</a:t>
                      </a:r>
                    </a:p>
                  </a:txBody>
                  <a:tcPr anchor="ctr"/>
                </a:tc>
                <a:extLst>
                  <a:ext uri="{0D108BD9-81ED-4DB2-BD59-A6C34878D82A}">
                    <a16:rowId xmlns:a16="http://schemas.microsoft.com/office/drawing/2014/main" val="10003"/>
                  </a:ext>
                </a:extLst>
              </a:tr>
              <a:tr h="552506">
                <a:tc>
                  <a:txBody>
                    <a:bodyPr/>
                    <a:lstStyle/>
                    <a:p>
                      <a:pPr algn="ctr" fontAlgn="ctr"/>
                      <a:r>
                        <a:rPr lang="zh-CN" altLang="en-US" sz="1050" b="1" dirty="0">
                          <a:solidFill>
                            <a:srgbClr val="C00000"/>
                          </a:solidFill>
                          <a:latin typeface="微软雅黑" charset="0"/>
                          <a:ea typeface="微软雅黑" charset="0"/>
                        </a:rPr>
                        <a:t>数据传输安全</a:t>
                      </a:r>
                    </a:p>
                  </a:txBody>
                  <a:tcPr anchor="ctr"/>
                </a:tc>
                <a:tc>
                  <a:txBody>
                    <a:bodyPr/>
                    <a:lstStyle/>
                    <a:p>
                      <a:pPr algn="ctr"/>
                      <a:r>
                        <a:rPr lang="en-US" altLang="zh-CN" sz="1050" dirty="0">
                          <a:latin typeface="微软雅黑" charset="0"/>
                          <a:ea typeface="微软雅黑" charset="0"/>
                          <a:cs typeface="微软雅黑" charset="0"/>
                        </a:rPr>
                        <a:t>RPC</a:t>
                      </a:r>
                      <a:r>
                        <a:rPr lang="zh-CN" altLang="en-US" sz="1050" dirty="0">
                          <a:latin typeface="微软雅黑" charset="0"/>
                          <a:ea typeface="微软雅黑" charset="0"/>
                          <a:cs typeface="微软雅黑" charset="0"/>
                        </a:rPr>
                        <a:t>加密</a:t>
                      </a:r>
                    </a:p>
                    <a:p>
                      <a:pPr algn="ctr"/>
                      <a:r>
                        <a:rPr lang="zh-CN" altLang="en-US" sz="1050" dirty="0">
                          <a:latin typeface="微软雅黑" charset="0"/>
                          <a:ea typeface="微软雅黑" charset="0"/>
                          <a:cs typeface="微软雅黑" charset="0"/>
                        </a:rPr>
                        <a:t>数据块传输加密</a:t>
                      </a:r>
                    </a:p>
                    <a:p>
                      <a:pPr algn="ctr"/>
                      <a:r>
                        <a:rPr lang="en-US" altLang="zh-CN" sz="1050" dirty="0">
                          <a:latin typeface="微软雅黑" charset="0"/>
                          <a:ea typeface="微软雅黑" charset="0"/>
                          <a:cs typeface="微软雅黑" charset="0"/>
                        </a:rPr>
                        <a:t>HTTPS</a:t>
                      </a:r>
                      <a:r>
                        <a:rPr lang="zh-CN" altLang="en-US" sz="1050" dirty="0">
                          <a:latin typeface="微软雅黑" charset="0"/>
                          <a:ea typeface="微软雅黑" charset="0"/>
                          <a:cs typeface="微软雅黑" charset="0"/>
                        </a:rPr>
                        <a:t>加密</a:t>
                      </a:r>
                    </a:p>
                  </a:txBody>
                  <a:tcPr anchor="ctr"/>
                </a:tc>
                <a:tc>
                  <a:txBody>
                    <a:bodyPr/>
                    <a:lstStyle/>
                    <a:p>
                      <a:pPr algn="ctr"/>
                      <a:r>
                        <a:rPr lang="zh-CN" altLang="en-US" sz="1050" dirty="0">
                          <a:latin typeface="微软雅黑" charset="0"/>
                          <a:ea typeface="微软雅黑" charset="0"/>
                        </a:rPr>
                        <a:t>加密算法配置</a:t>
                      </a:r>
                    </a:p>
                  </a:txBody>
                  <a:tcPr anchor="ctr"/>
                </a:tc>
                <a:tc>
                  <a:txBody>
                    <a:bodyPr/>
                    <a:lstStyle/>
                    <a:p>
                      <a:pPr algn="ctr"/>
                      <a:r>
                        <a:rPr lang="zh-CN" altLang="en-US" sz="1050" dirty="0">
                          <a:latin typeface="微软雅黑" charset="0"/>
                          <a:ea typeface="微软雅黑" charset="0"/>
                        </a:rPr>
                        <a:t>传输加密</a:t>
                      </a:r>
                    </a:p>
                  </a:txBody>
                  <a:tcPr anchor="ctr"/>
                </a:tc>
                <a:tc>
                  <a:txBody>
                    <a:bodyPr/>
                    <a:lstStyle/>
                    <a:p>
                      <a:pPr algn="ctr"/>
                      <a:endParaRPr lang="zh-CN" altLang="en-US" sz="1050" dirty="0">
                        <a:latin typeface="微软雅黑" charset="0"/>
                        <a:ea typeface="微软雅黑" charset="0"/>
                      </a:endParaRPr>
                    </a:p>
                  </a:txBody>
                  <a:tcPr anchor="ctr"/>
                </a:tc>
                <a:extLst>
                  <a:ext uri="{0D108BD9-81ED-4DB2-BD59-A6C34878D82A}">
                    <a16:rowId xmlns:a16="http://schemas.microsoft.com/office/drawing/2014/main" val="10004"/>
                  </a:ext>
                </a:extLst>
              </a:tr>
              <a:tr h="493725">
                <a:tc>
                  <a:txBody>
                    <a:bodyPr/>
                    <a:lstStyle/>
                    <a:p>
                      <a:pPr algn="ctr" fontAlgn="ctr">
                        <a:buNone/>
                      </a:pPr>
                      <a:r>
                        <a:rPr lang="zh-CN" altLang="en-US" sz="1050" b="1" dirty="0">
                          <a:solidFill>
                            <a:srgbClr val="C00000"/>
                          </a:solidFill>
                          <a:latin typeface="微软雅黑" charset="0"/>
                          <a:ea typeface="微软雅黑" charset="0"/>
                        </a:rPr>
                        <a:t>数据存储安全</a:t>
                      </a:r>
                    </a:p>
                  </a:txBody>
                  <a:tcPr anchor="ctr"/>
                </a:tc>
                <a:tc>
                  <a:txBody>
                    <a:bodyPr/>
                    <a:lstStyle/>
                    <a:p>
                      <a:pPr algn="ctr">
                        <a:buNone/>
                      </a:pPr>
                      <a:r>
                        <a:rPr lang="zh-CN" altLang="en-US" sz="1050" dirty="0">
                          <a:latin typeface="微软雅黑" charset="0"/>
                          <a:ea typeface="微软雅黑" charset="0"/>
                        </a:rPr>
                        <a:t>透明存储加密</a:t>
                      </a:r>
                    </a:p>
                    <a:p>
                      <a:pPr algn="ctr">
                        <a:buNone/>
                      </a:pPr>
                      <a:r>
                        <a:rPr lang="zh-CN" altLang="en-US" sz="1050" dirty="0">
                          <a:latin typeface="微软雅黑" charset="0"/>
                          <a:ea typeface="微软雅黑" charset="0"/>
                        </a:rPr>
                        <a:t>静态脱敏</a:t>
                      </a:r>
                    </a:p>
                  </a:txBody>
                  <a:tcPr anchor="ctr"/>
                </a:tc>
                <a:tc>
                  <a:txBody>
                    <a:bodyPr/>
                    <a:lstStyle/>
                    <a:p>
                      <a:pPr algn="ctr">
                        <a:buNone/>
                      </a:pPr>
                      <a:r>
                        <a:rPr lang="zh-CN" altLang="en-US" sz="1050" dirty="0">
                          <a:latin typeface="微软雅黑" charset="0"/>
                          <a:ea typeface="微软雅黑" charset="0"/>
                        </a:rPr>
                        <a:t>加密区配置</a:t>
                      </a:r>
                    </a:p>
                    <a:p>
                      <a:pPr algn="ctr">
                        <a:buNone/>
                      </a:pPr>
                      <a:r>
                        <a:rPr lang="zh-CN" altLang="en-US" sz="1050" dirty="0">
                          <a:latin typeface="微软雅黑" charset="0"/>
                          <a:ea typeface="微软雅黑" charset="0"/>
                        </a:rPr>
                        <a:t>敏感数据静态脱敏</a:t>
                      </a:r>
                    </a:p>
                  </a:txBody>
                  <a:tcPr anchor="ctr"/>
                </a:tc>
                <a:tc>
                  <a:txBody>
                    <a:bodyPr/>
                    <a:lstStyle/>
                    <a:p>
                      <a:pPr algn="ctr">
                        <a:buNone/>
                      </a:pPr>
                      <a:r>
                        <a:rPr lang="zh-CN" altLang="en-US" sz="1050" dirty="0">
                          <a:latin typeface="微软雅黑" charset="0"/>
                          <a:ea typeface="微软雅黑" charset="0"/>
                        </a:rPr>
                        <a:t>存储加密</a:t>
                      </a:r>
                    </a:p>
                    <a:p>
                      <a:pPr algn="ctr">
                        <a:buNone/>
                      </a:pPr>
                      <a:r>
                        <a:rPr lang="zh-CN" altLang="en-US" sz="1050" dirty="0">
                          <a:latin typeface="微软雅黑" charset="0"/>
                          <a:ea typeface="微软雅黑" charset="0"/>
                        </a:rPr>
                        <a:t>静态脱敏数据存取</a:t>
                      </a:r>
                    </a:p>
                  </a:txBody>
                  <a:tcPr anchor="ctr"/>
                </a:tc>
                <a:tc>
                  <a:txBody>
                    <a:bodyPr/>
                    <a:lstStyle/>
                    <a:p>
                      <a:pPr algn="ctr">
                        <a:buNone/>
                      </a:pPr>
                      <a:endParaRPr lang="zh-CN" altLang="en-US" sz="1050" dirty="0">
                        <a:latin typeface="微软雅黑" charset="0"/>
                        <a:ea typeface="微软雅黑" charset="0"/>
                      </a:endParaRPr>
                    </a:p>
                  </a:txBody>
                  <a:tcPr anchor="ctr"/>
                </a:tc>
                <a:extLst>
                  <a:ext uri="{0D108BD9-81ED-4DB2-BD59-A6C34878D82A}">
                    <a16:rowId xmlns:a16="http://schemas.microsoft.com/office/drawing/2014/main" val="10005"/>
                  </a:ext>
                </a:extLst>
              </a:tr>
              <a:tr h="861909">
                <a:tc>
                  <a:txBody>
                    <a:bodyPr/>
                    <a:lstStyle/>
                    <a:p>
                      <a:pPr algn="ctr" fontAlgn="ctr">
                        <a:buNone/>
                      </a:pPr>
                      <a:r>
                        <a:rPr lang="zh-CN" altLang="en-US" sz="1050" b="1" dirty="0">
                          <a:solidFill>
                            <a:srgbClr val="C00000"/>
                          </a:solidFill>
                          <a:latin typeface="微软雅黑" charset="0"/>
                          <a:ea typeface="微软雅黑" charset="0"/>
                        </a:rPr>
                        <a:t>数据访问安全</a:t>
                      </a:r>
                    </a:p>
                  </a:txBody>
                  <a:tcPr anchor="ctr"/>
                </a:tc>
                <a:tc>
                  <a:txBody>
                    <a:bodyPr/>
                    <a:lstStyle/>
                    <a:p>
                      <a:pPr algn="ctr">
                        <a:buNone/>
                      </a:pPr>
                      <a:r>
                        <a:rPr lang="zh-CN" altLang="en-US" sz="1050" dirty="0">
                          <a:latin typeface="微软雅黑" charset="0"/>
                          <a:ea typeface="微软雅黑" charset="0"/>
                          <a:cs typeface="微软雅黑" charset="0"/>
                        </a:rPr>
                        <a:t>动态脱敏</a:t>
                      </a:r>
                    </a:p>
                    <a:p>
                      <a:pPr algn="ctr">
                        <a:buNone/>
                      </a:pPr>
                      <a:r>
                        <a:rPr lang="zh-CN" altLang="en-US" sz="1050" dirty="0">
                          <a:latin typeface="微软雅黑" charset="0"/>
                          <a:ea typeface="微软雅黑" charset="0"/>
                          <a:cs typeface="微软雅黑" charset="0"/>
                        </a:rPr>
                        <a:t>账号</a:t>
                      </a:r>
                      <a:r>
                        <a:rPr lang="en-US" altLang="zh-CN" sz="1050" dirty="0">
                          <a:latin typeface="微软雅黑" charset="0"/>
                          <a:ea typeface="微软雅黑" charset="0"/>
                          <a:cs typeface="微软雅黑" charset="0"/>
                        </a:rPr>
                        <a:t>(Account)</a:t>
                      </a:r>
                    </a:p>
                    <a:p>
                      <a:pPr algn="ctr">
                        <a:buNone/>
                      </a:pPr>
                      <a:r>
                        <a:rPr lang="zh-CN" altLang="en-US" sz="1050" dirty="0">
                          <a:latin typeface="微软雅黑" charset="0"/>
                          <a:ea typeface="微软雅黑" charset="0"/>
                          <a:cs typeface="微软雅黑" charset="0"/>
                        </a:rPr>
                        <a:t>认证</a:t>
                      </a:r>
                      <a:r>
                        <a:rPr lang="en-US" altLang="zh-CN" sz="1050" dirty="0">
                          <a:latin typeface="微软雅黑" charset="0"/>
                          <a:ea typeface="微软雅黑" charset="0"/>
                          <a:cs typeface="微软雅黑" charset="0"/>
                        </a:rPr>
                        <a:t>(Authentication)</a:t>
                      </a:r>
                    </a:p>
                    <a:p>
                      <a:pPr algn="ctr">
                        <a:buNone/>
                      </a:pPr>
                      <a:r>
                        <a:rPr lang="zh-CN" altLang="en-US" sz="1050" dirty="0">
                          <a:latin typeface="微软雅黑" charset="0"/>
                          <a:ea typeface="微软雅黑" charset="0"/>
                          <a:cs typeface="微软雅黑" charset="0"/>
                        </a:rPr>
                        <a:t>授权</a:t>
                      </a:r>
                      <a:r>
                        <a:rPr lang="en-US" altLang="zh-CN" sz="1050" dirty="0">
                          <a:latin typeface="微软雅黑" charset="0"/>
                          <a:ea typeface="微软雅黑" charset="0"/>
                          <a:cs typeface="微软雅黑" charset="0"/>
                        </a:rPr>
                        <a:t>(Authorization)</a:t>
                      </a:r>
                    </a:p>
                    <a:p>
                      <a:pPr algn="ctr">
                        <a:buNone/>
                      </a:pPr>
                      <a:r>
                        <a:rPr lang="zh-CN" altLang="en-US" sz="1050" dirty="0">
                          <a:latin typeface="微软雅黑" charset="0"/>
                          <a:ea typeface="微软雅黑" charset="0"/>
                          <a:cs typeface="微软雅黑" charset="0"/>
                        </a:rPr>
                        <a:t>审计</a:t>
                      </a:r>
                      <a:r>
                        <a:rPr lang="en-US" altLang="zh-CN" sz="1050" dirty="0">
                          <a:latin typeface="微软雅黑" charset="0"/>
                          <a:ea typeface="微软雅黑" charset="0"/>
                          <a:cs typeface="微软雅黑" charset="0"/>
                        </a:rPr>
                        <a:t>(Audit)</a:t>
                      </a:r>
                    </a:p>
                  </a:txBody>
                  <a:tcPr anchor="ctr"/>
                </a:tc>
                <a:tc>
                  <a:txBody>
                    <a:bodyPr/>
                    <a:lstStyle/>
                    <a:p>
                      <a:pPr algn="ctr">
                        <a:buNone/>
                      </a:pPr>
                      <a:r>
                        <a:rPr lang="zh-CN" altLang="en-US" sz="1050" dirty="0">
                          <a:latin typeface="微软雅黑" charset="0"/>
                          <a:ea typeface="微软雅黑" charset="0"/>
                        </a:rPr>
                        <a:t>敏感数据识别</a:t>
                      </a:r>
                    </a:p>
                    <a:p>
                      <a:pPr algn="ctr">
                        <a:buNone/>
                      </a:pPr>
                      <a:r>
                        <a:rPr lang="zh-CN" altLang="en-US" sz="1050" dirty="0">
                          <a:latin typeface="微软雅黑" charset="0"/>
                          <a:ea typeface="微软雅黑" charset="0"/>
                        </a:rPr>
                        <a:t>数据分级管理</a:t>
                      </a:r>
                    </a:p>
                    <a:p>
                      <a:pPr algn="ctr">
                        <a:buNone/>
                      </a:pPr>
                      <a:r>
                        <a:rPr lang="zh-CN" altLang="en-US" sz="1050" dirty="0">
                          <a:latin typeface="微软雅黑" charset="0"/>
                          <a:ea typeface="微软雅黑" charset="0"/>
                        </a:rPr>
                        <a:t>账号，认证，授权管理</a:t>
                      </a:r>
                    </a:p>
                  </a:txBody>
                  <a:tcPr anchor="ctr"/>
                </a:tc>
                <a:tc>
                  <a:txBody>
                    <a:bodyPr/>
                    <a:lstStyle/>
                    <a:p>
                      <a:pPr algn="ctr">
                        <a:buNone/>
                      </a:pPr>
                      <a:r>
                        <a:rPr lang="zh-CN" altLang="en-US" sz="1050" dirty="0">
                          <a:latin typeface="微软雅黑" charset="0"/>
                          <a:ea typeface="微软雅黑" charset="0"/>
                        </a:rPr>
                        <a:t>请求拦截</a:t>
                      </a:r>
                    </a:p>
                    <a:p>
                      <a:pPr algn="ctr">
                        <a:buNone/>
                      </a:pPr>
                      <a:r>
                        <a:rPr lang="zh-CN" altLang="en-US" sz="1050" dirty="0">
                          <a:latin typeface="微软雅黑" charset="0"/>
                          <a:ea typeface="微软雅黑" charset="0"/>
                        </a:rPr>
                        <a:t>访问控制</a:t>
                      </a:r>
                    </a:p>
                    <a:p>
                      <a:pPr algn="ctr">
                        <a:buNone/>
                      </a:pPr>
                      <a:r>
                        <a:rPr lang="zh-CN" altLang="en-US" sz="1050" dirty="0">
                          <a:latin typeface="微软雅黑" charset="0"/>
                          <a:ea typeface="微软雅黑" charset="0"/>
                        </a:rPr>
                        <a:t>分级策略执行</a:t>
                      </a:r>
                    </a:p>
                    <a:p>
                      <a:pPr algn="ctr">
                        <a:buNone/>
                      </a:pPr>
                      <a:r>
                        <a:rPr lang="zh-CN" altLang="en-US" sz="1050" dirty="0">
                          <a:latin typeface="微软雅黑" charset="0"/>
                          <a:ea typeface="微软雅黑" charset="0"/>
                        </a:rPr>
                        <a:t>敏感数据动态脱敏</a:t>
                      </a:r>
                    </a:p>
                  </a:txBody>
                  <a:tcPr anchor="ctr"/>
                </a:tc>
                <a:tc>
                  <a:txBody>
                    <a:bodyPr/>
                    <a:lstStyle/>
                    <a:p>
                      <a:pPr algn="ctr">
                        <a:buNone/>
                      </a:pPr>
                      <a:r>
                        <a:rPr lang="zh-CN" altLang="en-US" sz="1050" dirty="0">
                          <a:latin typeface="微软雅黑" charset="0"/>
                          <a:ea typeface="微软雅黑" charset="0"/>
                        </a:rPr>
                        <a:t>审计管理</a:t>
                      </a:r>
                    </a:p>
                  </a:txBody>
                  <a:tcPr anchor="ctr"/>
                </a:tc>
                <a:extLst>
                  <a:ext uri="{0D108BD9-81ED-4DB2-BD59-A6C34878D82A}">
                    <a16:rowId xmlns:a16="http://schemas.microsoft.com/office/drawing/2014/main" val="10006"/>
                  </a:ext>
                </a:extLst>
              </a:tr>
              <a:tr h="397804">
                <a:tc>
                  <a:txBody>
                    <a:bodyPr/>
                    <a:lstStyle/>
                    <a:p>
                      <a:pPr algn="ctr" fontAlgn="ctr"/>
                      <a:r>
                        <a:rPr lang="zh-CN" altLang="en-US" sz="1050" b="1" dirty="0">
                          <a:solidFill>
                            <a:schemeClr val="tx1"/>
                          </a:solidFill>
                          <a:latin typeface="微软雅黑" charset="0"/>
                          <a:ea typeface="微软雅黑" charset="0"/>
                        </a:rPr>
                        <a:t>服务安全</a:t>
                      </a:r>
                    </a:p>
                  </a:txBody>
                  <a:tcPr anchor="ctr"/>
                </a:tc>
                <a:tc>
                  <a:txBody>
                    <a:bodyPr/>
                    <a:lstStyle/>
                    <a:p>
                      <a:pPr algn="ctr"/>
                      <a:r>
                        <a:rPr lang="en-US" altLang="zh-CN" sz="1050" dirty="0">
                          <a:latin typeface="微软雅黑" charset="0"/>
                          <a:ea typeface="微软雅黑" charset="0"/>
                          <a:cs typeface="微软雅黑" charset="0"/>
                        </a:rPr>
                        <a:t>Web</a:t>
                      </a:r>
                      <a:r>
                        <a:rPr lang="zh-CN" altLang="en-US" sz="1050" dirty="0">
                          <a:latin typeface="微软雅黑" charset="0"/>
                          <a:ea typeface="微软雅黑" charset="0"/>
                          <a:cs typeface="微软雅黑" charset="0"/>
                        </a:rPr>
                        <a:t>服务软件</a:t>
                      </a:r>
                    </a:p>
                    <a:p>
                      <a:pPr algn="ctr"/>
                      <a:r>
                        <a:rPr lang="zh-CN" altLang="en-US" sz="1050" dirty="0">
                          <a:latin typeface="微软雅黑" charset="0"/>
                          <a:ea typeface="微软雅黑" charset="0"/>
                          <a:cs typeface="微软雅黑" charset="0"/>
                        </a:rPr>
                        <a:t>水印技术</a:t>
                      </a:r>
                    </a:p>
                  </a:txBody>
                  <a:tcPr anchor="ctr"/>
                </a:tc>
                <a:tc>
                  <a:txBody>
                    <a:bodyPr/>
                    <a:lstStyle/>
                    <a:p>
                      <a:pPr algn="ctr"/>
                      <a:r>
                        <a:rPr lang="zh-CN" altLang="en-US" sz="1050" dirty="0">
                          <a:latin typeface="微软雅黑" charset="0"/>
                          <a:ea typeface="微软雅黑" charset="0"/>
                        </a:rPr>
                        <a:t>漏洞扫描，安装补丁</a:t>
                      </a:r>
                    </a:p>
                  </a:txBody>
                  <a:tcPr anchor="ctr"/>
                </a:tc>
                <a:tc>
                  <a:txBody>
                    <a:bodyPr/>
                    <a:lstStyle/>
                    <a:p>
                      <a:pPr algn="ctr"/>
                      <a:r>
                        <a:rPr lang="en-US" altLang="zh-CN" sz="1050">
                          <a:latin typeface="微软雅黑" charset="0"/>
                          <a:ea typeface="微软雅黑" charset="0"/>
                          <a:cs typeface="微软雅黑" charset="0"/>
                        </a:rPr>
                        <a:t>Web</a:t>
                      </a:r>
                      <a:r>
                        <a:rPr lang="zh-CN" altLang="en-US" sz="1050">
                          <a:latin typeface="微软雅黑" charset="0"/>
                          <a:ea typeface="微软雅黑" charset="0"/>
                          <a:cs typeface="微软雅黑" charset="0"/>
                        </a:rPr>
                        <a:t>服务安全监控</a:t>
                      </a:r>
                    </a:p>
                  </a:txBody>
                  <a:tcPr anchor="ctr"/>
                </a:tc>
                <a:tc>
                  <a:txBody>
                    <a:bodyPr/>
                    <a:lstStyle/>
                    <a:p>
                      <a:pPr algn="ctr"/>
                      <a:r>
                        <a:rPr lang="zh-CN" altLang="en-US" sz="1050" dirty="0">
                          <a:latin typeface="微软雅黑" charset="0"/>
                          <a:ea typeface="微软雅黑" charset="0"/>
                        </a:rPr>
                        <a:t>日志审计</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44513793"/>
      </p:ext>
    </p:extLst>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46FDB-873C-6A4B-924B-CA475243CAB9}"/>
              </a:ext>
            </a:extLst>
          </p:cNvPr>
          <p:cNvSpPr>
            <a:spLocks noGrp="1"/>
          </p:cNvSpPr>
          <p:nvPr>
            <p:ph type="title"/>
          </p:nvPr>
        </p:nvSpPr>
        <p:spPr/>
        <p:txBody>
          <a:bodyPr/>
          <a:lstStyle/>
          <a:p>
            <a:r>
              <a:rPr kumimoji="1" lang="zh-CN" altLang="en-US" dirty="0"/>
              <a:t>大数据安全</a:t>
            </a:r>
          </a:p>
        </p:txBody>
      </p:sp>
      <p:sp>
        <p:nvSpPr>
          <p:cNvPr id="4" name="右箭头 8">
            <a:extLst>
              <a:ext uri="{FF2B5EF4-FFF2-40B4-BE49-F238E27FC236}">
                <a16:creationId xmlns:a16="http://schemas.microsoft.com/office/drawing/2014/main" id="{BDB4C2A9-FADC-9640-AD29-869AC543DC9F}"/>
              </a:ext>
            </a:extLst>
          </p:cNvPr>
          <p:cNvSpPr>
            <a:spLocks noChangeArrowheads="1"/>
          </p:cNvSpPr>
          <p:nvPr/>
        </p:nvSpPr>
        <p:spPr bwMode="auto">
          <a:xfrm>
            <a:off x="3488695" y="2301478"/>
            <a:ext cx="432197" cy="486965"/>
          </a:xfrm>
          <a:prstGeom prst="rightArrow">
            <a:avLst>
              <a:gd name="adj1" fmla="val 50000"/>
              <a:gd name="adj2" fmla="val 50000"/>
            </a:avLst>
          </a:prstGeom>
          <a:solidFill>
            <a:srgbClr val="00B0F0"/>
          </a:solidFill>
          <a:ln w="9525" algn="ctr">
            <a:solidFill>
              <a:schemeClr val="tx1"/>
            </a:solidFill>
            <a:round/>
          </a:ln>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endParaRPr lang="zh-CN" altLang="en-US" sz="1800" i="1"/>
          </a:p>
        </p:txBody>
      </p:sp>
      <p:sp>
        <p:nvSpPr>
          <p:cNvPr id="5" name="矩形 10">
            <a:extLst>
              <a:ext uri="{FF2B5EF4-FFF2-40B4-BE49-F238E27FC236}">
                <a16:creationId xmlns:a16="http://schemas.microsoft.com/office/drawing/2014/main" id="{7D203EB6-B68A-B946-9780-BBAAA46CD964}"/>
              </a:ext>
            </a:extLst>
          </p:cNvPr>
          <p:cNvSpPr>
            <a:spLocks noChangeArrowheads="1"/>
          </p:cNvSpPr>
          <p:nvPr/>
        </p:nvSpPr>
        <p:spPr bwMode="auto">
          <a:xfrm>
            <a:off x="356161" y="1600199"/>
            <a:ext cx="336536" cy="2657253"/>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1800" b="1"/>
              <a:t>各种各样的安全问题</a:t>
            </a:r>
          </a:p>
        </p:txBody>
      </p:sp>
      <p:sp>
        <p:nvSpPr>
          <p:cNvPr id="6" name="圆角矩形 5">
            <a:extLst>
              <a:ext uri="{FF2B5EF4-FFF2-40B4-BE49-F238E27FC236}">
                <a16:creationId xmlns:a16="http://schemas.microsoft.com/office/drawing/2014/main" id="{AD8D9DC6-FAF3-D74E-9DA2-C9707D95C994}"/>
              </a:ext>
            </a:extLst>
          </p:cNvPr>
          <p:cNvSpPr/>
          <p:nvPr/>
        </p:nvSpPr>
        <p:spPr bwMode="auto">
          <a:xfrm>
            <a:off x="950283" y="1006078"/>
            <a:ext cx="2538413" cy="1512094"/>
          </a:xfrm>
          <a:prstGeom prst="round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i="1">
              <a:latin typeface="Arial" panose="020B0604020202090204" pitchFamily="34" charset="0"/>
            </a:endParaRPr>
          </a:p>
        </p:txBody>
      </p:sp>
      <p:sp>
        <p:nvSpPr>
          <p:cNvPr id="7" name="圆角矩形 12">
            <a:extLst>
              <a:ext uri="{FF2B5EF4-FFF2-40B4-BE49-F238E27FC236}">
                <a16:creationId xmlns:a16="http://schemas.microsoft.com/office/drawing/2014/main" id="{317328B8-C7D2-CC4C-86C1-9E5B45A50B6D}"/>
              </a:ext>
            </a:extLst>
          </p:cNvPr>
          <p:cNvSpPr>
            <a:spLocks noChangeArrowheads="1"/>
          </p:cNvSpPr>
          <p:nvPr/>
        </p:nvSpPr>
        <p:spPr bwMode="auto">
          <a:xfrm>
            <a:off x="1003861" y="2625328"/>
            <a:ext cx="2484835" cy="1620440"/>
          </a:xfrm>
          <a:prstGeom prst="roundRect">
            <a:avLst>
              <a:gd name="adj" fmla="val 16667"/>
            </a:avLst>
          </a:prstGeom>
          <a:solidFill>
            <a:srgbClr val="FFC000"/>
          </a:solidFill>
          <a:ln w="9525" algn="ctr">
            <a:solidFill>
              <a:schemeClr val="tx1"/>
            </a:solidFill>
            <a:round/>
          </a:ln>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endParaRPr lang="zh-CN" altLang="en-US" sz="1800" i="1"/>
          </a:p>
        </p:txBody>
      </p:sp>
      <p:sp>
        <p:nvSpPr>
          <p:cNvPr id="8" name="TextBox 5">
            <a:extLst>
              <a:ext uri="{FF2B5EF4-FFF2-40B4-BE49-F238E27FC236}">
                <a16:creationId xmlns:a16="http://schemas.microsoft.com/office/drawing/2014/main" id="{9FF9EFD5-D018-AC47-BEBC-A51E8C3B6428}"/>
              </a:ext>
            </a:extLst>
          </p:cNvPr>
          <p:cNvSpPr txBox="1">
            <a:spLocks noChangeArrowheads="1"/>
          </p:cNvSpPr>
          <p:nvPr/>
        </p:nvSpPr>
        <p:spPr bwMode="auto">
          <a:xfrm>
            <a:off x="4028048" y="1545430"/>
            <a:ext cx="2591991" cy="208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ts val="450"/>
              </a:spcBef>
              <a:spcAft>
                <a:spcPts val="450"/>
              </a:spcAft>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rPr>
              <a:t>构建数据容灾、备份中心</a:t>
            </a:r>
            <a:endParaRPr lang="en-US" altLang="zh-CN" sz="1200">
              <a:latin typeface="微软雅黑" panose="020B0503020204020204" pitchFamily="34" charset="-122"/>
              <a:ea typeface="微软雅黑" panose="020B0503020204020204" pitchFamily="34" charset="-122"/>
            </a:endParaRPr>
          </a:p>
          <a:p>
            <a:pPr eaLnBrk="1" hangingPunct="1">
              <a:spcBef>
                <a:spcPts val="450"/>
              </a:spcBef>
              <a:spcAft>
                <a:spcPts val="450"/>
              </a:spcAft>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rPr>
              <a:t>安全多级的访问接入管控</a:t>
            </a:r>
            <a:endParaRPr lang="en-US" altLang="zh-CN" sz="1200">
              <a:latin typeface="微软雅黑" panose="020B0503020204020204" pitchFamily="34" charset="-122"/>
              <a:ea typeface="微软雅黑" panose="020B0503020204020204" pitchFamily="34" charset="-122"/>
            </a:endParaRPr>
          </a:p>
          <a:p>
            <a:pPr eaLnBrk="1" hangingPunct="1">
              <a:spcBef>
                <a:spcPts val="450"/>
              </a:spcBef>
              <a:spcAft>
                <a:spcPts val="450"/>
              </a:spcAft>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rPr>
              <a:t>对数据传输和存储加密、对来源鉴别</a:t>
            </a:r>
            <a:endParaRPr lang="en-US" altLang="zh-CN" sz="1200">
              <a:latin typeface="微软雅黑" panose="020B0503020204020204" pitchFamily="34" charset="-122"/>
              <a:ea typeface="微软雅黑" panose="020B0503020204020204" pitchFamily="34" charset="-122"/>
            </a:endParaRPr>
          </a:p>
          <a:p>
            <a:pPr eaLnBrk="1" hangingPunct="1">
              <a:spcBef>
                <a:spcPts val="450"/>
              </a:spcBef>
              <a:spcAft>
                <a:spcPts val="450"/>
              </a:spcAft>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rPr>
              <a:t>设定数据寿命、存储期限；设置数据使用授权。</a:t>
            </a:r>
            <a:endParaRPr lang="en-US" altLang="zh-CN" sz="1200">
              <a:latin typeface="微软雅黑" panose="020B0503020204020204" pitchFamily="34" charset="-122"/>
              <a:ea typeface="微软雅黑" panose="020B0503020204020204" pitchFamily="34" charset="-122"/>
            </a:endParaRPr>
          </a:p>
          <a:p>
            <a:pPr eaLnBrk="1" hangingPunct="1">
              <a:spcBef>
                <a:spcPts val="450"/>
              </a:spcBef>
              <a:spcAft>
                <a:spcPts val="450"/>
              </a:spcAft>
              <a:buFont typeface="Wingdings" panose="05000000000000000000" pitchFamily="2" charset="2"/>
              <a:buChar char="l"/>
            </a:pPr>
            <a:r>
              <a:rPr lang="zh-CN" altLang="en-US" sz="1200">
                <a:latin typeface="微软雅黑" panose="020B0503020204020204" pitchFamily="34" charset="-122"/>
                <a:ea typeface="微软雅黑" panose="020B0503020204020204" pitchFamily="34" charset="-122"/>
              </a:rPr>
              <a:t>除了技术手段，还要建立法律和监管制度。</a:t>
            </a:r>
            <a:endParaRPr lang="en-US" altLang="zh-CN" sz="1200">
              <a:latin typeface="微软雅黑" panose="020B0503020204020204" pitchFamily="34" charset="-122"/>
              <a:ea typeface="微软雅黑" panose="020B0503020204020204" pitchFamily="34" charset="-122"/>
            </a:endParaRPr>
          </a:p>
        </p:txBody>
      </p:sp>
      <p:sp>
        <p:nvSpPr>
          <p:cNvPr id="9" name="TextBox 5">
            <a:extLst>
              <a:ext uri="{FF2B5EF4-FFF2-40B4-BE49-F238E27FC236}">
                <a16:creationId xmlns:a16="http://schemas.microsoft.com/office/drawing/2014/main" id="{3E00672C-7338-C741-8FD9-E8E1810F46CE}"/>
              </a:ext>
            </a:extLst>
          </p:cNvPr>
          <p:cNvSpPr txBox="1">
            <a:spLocks noChangeArrowheads="1"/>
          </p:cNvSpPr>
          <p:nvPr/>
        </p:nvSpPr>
        <p:spPr bwMode="auto">
          <a:xfrm>
            <a:off x="1057439" y="1147762"/>
            <a:ext cx="2376488" cy="119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Aft>
                <a:spcPts val="450"/>
              </a:spcAft>
              <a:buFont typeface="Wingdings" panose="05000000000000000000" pitchFamily="2" charset="2"/>
              <a:buChar char="l"/>
            </a:pPr>
            <a:r>
              <a:rPr lang="zh-CN" altLang="en-US" sz="1050">
                <a:latin typeface="微软雅黑" panose="020B0503020204020204" pitchFamily="34" charset="-122"/>
                <a:ea typeface="微软雅黑" panose="020B0503020204020204" pitchFamily="34" charset="-122"/>
              </a:rPr>
              <a:t>网络安全：黑客具、木马程序、恶意接入</a:t>
            </a:r>
            <a:endParaRPr lang="en-US" altLang="zh-CN" sz="1050">
              <a:latin typeface="微软雅黑" panose="020B0503020204020204" pitchFamily="34" charset="-122"/>
              <a:ea typeface="微软雅黑" panose="020B0503020204020204" pitchFamily="34" charset="-122"/>
            </a:endParaRPr>
          </a:p>
          <a:p>
            <a:pPr eaLnBrk="1" hangingPunct="1">
              <a:spcAft>
                <a:spcPts val="450"/>
              </a:spcAft>
              <a:buFont typeface="Wingdings" panose="05000000000000000000" pitchFamily="2" charset="2"/>
              <a:buChar char="l"/>
            </a:pPr>
            <a:r>
              <a:rPr lang="zh-CN" altLang="en-US" sz="1050">
                <a:latin typeface="微软雅黑" panose="020B0503020204020204" pitchFamily="34" charset="-122"/>
                <a:ea typeface="微软雅黑" panose="020B0503020204020204" pitchFamily="34" charset="-122"/>
              </a:rPr>
              <a:t>数据安全：数据访问权限不当、来源不明、数据无备份。</a:t>
            </a:r>
            <a:endParaRPr lang="en-US" altLang="zh-CN" sz="1050">
              <a:latin typeface="微软雅黑" panose="020B0503020204020204" pitchFamily="34" charset="-122"/>
              <a:ea typeface="微软雅黑" panose="020B0503020204020204" pitchFamily="34" charset="-122"/>
            </a:endParaRPr>
          </a:p>
          <a:p>
            <a:pPr eaLnBrk="1" hangingPunct="1">
              <a:spcAft>
                <a:spcPts val="450"/>
              </a:spcAft>
              <a:buFont typeface="Wingdings" panose="05000000000000000000" pitchFamily="2" charset="2"/>
              <a:buChar char="l"/>
            </a:pPr>
            <a:r>
              <a:rPr lang="zh-CN" altLang="en-US" sz="1050">
                <a:latin typeface="微软雅黑" panose="020B0503020204020204" pitchFamily="34" charset="-122"/>
                <a:ea typeface="微软雅黑" panose="020B0503020204020204" pitchFamily="34" charset="-122"/>
              </a:rPr>
              <a:t>系统安全：设备故障、服务中断、程序漏洞</a:t>
            </a:r>
          </a:p>
        </p:txBody>
      </p:sp>
      <p:sp>
        <p:nvSpPr>
          <p:cNvPr id="10" name="TextBox 5">
            <a:extLst>
              <a:ext uri="{FF2B5EF4-FFF2-40B4-BE49-F238E27FC236}">
                <a16:creationId xmlns:a16="http://schemas.microsoft.com/office/drawing/2014/main" id="{93CD5CC2-DBAD-124C-97D0-99A046352BF2}"/>
              </a:ext>
            </a:extLst>
          </p:cNvPr>
          <p:cNvSpPr txBox="1">
            <a:spLocks noChangeArrowheads="1"/>
          </p:cNvSpPr>
          <p:nvPr/>
        </p:nvSpPr>
        <p:spPr bwMode="auto">
          <a:xfrm>
            <a:off x="1057440" y="2680097"/>
            <a:ext cx="2269331" cy="157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Aft>
                <a:spcPts val="450"/>
              </a:spcAft>
            </a:pPr>
            <a:r>
              <a:rPr lang="zh-CN" altLang="en-US" sz="1050" dirty="0">
                <a:latin typeface="微软雅黑" panose="020B0503020204020204" pitchFamily="34" charset="-122"/>
                <a:ea typeface="微软雅黑" panose="020B0503020204020204" pitchFamily="34" charset="-122"/>
              </a:rPr>
              <a:t>隐私安全：</a:t>
            </a:r>
            <a:endParaRPr lang="en-US" altLang="zh-CN" sz="1050" dirty="0">
              <a:latin typeface="微软雅黑" panose="020B0503020204020204" pitchFamily="34" charset="-122"/>
              <a:ea typeface="微软雅黑" panose="020B0503020204020204" pitchFamily="34" charset="-122"/>
            </a:endParaRPr>
          </a:p>
          <a:p>
            <a:pPr eaLnBrk="1" hangingPunct="1">
              <a:spcAft>
                <a:spcPts val="450"/>
              </a:spcAft>
              <a:buFont typeface="Wingdings" panose="05000000000000000000" pitchFamily="2" charset="2"/>
              <a:buChar char="l"/>
            </a:pPr>
            <a:r>
              <a:rPr lang="zh-CN" altLang="en-US" sz="1050" dirty="0">
                <a:latin typeface="微软雅黑" panose="020B0503020204020204" pitchFamily="34" charset="-122"/>
                <a:ea typeface="微软雅黑" panose="020B0503020204020204" pitchFamily="34" charset="-122"/>
              </a:rPr>
              <a:t>美国一位</a:t>
            </a:r>
            <a:r>
              <a:rPr lang="en-US" altLang="zh-CN" sz="1050" dirty="0">
                <a:latin typeface="微软雅黑" panose="020B0503020204020204" pitchFamily="34" charset="-122"/>
                <a:ea typeface="微软雅黑" panose="020B0503020204020204" pitchFamily="34" charset="-122"/>
              </a:rPr>
              <a:t>16</a:t>
            </a:r>
            <a:r>
              <a:rPr lang="zh-CN" altLang="en-US" sz="1050" dirty="0">
                <a:latin typeface="微软雅黑" panose="020B0503020204020204" pitchFamily="34" charset="-122"/>
                <a:ea typeface="微软雅黑" panose="020B0503020204020204" pitchFamily="34" charset="-122"/>
              </a:rPr>
              <a:t>岁的女孩收到了超市发送的怀孕用户促销券</a:t>
            </a:r>
            <a:endParaRPr lang="en-US" altLang="zh-CN" sz="1050" dirty="0">
              <a:latin typeface="微软雅黑" panose="020B0503020204020204" pitchFamily="34" charset="-122"/>
              <a:ea typeface="微软雅黑" panose="020B0503020204020204" pitchFamily="34" charset="-122"/>
            </a:endParaRPr>
          </a:p>
          <a:p>
            <a:pPr eaLnBrk="1" hangingPunct="1">
              <a:spcAft>
                <a:spcPts val="450"/>
              </a:spcAft>
              <a:buFont typeface="Wingdings" panose="05000000000000000000" pitchFamily="2" charset="2"/>
              <a:buChar char="l"/>
            </a:pPr>
            <a:r>
              <a:rPr lang="en-US" altLang="zh-CN" sz="1050" dirty="0">
                <a:latin typeface="微软雅黑" panose="020B0503020204020204" pitchFamily="34" charset="-122"/>
                <a:ea typeface="微软雅黑" panose="020B0503020204020204" pitchFamily="34" charset="-122"/>
              </a:rPr>
              <a:t>3.15</a:t>
            </a:r>
            <a:r>
              <a:rPr lang="zh-CN" altLang="en-US" sz="1050" dirty="0">
                <a:latin typeface="微软雅黑" panose="020B0503020204020204" pitchFamily="34" charset="-122"/>
                <a:ea typeface="微软雅黑" panose="020B0503020204020204" pitchFamily="34" charset="-122"/>
              </a:rPr>
              <a:t>曝光手机软件有意或者恶意获取用户通讯录、地理位置、浏览器偷窥用户</a:t>
            </a:r>
            <a:r>
              <a:rPr lang="en-US" altLang="zh-CN" sz="1050" dirty="0">
                <a:latin typeface="微软雅黑" panose="020B0503020204020204" pitchFamily="34" charset="-122"/>
                <a:ea typeface="微软雅黑" panose="020B0503020204020204" pitchFamily="34" charset="-122"/>
              </a:rPr>
              <a:t>Cookie</a:t>
            </a:r>
            <a:r>
              <a:rPr lang="zh-CN" altLang="en-US" sz="1050" dirty="0">
                <a:latin typeface="微软雅黑" panose="020B0503020204020204" pitchFamily="34" charset="-122"/>
                <a:ea typeface="微软雅黑" panose="020B0503020204020204" pitchFamily="34" charset="-122"/>
              </a:rPr>
              <a:t>文件</a:t>
            </a:r>
            <a:endParaRPr lang="en-US" altLang="zh-CN" sz="1050" dirty="0">
              <a:latin typeface="微软雅黑" panose="020B0503020204020204" pitchFamily="34" charset="-122"/>
              <a:ea typeface="微软雅黑" panose="020B0503020204020204" pitchFamily="34" charset="-122"/>
            </a:endParaRPr>
          </a:p>
          <a:p>
            <a:pPr eaLnBrk="1" hangingPunct="1">
              <a:spcAft>
                <a:spcPts val="450"/>
              </a:spcAft>
              <a:buFont typeface="Wingdings" panose="05000000000000000000" pitchFamily="2" charset="2"/>
              <a:buChar char="l"/>
            </a:pPr>
            <a:r>
              <a:rPr lang="zh-CN" altLang="en-US" sz="1050" dirty="0">
                <a:latin typeface="微软雅黑" panose="020B0503020204020204" pitchFamily="34" charset="-122"/>
                <a:ea typeface="微软雅黑" panose="020B0503020204020204" pitchFamily="34" charset="-122"/>
              </a:rPr>
              <a:t>快递行业泄露客户的家庭住址、电话</a:t>
            </a:r>
          </a:p>
        </p:txBody>
      </p:sp>
      <p:sp>
        <p:nvSpPr>
          <p:cNvPr id="11" name="矩形 13">
            <a:extLst>
              <a:ext uri="{FF2B5EF4-FFF2-40B4-BE49-F238E27FC236}">
                <a16:creationId xmlns:a16="http://schemas.microsoft.com/office/drawing/2014/main" id="{3CEB7FBA-3B71-4948-8E8C-C8170275AE1D}"/>
              </a:ext>
            </a:extLst>
          </p:cNvPr>
          <p:cNvSpPr>
            <a:spLocks noChangeArrowheads="1"/>
          </p:cNvSpPr>
          <p:nvPr/>
        </p:nvSpPr>
        <p:spPr bwMode="auto">
          <a:xfrm>
            <a:off x="3974471" y="1491853"/>
            <a:ext cx="2753915" cy="2159794"/>
          </a:xfrm>
          <a:prstGeom prst="rect">
            <a:avLst/>
          </a:prstGeom>
          <a:noFill/>
          <a:ln w="9525" algn="ctr">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endParaRPr lang="zh-CN" altLang="en-US" sz="1500"/>
          </a:p>
        </p:txBody>
      </p:sp>
    </p:spTree>
    <p:extLst>
      <p:ext uri="{BB962C8B-B14F-4D97-AF65-F5344CB8AC3E}">
        <p14:creationId xmlns:p14="http://schemas.microsoft.com/office/powerpoint/2010/main" val="993151907"/>
      </p:ext>
    </p:extLst>
  </p:cSld>
  <p:clrMapOvr>
    <a:masterClrMapping/>
  </p:clrMapOvr>
  <p:transition>
    <p:strips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81974-CD3F-494D-9119-32F24C0CC44E}"/>
              </a:ext>
            </a:extLst>
          </p:cNvPr>
          <p:cNvSpPr>
            <a:spLocks noGrp="1"/>
          </p:cNvSpPr>
          <p:nvPr>
            <p:ph type="title"/>
          </p:nvPr>
        </p:nvSpPr>
        <p:spPr/>
        <p:txBody>
          <a:bodyPr/>
          <a:lstStyle/>
          <a:p>
            <a:r>
              <a:rPr kumimoji="1" lang="zh-CN" altLang="en-US" dirty="0"/>
              <a:t>大数据的价值体现</a:t>
            </a:r>
          </a:p>
        </p:txBody>
      </p:sp>
      <p:sp>
        <p:nvSpPr>
          <p:cNvPr id="4" name="矩形 1">
            <a:extLst>
              <a:ext uri="{FF2B5EF4-FFF2-40B4-BE49-F238E27FC236}">
                <a16:creationId xmlns:a16="http://schemas.microsoft.com/office/drawing/2014/main" id="{DF169711-1063-AC40-97C5-8102F48ECFE7}"/>
              </a:ext>
            </a:extLst>
          </p:cNvPr>
          <p:cNvSpPr>
            <a:spLocks noChangeArrowheads="1"/>
          </p:cNvSpPr>
          <p:nvPr/>
        </p:nvSpPr>
        <p:spPr bwMode="auto">
          <a:xfrm>
            <a:off x="1124744" y="4299942"/>
            <a:ext cx="4374356"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lnSpc>
                <a:spcPct val="150000"/>
              </a:lnSpc>
            </a:pPr>
            <a:r>
              <a:rPr lang="zh-CN" altLang="en-US" sz="1200" b="1">
                <a:solidFill>
                  <a:srgbClr val="FF0000"/>
                </a:solidFill>
                <a:latin typeface="微软雅黑" panose="020B0503020204020204" pitchFamily="34" charset="-122"/>
                <a:ea typeface="微软雅黑" panose="020B0503020204020204" pitchFamily="34" charset="-122"/>
              </a:rPr>
              <a:t>数据</a:t>
            </a:r>
            <a:r>
              <a:rPr lang="en-US" altLang="zh-CN" sz="1200" b="1">
                <a:solidFill>
                  <a:srgbClr val="FF0000"/>
                </a:solidFill>
                <a:latin typeface="微软雅黑" panose="020B0503020204020204" pitchFamily="34" charset="-122"/>
                <a:ea typeface="微软雅黑" panose="020B0503020204020204" pitchFamily="34" charset="-122"/>
              </a:rPr>
              <a:t>--</a:t>
            </a:r>
            <a:r>
              <a:rPr lang="zh-CN" altLang="en-US" sz="1200" b="1">
                <a:solidFill>
                  <a:srgbClr val="FF0000"/>
                </a:solidFill>
                <a:latin typeface="微软雅黑" panose="020B0503020204020204" pitchFamily="34" charset="-122"/>
                <a:ea typeface="微软雅黑" panose="020B0503020204020204" pitchFamily="34" charset="-122"/>
              </a:rPr>
              <a:t>决策的基石 ，大数据关乎企业、政府的“智商”</a:t>
            </a:r>
          </a:p>
        </p:txBody>
      </p:sp>
      <p:grpSp>
        <p:nvGrpSpPr>
          <p:cNvPr id="5" name="Group 3">
            <a:extLst>
              <a:ext uri="{FF2B5EF4-FFF2-40B4-BE49-F238E27FC236}">
                <a16:creationId xmlns:a16="http://schemas.microsoft.com/office/drawing/2014/main" id="{7240668E-D84F-5D42-851A-14408C47828A}"/>
              </a:ext>
            </a:extLst>
          </p:cNvPr>
          <p:cNvGrpSpPr/>
          <p:nvPr/>
        </p:nvGrpSpPr>
        <p:grpSpPr bwMode="auto">
          <a:xfrm>
            <a:off x="227013" y="1765100"/>
            <a:ext cx="6343650" cy="2457450"/>
            <a:chOff x="192" y="1872"/>
            <a:chExt cx="5328" cy="2064"/>
          </a:xfrm>
        </p:grpSpPr>
        <p:sp>
          <p:nvSpPr>
            <p:cNvPr id="6" name="AutoShape 4">
              <a:extLst>
                <a:ext uri="{FF2B5EF4-FFF2-40B4-BE49-F238E27FC236}">
                  <a16:creationId xmlns:a16="http://schemas.microsoft.com/office/drawing/2014/main" id="{3E43F44E-9FA0-2148-A0C7-44C1C5ED9A15}"/>
                </a:ext>
              </a:extLst>
            </p:cNvPr>
            <p:cNvSpPr>
              <a:spLocks noChangeArrowheads="1"/>
            </p:cNvSpPr>
            <p:nvPr/>
          </p:nvSpPr>
          <p:spPr bwMode="ltGray">
            <a:xfrm>
              <a:off x="192" y="1872"/>
              <a:ext cx="5328" cy="2064"/>
            </a:xfrm>
            <a:prstGeom prst="roundRect">
              <a:avLst>
                <a:gd name="adj" fmla="val 2963"/>
              </a:avLst>
            </a:prstGeom>
            <a:gradFill rotWithShape="1">
              <a:gsLst>
                <a:gs pos="0">
                  <a:srgbClr val="9C8A20"/>
                </a:gs>
                <a:gs pos="100000">
                  <a:srgbClr val="9C8A20">
                    <a:gamma/>
                    <a:shade val="54902"/>
                    <a:invGamma/>
                  </a:srgbClr>
                </a:gs>
              </a:gsLst>
              <a:lin ang="5400000" scaled="1"/>
            </a:gradFill>
            <a:ln>
              <a:noFill/>
            </a:ln>
            <a:effectLst/>
            <a:scene3d>
              <a:camera prst="legacyPerspectiveTop"/>
              <a:lightRig rig="legacyNormal3" dir="r"/>
            </a:scene3d>
            <a:sp3d extrusionH="8863000" prstMaterial="legacyMetal">
              <a:bevelT w="13500" h="13500" prst="angle"/>
              <a:bevelB w="13500" h="13500" prst="angle"/>
              <a:extrusionClr>
                <a:srgbClr val="9C8A20"/>
              </a:extrusionClr>
            </a:sp3d>
          </p:spPr>
          <p:txBody>
            <a:bodyPr wrap="none" anchor="ctr">
              <a:flatTx/>
            </a:bodyPr>
            <a:lstStyle/>
            <a:p>
              <a:pPr fontAlgn="auto">
                <a:spcBef>
                  <a:spcPts val="0"/>
                </a:spcBef>
                <a:spcAft>
                  <a:spcPts val="0"/>
                </a:spcAft>
                <a:defRPr/>
              </a:pPr>
              <a:endParaRPr lang="zh-CN" altLang="en-US" sz="1800" b="1" kern="0">
                <a:solidFill>
                  <a:srgbClr val="000000"/>
                </a:solidFill>
                <a:ea typeface="+mn-ea"/>
              </a:endParaRPr>
            </a:p>
          </p:txBody>
        </p:sp>
        <p:sp>
          <p:nvSpPr>
            <p:cNvPr id="7" name="Line 5">
              <a:extLst>
                <a:ext uri="{FF2B5EF4-FFF2-40B4-BE49-F238E27FC236}">
                  <a16:creationId xmlns:a16="http://schemas.microsoft.com/office/drawing/2014/main" id="{78B4F718-93AE-DB42-88AC-8B60F859F811}"/>
                </a:ext>
              </a:extLst>
            </p:cNvPr>
            <p:cNvSpPr>
              <a:spLocks noChangeShapeType="1"/>
            </p:cNvSpPr>
            <p:nvPr/>
          </p:nvSpPr>
          <p:spPr bwMode="ltGray">
            <a:xfrm>
              <a:off x="288" y="1872"/>
              <a:ext cx="5162" cy="4"/>
            </a:xfrm>
            <a:prstGeom prst="line">
              <a:avLst/>
            </a:prstGeom>
            <a:noFill/>
            <a:ln w="9525">
              <a:solidFill>
                <a:srgbClr val="EAEAEA">
                  <a:alpha val="50000"/>
                </a:srgbClr>
              </a:solidFill>
              <a:round/>
            </a:ln>
            <a:effectLst/>
          </p:spPr>
          <p:txBody>
            <a:bodyPr/>
            <a:lstStyle/>
            <a:p>
              <a:pPr fontAlgn="auto">
                <a:spcBef>
                  <a:spcPts val="0"/>
                </a:spcBef>
                <a:spcAft>
                  <a:spcPts val="0"/>
                </a:spcAft>
                <a:defRPr/>
              </a:pPr>
              <a:endParaRPr lang="zh-CN" altLang="en-US" sz="1800" b="1" kern="0">
                <a:solidFill>
                  <a:srgbClr val="000000"/>
                </a:solidFill>
                <a:ea typeface="+mn-ea"/>
              </a:endParaRPr>
            </a:p>
          </p:txBody>
        </p:sp>
      </p:grpSp>
      <p:sp>
        <p:nvSpPr>
          <p:cNvPr id="8" name="AutoShape 6">
            <a:extLst>
              <a:ext uri="{FF2B5EF4-FFF2-40B4-BE49-F238E27FC236}">
                <a16:creationId xmlns:a16="http://schemas.microsoft.com/office/drawing/2014/main" id="{DAD35783-1E39-B843-828E-5CB01F0EA3C4}"/>
              </a:ext>
            </a:extLst>
          </p:cNvPr>
          <p:cNvSpPr>
            <a:spLocks noChangeArrowheads="1"/>
          </p:cNvSpPr>
          <p:nvPr/>
        </p:nvSpPr>
        <p:spPr bwMode="gray">
          <a:xfrm>
            <a:off x="306784" y="1877019"/>
            <a:ext cx="1933575" cy="1988344"/>
          </a:xfrm>
          <a:prstGeom prst="roundRect">
            <a:avLst>
              <a:gd name="adj" fmla="val 7912"/>
            </a:avLst>
          </a:prstGeom>
          <a:gradFill rotWithShape="1">
            <a:gsLst>
              <a:gs pos="0">
                <a:srgbClr val="DCE4D4"/>
              </a:gs>
              <a:gs pos="100000">
                <a:srgbClr val="DCE4D4">
                  <a:gamma/>
                  <a:tint val="19216"/>
                  <a:invGamma/>
                </a:srgbClr>
              </a:gs>
            </a:gsLst>
            <a:lin ang="5400000" scaled="1"/>
          </a:gradFill>
          <a:ln w="38100">
            <a:solidFill>
              <a:srgbClr val="FFFFFF"/>
            </a:solidFill>
            <a:round/>
          </a:ln>
          <a:effectLst/>
        </p:spPr>
        <p:txBody>
          <a:bodyPr wrap="none" anchor="ctr"/>
          <a:lstStyle/>
          <a:p>
            <a:pPr fontAlgn="auto">
              <a:spcBef>
                <a:spcPts val="0"/>
              </a:spcBef>
              <a:spcAft>
                <a:spcPts val="0"/>
              </a:spcAft>
              <a:defRPr/>
            </a:pPr>
            <a:endParaRPr lang="zh-CN" altLang="en-US" sz="1800" b="1" kern="0">
              <a:solidFill>
                <a:srgbClr val="000000"/>
              </a:solidFill>
              <a:ea typeface="+mn-ea"/>
            </a:endParaRPr>
          </a:p>
        </p:txBody>
      </p:sp>
      <p:sp>
        <p:nvSpPr>
          <p:cNvPr id="9" name="AutoShape 9">
            <a:extLst>
              <a:ext uri="{FF2B5EF4-FFF2-40B4-BE49-F238E27FC236}">
                <a16:creationId xmlns:a16="http://schemas.microsoft.com/office/drawing/2014/main" id="{FD20D626-1FE1-CD4D-ADA6-079B5974F645}"/>
              </a:ext>
            </a:extLst>
          </p:cNvPr>
          <p:cNvSpPr>
            <a:spLocks noChangeArrowheads="1"/>
          </p:cNvSpPr>
          <p:nvPr/>
        </p:nvSpPr>
        <p:spPr bwMode="gray">
          <a:xfrm>
            <a:off x="2440384" y="1862732"/>
            <a:ext cx="1933575" cy="1988344"/>
          </a:xfrm>
          <a:prstGeom prst="roundRect">
            <a:avLst>
              <a:gd name="adj" fmla="val 7912"/>
            </a:avLst>
          </a:prstGeom>
          <a:gradFill rotWithShape="1">
            <a:gsLst>
              <a:gs pos="0">
                <a:srgbClr val="E4E2D4"/>
              </a:gs>
              <a:gs pos="100000">
                <a:srgbClr val="E4E2D4">
                  <a:gamma/>
                  <a:tint val="41176"/>
                  <a:invGamma/>
                </a:srgbClr>
              </a:gs>
            </a:gsLst>
            <a:lin ang="5400000" scaled="1"/>
          </a:gradFill>
          <a:ln w="38100">
            <a:solidFill>
              <a:srgbClr val="FFFFFF"/>
            </a:solidFill>
            <a:round/>
          </a:ln>
          <a:effectLst/>
        </p:spPr>
        <p:txBody>
          <a:bodyPr wrap="none" anchor="ctr"/>
          <a:lstStyle/>
          <a:p>
            <a:pPr fontAlgn="auto">
              <a:spcBef>
                <a:spcPts val="0"/>
              </a:spcBef>
              <a:spcAft>
                <a:spcPts val="0"/>
              </a:spcAft>
              <a:defRPr/>
            </a:pPr>
            <a:endParaRPr lang="zh-CN" altLang="en-US" sz="1800" b="1" kern="0">
              <a:solidFill>
                <a:srgbClr val="000000"/>
              </a:solidFill>
              <a:ea typeface="+mn-ea"/>
            </a:endParaRPr>
          </a:p>
        </p:txBody>
      </p:sp>
      <p:sp>
        <p:nvSpPr>
          <p:cNvPr id="10" name="AutoShape 14">
            <a:extLst>
              <a:ext uri="{FF2B5EF4-FFF2-40B4-BE49-F238E27FC236}">
                <a16:creationId xmlns:a16="http://schemas.microsoft.com/office/drawing/2014/main" id="{9606DEB7-A9B0-8244-9789-3DB4B86D1503}"/>
              </a:ext>
            </a:extLst>
          </p:cNvPr>
          <p:cNvSpPr>
            <a:spLocks noChangeArrowheads="1"/>
          </p:cNvSpPr>
          <p:nvPr/>
        </p:nvSpPr>
        <p:spPr bwMode="gray">
          <a:xfrm>
            <a:off x="4562078" y="1862732"/>
            <a:ext cx="1933575" cy="1988344"/>
          </a:xfrm>
          <a:prstGeom prst="roundRect">
            <a:avLst>
              <a:gd name="adj" fmla="val 7912"/>
            </a:avLst>
          </a:prstGeom>
          <a:gradFill rotWithShape="1">
            <a:gsLst>
              <a:gs pos="0">
                <a:srgbClr val="D4DEE4"/>
              </a:gs>
              <a:gs pos="100000">
                <a:srgbClr val="D4DEE4">
                  <a:gamma/>
                  <a:tint val="58431"/>
                  <a:invGamma/>
                </a:srgbClr>
              </a:gs>
            </a:gsLst>
            <a:lin ang="5400000" scaled="1"/>
          </a:gradFill>
          <a:ln w="38100">
            <a:solidFill>
              <a:srgbClr val="FFFFFF"/>
            </a:solidFill>
            <a:round/>
          </a:ln>
          <a:effectLst/>
        </p:spPr>
        <p:txBody>
          <a:bodyPr wrap="none" anchor="ctr"/>
          <a:lstStyle/>
          <a:p>
            <a:pPr fontAlgn="auto">
              <a:spcBef>
                <a:spcPts val="0"/>
              </a:spcBef>
              <a:spcAft>
                <a:spcPts val="0"/>
              </a:spcAft>
              <a:defRPr/>
            </a:pPr>
            <a:endParaRPr lang="zh-CN" altLang="en-US" sz="1800" b="1" kern="0">
              <a:solidFill>
                <a:srgbClr val="000000"/>
              </a:solidFill>
              <a:ea typeface="+mn-ea"/>
            </a:endParaRPr>
          </a:p>
        </p:txBody>
      </p:sp>
      <p:sp>
        <p:nvSpPr>
          <p:cNvPr id="11" name="Text Box 18">
            <a:extLst>
              <a:ext uri="{FF2B5EF4-FFF2-40B4-BE49-F238E27FC236}">
                <a16:creationId xmlns:a16="http://schemas.microsoft.com/office/drawing/2014/main" id="{CB79EF5D-6500-9846-8C4D-C4234B8693DB}"/>
              </a:ext>
            </a:extLst>
          </p:cNvPr>
          <p:cNvSpPr txBox="1">
            <a:spLocks noChangeArrowheads="1"/>
          </p:cNvSpPr>
          <p:nvPr/>
        </p:nvSpPr>
        <p:spPr bwMode="gray">
          <a:xfrm>
            <a:off x="584200" y="3879650"/>
            <a:ext cx="1238250" cy="323165"/>
          </a:xfrm>
          <a:prstGeom prst="rect">
            <a:avLst/>
          </a:prstGeom>
          <a:noFill/>
          <a:ln>
            <a:noFill/>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pPr>
            <a:r>
              <a:rPr lang="zh-CN" altLang="en-US" sz="1500" b="1">
                <a:solidFill>
                  <a:srgbClr val="FFFFFF"/>
                </a:solidFill>
                <a:effectLst>
                  <a:outerShdw blurRad="38100" dist="38100" dir="2700000" algn="tl">
                    <a:srgbClr val="C0C0C0"/>
                  </a:outerShdw>
                </a:effectLst>
              </a:rPr>
              <a:t>管理驱动</a:t>
            </a:r>
            <a:endParaRPr lang="en-US" altLang="zh-CN" sz="1500" b="1">
              <a:solidFill>
                <a:srgbClr val="FFFFFF"/>
              </a:solidFill>
              <a:effectLst>
                <a:outerShdw blurRad="38100" dist="38100" dir="2700000" algn="tl">
                  <a:srgbClr val="C0C0C0"/>
                </a:outerShdw>
              </a:effectLst>
            </a:endParaRPr>
          </a:p>
        </p:txBody>
      </p:sp>
      <p:sp>
        <p:nvSpPr>
          <p:cNvPr id="12" name="Text Box 18">
            <a:extLst>
              <a:ext uri="{FF2B5EF4-FFF2-40B4-BE49-F238E27FC236}">
                <a16:creationId xmlns:a16="http://schemas.microsoft.com/office/drawing/2014/main" id="{F7AC1969-CB69-154F-B1F9-CCA68ED77141}"/>
              </a:ext>
            </a:extLst>
          </p:cNvPr>
          <p:cNvSpPr txBox="1">
            <a:spLocks noChangeArrowheads="1"/>
          </p:cNvSpPr>
          <p:nvPr/>
        </p:nvSpPr>
        <p:spPr bwMode="gray">
          <a:xfrm>
            <a:off x="2795190" y="3872507"/>
            <a:ext cx="1238250" cy="323165"/>
          </a:xfrm>
          <a:prstGeom prst="rect">
            <a:avLst/>
          </a:prstGeom>
          <a:noFill/>
          <a:ln>
            <a:noFill/>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pPr>
            <a:r>
              <a:rPr lang="zh-CN" altLang="en-US" sz="1500" b="1">
                <a:solidFill>
                  <a:srgbClr val="FFFFFF"/>
                </a:solidFill>
                <a:effectLst>
                  <a:outerShdw blurRad="38100" dist="38100" dir="2700000" algn="tl">
                    <a:srgbClr val="C0C0C0"/>
                  </a:outerShdw>
                </a:effectLst>
              </a:rPr>
              <a:t>利益驱动</a:t>
            </a:r>
            <a:endParaRPr lang="en-US" altLang="zh-CN" sz="1500" b="1">
              <a:solidFill>
                <a:srgbClr val="FFFFFF"/>
              </a:solidFill>
              <a:effectLst>
                <a:outerShdw blurRad="38100" dist="38100" dir="2700000" algn="tl">
                  <a:srgbClr val="C0C0C0"/>
                </a:outerShdw>
              </a:effectLst>
            </a:endParaRPr>
          </a:p>
        </p:txBody>
      </p:sp>
      <p:sp>
        <p:nvSpPr>
          <p:cNvPr id="13" name="Text Box 18">
            <a:extLst>
              <a:ext uri="{FF2B5EF4-FFF2-40B4-BE49-F238E27FC236}">
                <a16:creationId xmlns:a16="http://schemas.microsoft.com/office/drawing/2014/main" id="{DCD6BFE4-9BF5-DC41-9A45-26F9B8210549}"/>
              </a:ext>
            </a:extLst>
          </p:cNvPr>
          <p:cNvSpPr txBox="1">
            <a:spLocks noChangeArrowheads="1"/>
          </p:cNvSpPr>
          <p:nvPr/>
        </p:nvSpPr>
        <p:spPr bwMode="gray">
          <a:xfrm>
            <a:off x="4932363" y="3879650"/>
            <a:ext cx="1238250" cy="323165"/>
          </a:xfrm>
          <a:prstGeom prst="rect">
            <a:avLst/>
          </a:prstGeom>
          <a:noFill/>
          <a:ln>
            <a:noFill/>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pPr>
            <a:r>
              <a:rPr lang="zh-CN" altLang="en-US" sz="1500" b="1">
                <a:solidFill>
                  <a:srgbClr val="FFFFFF"/>
                </a:solidFill>
                <a:effectLst>
                  <a:outerShdw blurRad="38100" dist="38100" dir="2700000" algn="tl">
                    <a:srgbClr val="C0C0C0"/>
                  </a:outerShdw>
                </a:effectLst>
              </a:rPr>
              <a:t>文明驱动</a:t>
            </a:r>
            <a:endParaRPr lang="en-US" altLang="zh-CN" sz="1500" b="1">
              <a:solidFill>
                <a:srgbClr val="FFFFFF"/>
              </a:solidFill>
              <a:effectLst>
                <a:outerShdw blurRad="38100" dist="38100" dir="2700000" algn="tl">
                  <a:srgbClr val="C0C0C0"/>
                </a:outerShdw>
              </a:effectLst>
            </a:endParaRPr>
          </a:p>
        </p:txBody>
      </p:sp>
      <p:sp>
        <p:nvSpPr>
          <p:cNvPr id="14" name="WordArt 18">
            <a:extLst>
              <a:ext uri="{FF2B5EF4-FFF2-40B4-BE49-F238E27FC236}">
                <a16:creationId xmlns:a16="http://schemas.microsoft.com/office/drawing/2014/main" id="{414C528F-1B1A-2A47-BEAB-7B78E768088E}"/>
              </a:ext>
            </a:extLst>
          </p:cNvPr>
          <p:cNvSpPr>
            <a:spLocks noChangeArrowheads="1" noChangeShapeType="1" noTextEdit="1"/>
          </p:cNvSpPr>
          <p:nvPr/>
        </p:nvSpPr>
        <p:spPr bwMode="black">
          <a:xfrm>
            <a:off x="1811735" y="951904"/>
            <a:ext cx="3145631" cy="341709"/>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DeflateTop">
              <a:avLst>
                <a:gd name="adj" fmla="val 11847"/>
              </a:avLst>
            </a:prstTxWarp>
          </a:bodyPr>
          <a:lstStyle/>
          <a:p>
            <a:pPr algn="ctr"/>
            <a:r>
              <a:rPr lang="zh-CN" altLang="en-US" sz="2700" b="1" kern="10">
                <a:solidFill>
                  <a:srgbClr val="000000"/>
                </a:solidFill>
                <a:latin typeface="+mn-ea"/>
                <a:ea typeface="+mn-ea"/>
                <a:cs typeface="+mn-ea"/>
              </a:rPr>
              <a:t>价值体现</a:t>
            </a:r>
          </a:p>
        </p:txBody>
      </p:sp>
      <p:sp>
        <p:nvSpPr>
          <p:cNvPr id="15" name="矩形 1">
            <a:extLst>
              <a:ext uri="{FF2B5EF4-FFF2-40B4-BE49-F238E27FC236}">
                <a16:creationId xmlns:a16="http://schemas.microsoft.com/office/drawing/2014/main" id="{7BF1049C-2AC5-2C41-8FFA-5FB4D0191020}"/>
              </a:ext>
            </a:extLst>
          </p:cNvPr>
          <p:cNvSpPr>
            <a:spLocks noChangeArrowheads="1"/>
          </p:cNvSpPr>
          <p:nvPr/>
        </p:nvSpPr>
        <p:spPr bwMode="auto">
          <a:xfrm>
            <a:off x="341313" y="2196106"/>
            <a:ext cx="1809750" cy="69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30000"/>
              </a:lnSpc>
            </a:pPr>
            <a:r>
              <a:rPr lang="zh-CN" altLang="zh-CN" sz="1050"/>
              <a:t>对政府大数据的挖掘分析</a:t>
            </a:r>
            <a:r>
              <a:rPr lang="zh-CN" altLang="en-US" sz="1050"/>
              <a:t>：</a:t>
            </a:r>
            <a:r>
              <a:rPr lang="zh-CN" altLang="zh-CN" sz="1050"/>
              <a:t>灾害预警，交通拥塞预测以及国家经济发展情况分析等</a:t>
            </a:r>
            <a:endParaRPr lang="zh-CN" altLang="en-US" sz="1050"/>
          </a:p>
        </p:txBody>
      </p:sp>
      <p:sp>
        <p:nvSpPr>
          <p:cNvPr id="16" name="矩形 2">
            <a:extLst>
              <a:ext uri="{FF2B5EF4-FFF2-40B4-BE49-F238E27FC236}">
                <a16:creationId xmlns:a16="http://schemas.microsoft.com/office/drawing/2014/main" id="{90FC61DE-4E4C-B946-AC52-DFB2D007E640}"/>
              </a:ext>
            </a:extLst>
          </p:cNvPr>
          <p:cNvSpPr>
            <a:spLocks noChangeArrowheads="1"/>
          </p:cNvSpPr>
          <p:nvPr/>
        </p:nvSpPr>
        <p:spPr bwMode="auto">
          <a:xfrm>
            <a:off x="2528490" y="2196107"/>
            <a:ext cx="1782366" cy="69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30000"/>
              </a:lnSpc>
            </a:pPr>
            <a:r>
              <a:rPr lang="zh-CN" altLang="zh-CN" sz="1050" dirty="0"/>
              <a:t>企业基于大数据分析，预测潜在用户群、产品推荐、数据开放等</a:t>
            </a:r>
            <a:endParaRPr lang="zh-CN" altLang="en-US" sz="1050" dirty="0"/>
          </a:p>
        </p:txBody>
      </p:sp>
      <p:sp>
        <p:nvSpPr>
          <p:cNvPr id="17" name="矩形 4">
            <a:extLst>
              <a:ext uri="{FF2B5EF4-FFF2-40B4-BE49-F238E27FC236}">
                <a16:creationId xmlns:a16="http://schemas.microsoft.com/office/drawing/2014/main" id="{2CAFC284-D20C-4F49-8C17-75B51F437BA2}"/>
              </a:ext>
            </a:extLst>
          </p:cNvPr>
          <p:cNvSpPr>
            <a:spLocks noChangeArrowheads="1"/>
          </p:cNvSpPr>
          <p:nvPr/>
        </p:nvSpPr>
        <p:spPr bwMode="auto">
          <a:xfrm>
            <a:off x="4575175" y="2234207"/>
            <a:ext cx="1912144" cy="69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30000"/>
              </a:lnSpc>
            </a:pPr>
            <a:r>
              <a:rPr lang="zh-CN" altLang="zh-CN" sz="1050"/>
              <a:t>科研机构、医疗结构等利用大数据对疾病预防治疗、对新的科技领域进行研究</a:t>
            </a:r>
            <a:endParaRPr lang="zh-CN" altLang="en-US" sz="1050"/>
          </a:p>
        </p:txBody>
      </p:sp>
      <p:pic>
        <p:nvPicPr>
          <p:cNvPr id="18" name="Picture 2">
            <a:extLst>
              <a:ext uri="{FF2B5EF4-FFF2-40B4-BE49-F238E27FC236}">
                <a16:creationId xmlns:a16="http://schemas.microsoft.com/office/drawing/2014/main" id="{8DCA51F3-DA7F-EA4C-9762-032887BE5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571" y="3046213"/>
            <a:ext cx="9667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a:extLst>
              <a:ext uri="{FF2B5EF4-FFF2-40B4-BE49-F238E27FC236}">
                <a16:creationId xmlns:a16="http://schemas.microsoft.com/office/drawing/2014/main" id="{4F6B5B30-4583-7145-99D6-7B93D98E8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2" y="3046213"/>
            <a:ext cx="862013" cy="72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a:extLst>
              <a:ext uri="{FF2B5EF4-FFF2-40B4-BE49-F238E27FC236}">
                <a16:creationId xmlns:a16="http://schemas.microsoft.com/office/drawing/2014/main" id="{373EC9D9-B9E0-DD43-8349-D6586B93A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146" y="3124794"/>
            <a:ext cx="939404" cy="63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DB197753-60BB-0245-9382-96D1432195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8369" y="3123603"/>
            <a:ext cx="8858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a:extLst>
              <a:ext uri="{FF2B5EF4-FFF2-40B4-BE49-F238E27FC236}">
                <a16:creationId xmlns:a16="http://schemas.microsoft.com/office/drawing/2014/main" id="{CF7CA424-CC28-B54A-8498-03C51DDEA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0419" y="3123603"/>
            <a:ext cx="931069"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
            <a:extLst>
              <a:ext uri="{FF2B5EF4-FFF2-40B4-BE49-F238E27FC236}">
                <a16:creationId xmlns:a16="http://schemas.microsoft.com/office/drawing/2014/main" id="{39A596FE-C054-7A44-A0CB-1EE6914196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7447" y="3123603"/>
            <a:ext cx="826294"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6">
            <a:extLst>
              <a:ext uri="{FF2B5EF4-FFF2-40B4-BE49-F238E27FC236}">
                <a16:creationId xmlns:a16="http://schemas.microsoft.com/office/drawing/2014/main" id="{ACD9AB12-BD94-FA49-AD01-8AFFDBE780AE}"/>
              </a:ext>
            </a:extLst>
          </p:cNvPr>
          <p:cNvSpPr txBox="1">
            <a:spLocks noChangeArrowheads="1"/>
          </p:cNvSpPr>
          <p:nvPr/>
        </p:nvSpPr>
        <p:spPr bwMode="auto">
          <a:xfrm>
            <a:off x="315119" y="1916310"/>
            <a:ext cx="17014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1200" b="1">
                <a:latin typeface="华文细黑" panose="02010600040101010101" pitchFamily="2" charset="-122"/>
                <a:ea typeface="华文细黑" panose="02010600040101010101" pitchFamily="2" charset="-122"/>
              </a:rPr>
              <a:t>提升管理和服务水平</a:t>
            </a:r>
          </a:p>
        </p:txBody>
      </p:sp>
      <p:sp>
        <p:nvSpPr>
          <p:cNvPr id="25" name="TextBox 60">
            <a:extLst>
              <a:ext uri="{FF2B5EF4-FFF2-40B4-BE49-F238E27FC236}">
                <a16:creationId xmlns:a16="http://schemas.microsoft.com/office/drawing/2014/main" id="{0AF25950-C749-704E-8041-AC7FA8D8421D}"/>
              </a:ext>
            </a:extLst>
          </p:cNvPr>
          <p:cNvSpPr txBox="1">
            <a:spLocks noChangeArrowheads="1"/>
          </p:cNvSpPr>
          <p:nvPr/>
        </p:nvSpPr>
        <p:spPr bwMode="auto">
          <a:xfrm>
            <a:off x="2529682" y="1919882"/>
            <a:ext cx="17014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1200" b="1">
                <a:latin typeface="华文细黑" panose="02010600040101010101" pitchFamily="2" charset="-122"/>
                <a:ea typeface="华文细黑" panose="02010600040101010101" pitchFamily="2" charset="-122"/>
              </a:rPr>
              <a:t>扩大企业自身利益</a:t>
            </a:r>
          </a:p>
        </p:txBody>
      </p:sp>
      <p:sp>
        <p:nvSpPr>
          <p:cNvPr id="26" name="TextBox 61">
            <a:extLst>
              <a:ext uri="{FF2B5EF4-FFF2-40B4-BE49-F238E27FC236}">
                <a16:creationId xmlns:a16="http://schemas.microsoft.com/office/drawing/2014/main" id="{01C97407-A75F-9241-A37B-84B55B506272}"/>
              </a:ext>
            </a:extLst>
          </p:cNvPr>
          <p:cNvSpPr txBox="1">
            <a:spLocks noChangeArrowheads="1"/>
          </p:cNvSpPr>
          <p:nvPr/>
        </p:nvSpPr>
        <p:spPr bwMode="auto">
          <a:xfrm>
            <a:off x="4640659" y="1923454"/>
            <a:ext cx="17014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1200" b="1">
                <a:latin typeface="华文细黑" panose="02010600040101010101" pitchFamily="2" charset="-122"/>
                <a:ea typeface="华文细黑" panose="02010600040101010101" pitchFamily="2" charset="-122"/>
              </a:rPr>
              <a:t>提高人类生活质量</a:t>
            </a:r>
          </a:p>
        </p:txBody>
      </p:sp>
    </p:spTree>
    <p:extLst>
      <p:ext uri="{BB962C8B-B14F-4D97-AF65-F5344CB8AC3E}">
        <p14:creationId xmlns:p14="http://schemas.microsoft.com/office/powerpoint/2010/main" val="3055315750"/>
      </p:ext>
    </p:extLst>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87697-EF95-7A48-9FCB-40B3919D949B}"/>
              </a:ext>
            </a:extLst>
          </p:cNvPr>
          <p:cNvSpPr>
            <a:spLocks noGrp="1"/>
          </p:cNvSpPr>
          <p:nvPr>
            <p:ph type="title"/>
          </p:nvPr>
        </p:nvSpPr>
        <p:spPr>
          <a:xfrm>
            <a:off x="458670" y="573528"/>
            <a:ext cx="6172200" cy="857250"/>
          </a:xfrm>
        </p:spPr>
        <p:txBody>
          <a:bodyPr/>
          <a:lstStyle/>
          <a:p>
            <a:r>
              <a:rPr kumimoji="1" lang="zh-CN" altLang="en-US" dirty="0"/>
              <a:t>课程基本信息</a:t>
            </a:r>
          </a:p>
        </p:txBody>
      </p:sp>
      <p:sp>
        <p:nvSpPr>
          <p:cNvPr id="3" name="内容占位符 2">
            <a:extLst>
              <a:ext uri="{FF2B5EF4-FFF2-40B4-BE49-F238E27FC236}">
                <a16:creationId xmlns:a16="http://schemas.microsoft.com/office/drawing/2014/main" id="{D6509EF6-F18A-7B47-840E-47B732C8697C}"/>
              </a:ext>
            </a:extLst>
          </p:cNvPr>
          <p:cNvSpPr>
            <a:spLocks noGrp="1"/>
          </p:cNvSpPr>
          <p:nvPr>
            <p:ph idx="1"/>
          </p:nvPr>
        </p:nvSpPr>
        <p:spPr>
          <a:xfrm>
            <a:off x="588168" y="1146291"/>
            <a:ext cx="5681663" cy="3394472"/>
          </a:xfrm>
        </p:spPr>
        <p:txBody>
          <a:bodyPr/>
          <a:lstStyle/>
          <a:p>
            <a:r>
              <a:rPr kumimoji="1" lang="zh-CN" altLang="en-US" dirty="0"/>
              <a:t>课程名称：大数据分析</a:t>
            </a:r>
            <a:r>
              <a:rPr kumimoji="1" lang="en-US" altLang="zh-CN" dirty="0"/>
              <a:t>A</a:t>
            </a:r>
          </a:p>
          <a:p>
            <a:r>
              <a:rPr kumimoji="1" lang="zh-CN" altLang="en-US" dirty="0"/>
              <a:t>先修课程：</a:t>
            </a:r>
            <a:r>
              <a:rPr kumimoji="1" lang="en-US" altLang="zh-CN" dirty="0"/>
              <a:t>Python</a:t>
            </a:r>
          </a:p>
          <a:p>
            <a:r>
              <a:rPr kumimoji="1" lang="zh-CN" altLang="en-US" dirty="0"/>
              <a:t>开课学期：秋</a:t>
            </a:r>
            <a:endParaRPr kumimoji="1" lang="en-US" altLang="zh-CN" dirty="0"/>
          </a:p>
          <a:p>
            <a:r>
              <a:rPr kumimoji="1" lang="zh-CN" altLang="en-US" dirty="0"/>
              <a:t>学时：</a:t>
            </a:r>
            <a:r>
              <a:rPr kumimoji="1" lang="en-US" altLang="zh-CN" dirty="0"/>
              <a:t>32</a:t>
            </a:r>
          </a:p>
          <a:p>
            <a:pPr marL="0" indent="0">
              <a:buNone/>
            </a:pP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499921512"/>
      </p:ext>
    </p:extLst>
  </p:cSld>
  <p:clrMapOvr>
    <a:masterClrMapping/>
  </p:clrMapOvr>
  <p:transition>
    <p:strips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FAFCA-92EA-1D4E-91D1-D27CBA3D137C}"/>
              </a:ext>
            </a:extLst>
          </p:cNvPr>
          <p:cNvSpPr>
            <a:spLocks noGrp="1"/>
          </p:cNvSpPr>
          <p:nvPr>
            <p:ph type="title"/>
          </p:nvPr>
        </p:nvSpPr>
        <p:spPr/>
        <p:txBody>
          <a:bodyPr/>
          <a:lstStyle/>
          <a:p>
            <a:r>
              <a:rPr lang="zh-CN" altLang="en-US" dirty="0"/>
              <a:t>大数据的价值应用案例</a:t>
            </a:r>
            <a:endParaRPr kumimoji="1" lang="zh-CN" altLang="en-US" dirty="0"/>
          </a:p>
        </p:txBody>
      </p:sp>
      <p:sp>
        <p:nvSpPr>
          <p:cNvPr id="43" name="Arc 3">
            <a:extLst>
              <a:ext uri="{FF2B5EF4-FFF2-40B4-BE49-F238E27FC236}">
                <a16:creationId xmlns:a16="http://schemas.microsoft.com/office/drawing/2014/main" id="{5D4186FA-1BE1-9348-85B1-2A70F18208EC}"/>
              </a:ext>
            </a:extLst>
          </p:cNvPr>
          <p:cNvSpPr/>
          <p:nvPr/>
        </p:nvSpPr>
        <p:spPr bwMode="auto">
          <a:xfrm>
            <a:off x="2185334" y="2233067"/>
            <a:ext cx="2376488" cy="214313"/>
          </a:xfrm>
          <a:custGeom>
            <a:avLst/>
            <a:gdLst>
              <a:gd name="G0" fmla="+- 21600 0 0"/>
              <a:gd name="G1" fmla="+- 0 0 0"/>
              <a:gd name="G2" fmla="+- 21600 0 0"/>
              <a:gd name="T0" fmla="*/ 43200 w 43200"/>
              <a:gd name="T1" fmla="*/ 0 h 21600"/>
              <a:gd name="T2" fmla="*/ 0 w 43200"/>
              <a:gd name="T3" fmla="*/ 0 h 21600"/>
              <a:gd name="T4" fmla="*/ 21600 w 43200"/>
              <a:gd name="T5" fmla="*/ 0 h 21600"/>
            </a:gdLst>
            <a:ahLst/>
            <a:cxnLst>
              <a:cxn ang="0">
                <a:pos x="T0" y="T1"/>
              </a:cxn>
              <a:cxn ang="0">
                <a:pos x="T2" y="T3"/>
              </a:cxn>
              <a:cxn ang="0">
                <a:pos x="T4" y="T5"/>
              </a:cxn>
            </a:cxnLst>
            <a:rect l="0" t="0" r="r" b="b"/>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close/>
              </a:path>
            </a:pathLst>
          </a:custGeom>
          <a:solidFill>
            <a:srgbClr val="FFFFFF"/>
          </a:solid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44" name="Arc 4">
            <a:extLst>
              <a:ext uri="{FF2B5EF4-FFF2-40B4-BE49-F238E27FC236}">
                <a16:creationId xmlns:a16="http://schemas.microsoft.com/office/drawing/2014/main" id="{19983F2E-8DC9-6949-BA04-5BCDBFAD68AD}"/>
              </a:ext>
            </a:extLst>
          </p:cNvPr>
          <p:cNvSpPr/>
          <p:nvPr/>
        </p:nvSpPr>
        <p:spPr bwMode="auto">
          <a:xfrm>
            <a:off x="781588" y="2233067"/>
            <a:ext cx="5155406" cy="586978"/>
          </a:xfrm>
          <a:custGeom>
            <a:avLst/>
            <a:gdLst>
              <a:gd name="G0" fmla="+- 21600 0 0"/>
              <a:gd name="G1" fmla="+- 493 0 0"/>
              <a:gd name="G2" fmla="+- 21600 0 0"/>
              <a:gd name="T0" fmla="*/ 43194 w 43200"/>
              <a:gd name="T1" fmla="*/ 0 h 22093"/>
              <a:gd name="T2" fmla="*/ 6 w 43200"/>
              <a:gd name="T3" fmla="*/ 5 h 22093"/>
              <a:gd name="T4" fmla="*/ 21600 w 43200"/>
              <a:gd name="T5" fmla="*/ 493 h 22093"/>
            </a:gdLst>
            <a:ahLst/>
            <a:cxnLst>
              <a:cxn ang="0">
                <a:pos x="T0" y="T1"/>
              </a:cxn>
              <a:cxn ang="0">
                <a:pos x="T2" y="T3"/>
              </a:cxn>
              <a:cxn ang="0">
                <a:pos x="T4" y="T5"/>
              </a:cxn>
            </a:cxnLst>
            <a:rect l="0" t="0" r="r" b="b"/>
            <a:pathLst>
              <a:path w="43200" h="22093" fill="none" extrusionOk="0">
                <a:moveTo>
                  <a:pt x="43194" y="-1"/>
                </a:moveTo>
                <a:cubicBezTo>
                  <a:pt x="43198" y="164"/>
                  <a:pt x="43200" y="328"/>
                  <a:pt x="43200" y="493"/>
                </a:cubicBezTo>
                <a:cubicBezTo>
                  <a:pt x="43200" y="12422"/>
                  <a:pt x="33529" y="22093"/>
                  <a:pt x="21600" y="22093"/>
                </a:cubicBezTo>
                <a:cubicBezTo>
                  <a:pt x="9670" y="22093"/>
                  <a:pt x="0" y="12422"/>
                  <a:pt x="0" y="493"/>
                </a:cubicBezTo>
                <a:cubicBezTo>
                  <a:pt x="-1" y="330"/>
                  <a:pt x="1" y="167"/>
                  <a:pt x="5" y="4"/>
                </a:cubicBezTo>
              </a:path>
              <a:path w="43200" h="22093" stroke="0" extrusionOk="0">
                <a:moveTo>
                  <a:pt x="43194" y="-1"/>
                </a:moveTo>
                <a:cubicBezTo>
                  <a:pt x="43198" y="164"/>
                  <a:pt x="43200" y="328"/>
                  <a:pt x="43200" y="493"/>
                </a:cubicBezTo>
                <a:cubicBezTo>
                  <a:pt x="43200" y="12422"/>
                  <a:pt x="33529" y="22093"/>
                  <a:pt x="21600" y="22093"/>
                </a:cubicBezTo>
                <a:cubicBezTo>
                  <a:pt x="9670" y="22093"/>
                  <a:pt x="0" y="12422"/>
                  <a:pt x="0" y="493"/>
                </a:cubicBezTo>
                <a:cubicBezTo>
                  <a:pt x="-1" y="330"/>
                  <a:pt x="1" y="167"/>
                  <a:pt x="5" y="4"/>
                </a:cubicBezTo>
                <a:lnTo>
                  <a:pt x="21600" y="493"/>
                </a:lnTo>
                <a:close/>
              </a:path>
            </a:pathLst>
          </a:custGeom>
          <a:solidFill>
            <a:srgbClr val="FFFFFF"/>
          </a:solid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45" name="Freeform 5">
            <a:extLst>
              <a:ext uri="{FF2B5EF4-FFF2-40B4-BE49-F238E27FC236}">
                <a16:creationId xmlns:a16="http://schemas.microsoft.com/office/drawing/2014/main" id="{34C30710-1D10-9B47-B651-3AD1FDFB13E5}"/>
              </a:ext>
            </a:extLst>
          </p:cNvPr>
          <p:cNvSpPr/>
          <p:nvPr/>
        </p:nvSpPr>
        <p:spPr bwMode="auto">
          <a:xfrm>
            <a:off x="3097353" y="2508102"/>
            <a:ext cx="514350" cy="270272"/>
          </a:xfrm>
          <a:custGeom>
            <a:avLst/>
            <a:gdLst>
              <a:gd name="T0" fmla="*/ 48 w 432"/>
              <a:gd name="T1" fmla="*/ 213 h 213"/>
              <a:gd name="T2" fmla="*/ 408 w 432"/>
              <a:gd name="T3" fmla="*/ 213 h 213"/>
              <a:gd name="T4" fmla="*/ 288 w 432"/>
              <a:gd name="T5" fmla="*/ 45 h 213"/>
              <a:gd name="T6" fmla="*/ 432 w 432"/>
              <a:gd name="T7" fmla="*/ 45 h 213"/>
              <a:gd name="T8" fmla="*/ 215 w 432"/>
              <a:gd name="T9" fmla="*/ 0 h 213"/>
              <a:gd name="T10" fmla="*/ 0 w 432"/>
              <a:gd name="T11" fmla="*/ 45 h 213"/>
              <a:gd name="T12" fmla="*/ 144 w 432"/>
              <a:gd name="T13" fmla="*/ 45 h 213"/>
              <a:gd name="T14" fmla="*/ 48 w 43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000000"/>
          </a:solidFill>
          <a:ln>
            <a:noFill/>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46" name="Freeform 6">
            <a:extLst>
              <a:ext uri="{FF2B5EF4-FFF2-40B4-BE49-F238E27FC236}">
                <a16:creationId xmlns:a16="http://schemas.microsoft.com/office/drawing/2014/main" id="{BDC2436E-7371-3545-BDC8-2961A8548468}"/>
              </a:ext>
            </a:extLst>
          </p:cNvPr>
          <p:cNvSpPr/>
          <p:nvPr/>
        </p:nvSpPr>
        <p:spPr bwMode="auto">
          <a:xfrm>
            <a:off x="2094846" y="2461667"/>
            <a:ext cx="887016" cy="228600"/>
          </a:xfrm>
          <a:custGeom>
            <a:avLst/>
            <a:gdLst>
              <a:gd name="T0" fmla="*/ 96 w 248"/>
              <a:gd name="T1" fmla="*/ 64 h 64"/>
              <a:gd name="T2" fmla="*/ 0 w 248"/>
              <a:gd name="T3" fmla="*/ 56 h 64"/>
              <a:gd name="T4" fmla="*/ 120 w 248"/>
              <a:gd name="T5" fmla="*/ 16 h 64"/>
              <a:gd name="T6" fmla="*/ 64 w 248"/>
              <a:gd name="T7" fmla="*/ 16 h 64"/>
              <a:gd name="T8" fmla="*/ 184 w 248"/>
              <a:gd name="T9" fmla="*/ 0 h 64"/>
              <a:gd name="T10" fmla="*/ 248 w 248"/>
              <a:gd name="T11" fmla="*/ 16 h 64"/>
              <a:gd name="T12" fmla="*/ 192 w 248"/>
              <a:gd name="T13" fmla="*/ 16 h 64"/>
              <a:gd name="T14" fmla="*/ 96 w 248"/>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64">
                <a:moveTo>
                  <a:pt x="96" y="64"/>
                </a:moveTo>
                <a:lnTo>
                  <a:pt x="0" y="56"/>
                </a:lnTo>
                <a:lnTo>
                  <a:pt x="120" y="16"/>
                </a:lnTo>
                <a:lnTo>
                  <a:pt x="64" y="16"/>
                </a:lnTo>
                <a:lnTo>
                  <a:pt x="184" y="0"/>
                </a:lnTo>
                <a:lnTo>
                  <a:pt x="248" y="16"/>
                </a:lnTo>
                <a:lnTo>
                  <a:pt x="192" y="16"/>
                </a:lnTo>
                <a:lnTo>
                  <a:pt x="96" y="64"/>
                </a:lnTo>
                <a:close/>
              </a:path>
            </a:pathLst>
          </a:custGeom>
          <a:solidFill>
            <a:srgbClr val="000000"/>
          </a:solidFill>
          <a:ln>
            <a:noFill/>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47" name="Freeform 7">
            <a:extLst>
              <a:ext uri="{FF2B5EF4-FFF2-40B4-BE49-F238E27FC236}">
                <a16:creationId xmlns:a16="http://schemas.microsoft.com/office/drawing/2014/main" id="{FCF6F5C9-6F3F-7049-9F3F-2E4F21438B36}"/>
              </a:ext>
            </a:extLst>
          </p:cNvPr>
          <p:cNvSpPr/>
          <p:nvPr/>
        </p:nvSpPr>
        <p:spPr bwMode="auto">
          <a:xfrm>
            <a:off x="3668853" y="2461667"/>
            <a:ext cx="888206" cy="228600"/>
          </a:xfrm>
          <a:custGeom>
            <a:avLst/>
            <a:gdLst>
              <a:gd name="T0" fmla="*/ 152 w 248"/>
              <a:gd name="T1" fmla="*/ 64 h 64"/>
              <a:gd name="T2" fmla="*/ 248 w 248"/>
              <a:gd name="T3" fmla="*/ 56 h 64"/>
              <a:gd name="T4" fmla="*/ 128 w 248"/>
              <a:gd name="T5" fmla="*/ 16 h 64"/>
              <a:gd name="T6" fmla="*/ 184 w 248"/>
              <a:gd name="T7" fmla="*/ 16 h 64"/>
              <a:gd name="T8" fmla="*/ 64 w 248"/>
              <a:gd name="T9" fmla="*/ 0 h 64"/>
              <a:gd name="T10" fmla="*/ 0 w 248"/>
              <a:gd name="T11" fmla="*/ 16 h 64"/>
              <a:gd name="T12" fmla="*/ 56 w 248"/>
              <a:gd name="T13" fmla="*/ 16 h 64"/>
              <a:gd name="T14" fmla="*/ 152 w 248"/>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64">
                <a:moveTo>
                  <a:pt x="152" y="64"/>
                </a:moveTo>
                <a:lnTo>
                  <a:pt x="248" y="56"/>
                </a:lnTo>
                <a:lnTo>
                  <a:pt x="128" y="16"/>
                </a:lnTo>
                <a:lnTo>
                  <a:pt x="184" y="16"/>
                </a:lnTo>
                <a:lnTo>
                  <a:pt x="64" y="0"/>
                </a:lnTo>
                <a:lnTo>
                  <a:pt x="0" y="16"/>
                </a:lnTo>
                <a:lnTo>
                  <a:pt x="56" y="16"/>
                </a:lnTo>
                <a:lnTo>
                  <a:pt x="152" y="64"/>
                </a:lnTo>
                <a:close/>
              </a:path>
            </a:pathLst>
          </a:custGeom>
          <a:solidFill>
            <a:srgbClr val="000000"/>
          </a:solidFill>
          <a:ln>
            <a:noFill/>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48" name="Arc 8">
            <a:extLst>
              <a:ext uri="{FF2B5EF4-FFF2-40B4-BE49-F238E27FC236}">
                <a16:creationId xmlns:a16="http://schemas.microsoft.com/office/drawing/2014/main" id="{B613D3C0-1E36-1443-B96E-AD23F7641CC9}"/>
              </a:ext>
            </a:extLst>
          </p:cNvPr>
          <p:cNvSpPr/>
          <p:nvPr/>
        </p:nvSpPr>
        <p:spPr bwMode="auto">
          <a:xfrm>
            <a:off x="2224625" y="1874689"/>
            <a:ext cx="2215753" cy="572691"/>
          </a:xfrm>
          <a:custGeom>
            <a:avLst/>
            <a:gdLst>
              <a:gd name="G0" fmla="+- 16955 0 0"/>
              <a:gd name="G1" fmla="+- 0 0 0"/>
              <a:gd name="G2" fmla="+- 21600 0 0"/>
              <a:gd name="T0" fmla="*/ 33632 w 33632"/>
              <a:gd name="T1" fmla="*/ 13728 h 21600"/>
              <a:gd name="T2" fmla="*/ 0 w 33632"/>
              <a:gd name="T3" fmla="*/ 13382 h 21600"/>
              <a:gd name="T4" fmla="*/ 16955 w 33632"/>
              <a:gd name="T5" fmla="*/ 0 h 21600"/>
            </a:gdLst>
            <a:ahLst/>
            <a:cxnLst>
              <a:cxn ang="0">
                <a:pos x="T0" y="T1"/>
              </a:cxn>
              <a:cxn ang="0">
                <a:pos x="T2" y="T3"/>
              </a:cxn>
              <a:cxn ang="0">
                <a:pos x="T4" y="T5"/>
              </a:cxn>
            </a:cxnLst>
            <a:rect l="0" t="0" r="r" b="b"/>
            <a:pathLst>
              <a:path w="33632" h="21600" fill="none" extrusionOk="0">
                <a:moveTo>
                  <a:pt x="33631" y="13727"/>
                </a:moveTo>
                <a:cubicBezTo>
                  <a:pt x="29528" y="18712"/>
                  <a:pt x="23411" y="21599"/>
                  <a:pt x="16955" y="21600"/>
                </a:cubicBezTo>
                <a:cubicBezTo>
                  <a:pt x="10343" y="21600"/>
                  <a:pt x="4095" y="18571"/>
                  <a:pt x="-1" y="13382"/>
                </a:cubicBezTo>
              </a:path>
              <a:path w="33632" h="21600" stroke="0" extrusionOk="0">
                <a:moveTo>
                  <a:pt x="33631" y="13727"/>
                </a:moveTo>
                <a:cubicBezTo>
                  <a:pt x="29528" y="18712"/>
                  <a:pt x="23411" y="21599"/>
                  <a:pt x="16955" y="21600"/>
                </a:cubicBezTo>
                <a:cubicBezTo>
                  <a:pt x="10343" y="21600"/>
                  <a:pt x="4095" y="18571"/>
                  <a:pt x="-1" y="13382"/>
                </a:cubicBezTo>
                <a:lnTo>
                  <a:pt x="16955" y="0"/>
                </a:lnTo>
                <a:close/>
              </a:path>
            </a:pathLst>
          </a:custGeom>
          <a:solidFill>
            <a:srgbClr val="FFFFFF"/>
          </a:solid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49" name="Arc 9">
            <a:extLst>
              <a:ext uri="{FF2B5EF4-FFF2-40B4-BE49-F238E27FC236}">
                <a16:creationId xmlns:a16="http://schemas.microsoft.com/office/drawing/2014/main" id="{CD78D9EF-EF79-F640-BC5F-01DAAE0F1864}"/>
              </a:ext>
            </a:extLst>
          </p:cNvPr>
          <p:cNvSpPr/>
          <p:nvPr/>
        </p:nvSpPr>
        <p:spPr bwMode="auto">
          <a:xfrm rot="16200000">
            <a:off x="3134262" y="1947306"/>
            <a:ext cx="428625" cy="150041"/>
          </a:xfrm>
          <a:custGeom>
            <a:avLst/>
            <a:gdLst>
              <a:gd name="G0" fmla="+- 185 0 0"/>
              <a:gd name="G1" fmla="+- 21600 0 0"/>
              <a:gd name="G2" fmla="+- 21600 0 0"/>
              <a:gd name="T0" fmla="*/ 185 w 21785"/>
              <a:gd name="T1" fmla="*/ 0 h 43200"/>
              <a:gd name="T2" fmla="*/ 0 w 21785"/>
              <a:gd name="T3" fmla="*/ 43199 h 43200"/>
              <a:gd name="T4" fmla="*/ 185 w 21785"/>
              <a:gd name="T5" fmla="*/ 21600 h 43200"/>
            </a:gdLst>
            <a:ahLst/>
            <a:cxnLst>
              <a:cxn ang="0">
                <a:pos x="T0" y="T1"/>
              </a:cxn>
              <a:cxn ang="0">
                <a:pos x="T2" y="T3"/>
              </a:cxn>
              <a:cxn ang="0">
                <a:pos x="T4" y="T5"/>
              </a:cxn>
            </a:cxnLst>
            <a:rect l="0" t="0" r="r" b="b"/>
            <a:pathLst>
              <a:path w="21785" h="43200" fill="none" extrusionOk="0">
                <a:moveTo>
                  <a:pt x="184" y="0"/>
                </a:moveTo>
                <a:cubicBezTo>
                  <a:pt x="12114" y="0"/>
                  <a:pt x="21785" y="9670"/>
                  <a:pt x="21785" y="21600"/>
                </a:cubicBezTo>
                <a:cubicBezTo>
                  <a:pt x="21785" y="33529"/>
                  <a:pt x="12114" y="43200"/>
                  <a:pt x="185" y="43200"/>
                </a:cubicBezTo>
                <a:cubicBezTo>
                  <a:pt x="123" y="43200"/>
                  <a:pt x="61" y="43199"/>
                  <a:pt x="-1" y="43199"/>
                </a:cubicBezTo>
              </a:path>
              <a:path w="21785" h="43200" stroke="0" extrusionOk="0">
                <a:moveTo>
                  <a:pt x="184" y="0"/>
                </a:moveTo>
                <a:cubicBezTo>
                  <a:pt x="12114" y="0"/>
                  <a:pt x="21785" y="9670"/>
                  <a:pt x="21785" y="21600"/>
                </a:cubicBezTo>
                <a:cubicBezTo>
                  <a:pt x="21785" y="33529"/>
                  <a:pt x="12114" y="43200"/>
                  <a:pt x="185" y="43200"/>
                </a:cubicBezTo>
                <a:cubicBezTo>
                  <a:pt x="123" y="43200"/>
                  <a:pt x="61" y="43199"/>
                  <a:pt x="-1" y="43199"/>
                </a:cubicBezTo>
                <a:lnTo>
                  <a:pt x="185" y="21600"/>
                </a:lnTo>
                <a:close/>
              </a:path>
            </a:pathLst>
          </a:custGeom>
          <a:solidFill>
            <a:srgbClr val="366B7E"/>
          </a:solidFill>
          <a:ln>
            <a:noFill/>
          </a:ln>
          <a:effectLst/>
        </p:spPr>
        <p:txBody>
          <a:bodyPr lIns="0" tIns="0" rIns="0" bIns="0" anchor="ctr">
            <a:spAutoFit/>
          </a:bodyPr>
          <a:lstStyle/>
          <a:p>
            <a:pPr eaLnBrk="0" fontAlgn="auto" hangingPunct="0">
              <a:spcBef>
                <a:spcPts val="0"/>
              </a:spcBef>
              <a:spcAft>
                <a:spcPts val="0"/>
              </a:spcAft>
              <a:defRPr/>
            </a:pPr>
            <a:endParaRPr lang="zh-CN" altLang="en-US" sz="975" b="1" kern="0">
              <a:solidFill>
                <a:srgbClr val="000000"/>
              </a:solidFill>
            </a:endParaRPr>
          </a:p>
        </p:txBody>
      </p:sp>
      <p:sp>
        <p:nvSpPr>
          <p:cNvPr id="50" name="Line 10">
            <a:extLst>
              <a:ext uri="{FF2B5EF4-FFF2-40B4-BE49-F238E27FC236}">
                <a16:creationId xmlns:a16="http://schemas.microsoft.com/office/drawing/2014/main" id="{061FA50F-1E69-2A4B-B79B-3F22BDC639EF}"/>
              </a:ext>
            </a:extLst>
          </p:cNvPr>
          <p:cNvSpPr>
            <a:spLocks noChangeShapeType="1"/>
          </p:cNvSpPr>
          <p:nvPr/>
        </p:nvSpPr>
        <p:spPr bwMode="auto">
          <a:xfrm>
            <a:off x="424400" y="2233067"/>
            <a:ext cx="5841206" cy="3572"/>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51" name="Line 11">
            <a:extLst>
              <a:ext uri="{FF2B5EF4-FFF2-40B4-BE49-F238E27FC236}">
                <a16:creationId xmlns:a16="http://schemas.microsoft.com/office/drawing/2014/main" id="{B5A387F1-4F12-444A-8D05-3B7CC3971F43}"/>
              </a:ext>
            </a:extLst>
          </p:cNvPr>
          <p:cNvSpPr>
            <a:spLocks noChangeShapeType="1"/>
          </p:cNvSpPr>
          <p:nvPr/>
        </p:nvSpPr>
        <p:spPr bwMode="auto">
          <a:xfrm flipV="1">
            <a:off x="1282840" y="2233067"/>
            <a:ext cx="2062163" cy="2232422"/>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52" name="Line 12">
            <a:extLst>
              <a:ext uri="{FF2B5EF4-FFF2-40B4-BE49-F238E27FC236}">
                <a16:creationId xmlns:a16="http://schemas.microsoft.com/office/drawing/2014/main" id="{6E5DD787-F737-CF40-95FC-2885E96AE61C}"/>
              </a:ext>
            </a:extLst>
          </p:cNvPr>
          <p:cNvSpPr>
            <a:spLocks noChangeShapeType="1"/>
          </p:cNvSpPr>
          <p:nvPr/>
        </p:nvSpPr>
        <p:spPr bwMode="auto">
          <a:xfrm>
            <a:off x="3345002" y="2233067"/>
            <a:ext cx="2033588" cy="2232422"/>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grpSp>
        <p:nvGrpSpPr>
          <p:cNvPr id="53" name="Group 13">
            <a:extLst>
              <a:ext uri="{FF2B5EF4-FFF2-40B4-BE49-F238E27FC236}">
                <a16:creationId xmlns:a16="http://schemas.microsoft.com/office/drawing/2014/main" id="{BCECE1A6-DDE7-2444-9402-1EC698D65267}"/>
              </a:ext>
            </a:extLst>
          </p:cNvPr>
          <p:cNvGrpSpPr/>
          <p:nvPr/>
        </p:nvGrpSpPr>
        <p:grpSpPr bwMode="auto">
          <a:xfrm>
            <a:off x="452975" y="2233068"/>
            <a:ext cx="5784056" cy="686990"/>
            <a:chOff x="3552" y="1994"/>
            <a:chExt cx="1616" cy="192"/>
          </a:xfrm>
        </p:grpSpPr>
        <p:sp>
          <p:nvSpPr>
            <p:cNvPr id="54" name="Line 14">
              <a:extLst>
                <a:ext uri="{FF2B5EF4-FFF2-40B4-BE49-F238E27FC236}">
                  <a16:creationId xmlns:a16="http://schemas.microsoft.com/office/drawing/2014/main" id="{4AF50146-16E0-C341-A47F-8407B1BFB8E8}"/>
                </a:ext>
              </a:extLst>
            </p:cNvPr>
            <p:cNvSpPr>
              <a:spLocks noChangeShapeType="1"/>
            </p:cNvSpPr>
            <p:nvPr/>
          </p:nvSpPr>
          <p:spPr bwMode="auto">
            <a:xfrm flipV="1">
              <a:off x="3552" y="1994"/>
              <a:ext cx="808" cy="192"/>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55" name="Line 15">
              <a:extLst>
                <a:ext uri="{FF2B5EF4-FFF2-40B4-BE49-F238E27FC236}">
                  <a16:creationId xmlns:a16="http://schemas.microsoft.com/office/drawing/2014/main" id="{F7CF40CA-5879-7343-A1E8-C99C989157A0}"/>
                </a:ext>
              </a:extLst>
            </p:cNvPr>
            <p:cNvSpPr>
              <a:spLocks noChangeShapeType="1"/>
            </p:cNvSpPr>
            <p:nvPr/>
          </p:nvSpPr>
          <p:spPr bwMode="auto">
            <a:xfrm>
              <a:off x="4360" y="1994"/>
              <a:ext cx="808" cy="192"/>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grpSp>
      <p:grpSp>
        <p:nvGrpSpPr>
          <p:cNvPr id="56" name="Group 16">
            <a:extLst>
              <a:ext uri="{FF2B5EF4-FFF2-40B4-BE49-F238E27FC236}">
                <a16:creationId xmlns:a16="http://schemas.microsoft.com/office/drawing/2014/main" id="{7AC3ED62-539A-AF40-893B-47F0A8194410}"/>
              </a:ext>
            </a:extLst>
          </p:cNvPr>
          <p:cNvGrpSpPr/>
          <p:nvPr/>
        </p:nvGrpSpPr>
        <p:grpSpPr bwMode="auto">
          <a:xfrm>
            <a:off x="452975" y="2233067"/>
            <a:ext cx="5784056" cy="342900"/>
            <a:chOff x="3552" y="1994"/>
            <a:chExt cx="1616" cy="96"/>
          </a:xfrm>
        </p:grpSpPr>
        <p:sp>
          <p:nvSpPr>
            <p:cNvPr id="57" name="Line 17">
              <a:extLst>
                <a:ext uri="{FF2B5EF4-FFF2-40B4-BE49-F238E27FC236}">
                  <a16:creationId xmlns:a16="http://schemas.microsoft.com/office/drawing/2014/main" id="{D9B01CEC-0AFF-E747-B824-58325A8C8720}"/>
                </a:ext>
              </a:extLst>
            </p:cNvPr>
            <p:cNvSpPr>
              <a:spLocks noChangeShapeType="1"/>
            </p:cNvSpPr>
            <p:nvPr/>
          </p:nvSpPr>
          <p:spPr bwMode="auto">
            <a:xfrm flipV="1">
              <a:off x="3552" y="1994"/>
              <a:ext cx="808" cy="96"/>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58" name="Line 18">
              <a:extLst>
                <a:ext uri="{FF2B5EF4-FFF2-40B4-BE49-F238E27FC236}">
                  <a16:creationId xmlns:a16="http://schemas.microsoft.com/office/drawing/2014/main" id="{57369488-B53D-8845-B8C6-16EBE257A3CD}"/>
                </a:ext>
              </a:extLst>
            </p:cNvPr>
            <p:cNvSpPr>
              <a:spLocks noChangeShapeType="1"/>
            </p:cNvSpPr>
            <p:nvPr/>
          </p:nvSpPr>
          <p:spPr bwMode="auto">
            <a:xfrm>
              <a:off x="4360" y="1994"/>
              <a:ext cx="808" cy="96"/>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grpSp>
      <p:grpSp>
        <p:nvGrpSpPr>
          <p:cNvPr id="59" name="Group 19">
            <a:extLst>
              <a:ext uri="{FF2B5EF4-FFF2-40B4-BE49-F238E27FC236}">
                <a16:creationId xmlns:a16="http://schemas.microsoft.com/office/drawing/2014/main" id="{621E8774-0A83-0A4C-9277-39CB82EF4F3F}"/>
              </a:ext>
            </a:extLst>
          </p:cNvPr>
          <p:cNvGrpSpPr/>
          <p:nvPr/>
        </p:nvGrpSpPr>
        <p:grpSpPr bwMode="auto">
          <a:xfrm>
            <a:off x="452975" y="2233067"/>
            <a:ext cx="5784056" cy="114300"/>
            <a:chOff x="3552" y="1994"/>
            <a:chExt cx="1616" cy="32"/>
          </a:xfrm>
        </p:grpSpPr>
        <p:sp>
          <p:nvSpPr>
            <p:cNvPr id="60" name="Line 20">
              <a:extLst>
                <a:ext uri="{FF2B5EF4-FFF2-40B4-BE49-F238E27FC236}">
                  <a16:creationId xmlns:a16="http://schemas.microsoft.com/office/drawing/2014/main" id="{C1971F39-636F-1049-B96C-51DA44022FD2}"/>
                </a:ext>
              </a:extLst>
            </p:cNvPr>
            <p:cNvSpPr>
              <a:spLocks noChangeShapeType="1"/>
            </p:cNvSpPr>
            <p:nvPr/>
          </p:nvSpPr>
          <p:spPr bwMode="auto">
            <a:xfrm flipV="1">
              <a:off x="3552" y="1994"/>
              <a:ext cx="808" cy="32"/>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sp>
          <p:nvSpPr>
            <p:cNvPr id="61" name="Line 21">
              <a:extLst>
                <a:ext uri="{FF2B5EF4-FFF2-40B4-BE49-F238E27FC236}">
                  <a16:creationId xmlns:a16="http://schemas.microsoft.com/office/drawing/2014/main" id="{0EB16F02-722B-FA48-B0F5-EE48AE243748}"/>
                </a:ext>
              </a:extLst>
            </p:cNvPr>
            <p:cNvSpPr>
              <a:spLocks noChangeShapeType="1"/>
            </p:cNvSpPr>
            <p:nvPr/>
          </p:nvSpPr>
          <p:spPr bwMode="auto">
            <a:xfrm>
              <a:off x="4360" y="1994"/>
              <a:ext cx="808" cy="32"/>
            </a:xfrm>
            <a:prstGeom prst="line">
              <a:avLst/>
            </a:prstGeom>
            <a:noFill/>
            <a:ln w="6350">
              <a:solidFill>
                <a:srgbClr val="000000"/>
              </a:solidFill>
              <a:round/>
            </a:ln>
          </p:spPr>
          <p:txBody>
            <a:bodyPr/>
            <a:lstStyle/>
            <a:p>
              <a:pPr eaLnBrk="0" fontAlgn="auto" hangingPunct="0">
                <a:spcBef>
                  <a:spcPts val="0"/>
                </a:spcBef>
                <a:spcAft>
                  <a:spcPts val="0"/>
                </a:spcAft>
                <a:defRPr/>
              </a:pPr>
              <a:endParaRPr lang="zh-CN" altLang="en-US" sz="975" b="1" kern="0">
                <a:solidFill>
                  <a:srgbClr val="000000"/>
                </a:solidFill>
              </a:endParaRPr>
            </a:p>
          </p:txBody>
        </p:sp>
      </p:grpSp>
      <p:sp>
        <p:nvSpPr>
          <p:cNvPr id="62" name="Text Box 22">
            <a:extLst>
              <a:ext uri="{FF2B5EF4-FFF2-40B4-BE49-F238E27FC236}">
                <a16:creationId xmlns:a16="http://schemas.microsoft.com/office/drawing/2014/main" id="{B85D2355-FD45-D047-B600-4BD0A04DCE34}"/>
              </a:ext>
            </a:extLst>
          </p:cNvPr>
          <p:cNvSpPr txBox="1">
            <a:spLocks noChangeArrowheads="1"/>
          </p:cNvSpPr>
          <p:nvPr/>
        </p:nvSpPr>
        <p:spPr bwMode="auto">
          <a:xfrm>
            <a:off x="2567272" y="1899500"/>
            <a:ext cx="1675141" cy="215444"/>
          </a:xfrm>
          <a:prstGeom prst="rect">
            <a:avLst/>
          </a:prstGeom>
          <a:noFill/>
          <a:ln>
            <a:noFill/>
          </a:ln>
          <a:effectLst/>
        </p:spPr>
        <p:txBody>
          <a:bodyPr wrap="square" lIns="0" tIns="0" rIns="0" bIns="0">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r>
              <a:rPr lang="zh-CN" altLang="en-US" sz="1400" b="1" dirty="0"/>
              <a:t>应用案例</a:t>
            </a:r>
            <a:endParaRPr lang="en-US" altLang="zh-CN" sz="1400" b="1" dirty="0"/>
          </a:p>
        </p:txBody>
      </p:sp>
      <p:sp>
        <p:nvSpPr>
          <p:cNvPr id="63" name="圆角矩形 62">
            <a:extLst>
              <a:ext uri="{FF2B5EF4-FFF2-40B4-BE49-F238E27FC236}">
                <a16:creationId xmlns:a16="http://schemas.microsoft.com/office/drawing/2014/main" id="{507E01A4-7726-284A-A4A0-59BE67BDD4B4}"/>
              </a:ext>
            </a:extLst>
          </p:cNvPr>
          <p:cNvSpPr/>
          <p:nvPr/>
        </p:nvSpPr>
        <p:spPr bwMode="auto">
          <a:xfrm>
            <a:off x="87453" y="2250927"/>
            <a:ext cx="971550" cy="1821656"/>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sz="1800" i="1">
              <a:latin typeface="Arial" panose="020B0604020202090204" pitchFamily="34" charset="0"/>
            </a:endParaRPr>
          </a:p>
        </p:txBody>
      </p:sp>
      <p:sp>
        <p:nvSpPr>
          <p:cNvPr id="64" name="圆角矩形 63">
            <a:extLst>
              <a:ext uri="{FF2B5EF4-FFF2-40B4-BE49-F238E27FC236}">
                <a16:creationId xmlns:a16="http://schemas.microsoft.com/office/drawing/2014/main" id="{090DF779-9335-4B4D-B4B9-5BD6D250E42E}"/>
              </a:ext>
            </a:extLst>
          </p:cNvPr>
          <p:cNvSpPr/>
          <p:nvPr/>
        </p:nvSpPr>
        <p:spPr bwMode="auto">
          <a:xfrm>
            <a:off x="1197115" y="2702174"/>
            <a:ext cx="971550" cy="1820465"/>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sz="1800" i="1">
              <a:latin typeface="Arial" panose="020B0604020202090204" pitchFamily="34" charset="0"/>
            </a:endParaRPr>
          </a:p>
        </p:txBody>
      </p:sp>
      <p:sp>
        <p:nvSpPr>
          <p:cNvPr id="65" name="圆角矩形 64">
            <a:extLst>
              <a:ext uri="{FF2B5EF4-FFF2-40B4-BE49-F238E27FC236}">
                <a16:creationId xmlns:a16="http://schemas.microsoft.com/office/drawing/2014/main" id="{28CE19D0-3202-9241-8B4B-D4A7AE20B94A}"/>
              </a:ext>
            </a:extLst>
          </p:cNvPr>
          <p:cNvSpPr/>
          <p:nvPr/>
        </p:nvSpPr>
        <p:spPr bwMode="auto">
          <a:xfrm>
            <a:off x="2324638" y="2820045"/>
            <a:ext cx="972740" cy="1821656"/>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sz="1800" i="1">
              <a:latin typeface="Arial" panose="020B0604020202090204" pitchFamily="34" charset="0"/>
            </a:endParaRPr>
          </a:p>
        </p:txBody>
      </p:sp>
      <p:sp>
        <p:nvSpPr>
          <p:cNvPr id="66" name="圆角矩形 65">
            <a:extLst>
              <a:ext uri="{FF2B5EF4-FFF2-40B4-BE49-F238E27FC236}">
                <a16:creationId xmlns:a16="http://schemas.microsoft.com/office/drawing/2014/main" id="{009E9BEC-95E8-6A4A-AF91-1E70EA2E13AC}"/>
              </a:ext>
            </a:extLst>
          </p:cNvPr>
          <p:cNvSpPr/>
          <p:nvPr/>
        </p:nvSpPr>
        <p:spPr bwMode="auto">
          <a:xfrm>
            <a:off x="3412869" y="2836714"/>
            <a:ext cx="971550" cy="1820466"/>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sz="1800" i="1">
              <a:latin typeface="Arial" panose="020B0604020202090204" pitchFamily="34" charset="0"/>
            </a:endParaRPr>
          </a:p>
        </p:txBody>
      </p:sp>
      <p:sp>
        <p:nvSpPr>
          <p:cNvPr id="67" name="圆角矩形 66">
            <a:extLst>
              <a:ext uri="{FF2B5EF4-FFF2-40B4-BE49-F238E27FC236}">
                <a16:creationId xmlns:a16="http://schemas.microsoft.com/office/drawing/2014/main" id="{D494692E-3C94-5D4E-AEC7-CA245ECD7301}"/>
              </a:ext>
            </a:extLst>
          </p:cNvPr>
          <p:cNvSpPr/>
          <p:nvPr/>
        </p:nvSpPr>
        <p:spPr bwMode="auto">
          <a:xfrm>
            <a:off x="4629687" y="2778374"/>
            <a:ext cx="971550" cy="1821656"/>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sz="1800" i="1">
              <a:latin typeface="Arial" panose="020B0604020202090204" pitchFamily="34" charset="0"/>
            </a:endParaRPr>
          </a:p>
        </p:txBody>
      </p:sp>
      <p:sp>
        <p:nvSpPr>
          <p:cNvPr id="68" name="圆角矩形 67">
            <a:extLst>
              <a:ext uri="{FF2B5EF4-FFF2-40B4-BE49-F238E27FC236}">
                <a16:creationId xmlns:a16="http://schemas.microsoft.com/office/drawing/2014/main" id="{F3AA5364-C261-A546-A802-9B20FD540D3E}"/>
              </a:ext>
            </a:extLst>
          </p:cNvPr>
          <p:cNvSpPr/>
          <p:nvPr/>
        </p:nvSpPr>
        <p:spPr bwMode="auto">
          <a:xfrm>
            <a:off x="5775069" y="2250927"/>
            <a:ext cx="972740" cy="1821656"/>
          </a:xfrm>
          <a:prstGeom prst="roundRect">
            <a:avLst/>
          </a:prstGeom>
          <a:solidFill>
            <a:schemeClr val="accent4">
              <a:lumMod val="40000"/>
              <a:lumOff val="60000"/>
            </a:schemeClr>
          </a:solidFill>
          <a:ln w="9525" cap="flat" cmpd="sng" algn="ctr">
            <a:noFill/>
            <a:prstDash val="solid"/>
            <a:round/>
            <a:headEnd type="none" w="med" len="med"/>
            <a:tailEnd type="none" w="med" len="med"/>
          </a:ln>
          <a:effectLst/>
        </p:spPr>
        <p:txBody>
          <a:bodyPr/>
          <a:lstStyle/>
          <a:p>
            <a:pPr>
              <a:defRPr/>
            </a:pPr>
            <a:endParaRPr lang="zh-CN" altLang="en-US" sz="1800" i="1" dirty="0">
              <a:latin typeface="Arial" panose="020B0604020202090204" pitchFamily="34" charset="0"/>
            </a:endParaRPr>
          </a:p>
        </p:txBody>
      </p:sp>
      <p:sp>
        <p:nvSpPr>
          <p:cNvPr id="69" name="TextBox 6">
            <a:extLst>
              <a:ext uri="{FF2B5EF4-FFF2-40B4-BE49-F238E27FC236}">
                <a16:creationId xmlns:a16="http://schemas.microsoft.com/office/drawing/2014/main" id="{AC9976A1-A10D-4746-A7E7-ADEB716DA921}"/>
              </a:ext>
            </a:extLst>
          </p:cNvPr>
          <p:cNvSpPr txBox="1">
            <a:spLocks noChangeArrowheads="1"/>
          </p:cNvSpPr>
          <p:nvPr/>
        </p:nvSpPr>
        <p:spPr bwMode="auto">
          <a:xfrm>
            <a:off x="87453" y="2290218"/>
            <a:ext cx="97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r>
              <a:rPr lang="zh-CN" altLang="en-US" sz="1400" b="1" dirty="0">
                <a:latin typeface="华文细黑" panose="02010600040101010101" pitchFamily="2" charset="-122"/>
                <a:ea typeface="华文细黑" panose="02010600040101010101" pitchFamily="2" charset="-122"/>
              </a:rPr>
              <a:t>客户挽留</a:t>
            </a:r>
          </a:p>
        </p:txBody>
      </p:sp>
      <p:sp>
        <p:nvSpPr>
          <p:cNvPr id="70" name="TextBox 109">
            <a:extLst>
              <a:ext uri="{FF2B5EF4-FFF2-40B4-BE49-F238E27FC236}">
                <a16:creationId xmlns:a16="http://schemas.microsoft.com/office/drawing/2014/main" id="{91AC7143-B960-BE40-893E-BCBBD0B137BA}"/>
              </a:ext>
            </a:extLst>
          </p:cNvPr>
          <p:cNvSpPr txBox="1">
            <a:spLocks noChangeArrowheads="1"/>
          </p:cNvSpPr>
          <p:nvPr/>
        </p:nvSpPr>
        <p:spPr bwMode="auto">
          <a:xfrm>
            <a:off x="1175684" y="2722414"/>
            <a:ext cx="97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r>
              <a:rPr lang="zh-CN" altLang="en-US" sz="1400" b="1" dirty="0">
                <a:latin typeface="华文细黑" panose="02010600040101010101" pitchFamily="2" charset="-122"/>
                <a:ea typeface="华文细黑" panose="02010600040101010101" pitchFamily="2" charset="-122"/>
              </a:rPr>
              <a:t>精准营销</a:t>
            </a:r>
          </a:p>
        </p:txBody>
      </p:sp>
      <p:sp>
        <p:nvSpPr>
          <p:cNvPr id="71" name="TextBox 110">
            <a:extLst>
              <a:ext uri="{FF2B5EF4-FFF2-40B4-BE49-F238E27FC236}">
                <a16:creationId xmlns:a16="http://schemas.microsoft.com/office/drawing/2014/main" id="{33777A45-7E42-5E4C-A936-CE2B67602E31}"/>
              </a:ext>
            </a:extLst>
          </p:cNvPr>
          <p:cNvSpPr txBox="1">
            <a:spLocks noChangeArrowheads="1"/>
          </p:cNvSpPr>
          <p:nvPr/>
        </p:nvSpPr>
        <p:spPr bwMode="auto">
          <a:xfrm>
            <a:off x="2324638" y="2836714"/>
            <a:ext cx="9727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r>
              <a:rPr lang="zh-CN" altLang="en-US" sz="1400" b="1" dirty="0">
                <a:latin typeface="华文细黑" panose="02010600040101010101" pitchFamily="2" charset="-122"/>
                <a:ea typeface="华文细黑" panose="02010600040101010101" pitchFamily="2" charset="-122"/>
              </a:rPr>
              <a:t>智慧医疗</a:t>
            </a:r>
          </a:p>
        </p:txBody>
      </p:sp>
      <p:sp>
        <p:nvSpPr>
          <p:cNvPr id="72" name="TextBox 111">
            <a:extLst>
              <a:ext uri="{FF2B5EF4-FFF2-40B4-BE49-F238E27FC236}">
                <a16:creationId xmlns:a16="http://schemas.microsoft.com/office/drawing/2014/main" id="{B2F46D33-15C1-CA45-A3F7-6F591804FB2A}"/>
              </a:ext>
            </a:extLst>
          </p:cNvPr>
          <p:cNvSpPr txBox="1">
            <a:spLocks noChangeArrowheads="1"/>
          </p:cNvSpPr>
          <p:nvPr/>
        </p:nvSpPr>
        <p:spPr bwMode="auto">
          <a:xfrm>
            <a:off x="3412869" y="2862907"/>
            <a:ext cx="97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r>
              <a:rPr lang="zh-CN" altLang="en-US" sz="1400" b="1" dirty="0">
                <a:latin typeface="华文细黑" panose="02010600040101010101" pitchFamily="2" charset="-122"/>
                <a:ea typeface="华文细黑" panose="02010600040101010101" pitchFamily="2" charset="-122"/>
              </a:rPr>
              <a:t>智能搜索</a:t>
            </a:r>
          </a:p>
        </p:txBody>
      </p:sp>
      <p:sp>
        <p:nvSpPr>
          <p:cNvPr id="73" name="TextBox 112">
            <a:extLst>
              <a:ext uri="{FF2B5EF4-FFF2-40B4-BE49-F238E27FC236}">
                <a16:creationId xmlns:a16="http://schemas.microsoft.com/office/drawing/2014/main" id="{DAD777D5-36EB-3845-8DF9-925AE11EBDEE}"/>
              </a:ext>
            </a:extLst>
          </p:cNvPr>
          <p:cNvSpPr txBox="1">
            <a:spLocks noChangeArrowheads="1"/>
          </p:cNvSpPr>
          <p:nvPr/>
        </p:nvSpPr>
        <p:spPr bwMode="auto">
          <a:xfrm>
            <a:off x="4629687" y="2820045"/>
            <a:ext cx="971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r>
              <a:rPr lang="zh-CN" altLang="en-US" sz="1400" b="1" dirty="0">
                <a:latin typeface="华文细黑" panose="02010600040101010101" pitchFamily="2" charset="-122"/>
                <a:ea typeface="华文细黑" panose="02010600040101010101" pitchFamily="2" charset="-122"/>
              </a:rPr>
              <a:t>趋势预测</a:t>
            </a:r>
          </a:p>
        </p:txBody>
      </p:sp>
      <p:sp>
        <p:nvSpPr>
          <p:cNvPr id="74" name="TextBox 113">
            <a:extLst>
              <a:ext uri="{FF2B5EF4-FFF2-40B4-BE49-F238E27FC236}">
                <a16:creationId xmlns:a16="http://schemas.microsoft.com/office/drawing/2014/main" id="{48EE4841-FF16-5443-8A1E-A1ADD3856667}"/>
              </a:ext>
            </a:extLst>
          </p:cNvPr>
          <p:cNvSpPr txBox="1">
            <a:spLocks noChangeArrowheads="1"/>
          </p:cNvSpPr>
          <p:nvPr/>
        </p:nvSpPr>
        <p:spPr bwMode="auto">
          <a:xfrm>
            <a:off x="5761971" y="2290218"/>
            <a:ext cx="9727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r>
              <a:rPr lang="zh-CN" altLang="en-US" sz="1400" b="1" dirty="0">
                <a:latin typeface="华文细黑" panose="02010600040101010101" pitchFamily="2" charset="-122"/>
                <a:ea typeface="华文细黑" panose="02010600040101010101" pitchFamily="2" charset="-122"/>
              </a:rPr>
              <a:t>决策支撑</a:t>
            </a:r>
          </a:p>
        </p:txBody>
      </p:sp>
      <p:sp>
        <p:nvSpPr>
          <p:cNvPr id="75" name="TextBox 7">
            <a:extLst>
              <a:ext uri="{FF2B5EF4-FFF2-40B4-BE49-F238E27FC236}">
                <a16:creationId xmlns:a16="http://schemas.microsoft.com/office/drawing/2014/main" id="{D62376AF-7B31-BF49-86D4-E36BA2B297F7}"/>
              </a:ext>
            </a:extLst>
          </p:cNvPr>
          <p:cNvSpPr txBox="1">
            <a:spLocks noChangeArrowheads="1"/>
          </p:cNvSpPr>
          <p:nvPr/>
        </p:nvSpPr>
        <p:spPr bwMode="auto">
          <a:xfrm>
            <a:off x="87453" y="2542630"/>
            <a:ext cx="971550" cy="174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latinLnBrk="1" hangingPunct="1">
              <a:lnSpc>
                <a:spcPct val="130000"/>
              </a:lnSpc>
            </a:pPr>
            <a:r>
              <a:rPr lang="en-US" altLang="zh-CN" sz="1050" dirty="0"/>
              <a:t>XO Communications</a:t>
            </a:r>
            <a:r>
              <a:rPr lang="zh-CN" altLang="zh-CN" sz="1050" dirty="0"/>
              <a:t>通过使用</a:t>
            </a:r>
            <a:r>
              <a:rPr lang="en-US" altLang="zh-CN" sz="1050" dirty="0"/>
              <a:t>IBM SPSS</a:t>
            </a:r>
            <a:r>
              <a:rPr lang="zh-CN" altLang="zh-CN" sz="1050" dirty="0"/>
              <a:t>预测分析软件，减少了将近一半的客户流失率</a:t>
            </a:r>
            <a:endParaRPr lang="zh-CN" altLang="en-US" sz="1050" dirty="0"/>
          </a:p>
        </p:txBody>
      </p:sp>
      <p:sp>
        <p:nvSpPr>
          <p:cNvPr id="76" name="TextBox 114">
            <a:extLst>
              <a:ext uri="{FF2B5EF4-FFF2-40B4-BE49-F238E27FC236}">
                <a16:creationId xmlns:a16="http://schemas.microsoft.com/office/drawing/2014/main" id="{67B60B7C-9409-1C42-99A4-8568A3AE6755}"/>
              </a:ext>
            </a:extLst>
          </p:cNvPr>
          <p:cNvSpPr txBox="1">
            <a:spLocks noChangeArrowheads="1"/>
          </p:cNvSpPr>
          <p:nvPr/>
        </p:nvSpPr>
        <p:spPr bwMode="auto">
          <a:xfrm>
            <a:off x="1179257" y="2995067"/>
            <a:ext cx="972740" cy="153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latinLnBrk="1" hangingPunct="1">
              <a:lnSpc>
                <a:spcPct val="130000"/>
              </a:lnSpc>
            </a:pPr>
            <a:r>
              <a:rPr lang="zh-CN" altLang="en-US" sz="1050"/>
              <a:t>电商通过分析客户行为数据，提供精准的个性化商品推荐，把数据转化为销量</a:t>
            </a:r>
          </a:p>
        </p:txBody>
      </p:sp>
      <p:sp>
        <p:nvSpPr>
          <p:cNvPr id="77" name="TextBox 115">
            <a:extLst>
              <a:ext uri="{FF2B5EF4-FFF2-40B4-BE49-F238E27FC236}">
                <a16:creationId xmlns:a16="http://schemas.microsoft.com/office/drawing/2014/main" id="{3C95347B-CDB2-C849-A6A2-D4BC13019A16}"/>
              </a:ext>
            </a:extLst>
          </p:cNvPr>
          <p:cNvSpPr txBox="1">
            <a:spLocks noChangeArrowheads="1"/>
          </p:cNvSpPr>
          <p:nvPr/>
        </p:nvSpPr>
        <p:spPr bwMode="auto">
          <a:xfrm>
            <a:off x="2324638" y="3109367"/>
            <a:ext cx="972740" cy="174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latinLnBrk="1" hangingPunct="1">
              <a:lnSpc>
                <a:spcPct val="130000"/>
              </a:lnSpc>
            </a:pPr>
            <a:r>
              <a:rPr lang="zh-CN" altLang="en-US" sz="1050" dirty="0"/>
              <a:t>加拿大多伦多某医院，通过分析早产婴儿数据有针对性地采取措施，避免早产婴儿夭折</a:t>
            </a:r>
          </a:p>
        </p:txBody>
      </p:sp>
      <p:sp>
        <p:nvSpPr>
          <p:cNvPr id="78" name="矩形 8">
            <a:extLst>
              <a:ext uri="{FF2B5EF4-FFF2-40B4-BE49-F238E27FC236}">
                <a16:creationId xmlns:a16="http://schemas.microsoft.com/office/drawing/2014/main" id="{3B141A23-0184-8142-872B-A1973CF3F424}"/>
              </a:ext>
            </a:extLst>
          </p:cNvPr>
          <p:cNvSpPr>
            <a:spLocks noChangeArrowheads="1"/>
          </p:cNvSpPr>
          <p:nvPr/>
        </p:nvSpPr>
        <p:spPr bwMode="auto">
          <a:xfrm>
            <a:off x="3435491" y="3115320"/>
            <a:ext cx="917972" cy="153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latinLnBrk="1" hangingPunct="1">
              <a:lnSpc>
                <a:spcPct val="130000"/>
              </a:lnSpc>
            </a:pPr>
            <a:r>
              <a:rPr lang="en-US" altLang="zh-CN" sz="1050"/>
              <a:t>Google</a:t>
            </a:r>
            <a:r>
              <a:rPr lang="zh-CN" altLang="en-US" sz="1050"/>
              <a:t>知识图谱搜索，显示搜索词的相关事件和知识，按照优先、时间等排序</a:t>
            </a:r>
            <a:endParaRPr lang="zh-CN" altLang="zh-CN" sz="1050"/>
          </a:p>
        </p:txBody>
      </p:sp>
      <p:sp>
        <p:nvSpPr>
          <p:cNvPr id="79" name="TextBox 116">
            <a:extLst>
              <a:ext uri="{FF2B5EF4-FFF2-40B4-BE49-F238E27FC236}">
                <a16:creationId xmlns:a16="http://schemas.microsoft.com/office/drawing/2014/main" id="{1E595D96-D507-4E4D-8664-B212266E558A}"/>
              </a:ext>
            </a:extLst>
          </p:cNvPr>
          <p:cNvSpPr txBox="1">
            <a:spLocks noChangeArrowheads="1"/>
          </p:cNvSpPr>
          <p:nvPr/>
        </p:nvSpPr>
        <p:spPr bwMode="auto">
          <a:xfrm>
            <a:off x="4629687" y="3064124"/>
            <a:ext cx="971550" cy="174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latinLnBrk="1" hangingPunct="1">
              <a:lnSpc>
                <a:spcPct val="130000"/>
              </a:lnSpc>
            </a:pPr>
            <a:r>
              <a:rPr lang="en-US" altLang="zh-CN" sz="1050" dirty="0"/>
              <a:t>Google</a:t>
            </a:r>
            <a:r>
              <a:rPr lang="zh-CN" altLang="en-US" sz="1050" dirty="0"/>
              <a:t>的流感预测系统；</a:t>
            </a:r>
            <a:endParaRPr lang="en-US" altLang="zh-CN" sz="1050" dirty="0"/>
          </a:p>
          <a:p>
            <a:pPr eaLnBrk="1" latinLnBrk="1" hangingPunct="1">
              <a:lnSpc>
                <a:spcPct val="130000"/>
              </a:lnSpc>
            </a:pPr>
            <a:r>
              <a:rPr lang="zh-CN" altLang="en-US" sz="1050" dirty="0"/>
              <a:t>美国某公司的机票价格预测系统；</a:t>
            </a:r>
            <a:endParaRPr lang="en-US" altLang="zh-CN" sz="1050" dirty="0"/>
          </a:p>
          <a:p>
            <a:pPr eaLnBrk="1" latinLnBrk="1" hangingPunct="1">
              <a:lnSpc>
                <a:spcPct val="130000"/>
              </a:lnSpc>
            </a:pPr>
            <a:r>
              <a:rPr lang="zh-CN" altLang="en-US" sz="1050" dirty="0"/>
              <a:t>马云通过数据预测</a:t>
            </a:r>
            <a:r>
              <a:rPr lang="en-US" altLang="zh-CN" sz="1050" dirty="0"/>
              <a:t>2008</a:t>
            </a:r>
            <a:r>
              <a:rPr lang="zh-CN" altLang="en-US" sz="1050" dirty="0"/>
              <a:t>年金融危机</a:t>
            </a:r>
          </a:p>
        </p:txBody>
      </p:sp>
      <p:sp>
        <p:nvSpPr>
          <p:cNvPr id="80" name="矩形 9">
            <a:extLst>
              <a:ext uri="{FF2B5EF4-FFF2-40B4-BE49-F238E27FC236}">
                <a16:creationId xmlns:a16="http://schemas.microsoft.com/office/drawing/2014/main" id="{5E40A4F5-A87B-4F49-B418-ACD5332CBA1D}"/>
              </a:ext>
            </a:extLst>
          </p:cNvPr>
          <p:cNvSpPr>
            <a:spLocks noChangeArrowheads="1"/>
          </p:cNvSpPr>
          <p:nvPr/>
        </p:nvSpPr>
        <p:spPr bwMode="auto">
          <a:xfrm>
            <a:off x="5761972" y="2562870"/>
            <a:ext cx="1031081" cy="132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latinLnBrk="1" hangingPunct="1">
              <a:lnSpc>
                <a:spcPct val="130000"/>
              </a:lnSpc>
            </a:pPr>
            <a:r>
              <a:rPr lang="zh-CN" altLang="zh-CN" sz="1050"/>
              <a:t>德温特资本市场公司</a:t>
            </a:r>
            <a:r>
              <a:rPr lang="zh-CN" altLang="en-US" sz="1050"/>
              <a:t>，通过分析微博数据，判断民众情绪，进行支撑股票投资决策</a:t>
            </a:r>
          </a:p>
        </p:txBody>
      </p:sp>
      <p:sp>
        <p:nvSpPr>
          <p:cNvPr id="81" name="矩形 80">
            <a:extLst>
              <a:ext uri="{FF2B5EF4-FFF2-40B4-BE49-F238E27FC236}">
                <a16:creationId xmlns:a16="http://schemas.microsoft.com/office/drawing/2014/main" id="{B37F7E58-4D9C-7F4B-924E-EF8F2352AB90}"/>
              </a:ext>
            </a:extLst>
          </p:cNvPr>
          <p:cNvSpPr/>
          <p:nvPr/>
        </p:nvSpPr>
        <p:spPr bwMode="auto">
          <a:xfrm>
            <a:off x="87453" y="699542"/>
            <a:ext cx="6647260" cy="1065609"/>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a:lstStyle/>
          <a:p>
            <a:pPr>
              <a:defRPr/>
            </a:pPr>
            <a:endParaRPr lang="zh-CN" altLang="en-US" sz="1800" i="1">
              <a:latin typeface="Arial" panose="020B0604020202090204" pitchFamily="34" charset="0"/>
            </a:endParaRPr>
          </a:p>
        </p:txBody>
      </p:sp>
      <p:sp>
        <p:nvSpPr>
          <p:cNvPr id="82" name="TextBox 11">
            <a:extLst>
              <a:ext uri="{FF2B5EF4-FFF2-40B4-BE49-F238E27FC236}">
                <a16:creationId xmlns:a16="http://schemas.microsoft.com/office/drawing/2014/main" id="{8E09910A-F090-6B4B-B72F-46A0195954FB}"/>
              </a:ext>
            </a:extLst>
          </p:cNvPr>
          <p:cNvSpPr txBox="1">
            <a:spLocks noChangeArrowheads="1"/>
          </p:cNvSpPr>
          <p:nvPr/>
        </p:nvSpPr>
        <p:spPr bwMode="auto">
          <a:xfrm>
            <a:off x="87453" y="699542"/>
            <a:ext cx="6804422" cy="9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30000"/>
              </a:lnSpc>
              <a:buFont typeface="Wingdings" panose="05000000000000000000" pitchFamily="2" charset="2"/>
              <a:buChar char="Ø"/>
            </a:pPr>
            <a:r>
              <a:rPr lang="en-US" altLang="zh-CN" sz="1050" dirty="0"/>
              <a:t>2012.3</a:t>
            </a:r>
            <a:r>
              <a:rPr lang="zh-CN" altLang="en-US" sz="1050" dirty="0"/>
              <a:t>，</a:t>
            </a:r>
            <a:r>
              <a:rPr lang="zh-CN" altLang="zh-CN" sz="1050" dirty="0"/>
              <a:t>美国白宫科技政策办公室</a:t>
            </a:r>
            <a:r>
              <a:rPr lang="zh-CN" altLang="en-US" sz="1050" dirty="0"/>
              <a:t>发布</a:t>
            </a:r>
            <a:r>
              <a:rPr lang="zh-CN" altLang="zh-CN" sz="1050" dirty="0"/>
              <a:t>《大数据研究和发展计划》，</a:t>
            </a:r>
            <a:r>
              <a:rPr lang="zh-CN" altLang="en-US" sz="1050" dirty="0"/>
              <a:t>并</a:t>
            </a:r>
            <a:r>
              <a:rPr lang="zh-CN" altLang="zh-CN" sz="1050" dirty="0"/>
              <a:t>组建“大数据高级指导小组”</a:t>
            </a:r>
            <a:r>
              <a:rPr lang="zh-CN" altLang="en-US" sz="1050" dirty="0"/>
              <a:t>，将大数据的应用提升到</a:t>
            </a:r>
            <a:r>
              <a:rPr lang="zh-CN" altLang="en-US" sz="1050" dirty="0">
                <a:solidFill>
                  <a:srgbClr val="FF0000"/>
                </a:solidFill>
              </a:rPr>
              <a:t>国家战略层面</a:t>
            </a:r>
            <a:r>
              <a:rPr lang="zh-CN" altLang="en-US" sz="1050" dirty="0"/>
              <a:t>；</a:t>
            </a:r>
            <a:endParaRPr lang="en-US" altLang="zh-CN" sz="1050" dirty="0"/>
          </a:p>
          <a:p>
            <a:pPr eaLnBrk="1" hangingPunct="1">
              <a:lnSpc>
                <a:spcPct val="130000"/>
              </a:lnSpc>
              <a:buFont typeface="Wingdings" panose="05000000000000000000" pitchFamily="2" charset="2"/>
              <a:buChar char="Ø"/>
            </a:pPr>
            <a:r>
              <a:rPr lang="zh-CN" altLang="zh-CN" sz="1050" dirty="0"/>
              <a:t>腾讯</a:t>
            </a:r>
            <a:r>
              <a:rPr lang="zh-CN" altLang="en-US" sz="1050" dirty="0"/>
              <a:t>、百度、新浪等</a:t>
            </a:r>
            <a:r>
              <a:rPr lang="zh-CN" altLang="en-US" sz="1050" dirty="0">
                <a:solidFill>
                  <a:srgbClr val="FF0000"/>
                </a:solidFill>
              </a:rPr>
              <a:t>互联网公司</a:t>
            </a:r>
            <a:r>
              <a:rPr lang="zh-CN" altLang="en-US" sz="1050" dirty="0"/>
              <a:t>建数据中心</a:t>
            </a:r>
            <a:r>
              <a:rPr lang="zh-CN" altLang="zh-CN" sz="1050" dirty="0">
                <a:solidFill>
                  <a:srgbClr val="FF0000"/>
                </a:solidFill>
              </a:rPr>
              <a:t>，提供精准的数据分析服务</a:t>
            </a:r>
            <a:r>
              <a:rPr lang="zh-CN" altLang="zh-CN" sz="1050" dirty="0"/>
              <a:t>。</a:t>
            </a:r>
          </a:p>
          <a:p>
            <a:pPr eaLnBrk="1" hangingPunct="1">
              <a:lnSpc>
                <a:spcPct val="130000"/>
              </a:lnSpc>
              <a:buFont typeface="Wingdings" panose="05000000000000000000" pitchFamily="2" charset="2"/>
              <a:buChar char="Ø"/>
            </a:pPr>
            <a:r>
              <a:rPr lang="en-US" altLang="zh-CN" sz="1050" dirty="0"/>
              <a:t>IBM</a:t>
            </a:r>
            <a:r>
              <a:rPr lang="zh-CN" altLang="zh-CN" sz="1050" dirty="0"/>
              <a:t>宣布投资</a:t>
            </a:r>
            <a:r>
              <a:rPr lang="en-US" altLang="zh-CN" sz="1050" dirty="0"/>
              <a:t>1</a:t>
            </a:r>
            <a:r>
              <a:rPr lang="zh-CN" altLang="zh-CN" sz="1050" dirty="0"/>
              <a:t>亿美元用于大数据研究</a:t>
            </a:r>
          </a:p>
        </p:txBody>
      </p:sp>
      <p:pic>
        <p:nvPicPr>
          <p:cNvPr id="83" name="Picture 49" descr="MC900230797[1]">
            <a:extLst>
              <a:ext uri="{FF2B5EF4-FFF2-40B4-BE49-F238E27FC236}">
                <a16:creationId xmlns:a16="http://schemas.microsoft.com/office/drawing/2014/main" id="{25C19E7B-88CD-A049-A199-D9D7868B6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209" y="954336"/>
            <a:ext cx="859631" cy="8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183891"/>
      </p:ext>
    </p:extLst>
  </p:cSld>
  <p:clrMapOvr>
    <a:masterClrMapping/>
  </p:clrMapOvr>
  <p:transition>
    <p:strips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val="581792050"/>
              </p:ext>
            </p:extLst>
          </p:nvPr>
        </p:nvGraphicFramePr>
        <p:xfrm>
          <a:off x="1106742" y="1041015"/>
          <a:ext cx="4104456" cy="3479794"/>
        </p:xfrm>
        <a:graphic>
          <a:graphicData uri="http://schemas.openxmlformats.org/presentationml/2006/ole">
            <mc:AlternateContent xmlns:mc="http://schemas.openxmlformats.org/markup-compatibility/2006">
              <mc:Choice xmlns:v="urn:schemas-microsoft-com:vml" Requires="v">
                <p:oleObj name="剪辑" r:id="rId3" imgW="4828032" imgH="4093331" progId="">
                  <p:embed/>
                </p:oleObj>
              </mc:Choice>
              <mc:Fallback>
                <p:oleObj name="剪辑" r:id="rId3" imgW="4828032" imgH="4093331" progId="">
                  <p:embed/>
                  <p:pic>
                    <p:nvPicPr>
                      <p:cNvPr id="0" name="Object 2"/>
                      <p:cNvPicPr>
                        <a:picLocks noChangeAspect="1" noChangeArrowheads="1"/>
                      </p:cNvPicPr>
                      <p:nvPr/>
                    </p:nvPicPr>
                    <p:blipFill>
                      <a:blip r:embed="rId4">
                        <a:lum bright="66000"/>
                        <a:extLst>
                          <a:ext uri="{28A0092B-C50C-407E-A947-70E740481C1C}">
                            <a14:useLocalDpi xmlns:a14="http://schemas.microsoft.com/office/drawing/2010/main" val="0"/>
                          </a:ext>
                        </a:extLst>
                      </a:blip>
                      <a:srcRect/>
                      <a:stretch>
                        <a:fillRect/>
                      </a:stretch>
                    </p:blipFill>
                    <p:spPr bwMode="auto">
                      <a:xfrm>
                        <a:off x="1106742" y="1041015"/>
                        <a:ext cx="4104456" cy="3479794"/>
                      </a:xfrm>
                      <a:prstGeom prst="rect">
                        <a:avLst/>
                      </a:prstGeom>
                      <a:noFill/>
                    </p:spPr>
                  </p:pic>
                </p:oleObj>
              </mc:Fallback>
            </mc:AlternateContent>
          </a:graphicData>
        </a:graphic>
      </p:graphicFrame>
      <p:sp>
        <p:nvSpPr>
          <p:cNvPr id="14339" name="Rectangle 5"/>
          <p:cNvSpPr>
            <a:spLocks noChangeArrowheads="1"/>
          </p:cNvSpPr>
          <p:nvPr/>
        </p:nvSpPr>
        <p:spPr bwMode="auto">
          <a:xfrm>
            <a:off x="2708920" y="2283718"/>
            <a:ext cx="1880643" cy="8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140000"/>
              </a:lnSpc>
              <a:spcBef>
                <a:spcPts val="630"/>
              </a:spcBef>
            </a:pPr>
            <a:r>
              <a:rPr lang="zh-CN" altLang="en-US" sz="3600" b="1" dirty="0">
                <a:solidFill>
                  <a:srgbClr val="C34817"/>
                </a:solidFill>
                <a:effectLst>
                  <a:outerShdw blurRad="38100" dist="38100" dir="2700000" algn="tl">
                    <a:srgbClr val="000000">
                      <a:alpha val="43137"/>
                    </a:srgbClr>
                  </a:outerShdw>
                </a:effectLst>
                <a:latin typeface="Verdana" pitchFamily="34" charset="0"/>
                <a:ea typeface="微软雅黑" pitchFamily="34" charset="-122"/>
                <a:cs typeface="+mj-cs"/>
              </a:rPr>
              <a:t>谢 谢！</a:t>
            </a:r>
            <a:r>
              <a:rPr lang="zh-CN" altLang="en-US" sz="4050" dirty="0">
                <a:solidFill>
                  <a:srgbClr val="C00000"/>
                </a:solidFill>
                <a:latin typeface="隶书" pitchFamily="49" charset="-122"/>
                <a:ea typeface="隶书" pitchFamily="49" charset="-122"/>
              </a:rPr>
              <a:t> </a:t>
            </a:r>
            <a:endParaRPr lang="en-US" altLang="zh-CN" sz="4050" dirty="0">
              <a:solidFill>
                <a:srgbClr val="C00000"/>
              </a:solidFill>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advTm="6007"/>
    </mc:Choice>
    <mc:Fallback xmlns="">
      <p:transition advTm="60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2FCD-709C-4A73-5113-EEB8B0F73E74}"/>
              </a:ext>
            </a:extLst>
          </p:cNvPr>
          <p:cNvSpPr>
            <a:spLocks noGrp="1"/>
          </p:cNvSpPr>
          <p:nvPr>
            <p:ph type="title"/>
          </p:nvPr>
        </p:nvSpPr>
        <p:spPr/>
        <p:txBody>
          <a:bodyPr/>
          <a:lstStyle/>
          <a:p>
            <a:r>
              <a:rPr kumimoji="1" lang="zh-CN" altLang="en-US" dirty="0"/>
              <a:t>课程内容</a:t>
            </a:r>
          </a:p>
        </p:txBody>
      </p:sp>
      <p:sp>
        <p:nvSpPr>
          <p:cNvPr id="5" name="圆角矩形 4">
            <a:extLst>
              <a:ext uri="{FF2B5EF4-FFF2-40B4-BE49-F238E27FC236}">
                <a16:creationId xmlns:a16="http://schemas.microsoft.com/office/drawing/2014/main" id="{2CD136E3-7C1D-9090-FBE1-637F4E28EDF9}"/>
              </a:ext>
            </a:extLst>
          </p:cNvPr>
          <p:cNvSpPr/>
          <p:nvPr/>
        </p:nvSpPr>
        <p:spPr bwMode="auto">
          <a:xfrm>
            <a:off x="404664" y="671934"/>
            <a:ext cx="3312368" cy="432048"/>
          </a:xfrm>
          <a:prstGeom prst="roundRect">
            <a:avLst/>
          </a:prstGeom>
          <a:solidFill>
            <a:schemeClr val="accent1"/>
          </a:solidFill>
          <a:ln>
            <a:no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eaLnBrk="0" hangingPunct="0"/>
            <a:r>
              <a:rPr lang="zh-CN" altLang="en-US" sz="1600" b="1" dirty="0">
                <a:solidFill>
                  <a:schemeClr val="tx1"/>
                </a:solidFill>
                <a:latin typeface="微软雅黑" panose="020B0503020204020204" pitchFamily="34" charset="-122"/>
                <a:ea typeface="微软雅黑" panose="020B0503020204020204" pitchFamily="34" charset="-122"/>
              </a:rPr>
              <a:t>第一部分：</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kern="100" dirty="0">
                <a:solidFill>
                  <a:schemeClr val="tx1"/>
                </a:solidFill>
                <a:effectLst/>
                <a:latin typeface="微软雅黑" panose="020B0503020204020204" pitchFamily="34" charset="-122"/>
                <a:ea typeface="微软雅黑" panose="020B0503020204020204" pitchFamily="34" charset="-122"/>
              </a:rPr>
              <a:t>Pandas</a:t>
            </a:r>
            <a:r>
              <a:rPr lang="zh-CN" altLang="en-US" sz="1600" b="1" kern="100" dirty="0">
                <a:solidFill>
                  <a:schemeClr val="tx1"/>
                </a:solidFill>
                <a:effectLst/>
                <a:latin typeface="微软雅黑" panose="020B0503020204020204" pitchFamily="34" charset="-122"/>
                <a:ea typeface="微软雅黑" panose="020B0503020204020204" pitchFamily="34" charset="-122"/>
              </a:rPr>
              <a:t>数据分析</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6" name="圆角矩形 5">
            <a:extLst>
              <a:ext uri="{FF2B5EF4-FFF2-40B4-BE49-F238E27FC236}">
                <a16:creationId xmlns:a16="http://schemas.microsoft.com/office/drawing/2014/main" id="{7398978F-AC6B-4D0A-7A74-55125ACFE98D}"/>
              </a:ext>
            </a:extLst>
          </p:cNvPr>
          <p:cNvSpPr/>
          <p:nvPr/>
        </p:nvSpPr>
        <p:spPr bwMode="auto">
          <a:xfrm>
            <a:off x="404664" y="3003798"/>
            <a:ext cx="3312368" cy="432048"/>
          </a:xfrm>
          <a:prstGeom prst="roundRect">
            <a:avLst/>
          </a:prstGeom>
          <a:solidFill>
            <a:schemeClr val="accent1"/>
          </a:solidFill>
          <a:ln>
            <a:no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eaLnBrk="0" hangingPunct="0"/>
            <a:r>
              <a:rPr lang="zh-CN" altLang="en-US" sz="1600" b="1" dirty="0">
                <a:solidFill>
                  <a:schemeClr val="tx1"/>
                </a:solidFill>
                <a:latin typeface="微软雅黑" panose="020B0503020204020204" pitchFamily="34" charset="-122"/>
                <a:ea typeface="微软雅黑" panose="020B0503020204020204" pitchFamily="34" charset="-122"/>
              </a:rPr>
              <a:t>第二部分：</a:t>
            </a:r>
            <a:r>
              <a:rPr lang="zh-CN" altLang="en-US" sz="1600" b="1" kern="100" dirty="0">
                <a:solidFill>
                  <a:schemeClr val="tx1"/>
                </a:solidFill>
                <a:effectLst/>
                <a:latin typeface="微软雅黑" panose="020B0503020204020204" pitchFamily="34" charset="-122"/>
                <a:ea typeface="微软雅黑" panose="020B0503020204020204" pitchFamily="34" charset="-122"/>
              </a:rPr>
              <a:t>数据分析模型与应用</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9083066-9502-1DDA-7AB8-43C2B2593815}"/>
              </a:ext>
            </a:extLst>
          </p:cNvPr>
          <p:cNvSpPr txBox="1"/>
          <p:nvPr/>
        </p:nvSpPr>
        <p:spPr>
          <a:xfrm>
            <a:off x="548680" y="1064806"/>
            <a:ext cx="6172200" cy="1938992"/>
          </a:xfrm>
          <a:prstGeom prst="rect">
            <a:avLst/>
          </a:prstGeom>
          <a:noFill/>
        </p:spPr>
        <p:txBody>
          <a:bodyPr wrap="square" rtlCol="0">
            <a:spAutoFit/>
          </a:bodyPr>
          <a:lstStyle/>
          <a:p>
            <a:pPr marL="342900" indent="-342900">
              <a:buFont typeface="Wingdings" pitchFamily="2" charset="2"/>
              <a:buChar char="Ø"/>
            </a:pPr>
            <a:r>
              <a:rPr kumimoji="1" lang="en-US" altLang="zh-CN" sz="2000" dirty="0"/>
              <a:t>Pandas</a:t>
            </a:r>
            <a:r>
              <a:rPr kumimoji="1" lang="zh-CN" altLang="en-US" sz="2000" dirty="0"/>
              <a:t>基础</a:t>
            </a:r>
            <a:endParaRPr kumimoji="1" lang="en-US" altLang="zh-CN" sz="2000" dirty="0"/>
          </a:p>
          <a:p>
            <a:pPr marL="342900" indent="-342900">
              <a:buFont typeface="Wingdings" pitchFamily="2" charset="2"/>
              <a:buChar char="Ø"/>
            </a:pPr>
            <a:r>
              <a:rPr kumimoji="1" lang="en-US" altLang="zh-CN" sz="2000" dirty="0"/>
              <a:t>4</a:t>
            </a:r>
            <a:r>
              <a:rPr kumimoji="1" lang="zh-CN" altLang="en-US" sz="2000" dirty="0"/>
              <a:t>类基本操作：索引、分组、变形和连接</a:t>
            </a:r>
            <a:endParaRPr kumimoji="1" lang="en-US" altLang="zh-CN" sz="2000" dirty="0"/>
          </a:p>
          <a:p>
            <a:pPr marL="342900" indent="-342900">
              <a:buFont typeface="Wingdings" pitchFamily="2" charset="2"/>
              <a:buChar char="Ø"/>
            </a:pPr>
            <a:r>
              <a:rPr kumimoji="1" lang="en-US" altLang="zh-CN" sz="2000" dirty="0"/>
              <a:t>4</a:t>
            </a:r>
            <a:r>
              <a:rPr kumimoji="1" lang="zh-CN" altLang="en-US" sz="2000" dirty="0"/>
              <a:t>类数据处理：缺失数据、文本数据、分类数据、时间序列数据</a:t>
            </a:r>
            <a:endParaRPr kumimoji="1" lang="en-US" altLang="zh-CN" sz="2000" dirty="0"/>
          </a:p>
          <a:p>
            <a:pPr marL="342900" indent="-342900">
              <a:buFont typeface="Wingdings" pitchFamily="2" charset="2"/>
              <a:buChar char="Ø"/>
            </a:pPr>
            <a:r>
              <a:rPr kumimoji="1" lang="zh-CN" altLang="en-US" sz="2000" dirty="0"/>
              <a:t>数据观察</a:t>
            </a:r>
            <a:endParaRPr kumimoji="1" lang="en-US" altLang="zh-CN" sz="2000" dirty="0"/>
          </a:p>
          <a:p>
            <a:pPr marL="342900" indent="-342900">
              <a:buFont typeface="Wingdings" pitchFamily="2" charset="2"/>
              <a:buChar char="Ø"/>
            </a:pPr>
            <a:r>
              <a:rPr kumimoji="1" lang="zh-CN" altLang="en-US" sz="2000" dirty="0"/>
              <a:t>特征工程</a:t>
            </a:r>
          </a:p>
        </p:txBody>
      </p:sp>
      <p:sp>
        <p:nvSpPr>
          <p:cNvPr id="8" name="文本框 7">
            <a:extLst>
              <a:ext uri="{FF2B5EF4-FFF2-40B4-BE49-F238E27FC236}">
                <a16:creationId xmlns:a16="http://schemas.microsoft.com/office/drawing/2014/main" id="{E0A99C06-9D1B-A672-4A06-8A4C45391931}"/>
              </a:ext>
            </a:extLst>
          </p:cNvPr>
          <p:cNvSpPr txBox="1"/>
          <p:nvPr/>
        </p:nvSpPr>
        <p:spPr>
          <a:xfrm>
            <a:off x="548680" y="3507854"/>
            <a:ext cx="6309320" cy="1323439"/>
          </a:xfrm>
          <a:prstGeom prst="rect">
            <a:avLst/>
          </a:prstGeom>
          <a:noFill/>
        </p:spPr>
        <p:txBody>
          <a:bodyPr wrap="square" rtlCol="0">
            <a:spAutoFit/>
          </a:bodyPr>
          <a:lstStyle/>
          <a:p>
            <a:pPr marL="342900" indent="-342900">
              <a:buFont typeface="Wingdings" pitchFamily="2" charset="2"/>
              <a:buChar char="Ø"/>
            </a:pPr>
            <a:r>
              <a:rPr kumimoji="1" lang="en-US" altLang="zh-CN" sz="2000" dirty="0"/>
              <a:t>scikit-learn</a:t>
            </a:r>
            <a:r>
              <a:rPr kumimoji="1" lang="zh-CN" altLang="en-US" sz="2000" dirty="0"/>
              <a:t>基础</a:t>
            </a:r>
            <a:endParaRPr kumimoji="1" lang="en-US" altLang="zh-CN" sz="2000" dirty="0"/>
          </a:p>
          <a:p>
            <a:pPr marL="342900" indent="-342900">
              <a:buFont typeface="Wingdings" pitchFamily="2" charset="2"/>
              <a:buChar char="Ø"/>
            </a:pPr>
            <a:r>
              <a:rPr kumimoji="1" lang="zh-CN" altLang="en-US" sz="2000" dirty="0"/>
              <a:t>监督学习算法：线性模型、</a:t>
            </a:r>
            <a:r>
              <a:rPr kumimoji="1" lang="en-US" altLang="zh-CN" sz="2000" dirty="0"/>
              <a:t>k-</a:t>
            </a:r>
            <a:r>
              <a:rPr kumimoji="1" lang="zh-CN" altLang="en-US" sz="2000" dirty="0"/>
              <a:t>近邻、决策树、支持向量机等</a:t>
            </a:r>
            <a:endParaRPr kumimoji="1" lang="en-US" altLang="zh-CN" sz="2000" dirty="0"/>
          </a:p>
          <a:p>
            <a:pPr marL="342900" indent="-342900">
              <a:buFont typeface="Wingdings" pitchFamily="2" charset="2"/>
              <a:buChar char="Ø"/>
            </a:pPr>
            <a:r>
              <a:rPr kumimoji="1" lang="zh-CN" altLang="en-US" sz="2000" dirty="0"/>
              <a:t>无监督学习算法：降维与特征提取、聚类算法等</a:t>
            </a:r>
            <a:endParaRPr kumimoji="1" lang="zh-CN" altLang="en-US" dirty="0"/>
          </a:p>
        </p:txBody>
      </p:sp>
    </p:spTree>
    <p:extLst>
      <p:ext uri="{BB962C8B-B14F-4D97-AF65-F5344CB8AC3E}">
        <p14:creationId xmlns:p14="http://schemas.microsoft.com/office/powerpoint/2010/main" val="2142621383"/>
      </p:ext>
    </p:extLst>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4B696-2232-2748-B00D-06E94922F396}"/>
              </a:ext>
            </a:extLst>
          </p:cNvPr>
          <p:cNvSpPr>
            <a:spLocks noGrp="1"/>
          </p:cNvSpPr>
          <p:nvPr>
            <p:ph type="title"/>
          </p:nvPr>
        </p:nvSpPr>
        <p:spPr/>
        <p:txBody>
          <a:bodyPr/>
          <a:lstStyle/>
          <a:p>
            <a:r>
              <a:rPr kumimoji="1" lang="zh-CN" altLang="en-US" dirty="0"/>
              <a:t>课程考核</a:t>
            </a:r>
          </a:p>
        </p:txBody>
      </p:sp>
      <p:sp>
        <p:nvSpPr>
          <p:cNvPr id="4" name="内容占位符 2">
            <a:extLst>
              <a:ext uri="{FF2B5EF4-FFF2-40B4-BE49-F238E27FC236}">
                <a16:creationId xmlns:a16="http://schemas.microsoft.com/office/drawing/2014/main" id="{A44B7360-75EE-7548-989D-F322FB7936AA}"/>
              </a:ext>
            </a:extLst>
          </p:cNvPr>
          <p:cNvSpPr>
            <a:spLocks noGrp="1"/>
          </p:cNvSpPr>
          <p:nvPr>
            <p:ph idx="1"/>
          </p:nvPr>
        </p:nvSpPr>
        <p:spPr>
          <a:xfrm>
            <a:off x="566068" y="980728"/>
            <a:ext cx="5825679" cy="3394472"/>
          </a:xfrm>
        </p:spPr>
        <p:txBody>
          <a:bodyPr/>
          <a:lstStyle/>
          <a:p>
            <a:r>
              <a:rPr kumimoji="1" lang="zh-CN" altLang="en-US" b="1" dirty="0">
                <a:latin typeface="微软雅黑" panose="020B0503020204020204" pitchFamily="34" charset="-122"/>
                <a:ea typeface="微软雅黑" panose="020B0503020204020204" pitchFamily="34" charset="-122"/>
              </a:rPr>
              <a:t>平时考勤</a:t>
            </a:r>
            <a:r>
              <a:rPr kumimoji="1" lang="en-US" altLang="zh-CN" b="1" dirty="0">
                <a:latin typeface="微软雅黑" panose="020B0503020204020204" pitchFamily="34" charset="-122"/>
                <a:ea typeface="微软雅黑" panose="020B0503020204020204" pitchFamily="34" charset="-122"/>
              </a:rPr>
              <a:t>-10%</a:t>
            </a:r>
          </a:p>
          <a:p>
            <a:r>
              <a:rPr kumimoji="1" lang="zh-CN" altLang="en-US" b="1" dirty="0">
                <a:latin typeface="微软雅黑" panose="020B0503020204020204" pitchFamily="34" charset="-122"/>
                <a:ea typeface="微软雅黑" panose="020B0503020204020204" pitchFamily="34" charset="-122"/>
              </a:rPr>
              <a:t>课程设计</a:t>
            </a:r>
            <a:r>
              <a:rPr kumimoji="1" lang="en-US" altLang="zh-CN" b="1" dirty="0">
                <a:latin typeface="微软雅黑" panose="020B0503020204020204" pitchFamily="34" charset="-122"/>
                <a:ea typeface="微软雅黑" panose="020B0503020204020204" pitchFamily="34" charset="-122"/>
              </a:rPr>
              <a:t>-30%</a:t>
            </a:r>
            <a:r>
              <a:rPr kumimoji="1" lang="zh-CN" altLang="en-US" b="1" dirty="0">
                <a:latin typeface="微软雅黑" panose="020B0503020204020204" pitchFamily="34" charset="-122"/>
                <a:ea typeface="微软雅黑" panose="020B0503020204020204" pitchFamily="34" charset="-122"/>
              </a:rPr>
              <a:t>：共</a:t>
            </a:r>
            <a:r>
              <a:rPr kumimoji="1" lang="en-US" altLang="zh-CN" b="1" dirty="0">
                <a:latin typeface="微软雅黑" panose="020B0503020204020204" pitchFamily="34" charset="-122"/>
                <a:ea typeface="微软雅黑" panose="020B0503020204020204" pitchFamily="34" charset="-122"/>
              </a:rPr>
              <a:t>4</a:t>
            </a:r>
            <a:r>
              <a:rPr kumimoji="1" lang="zh-CN" altLang="en-US" b="1" dirty="0">
                <a:latin typeface="微软雅黑" panose="020B0503020204020204" pitchFamily="34" charset="-122"/>
                <a:ea typeface="微软雅黑" panose="020B0503020204020204" pitchFamily="34" charset="-122"/>
              </a:rPr>
              <a:t>次，取平均分</a:t>
            </a:r>
            <a:endParaRPr kumimoji="1" lang="en-US" altLang="zh-CN" b="1" dirty="0">
              <a:latin typeface="微软雅黑" panose="020B0503020204020204" pitchFamily="34" charset="-122"/>
              <a:ea typeface="微软雅黑" panose="020B0503020204020204" pitchFamily="34" charset="-122"/>
            </a:endParaRPr>
          </a:p>
          <a:p>
            <a:r>
              <a:rPr kumimoji="1" lang="zh-CN" altLang="en-US" b="1" dirty="0">
                <a:latin typeface="微软雅黑" panose="020B0503020204020204" pitchFamily="34" charset="-122"/>
                <a:ea typeface="微软雅黑" panose="020B0503020204020204" pitchFamily="34" charset="-122"/>
              </a:rPr>
              <a:t>期末考试</a:t>
            </a:r>
            <a:r>
              <a:rPr kumimoji="1" lang="en-US" altLang="zh-CN" b="1" dirty="0">
                <a:latin typeface="微软雅黑" panose="020B0503020204020204" pitchFamily="34" charset="-122"/>
                <a:ea typeface="微软雅黑" panose="020B0503020204020204" pitchFamily="34" charset="-122"/>
              </a:rPr>
              <a:t>-60%</a:t>
            </a:r>
            <a:r>
              <a:rPr kumimoji="1" lang="zh-CN" altLang="en-US" b="1" dirty="0">
                <a:latin typeface="微软雅黑" panose="020B0503020204020204" pitchFamily="34" charset="-122"/>
                <a:ea typeface="微软雅黑" panose="020B0503020204020204" pitchFamily="34" charset="-122"/>
              </a:rPr>
              <a:t> ：考核答辩（暂定）</a:t>
            </a:r>
            <a:endParaRPr kumimoji="1"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7014437"/>
      </p:ext>
    </p:extLst>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F5C9C-976C-7B4C-A2CF-B535D914889A}"/>
              </a:ext>
            </a:extLst>
          </p:cNvPr>
          <p:cNvSpPr>
            <a:spLocks noGrp="1"/>
          </p:cNvSpPr>
          <p:nvPr>
            <p:ph type="title"/>
          </p:nvPr>
        </p:nvSpPr>
        <p:spPr/>
        <p:txBody>
          <a:bodyPr/>
          <a:lstStyle/>
          <a:p>
            <a:r>
              <a:rPr kumimoji="1" lang="zh-CN" altLang="en-US" dirty="0"/>
              <a:t>本节内容</a:t>
            </a:r>
          </a:p>
        </p:txBody>
      </p:sp>
      <p:sp>
        <p:nvSpPr>
          <p:cNvPr id="3" name="内容占位符 2">
            <a:extLst>
              <a:ext uri="{FF2B5EF4-FFF2-40B4-BE49-F238E27FC236}">
                <a16:creationId xmlns:a16="http://schemas.microsoft.com/office/drawing/2014/main" id="{346844BC-689E-E446-8BFA-0110D0A246AA}"/>
              </a:ext>
            </a:extLst>
          </p:cNvPr>
          <p:cNvSpPr>
            <a:spLocks noGrp="1"/>
          </p:cNvSpPr>
          <p:nvPr>
            <p:ph idx="1"/>
          </p:nvPr>
        </p:nvSpPr>
        <p:spPr>
          <a:xfrm>
            <a:off x="764704" y="627534"/>
            <a:ext cx="5544616" cy="4104456"/>
          </a:xfrm>
        </p:spPr>
        <p:txBody>
          <a:bodyPr/>
          <a:lstStyle/>
          <a:p>
            <a:r>
              <a:rPr lang="zh-CN" altLang="en-US" sz="2000" b="1" dirty="0">
                <a:latin typeface="黑体" panose="02010609060101010101" pitchFamily="49" charset="-122"/>
                <a:ea typeface="黑体" panose="02010609060101010101" pitchFamily="49" charset="-122"/>
              </a:rPr>
              <a:t>什么是大数据？</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哪里有大数据？</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大数据存在的挑战是什么？</a:t>
            </a:r>
          </a:p>
          <a:p>
            <a:r>
              <a:rPr lang="zh-CN" altLang="en-US" sz="2000" b="1" dirty="0">
                <a:latin typeface="黑体" panose="02010609060101010101" pitchFamily="49" charset="-122"/>
                <a:ea typeface="黑体" panose="02010609060101010101" pitchFamily="49" charset="-122"/>
              </a:rPr>
              <a:t>什么是大数据分析？</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大数据分析的技术与难点</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身边的大数据应用？</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大数据分析的技术与难点</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大数据安全</a:t>
            </a:r>
            <a:endParaRPr lang="en-US" altLang="zh-CN"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大数据价值</a:t>
            </a:r>
            <a:endParaRPr kumimoji="1" lang="zh-CN" altLang="en-US" sz="2000" dirty="0"/>
          </a:p>
        </p:txBody>
      </p:sp>
    </p:spTree>
    <p:extLst>
      <p:ext uri="{BB962C8B-B14F-4D97-AF65-F5344CB8AC3E}">
        <p14:creationId xmlns:p14="http://schemas.microsoft.com/office/powerpoint/2010/main" val="3318200535"/>
      </p:ext>
    </p:extLst>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9DBC3-2862-E943-845B-6EAE6C2D4DCE}"/>
              </a:ext>
            </a:extLst>
          </p:cNvPr>
          <p:cNvSpPr>
            <a:spLocks noGrp="1"/>
          </p:cNvSpPr>
          <p:nvPr>
            <p:ph type="title"/>
          </p:nvPr>
        </p:nvSpPr>
        <p:spPr/>
        <p:txBody>
          <a:bodyPr/>
          <a:lstStyle/>
          <a:p>
            <a:r>
              <a:rPr kumimoji="1" lang="zh-CN" altLang="en-US" dirty="0"/>
              <a:t>什么是大数据？</a:t>
            </a:r>
          </a:p>
        </p:txBody>
      </p:sp>
      <p:pic>
        <p:nvPicPr>
          <p:cNvPr id="4" name="Picture 2" descr="http://www.91liuxuew.com/uploads/allimg/c160519/1463625351V0-aQ0.jpg">
            <a:extLst>
              <a:ext uri="{FF2B5EF4-FFF2-40B4-BE49-F238E27FC236}">
                <a16:creationId xmlns:a16="http://schemas.microsoft.com/office/drawing/2014/main" id="{7B9E8761-6B67-3E44-B8E5-68960A87DF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02" r="21061"/>
          <a:stretch/>
        </p:blipFill>
        <p:spPr bwMode="auto">
          <a:xfrm>
            <a:off x="116632" y="771550"/>
            <a:ext cx="2769346" cy="3833813"/>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AC552C6-B3F4-2244-B933-4E1AD9D659E1}"/>
              </a:ext>
            </a:extLst>
          </p:cNvPr>
          <p:cNvSpPr txBox="1">
            <a:spLocks/>
          </p:cNvSpPr>
          <p:nvPr/>
        </p:nvSpPr>
        <p:spPr>
          <a:xfrm>
            <a:off x="2924944" y="1126356"/>
            <a:ext cx="3888432" cy="30295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5000"/>
              </a:lnSpc>
              <a:spcBef>
                <a:spcPts val="600"/>
              </a:spcBef>
              <a:buNone/>
            </a:pPr>
            <a:r>
              <a:rPr lang="en-US" altLang="zh-CN" sz="2000" b="1" dirty="0">
                <a:latin typeface="Times New Roman" panose="02020603050405020304" pitchFamily="18" charset="0"/>
                <a:ea typeface="黑体" panose="02010609060101010101" pitchFamily="49" charset="-122"/>
              </a:rPr>
              <a:t>《</a:t>
            </a:r>
            <a:r>
              <a:rPr lang="zh-CN" altLang="en-US" sz="2000" b="1" dirty="0">
                <a:latin typeface="Times New Roman" panose="02020603050405020304" pitchFamily="18" charset="0"/>
                <a:ea typeface="黑体" panose="02010609060101010101" pitchFamily="49" charset="-122"/>
              </a:rPr>
              <a:t>自然</a:t>
            </a:r>
            <a:r>
              <a:rPr lang="en-US" altLang="zh-CN" sz="2000" b="1" dirty="0">
                <a:latin typeface="Times New Roman" panose="02020603050405020304" pitchFamily="18" charset="0"/>
                <a:ea typeface="黑体" panose="02010609060101010101" pitchFamily="49" charset="-122"/>
              </a:rPr>
              <a:t>》</a:t>
            </a:r>
          </a:p>
          <a:p>
            <a:pPr marL="0" indent="0" algn="just">
              <a:lnSpc>
                <a:spcPct val="125000"/>
              </a:lnSpc>
              <a:spcBef>
                <a:spcPts val="600"/>
              </a:spcBef>
              <a:buNone/>
            </a:pPr>
            <a:r>
              <a:rPr lang="en-US" altLang="zh-CN" sz="1600" b="1" dirty="0">
                <a:solidFill>
                  <a:srgbClr val="0000FF"/>
                </a:solidFill>
                <a:latin typeface="等线" panose="02010600030101010101" pitchFamily="2" charset="-122"/>
                <a:ea typeface="等线" panose="02010600030101010101" pitchFamily="2" charset="-122"/>
              </a:rPr>
              <a:t>2008</a:t>
            </a:r>
            <a:r>
              <a:rPr lang="zh-CN" altLang="en-US" sz="1600" b="1" dirty="0">
                <a:solidFill>
                  <a:srgbClr val="0000FF"/>
                </a:solidFill>
                <a:latin typeface="等线" panose="02010600030101010101" pitchFamily="2" charset="-122"/>
                <a:ea typeface="等线" panose="02010600030101010101" pitchFamily="2" charset="-122"/>
              </a:rPr>
              <a:t>年</a:t>
            </a:r>
            <a:r>
              <a:rPr lang="en-US" altLang="zh-CN" sz="1600" b="1" dirty="0">
                <a:solidFill>
                  <a:srgbClr val="0000FF"/>
                </a:solidFill>
                <a:latin typeface="等线" panose="02010600030101010101" pitchFamily="2" charset="-122"/>
                <a:ea typeface="等线" panose="02010600030101010101" pitchFamily="2" charset="-122"/>
              </a:rPr>
              <a:t>9</a:t>
            </a:r>
            <a:r>
              <a:rPr lang="zh-CN" altLang="en-US" sz="1600" b="1" dirty="0">
                <a:solidFill>
                  <a:srgbClr val="0000FF"/>
                </a:solidFill>
                <a:latin typeface="等线" panose="02010600030101010101" pitchFamily="2" charset="-122"/>
                <a:ea typeface="等线" panose="02010600030101010101" pitchFamily="2" charset="-122"/>
              </a:rPr>
              <a:t>月，</a:t>
            </a:r>
            <a:r>
              <a:rPr lang="en-US" altLang="zh-CN" sz="1600" b="1" dirty="0">
                <a:solidFill>
                  <a:srgbClr val="0000FF"/>
                </a:solidFill>
                <a:latin typeface="等线" panose="02010600030101010101" pitchFamily="2" charset="-122"/>
                <a:ea typeface="等线" panose="02010600030101010101" pitchFamily="2" charset="-122"/>
              </a:rPr>
              <a:t>《</a:t>
            </a:r>
            <a:r>
              <a:rPr lang="zh-CN" altLang="en-US" sz="1600" b="1" dirty="0">
                <a:solidFill>
                  <a:srgbClr val="0000FF"/>
                </a:solidFill>
                <a:latin typeface="等线" panose="02010600030101010101" pitchFamily="2" charset="-122"/>
                <a:ea typeface="等线" panose="02010600030101010101" pitchFamily="2" charset="-122"/>
              </a:rPr>
              <a:t>自然</a:t>
            </a:r>
            <a:r>
              <a:rPr lang="en-US" altLang="zh-CN" sz="1600" b="1" dirty="0">
                <a:solidFill>
                  <a:srgbClr val="0000FF"/>
                </a:solidFill>
                <a:latin typeface="等线" panose="02010600030101010101" pitchFamily="2" charset="-122"/>
                <a:ea typeface="等线" panose="02010600030101010101" pitchFamily="2" charset="-122"/>
              </a:rPr>
              <a:t>》</a:t>
            </a:r>
            <a:r>
              <a:rPr lang="zh-CN" altLang="en-US" sz="1600" b="1" dirty="0">
                <a:solidFill>
                  <a:srgbClr val="0000FF"/>
                </a:solidFill>
                <a:latin typeface="等线" panose="02010600030101010101" pitchFamily="2" charset="-122"/>
                <a:ea typeface="等线" panose="02010600030101010101" pitchFamily="2" charset="-122"/>
              </a:rPr>
              <a:t>杂志刊登了名为“</a:t>
            </a:r>
            <a:r>
              <a:rPr lang="en-US" altLang="zh-CN" sz="1600" b="1" dirty="0">
                <a:solidFill>
                  <a:srgbClr val="0000FF"/>
                </a:solidFill>
                <a:latin typeface="等线" panose="02010600030101010101" pitchFamily="2" charset="-122"/>
                <a:ea typeface="等线" panose="02010600030101010101" pitchFamily="2" charset="-122"/>
              </a:rPr>
              <a:t>Big Data</a:t>
            </a:r>
            <a:r>
              <a:rPr lang="zh-CN" altLang="en-US" sz="1600" b="1" dirty="0">
                <a:solidFill>
                  <a:srgbClr val="0000FF"/>
                </a:solidFill>
                <a:latin typeface="等线" panose="02010600030101010101" pitchFamily="2" charset="-122"/>
                <a:ea typeface="等线" panose="02010600030101010101" pitchFamily="2" charset="-122"/>
              </a:rPr>
              <a:t>”的专题。</a:t>
            </a:r>
            <a:endParaRPr lang="en-US" altLang="zh-CN" sz="1600" b="1" dirty="0">
              <a:solidFill>
                <a:srgbClr val="0000FF"/>
              </a:solidFill>
              <a:latin typeface="等线" panose="02010600030101010101" pitchFamily="2" charset="-122"/>
              <a:ea typeface="等线" panose="02010600030101010101" pitchFamily="2" charset="-122"/>
            </a:endParaRPr>
          </a:p>
          <a:p>
            <a:pPr marL="0" indent="0" algn="just">
              <a:lnSpc>
                <a:spcPct val="125000"/>
              </a:lnSpc>
              <a:spcBef>
                <a:spcPts val="600"/>
              </a:spcBef>
              <a:buNone/>
            </a:pPr>
            <a:endParaRPr lang="en-US" altLang="zh-CN" sz="1600" dirty="0">
              <a:solidFill>
                <a:srgbClr val="0000FF"/>
              </a:solidFill>
              <a:latin typeface="等线" panose="02010600030101010101" pitchFamily="2" charset="-122"/>
              <a:ea typeface="等线" panose="02010600030101010101" pitchFamily="2" charset="-122"/>
            </a:endParaRPr>
          </a:p>
          <a:p>
            <a:pPr marL="0" indent="0" algn="just">
              <a:lnSpc>
                <a:spcPct val="125000"/>
              </a:lnSpc>
              <a:spcBef>
                <a:spcPts val="600"/>
              </a:spcBef>
              <a:buNone/>
            </a:pPr>
            <a:r>
              <a:rPr lang="en-US" altLang="zh-CN" sz="2000" b="1" dirty="0">
                <a:latin typeface="Times New Roman" panose="02020603050405020304" pitchFamily="18" charset="0"/>
                <a:ea typeface="黑体" panose="02010609060101010101" pitchFamily="49" charset="-122"/>
              </a:rPr>
              <a:t>《</a:t>
            </a:r>
            <a:r>
              <a:rPr lang="zh-CN" altLang="en-US" sz="2000" b="1" dirty="0">
                <a:latin typeface="Times New Roman" panose="02020603050405020304" pitchFamily="18" charset="0"/>
                <a:ea typeface="黑体" panose="02010609060101010101" pitchFamily="49" charset="-122"/>
              </a:rPr>
              <a:t>科学</a:t>
            </a:r>
            <a:r>
              <a:rPr lang="en-US" altLang="zh-CN" sz="2000" b="1" dirty="0">
                <a:latin typeface="Times New Roman" panose="02020603050405020304" pitchFamily="18" charset="0"/>
                <a:ea typeface="黑体" panose="02010609060101010101" pitchFamily="49" charset="-122"/>
              </a:rPr>
              <a:t>》</a:t>
            </a:r>
            <a:endParaRPr lang="en-US" altLang="zh-CN" sz="1800" b="1" dirty="0">
              <a:latin typeface="仿宋" panose="02010609060101010101" pitchFamily="49" charset="-122"/>
              <a:ea typeface="仿宋" panose="02010609060101010101" pitchFamily="49" charset="-122"/>
            </a:endParaRPr>
          </a:p>
          <a:p>
            <a:pPr marL="0" indent="0" algn="just">
              <a:lnSpc>
                <a:spcPct val="125000"/>
              </a:lnSpc>
              <a:spcBef>
                <a:spcPts val="600"/>
              </a:spcBef>
              <a:buNone/>
            </a:pPr>
            <a:r>
              <a:rPr lang="en-US" altLang="zh-CN" sz="1600" b="1" dirty="0">
                <a:solidFill>
                  <a:srgbClr val="0000FF"/>
                </a:solidFill>
                <a:latin typeface="等线" panose="02010600030101010101" pitchFamily="2" charset="-122"/>
                <a:ea typeface="等线" panose="02010600030101010101" pitchFamily="2" charset="-122"/>
              </a:rPr>
              <a:t>2011</a:t>
            </a:r>
            <a:r>
              <a:rPr lang="zh-CN" altLang="en-US" sz="1600" b="1" dirty="0">
                <a:solidFill>
                  <a:srgbClr val="0000FF"/>
                </a:solidFill>
                <a:latin typeface="等线" panose="02010600030101010101" pitchFamily="2" charset="-122"/>
                <a:ea typeface="等线" panose="02010600030101010101" pitchFamily="2" charset="-122"/>
              </a:rPr>
              <a:t>年，</a:t>
            </a:r>
            <a:r>
              <a:rPr lang="en-US" altLang="zh-CN" sz="1600" b="1" dirty="0">
                <a:solidFill>
                  <a:srgbClr val="0000FF"/>
                </a:solidFill>
                <a:latin typeface="等线" panose="02010600030101010101" pitchFamily="2" charset="-122"/>
                <a:ea typeface="等线" panose="02010600030101010101" pitchFamily="2" charset="-122"/>
              </a:rPr>
              <a:t>《</a:t>
            </a:r>
            <a:r>
              <a:rPr lang="zh-CN" altLang="en-US" sz="1600" b="1" dirty="0">
                <a:solidFill>
                  <a:srgbClr val="0000FF"/>
                </a:solidFill>
                <a:latin typeface="等线" panose="02010600030101010101" pitchFamily="2" charset="-122"/>
                <a:ea typeface="等线" panose="02010600030101010101" pitchFamily="2" charset="-122"/>
              </a:rPr>
              <a:t>科学</a:t>
            </a:r>
            <a:r>
              <a:rPr lang="en-US" altLang="zh-CN" sz="1600" b="1" dirty="0">
                <a:solidFill>
                  <a:srgbClr val="0000FF"/>
                </a:solidFill>
                <a:latin typeface="等线" panose="02010600030101010101" pitchFamily="2" charset="-122"/>
                <a:ea typeface="等线" panose="02010600030101010101" pitchFamily="2" charset="-122"/>
              </a:rPr>
              <a:t>》</a:t>
            </a:r>
            <a:r>
              <a:rPr lang="zh-CN" altLang="en-US" sz="1600" b="1" dirty="0">
                <a:solidFill>
                  <a:srgbClr val="0000FF"/>
                </a:solidFill>
                <a:latin typeface="等线" panose="02010600030101010101" pitchFamily="2" charset="-122"/>
                <a:ea typeface="等线" panose="02010600030101010101" pitchFamily="2" charset="-122"/>
              </a:rPr>
              <a:t>杂志推出专刊“</a:t>
            </a:r>
            <a:r>
              <a:rPr lang="en-US" altLang="zh-CN" sz="1600" b="1" dirty="0">
                <a:solidFill>
                  <a:srgbClr val="0000FF"/>
                </a:solidFill>
                <a:latin typeface="等线" panose="02010600030101010101" pitchFamily="2" charset="-122"/>
                <a:ea typeface="等线" panose="02010600030101010101" pitchFamily="2" charset="-122"/>
              </a:rPr>
              <a:t>Dealing with Data</a:t>
            </a:r>
            <a:r>
              <a:rPr lang="zh-CN" altLang="en-US" sz="1600" b="1" dirty="0">
                <a:solidFill>
                  <a:srgbClr val="0000FF"/>
                </a:solidFill>
                <a:latin typeface="等线" panose="02010600030101010101" pitchFamily="2" charset="-122"/>
                <a:ea typeface="等线" panose="02010600030101010101" pitchFamily="2" charset="-122"/>
              </a:rPr>
              <a:t>”对大数据计算问题进行讨论。</a:t>
            </a:r>
          </a:p>
        </p:txBody>
      </p:sp>
    </p:spTree>
    <p:extLst>
      <p:ext uri="{BB962C8B-B14F-4D97-AF65-F5344CB8AC3E}">
        <p14:creationId xmlns:p14="http://schemas.microsoft.com/office/powerpoint/2010/main" val="776504793"/>
      </p:ext>
    </p:extLst>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1D17F-BBB0-4D4D-9092-ACD2412A6B14}"/>
              </a:ext>
            </a:extLst>
          </p:cNvPr>
          <p:cNvSpPr>
            <a:spLocks noGrp="1"/>
          </p:cNvSpPr>
          <p:nvPr>
            <p:ph type="title"/>
          </p:nvPr>
        </p:nvSpPr>
        <p:spPr/>
        <p:txBody>
          <a:bodyPr/>
          <a:lstStyle/>
          <a:p>
            <a:r>
              <a:rPr kumimoji="1" lang="zh-CN" altLang="en-US" dirty="0"/>
              <a:t>什么是大数据？</a:t>
            </a:r>
          </a:p>
        </p:txBody>
      </p:sp>
      <p:pic>
        <p:nvPicPr>
          <p:cNvPr id="4" name="Picture 2" descr="http://i.dimg.cc/5c/fc/b6/f8/c1/10/fd/9a/8a/40/0b/1a/1c/76/89/b0.jpg">
            <a:extLst>
              <a:ext uri="{FF2B5EF4-FFF2-40B4-BE49-F238E27FC236}">
                <a16:creationId xmlns:a16="http://schemas.microsoft.com/office/drawing/2014/main" id="{2C432ED8-893F-8A4C-8536-53E5261B5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736" y="576596"/>
            <a:ext cx="4257715" cy="29271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0F3A22D-94F8-FA4A-B056-3349CE34E058}"/>
              </a:ext>
            </a:extLst>
          </p:cNvPr>
          <p:cNvSpPr txBox="1">
            <a:spLocks/>
          </p:cNvSpPr>
          <p:nvPr/>
        </p:nvSpPr>
        <p:spPr>
          <a:xfrm>
            <a:off x="-243408" y="3363838"/>
            <a:ext cx="75438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5000"/>
              </a:lnSpc>
              <a:spcBef>
                <a:spcPts val="600"/>
              </a:spcBef>
              <a:buNone/>
            </a:pPr>
            <a:r>
              <a:rPr lang="zh-CN" altLang="en-US" sz="4000" dirty="0">
                <a:latin typeface="华文琥珀" panose="02010800040101010101" pitchFamily="2" charset="-122"/>
                <a:ea typeface="华文琥珀" panose="02010800040101010101" pitchFamily="2" charset="-122"/>
              </a:rPr>
              <a:t>那么什么是大数据呢？</a:t>
            </a:r>
            <a:endParaRPr lang="zh-CN" altLang="en-US" sz="3600" dirty="0">
              <a:solidFill>
                <a:srgbClr val="0000FF"/>
              </a:solidFill>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261534645"/>
      </p:ext>
    </p:extLst>
  </p:cSld>
  <p:clrMapOvr>
    <a:masterClrMapping/>
  </p:clrMapOvr>
  <p:transition>
    <p:strips dir="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86e63f7-5604-4e77-ad34-aec7de23bced}"/>
</p:tagLst>
</file>

<file path=ppt/theme/theme1.xml><?xml version="1.0" encoding="utf-8"?>
<a:theme xmlns:a="http://schemas.openxmlformats.org/drawingml/2006/main" name="模版1">
  <a:themeElements>
    <a:clrScheme name="">
      <a:dk1>
        <a:srgbClr val="000000"/>
      </a:dk1>
      <a:lt1>
        <a:srgbClr val="FFFFFF"/>
      </a:lt1>
      <a:dk2>
        <a:srgbClr val="000000"/>
      </a:dk2>
      <a:lt2>
        <a:srgbClr val="919191"/>
      </a:lt2>
      <a:accent1>
        <a:srgbClr val="C0FEF9"/>
      </a:accent1>
      <a:accent2>
        <a:srgbClr val="F35B1B"/>
      </a:accent2>
      <a:accent3>
        <a:srgbClr val="FFFFFF"/>
      </a:accent3>
      <a:accent4>
        <a:srgbClr val="000000"/>
      </a:accent4>
      <a:accent5>
        <a:srgbClr val="DCFEFB"/>
      </a:accent5>
      <a:accent6>
        <a:srgbClr val="DC5217"/>
      </a:accent6>
      <a:hlink>
        <a:srgbClr val="FCFEBA"/>
      </a:hlink>
      <a:folHlink>
        <a:srgbClr val="88FF89"/>
      </a:folHlink>
    </a:clrScheme>
    <a:fontScheme name="模版1">
      <a:majorFont>
        <a:latin typeface="华文中宋"/>
        <a:ea typeface="华文中宋"/>
        <a:cs typeface=""/>
      </a:majorFont>
      <a:minorFont>
        <a:latin typeface="FuturaA Md BT"/>
        <a:ea typeface="宋体"/>
        <a:cs typeface=""/>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2"/>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FuturaA Md BT" charset="0"/>
            <a:ea typeface="宋体" pitchFamily="2" charset="-122"/>
          </a:defRPr>
        </a:defPPr>
      </a:lstStyle>
    </a:spDef>
    <a:lnDef>
      <a:spPr bwMode="auto">
        <a:xfrm>
          <a:off x="0" y="0"/>
          <a:ext cx="1" cy="1"/>
        </a:xfrm>
        <a:custGeom>
          <a:avLst/>
          <a:gdLst/>
          <a:ahLst/>
          <a:cxnLst/>
          <a:rect l="0" t="0" r="0" b="0"/>
          <a:pathLst/>
        </a:custGeom>
        <a:solidFill>
          <a:schemeClr val="bg1"/>
        </a:solidFill>
        <a:ln w="25400" cap="flat" cmpd="sng" algn="ctr">
          <a:solidFill>
            <a:schemeClr val="tx2"/>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FuturaA Md BT" charset="0"/>
            <a:ea typeface="宋体" pitchFamily="2" charset="-122"/>
          </a:defRPr>
        </a:defPPr>
      </a:lstStyle>
    </a:lnDef>
  </a:objectDefaults>
  <a:extraClrSchemeLst>
    <a:extraClrScheme>
      <a:clrScheme name="模版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版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版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版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版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版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版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30872</TotalTime>
  <Words>5878</Words>
  <Application>Microsoft Macintosh PowerPoint</Application>
  <PresentationFormat>自定义</PresentationFormat>
  <Paragraphs>512</Paragraphs>
  <Slides>41</Slides>
  <Notes>15</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64" baseType="lpstr">
      <vt:lpstr>等线</vt:lpstr>
      <vt:lpstr>仿宋</vt:lpstr>
      <vt:lpstr>SimHei</vt:lpstr>
      <vt:lpstr>SimHei</vt:lpstr>
      <vt:lpstr>华文琥珀</vt:lpstr>
      <vt:lpstr>华文细黑</vt:lpstr>
      <vt:lpstr>华文中宋</vt:lpstr>
      <vt:lpstr>楷体_GB2312</vt:lpstr>
      <vt:lpstr>隶书</vt:lpstr>
      <vt:lpstr>宋体</vt:lpstr>
      <vt:lpstr>宋体</vt:lpstr>
      <vt:lpstr>微软雅黑</vt:lpstr>
      <vt:lpstr>FuturaA Md BT</vt:lpstr>
      <vt:lpstr>Arial</vt:lpstr>
      <vt:lpstr>Calibri</vt:lpstr>
      <vt:lpstr>Futura Bk</vt:lpstr>
      <vt:lpstr>Tahoma</vt:lpstr>
      <vt:lpstr>Times New Roman</vt:lpstr>
      <vt:lpstr>Verdana</vt:lpstr>
      <vt:lpstr>Wingdings</vt:lpstr>
      <vt:lpstr>模版1</vt:lpstr>
      <vt:lpstr>剪辑</vt:lpstr>
      <vt:lpstr>Visio</vt:lpstr>
      <vt:lpstr>  大数据分析A --导论</vt:lpstr>
      <vt:lpstr>葡萄酒的品质分析</vt:lpstr>
      <vt:lpstr>葡萄酒的品质分析</vt:lpstr>
      <vt:lpstr>课程基本信息</vt:lpstr>
      <vt:lpstr>课程内容</vt:lpstr>
      <vt:lpstr>课程考核</vt:lpstr>
      <vt:lpstr>本节内容</vt:lpstr>
      <vt:lpstr>什么是大数据？</vt:lpstr>
      <vt:lpstr>什么是大数据？</vt:lpstr>
      <vt:lpstr>什么是大数据？</vt:lpstr>
      <vt:lpstr>什么是大数据？</vt:lpstr>
      <vt:lpstr>什么是大数据？</vt:lpstr>
      <vt:lpstr>什么是大数据？</vt:lpstr>
      <vt:lpstr>什么是大数据？</vt:lpstr>
      <vt:lpstr>什么是大数据？</vt:lpstr>
      <vt:lpstr>什么是大数据？</vt:lpstr>
      <vt:lpstr>哪里有大数据？</vt:lpstr>
      <vt:lpstr>哪里有大数据？</vt:lpstr>
      <vt:lpstr>哪里有大数据？</vt:lpstr>
      <vt:lpstr>大数据存在的挑战是什么？</vt:lpstr>
      <vt:lpstr>什么是大数据分析？</vt:lpstr>
      <vt:lpstr>什么是大数据分析？</vt:lpstr>
      <vt:lpstr>什么是大数据分析？</vt:lpstr>
      <vt:lpstr>什么是大数据分析？</vt:lpstr>
      <vt:lpstr>什么是大数据分析？</vt:lpstr>
      <vt:lpstr>什么是大数据分析？</vt:lpstr>
      <vt:lpstr>PowerPoint 演示文稿</vt:lpstr>
      <vt:lpstr>大数据分析的技术与难点</vt:lpstr>
      <vt:lpstr>大数据分析的技术与难点</vt:lpstr>
      <vt:lpstr>大数据分析的技术与难点</vt:lpstr>
      <vt:lpstr>大数据分析的技术与难点</vt:lpstr>
      <vt:lpstr>大数据分析的技术与难点</vt:lpstr>
      <vt:lpstr>大数据分析的技术与难点</vt:lpstr>
      <vt:lpstr>大数据分析的技术与难点</vt:lpstr>
      <vt:lpstr>大数据分析的技术与难点</vt:lpstr>
      <vt:lpstr>大数据分析的技术与难点</vt:lpstr>
      <vt:lpstr>大数据安全</vt:lpstr>
      <vt:lpstr>大数据安全</vt:lpstr>
      <vt:lpstr>大数据的价值体现</vt:lpstr>
      <vt:lpstr>大数据的价值应用案例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tongcun liu</cp:lastModifiedBy>
  <cp:revision>3138</cp:revision>
  <cp:lastPrinted>2019-11-07T11:25:23Z</cp:lastPrinted>
  <dcterms:created xsi:type="dcterms:W3CDTF">1601-01-01T00:00:00Z</dcterms:created>
  <dcterms:modified xsi:type="dcterms:W3CDTF">2022-09-07T01:04:50Z</dcterms:modified>
</cp:coreProperties>
</file>