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32.xml" ContentType="application/vnd.openxmlformats-officedocument.presentationml.notesSlide+xml"/>
  <Override PartName="/ppt/tags/tag11.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14.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61"/>
  </p:notesMasterIdLst>
  <p:sldIdLst>
    <p:sldId id="518" r:id="rId2"/>
    <p:sldId id="3347" r:id="rId3"/>
    <p:sldId id="3409" r:id="rId4"/>
    <p:sldId id="3806" r:id="rId5"/>
    <p:sldId id="3807" r:id="rId6"/>
    <p:sldId id="3412" r:id="rId7"/>
    <p:sldId id="3417" r:id="rId8"/>
    <p:sldId id="3474" r:id="rId9"/>
    <p:sldId id="3810" r:id="rId10"/>
    <p:sldId id="3811" r:id="rId11"/>
    <p:sldId id="3812" r:id="rId12"/>
    <p:sldId id="3813" r:id="rId13"/>
    <p:sldId id="3814" r:id="rId14"/>
    <p:sldId id="3815" r:id="rId15"/>
    <p:sldId id="744" r:id="rId16"/>
    <p:sldId id="3598" r:id="rId17"/>
    <p:sldId id="3809" r:id="rId18"/>
    <p:sldId id="746" r:id="rId19"/>
    <p:sldId id="747" r:id="rId20"/>
    <p:sldId id="748" r:id="rId21"/>
    <p:sldId id="759" r:id="rId22"/>
    <p:sldId id="760" r:id="rId23"/>
    <p:sldId id="749" r:id="rId24"/>
    <p:sldId id="3535" r:id="rId25"/>
    <p:sldId id="3808" r:id="rId26"/>
    <p:sldId id="3537" r:id="rId27"/>
    <p:sldId id="3662" r:id="rId28"/>
    <p:sldId id="3224" r:id="rId29"/>
    <p:sldId id="3783" r:id="rId30"/>
    <p:sldId id="3226" r:id="rId31"/>
    <p:sldId id="3225" r:id="rId32"/>
    <p:sldId id="3667" r:id="rId33"/>
    <p:sldId id="3710" r:id="rId34"/>
    <p:sldId id="3664" r:id="rId35"/>
    <p:sldId id="3784" r:id="rId36"/>
    <p:sldId id="3666" r:id="rId37"/>
    <p:sldId id="3785" r:id="rId38"/>
    <p:sldId id="3663" r:id="rId39"/>
    <p:sldId id="3203" r:id="rId40"/>
    <p:sldId id="3230" r:id="rId41"/>
    <p:sldId id="3300" r:id="rId42"/>
    <p:sldId id="3232" r:id="rId43"/>
    <p:sldId id="3302" r:id="rId44"/>
    <p:sldId id="3712" r:id="rId45"/>
    <p:sldId id="3802" r:id="rId46"/>
    <p:sldId id="3803" r:id="rId47"/>
    <p:sldId id="3754" r:id="rId48"/>
    <p:sldId id="3804" r:id="rId49"/>
    <p:sldId id="3805" r:id="rId50"/>
    <p:sldId id="3765" r:id="rId51"/>
    <p:sldId id="3766" r:id="rId52"/>
    <p:sldId id="3767" r:id="rId53"/>
    <p:sldId id="3768" r:id="rId54"/>
    <p:sldId id="3769" r:id="rId55"/>
    <p:sldId id="3770" r:id="rId56"/>
    <p:sldId id="3771" r:id="rId57"/>
    <p:sldId id="3772" r:id="rId58"/>
    <p:sldId id="3773" r:id="rId59"/>
    <p:sldId id="714" r:id="rId60"/>
  </p:sldIdLst>
  <p:sldSz cx="6858000" cy="5143500"/>
  <p:notesSz cx="6797675" cy="9928225"/>
  <p:defaultTextStyle>
    <a:defPPr>
      <a:defRPr lang="en-US"/>
    </a:defPPr>
    <a:lvl1pPr algn="l" rtl="0" fontAlgn="base">
      <a:spcBef>
        <a:spcPct val="0"/>
      </a:spcBef>
      <a:spcAft>
        <a:spcPct val="0"/>
      </a:spcAft>
      <a:defRPr sz="2400" kern="1200">
        <a:solidFill>
          <a:schemeClr val="tx2"/>
        </a:solidFill>
        <a:latin typeface="FuturaA Md BT"/>
        <a:ea typeface="宋体" pitchFamily="2" charset="-122"/>
        <a:cs typeface="+mn-cs"/>
      </a:defRPr>
    </a:lvl1pPr>
    <a:lvl2pPr marL="457200" algn="l" rtl="0" fontAlgn="base">
      <a:spcBef>
        <a:spcPct val="0"/>
      </a:spcBef>
      <a:spcAft>
        <a:spcPct val="0"/>
      </a:spcAft>
      <a:defRPr sz="2400" kern="1200">
        <a:solidFill>
          <a:schemeClr val="tx2"/>
        </a:solidFill>
        <a:latin typeface="FuturaA Md BT"/>
        <a:ea typeface="宋体" pitchFamily="2" charset="-122"/>
        <a:cs typeface="+mn-cs"/>
      </a:defRPr>
    </a:lvl2pPr>
    <a:lvl3pPr marL="914400" algn="l" rtl="0" fontAlgn="base">
      <a:spcBef>
        <a:spcPct val="0"/>
      </a:spcBef>
      <a:spcAft>
        <a:spcPct val="0"/>
      </a:spcAft>
      <a:defRPr sz="2400" kern="1200">
        <a:solidFill>
          <a:schemeClr val="tx2"/>
        </a:solidFill>
        <a:latin typeface="FuturaA Md BT"/>
        <a:ea typeface="宋体" pitchFamily="2" charset="-122"/>
        <a:cs typeface="+mn-cs"/>
      </a:defRPr>
    </a:lvl3pPr>
    <a:lvl4pPr marL="1371600" algn="l" rtl="0" fontAlgn="base">
      <a:spcBef>
        <a:spcPct val="0"/>
      </a:spcBef>
      <a:spcAft>
        <a:spcPct val="0"/>
      </a:spcAft>
      <a:defRPr sz="2400" kern="1200">
        <a:solidFill>
          <a:schemeClr val="tx2"/>
        </a:solidFill>
        <a:latin typeface="FuturaA Md BT"/>
        <a:ea typeface="宋体" pitchFamily="2" charset="-122"/>
        <a:cs typeface="+mn-cs"/>
      </a:defRPr>
    </a:lvl4pPr>
    <a:lvl5pPr marL="1828800" algn="l" rtl="0" fontAlgn="base">
      <a:spcBef>
        <a:spcPct val="0"/>
      </a:spcBef>
      <a:spcAft>
        <a:spcPct val="0"/>
      </a:spcAft>
      <a:defRPr sz="2400" kern="1200">
        <a:solidFill>
          <a:schemeClr val="tx2"/>
        </a:solidFill>
        <a:latin typeface="FuturaA Md BT"/>
        <a:ea typeface="宋体" pitchFamily="2" charset="-122"/>
        <a:cs typeface="+mn-cs"/>
      </a:defRPr>
    </a:lvl5pPr>
    <a:lvl6pPr marL="2286000" algn="l" defTabSz="914400" rtl="0" eaLnBrk="1" latinLnBrk="0" hangingPunct="1">
      <a:defRPr sz="2400" kern="1200">
        <a:solidFill>
          <a:schemeClr val="tx2"/>
        </a:solidFill>
        <a:latin typeface="FuturaA Md BT"/>
        <a:ea typeface="宋体" pitchFamily="2" charset="-122"/>
        <a:cs typeface="+mn-cs"/>
      </a:defRPr>
    </a:lvl6pPr>
    <a:lvl7pPr marL="2743200" algn="l" defTabSz="914400" rtl="0" eaLnBrk="1" latinLnBrk="0" hangingPunct="1">
      <a:defRPr sz="2400" kern="1200">
        <a:solidFill>
          <a:schemeClr val="tx2"/>
        </a:solidFill>
        <a:latin typeface="FuturaA Md BT"/>
        <a:ea typeface="宋体" pitchFamily="2" charset="-122"/>
        <a:cs typeface="+mn-cs"/>
      </a:defRPr>
    </a:lvl7pPr>
    <a:lvl8pPr marL="3200400" algn="l" defTabSz="914400" rtl="0" eaLnBrk="1" latinLnBrk="0" hangingPunct="1">
      <a:defRPr sz="2400" kern="1200">
        <a:solidFill>
          <a:schemeClr val="tx2"/>
        </a:solidFill>
        <a:latin typeface="FuturaA Md BT"/>
        <a:ea typeface="宋体" pitchFamily="2" charset="-122"/>
        <a:cs typeface="+mn-cs"/>
      </a:defRPr>
    </a:lvl8pPr>
    <a:lvl9pPr marL="3657600" algn="l" defTabSz="914400" rtl="0" eaLnBrk="1" latinLnBrk="0" hangingPunct="1">
      <a:defRPr sz="2400" kern="1200">
        <a:solidFill>
          <a:schemeClr val="tx2"/>
        </a:solidFill>
        <a:latin typeface="FuturaA Md BT"/>
        <a:ea typeface="宋体" pitchFamily="2" charset="-122"/>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99FF"/>
    <a:srgbClr val="3399FF"/>
    <a:srgbClr val="000000"/>
    <a:srgbClr val="FF99FF"/>
    <a:srgbClr val="6666FF"/>
    <a:srgbClr val="0070C0"/>
    <a:srgbClr val="C00000"/>
    <a:srgbClr val="FFCC66"/>
    <a:srgbClr val="FFFFCC"/>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319" autoAdjust="0"/>
    <p:restoredTop sz="85403" autoAdjust="0"/>
  </p:normalViewPr>
  <p:slideViewPr>
    <p:cSldViewPr>
      <p:cViewPr varScale="1">
        <p:scale>
          <a:sx n="177" d="100"/>
          <a:sy n="177" d="100"/>
        </p:scale>
        <p:origin x="3272" y="184"/>
      </p:cViewPr>
      <p:guideLst>
        <p:guide orient="horz" pos="1620"/>
        <p:guide pos="2160"/>
      </p:guideLst>
    </p:cSldViewPr>
  </p:slideViewPr>
  <p:outlineViewPr>
    <p:cViewPr>
      <p:scale>
        <a:sx n="33" d="100"/>
        <a:sy n="33" d="100"/>
      </p:scale>
      <p:origin x="0" y="13080"/>
    </p:cViewPr>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1026"/>
          <p:cNvSpPr>
            <a:spLocks noGrp="1" noChangeArrowheads="1"/>
          </p:cNvSpPr>
          <p:nvPr>
            <p:ph type="hdr" sz="quarter"/>
          </p:nvPr>
        </p:nvSpPr>
        <p:spPr bwMode="auto">
          <a:xfrm>
            <a:off x="0" y="0"/>
            <a:ext cx="2945659" cy="4964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kumimoji="1" sz="1200">
                <a:solidFill>
                  <a:schemeClr val="tx1"/>
                </a:solidFill>
                <a:latin typeface="Tahoma" pitchFamily="34" charset="0"/>
              </a:defRPr>
            </a:lvl1pPr>
          </a:lstStyle>
          <a:p>
            <a:pPr>
              <a:defRPr/>
            </a:pPr>
            <a:endParaRPr lang="zh-CN" altLang="en-US"/>
          </a:p>
        </p:txBody>
      </p:sp>
      <p:sp>
        <p:nvSpPr>
          <p:cNvPr id="95235" name="Rectangle 1027"/>
          <p:cNvSpPr>
            <a:spLocks noGrp="1" noChangeArrowheads="1"/>
          </p:cNvSpPr>
          <p:nvPr>
            <p:ph type="dt" idx="1"/>
          </p:nvPr>
        </p:nvSpPr>
        <p:spPr bwMode="auto">
          <a:xfrm>
            <a:off x="3852016" y="0"/>
            <a:ext cx="2945659" cy="4964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solidFill>
                  <a:schemeClr val="tx1"/>
                </a:solidFill>
                <a:latin typeface="Tahoma" pitchFamily="34" charset="0"/>
              </a:defRPr>
            </a:lvl1pPr>
          </a:lstStyle>
          <a:p>
            <a:pPr>
              <a:defRPr/>
            </a:pPr>
            <a:endParaRPr lang="en-US" altLang="zh-CN"/>
          </a:p>
        </p:txBody>
      </p:sp>
      <p:sp>
        <p:nvSpPr>
          <p:cNvPr id="36868" name="Rectangle 1028"/>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7" name="Rectangle 1029"/>
          <p:cNvSpPr>
            <a:spLocks noGrp="1" noChangeArrowheads="1"/>
          </p:cNvSpPr>
          <p:nvPr>
            <p:ph type="body" sz="quarter" idx="3"/>
          </p:nvPr>
        </p:nvSpPr>
        <p:spPr bwMode="auto">
          <a:xfrm>
            <a:off x="906357" y="4715907"/>
            <a:ext cx="4984962" cy="446770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95238" name="Rectangle 1030"/>
          <p:cNvSpPr>
            <a:spLocks noGrp="1" noChangeArrowheads="1"/>
          </p:cNvSpPr>
          <p:nvPr>
            <p:ph type="ftr" sz="quarter" idx="4"/>
          </p:nvPr>
        </p:nvSpPr>
        <p:spPr bwMode="auto">
          <a:xfrm>
            <a:off x="0" y="9431814"/>
            <a:ext cx="2945659" cy="49641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kumimoji="1" sz="1200">
                <a:solidFill>
                  <a:schemeClr val="tx1"/>
                </a:solidFill>
                <a:latin typeface="Tahoma" pitchFamily="34" charset="0"/>
              </a:defRPr>
            </a:lvl1pPr>
          </a:lstStyle>
          <a:p>
            <a:pPr>
              <a:defRPr/>
            </a:pPr>
            <a:endParaRPr lang="en-US" altLang="zh-CN"/>
          </a:p>
        </p:txBody>
      </p:sp>
      <p:sp>
        <p:nvSpPr>
          <p:cNvPr id="95239" name="Rectangle 1031"/>
          <p:cNvSpPr>
            <a:spLocks noGrp="1" noChangeArrowheads="1"/>
          </p:cNvSpPr>
          <p:nvPr>
            <p:ph type="sldNum" sz="quarter" idx="5"/>
          </p:nvPr>
        </p:nvSpPr>
        <p:spPr bwMode="auto">
          <a:xfrm>
            <a:off x="3852016" y="9431814"/>
            <a:ext cx="2945659" cy="49641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solidFill>
                  <a:schemeClr val="tx1"/>
                </a:solidFill>
                <a:latin typeface="Tahoma" pitchFamily="34" charset="0"/>
              </a:defRPr>
            </a:lvl1pPr>
          </a:lstStyle>
          <a:p>
            <a:pPr>
              <a:defRPr/>
            </a:pPr>
            <a:fld id="{39E604E4-B7D4-43E6-ACE0-A1F318D637AE}" type="slidenum">
              <a:rPr lang="zh-CN" altLang="en-US"/>
              <a:pPr>
                <a:defRPr/>
              </a:pPr>
              <a:t>‹#›</a:t>
            </a:fld>
            <a:endParaRPr lang="en-US" altLang="zh-CN"/>
          </a:p>
        </p:txBody>
      </p:sp>
    </p:spTree>
    <p:extLst>
      <p:ext uri="{BB962C8B-B14F-4D97-AF65-F5344CB8AC3E}">
        <p14:creationId xmlns:p14="http://schemas.microsoft.com/office/powerpoint/2010/main" val="36070128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2"/>
                </a:solidFill>
                <a:latin typeface="FuturaA Md BT"/>
                <a:ea typeface="宋体" pitchFamily="2" charset="-122"/>
              </a:defRPr>
            </a:lvl1pPr>
            <a:lvl2pPr marL="742950" indent="-285750" eaLnBrk="0" hangingPunct="0">
              <a:defRPr sz="2400">
                <a:solidFill>
                  <a:schemeClr val="tx2"/>
                </a:solidFill>
                <a:latin typeface="FuturaA Md BT"/>
                <a:ea typeface="宋体" pitchFamily="2" charset="-122"/>
              </a:defRPr>
            </a:lvl2pPr>
            <a:lvl3pPr marL="1143000" indent="-228600" eaLnBrk="0" hangingPunct="0">
              <a:defRPr sz="2400">
                <a:solidFill>
                  <a:schemeClr val="tx2"/>
                </a:solidFill>
                <a:latin typeface="FuturaA Md BT"/>
                <a:ea typeface="宋体" pitchFamily="2" charset="-122"/>
              </a:defRPr>
            </a:lvl3pPr>
            <a:lvl4pPr marL="1600200" indent="-228600" eaLnBrk="0" hangingPunct="0">
              <a:defRPr sz="2400">
                <a:solidFill>
                  <a:schemeClr val="tx2"/>
                </a:solidFill>
                <a:latin typeface="FuturaA Md BT"/>
                <a:ea typeface="宋体" pitchFamily="2" charset="-122"/>
              </a:defRPr>
            </a:lvl4pPr>
            <a:lvl5pPr marL="2057400" indent="-228600" eaLnBrk="0" hangingPunct="0">
              <a:defRPr sz="2400">
                <a:solidFill>
                  <a:schemeClr val="tx2"/>
                </a:solidFill>
                <a:latin typeface="FuturaA Md BT"/>
                <a:ea typeface="宋体" pitchFamily="2" charset="-122"/>
              </a:defRPr>
            </a:lvl5pPr>
            <a:lvl6pPr marL="2514600" indent="-228600" eaLnBrk="0" fontAlgn="base" hangingPunct="0">
              <a:spcBef>
                <a:spcPct val="0"/>
              </a:spcBef>
              <a:spcAft>
                <a:spcPct val="0"/>
              </a:spcAft>
              <a:defRPr sz="2400">
                <a:solidFill>
                  <a:schemeClr val="tx2"/>
                </a:solidFill>
                <a:latin typeface="FuturaA Md BT"/>
                <a:ea typeface="宋体" pitchFamily="2" charset="-122"/>
              </a:defRPr>
            </a:lvl6pPr>
            <a:lvl7pPr marL="2971800" indent="-228600" eaLnBrk="0" fontAlgn="base" hangingPunct="0">
              <a:spcBef>
                <a:spcPct val="0"/>
              </a:spcBef>
              <a:spcAft>
                <a:spcPct val="0"/>
              </a:spcAft>
              <a:defRPr sz="2400">
                <a:solidFill>
                  <a:schemeClr val="tx2"/>
                </a:solidFill>
                <a:latin typeface="FuturaA Md BT"/>
                <a:ea typeface="宋体" pitchFamily="2" charset="-122"/>
              </a:defRPr>
            </a:lvl7pPr>
            <a:lvl8pPr marL="3429000" indent="-228600" eaLnBrk="0" fontAlgn="base" hangingPunct="0">
              <a:spcBef>
                <a:spcPct val="0"/>
              </a:spcBef>
              <a:spcAft>
                <a:spcPct val="0"/>
              </a:spcAft>
              <a:defRPr sz="2400">
                <a:solidFill>
                  <a:schemeClr val="tx2"/>
                </a:solidFill>
                <a:latin typeface="FuturaA Md BT"/>
                <a:ea typeface="宋体" pitchFamily="2" charset="-122"/>
              </a:defRPr>
            </a:lvl8pPr>
            <a:lvl9pPr marL="3886200" indent="-228600" eaLnBrk="0" fontAlgn="base" hangingPunct="0">
              <a:spcBef>
                <a:spcPct val="0"/>
              </a:spcBef>
              <a:spcAft>
                <a:spcPct val="0"/>
              </a:spcAft>
              <a:defRPr sz="2400">
                <a:solidFill>
                  <a:schemeClr val="tx2"/>
                </a:solidFill>
                <a:latin typeface="FuturaA Md BT"/>
                <a:ea typeface="宋体" pitchFamily="2" charset="-122"/>
              </a:defRPr>
            </a:lvl9pPr>
          </a:lstStyle>
          <a:p>
            <a:pPr eaLnBrk="1" hangingPunct="1"/>
            <a:fld id="{3F865BA9-FFCB-47CC-AC0F-3A8D62EA5622}" type="slidenum">
              <a:rPr lang="zh-CN" altLang="en-US" sz="1200" smtClean="0">
                <a:solidFill>
                  <a:schemeClr val="tx1"/>
                </a:solidFill>
                <a:latin typeface="Tahoma" pitchFamily="34" charset="0"/>
              </a:rPr>
              <a:pPr eaLnBrk="1" hangingPunct="1"/>
              <a:t>1</a:t>
            </a:fld>
            <a:endParaRPr lang="en-US" altLang="zh-CN" sz="1200">
              <a:solidFill>
                <a:schemeClr val="tx1"/>
              </a:solidFill>
              <a:latin typeface="Tahoma" pitchFamily="34" charset="0"/>
            </a:endParaRPr>
          </a:p>
        </p:txBody>
      </p:sp>
      <p:sp>
        <p:nvSpPr>
          <p:cNvPr id="37891" name="Rectangle 2"/>
          <p:cNvSpPr>
            <a:spLocks noGrp="1" noRot="1" noChangeAspect="1" noChangeArrowheads="1" noTextEdit="1"/>
          </p:cNvSpPr>
          <p:nvPr>
            <p:ph type="sldImg"/>
          </p:nvPr>
        </p:nvSpPr>
        <p:spPr>
          <a:xfrm>
            <a:off x="1081088" y="869950"/>
            <a:ext cx="4637087" cy="3476625"/>
          </a:xfrm>
          <a:ln/>
        </p:spPr>
      </p:sp>
      <p:sp>
        <p:nvSpPr>
          <p:cNvPr id="37892" name="Rectangle 3"/>
          <p:cNvSpPr>
            <a:spLocks noGrp="1" noChangeArrowheads="1"/>
          </p:cNvSpPr>
          <p:nvPr>
            <p:ph type="body" idx="1"/>
          </p:nvPr>
        </p:nvSpPr>
        <p:spPr>
          <a:xfrm>
            <a:off x="907931" y="4721078"/>
            <a:ext cx="4981815" cy="417812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47738" eaLnBrk="1" hangingPunct="1"/>
            <a:endParaRPr lang="en-US" altLang="zh-CN" sz="1400" dirty="0">
              <a:solidFill>
                <a:srgbClr val="C34817"/>
              </a:solidFill>
              <a:effectLst>
                <a:outerShdw blurRad="38100" dist="38100" dir="2700000" algn="tl">
                  <a:srgbClr val="000000">
                    <a:alpha val="43137"/>
                  </a:srgbClr>
                </a:outerShdw>
              </a:effectLst>
              <a:latin typeface="Verdana" pitchFamily="34" charset="0"/>
              <a:ea typeface="微软雅黑" pitchFamily="34" charset="-122"/>
            </a:endParaRPr>
          </a:p>
        </p:txBody>
      </p:sp>
    </p:spTree>
    <p:extLst>
      <p:ext uri="{BB962C8B-B14F-4D97-AF65-F5344CB8AC3E}">
        <p14:creationId xmlns:p14="http://schemas.microsoft.com/office/powerpoint/2010/main" val="839160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B093FA-181E-40DA-A828-9C9C9A0DDCC9}" type="slidenum">
              <a:rPr lang="zh-CN" altLang="en-US" smtClean="0"/>
              <a:t>13</a:t>
            </a:fld>
            <a:endParaRPr lang="zh-CN" altLang="en-US"/>
          </a:p>
        </p:txBody>
      </p:sp>
    </p:spTree>
    <p:extLst>
      <p:ext uri="{BB962C8B-B14F-4D97-AF65-F5344CB8AC3E}">
        <p14:creationId xmlns:p14="http://schemas.microsoft.com/office/powerpoint/2010/main" val="388824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B093FA-181E-40DA-A828-9C9C9A0DDCC9}" type="slidenum">
              <a:rPr lang="zh-CN" altLang="en-US" smtClean="0"/>
              <a:t>14</a:t>
            </a:fld>
            <a:endParaRPr lang="zh-CN" altLang="en-US"/>
          </a:p>
        </p:txBody>
      </p:sp>
    </p:spTree>
    <p:extLst>
      <p:ext uri="{BB962C8B-B14F-4D97-AF65-F5344CB8AC3E}">
        <p14:creationId xmlns:p14="http://schemas.microsoft.com/office/powerpoint/2010/main" val="3802796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B093FA-181E-40DA-A828-9C9C9A0DDCC9}" type="slidenum">
              <a:rPr lang="zh-CN" altLang="en-US" smtClean="0"/>
              <a:t>15</a:t>
            </a:fld>
            <a:endParaRPr lang="zh-CN" altLang="en-US"/>
          </a:p>
        </p:txBody>
      </p:sp>
    </p:spTree>
    <p:extLst>
      <p:ext uri="{BB962C8B-B14F-4D97-AF65-F5344CB8AC3E}">
        <p14:creationId xmlns:p14="http://schemas.microsoft.com/office/powerpoint/2010/main" val="3427988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B093FA-181E-40DA-A828-9C9C9A0DDCC9}" type="slidenum">
              <a:rPr lang="zh-CN" altLang="en-US" smtClean="0"/>
              <a:t>18</a:t>
            </a:fld>
            <a:endParaRPr lang="zh-CN" altLang="en-US"/>
          </a:p>
        </p:txBody>
      </p:sp>
    </p:spTree>
    <p:extLst>
      <p:ext uri="{BB962C8B-B14F-4D97-AF65-F5344CB8AC3E}">
        <p14:creationId xmlns:p14="http://schemas.microsoft.com/office/powerpoint/2010/main" val="1655401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B093FA-181E-40DA-A828-9C9C9A0DDCC9}" type="slidenum">
              <a:rPr lang="zh-CN" altLang="en-US" smtClean="0"/>
              <a:t>19</a:t>
            </a:fld>
            <a:endParaRPr lang="zh-CN" altLang="en-US"/>
          </a:p>
        </p:txBody>
      </p:sp>
    </p:spTree>
    <p:extLst>
      <p:ext uri="{BB962C8B-B14F-4D97-AF65-F5344CB8AC3E}">
        <p14:creationId xmlns:p14="http://schemas.microsoft.com/office/powerpoint/2010/main" val="1847450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B093FA-181E-40DA-A828-9C9C9A0DDCC9}" type="slidenum">
              <a:rPr lang="zh-CN" altLang="en-US" smtClean="0"/>
              <a:t>20</a:t>
            </a:fld>
            <a:endParaRPr lang="zh-CN" altLang="en-US"/>
          </a:p>
        </p:txBody>
      </p:sp>
    </p:spTree>
    <p:extLst>
      <p:ext uri="{BB962C8B-B14F-4D97-AF65-F5344CB8AC3E}">
        <p14:creationId xmlns:p14="http://schemas.microsoft.com/office/powerpoint/2010/main" val="425641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B093FA-181E-40DA-A828-9C9C9A0DDCC9}" type="slidenum">
              <a:rPr lang="zh-CN" altLang="en-US" smtClean="0"/>
              <a:t>21</a:t>
            </a:fld>
            <a:endParaRPr lang="zh-CN" altLang="en-US"/>
          </a:p>
        </p:txBody>
      </p:sp>
    </p:spTree>
    <p:extLst>
      <p:ext uri="{BB962C8B-B14F-4D97-AF65-F5344CB8AC3E}">
        <p14:creationId xmlns:p14="http://schemas.microsoft.com/office/powerpoint/2010/main" val="13754749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B093FA-181E-40DA-A828-9C9C9A0DDCC9}" type="slidenum">
              <a:rPr lang="zh-CN" altLang="en-US" smtClean="0"/>
              <a:t>22</a:t>
            </a:fld>
            <a:endParaRPr lang="zh-CN" altLang="en-US"/>
          </a:p>
        </p:txBody>
      </p:sp>
    </p:spTree>
    <p:extLst>
      <p:ext uri="{BB962C8B-B14F-4D97-AF65-F5344CB8AC3E}">
        <p14:creationId xmlns:p14="http://schemas.microsoft.com/office/powerpoint/2010/main" val="15383754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B093FA-181E-40DA-A828-9C9C9A0DDCC9}" type="slidenum">
              <a:rPr lang="zh-CN" altLang="en-US" smtClean="0"/>
              <a:t>23</a:t>
            </a:fld>
            <a:endParaRPr lang="zh-CN" altLang="en-US"/>
          </a:p>
        </p:txBody>
      </p:sp>
    </p:spTree>
    <p:extLst>
      <p:ext uri="{BB962C8B-B14F-4D97-AF65-F5344CB8AC3E}">
        <p14:creationId xmlns:p14="http://schemas.microsoft.com/office/powerpoint/2010/main" val="3638090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defTabSz="947420" rtl="0" eaLnBrk="0" fontAlgn="base" hangingPunct="0">
              <a:spcBef>
                <a:spcPct val="30000"/>
              </a:spcBef>
              <a:spcAft>
                <a:spcPct val="0"/>
              </a:spcAft>
            </a:pPr>
            <a:endParaRPr lang="en-US" altLang="zh-CN" sz="1400" b="1" dirty="0"/>
          </a:p>
        </p:txBody>
      </p:sp>
      <p:sp>
        <p:nvSpPr>
          <p:cNvPr id="4" name="灯片编号占位符 3"/>
          <p:cNvSpPr>
            <a:spLocks noGrp="1"/>
          </p:cNvSpPr>
          <p:nvPr>
            <p:ph type="sldNum" sz="quarter" idx="5"/>
          </p:nvPr>
        </p:nvSpPr>
        <p:spPr/>
        <p:txBody>
          <a:bodyPr/>
          <a:lstStyle/>
          <a:p>
            <a:pPr>
              <a:defRPr/>
            </a:pPr>
            <a:fld id="{39E604E4-B7D4-43E6-ACE0-A1F318D637AE}" type="slidenum">
              <a:rPr lang="zh-CN" altLang="en-US" smtClean="0"/>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defTabSz="947420" rtl="0" eaLnBrk="0" fontAlgn="base" hangingPunct="0">
              <a:spcBef>
                <a:spcPct val="30000"/>
              </a:spcBef>
              <a:spcAft>
                <a:spcPct val="0"/>
              </a:spcAft>
            </a:pPr>
            <a:endParaRPr lang="en-US" altLang="zh-CN" sz="1400" b="1" dirty="0"/>
          </a:p>
        </p:txBody>
      </p:sp>
      <p:sp>
        <p:nvSpPr>
          <p:cNvPr id="4" name="灯片编号占位符 3"/>
          <p:cNvSpPr>
            <a:spLocks noGrp="1"/>
          </p:cNvSpPr>
          <p:nvPr>
            <p:ph type="sldNum" sz="quarter" idx="5"/>
          </p:nvPr>
        </p:nvSpPr>
        <p:spPr/>
        <p:txBody>
          <a:bodyPr/>
          <a:lstStyle/>
          <a:p>
            <a:pPr>
              <a:defRPr/>
            </a:pPr>
            <a:fld id="{39E604E4-B7D4-43E6-ACE0-A1F318D637AE}" type="slidenum">
              <a:rPr lang="zh-CN" altLang="en-US" smtClean="0"/>
              <a:t>26</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9E604E4-B7D4-43E6-ACE0-A1F318D637AE}" type="slidenum">
              <a:rPr lang="zh-CN" altLang="en-US" smtClean="0"/>
              <a:t>28</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latin typeface="-apple-system"/>
              </a:rPr>
              <a:t>假设变量“职业”的取值分别为：工人、农民、学生、企业职员、其他，</a:t>
            </a:r>
            <a:r>
              <a:rPr lang="en-US" altLang="zh-CN" sz="1200" dirty="0">
                <a:solidFill>
                  <a:schemeClr val="tx1"/>
                </a:solidFill>
                <a:latin typeface="-apple-system"/>
              </a:rPr>
              <a:t>5</a:t>
            </a:r>
            <a:r>
              <a:rPr lang="zh-CN" altLang="en-US" sz="1200" dirty="0">
                <a:solidFill>
                  <a:schemeClr val="tx1"/>
                </a:solidFill>
                <a:latin typeface="-apple-system"/>
              </a:rPr>
              <a:t>种选项，我们可以增加</a:t>
            </a:r>
            <a:r>
              <a:rPr lang="en-US" altLang="zh-CN" sz="1200" dirty="0">
                <a:solidFill>
                  <a:schemeClr val="tx1"/>
                </a:solidFill>
                <a:latin typeface="-apple-system"/>
              </a:rPr>
              <a:t>4</a:t>
            </a:r>
            <a:r>
              <a:rPr lang="zh-CN" altLang="en-US" sz="1200" dirty="0">
                <a:solidFill>
                  <a:schemeClr val="tx1"/>
                </a:solidFill>
                <a:latin typeface="-apple-system"/>
              </a:rPr>
              <a:t>个哑变量来代替“职业”这个变量，分别为</a:t>
            </a:r>
            <a:r>
              <a:rPr lang="en-US" altLang="zh-CN" sz="1200" dirty="0">
                <a:solidFill>
                  <a:schemeClr val="tx1"/>
                </a:solidFill>
                <a:latin typeface="-apple-system"/>
              </a:rPr>
              <a:t>D1</a:t>
            </a:r>
            <a:r>
              <a:rPr lang="zh-CN" altLang="en-US" sz="1200" dirty="0">
                <a:solidFill>
                  <a:schemeClr val="tx1"/>
                </a:solidFill>
                <a:latin typeface="-apple-system"/>
              </a:rPr>
              <a:t>（</a:t>
            </a:r>
            <a:r>
              <a:rPr lang="en-US" altLang="zh-CN" sz="1200" dirty="0">
                <a:solidFill>
                  <a:schemeClr val="tx1"/>
                </a:solidFill>
                <a:latin typeface="-apple-system"/>
              </a:rPr>
              <a:t>1=</a:t>
            </a:r>
            <a:r>
              <a:rPr lang="zh-CN" altLang="en-US" sz="1200" dirty="0">
                <a:solidFill>
                  <a:schemeClr val="tx1"/>
                </a:solidFill>
                <a:latin typeface="-apple-system"/>
              </a:rPr>
              <a:t>工人</a:t>
            </a:r>
            <a:r>
              <a:rPr lang="en-US" altLang="zh-CN" sz="1200" dirty="0">
                <a:solidFill>
                  <a:schemeClr val="tx1"/>
                </a:solidFill>
                <a:latin typeface="-apple-system"/>
              </a:rPr>
              <a:t>/0=</a:t>
            </a:r>
            <a:r>
              <a:rPr lang="zh-CN" altLang="en-US" sz="1200" dirty="0">
                <a:solidFill>
                  <a:schemeClr val="tx1"/>
                </a:solidFill>
                <a:latin typeface="-apple-system"/>
              </a:rPr>
              <a:t>非工人）、</a:t>
            </a:r>
            <a:r>
              <a:rPr lang="en-US" altLang="zh-CN" sz="1200" dirty="0">
                <a:solidFill>
                  <a:schemeClr val="tx1"/>
                </a:solidFill>
                <a:latin typeface="-apple-system"/>
              </a:rPr>
              <a:t>D2(1=</a:t>
            </a:r>
            <a:r>
              <a:rPr lang="zh-CN" altLang="en-US" sz="1200" dirty="0">
                <a:solidFill>
                  <a:schemeClr val="tx1"/>
                </a:solidFill>
                <a:latin typeface="-apple-system"/>
              </a:rPr>
              <a:t>农民</a:t>
            </a:r>
            <a:r>
              <a:rPr lang="en-US" altLang="zh-CN" sz="1200" dirty="0">
                <a:solidFill>
                  <a:schemeClr val="tx1"/>
                </a:solidFill>
                <a:latin typeface="-apple-system"/>
              </a:rPr>
              <a:t>/0=</a:t>
            </a:r>
            <a:r>
              <a:rPr lang="zh-CN" altLang="en-US" sz="1200" dirty="0">
                <a:solidFill>
                  <a:schemeClr val="tx1"/>
                </a:solidFill>
                <a:latin typeface="-apple-system"/>
              </a:rPr>
              <a:t>非农民</a:t>
            </a:r>
            <a:r>
              <a:rPr lang="en-US" altLang="zh-CN" sz="1200" dirty="0">
                <a:solidFill>
                  <a:schemeClr val="tx1"/>
                </a:solidFill>
                <a:latin typeface="-apple-system"/>
              </a:rPr>
              <a:t>)</a:t>
            </a:r>
            <a:r>
              <a:rPr lang="zh-CN" altLang="en-US" sz="1200" dirty="0">
                <a:solidFill>
                  <a:schemeClr val="tx1"/>
                </a:solidFill>
                <a:latin typeface="-apple-system"/>
              </a:rPr>
              <a:t>、</a:t>
            </a:r>
            <a:r>
              <a:rPr lang="en-US" altLang="zh-CN" sz="1200" dirty="0">
                <a:solidFill>
                  <a:schemeClr val="tx1"/>
                </a:solidFill>
                <a:latin typeface="-apple-system"/>
              </a:rPr>
              <a:t>D3</a:t>
            </a:r>
            <a:r>
              <a:rPr lang="zh-CN" altLang="en-US" sz="1200" dirty="0">
                <a:solidFill>
                  <a:schemeClr val="tx1"/>
                </a:solidFill>
                <a:latin typeface="-apple-system"/>
              </a:rPr>
              <a:t>（</a:t>
            </a:r>
            <a:r>
              <a:rPr lang="en-US" altLang="zh-CN" sz="1200" dirty="0">
                <a:solidFill>
                  <a:schemeClr val="tx1"/>
                </a:solidFill>
                <a:latin typeface="-apple-system"/>
              </a:rPr>
              <a:t>1=</a:t>
            </a:r>
            <a:r>
              <a:rPr lang="zh-CN" altLang="en-US" sz="1200" dirty="0">
                <a:solidFill>
                  <a:schemeClr val="tx1"/>
                </a:solidFill>
                <a:latin typeface="-apple-system"/>
              </a:rPr>
              <a:t>学生</a:t>
            </a:r>
            <a:r>
              <a:rPr lang="en-US" altLang="zh-CN" sz="1200" dirty="0">
                <a:solidFill>
                  <a:schemeClr val="tx1"/>
                </a:solidFill>
                <a:latin typeface="-apple-system"/>
              </a:rPr>
              <a:t>/0=</a:t>
            </a:r>
            <a:r>
              <a:rPr lang="zh-CN" altLang="en-US" sz="1200" dirty="0">
                <a:solidFill>
                  <a:schemeClr val="tx1"/>
                </a:solidFill>
                <a:latin typeface="-apple-system"/>
              </a:rPr>
              <a:t>非学生）、</a:t>
            </a:r>
            <a:r>
              <a:rPr lang="en-US" altLang="zh-CN" sz="1200" dirty="0">
                <a:solidFill>
                  <a:schemeClr val="tx1"/>
                </a:solidFill>
                <a:latin typeface="-apple-system"/>
              </a:rPr>
              <a:t>D4(1=</a:t>
            </a:r>
            <a:r>
              <a:rPr lang="zh-CN" altLang="en-US" sz="1200" dirty="0">
                <a:solidFill>
                  <a:schemeClr val="tx1"/>
                </a:solidFill>
                <a:latin typeface="-apple-system"/>
              </a:rPr>
              <a:t>企业职员</a:t>
            </a:r>
            <a:r>
              <a:rPr lang="en-US" altLang="zh-CN" sz="1200" dirty="0">
                <a:solidFill>
                  <a:schemeClr val="tx1"/>
                </a:solidFill>
                <a:latin typeface="-apple-system"/>
              </a:rPr>
              <a:t>/0=</a:t>
            </a:r>
            <a:r>
              <a:rPr lang="zh-CN" altLang="en-US" sz="1200" dirty="0">
                <a:solidFill>
                  <a:schemeClr val="tx1"/>
                </a:solidFill>
                <a:latin typeface="-apple-system"/>
              </a:rPr>
              <a:t>非企业职员</a:t>
            </a:r>
            <a:r>
              <a:rPr lang="en-US" altLang="zh-CN" sz="1200" dirty="0">
                <a:solidFill>
                  <a:schemeClr val="tx1"/>
                </a:solidFill>
                <a:latin typeface="-apple-system"/>
              </a:rPr>
              <a:t>)</a:t>
            </a:r>
            <a:r>
              <a:rPr lang="zh-CN" altLang="en-US" sz="1200" dirty="0">
                <a:solidFill>
                  <a:schemeClr val="tx1"/>
                </a:solidFill>
                <a:latin typeface="-apple-system"/>
              </a:rPr>
              <a:t>，最后一个选项“其他”的信息已经包含在这</a:t>
            </a:r>
            <a:r>
              <a:rPr lang="en-US" altLang="zh-CN" sz="1200" dirty="0">
                <a:solidFill>
                  <a:schemeClr val="tx1"/>
                </a:solidFill>
                <a:latin typeface="-apple-system"/>
              </a:rPr>
              <a:t>4</a:t>
            </a:r>
            <a:r>
              <a:rPr lang="zh-CN" altLang="en-US" sz="1200" dirty="0">
                <a:solidFill>
                  <a:schemeClr val="tx1"/>
                </a:solidFill>
                <a:latin typeface="-apple-system"/>
              </a:rPr>
              <a:t>个变量中了，所以不需要再增加一个</a:t>
            </a:r>
            <a:r>
              <a:rPr lang="en-US" altLang="zh-CN" sz="1200" dirty="0">
                <a:solidFill>
                  <a:schemeClr val="tx1"/>
                </a:solidFill>
                <a:latin typeface="-apple-system"/>
              </a:rPr>
              <a:t>D5</a:t>
            </a:r>
            <a:r>
              <a:rPr lang="zh-CN" altLang="en-US" sz="1200" dirty="0">
                <a:solidFill>
                  <a:schemeClr val="tx1"/>
                </a:solidFill>
                <a:latin typeface="-apple-system"/>
              </a:rPr>
              <a:t>（</a:t>
            </a:r>
            <a:r>
              <a:rPr lang="en-US" altLang="zh-CN" sz="1200" dirty="0">
                <a:solidFill>
                  <a:schemeClr val="tx1"/>
                </a:solidFill>
                <a:latin typeface="-apple-system"/>
              </a:rPr>
              <a:t>1=</a:t>
            </a:r>
            <a:r>
              <a:rPr lang="zh-CN" altLang="en-US" sz="1200" dirty="0">
                <a:solidFill>
                  <a:schemeClr val="tx1"/>
                </a:solidFill>
                <a:latin typeface="-apple-system"/>
              </a:rPr>
              <a:t>其他</a:t>
            </a:r>
            <a:r>
              <a:rPr lang="en-US" altLang="zh-CN" sz="1200" dirty="0">
                <a:solidFill>
                  <a:schemeClr val="tx1"/>
                </a:solidFill>
                <a:latin typeface="-apple-system"/>
              </a:rPr>
              <a:t>/0=</a:t>
            </a:r>
            <a:r>
              <a:rPr lang="zh-CN" altLang="en-US" sz="1200" dirty="0">
                <a:solidFill>
                  <a:schemeClr val="tx1"/>
                </a:solidFill>
                <a:latin typeface="-apple-system"/>
              </a:rPr>
              <a:t>非其他）了。</a:t>
            </a:r>
            <a:endParaRPr lang="en-US" altLang="zh-CN" sz="1200" dirty="0">
              <a:solidFill>
                <a:schemeClr val="tx1"/>
              </a:solidFill>
              <a:latin typeface="-apple-system"/>
            </a:endParaRPr>
          </a:p>
          <a:p>
            <a:endParaRPr kumimoji="1" lang="zh-CN" altLang="en-US" dirty="0"/>
          </a:p>
        </p:txBody>
      </p:sp>
      <p:sp>
        <p:nvSpPr>
          <p:cNvPr id="4" name="灯片编号占位符 3"/>
          <p:cNvSpPr>
            <a:spLocks noGrp="1"/>
          </p:cNvSpPr>
          <p:nvPr>
            <p:ph type="sldNum" sz="quarter" idx="5"/>
          </p:nvPr>
        </p:nvSpPr>
        <p:spPr/>
        <p:txBody>
          <a:bodyPr/>
          <a:lstStyle/>
          <a:p>
            <a:pPr>
              <a:defRPr/>
            </a:pPr>
            <a:fld id="{39E604E4-B7D4-43E6-ACE0-A1F318D637AE}" type="slidenum">
              <a:rPr lang="zh-CN" altLang="en-US" smtClean="0"/>
              <a:t>29</a:t>
            </a:fld>
            <a:endParaRPr lang="en-US" altLang="zh-CN"/>
          </a:p>
        </p:txBody>
      </p:sp>
    </p:spTree>
    <p:extLst>
      <p:ext uri="{BB962C8B-B14F-4D97-AF65-F5344CB8AC3E}">
        <p14:creationId xmlns:p14="http://schemas.microsoft.com/office/powerpoint/2010/main" val="26907253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9E604E4-B7D4-43E6-ACE0-A1F318D637AE}" type="slidenum">
              <a:rPr lang="zh-CN" altLang="en-US" smtClean="0"/>
              <a:t>30</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9E604E4-B7D4-43E6-ACE0-A1F318D637AE}" type="slidenum">
              <a:rPr lang="zh-CN" altLang="en-US" smtClean="0"/>
              <a:t>31</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9E604E4-B7D4-43E6-ACE0-A1F318D637AE}" type="slidenum">
              <a:rPr lang="zh-CN" altLang="en-US" smtClean="0"/>
              <a:t>35</a:t>
            </a:fld>
            <a:endParaRPr lang="en-US" altLang="zh-CN"/>
          </a:p>
        </p:txBody>
      </p:sp>
    </p:spTree>
    <p:extLst>
      <p:ext uri="{BB962C8B-B14F-4D97-AF65-F5344CB8AC3E}">
        <p14:creationId xmlns:p14="http://schemas.microsoft.com/office/powerpoint/2010/main" val="1805265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defTabSz="947420" rtl="0" eaLnBrk="0" fontAlgn="base" hangingPunct="0">
              <a:spcBef>
                <a:spcPct val="30000"/>
              </a:spcBef>
              <a:spcAft>
                <a:spcPct val="0"/>
              </a:spcAft>
            </a:pPr>
            <a:endParaRPr lang="en-US" altLang="zh-CN" sz="1400" b="1" dirty="0"/>
          </a:p>
        </p:txBody>
      </p:sp>
      <p:sp>
        <p:nvSpPr>
          <p:cNvPr id="4" name="灯片编号占位符 3"/>
          <p:cNvSpPr>
            <a:spLocks noGrp="1"/>
          </p:cNvSpPr>
          <p:nvPr>
            <p:ph type="sldNum" sz="quarter" idx="5"/>
          </p:nvPr>
        </p:nvSpPr>
        <p:spPr/>
        <p:txBody>
          <a:bodyPr/>
          <a:lstStyle/>
          <a:p>
            <a:pPr>
              <a:defRPr/>
            </a:pPr>
            <a:fld id="{39E604E4-B7D4-43E6-ACE0-A1F318D637AE}" type="slidenum">
              <a:rPr lang="zh-CN" altLang="en-US" smtClean="0"/>
              <a:t>6</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9E604E4-B7D4-43E6-ACE0-A1F318D637AE}" type="slidenum">
              <a:rPr lang="zh-CN" altLang="en-US" smtClean="0"/>
              <a:pPr>
                <a:defRPr/>
              </a:pPr>
              <a:t>43</a:t>
            </a:fld>
            <a:endParaRPr lang="en-US" altLang="zh-CN"/>
          </a:p>
        </p:txBody>
      </p:sp>
    </p:spTree>
    <p:extLst>
      <p:ext uri="{BB962C8B-B14F-4D97-AF65-F5344CB8AC3E}">
        <p14:creationId xmlns:p14="http://schemas.microsoft.com/office/powerpoint/2010/main" val="42310865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defTabSz="947420" rtl="0" eaLnBrk="0" fontAlgn="base" hangingPunct="0">
              <a:spcBef>
                <a:spcPct val="30000"/>
              </a:spcBef>
              <a:spcAft>
                <a:spcPct val="0"/>
              </a:spcAft>
            </a:pPr>
            <a:endParaRPr lang="en-US" altLang="zh-CN" sz="1400" b="1" dirty="0"/>
          </a:p>
        </p:txBody>
      </p:sp>
      <p:sp>
        <p:nvSpPr>
          <p:cNvPr id="4" name="灯片编号占位符 3"/>
          <p:cNvSpPr>
            <a:spLocks noGrp="1"/>
          </p:cNvSpPr>
          <p:nvPr>
            <p:ph type="sldNum" sz="quarter" idx="5"/>
          </p:nvPr>
        </p:nvSpPr>
        <p:spPr/>
        <p:txBody>
          <a:bodyPr/>
          <a:lstStyle/>
          <a:p>
            <a:pPr>
              <a:defRPr/>
            </a:pPr>
            <a:fld id="{39E604E4-B7D4-43E6-ACE0-A1F318D637AE}" type="slidenum">
              <a:rPr lang="zh-CN" altLang="en-US" smtClean="0"/>
              <a:t>44</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defTabSz="947420" rtl="0" eaLnBrk="0" fontAlgn="base" hangingPunct="0">
              <a:spcBef>
                <a:spcPct val="30000"/>
              </a:spcBef>
              <a:spcAft>
                <a:spcPct val="0"/>
              </a:spcAft>
            </a:pPr>
            <a:endParaRPr lang="en-US" altLang="zh-CN" sz="1400" b="1" dirty="0"/>
          </a:p>
        </p:txBody>
      </p:sp>
      <p:sp>
        <p:nvSpPr>
          <p:cNvPr id="4" name="灯片编号占位符 3"/>
          <p:cNvSpPr>
            <a:spLocks noGrp="1"/>
          </p:cNvSpPr>
          <p:nvPr>
            <p:ph type="sldNum" sz="quarter" idx="5"/>
          </p:nvPr>
        </p:nvSpPr>
        <p:spPr/>
        <p:txBody>
          <a:bodyPr/>
          <a:lstStyle/>
          <a:p>
            <a:pPr>
              <a:defRPr/>
            </a:pPr>
            <a:fld id="{39E604E4-B7D4-43E6-ACE0-A1F318D637AE}" type="slidenum">
              <a:rPr lang="zh-CN" altLang="en-US" smtClean="0"/>
              <a:t>50</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9E604E4-B7D4-43E6-ACE0-A1F318D637AE}" type="slidenum">
              <a:rPr lang="zh-CN" altLang="en-US" smtClean="0"/>
              <a:pPr>
                <a:defRPr/>
              </a:pPr>
              <a:t>53</a:t>
            </a:fld>
            <a:endParaRPr lang="en-US" altLang="zh-CN"/>
          </a:p>
        </p:txBody>
      </p:sp>
    </p:spTree>
    <p:extLst>
      <p:ext uri="{BB962C8B-B14F-4D97-AF65-F5344CB8AC3E}">
        <p14:creationId xmlns:p14="http://schemas.microsoft.com/office/powerpoint/2010/main" val="39972040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9E604E4-B7D4-43E6-ACE0-A1F318D637AE}" type="slidenum">
              <a:rPr lang="zh-CN" altLang="en-US" smtClean="0"/>
              <a:pPr>
                <a:defRPr/>
              </a:pPr>
              <a:t>54</a:t>
            </a:fld>
            <a:endParaRPr lang="en-US" altLang="zh-CN"/>
          </a:p>
        </p:txBody>
      </p:sp>
    </p:spTree>
    <p:extLst>
      <p:ext uri="{BB962C8B-B14F-4D97-AF65-F5344CB8AC3E}">
        <p14:creationId xmlns:p14="http://schemas.microsoft.com/office/powerpoint/2010/main" val="39463681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9E604E4-B7D4-43E6-ACE0-A1F318D637AE}" type="slidenum">
              <a:rPr lang="zh-CN" altLang="en-US" smtClean="0"/>
              <a:pPr>
                <a:defRPr/>
              </a:pPr>
              <a:t>56</a:t>
            </a:fld>
            <a:endParaRPr lang="en-US" altLang="zh-CN"/>
          </a:p>
        </p:txBody>
      </p:sp>
    </p:spTree>
    <p:extLst>
      <p:ext uri="{BB962C8B-B14F-4D97-AF65-F5344CB8AC3E}">
        <p14:creationId xmlns:p14="http://schemas.microsoft.com/office/powerpoint/2010/main" val="3507201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62525"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9E604E4-B7D4-43E6-ACE0-A1F318D637AE}" type="slidenum">
              <a:rPr lang="zh-CN" altLang="en-US" smtClean="0"/>
              <a:pPr>
                <a:defRPr/>
              </a:pPr>
              <a:t>59</a:t>
            </a:fld>
            <a:endParaRPr lang="en-US" altLang="zh-CN"/>
          </a:p>
        </p:txBody>
      </p:sp>
    </p:spTree>
    <p:extLst>
      <p:ext uri="{BB962C8B-B14F-4D97-AF65-F5344CB8AC3E}">
        <p14:creationId xmlns:p14="http://schemas.microsoft.com/office/powerpoint/2010/main" val="2336696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defTabSz="947420" rtl="0" eaLnBrk="0" fontAlgn="base" hangingPunct="0">
              <a:spcBef>
                <a:spcPct val="30000"/>
              </a:spcBef>
              <a:spcAft>
                <a:spcPct val="0"/>
              </a:spcAft>
            </a:pPr>
            <a:endParaRPr lang="en-US" altLang="zh-CN" sz="1400" b="1" dirty="0"/>
          </a:p>
        </p:txBody>
      </p:sp>
      <p:sp>
        <p:nvSpPr>
          <p:cNvPr id="4" name="灯片编号占位符 3"/>
          <p:cNvSpPr>
            <a:spLocks noGrp="1"/>
          </p:cNvSpPr>
          <p:nvPr>
            <p:ph type="sldNum" sz="quarter" idx="5"/>
          </p:nvPr>
        </p:nvSpPr>
        <p:spPr/>
        <p:txBody>
          <a:bodyPr/>
          <a:lstStyle/>
          <a:p>
            <a:pPr>
              <a:defRPr/>
            </a:pPr>
            <a:fld id="{39E604E4-B7D4-43E6-ACE0-A1F318D637AE}" type="slidenum">
              <a:rPr lang="zh-CN" altLang="en-US" smtClean="0"/>
              <a:t>8</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B093FA-181E-40DA-A828-9C9C9A0DDCC9}" type="slidenum">
              <a:rPr lang="zh-CN" altLang="en-US" smtClean="0"/>
              <a:t>9</a:t>
            </a:fld>
            <a:endParaRPr lang="zh-CN" altLang="en-US"/>
          </a:p>
        </p:txBody>
      </p:sp>
    </p:spTree>
    <p:extLst>
      <p:ext uri="{BB962C8B-B14F-4D97-AF65-F5344CB8AC3E}">
        <p14:creationId xmlns:p14="http://schemas.microsoft.com/office/powerpoint/2010/main" val="2259338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B093FA-181E-40DA-A828-9C9C9A0DDCC9}" type="slidenum">
              <a:rPr lang="zh-CN" altLang="en-US" smtClean="0"/>
              <a:t>10</a:t>
            </a:fld>
            <a:endParaRPr lang="zh-CN" altLang="en-US"/>
          </a:p>
        </p:txBody>
      </p:sp>
    </p:spTree>
    <p:extLst>
      <p:ext uri="{BB962C8B-B14F-4D97-AF65-F5344CB8AC3E}">
        <p14:creationId xmlns:p14="http://schemas.microsoft.com/office/powerpoint/2010/main" val="2055259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B093FA-181E-40DA-A828-9C9C9A0DDCC9}" type="slidenum">
              <a:rPr lang="zh-CN" altLang="en-US" smtClean="0"/>
              <a:t>11</a:t>
            </a:fld>
            <a:endParaRPr lang="zh-CN" altLang="en-US"/>
          </a:p>
        </p:txBody>
      </p:sp>
    </p:spTree>
    <p:extLst>
      <p:ext uri="{BB962C8B-B14F-4D97-AF65-F5344CB8AC3E}">
        <p14:creationId xmlns:p14="http://schemas.microsoft.com/office/powerpoint/2010/main" val="45647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B093FA-181E-40DA-A828-9C9C9A0DDCC9}" type="slidenum">
              <a:rPr lang="zh-CN" altLang="en-US" smtClean="0"/>
              <a:t>12</a:t>
            </a:fld>
            <a:endParaRPr lang="zh-CN" altLang="en-US"/>
          </a:p>
        </p:txBody>
      </p:sp>
    </p:spTree>
    <p:extLst>
      <p:ext uri="{BB962C8B-B14F-4D97-AF65-F5344CB8AC3E}">
        <p14:creationId xmlns:p14="http://schemas.microsoft.com/office/powerpoint/2010/main" val="24214770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 name="Line 2"/>
          <p:cNvSpPr>
            <a:spLocks noChangeShapeType="1"/>
          </p:cNvSpPr>
          <p:nvPr/>
        </p:nvSpPr>
        <p:spPr bwMode="auto">
          <a:xfrm flipV="1">
            <a:off x="242888" y="951310"/>
            <a:ext cx="6372225" cy="0"/>
          </a:xfrm>
          <a:prstGeom prst="line">
            <a:avLst/>
          </a:prstGeom>
          <a:noFill/>
          <a:ln w="25400">
            <a:solidFill>
              <a:schemeClr val="tx2"/>
            </a:solidFill>
            <a:round/>
            <a:headEnd type="none" w="sm" len="sm"/>
            <a:tailEnd type="none" w="sm" len="sm"/>
          </a:ln>
          <a:effectLst/>
        </p:spPr>
        <p:txBody>
          <a:bodyPr wrap="none" anchor="ctr"/>
          <a:lstStyle/>
          <a:p>
            <a:pPr algn="ctr" eaLnBrk="0" hangingPunct="0">
              <a:defRPr/>
            </a:pPr>
            <a:endParaRPr lang="zh-CN" altLang="en-US" sz="1800">
              <a:latin typeface="FuturaA Md BT" charset="0"/>
            </a:endParaRPr>
          </a:p>
        </p:txBody>
      </p:sp>
      <p:sp>
        <p:nvSpPr>
          <p:cNvPr id="4" name="Rectangle 6"/>
          <p:cNvSpPr>
            <a:spLocks noChangeArrowheads="1"/>
          </p:cNvSpPr>
          <p:nvPr/>
        </p:nvSpPr>
        <p:spPr bwMode="auto">
          <a:xfrm>
            <a:off x="6244850" y="4839891"/>
            <a:ext cx="613150" cy="182743"/>
          </a:xfrm>
          <a:prstGeom prst="rect">
            <a:avLst/>
          </a:prstGeom>
          <a:noFill/>
          <a:ln w="9525">
            <a:noFill/>
            <a:miter lim="800000"/>
            <a:headEnd/>
            <a:tailEnd/>
          </a:ln>
          <a:effectLst/>
        </p:spPr>
        <p:txBody>
          <a:bodyPr wrap="none" lIns="67866" tIns="33338" rIns="67866" bIns="33338">
            <a:spAutoFit/>
          </a:bodyPr>
          <a:lstStyle/>
          <a:p>
            <a:pPr algn="r" eaLnBrk="0" hangingPunct="0">
              <a:defRPr/>
            </a:pPr>
            <a:r>
              <a:rPr lang="zh-CN" altLang="en-US" sz="750">
                <a:latin typeface="FuturaA Md BT" charset="0"/>
              </a:rPr>
              <a:t>   </a:t>
            </a:r>
            <a:r>
              <a:rPr lang="en-US" altLang="zh-CN" sz="750">
                <a:latin typeface="FuturaA Md BT" charset="0"/>
              </a:rPr>
              <a:t>Page </a:t>
            </a:r>
            <a:fld id="{FEB369E1-783D-4E83-9C69-8CE61697A308}" type="slidenum">
              <a:rPr lang="en-US" altLang="zh-CN" sz="750">
                <a:latin typeface="FuturaA Md BT" charset="0"/>
              </a:rPr>
              <a:pPr algn="r" eaLnBrk="0" hangingPunct="0">
                <a:defRPr/>
              </a:pPr>
              <a:t>‹#›</a:t>
            </a:fld>
            <a:endParaRPr lang="en-US" altLang="zh-CN" sz="750">
              <a:latin typeface="FuturaA Md BT" charset="0"/>
            </a:endParaRPr>
          </a:p>
        </p:txBody>
      </p:sp>
      <p:grpSp>
        <p:nvGrpSpPr>
          <p:cNvPr id="5" name="Group 10"/>
          <p:cNvGrpSpPr>
            <a:grpSpLocks/>
          </p:cNvGrpSpPr>
          <p:nvPr userDrawn="1"/>
        </p:nvGrpSpPr>
        <p:grpSpPr bwMode="auto">
          <a:xfrm>
            <a:off x="765892" y="4044390"/>
            <a:ext cx="6092108" cy="1099110"/>
            <a:chOff x="249" y="2341"/>
            <a:chExt cx="5178" cy="1653"/>
          </a:xfrm>
        </p:grpSpPr>
        <p:pic>
          <p:nvPicPr>
            <p:cNvPr id="6" name="Picture 11" descr="未命名-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 y="2341"/>
              <a:ext cx="5178" cy="1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2"/>
            <p:cNvSpPr>
              <a:spLocks noChangeArrowheads="1"/>
            </p:cNvSpPr>
            <p:nvPr/>
          </p:nvSpPr>
          <p:spPr bwMode="gray">
            <a:xfrm>
              <a:off x="1862" y="3593"/>
              <a:ext cx="146" cy="401"/>
            </a:xfrm>
            <a:prstGeom prst="rect">
              <a:avLst/>
            </a:prstGeom>
            <a:noFill/>
            <a:ln w="9525" algn="ctr">
              <a:noFill/>
              <a:miter lim="800000"/>
              <a:headEnd/>
              <a:tailEnd/>
            </a:ln>
            <a:effectLst/>
          </p:spPr>
          <p:txBody>
            <a:bodyPr wrap="none">
              <a:spAutoFit/>
            </a:bodyPr>
            <a:lstStyle/>
            <a:p>
              <a:pPr algn="ctr">
                <a:defRPr/>
              </a:pPr>
              <a:endParaRPr lang="zh-CN" altLang="en-US" sz="1050" b="1">
                <a:solidFill>
                  <a:schemeClr val="tx1"/>
                </a:solidFill>
                <a:effectLst>
                  <a:outerShdw blurRad="38100" dist="38100" dir="2700000" algn="tl">
                    <a:srgbClr val="C0C0C0"/>
                  </a:outerShdw>
                </a:effectLst>
                <a:latin typeface="Arial" pitchFamily="34" charset="0"/>
              </a:endParaRPr>
            </a:p>
          </p:txBody>
        </p:sp>
      </p:grpSp>
      <p:sp>
        <p:nvSpPr>
          <p:cNvPr id="412677" name="Rectangle 5"/>
          <p:cNvSpPr>
            <a:spLocks noGrp="1" noChangeArrowheads="1"/>
          </p:cNvSpPr>
          <p:nvPr>
            <p:ph type="ctrTitle" sz="quarter"/>
          </p:nvPr>
        </p:nvSpPr>
        <p:spPr bwMode="auto">
          <a:xfrm>
            <a:off x="1052512" y="1600200"/>
            <a:ext cx="4748213" cy="857250"/>
          </a:xfrm>
          <a:prstGeom prst="rect">
            <a:avLst/>
          </a:prstGeom>
          <a:noFill/>
          <a:ln>
            <a:miter lim="800000"/>
            <a:headEnd/>
            <a:tailEnd/>
          </a:ln>
        </p:spPr>
        <p:txBody>
          <a:bodyPr vert="horz" wrap="square" lIns="90488" tIns="44450" rIns="90488" bIns="44450" numCol="1" anchor="ctr" anchorCtr="1" compatLnSpc="1">
            <a:prstTxWarp prst="textNoShape">
              <a:avLst/>
            </a:prstTxWarp>
          </a:bodyPr>
          <a:lstStyle>
            <a:lvl1pPr>
              <a:defRPr/>
            </a:lvl1pPr>
          </a:lstStyle>
          <a:p>
            <a:r>
              <a:rPr lang="en-US" altLang="zh-CN"/>
              <a:t>TITLE</a:t>
            </a:r>
          </a:p>
        </p:txBody>
      </p:sp>
      <p:pic>
        <p:nvPicPr>
          <p:cNvPr id="15" name="图片 14">
            <a:extLst>
              <a:ext uri="{FF2B5EF4-FFF2-40B4-BE49-F238E27FC236}">
                <a16:creationId xmlns:a16="http://schemas.microsoft.com/office/drawing/2014/main" id="{5847E9E8-AC02-7A4E-B374-25B418AB6609}"/>
              </a:ext>
            </a:extLst>
          </p:cNvPr>
          <p:cNvPicPr>
            <a:picLocks noChangeAspect="1"/>
          </p:cNvPicPr>
          <p:nvPr userDrawn="1"/>
        </p:nvPicPr>
        <p:blipFill>
          <a:blip r:embed="rId3"/>
          <a:stretch>
            <a:fillRect/>
          </a:stretch>
        </p:blipFill>
        <p:spPr>
          <a:xfrm>
            <a:off x="548680" y="484162"/>
            <a:ext cx="1132740" cy="352204"/>
          </a:xfrm>
          <a:prstGeom prst="rect">
            <a:avLst/>
          </a:prstGeom>
        </p:spPr>
      </p:pic>
      <p:pic>
        <p:nvPicPr>
          <p:cNvPr id="16" name="图片 15">
            <a:extLst>
              <a:ext uri="{FF2B5EF4-FFF2-40B4-BE49-F238E27FC236}">
                <a16:creationId xmlns:a16="http://schemas.microsoft.com/office/drawing/2014/main" id="{26532640-522D-444C-9BCF-3D48A0B8E4C6}"/>
              </a:ext>
            </a:extLst>
          </p:cNvPr>
          <p:cNvPicPr>
            <a:picLocks/>
          </p:cNvPicPr>
          <p:nvPr userDrawn="1"/>
        </p:nvPicPr>
        <p:blipFill>
          <a:blip r:embed="rId4"/>
          <a:stretch>
            <a:fillRect/>
          </a:stretch>
        </p:blipFill>
        <p:spPr>
          <a:xfrm>
            <a:off x="188680" y="476366"/>
            <a:ext cx="360000" cy="360000"/>
          </a:xfrm>
          <a:prstGeom prst="rect">
            <a:avLst/>
          </a:prstGeom>
        </p:spPr>
      </p:pic>
    </p:spTree>
    <p:extLst>
      <p:ext uri="{BB962C8B-B14F-4D97-AF65-F5344CB8AC3E}">
        <p14:creationId xmlns:p14="http://schemas.microsoft.com/office/powerpoint/2010/main" val="910002007"/>
      </p:ext>
    </p:extLst>
  </p:cSld>
  <p:clrMapOvr>
    <a:masterClrMapping/>
  </p:clrMapOvr>
  <p:transition>
    <p:strips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342900" y="205979"/>
            <a:ext cx="61722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79968141"/>
      </p:ext>
    </p:extLst>
  </p:cSld>
  <p:clrMapOvr>
    <a:masterClrMapping/>
  </p:clrMapOvr>
  <p:transition>
    <p:strips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72050" y="205979"/>
            <a:ext cx="1543050" cy="430172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42900" y="205979"/>
            <a:ext cx="4514850" cy="430172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84227420"/>
      </p:ext>
    </p:extLst>
  </p:cSld>
  <p:clrMapOvr>
    <a:masterClrMapping/>
  </p:clrMapOvr>
  <p:transition>
    <p:strips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42900" y="205979"/>
            <a:ext cx="6172200" cy="85725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588170" y="1113235"/>
            <a:ext cx="2783681" cy="339447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486151" y="1113235"/>
            <a:ext cx="2783681" cy="339447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08629730"/>
      </p:ext>
    </p:extLst>
  </p:cSld>
  <p:clrMapOvr>
    <a:masterClrMapping/>
  </p:clrMapOvr>
  <p:transition>
    <p:strips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42900" y="205979"/>
            <a:ext cx="6172200" cy="85725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588170" y="1113235"/>
            <a:ext cx="2783681" cy="339447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3486151" y="1113235"/>
            <a:ext cx="2783681" cy="163949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3486151" y="2867027"/>
            <a:ext cx="2783681" cy="164068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38256758"/>
      </p:ext>
    </p:extLst>
  </p:cSld>
  <p:clrMapOvr>
    <a:masterClrMapping/>
  </p:clrMapOvr>
  <p:transition>
    <p:strips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42900" y="205979"/>
            <a:ext cx="6172200" cy="430172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21251791"/>
      </p:ext>
    </p:extLst>
  </p:cSld>
  <p:clrMapOvr>
    <a:masterClrMapping/>
  </p:clrMapOvr>
  <p:transition>
    <p:strips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42900" y="205979"/>
            <a:ext cx="6172200" cy="857250"/>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588169" y="1113235"/>
            <a:ext cx="5681663" cy="3394472"/>
          </a:xfrm>
        </p:spPr>
        <p:txBody>
          <a:bodyPr/>
          <a:lstStyle/>
          <a:p>
            <a:pPr lvl="0"/>
            <a:endParaRPr lang="zh-CN" altLang="en-US" noProof="0"/>
          </a:p>
        </p:txBody>
      </p:sp>
    </p:spTree>
    <p:extLst>
      <p:ext uri="{BB962C8B-B14F-4D97-AF65-F5344CB8AC3E}">
        <p14:creationId xmlns:p14="http://schemas.microsoft.com/office/powerpoint/2010/main" val="552489489"/>
      </p:ext>
    </p:extLst>
  </p:cSld>
  <p:clrMapOvr>
    <a:masterClrMapping/>
  </p:clrMapOvr>
  <p:transition>
    <p:strips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42900" y="205979"/>
            <a:ext cx="6172200" cy="85725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30501972"/>
      </p:ext>
    </p:extLst>
  </p:cSld>
  <p:clrMapOvr>
    <a:masterClrMapping/>
  </p:clrMapOvr>
  <p:transition>
    <p:strips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541735" y="3305176"/>
            <a:ext cx="5829300" cy="1021556"/>
          </a:xfrm>
          <a:prstGeom prst="rect">
            <a:avLst/>
          </a:prstGeo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541735" y="2180035"/>
            <a:ext cx="58293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extLst>
      <p:ext uri="{BB962C8B-B14F-4D97-AF65-F5344CB8AC3E}">
        <p14:creationId xmlns:p14="http://schemas.microsoft.com/office/powerpoint/2010/main" val="4139296775"/>
      </p:ext>
    </p:extLst>
  </p:cSld>
  <p:clrMapOvr>
    <a:masterClrMapping/>
  </p:clrMapOvr>
  <p:transition>
    <p:strips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42900" y="205979"/>
            <a:ext cx="61722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588170" y="1113235"/>
            <a:ext cx="2783681"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486151" y="1113235"/>
            <a:ext cx="2783681"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10810536"/>
      </p:ext>
    </p:extLst>
  </p:cSld>
  <p:clrMapOvr>
    <a:masterClrMapping/>
  </p:clrMapOvr>
  <p:transition>
    <p:strips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42900" y="205979"/>
            <a:ext cx="61722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342900" y="1151335"/>
            <a:ext cx="3030141"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342900" y="1631156"/>
            <a:ext cx="3030141"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3483770" y="1151335"/>
            <a:ext cx="3031331"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3483770" y="1631156"/>
            <a:ext cx="3031331"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71440534"/>
      </p:ext>
    </p:extLst>
  </p:cSld>
  <p:clrMapOvr>
    <a:masterClrMapping/>
  </p:clrMapOvr>
  <p:transition>
    <p:strips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42900" y="205979"/>
            <a:ext cx="6172200" cy="85725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113800424"/>
      </p:ext>
    </p:extLst>
  </p:cSld>
  <p:clrMapOvr>
    <a:masterClrMapping/>
  </p:clrMapOvr>
  <p:transition>
    <p:strips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767424"/>
      </p:ext>
    </p:extLst>
  </p:cSld>
  <p:clrMapOvr>
    <a:masterClrMapping/>
  </p:clrMapOvr>
  <p:transition>
    <p:strips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42901" y="204787"/>
            <a:ext cx="2256235" cy="871538"/>
          </a:xfrm>
          <a:prstGeom prst="rect">
            <a:avLst/>
          </a:prstGeo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2681287" y="204789"/>
            <a:ext cx="383381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342901" y="1076327"/>
            <a:ext cx="2256235"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Tree>
    <p:extLst>
      <p:ext uri="{BB962C8B-B14F-4D97-AF65-F5344CB8AC3E}">
        <p14:creationId xmlns:p14="http://schemas.microsoft.com/office/powerpoint/2010/main" val="1437475643"/>
      </p:ext>
    </p:extLst>
  </p:cSld>
  <p:clrMapOvr>
    <a:masterClrMapping/>
  </p:clrMapOvr>
  <p:transition>
    <p:strips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344216" y="3600450"/>
            <a:ext cx="4114800" cy="425054"/>
          </a:xfrm>
          <a:prstGeom prst="rect">
            <a:avLst/>
          </a:prstGeo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344216" y="459581"/>
            <a:ext cx="41148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344216" y="4025504"/>
            <a:ext cx="41148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Tree>
    <p:extLst>
      <p:ext uri="{BB962C8B-B14F-4D97-AF65-F5344CB8AC3E}">
        <p14:creationId xmlns:p14="http://schemas.microsoft.com/office/powerpoint/2010/main" val="123537742"/>
      </p:ext>
    </p:extLst>
  </p:cSld>
  <p:clrMapOvr>
    <a:masterClrMapping/>
  </p:clrMapOvr>
  <p:transition>
    <p:strips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1650" name="Rectangle 2"/>
          <p:cNvSpPr>
            <a:spLocks noChangeArrowheads="1"/>
          </p:cNvSpPr>
          <p:nvPr/>
        </p:nvSpPr>
        <p:spPr bwMode="auto">
          <a:xfrm>
            <a:off x="6272102" y="4839891"/>
            <a:ext cx="585898" cy="182743"/>
          </a:xfrm>
          <a:prstGeom prst="rect">
            <a:avLst/>
          </a:prstGeom>
          <a:noFill/>
          <a:ln w="9525">
            <a:noFill/>
            <a:miter lim="800000"/>
            <a:headEnd/>
            <a:tailEnd/>
          </a:ln>
          <a:effectLst/>
        </p:spPr>
        <p:txBody>
          <a:bodyPr wrap="none" lIns="67866" tIns="33338" rIns="67866" bIns="33338">
            <a:spAutoFit/>
          </a:bodyPr>
          <a:lstStyle/>
          <a:p>
            <a:pPr algn="r" eaLnBrk="0" hangingPunct="0">
              <a:defRPr/>
            </a:pPr>
            <a:r>
              <a:rPr lang="zh-CN" altLang="en-US" sz="750">
                <a:latin typeface="FuturaA Md BT" charset="0"/>
              </a:rPr>
              <a:t>  </a:t>
            </a:r>
            <a:r>
              <a:rPr lang="en-US" altLang="zh-CN" sz="750">
                <a:latin typeface="FuturaA Md BT" charset="0"/>
              </a:rPr>
              <a:t>Page </a:t>
            </a:r>
            <a:fld id="{0E00DC89-7662-483E-9F20-6C94E6B6B8FB}" type="slidenum">
              <a:rPr lang="en-US" altLang="zh-CN" sz="750">
                <a:latin typeface="FuturaA Md BT" charset="0"/>
              </a:rPr>
              <a:pPr algn="r" eaLnBrk="0" hangingPunct="0">
                <a:defRPr/>
              </a:pPr>
              <a:t>‹#›</a:t>
            </a:fld>
            <a:endParaRPr lang="en-US" altLang="zh-CN" sz="750">
              <a:latin typeface="FuturaA Md BT" charset="0"/>
            </a:endParaRPr>
          </a:p>
        </p:txBody>
      </p:sp>
      <p:sp>
        <p:nvSpPr>
          <p:cNvPr id="411652" name="Line 4"/>
          <p:cNvSpPr>
            <a:spLocks noChangeShapeType="1"/>
          </p:cNvSpPr>
          <p:nvPr/>
        </p:nvSpPr>
        <p:spPr bwMode="auto">
          <a:xfrm>
            <a:off x="134542" y="573881"/>
            <a:ext cx="6535340" cy="0"/>
          </a:xfrm>
          <a:prstGeom prst="line">
            <a:avLst/>
          </a:prstGeom>
          <a:noFill/>
          <a:ln w="25400">
            <a:solidFill>
              <a:schemeClr val="tx2"/>
            </a:solidFill>
            <a:round/>
            <a:headEnd type="none" w="sm" len="sm"/>
            <a:tailEnd type="none" w="sm" len="sm"/>
          </a:ln>
          <a:effectLst/>
        </p:spPr>
        <p:txBody>
          <a:bodyPr wrap="none" anchor="ctr"/>
          <a:lstStyle/>
          <a:p>
            <a:pPr algn="ctr" eaLnBrk="0" hangingPunct="0">
              <a:defRPr/>
            </a:pPr>
            <a:endParaRPr lang="zh-CN" altLang="en-US" sz="1800">
              <a:latin typeface="FuturaA Md BT" charset="0"/>
            </a:endParaRPr>
          </a:p>
        </p:txBody>
      </p:sp>
      <p:sp>
        <p:nvSpPr>
          <p:cNvPr id="411653" name="Rectangle 5"/>
          <p:cNvSpPr>
            <a:spLocks noChangeArrowheads="1"/>
          </p:cNvSpPr>
          <p:nvPr/>
        </p:nvSpPr>
        <p:spPr bwMode="auto">
          <a:xfrm>
            <a:off x="0" y="4677967"/>
            <a:ext cx="6858000" cy="344326"/>
          </a:xfrm>
          <a:prstGeom prst="rect">
            <a:avLst/>
          </a:prstGeom>
          <a:noFill/>
          <a:ln w="9525">
            <a:noFill/>
            <a:miter lim="800000"/>
            <a:headEnd/>
            <a:tailEnd/>
          </a:ln>
          <a:effectLst/>
        </p:spPr>
        <p:txBody>
          <a:bodyPr lIns="67866" tIns="33338" rIns="67866" bIns="33338">
            <a:spAutoFit/>
          </a:bodyPr>
          <a:lstStyle/>
          <a:p>
            <a:pPr eaLnBrk="0" hangingPunct="0">
              <a:defRPr/>
            </a:pPr>
            <a:r>
              <a:rPr lang="zh-CN" altLang="en-US" sz="1800" b="1">
                <a:solidFill>
                  <a:srgbClr val="436ACB"/>
                </a:solidFill>
                <a:latin typeface="Arial" pitchFamily="34" charset="0"/>
                <a:ea typeface="隶书" pitchFamily="49" charset="-122"/>
              </a:rPr>
              <a:t>      </a:t>
            </a:r>
            <a:endParaRPr lang="zh-CN" altLang="en-US" sz="1800" b="1">
              <a:latin typeface="FuturaA Md BT" charset="0"/>
              <a:ea typeface="隶书" pitchFamily="49" charset="-122"/>
            </a:endParaRPr>
          </a:p>
        </p:txBody>
      </p:sp>
      <p:sp>
        <p:nvSpPr>
          <p:cNvPr id="15365" name="Rectangle 7"/>
          <p:cNvSpPr>
            <a:spLocks noGrp="1" noChangeArrowheads="1"/>
          </p:cNvSpPr>
          <p:nvPr>
            <p:ph type="body" idx="1"/>
          </p:nvPr>
        </p:nvSpPr>
        <p:spPr bwMode="auto">
          <a:xfrm>
            <a:off x="588169" y="1113235"/>
            <a:ext cx="5681663"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p:txBody>
      </p:sp>
      <p:pic>
        <p:nvPicPr>
          <p:cNvPr id="9" name="图片 8">
            <a:extLst>
              <a:ext uri="{FF2B5EF4-FFF2-40B4-BE49-F238E27FC236}">
                <a16:creationId xmlns:a16="http://schemas.microsoft.com/office/drawing/2014/main" id="{AF2E0C52-FE6F-5A4E-96E0-020034951A00}"/>
              </a:ext>
            </a:extLst>
          </p:cNvPr>
          <p:cNvPicPr>
            <a:picLocks noChangeAspect="1"/>
          </p:cNvPicPr>
          <p:nvPr userDrawn="1"/>
        </p:nvPicPr>
        <p:blipFill>
          <a:blip r:embed="rId17"/>
          <a:stretch>
            <a:fillRect/>
          </a:stretch>
        </p:blipFill>
        <p:spPr>
          <a:xfrm>
            <a:off x="494540" y="203322"/>
            <a:ext cx="1132740" cy="352204"/>
          </a:xfrm>
          <a:prstGeom prst="rect">
            <a:avLst/>
          </a:prstGeom>
        </p:spPr>
      </p:pic>
      <p:pic>
        <p:nvPicPr>
          <p:cNvPr id="10" name="图片 9">
            <a:extLst>
              <a:ext uri="{FF2B5EF4-FFF2-40B4-BE49-F238E27FC236}">
                <a16:creationId xmlns:a16="http://schemas.microsoft.com/office/drawing/2014/main" id="{5FDD0BAC-7D84-A747-8563-B7AE78A5AD7B}"/>
              </a:ext>
            </a:extLst>
          </p:cNvPr>
          <p:cNvPicPr>
            <a:picLocks/>
          </p:cNvPicPr>
          <p:nvPr userDrawn="1"/>
        </p:nvPicPr>
        <p:blipFill>
          <a:blip r:embed="rId18"/>
          <a:stretch>
            <a:fillRect/>
          </a:stretch>
        </p:blipFill>
        <p:spPr>
          <a:xfrm>
            <a:off x="134540" y="195526"/>
            <a:ext cx="360000" cy="360000"/>
          </a:xfrm>
          <a:prstGeom prst="rect">
            <a:avLst/>
          </a:prstGeom>
        </p:spPr>
      </p:pic>
    </p:spTree>
  </p:cSld>
  <p:clrMap bg1="lt1" tx1="dk1" bg2="lt2" tx2="dk2" accent1="accent1" accent2="accent2" accent3="accent3" accent4="accent4" accent5="accent5" accent6="accent6" hlink="hlink" folHlink="folHlink"/>
  <p:sldLayoutIdLst>
    <p:sldLayoutId id="2147483718"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Lst>
  <p:transition>
    <p:strips dir="ru"/>
  </p:transition>
  <p:txStyles>
    <p:titleStyle>
      <a:lvl1pPr algn="r" rtl="0" eaLnBrk="0" fontAlgn="base" hangingPunct="0">
        <a:spcBef>
          <a:spcPct val="0"/>
        </a:spcBef>
        <a:spcAft>
          <a:spcPct val="0"/>
        </a:spcAft>
        <a:defRPr sz="2700" b="1">
          <a:solidFill>
            <a:schemeClr val="tx2"/>
          </a:solidFill>
          <a:latin typeface="+mj-lt"/>
          <a:ea typeface="+mj-ea"/>
          <a:cs typeface="+mj-cs"/>
        </a:defRPr>
      </a:lvl1pPr>
      <a:lvl2pPr algn="r" rtl="0" eaLnBrk="0" fontAlgn="base" hangingPunct="0">
        <a:spcBef>
          <a:spcPct val="0"/>
        </a:spcBef>
        <a:spcAft>
          <a:spcPct val="0"/>
        </a:spcAft>
        <a:defRPr sz="2700" b="1">
          <a:solidFill>
            <a:schemeClr val="tx2"/>
          </a:solidFill>
          <a:latin typeface="华文中宋" pitchFamily="2" charset="-122"/>
          <a:ea typeface="华文中宋" pitchFamily="2" charset="-122"/>
        </a:defRPr>
      </a:lvl2pPr>
      <a:lvl3pPr algn="r" rtl="0" eaLnBrk="0" fontAlgn="base" hangingPunct="0">
        <a:spcBef>
          <a:spcPct val="0"/>
        </a:spcBef>
        <a:spcAft>
          <a:spcPct val="0"/>
        </a:spcAft>
        <a:defRPr sz="2700" b="1">
          <a:solidFill>
            <a:schemeClr val="tx2"/>
          </a:solidFill>
          <a:latin typeface="华文中宋" pitchFamily="2" charset="-122"/>
          <a:ea typeface="华文中宋" pitchFamily="2" charset="-122"/>
        </a:defRPr>
      </a:lvl3pPr>
      <a:lvl4pPr algn="r" rtl="0" eaLnBrk="0" fontAlgn="base" hangingPunct="0">
        <a:spcBef>
          <a:spcPct val="0"/>
        </a:spcBef>
        <a:spcAft>
          <a:spcPct val="0"/>
        </a:spcAft>
        <a:defRPr sz="2700" b="1">
          <a:solidFill>
            <a:schemeClr val="tx2"/>
          </a:solidFill>
          <a:latin typeface="华文中宋" pitchFamily="2" charset="-122"/>
          <a:ea typeface="华文中宋" pitchFamily="2" charset="-122"/>
        </a:defRPr>
      </a:lvl4pPr>
      <a:lvl5pPr algn="r" rtl="0" eaLnBrk="0" fontAlgn="base" hangingPunct="0">
        <a:spcBef>
          <a:spcPct val="0"/>
        </a:spcBef>
        <a:spcAft>
          <a:spcPct val="0"/>
        </a:spcAft>
        <a:defRPr sz="2700" b="1">
          <a:solidFill>
            <a:schemeClr val="tx2"/>
          </a:solidFill>
          <a:latin typeface="华文中宋" pitchFamily="2" charset="-122"/>
          <a:ea typeface="华文中宋" pitchFamily="2" charset="-122"/>
        </a:defRPr>
      </a:lvl5pPr>
      <a:lvl6pPr marL="342900" algn="r" rtl="0" fontAlgn="base">
        <a:spcBef>
          <a:spcPct val="0"/>
        </a:spcBef>
        <a:spcAft>
          <a:spcPct val="0"/>
        </a:spcAft>
        <a:defRPr sz="2700" b="1">
          <a:solidFill>
            <a:schemeClr val="tx2"/>
          </a:solidFill>
          <a:latin typeface="华文中宋" pitchFamily="2" charset="-122"/>
          <a:ea typeface="华文中宋" pitchFamily="2" charset="-122"/>
        </a:defRPr>
      </a:lvl6pPr>
      <a:lvl7pPr marL="685800" algn="r" rtl="0" fontAlgn="base">
        <a:spcBef>
          <a:spcPct val="0"/>
        </a:spcBef>
        <a:spcAft>
          <a:spcPct val="0"/>
        </a:spcAft>
        <a:defRPr sz="2700" b="1">
          <a:solidFill>
            <a:schemeClr val="tx2"/>
          </a:solidFill>
          <a:latin typeface="华文中宋" pitchFamily="2" charset="-122"/>
          <a:ea typeface="华文中宋" pitchFamily="2" charset="-122"/>
        </a:defRPr>
      </a:lvl7pPr>
      <a:lvl8pPr marL="1028700" algn="r" rtl="0" fontAlgn="base">
        <a:spcBef>
          <a:spcPct val="0"/>
        </a:spcBef>
        <a:spcAft>
          <a:spcPct val="0"/>
        </a:spcAft>
        <a:defRPr sz="2700" b="1">
          <a:solidFill>
            <a:schemeClr val="tx2"/>
          </a:solidFill>
          <a:latin typeface="华文中宋" pitchFamily="2" charset="-122"/>
          <a:ea typeface="华文中宋" pitchFamily="2" charset="-122"/>
        </a:defRPr>
      </a:lvl8pPr>
      <a:lvl9pPr marL="1371600" algn="r" rtl="0" fontAlgn="base">
        <a:spcBef>
          <a:spcPct val="0"/>
        </a:spcBef>
        <a:spcAft>
          <a:spcPct val="0"/>
        </a:spcAft>
        <a:defRPr sz="2700" b="1">
          <a:solidFill>
            <a:schemeClr val="tx2"/>
          </a:solidFill>
          <a:latin typeface="华文中宋" pitchFamily="2" charset="-122"/>
          <a:ea typeface="华文中宋" pitchFamily="2" charset="-122"/>
        </a:defRPr>
      </a:lvl9pPr>
    </p:titleStyle>
    <p:bodyStyle>
      <a:lvl1pPr marL="255985" indent="-255985" algn="l" rtl="0" eaLnBrk="0" fontAlgn="base" hangingPunct="0">
        <a:spcBef>
          <a:spcPct val="50000"/>
        </a:spcBef>
        <a:spcAft>
          <a:spcPct val="0"/>
        </a:spcAft>
        <a:buClr>
          <a:srgbClr val="0066FF"/>
        </a:buClr>
        <a:buFont typeface="Wingdings" pitchFamily="2" charset="2"/>
        <a:buChar char="n"/>
        <a:defRPr sz="2100">
          <a:solidFill>
            <a:schemeClr val="tx1"/>
          </a:solidFill>
          <a:latin typeface="+mn-lt"/>
          <a:ea typeface="+mn-ea"/>
          <a:cs typeface="+mn-cs"/>
        </a:defRPr>
      </a:lvl1pPr>
      <a:lvl2pPr marL="556022" indent="-214313" algn="l" rtl="0" eaLnBrk="0" fontAlgn="base" hangingPunct="0">
        <a:spcBef>
          <a:spcPct val="50000"/>
        </a:spcBef>
        <a:spcAft>
          <a:spcPct val="0"/>
        </a:spcAft>
        <a:buClr>
          <a:srgbClr val="F35B1B"/>
        </a:buClr>
        <a:buSzPct val="83000"/>
        <a:buFont typeface="Wingdings" pitchFamily="2" charset="2"/>
        <a:buChar char="l"/>
        <a:defRPr sz="1800">
          <a:solidFill>
            <a:schemeClr val="tx1"/>
          </a:solidFill>
          <a:latin typeface="+mn-lt"/>
          <a:ea typeface="+mn-ea"/>
        </a:defRPr>
      </a:lvl2pPr>
      <a:lvl3pPr marL="856060" indent="-214313" algn="l" rtl="0" eaLnBrk="0" fontAlgn="base" hangingPunct="0">
        <a:spcBef>
          <a:spcPct val="50000"/>
        </a:spcBef>
        <a:spcAft>
          <a:spcPct val="0"/>
        </a:spcAft>
        <a:buClr>
          <a:schemeClr val="tx1"/>
        </a:buClr>
        <a:buSzPct val="88000"/>
        <a:buFont typeface="Wingdings" pitchFamily="2" charset="2"/>
        <a:buChar char="Ø"/>
        <a:defRPr sz="1500">
          <a:solidFill>
            <a:schemeClr val="tx1"/>
          </a:solidFill>
          <a:latin typeface="+mn-lt"/>
          <a:ea typeface="+mn-ea"/>
        </a:defRPr>
      </a:lvl3pPr>
      <a:lvl4pPr marL="1108472" indent="-166688" algn="l" rtl="0" eaLnBrk="0" fontAlgn="base" hangingPunct="0">
        <a:spcBef>
          <a:spcPct val="50000"/>
        </a:spcBef>
        <a:spcAft>
          <a:spcPct val="0"/>
        </a:spcAft>
        <a:buClr>
          <a:srgbClr val="F35B1B"/>
        </a:buClr>
        <a:buSzPct val="135000"/>
        <a:buChar char="–"/>
        <a:defRPr sz="1500">
          <a:solidFill>
            <a:schemeClr val="tx1"/>
          </a:solidFill>
          <a:latin typeface="+mn-lt"/>
          <a:ea typeface="+mn-ea"/>
        </a:defRPr>
      </a:lvl4pPr>
      <a:lvl5pPr marL="1332310" indent="-138113" algn="l" rtl="0" eaLnBrk="0" fontAlgn="base" hangingPunct="0">
        <a:spcBef>
          <a:spcPct val="20000"/>
        </a:spcBef>
        <a:spcAft>
          <a:spcPct val="0"/>
        </a:spcAft>
        <a:buChar char="»"/>
        <a:defRPr sz="1500">
          <a:solidFill>
            <a:schemeClr val="tx1"/>
          </a:solidFill>
          <a:latin typeface="Times New Roman" pitchFamily="18" charset="0"/>
          <a:ea typeface="+mn-ea"/>
        </a:defRPr>
      </a:lvl5pPr>
      <a:lvl6pPr marL="1675210" indent="-138113" algn="l" rtl="0" fontAlgn="base">
        <a:spcBef>
          <a:spcPct val="20000"/>
        </a:spcBef>
        <a:spcAft>
          <a:spcPct val="0"/>
        </a:spcAft>
        <a:buChar char="»"/>
        <a:defRPr sz="1500">
          <a:solidFill>
            <a:schemeClr val="tx1"/>
          </a:solidFill>
          <a:latin typeface="Times New Roman" pitchFamily="18" charset="0"/>
          <a:ea typeface="+mn-ea"/>
        </a:defRPr>
      </a:lvl6pPr>
      <a:lvl7pPr marL="2018110" indent="-138113" algn="l" rtl="0" fontAlgn="base">
        <a:spcBef>
          <a:spcPct val="20000"/>
        </a:spcBef>
        <a:spcAft>
          <a:spcPct val="0"/>
        </a:spcAft>
        <a:buChar char="»"/>
        <a:defRPr sz="1500">
          <a:solidFill>
            <a:schemeClr val="tx1"/>
          </a:solidFill>
          <a:latin typeface="Times New Roman" pitchFamily="18" charset="0"/>
          <a:ea typeface="+mn-ea"/>
        </a:defRPr>
      </a:lvl7pPr>
      <a:lvl8pPr marL="2361010" indent="-138113" algn="l" rtl="0" fontAlgn="base">
        <a:spcBef>
          <a:spcPct val="20000"/>
        </a:spcBef>
        <a:spcAft>
          <a:spcPct val="0"/>
        </a:spcAft>
        <a:buChar char="»"/>
        <a:defRPr sz="1500">
          <a:solidFill>
            <a:schemeClr val="tx1"/>
          </a:solidFill>
          <a:latin typeface="Times New Roman" pitchFamily="18" charset="0"/>
          <a:ea typeface="+mn-ea"/>
        </a:defRPr>
      </a:lvl8pPr>
      <a:lvl9pPr marL="2703910" indent="-138113" algn="l" rtl="0" fontAlgn="base">
        <a:spcBef>
          <a:spcPct val="20000"/>
        </a:spcBef>
        <a:spcAft>
          <a:spcPct val="0"/>
        </a:spcAft>
        <a:buChar char="»"/>
        <a:defRPr sz="1500">
          <a:solidFill>
            <a:schemeClr val="tx1"/>
          </a:solidFill>
          <a:latin typeface="Times New Roman" pitchFamily="18" charset="0"/>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3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25.png"/></Relationships>
</file>

<file path=ppt/slides/_rels/slide4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3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0.xml"/><Relationship Id="rId1" Type="http://schemas.openxmlformats.org/officeDocument/2006/relationships/slideLayout" Target="../slideLayouts/slideLayout15.xml"/><Relationship Id="rId4" Type="http://schemas.openxmlformats.org/officeDocument/2006/relationships/image" Target="../media/image35.wmf"/></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4564" y="1592850"/>
            <a:ext cx="6858000" cy="16473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50000"/>
              </a:lnSpc>
              <a:defRPr/>
            </a:pPr>
            <a:r>
              <a:rPr lang="zh-CN" altLang="en-US" sz="2400" dirty="0">
                <a:solidFill>
                  <a:schemeClr val="tx1"/>
                </a:solidFill>
                <a:effectLst>
                  <a:outerShdw blurRad="38100" dist="38100" dir="2700000" algn="tl">
                    <a:srgbClr val="000000">
                      <a:alpha val="43137"/>
                    </a:srgbClr>
                  </a:outerShdw>
                </a:effectLst>
                <a:latin typeface="Verdana" pitchFamily="34" charset="0"/>
                <a:ea typeface="微软雅黑" pitchFamily="34" charset="-122"/>
              </a:rPr>
              <a:t>  </a:t>
            </a:r>
            <a:r>
              <a:rPr lang="zh-CN" altLang="en-US" sz="3600" dirty="0">
                <a:solidFill>
                  <a:srgbClr val="C34817"/>
                </a:solidFill>
                <a:effectLst>
                  <a:outerShdw blurRad="38100" dist="38100" dir="2700000" algn="tl">
                    <a:srgbClr val="000000">
                      <a:alpha val="43137"/>
                    </a:srgbClr>
                  </a:outerShdw>
                </a:effectLst>
                <a:latin typeface="Verdana" pitchFamily="34" charset="0"/>
                <a:ea typeface="微软雅黑" pitchFamily="34" charset="-122"/>
              </a:rPr>
              <a:t>特征工程</a:t>
            </a:r>
          </a:p>
        </p:txBody>
      </p:sp>
      <p:sp>
        <p:nvSpPr>
          <p:cNvPr id="17412" name="Rectangle 7"/>
          <p:cNvSpPr>
            <a:spLocks noChangeArrowheads="1"/>
          </p:cNvSpPr>
          <p:nvPr/>
        </p:nvSpPr>
        <p:spPr bwMode="auto">
          <a:xfrm>
            <a:off x="0" y="3579862"/>
            <a:ext cx="6858000" cy="918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8" rIns="67866" bIns="33338" anchor="ctr" anchorCtr="1"/>
          <a:lstStyle/>
          <a:p>
            <a:pPr algn="ctr">
              <a:lnSpc>
                <a:spcPct val="130000"/>
              </a:lnSpc>
            </a:pPr>
            <a:r>
              <a:rPr lang="zh-CN" altLang="en-US" b="1" dirty="0">
                <a:latin typeface="华文中宋" pitchFamily="2" charset="-122"/>
                <a:ea typeface="华文中宋" pitchFamily="2" charset="-122"/>
              </a:rPr>
              <a:t>数学与计算机科学学院</a:t>
            </a:r>
            <a:endParaRPr lang="en-US" altLang="zh-CN" b="1" dirty="0">
              <a:latin typeface="华文中宋" pitchFamily="2" charset="-122"/>
              <a:ea typeface="华文中宋" pitchFamily="2" charset="-122"/>
            </a:endParaRPr>
          </a:p>
          <a:p>
            <a:pPr algn="ctr">
              <a:lnSpc>
                <a:spcPct val="130000"/>
              </a:lnSpc>
            </a:pPr>
            <a:r>
              <a:rPr lang="zh-CN" altLang="en-US" b="1" dirty="0">
                <a:latin typeface="华文中宋" pitchFamily="2" charset="-122"/>
                <a:ea typeface="华文中宋" pitchFamily="2" charset="-122"/>
              </a:rPr>
              <a:t>刘同存</a:t>
            </a:r>
          </a:p>
        </p:txBody>
      </p:sp>
    </p:spTree>
  </p:cSld>
  <p:clrMapOvr>
    <a:masterClrMapping/>
  </p:clrMapOvr>
  <mc:AlternateContent xmlns:mc="http://schemas.openxmlformats.org/markup-compatibility/2006" xmlns:p14="http://schemas.microsoft.com/office/powerpoint/2010/main">
    <mc:Choice Requires="p14">
      <p:transition p14:dur="0" advTm="18279"/>
    </mc:Choice>
    <mc:Fallback xmlns="">
      <p:transition advTm="1827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86993" y="1200151"/>
            <a:ext cx="2656257" cy="3371849"/>
            <a:chOff x="660981" y="2281535"/>
            <a:chExt cx="3453819" cy="4495799"/>
          </a:xfrm>
        </p:grpSpPr>
        <p:sp>
          <p:nvSpPr>
            <p:cNvPr id="21" name="Content Placeholder 2"/>
            <p:cNvSpPr txBox="1">
              <a:spLocks/>
            </p:cNvSpPr>
            <p:nvPr/>
          </p:nvSpPr>
          <p:spPr>
            <a:xfrm>
              <a:off x="670029" y="2819399"/>
              <a:ext cx="3444771" cy="3957935"/>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ct val="0"/>
                </a:spcBef>
                <a:buNone/>
              </a:pPr>
              <a:r>
                <a:rPr lang="en-US" altLang="zh-CN" sz="1650" b="1" dirty="0">
                  <a:latin typeface="黑体" panose="02010609060101010101" pitchFamily="49" charset="-122"/>
                  <a:ea typeface="黑体" panose="02010609060101010101" pitchFamily="49" charset="-122"/>
                </a:rPr>
                <a:t>1.</a:t>
              </a:r>
              <a:r>
                <a:rPr lang="zh-CN" altLang="en-US" sz="1650" b="1" dirty="0">
                  <a:latin typeface="黑体" panose="02010609060101010101" pitchFamily="49" charset="-122"/>
                  <a:ea typeface="黑体" panose="02010609060101010101" pitchFamily="49" charset="-122"/>
                </a:rPr>
                <a:t>数据一致性</a:t>
              </a:r>
              <a:endParaRPr lang="en-US" altLang="zh-CN" sz="1650" b="1" dirty="0">
                <a:latin typeface="黑体" panose="02010609060101010101" pitchFamily="49" charset="-122"/>
                <a:ea typeface="黑体" panose="02010609060101010101" pitchFamily="49" charset="-122"/>
              </a:endParaRPr>
            </a:p>
            <a:p>
              <a:pPr marL="0" indent="0" algn="just">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数据集合中，每个信息都不包含语义错误或相互矛盾的数据。</a:t>
              </a: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例如，数据（公司</a:t>
              </a:r>
              <a:r>
                <a:rPr lang="en-US" altLang="zh-CN" sz="1350" dirty="0">
                  <a:solidFill>
                    <a:srgbClr val="0070C0"/>
                  </a:solidFill>
                  <a:latin typeface="等线" panose="02010600030101010101" pitchFamily="2" charset="-122"/>
                  <a:ea typeface="等线" panose="02010600030101010101" pitchFamily="2" charset="-122"/>
                </a:rPr>
                <a:t>=</a:t>
              </a:r>
              <a:r>
                <a:rPr lang="zh-CN" altLang="en-US" sz="1350" dirty="0">
                  <a:solidFill>
                    <a:srgbClr val="0070C0"/>
                  </a:solidFill>
                  <a:latin typeface="等线" panose="02010600030101010101" pitchFamily="2" charset="-122"/>
                  <a:ea typeface="等线" panose="02010600030101010101" pitchFamily="2" charset="-122"/>
                </a:rPr>
                <a:t>“先导”，国码</a:t>
              </a:r>
              <a:r>
                <a:rPr lang="en-US" altLang="zh-CN" sz="1350" dirty="0">
                  <a:solidFill>
                    <a:srgbClr val="0070C0"/>
                  </a:solidFill>
                  <a:latin typeface="等线" panose="02010600030101010101" pitchFamily="2" charset="-122"/>
                  <a:ea typeface="等线" panose="02010600030101010101" pitchFamily="2" charset="-122"/>
                </a:rPr>
                <a:t>=</a:t>
              </a:r>
              <a:r>
                <a:rPr lang="zh-CN" altLang="en-US" sz="1350" dirty="0">
                  <a:solidFill>
                    <a:srgbClr val="0070C0"/>
                  </a:solidFill>
                  <a:latin typeface="等线" panose="02010600030101010101" pitchFamily="2" charset="-122"/>
                  <a:ea typeface="等线" panose="02010600030101010101" pitchFamily="2" charset="-122"/>
                </a:rPr>
                <a:t>“</a:t>
              </a:r>
              <a:r>
                <a:rPr lang="en-US" altLang="zh-CN" sz="1350" dirty="0">
                  <a:solidFill>
                    <a:srgbClr val="0070C0"/>
                  </a:solidFill>
                  <a:latin typeface="等线" panose="02010600030101010101" pitchFamily="2" charset="-122"/>
                  <a:ea typeface="等线" panose="02010600030101010101" pitchFamily="2" charset="-122"/>
                </a:rPr>
                <a:t>86</a:t>
              </a:r>
              <a:r>
                <a:rPr lang="zh-CN" altLang="en-US" sz="1350" dirty="0">
                  <a:solidFill>
                    <a:srgbClr val="0070C0"/>
                  </a:solidFill>
                  <a:latin typeface="等线" panose="02010600030101010101" pitchFamily="2" charset="-122"/>
                  <a:ea typeface="等线" panose="02010600030101010101" pitchFamily="2" charset="-122"/>
                </a:rPr>
                <a:t>”，区号</a:t>
              </a:r>
              <a:r>
                <a:rPr lang="en-US" altLang="zh-CN" sz="1350" dirty="0">
                  <a:solidFill>
                    <a:srgbClr val="0070C0"/>
                  </a:solidFill>
                  <a:latin typeface="等线" panose="02010600030101010101" pitchFamily="2" charset="-122"/>
                  <a:ea typeface="等线" panose="02010600030101010101" pitchFamily="2" charset="-122"/>
                </a:rPr>
                <a:t>=</a:t>
              </a:r>
              <a:r>
                <a:rPr lang="zh-CN" altLang="en-US" sz="1350" dirty="0">
                  <a:solidFill>
                    <a:srgbClr val="0070C0"/>
                  </a:solidFill>
                  <a:latin typeface="等线" panose="02010600030101010101" pitchFamily="2" charset="-122"/>
                  <a:ea typeface="等线" panose="02010600030101010101" pitchFamily="2" charset="-122"/>
                </a:rPr>
                <a:t>“</a:t>
              </a:r>
              <a:r>
                <a:rPr lang="en-US" altLang="zh-CN" sz="1350" dirty="0">
                  <a:solidFill>
                    <a:srgbClr val="0070C0"/>
                  </a:solidFill>
                  <a:latin typeface="等线" panose="02010600030101010101" pitchFamily="2" charset="-122"/>
                  <a:ea typeface="等线" panose="02010600030101010101" pitchFamily="2" charset="-122"/>
                </a:rPr>
                <a:t>10</a:t>
              </a:r>
              <a:r>
                <a:rPr lang="zh-CN" altLang="en-US" sz="1350" dirty="0">
                  <a:solidFill>
                    <a:srgbClr val="0070C0"/>
                  </a:solidFill>
                  <a:latin typeface="等线" panose="02010600030101010101" pitchFamily="2" charset="-122"/>
                  <a:ea typeface="等线" panose="02010600030101010101" pitchFamily="2" charset="-122"/>
                </a:rPr>
                <a:t>”，城市</a:t>
              </a:r>
              <a:r>
                <a:rPr lang="en-US" altLang="zh-CN" sz="1350" dirty="0">
                  <a:solidFill>
                    <a:srgbClr val="0070C0"/>
                  </a:solidFill>
                  <a:latin typeface="等线" panose="02010600030101010101" pitchFamily="2" charset="-122"/>
                  <a:ea typeface="等线" panose="02010600030101010101" pitchFamily="2" charset="-122"/>
                </a:rPr>
                <a:t>=</a:t>
              </a:r>
              <a:r>
                <a:rPr lang="zh-CN" altLang="en-US" sz="1350" dirty="0">
                  <a:solidFill>
                    <a:srgbClr val="0070C0"/>
                  </a:solidFill>
                  <a:latin typeface="等线" panose="02010600030101010101" pitchFamily="2" charset="-122"/>
                  <a:ea typeface="等线" panose="02010600030101010101" pitchFamily="2" charset="-122"/>
                </a:rPr>
                <a:t>“上海”）含有一致性错误，因为</a:t>
              </a:r>
              <a:r>
                <a:rPr lang="en-US" altLang="zh-CN" sz="1350" dirty="0">
                  <a:solidFill>
                    <a:srgbClr val="0070C0"/>
                  </a:solidFill>
                  <a:latin typeface="等线" panose="02010600030101010101" pitchFamily="2" charset="-122"/>
                  <a:ea typeface="等线" panose="02010600030101010101" pitchFamily="2" charset="-122"/>
                </a:rPr>
                <a:t>10</a:t>
              </a:r>
              <a:r>
                <a:rPr lang="zh-CN" altLang="en-US" sz="1350" dirty="0">
                  <a:solidFill>
                    <a:srgbClr val="0070C0"/>
                  </a:solidFill>
                  <a:latin typeface="等线" panose="02010600030101010101" pitchFamily="2" charset="-122"/>
                  <a:ea typeface="等线" panose="02010600030101010101" pitchFamily="2" charset="-122"/>
                </a:rPr>
                <a:t>是北京区号而非上海区号。</a:t>
              </a: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25000"/>
                </a:lnSpc>
                <a:spcBef>
                  <a:spcPts val="450"/>
                </a:spcBef>
                <a:buNone/>
              </a:pP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10000"/>
                </a:lnSpc>
                <a:spcBef>
                  <a:spcPts val="450"/>
                </a:spcBef>
                <a:buNone/>
              </a:pPr>
              <a:endParaRPr lang="en-US" altLang="zh-CN" sz="1350" dirty="0">
                <a:solidFill>
                  <a:srgbClr val="0070C0"/>
                </a:solidFill>
                <a:latin typeface="等线" panose="02010600030101010101" pitchFamily="2" charset="-122"/>
                <a:ea typeface="等线" panose="02010600030101010101" pitchFamily="2" charset="-122"/>
              </a:endParaRPr>
            </a:p>
          </p:txBody>
        </p:sp>
        <p:sp>
          <p:nvSpPr>
            <p:cNvPr id="26" name="文本框 25"/>
            <p:cNvSpPr txBox="1"/>
            <p:nvPr/>
          </p:nvSpPr>
          <p:spPr>
            <a:xfrm>
              <a:off x="660981" y="2281535"/>
              <a:ext cx="3453819" cy="492443"/>
            </a:xfrm>
            <a:prstGeom prst="rect">
              <a:avLst/>
            </a:prstGeom>
            <a:noFill/>
          </p:spPr>
          <p:txBody>
            <a:bodyPr wrap="square" rtlCol="0">
              <a:spAutoFit/>
            </a:bodyPr>
            <a:lstStyle/>
            <a:p>
              <a:r>
                <a:rPr lang="zh-CN" altLang="en-US" sz="1800" dirty="0">
                  <a:solidFill>
                    <a:srgbClr val="0060FF"/>
                  </a:solidFill>
                  <a:latin typeface="微软雅黑" panose="020B0503020204020204" pitchFamily="34" charset="-122"/>
                  <a:ea typeface="微软雅黑" panose="020B0503020204020204" pitchFamily="34" charset="-122"/>
                </a:rPr>
                <a:t>数据质量的</a:t>
              </a:r>
              <a:r>
                <a:rPr lang="en-US" altLang="zh-CN" sz="1800" dirty="0">
                  <a:solidFill>
                    <a:srgbClr val="0060FF"/>
                  </a:solidFill>
                  <a:latin typeface="微软雅黑" panose="020B0503020204020204" pitchFamily="34" charset="-122"/>
                  <a:ea typeface="微软雅黑" panose="020B0503020204020204" pitchFamily="34" charset="-122"/>
                </a:rPr>
                <a:t>5</a:t>
              </a:r>
              <a:r>
                <a:rPr lang="zh-CN" altLang="en-US" sz="1800" dirty="0">
                  <a:solidFill>
                    <a:srgbClr val="0060FF"/>
                  </a:solidFill>
                  <a:latin typeface="微软雅黑" panose="020B0503020204020204" pitchFamily="34" charset="-122"/>
                  <a:ea typeface="微软雅黑" panose="020B0503020204020204" pitchFamily="34" charset="-122"/>
                </a:rPr>
                <a:t>个维度</a:t>
              </a:r>
            </a:p>
          </p:txBody>
        </p:sp>
        <p:cxnSp>
          <p:nvCxnSpPr>
            <p:cNvPr id="27" name="直接连接符 26"/>
            <p:cNvCxnSpPr/>
            <p:nvPr/>
          </p:nvCxnSpPr>
          <p:spPr>
            <a:xfrm>
              <a:off x="762000" y="2819400"/>
              <a:ext cx="3204000"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4400550" y="1885951"/>
            <a:ext cx="2286000" cy="1341925"/>
            <a:chOff x="5181600" y="2209800"/>
            <a:chExt cx="3048000" cy="1789234"/>
          </a:xfrm>
        </p:grpSpPr>
        <p:sp>
          <p:nvSpPr>
            <p:cNvPr id="11" name="矩形 10"/>
            <p:cNvSpPr/>
            <p:nvPr/>
          </p:nvSpPr>
          <p:spPr bwMode="auto">
            <a:xfrm>
              <a:off x="5181600" y="2209800"/>
              <a:ext cx="1676400" cy="1519535"/>
            </a:xfrm>
            <a:prstGeom prst="rect">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rtlCol="0" anchor="ctr"/>
            <a:lstStyle/>
            <a:p>
              <a:pPr algn="ctr"/>
              <a:endParaRPr lang="zh-CN" altLang="en-US" sz="1800"/>
            </a:p>
          </p:txBody>
        </p:sp>
        <p:sp>
          <p:nvSpPr>
            <p:cNvPr id="12" name="文本框 11"/>
            <p:cNvSpPr txBox="1"/>
            <p:nvPr/>
          </p:nvSpPr>
          <p:spPr>
            <a:xfrm>
              <a:off x="5257800" y="2286000"/>
              <a:ext cx="2971800" cy="1713034"/>
            </a:xfrm>
            <a:prstGeom prst="rect">
              <a:avLst/>
            </a:prstGeom>
            <a:noFill/>
          </p:spPr>
          <p:txBody>
            <a:bodyPr wrap="square" rtlCol="0">
              <a:spAutoFit/>
            </a:bodyPr>
            <a:lstStyle/>
            <a:p>
              <a:pPr>
                <a:lnSpc>
                  <a:spcPct val="125000"/>
                </a:lnSpc>
              </a:pPr>
              <a:r>
                <a:rPr lang="zh-CN" altLang="en-US" sz="1275" dirty="0">
                  <a:latin typeface="华文宋体" panose="02010600040101010101" pitchFamily="2" charset="-122"/>
                  <a:ea typeface="华文宋体" panose="02010600040101010101" pitchFamily="2" charset="-122"/>
                </a:rPr>
                <a:t>公司</a:t>
              </a:r>
              <a:r>
                <a:rPr lang="en-US" altLang="zh-CN" sz="1275" dirty="0">
                  <a:latin typeface="华文宋体" panose="02010600040101010101" pitchFamily="2" charset="-122"/>
                  <a:ea typeface="华文宋体" panose="02010600040101010101" pitchFamily="2" charset="-122"/>
                </a:rPr>
                <a:t>=</a:t>
              </a:r>
              <a:r>
                <a:rPr lang="zh-CN" altLang="en-US" sz="1275" dirty="0">
                  <a:latin typeface="华文宋体" panose="02010600040101010101" pitchFamily="2" charset="-122"/>
                  <a:ea typeface="华文宋体" panose="02010600040101010101" pitchFamily="2" charset="-122"/>
                </a:rPr>
                <a:t>“先导”</a:t>
              </a:r>
              <a:endParaRPr lang="en-US" altLang="zh-CN" sz="1275" dirty="0">
                <a:latin typeface="华文宋体" panose="02010600040101010101" pitchFamily="2" charset="-122"/>
                <a:ea typeface="华文宋体" panose="02010600040101010101" pitchFamily="2" charset="-122"/>
              </a:endParaRPr>
            </a:p>
            <a:p>
              <a:pPr>
                <a:lnSpc>
                  <a:spcPct val="125000"/>
                </a:lnSpc>
              </a:pPr>
              <a:r>
                <a:rPr lang="zh-CN" altLang="en-US" sz="1275" dirty="0">
                  <a:latin typeface="华文宋体" panose="02010600040101010101" pitchFamily="2" charset="-122"/>
                  <a:ea typeface="华文宋体" panose="02010600040101010101" pitchFamily="2" charset="-122"/>
                </a:rPr>
                <a:t>国码</a:t>
              </a:r>
              <a:r>
                <a:rPr lang="en-US" altLang="zh-CN" sz="1275" dirty="0">
                  <a:latin typeface="华文宋体" panose="02010600040101010101" pitchFamily="2" charset="-122"/>
                  <a:ea typeface="华文宋体" panose="02010600040101010101" pitchFamily="2" charset="-122"/>
                </a:rPr>
                <a:t>=</a:t>
              </a:r>
              <a:r>
                <a:rPr lang="zh-CN" altLang="en-US" sz="1275" dirty="0">
                  <a:latin typeface="华文宋体" panose="02010600040101010101" pitchFamily="2" charset="-122"/>
                  <a:ea typeface="华文宋体" panose="02010600040101010101" pitchFamily="2" charset="-122"/>
                </a:rPr>
                <a:t>“</a:t>
              </a:r>
              <a:r>
                <a:rPr lang="en-US" altLang="zh-CN" sz="1275" dirty="0">
                  <a:latin typeface="华文宋体" panose="02010600040101010101" pitchFamily="2" charset="-122"/>
                  <a:ea typeface="华文宋体" panose="02010600040101010101" pitchFamily="2" charset="-122"/>
                </a:rPr>
                <a:t>86</a:t>
              </a:r>
              <a:r>
                <a:rPr lang="zh-CN" altLang="en-US" sz="1275" dirty="0">
                  <a:latin typeface="华文宋体" panose="02010600040101010101" pitchFamily="2" charset="-122"/>
                  <a:ea typeface="华文宋体" panose="02010600040101010101" pitchFamily="2" charset="-122"/>
                </a:rPr>
                <a:t>”</a:t>
              </a:r>
              <a:endParaRPr lang="en-US" altLang="zh-CN" sz="1275" dirty="0">
                <a:latin typeface="华文宋体" panose="02010600040101010101" pitchFamily="2" charset="-122"/>
                <a:ea typeface="华文宋体" panose="02010600040101010101" pitchFamily="2" charset="-122"/>
              </a:endParaRPr>
            </a:p>
            <a:p>
              <a:pPr>
                <a:lnSpc>
                  <a:spcPct val="125000"/>
                </a:lnSpc>
              </a:pPr>
              <a:r>
                <a:rPr lang="zh-CN" altLang="en-US" sz="1275" dirty="0">
                  <a:latin typeface="华文宋体" panose="02010600040101010101" pitchFamily="2" charset="-122"/>
                  <a:ea typeface="华文宋体" panose="02010600040101010101" pitchFamily="2" charset="-122"/>
                </a:rPr>
                <a:t>区号</a:t>
              </a:r>
              <a:r>
                <a:rPr lang="en-US" altLang="zh-CN" sz="1275" dirty="0">
                  <a:latin typeface="华文宋体" panose="02010600040101010101" pitchFamily="2" charset="-122"/>
                  <a:ea typeface="华文宋体" panose="02010600040101010101" pitchFamily="2" charset="-122"/>
                </a:rPr>
                <a:t>=</a:t>
              </a:r>
              <a:r>
                <a:rPr lang="zh-CN" altLang="en-US" sz="1275" dirty="0">
                  <a:latin typeface="华文宋体" panose="02010600040101010101" pitchFamily="2" charset="-122"/>
                  <a:ea typeface="华文宋体" panose="02010600040101010101" pitchFamily="2" charset="-122"/>
                </a:rPr>
                <a:t>“</a:t>
              </a:r>
              <a:r>
                <a:rPr lang="en-US" altLang="zh-CN" sz="1275" dirty="0">
                  <a:latin typeface="华文宋体" panose="02010600040101010101" pitchFamily="2" charset="-122"/>
                  <a:ea typeface="华文宋体" panose="02010600040101010101" pitchFamily="2" charset="-122"/>
                </a:rPr>
                <a:t>10</a:t>
              </a:r>
              <a:r>
                <a:rPr lang="zh-CN" altLang="en-US" sz="1275" dirty="0">
                  <a:latin typeface="华文宋体" panose="02010600040101010101" pitchFamily="2" charset="-122"/>
                  <a:ea typeface="华文宋体" panose="02010600040101010101" pitchFamily="2" charset="-122"/>
                </a:rPr>
                <a:t>”</a:t>
              </a:r>
              <a:endParaRPr lang="en-US" altLang="zh-CN" sz="1275" dirty="0">
                <a:latin typeface="华文宋体" panose="02010600040101010101" pitchFamily="2" charset="-122"/>
                <a:ea typeface="华文宋体" panose="02010600040101010101" pitchFamily="2" charset="-122"/>
              </a:endParaRPr>
            </a:p>
            <a:p>
              <a:pPr>
                <a:lnSpc>
                  <a:spcPct val="125000"/>
                </a:lnSpc>
              </a:pPr>
              <a:r>
                <a:rPr lang="zh-CN" altLang="en-US" sz="1275" dirty="0">
                  <a:latin typeface="华文宋体" panose="02010600040101010101" pitchFamily="2" charset="-122"/>
                  <a:ea typeface="华文宋体" panose="02010600040101010101" pitchFamily="2" charset="-122"/>
                </a:rPr>
                <a:t>城市</a:t>
              </a:r>
              <a:r>
                <a:rPr lang="en-US" altLang="zh-CN" sz="1275" dirty="0">
                  <a:latin typeface="华文宋体" panose="02010600040101010101" pitchFamily="2" charset="-122"/>
                  <a:ea typeface="华文宋体" panose="02010600040101010101" pitchFamily="2" charset="-122"/>
                </a:rPr>
                <a:t>=</a:t>
              </a:r>
              <a:r>
                <a:rPr lang="zh-CN" altLang="en-US" sz="1275" dirty="0">
                  <a:latin typeface="华文宋体" panose="02010600040101010101" pitchFamily="2" charset="-122"/>
                  <a:ea typeface="华文宋体" panose="02010600040101010101" pitchFamily="2" charset="-122"/>
                </a:rPr>
                <a:t>“上海”</a:t>
              </a:r>
              <a:endParaRPr lang="en-US" altLang="zh-CN" sz="1275" dirty="0">
                <a:latin typeface="华文宋体" panose="02010600040101010101" pitchFamily="2" charset="-122"/>
                <a:ea typeface="华文宋体" panose="02010600040101010101" pitchFamily="2" charset="-122"/>
              </a:endParaRPr>
            </a:p>
            <a:p>
              <a:pPr>
                <a:lnSpc>
                  <a:spcPct val="125000"/>
                </a:lnSpc>
              </a:pPr>
              <a:endParaRPr lang="en-US" altLang="zh-CN" sz="1275" dirty="0">
                <a:latin typeface="华文宋体" panose="02010600040101010101" pitchFamily="2" charset="-122"/>
                <a:ea typeface="华文宋体" panose="02010600040101010101" pitchFamily="2" charset="-122"/>
              </a:endParaRPr>
            </a:p>
          </p:txBody>
        </p:sp>
      </p:grpSp>
      <p:sp>
        <p:nvSpPr>
          <p:cNvPr id="2" name="矩形 1"/>
          <p:cNvSpPr/>
          <p:nvPr/>
        </p:nvSpPr>
        <p:spPr>
          <a:xfrm>
            <a:off x="4171951" y="3143250"/>
            <a:ext cx="2762295" cy="753220"/>
          </a:xfrm>
          <a:prstGeom prst="rect">
            <a:avLst/>
          </a:prstGeom>
        </p:spPr>
        <p:txBody>
          <a:bodyPr wrap="none">
            <a:spAutoFit/>
          </a:bodyPr>
          <a:lstStyle/>
          <a:p>
            <a:pPr>
              <a:lnSpc>
                <a:spcPct val="125000"/>
              </a:lnSpc>
            </a:pPr>
            <a:r>
              <a:rPr lang="zh-CN" altLang="en-US" sz="1800" dirty="0">
                <a:latin typeface="微软雅黑" panose="020B0503020204020204" pitchFamily="34" charset="-122"/>
                <a:ea typeface="微软雅黑" panose="020B0503020204020204" pitchFamily="34" charset="-122"/>
              </a:rPr>
              <a:t>但是上海的区号是</a:t>
            </a:r>
            <a:r>
              <a:rPr lang="en-US" altLang="zh-CN" sz="1800" dirty="0">
                <a:latin typeface="微软雅黑" panose="020B0503020204020204" pitchFamily="34" charset="-122"/>
                <a:ea typeface="微软雅黑" panose="020B0503020204020204" pitchFamily="34" charset="-122"/>
              </a:rPr>
              <a:t>21</a:t>
            </a:r>
            <a:r>
              <a:rPr lang="zh-CN" altLang="en-US" sz="1800" dirty="0">
                <a:latin typeface="微软雅黑" panose="020B0503020204020204" pitchFamily="34" charset="-122"/>
                <a:ea typeface="微软雅黑" panose="020B0503020204020204" pitchFamily="34" charset="-122"/>
              </a:rPr>
              <a:t>，而</a:t>
            </a:r>
            <a:endParaRPr lang="en-US" altLang="zh-CN" sz="1800" dirty="0">
              <a:latin typeface="微软雅黑" panose="020B0503020204020204" pitchFamily="34" charset="-122"/>
              <a:ea typeface="微软雅黑" panose="020B0503020204020204" pitchFamily="34" charset="-122"/>
            </a:endParaRPr>
          </a:p>
          <a:p>
            <a:pPr>
              <a:lnSpc>
                <a:spcPct val="125000"/>
              </a:lnSpc>
            </a:pPr>
            <a:r>
              <a:rPr lang="zh-CN" altLang="en-US" sz="1800" dirty="0">
                <a:latin typeface="微软雅黑" panose="020B0503020204020204" pitchFamily="34" charset="-122"/>
                <a:ea typeface="微软雅黑" panose="020B0503020204020204" pitchFamily="34" charset="-122"/>
              </a:rPr>
              <a:t>北京的区号是</a:t>
            </a:r>
            <a:r>
              <a:rPr lang="en-US" altLang="zh-CN" sz="1800" dirty="0">
                <a:latin typeface="微软雅黑" panose="020B0503020204020204" pitchFamily="34" charset="-122"/>
                <a:ea typeface="微软雅黑" panose="020B0503020204020204" pitchFamily="34" charset="-122"/>
              </a:rPr>
              <a:t>10</a:t>
            </a:r>
            <a:r>
              <a:rPr lang="zh-CN" altLang="en-US" sz="1800" dirty="0">
                <a:latin typeface="微软雅黑" panose="020B0503020204020204" pitchFamily="34" charset="-122"/>
                <a:ea typeface="微软雅黑" panose="020B0503020204020204" pitchFamily="34" charset="-122"/>
              </a:rPr>
              <a:t>。</a:t>
            </a:r>
          </a:p>
        </p:txBody>
      </p:sp>
      <p:sp>
        <p:nvSpPr>
          <p:cNvPr id="16" name="标题 1">
            <a:extLst>
              <a:ext uri="{FF2B5EF4-FFF2-40B4-BE49-F238E27FC236}">
                <a16:creationId xmlns:a16="http://schemas.microsoft.com/office/drawing/2014/main" id="{1EFF8E6D-D90E-FB42-857B-9F0FED87C8BC}"/>
              </a:ext>
            </a:extLst>
          </p:cNvPr>
          <p:cNvSpPr>
            <a:spLocks noGrp="1"/>
          </p:cNvSpPr>
          <p:nvPr>
            <p:ph type="title"/>
          </p:nvPr>
        </p:nvSpPr>
        <p:spPr>
          <a:xfrm>
            <a:off x="404664" y="195486"/>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数据质量</a:t>
            </a:r>
          </a:p>
        </p:txBody>
      </p:sp>
    </p:spTree>
    <p:extLst>
      <p:ext uri="{BB962C8B-B14F-4D97-AF65-F5344CB8AC3E}">
        <p14:creationId xmlns:p14="http://schemas.microsoft.com/office/powerpoint/2010/main" val="348655440"/>
      </p:ext>
    </p:extLst>
  </p:cSld>
  <p:clrMapOvr>
    <a:masterClrMapping/>
  </p:clrMapOvr>
  <p:transition>
    <p:strips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86993" y="1200151"/>
            <a:ext cx="2656257" cy="3371849"/>
            <a:chOff x="660981" y="2281535"/>
            <a:chExt cx="3453819" cy="4495799"/>
          </a:xfrm>
        </p:grpSpPr>
        <p:sp>
          <p:nvSpPr>
            <p:cNvPr id="21" name="Content Placeholder 2"/>
            <p:cNvSpPr txBox="1">
              <a:spLocks/>
            </p:cNvSpPr>
            <p:nvPr/>
          </p:nvSpPr>
          <p:spPr>
            <a:xfrm>
              <a:off x="670029" y="2819399"/>
              <a:ext cx="3444771" cy="3957935"/>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ct val="0"/>
                </a:spcBef>
                <a:buNone/>
              </a:pPr>
              <a:r>
                <a:rPr lang="en-US" altLang="zh-CN" sz="1650" b="1" dirty="0">
                  <a:latin typeface="黑体" panose="02010609060101010101" pitchFamily="49" charset="-122"/>
                  <a:ea typeface="黑体" panose="02010609060101010101" pitchFamily="49" charset="-122"/>
                </a:rPr>
                <a:t>2.</a:t>
              </a:r>
              <a:r>
                <a:rPr lang="zh-CN" altLang="en-US" sz="1650" b="1" dirty="0">
                  <a:latin typeface="黑体" panose="02010609060101010101" pitchFamily="49" charset="-122"/>
                  <a:ea typeface="黑体" panose="02010609060101010101" pitchFamily="49" charset="-122"/>
                </a:rPr>
                <a:t>数据精确性</a:t>
              </a:r>
              <a:endParaRPr lang="en-US" altLang="zh-CN" sz="1650" b="1" dirty="0">
                <a:latin typeface="黑体" panose="02010609060101010101" pitchFamily="49" charset="-122"/>
                <a:ea typeface="黑体" panose="02010609060101010101" pitchFamily="49" charset="-122"/>
              </a:endParaRPr>
            </a:p>
            <a:p>
              <a:pPr marL="0" indent="0" algn="just">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数据集合中，每个数据都能准确表述现实世界中的实体。</a:t>
              </a: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例如，某城市人口数量为</a:t>
              </a:r>
              <a:r>
                <a:rPr lang="en-US" altLang="zh-CN" sz="1350" dirty="0">
                  <a:solidFill>
                    <a:srgbClr val="0070C0"/>
                  </a:solidFill>
                  <a:latin typeface="等线" panose="02010600030101010101" pitchFamily="2" charset="-122"/>
                  <a:ea typeface="等线" panose="02010600030101010101" pitchFamily="2" charset="-122"/>
                </a:rPr>
                <a:t>4 130 465</a:t>
              </a:r>
              <a:r>
                <a:rPr lang="zh-CN" altLang="en-US" sz="1350" dirty="0">
                  <a:solidFill>
                    <a:srgbClr val="0070C0"/>
                  </a:solidFill>
                  <a:latin typeface="等线" panose="02010600030101010101" pitchFamily="2" charset="-122"/>
                  <a:ea typeface="等线" panose="02010600030101010101" pitchFamily="2" charset="-122"/>
                </a:rPr>
                <a:t>人</a:t>
              </a:r>
              <a:r>
                <a:rPr lang="en-US" altLang="zh-CN" sz="1350" dirty="0">
                  <a:solidFill>
                    <a:srgbClr val="0070C0"/>
                  </a:solidFill>
                  <a:latin typeface="等线" panose="02010600030101010101" pitchFamily="2" charset="-122"/>
                  <a:ea typeface="等线" panose="02010600030101010101" pitchFamily="2" charset="-122"/>
                </a:rPr>
                <a:t>, </a:t>
              </a:r>
              <a:r>
                <a:rPr lang="zh-CN" altLang="en-US" sz="1350" dirty="0">
                  <a:solidFill>
                    <a:srgbClr val="0070C0"/>
                  </a:solidFill>
                  <a:latin typeface="等线" panose="02010600030101010101" pitchFamily="2" charset="-122"/>
                  <a:ea typeface="等线" panose="02010600030101010101" pitchFamily="2" charset="-122"/>
                </a:rPr>
                <a:t>而数据库中记载为</a:t>
              </a:r>
              <a:r>
                <a:rPr lang="en-US" altLang="zh-CN" sz="1350" dirty="0">
                  <a:solidFill>
                    <a:srgbClr val="0070C0"/>
                  </a:solidFill>
                  <a:latin typeface="等线" panose="02010600030101010101" pitchFamily="2" charset="-122"/>
                  <a:ea typeface="等线" panose="02010600030101010101" pitchFamily="2" charset="-122"/>
                </a:rPr>
                <a:t>400</a:t>
              </a:r>
              <a:r>
                <a:rPr lang="zh-CN" altLang="en-US" sz="1350" dirty="0">
                  <a:solidFill>
                    <a:srgbClr val="0070C0"/>
                  </a:solidFill>
                  <a:latin typeface="等线" panose="02010600030101010101" pitchFamily="2" charset="-122"/>
                  <a:ea typeface="等线" panose="02010600030101010101" pitchFamily="2" charset="-122"/>
                </a:rPr>
                <a:t>万。宏观来看</a:t>
              </a:r>
              <a:r>
                <a:rPr lang="en-US" altLang="zh-CN" sz="1350" dirty="0">
                  <a:solidFill>
                    <a:srgbClr val="0070C0"/>
                  </a:solidFill>
                  <a:latin typeface="等线" panose="02010600030101010101" pitchFamily="2" charset="-122"/>
                  <a:ea typeface="等线" panose="02010600030101010101" pitchFamily="2" charset="-122"/>
                </a:rPr>
                <a:t>, </a:t>
              </a:r>
              <a:r>
                <a:rPr lang="zh-CN" altLang="en-US" sz="1350" dirty="0">
                  <a:solidFill>
                    <a:srgbClr val="0070C0"/>
                  </a:solidFill>
                  <a:latin typeface="等线" panose="02010600030101010101" pitchFamily="2" charset="-122"/>
                  <a:ea typeface="等线" panose="02010600030101010101" pitchFamily="2" charset="-122"/>
                </a:rPr>
                <a:t>该信息是合理的</a:t>
              </a:r>
              <a:r>
                <a:rPr lang="en-US" altLang="zh-CN" sz="1350" dirty="0">
                  <a:solidFill>
                    <a:srgbClr val="0070C0"/>
                  </a:solidFill>
                  <a:latin typeface="等线" panose="02010600030101010101" pitchFamily="2" charset="-122"/>
                  <a:ea typeface="等线" panose="02010600030101010101" pitchFamily="2" charset="-122"/>
                </a:rPr>
                <a:t>, </a:t>
              </a:r>
              <a:r>
                <a:rPr lang="zh-CN" altLang="en-US" sz="1350" dirty="0">
                  <a:solidFill>
                    <a:srgbClr val="0070C0"/>
                  </a:solidFill>
                  <a:latin typeface="等线" panose="02010600030101010101" pitchFamily="2" charset="-122"/>
                  <a:ea typeface="等线" panose="02010600030101010101" pitchFamily="2" charset="-122"/>
                </a:rPr>
                <a:t>但不精确。</a:t>
              </a: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25000"/>
                </a:lnSpc>
                <a:spcBef>
                  <a:spcPts val="450"/>
                </a:spcBef>
                <a:buNone/>
              </a:pP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10000"/>
                </a:lnSpc>
                <a:spcBef>
                  <a:spcPts val="450"/>
                </a:spcBef>
                <a:buNone/>
              </a:pPr>
              <a:endParaRPr lang="en-US" altLang="zh-CN" sz="1350" dirty="0">
                <a:solidFill>
                  <a:srgbClr val="0070C0"/>
                </a:solidFill>
                <a:latin typeface="等线" panose="02010600030101010101" pitchFamily="2" charset="-122"/>
                <a:ea typeface="等线" panose="02010600030101010101" pitchFamily="2" charset="-122"/>
              </a:endParaRPr>
            </a:p>
          </p:txBody>
        </p:sp>
        <p:sp>
          <p:nvSpPr>
            <p:cNvPr id="26" name="文本框 25"/>
            <p:cNvSpPr txBox="1"/>
            <p:nvPr/>
          </p:nvSpPr>
          <p:spPr>
            <a:xfrm>
              <a:off x="660981" y="2281535"/>
              <a:ext cx="3453819" cy="492443"/>
            </a:xfrm>
            <a:prstGeom prst="rect">
              <a:avLst/>
            </a:prstGeom>
            <a:noFill/>
          </p:spPr>
          <p:txBody>
            <a:bodyPr wrap="square" rtlCol="0">
              <a:spAutoFit/>
            </a:bodyPr>
            <a:lstStyle/>
            <a:p>
              <a:r>
                <a:rPr lang="zh-CN" altLang="en-US" sz="1800" dirty="0">
                  <a:solidFill>
                    <a:srgbClr val="0060FF"/>
                  </a:solidFill>
                  <a:latin typeface="微软雅黑" panose="020B0503020204020204" pitchFamily="34" charset="-122"/>
                  <a:ea typeface="微软雅黑" panose="020B0503020204020204" pitchFamily="34" charset="-122"/>
                </a:rPr>
                <a:t>数据质量的</a:t>
              </a:r>
              <a:r>
                <a:rPr lang="en-US" altLang="zh-CN" sz="1800" dirty="0">
                  <a:solidFill>
                    <a:srgbClr val="0060FF"/>
                  </a:solidFill>
                  <a:latin typeface="微软雅黑" panose="020B0503020204020204" pitchFamily="34" charset="-122"/>
                  <a:ea typeface="微软雅黑" panose="020B0503020204020204" pitchFamily="34" charset="-122"/>
                </a:rPr>
                <a:t>5</a:t>
              </a:r>
              <a:r>
                <a:rPr lang="zh-CN" altLang="en-US" sz="1800" dirty="0">
                  <a:solidFill>
                    <a:srgbClr val="0060FF"/>
                  </a:solidFill>
                  <a:latin typeface="微软雅黑" panose="020B0503020204020204" pitchFamily="34" charset="-122"/>
                  <a:ea typeface="微软雅黑" panose="020B0503020204020204" pitchFamily="34" charset="-122"/>
                </a:rPr>
                <a:t>个维度</a:t>
              </a:r>
            </a:p>
          </p:txBody>
        </p:sp>
        <p:cxnSp>
          <p:nvCxnSpPr>
            <p:cNvPr id="27" name="直接连接符 26"/>
            <p:cNvCxnSpPr/>
            <p:nvPr/>
          </p:nvCxnSpPr>
          <p:spPr>
            <a:xfrm>
              <a:off x="762000" y="2819400"/>
              <a:ext cx="3204000"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4171950" y="2114550"/>
            <a:ext cx="2286000" cy="685800"/>
            <a:chOff x="5181600" y="2209800"/>
            <a:chExt cx="3048000" cy="1519535"/>
          </a:xfrm>
        </p:grpSpPr>
        <p:sp>
          <p:nvSpPr>
            <p:cNvPr id="11" name="矩形 10"/>
            <p:cNvSpPr/>
            <p:nvPr/>
          </p:nvSpPr>
          <p:spPr bwMode="auto">
            <a:xfrm>
              <a:off x="5181600" y="2209800"/>
              <a:ext cx="2895600" cy="1519535"/>
            </a:xfrm>
            <a:prstGeom prst="rect">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rtlCol="0" anchor="ctr"/>
            <a:lstStyle/>
            <a:p>
              <a:pPr algn="ctr"/>
              <a:endParaRPr lang="zh-CN" altLang="en-US" sz="1800"/>
            </a:p>
          </p:txBody>
        </p:sp>
        <p:sp>
          <p:nvSpPr>
            <p:cNvPr id="12" name="文本框 11"/>
            <p:cNvSpPr txBox="1"/>
            <p:nvPr/>
          </p:nvSpPr>
          <p:spPr>
            <a:xfrm>
              <a:off x="5257800" y="2285998"/>
              <a:ext cx="2971800" cy="1216417"/>
            </a:xfrm>
            <a:prstGeom prst="rect">
              <a:avLst/>
            </a:prstGeom>
            <a:noFill/>
          </p:spPr>
          <p:txBody>
            <a:bodyPr wrap="square" rtlCol="0">
              <a:spAutoFit/>
            </a:bodyPr>
            <a:lstStyle/>
            <a:p>
              <a:pPr>
                <a:lnSpc>
                  <a:spcPct val="125000"/>
                </a:lnSpc>
              </a:pPr>
              <a:r>
                <a:rPr lang="zh-CN" altLang="en-US" sz="1275" dirty="0">
                  <a:latin typeface="华文宋体" panose="02010600040101010101" pitchFamily="2" charset="-122"/>
                  <a:ea typeface="华文宋体" panose="02010600040101010101" pitchFamily="2" charset="-122"/>
                </a:rPr>
                <a:t>城市人口  </a:t>
              </a:r>
              <a:r>
                <a:rPr lang="en-US" altLang="zh-CN" sz="1275" dirty="0">
                  <a:latin typeface="华文宋体" panose="02010600040101010101" pitchFamily="2" charset="-122"/>
                  <a:ea typeface="华文宋体" panose="02010600040101010101" pitchFamily="2" charset="-122"/>
                </a:rPr>
                <a:t>4130465</a:t>
              </a:r>
            </a:p>
            <a:p>
              <a:pPr>
                <a:lnSpc>
                  <a:spcPct val="125000"/>
                </a:lnSpc>
              </a:pPr>
              <a:r>
                <a:rPr lang="zh-CN" altLang="en-US" sz="1275" dirty="0">
                  <a:latin typeface="华文宋体" panose="02010600040101010101" pitchFamily="2" charset="-122"/>
                  <a:ea typeface="华文宋体" panose="02010600040101010101" pitchFamily="2" charset="-122"/>
                </a:rPr>
                <a:t>城市人口  </a:t>
              </a:r>
              <a:r>
                <a:rPr lang="en-US" altLang="zh-CN" sz="1275" dirty="0">
                  <a:latin typeface="华文宋体" panose="02010600040101010101" pitchFamily="2" charset="-122"/>
                  <a:ea typeface="华文宋体" panose="02010600040101010101" pitchFamily="2" charset="-122"/>
                </a:rPr>
                <a:t>400</a:t>
              </a:r>
              <a:r>
                <a:rPr lang="zh-CN" altLang="en-US" sz="1275" dirty="0">
                  <a:latin typeface="华文宋体" panose="02010600040101010101" pitchFamily="2" charset="-122"/>
                  <a:ea typeface="华文宋体" panose="02010600040101010101" pitchFamily="2" charset="-122"/>
                </a:rPr>
                <a:t>万</a:t>
              </a:r>
              <a:endParaRPr lang="en-US" altLang="zh-CN" sz="1275" dirty="0">
                <a:latin typeface="华文宋体" panose="02010600040101010101" pitchFamily="2" charset="-122"/>
                <a:ea typeface="华文宋体" panose="02010600040101010101" pitchFamily="2" charset="-122"/>
              </a:endParaRPr>
            </a:p>
          </p:txBody>
        </p:sp>
      </p:grpSp>
      <p:sp>
        <p:nvSpPr>
          <p:cNvPr id="16" name="标题 1">
            <a:extLst>
              <a:ext uri="{FF2B5EF4-FFF2-40B4-BE49-F238E27FC236}">
                <a16:creationId xmlns:a16="http://schemas.microsoft.com/office/drawing/2014/main" id="{755474A9-1126-C443-8457-EF875D7FA878}"/>
              </a:ext>
            </a:extLst>
          </p:cNvPr>
          <p:cNvSpPr>
            <a:spLocks noGrp="1"/>
          </p:cNvSpPr>
          <p:nvPr>
            <p:ph type="title"/>
          </p:nvPr>
        </p:nvSpPr>
        <p:spPr>
          <a:xfrm>
            <a:off x="404664" y="195486"/>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数据质量</a:t>
            </a:r>
          </a:p>
        </p:txBody>
      </p:sp>
    </p:spTree>
    <p:extLst>
      <p:ext uri="{BB962C8B-B14F-4D97-AF65-F5344CB8AC3E}">
        <p14:creationId xmlns:p14="http://schemas.microsoft.com/office/powerpoint/2010/main" val="889672571"/>
      </p:ext>
    </p:extLst>
  </p:cSld>
  <p:clrMapOvr>
    <a:masterClrMapping/>
  </p:clrMapOvr>
  <p:transition>
    <p:strips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86993" y="1200151"/>
            <a:ext cx="2656257" cy="3371849"/>
            <a:chOff x="660981" y="2281535"/>
            <a:chExt cx="3453819" cy="4495799"/>
          </a:xfrm>
        </p:grpSpPr>
        <p:sp>
          <p:nvSpPr>
            <p:cNvPr id="21" name="Content Placeholder 2"/>
            <p:cNvSpPr txBox="1">
              <a:spLocks/>
            </p:cNvSpPr>
            <p:nvPr/>
          </p:nvSpPr>
          <p:spPr>
            <a:xfrm>
              <a:off x="670029" y="2819399"/>
              <a:ext cx="3444771" cy="3957935"/>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ct val="0"/>
                </a:spcBef>
                <a:buNone/>
              </a:pPr>
              <a:r>
                <a:rPr lang="en-US" altLang="zh-CN" sz="1650" b="1" dirty="0">
                  <a:latin typeface="黑体" panose="02010609060101010101" pitchFamily="49" charset="-122"/>
                  <a:ea typeface="黑体" panose="02010609060101010101" pitchFamily="49" charset="-122"/>
                </a:rPr>
                <a:t>3.</a:t>
              </a:r>
              <a:r>
                <a:rPr lang="zh-CN" altLang="en-US" sz="1650" b="1" dirty="0">
                  <a:latin typeface="黑体" panose="02010609060101010101" pitchFamily="49" charset="-122"/>
                  <a:ea typeface="黑体" panose="02010609060101010101" pitchFamily="49" charset="-122"/>
                </a:rPr>
                <a:t>数据完整性</a:t>
              </a:r>
              <a:endParaRPr lang="en-US" altLang="zh-CN" sz="1650" b="1" dirty="0">
                <a:latin typeface="黑体" panose="02010609060101010101" pitchFamily="49" charset="-122"/>
                <a:ea typeface="黑体" panose="02010609060101010101" pitchFamily="49" charset="-122"/>
              </a:endParaRPr>
            </a:p>
            <a:p>
              <a:pPr marL="0" indent="0" algn="just">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数据集合中包含足够的数据来回答各种查询</a:t>
              </a:r>
              <a:r>
                <a:rPr lang="en-US" altLang="zh-CN" sz="1350" dirty="0">
                  <a:solidFill>
                    <a:srgbClr val="0070C0"/>
                  </a:solidFill>
                  <a:latin typeface="等线" panose="02010600030101010101" pitchFamily="2" charset="-122"/>
                  <a:ea typeface="等线" panose="02010600030101010101" pitchFamily="2" charset="-122"/>
                </a:rPr>
                <a:t>, </a:t>
              </a:r>
              <a:r>
                <a:rPr lang="zh-CN" altLang="en-US" sz="1350" dirty="0">
                  <a:solidFill>
                    <a:srgbClr val="0070C0"/>
                  </a:solidFill>
                  <a:latin typeface="等线" panose="02010600030101010101" pitchFamily="2" charset="-122"/>
                  <a:ea typeface="等线" panose="02010600030101010101" pitchFamily="2" charset="-122"/>
                </a:rPr>
                <a:t>并支持各种计算。</a:t>
              </a: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例如</a:t>
              </a:r>
              <a:r>
                <a:rPr lang="en-US" altLang="zh-CN" sz="1350" dirty="0">
                  <a:solidFill>
                    <a:srgbClr val="0070C0"/>
                  </a:solidFill>
                  <a:latin typeface="等线" panose="02010600030101010101" pitchFamily="2" charset="-122"/>
                  <a:ea typeface="等线" panose="02010600030101010101" pitchFamily="2" charset="-122"/>
                </a:rPr>
                <a:t>, </a:t>
              </a:r>
              <a:r>
                <a:rPr lang="zh-CN" altLang="en-US" sz="1350" dirty="0">
                  <a:solidFill>
                    <a:srgbClr val="0070C0"/>
                  </a:solidFill>
                  <a:latin typeface="等线" panose="02010600030101010101" pitchFamily="2" charset="-122"/>
                  <a:ea typeface="等线" panose="02010600030101010101" pitchFamily="2" charset="-122"/>
                </a:rPr>
                <a:t>某医疗数据库中的数据一致且精确</a:t>
              </a:r>
              <a:r>
                <a:rPr lang="en-US" altLang="zh-CN" sz="1350" dirty="0">
                  <a:solidFill>
                    <a:srgbClr val="0070C0"/>
                  </a:solidFill>
                  <a:latin typeface="等线" panose="02010600030101010101" pitchFamily="2" charset="-122"/>
                  <a:ea typeface="等线" panose="02010600030101010101" pitchFamily="2" charset="-122"/>
                </a:rPr>
                <a:t>, </a:t>
              </a:r>
              <a:r>
                <a:rPr lang="zh-CN" altLang="en-US" sz="1350" dirty="0">
                  <a:solidFill>
                    <a:srgbClr val="0070C0"/>
                  </a:solidFill>
                  <a:latin typeface="等线" panose="02010600030101010101" pitchFamily="2" charset="-122"/>
                  <a:ea typeface="等线" panose="02010600030101010101" pitchFamily="2" charset="-122"/>
                </a:rPr>
                <a:t>但遗失某些患者的既往病史</a:t>
              </a:r>
              <a:r>
                <a:rPr lang="en-US" altLang="zh-CN" sz="1350" dirty="0">
                  <a:solidFill>
                    <a:srgbClr val="0070C0"/>
                  </a:solidFill>
                  <a:latin typeface="等线" panose="02010600030101010101" pitchFamily="2" charset="-122"/>
                  <a:ea typeface="等线" panose="02010600030101010101" pitchFamily="2" charset="-122"/>
                </a:rPr>
                <a:t>, </a:t>
              </a:r>
              <a:r>
                <a:rPr lang="zh-CN" altLang="en-US" sz="1350" dirty="0">
                  <a:solidFill>
                    <a:srgbClr val="0070C0"/>
                  </a:solidFill>
                  <a:latin typeface="等线" panose="02010600030101010101" pitchFamily="2" charset="-122"/>
                  <a:ea typeface="等线" panose="02010600030101010101" pitchFamily="2" charset="-122"/>
                </a:rPr>
                <a:t>从而存在不完整性</a:t>
              </a:r>
              <a:r>
                <a:rPr lang="en-US" altLang="zh-CN" sz="1350" dirty="0">
                  <a:solidFill>
                    <a:srgbClr val="0070C0"/>
                  </a:solidFill>
                  <a:latin typeface="等线" panose="02010600030101010101" pitchFamily="2" charset="-122"/>
                  <a:ea typeface="等线" panose="02010600030101010101" pitchFamily="2" charset="-122"/>
                </a:rPr>
                <a:t>, </a:t>
              </a:r>
              <a:r>
                <a:rPr lang="zh-CN" altLang="en-US" sz="1350" dirty="0">
                  <a:solidFill>
                    <a:srgbClr val="0070C0"/>
                  </a:solidFill>
                  <a:latin typeface="等线" panose="02010600030101010101" pitchFamily="2" charset="-122"/>
                  <a:ea typeface="等线" panose="02010600030101010101" pitchFamily="2" charset="-122"/>
                </a:rPr>
                <a:t>可能导致不正确的诊断甚至严重医疗事故。</a:t>
              </a: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25000"/>
                </a:lnSpc>
                <a:spcBef>
                  <a:spcPts val="450"/>
                </a:spcBef>
                <a:buNone/>
              </a:pP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10000"/>
                </a:lnSpc>
                <a:spcBef>
                  <a:spcPts val="450"/>
                </a:spcBef>
                <a:buNone/>
              </a:pPr>
              <a:endParaRPr lang="en-US" altLang="zh-CN" sz="1350" dirty="0">
                <a:solidFill>
                  <a:srgbClr val="0070C0"/>
                </a:solidFill>
                <a:latin typeface="等线" panose="02010600030101010101" pitchFamily="2" charset="-122"/>
                <a:ea typeface="等线" panose="02010600030101010101" pitchFamily="2" charset="-122"/>
              </a:endParaRPr>
            </a:p>
          </p:txBody>
        </p:sp>
        <p:sp>
          <p:nvSpPr>
            <p:cNvPr id="26" name="文本框 25"/>
            <p:cNvSpPr txBox="1"/>
            <p:nvPr/>
          </p:nvSpPr>
          <p:spPr>
            <a:xfrm>
              <a:off x="660981" y="2281535"/>
              <a:ext cx="3453819" cy="492443"/>
            </a:xfrm>
            <a:prstGeom prst="rect">
              <a:avLst/>
            </a:prstGeom>
            <a:noFill/>
          </p:spPr>
          <p:txBody>
            <a:bodyPr wrap="square" rtlCol="0">
              <a:spAutoFit/>
            </a:bodyPr>
            <a:lstStyle/>
            <a:p>
              <a:r>
                <a:rPr lang="zh-CN" altLang="en-US" sz="1800" dirty="0">
                  <a:solidFill>
                    <a:srgbClr val="0060FF"/>
                  </a:solidFill>
                  <a:latin typeface="微软雅黑" panose="020B0503020204020204" pitchFamily="34" charset="-122"/>
                  <a:ea typeface="微软雅黑" panose="020B0503020204020204" pitchFamily="34" charset="-122"/>
                </a:rPr>
                <a:t>数据质量的</a:t>
              </a:r>
              <a:r>
                <a:rPr lang="en-US" altLang="zh-CN" sz="1800" dirty="0">
                  <a:solidFill>
                    <a:srgbClr val="0060FF"/>
                  </a:solidFill>
                  <a:latin typeface="微软雅黑" panose="020B0503020204020204" pitchFamily="34" charset="-122"/>
                  <a:ea typeface="微软雅黑" panose="020B0503020204020204" pitchFamily="34" charset="-122"/>
                </a:rPr>
                <a:t>5</a:t>
              </a:r>
              <a:r>
                <a:rPr lang="zh-CN" altLang="en-US" sz="1800" dirty="0">
                  <a:solidFill>
                    <a:srgbClr val="0060FF"/>
                  </a:solidFill>
                  <a:latin typeface="微软雅黑" panose="020B0503020204020204" pitchFamily="34" charset="-122"/>
                  <a:ea typeface="微软雅黑" panose="020B0503020204020204" pitchFamily="34" charset="-122"/>
                </a:rPr>
                <a:t>个维度</a:t>
              </a:r>
            </a:p>
          </p:txBody>
        </p:sp>
        <p:cxnSp>
          <p:nvCxnSpPr>
            <p:cNvPr id="27" name="直接连接符 26"/>
            <p:cNvCxnSpPr/>
            <p:nvPr/>
          </p:nvCxnSpPr>
          <p:spPr>
            <a:xfrm>
              <a:off x="762000" y="2819400"/>
              <a:ext cx="3204000"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pic>
        <p:nvPicPr>
          <p:cNvPr id="19458" name="Picture 2" descr="https://d30y9cdsu7xlg0.cloudfront.net/png/41788-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0" y="1885950"/>
            <a:ext cx="1428750" cy="1428750"/>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9B83D649-EFD2-5642-A567-76DEA43570A5}"/>
              </a:ext>
            </a:extLst>
          </p:cNvPr>
          <p:cNvSpPr>
            <a:spLocks noGrp="1"/>
          </p:cNvSpPr>
          <p:nvPr>
            <p:ph type="title"/>
          </p:nvPr>
        </p:nvSpPr>
        <p:spPr>
          <a:xfrm>
            <a:off x="404664" y="195486"/>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数据质量</a:t>
            </a:r>
          </a:p>
        </p:txBody>
      </p:sp>
    </p:spTree>
    <p:extLst>
      <p:ext uri="{BB962C8B-B14F-4D97-AF65-F5344CB8AC3E}">
        <p14:creationId xmlns:p14="http://schemas.microsoft.com/office/powerpoint/2010/main" val="3454095701"/>
      </p:ext>
    </p:extLst>
  </p:cSld>
  <p:clrMapOvr>
    <a:masterClrMapping/>
  </p:clrMapOvr>
  <p:transition>
    <p:strips dir="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86993" y="1200151"/>
            <a:ext cx="2656257" cy="3371849"/>
            <a:chOff x="660981" y="2281535"/>
            <a:chExt cx="3453819" cy="4495799"/>
          </a:xfrm>
        </p:grpSpPr>
        <p:sp>
          <p:nvSpPr>
            <p:cNvPr id="21" name="Content Placeholder 2"/>
            <p:cNvSpPr txBox="1">
              <a:spLocks/>
            </p:cNvSpPr>
            <p:nvPr/>
          </p:nvSpPr>
          <p:spPr>
            <a:xfrm>
              <a:off x="670029" y="2819399"/>
              <a:ext cx="3444771" cy="3957935"/>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ct val="0"/>
                </a:spcBef>
                <a:buNone/>
              </a:pPr>
              <a:r>
                <a:rPr lang="en-US" altLang="zh-CN" sz="1650" b="1" dirty="0">
                  <a:latin typeface="黑体" panose="02010609060101010101" pitchFamily="49" charset="-122"/>
                  <a:ea typeface="黑体" panose="02010609060101010101" pitchFamily="49" charset="-122"/>
                </a:rPr>
                <a:t>4.</a:t>
              </a:r>
              <a:r>
                <a:rPr lang="zh-CN" altLang="en-US" sz="1650" b="1" dirty="0">
                  <a:latin typeface="黑体" panose="02010609060101010101" pitchFamily="49" charset="-122"/>
                  <a:ea typeface="黑体" panose="02010609060101010101" pitchFamily="49" charset="-122"/>
                </a:rPr>
                <a:t>数据时效性</a:t>
              </a:r>
              <a:endParaRPr lang="en-US" altLang="zh-CN" sz="1650" b="1" dirty="0">
                <a:latin typeface="黑体" panose="02010609060101010101" pitchFamily="49" charset="-122"/>
                <a:ea typeface="黑体" panose="02010609060101010101" pitchFamily="49" charset="-122"/>
              </a:endParaRPr>
            </a:p>
            <a:p>
              <a:pPr marL="0" indent="0" algn="just">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信息集合中</a:t>
              </a:r>
              <a:r>
                <a:rPr lang="en-US" altLang="zh-CN" sz="1350" dirty="0">
                  <a:solidFill>
                    <a:srgbClr val="0070C0"/>
                  </a:solidFill>
                  <a:latin typeface="等线" panose="02010600030101010101" pitchFamily="2" charset="-122"/>
                  <a:ea typeface="等线" panose="02010600030101010101" pitchFamily="2" charset="-122"/>
                </a:rPr>
                <a:t>, </a:t>
              </a:r>
              <a:r>
                <a:rPr lang="zh-CN" altLang="en-US" sz="1350" dirty="0">
                  <a:solidFill>
                    <a:srgbClr val="0070C0"/>
                  </a:solidFill>
                  <a:latin typeface="等线" panose="02010600030101010101" pitchFamily="2" charset="-122"/>
                  <a:ea typeface="等线" panose="02010600030101010101" pitchFamily="2" charset="-122"/>
                </a:rPr>
                <a:t>每个信息都与时俱进</a:t>
              </a:r>
              <a:r>
                <a:rPr lang="en-US" altLang="zh-CN" sz="1350" dirty="0">
                  <a:solidFill>
                    <a:srgbClr val="0070C0"/>
                  </a:solidFill>
                  <a:latin typeface="等线" panose="02010600030101010101" pitchFamily="2" charset="-122"/>
                  <a:ea typeface="等线" panose="02010600030101010101" pitchFamily="2" charset="-122"/>
                </a:rPr>
                <a:t>, </a:t>
              </a:r>
              <a:r>
                <a:rPr lang="zh-CN" altLang="en-US" sz="1350" dirty="0">
                  <a:solidFill>
                    <a:srgbClr val="0070C0"/>
                  </a:solidFill>
                  <a:latin typeface="等线" panose="02010600030101010101" pitchFamily="2" charset="-122"/>
                  <a:ea typeface="等线" panose="02010600030101010101" pitchFamily="2" charset="-122"/>
                </a:rPr>
                <a:t>保证不过时。</a:t>
              </a: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例如</a:t>
              </a:r>
              <a:r>
                <a:rPr lang="en-US" altLang="zh-CN" sz="1350" dirty="0">
                  <a:solidFill>
                    <a:srgbClr val="0070C0"/>
                  </a:solidFill>
                  <a:latin typeface="等线" panose="02010600030101010101" pitchFamily="2" charset="-122"/>
                  <a:ea typeface="等线" panose="02010600030101010101" pitchFamily="2" charset="-122"/>
                </a:rPr>
                <a:t>, </a:t>
              </a:r>
              <a:r>
                <a:rPr lang="zh-CN" altLang="en-US" sz="1350" dirty="0">
                  <a:solidFill>
                    <a:srgbClr val="0070C0"/>
                  </a:solidFill>
                  <a:latin typeface="等线" panose="02010600030101010101" pitchFamily="2" charset="-122"/>
                  <a:ea typeface="等线" panose="02010600030101010101" pitchFamily="2" charset="-122"/>
                </a:rPr>
                <a:t>某数据库中的用户地址在</a:t>
              </a:r>
              <a:r>
                <a:rPr lang="en-US" altLang="zh-CN" sz="1350" dirty="0">
                  <a:solidFill>
                    <a:srgbClr val="0070C0"/>
                  </a:solidFill>
                  <a:latin typeface="等线" panose="02010600030101010101" pitchFamily="2" charset="-122"/>
                  <a:ea typeface="等线" panose="02010600030101010101" pitchFamily="2" charset="-122"/>
                </a:rPr>
                <a:t>2010</a:t>
              </a:r>
              <a:r>
                <a:rPr lang="zh-CN" altLang="en-US" sz="1350" dirty="0">
                  <a:solidFill>
                    <a:srgbClr val="0070C0"/>
                  </a:solidFill>
                  <a:latin typeface="等线" panose="02010600030101010101" pitchFamily="2" charset="-122"/>
                  <a:ea typeface="等线" panose="02010600030101010101" pitchFamily="2" charset="-122"/>
                </a:rPr>
                <a:t>年是正确的</a:t>
              </a:r>
              <a:r>
                <a:rPr lang="en-US" altLang="zh-CN" sz="1350" dirty="0">
                  <a:solidFill>
                    <a:srgbClr val="0070C0"/>
                  </a:solidFill>
                  <a:latin typeface="等线" panose="02010600030101010101" pitchFamily="2" charset="-122"/>
                  <a:ea typeface="等线" panose="02010600030101010101" pitchFamily="2" charset="-122"/>
                </a:rPr>
                <a:t>, </a:t>
              </a:r>
              <a:r>
                <a:rPr lang="zh-CN" altLang="en-US" sz="1350" dirty="0">
                  <a:solidFill>
                    <a:srgbClr val="0070C0"/>
                  </a:solidFill>
                  <a:latin typeface="等线" panose="02010600030101010101" pitchFamily="2" charset="-122"/>
                  <a:ea typeface="等线" panose="02010600030101010101" pitchFamily="2" charset="-122"/>
                </a:rPr>
                <a:t>但在</a:t>
              </a:r>
              <a:r>
                <a:rPr lang="en-US" altLang="zh-CN" sz="1350" dirty="0">
                  <a:solidFill>
                    <a:srgbClr val="0070C0"/>
                  </a:solidFill>
                  <a:latin typeface="等线" panose="02010600030101010101" pitchFamily="2" charset="-122"/>
                  <a:ea typeface="等线" panose="02010600030101010101" pitchFamily="2" charset="-122"/>
                </a:rPr>
                <a:t>2011</a:t>
              </a:r>
              <a:r>
                <a:rPr lang="zh-CN" altLang="en-US" sz="1350" dirty="0">
                  <a:solidFill>
                    <a:srgbClr val="0070C0"/>
                  </a:solidFill>
                  <a:latin typeface="等线" panose="02010600030101010101" pitchFamily="2" charset="-122"/>
                  <a:ea typeface="等线" panose="02010600030101010101" pitchFamily="2" charset="-122"/>
                </a:rPr>
                <a:t>年未必正确</a:t>
              </a:r>
              <a:r>
                <a:rPr lang="en-US" altLang="zh-CN" sz="1350" dirty="0">
                  <a:solidFill>
                    <a:srgbClr val="0070C0"/>
                  </a:solidFill>
                  <a:latin typeface="等线" panose="02010600030101010101" pitchFamily="2" charset="-122"/>
                  <a:ea typeface="等线" panose="02010600030101010101" pitchFamily="2" charset="-122"/>
                </a:rPr>
                <a:t>, </a:t>
              </a:r>
              <a:r>
                <a:rPr lang="zh-CN" altLang="en-US" sz="1350" dirty="0">
                  <a:solidFill>
                    <a:srgbClr val="0070C0"/>
                  </a:solidFill>
                  <a:latin typeface="等线" panose="02010600030101010101" pitchFamily="2" charset="-122"/>
                  <a:ea typeface="等线" panose="02010600030101010101" pitchFamily="2" charset="-122"/>
                </a:rPr>
                <a:t>即这个数据已经过时。</a:t>
              </a: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25000"/>
                </a:lnSpc>
                <a:spcBef>
                  <a:spcPts val="450"/>
                </a:spcBef>
                <a:buNone/>
              </a:pP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10000"/>
                </a:lnSpc>
                <a:spcBef>
                  <a:spcPts val="450"/>
                </a:spcBef>
                <a:buNone/>
              </a:pPr>
              <a:endParaRPr lang="en-US" altLang="zh-CN" sz="1350" dirty="0">
                <a:solidFill>
                  <a:srgbClr val="0070C0"/>
                </a:solidFill>
                <a:latin typeface="等线" panose="02010600030101010101" pitchFamily="2" charset="-122"/>
                <a:ea typeface="等线" panose="02010600030101010101" pitchFamily="2" charset="-122"/>
              </a:endParaRPr>
            </a:p>
          </p:txBody>
        </p:sp>
        <p:sp>
          <p:nvSpPr>
            <p:cNvPr id="26" name="文本框 25"/>
            <p:cNvSpPr txBox="1"/>
            <p:nvPr/>
          </p:nvSpPr>
          <p:spPr>
            <a:xfrm>
              <a:off x="660981" y="2281535"/>
              <a:ext cx="3453819" cy="492443"/>
            </a:xfrm>
            <a:prstGeom prst="rect">
              <a:avLst/>
            </a:prstGeom>
            <a:noFill/>
          </p:spPr>
          <p:txBody>
            <a:bodyPr wrap="square" rtlCol="0">
              <a:spAutoFit/>
            </a:bodyPr>
            <a:lstStyle/>
            <a:p>
              <a:r>
                <a:rPr lang="zh-CN" altLang="en-US" sz="1800" dirty="0">
                  <a:solidFill>
                    <a:srgbClr val="0060FF"/>
                  </a:solidFill>
                  <a:latin typeface="微软雅黑" panose="020B0503020204020204" pitchFamily="34" charset="-122"/>
                  <a:ea typeface="微软雅黑" panose="020B0503020204020204" pitchFamily="34" charset="-122"/>
                </a:rPr>
                <a:t>数据质量的</a:t>
              </a:r>
              <a:r>
                <a:rPr lang="en-US" altLang="zh-CN" sz="1800" dirty="0">
                  <a:solidFill>
                    <a:srgbClr val="0060FF"/>
                  </a:solidFill>
                  <a:latin typeface="微软雅黑" panose="020B0503020204020204" pitchFamily="34" charset="-122"/>
                  <a:ea typeface="微软雅黑" panose="020B0503020204020204" pitchFamily="34" charset="-122"/>
                </a:rPr>
                <a:t>5</a:t>
              </a:r>
              <a:r>
                <a:rPr lang="zh-CN" altLang="en-US" sz="1800" dirty="0">
                  <a:solidFill>
                    <a:srgbClr val="0060FF"/>
                  </a:solidFill>
                  <a:latin typeface="微软雅黑" panose="020B0503020204020204" pitchFamily="34" charset="-122"/>
                  <a:ea typeface="微软雅黑" panose="020B0503020204020204" pitchFamily="34" charset="-122"/>
                </a:rPr>
                <a:t>个维度</a:t>
              </a:r>
            </a:p>
          </p:txBody>
        </p:sp>
        <p:cxnSp>
          <p:nvCxnSpPr>
            <p:cNvPr id="27" name="直接连接符 26"/>
            <p:cNvCxnSpPr/>
            <p:nvPr/>
          </p:nvCxnSpPr>
          <p:spPr>
            <a:xfrm>
              <a:off x="762000" y="2819400"/>
              <a:ext cx="3204000"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4514850" y="1771651"/>
            <a:ext cx="800100" cy="2565874"/>
            <a:chOff x="5562600" y="2819400"/>
            <a:chExt cx="1066800" cy="3421166"/>
          </a:xfrm>
        </p:grpSpPr>
        <p:grpSp>
          <p:nvGrpSpPr>
            <p:cNvPr id="11" name="组合 10"/>
            <p:cNvGrpSpPr/>
            <p:nvPr/>
          </p:nvGrpSpPr>
          <p:grpSpPr>
            <a:xfrm>
              <a:off x="5562600" y="2819400"/>
              <a:ext cx="1066800" cy="3421165"/>
              <a:chOff x="5181600" y="2209800"/>
              <a:chExt cx="2533650" cy="2006554"/>
            </a:xfrm>
          </p:grpSpPr>
          <p:sp>
            <p:nvSpPr>
              <p:cNvPr id="12" name="矩形 11"/>
              <p:cNvSpPr/>
              <p:nvPr/>
            </p:nvSpPr>
            <p:spPr bwMode="auto">
              <a:xfrm>
                <a:off x="5181600" y="2209800"/>
                <a:ext cx="2533650" cy="1608919"/>
              </a:xfrm>
              <a:prstGeom prst="rect">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rtlCol="0" anchor="ctr"/>
              <a:lstStyle/>
              <a:p>
                <a:pPr algn="ctr"/>
                <a:endParaRPr lang="zh-CN" altLang="en-US" sz="1800"/>
              </a:p>
            </p:txBody>
          </p:sp>
          <p:sp>
            <p:nvSpPr>
              <p:cNvPr id="16" name="文本框 15"/>
              <p:cNvSpPr txBox="1"/>
              <p:nvPr/>
            </p:nvSpPr>
            <p:spPr>
              <a:xfrm>
                <a:off x="5438775" y="2286000"/>
                <a:ext cx="1009651" cy="1930354"/>
              </a:xfrm>
              <a:prstGeom prst="rect">
                <a:avLst/>
              </a:prstGeom>
              <a:noFill/>
            </p:spPr>
            <p:txBody>
              <a:bodyPr wrap="square" rtlCol="0">
                <a:spAutoFit/>
              </a:bodyPr>
              <a:lstStyle/>
              <a:p>
                <a:pPr>
                  <a:lnSpc>
                    <a:spcPct val="125000"/>
                  </a:lnSpc>
                </a:pPr>
                <a:r>
                  <a:rPr lang="zh-CN" altLang="en-US" sz="1800" b="1" dirty="0">
                    <a:solidFill>
                      <a:srgbClr val="C00000"/>
                    </a:solidFill>
                    <a:latin typeface="楷体" panose="02010609060101010101" pitchFamily="49" charset="-122"/>
                    <a:ea typeface="楷体" panose="02010609060101010101" pitchFamily="49" charset="-122"/>
                  </a:rPr>
                  <a:t>明日黄花</a:t>
                </a:r>
                <a:r>
                  <a:rPr lang="zh-CN" altLang="en-US" sz="1800" dirty="0">
                    <a:latin typeface="楷体" panose="02010609060101010101" pitchFamily="49" charset="-122"/>
                    <a:ea typeface="楷体" panose="02010609060101010101" pitchFamily="49" charset="-122"/>
                  </a:rPr>
                  <a:t>蝶也愁</a:t>
                </a:r>
              </a:p>
            </p:txBody>
          </p:sp>
        </p:grpSp>
        <p:sp>
          <p:nvSpPr>
            <p:cNvPr id="17" name="文本框 16"/>
            <p:cNvSpPr txBox="1"/>
            <p:nvPr/>
          </p:nvSpPr>
          <p:spPr>
            <a:xfrm>
              <a:off x="6096000" y="2949321"/>
              <a:ext cx="457200" cy="3291245"/>
            </a:xfrm>
            <a:prstGeom prst="rect">
              <a:avLst/>
            </a:prstGeom>
            <a:noFill/>
          </p:spPr>
          <p:txBody>
            <a:bodyPr wrap="square" rtlCol="0">
              <a:spAutoFit/>
            </a:bodyPr>
            <a:lstStyle/>
            <a:p>
              <a:pPr>
                <a:lnSpc>
                  <a:spcPct val="125000"/>
                </a:lnSpc>
              </a:pPr>
              <a:r>
                <a:rPr lang="zh-CN" altLang="en-US" sz="1800" dirty="0">
                  <a:latin typeface="楷体" panose="02010609060101010101" pitchFamily="49" charset="-122"/>
                  <a:ea typeface="楷体" panose="02010609060101010101" pitchFamily="49" charset="-122"/>
                </a:rPr>
                <a:t>相逢不用忙归去</a:t>
              </a:r>
            </a:p>
          </p:txBody>
        </p:sp>
      </p:grpSp>
      <p:sp>
        <p:nvSpPr>
          <p:cNvPr id="18" name="标题 1">
            <a:extLst>
              <a:ext uri="{FF2B5EF4-FFF2-40B4-BE49-F238E27FC236}">
                <a16:creationId xmlns:a16="http://schemas.microsoft.com/office/drawing/2014/main" id="{2BAFF9A0-DC07-1D4A-8D6D-10926CD67416}"/>
              </a:ext>
            </a:extLst>
          </p:cNvPr>
          <p:cNvSpPr>
            <a:spLocks noGrp="1"/>
          </p:cNvSpPr>
          <p:nvPr>
            <p:ph type="title"/>
          </p:nvPr>
        </p:nvSpPr>
        <p:spPr>
          <a:xfrm>
            <a:off x="404664" y="195486"/>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数据质量</a:t>
            </a:r>
          </a:p>
        </p:txBody>
      </p:sp>
    </p:spTree>
    <p:extLst>
      <p:ext uri="{BB962C8B-B14F-4D97-AF65-F5344CB8AC3E}">
        <p14:creationId xmlns:p14="http://schemas.microsoft.com/office/powerpoint/2010/main" val="121763844"/>
      </p:ext>
    </p:extLst>
  </p:cSld>
  <p:clrMapOvr>
    <a:masterClrMapping/>
  </p:clrMapOvr>
  <p:transition>
    <p:strips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86993" y="1200151"/>
            <a:ext cx="2656257" cy="3371849"/>
            <a:chOff x="660981" y="2281535"/>
            <a:chExt cx="3453819" cy="4495799"/>
          </a:xfrm>
        </p:grpSpPr>
        <p:sp>
          <p:nvSpPr>
            <p:cNvPr id="21" name="Content Placeholder 2"/>
            <p:cNvSpPr txBox="1">
              <a:spLocks/>
            </p:cNvSpPr>
            <p:nvPr/>
          </p:nvSpPr>
          <p:spPr>
            <a:xfrm>
              <a:off x="670029" y="2819399"/>
              <a:ext cx="3444771" cy="3957935"/>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ct val="0"/>
                </a:spcBef>
                <a:buNone/>
              </a:pPr>
              <a:r>
                <a:rPr lang="en-US" altLang="zh-CN" sz="1650" b="1" dirty="0">
                  <a:latin typeface="黑体" panose="02010609060101010101" pitchFamily="49" charset="-122"/>
                  <a:ea typeface="黑体" panose="02010609060101010101" pitchFamily="49" charset="-122"/>
                </a:rPr>
                <a:t>5.</a:t>
              </a:r>
              <a:r>
                <a:rPr lang="zh-CN" altLang="en-US" sz="1650" b="1" dirty="0">
                  <a:latin typeface="黑体" panose="02010609060101010101" pitchFamily="49" charset="-122"/>
                  <a:ea typeface="黑体" panose="02010609060101010101" pitchFamily="49" charset="-122"/>
                </a:rPr>
                <a:t>实体同一性</a:t>
              </a:r>
              <a:endParaRPr lang="en-US" altLang="zh-CN" sz="1650" b="1" dirty="0">
                <a:latin typeface="黑体" panose="02010609060101010101" pitchFamily="49" charset="-122"/>
                <a:ea typeface="黑体" panose="02010609060101010101" pitchFamily="49" charset="-122"/>
              </a:endParaRPr>
            </a:p>
            <a:p>
              <a:pPr marL="0" indent="0" algn="just">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同一实体的标识在所有数据集合中必须相同而且数据必须一致。</a:t>
              </a: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例如</a:t>
              </a:r>
              <a:r>
                <a:rPr lang="en-US" altLang="zh-CN" sz="1350" dirty="0">
                  <a:solidFill>
                    <a:srgbClr val="0070C0"/>
                  </a:solidFill>
                  <a:latin typeface="等线" panose="02010600030101010101" pitchFamily="2" charset="-122"/>
                  <a:ea typeface="等线" panose="02010600030101010101" pitchFamily="2" charset="-122"/>
                </a:rPr>
                <a:t>, </a:t>
              </a:r>
              <a:r>
                <a:rPr lang="zh-CN" altLang="en-US" sz="1350" dirty="0">
                  <a:solidFill>
                    <a:srgbClr val="0070C0"/>
                  </a:solidFill>
                  <a:latin typeface="等线" panose="02010600030101010101" pitchFamily="2" charset="-122"/>
                  <a:ea typeface="等线" panose="02010600030101010101" pitchFamily="2" charset="-122"/>
                </a:rPr>
                <a:t>企业的市场、销售和服务部门可能维护各自的数据库</a:t>
              </a:r>
              <a:r>
                <a:rPr lang="en-US" altLang="zh-CN" sz="1350" dirty="0">
                  <a:solidFill>
                    <a:srgbClr val="0070C0"/>
                  </a:solidFill>
                  <a:latin typeface="等线" panose="02010600030101010101" pitchFamily="2" charset="-122"/>
                  <a:ea typeface="等线" panose="02010600030101010101" pitchFamily="2" charset="-122"/>
                </a:rPr>
                <a:t>, </a:t>
              </a:r>
              <a:r>
                <a:rPr lang="zh-CN" altLang="en-US" sz="1350" dirty="0">
                  <a:solidFill>
                    <a:srgbClr val="0070C0"/>
                  </a:solidFill>
                  <a:latin typeface="等线" panose="02010600030101010101" pitchFamily="2" charset="-122"/>
                  <a:ea typeface="等线" panose="02010600030101010101" pitchFamily="2" charset="-122"/>
                </a:rPr>
                <a:t>如果这些数据库中的同一个实体没有相同的标识或数据不一致</a:t>
              </a:r>
              <a:r>
                <a:rPr lang="en-US" altLang="zh-CN" sz="1350" dirty="0">
                  <a:solidFill>
                    <a:srgbClr val="0070C0"/>
                  </a:solidFill>
                  <a:latin typeface="等线" panose="02010600030101010101" pitchFamily="2" charset="-122"/>
                  <a:ea typeface="等线" panose="02010600030101010101" pitchFamily="2" charset="-122"/>
                </a:rPr>
                <a:t>, </a:t>
              </a:r>
              <a:r>
                <a:rPr lang="zh-CN" altLang="en-US" sz="1350" dirty="0">
                  <a:solidFill>
                    <a:srgbClr val="0070C0"/>
                  </a:solidFill>
                  <a:latin typeface="等线" panose="02010600030101010101" pitchFamily="2" charset="-122"/>
                  <a:ea typeface="等线" panose="02010600030101010101" pitchFamily="2" charset="-122"/>
                </a:rPr>
                <a:t>将存在大量具有差异的重复数据</a:t>
              </a:r>
              <a:r>
                <a:rPr lang="en-US" altLang="zh-CN" sz="1350" dirty="0">
                  <a:solidFill>
                    <a:srgbClr val="0070C0"/>
                  </a:solidFill>
                  <a:latin typeface="等线" panose="02010600030101010101" pitchFamily="2" charset="-122"/>
                  <a:ea typeface="等线" panose="02010600030101010101" pitchFamily="2" charset="-122"/>
                </a:rPr>
                <a:t>, </a:t>
              </a:r>
              <a:r>
                <a:rPr lang="zh-CN" altLang="en-US" sz="1350" dirty="0">
                  <a:solidFill>
                    <a:srgbClr val="0070C0"/>
                  </a:solidFill>
                  <a:latin typeface="等线" panose="02010600030101010101" pitchFamily="2" charset="-122"/>
                  <a:ea typeface="等线" panose="02010600030101010101" pitchFamily="2" charset="-122"/>
                </a:rPr>
                <a:t>导致实体表达混乱。</a:t>
              </a: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25000"/>
                </a:lnSpc>
                <a:spcBef>
                  <a:spcPts val="450"/>
                </a:spcBef>
                <a:buNone/>
              </a:pP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10000"/>
                </a:lnSpc>
                <a:spcBef>
                  <a:spcPts val="450"/>
                </a:spcBef>
                <a:buNone/>
              </a:pPr>
              <a:endParaRPr lang="en-US" altLang="zh-CN" sz="1350" dirty="0">
                <a:solidFill>
                  <a:srgbClr val="0070C0"/>
                </a:solidFill>
                <a:latin typeface="等线" panose="02010600030101010101" pitchFamily="2" charset="-122"/>
                <a:ea typeface="等线" panose="02010600030101010101" pitchFamily="2" charset="-122"/>
              </a:endParaRPr>
            </a:p>
          </p:txBody>
        </p:sp>
        <p:sp>
          <p:nvSpPr>
            <p:cNvPr id="26" name="文本框 25"/>
            <p:cNvSpPr txBox="1"/>
            <p:nvPr/>
          </p:nvSpPr>
          <p:spPr>
            <a:xfrm>
              <a:off x="660981" y="2281535"/>
              <a:ext cx="3453819" cy="492443"/>
            </a:xfrm>
            <a:prstGeom prst="rect">
              <a:avLst/>
            </a:prstGeom>
            <a:noFill/>
          </p:spPr>
          <p:txBody>
            <a:bodyPr wrap="square" rtlCol="0">
              <a:spAutoFit/>
            </a:bodyPr>
            <a:lstStyle/>
            <a:p>
              <a:r>
                <a:rPr lang="zh-CN" altLang="en-US" sz="1800" dirty="0">
                  <a:solidFill>
                    <a:srgbClr val="0060FF"/>
                  </a:solidFill>
                  <a:latin typeface="微软雅黑" panose="020B0503020204020204" pitchFamily="34" charset="-122"/>
                  <a:ea typeface="微软雅黑" panose="020B0503020204020204" pitchFamily="34" charset="-122"/>
                </a:rPr>
                <a:t>数据质量的</a:t>
              </a:r>
              <a:r>
                <a:rPr lang="en-US" altLang="zh-CN" sz="1800" dirty="0">
                  <a:solidFill>
                    <a:srgbClr val="0060FF"/>
                  </a:solidFill>
                  <a:latin typeface="微软雅黑" panose="020B0503020204020204" pitchFamily="34" charset="-122"/>
                  <a:ea typeface="微软雅黑" panose="020B0503020204020204" pitchFamily="34" charset="-122"/>
                </a:rPr>
                <a:t>5</a:t>
              </a:r>
              <a:r>
                <a:rPr lang="zh-CN" altLang="en-US" sz="1800" dirty="0">
                  <a:solidFill>
                    <a:srgbClr val="0060FF"/>
                  </a:solidFill>
                  <a:latin typeface="微软雅黑" panose="020B0503020204020204" pitchFamily="34" charset="-122"/>
                  <a:ea typeface="微软雅黑" panose="020B0503020204020204" pitchFamily="34" charset="-122"/>
                </a:rPr>
                <a:t>个维度</a:t>
              </a:r>
            </a:p>
          </p:txBody>
        </p:sp>
        <p:cxnSp>
          <p:nvCxnSpPr>
            <p:cNvPr id="27" name="直接连接符 26"/>
            <p:cNvCxnSpPr/>
            <p:nvPr/>
          </p:nvCxnSpPr>
          <p:spPr>
            <a:xfrm>
              <a:off x="762000" y="2819400"/>
              <a:ext cx="3204000"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graphicFrame>
        <p:nvGraphicFramePr>
          <p:cNvPr id="2" name="表格 1"/>
          <p:cNvGraphicFramePr>
            <a:graphicFrameLocks noGrp="1"/>
          </p:cNvGraphicFramePr>
          <p:nvPr>
            <p:extLst>
              <p:ext uri="{D42A27DB-BD31-4B8C-83A1-F6EECF244321}">
                <p14:modId xmlns:p14="http://schemas.microsoft.com/office/powerpoint/2010/main" val="2022887292"/>
              </p:ext>
            </p:extLst>
          </p:nvPr>
        </p:nvGraphicFramePr>
        <p:xfrm>
          <a:off x="3657600" y="2743200"/>
          <a:ext cx="2914650" cy="834390"/>
        </p:xfrm>
        <a:graphic>
          <a:graphicData uri="http://schemas.openxmlformats.org/drawingml/2006/table">
            <a:tbl>
              <a:tblPr firstRow="1" bandRow="1">
                <a:tableStyleId>{5C22544A-7EE6-4342-B048-85BDC9FD1C3A}</a:tableStyleId>
              </a:tblPr>
              <a:tblGrid>
                <a:gridCol w="628650">
                  <a:extLst>
                    <a:ext uri="{9D8B030D-6E8A-4147-A177-3AD203B41FA5}">
                      <a16:colId xmlns:a16="http://schemas.microsoft.com/office/drawing/2014/main" val="3360314755"/>
                    </a:ext>
                  </a:extLst>
                </a:gridCol>
                <a:gridCol w="514350">
                  <a:extLst>
                    <a:ext uri="{9D8B030D-6E8A-4147-A177-3AD203B41FA5}">
                      <a16:colId xmlns:a16="http://schemas.microsoft.com/office/drawing/2014/main" val="1747360040"/>
                    </a:ext>
                  </a:extLst>
                </a:gridCol>
                <a:gridCol w="962026">
                  <a:extLst>
                    <a:ext uri="{9D8B030D-6E8A-4147-A177-3AD203B41FA5}">
                      <a16:colId xmlns:a16="http://schemas.microsoft.com/office/drawing/2014/main" val="1108266240"/>
                    </a:ext>
                  </a:extLst>
                </a:gridCol>
                <a:gridCol w="809624">
                  <a:extLst>
                    <a:ext uri="{9D8B030D-6E8A-4147-A177-3AD203B41FA5}">
                      <a16:colId xmlns:a16="http://schemas.microsoft.com/office/drawing/2014/main" val="2671361702"/>
                    </a:ext>
                  </a:extLst>
                </a:gridCol>
              </a:tblGrid>
              <a:tr h="278130">
                <a:tc>
                  <a:txBody>
                    <a:bodyPr/>
                    <a:lstStyle/>
                    <a:p>
                      <a:r>
                        <a:rPr lang="zh-CN" altLang="en-US" sz="1200" b="0" baseline="0" dirty="0">
                          <a:solidFill>
                            <a:schemeClr val="tx1"/>
                          </a:solidFill>
                          <a:ea typeface="微软雅黑" panose="020B0503020204020204" pitchFamily="34" charset="-122"/>
                        </a:rPr>
                        <a:t>姓名</a:t>
                      </a:r>
                    </a:p>
                  </a:txBody>
                  <a:tcPr marL="68580" marR="68580" marT="34290" marB="34290"/>
                </a:tc>
                <a:tc>
                  <a:txBody>
                    <a:bodyPr/>
                    <a:lstStyle/>
                    <a:p>
                      <a:r>
                        <a:rPr lang="zh-CN" altLang="en-US" sz="1200" b="0" baseline="0" dirty="0">
                          <a:solidFill>
                            <a:schemeClr val="tx1"/>
                          </a:solidFill>
                          <a:ea typeface="微软雅黑" panose="020B0503020204020204" pitchFamily="34" charset="-122"/>
                        </a:rPr>
                        <a:t>性别</a:t>
                      </a:r>
                    </a:p>
                  </a:txBody>
                  <a:tcPr marL="68580" marR="68580" marT="34290" marB="34290"/>
                </a:tc>
                <a:tc>
                  <a:txBody>
                    <a:bodyPr/>
                    <a:lstStyle/>
                    <a:p>
                      <a:r>
                        <a:rPr lang="zh-CN" altLang="en-US" sz="1200" b="0" baseline="0" dirty="0">
                          <a:solidFill>
                            <a:schemeClr val="tx1"/>
                          </a:solidFill>
                          <a:ea typeface="微软雅黑" panose="020B0503020204020204" pitchFamily="34" charset="-122"/>
                        </a:rPr>
                        <a:t>电话</a:t>
                      </a:r>
                    </a:p>
                  </a:txBody>
                  <a:tcPr marL="68580" marR="68580" marT="34290" marB="34290"/>
                </a:tc>
                <a:tc>
                  <a:txBody>
                    <a:bodyPr/>
                    <a:lstStyle/>
                    <a:p>
                      <a:r>
                        <a:rPr lang="zh-CN" altLang="en-US" sz="1200" b="0" baseline="0" dirty="0">
                          <a:solidFill>
                            <a:schemeClr val="tx1"/>
                          </a:solidFill>
                          <a:ea typeface="微软雅黑" panose="020B0503020204020204" pitchFamily="34" charset="-122"/>
                        </a:rPr>
                        <a:t>出生年月</a:t>
                      </a:r>
                    </a:p>
                  </a:txBody>
                  <a:tcPr marL="68580" marR="68580" marT="34290" marB="34290"/>
                </a:tc>
                <a:extLst>
                  <a:ext uri="{0D108BD9-81ED-4DB2-BD59-A6C34878D82A}">
                    <a16:rowId xmlns:a16="http://schemas.microsoft.com/office/drawing/2014/main" val="2926471432"/>
                  </a:ext>
                </a:extLst>
              </a:tr>
              <a:tr h="278130">
                <a:tc>
                  <a:txBody>
                    <a:bodyPr/>
                    <a:lstStyle/>
                    <a:p>
                      <a:r>
                        <a:rPr lang="zh-CN" altLang="en-US" sz="1200" baseline="0" dirty="0">
                          <a:solidFill>
                            <a:schemeClr val="tx1"/>
                          </a:solidFill>
                          <a:latin typeface="华文宋体" panose="02010600040101010101" pitchFamily="2" charset="-122"/>
                          <a:ea typeface="华文宋体" panose="02010600040101010101" pitchFamily="2" charset="-122"/>
                        </a:rPr>
                        <a:t>王小明</a:t>
                      </a:r>
                    </a:p>
                  </a:txBody>
                  <a:tcPr marL="68580" marR="68580" marT="34290" marB="34290"/>
                </a:tc>
                <a:tc>
                  <a:txBody>
                    <a:bodyPr/>
                    <a:lstStyle/>
                    <a:p>
                      <a:r>
                        <a:rPr lang="zh-CN" altLang="en-US" sz="1200" baseline="0" dirty="0">
                          <a:solidFill>
                            <a:schemeClr val="tx1"/>
                          </a:solidFill>
                          <a:latin typeface="华文宋体" panose="02010600040101010101" pitchFamily="2" charset="-122"/>
                          <a:ea typeface="华文宋体" panose="02010600040101010101" pitchFamily="2" charset="-122"/>
                        </a:rPr>
                        <a:t>男</a:t>
                      </a:r>
                    </a:p>
                  </a:txBody>
                  <a:tcPr marL="68580" marR="68580" marT="34290" marB="34290"/>
                </a:tc>
                <a:tc>
                  <a:txBody>
                    <a:bodyPr/>
                    <a:lstStyle/>
                    <a:p>
                      <a:r>
                        <a:rPr lang="en-US" altLang="zh-CN" sz="1200" baseline="0" dirty="0">
                          <a:solidFill>
                            <a:schemeClr val="tx1"/>
                          </a:solidFill>
                          <a:latin typeface="华文宋体" panose="02010600040101010101" pitchFamily="2" charset="-122"/>
                          <a:ea typeface="华文宋体" panose="02010600040101010101" pitchFamily="2" charset="-122"/>
                        </a:rPr>
                        <a:t>18277777777</a:t>
                      </a:r>
                      <a:endParaRPr lang="zh-CN" altLang="en-US" sz="1200" baseline="0" dirty="0">
                        <a:solidFill>
                          <a:schemeClr val="tx1"/>
                        </a:solidFill>
                        <a:latin typeface="华文宋体" panose="02010600040101010101" pitchFamily="2" charset="-122"/>
                        <a:ea typeface="华文宋体" panose="02010600040101010101" pitchFamily="2" charset="-122"/>
                      </a:endParaRPr>
                    </a:p>
                  </a:txBody>
                  <a:tcPr marL="68580" marR="68580" marT="34290" marB="34290"/>
                </a:tc>
                <a:tc>
                  <a:txBody>
                    <a:bodyPr/>
                    <a:lstStyle/>
                    <a:p>
                      <a:r>
                        <a:rPr lang="en-US" altLang="zh-CN" sz="1200" baseline="0" dirty="0">
                          <a:solidFill>
                            <a:schemeClr val="tx1"/>
                          </a:solidFill>
                          <a:latin typeface="华文宋体" panose="02010600040101010101" pitchFamily="2" charset="-122"/>
                          <a:ea typeface="华文宋体" panose="02010600040101010101" pitchFamily="2" charset="-122"/>
                        </a:rPr>
                        <a:t>1997.01</a:t>
                      </a:r>
                      <a:endParaRPr lang="zh-CN" altLang="en-US" sz="1200" baseline="0" dirty="0">
                        <a:solidFill>
                          <a:schemeClr val="tx1"/>
                        </a:solidFill>
                        <a:latin typeface="华文宋体" panose="02010600040101010101" pitchFamily="2" charset="-122"/>
                        <a:ea typeface="华文宋体" panose="02010600040101010101" pitchFamily="2" charset="-122"/>
                      </a:endParaRPr>
                    </a:p>
                  </a:txBody>
                  <a:tcPr marL="68580" marR="68580" marT="34290" marB="34290"/>
                </a:tc>
                <a:extLst>
                  <a:ext uri="{0D108BD9-81ED-4DB2-BD59-A6C34878D82A}">
                    <a16:rowId xmlns:a16="http://schemas.microsoft.com/office/drawing/2014/main" val="835216092"/>
                  </a:ext>
                </a:extLst>
              </a:tr>
              <a:tr h="278130">
                <a:tc>
                  <a:txBody>
                    <a:bodyPr/>
                    <a:lstStyle/>
                    <a:p>
                      <a:r>
                        <a:rPr lang="zh-CN" altLang="en-US" sz="1200" baseline="0" dirty="0">
                          <a:solidFill>
                            <a:schemeClr val="tx1"/>
                          </a:solidFill>
                          <a:latin typeface="华文宋体" panose="02010600040101010101" pitchFamily="2" charset="-122"/>
                          <a:ea typeface="华文宋体" panose="02010600040101010101" pitchFamily="2" charset="-122"/>
                        </a:rPr>
                        <a:t>王晓明</a:t>
                      </a:r>
                    </a:p>
                  </a:txBody>
                  <a:tcPr marL="68580" marR="68580" marT="34290" marB="34290"/>
                </a:tc>
                <a:tc>
                  <a:txBody>
                    <a:bodyPr/>
                    <a:lstStyle/>
                    <a:p>
                      <a:r>
                        <a:rPr lang="zh-CN" altLang="en-US" sz="1200" baseline="0" dirty="0">
                          <a:solidFill>
                            <a:schemeClr val="tx1"/>
                          </a:solidFill>
                          <a:latin typeface="华文宋体" panose="02010600040101010101" pitchFamily="2" charset="-122"/>
                          <a:ea typeface="华文宋体" panose="02010600040101010101" pitchFamily="2" charset="-122"/>
                        </a:rPr>
                        <a:t>男</a:t>
                      </a:r>
                    </a:p>
                  </a:txBody>
                  <a:tcPr marL="68580" marR="68580" marT="34290" marB="34290"/>
                </a:tc>
                <a:tc>
                  <a:txBody>
                    <a:bodyPr/>
                    <a:lstStyle/>
                    <a:p>
                      <a:r>
                        <a:rPr lang="en-US" altLang="zh-CN" sz="1200" baseline="0" dirty="0">
                          <a:solidFill>
                            <a:schemeClr val="tx1"/>
                          </a:solidFill>
                          <a:latin typeface="华文宋体" panose="02010600040101010101" pitchFamily="2" charset="-122"/>
                          <a:ea typeface="华文宋体" panose="02010600040101010101" pitchFamily="2" charset="-122"/>
                        </a:rPr>
                        <a:t>18277777777</a:t>
                      </a:r>
                      <a:endParaRPr lang="zh-CN" altLang="en-US" sz="1200" baseline="0" dirty="0">
                        <a:solidFill>
                          <a:schemeClr val="tx1"/>
                        </a:solidFill>
                        <a:latin typeface="华文宋体" panose="02010600040101010101" pitchFamily="2" charset="-122"/>
                        <a:ea typeface="华文宋体" panose="02010600040101010101" pitchFamily="2" charset="-122"/>
                      </a:endParaRPr>
                    </a:p>
                  </a:txBody>
                  <a:tcPr marL="68580" marR="68580" marT="34290" marB="34290"/>
                </a:tc>
                <a:tc>
                  <a:txBody>
                    <a:bodyPr/>
                    <a:lstStyle/>
                    <a:p>
                      <a:r>
                        <a:rPr lang="en-US" altLang="zh-CN" sz="1200" baseline="0" dirty="0">
                          <a:solidFill>
                            <a:schemeClr val="tx1"/>
                          </a:solidFill>
                          <a:latin typeface="华文宋体" panose="02010600040101010101" pitchFamily="2" charset="-122"/>
                          <a:ea typeface="华文宋体" panose="02010600040101010101" pitchFamily="2" charset="-122"/>
                        </a:rPr>
                        <a:t>1997.01</a:t>
                      </a:r>
                      <a:endParaRPr lang="zh-CN" altLang="en-US" sz="1200" baseline="0" dirty="0">
                        <a:solidFill>
                          <a:schemeClr val="tx1"/>
                        </a:solidFill>
                        <a:latin typeface="华文宋体" panose="02010600040101010101" pitchFamily="2" charset="-122"/>
                        <a:ea typeface="华文宋体" panose="02010600040101010101" pitchFamily="2" charset="-122"/>
                      </a:endParaRPr>
                    </a:p>
                  </a:txBody>
                  <a:tcPr marL="68580" marR="68580" marT="34290" marB="34290"/>
                </a:tc>
                <a:extLst>
                  <a:ext uri="{0D108BD9-81ED-4DB2-BD59-A6C34878D82A}">
                    <a16:rowId xmlns:a16="http://schemas.microsoft.com/office/drawing/2014/main" val="2298176066"/>
                  </a:ext>
                </a:extLst>
              </a:tr>
            </a:tbl>
          </a:graphicData>
        </a:graphic>
      </p:graphicFrame>
      <p:sp>
        <p:nvSpPr>
          <p:cNvPr id="11" name="标题 1">
            <a:extLst>
              <a:ext uri="{FF2B5EF4-FFF2-40B4-BE49-F238E27FC236}">
                <a16:creationId xmlns:a16="http://schemas.microsoft.com/office/drawing/2014/main" id="{7F5DBB9A-088D-8449-B9D7-99652F658E26}"/>
              </a:ext>
            </a:extLst>
          </p:cNvPr>
          <p:cNvSpPr>
            <a:spLocks noGrp="1"/>
          </p:cNvSpPr>
          <p:nvPr>
            <p:ph type="title"/>
          </p:nvPr>
        </p:nvSpPr>
        <p:spPr>
          <a:xfrm>
            <a:off x="404664" y="195486"/>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数据质量</a:t>
            </a:r>
          </a:p>
        </p:txBody>
      </p:sp>
    </p:spTree>
    <p:extLst>
      <p:ext uri="{BB962C8B-B14F-4D97-AF65-F5344CB8AC3E}">
        <p14:creationId xmlns:p14="http://schemas.microsoft.com/office/powerpoint/2010/main" val="2206561412"/>
      </p:ext>
    </p:extLst>
  </p:cSld>
  <p:clrMapOvr>
    <a:masterClrMapping/>
  </p:clrMapOvr>
  <p:transition>
    <p:strips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86993" y="1200151"/>
            <a:ext cx="2656257" cy="3371849"/>
            <a:chOff x="660981" y="2281535"/>
            <a:chExt cx="3453819" cy="4495799"/>
          </a:xfrm>
        </p:grpSpPr>
        <p:sp>
          <p:nvSpPr>
            <p:cNvPr id="21" name="Content Placeholder 2"/>
            <p:cNvSpPr txBox="1">
              <a:spLocks/>
            </p:cNvSpPr>
            <p:nvPr/>
          </p:nvSpPr>
          <p:spPr>
            <a:xfrm>
              <a:off x="670029" y="2819399"/>
              <a:ext cx="3444771" cy="3957935"/>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ct val="0"/>
                </a:spcBef>
                <a:buNone/>
              </a:pPr>
              <a:r>
                <a:rPr lang="zh-CN" altLang="en-US" sz="1650" b="1" dirty="0">
                  <a:latin typeface="黑体" panose="02010609060101010101" pitchFamily="49" charset="-122"/>
                  <a:ea typeface="黑体" panose="02010609060101010101" pitchFamily="49" charset="-122"/>
                </a:rPr>
                <a:t>制度手段</a:t>
              </a:r>
              <a:endParaRPr lang="en-US" altLang="zh-CN" sz="1650" b="1" dirty="0">
                <a:latin typeface="黑体" panose="02010609060101010101" pitchFamily="49" charset="-122"/>
                <a:ea typeface="黑体" panose="02010609060101010101" pitchFamily="49" charset="-122"/>
              </a:endParaRPr>
            </a:p>
            <a:p>
              <a:pPr marL="0" indent="0">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制定数据质量度量标准、数据质量管理监管体系和数据质量管理制度等。</a:t>
              </a: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25000"/>
                </a:lnSpc>
                <a:spcBef>
                  <a:spcPts val="450"/>
                </a:spcBef>
                <a:buNone/>
              </a:pPr>
              <a:r>
                <a:rPr lang="zh-CN" altLang="en-US" sz="1650" b="1" dirty="0">
                  <a:latin typeface="黑体" panose="02010609060101010101" pitchFamily="49" charset="-122"/>
                  <a:ea typeface="黑体" panose="02010609060101010101" pitchFamily="49" charset="-122"/>
                </a:rPr>
                <a:t>技术手段</a:t>
              </a:r>
              <a:endParaRPr lang="en-US" altLang="zh-CN" sz="1650" b="1" dirty="0">
                <a:latin typeface="黑体" panose="02010609060101010101" pitchFamily="49" charset="-122"/>
                <a:ea typeface="黑体" panose="02010609060101010101" pitchFamily="49" charset="-122"/>
              </a:endParaRPr>
            </a:p>
            <a:p>
              <a:pPr marL="0" indent="0" algn="just">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缺失值填充、实体识别、真值发现等。</a:t>
              </a: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25000"/>
                </a:lnSpc>
                <a:spcBef>
                  <a:spcPts val="450"/>
                </a:spcBef>
                <a:buNone/>
              </a:pP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10000"/>
                </a:lnSpc>
                <a:spcBef>
                  <a:spcPts val="450"/>
                </a:spcBef>
                <a:buNone/>
              </a:pPr>
              <a:endParaRPr lang="en-US" altLang="zh-CN" sz="1350" dirty="0">
                <a:solidFill>
                  <a:srgbClr val="0070C0"/>
                </a:solidFill>
                <a:latin typeface="等线" panose="02010600030101010101" pitchFamily="2" charset="-122"/>
                <a:ea typeface="等线" panose="02010600030101010101" pitchFamily="2" charset="-122"/>
              </a:endParaRPr>
            </a:p>
          </p:txBody>
        </p:sp>
        <p:sp>
          <p:nvSpPr>
            <p:cNvPr id="26" name="文本框 25"/>
            <p:cNvSpPr txBox="1"/>
            <p:nvPr/>
          </p:nvSpPr>
          <p:spPr>
            <a:xfrm>
              <a:off x="660981" y="2281535"/>
              <a:ext cx="3453819" cy="492443"/>
            </a:xfrm>
            <a:prstGeom prst="rect">
              <a:avLst/>
            </a:prstGeom>
            <a:noFill/>
          </p:spPr>
          <p:txBody>
            <a:bodyPr wrap="square" rtlCol="0">
              <a:spAutoFit/>
            </a:bodyPr>
            <a:lstStyle/>
            <a:p>
              <a:r>
                <a:rPr lang="zh-CN" altLang="en-US" sz="1800" dirty="0">
                  <a:solidFill>
                    <a:srgbClr val="0060FF"/>
                  </a:solidFill>
                  <a:latin typeface="微软雅黑" panose="020B0503020204020204" pitchFamily="34" charset="-122"/>
                  <a:ea typeface="微软雅黑" panose="020B0503020204020204" pitchFamily="34" charset="-122"/>
                </a:rPr>
                <a:t>数据质量管理的方法</a:t>
              </a:r>
            </a:p>
          </p:txBody>
        </p:sp>
        <p:cxnSp>
          <p:nvCxnSpPr>
            <p:cNvPr id="27" name="直接连接符 26"/>
            <p:cNvCxnSpPr/>
            <p:nvPr/>
          </p:nvCxnSpPr>
          <p:spPr>
            <a:xfrm>
              <a:off x="762000" y="2819400"/>
              <a:ext cx="3204000"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4286250" y="2000250"/>
            <a:ext cx="1360800" cy="1407150"/>
            <a:chOff x="5943600" y="2819400"/>
            <a:chExt cx="1814400" cy="1876200"/>
          </a:xfrm>
        </p:grpSpPr>
        <p:cxnSp>
          <p:nvCxnSpPr>
            <p:cNvPr id="4" name="直接连接符 3"/>
            <p:cNvCxnSpPr/>
            <p:nvPr/>
          </p:nvCxnSpPr>
          <p:spPr>
            <a:xfrm>
              <a:off x="7148400" y="2895600"/>
              <a:ext cx="0" cy="1800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任意多边形 21"/>
            <p:cNvSpPr/>
            <p:nvPr/>
          </p:nvSpPr>
          <p:spPr bwMode="auto">
            <a:xfrm>
              <a:off x="6858000" y="2819400"/>
              <a:ext cx="900000" cy="1800000"/>
            </a:xfrm>
            <a:custGeom>
              <a:avLst/>
              <a:gdLst>
                <a:gd name="connsiteX0" fmla="*/ 0 w 900000"/>
                <a:gd name="connsiteY0" fmla="*/ 0 h 1800000"/>
                <a:gd name="connsiteX1" fmla="*/ 900000 w 900000"/>
                <a:gd name="connsiteY1" fmla="*/ 900000 h 1800000"/>
                <a:gd name="connsiteX2" fmla="*/ 0 w 900000"/>
                <a:gd name="connsiteY2" fmla="*/ 1800000 h 1800000"/>
                <a:gd name="connsiteX3" fmla="*/ 0 w 900000"/>
                <a:gd name="connsiteY3" fmla="*/ 0 h 1800000"/>
              </a:gdLst>
              <a:ahLst/>
              <a:cxnLst>
                <a:cxn ang="0">
                  <a:pos x="connsiteX0" y="connsiteY0"/>
                </a:cxn>
                <a:cxn ang="0">
                  <a:pos x="connsiteX1" y="connsiteY1"/>
                </a:cxn>
                <a:cxn ang="0">
                  <a:pos x="connsiteX2" y="connsiteY2"/>
                </a:cxn>
                <a:cxn ang="0">
                  <a:pos x="connsiteX3" y="connsiteY3"/>
                </a:cxn>
              </a:cxnLst>
              <a:rect l="l" t="t" r="r" b="b"/>
              <a:pathLst>
                <a:path w="900000" h="1800000">
                  <a:moveTo>
                    <a:pt x="0" y="0"/>
                  </a:moveTo>
                  <a:cubicBezTo>
                    <a:pt x="497056" y="0"/>
                    <a:pt x="900000" y="402944"/>
                    <a:pt x="900000" y="900000"/>
                  </a:cubicBezTo>
                  <a:cubicBezTo>
                    <a:pt x="900000" y="1397056"/>
                    <a:pt x="497056" y="1800000"/>
                    <a:pt x="0" y="1800000"/>
                  </a:cubicBezTo>
                  <a:lnTo>
                    <a:pt x="0" y="0"/>
                  </a:lnTo>
                  <a:close/>
                </a:path>
              </a:pathLst>
            </a:custGeom>
            <a:solidFill>
              <a:srgbClr val="00B0F0"/>
            </a:solidFill>
            <a:ln w="12700">
              <a:noFill/>
              <a:round/>
              <a:headEnd/>
              <a:tailEnd type="triangle" w="med" len="med"/>
            </a:ln>
          </p:spPr>
          <p:txBody>
            <a:bodyPr rtlCol="0" anchor="ctr"/>
            <a:lstStyle/>
            <a:p>
              <a:pPr algn="ctr"/>
              <a:r>
                <a:rPr lang="zh-CN" altLang="en-US" sz="1800" dirty="0">
                  <a:solidFill>
                    <a:schemeClr val="bg1"/>
                  </a:solidFill>
                  <a:latin typeface="微软雅黑" panose="020B0503020204020204" pitchFamily="34" charset="-122"/>
                  <a:ea typeface="微软雅黑" panose="020B0503020204020204" pitchFamily="34" charset="-122"/>
                </a:rPr>
                <a:t>技术</a:t>
              </a:r>
              <a:endParaRPr lang="en-US" altLang="zh-CN" sz="1800" dirty="0">
                <a:solidFill>
                  <a:schemeClr val="bg1"/>
                </a:solidFill>
                <a:latin typeface="微软雅黑" panose="020B0503020204020204" pitchFamily="34" charset="-122"/>
                <a:ea typeface="微软雅黑" panose="020B0503020204020204" pitchFamily="34" charset="-122"/>
              </a:endParaRPr>
            </a:p>
            <a:p>
              <a:pPr algn="ctr"/>
              <a:r>
                <a:rPr lang="zh-CN" altLang="en-US" sz="1800" dirty="0">
                  <a:solidFill>
                    <a:schemeClr val="bg1"/>
                  </a:solidFill>
                  <a:latin typeface="微软雅黑" panose="020B0503020204020204" pitchFamily="34" charset="-122"/>
                  <a:ea typeface="微软雅黑" panose="020B0503020204020204" pitchFamily="34" charset="-122"/>
                </a:rPr>
                <a:t>手段</a:t>
              </a:r>
            </a:p>
          </p:txBody>
        </p:sp>
        <p:sp>
          <p:nvSpPr>
            <p:cNvPr id="18" name="任意多边形 17"/>
            <p:cNvSpPr/>
            <p:nvPr/>
          </p:nvSpPr>
          <p:spPr bwMode="auto">
            <a:xfrm>
              <a:off x="5943600" y="2819400"/>
              <a:ext cx="900000" cy="1800000"/>
            </a:xfrm>
            <a:custGeom>
              <a:avLst/>
              <a:gdLst>
                <a:gd name="connsiteX0" fmla="*/ 900000 w 900000"/>
                <a:gd name="connsiteY0" fmla="*/ 0 h 1800000"/>
                <a:gd name="connsiteX1" fmla="*/ 900000 w 900000"/>
                <a:gd name="connsiteY1" fmla="*/ 1800000 h 1800000"/>
                <a:gd name="connsiteX2" fmla="*/ 0 w 900000"/>
                <a:gd name="connsiteY2" fmla="*/ 900000 h 1800000"/>
                <a:gd name="connsiteX3" fmla="*/ 900000 w 900000"/>
                <a:gd name="connsiteY3" fmla="*/ 0 h 1800000"/>
              </a:gdLst>
              <a:ahLst/>
              <a:cxnLst>
                <a:cxn ang="0">
                  <a:pos x="connsiteX0" y="connsiteY0"/>
                </a:cxn>
                <a:cxn ang="0">
                  <a:pos x="connsiteX1" y="connsiteY1"/>
                </a:cxn>
                <a:cxn ang="0">
                  <a:pos x="connsiteX2" y="connsiteY2"/>
                </a:cxn>
                <a:cxn ang="0">
                  <a:pos x="connsiteX3" y="connsiteY3"/>
                </a:cxn>
              </a:cxnLst>
              <a:rect l="l" t="t" r="r" b="b"/>
              <a:pathLst>
                <a:path w="900000" h="1800000">
                  <a:moveTo>
                    <a:pt x="900000" y="0"/>
                  </a:moveTo>
                  <a:lnTo>
                    <a:pt x="900000" y="1800000"/>
                  </a:lnTo>
                  <a:cubicBezTo>
                    <a:pt x="402944" y="1800000"/>
                    <a:pt x="0" y="1397056"/>
                    <a:pt x="0" y="900000"/>
                  </a:cubicBezTo>
                  <a:cubicBezTo>
                    <a:pt x="0" y="402944"/>
                    <a:pt x="402944" y="0"/>
                    <a:pt x="900000" y="0"/>
                  </a:cubicBezTo>
                  <a:close/>
                </a:path>
              </a:pathLst>
            </a:custGeom>
            <a:solidFill>
              <a:srgbClr val="92D050"/>
            </a:solidFill>
            <a:ln w="12700">
              <a:noFill/>
              <a:round/>
              <a:headEnd/>
              <a:tailEnd type="triangle" w="med" len="med"/>
            </a:ln>
          </p:spPr>
          <p:txBody>
            <a:bodyPr rtlCol="0" anchor="ctr"/>
            <a:lstStyle/>
            <a:p>
              <a:pPr algn="ctr"/>
              <a:r>
                <a:rPr lang="zh-CN" altLang="en-US" sz="1800" dirty="0">
                  <a:latin typeface="微软雅黑" panose="020B0503020204020204" pitchFamily="34" charset="-122"/>
                  <a:ea typeface="微软雅黑" panose="020B0503020204020204" pitchFamily="34" charset="-122"/>
                </a:rPr>
                <a:t>制度</a:t>
              </a:r>
              <a:endParaRPr lang="en-US" altLang="zh-CN" sz="1800" dirty="0">
                <a:latin typeface="微软雅黑" panose="020B0503020204020204" pitchFamily="34" charset="-122"/>
                <a:ea typeface="微软雅黑" panose="020B0503020204020204" pitchFamily="34" charset="-122"/>
              </a:endParaRPr>
            </a:p>
            <a:p>
              <a:pPr algn="ctr"/>
              <a:r>
                <a:rPr lang="zh-CN" altLang="en-US" sz="1800" dirty="0">
                  <a:latin typeface="微软雅黑" panose="020B0503020204020204" pitchFamily="34" charset="-122"/>
                  <a:ea typeface="微软雅黑" panose="020B0503020204020204" pitchFamily="34" charset="-122"/>
                </a:rPr>
                <a:t>手段</a:t>
              </a:r>
            </a:p>
          </p:txBody>
        </p:sp>
      </p:grpSp>
      <p:sp>
        <p:nvSpPr>
          <p:cNvPr id="16" name="标题 1">
            <a:extLst>
              <a:ext uri="{FF2B5EF4-FFF2-40B4-BE49-F238E27FC236}">
                <a16:creationId xmlns:a16="http://schemas.microsoft.com/office/drawing/2014/main" id="{266EEAF3-553F-FC4F-8E19-4862A6FDBFF5}"/>
              </a:ext>
            </a:extLst>
          </p:cNvPr>
          <p:cNvSpPr>
            <a:spLocks noGrp="1"/>
          </p:cNvSpPr>
          <p:nvPr>
            <p:ph type="title"/>
          </p:nvPr>
        </p:nvSpPr>
        <p:spPr>
          <a:xfrm>
            <a:off x="404664" y="195486"/>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数据质量</a:t>
            </a:r>
          </a:p>
        </p:txBody>
      </p:sp>
    </p:spTree>
    <p:extLst>
      <p:ext uri="{BB962C8B-B14F-4D97-AF65-F5344CB8AC3E}">
        <p14:creationId xmlns:p14="http://schemas.microsoft.com/office/powerpoint/2010/main" val="3806282121"/>
      </p:ext>
    </p:extLst>
  </p:cSld>
  <p:clrMapOvr>
    <a:masterClrMapping/>
  </p:clrMapOvr>
  <p:transition>
    <p:strips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04664" y="195486"/>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缺失值</a:t>
            </a:r>
          </a:p>
        </p:txBody>
      </p:sp>
      <p:sp>
        <p:nvSpPr>
          <p:cNvPr id="24" name="文本框 47"/>
          <p:cNvSpPr txBox="1"/>
          <p:nvPr/>
        </p:nvSpPr>
        <p:spPr>
          <a:xfrm>
            <a:off x="297007" y="913195"/>
            <a:ext cx="1766594" cy="319241"/>
          </a:xfrm>
          <a:prstGeom prst="rect">
            <a:avLst/>
          </a:prstGeom>
          <a:noFill/>
        </p:spPr>
        <p:txBody>
          <a:bodyPr wrap="square" lIns="72314" tIns="36157" rIns="72314" bIns="36157" rtlCol="0">
            <a:spAutoFit/>
          </a:bodyPr>
          <a:lstStyle/>
          <a:p>
            <a:pPr algn="ctr"/>
            <a:r>
              <a:rPr kumimoji="1" lang="zh-CN" altLang="en-US" sz="1600" b="1" dirty="0">
                <a:solidFill>
                  <a:schemeClr val="bg1"/>
                </a:solidFill>
                <a:latin typeface="微软雅黑" panose="020B0503020204020204" pitchFamily="34" charset="-122"/>
                <a:ea typeface="微软雅黑" panose="020B0503020204020204" pitchFamily="34" charset="-122"/>
                <a:cs typeface="Segoe UI Light" panose="020B0502040204020203"/>
              </a:rPr>
              <a:t>数据缺失原因</a:t>
            </a:r>
          </a:p>
        </p:txBody>
      </p:sp>
      <p:sp>
        <p:nvSpPr>
          <p:cNvPr id="25" name="文本框 48"/>
          <p:cNvSpPr txBox="1"/>
          <p:nvPr/>
        </p:nvSpPr>
        <p:spPr>
          <a:xfrm>
            <a:off x="465388" y="1072815"/>
            <a:ext cx="5699916" cy="1510721"/>
          </a:xfrm>
          <a:prstGeom prst="rect">
            <a:avLst/>
          </a:prstGeom>
          <a:noFill/>
        </p:spPr>
        <p:txBody>
          <a:bodyPr wrap="square" lIns="72314" tIns="36157" rIns="72314" bIns="36157" rtlCol="0">
            <a:spAutoFit/>
          </a:bodyPr>
          <a:lstStyle/>
          <a:p>
            <a:pPr marL="214313" indent="-214313">
              <a:lnSpc>
                <a:spcPct val="110000"/>
              </a:lnSpc>
              <a:buFont typeface="Wingdings" panose="05000000000000000000" charset="0"/>
              <a:buChar char="l"/>
            </a:pPr>
            <a:r>
              <a:rPr lang="zh-CN" altLang="en-US" sz="1400" dirty="0">
                <a:latin typeface="微软雅黑" panose="020B0503020204020204" pitchFamily="34" charset="-122"/>
                <a:ea typeface="微软雅黑" panose="020B0503020204020204" pitchFamily="34" charset="-122"/>
                <a:sym typeface="+mn-ea"/>
              </a:rPr>
              <a:t>有些信息暂时无法获取；</a:t>
            </a:r>
          </a:p>
          <a:p>
            <a:pPr marL="214313" indent="-214313">
              <a:lnSpc>
                <a:spcPct val="110000"/>
              </a:lnSpc>
              <a:buFont typeface="Wingdings" panose="05000000000000000000" charset="0"/>
              <a:buChar char="l"/>
            </a:pPr>
            <a:r>
              <a:rPr lang="zh-CN" altLang="en-US" sz="1400" dirty="0">
                <a:latin typeface="微软雅黑" panose="020B0503020204020204" pitchFamily="34" charset="-122"/>
                <a:ea typeface="微软雅黑" panose="020B0503020204020204" pitchFamily="34" charset="-122"/>
                <a:sym typeface="+mn-ea"/>
              </a:rPr>
              <a:t>获取信息的代价太大；</a:t>
            </a:r>
            <a:endParaRPr lang="zh-CN" altLang="en-US" sz="1400" dirty="0">
              <a:latin typeface="微软雅黑" panose="020B0503020204020204" pitchFamily="34" charset="-122"/>
              <a:ea typeface="微软雅黑" panose="020B0503020204020204" pitchFamily="34" charset="-122"/>
            </a:endParaRPr>
          </a:p>
          <a:p>
            <a:pPr marL="214313" indent="-214313">
              <a:lnSpc>
                <a:spcPct val="110000"/>
              </a:lnSpc>
              <a:buFont typeface="Wingdings" panose="05000000000000000000" charset="0"/>
              <a:buChar char="l"/>
            </a:pPr>
            <a:r>
              <a:rPr lang="zh-CN" altLang="en-US" sz="1400" dirty="0">
                <a:latin typeface="微软雅黑" panose="020B0503020204020204" pitchFamily="34" charset="-122"/>
                <a:ea typeface="微软雅黑" panose="020B0503020204020204" pitchFamily="34" charset="-122"/>
                <a:sym typeface="+mn-ea"/>
              </a:rPr>
              <a:t>信息被遗漏；</a:t>
            </a:r>
            <a:endParaRPr lang="zh-CN" altLang="en-US" sz="1400" dirty="0">
              <a:latin typeface="微软雅黑" panose="020B0503020204020204" pitchFamily="34" charset="-122"/>
              <a:ea typeface="微软雅黑" panose="020B0503020204020204" pitchFamily="34" charset="-122"/>
            </a:endParaRPr>
          </a:p>
          <a:p>
            <a:pPr marL="214313" indent="-214313">
              <a:lnSpc>
                <a:spcPct val="110000"/>
              </a:lnSpc>
              <a:buFont typeface="Wingdings" panose="05000000000000000000" charset="0"/>
              <a:buChar char="l"/>
            </a:pPr>
            <a:r>
              <a:rPr lang="zh-CN" altLang="en-US" sz="1400" dirty="0">
                <a:latin typeface="微软雅黑" panose="020B0503020204020204" pitchFamily="34" charset="-122"/>
                <a:ea typeface="微软雅黑" panose="020B0503020204020204" pitchFamily="34" charset="-122"/>
                <a:sym typeface="+mn-ea"/>
              </a:rPr>
              <a:t>系统实时性能要求较高；</a:t>
            </a:r>
            <a:endParaRPr lang="zh-CN" altLang="en-US" sz="1400" dirty="0">
              <a:latin typeface="微软雅黑" panose="020B0503020204020204" pitchFamily="34" charset="-122"/>
              <a:ea typeface="微软雅黑" panose="020B0503020204020204" pitchFamily="34" charset="-122"/>
            </a:endParaRPr>
          </a:p>
          <a:p>
            <a:pPr marL="214313" indent="-214313">
              <a:lnSpc>
                <a:spcPct val="110000"/>
              </a:lnSpc>
              <a:buFont typeface="Wingdings" panose="05000000000000000000" charset="0"/>
              <a:buChar char="l"/>
            </a:pPr>
            <a:r>
              <a:rPr lang="zh-CN" altLang="en-US" sz="1400" dirty="0">
                <a:latin typeface="微软雅黑" panose="020B0503020204020204" pitchFamily="34" charset="-122"/>
                <a:ea typeface="微软雅黑" panose="020B0503020204020204" pitchFamily="34" charset="-122"/>
                <a:sym typeface="+mn-ea"/>
              </a:rPr>
              <a:t>有些对象的某个或某些属性不可用。</a:t>
            </a:r>
            <a:endParaRPr lang="zh-CN" altLang="en-US" sz="1400" dirty="0">
              <a:solidFill>
                <a:srgbClr val="595E64"/>
              </a:solidFill>
              <a:latin typeface="微软雅黑" panose="020B0503020204020204" pitchFamily="34" charset="-122"/>
              <a:ea typeface="微软雅黑" panose="020B0503020204020204" pitchFamily="34" charset="-122"/>
            </a:endParaRPr>
          </a:p>
          <a:p>
            <a:pPr algn="just" defTabSz="542449">
              <a:lnSpc>
                <a:spcPct val="130000"/>
              </a:lnSpc>
            </a:pPr>
            <a:endParaRPr lang="zh-CN" altLang="en-US" sz="1400" dirty="0">
              <a:solidFill>
                <a:srgbClr val="595E64"/>
              </a:solidFill>
              <a:latin typeface="微软雅黑" panose="020B0503020204020204" pitchFamily="34" charset="-122"/>
              <a:ea typeface="微软雅黑" panose="020B0503020204020204" pitchFamily="34" charset="-122"/>
            </a:endParaRPr>
          </a:p>
        </p:txBody>
      </p:sp>
      <p:sp>
        <p:nvSpPr>
          <p:cNvPr id="27" name="文本框 50"/>
          <p:cNvSpPr txBox="1"/>
          <p:nvPr/>
        </p:nvSpPr>
        <p:spPr>
          <a:xfrm>
            <a:off x="465388" y="3000968"/>
            <a:ext cx="5555900" cy="1273734"/>
          </a:xfrm>
          <a:prstGeom prst="rect">
            <a:avLst/>
          </a:prstGeom>
          <a:noFill/>
        </p:spPr>
        <p:txBody>
          <a:bodyPr wrap="square" lIns="72314" tIns="36157" rIns="72314" bIns="36157" rtlCol="0">
            <a:spAutoFit/>
          </a:bodyPr>
          <a:lstStyle/>
          <a:p>
            <a:pPr marL="214313" indent="-214313">
              <a:lnSpc>
                <a:spcPct val="110000"/>
              </a:lnSpc>
              <a:buFont typeface="Wingdings" panose="05000000000000000000" charset="0"/>
              <a:buChar char="l"/>
            </a:pPr>
            <a:r>
              <a:rPr lang="zh-CN" altLang="en-US" sz="1400" dirty="0">
                <a:latin typeface="微软雅黑" panose="020B0503020204020204" pitchFamily="34" charset="-122"/>
                <a:ea typeface="微软雅黑" panose="020B0503020204020204" pitchFamily="34" charset="-122"/>
                <a:sym typeface="+mn-ea"/>
              </a:rPr>
              <a:t>数据分析建模将丢失大量有用信息；</a:t>
            </a:r>
          </a:p>
          <a:p>
            <a:pPr marL="214313" indent="-214313">
              <a:lnSpc>
                <a:spcPct val="110000"/>
              </a:lnSpc>
              <a:buFont typeface="Wingdings" panose="05000000000000000000" charset="0"/>
              <a:buChar char="l"/>
            </a:pPr>
            <a:r>
              <a:rPr lang="zh-CN" altLang="en-US" sz="1400" dirty="0">
                <a:latin typeface="微软雅黑" panose="020B0503020204020204" pitchFamily="34" charset="-122"/>
                <a:ea typeface="微软雅黑" panose="020B0503020204020204" pitchFamily="34" charset="-122"/>
                <a:sym typeface="+mn-ea"/>
              </a:rPr>
              <a:t>数据分析模型所表现出的不确定性更加显著，模型中蕴含的规律更难把握；</a:t>
            </a:r>
          </a:p>
          <a:p>
            <a:pPr marL="214313" indent="-214313">
              <a:lnSpc>
                <a:spcPct val="110000"/>
              </a:lnSpc>
              <a:buFont typeface="Wingdings" panose="05000000000000000000" charset="0"/>
              <a:buChar char="l"/>
            </a:pPr>
            <a:r>
              <a:rPr lang="zh-CN" altLang="en-US" sz="1400" dirty="0">
                <a:latin typeface="微软雅黑" panose="020B0503020204020204" pitchFamily="34" charset="-122"/>
                <a:ea typeface="微软雅黑" panose="020B0503020204020204" pitchFamily="34" charset="-122"/>
                <a:sym typeface="+mn-ea"/>
              </a:rPr>
              <a:t>包含空值的数据会使建模过程陷入混乱，导致不可靠输出。</a:t>
            </a:r>
          </a:p>
          <a:p>
            <a:pPr algn="just" defTabSz="542449">
              <a:lnSpc>
                <a:spcPct val="130000"/>
              </a:lnSpc>
            </a:pPr>
            <a:endParaRPr lang="zh-CN" altLang="en-US" sz="1400" dirty="0">
              <a:solidFill>
                <a:srgbClr val="595E64"/>
              </a:solidFill>
              <a:latin typeface="微软雅黑" panose="020B0503020204020204" pitchFamily="34" charset="-122"/>
              <a:ea typeface="微软雅黑" panose="020B0503020204020204" pitchFamily="34" charset="-122"/>
            </a:endParaRPr>
          </a:p>
        </p:txBody>
      </p:sp>
      <p:sp>
        <p:nvSpPr>
          <p:cNvPr id="35" name="文本框 47"/>
          <p:cNvSpPr txBox="1"/>
          <p:nvPr/>
        </p:nvSpPr>
        <p:spPr>
          <a:xfrm>
            <a:off x="2389650" y="913195"/>
            <a:ext cx="1766594" cy="319241"/>
          </a:xfrm>
          <a:prstGeom prst="rect">
            <a:avLst/>
          </a:prstGeom>
          <a:noFill/>
        </p:spPr>
        <p:txBody>
          <a:bodyPr wrap="square" lIns="72314" tIns="36157" rIns="72314" bIns="36157" rtlCol="0">
            <a:spAutoFit/>
          </a:bodyPr>
          <a:lstStyle/>
          <a:p>
            <a:pPr algn="ctr"/>
            <a:r>
              <a:rPr kumimoji="1" lang="zh-CN" altLang="en-US" sz="1600" b="1" dirty="0">
                <a:solidFill>
                  <a:schemeClr val="bg1"/>
                </a:solidFill>
                <a:latin typeface="微软雅黑" panose="020B0503020204020204" pitchFamily="34" charset="-122"/>
                <a:ea typeface="微软雅黑" panose="020B0503020204020204" pitchFamily="34" charset="-122"/>
                <a:cs typeface="Segoe UI Light" panose="020B0502040204020203"/>
                <a:sym typeface="+mn-ea"/>
              </a:rPr>
              <a:t>缺失值影响</a:t>
            </a:r>
          </a:p>
        </p:txBody>
      </p:sp>
      <p:sp>
        <p:nvSpPr>
          <p:cNvPr id="11" name="文本框 10">
            <a:extLst>
              <a:ext uri="{FF2B5EF4-FFF2-40B4-BE49-F238E27FC236}">
                <a16:creationId xmlns:a16="http://schemas.microsoft.com/office/drawing/2014/main" id="{3EADBFD1-D286-6B43-8D3B-9981D11DACF6}"/>
              </a:ext>
            </a:extLst>
          </p:cNvPr>
          <p:cNvSpPr txBox="1"/>
          <p:nvPr/>
        </p:nvSpPr>
        <p:spPr>
          <a:xfrm>
            <a:off x="202875" y="693444"/>
            <a:ext cx="2656257" cy="369332"/>
          </a:xfrm>
          <a:prstGeom prst="rect">
            <a:avLst/>
          </a:prstGeom>
          <a:noFill/>
        </p:spPr>
        <p:txBody>
          <a:bodyPr wrap="square" rtlCol="0">
            <a:spAutoFit/>
          </a:bodyPr>
          <a:lstStyle/>
          <a:p>
            <a:r>
              <a:rPr lang="zh-CN" altLang="en-US" sz="1800" dirty="0">
                <a:solidFill>
                  <a:srgbClr val="0060FF"/>
                </a:solidFill>
                <a:latin typeface="微软雅黑" panose="020B0503020204020204" pitchFamily="34" charset="-122"/>
                <a:ea typeface="微软雅黑" panose="020B0503020204020204" pitchFamily="34" charset="-122"/>
              </a:rPr>
              <a:t>数据缺失原因</a:t>
            </a:r>
          </a:p>
        </p:txBody>
      </p:sp>
      <p:cxnSp>
        <p:nvCxnSpPr>
          <p:cNvPr id="12" name="直接连接符 26">
            <a:extLst>
              <a:ext uri="{FF2B5EF4-FFF2-40B4-BE49-F238E27FC236}">
                <a16:creationId xmlns:a16="http://schemas.microsoft.com/office/drawing/2014/main" id="{6D6856FB-91CE-8F45-86F9-F1CD5DD5A1EF}"/>
              </a:ext>
            </a:extLst>
          </p:cNvPr>
          <p:cNvCxnSpPr/>
          <p:nvPr/>
        </p:nvCxnSpPr>
        <p:spPr>
          <a:xfrm>
            <a:off x="280567" y="1096843"/>
            <a:ext cx="246412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B966E98A-E9A9-5F48-874C-2E3FAE6091B3}"/>
              </a:ext>
            </a:extLst>
          </p:cNvPr>
          <p:cNvSpPr txBox="1"/>
          <p:nvPr/>
        </p:nvSpPr>
        <p:spPr>
          <a:xfrm>
            <a:off x="297007" y="2571750"/>
            <a:ext cx="2656257" cy="369332"/>
          </a:xfrm>
          <a:prstGeom prst="rect">
            <a:avLst/>
          </a:prstGeom>
          <a:noFill/>
        </p:spPr>
        <p:txBody>
          <a:bodyPr wrap="square" rtlCol="0">
            <a:spAutoFit/>
          </a:bodyPr>
          <a:lstStyle/>
          <a:p>
            <a:r>
              <a:rPr lang="zh-CN" altLang="en-US" sz="1800" dirty="0">
                <a:solidFill>
                  <a:srgbClr val="0060FF"/>
                </a:solidFill>
                <a:latin typeface="微软雅黑" panose="020B0503020204020204" pitchFamily="34" charset="-122"/>
                <a:ea typeface="微软雅黑" panose="020B0503020204020204" pitchFamily="34" charset="-122"/>
              </a:rPr>
              <a:t>缺失值影响</a:t>
            </a:r>
          </a:p>
        </p:txBody>
      </p:sp>
      <p:cxnSp>
        <p:nvCxnSpPr>
          <p:cNvPr id="14" name="直接连接符 26">
            <a:extLst>
              <a:ext uri="{FF2B5EF4-FFF2-40B4-BE49-F238E27FC236}">
                <a16:creationId xmlns:a16="http://schemas.microsoft.com/office/drawing/2014/main" id="{2A969699-0417-8F49-8B6C-810348DB0D16}"/>
              </a:ext>
            </a:extLst>
          </p:cNvPr>
          <p:cNvCxnSpPr/>
          <p:nvPr/>
        </p:nvCxnSpPr>
        <p:spPr>
          <a:xfrm>
            <a:off x="374699" y="2975149"/>
            <a:ext cx="246412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 calcmode="lin" valueType="num">
                                      <p:cBhvr>
                                        <p:cTn id="9" dur="500" fill="hold"/>
                                        <p:tgtEl>
                                          <p:spTgt spid="24"/>
                                        </p:tgtEl>
                                        <p:attrNameLst>
                                          <p:attrName>style.rotation</p:attrName>
                                        </p:attrNameLst>
                                      </p:cBhvr>
                                      <p:tavLst>
                                        <p:tav tm="0">
                                          <p:val>
                                            <p:fltVal val="360"/>
                                          </p:val>
                                        </p:tav>
                                        <p:tav tm="100000">
                                          <p:val>
                                            <p:fltVal val="0"/>
                                          </p:val>
                                        </p:tav>
                                      </p:tavLst>
                                    </p:anim>
                                    <p:animEffect transition="in" filter="fade">
                                      <p:cBhvr>
                                        <p:cTn id="10" dur="500"/>
                                        <p:tgtEl>
                                          <p:spTgt spid="24"/>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1000"/>
                                        <p:tgtEl>
                                          <p:spTgt spid="25"/>
                                        </p:tgtEl>
                                      </p:cBhvr>
                                    </p:animEffect>
                                    <p:anim calcmode="lin" valueType="num">
                                      <p:cBhvr>
                                        <p:cTn id="14" dur="1000" fill="hold"/>
                                        <p:tgtEl>
                                          <p:spTgt spid="25"/>
                                        </p:tgtEl>
                                        <p:attrNameLst>
                                          <p:attrName>ppt_x</p:attrName>
                                        </p:attrNameLst>
                                      </p:cBhvr>
                                      <p:tavLst>
                                        <p:tav tm="0">
                                          <p:val>
                                            <p:strVal val="#ppt_x"/>
                                          </p:val>
                                        </p:tav>
                                        <p:tav tm="100000">
                                          <p:val>
                                            <p:strVal val="#ppt_x"/>
                                          </p:val>
                                        </p:tav>
                                      </p:tavLst>
                                    </p:anim>
                                    <p:anim calcmode="lin" valueType="num">
                                      <p:cBhvr>
                                        <p:cTn id="15" dur="1000" fill="hold"/>
                                        <p:tgtEl>
                                          <p:spTgt spid="25"/>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1000"/>
                                        <p:tgtEl>
                                          <p:spTgt spid="27"/>
                                        </p:tgtEl>
                                      </p:cBhvr>
                                    </p:animEffect>
                                    <p:anim calcmode="lin" valueType="num">
                                      <p:cBhvr>
                                        <p:cTn id="19" dur="1000" fill="hold"/>
                                        <p:tgtEl>
                                          <p:spTgt spid="27"/>
                                        </p:tgtEl>
                                        <p:attrNameLst>
                                          <p:attrName>ppt_x</p:attrName>
                                        </p:attrNameLst>
                                      </p:cBhvr>
                                      <p:tavLst>
                                        <p:tav tm="0">
                                          <p:val>
                                            <p:strVal val="#ppt_x"/>
                                          </p:val>
                                        </p:tav>
                                        <p:tav tm="100000">
                                          <p:val>
                                            <p:strVal val="#ppt_x"/>
                                          </p:val>
                                        </p:tav>
                                      </p:tavLst>
                                    </p:anim>
                                    <p:anim calcmode="lin" valueType="num">
                                      <p:cBhvr>
                                        <p:cTn id="20" dur="1000" fill="hold"/>
                                        <p:tgtEl>
                                          <p:spTgt spid="27"/>
                                        </p:tgtEl>
                                        <p:attrNameLst>
                                          <p:attrName>ppt_y</p:attrName>
                                        </p:attrNameLst>
                                      </p:cBhvr>
                                      <p:tavLst>
                                        <p:tav tm="0">
                                          <p:val>
                                            <p:strVal val="#ppt_y+.1"/>
                                          </p:val>
                                        </p:tav>
                                        <p:tav tm="100000">
                                          <p:val>
                                            <p:strVal val="#ppt_y"/>
                                          </p:val>
                                        </p:tav>
                                      </p:tavLst>
                                    </p:anim>
                                  </p:childTnLst>
                                </p:cTn>
                              </p:par>
                              <p:par>
                                <p:cTn id="21" presetID="49" presetClass="entr" presetSubtype="0" decel="10000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p:cTn id="23" dur="500" fill="hold"/>
                                        <p:tgtEl>
                                          <p:spTgt spid="35"/>
                                        </p:tgtEl>
                                        <p:attrNameLst>
                                          <p:attrName>ppt_w</p:attrName>
                                        </p:attrNameLst>
                                      </p:cBhvr>
                                      <p:tavLst>
                                        <p:tav tm="0">
                                          <p:val>
                                            <p:fltVal val="0"/>
                                          </p:val>
                                        </p:tav>
                                        <p:tav tm="100000">
                                          <p:val>
                                            <p:strVal val="#ppt_w"/>
                                          </p:val>
                                        </p:tav>
                                      </p:tavLst>
                                    </p:anim>
                                    <p:anim calcmode="lin" valueType="num">
                                      <p:cBhvr>
                                        <p:cTn id="24" dur="500" fill="hold"/>
                                        <p:tgtEl>
                                          <p:spTgt spid="35"/>
                                        </p:tgtEl>
                                        <p:attrNameLst>
                                          <p:attrName>ppt_h</p:attrName>
                                        </p:attrNameLst>
                                      </p:cBhvr>
                                      <p:tavLst>
                                        <p:tav tm="0">
                                          <p:val>
                                            <p:fltVal val="0"/>
                                          </p:val>
                                        </p:tav>
                                        <p:tav tm="100000">
                                          <p:val>
                                            <p:strVal val="#ppt_h"/>
                                          </p:val>
                                        </p:tav>
                                      </p:tavLst>
                                    </p:anim>
                                    <p:anim calcmode="lin" valueType="num">
                                      <p:cBhvr>
                                        <p:cTn id="25" dur="500" fill="hold"/>
                                        <p:tgtEl>
                                          <p:spTgt spid="35"/>
                                        </p:tgtEl>
                                        <p:attrNameLst>
                                          <p:attrName>style.rotation</p:attrName>
                                        </p:attrNameLst>
                                      </p:cBhvr>
                                      <p:tavLst>
                                        <p:tav tm="0">
                                          <p:val>
                                            <p:fltVal val="360"/>
                                          </p:val>
                                        </p:tav>
                                        <p:tav tm="100000">
                                          <p:val>
                                            <p:fltVal val="0"/>
                                          </p:val>
                                        </p:tav>
                                      </p:tavLst>
                                    </p:anim>
                                    <p:animEffect transition="in" filter="fade">
                                      <p:cBhvr>
                                        <p:cTn id="2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7" grpId="0"/>
      <p:bldP spid="3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CCEF6A9-8822-704C-BDC3-B856B926C7D0}"/>
              </a:ext>
            </a:extLst>
          </p:cNvPr>
          <p:cNvGrpSpPr/>
          <p:nvPr/>
        </p:nvGrpSpPr>
        <p:grpSpPr>
          <a:xfrm>
            <a:off x="342900" y="915566"/>
            <a:ext cx="3541676" cy="4495799"/>
            <a:chOff x="660981" y="2281535"/>
            <a:chExt cx="3453819" cy="4495799"/>
          </a:xfrm>
        </p:grpSpPr>
        <p:sp>
          <p:nvSpPr>
            <p:cNvPr id="5" name="Content Placeholder 2">
              <a:extLst>
                <a:ext uri="{FF2B5EF4-FFF2-40B4-BE49-F238E27FC236}">
                  <a16:creationId xmlns:a16="http://schemas.microsoft.com/office/drawing/2014/main" id="{AECBDB6F-4948-6D49-BED1-BCA755B43850}"/>
                </a:ext>
              </a:extLst>
            </p:cNvPr>
            <p:cNvSpPr txBox="1">
              <a:spLocks/>
            </p:cNvSpPr>
            <p:nvPr/>
          </p:nvSpPr>
          <p:spPr>
            <a:xfrm>
              <a:off x="670029" y="2819399"/>
              <a:ext cx="3444771" cy="395793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ct val="0"/>
                </a:spcBef>
                <a:buNone/>
              </a:pPr>
              <a:r>
                <a:rPr lang="zh-CN" altLang="en-US" sz="1600" b="1" dirty="0">
                  <a:latin typeface="黑体" panose="02010609060101010101" pitchFamily="49" charset="-122"/>
                  <a:ea typeface="黑体" panose="02010609060101010101" pitchFamily="49" charset="-122"/>
                </a:rPr>
                <a:t>删除</a:t>
              </a:r>
              <a:endParaRPr lang="en-US" altLang="zh-CN" sz="1600" b="1" dirty="0">
                <a:latin typeface="黑体" panose="02010609060101010101" pitchFamily="49" charset="-122"/>
                <a:ea typeface="黑体" panose="02010609060101010101" pitchFamily="49" charset="-122"/>
              </a:endParaRPr>
            </a:p>
            <a:p>
              <a:pPr marL="0" indent="0">
                <a:lnSpc>
                  <a:spcPct val="150000"/>
                </a:lnSpc>
                <a:spcBef>
                  <a:spcPct val="0"/>
                </a:spcBef>
                <a:buNone/>
              </a:pPr>
              <a:r>
                <a:rPr lang="zh-CN" altLang="en-US" sz="1200" dirty="0">
                  <a:solidFill>
                    <a:srgbClr val="0070C0"/>
                  </a:solidFill>
                  <a:latin typeface="等线" panose="02010600030101010101" pitchFamily="2" charset="-122"/>
                  <a:ea typeface="等线" panose="02010600030101010101" pitchFamily="2" charset="-122"/>
                </a:rPr>
                <a:t>直接删除相应的属性或样本。</a:t>
              </a:r>
              <a:endParaRPr lang="en-US" altLang="zh-CN" sz="1200" dirty="0">
                <a:solidFill>
                  <a:srgbClr val="0070C0"/>
                </a:solidFill>
                <a:latin typeface="等线" panose="02010600030101010101" pitchFamily="2" charset="-122"/>
                <a:ea typeface="等线" panose="02010600030101010101" pitchFamily="2" charset="-122"/>
              </a:endParaRPr>
            </a:p>
            <a:p>
              <a:pPr marL="0" indent="0" algn="just">
                <a:lnSpc>
                  <a:spcPct val="125000"/>
                </a:lnSpc>
                <a:spcBef>
                  <a:spcPts val="600"/>
                </a:spcBef>
                <a:buNone/>
              </a:pPr>
              <a:r>
                <a:rPr lang="zh-CN" altLang="en-US" sz="1600" b="1" dirty="0">
                  <a:latin typeface="黑体" panose="02010609060101010101" pitchFamily="49" charset="-122"/>
                  <a:ea typeface="黑体" panose="02010609060101010101" pitchFamily="49" charset="-122"/>
                </a:rPr>
                <a:t>统计填充</a:t>
              </a:r>
              <a:endParaRPr lang="en-US" altLang="zh-CN" sz="1600" b="1" dirty="0">
                <a:latin typeface="黑体" panose="02010609060101010101" pitchFamily="49" charset="-122"/>
                <a:ea typeface="黑体" panose="02010609060101010101" pitchFamily="49" charset="-122"/>
              </a:endParaRPr>
            </a:p>
            <a:p>
              <a:pPr marL="0" indent="0" algn="just">
                <a:lnSpc>
                  <a:spcPct val="125000"/>
                </a:lnSpc>
                <a:spcBef>
                  <a:spcPts val="600"/>
                </a:spcBef>
                <a:buNone/>
              </a:pPr>
              <a:r>
                <a:rPr lang="zh-CN" altLang="en-US" sz="1200" dirty="0">
                  <a:solidFill>
                    <a:srgbClr val="0070C0"/>
                  </a:solidFill>
                  <a:latin typeface="等线" panose="02010600030101010101" pitchFamily="2" charset="-122"/>
                  <a:ea typeface="等线" panose="02010600030101010101" pitchFamily="2" charset="-122"/>
                </a:rPr>
                <a:t>使用所有样本关于这一维的统计值对其进行填充，如平均数、中位数、众数、最大值、最小值等。</a:t>
              </a:r>
              <a:endParaRPr lang="en-US" altLang="zh-CN" sz="1200" dirty="0">
                <a:solidFill>
                  <a:srgbClr val="0070C0"/>
                </a:solidFill>
                <a:latin typeface="等线" panose="02010600030101010101" pitchFamily="2" charset="-122"/>
                <a:ea typeface="等线" panose="02010600030101010101" pitchFamily="2" charset="-122"/>
              </a:endParaRPr>
            </a:p>
            <a:p>
              <a:pPr marL="0" indent="0" algn="just">
                <a:lnSpc>
                  <a:spcPct val="125000"/>
                </a:lnSpc>
                <a:spcBef>
                  <a:spcPts val="600"/>
                </a:spcBef>
                <a:buNone/>
              </a:pPr>
              <a:r>
                <a:rPr lang="zh-CN" altLang="en-US" sz="1600" b="1" dirty="0">
                  <a:latin typeface="黑体" panose="02010609060101010101" pitchFamily="49" charset="-122"/>
                  <a:ea typeface="黑体" panose="02010609060101010101" pitchFamily="49" charset="-122"/>
                </a:rPr>
                <a:t>统一填充</a:t>
              </a:r>
              <a:endParaRPr lang="en-US" altLang="zh-CN" sz="1600" b="1" dirty="0">
                <a:latin typeface="黑体" panose="02010609060101010101" pitchFamily="49" charset="-122"/>
                <a:ea typeface="黑体" panose="02010609060101010101" pitchFamily="49" charset="-122"/>
              </a:endParaRPr>
            </a:p>
            <a:p>
              <a:pPr marL="0" indent="0" algn="just">
                <a:lnSpc>
                  <a:spcPct val="125000"/>
                </a:lnSpc>
                <a:spcBef>
                  <a:spcPts val="600"/>
                </a:spcBef>
                <a:buNone/>
              </a:pPr>
              <a:r>
                <a:rPr lang="zh-CN" altLang="en-US" sz="1200" dirty="0">
                  <a:solidFill>
                    <a:srgbClr val="0070C0"/>
                  </a:solidFill>
                  <a:latin typeface="等线" panose="02010600030101010101" pitchFamily="2" charset="-122"/>
                  <a:ea typeface="等线" panose="02010600030101010101" pitchFamily="2" charset="-122"/>
                </a:rPr>
                <a:t>将所有缺失值统一填充为自定义值，如“空”、“</a:t>
              </a:r>
              <a:r>
                <a:rPr lang="en-US" altLang="zh-CN" sz="1200" dirty="0">
                  <a:solidFill>
                    <a:srgbClr val="0070C0"/>
                  </a:solidFill>
                  <a:latin typeface="等线" panose="02010600030101010101" pitchFamily="2" charset="-122"/>
                  <a:ea typeface="等线" panose="02010600030101010101" pitchFamily="2" charset="-122"/>
                </a:rPr>
                <a:t>0</a:t>
              </a:r>
              <a:r>
                <a:rPr lang="zh-CN" altLang="en-US" sz="1200" dirty="0">
                  <a:solidFill>
                    <a:srgbClr val="0070C0"/>
                  </a:solidFill>
                  <a:latin typeface="等线" panose="02010600030101010101" pitchFamily="2" charset="-122"/>
                  <a:ea typeface="等线" panose="02010600030101010101" pitchFamily="2" charset="-122"/>
                </a:rPr>
                <a:t>”、“正无穷”、“负无穷”等。</a:t>
              </a:r>
              <a:endParaRPr lang="en-US" altLang="zh-CN" sz="1200" dirty="0">
                <a:solidFill>
                  <a:srgbClr val="0070C0"/>
                </a:solidFill>
                <a:latin typeface="等线" panose="02010600030101010101" pitchFamily="2" charset="-122"/>
                <a:ea typeface="等线" panose="02010600030101010101" pitchFamily="2" charset="-122"/>
              </a:endParaRPr>
            </a:p>
            <a:p>
              <a:pPr marL="0" indent="0" algn="just">
                <a:lnSpc>
                  <a:spcPct val="110000"/>
                </a:lnSpc>
                <a:spcBef>
                  <a:spcPts val="600"/>
                </a:spcBef>
                <a:buNone/>
              </a:pPr>
              <a:endParaRPr lang="en-US" altLang="zh-CN" sz="1200" dirty="0">
                <a:solidFill>
                  <a:srgbClr val="0070C0"/>
                </a:solidFill>
                <a:latin typeface="等线" panose="02010600030101010101" pitchFamily="2" charset="-122"/>
                <a:ea typeface="等线" panose="02010600030101010101" pitchFamily="2" charset="-122"/>
              </a:endParaRPr>
            </a:p>
          </p:txBody>
        </p:sp>
        <p:sp>
          <p:nvSpPr>
            <p:cNvPr id="6" name="文本框 5">
              <a:extLst>
                <a:ext uri="{FF2B5EF4-FFF2-40B4-BE49-F238E27FC236}">
                  <a16:creationId xmlns:a16="http://schemas.microsoft.com/office/drawing/2014/main" id="{AA926E45-61D7-7E44-856A-B61F5B3B599A}"/>
                </a:ext>
              </a:extLst>
            </p:cNvPr>
            <p:cNvSpPr txBox="1"/>
            <p:nvPr/>
          </p:nvSpPr>
          <p:spPr>
            <a:xfrm>
              <a:off x="660981" y="2281535"/>
              <a:ext cx="3453819" cy="338554"/>
            </a:xfrm>
            <a:prstGeom prst="rect">
              <a:avLst/>
            </a:prstGeom>
            <a:noFill/>
          </p:spPr>
          <p:txBody>
            <a:bodyPr wrap="square" rtlCol="0">
              <a:spAutoFit/>
            </a:bodyPr>
            <a:lstStyle/>
            <a:p>
              <a:r>
                <a:rPr lang="zh-CN" altLang="en-US" sz="1600" dirty="0">
                  <a:solidFill>
                    <a:srgbClr val="0060FF"/>
                  </a:solidFill>
                  <a:latin typeface="微软雅黑" panose="020B0503020204020204" pitchFamily="34" charset="-122"/>
                  <a:ea typeface="微软雅黑" panose="020B0503020204020204" pitchFamily="34" charset="-122"/>
                </a:rPr>
                <a:t>缺失值处理方法</a:t>
              </a:r>
            </a:p>
          </p:txBody>
        </p:sp>
        <p:cxnSp>
          <p:nvCxnSpPr>
            <p:cNvPr id="7" name="直接连接符 26">
              <a:extLst>
                <a:ext uri="{FF2B5EF4-FFF2-40B4-BE49-F238E27FC236}">
                  <a16:creationId xmlns:a16="http://schemas.microsoft.com/office/drawing/2014/main" id="{01ECB142-04AF-5C48-A773-CF18123F3940}"/>
                </a:ext>
              </a:extLst>
            </p:cNvPr>
            <p:cNvCxnSpPr/>
            <p:nvPr/>
          </p:nvCxnSpPr>
          <p:spPr>
            <a:xfrm>
              <a:off x="762000" y="2819400"/>
              <a:ext cx="3204000"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grpSp>
        <p:nvGrpSpPr>
          <p:cNvPr id="8" name="组合 7">
            <a:extLst>
              <a:ext uri="{FF2B5EF4-FFF2-40B4-BE49-F238E27FC236}">
                <a16:creationId xmlns:a16="http://schemas.microsoft.com/office/drawing/2014/main" id="{F192981B-78CF-7041-9469-77E86B8391BE}"/>
              </a:ext>
            </a:extLst>
          </p:cNvPr>
          <p:cNvGrpSpPr/>
          <p:nvPr/>
        </p:nvGrpSpPr>
        <p:grpSpPr>
          <a:xfrm>
            <a:off x="4005064" y="2067694"/>
            <a:ext cx="3048000" cy="1524000"/>
            <a:chOff x="5181600" y="2209800"/>
            <a:chExt cx="3048000" cy="1519535"/>
          </a:xfrm>
        </p:grpSpPr>
        <p:sp>
          <p:nvSpPr>
            <p:cNvPr id="9" name="矩形 8">
              <a:extLst>
                <a:ext uri="{FF2B5EF4-FFF2-40B4-BE49-F238E27FC236}">
                  <a16:creationId xmlns:a16="http://schemas.microsoft.com/office/drawing/2014/main" id="{C62C6196-4084-804C-93B6-79C0A80624A8}"/>
                </a:ext>
              </a:extLst>
            </p:cNvPr>
            <p:cNvSpPr/>
            <p:nvPr/>
          </p:nvSpPr>
          <p:spPr bwMode="auto">
            <a:xfrm>
              <a:off x="5181600" y="2209800"/>
              <a:ext cx="2895600" cy="1519535"/>
            </a:xfrm>
            <a:prstGeom prst="rect">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rtlCol="0" anchor="ctr"/>
            <a:lstStyle/>
            <a:p>
              <a:pPr algn="ctr"/>
              <a:endParaRPr lang="zh-CN" altLang="en-US"/>
            </a:p>
          </p:txBody>
        </p:sp>
        <p:sp>
          <p:nvSpPr>
            <p:cNvPr id="10" name="文本框 9">
              <a:extLst>
                <a:ext uri="{FF2B5EF4-FFF2-40B4-BE49-F238E27FC236}">
                  <a16:creationId xmlns:a16="http://schemas.microsoft.com/office/drawing/2014/main" id="{D27D6858-04B7-E647-BED9-AAA941EA2655}"/>
                </a:ext>
              </a:extLst>
            </p:cNvPr>
            <p:cNvSpPr txBox="1"/>
            <p:nvPr/>
          </p:nvSpPr>
          <p:spPr>
            <a:xfrm>
              <a:off x="5257800" y="2285999"/>
              <a:ext cx="2971800" cy="1280162"/>
            </a:xfrm>
            <a:prstGeom prst="rect">
              <a:avLst/>
            </a:prstGeom>
            <a:noFill/>
          </p:spPr>
          <p:txBody>
            <a:bodyPr wrap="square" rtlCol="0">
              <a:spAutoFit/>
            </a:bodyPr>
            <a:lstStyle/>
            <a:p>
              <a:pPr>
                <a:lnSpc>
                  <a:spcPct val="125000"/>
                </a:lnSpc>
              </a:pPr>
              <a:r>
                <a:rPr lang="zh-CN" altLang="en-US" sz="1700" dirty="0">
                  <a:latin typeface="华文宋体" panose="02010600040101010101" pitchFamily="2" charset="-122"/>
                  <a:ea typeface="华文宋体" panose="02010600040101010101" pitchFamily="2" charset="-122"/>
                </a:rPr>
                <a:t>平均数、中位数、众数、最大值、最小值</a:t>
              </a:r>
              <a:endParaRPr lang="en-US" altLang="zh-CN" sz="1700" dirty="0">
                <a:latin typeface="华文宋体" panose="02010600040101010101" pitchFamily="2" charset="-122"/>
                <a:ea typeface="华文宋体" panose="02010600040101010101" pitchFamily="2" charset="-122"/>
              </a:endParaRPr>
            </a:p>
            <a:p>
              <a:pPr>
                <a:lnSpc>
                  <a:spcPct val="125000"/>
                </a:lnSpc>
              </a:pPr>
              <a:endParaRPr lang="en-US" altLang="zh-CN" sz="1700" dirty="0">
                <a:latin typeface="华文宋体" panose="02010600040101010101" pitchFamily="2" charset="-122"/>
                <a:ea typeface="华文宋体" panose="02010600040101010101" pitchFamily="2" charset="-122"/>
              </a:endParaRPr>
            </a:p>
            <a:p>
              <a:pPr>
                <a:lnSpc>
                  <a:spcPct val="125000"/>
                </a:lnSpc>
              </a:pPr>
              <a:r>
                <a:rPr lang="zh-CN" altLang="en-US" sz="1700" dirty="0">
                  <a:latin typeface="华文宋体" panose="02010600040101010101" pitchFamily="2" charset="-122"/>
                  <a:ea typeface="华文宋体" panose="02010600040101010101" pitchFamily="2" charset="-122"/>
                </a:rPr>
                <a:t>空、</a:t>
              </a:r>
              <a:r>
                <a:rPr lang="en-US" altLang="zh-CN" sz="1700" dirty="0">
                  <a:latin typeface="华文宋体" panose="02010600040101010101" pitchFamily="2" charset="-122"/>
                  <a:ea typeface="华文宋体" panose="02010600040101010101" pitchFamily="2" charset="-122"/>
                </a:rPr>
                <a:t>0</a:t>
              </a:r>
              <a:r>
                <a:rPr lang="zh-CN" altLang="en-US" sz="1700" dirty="0">
                  <a:latin typeface="华文宋体" panose="02010600040101010101" pitchFamily="2" charset="-122"/>
                  <a:ea typeface="华文宋体" panose="02010600040101010101" pitchFamily="2" charset="-122"/>
                </a:rPr>
                <a:t>、正无穷、负无穷</a:t>
              </a:r>
              <a:endParaRPr lang="en-US" altLang="zh-CN" sz="1700" dirty="0">
                <a:latin typeface="华文宋体" panose="02010600040101010101" pitchFamily="2" charset="-122"/>
                <a:ea typeface="华文宋体" panose="02010600040101010101" pitchFamily="2" charset="-122"/>
              </a:endParaRPr>
            </a:p>
          </p:txBody>
        </p:sp>
      </p:grpSp>
      <p:sp>
        <p:nvSpPr>
          <p:cNvPr id="11" name="标题 1">
            <a:extLst>
              <a:ext uri="{FF2B5EF4-FFF2-40B4-BE49-F238E27FC236}">
                <a16:creationId xmlns:a16="http://schemas.microsoft.com/office/drawing/2014/main" id="{30E41C4F-422C-0C4B-9C32-842A266D3E25}"/>
              </a:ext>
            </a:extLst>
          </p:cNvPr>
          <p:cNvSpPr>
            <a:spLocks noGrp="1"/>
          </p:cNvSpPr>
          <p:nvPr>
            <p:ph type="title"/>
          </p:nvPr>
        </p:nvSpPr>
        <p:spPr>
          <a:xfrm>
            <a:off x="404664" y="195486"/>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缺失值</a:t>
            </a:r>
          </a:p>
        </p:txBody>
      </p:sp>
    </p:spTree>
    <p:extLst>
      <p:ext uri="{BB962C8B-B14F-4D97-AF65-F5344CB8AC3E}">
        <p14:creationId xmlns:p14="http://schemas.microsoft.com/office/powerpoint/2010/main" val="2742549973"/>
      </p:ext>
    </p:extLst>
  </p:cSld>
  <p:clrMapOvr>
    <a:masterClrMapping/>
  </p:clrMapOvr>
  <p:transition>
    <p:strips dir="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86993" y="1200151"/>
            <a:ext cx="2656257" cy="3371849"/>
            <a:chOff x="660981" y="2281535"/>
            <a:chExt cx="3453819" cy="4495799"/>
          </a:xfrm>
        </p:grpSpPr>
        <p:sp>
          <p:nvSpPr>
            <p:cNvPr id="21" name="Content Placeholder 2"/>
            <p:cNvSpPr txBox="1">
              <a:spLocks/>
            </p:cNvSpPr>
            <p:nvPr/>
          </p:nvSpPr>
          <p:spPr>
            <a:xfrm>
              <a:off x="670029" y="2819399"/>
              <a:ext cx="3444771" cy="3957935"/>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ct val="0"/>
                </a:spcBef>
                <a:buNone/>
              </a:pPr>
              <a:r>
                <a:rPr lang="zh-CN" altLang="en-US" sz="1650" b="1" dirty="0">
                  <a:latin typeface="黑体" panose="02010609060101010101" pitchFamily="49" charset="-122"/>
                  <a:ea typeface="黑体" panose="02010609060101010101" pitchFamily="49" charset="-122"/>
                </a:rPr>
                <a:t>预测填充</a:t>
              </a:r>
              <a:endParaRPr lang="en-US" altLang="zh-CN" sz="1650" b="1" dirty="0">
                <a:latin typeface="黑体" panose="02010609060101010101" pitchFamily="49" charset="-122"/>
                <a:ea typeface="黑体" panose="02010609060101010101" pitchFamily="49" charset="-122"/>
              </a:endParaRPr>
            </a:p>
            <a:p>
              <a:pPr marL="0" indent="0">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通过预测模型利用不存在缺失值的属性来预测缺失值。虽然这种方法比较复杂，但是最后得到的结果比较好。</a:t>
              </a:r>
              <a:endParaRPr lang="en-US" altLang="zh-CN" sz="1350" dirty="0">
                <a:solidFill>
                  <a:srgbClr val="0070C0"/>
                </a:solidFill>
                <a:latin typeface="等线" panose="02010600030101010101" pitchFamily="2" charset="-122"/>
                <a:ea typeface="等线" panose="02010600030101010101" pitchFamily="2" charset="-122"/>
              </a:endParaRPr>
            </a:p>
            <a:p>
              <a:pPr marL="0" indent="0">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对于类别属性，可以使用分类方法进行填充，如朴素贝叶斯方法。对于数值属性，可以采用回归的方法进行填充。</a:t>
              </a: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10000"/>
                </a:lnSpc>
                <a:spcBef>
                  <a:spcPts val="450"/>
                </a:spcBef>
                <a:buNone/>
              </a:pPr>
              <a:endParaRPr lang="en-US" altLang="zh-CN" sz="1350" dirty="0">
                <a:solidFill>
                  <a:srgbClr val="0070C0"/>
                </a:solidFill>
                <a:latin typeface="等线" panose="02010600030101010101" pitchFamily="2" charset="-122"/>
                <a:ea typeface="等线" panose="02010600030101010101" pitchFamily="2" charset="-122"/>
              </a:endParaRPr>
            </a:p>
          </p:txBody>
        </p:sp>
        <p:sp>
          <p:nvSpPr>
            <p:cNvPr id="26" name="文本框 25"/>
            <p:cNvSpPr txBox="1"/>
            <p:nvPr/>
          </p:nvSpPr>
          <p:spPr>
            <a:xfrm>
              <a:off x="660981" y="2281535"/>
              <a:ext cx="3453819" cy="492443"/>
            </a:xfrm>
            <a:prstGeom prst="rect">
              <a:avLst/>
            </a:prstGeom>
            <a:noFill/>
          </p:spPr>
          <p:txBody>
            <a:bodyPr wrap="square" rtlCol="0">
              <a:spAutoFit/>
            </a:bodyPr>
            <a:lstStyle/>
            <a:p>
              <a:r>
                <a:rPr lang="zh-CN" altLang="en-US" sz="1800" dirty="0">
                  <a:solidFill>
                    <a:srgbClr val="0060FF"/>
                  </a:solidFill>
                  <a:latin typeface="微软雅黑" panose="020B0503020204020204" pitchFamily="34" charset="-122"/>
                  <a:ea typeface="微软雅黑" panose="020B0503020204020204" pitchFamily="34" charset="-122"/>
                </a:rPr>
                <a:t>缺失值填充的方法</a:t>
              </a:r>
            </a:p>
          </p:txBody>
        </p:sp>
        <p:cxnSp>
          <p:nvCxnSpPr>
            <p:cNvPr id="27" name="直接连接符 26"/>
            <p:cNvCxnSpPr/>
            <p:nvPr/>
          </p:nvCxnSpPr>
          <p:spPr>
            <a:xfrm>
              <a:off x="762000" y="2819400"/>
              <a:ext cx="3204000"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4171950" y="2286001"/>
            <a:ext cx="2281386" cy="1383634"/>
            <a:chOff x="5562600" y="3048000"/>
            <a:chExt cx="2171700" cy="1844846"/>
          </a:xfrm>
        </p:grpSpPr>
        <p:sp>
          <p:nvSpPr>
            <p:cNvPr id="2" name="文本框 1"/>
            <p:cNvSpPr txBox="1"/>
            <p:nvPr/>
          </p:nvSpPr>
          <p:spPr>
            <a:xfrm>
              <a:off x="6248400" y="3048000"/>
              <a:ext cx="685800" cy="861775"/>
            </a:xfrm>
            <a:prstGeom prst="rect">
              <a:avLst/>
            </a:prstGeom>
            <a:noFill/>
          </p:spPr>
          <p:txBody>
            <a:bodyPr wrap="square" rtlCol="0">
              <a:spAutoFit/>
            </a:bodyPr>
            <a:lstStyle/>
            <a:p>
              <a:r>
                <a:rPr lang="zh-CN" altLang="en-US" sz="1800" dirty="0">
                  <a:latin typeface="微软雅黑" panose="020B0503020204020204" pitchFamily="34" charset="-122"/>
                  <a:ea typeface="微软雅黑" panose="020B0503020204020204" pitchFamily="34" charset="-122"/>
                </a:rPr>
                <a:t>预测</a:t>
              </a:r>
            </a:p>
          </p:txBody>
        </p:sp>
        <p:sp>
          <p:nvSpPr>
            <p:cNvPr id="11" name="文本框 10"/>
            <p:cNvSpPr txBox="1"/>
            <p:nvPr/>
          </p:nvSpPr>
          <p:spPr>
            <a:xfrm>
              <a:off x="5562600" y="4031071"/>
              <a:ext cx="2171700" cy="861775"/>
            </a:xfrm>
            <a:prstGeom prst="rect">
              <a:avLst/>
            </a:prstGeom>
            <a:noFill/>
          </p:spPr>
          <p:txBody>
            <a:bodyPr wrap="square" rtlCol="0">
              <a:spAutoFit/>
            </a:bodyPr>
            <a:lstStyle/>
            <a:p>
              <a:r>
                <a:rPr lang="zh-CN" altLang="en-US" sz="1800" dirty="0">
                  <a:latin typeface="微软雅黑" panose="020B0503020204020204" pitchFamily="34" charset="-122"/>
                  <a:ea typeface="微软雅黑" panose="020B0503020204020204" pitchFamily="34" charset="-122"/>
                </a:rPr>
                <a:t>分类               回归</a:t>
              </a:r>
            </a:p>
          </p:txBody>
        </p:sp>
        <p:sp>
          <p:nvSpPr>
            <p:cNvPr id="3" name="左大括号 2"/>
            <p:cNvSpPr/>
            <p:nvPr/>
          </p:nvSpPr>
          <p:spPr>
            <a:xfrm rot="5400000">
              <a:off x="6347380" y="2947146"/>
              <a:ext cx="487840" cy="1638300"/>
            </a:xfrm>
            <a:prstGeom prst="leftBrace">
              <a:avLst>
                <a:gd name="adj1" fmla="val 37041"/>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800"/>
            </a:p>
          </p:txBody>
        </p:sp>
      </p:grpSp>
      <p:sp>
        <p:nvSpPr>
          <p:cNvPr id="16" name="标题 1">
            <a:extLst>
              <a:ext uri="{FF2B5EF4-FFF2-40B4-BE49-F238E27FC236}">
                <a16:creationId xmlns:a16="http://schemas.microsoft.com/office/drawing/2014/main" id="{80035D0B-B826-F940-A80E-FB33904F8D9F}"/>
              </a:ext>
            </a:extLst>
          </p:cNvPr>
          <p:cNvSpPr>
            <a:spLocks noGrp="1"/>
          </p:cNvSpPr>
          <p:nvPr>
            <p:ph type="title"/>
          </p:nvPr>
        </p:nvSpPr>
        <p:spPr>
          <a:xfrm>
            <a:off x="404664" y="195486"/>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缺失值</a:t>
            </a:r>
          </a:p>
        </p:txBody>
      </p:sp>
    </p:spTree>
    <p:extLst>
      <p:ext uri="{BB962C8B-B14F-4D97-AF65-F5344CB8AC3E}">
        <p14:creationId xmlns:p14="http://schemas.microsoft.com/office/powerpoint/2010/main" val="3943064740"/>
      </p:ext>
    </p:extLst>
  </p:cSld>
  <p:clrMapOvr>
    <a:masterClrMapping/>
  </p:clrMapOvr>
  <p:transition>
    <p:strips dir="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86993" y="1200151"/>
            <a:ext cx="2656257" cy="3371849"/>
            <a:chOff x="660981" y="2281535"/>
            <a:chExt cx="3453819" cy="4495799"/>
          </a:xfrm>
        </p:grpSpPr>
        <p:sp>
          <p:nvSpPr>
            <p:cNvPr id="21" name="Content Placeholder 2"/>
            <p:cNvSpPr txBox="1">
              <a:spLocks/>
            </p:cNvSpPr>
            <p:nvPr/>
          </p:nvSpPr>
          <p:spPr>
            <a:xfrm>
              <a:off x="670029" y="2819399"/>
              <a:ext cx="3444771" cy="3957935"/>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ct val="0"/>
                </a:spcBef>
                <a:buNone/>
              </a:pPr>
              <a:r>
                <a:rPr lang="zh-CN" altLang="en-US" sz="1650" b="1" dirty="0">
                  <a:latin typeface="黑体" panose="02010609060101010101" pitchFamily="49" charset="-122"/>
                  <a:ea typeface="黑体" panose="02010609060101010101" pitchFamily="49" charset="-122"/>
                </a:rPr>
                <a:t>年收入</a:t>
              </a:r>
              <a:endParaRPr lang="en-US" altLang="zh-CN" sz="1650" b="1" dirty="0">
                <a:latin typeface="黑体" panose="02010609060101010101" pitchFamily="49" charset="-122"/>
                <a:ea typeface="黑体" panose="02010609060101010101" pitchFamily="49" charset="-122"/>
              </a:endParaRPr>
            </a:p>
            <a:p>
              <a:pPr marL="0" indent="0">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在商品推荐场景下填充平均值，借贷额度下填充最小值。</a:t>
              </a:r>
              <a:endParaRPr lang="en-US" altLang="zh-CN" sz="1350" dirty="0">
                <a:solidFill>
                  <a:srgbClr val="0070C0"/>
                </a:solidFill>
                <a:latin typeface="等线" panose="02010600030101010101" pitchFamily="2" charset="-122"/>
                <a:ea typeface="等线" panose="02010600030101010101" pitchFamily="2" charset="-122"/>
              </a:endParaRPr>
            </a:p>
            <a:p>
              <a:pPr marL="0" indent="0">
                <a:lnSpc>
                  <a:spcPct val="125000"/>
                </a:lnSpc>
                <a:spcBef>
                  <a:spcPts val="450"/>
                </a:spcBef>
                <a:buNone/>
              </a:pPr>
              <a:r>
                <a:rPr lang="zh-CN" altLang="en-US" sz="1650" b="1" dirty="0">
                  <a:latin typeface="黑体" panose="02010609060101010101" pitchFamily="49" charset="-122"/>
                  <a:ea typeface="黑体" panose="02010609060101010101" pitchFamily="49" charset="-122"/>
                </a:rPr>
                <a:t>驾龄</a:t>
              </a:r>
              <a:endParaRPr lang="en-US" altLang="zh-CN" sz="1650" b="1" dirty="0">
                <a:latin typeface="黑体" panose="02010609060101010101" pitchFamily="49" charset="-122"/>
                <a:ea typeface="黑体" panose="02010609060101010101" pitchFamily="49" charset="-122"/>
              </a:endParaRPr>
            </a:p>
            <a:p>
              <a:pPr marL="0" indent="0">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没有填写这一项的用户可能是没有驾照，为它填充</a:t>
              </a:r>
              <a:r>
                <a:rPr lang="en-US" altLang="zh-CN" sz="1350" dirty="0">
                  <a:solidFill>
                    <a:srgbClr val="0070C0"/>
                  </a:solidFill>
                  <a:latin typeface="等线" panose="02010600030101010101" pitchFamily="2" charset="-122"/>
                  <a:ea typeface="等线" panose="02010600030101010101" pitchFamily="2" charset="-122"/>
                </a:rPr>
                <a:t>0</a:t>
              </a:r>
              <a:r>
                <a:rPr lang="zh-CN" altLang="en-US" sz="1350" dirty="0">
                  <a:solidFill>
                    <a:srgbClr val="0070C0"/>
                  </a:solidFill>
                  <a:latin typeface="等线" panose="02010600030101010101" pitchFamily="2" charset="-122"/>
                  <a:ea typeface="等线" panose="02010600030101010101" pitchFamily="2" charset="-122"/>
                </a:rPr>
                <a:t>较为合理。</a:t>
              </a:r>
              <a:endParaRPr lang="en-US" altLang="zh-CN" sz="1350" dirty="0">
                <a:solidFill>
                  <a:srgbClr val="0070C0"/>
                </a:solidFill>
                <a:latin typeface="等线" panose="02010600030101010101" pitchFamily="2" charset="-122"/>
                <a:ea typeface="等线" panose="02010600030101010101" pitchFamily="2" charset="-122"/>
              </a:endParaRPr>
            </a:p>
            <a:p>
              <a:pPr marL="0" indent="0">
                <a:lnSpc>
                  <a:spcPct val="125000"/>
                </a:lnSpc>
                <a:spcBef>
                  <a:spcPts val="450"/>
                </a:spcBef>
                <a:buNone/>
              </a:pPr>
              <a:r>
                <a:rPr lang="zh-CN" altLang="en-US" sz="1650" b="1" dirty="0">
                  <a:latin typeface="黑体" panose="02010609060101010101" pitchFamily="49" charset="-122"/>
                  <a:ea typeface="黑体" panose="02010609060101010101" pitchFamily="49" charset="-122"/>
                </a:rPr>
                <a:t>是否结婚</a:t>
              </a:r>
              <a:endParaRPr lang="en-US" altLang="zh-CN" sz="1650" b="1" dirty="0">
                <a:latin typeface="黑体" panose="02010609060101010101" pitchFamily="49" charset="-122"/>
                <a:ea typeface="黑体" panose="02010609060101010101" pitchFamily="49" charset="-122"/>
              </a:endParaRPr>
            </a:p>
            <a:p>
              <a:pPr marL="0" indent="0">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将是否结婚作为预测属性，构建一棵决策树，对是否结婚属性上缺失的属性值进行预测填充。</a:t>
              </a: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10000"/>
                </a:lnSpc>
                <a:spcBef>
                  <a:spcPts val="450"/>
                </a:spcBef>
                <a:buNone/>
              </a:pPr>
              <a:endParaRPr lang="en-US" altLang="zh-CN" sz="1350" dirty="0">
                <a:solidFill>
                  <a:srgbClr val="0070C0"/>
                </a:solidFill>
                <a:latin typeface="等线" panose="02010600030101010101" pitchFamily="2" charset="-122"/>
                <a:ea typeface="等线" panose="02010600030101010101" pitchFamily="2" charset="-122"/>
              </a:endParaRPr>
            </a:p>
          </p:txBody>
        </p:sp>
        <p:sp>
          <p:nvSpPr>
            <p:cNvPr id="26" name="文本框 25"/>
            <p:cNvSpPr txBox="1"/>
            <p:nvPr/>
          </p:nvSpPr>
          <p:spPr>
            <a:xfrm>
              <a:off x="660981" y="2281535"/>
              <a:ext cx="3453819" cy="492443"/>
            </a:xfrm>
            <a:prstGeom prst="rect">
              <a:avLst/>
            </a:prstGeom>
            <a:noFill/>
          </p:spPr>
          <p:txBody>
            <a:bodyPr wrap="square" rtlCol="0">
              <a:spAutoFit/>
            </a:bodyPr>
            <a:lstStyle/>
            <a:p>
              <a:r>
                <a:rPr lang="zh-CN" altLang="en-US" sz="1800" dirty="0">
                  <a:solidFill>
                    <a:srgbClr val="0060FF"/>
                  </a:solidFill>
                  <a:latin typeface="微软雅黑" panose="020B0503020204020204" pitchFamily="34" charset="-122"/>
                  <a:ea typeface="微软雅黑" panose="020B0503020204020204" pitchFamily="34" charset="-122"/>
                </a:rPr>
                <a:t>缺失值填充举例</a:t>
              </a:r>
            </a:p>
          </p:txBody>
        </p:sp>
        <p:cxnSp>
          <p:nvCxnSpPr>
            <p:cNvPr id="27" name="直接连接符 26"/>
            <p:cNvCxnSpPr/>
            <p:nvPr/>
          </p:nvCxnSpPr>
          <p:spPr>
            <a:xfrm>
              <a:off x="762000" y="2819400"/>
              <a:ext cx="3204000"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graphicFrame>
        <p:nvGraphicFramePr>
          <p:cNvPr id="10" name="表格 9"/>
          <p:cNvGraphicFramePr>
            <a:graphicFrameLocks noGrp="1"/>
          </p:cNvGraphicFramePr>
          <p:nvPr>
            <p:extLst>
              <p:ext uri="{D42A27DB-BD31-4B8C-83A1-F6EECF244321}">
                <p14:modId xmlns:p14="http://schemas.microsoft.com/office/powerpoint/2010/main" val="3890214391"/>
              </p:ext>
            </p:extLst>
          </p:nvPr>
        </p:nvGraphicFramePr>
        <p:xfrm>
          <a:off x="3657600" y="2743200"/>
          <a:ext cx="2914650" cy="834390"/>
        </p:xfrm>
        <a:graphic>
          <a:graphicData uri="http://schemas.openxmlformats.org/drawingml/2006/table">
            <a:tbl>
              <a:tblPr firstRow="1" bandRow="1">
                <a:tableStyleId>{5C22544A-7EE6-4342-B048-85BDC9FD1C3A}</a:tableStyleId>
              </a:tblPr>
              <a:tblGrid>
                <a:gridCol w="628650">
                  <a:extLst>
                    <a:ext uri="{9D8B030D-6E8A-4147-A177-3AD203B41FA5}">
                      <a16:colId xmlns:a16="http://schemas.microsoft.com/office/drawing/2014/main" val="3360314755"/>
                    </a:ext>
                  </a:extLst>
                </a:gridCol>
                <a:gridCol w="514350">
                  <a:extLst>
                    <a:ext uri="{9D8B030D-6E8A-4147-A177-3AD203B41FA5}">
                      <a16:colId xmlns:a16="http://schemas.microsoft.com/office/drawing/2014/main" val="1747360040"/>
                    </a:ext>
                  </a:extLst>
                </a:gridCol>
                <a:gridCol w="962026">
                  <a:extLst>
                    <a:ext uri="{9D8B030D-6E8A-4147-A177-3AD203B41FA5}">
                      <a16:colId xmlns:a16="http://schemas.microsoft.com/office/drawing/2014/main" val="1108266240"/>
                    </a:ext>
                  </a:extLst>
                </a:gridCol>
                <a:gridCol w="809624">
                  <a:extLst>
                    <a:ext uri="{9D8B030D-6E8A-4147-A177-3AD203B41FA5}">
                      <a16:colId xmlns:a16="http://schemas.microsoft.com/office/drawing/2014/main" val="2671361702"/>
                    </a:ext>
                  </a:extLst>
                </a:gridCol>
              </a:tblGrid>
              <a:tr h="278130">
                <a:tc>
                  <a:txBody>
                    <a:bodyPr/>
                    <a:lstStyle/>
                    <a:p>
                      <a:r>
                        <a:rPr lang="zh-CN" altLang="en-US" sz="1200" b="0" baseline="0" dirty="0">
                          <a:solidFill>
                            <a:srgbClr val="FF0000"/>
                          </a:solidFill>
                          <a:ea typeface="微软雅黑" panose="020B0503020204020204" pitchFamily="34" charset="-122"/>
                        </a:rPr>
                        <a:t>姓名</a:t>
                      </a:r>
                    </a:p>
                  </a:txBody>
                  <a:tcPr marL="68580" marR="68580" marT="34290" marB="34290"/>
                </a:tc>
                <a:tc>
                  <a:txBody>
                    <a:bodyPr/>
                    <a:lstStyle/>
                    <a:p>
                      <a:r>
                        <a:rPr lang="zh-CN" altLang="en-US" sz="1200" b="0" baseline="0" dirty="0">
                          <a:solidFill>
                            <a:srgbClr val="FF0000"/>
                          </a:solidFill>
                          <a:ea typeface="微软雅黑" panose="020B0503020204020204" pitchFamily="34" charset="-122"/>
                        </a:rPr>
                        <a:t>性别</a:t>
                      </a:r>
                    </a:p>
                  </a:txBody>
                  <a:tcPr marL="68580" marR="68580" marT="34290" marB="34290"/>
                </a:tc>
                <a:tc>
                  <a:txBody>
                    <a:bodyPr/>
                    <a:lstStyle/>
                    <a:p>
                      <a:r>
                        <a:rPr lang="zh-CN" altLang="en-US" sz="1200" b="0" baseline="0" dirty="0">
                          <a:solidFill>
                            <a:srgbClr val="FF0000"/>
                          </a:solidFill>
                          <a:ea typeface="微软雅黑" panose="020B0503020204020204" pitchFamily="34" charset="-122"/>
                        </a:rPr>
                        <a:t>电话</a:t>
                      </a:r>
                    </a:p>
                  </a:txBody>
                  <a:tcPr marL="68580" marR="68580" marT="34290" marB="34290"/>
                </a:tc>
                <a:tc>
                  <a:txBody>
                    <a:bodyPr/>
                    <a:lstStyle/>
                    <a:p>
                      <a:r>
                        <a:rPr lang="zh-CN" altLang="en-US" sz="1200" b="0" baseline="0" dirty="0">
                          <a:solidFill>
                            <a:srgbClr val="FF0000"/>
                          </a:solidFill>
                          <a:ea typeface="微软雅黑" panose="020B0503020204020204" pitchFamily="34" charset="-122"/>
                        </a:rPr>
                        <a:t>驾龄</a:t>
                      </a:r>
                      <a:r>
                        <a:rPr lang="en-US" altLang="zh-CN" sz="1200" b="0" baseline="0" dirty="0">
                          <a:solidFill>
                            <a:srgbClr val="FF0000"/>
                          </a:solidFill>
                          <a:ea typeface="微软雅黑" panose="020B0503020204020204" pitchFamily="34" charset="-122"/>
                        </a:rPr>
                        <a:t>/</a:t>
                      </a:r>
                      <a:r>
                        <a:rPr lang="zh-CN" altLang="en-US" sz="1200" b="0" baseline="0" dirty="0">
                          <a:solidFill>
                            <a:srgbClr val="FF0000"/>
                          </a:solidFill>
                          <a:ea typeface="微软雅黑" panose="020B0503020204020204" pitchFamily="34" charset="-122"/>
                        </a:rPr>
                        <a:t>年</a:t>
                      </a:r>
                    </a:p>
                  </a:txBody>
                  <a:tcPr marL="68580" marR="68580" marT="34290" marB="34290"/>
                </a:tc>
                <a:extLst>
                  <a:ext uri="{0D108BD9-81ED-4DB2-BD59-A6C34878D82A}">
                    <a16:rowId xmlns:a16="http://schemas.microsoft.com/office/drawing/2014/main" val="2926471432"/>
                  </a:ext>
                </a:extLst>
              </a:tr>
              <a:tr h="278130">
                <a:tc>
                  <a:txBody>
                    <a:bodyPr/>
                    <a:lstStyle/>
                    <a:p>
                      <a:r>
                        <a:rPr lang="zh-CN" altLang="en-US" sz="1200" baseline="0" dirty="0">
                          <a:solidFill>
                            <a:srgbClr val="FF0000"/>
                          </a:solidFill>
                          <a:latin typeface="华文宋体" panose="02010600040101010101" pitchFamily="2" charset="-122"/>
                          <a:ea typeface="华文宋体" panose="02010600040101010101" pitchFamily="2" charset="-122"/>
                        </a:rPr>
                        <a:t>王小明</a:t>
                      </a:r>
                    </a:p>
                  </a:txBody>
                  <a:tcPr marL="68580" marR="68580" marT="34290" marB="34290"/>
                </a:tc>
                <a:tc>
                  <a:txBody>
                    <a:bodyPr/>
                    <a:lstStyle/>
                    <a:p>
                      <a:r>
                        <a:rPr lang="zh-CN" altLang="en-US" sz="1200" baseline="0" dirty="0">
                          <a:solidFill>
                            <a:srgbClr val="FF0000"/>
                          </a:solidFill>
                          <a:latin typeface="华文宋体" panose="02010600040101010101" pitchFamily="2" charset="-122"/>
                          <a:ea typeface="华文宋体" panose="02010600040101010101" pitchFamily="2" charset="-122"/>
                        </a:rPr>
                        <a:t>男</a:t>
                      </a:r>
                    </a:p>
                  </a:txBody>
                  <a:tcPr marL="68580" marR="68580" marT="34290" marB="34290"/>
                </a:tc>
                <a:tc>
                  <a:txBody>
                    <a:bodyPr/>
                    <a:lstStyle/>
                    <a:p>
                      <a:r>
                        <a:rPr lang="en-US" altLang="zh-CN" sz="1200" baseline="0" dirty="0">
                          <a:solidFill>
                            <a:srgbClr val="FF0000"/>
                          </a:solidFill>
                          <a:latin typeface="华文宋体" panose="02010600040101010101" pitchFamily="2" charset="-122"/>
                          <a:ea typeface="华文宋体" panose="02010600040101010101" pitchFamily="2" charset="-122"/>
                        </a:rPr>
                        <a:t>18277777777</a:t>
                      </a:r>
                      <a:endParaRPr lang="zh-CN" altLang="en-US" sz="1200" baseline="0" dirty="0">
                        <a:solidFill>
                          <a:srgbClr val="FF0000"/>
                        </a:solidFill>
                        <a:latin typeface="华文宋体" panose="02010600040101010101" pitchFamily="2" charset="-122"/>
                        <a:ea typeface="华文宋体" panose="02010600040101010101" pitchFamily="2" charset="-122"/>
                      </a:endParaRPr>
                    </a:p>
                  </a:txBody>
                  <a:tcPr marL="68580" marR="68580" marT="34290" marB="34290"/>
                </a:tc>
                <a:tc>
                  <a:txBody>
                    <a:bodyPr/>
                    <a:lstStyle/>
                    <a:p>
                      <a:r>
                        <a:rPr lang="en-US" altLang="zh-CN" sz="1200" baseline="0" dirty="0">
                          <a:solidFill>
                            <a:srgbClr val="FF0000"/>
                          </a:solidFill>
                          <a:latin typeface="华文宋体" panose="02010600040101010101" pitchFamily="2" charset="-122"/>
                          <a:ea typeface="华文宋体" panose="02010600040101010101" pitchFamily="2" charset="-122"/>
                        </a:rPr>
                        <a:t>10</a:t>
                      </a:r>
                      <a:endParaRPr lang="zh-CN" altLang="en-US" sz="1200" baseline="0" dirty="0">
                        <a:solidFill>
                          <a:srgbClr val="FF0000"/>
                        </a:solidFill>
                        <a:latin typeface="华文宋体" panose="02010600040101010101" pitchFamily="2" charset="-122"/>
                        <a:ea typeface="华文宋体" panose="02010600040101010101" pitchFamily="2" charset="-122"/>
                      </a:endParaRPr>
                    </a:p>
                  </a:txBody>
                  <a:tcPr marL="68580" marR="68580" marT="34290" marB="34290"/>
                </a:tc>
                <a:extLst>
                  <a:ext uri="{0D108BD9-81ED-4DB2-BD59-A6C34878D82A}">
                    <a16:rowId xmlns:a16="http://schemas.microsoft.com/office/drawing/2014/main" val="835216092"/>
                  </a:ext>
                </a:extLst>
              </a:tr>
              <a:tr h="278130">
                <a:tc>
                  <a:txBody>
                    <a:bodyPr/>
                    <a:lstStyle/>
                    <a:p>
                      <a:r>
                        <a:rPr lang="zh-CN" altLang="en-US" sz="1200" baseline="0" dirty="0">
                          <a:solidFill>
                            <a:srgbClr val="FF0000"/>
                          </a:solidFill>
                          <a:latin typeface="华文宋体" panose="02010600040101010101" pitchFamily="2" charset="-122"/>
                          <a:ea typeface="华文宋体" panose="02010600040101010101" pitchFamily="2" charset="-122"/>
                        </a:rPr>
                        <a:t>李刚</a:t>
                      </a:r>
                    </a:p>
                  </a:txBody>
                  <a:tcPr marL="68580" marR="68580" marT="34290" marB="34290"/>
                </a:tc>
                <a:tc>
                  <a:txBody>
                    <a:bodyPr/>
                    <a:lstStyle/>
                    <a:p>
                      <a:r>
                        <a:rPr lang="zh-CN" altLang="en-US" sz="1200" baseline="0" dirty="0">
                          <a:solidFill>
                            <a:srgbClr val="FF0000"/>
                          </a:solidFill>
                          <a:latin typeface="华文宋体" panose="02010600040101010101" pitchFamily="2" charset="-122"/>
                          <a:ea typeface="华文宋体" panose="02010600040101010101" pitchFamily="2" charset="-122"/>
                        </a:rPr>
                        <a:t>男</a:t>
                      </a:r>
                    </a:p>
                  </a:txBody>
                  <a:tcPr marL="68580" marR="68580" marT="34290" marB="34290"/>
                </a:tc>
                <a:tc>
                  <a:txBody>
                    <a:bodyPr/>
                    <a:lstStyle/>
                    <a:p>
                      <a:r>
                        <a:rPr lang="en-US" altLang="zh-CN" sz="1200" baseline="0" dirty="0">
                          <a:solidFill>
                            <a:srgbClr val="FF0000"/>
                          </a:solidFill>
                          <a:latin typeface="华文宋体" panose="02010600040101010101" pitchFamily="2" charset="-122"/>
                          <a:ea typeface="华文宋体" panose="02010600040101010101" pitchFamily="2" charset="-122"/>
                        </a:rPr>
                        <a:t>18266666666</a:t>
                      </a:r>
                      <a:endParaRPr lang="zh-CN" altLang="en-US" sz="1200" baseline="0" dirty="0">
                        <a:solidFill>
                          <a:srgbClr val="FF0000"/>
                        </a:solidFill>
                        <a:latin typeface="华文宋体" panose="02010600040101010101" pitchFamily="2" charset="-122"/>
                        <a:ea typeface="华文宋体" panose="02010600040101010101" pitchFamily="2" charset="-122"/>
                      </a:endParaRPr>
                    </a:p>
                  </a:txBody>
                  <a:tcPr marL="68580" marR="68580" marT="34290" marB="34290"/>
                </a:tc>
                <a:tc>
                  <a:txBody>
                    <a:bodyPr/>
                    <a:lstStyle/>
                    <a:p>
                      <a:endParaRPr lang="zh-CN" altLang="en-US" sz="1200" baseline="0" dirty="0">
                        <a:solidFill>
                          <a:srgbClr val="FF0000"/>
                        </a:solidFill>
                        <a:latin typeface="华文宋体" panose="02010600040101010101" pitchFamily="2" charset="-122"/>
                        <a:ea typeface="华文宋体" panose="02010600040101010101" pitchFamily="2" charset="-122"/>
                      </a:endParaRPr>
                    </a:p>
                  </a:txBody>
                  <a:tcPr marL="68580" marR="68580" marT="34290" marB="34290"/>
                </a:tc>
                <a:extLst>
                  <a:ext uri="{0D108BD9-81ED-4DB2-BD59-A6C34878D82A}">
                    <a16:rowId xmlns:a16="http://schemas.microsoft.com/office/drawing/2014/main" val="2298176066"/>
                  </a:ext>
                </a:extLst>
              </a:tr>
            </a:tbl>
          </a:graphicData>
        </a:graphic>
      </p:graphicFrame>
      <p:sp>
        <p:nvSpPr>
          <p:cNvPr id="11" name="标题 1">
            <a:extLst>
              <a:ext uri="{FF2B5EF4-FFF2-40B4-BE49-F238E27FC236}">
                <a16:creationId xmlns:a16="http://schemas.microsoft.com/office/drawing/2014/main" id="{9845C83B-F889-4B42-AA3D-C89F6B034D01}"/>
              </a:ext>
            </a:extLst>
          </p:cNvPr>
          <p:cNvSpPr>
            <a:spLocks noGrp="1"/>
          </p:cNvSpPr>
          <p:nvPr>
            <p:ph type="title"/>
          </p:nvPr>
        </p:nvSpPr>
        <p:spPr>
          <a:xfrm>
            <a:off x="404664" y="195486"/>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缺失值</a:t>
            </a:r>
          </a:p>
        </p:txBody>
      </p:sp>
    </p:spTree>
    <p:extLst>
      <p:ext uri="{BB962C8B-B14F-4D97-AF65-F5344CB8AC3E}">
        <p14:creationId xmlns:p14="http://schemas.microsoft.com/office/powerpoint/2010/main" val="2734856993"/>
      </p:ext>
    </p:extLst>
  </p:cSld>
  <p:clrMapOvr>
    <a:masterClrMapping/>
  </p:clrMapOvr>
  <p:transition>
    <p:strips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标题层"/>
          <p:cNvSpPr txBox="1"/>
          <p:nvPr/>
        </p:nvSpPr>
        <p:spPr bwMode="auto">
          <a:xfrm>
            <a:off x="3129859" y="1505647"/>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srgbClr val="007CC2"/>
                </a:solidFill>
                <a:latin typeface="Impact" panose="020B0806030902050204" pitchFamily="34" charset="0"/>
                <a:ea typeface="微软雅黑" panose="020B0503020204020204" pitchFamily="34" charset="-122"/>
                <a:cs typeface="Arial" panose="020B0604020202020204" pitchFamily="34" charset="0"/>
              </a:rPr>
              <a:t>01</a:t>
            </a:r>
          </a:p>
        </p:txBody>
      </p:sp>
      <p:cxnSp>
        <p:nvCxnSpPr>
          <p:cNvPr id="71" name="直接连接符 70"/>
          <p:cNvCxnSpPr/>
          <p:nvPr/>
        </p:nvCxnSpPr>
        <p:spPr>
          <a:xfrm>
            <a:off x="3645144" y="1492483"/>
            <a:ext cx="0" cy="313022"/>
          </a:xfrm>
          <a:prstGeom prst="line">
            <a:avLst/>
          </a:prstGeom>
          <a:noFill/>
          <a:ln w="9525" cap="flat" cmpd="sng" algn="ctr">
            <a:solidFill>
              <a:schemeClr val="tx1">
                <a:lumMod val="65000"/>
                <a:lumOff val="35000"/>
              </a:schemeClr>
            </a:solidFill>
            <a:prstDash val="solid"/>
          </a:ln>
          <a:effectLst/>
        </p:spPr>
      </p:cxnSp>
      <p:sp>
        <p:nvSpPr>
          <p:cNvPr id="72" name="标题层"/>
          <p:cNvSpPr txBox="1"/>
          <p:nvPr/>
        </p:nvSpPr>
        <p:spPr bwMode="auto">
          <a:xfrm>
            <a:off x="3752670" y="1506594"/>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srgbClr val="007CC2"/>
                </a:solidFill>
                <a:latin typeface="微软雅黑" panose="020B0503020204020204" pitchFamily="34" charset="-122"/>
                <a:ea typeface="微软雅黑" panose="020B0503020204020204" pitchFamily="34" charset="-122"/>
              </a:rPr>
              <a:t>特征工程概述</a:t>
            </a:r>
          </a:p>
        </p:txBody>
      </p:sp>
      <p:sp>
        <p:nvSpPr>
          <p:cNvPr id="90" name="标题层"/>
          <p:cNvSpPr txBox="1"/>
          <p:nvPr/>
        </p:nvSpPr>
        <p:spPr bwMode="auto">
          <a:xfrm>
            <a:off x="3129859" y="1911853"/>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prstClr val="black">
                    <a:lumMod val="65000"/>
                    <a:lumOff val="35000"/>
                  </a:prstClr>
                </a:solidFill>
                <a:latin typeface="Impact" panose="020B0806030902050204" pitchFamily="34" charset="0"/>
                <a:ea typeface="微软雅黑" panose="020B0503020204020204" pitchFamily="34" charset="-122"/>
                <a:cs typeface="Arial" panose="020B0604020202020204" pitchFamily="34" charset="0"/>
              </a:rPr>
              <a:t>02</a:t>
            </a:r>
          </a:p>
        </p:txBody>
      </p:sp>
      <p:cxnSp>
        <p:nvCxnSpPr>
          <p:cNvPr id="91" name="直接连接符 90"/>
          <p:cNvCxnSpPr/>
          <p:nvPr/>
        </p:nvCxnSpPr>
        <p:spPr>
          <a:xfrm>
            <a:off x="3645144" y="1898689"/>
            <a:ext cx="0" cy="313022"/>
          </a:xfrm>
          <a:prstGeom prst="line">
            <a:avLst/>
          </a:prstGeom>
          <a:noFill/>
          <a:ln w="9525" cap="flat" cmpd="sng" algn="ctr">
            <a:solidFill>
              <a:schemeClr val="tx1">
                <a:lumMod val="65000"/>
                <a:lumOff val="35000"/>
              </a:schemeClr>
            </a:solidFill>
            <a:prstDash val="solid"/>
          </a:ln>
          <a:effectLst/>
        </p:spPr>
      </p:cxnSp>
      <p:sp>
        <p:nvSpPr>
          <p:cNvPr id="92" name="标题层"/>
          <p:cNvSpPr txBox="1"/>
          <p:nvPr/>
        </p:nvSpPr>
        <p:spPr bwMode="auto">
          <a:xfrm>
            <a:off x="3752670" y="1912800"/>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prstClr val="black">
                    <a:lumMod val="65000"/>
                    <a:lumOff val="35000"/>
                  </a:prstClr>
                </a:solidFill>
                <a:latin typeface="微软雅黑" panose="020B0503020204020204" pitchFamily="34" charset="-122"/>
                <a:ea typeface="微软雅黑" panose="020B0503020204020204" pitchFamily="34" charset="-122"/>
              </a:rPr>
              <a:t>数据探索</a:t>
            </a:r>
          </a:p>
        </p:txBody>
      </p:sp>
      <p:sp>
        <p:nvSpPr>
          <p:cNvPr id="95" name="标题层"/>
          <p:cNvSpPr txBox="1"/>
          <p:nvPr/>
        </p:nvSpPr>
        <p:spPr bwMode="auto">
          <a:xfrm>
            <a:off x="3129859" y="2318058"/>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prstClr val="black">
                    <a:lumMod val="65000"/>
                    <a:lumOff val="35000"/>
                  </a:prstClr>
                </a:solidFill>
                <a:latin typeface="Impact" panose="020B0806030902050204" pitchFamily="34" charset="0"/>
                <a:ea typeface="微软雅黑" panose="020B0503020204020204" pitchFamily="34" charset="-122"/>
                <a:cs typeface="Arial" panose="020B0604020202020204" pitchFamily="34" charset="0"/>
              </a:rPr>
              <a:t>03</a:t>
            </a:r>
            <a:endParaRPr lang="en-US" altLang="zh-CN" sz="1800" kern="0" dirty="0">
              <a:solidFill>
                <a:srgbClr val="319095"/>
              </a:solidFill>
              <a:latin typeface="Impact" panose="020B0806030902050204" pitchFamily="34" charset="0"/>
              <a:ea typeface="微软雅黑" panose="020B0503020204020204" pitchFamily="34" charset="-122"/>
              <a:cs typeface="Arial" panose="020B0604020202020204" pitchFamily="34" charset="0"/>
            </a:endParaRPr>
          </a:p>
        </p:txBody>
      </p:sp>
      <p:cxnSp>
        <p:nvCxnSpPr>
          <p:cNvPr id="96" name="直接连接符 95"/>
          <p:cNvCxnSpPr/>
          <p:nvPr/>
        </p:nvCxnSpPr>
        <p:spPr>
          <a:xfrm>
            <a:off x="3645144" y="2341090"/>
            <a:ext cx="0" cy="313022"/>
          </a:xfrm>
          <a:prstGeom prst="line">
            <a:avLst/>
          </a:prstGeom>
          <a:noFill/>
          <a:ln w="9525" cap="flat" cmpd="sng" algn="ctr">
            <a:solidFill>
              <a:schemeClr val="tx1">
                <a:lumMod val="65000"/>
                <a:lumOff val="35000"/>
              </a:schemeClr>
            </a:solidFill>
            <a:prstDash val="solid"/>
          </a:ln>
          <a:effectLst/>
        </p:spPr>
      </p:cxnSp>
      <p:sp>
        <p:nvSpPr>
          <p:cNvPr id="97" name="标题层"/>
          <p:cNvSpPr txBox="1"/>
          <p:nvPr/>
        </p:nvSpPr>
        <p:spPr bwMode="auto">
          <a:xfrm>
            <a:off x="3752670" y="2319005"/>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srgbClr val="595959"/>
                </a:solidFill>
                <a:latin typeface="微软雅黑" panose="020B0503020204020204" pitchFamily="34" charset="-122"/>
                <a:ea typeface="微软雅黑" panose="020B0503020204020204" pitchFamily="34" charset="-122"/>
              </a:rPr>
              <a:t>数据清洗</a:t>
            </a:r>
          </a:p>
        </p:txBody>
      </p:sp>
      <p:sp>
        <p:nvSpPr>
          <p:cNvPr id="100" name="标题层"/>
          <p:cNvSpPr txBox="1"/>
          <p:nvPr/>
        </p:nvSpPr>
        <p:spPr bwMode="auto">
          <a:xfrm>
            <a:off x="3129859" y="2733565"/>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prstClr val="black">
                    <a:lumMod val="65000"/>
                    <a:lumOff val="35000"/>
                  </a:prstClr>
                </a:solidFill>
                <a:latin typeface="Impact" panose="020B0806030902050204" pitchFamily="34" charset="0"/>
                <a:ea typeface="微软雅黑" panose="020B0503020204020204" pitchFamily="34" charset="-122"/>
                <a:cs typeface="Arial" panose="020B0604020202020204" pitchFamily="34" charset="0"/>
              </a:rPr>
              <a:t>04</a:t>
            </a:r>
          </a:p>
        </p:txBody>
      </p:sp>
      <p:cxnSp>
        <p:nvCxnSpPr>
          <p:cNvPr id="101" name="直接连接符 100"/>
          <p:cNvCxnSpPr/>
          <p:nvPr/>
        </p:nvCxnSpPr>
        <p:spPr>
          <a:xfrm>
            <a:off x="3645144" y="2774218"/>
            <a:ext cx="0" cy="313022"/>
          </a:xfrm>
          <a:prstGeom prst="line">
            <a:avLst/>
          </a:prstGeom>
          <a:noFill/>
          <a:ln w="9525" cap="flat" cmpd="sng" algn="ctr">
            <a:solidFill>
              <a:schemeClr val="tx1">
                <a:lumMod val="65000"/>
                <a:lumOff val="35000"/>
              </a:schemeClr>
            </a:solidFill>
            <a:prstDash val="solid"/>
          </a:ln>
          <a:effectLst/>
        </p:spPr>
      </p:cxnSp>
      <p:sp>
        <p:nvSpPr>
          <p:cNvPr id="102" name="标题层"/>
          <p:cNvSpPr txBox="1"/>
          <p:nvPr/>
        </p:nvSpPr>
        <p:spPr bwMode="auto">
          <a:xfrm>
            <a:off x="3752670" y="2734036"/>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kumimoji="1" lang="zh-CN" altLang="en-US" sz="1800" b="1" kern="0" dirty="0">
                <a:solidFill>
                  <a:prstClr val="black">
                    <a:lumMod val="65000"/>
                    <a:lumOff val="35000"/>
                  </a:prstClr>
                </a:solidFill>
                <a:latin typeface="微软雅黑" panose="020B0503020204020204" pitchFamily="34" charset="-122"/>
                <a:ea typeface="微软雅黑" panose="020B0503020204020204" pitchFamily="34" charset="-122"/>
                <a:sym typeface="+mn-ea"/>
              </a:rPr>
              <a:t>数据预处理</a:t>
            </a:r>
          </a:p>
        </p:txBody>
      </p:sp>
      <p:sp>
        <p:nvSpPr>
          <p:cNvPr id="84" name="MH_Others_2"/>
          <p:cNvSpPr txBox="1"/>
          <p:nvPr>
            <p:custDataLst>
              <p:tags r:id="rId1"/>
            </p:custDataLst>
          </p:nvPr>
        </p:nvSpPr>
        <p:spPr>
          <a:xfrm>
            <a:off x="800896" y="2016440"/>
            <a:ext cx="1324996" cy="589359"/>
          </a:xfrm>
          <a:prstGeom prst="rect">
            <a:avLst/>
          </a:prstGeom>
          <a:noFill/>
        </p:spPr>
        <p:txBody>
          <a:bodyPr wrap="none" anchor="ctr" anchorCtr="0">
            <a:noAutofit/>
          </a:bodyPr>
          <a:lstStyle/>
          <a:p>
            <a:pPr algn="ctr" defTabSz="685800" fontAlgn="auto">
              <a:spcBef>
                <a:spcPts val="0"/>
              </a:spcBef>
              <a:spcAft>
                <a:spcPts val="0"/>
              </a:spcAft>
              <a:defRPr/>
            </a:pPr>
            <a:r>
              <a:rPr lang="zh-CN" altLang="en-US" sz="4050" b="1" kern="0" dirty="0">
                <a:solidFill>
                  <a:srgbClr val="007CC2"/>
                </a:solidFill>
                <a:latin typeface="微软雅黑" panose="020B0503020204020204" pitchFamily="34" charset="-122"/>
                <a:ea typeface="微软雅黑" panose="020B0503020204020204" pitchFamily="34" charset="-122"/>
                <a:cs typeface="+mn-ea"/>
                <a:sym typeface="+mn-lt"/>
              </a:rPr>
              <a:t>目录</a:t>
            </a:r>
          </a:p>
        </p:txBody>
      </p:sp>
      <p:sp>
        <p:nvSpPr>
          <p:cNvPr id="4" name="MH_Others_3"/>
          <p:cNvSpPr txBox="1"/>
          <p:nvPr>
            <p:custDataLst>
              <p:tags r:id="rId2"/>
            </p:custDataLst>
          </p:nvPr>
        </p:nvSpPr>
        <p:spPr>
          <a:xfrm>
            <a:off x="620669" y="2573075"/>
            <a:ext cx="1973873" cy="589359"/>
          </a:xfrm>
          <a:prstGeom prst="rect">
            <a:avLst/>
          </a:prstGeom>
          <a:noFill/>
        </p:spPr>
        <p:txBody>
          <a:bodyPr wrap="none" anchor="ctr" anchorCtr="0">
            <a:noAutofit/>
          </a:bodyPr>
          <a:lstStyle/>
          <a:p>
            <a:pPr algn="ctr" defTabSz="685800" fontAlgn="auto">
              <a:spcBef>
                <a:spcPts val="0"/>
              </a:spcBef>
              <a:spcAft>
                <a:spcPts val="0"/>
              </a:spcAft>
              <a:defRPr/>
            </a:pPr>
            <a:r>
              <a:rPr lang="en-US" altLang="zh-CN" sz="1800" b="1" kern="0" spc="225" dirty="0">
                <a:solidFill>
                  <a:srgbClr val="A6A6A6"/>
                </a:solidFill>
                <a:latin typeface="微软雅黑" panose="020B0503020204020204" pitchFamily="34" charset="-122"/>
                <a:ea typeface="微软雅黑" panose="020B0503020204020204" pitchFamily="34" charset="-122"/>
                <a:cs typeface="+mn-ea"/>
                <a:sym typeface="+mn-lt"/>
              </a:rPr>
              <a:t>CONTENTS</a:t>
            </a:r>
          </a:p>
        </p:txBody>
      </p:sp>
      <p:sp>
        <p:nvSpPr>
          <p:cNvPr id="5" name="标题层"/>
          <p:cNvSpPr txBox="1"/>
          <p:nvPr/>
        </p:nvSpPr>
        <p:spPr bwMode="auto">
          <a:xfrm>
            <a:off x="3129859" y="3161568"/>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prstClr val="black">
                    <a:lumMod val="65000"/>
                    <a:lumOff val="35000"/>
                  </a:prstClr>
                </a:solidFill>
                <a:latin typeface="Impact" panose="020B0806030902050204" pitchFamily="34" charset="0"/>
                <a:ea typeface="微软雅黑" panose="020B0503020204020204" pitchFamily="34" charset="-122"/>
                <a:cs typeface="Arial" panose="020B0604020202020204" pitchFamily="34" charset="0"/>
              </a:rPr>
              <a:t>05</a:t>
            </a:r>
          </a:p>
        </p:txBody>
      </p:sp>
      <p:cxnSp>
        <p:nvCxnSpPr>
          <p:cNvPr id="6" name="直接连接符 5"/>
          <p:cNvCxnSpPr/>
          <p:nvPr/>
        </p:nvCxnSpPr>
        <p:spPr>
          <a:xfrm>
            <a:off x="3645144" y="3202221"/>
            <a:ext cx="0" cy="313022"/>
          </a:xfrm>
          <a:prstGeom prst="line">
            <a:avLst/>
          </a:prstGeom>
          <a:noFill/>
          <a:ln w="9525" cap="flat" cmpd="sng" algn="ctr">
            <a:solidFill>
              <a:schemeClr val="tx1">
                <a:lumMod val="65000"/>
                <a:lumOff val="35000"/>
              </a:schemeClr>
            </a:solidFill>
            <a:prstDash val="solid"/>
          </a:ln>
          <a:effectLst/>
        </p:spPr>
      </p:cxnSp>
      <p:sp>
        <p:nvSpPr>
          <p:cNvPr id="7" name="标题层"/>
          <p:cNvSpPr txBox="1"/>
          <p:nvPr/>
        </p:nvSpPr>
        <p:spPr bwMode="auto">
          <a:xfrm>
            <a:off x="3752670" y="3162515"/>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prstClr val="black">
                    <a:lumMod val="65000"/>
                    <a:lumOff val="35000"/>
                  </a:prstClr>
                </a:solidFill>
                <a:latin typeface="微软雅黑" panose="020B0503020204020204" pitchFamily="34" charset="-122"/>
                <a:ea typeface="微软雅黑" panose="020B0503020204020204" pitchFamily="34" charset="-122"/>
              </a:rPr>
              <a:t>特征选择</a:t>
            </a:r>
          </a:p>
        </p:txBody>
      </p:sp>
      <p:sp>
        <p:nvSpPr>
          <p:cNvPr id="8" name="标题层"/>
          <p:cNvSpPr txBox="1"/>
          <p:nvPr/>
        </p:nvSpPr>
        <p:spPr bwMode="auto">
          <a:xfrm>
            <a:off x="3129859" y="3621591"/>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prstClr val="black">
                    <a:lumMod val="65000"/>
                    <a:lumOff val="35000"/>
                  </a:prstClr>
                </a:solidFill>
                <a:latin typeface="Impact" panose="020B0806030902050204" pitchFamily="34" charset="0"/>
                <a:ea typeface="微软雅黑" panose="020B0503020204020204" pitchFamily="34" charset="-122"/>
                <a:cs typeface="Arial" panose="020B0604020202020204" pitchFamily="34" charset="0"/>
              </a:rPr>
              <a:t>06</a:t>
            </a:r>
          </a:p>
        </p:txBody>
      </p:sp>
      <p:cxnSp>
        <p:nvCxnSpPr>
          <p:cNvPr id="9" name="直接连接符 8"/>
          <p:cNvCxnSpPr/>
          <p:nvPr/>
        </p:nvCxnSpPr>
        <p:spPr>
          <a:xfrm>
            <a:off x="3645144" y="3651766"/>
            <a:ext cx="0" cy="313022"/>
          </a:xfrm>
          <a:prstGeom prst="line">
            <a:avLst/>
          </a:prstGeom>
          <a:noFill/>
          <a:ln w="9525" cap="flat" cmpd="sng" algn="ctr">
            <a:solidFill>
              <a:schemeClr val="tx1">
                <a:lumMod val="65000"/>
                <a:lumOff val="35000"/>
              </a:schemeClr>
            </a:solidFill>
            <a:prstDash val="solid"/>
          </a:ln>
          <a:effectLst/>
        </p:spPr>
      </p:cxnSp>
      <p:sp>
        <p:nvSpPr>
          <p:cNvPr id="10" name="标题层"/>
          <p:cNvSpPr txBox="1"/>
          <p:nvPr/>
        </p:nvSpPr>
        <p:spPr bwMode="auto">
          <a:xfrm>
            <a:off x="3752670" y="3598249"/>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prstClr val="black">
                    <a:lumMod val="65000"/>
                    <a:lumOff val="35000"/>
                  </a:prstClr>
                </a:solidFill>
                <a:latin typeface="微软雅黑" panose="020B0503020204020204" pitchFamily="34" charset="-122"/>
                <a:ea typeface="微软雅黑" panose="020B0503020204020204" pitchFamily="34" charset="-122"/>
              </a:rPr>
              <a:t>特征降维</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600"/>
                                        <p:tgtEl>
                                          <p:spTgt spid="71"/>
                                        </p:tgtEl>
                                      </p:cBhvr>
                                    </p:animEffect>
                                    <p:anim calcmode="lin" valueType="num">
                                      <p:cBhvr>
                                        <p:cTn id="8" dur="600" fill="hold"/>
                                        <p:tgtEl>
                                          <p:spTgt spid="71"/>
                                        </p:tgtEl>
                                        <p:attrNameLst>
                                          <p:attrName>ppt_x</p:attrName>
                                        </p:attrNameLst>
                                      </p:cBhvr>
                                      <p:tavLst>
                                        <p:tav tm="0">
                                          <p:val>
                                            <p:strVal val="#ppt_x"/>
                                          </p:val>
                                        </p:tav>
                                        <p:tav tm="100000">
                                          <p:val>
                                            <p:strVal val="#ppt_x"/>
                                          </p:val>
                                        </p:tav>
                                      </p:tavLst>
                                    </p:anim>
                                    <p:anim calcmode="lin" valueType="num">
                                      <p:cBhvr>
                                        <p:cTn id="9" dur="600" fill="hold"/>
                                        <p:tgtEl>
                                          <p:spTgt spid="7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decel="52500" fill="hold" grpId="0" nodeType="afterEffect">
                                  <p:stCondLst>
                                    <p:cond delay="0"/>
                                  </p:stCondLst>
                                  <p:childTnLst>
                                    <p:set>
                                      <p:cBhvr>
                                        <p:cTn id="12" dur="1" fill="hold">
                                          <p:stCondLst>
                                            <p:cond delay="0"/>
                                          </p:stCondLst>
                                        </p:cTn>
                                        <p:tgtEl>
                                          <p:spTgt spid="70"/>
                                        </p:tgtEl>
                                        <p:attrNameLst>
                                          <p:attrName>style.visibility</p:attrName>
                                        </p:attrNameLst>
                                      </p:cBhvr>
                                      <p:to>
                                        <p:strVal val="visible"/>
                                      </p:to>
                                    </p:set>
                                    <p:anim calcmode="lin" valueType="num">
                                      <p:cBhvr additive="base">
                                        <p:cTn id="13" dur="400" fill="hold"/>
                                        <p:tgtEl>
                                          <p:spTgt spid="70"/>
                                        </p:tgtEl>
                                        <p:attrNameLst>
                                          <p:attrName>ppt_x</p:attrName>
                                        </p:attrNameLst>
                                      </p:cBhvr>
                                      <p:tavLst>
                                        <p:tav tm="0">
                                          <p:val>
                                            <p:strVal val="0-#ppt_w/2"/>
                                          </p:val>
                                        </p:tav>
                                        <p:tav tm="100000">
                                          <p:val>
                                            <p:strVal val="#ppt_x"/>
                                          </p:val>
                                        </p:tav>
                                      </p:tavLst>
                                    </p:anim>
                                    <p:anim calcmode="lin" valueType="num">
                                      <p:cBhvr additive="base">
                                        <p:cTn id="14" dur="400" fill="hold"/>
                                        <p:tgtEl>
                                          <p:spTgt spid="70"/>
                                        </p:tgtEl>
                                        <p:attrNameLst>
                                          <p:attrName>ppt_y</p:attrName>
                                        </p:attrNameLst>
                                      </p:cBhvr>
                                      <p:tavLst>
                                        <p:tav tm="0">
                                          <p:val>
                                            <p:strVal val="#ppt_y"/>
                                          </p:val>
                                        </p:tav>
                                        <p:tav tm="100000">
                                          <p:val>
                                            <p:strVal val="#ppt_y"/>
                                          </p:val>
                                        </p:tav>
                                      </p:tavLst>
                                    </p:anim>
                                  </p:childTnLst>
                                </p:cTn>
                              </p:par>
                              <p:par>
                                <p:cTn id="15" presetID="2" presetClass="entr" presetSubtype="2" decel="52500" fill="hold" grpId="0" nodeType="withEffect">
                                  <p:stCondLst>
                                    <p:cond delay="0"/>
                                  </p:stCondLst>
                                  <p:childTnLst>
                                    <p:set>
                                      <p:cBhvr>
                                        <p:cTn id="16" dur="1" fill="hold">
                                          <p:stCondLst>
                                            <p:cond delay="0"/>
                                          </p:stCondLst>
                                        </p:cTn>
                                        <p:tgtEl>
                                          <p:spTgt spid="72"/>
                                        </p:tgtEl>
                                        <p:attrNameLst>
                                          <p:attrName>style.visibility</p:attrName>
                                        </p:attrNameLst>
                                      </p:cBhvr>
                                      <p:to>
                                        <p:strVal val="visible"/>
                                      </p:to>
                                    </p:set>
                                    <p:anim calcmode="lin" valueType="num">
                                      <p:cBhvr additive="base">
                                        <p:cTn id="17" dur="400" fill="hold"/>
                                        <p:tgtEl>
                                          <p:spTgt spid="72"/>
                                        </p:tgtEl>
                                        <p:attrNameLst>
                                          <p:attrName>ppt_x</p:attrName>
                                        </p:attrNameLst>
                                      </p:cBhvr>
                                      <p:tavLst>
                                        <p:tav tm="0">
                                          <p:val>
                                            <p:strVal val="1+#ppt_w/2"/>
                                          </p:val>
                                        </p:tav>
                                        <p:tav tm="100000">
                                          <p:val>
                                            <p:strVal val="#ppt_x"/>
                                          </p:val>
                                        </p:tav>
                                      </p:tavLst>
                                    </p:anim>
                                    <p:anim calcmode="lin" valueType="num">
                                      <p:cBhvr additive="base">
                                        <p:cTn id="18" dur="400" fill="hold"/>
                                        <p:tgtEl>
                                          <p:spTgt spid="7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47" presetClass="entr" presetSubtype="0" fill="hold" nodeType="after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fade">
                                      <p:cBhvr>
                                        <p:cTn id="22" dur="600"/>
                                        <p:tgtEl>
                                          <p:spTgt spid="91"/>
                                        </p:tgtEl>
                                      </p:cBhvr>
                                    </p:animEffect>
                                    <p:anim calcmode="lin" valueType="num">
                                      <p:cBhvr>
                                        <p:cTn id="23" dur="600" fill="hold"/>
                                        <p:tgtEl>
                                          <p:spTgt spid="91"/>
                                        </p:tgtEl>
                                        <p:attrNameLst>
                                          <p:attrName>ppt_x</p:attrName>
                                        </p:attrNameLst>
                                      </p:cBhvr>
                                      <p:tavLst>
                                        <p:tav tm="0">
                                          <p:val>
                                            <p:strVal val="#ppt_x"/>
                                          </p:val>
                                        </p:tav>
                                        <p:tav tm="100000">
                                          <p:val>
                                            <p:strVal val="#ppt_x"/>
                                          </p:val>
                                        </p:tav>
                                      </p:tavLst>
                                    </p:anim>
                                    <p:anim calcmode="lin" valueType="num">
                                      <p:cBhvr>
                                        <p:cTn id="24" dur="600" fill="hold"/>
                                        <p:tgtEl>
                                          <p:spTgt spid="91"/>
                                        </p:tgtEl>
                                        <p:attrNameLst>
                                          <p:attrName>ppt_y</p:attrName>
                                        </p:attrNameLst>
                                      </p:cBhvr>
                                      <p:tavLst>
                                        <p:tav tm="0">
                                          <p:val>
                                            <p:strVal val="#ppt_y-.1"/>
                                          </p:val>
                                        </p:tav>
                                        <p:tav tm="100000">
                                          <p:val>
                                            <p:strVal val="#ppt_y"/>
                                          </p:val>
                                        </p:tav>
                                      </p:tavLst>
                                    </p:anim>
                                  </p:childTnLst>
                                </p:cTn>
                              </p:par>
                            </p:childTnLst>
                          </p:cTn>
                        </p:par>
                        <p:par>
                          <p:cTn id="25" fill="hold">
                            <p:stCondLst>
                              <p:cond delay="2500"/>
                            </p:stCondLst>
                            <p:childTnLst>
                              <p:par>
                                <p:cTn id="26" presetID="2" presetClass="entr" presetSubtype="8" decel="52500" fill="hold" grpId="0" nodeType="afterEffect">
                                  <p:stCondLst>
                                    <p:cond delay="0"/>
                                  </p:stCondLst>
                                  <p:childTnLst>
                                    <p:set>
                                      <p:cBhvr>
                                        <p:cTn id="27" dur="1" fill="hold">
                                          <p:stCondLst>
                                            <p:cond delay="0"/>
                                          </p:stCondLst>
                                        </p:cTn>
                                        <p:tgtEl>
                                          <p:spTgt spid="90"/>
                                        </p:tgtEl>
                                        <p:attrNameLst>
                                          <p:attrName>style.visibility</p:attrName>
                                        </p:attrNameLst>
                                      </p:cBhvr>
                                      <p:to>
                                        <p:strVal val="visible"/>
                                      </p:to>
                                    </p:set>
                                    <p:anim calcmode="lin" valueType="num">
                                      <p:cBhvr additive="base">
                                        <p:cTn id="28" dur="400" fill="hold"/>
                                        <p:tgtEl>
                                          <p:spTgt spid="90"/>
                                        </p:tgtEl>
                                        <p:attrNameLst>
                                          <p:attrName>ppt_x</p:attrName>
                                        </p:attrNameLst>
                                      </p:cBhvr>
                                      <p:tavLst>
                                        <p:tav tm="0">
                                          <p:val>
                                            <p:strVal val="0-#ppt_w/2"/>
                                          </p:val>
                                        </p:tav>
                                        <p:tav tm="100000">
                                          <p:val>
                                            <p:strVal val="#ppt_x"/>
                                          </p:val>
                                        </p:tav>
                                      </p:tavLst>
                                    </p:anim>
                                    <p:anim calcmode="lin" valueType="num">
                                      <p:cBhvr additive="base">
                                        <p:cTn id="29" dur="400" fill="hold"/>
                                        <p:tgtEl>
                                          <p:spTgt spid="90"/>
                                        </p:tgtEl>
                                        <p:attrNameLst>
                                          <p:attrName>ppt_y</p:attrName>
                                        </p:attrNameLst>
                                      </p:cBhvr>
                                      <p:tavLst>
                                        <p:tav tm="0">
                                          <p:val>
                                            <p:strVal val="#ppt_y"/>
                                          </p:val>
                                        </p:tav>
                                        <p:tav tm="100000">
                                          <p:val>
                                            <p:strVal val="#ppt_y"/>
                                          </p:val>
                                        </p:tav>
                                      </p:tavLst>
                                    </p:anim>
                                  </p:childTnLst>
                                </p:cTn>
                              </p:par>
                              <p:par>
                                <p:cTn id="30" presetID="2" presetClass="entr" presetSubtype="2" decel="52500" fill="hold" grpId="0" nodeType="withEffect">
                                  <p:stCondLst>
                                    <p:cond delay="0"/>
                                  </p:stCondLst>
                                  <p:childTnLst>
                                    <p:set>
                                      <p:cBhvr>
                                        <p:cTn id="31" dur="1" fill="hold">
                                          <p:stCondLst>
                                            <p:cond delay="0"/>
                                          </p:stCondLst>
                                        </p:cTn>
                                        <p:tgtEl>
                                          <p:spTgt spid="92"/>
                                        </p:tgtEl>
                                        <p:attrNameLst>
                                          <p:attrName>style.visibility</p:attrName>
                                        </p:attrNameLst>
                                      </p:cBhvr>
                                      <p:to>
                                        <p:strVal val="visible"/>
                                      </p:to>
                                    </p:set>
                                    <p:anim calcmode="lin" valueType="num">
                                      <p:cBhvr additive="base">
                                        <p:cTn id="32" dur="400" fill="hold"/>
                                        <p:tgtEl>
                                          <p:spTgt spid="92"/>
                                        </p:tgtEl>
                                        <p:attrNameLst>
                                          <p:attrName>ppt_x</p:attrName>
                                        </p:attrNameLst>
                                      </p:cBhvr>
                                      <p:tavLst>
                                        <p:tav tm="0">
                                          <p:val>
                                            <p:strVal val="1+#ppt_w/2"/>
                                          </p:val>
                                        </p:tav>
                                        <p:tav tm="100000">
                                          <p:val>
                                            <p:strVal val="#ppt_x"/>
                                          </p:val>
                                        </p:tav>
                                      </p:tavLst>
                                    </p:anim>
                                    <p:anim calcmode="lin" valueType="num">
                                      <p:cBhvr additive="base">
                                        <p:cTn id="33" dur="400" fill="hold"/>
                                        <p:tgtEl>
                                          <p:spTgt spid="92"/>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47" presetClass="entr" presetSubtype="0" fill="hold" nodeType="afterEffect">
                                  <p:stCondLst>
                                    <p:cond delay="0"/>
                                  </p:stCondLst>
                                  <p:childTnLst>
                                    <p:set>
                                      <p:cBhvr>
                                        <p:cTn id="36" dur="1" fill="hold">
                                          <p:stCondLst>
                                            <p:cond delay="0"/>
                                          </p:stCondLst>
                                        </p:cTn>
                                        <p:tgtEl>
                                          <p:spTgt spid="96"/>
                                        </p:tgtEl>
                                        <p:attrNameLst>
                                          <p:attrName>style.visibility</p:attrName>
                                        </p:attrNameLst>
                                      </p:cBhvr>
                                      <p:to>
                                        <p:strVal val="visible"/>
                                      </p:to>
                                    </p:set>
                                    <p:animEffect transition="in" filter="fade">
                                      <p:cBhvr>
                                        <p:cTn id="37" dur="600"/>
                                        <p:tgtEl>
                                          <p:spTgt spid="96"/>
                                        </p:tgtEl>
                                      </p:cBhvr>
                                    </p:animEffect>
                                    <p:anim calcmode="lin" valueType="num">
                                      <p:cBhvr>
                                        <p:cTn id="38" dur="600" fill="hold"/>
                                        <p:tgtEl>
                                          <p:spTgt spid="96"/>
                                        </p:tgtEl>
                                        <p:attrNameLst>
                                          <p:attrName>ppt_x</p:attrName>
                                        </p:attrNameLst>
                                      </p:cBhvr>
                                      <p:tavLst>
                                        <p:tav tm="0">
                                          <p:val>
                                            <p:strVal val="#ppt_x"/>
                                          </p:val>
                                        </p:tav>
                                        <p:tav tm="100000">
                                          <p:val>
                                            <p:strVal val="#ppt_x"/>
                                          </p:val>
                                        </p:tav>
                                      </p:tavLst>
                                    </p:anim>
                                    <p:anim calcmode="lin" valueType="num">
                                      <p:cBhvr>
                                        <p:cTn id="39" dur="600" fill="hold"/>
                                        <p:tgtEl>
                                          <p:spTgt spid="96"/>
                                        </p:tgtEl>
                                        <p:attrNameLst>
                                          <p:attrName>ppt_y</p:attrName>
                                        </p:attrNameLst>
                                      </p:cBhvr>
                                      <p:tavLst>
                                        <p:tav tm="0">
                                          <p:val>
                                            <p:strVal val="#ppt_y-.1"/>
                                          </p:val>
                                        </p:tav>
                                        <p:tav tm="100000">
                                          <p:val>
                                            <p:strVal val="#ppt_y"/>
                                          </p:val>
                                        </p:tav>
                                      </p:tavLst>
                                    </p:anim>
                                  </p:childTnLst>
                                </p:cTn>
                              </p:par>
                            </p:childTnLst>
                          </p:cTn>
                        </p:par>
                        <p:par>
                          <p:cTn id="40" fill="hold">
                            <p:stCondLst>
                              <p:cond delay="4000"/>
                            </p:stCondLst>
                            <p:childTnLst>
                              <p:par>
                                <p:cTn id="41" presetID="2" presetClass="entr" presetSubtype="8" decel="52500" fill="hold" grpId="0" nodeType="afterEffect">
                                  <p:stCondLst>
                                    <p:cond delay="0"/>
                                  </p:stCondLst>
                                  <p:childTnLst>
                                    <p:set>
                                      <p:cBhvr>
                                        <p:cTn id="42" dur="1" fill="hold">
                                          <p:stCondLst>
                                            <p:cond delay="0"/>
                                          </p:stCondLst>
                                        </p:cTn>
                                        <p:tgtEl>
                                          <p:spTgt spid="95"/>
                                        </p:tgtEl>
                                        <p:attrNameLst>
                                          <p:attrName>style.visibility</p:attrName>
                                        </p:attrNameLst>
                                      </p:cBhvr>
                                      <p:to>
                                        <p:strVal val="visible"/>
                                      </p:to>
                                    </p:set>
                                    <p:anim calcmode="lin" valueType="num">
                                      <p:cBhvr additive="base">
                                        <p:cTn id="43" dur="400" fill="hold"/>
                                        <p:tgtEl>
                                          <p:spTgt spid="95"/>
                                        </p:tgtEl>
                                        <p:attrNameLst>
                                          <p:attrName>ppt_x</p:attrName>
                                        </p:attrNameLst>
                                      </p:cBhvr>
                                      <p:tavLst>
                                        <p:tav tm="0">
                                          <p:val>
                                            <p:strVal val="0-#ppt_w/2"/>
                                          </p:val>
                                        </p:tav>
                                        <p:tav tm="100000">
                                          <p:val>
                                            <p:strVal val="#ppt_x"/>
                                          </p:val>
                                        </p:tav>
                                      </p:tavLst>
                                    </p:anim>
                                    <p:anim calcmode="lin" valueType="num">
                                      <p:cBhvr additive="base">
                                        <p:cTn id="44" dur="400" fill="hold"/>
                                        <p:tgtEl>
                                          <p:spTgt spid="95"/>
                                        </p:tgtEl>
                                        <p:attrNameLst>
                                          <p:attrName>ppt_y</p:attrName>
                                        </p:attrNameLst>
                                      </p:cBhvr>
                                      <p:tavLst>
                                        <p:tav tm="0">
                                          <p:val>
                                            <p:strVal val="#ppt_y"/>
                                          </p:val>
                                        </p:tav>
                                        <p:tav tm="100000">
                                          <p:val>
                                            <p:strVal val="#ppt_y"/>
                                          </p:val>
                                        </p:tav>
                                      </p:tavLst>
                                    </p:anim>
                                  </p:childTnLst>
                                </p:cTn>
                              </p:par>
                              <p:par>
                                <p:cTn id="45" presetID="2" presetClass="entr" presetSubtype="2" decel="52500" fill="hold" grpId="0" nodeType="withEffect">
                                  <p:stCondLst>
                                    <p:cond delay="0"/>
                                  </p:stCondLst>
                                  <p:childTnLst>
                                    <p:set>
                                      <p:cBhvr>
                                        <p:cTn id="46" dur="1" fill="hold">
                                          <p:stCondLst>
                                            <p:cond delay="0"/>
                                          </p:stCondLst>
                                        </p:cTn>
                                        <p:tgtEl>
                                          <p:spTgt spid="97"/>
                                        </p:tgtEl>
                                        <p:attrNameLst>
                                          <p:attrName>style.visibility</p:attrName>
                                        </p:attrNameLst>
                                      </p:cBhvr>
                                      <p:to>
                                        <p:strVal val="visible"/>
                                      </p:to>
                                    </p:set>
                                    <p:anim calcmode="lin" valueType="num">
                                      <p:cBhvr additive="base">
                                        <p:cTn id="47" dur="400" fill="hold"/>
                                        <p:tgtEl>
                                          <p:spTgt spid="97"/>
                                        </p:tgtEl>
                                        <p:attrNameLst>
                                          <p:attrName>ppt_x</p:attrName>
                                        </p:attrNameLst>
                                      </p:cBhvr>
                                      <p:tavLst>
                                        <p:tav tm="0">
                                          <p:val>
                                            <p:strVal val="1+#ppt_w/2"/>
                                          </p:val>
                                        </p:tav>
                                        <p:tav tm="100000">
                                          <p:val>
                                            <p:strVal val="#ppt_x"/>
                                          </p:val>
                                        </p:tav>
                                      </p:tavLst>
                                    </p:anim>
                                    <p:anim calcmode="lin" valueType="num">
                                      <p:cBhvr additive="base">
                                        <p:cTn id="48" dur="400" fill="hold"/>
                                        <p:tgtEl>
                                          <p:spTgt spid="97"/>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47" presetClass="entr" presetSubtype="0" fill="hold" nodeType="afterEffect">
                                  <p:stCondLst>
                                    <p:cond delay="0"/>
                                  </p:stCondLst>
                                  <p:childTnLst>
                                    <p:set>
                                      <p:cBhvr>
                                        <p:cTn id="51" dur="1" fill="hold">
                                          <p:stCondLst>
                                            <p:cond delay="0"/>
                                          </p:stCondLst>
                                        </p:cTn>
                                        <p:tgtEl>
                                          <p:spTgt spid="101"/>
                                        </p:tgtEl>
                                        <p:attrNameLst>
                                          <p:attrName>style.visibility</p:attrName>
                                        </p:attrNameLst>
                                      </p:cBhvr>
                                      <p:to>
                                        <p:strVal val="visible"/>
                                      </p:to>
                                    </p:set>
                                    <p:animEffect transition="in" filter="fade">
                                      <p:cBhvr>
                                        <p:cTn id="52" dur="600"/>
                                        <p:tgtEl>
                                          <p:spTgt spid="101"/>
                                        </p:tgtEl>
                                      </p:cBhvr>
                                    </p:animEffect>
                                    <p:anim calcmode="lin" valueType="num">
                                      <p:cBhvr>
                                        <p:cTn id="53" dur="600" fill="hold"/>
                                        <p:tgtEl>
                                          <p:spTgt spid="101"/>
                                        </p:tgtEl>
                                        <p:attrNameLst>
                                          <p:attrName>ppt_x</p:attrName>
                                        </p:attrNameLst>
                                      </p:cBhvr>
                                      <p:tavLst>
                                        <p:tav tm="0">
                                          <p:val>
                                            <p:strVal val="#ppt_x"/>
                                          </p:val>
                                        </p:tav>
                                        <p:tav tm="100000">
                                          <p:val>
                                            <p:strVal val="#ppt_x"/>
                                          </p:val>
                                        </p:tav>
                                      </p:tavLst>
                                    </p:anim>
                                    <p:anim calcmode="lin" valueType="num">
                                      <p:cBhvr>
                                        <p:cTn id="54" dur="600" fill="hold"/>
                                        <p:tgtEl>
                                          <p:spTgt spid="101"/>
                                        </p:tgtEl>
                                        <p:attrNameLst>
                                          <p:attrName>ppt_y</p:attrName>
                                        </p:attrNameLst>
                                      </p:cBhvr>
                                      <p:tavLst>
                                        <p:tav tm="0">
                                          <p:val>
                                            <p:strVal val="#ppt_y-.1"/>
                                          </p:val>
                                        </p:tav>
                                        <p:tav tm="100000">
                                          <p:val>
                                            <p:strVal val="#ppt_y"/>
                                          </p:val>
                                        </p:tav>
                                      </p:tavLst>
                                    </p:anim>
                                  </p:childTnLst>
                                </p:cTn>
                              </p:par>
                            </p:childTnLst>
                          </p:cTn>
                        </p:par>
                        <p:par>
                          <p:cTn id="55" fill="hold">
                            <p:stCondLst>
                              <p:cond delay="5500"/>
                            </p:stCondLst>
                            <p:childTnLst>
                              <p:par>
                                <p:cTn id="56" presetID="2" presetClass="entr" presetSubtype="8" decel="52500" fill="hold" grpId="0" nodeType="afterEffect">
                                  <p:stCondLst>
                                    <p:cond delay="0"/>
                                  </p:stCondLst>
                                  <p:childTnLst>
                                    <p:set>
                                      <p:cBhvr>
                                        <p:cTn id="57" dur="1" fill="hold">
                                          <p:stCondLst>
                                            <p:cond delay="0"/>
                                          </p:stCondLst>
                                        </p:cTn>
                                        <p:tgtEl>
                                          <p:spTgt spid="100"/>
                                        </p:tgtEl>
                                        <p:attrNameLst>
                                          <p:attrName>style.visibility</p:attrName>
                                        </p:attrNameLst>
                                      </p:cBhvr>
                                      <p:to>
                                        <p:strVal val="visible"/>
                                      </p:to>
                                    </p:set>
                                    <p:anim calcmode="lin" valueType="num">
                                      <p:cBhvr additive="base">
                                        <p:cTn id="58" dur="400" fill="hold"/>
                                        <p:tgtEl>
                                          <p:spTgt spid="100"/>
                                        </p:tgtEl>
                                        <p:attrNameLst>
                                          <p:attrName>ppt_x</p:attrName>
                                        </p:attrNameLst>
                                      </p:cBhvr>
                                      <p:tavLst>
                                        <p:tav tm="0">
                                          <p:val>
                                            <p:strVal val="0-#ppt_w/2"/>
                                          </p:val>
                                        </p:tav>
                                        <p:tav tm="100000">
                                          <p:val>
                                            <p:strVal val="#ppt_x"/>
                                          </p:val>
                                        </p:tav>
                                      </p:tavLst>
                                    </p:anim>
                                    <p:anim calcmode="lin" valueType="num">
                                      <p:cBhvr additive="base">
                                        <p:cTn id="59" dur="400" fill="hold"/>
                                        <p:tgtEl>
                                          <p:spTgt spid="100"/>
                                        </p:tgtEl>
                                        <p:attrNameLst>
                                          <p:attrName>ppt_y</p:attrName>
                                        </p:attrNameLst>
                                      </p:cBhvr>
                                      <p:tavLst>
                                        <p:tav tm="0">
                                          <p:val>
                                            <p:strVal val="#ppt_y"/>
                                          </p:val>
                                        </p:tav>
                                        <p:tav tm="100000">
                                          <p:val>
                                            <p:strVal val="#ppt_y"/>
                                          </p:val>
                                        </p:tav>
                                      </p:tavLst>
                                    </p:anim>
                                  </p:childTnLst>
                                </p:cTn>
                              </p:par>
                              <p:par>
                                <p:cTn id="60" presetID="2" presetClass="entr" presetSubtype="2" decel="52500" fill="hold" grpId="0" nodeType="withEffect">
                                  <p:stCondLst>
                                    <p:cond delay="0"/>
                                  </p:stCondLst>
                                  <p:childTnLst>
                                    <p:set>
                                      <p:cBhvr>
                                        <p:cTn id="61" dur="1" fill="hold">
                                          <p:stCondLst>
                                            <p:cond delay="0"/>
                                          </p:stCondLst>
                                        </p:cTn>
                                        <p:tgtEl>
                                          <p:spTgt spid="102"/>
                                        </p:tgtEl>
                                        <p:attrNameLst>
                                          <p:attrName>style.visibility</p:attrName>
                                        </p:attrNameLst>
                                      </p:cBhvr>
                                      <p:to>
                                        <p:strVal val="visible"/>
                                      </p:to>
                                    </p:set>
                                    <p:anim calcmode="lin" valueType="num">
                                      <p:cBhvr additive="base">
                                        <p:cTn id="62" dur="400" fill="hold"/>
                                        <p:tgtEl>
                                          <p:spTgt spid="102"/>
                                        </p:tgtEl>
                                        <p:attrNameLst>
                                          <p:attrName>ppt_x</p:attrName>
                                        </p:attrNameLst>
                                      </p:cBhvr>
                                      <p:tavLst>
                                        <p:tav tm="0">
                                          <p:val>
                                            <p:strVal val="1+#ppt_w/2"/>
                                          </p:val>
                                        </p:tav>
                                        <p:tav tm="100000">
                                          <p:val>
                                            <p:strVal val="#ppt_x"/>
                                          </p:val>
                                        </p:tav>
                                      </p:tavLst>
                                    </p:anim>
                                    <p:anim calcmode="lin" valueType="num">
                                      <p:cBhvr additive="base">
                                        <p:cTn id="63" dur="400" fill="hold"/>
                                        <p:tgtEl>
                                          <p:spTgt spid="102"/>
                                        </p:tgtEl>
                                        <p:attrNameLst>
                                          <p:attrName>ppt_y</p:attrName>
                                        </p:attrNameLst>
                                      </p:cBhvr>
                                      <p:tavLst>
                                        <p:tav tm="0">
                                          <p:val>
                                            <p:strVal val="#ppt_y"/>
                                          </p:val>
                                        </p:tav>
                                        <p:tav tm="100000">
                                          <p:val>
                                            <p:strVal val="#ppt_y"/>
                                          </p:val>
                                        </p:tav>
                                      </p:tavLst>
                                    </p:anim>
                                  </p:childTnLst>
                                </p:cTn>
                              </p:par>
                            </p:childTnLst>
                          </p:cTn>
                        </p:par>
                        <p:par>
                          <p:cTn id="64" fill="hold">
                            <p:stCondLst>
                              <p:cond delay="6000"/>
                            </p:stCondLst>
                            <p:childTnLst>
                              <p:par>
                                <p:cTn id="65" presetID="47" presetClass="entr" presetSubtype="0" fill="hold" nodeType="after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fade">
                                      <p:cBhvr>
                                        <p:cTn id="67" dur="600"/>
                                        <p:tgtEl>
                                          <p:spTgt spid="6"/>
                                        </p:tgtEl>
                                      </p:cBhvr>
                                    </p:animEffect>
                                    <p:anim calcmode="lin" valueType="num">
                                      <p:cBhvr>
                                        <p:cTn id="68" dur="600" fill="hold"/>
                                        <p:tgtEl>
                                          <p:spTgt spid="6"/>
                                        </p:tgtEl>
                                        <p:attrNameLst>
                                          <p:attrName>ppt_x</p:attrName>
                                        </p:attrNameLst>
                                      </p:cBhvr>
                                      <p:tavLst>
                                        <p:tav tm="0">
                                          <p:val>
                                            <p:strVal val="#ppt_x"/>
                                          </p:val>
                                        </p:tav>
                                        <p:tav tm="100000">
                                          <p:val>
                                            <p:strVal val="#ppt_x"/>
                                          </p:val>
                                        </p:tav>
                                      </p:tavLst>
                                    </p:anim>
                                    <p:anim calcmode="lin" valueType="num">
                                      <p:cBhvr>
                                        <p:cTn id="69" dur="600" fill="hold"/>
                                        <p:tgtEl>
                                          <p:spTgt spid="6"/>
                                        </p:tgtEl>
                                        <p:attrNameLst>
                                          <p:attrName>ppt_y</p:attrName>
                                        </p:attrNameLst>
                                      </p:cBhvr>
                                      <p:tavLst>
                                        <p:tav tm="0">
                                          <p:val>
                                            <p:strVal val="#ppt_y-.1"/>
                                          </p:val>
                                        </p:tav>
                                        <p:tav tm="100000">
                                          <p:val>
                                            <p:strVal val="#ppt_y"/>
                                          </p:val>
                                        </p:tav>
                                      </p:tavLst>
                                    </p:anim>
                                  </p:childTnLst>
                                </p:cTn>
                              </p:par>
                            </p:childTnLst>
                          </p:cTn>
                        </p:par>
                        <p:par>
                          <p:cTn id="70" fill="hold">
                            <p:stCondLst>
                              <p:cond delay="7000"/>
                            </p:stCondLst>
                            <p:childTnLst>
                              <p:par>
                                <p:cTn id="71" presetID="2" presetClass="entr" presetSubtype="8" decel="52500" fill="hold" grpId="0" nodeType="afterEffect">
                                  <p:stCondLst>
                                    <p:cond delay="0"/>
                                  </p:stCondLst>
                                  <p:childTnLst>
                                    <p:set>
                                      <p:cBhvr>
                                        <p:cTn id="72" dur="1" fill="hold">
                                          <p:stCondLst>
                                            <p:cond delay="0"/>
                                          </p:stCondLst>
                                        </p:cTn>
                                        <p:tgtEl>
                                          <p:spTgt spid="5"/>
                                        </p:tgtEl>
                                        <p:attrNameLst>
                                          <p:attrName>style.visibility</p:attrName>
                                        </p:attrNameLst>
                                      </p:cBhvr>
                                      <p:to>
                                        <p:strVal val="visible"/>
                                      </p:to>
                                    </p:set>
                                    <p:anim calcmode="lin" valueType="num">
                                      <p:cBhvr additive="base">
                                        <p:cTn id="73" dur="400" fill="hold"/>
                                        <p:tgtEl>
                                          <p:spTgt spid="5"/>
                                        </p:tgtEl>
                                        <p:attrNameLst>
                                          <p:attrName>ppt_x</p:attrName>
                                        </p:attrNameLst>
                                      </p:cBhvr>
                                      <p:tavLst>
                                        <p:tav tm="0">
                                          <p:val>
                                            <p:strVal val="0-#ppt_w/2"/>
                                          </p:val>
                                        </p:tav>
                                        <p:tav tm="100000">
                                          <p:val>
                                            <p:strVal val="#ppt_x"/>
                                          </p:val>
                                        </p:tav>
                                      </p:tavLst>
                                    </p:anim>
                                    <p:anim calcmode="lin" valueType="num">
                                      <p:cBhvr additive="base">
                                        <p:cTn id="74" dur="400" fill="hold"/>
                                        <p:tgtEl>
                                          <p:spTgt spid="5"/>
                                        </p:tgtEl>
                                        <p:attrNameLst>
                                          <p:attrName>ppt_y</p:attrName>
                                        </p:attrNameLst>
                                      </p:cBhvr>
                                      <p:tavLst>
                                        <p:tav tm="0">
                                          <p:val>
                                            <p:strVal val="#ppt_y"/>
                                          </p:val>
                                        </p:tav>
                                        <p:tav tm="100000">
                                          <p:val>
                                            <p:strVal val="#ppt_y"/>
                                          </p:val>
                                        </p:tav>
                                      </p:tavLst>
                                    </p:anim>
                                  </p:childTnLst>
                                </p:cTn>
                              </p:par>
                              <p:par>
                                <p:cTn id="75" presetID="2" presetClass="entr" presetSubtype="2" decel="52500" fill="hold" grpId="0" nodeType="withEffect">
                                  <p:stCondLst>
                                    <p:cond delay="0"/>
                                  </p:stCondLst>
                                  <p:childTnLst>
                                    <p:set>
                                      <p:cBhvr>
                                        <p:cTn id="76" dur="1" fill="hold">
                                          <p:stCondLst>
                                            <p:cond delay="0"/>
                                          </p:stCondLst>
                                        </p:cTn>
                                        <p:tgtEl>
                                          <p:spTgt spid="7"/>
                                        </p:tgtEl>
                                        <p:attrNameLst>
                                          <p:attrName>style.visibility</p:attrName>
                                        </p:attrNameLst>
                                      </p:cBhvr>
                                      <p:to>
                                        <p:strVal val="visible"/>
                                      </p:to>
                                    </p:set>
                                    <p:anim calcmode="lin" valueType="num">
                                      <p:cBhvr additive="base">
                                        <p:cTn id="77" dur="400" fill="hold"/>
                                        <p:tgtEl>
                                          <p:spTgt spid="7"/>
                                        </p:tgtEl>
                                        <p:attrNameLst>
                                          <p:attrName>ppt_x</p:attrName>
                                        </p:attrNameLst>
                                      </p:cBhvr>
                                      <p:tavLst>
                                        <p:tav tm="0">
                                          <p:val>
                                            <p:strVal val="1+#ppt_w/2"/>
                                          </p:val>
                                        </p:tav>
                                        <p:tav tm="100000">
                                          <p:val>
                                            <p:strVal val="#ppt_x"/>
                                          </p:val>
                                        </p:tav>
                                      </p:tavLst>
                                    </p:anim>
                                    <p:anim calcmode="lin" valueType="num">
                                      <p:cBhvr additive="base">
                                        <p:cTn id="78" dur="400" fill="hold"/>
                                        <p:tgtEl>
                                          <p:spTgt spid="7"/>
                                        </p:tgtEl>
                                        <p:attrNameLst>
                                          <p:attrName>ppt_y</p:attrName>
                                        </p:attrNameLst>
                                      </p:cBhvr>
                                      <p:tavLst>
                                        <p:tav tm="0">
                                          <p:val>
                                            <p:strVal val="#ppt_y"/>
                                          </p:val>
                                        </p:tav>
                                        <p:tav tm="100000">
                                          <p:val>
                                            <p:strVal val="#ppt_y"/>
                                          </p:val>
                                        </p:tav>
                                      </p:tavLst>
                                    </p:anim>
                                  </p:childTnLst>
                                </p:cTn>
                              </p:par>
                            </p:childTnLst>
                          </p:cTn>
                        </p:par>
                        <p:par>
                          <p:cTn id="79" fill="hold">
                            <p:stCondLst>
                              <p:cond delay="7500"/>
                            </p:stCondLst>
                            <p:childTnLst>
                              <p:par>
                                <p:cTn id="80" presetID="47" presetClass="entr" presetSubtype="0" fill="hold" nodeType="afterEffect">
                                  <p:stCondLst>
                                    <p:cond delay="0"/>
                                  </p:stCondLst>
                                  <p:childTnLst>
                                    <p:set>
                                      <p:cBhvr>
                                        <p:cTn id="81" dur="1" fill="hold">
                                          <p:stCondLst>
                                            <p:cond delay="0"/>
                                          </p:stCondLst>
                                        </p:cTn>
                                        <p:tgtEl>
                                          <p:spTgt spid="9"/>
                                        </p:tgtEl>
                                        <p:attrNameLst>
                                          <p:attrName>style.visibility</p:attrName>
                                        </p:attrNameLst>
                                      </p:cBhvr>
                                      <p:to>
                                        <p:strVal val="visible"/>
                                      </p:to>
                                    </p:set>
                                    <p:animEffect transition="in" filter="fade">
                                      <p:cBhvr>
                                        <p:cTn id="82" dur="600"/>
                                        <p:tgtEl>
                                          <p:spTgt spid="9"/>
                                        </p:tgtEl>
                                      </p:cBhvr>
                                    </p:animEffect>
                                    <p:anim calcmode="lin" valueType="num">
                                      <p:cBhvr>
                                        <p:cTn id="83" dur="600" fill="hold"/>
                                        <p:tgtEl>
                                          <p:spTgt spid="9"/>
                                        </p:tgtEl>
                                        <p:attrNameLst>
                                          <p:attrName>ppt_x</p:attrName>
                                        </p:attrNameLst>
                                      </p:cBhvr>
                                      <p:tavLst>
                                        <p:tav tm="0">
                                          <p:val>
                                            <p:strVal val="#ppt_x"/>
                                          </p:val>
                                        </p:tav>
                                        <p:tav tm="100000">
                                          <p:val>
                                            <p:strVal val="#ppt_x"/>
                                          </p:val>
                                        </p:tav>
                                      </p:tavLst>
                                    </p:anim>
                                    <p:anim calcmode="lin" valueType="num">
                                      <p:cBhvr>
                                        <p:cTn id="84" dur="600" fill="hold"/>
                                        <p:tgtEl>
                                          <p:spTgt spid="9"/>
                                        </p:tgtEl>
                                        <p:attrNameLst>
                                          <p:attrName>ppt_y</p:attrName>
                                        </p:attrNameLst>
                                      </p:cBhvr>
                                      <p:tavLst>
                                        <p:tav tm="0">
                                          <p:val>
                                            <p:strVal val="#ppt_y-.1"/>
                                          </p:val>
                                        </p:tav>
                                        <p:tav tm="100000">
                                          <p:val>
                                            <p:strVal val="#ppt_y"/>
                                          </p:val>
                                        </p:tav>
                                      </p:tavLst>
                                    </p:anim>
                                  </p:childTnLst>
                                </p:cTn>
                              </p:par>
                            </p:childTnLst>
                          </p:cTn>
                        </p:par>
                        <p:par>
                          <p:cTn id="85" fill="hold">
                            <p:stCondLst>
                              <p:cond delay="8500"/>
                            </p:stCondLst>
                            <p:childTnLst>
                              <p:par>
                                <p:cTn id="86" presetID="2" presetClass="entr" presetSubtype="8" decel="52500" fill="hold" grpId="0" nodeType="afterEffect">
                                  <p:stCondLst>
                                    <p:cond delay="0"/>
                                  </p:stCondLst>
                                  <p:childTnLst>
                                    <p:set>
                                      <p:cBhvr>
                                        <p:cTn id="87" dur="1" fill="hold">
                                          <p:stCondLst>
                                            <p:cond delay="0"/>
                                          </p:stCondLst>
                                        </p:cTn>
                                        <p:tgtEl>
                                          <p:spTgt spid="8"/>
                                        </p:tgtEl>
                                        <p:attrNameLst>
                                          <p:attrName>style.visibility</p:attrName>
                                        </p:attrNameLst>
                                      </p:cBhvr>
                                      <p:to>
                                        <p:strVal val="visible"/>
                                      </p:to>
                                    </p:set>
                                    <p:anim calcmode="lin" valueType="num">
                                      <p:cBhvr additive="base">
                                        <p:cTn id="88" dur="400" fill="hold"/>
                                        <p:tgtEl>
                                          <p:spTgt spid="8"/>
                                        </p:tgtEl>
                                        <p:attrNameLst>
                                          <p:attrName>ppt_x</p:attrName>
                                        </p:attrNameLst>
                                      </p:cBhvr>
                                      <p:tavLst>
                                        <p:tav tm="0">
                                          <p:val>
                                            <p:strVal val="0-#ppt_w/2"/>
                                          </p:val>
                                        </p:tav>
                                        <p:tav tm="100000">
                                          <p:val>
                                            <p:strVal val="#ppt_x"/>
                                          </p:val>
                                        </p:tav>
                                      </p:tavLst>
                                    </p:anim>
                                    <p:anim calcmode="lin" valueType="num">
                                      <p:cBhvr additive="base">
                                        <p:cTn id="89" dur="400" fill="hold"/>
                                        <p:tgtEl>
                                          <p:spTgt spid="8"/>
                                        </p:tgtEl>
                                        <p:attrNameLst>
                                          <p:attrName>ppt_y</p:attrName>
                                        </p:attrNameLst>
                                      </p:cBhvr>
                                      <p:tavLst>
                                        <p:tav tm="0">
                                          <p:val>
                                            <p:strVal val="#ppt_y"/>
                                          </p:val>
                                        </p:tav>
                                        <p:tav tm="100000">
                                          <p:val>
                                            <p:strVal val="#ppt_y"/>
                                          </p:val>
                                        </p:tav>
                                      </p:tavLst>
                                    </p:anim>
                                  </p:childTnLst>
                                </p:cTn>
                              </p:par>
                              <p:par>
                                <p:cTn id="90" presetID="2" presetClass="entr" presetSubtype="2" decel="52500" fill="hold" grpId="0" nodeType="with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additive="base">
                                        <p:cTn id="92" dur="400" fill="hold"/>
                                        <p:tgtEl>
                                          <p:spTgt spid="10"/>
                                        </p:tgtEl>
                                        <p:attrNameLst>
                                          <p:attrName>ppt_x</p:attrName>
                                        </p:attrNameLst>
                                      </p:cBhvr>
                                      <p:tavLst>
                                        <p:tav tm="0">
                                          <p:val>
                                            <p:strVal val="1+#ppt_w/2"/>
                                          </p:val>
                                        </p:tav>
                                        <p:tav tm="100000">
                                          <p:val>
                                            <p:strVal val="#ppt_x"/>
                                          </p:val>
                                        </p:tav>
                                      </p:tavLst>
                                    </p:anim>
                                    <p:anim calcmode="lin" valueType="num">
                                      <p:cBhvr additive="base">
                                        <p:cTn id="93" dur="4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bldLvl="0" animBg="1"/>
      <p:bldP spid="72" grpId="0" bldLvl="0" animBg="1"/>
      <p:bldP spid="90" grpId="0" bldLvl="0" animBg="1"/>
      <p:bldP spid="92" grpId="0" bldLvl="0" animBg="1"/>
      <p:bldP spid="95" grpId="0" bldLvl="0" animBg="1"/>
      <p:bldP spid="97" grpId="0" bldLvl="0" animBg="1"/>
      <p:bldP spid="100" grpId="0" bldLvl="0" animBg="1"/>
      <p:bldP spid="102" grpId="0" bldLvl="0" animBg="1"/>
      <p:bldP spid="5" grpId="0" bldLvl="0" animBg="1"/>
      <p:bldP spid="7" grpId="0" bldLvl="0" animBg="1"/>
      <p:bldP spid="8" grpId="0" bldLvl="0" animBg="1"/>
      <p:bldP spid="10"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86993" y="1200151"/>
            <a:ext cx="2656257" cy="3371849"/>
            <a:chOff x="660981" y="2281535"/>
            <a:chExt cx="3453819" cy="4495799"/>
          </a:xfrm>
        </p:grpSpPr>
        <p:sp>
          <p:nvSpPr>
            <p:cNvPr id="21" name="Content Placeholder 2"/>
            <p:cNvSpPr txBox="1">
              <a:spLocks/>
            </p:cNvSpPr>
            <p:nvPr/>
          </p:nvSpPr>
          <p:spPr>
            <a:xfrm>
              <a:off x="670029" y="2819399"/>
              <a:ext cx="3444771" cy="3957935"/>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ct val="0"/>
                </a:spcBef>
                <a:buNone/>
              </a:pPr>
              <a:r>
                <a:rPr lang="en-US" altLang="zh-CN" sz="1650" b="1" dirty="0">
                  <a:latin typeface="黑体" panose="02010609060101010101" pitchFamily="49" charset="-122"/>
                  <a:ea typeface="黑体" panose="02010609060101010101" pitchFamily="49" charset="-122"/>
                </a:rPr>
                <a:t>1.</a:t>
              </a:r>
              <a:r>
                <a:rPr lang="zh-CN" altLang="en-US" sz="1650" b="1" dirty="0">
                  <a:latin typeface="黑体" panose="02010609060101010101" pitchFamily="49" charset="-122"/>
                  <a:ea typeface="黑体" panose="02010609060101010101" pitchFamily="49" charset="-122"/>
                </a:rPr>
                <a:t>显示格式不一致</a:t>
              </a:r>
              <a:endParaRPr lang="en-US" altLang="zh-CN" sz="1650" b="1" dirty="0">
                <a:latin typeface="黑体" panose="02010609060101010101" pitchFamily="49" charset="-122"/>
                <a:ea typeface="黑体" panose="02010609060101010101" pitchFamily="49" charset="-122"/>
              </a:endParaRPr>
            </a:p>
            <a:p>
              <a:pPr marL="0" indent="0">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整合多来源数据时容易遇到，如日期格式不一致。</a:t>
              </a: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10000"/>
                </a:lnSpc>
                <a:spcBef>
                  <a:spcPts val="450"/>
                </a:spcBef>
                <a:buNone/>
              </a:pPr>
              <a:endParaRPr lang="en-US" altLang="zh-CN" sz="1350" dirty="0">
                <a:solidFill>
                  <a:srgbClr val="0070C0"/>
                </a:solidFill>
                <a:latin typeface="等线" panose="02010600030101010101" pitchFamily="2" charset="-122"/>
                <a:ea typeface="等线" panose="02010600030101010101" pitchFamily="2" charset="-122"/>
              </a:endParaRPr>
            </a:p>
          </p:txBody>
        </p:sp>
        <p:sp>
          <p:nvSpPr>
            <p:cNvPr id="26" name="文本框 25"/>
            <p:cNvSpPr txBox="1"/>
            <p:nvPr/>
          </p:nvSpPr>
          <p:spPr>
            <a:xfrm>
              <a:off x="660981" y="2281535"/>
              <a:ext cx="3453819" cy="492443"/>
            </a:xfrm>
            <a:prstGeom prst="rect">
              <a:avLst/>
            </a:prstGeom>
            <a:noFill/>
          </p:spPr>
          <p:txBody>
            <a:bodyPr wrap="square" rtlCol="0">
              <a:spAutoFit/>
            </a:bodyPr>
            <a:lstStyle/>
            <a:p>
              <a:r>
                <a:rPr lang="zh-CN" altLang="en-US" sz="1800" dirty="0">
                  <a:solidFill>
                    <a:srgbClr val="0060FF"/>
                  </a:solidFill>
                  <a:latin typeface="微软雅黑" panose="020B0503020204020204" pitchFamily="34" charset="-122"/>
                  <a:ea typeface="微软雅黑" panose="020B0503020204020204" pitchFamily="34" charset="-122"/>
                </a:rPr>
                <a:t>格式内容清洗</a:t>
              </a:r>
            </a:p>
          </p:txBody>
        </p:sp>
        <p:cxnSp>
          <p:nvCxnSpPr>
            <p:cNvPr id="27" name="直接连接符 26"/>
            <p:cNvCxnSpPr/>
            <p:nvPr/>
          </p:nvCxnSpPr>
          <p:spPr>
            <a:xfrm>
              <a:off x="762000" y="2819400"/>
              <a:ext cx="3204000"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graphicFrame>
        <p:nvGraphicFramePr>
          <p:cNvPr id="2" name="表格 1"/>
          <p:cNvGraphicFramePr>
            <a:graphicFrameLocks noGrp="1"/>
          </p:cNvGraphicFramePr>
          <p:nvPr>
            <p:extLst>
              <p:ext uri="{D42A27DB-BD31-4B8C-83A1-F6EECF244321}">
                <p14:modId xmlns:p14="http://schemas.microsoft.com/office/powerpoint/2010/main" val="3616506683"/>
              </p:ext>
            </p:extLst>
          </p:nvPr>
        </p:nvGraphicFramePr>
        <p:xfrm>
          <a:off x="4229100" y="1828800"/>
          <a:ext cx="1360140" cy="834390"/>
        </p:xfrm>
        <a:graphic>
          <a:graphicData uri="http://schemas.openxmlformats.org/drawingml/2006/table">
            <a:tbl>
              <a:tblPr firstRow="1" bandRow="1">
                <a:tableStyleId>{5C22544A-7EE6-4342-B048-85BDC9FD1C3A}</a:tableStyleId>
              </a:tblPr>
              <a:tblGrid>
                <a:gridCol w="1360140">
                  <a:extLst>
                    <a:ext uri="{9D8B030D-6E8A-4147-A177-3AD203B41FA5}">
                      <a16:colId xmlns:a16="http://schemas.microsoft.com/office/drawing/2014/main" val="1684618456"/>
                    </a:ext>
                  </a:extLst>
                </a:gridCol>
              </a:tblGrid>
              <a:tr h="278130">
                <a:tc>
                  <a:txBody>
                    <a:bodyPr/>
                    <a:lstStyle/>
                    <a:p>
                      <a:r>
                        <a:rPr lang="en-US" altLang="zh-CN" sz="1200" b="0" baseline="0" dirty="0">
                          <a:solidFill>
                            <a:schemeClr val="tx1"/>
                          </a:solidFill>
                          <a:ea typeface="微软雅黑" panose="020B0503020204020204" pitchFamily="34" charset="-122"/>
                        </a:rPr>
                        <a:t>Date</a:t>
                      </a:r>
                      <a:endParaRPr lang="zh-CN" altLang="en-US" sz="1200" b="0" baseline="0" dirty="0">
                        <a:solidFill>
                          <a:schemeClr val="tx1"/>
                        </a:solidFill>
                        <a:ea typeface="微软雅黑" panose="020B0503020204020204" pitchFamily="34" charset="-122"/>
                      </a:endParaRPr>
                    </a:p>
                  </a:txBody>
                  <a:tcPr marL="68580" marR="68580" marT="34290" marB="34290"/>
                </a:tc>
                <a:extLst>
                  <a:ext uri="{0D108BD9-81ED-4DB2-BD59-A6C34878D82A}">
                    <a16:rowId xmlns:a16="http://schemas.microsoft.com/office/drawing/2014/main" val="954368393"/>
                  </a:ext>
                </a:extLst>
              </a:tr>
              <a:tr h="278130">
                <a:tc>
                  <a:txBody>
                    <a:bodyPr/>
                    <a:lstStyle/>
                    <a:p>
                      <a:r>
                        <a:rPr lang="en-US" altLang="zh-CN" sz="1200" baseline="0" dirty="0">
                          <a:solidFill>
                            <a:schemeClr val="tx1"/>
                          </a:solidFill>
                          <a:latin typeface="华文宋体" panose="02010600040101010101" pitchFamily="2" charset="-122"/>
                          <a:ea typeface="华文宋体" panose="02010600040101010101" pitchFamily="2" charset="-122"/>
                        </a:rPr>
                        <a:t>2017/10/2</a:t>
                      </a:r>
                      <a:endParaRPr lang="zh-CN" altLang="en-US" sz="1200" baseline="0" dirty="0">
                        <a:solidFill>
                          <a:schemeClr val="tx1"/>
                        </a:solidFill>
                        <a:latin typeface="华文宋体" panose="02010600040101010101" pitchFamily="2" charset="-122"/>
                        <a:ea typeface="华文宋体" panose="02010600040101010101" pitchFamily="2" charset="-122"/>
                      </a:endParaRPr>
                    </a:p>
                  </a:txBody>
                  <a:tcPr marL="68580" marR="68580" marT="34290" marB="34290"/>
                </a:tc>
                <a:extLst>
                  <a:ext uri="{0D108BD9-81ED-4DB2-BD59-A6C34878D82A}">
                    <a16:rowId xmlns:a16="http://schemas.microsoft.com/office/drawing/2014/main" val="1430288080"/>
                  </a:ext>
                </a:extLst>
              </a:tr>
              <a:tr h="278130">
                <a:tc>
                  <a:txBody>
                    <a:bodyPr/>
                    <a:lstStyle/>
                    <a:p>
                      <a:r>
                        <a:rPr lang="en-US" altLang="zh-CN" sz="1200" baseline="0" dirty="0">
                          <a:solidFill>
                            <a:schemeClr val="tx1"/>
                          </a:solidFill>
                          <a:latin typeface="华文宋体" panose="02010600040101010101" pitchFamily="2" charset="-122"/>
                          <a:ea typeface="华文宋体" panose="02010600040101010101" pitchFamily="2" charset="-122"/>
                        </a:rPr>
                        <a:t>2017-10-2</a:t>
                      </a:r>
                      <a:endParaRPr lang="zh-CN" altLang="en-US" sz="1200" baseline="0" dirty="0">
                        <a:solidFill>
                          <a:schemeClr val="tx1"/>
                        </a:solidFill>
                        <a:latin typeface="华文宋体" panose="02010600040101010101" pitchFamily="2" charset="-122"/>
                        <a:ea typeface="华文宋体" panose="02010600040101010101" pitchFamily="2" charset="-122"/>
                      </a:endParaRPr>
                    </a:p>
                  </a:txBody>
                  <a:tcPr marL="68580" marR="68580" marT="34290" marB="34290"/>
                </a:tc>
                <a:extLst>
                  <a:ext uri="{0D108BD9-81ED-4DB2-BD59-A6C34878D82A}">
                    <a16:rowId xmlns:a16="http://schemas.microsoft.com/office/drawing/2014/main" val="284592345"/>
                  </a:ext>
                </a:extLst>
              </a:tr>
            </a:tbl>
          </a:graphicData>
        </a:graphic>
      </p:graphicFrame>
      <p:sp>
        <p:nvSpPr>
          <p:cNvPr id="11" name="标题 1">
            <a:extLst>
              <a:ext uri="{FF2B5EF4-FFF2-40B4-BE49-F238E27FC236}">
                <a16:creationId xmlns:a16="http://schemas.microsoft.com/office/drawing/2014/main" id="{9DBFBBA4-75F1-3343-8699-187220C2D416}"/>
              </a:ext>
            </a:extLst>
          </p:cNvPr>
          <p:cNvSpPr>
            <a:spLocks noGrp="1"/>
          </p:cNvSpPr>
          <p:nvPr>
            <p:ph type="title"/>
          </p:nvPr>
        </p:nvSpPr>
        <p:spPr>
          <a:xfrm>
            <a:off x="404664" y="195486"/>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错误发现与修复</a:t>
            </a:r>
          </a:p>
        </p:txBody>
      </p:sp>
    </p:spTree>
    <p:extLst>
      <p:ext uri="{BB962C8B-B14F-4D97-AF65-F5344CB8AC3E}">
        <p14:creationId xmlns:p14="http://schemas.microsoft.com/office/powerpoint/2010/main" val="2921811498"/>
      </p:ext>
    </p:extLst>
  </p:cSld>
  <p:clrMapOvr>
    <a:masterClrMapping/>
  </p:clrMapOvr>
  <p:transition>
    <p:strips dir="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86993" y="1200151"/>
            <a:ext cx="2656257" cy="3371849"/>
            <a:chOff x="660981" y="2281535"/>
            <a:chExt cx="3453819" cy="4495799"/>
          </a:xfrm>
        </p:grpSpPr>
        <p:sp>
          <p:nvSpPr>
            <p:cNvPr id="21" name="Content Placeholder 2"/>
            <p:cNvSpPr txBox="1">
              <a:spLocks/>
            </p:cNvSpPr>
            <p:nvPr/>
          </p:nvSpPr>
          <p:spPr>
            <a:xfrm>
              <a:off x="670029" y="2819399"/>
              <a:ext cx="3444771" cy="3957935"/>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ct val="0"/>
                </a:spcBef>
                <a:buNone/>
              </a:pPr>
              <a:r>
                <a:rPr lang="en-US" altLang="zh-CN" sz="1650" b="1" dirty="0">
                  <a:latin typeface="黑体" panose="02010609060101010101" pitchFamily="49" charset="-122"/>
                  <a:ea typeface="黑体" panose="02010609060101010101" pitchFamily="49" charset="-122"/>
                </a:rPr>
                <a:t>1.</a:t>
              </a:r>
              <a:r>
                <a:rPr lang="zh-CN" altLang="en-US" sz="1650" b="1" dirty="0">
                  <a:latin typeface="黑体" panose="02010609060101010101" pitchFamily="49" charset="-122"/>
                  <a:ea typeface="黑体" panose="02010609060101010101" pitchFamily="49" charset="-122"/>
                </a:rPr>
                <a:t>显示格式不一致</a:t>
              </a:r>
              <a:endParaRPr lang="en-US" altLang="zh-CN" sz="1650" b="1" dirty="0">
                <a:latin typeface="黑体" panose="02010609060101010101" pitchFamily="49" charset="-122"/>
                <a:ea typeface="黑体" panose="02010609060101010101" pitchFamily="49" charset="-122"/>
              </a:endParaRPr>
            </a:p>
            <a:p>
              <a:pPr marL="0" indent="0">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整合多来源数据时容易遇到，如日期格式不一致。</a:t>
              </a:r>
              <a:endParaRPr lang="en-US" altLang="zh-CN" sz="1350" dirty="0">
                <a:solidFill>
                  <a:srgbClr val="0070C0"/>
                </a:solidFill>
                <a:latin typeface="等线" panose="02010600030101010101" pitchFamily="2" charset="-122"/>
                <a:ea typeface="等线" panose="02010600030101010101" pitchFamily="2" charset="-122"/>
              </a:endParaRPr>
            </a:p>
            <a:p>
              <a:pPr marL="0" indent="0">
                <a:lnSpc>
                  <a:spcPct val="125000"/>
                </a:lnSpc>
                <a:spcBef>
                  <a:spcPts val="450"/>
                </a:spcBef>
                <a:buNone/>
              </a:pPr>
              <a:r>
                <a:rPr lang="en-US" altLang="zh-CN" sz="1650" b="1" dirty="0">
                  <a:latin typeface="黑体" panose="02010609060101010101" pitchFamily="49" charset="-122"/>
                  <a:ea typeface="黑体" panose="02010609060101010101" pitchFamily="49" charset="-122"/>
                </a:rPr>
                <a:t>2.</a:t>
              </a:r>
              <a:r>
                <a:rPr lang="zh-CN" altLang="en-US" sz="1650" b="1" dirty="0">
                  <a:latin typeface="黑体" panose="02010609060101010101" pitchFamily="49" charset="-122"/>
                  <a:ea typeface="黑体" panose="02010609060101010101" pitchFamily="49" charset="-122"/>
                </a:rPr>
                <a:t>内容中有非法字符</a:t>
              </a:r>
              <a:endParaRPr lang="en-US" altLang="zh-CN" sz="1650" b="1" dirty="0">
                <a:latin typeface="黑体" panose="02010609060101010101" pitchFamily="49" charset="-122"/>
                <a:ea typeface="黑体" panose="02010609060101010101" pitchFamily="49" charset="-122"/>
              </a:endParaRPr>
            </a:p>
            <a:p>
              <a:pPr marL="0" indent="0">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某些属性值只允许包含一部分字符，如身份证只包含数字和</a:t>
              </a:r>
              <a:r>
                <a:rPr lang="en-US" altLang="zh-CN" sz="1350" dirty="0">
                  <a:solidFill>
                    <a:srgbClr val="0070C0"/>
                  </a:solidFill>
                  <a:latin typeface="等线" panose="02010600030101010101" pitchFamily="2" charset="-122"/>
                  <a:ea typeface="等线" panose="02010600030101010101" pitchFamily="2" charset="-122"/>
                </a:rPr>
                <a:t>Ⅹ</a:t>
              </a:r>
              <a:r>
                <a:rPr lang="zh-CN" altLang="en-US" sz="1350" dirty="0">
                  <a:solidFill>
                    <a:srgbClr val="0070C0"/>
                  </a:solidFill>
                  <a:latin typeface="等线" panose="02010600030101010101" pitchFamily="2" charset="-122"/>
                  <a:ea typeface="等线" panose="02010600030101010101" pitchFamily="2" charset="-122"/>
                </a:rPr>
                <a:t>。</a:t>
              </a: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10000"/>
                </a:lnSpc>
                <a:spcBef>
                  <a:spcPts val="450"/>
                </a:spcBef>
                <a:buNone/>
              </a:pPr>
              <a:endParaRPr lang="en-US" altLang="zh-CN" sz="1350" dirty="0">
                <a:solidFill>
                  <a:srgbClr val="0070C0"/>
                </a:solidFill>
                <a:latin typeface="等线" panose="02010600030101010101" pitchFamily="2" charset="-122"/>
                <a:ea typeface="等线" panose="02010600030101010101" pitchFamily="2" charset="-122"/>
              </a:endParaRPr>
            </a:p>
          </p:txBody>
        </p:sp>
        <p:sp>
          <p:nvSpPr>
            <p:cNvPr id="26" name="文本框 25"/>
            <p:cNvSpPr txBox="1"/>
            <p:nvPr/>
          </p:nvSpPr>
          <p:spPr>
            <a:xfrm>
              <a:off x="660981" y="2281535"/>
              <a:ext cx="3453819" cy="492443"/>
            </a:xfrm>
            <a:prstGeom prst="rect">
              <a:avLst/>
            </a:prstGeom>
            <a:noFill/>
          </p:spPr>
          <p:txBody>
            <a:bodyPr wrap="square" rtlCol="0">
              <a:spAutoFit/>
            </a:bodyPr>
            <a:lstStyle/>
            <a:p>
              <a:r>
                <a:rPr lang="zh-CN" altLang="en-US" sz="1800" dirty="0">
                  <a:solidFill>
                    <a:srgbClr val="0060FF"/>
                  </a:solidFill>
                  <a:latin typeface="微软雅黑" panose="020B0503020204020204" pitchFamily="34" charset="-122"/>
                  <a:ea typeface="微软雅黑" panose="020B0503020204020204" pitchFamily="34" charset="-122"/>
                </a:rPr>
                <a:t>格式内容清洗</a:t>
              </a:r>
            </a:p>
          </p:txBody>
        </p:sp>
        <p:cxnSp>
          <p:nvCxnSpPr>
            <p:cNvPr id="27" name="直接连接符 26"/>
            <p:cNvCxnSpPr/>
            <p:nvPr/>
          </p:nvCxnSpPr>
          <p:spPr>
            <a:xfrm>
              <a:off x="762000" y="2819400"/>
              <a:ext cx="3204000"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graphicFrame>
        <p:nvGraphicFramePr>
          <p:cNvPr id="3" name="表格 2"/>
          <p:cNvGraphicFramePr>
            <a:graphicFrameLocks noGrp="1"/>
          </p:cNvGraphicFramePr>
          <p:nvPr>
            <p:extLst>
              <p:ext uri="{D42A27DB-BD31-4B8C-83A1-F6EECF244321}">
                <p14:modId xmlns:p14="http://schemas.microsoft.com/office/powerpoint/2010/main" val="397391286"/>
              </p:ext>
            </p:extLst>
          </p:nvPr>
        </p:nvGraphicFramePr>
        <p:xfrm>
          <a:off x="4057650" y="2743200"/>
          <a:ext cx="1600200" cy="55626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514034922"/>
                    </a:ext>
                  </a:extLst>
                </a:gridCol>
              </a:tblGrid>
              <a:tr h="278130">
                <a:tc>
                  <a:txBody>
                    <a:bodyPr/>
                    <a:lstStyle/>
                    <a:p>
                      <a:r>
                        <a:rPr lang="zh-CN" altLang="en-US" sz="1200" b="0" baseline="0" dirty="0">
                          <a:solidFill>
                            <a:schemeClr val="tx1"/>
                          </a:solidFill>
                          <a:ea typeface="微软雅黑" panose="020B0503020204020204" pitchFamily="34" charset="-122"/>
                        </a:rPr>
                        <a:t>身份证号</a:t>
                      </a:r>
                    </a:p>
                  </a:txBody>
                  <a:tcPr marL="68580" marR="68580" marT="34290" marB="34290"/>
                </a:tc>
                <a:extLst>
                  <a:ext uri="{0D108BD9-81ED-4DB2-BD59-A6C34878D82A}">
                    <a16:rowId xmlns:a16="http://schemas.microsoft.com/office/drawing/2014/main" val="2092685667"/>
                  </a:ext>
                </a:extLst>
              </a:tr>
              <a:tr h="278130">
                <a:tc>
                  <a:txBody>
                    <a:bodyPr/>
                    <a:lstStyle/>
                    <a:p>
                      <a:r>
                        <a:rPr lang="en-US" altLang="zh-CN" sz="1200" baseline="0" dirty="0">
                          <a:solidFill>
                            <a:schemeClr val="tx1"/>
                          </a:solidFill>
                          <a:latin typeface="华文宋体" panose="02010600040101010101" pitchFamily="2" charset="-122"/>
                          <a:ea typeface="华文宋体" panose="02010600040101010101" pitchFamily="2" charset="-122"/>
                        </a:rPr>
                        <a:t>3607281999010Y010X</a:t>
                      </a:r>
                      <a:endParaRPr lang="zh-CN" altLang="en-US" sz="1200" baseline="0" dirty="0">
                        <a:solidFill>
                          <a:schemeClr val="tx1"/>
                        </a:solidFill>
                        <a:latin typeface="华文宋体" panose="02010600040101010101" pitchFamily="2" charset="-122"/>
                        <a:ea typeface="华文宋体" panose="02010600040101010101" pitchFamily="2" charset="-122"/>
                      </a:endParaRPr>
                    </a:p>
                  </a:txBody>
                  <a:tcPr marL="68580" marR="68580" marT="34290" marB="34290"/>
                </a:tc>
                <a:extLst>
                  <a:ext uri="{0D108BD9-81ED-4DB2-BD59-A6C34878D82A}">
                    <a16:rowId xmlns:a16="http://schemas.microsoft.com/office/drawing/2014/main" val="1304819808"/>
                  </a:ext>
                </a:extLst>
              </a:tr>
            </a:tbl>
          </a:graphicData>
        </a:graphic>
      </p:graphicFrame>
      <p:sp>
        <p:nvSpPr>
          <p:cNvPr id="11" name="标题 1">
            <a:extLst>
              <a:ext uri="{FF2B5EF4-FFF2-40B4-BE49-F238E27FC236}">
                <a16:creationId xmlns:a16="http://schemas.microsoft.com/office/drawing/2014/main" id="{7000E9D0-667C-B44C-A2B2-C0C77B2E2494}"/>
              </a:ext>
            </a:extLst>
          </p:cNvPr>
          <p:cNvSpPr>
            <a:spLocks noGrp="1"/>
          </p:cNvSpPr>
          <p:nvPr>
            <p:ph type="title"/>
          </p:nvPr>
        </p:nvSpPr>
        <p:spPr>
          <a:xfrm>
            <a:off x="404664" y="195486"/>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错误发现与修复</a:t>
            </a:r>
          </a:p>
        </p:txBody>
      </p:sp>
    </p:spTree>
    <p:extLst>
      <p:ext uri="{BB962C8B-B14F-4D97-AF65-F5344CB8AC3E}">
        <p14:creationId xmlns:p14="http://schemas.microsoft.com/office/powerpoint/2010/main" val="3506922572"/>
      </p:ext>
    </p:extLst>
  </p:cSld>
  <p:clrMapOvr>
    <a:masterClrMapping/>
  </p:clrMapOvr>
  <p:transition>
    <p:strips dir="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86993" y="1200151"/>
            <a:ext cx="2656257" cy="3371849"/>
            <a:chOff x="660981" y="2281535"/>
            <a:chExt cx="3453819" cy="4495799"/>
          </a:xfrm>
        </p:grpSpPr>
        <p:sp>
          <p:nvSpPr>
            <p:cNvPr id="21" name="Content Placeholder 2"/>
            <p:cNvSpPr txBox="1">
              <a:spLocks/>
            </p:cNvSpPr>
            <p:nvPr/>
          </p:nvSpPr>
          <p:spPr>
            <a:xfrm>
              <a:off x="670029" y="2819399"/>
              <a:ext cx="3444771" cy="3957935"/>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ct val="0"/>
                </a:spcBef>
                <a:buNone/>
              </a:pPr>
              <a:r>
                <a:rPr lang="en-US" altLang="zh-CN" sz="1650" b="1" dirty="0">
                  <a:latin typeface="黑体" panose="02010609060101010101" pitchFamily="49" charset="-122"/>
                  <a:ea typeface="黑体" panose="02010609060101010101" pitchFamily="49" charset="-122"/>
                </a:rPr>
                <a:t>1.</a:t>
              </a:r>
              <a:r>
                <a:rPr lang="zh-CN" altLang="en-US" sz="1650" b="1" dirty="0">
                  <a:latin typeface="黑体" panose="02010609060101010101" pitchFamily="49" charset="-122"/>
                  <a:ea typeface="黑体" panose="02010609060101010101" pitchFamily="49" charset="-122"/>
                </a:rPr>
                <a:t>显示格式不一致</a:t>
              </a:r>
              <a:endParaRPr lang="en-US" altLang="zh-CN" sz="1650" b="1" dirty="0">
                <a:latin typeface="黑体" panose="02010609060101010101" pitchFamily="49" charset="-122"/>
                <a:ea typeface="黑体" panose="02010609060101010101" pitchFamily="49" charset="-122"/>
              </a:endParaRPr>
            </a:p>
            <a:p>
              <a:pPr marL="0" indent="0">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整合多来源数据时容易遇到，如日期格式不一致。</a:t>
              </a:r>
              <a:endParaRPr lang="en-US" altLang="zh-CN" sz="1350" dirty="0">
                <a:solidFill>
                  <a:srgbClr val="0070C0"/>
                </a:solidFill>
                <a:latin typeface="等线" panose="02010600030101010101" pitchFamily="2" charset="-122"/>
                <a:ea typeface="等线" panose="02010600030101010101" pitchFamily="2" charset="-122"/>
              </a:endParaRPr>
            </a:p>
            <a:p>
              <a:pPr marL="0" indent="0">
                <a:lnSpc>
                  <a:spcPct val="125000"/>
                </a:lnSpc>
                <a:spcBef>
                  <a:spcPts val="450"/>
                </a:spcBef>
                <a:buNone/>
              </a:pPr>
              <a:r>
                <a:rPr lang="en-US" altLang="zh-CN" sz="1650" b="1" dirty="0">
                  <a:latin typeface="黑体" panose="02010609060101010101" pitchFamily="49" charset="-122"/>
                  <a:ea typeface="黑体" panose="02010609060101010101" pitchFamily="49" charset="-122"/>
                </a:rPr>
                <a:t>2.</a:t>
              </a:r>
              <a:r>
                <a:rPr lang="zh-CN" altLang="en-US" sz="1650" b="1" dirty="0">
                  <a:latin typeface="黑体" panose="02010609060101010101" pitchFamily="49" charset="-122"/>
                  <a:ea typeface="黑体" panose="02010609060101010101" pitchFamily="49" charset="-122"/>
                </a:rPr>
                <a:t>内容中有非法字符</a:t>
              </a:r>
              <a:endParaRPr lang="en-US" altLang="zh-CN" sz="1650" b="1" dirty="0">
                <a:latin typeface="黑体" panose="02010609060101010101" pitchFamily="49" charset="-122"/>
                <a:ea typeface="黑体" panose="02010609060101010101" pitchFamily="49" charset="-122"/>
              </a:endParaRPr>
            </a:p>
            <a:p>
              <a:pPr marL="0" indent="0">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某些属性值只允许包含一部分字符，如身份证只包含数字和</a:t>
              </a:r>
              <a:r>
                <a:rPr lang="en-US" altLang="zh-CN" sz="1350" dirty="0">
                  <a:solidFill>
                    <a:srgbClr val="0070C0"/>
                  </a:solidFill>
                  <a:latin typeface="等线" panose="02010600030101010101" pitchFamily="2" charset="-122"/>
                  <a:ea typeface="等线" panose="02010600030101010101" pitchFamily="2" charset="-122"/>
                </a:rPr>
                <a:t>Ⅹ</a:t>
              </a:r>
              <a:r>
                <a:rPr lang="zh-CN" altLang="en-US" sz="1350" dirty="0">
                  <a:solidFill>
                    <a:srgbClr val="0070C0"/>
                  </a:solidFill>
                  <a:latin typeface="等线" panose="02010600030101010101" pitchFamily="2" charset="-122"/>
                  <a:ea typeface="等线" panose="02010600030101010101" pitchFamily="2" charset="-122"/>
                </a:rPr>
                <a:t>。</a:t>
              </a:r>
              <a:endParaRPr lang="en-US" altLang="zh-CN" sz="1350" dirty="0">
                <a:solidFill>
                  <a:srgbClr val="0070C0"/>
                </a:solidFill>
                <a:latin typeface="等线" panose="02010600030101010101" pitchFamily="2" charset="-122"/>
                <a:ea typeface="等线" panose="02010600030101010101" pitchFamily="2" charset="-122"/>
              </a:endParaRPr>
            </a:p>
            <a:p>
              <a:pPr marL="0" indent="0">
                <a:lnSpc>
                  <a:spcPct val="125000"/>
                </a:lnSpc>
                <a:spcBef>
                  <a:spcPts val="450"/>
                </a:spcBef>
                <a:buNone/>
              </a:pPr>
              <a:r>
                <a:rPr lang="en-US" altLang="zh-CN" sz="1650" b="1" dirty="0">
                  <a:latin typeface="黑体" panose="02010609060101010101" pitchFamily="49" charset="-122"/>
                  <a:ea typeface="黑体" panose="02010609060101010101" pitchFamily="49" charset="-122"/>
                </a:rPr>
                <a:t>3.</a:t>
              </a:r>
              <a:r>
                <a:rPr lang="zh-CN" altLang="en-US" sz="1650" b="1" dirty="0">
                  <a:latin typeface="黑体" panose="02010609060101010101" pitchFamily="49" charset="-122"/>
                  <a:ea typeface="黑体" panose="02010609060101010101" pitchFamily="49" charset="-122"/>
                </a:rPr>
                <a:t>内容与字段不符</a:t>
              </a:r>
              <a:endParaRPr lang="en-US" altLang="zh-CN" sz="1650" b="1" dirty="0">
                <a:latin typeface="黑体" panose="02010609060101010101" pitchFamily="49" charset="-122"/>
                <a:ea typeface="黑体" panose="02010609060101010101" pitchFamily="49" charset="-122"/>
              </a:endParaRPr>
            </a:p>
            <a:p>
              <a:pPr marL="0" indent="0">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可能是用户将本属于一个属性的数据填写到了另一个属性中。</a:t>
              </a: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10000"/>
                </a:lnSpc>
                <a:spcBef>
                  <a:spcPts val="450"/>
                </a:spcBef>
                <a:buNone/>
              </a:pPr>
              <a:endParaRPr lang="en-US" altLang="zh-CN" sz="1350" dirty="0">
                <a:solidFill>
                  <a:srgbClr val="0070C0"/>
                </a:solidFill>
                <a:latin typeface="等线" panose="02010600030101010101" pitchFamily="2" charset="-122"/>
                <a:ea typeface="等线" panose="02010600030101010101" pitchFamily="2" charset="-122"/>
              </a:endParaRPr>
            </a:p>
          </p:txBody>
        </p:sp>
        <p:sp>
          <p:nvSpPr>
            <p:cNvPr id="26" name="文本框 25"/>
            <p:cNvSpPr txBox="1"/>
            <p:nvPr/>
          </p:nvSpPr>
          <p:spPr>
            <a:xfrm>
              <a:off x="660981" y="2281535"/>
              <a:ext cx="3453819" cy="492443"/>
            </a:xfrm>
            <a:prstGeom prst="rect">
              <a:avLst/>
            </a:prstGeom>
            <a:noFill/>
          </p:spPr>
          <p:txBody>
            <a:bodyPr wrap="square" rtlCol="0">
              <a:spAutoFit/>
            </a:bodyPr>
            <a:lstStyle/>
            <a:p>
              <a:r>
                <a:rPr lang="zh-CN" altLang="en-US" sz="1800" dirty="0">
                  <a:solidFill>
                    <a:srgbClr val="0060FF"/>
                  </a:solidFill>
                  <a:latin typeface="微软雅黑" panose="020B0503020204020204" pitchFamily="34" charset="-122"/>
                  <a:ea typeface="微软雅黑" panose="020B0503020204020204" pitchFamily="34" charset="-122"/>
                </a:rPr>
                <a:t>格式内容清洗</a:t>
              </a:r>
            </a:p>
          </p:txBody>
        </p:sp>
        <p:cxnSp>
          <p:nvCxnSpPr>
            <p:cNvPr id="27" name="直接连接符 26"/>
            <p:cNvCxnSpPr/>
            <p:nvPr/>
          </p:nvCxnSpPr>
          <p:spPr>
            <a:xfrm>
              <a:off x="762000" y="2819400"/>
              <a:ext cx="3204000"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graphicFrame>
        <p:nvGraphicFramePr>
          <p:cNvPr id="16" name="表格 15"/>
          <p:cNvGraphicFramePr>
            <a:graphicFrameLocks noGrp="1"/>
          </p:cNvGraphicFramePr>
          <p:nvPr>
            <p:extLst>
              <p:ext uri="{D42A27DB-BD31-4B8C-83A1-F6EECF244321}">
                <p14:modId xmlns:p14="http://schemas.microsoft.com/office/powerpoint/2010/main" val="67412201"/>
              </p:ext>
            </p:extLst>
          </p:nvPr>
        </p:nvGraphicFramePr>
        <p:xfrm>
          <a:off x="3943350" y="3600450"/>
          <a:ext cx="1828800" cy="83439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1684618456"/>
                    </a:ext>
                  </a:extLst>
                </a:gridCol>
                <a:gridCol w="914400">
                  <a:extLst>
                    <a:ext uri="{9D8B030D-6E8A-4147-A177-3AD203B41FA5}">
                      <a16:colId xmlns:a16="http://schemas.microsoft.com/office/drawing/2014/main" val="3078329152"/>
                    </a:ext>
                  </a:extLst>
                </a:gridCol>
              </a:tblGrid>
              <a:tr h="278130">
                <a:tc>
                  <a:txBody>
                    <a:bodyPr/>
                    <a:lstStyle/>
                    <a:p>
                      <a:r>
                        <a:rPr lang="zh-CN" altLang="en-US" sz="1200" b="0" baseline="0" dirty="0">
                          <a:solidFill>
                            <a:schemeClr val="tx1"/>
                          </a:solidFill>
                          <a:ea typeface="微软雅黑" panose="020B0503020204020204" pitchFamily="34" charset="-122"/>
                        </a:rPr>
                        <a:t>姓名</a:t>
                      </a:r>
                    </a:p>
                  </a:txBody>
                  <a:tcPr marL="68580" marR="68580" marT="34290" marB="34290"/>
                </a:tc>
                <a:tc>
                  <a:txBody>
                    <a:bodyPr/>
                    <a:lstStyle/>
                    <a:p>
                      <a:r>
                        <a:rPr lang="zh-CN" altLang="en-US" sz="1200" b="0" baseline="0" dirty="0">
                          <a:solidFill>
                            <a:schemeClr val="tx1"/>
                          </a:solidFill>
                          <a:ea typeface="微软雅黑" panose="020B0503020204020204" pitchFamily="34" charset="-122"/>
                        </a:rPr>
                        <a:t>性别</a:t>
                      </a:r>
                    </a:p>
                  </a:txBody>
                  <a:tcPr marL="68580" marR="68580" marT="34290" marB="34290"/>
                </a:tc>
                <a:extLst>
                  <a:ext uri="{0D108BD9-81ED-4DB2-BD59-A6C34878D82A}">
                    <a16:rowId xmlns:a16="http://schemas.microsoft.com/office/drawing/2014/main" val="954368393"/>
                  </a:ext>
                </a:extLst>
              </a:tr>
              <a:tr h="278130">
                <a:tc>
                  <a:txBody>
                    <a:bodyPr/>
                    <a:lstStyle/>
                    <a:p>
                      <a:r>
                        <a:rPr lang="zh-CN" altLang="en-US" sz="1200" baseline="0" dirty="0">
                          <a:solidFill>
                            <a:schemeClr val="tx1"/>
                          </a:solidFill>
                          <a:latin typeface="华文宋体" panose="02010600040101010101" pitchFamily="2" charset="-122"/>
                          <a:ea typeface="华文宋体" panose="02010600040101010101" pitchFamily="2" charset="-122"/>
                        </a:rPr>
                        <a:t>小明</a:t>
                      </a:r>
                    </a:p>
                  </a:txBody>
                  <a:tcPr marL="68580" marR="68580" marT="34290" marB="34290"/>
                </a:tc>
                <a:tc>
                  <a:txBody>
                    <a:bodyPr/>
                    <a:lstStyle/>
                    <a:p>
                      <a:r>
                        <a:rPr lang="zh-CN" altLang="en-US" sz="1200" baseline="0" dirty="0">
                          <a:solidFill>
                            <a:schemeClr val="tx1"/>
                          </a:solidFill>
                          <a:latin typeface="华文宋体" panose="02010600040101010101" pitchFamily="2" charset="-122"/>
                          <a:ea typeface="华文宋体" panose="02010600040101010101" pitchFamily="2" charset="-122"/>
                        </a:rPr>
                        <a:t>男</a:t>
                      </a:r>
                    </a:p>
                  </a:txBody>
                  <a:tcPr marL="68580" marR="68580" marT="34290" marB="34290"/>
                </a:tc>
                <a:extLst>
                  <a:ext uri="{0D108BD9-81ED-4DB2-BD59-A6C34878D82A}">
                    <a16:rowId xmlns:a16="http://schemas.microsoft.com/office/drawing/2014/main" val="1430288080"/>
                  </a:ext>
                </a:extLst>
              </a:tr>
              <a:tr h="278130">
                <a:tc>
                  <a:txBody>
                    <a:bodyPr/>
                    <a:lstStyle/>
                    <a:p>
                      <a:r>
                        <a:rPr lang="zh-CN" altLang="en-US" sz="1200" baseline="0" dirty="0">
                          <a:solidFill>
                            <a:schemeClr val="tx1"/>
                          </a:solidFill>
                          <a:latin typeface="华文宋体" panose="02010600040101010101" pitchFamily="2" charset="-122"/>
                          <a:ea typeface="华文宋体" panose="02010600040101010101" pitchFamily="2" charset="-122"/>
                        </a:rPr>
                        <a:t>男</a:t>
                      </a:r>
                    </a:p>
                  </a:txBody>
                  <a:tcPr marL="68580" marR="68580" marT="34290" marB="34290"/>
                </a:tc>
                <a:tc>
                  <a:txBody>
                    <a:bodyPr/>
                    <a:lstStyle/>
                    <a:p>
                      <a:r>
                        <a:rPr lang="zh-CN" altLang="en-US" sz="1200" baseline="0" dirty="0">
                          <a:solidFill>
                            <a:schemeClr val="tx1"/>
                          </a:solidFill>
                          <a:latin typeface="华文宋体" panose="02010600040101010101" pitchFamily="2" charset="-122"/>
                          <a:ea typeface="华文宋体" panose="02010600040101010101" pitchFamily="2" charset="-122"/>
                        </a:rPr>
                        <a:t>小刚</a:t>
                      </a:r>
                    </a:p>
                  </a:txBody>
                  <a:tcPr marL="68580" marR="68580" marT="34290" marB="34290"/>
                </a:tc>
                <a:extLst>
                  <a:ext uri="{0D108BD9-81ED-4DB2-BD59-A6C34878D82A}">
                    <a16:rowId xmlns:a16="http://schemas.microsoft.com/office/drawing/2014/main" val="284592345"/>
                  </a:ext>
                </a:extLst>
              </a:tr>
            </a:tbl>
          </a:graphicData>
        </a:graphic>
      </p:graphicFrame>
      <p:sp>
        <p:nvSpPr>
          <p:cNvPr id="11" name="标题 1">
            <a:extLst>
              <a:ext uri="{FF2B5EF4-FFF2-40B4-BE49-F238E27FC236}">
                <a16:creationId xmlns:a16="http://schemas.microsoft.com/office/drawing/2014/main" id="{6C9ADDFF-4250-0141-9E19-517CED4F5643}"/>
              </a:ext>
            </a:extLst>
          </p:cNvPr>
          <p:cNvSpPr>
            <a:spLocks noGrp="1"/>
          </p:cNvSpPr>
          <p:nvPr>
            <p:ph type="title"/>
          </p:nvPr>
        </p:nvSpPr>
        <p:spPr>
          <a:xfrm>
            <a:off x="404664" y="195486"/>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错误发现与修复</a:t>
            </a:r>
          </a:p>
        </p:txBody>
      </p:sp>
    </p:spTree>
    <p:extLst>
      <p:ext uri="{BB962C8B-B14F-4D97-AF65-F5344CB8AC3E}">
        <p14:creationId xmlns:p14="http://schemas.microsoft.com/office/powerpoint/2010/main" val="2672193595"/>
      </p:ext>
    </p:extLst>
  </p:cSld>
  <p:clrMapOvr>
    <a:masterClrMapping/>
  </p:clrMapOvr>
  <p:transition>
    <p:strips dir="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76672" y="1052736"/>
            <a:ext cx="3742107" cy="3371849"/>
            <a:chOff x="660981" y="2281535"/>
            <a:chExt cx="3453819" cy="4495799"/>
          </a:xfrm>
        </p:grpSpPr>
        <p:sp>
          <p:nvSpPr>
            <p:cNvPr id="21" name="Content Placeholder 2"/>
            <p:cNvSpPr txBox="1">
              <a:spLocks/>
            </p:cNvSpPr>
            <p:nvPr/>
          </p:nvSpPr>
          <p:spPr>
            <a:xfrm>
              <a:off x="670029" y="2819399"/>
              <a:ext cx="3444771" cy="3957935"/>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ct val="0"/>
                </a:spcBef>
                <a:buNone/>
              </a:pPr>
              <a:r>
                <a:rPr lang="en-US" altLang="zh-CN" sz="1650" b="1" dirty="0">
                  <a:latin typeface="黑体" panose="02010609060101010101" pitchFamily="49" charset="-122"/>
                  <a:ea typeface="黑体" panose="02010609060101010101" pitchFamily="49" charset="-122"/>
                </a:rPr>
                <a:t>1.</a:t>
              </a:r>
              <a:r>
                <a:rPr lang="zh-CN" altLang="en-US" sz="1650" b="1" dirty="0">
                  <a:latin typeface="黑体" panose="02010609060101010101" pitchFamily="49" charset="-122"/>
                  <a:ea typeface="黑体" panose="02010609060101010101" pitchFamily="49" charset="-122"/>
                </a:rPr>
                <a:t>去重</a:t>
              </a:r>
              <a:endParaRPr lang="en-US" altLang="zh-CN" sz="1650" b="1" dirty="0">
                <a:latin typeface="黑体" panose="02010609060101010101" pitchFamily="49" charset="-122"/>
                <a:ea typeface="黑体" panose="02010609060101010101" pitchFamily="49" charset="-122"/>
              </a:endParaRPr>
            </a:p>
            <a:p>
              <a:pPr marL="0" indent="0">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去除重复信息，解决数据中存在的同名和异名问题。去重通常通过实体识别技术来实现，去重后出现的冲突值使用真值发现技术来消解。</a:t>
              </a:r>
              <a:endParaRPr lang="en-US" altLang="zh-CN" sz="1350" dirty="0">
                <a:solidFill>
                  <a:srgbClr val="0070C0"/>
                </a:solidFill>
                <a:latin typeface="等线" panose="02010600030101010101" pitchFamily="2" charset="-122"/>
                <a:ea typeface="等线" panose="02010600030101010101" pitchFamily="2" charset="-122"/>
              </a:endParaRPr>
            </a:p>
            <a:p>
              <a:pPr marL="0" indent="0">
                <a:lnSpc>
                  <a:spcPct val="125000"/>
                </a:lnSpc>
                <a:spcBef>
                  <a:spcPts val="450"/>
                </a:spcBef>
                <a:buNone/>
              </a:pPr>
              <a:r>
                <a:rPr lang="en-US" altLang="zh-CN" sz="1650" b="1" dirty="0">
                  <a:latin typeface="黑体" panose="02010609060101010101" pitchFamily="49" charset="-122"/>
                  <a:ea typeface="黑体" panose="02010609060101010101" pitchFamily="49" charset="-122"/>
                </a:rPr>
                <a:t>2.</a:t>
              </a:r>
              <a:r>
                <a:rPr lang="zh-CN" altLang="en-US" sz="1650" b="1" dirty="0">
                  <a:latin typeface="黑体" panose="02010609060101010101" pitchFamily="49" charset="-122"/>
                  <a:ea typeface="黑体" panose="02010609060101010101" pitchFamily="49" charset="-122"/>
                </a:rPr>
                <a:t>修正矛盾内容</a:t>
              </a:r>
              <a:endParaRPr lang="en-US" altLang="zh-CN" sz="1650" b="1" dirty="0">
                <a:latin typeface="黑体" panose="02010609060101010101" pitchFamily="49" charset="-122"/>
                <a:ea typeface="黑体" panose="02010609060101010101" pitchFamily="49" charset="-122"/>
              </a:endParaRPr>
            </a:p>
            <a:p>
              <a:pPr marL="0" indent="0">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可相互验证的字段出现矛盾。比如某用户电话的区号为“</a:t>
              </a:r>
              <a:r>
                <a:rPr lang="en-US" altLang="zh-CN" sz="1350" dirty="0">
                  <a:solidFill>
                    <a:srgbClr val="0070C0"/>
                  </a:solidFill>
                  <a:latin typeface="等线" panose="02010600030101010101" pitchFamily="2" charset="-122"/>
                  <a:ea typeface="等线" panose="02010600030101010101" pitchFamily="2" charset="-122"/>
                </a:rPr>
                <a:t>010</a:t>
              </a:r>
              <a:r>
                <a:rPr lang="zh-CN" altLang="en-US" sz="1350" dirty="0">
                  <a:solidFill>
                    <a:srgbClr val="0070C0"/>
                  </a:solidFill>
                  <a:latin typeface="等线" panose="02010600030101010101" pitchFamily="2" charset="-122"/>
                  <a:ea typeface="等线" panose="02010600030101010101" pitchFamily="2" charset="-122"/>
                </a:rPr>
                <a:t>”，但所在城市是“上海”。</a:t>
              </a: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10000"/>
                </a:lnSpc>
                <a:spcBef>
                  <a:spcPts val="450"/>
                </a:spcBef>
                <a:buNone/>
              </a:pPr>
              <a:endParaRPr lang="en-US" altLang="zh-CN" sz="1350" dirty="0">
                <a:solidFill>
                  <a:srgbClr val="0070C0"/>
                </a:solidFill>
                <a:latin typeface="等线" panose="02010600030101010101" pitchFamily="2" charset="-122"/>
                <a:ea typeface="等线" panose="02010600030101010101" pitchFamily="2" charset="-122"/>
              </a:endParaRPr>
            </a:p>
          </p:txBody>
        </p:sp>
        <p:sp>
          <p:nvSpPr>
            <p:cNvPr id="26" name="文本框 25"/>
            <p:cNvSpPr txBox="1"/>
            <p:nvPr/>
          </p:nvSpPr>
          <p:spPr>
            <a:xfrm>
              <a:off x="660981" y="2281535"/>
              <a:ext cx="3453819" cy="492443"/>
            </a:xfrm>
            <a:prstGeom prst="rect">
              <a:avLst/>
            </a:prstGeom>
            <a:noFill/>
          </p:spPr>
          <p:txBody>
            <a:bodyPr wrap="square" rtlCol="0">
              <a:spAutoFit/>
            </a:bodyPr>
            <a:lstStyle/>
            <a:p>
              <a:r>
                <a:rPr lang="zh-CN" altLang="en-US" sz="1800" dirty="0">
                  <a:solidFill>
                    <a:srgbClr val="0060FF"/>
                  </a:solidFill>
                  <a:latin typeface="微软雅黑" panose="020B0503020204020204" pitchFamily="34" charset="-122"/>
                  <a:ea typeface="微软雅黑" panose="020B0503020204020204" pitchFamily="34" charset="-122"/>
                </a:rPr>
                <a:t>逻辑错误清洗</a:t>
              </a:r>
            </a:p>
          </p:txBody>
        </p:sp>
        <p:cxnSp>
          <p:nvCxnSpPr>
            <p:cNvPr id="27" name="直接连接符 26"/>
            <p:cNvCxnSpPr/>
            <p:nvPr/>
          </p:nvCxnSpPr>
          <p:spPr>
            <a:xfrm>
              <a:off x="762000" y="2819400"/>
              <a:ext cx="3204000"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sp>
        <p:nvSpPr>
          <p:cNvPr id="10" name="标题 1">
            <a:extLst>
              <a:ext uri="{FF2B5EF4-FFF2-40B4-BE49-F238E27FC236}">
                <a16:creationId xmlns:a16="http://schemas.microsoft.com/office/drawing/2014/main" id="{CA1EBBDD-67C0-E644-BD25-9E0FB5443B62}"/>
              </a:ext>
            </a:extLst>
          </p:cNvPr>
          <p:cNvSpPr>
            <a:spLocks noGrp="1"/>
          </p:cNvSpPr>
          <p:nvPr>
            <p:ph type="title"/>
          </p:nvPr>
        </p:nvSpPr>
        <p:spPr>
          <a:xfrm>
            <a:off x="404664" y="195486"/>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错误发现与修复</a:t>
            </a:r>
          </a:p>
        </p:txBody>
      </p:sp>
    </p:spTree>
    <p:extLst>
      <p:ext uri="{BB962C8B-B14F-4D97-AF65-F5344CB8AC3E}">
        <p14:creationId xmlns:p14="http://schemas.microsoft.com/office/powerpoint/2010/main" val="1357394125"/>
      </p:ext>
    </p:extLst>
  </p:cSld>
  <p:clrMapOvr>
    <a:masterClrMapping/>
  </p:clrMapOvr>
  <p:transition>
    <p:strips dir="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63869" y="193446"/>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异常值</a:t>
            </a:r>
          </a:p>
        </p:txBody>
      </p:sp>
      <p:sp>
        <p:nvSpPr>
          <p:cNvPr id="51" name="矩形 50"/>
          <p:cNvSpPr/>
          <p:nvPr/>
        </p:nvSpPr>
        <p:spPr>
          <a:xfrm>
            <a:off x="296513" y="1088350"/>
            <a:ext cx="5436744" cy="684483"/>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rPr>
              <a:t>指样本中的个别值，其数值明显偏离其余的观测值</a:t>
            </a: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sym typeface="+mn-lt"/>
              </a:rPr>
              <a:t>，所以也称为离群点</a:t>
            </a:r>
            <a:r>
              <a:rPr lang="zh-CN" altLang="en-US" sz="1100" spc="98"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t>
            </a:r>
          </a:p>
        </p:txBody>
      </p:sp>
      <p:pic>
        <p:nvPicPr>
          <p:cNvPr id="71" name="图片 1"/>
          <p:cNvPicPr>
            <a:picLocks noChangeAspect="1"/>
          </p:cNvPicPr>
          <p:nvPr/>
        </p:nvPicPr>
        <p:blipFill>
          <a:blip r:embed="rId3"/>
          <a:stretch>
            <a:fillRect/>
          </a:stretch>
        </p:blipFill>
        <p:spPr>
          <a:xfrm>
            <a:off x="5722334" y="3106853"/>
            <a:ext cx="1039178" cy="1105853"/>
          </a:xfrm>
          <a:prstGeom prst="rect">
            <a:avLst/>
          </a:prstGeom>
          <a:noFill/>
          <a:ln>
            <a:noFill/>
          </a:ln>
        </p:spPr>
      </p:pic>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CF42BBE5-A2E7-B14B-BD1D-C38233B91EFE}"/>
                  </a:ext>
                </a:extLst>
              </p:cNvPr>
              <p:cNvSpPr/>
              <p:nvPr/>
            </p:nvSpPr>
            <p:spPr>
              <a:xfrm>
                <a:off x="221933" y="1779810"/>
                <a:ext cx="5511324" cy="332520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8588" indent="-128588" algn="just">
                  <a:lnSpc>
                    <a:spcPct val="120000"/>
                  </a:lnSpc>
                  <a:buFont typeface="Wingdings" panose="05000000000000000000" charset="0"/>
                  <a:buChar char="u"/>
                </a:pPr>
                <a:r>
                  <a:rPr lang="zh-CN" altLang="en-US" sz="1100" b="1" dirty="0">
                    <a:solidFill>
                      <a:schemeClr val="tx1">
                        <a:lumMod val="85000"/>
                        <a:lumOff val="15000"/>
                      </a:schemeClr>
                    </a:solidFill>
                    <a:latin typeface="微软雅黑" panose="020B0503020204020204" pitchFamily="34" charset="-122"/>
                    <a:ea typeface="微软雅黑" panose="020B0503020204020204" pitchFamily="34" charset="-122"/>
                  </a:rPr>
                  <a:t>简单统计量分析</a:t>
                </a:r>
              </a:p>
              <a:p>
                <a:pPr algn="just">
                  <a:lnSpc>
                    <a:spcPct val="120000"/>
                  </a:lnSpc>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rPr>
                  <a:t>可先对变量做描述性统计，查看哪些数据是不合理的。最常用的统计量是最大值和最小值，用于判断变量取值是否超出了合理范围。</a:t>
                </a:r>
              </a:p>
              <a:p>
                <a:pPr algn="just">
                  <a:lnSpc>
                    <a:spcPct val="120000"/>
                  </a:lnSpc>
                </a:pPr>
                <a:endPar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endParaRPr>
              </a:p>
              <a:p>
                <a:pPr marL="128588" indent="-128588" algn="just">
                  <a:lnSpc>
                    <a:spcPct val="120000"/>
                  </a:lnSpc>
                  <a:buFont typeface="Wingdings" panose="05000000000000000000" charset="0"/>
                  <a:buChar char="u"/>
                </a:pPr>
                <a:r>
                  <a:rPr lang="zh-CN" altLang="en-US" sz="1100" b="1" dirty="0">
                    <a:solidFill>
                      <a:schemeClr val="tx1">
                        <a:lumMod val="85000"/>
                        <a:lumOff val="15000"/>
                      </a:schemeClr>
                    </a:solidFill>
                    <a:latin typeface="微软雅黑" panose="020B0503020204020204" pitchFamily="34" charset="-122"/>
                    <a:ea typeface="微软雅黑" panose="020B0503020204020204" pitchFamily="34" charset="-122"/>
                    <a:sym typeface="+mn-ea"/>
                  </a:rPr>
                  <a:t>3</a:t>
                </a:r>
                <a14:m>
                  <m:oMath xmlns:m="http://schemas.openxmlformats.org/officeDocument/2006/math">
                    <m:r>
                      <a:rPr lang="zh-CN" altLang="en-US" sz="1100" b="1" dirty="0">
                        <a:solidFill>
                          <a:schemeClr val="tx1">
                            <a:lumMod val="85000"/>
                            <a:lumOff val="15000"/>
                          </a:schemeClr>
                        </a:solidFill>
                        <a:latin typeface="Cambria Math" panose="02040503050406030204" pitchFamily="18" charset="0"/>
                        <a:ea typeface="微软雅黑" panose="020B0503020204020204" pitchFamily="34" charset="-122"/>
                      </a:rPr>
                      <m:t>𝜎</m:t>
                    </m:r>
                  </m:oMath>
                </a14:m>
                <a:r>
                  <a:rPr lang="zh-CN" altLang="en-US" sz="1100" b="1" dirty="0">
                    <a:solidFill>
                      <a:schemeClr val="tx1">
                        <a:lumMod val="85000"/>
                        <a:lumOff val="15000"/>
                      </a:schemeClr>
                    </a:solidFill>
                    <a:latin typeface="微软雅黑" panose="020B0503020204020204" pitchFamily="34" charset="-122"/>
                    <a:ea typeface="微软雅黑" panose="020B0503020204020204" pitchFamily="34" charset="-122"/>
                    <a:sym typeface="+mn-ea"/>
                  </a:rPr>
                  <a:t>原则</a:t>
                </a:r>
                <a:endParaRPr lang="zh-CN" altLang="en-US" sz="11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just">
                  <a:lnSpc>
                    <a:spcPct val="120000"/>
                  </a:lnSpc>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sym typeface="+mn-ea"/>
                  </a:rPr>
                  <a:t>如果数据服从正态分布，在3</a:t>
                </a:r>
                <a14:m>
                  <m:oMath xmlns:m="http://schemas.openxmlformats.org/officeDocument/2006/math">
                    <m:r>
                      <a:rPr lang="zh-CN" altLang="en-US" sz="1100" b="1" dirty="0">
                        <a:solidFill>
                          <a:schemeClr val="tx1">
                            <a:lumMod val="85000"/>
                            <a:lumOff val="15000"/>
                          </a:schemeClr>
                        </a:solidFill>
                        <a:latin typeface="Cambria Math" panose="02040503050406030204" pitchFamily="18" charset="0"/>
                        <a:ea typeface="微软雅黑" panose="020B0503020204020204" pitchFamily="34" charset="-122"/>
                      </a:rPr>
                      <m:t>𝜎</m:t>
                    </m:r>
                  </m:oMath>
                </a14:m>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sym typeface="+mn-ea"/>
                  </a:rPr>
                  <a:t>原则下，异常值被定义为一组测定值中与平均值的偏差超过3倍标准差的值。在正态分布的假设下，距离平均值3</a:t>
                </a:r>
                <a14:m>
                  <m:oMath xmlns:m="http://schemas.openxmlformats.org/officeDocument/2006/math">
                    <m:r>
                      <a:rPr lang="zh-CN" altLang="en-US" sz="1100" b="1" dirty="0">
                        <a:solidFill>
                          <a:schemeClr val="tx1">
                            <a:lumMod val="85000"/>
                            <a:lumOff val="15000"/>
                          </a:schemeClr>
                        </a:solidFill>
                        <a:latin typeface="Cambria Math" panose="02040503050406030204" pitchFamily="18" charset="0"/>
                        <a:ea typeface="微软雅黑" panose="020B0503020204020204" pitchFamily="34" charset="-122"/>
                      </a:rPr>
                      <m:t>𝜎</m:t>
                    </m:r>
                  </m:oMath>
                </a14:m>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sym typeface="+mn-ea"/>
                  </a:rPr>
                  <a:t>之外的值出现的概率为</a:t>
                </a:r>
                <a14:m>
                  <m:oMath xmlns:m="http://schemas.openxmlformats.org/officeDocument/2006/math">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𝑃</m:t>
                    </m:r>
                    <m:d>
                      <m:dPr>
                        <m:ctrlPr>
                          <a:rPr lang="en-US" altLang="zh-CN" sz="1100" i="1" dirty="0">
                            <a:solidFill>
                              <a:schemeClr val="tx1">
                                <a:lumMod val="85000"/>
                                <a:lumOff val="15000"/>
                              </a:schemeClr>
                            </a:solidFill>
                            <a:latin typeface="Cambria Math" panose="02040503050406030204" pitchFamily="18" charset="0"/>
                            <a:ea typeface="微软雅黑" panose="020B0503020204020204" pitchFamily="34" charset="-122"/>
                            <a:cs typeface="Cambria Math" panose="02040503050406030204" charset="0"/>
                          </a:rPr>
                        </m:ctrlPr>
                      </m:dPr>
                      <m:e>
                        <m:d>
                          <m:dPr>
                            <m:begChr m:val="|"/>
                            <m:endChr m:val="|"/>
                            <m:ctrlPr>
                              <a:rPr lang="en-US" altLang="zh-CN" sz="1100" i="1" dirty="0">
                                <a:solidFill>
                                  <a:schemeClr val="tx1">
                                    <a:lumMod val="85000"/>
                                    <a:lumOff val="15000"/>
                                  </a:schemeClr>
                                </a:solidFill>
                                <a:latin typeface="Cambria Math" panose="02040503050406030204" pitchFamily="18" charset="0"/>
                                <a:ea typeface="微软雅黑" panose="020B0503020204020204" pitchFamily="34" charset="-122"/>
                                <a:cs typeface="Cambria Math" panose="02040503050406030204" charset="0"/>
                              </a:rPr>
                            </m:ctrlPr>
                          </m:dPr>
                          <m:e>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𝑥</m:t>
                            </m:r>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m:t>
                            </m:r>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𝜇</m:t>
                            </m:r>
                          </m:e>
                        </m:d>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&gt;3</m:t>
                        </m:r>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𝜎</m:t>
                        </m:r>
                      </m:e>
                    </m:d>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≤0.003</m:t>
                    </m:r>
                  </m:oMath>
                </a14:m>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sym typeface="+mn-ea"/>
                  </a:rPr>
                  <a:t>，属于极个别的小概率事件。若数据不服从正态分布，也可以用远离平均值的多少倍标准差来描述。</a:t>
                </a:r>
              </a:p>
              <a:p>
                <a:pPr algn="just">
                  <a:lnSpc>
                    <a:spcPct val="120000"/>
                  </a:lnSpc>
                </a:pPr>
                <a:endPar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marL="128588" indent="-128588" algn="just">
                  <a:lnSpc>
                    <a:spcPct val="120000"/>
                  </a:lnSpc>
                  <a:buFont typeface="Wingdings" panose="05000000000000000000" charset="0"/>
                  <a:buChar char="u"/>
                </a:pPr>
                <a:r>
                  <a:rPr lang="zh-CN" altLang="en-US" sz="1100" b="1" dirty="0">
                    <a:solidFill>
                      <a:schemeClr val="tx1">
                        <a:lumMod val="85000"/>
                        <a:lumOff val="15000"/>
                      </a:schemeClr>
                    </a:solidFill>
                    <a:latin typeface="微软雅黑" panose="020B0503020204020204" pitchFamily="34" charset="-122"/>
                    <a:ea typeface="微软雅黑" panose="020B0503020204020204" pitchFamily="34" charset="-122"/>
                    <a:sym typeface="+mn-ea"/>
                  </a:rPr>
                  <a:t>箱线图分析</a:t>
                </a:r>
                <a:endParaRPr lang="zh-CN" altLang="en-US" sz="11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just">
                  <a:lnSpc>
                    <a:spcPct val="120000"/>
                  </a:lnSpc>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sym typeface="+mn-ea"/>
                  </a:rPr>
                  <a:t>箱型图识别异常值的标准：通常被定义为小于</a:t>
                </a:r>
                <a14:m>
                  <m:oMath xmlns:m="http://schemas.openxmlformats.org/officeDocument/2006/math">
                    <m:sSub>
                      <m:sSubPr>
                        <m:ctrlPr>
                          <a:rPr lang="en-US" altLang="zh-CN" sz="1100" i="1" dirty="0">
                            <a:solidFill>
                              <a:schemeClr val="tx1">
                                <a:lumMod val="85000"/>
                                <a:lumOff val="15000"/>
                              </a:schemeClr>
                            </a:solidFill>
                            <a:latin typeface="Cambria Math" panose="02040503050406030204" pitchFamily="18" charset="0"/>
                            <a:ea typeface="微软雅黑" panose="020B0503020204020204" pitchFamily="34" charset="-122"/>
                            <a:cs typeface="Cambria Math" panose="02040503050406030204" charset="0"/>
                          </a:rPr>
                        </m:ctrlPr>
                      </m:sSubPr>
                      <m:e>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𝑄</m:t>
                        </m:r>
                      </m:e>
                      <m:sub>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𝐿</m:t>
                        </m:r>
                      </m:sub>
                    </m:sSub>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−1.5</m:t>
                    </m:r>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𝐼𝑄𝑅</m:t>
                    </m:r>
                  </m:oMath>
                </a14:m>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sym typeface="+mn-ea"/>
                  </a:rPr>
                  <a:t>或大于</a:t>
                </a:r>
                <a14:m>
                  <m:oMath xmlns:m="http://schemas.openxmlformats.org/officeDocument/2006/math">
                    <m:sSub>
                      <m:sSubPr>
                        <m:ctrlPr>
                          <a:rPr lang="en-US" altLang="zh-CN" sz="1100" i="1" dirty="0">
                            <a:solidFill>
                              <a:schemeClr val="tx1">
                                <a:lumMod val="85000"/>
                                <a:lumOff val="15000"/>
                              </a:schemeClr>
                            </a:solidFill>
                            <a:latin typeface="Cambria Math" panose="02040503050406030204" pitchFamily="18" charset="0"/>
                            <a:ea typeface="微软雅黑" panose="020B0503020204020204" pitchFamily="34" charset="-122"/>
                            <a:cs typeface="Cambria Math" panose="02040503050406030204" charset="0"/>
                          </a:rPr>
                        </m:ctrlPr>
                      </m:sSubPr>
                      <m:e>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𝑄</m:t>
                        </m:r>
                      </m:e>
                      <m:sub>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𝑈</m:t>
                        </m:r>
                      </m:sub>
                    </m:sSub>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+1.5</m:t>
                    </m:r>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𝐼𝑄𝑅</m:t>
                    </m:r>
                  </m:oMath>
                </a14:m>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sym typeface="+mn-ea"/>
                  </a:rPr>
                  <a:t>的值。其中，</a:t>
                </a:r>
                <a14:m>
                  <m:oMath xmlns:m="http://schemas.openxmlformats.org/officeDocument/2006/math">
                    <m:sSub>
                      <m:sSubPr>
                        <m:ctrlPr>
                          <a:rPr lang="en-US" altLang="zh-CN" sz="1100" i="1" dirty="0">
                            <a:solidFill>
                              <a:schemeClr val="tx1">
                                <a:lumMod val="85000"/>
                                <a:lumOff val="15000"/>
                              </a:schemeClr>
                            </a:solidFill>
                            <a:latin typeface="Cambria Math" panose="02040503050406030204" pitchFamily="18" charset="0"/>
                            <a:ea typeface="微软雅黑" panose="020B0503020204020204" pitchFamily="34" charset="-122"/>
                            <a:cs typeface="Cambria Math" panose="02040503050406030204" charset="0"/>
                          </a:rPr>
                        </m:ctrlPr>
                      </m:sSubPr>
                      <m:e>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𝑄</m:t>
                        </m:r>
                      </m:e>
                      <m:sub>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𝐿</m:t>
                        </m:r>
                      </m:sub>
                    </m:sSub>
                  </m:oMath>
                </a14:m>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sym typeface="+mn-ea"/>
                  </a:rPr>
                  <a:t>称为下四分位数，表示全部观察值中有四分之一的数值比它小；</a:t>
                </a:r>
                <a14:m>
                  <m:oMath xmlns:m="http://schemas.openxmlformats.org/officeDocument/2006/math">
                    <m:sSub>
                      <m:sSubPr>
                        <m:ctrlPr>
                          <a:rPr lang="en-US" altLang="zh-CN" sz="1100" i="1" dirty="0">
                            <a:solidFill>
                              <a:schemeClr val="tx1">
                                <a:lumMod val="85000"/>
                                <a:lumOff val="15000"/>
                              </a:schemeClr>
                            </a:solidFill>
                            <a:latin typeface="Cambria Math" panose="02040503050406030204" pitchFamily="18" charset="0"/>
                            <a:ea typeface="微软雅黑" panose="020B0503020204020204" pitchFamily="34" charset="-122"/>
                            <a:cs typeface="Cambria Math" panose="02040503050406030204" charset="0"/>
                          </a:rPr>
                        </m:ctrlPr>
                      </m:sSubPr>
                      <m:e>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𝑄</m:t>
                        </m:r>
                      </m:e>
                      <m:sub>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𝑈</m:t>
                        </m:r>
                      </m:sub>
                    </m:sSub>
                  </m:oMath>
                </a14:m>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sym typeface="+mn-ea"/>
                  </a:rPr>
                  <a:t>称为上四分位数；IQR称为四分位数间距，是</a:t>
                </a:r>
                <a14:m>
                  <m:oMath xmlns:m="http://schemas.openxmlformats.org/officeDocument/2006/math">
                    <m:sSub>
                      <m:sSubPr>
                        <m:ctrlPr>
                          <a:rPr lang="en-US" altLang="zh-CN" sz="1100" i="1" dirty="0">
                            <a:solidFill>
                              <a:schemeClr val="tx1">
                                <a:lumMod val="85000"/>
                                <a:lumOff val="15000"/>
                              </a:schemeClr>
                            </a:solidFill>
                            <a:latin typeface="Cambria Math" panose="02040503050406030204" pitchFamily="18" charset="0"/>
                            <a:ea typeface="微软雅黑" panose="020B0503020204020204" pitchFamily="34" charset="-122"/>
                            <a:cs typeface="Cambria Math" panose="02040503050406030204" charset="0"/>
                          </a:rPr>
                        </m:ctrlPr>
                      </m:sSubPr>
                      <m:e>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𝑄</m:t>
                        </m:r>
                      </m:e>
                      <m:sub>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𝑈</m:t>
                        </m:r>
                      </m:sub>
                    </m:sSub>
                  </m:oMath>
                </a14:m>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sym typeface="+mn-ea"/>
                  </a:rPr>
                  <a:t>与</a:t>
                </a:r>
                <a14:m>
                  <m:oMath xmlns:m="http://schemas.openxmlformats.org/officeDocument/2006/math">
                    <m:sSub>
                      <m:sSubPr>
                        <m:ctrlPr>
                          <a:rPr lang="en-US" altLang="zh-CN" sz="1100" i="1" dirty="0">
                            <a:solidFill>
                              <a:schemeClr val="tx1">
                                <a:lumMod val="85000"/>
                                <a:lumOff val="15000"/>
                              </a:schemeClr>
                            </a:solidFill>
                            <a:latin typeface="Cambria Math" panose="02040503050406030204" pitchFamily="18" charset="0"/>
                            <a:ea typeface="微软雅黑" panose="020B0503020204020204" pitchFamily="34" charset="-122"/>
                            <a:cs typeface="Cambria Math" panose="02040503050406030204" charset="0"/>
                          </a:rPr>
                        </m:ctrlPr>
                      </m:sSubPr>
                      <m:e>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𝑄</m:t>
                        </m:r>
                      </m:e>
                      <m:sub>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𝐿</m:t>
                        </m:r>
                      </m:sub>
                    </m:sSub>
                  </m:oMath>
                </a14:m>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sym typeface="+mn-ea"/>
                  </a:rPr>
                  <a:t>之差，其间包含了全部观察值的一半。另外，极端异常值是小于</a:t>
                </a:r>
                <a14:m>
                  <m:oMath xmlns:m="http://schemas.openxmlformats.org/officeDocument/2006/math">
                    <m:sSub>
                      <m:sSubPr>
                        <m:ctrlPr>
                          <a:rPr lang="en-US" altLang="zh-CN" sz="1100" i="1" dirty="0">
                            <a:solidFill>
                              <a:schemeClr val="tx1">
                                <a:lumMod val="85000"/>
                                <a:lumOff val="15000"/>
                              </a:schemeClr>
                            </a:solidFill>
                            <a:latin typeface="Cambria Math" panose="02040503050406030204" pitchFamily="18" charset="0"/>
                            <a:ea typeface="微软雅黑" panose="020B0503020204020204" pitchFamily="34" charset="-122"/>
                            <a:cs typeface="Cambria Math" panose="02040503050406030204" charset="0"/>
                          </a:rPr>
                        </m:ctrlPr>
                      </m:sSubPr>
                      <m:e>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𝑄</m:t>
                        </m:r>
                      </m:e>
                      <m:sub>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𝐿</m:t>
                        </m:r>
                      </m:sub>
                    </m:sSub>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−3</m:t>
                    </m:r>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𝐼𝑄𝑅</m:t>
                    </m:r>
                  </m:oMath>
                </a14:m>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sym typeface="+mn-ea"/>
                  </a:rPr>
                  <a:t>或大于</a:t>
                </a:r>
                <a14:m>
                  <m:oMath xmlns:m="http://schemas.openxmlformats.org/officeDocument/2006/math">
                    <m:sSub>
                      <m:sSubPr>
                        <m:ctrlPr>
                          <a:rPr lang="en-US" altLang="zh-CN" sz="1100" i="1" dirty="0">
                            <a:solidFill>
                              <a:schemeClr val="tx1">
                                <a:lumMod val="85000"/>
                                <a:lumOff val="15000"/>
                              </a:schemeClr>
                            </a:solidFill>
                            <a:latin typeface="Cambria Math" panose="02040503050406030204" pitchFamily="18" charset="0"/>
                            <a:ea typeface="微软雅黑" panose="020B0503020204020204" pitchFamily="34" charset="-122"/>
                            <a:cs typeface="Cambria Math" panose="02040503050406030204" charset="0"/>
                          </a:rPr>
                        </m:ctrlPr>
                      </m:sSubPr>
                      <m:e>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𝑄</m:t>
                        </m:r>
                      </m:e>
                      <m:sub>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𝑈</m:t>
                        </m:r>
                      </m:sub>
                    </m:sSub>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+3</m:t>
                    </m:r>
                    <m:r>
                      <a:rPr lang="en-US" altLang="zh-CN" sz="1100" i="1" dirty="0">
                        <a:solidFill>
                          <a:schemeClr val="tx1">
                            <a:lumMod val="85000"/>
                            <a:lumOff val="15000"/>
                          </a:schemeClr>
                        </a:solidFill>
                        <a:latin typeface="Cambria Math" panose="02040503050406030204" charset="0"/>
                        <a:ea typeface="微软雅黑" panose="020B0503020204020204" pitchFamily="34" charset="-122"/>
                        <a:cs typeface="Cambria Math" panose="02040503050406030204" charset="0"/>
                      </a:rPr>
                      <m:t>𝐼𝑄𝑅</m:t>
                    </m:r>
                  </m:oMath>
                </a14:m>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sym typeface="+mn-ea"/>
                  </a:rPr>
                  <a:t>的值。</a:t>
                </a:r>
                <a:endPar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endParaRPr>
              </a:p>
              <a:p>
                <a:pPr algn="just">
                  <a:lnSpc>
                    <a:spcPct val="120000"/>
                  </a:lnSpc>
                </a:pPr>
                <a:endPar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mc:Choice>
        <mc:Fallback xmlns="">
          <p:sp>
            <p:nvSpPr>
              <p:cNvPr id="14" name="矩形 13">
                <a:extLst>
                  <a:ext uri="{FF2B5EF4-FFF2-40B4-BE49-F238E27FC236}">
                    <a16:creationId xmlns:a16="http://schemas.microsoft.com/office/drawing/2014/main" id="{CF42BBE5-A2E7-B14B-BD1D-C38233B91EFE}"/>
                  </a:ext>
                </a:extLst>
              </p:cNvPr>
              <p:cNvSpPr>
                <a:spLocks noRot="1" noChangeAspect="1" noMove="1" noResize="1" noEditPoints="1" noAdjustHandles="1" noChangeArrowheads="1" noChangeShapeType="1" noTextEdit="1"/>
              </p:cNvSpPr>
              <p:nvPr/>
            </p:nvSpPr>
            <p:spPr>
              <a:xfrm>
                <a:off x="221933" y="1779810"/>
                <a:ext cx="5511324" cy="3325206"/>
              </a:xfrm>
              <a:prstGeom prst="rect">
                <a:avLst/>
              </a:prstGeom>
              <a:blipFill>
                <a:blip r:embed="rId4"/>
                <a:stretch>
                  <a:fillRect/>
                </a:stretch>
              </a:blipFill>
              <a:ln>
                <a:noFill/>
              </a:ln>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6ECB4542-10A2-C54A-BE20-6E053005A011}"/>
              </a:ext>
            </a:extLst>
          </p:cNvPr>
          <p:cNvSpPr txBox="1"/>
          <p:nvPr/>
        </p:nvSpPr>
        <p:spPr>
          <a:xfrm>
            <a:off x="238205" y="643711"/>
            <a:ext cx="4968552" cy="369332"/>
          </a:xfrm>
          <a:prstGeom prst="rect">
            <a:avLst/>
          </a:prstGeom>
          <a:noFill/>
        </p:spPr>
        <p:txBody>
          <a:bodyPr wrap="square" rtlCol="0">
            <a:spAutoFit/>
          </a:bodyPr>
          <a:lstStyle/>
          <a:p>
            <a:r>
              <a:rPr lang="zh-CN" altLang="en-US" sz="1800" dirty="0">
                <a:solidFill>
                  <a:srgbClr val="0060FF"/>
                </a:solidFill>
                <a:latin typeface="微软雅黑" panose="020B0503020204020204" pitchFamily="34" charset="-122"/>
                <a:ea typeface="微软雅黑" panose="020B0503020204020204" pitchFamily="34" charset="-122"/>
              </a:rPr>
              <a:t>异常值定义</a:t>
            </a:r>
          </a:p>
        </p:txBody>
      </p:sp>
      <p:cxnSp>
        <p:nvCxnSpPr>
          <p:cNvPr id="17" name="直接连接符 26">
            <a:extLst>
              <a:ext uri="{FF2B5EF4-FFF2-40B4-BE49-F238E27FC236}">
                <a16:creationId xmlns:a16="http://schemas.microsoft.com/office/drawing/2014/main" id="{2B5A3E43-CAFB-D44D-A2D5-94A53ADABFEC}"/>
              </a:ext>
            </a:extLst>
          </p:cNvPr>
          <p:cNvCxnSpPr/>
          <p:nvPr/>
        </p:nvCxnSpPr>
        <p:spPr>
          <a:xfrm>
            <a:off x="383528" y="1050696"/>
            <a:ext cx="4609170"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C911EAE7-95F4-E94D-A5FE-57521F728A1E}"/>
              </a:ext>
            </a:extLst>
          </p:cNvPr>
          <p:cNvSpPr txBox="1"/>
          <p:nvPr/>
        </p:nvSpPr>
        <p:spPr>
          <a:xfrm>
            <a:off x="238205" y="1403501"/>
            <a:ext cx="4968552" cy="369332"/>
          </a:xfrm>
          <a:prstGeom prst="rect">
            <a:avLst/>
          </a:prstGeom>
          <a:noFill/>
        </p:spPr>
        <p:txBody>
          <a:bodyPr wrap="square" rtlCol="0">
            <a:spAutoFit/>
          </a:bodyPr>
          <a:lstStyle/>
          <a:p>
            <a:r>
              <a:rPr lang="zh-CN" altLang="en-US" sz="1800" dirty="0">
                <a:solidFill>
                  <a:srgbClr val="0060FF"/>
                </a:solidFill>
                <a:latin typeface="微软雅黑" panose="020B0503020204020204" pitchFamily="34" charset="-122"/>
                <a:ea typeface="微软雅黑" panose="020B0503020204020204" pitchFamily="34" charset="-122"/>
              </a:rPr>
              <a:t>异常值识别</a:t>
            </a:r>
          </a:p>
        </p:txBody>
      </p:sp>
      <p:cxnSp>
        <p:nvCxnSpPr>
          <p:cNvPr id="19" name="直接连接符 26">
            <a:extLst>
              <a:ext uri="{FF2B5EF4-FFF2-40B4-BE49-F238E27FC236}">
                <a16:creationId xmlns:a16="http://schemas.microsoft.com/office/drawing/2014/main" id="{B1FE3839-AF38-714A-A269-0F0A3A525FFA}"/>
              </a:ext>
            </a:extLst>
          </p:cNvPr>
          <p:cNvCxnSpPr/>
          <p:nvPr/>
        </p:nvCxnSpPr>
        <p:spPr>
          <a:xfrm>
            <a:off x="383528" y="1806900"/>
            <a:ext cx="4609170"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trips dir="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54378996-45FD-7741-87DD-F63515E85E9B}"/>
              </a:ext>
            </a:extLst>
          </p:cNvPr>
          <p:cNvSpPr>
            <a:spLocks noGrp="1"/>
          </p:cNvSpPr>
          <p:nvPr>
            <p:ph type="title"/>
          </p:nvPr>
        </p:nvSpPr>
        <p:spPr>
          <a:xfrm>
            <a:off x="463869" y="193446"/>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异常值</a:t>
            </a:r>
          </a:p>
        </p:txBody>
      </p:sp>
      <p:grpSp>
        <p:nvGrpSpPr>
          <p:cNvPr id="11" name="组合 10">
            <a:extLst>
              <a:ext uri="{FF2B5EF4-FFF2-40B4-BE49-F238E27FC236}">
                <a16:creationId xmlns:a16="http://schemas.microsoft.com/office/drawing/2014/main" id="{1F1E5AA1-2DCF-6E4A-AE46-EA9AF9A55108}"/>
              </a:ext>
            </a:extLst>
          </p:cNvPr>
          <p:cNvGrpSpPr/>
          <p:nvPr/>
        </p:nvGrpSpPr>
        <p:grpSpPr>
          <a:xfrm>
            <a:off x="332656" y="870643"/>
            <a:ext cx="4968552" cy="3371849"/>
            <a:chOff x="660981" y="2281535"/>
            <a:chExt cx="3453819" cy="4495799"/>
          </a:xfrm>
        </p:grpSpPr>
        <p:sp>
          <p:nvSpPr>
            <p:cNvPr id="12" name="Content Placeholder 2">
              <a:extLst>
                <a:ext uri="{FF2B5EF4-FFF2-40B4-BE49-F238E27FC236}">
                  <a16:creationId xmlns:a16="http://schemas.microsoft.com/office/drawing/2014/main" id="{196274DB-3BF6-634C-82D3-D4032DDDB558}"/>
                </a:ext>
              </a:extLst>
            </p:cNvPr>
            <p:cNvSpPr txBox="1">
              <a:spLocks/>
            </p:cNvSpPr>
            <p:nvPr/>
          </p:nvSpPr>
          <p:spPr>
            <a:xfrm>
              <a:off x="670029" y="2819399"/>
              <a:ext cx="3444771" cy="3957935"/>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ct val="0"/>
                </a:spcBef>
                <a:buNone/>
              </a:pPr>
              <a:r>
                <a:rPr lang="en-US" altLang="zh-CN" sz="1650" b="1" dirty="0">
                  <a:latin typeface="黑体" panose="02010609060101010101" pitchFamily="49" charset="-122"/>
                  <a:ea typeface="黑体" panose="02010609060101010101" pitchFamily="49" charset="-122"/>
                </a:rPr>
                <a:t>1.</a:t>
              </a:r>
              <a:r>
                <a:rPr lang="zh-CN" altLang="en-US" sz="1650" b="1" dirty="0">
                  <a:latin typeface="黑体" panose="02010609060101010101" pitchFamily="49" charset="-122"/>
                  <a:ea typeface="黑体" panose="02010609060101010101" pitchFamily="49" charset="-122"/>
                </a:rPr>
                <a:t>删除法</a:t>
              </a:r>
              <a:endParaRPr lang="en-US" altLang="zh-CN" sz="1650" b="1" dirty="0">
                <a:latin typeface="黑体" panose="02010609060101010101" pitchFamily="49" charset="-122"/>
                <a:ea typeface="黑体" panose="02010609060101010101" pitchFamily="49" charset="-122"/>
              </a:endParaRPr>
            </a:p>
            <a:p>
              <a:pPr marL="0" indent="0">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简单易行；但观测值很少时造成样本量不足。</a:t>
              </a:r>
            </a:p>
            <a:p>
              <a:pPr marL="0" indent="0">
                <a:lnSpc>
                  <a:spcPct val="125000"/>
                </a:lnSpc>
                <a:spcBef>
                  <a:spcPts val="450"/>
                </a:spcBef>
                <a:buNone/>
              </a:pPr>
              <a:r>
                <a:rPr lang="en-US" altLang="zh-CN" sz="1650" b="1" dirty="0">
                  <a:latin typeface="黑体" panose="02010609060101010101" pitchFamily="49" charset="-122"/>
                  <a:ea typeface="黑体" panose="02010609060101010101" pitchFamily="49" charset="-122"/>
                </a:rPr>
                <a:t>2.</a:t>
              </a:r>
              <a:r>
                <a:rPr lang="zh-CN" altLang="en-US" sz="1650" b="1" dirty="0">
                  <a:latin typeface="黑体" panose="02010609060101010101" pitchFamily="49" charset="-122"/>
                  <a:ea typeface="黑体" panose="02010609060101010101" pitchFamily="49" charset="-122"/>
                </a:rPr>
                <a:t>盖帽法</a:t>
              </a:r>
              <a:endParaRPr lang="en-US" altLang="zh-CN" sz="1650" b="1" dirty="0">
                <a:latin typeface="黑体" panose="02010609060101010101" pitchFamily="49" charset="-122"/>
                <a:ea typeface="黑体" panose="02010609060101010101" pitchFamily="49" charset="-122"/>
              </a:endParaRPr>
            </a:p>
            <a:p>
              <a:pPr marL="0" indent="0">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采用自定义最大值或最小值替换。</a:t>
              </a:r>
              <a:endParaRPr lang="en-US" altLang="zh-CN" sz="1350" dirty="0">
                <a:solidFill>
                  <a:srgbClr val="0070C0"/>
                </a:solidFill>
                <a:latin typeface="等线" panose="02010600030101010101" pitchFamily="2" charset="-122"/>
                <a:ea typeface="等线" panose="02010600030101010101" pitchFamily="2" charset="-122"/>
              </a:endParaRPr>
            </a:p>
            <a:p>
              <a:pPr marL="0" indent="0">
                <a:lnSpc>
                  <a:spcPct val="125000"/>
                </a:lnSpc>
                <a:spcBef>
                  <a:spcPts val="450"/>
                </a:spcBef>
                <a:buNone/>
              </a:pPr>
              <a:r>
                <a:rPr lang="en-US" altLang="zh-CN" sz="1650" b="1" dirty="0">
                  <a:latin typeface="黑体" panose="02010609060101010101" pitchFamily="49" charset="-122"/>
                  <a:ea typeface="黑体" panose="02010609060101010101" pitchFamily="49" charset="-122"/>
                </a:rPr>
                <a:t>3.</a:t>
              </a:r>
              <a:r>
                <a:rPr lang="zh-CN" altLang="en-US" sz="1650" b="1" dirty="0">
                  <a:latin typeface="黑体" panose="02010609060101010101" pitchFamily="49" charset="-122"/>
                  <a:ea typeface="黑体" panose="02010609060101010101" pitchFamily="49" charset="-122"/>
                </a:rPr>
                <a:t>视为缺失值</a:t>
              </a:r>
              <a:endParaRPr lang="en-US" altLang="zh-CN" sz="1650" b="1" dirty="0">
                <a:latin typeface="黑体" panose="02010609060101010101" pitchFamily="49" charset="-122"/>
                <a:ea typeface="黑体" panose="02010609060101010101" pitchFamily="49" charset="-122"/>
              </a:endParaRPr>
            </a:p>
            <a:p>
              <a:pPr marL="0" indent="0">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利用缺失值处理方法，如使用平均值、中位数进行填充等</a:t>
              </a:r>
              <a:endParaRPr lang="en-US" altLang="zh-CN" sz="1350" dirty="0">
                <a:solidFill>
                  <a:srgbClr val="0070C0"/>
                </a:solidFill>
                <a:latin typeface="等线" panose="02010600030101010101" pitchFamily="2" charset="-122"/>
                <a:ea typeface="等线" panose="02010600030101010101" pitchFamily="2" charset="-122"/>
              </a:endParaRPr>
            </a:p>
            <a:p>
              <a:pPr marL="0" indent="0">
                <a:lnSpc>
                  <a:spcPct val="125000"/>
                </a:lnSpc>
                <a:spcBef>
                  <a:spcPts val="450"/>
                </a:spcBef>
                <a:buNone/>
              </a:pPr>
              <a:r>
                <a:rPr lang="en-US" altLang="zh-CN" sz="1650" b="1" dirty="0">
                  <a:latin typeface="黑体" panose="02010609060101010101" pitchFamily="49" charset="-122"/>
                  <a:ea typeface="黑体" panose="02010609060101010101" pitchFamily="49" charset="-122"/>
                </a:rPr>
                <a:t>4.</a:t>
              </a:r>
              <a:r>
                <a:rPr lang="zh-CN" altLang="en-US" sz="1650" b="1" dirty="0">
                  <a:latin typeface="黑体" panose="02010609060101010101" pitchFamily="49" charset="-122"/>
                  <a:ea typeface="黑体" panose="02010609060101010101" pitchFamily="49" charset="-122"/>
                </a:rPr>
                <a:t> 不处理</a:t>
              </a:r>
              <a:endParaRPr lang="en-US" altLang="zh-CN" sz="1650" b="1" dirty="0">
                <a:latin typeface="黑体" panose="02010609060101010101" pitchFamily="49" charset="-122"/>
                <a:ea typeface="黑体" panose="02010609060101010101" pitchFamily="49" charset="-122"/>
              </a:endParaRPr>
            </a:p>
            <a:p>
              <a:pPr marL="0" indent="0" algn="just">
                <a:lnSpc>
                  <a:spcPct val="110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直接在具有异常值的数据集上进行挖掘建模</a:t>
              </a:r>
              <a:endParaRPr lang="en-US" altLang="zh-CN" sz="1350" dirty="0">
                <a:solidFill>
                  <a:srgbClr val="0070C0"/>
                </a:solidFill>
                <a:latin typeface="等线" panose="02010600030101010101" pitchFamily="2" charset="-122"/>
                <a:ea typeface="等线" panose="02010600030101010101" pitchFamily="2" charset="-122"/>
              </a:endParaRPr>
            </a:p>
          </p:txBody>
        </p:sp>
        <p:sp>
          <p:nvSpPr>
            <p:cNvPr id="13" name="文本框 12">
              <a:extLst>
                <a:ext uri="{FF2B5EF4-FFF2-40B4-BE49-F238E27FC236}">
                  <a16:creationId xmlns:a16="http://schemas.microsoft.com/office/drawing/2014/main" id="{5AFB9CBA-6CFE-0C4F-A918-D0E195602DE2}"/>
                </a:ext>
              </a:extLst>
            </p:cNvPr>
            <p:cNvSpPr txBox="1"/>
            <p:nvPr/>
          </p:nvSpPr>
          <p:spPr>
            <a:xfrm>
              <a:off x="660981" y="2281535"/>
              <a:ext cx="3453819" cy="492443"/>
            </a:xfrm>
            <a:prstGeom prst="rect">
              <a:avLst/>
            </a:prstGeom>
            <a:noFill/>
          </p:spPr>
          <p:txBody>
            <a:bodyPr wrap="square" rtlCol="0">
              <a:spAutoFit/>
            </a:bodyPr>
            <a:lstStyle/>
            <a:p>
              <a:r>
                <a:rPr lang="zh-CN" altLang="en-US" sz="1800" dirty="0">
                  <a:solidFill>
                    <a:srgbClr val="0060FF"/>
                  </a:solidFill>
                  <a:latin typeface="微软雅黑" panose="020B0503020204020204" pitchFamily="34" charset="-122"/>
                  <a:ea typeface="微软雅黑" panose="020B0503020204020204" pitchFamily="34" charset="-122"/>
                </a:rPr>
                <a:t>异常值处理</a:t>
              </a:r>
            </a:p>
          </p:txBody>
        </p:sp>
        <p:cxnSp>
          <p:nvCxnSpPr>
            <p:cNvPr id="14" name="直接连接符 26">
              <a:extLst>
                <a:ext uri="{FF2B5EF4-FFF2-40B4-BE49-F238E27FC236}">
                  <a16:creationId xmlns:a16="http://schemas.microsoft.com/office/drawing/2014/main" id="{1BF20C1E-B157-2A47-B9D8-18D185ABAC41}"/>
                </a:ext>
              </a:extLst>
            </p:cNvPr>
            <p:cNvCxnSpPr/>
            <p:nvPr/>
          </p:nvCxnSpPr>
          <p:spPr>
            <a:xfrm>
              <a:off x="762000" y="2819400"/>
              <a:ext cx="3204000"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34302981"/>
      </p:ext>
    </p:extLst>
  </p:cSld>
  <p:clrMapOvr>
    <a:masterClrMapping/>
  </p:clrMapOvr>
  <p:transition>
    <p:strips dir="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标题层"/>
          <p:cNvSpPr txBox="1"/>
          <p:nvPr/>
        </p:nvSpPr>
        <p:spPr bwMode="auto">
          <a:xfrm>
            <a:off x="3129859" y="1505647"/>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srgbClr val="595959"/>
                </a:solidFill>
                <a:latin typeface="Impact" panose="020B0806030902050204" pitchFamily="34" charset="0"/>
                <a:ea typeface="微软雅黑" panose="020B0503020204020204" pitchFamily="34" charset="-122"/>
                <a:cs typeface="Arial" panose="020B0604020202020204" pitchFamily="34" charset="0"/>
              </a:rPr>
              <a:t>01</a:t>
            </a:r>
          </a:p>
        </p:txBody>
      </p:sp>
      <p:cxnSp>
        <p:nvCxnSpPr>
          <p:cNvPr id="71" name="直接连接符 70"/>
          <p:cNvCxnSpPr/>
          <p:nvPr/>
        </p:nvCxnSpPr>
        <p:spPr>
          <a:xfrm>
            <a:off x="3645144" y="1492483"/>
            <a:ext cx="0" cy="313022"/>
          </a:xfrm>
          <a:prstGeom prst="line">
            <a:avLst/>
          </a:prstGeom>
          <a:noFill/>
          <a:ln w="9525" cap="flat" cmpd="sng" algn="ctr">
            <a:solidFill>
              <a:schemeClr val="tx1">
                <a:lumMod val="65000"/>
                <a:lumOff val="35000"/>
              </a:schemeClr>
            </a:solidFill>
            <a:prstDash val="solid"/>
          </a:ln>
          <a:effectLst/>
        </p:spPr>
      </p:cxnSp>
      <p:sp>
        <p:nvSpPr>
          <p:cNvPr id="72" name="标题层"/>
          <p:cNvSpPr txBox="1"/>
          <p:nvPr/>
        </p:nvSpPr>
        <p:spPr bwMode="auto">
          <a:xfrm>
            <a:off x="3752670" y="1506594"/>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prstClr val="black">
                    <a:lumMod val="65000"/>
                    <a:lumOff val="35000"/>
                  </a:prstClr>
                </a:solidFill>
                <a:latin typeface="微软雅黑" panose="020B0503020204020204" pitchFamily="34" charset="-122"/>
                <a:ea typeface="微软雅黑" panose="020B0503020204020204" pitchFamily="34" charset="-122"/>
              </a:rPr>
              <a:t>特征工程概述</a:t>
            </a:r>
            <a:endParaRPr lang="zh-CN" altLang="en-US" sz="1800" b="1" kern="0" dirty="0">
              <a:solidFill>
                <a:srgbClr val="008B8B"/>
              </a:solidFill>
              <a:latin typeface="微软雅黑" panose="020B0503020204020204" pitchFamily="34" charset="-122"/>
              <a:ea typeface="微软雅黑" panose="020B0503020204020204" pitchFamily="34" charset="-122"/>
            </a:endParaRPr>
          </a:p>
        </p:txBody>
      </p:sp>
      <p:sp>
        <p:nvSpPr>
          <p:cNvPr id="90" name="标题层"/>
          <p:cNvSpPr txBox="1"/>
          <p:nvPr/>
        </p:nvSpPr>
        <p:spPr bwMode="auto">
          <a:xfrm>
            <a:off x="3129859" y="1911853"/>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srgbClr val="595959"/>
                </a:solidFill>
                <a:latin typeface="Impact" panose="020B0806030902050204" pitchFamily="34" charset="0"/>
                <a:ea typeface="微软雅黑" panose="020B0503020204020204" pitchFamily="34" charset="-122"/>
                <a:cs typeface="Arial" panose="020B0604020202020204" pitchFamily="34" charset="0"/>
              </a:rPr>
              <a:t>02</a:t>
            </a:r>
          </a:p>
        </p:txBody>
      </p:sp>
      <p:cxnSp>
        <p:nvCxnSpPr>
          <p:cNvPr id="91" name="直接连接符 90"/>
          <p:cNvCxnSpPr/>
          <p:nvPr/>
        </p:nvCxnSpPr>
        <p:spPr>
          <a:xfrm>
            <a:off x="3645144" y="1898689"/>
            <a:ext cx="0" cy="313022"/>
          </a:xfrm>
          <a:prstGeom prst="line">
            <a:avLst/>
          </a:prstGeom>
          <a:noFill/>
          <a:ln w="9525" cap="flat" cmpd="sng" algn="ctr">
            <a:solidFill>
              <a:schemeClr val="tx1">
                <a:lumMod val="65000"/>
                <a:lumOff val="35000"/>
              </a:schemeClr>
            </a:solidFill>
            <a:prstDash val="solid"/>
          </a:ln>
          <a:effectLst/>
        </p:spPr>
      </p:cxnSp>
      <p:sp>
        <p:nvSpPr>
          <p:cNvPr id="92" name="标题层"/>
          <p:cNvSpPr txBox="1"/>
          <p:nvPr/>
        </p:nvSpPr>
        <p:spPr bwMode="auto">
          <a:xfrm>
            <a:off x="3752670" y="1912800"/>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srgbClr val="595959"/>
                </a:solidFill>
                <a:latin typeface="微软雅黑" panose="020B0503020204020204" pitchFamily="34" charset="-122"/>
                <a:ea typeface="微软雅黑" panose="020B0503020204020204" pitchFamily="34" charset="-122"/>
              </a:rPr>
              <a:t>数据探索</a:t>
            </a:r>
          </a:p>
        </p:txBody>
      </p:sp>
      <p:sp>
        <p:nvSpPr>
          <p:cNvPr id="95" name="标题层"/>
          <p:cNvSpPr txBox="1"/>
          <p:nvPr/>
        </p:nvSpPr>
        <p:spPr bwMode="auto">
          <a:xfrm>
            <a:off x="3129859" y="2318058"/>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srgbClr val="595959"/>
                </a:solidFill>
                <a:latin typeface="Impact" panose="020B0806030902050204" pitchFamily="34" charset="0"/>
                <a:ea typeface="微软雅黑" panose="020B0503020204020204" pitchFamily="34" charset="-122"/>
                <a:cs typeface="Arial" panose="020B0604020202020204" pitchFamily="34" charset="0"/>
              </a:rPr>
              <a:t>03</a:t>
            </a:r>
            <a:endParaRPr lang="en-US" altLang="zh-CN" sz="1800" kern="0" dirty="0">
              <a:solidFill>
                <a:srgbClr val="008B8B"/>
              </a:solidFill>
              <a:latin typeface="Impact" panose="020B0806030902050204" pitchFamily="34" charset="0"/>
              <a:ea typeface="微软雅黑" panose="020B0503020204020204" pitchFamily="34" charset="-122"/>
              <a:cs typeface="Arial" panose="020B0604020202020204" pitchFamily="34" charset="0"/>
            </a:endParaRPr>
          </a:p>
        </p:txBody>
      </p:sp>
      <p:cxnSp>
        <p:nvCxnSpPr>
          <p:cNvPr id="96" name="直接连接符 95"/>
          <p:cNvCxnSpPr/>
          <p:nvPr/>
        </p:nvCxnSpPr>
        <p:spPr>
          <a:xfrm>
            <a:off x="3645144" y="2341090"/>
            <a:ext cx="0" cy="313022"/>
          </a:xfrm>
          <a:prstGeom prst="line">
            <a:avLst/>
          </a:prstGeom>
          <a:noFill/>
          <a:ln w="9525" cap="flat" cmpd="sng" algn="ctr">
            <a:solidFill>
              <a:schemeClr val="tx1">
                <a:lumMod val="65000"/>
                <a:lumOff val="35000"/>
              </a:schemeClr>
            </a:solidFill>
            <a:prstDash val="solid"/>
          </a:ln>
          <a:effectLst/>
        </p:spPr>
      </p:cxnSp>
      <p:sp>
        <p:nvSpPr>
          <p:cNvPr id="97" name="标题层"/>
          <p:cNvSpPr txBox="1"/>
          <p:nvPr/>
        </p:nvSpPr>
        <p:spPr bwMode="auto">
          <a:xfrm>
            <a:off x="3752670" y="2319005"/>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srgbClr val="595959"/>
                </a:solidFill>
                <a:latin typeface="微软雅黑" panose="020B0503020204020204" pitchFamily="34" charset="-122"/>
                <a:ea typeface="微软雅黑" panose="020B0503020204020204" pitchFamily="34" charset="-122"/>
              </a:rPr>
              <a:t>数据清洗</a:t>
            </a:r>
            <a:endParaRPr lang="zh-CN" altLang="en-US" sz="1800" b="1" kern="0" dirty="0">
              <a:solidFill>
                <a:srgbClr val="008B8B"/>
              </a:solidFill>
              <a:latin typeface="微软雅黑" panose="020B0503020204020204" pitchFamily="34" charset="-122"/>
              <a:ea typeface="微软雅黑" panose="020B0503020204020204" pitchFamily="34" charset="-122"/>
            </a:endParaRPr>
          </a:p>
        </p:txBody>
      </p:sp>
      <p:sp>
        <p:nvSpPr>
          <p:cNvPr id="100" name="标题层"/>
          <p:cNvSpPr txBox="1"/>
          <p:nvPr/>
        </p:nvSpPr>
        <p:spPr bwMode="auto">
          <a:xfrm>
            <a:off x="3129859" y="2733565"/>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srgbClr val="017BC4"/>
                </a:solidFill>
                <a:latin typeface="Impact" panose="020B0806030902050204" pitchFamily="34" charset="0"/>
                <a:ea typeface="微软雅黑" panose="020B0503020204020204" pitchFamily="34" charset="-122"/>
                <a:cs typeface="Arial" panose="020B0604020202020204" pitchFamily="34" charset="0"/>
              </a:rPr>
              <a:t>04</a:t>
            </a:r>
          </a:p>
        </p:txBody>
      </p:sp>
      <p:cxnSp>
        <p:nvCxnSpPr>
          <p:cNvPr id="101" name="直接连接符 100"/>
          <p:cNvCxnSpPr/>
          <p:nvPr/>
        </p:nvCxnSpPr>
        <p:spPr>
          <a:xfrm>
            <a:off x="3645144" y="2774218"/>
            <a:ext cx="0" cy="313022"/>
          </a:xfrm>
          <a:prstGeom prst="line">
            <a:avLst/>
          </a:prstGeom>
          <a:noFill/>
          <a:ln w="9525" cap="flat" cmpd="sng" algn="ctr">
            <a:solidFill>
              <a:schemeClr val="tx1">
                <a:lumMod val="65000"/>
                <a:lumOff val="35000"/>
              </a:schemeClr>
            </a:solidFill>
            <a:prstDash val="solid"/>
          </a:ln>
          <a:effectLst/>
        </p:spPr>
      </p:cxnSp>
      <p:sp>
        <p:nvSpPr>
          <p:cNvPr id="102" name="标题层"/>
          <p:cNvSpPr txBox="1"/>
          <p:nvPr/>
        </p:nvSpPr>
        <p:spPr bwMode="auto">
          <a:xfrm>
            <a:off x="3752670" y="2734036"/>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kumimoji="1" lang="zh-CN" altLang="en-US" sz="1800" b="1" kern="0" dirty="0">
                <a:solidFill>
                  <a:srgbClr val="007CC1"/>
                </a:solidFill>
                <a:latin typeface="微软雅黑" panose="020B0503020204020204" pitchFamily="34" charset="-122"/>
                <a:ea typeface="微软雅黑" panose="020B0503020204020204" pitchFamily="34" charset="-122"/>
                <a:sym typeface="+mn-ea"/>
              </a:rPr>
              <a:t>数据预处理</a:t>
            </a:r>
          </a:p>
        </p:txBody>
      </p:sp>
      <p:sp>
        <p:nvSpPr>
          <p:cNvPr id="84" name="MH_Others_2"/>
          <p:cNvSpPr txBox="1"/>
          <p:nvPr>
            <p:custDataLst>
              <p:tags r:id="rId1"/>
            </p:custDataLst>
          </p:nvPr>
        </p:nvSpPr>
        <p:spPr>
          <a:xfrm>
            <a:off x="800896" y="2016440"/>
            <a:ext cx="1324996" cy="589359"/>
          </a:xfrm>
          <a:prstGeom prst="rect">
            <a:avLst/>
          </a:prstGeom>
          <a:noFill/>
        </p:spPr>
        <p:txBody>
          <a:bodyPr wrap="none" anchor="ctr" anchorCtr="0">
            <a:noAutofit/>
          </a:bodyPr>
          <a:lstStyle/>
          <a:p>
            <a:pPr algn="ctr" defTabSz="685800" fontAlgn="auto">
              <a:spcBef>
                <a:spcPts val="0"/>
              </a:spcBef>
              <a:spcAft>
                <a:spcPts val="0"/>
              </a:spcAft>
              <a:defRPr/>
            </a:pPr>
            <a:r>
              <a:rPr lang="zh-CN" altLang="en-US" sz="4050" b="1" kern="0" dirty="0">
                <a:solidFill>
                  <a:srgbClr val="007CC1"/>
                </a:solidFill>
                <a:latin typeface="微软雅黑" panose="020B0503020204020204" pitchFamily="34" charset="-122"/>
                <a:ea typeface="微软雅黑" panose="020B0503020204020204" pitchFamily="34" charset="-122"/>
                <a:cs typeface="+mn-ea"/>
                <a:sym typeface="+mn-lt"/>
              </a:rPr>
              <a:t>目录</a:t>
            </a:r>
          </a:p>
        </p:txBody>
      </p:sp>
      <p:sp>
        <p:nvSpPr>
          <p:cNvPr id="4" name="MH_Others_3"/>
          <p:cNvSpPr txBox="1"/>
          <p:nvPr>
            <p:custDataLst>
              <p:tags r:id="rId2"/>
            </p:custDataLst>
          </p:nvPr>
        </p:nvSpPr>
        <p:spPr>
          <a:xfrm>
            <a:off x="620669" y="2573075"/>
            <a:ext cx="1973873" cy="589359"/>
          </a:xfrm>
          <a:prstGeom prst="rect">
            <a:avLst/>
          </a:prstGeom>
          <a:noFill/>
        </p:spPr>
        <p:txBody>
          <a:bodyPr wrap="none" anchor="ctr" anchorCtr="0">
            <a:noAutofit/>
          </a:bodyPr>
          <a:lstStyle/>
          <a:p>
            <a:pPr algn="ctr" defTabSz="685800" fontAlgn="auto">
              <a:spcBef>
                <a:spcPts val="0"/>
              </a:spcBef>
              <a:spcAft>
                <a:spcPts val="0"/>
              </a:spcAft>
              <a:defRPr/>
            </a:pPr>
            <a:r>
              <a:rPr lang="en-US" altLang="zh-CN" sz="1800" b="1" kern="0" spc="225" dirty="0">
                <a:solidFill>
                  <a:srgbClr val="A6A6A6"/>
                </a:solidFill>
                <a:latin typeface="微软雅黑" panose="020B0503020204020204" pitchFamily="34" charset="-122"/>
                <a:ea typeface="微软雅黑" panose="020B0503020204020204" pitchFamily="34" charset="-122"/>
                <a:cs typeface="+mn-ea"/>
                <a:sym typeface="+mn-lt"/>
              </a:rPr>
              <a:t>CONTENTS</a:t>
            </a:r>
          </a:p>
        </p:txBody>
      </p:sp>
      <p:sp>
        <p:nvSpPr>
          <p:cNvPr id="5" name="标题层"/>
          <p:cNvSpPr txBox="1"/>
          <p:nvPr/>
        </p:nvSpPr>
        <p:spPr bwMode="auto">
          <a:xfrm>
            <a:off x="3129859" y="3161568"/>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prstClr val="black">
                    <a:lumMod val="65000"/>
                    <a:lumOff val="35000"/>
                  </a:prstClr>
                </a:solidFill>
                <a:latin typeface="Impact" panose="020B0806030902050204" pitchFamily="34" charset="0"/>
                <a:ea typeface="微软雅黑" panose="020B0503020204020204" pitchFamily="34" charset="-122"/>
                <a:cs typeface="Arial" panose="020B0604020202020204" pitchFamily="34" charset="0"/>
              </a:rPr>
              <a:t>05</a:t>
            </a:r>
          </a:p>
        </p:txBody>
      </p:sp>
      <p:cxnSp>
        <p:nvCxnSpPr>
          <p:cNvPr id="6" name="直接连接符 5"/>
          <p:cNvCxnSpPr/>
          <p:nvPr/>
        </p:nvCxnSpPr>
        <p:spPr>
          <a:xfrm>
            <a:off x="3645144" y="3202221"/>
            <a:ext cx="0" cy="313022"/>
          </a:xfrm>
          <a:prstGeom prst="line">
            <a:avLst/>
          </a:prstGeom>
          <a:noFill/>
          <a:ln w="9525" cap="flat" cmpd="sng" algn="ctr">
            <a:solidFill>
              <a:schemeClr val="tx1">
                <a:lumMod val="65000"/>
                <a:lumOff val="35000"/>
              </a:schemeClr>
            </a:solidFill>
            <a:prstDash val="solid"/>
          </a:ln>
          <a:effectLst/>
        </p:spPr>
      </p:cxnSp>
      <p:sp>
        <p:nvSpPr>
          <p:cNvPr id="7" name="标题层"/>
          <p:cNvSpPr txBox="1"/>
          <p:nvPr/>
        </p:nvSpPr>
        <p:spPr bwMode="auto">
          <a:xfrm>
            <a:off x="3752670" y="3166325"/>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prstClr val="black">
                    <a:lumMod val="65000"/>
                    <a:lumOff val="35000"/>
                  </a:prstClr>
                </a:solidFill>
                <a:latin typeface="微软雅黑" panose="020B0503020204020204" pitchFamily="34" charset="-122"/>
                <a:ea typeface="微软雅黑" panose="020B0503020204020204" pitchFamily="34" charset="-122"/>
              </a:rPr>
              <a:t>特征选择</a:t>
            </a:r>
          </a:p>
        </p:txBody>
      </p:sp>
      <p:sp>
        <p:nvSpPr>
          <p:cNvPr id="8" name="标题层"/>
          <p:cNvSpPr txBox="1"/>
          <p:nvPr/>
        </p:nvSpPr>
        <p:spPr bwMode="auto">
          <a:xfrm>
            <a:off x="3129859" y="3621591"/>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prstClr val="black">
                    <a:lumMod val="65000"/>
                    <a:lumOff val="35000"/>
                  </a:prstClr>
                </a:solidFill>
                <a:latin typeface="Impact" panose="020B0806030902050204" pitchFamily="34" charset="0"/>
                <a:ea typeface="微软雅黑" panose="020B0503020204020204" pitchFamily="34" charset="-122"/>
                <a:cs typeface="Arial" panose="020B0604020202020204" pitchFamily="34" charset="0"/>
              </a:rPr>
              <a:t>06</a:t>
            </a:r>
          </a:p>
        </p:txBody>
      </p:sp>
      <p:cxnSp>
        <p:nvCxnSpPr>
          <p:cNvPr id="9" name="直接连接符 8"/>
          <p:cNvCxnSpPr/>
          <p:nvPr/>
        </p:nvCxnSpPr>
        <p:spPr>
          <a:xfrm>
            <a:off x="3645144" y="3651766"/>
            <a:ext cx="0" cy="313022"/>
          </a:xfrm>
          <a:prstGeom prst="line">
            <a:avLst/>
          </a:prstGeom>
          <a:noFill/>
          <a:ln w="9525" cap="flat" cmpd="sng" algn="ctr">
            <a:solidFill>
              <a:schemeClr val="tx1">
                <a:lumMod val="65000"/>
                <a:lumOff val="35000"/>
              </a:schemeClr>
            </a:solidFill>
            <a:prstDash val="solid"/>
          </a:ln>
          <a:effectLst/>
        </p:spPr>
      </p:cxnSp>
      <p:sp>
        <p:nvSpPr>
          <p:cNvPr id="10" name="标题层"/>
          <p:cNvSpPr txBox="1"/>
          <p:nvPr/>
        </p:nvSpPr>
        <p:spPr bwMode="auto">
          <a:xfrm>
            <a:off x="3752670" y="3598249"/>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prstClr val="black">
                    <a:lumMod val="65000"/>
                    <a:lumOff val="35000"/>
                  </a:prstClr>
                </a:solidFill>
                <a:latin typeface="微软雅黑" panose="020B0503020204020204" pitchFamily="34" charset="-122"/>
                <a:ea typeface="微软雅黑" panose="020B0503020204020204" pitchFamily="34" charset="-122"/>
              </a:rPr>
              <a:t>特征降维</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600"/>
                                        <p:tgtEl>
                                          <p:spTgt spid="71"/>
                                        </p:tgtEl>
                                      </p:cBhvr>
                                    </p:animEffect>
                                    <p:anim calcmode="lin" valueType="num">
                                      <p:cBhvr>
                                        <p:cTn id="8" dur="600" fill="hold"/>
                                        <p:tgtEl>
                                          <p:spTgt spid="71"/>
                                        </p:tgtEl>
                                        <p:attrNameLst>
                                          <p:attrName>ppt_x</p:attrName>
                                        </p:attrNameLst>
                                      </p:cBhvr>
                                      <p:tavLst>
                                        <p:tav tm="0">
                                          <p:val>
                                            <p:strVal val="#ppt_x"/>
                                          </p:val>
                                        </p:tav>
                                        <p:tav tm="100000">
                                          <p:val>
                                            <p:strVal val="#ppt_x"/>
                                          </p:val>
                                        </p:tav>
                                      </p:tavLst>
                                    </p:anim>
                                    <p:anim calcmode="lin" valueType="num">
                                      <p:cBhvr>
                                        <p:cTn id="9" dur="600" fill="hold"/>
                                        <p:tgtEl>
                                          <p:spTgt spid="7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decel="52500" fill="hold" grpId="0" nodeType="afterEffect">
                                  <p:stCondLst>
                                    <p:cond delay="0"/>
                                  </p:stCondLst>
                                  <p:childTnLst>
                                    <p:set>
                                      <p:cBhvr>
                                        <p:cTn id="12" dur="1" fill="hold">
                                          <p:stCondLst>
                                            <p:cond delay="0"/>
                                          </p:stCondLst>
                                        </p:cTn>
                                        <p:tgtEl>
                                          <p:spTgt spid="70"/>
                                        </p:tgtEl>
                                        <p:attrNameLst>
                                          <p:attrName>style.visibility</p:attrName>
                                        </p:attrNameLst>
                                      </p:cBhvr>
                                      <p:to>
                                        <p:strVal val="visible"/>
                                      </p:to>
                                    </p:set>
                                    <p:anim calcmode="lin" valueType="num">
                                      <p:cBhvr additive="base">
                                        <p:cTn id="13" dur="400" fill="hold"/>
                                        <p:tgtEl>
                                          <p:spTgt spid="70"/>
                                        </p:tgtEl>
                                        <p:attrNameLst>
                                          <p:attrName>ppt_x</p:attrName>
                                        </p:attrNameLst>
                                      </p:cBhvr>
                                      <p:tavLst>
                                        <p:tav tm="0">
                                          <p:val>
                                            <p:strVal val="0-#ppt_w/2"/>
                                          </p:val>
                                        </p:tav>
                                        <p:tav tm="100000">
                                          <p:val>
                                            <p:strVal val="#ppt_x"/>
                                          </p:val>
                                        </p:tav>
                                      </p:tavLst>
                                    </p:anim>
                                    <p:anim calcmode="lin" valueType="num">
                                      <p:cBhvr additive="base">
                                        <p:cTn id="14" dur="400" fill="hold"/>
                                        <p:tgtEl>
                                          <p:spTgt spid="70"/>
                                        </p:tgtEl>
                                        <p:attrNameLst>
                                          <p:attrName>ppt_y</p:attrName>
                                        </p:attrNameLst>
                                      </p:cBhvr>
                                      <p:tavLst>
                                        <p:tav tm="0">
                                          <p:val>
                                            <p:strVal val="#ppt_y"/>
                                          </p:val>
                                        </p:tav>
                                        <p:tav tm="100000">
                                          <p:val>
                                            <p:strVal val="#ppt_y"/>
                                          </p:val>
                                        </p:tav>
                                      </p:tavLst>
                                    </p:anim>
                                  </p:childTnLst>
                                </p:cTn>
                              </p:par>
                              <p:par>
                                <p:cTn id="15" presetID="2" presetClass="entr" presetSubtype="2" decel="52500" fill="hold" grpId="0" nodeType="withEffect">
                                  <p:stCondLst>
                                    <p:cond delay="0"/>
                                  </p:stCondLst>
                                  <p:childTnLst>
                                    <p:set>
                                      <p:cBhvr>
                                        <p:cTn id="16" dur="1" fill="hold">
                                          <p:stCondLst>
                                            <p:cond delay="0"/>
                                          </p:stCondLst>
                                        </p:cTn>
                                        <p:tgtEl>
                                          <p:spTgt spid="72"/>
                                        </p:tgtEl>
                                        <p:attrNameLst>
                                          <p:attrName>style.visibility</p:attrName>
                                        </p:attrNameLst>
                                      </p:cBhvr>
                                      <p:to>
                                        <p:strVal val="visible"/>
                                      </p:to>
                                    </p:set>
                                    <p:anim calcmode="lin" valueType="num">
                                      <p:cBhvr additive="base">
                                        <p:cTn id="17" dur="400" fill="hold"/>
                                        <p:tgtEl>
                                          <p:spTgt spid="72"/>
                                        </p:tgtEl>
                                        <p:attrNameLst>
                                          <p:attrName>ppt_x</p:attrName>
                                        </p:attrNameLst>
                                      </p:cBhvr>
                                      <p:tavLst>
                                        <p:tav tm="0">
                                          <p:val>
                                            <p:strVal val="1+#ppt_w/2"/>
                                          </p:val>
                                        </p:tav>
                                        <p:tav tm="100000">
                                          <p:val>
                                            <p:strVal val="#ppt_x"/>
                                          </p:val>
                                        </p:tav>
                                      </p:tavLst>
                                    </p:anim>
                                    <p:anim calcmode="lin" valueType="num">
                                      <p:cBhvr additive="base">
                                        <p:cTn id="18" dur="400" fill="hold"/>
                                        <p:tgtEl>
                                          <p:spTgt spid="7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47" presetClass="entr" presetSubtype="0" fill="hold" nodeType="after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fade">
                                      <p:cBhvr>
                                        <p:cTn id="22" dur="600"/>
                                        <p:tgtEl>
                                          <p:spTgt spid="91"/>
                                        </p:tgtEl>
                                      </p:cBhvr>
                                    </p:animEffect>
                                    <p:anim calcmode="lin" valueType="num">
                                      <p:cBhvr>
                                        <p:cTn id="23" dur="600" fill="hold"/>
                                        <p:tgtEl>
                                          <p:spTgt spid="91"/>
                                        </p:tgtEl>
                                        <p:attrNameLst>
                                          <p:attrName>ppt_x</p:attrName>
                                        </p:attrNameLst>
                                      </p:cBhvr>
                                      <p:tavLst>
                                        <p:tav tm="0">
                                          <p:val>
                                            <p:strVal val="#ppt_x"/>
                                          </p:val>
                                        </p:tav>
                                        <p:tav tm="100000">
                                          <p:val>
                                            <p:strVal val="#ppt_x"/>
                                          </p:val>
                                        </p:tav>
                                      </p:tavLst>
                                    </p:anim>
                                    <p:anim calcmode="lin" valueType="num">
                                      <p:cBhvr>
                                        <p:cTn id="24" dur="600" fill="hold"/>
                                        <p:tgtEl>
                                          <p:spTgt spid="91"/>
                                        </p:tgtEl>
                                        <p:attrNameLst>
                                          <p:attrName>ppt_y</p:attrName>
                                        </p:attrNameLst>
                                      </p:cBhvr>
                                      <p:tavLst>
                                        <p:tav tm="0">
                                          <p:val>
                                            <p:strVal val="#ppt_y-.1"/>
                                          </p:val>
                                        </p:tav>
                                        <p:tav tm="100000">
                                          <p:val>
                                            <p:strVal val="#ppt_y"/>
                                          </p:val>
                                        </p:tav>
                                      </p:tavLst>
                                    </p:anim>
                                  </p:childTnLst>
                                </p:cTn>
                              </p:par>
                            </p:childTnLst>
                          </p:cTn>
                        </p:par>
                        <p:par>
                          <p:cTn id="25" fill="hold">
                            <p:stCondLst>
                              <p:cond delay="2500"/>
                            </p:stCondLst>
                            <p:childTnLst>
                              <p:par>
                                <p:cTn id="26" presetID="2" presetClass="entr" presetSubtype="8" decel="52500" fill="hold" grpId="0" nodeType="afterEffect">
                                  <p:stCondLst>
                                    <p:cond delay="0"/>
                                  </p:stCondLst>
                                  <p:childTnLst>
                                    <p:set>
                                      <p:cBhvr>
                                        <p:cTn id="27" dur="1" fill="hold">
                                          <p:stCondLst>
                                            <p:cond delay="0"/>
                                          </p:stCondLst>
                                        </p:cTn>
                                        <p:tgtEl>
                                          <p:spTgt spid="90"/>
                                        </p:tgtEl>
                                        <p:attrNameLst>
                                          <p:attrName>style.visibility</p:attrName>
                                        </p:attrNameLst>
                                      </p:cBhvr>
                                      <p:to>
                                        <p:strVal val="visible"/>
                                      </p:to>
                                    </p:set>
                                    <p:anim calcmode="lin" valueType="num">
                                      <p:cBhvr additive="base">
                                        <p:cTn id="28" dur="400" fill="hold"/>
                                        <p:tgtEl>
                                          <p:spTgt spid="90"/>
                                        </p:tgtEl>
                                        <p:attrNameLst>
                                          <p:attrName>ppt_x</p:attrName>
                                        </p:attrNameLst>
                                      </p:cBhvr>
                                      <p:tavLst>
                                        <p:tav tm="0">
                                          <p:val>
                                            <p:strVal val="0-#ppt_w/2"/>
                                          </p:val>
                                        </p:tav>
                                        <p:tav tm="100000">
                                          <p:val>
                                            <p:strVal val="#ppt_x"/>
                                          </p:val>
                                        </p:tav>
                                      </p:tavLst>
                                    </p:anim>
                                    <p:anim calcmode="lin" valueType="num">
                                      <p:cBhvr additive="base">
                                        <p:cTn id="29" dur="400" fill="hold"/>
                                        <p:tgtEl>
                                          <p:spTgt spid="90"/>
                                        </p:tgtEl>
                                        <p:attrNameLst>
                                          <p:attrName>ppt_y</p:attrName>
                                        </p:attrNameLst>
                                      </p:cBhvr>
                                      <p:tavLst>
                                        <p:tav tm="0">
                                          <p:val>
                                            <p:strVal val="#ppt_y"/>
                                          </p:val>
                                        </p:tav>
                                        <p:tav tm="100000">
                                          <p:val>
                                            <p:strVal val="#ppt_y"/>
                                          </p:val>
                                        </p:tav>
                                      </p:tavLst>
                                    </p:anim>
                                  </p:childTnLst>
                                </p:cTn>
                              </p:par>
                              <p:par>
                                <p:cTn id="30" presetID="2" presetClass="entr" presetSubtype="2" decel="52500" fill="hold" grpId="0" nodeType="withEffect">
                                  <p:stCondLst>
                                    <p:cond delay="0"/>
                                  </p:stCondLst>
                                  <p:childTnLst>
                                    <p:set>
                                      <p:cBhvr>
                                        <p:cTn id="31" dur="1" fill="hold">
                                          <p:stCondLst>
                                            <p:cond delay="0"/>
                                          </p:stCondLst>
                                        </p:cTn>
                                        <p:tgtEl>
                                          <p:spTgt spid="92"/>
                                        </p:tgtEl>
                                        <p:attrNameLst>
                                          <p:attrName>style.visibility</p:attrName>
                                        </p:attrNameLst>
                                      </p:cBhvr>
                                      <p:to>
                                        <p:strVal val="visible"/>
                                      </p:to>
                                    </p:set>
                                    <p:anim calcmode="lin" valueType="num">
                                      <p:cBhvr additive="base">
                                        <p:cTn id="32" dur="400" fill="hold"/>
                                        <p:tgtEl>
                                          <p:spTgt spid="92"/>
                                        </p:tgtEl>
                                        <p:attrNameLst>
                                          <p:attrName>ppt_x</p:attrName>
                                        </p:attrNameLst>
                                      </p:cBhvr>
                                      <p:tavLst>
                                        <p:tav tm="0">
                                          <p:val>
                                            <p:strVal val="1+#ppt_w/2"/>
                                          </p:val>
                                        </p:tav>
                                        <p:tav tm="100000">
                                          <p:val>
                                            <p:strVal val="#ppt_x"/>
                                          </p:val>
                                        </p:tav>
                                      </p:tavLst>
                                    </p:anim>
                                    <p:anim calcmode="lin" valueType="num">
                                      <p:cBhvr additive="base">
                                        <p:cTn id="33" dur="400" fill="hold"/>
                                        <p:tgtEl>
                                          <p:spTgt spid="92"/>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47" presetClass="entr" presetSubtype="0" fill="hold" nodeType="afterEffect">
                                  <p:stCondLst>
                                    <p:cond delay="0"/>
                                  </p:stCondLst>
                                  <p:childTnLst>
                                    <p:set>
                                      <p:cBhvr>
                                        <p:cTn id="36" dur="1" fill="hold">
                                          <p:stCondLst>
                                            <p:cond delay="0"/>
                                          </p:stCondLst>
                                        </p:cTn>
                                        <p:tgtEl>
                                          <p:spTgt spid="96"/>
                                        </p:tgtEl>
                                        <p:attrNameLst>
                                          <p:attrName>style.visibility</p:attrName>
                                        </p:attrNameLst>
                                      </p:cBhvr>
                                      <p:to>
                                        <p:strVal val="visible"/>
                                      </p:to>
                                    </p:set>
                                    <p:animEffect transition="in" filter="fade">
                                      <p:cBhvr>
                                        <p:cTn id="37" dur="600"/>
                                        <p:tgtEl>
                                          <p:spTgt spid="96"/>
                                        </p:tgtEl>
                                      </p:cBhvr>
                                    </p:animEffect>
                                    <p:anim calcmode="lin" valueType="num">
                                      <p:cBhvr>
                                        <p:cTn id="38" dur="600" fill="hold"/>
                                        <p:tgtEl>
                                          <p:spTgt spid="96"/>
                                        </p:tgtEl>
                                        <p:attrNameLst>
                                          <p:attrName>ppt_x</p:attrName>
                                        </p:attrNameLst>
                                      </p:cBhvr>
                                      <p:tavLst>
                                        <p:tav tm="0">
                                          <p:val>
                                            <p:strVal val="#ppt_x"/>
                                          </p:val>
                                        </p:tav>
                                        <p:tav tm="100000">
                                          <p:val>
                                            <p:strVal val="#ppt_x"/>
                                          </p:val>
                                        </p:tav>
                                      </p:tavLst>
                                    </p:anim>
                                    <p:anim calcmode="lin" valueType="num">
                                      <p:cBhvr>
                                        <p:cTn id="39" dur="600" fill="hold"/>
                                        <p:tgtEl>
                                          <p:spTgt spid="96"/>
                                        </p:tgtEl>
                                        <p:attrNameLst>
                                          <p:attrName>ppt_y</p:attrName>
                                        </p:attrNameLst>
                                      </p:cBhvr>
                                      <p:tavLst>
                                        <p:tav tm="0">
                                          <p:val>
                                            <p:strVal val="#ppt_y-.1"/>
                                          </p:val>
                                        </p:tav>
                                        <p:tav tm="100000">
                                          <p:val>
                                            <p:strVal val="#ppt_y"/>
                                          </p:val>
                                        </p:tav>
                                      </p:tavLst>
                                    </p:anim>
                                  </p:childTnLst>
                                </p:cTn>
                              </p:par>
                            </p:childTnLst>
                          </p:cTn>
                        </p:par>
                        <p:par>
                          <p:cTn id="40" fill="hold">
                            <p:stCondLst>
                              <p:cond delay="4000"/>
                            </p:stCondLst>
                            <p:childTnLst>
                              <p:par>
                                <p:cTn id="41" presetID="2" presetClass="entr" presetSubtype="8" decel="52500" fill="hold" grpId="0" nodeType="afterEffect">
                                  <p:stCondLst>
                                    <p:cond delay="0"/>
                                  </p:stCondLst>
                                  <p:childTnLst>
                                    <p:set>
                                      <p:cBhvr>
                                        <p:cTn id="42" dur="1" fill="hold">
                                          <p:stCondLst>
                                            <p:cond delay="0"/>
                                          </p:stCondLst>
                                        </p:cTn>
                                        <p:tgtEl>
                                          <p:spTgt spid="95"/>
                                        </p:tgtEl>
                                        <p:attrNameLst>
                                          <p:attrName>style.visibility</p:attrName>
                                        </p:attrNameLst>
                                      </p:cBhvr>
                                      <p:to>
                                        <p:strVal val="visible"/>
                                      </p:to>
                                    </p:set>
                                    <p:anim calcmode="lin" valueType="num">
                                      <p:cBhvr additive="base">
                                        <p:cTn id="43" dur="400" fill="hold"/>
                                        <p:tgtEl>
                                          <p:spTgt spid="95"/>
                                        </p:tgtEl>
                                        <p:attrNameLst>
                                          <p:attrName>ppt_x</p:attrName>
                                        </p:attrNameLst>
                                      </p:cBhvr>
                                      <p:tavLst>
                                        <p:tav tm="0">
                                          <p:val>
                                            <p:strVal val="0-#ppt_w/2"/>
                                          </p:val>
                                        </p:tav>
                                        <p:tav tm="100000">
                                          <p:val>
                                            <p:strVal val="#ppt_x"/>
                                          </p:val>
                                        </p:tav>
                                      </p:tavLst>
                                    </p:anim>
                                    <p:anim calcmode="lin" valueType="num">
                                      <p:cBhvr additive="base">
                                        <p:cTn id="44" dur="400" fill="hold"/>
                                        <p:tgtEl>
                                          <p:spTgt spid="95"/>
                                        </p:tgtEl>
                                        <p:attrNameLst>
                                          <p:attrName>ppt_y</p:attrName>
                                        </p:attrNameLst>
                                      </p:cBhvr>
                                      <p:tavLst>
                                        <p:tav tm="0">
                                          <p:val>
                                            <p:strVal val="#ppt_y"/>
                                          </p:val>
                                        </p:tav>
                                        <p:tav tm="100000">
                                          <p:val>
                                            <p:strVal val="#ppt_y"/>
                                          </p:val>
                                        </p:tav>
                                      </p:tavLst>
                                    </p:anim>
                                  </p:childTnLst>
                                </p:cTn>
                              </p:par>
                              <p:par>
                                <p:cTn id="45" presetID="2" presetClass="entr" presetSubtype="2" decel="52500" fill="hold" grpId="0" nodeType="withEffect">
                                  <p:stCondLst>
                                    <p:cond delay="0"/>
                                  </p:stCondLst>
                                  <p:childTnLst>
                                    <p:set>
                                      <p:cBhvr>
                                        <p:cTn id="46" dur="1" fill="hold">
                                          <p:stCondLst>
                                            <p:cond delay="0"/>
                                          </p:stCondLst>
                                        </p:cTn>
                                        <p:tgtEl>
                                          <p:spTgt spid="97"/>
                                        </p:tgtEl>
                                        <p:attrNameLst>
                                          <p:attrName>style.visibility</p:attrName>
                                        </p:attrNameLst>
                                      </p:cBhvr>
                                      <p:to>
                                        <p:strVal val="visible"/>
                                      </p:to>
                                    </p:set>
                                    <p:anim calcmode="lin" valueType="num">
                                      <p:cBhvr additive="base">
                                        <p:cTn id="47" dur="400" fill="hold"/>
                                        <p:tgtEl>
                                          <p:spTgt spid="97"/>
                                        </p:tgtEl>
                                        <p:attrNameLst>
                                          <p:attrName>ppt_x</p:attrName>
                                        </p:attrNameLst>
                                      </p:cBhvr>
                                      <p:tavLst>
                                        <p:tav tm="0">
                                          <p:val>
                                            <p:strVal val="1+#ppt_w/2"/>
                                          </p:val>
                                        </p:tav>
                                        <p:tav tm="100000">
                                          <p:val>
                                            <p:strVal val="#ppt_x"/>
                                          </p:val>
                                        </p:tav>
                                      </p:tavLst>
                                    </p:anim>
                                    <p:anim calcmode="lin" valueType="num">
                                      <p:cBhvr additive="base">
                                        <p:cTn id="48" dur="400" fill="hold"/>
                                        <p:tgtEl>
                                          <p:spTgt spid="97"/>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47" presetClass="entr" presetSubtype="0" fill="hold" nodeType="afterEffect">
                                  <p:stCondLst>
                                    <p:cond delay="0"/>
                                  </p:stCondLst>
                                  <p:childTnLst>
                                    <p:set>
                                      <p:cBhvr>
                                        <p:cTn id="51" dur="1" fill="hold">
                                          <p:stCondLst>
                                            <p:cond delay="0"/>
                                          </p:stCondLst>
                                        </p:cTn>
                                        <p:tgtEl>
                                          <p:spTgt spid="101"/>
                                        </p:tgtEl>
                                        <p:attrNameLst>
                                          <p:attrName>style.visibility</p:attrName>
                                        </p:attrNameLst>
                                      </p:cBhvr>
                                      <p:to>
                                        <p:strVal val="visible"/>
                                      </p:to>
                                    </p:set>
                                    <p:animEffect transition="in" filter="fade">
                                      <p:cBhvr>
                                        <p:cTn id="52" dur="600"/>
                                        <p:tgtEl>
                                          <p:spTgt spid="101"/>
                                        </p:tgtEl>
                                      </p:cBhvr>
                                    </p:animEffect>
                                    <p:anim calcmode="lin" valueType="num">
                                      <p:cBhvr>
                                        <p:cTn id="53" dur="600" fill="hold"/>
                                        <p:tgtEl>
                                          <p:spTgt spid="101"/>
                                        </p:tgtEl>
                                        <p:attrNameLst>
                                          <p:attrName>ppt_x</p:attrName>
                                        </p:attrNameLst>
                                      </p:cBhvr>
                                      <p:tavLst>
                                        <p:tav tm="0">
                                          <p:val>
                                            <p:strVal val="#ppt_x"/>
                                          </p:val>
                                        </p:tav>
                                        <p:tav tm="100000">
                                          <p:val>
                                            <p:strVal val="#ppt_x"/>
                                          </p:val>
                                        </p:tav>
                                      </p:tavLst>
                                    </p:anim>
                                    <p:anim calcmode="lin" valueType="num">
                                      <p:cBhvr>
                                        <p:cTn id="54" dur="600" fill="hold"/>
                                        <p:tgtEl>
                                          <p:spTgt spid="101"/>
                                        </p:tgtEl>
                                        <p:attrNameLst>
                                          <p:attrName>ppt_y</p:attrName>
                                        </p:attrNameLst>
                                      </p:cBhvr>
                                      <p:tavLst>
                                        <p:tav tm="0">
                                          <p:val>
                                            <p:strVal val="#ppt_y-.1"/>
                                          </p:val>
                                        </p:tav>
                                        <p:tav tm="100000">
                                          <p:val>
                                            <p:strVal val="#ppt_y"/>
                                          </p:val>
                                        </p:tav>
                                      </p:tavLst>
                                    </p:anim>
                                  </p:childTnLst>
                                </p:cTn>
                              </p:par>
                            </p:childTnLst>
                          </p:cTn>
                        </p:par>
                        <p:par>
                          <p:cTn id="55" fill="hold">
                            <p:stCondLst>
                              <p:cond delay="5500"/>
                            </p:stCondLst>
                            <p:childTnLst>
                              <p:par>
                                <p:cTn id="56" presetID="2" presetClass="entr" presetSubtype="8" decel="52500" fill="hold" grpId="0" nodeType="afterEffect">
                                  <p:stCondLst>
                                    <p:cond delay="0"/>
                                  </p:stCondLst>
                                  <p:childTnLst>
                                    <p:set>
                                      <p:cBhvr>
                                        <p:cTn id="57" dur="1" fill="hold">
                                          <p:stCondLst>
                                            <p:cond delay="0"/>
                                          </p:stCondLst>
                                        </p:cTn>
                                        <p:tgtEl>
                                          <p:spTgt spid="100"/>
                                        </p:tgtEl>
                                        <p:attrNameLst>
                                          <p:attrName>style.visibility</p:attrName>
                                        </p:attrNameLst>
                                      </p:cBhvr>
                                      <p:to>
                                        <p:strVal val="visible"/>
                                      </p:to>
                                    </p:set>
                                    <p:anim calcmode="lin" valueType="num">
                                      <p:cBhvr additive="base">
                                        <p:cTn id="58" dur="400" fill="hold"/>
                                        <p:tgtEl>
                                          <p:spTgt spid="100"/>
                                        </p:tgtEl>
                                        <p:attrNameLst>
                                          <p:attrName>ppt_x</p:attrName>
                                        </p:attrNameLst>
                                      </p:cBhvr>
                                      <p:tavLst>
                                        <p:tav tm="0">
                                          <p:val>
                                            <p:strVal val="0-#ppt_w/2"/>
                                          </p:val>
                                        </p:tav>
                                        <p:tav tm="100000">
                                          <p:val>
                                            <p:strVal val="#ppt_x"/>
                                          </p:val>
                                        </p:tav>
                                      </p:tavLst>
                                    </p:anim>
                                    <p:anim calcmode="lin" valueType="num">
                                      <p:cBhvr additive="base">
                                        <p:cTn id="59" dur="400" fill="hold"/>
                                        <p:tgtEl>
                                          <p:spTgt spid="100"/>
                                        </p:tgtEl>
                                        <p:attrNameLst>
                                          <p:attrName>ppt_y</p:attrName>
                                        </p:attrNameLst>
                                      </p:cBhvr>
                                      <p:tavLst>
                                        <p:tav tm="0">
                                          <p:val>
                                            <p:strVal val="#ppt_y"/>
                                          </p:val>
                                        </p:tav>
                                        <p:tav tm="100000">
                                          <p:val>
                                            <p:strVal val="#ppt_y"/>
                                          </p:val>
                                        </p:tav>
                                      </p:tavLst>
                                    </p:anim>
                                  </p:childTnLst>
                                </p:cTn>
                              </p:par>
                              <p:par>
                                <p:cTn id="60" presetID="2" presetClass="entr" presetSubtype="2" decel="52500" fill="hold" grpId="0" nodeType="withEffect">
                                  <p:stCondLst>
                                    <p:cond delay="0"/>
                                  </p:stCondLst>
                                  <p:childTnLst>
                                    <p:set>
                                      <p:cBhvr>
                                        <p:cTn id="61" dur="1" fill="hold">
                                          <p:stCondLst>
                                            <p:cond delay="0"/>
                                          </p:stCondLst>
                                        </p:cTn>
                                        <p:tgtEl>
                                          <p:spTgt spid="102"/>
                                        </p:tgtEl>
                                        <p:attrNameLst>
                                          <p:attrName>style.visibility</p:attrName>
                                        </p:attrNameLst>
                                      </p:cBhvr>
                                      <p:to>
                                        <p:strVal val="visible"/>
                                      </p:to>
                                    </p:set>
                                    <p:anim calcmode="lin" valueType="num">
                                      <p:cBhvr additive="base">
                                        <p:cTn id="62" dur="400" fill="hold"/>
                                        <p:tgtEl>
                                          <p:spTgt spid="102"/>
                                        </p:tgtEl>
                                        <p:attrNameLst>
                                          <p:attrName>ppt_x</p:attrName>
                                        </p:attrNameLst>
                                      </p:cBhvr>
                                      <p:tavLst>
                                        <p:tav tm="0">
                                          <p:val>
                                            <p:strVal val="1+#ppt_w/2"/>
                                          </p:val>
                                        </p:tav>
                                        <p:tav tm="100000">
                                          <p:val>
                                            <p:strVal val="#ppt_x"/>
                                          </p:val>
                                        </p:tav>
                                      </p:tavLst>
                                    </p:anim>
                                    <p:anim calcmode="lin" valueType="num">
                                      <p:cBhvr additive="base">
                                        <p:cTn id="63" dur="400" fill="hold"/>
                                        <p:tgtEl>
                                          <p:spTgt spid="102"/>
                                        </p:tgtEl>
                                        <p:attrNameLst>
                                          <p:attrName>ppt_y</p:attrName>
                                        </p:attrNameLst>
                                      </p:cBhvr>
                                      <p:tavLst>
                                        <p:tav tm="0">
                                          <p:val>
                                            <p:strVal val="#ppt_y"/>
                                          </p:val>
                                        </p:tav>
                                        <p:tav tm="100000">
                                          <p:val>
                                            <p:strVal val="#ppt_y"/>
                                          </p:val>
                                        </p:tav>
                                      </p:tavLst>
                                    </p:anim>
                                  </p:childTnLst>
                                </p:cTn>
                              </p:par>
                            </p:childTnLst>
                          </p:cTn>
                        </p:par>
                        <p:par>
                          <p:cTn id="64" fill="hold">
                            <p:stCondLst>
                              <p:cond delay="6000"/>
                            </p:stCondLst>
                            <p:childTnLst>
                              <p:par>
                                <p:cTn id="65" presetID="47" presetClass="entr" presetSubtype="0" fill="hold" nodeType="after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fade">
                                      <p:cBhvr>
                                        <p:cTn id="67" dur="600"/>
                                        <p:tgtEl>
                                          <p:spTgt spid="6"/>
                                        </p:tgtEl>
                                      </p:cBhvr>
                                    </p:animEffect>
                                    <p:anim calcmode="lin" valueType="num">
                                      <p:cBhvr>
                                        <p:cTn id="68" dur="600" fill="hold"/>
                                        <p:tgtEl>
                                          <p:spTgt spid="6"/>
                                        </p:tgtEl>
                                        <p:attrNameLst>
                                          <p:attrName>ppt_x</p:attrName>
                                        </p:attrNameLst>
                                      </p:cBhvr>
                                      <p:tavLst>
                                        <p:tav tm="0">
                                          <p:val>
                                            <p:strVal val="#ppt_x"/>
                                          </p:val>
                                        </p:tav>
                                        <p:tav tm="100000">
                                          <p:val>
                                            <p:strVal val="#ppt_x"/>
                                          </p:val>
                                        </p:tav>
                                      </p:tavLst>
                                    </p:anim>
                                    <p:anim calcmode="lin" valueType="num">
                                      <p:cBhvr>
                                        <p:cTn id="69" dur="600" fill="hold"/>
                                        <p:tgtEl>
                                          <p:spTgt spid="6"/>
                                        </p:tgtEl>
                                        <p:attrNameLst>
                                          <p:attrName>ppt_y</p:attrName>
                                        </p:attrNameLst>
                                      </p:cBhvr>
                                      <p:tavLst>
                                        <p:tav tm="0">
                                          <p:val>
                                            <p:strVal val="#ppt_y-.1"/>
                                          </p:val>
                                        </p:tav>
                                        <p:tav tm="100000">
                                          <p:val>
                                            <p:strVal val="#ppt_y"/>
                                          </p:val>
                                        </p:tav>
                                      </p:tavLst>
                                    </p:anim>
                                  </p:childTnLst>
                                </p:cTn>
                              </p:par>
                            </p:childTnLst>
                          </p:cTn>
                        </p:par>
                        <p:par>
                          <p:cTn id="70" fill="hold">
                            <p:stCondLst>
                              <p:cond delay="7000"/>
                            </p:stCondLst>
                            <p:childTnLst>
                              <p:par>
                                <p:cTn id="71" presetID="2" presetClass="entr" presetSubtype="8" decel="52500" fill="hold" grpId="0" nodeType="afterEffect">
                                  <p:stCondLst>
                                    <p:cond delay="0"/>
                                  </p:stCondLst>
                                  <p:childTnLst>
                                    <p:set>
                                      <p:cBhvr>
                                        <p:cTn id="72" dur="1" fill="hold">
                                          <p:stCondLst>
                                            <p:cond delay="0"/>
                                          </p:stCondLst>
                                        </p:cTn>
                                        <p:tgtEl>
                                          <p:spTgt spid="5"/>
                                        </p:tgtEl>
                                        <p:attrNameLst>
                                          <p:attrName>style.visibility</p:attrName>
                                        </p:attrNameLst>
                                      </p:cBhvr>
                                      <p:to>
                                        <p:strVal val="visible"/>
                                      </p:to>
                                    </p:set>
                                    <p:anim calcmode="lin" valueType="num">
                                      <p:cBhvr additive="base">
                                        <p:cTn id="73" dur="400" fill="hold"/>
                                        <p:tgtEl>
                                          <p:spTgt spid="5"/>
                                        </p:tgtEl>
                                        <p:attrNameLst>
                                          <p:attrName>ppt_x</p:attrName>
                                        </p:attrNameLst>
                                      </p:cBhvr>
                                      <p:tavLst>
                                        <p:tav tm="0">
                                          <p:val>
                                            <p:strVal val="0-#ppt_w/2"/>
                                          </p:val>
                                        </p:tav>
                                        <p:tav tm="100000">
                                          <p:val>
                                            <p:strVal val="#ppt_x"/>
                                          </p:val>
                                        </p:tav>
                                      </p:tavLst>
                                    </p:anim>
                                    <p:anim calcmode="lin" valueType="num">
                                      <p:cBhvr additive="base">
                                        <p:cTn id="74" dur="400" fill="hold"/>
                                        <p:tgtEl>
                                          <p:spTgt spid="5"/>
                                        </p:tgtEl>
                                        <p:attrNameLst>
                                          <p:attrName>ppt_y</p:attrName>
                                        </p:attrNameLst>
                                      </p:cBhvr>
                                      <p:tavLst>
                                        <p:tav tm="0">
                                          <p:val>
                                            <p:strVal val="#ppt_y"/>
                                          </p:val>
                                        </p:tav>
                                        <p:tav tm="100000">
                                          <p:val>
                                            <p:strVal val="#ppt_y"/>
                                          </p:val>
                                        </p:tav>
                                      </p:tavLst>
                                    </p:anim>
                                  </p:childTnLst>
                                </p:cTn>
                              </p:par>
                              <p:par>
                                <p:cTn id="75" presetID="2" presetClass="entr" presetSubtype="2" decel="52500" fill="hold" grpId="0" nodeType="withEffect">
                                  <p:stCondLst>
                                    <p:cond delay="0"/>
                                  </p:stCondLst>
                                  <p:childTnLst>
                                    <p:set>
                                      <p:cBhvr>
                                        <p:cTn id="76" dur="1" fill="hold">
                                          <p:stCondLst>
                                            <p:cond delay="0"/>
                                          </p:stCondLst>
                                        </p:cTn>
                                        <p:tgtEl>
                                          <p:spTgt spid="7"/>
                                        </p:tgtEl>
                                        <p:attrNameLst>
                                          <p:attrName>style.visibility</p:attrName>
                                        </p:attrNameLst>
                                      </p:cBhvr>
                                      <p:to>
                                        <p:strVal val="visible"/>
                                      </p:to>
                                    </p:set>
                                    <p:anim calcmode="lin" valueType="num">
                                      <p:cBhvr additive="base">
                                        <p:cTn id="77" dur="400" fill="hold"/>
                                        <p:tgtEl>
                                          <p:spTgt spid="7"/>
                                        </p:tgtEl>
                                        <p:attrNameLst>
                                          <p:attrName>ppt_x</p:attrName>
                                        </p:attrNameLst>
                                      </p:cBhvr>
                                      <p:tavLst>
                                        <p:tav tm="0">
                                          <p:val>
                                            <p:strVal val="1+#ppt_w/2"/>
                                          </p:val>
                                        </p:tav>
                                        <p:tav tm="100000">
                                          <p:val>
                                            <p:strVal val="#ppt_x"/>
                                          </p:val>
                                        </p:tav>
                                      </p:tavLst>
                                    </p:anim>
                                    <p:anim calcmode="lin" valueType="num">
                                      <p:cBhvr additive="base">
                                        <p:cTn id="78" dur="400" fill="hold"/>
                                        <p:tgtEl>
                                          <p:spTgt spid="7"/>
                                        </p:tgtEl>
                                        <p:attrNameLst>
                                          <p:attrName>ppt_y</p:attrName>
                                        </p:attrNameLst>
                                      </p:cBhvr>
                                      <p:tavLst>
                                        <p:tav tm="0">
                                          <p:val>
                                            <p:strVal val="#ppt_y"/>
                                          </p:val>
                                        </p:tav>
                                        <p:tav tm="100000">
                                          <p:val>
                                            <p:strVal val="#ppt_y"/>
                                          </p:val>
                                        </p:tav>
                                      </p:tavLst>
                                    </p:anim>
                                  </p:childTnLst>
                                </p:cTn>
                              </p:par>
                            </p:childTnLst>
                          </p:cTn>
                        </p:par>
                        <p:par>
                          <p:cTn id="79" fill="hold">
                            <p:stCondLst>
                              <p:cond delay="7500"/>
                            </p:stCondLst>
                            <p:childTnLst>
                              <p:par>
                                <p:cTn id="80" presetID="47" presetClass="entr" presetSubtype="0" fill="hold" nodeType="afterEffect">
                                  <p:stCondLst>
                                    <p:cond delay="0"/>
                                  </p:stCondLst>
                                  <p:childTnLst>
                                    <p:set>
                                      <p:cBhvr>
                                        <p:cTn id="81" dur="1" fill="hold">
                                          <p:stCondLst>
                                            <p:cond delay="0"/>
                                          </p:stCondLst>
                                        </p:cTn>
                                        <p:tgtEl>
                                          <p:spTgt spid="9"/>
                                        </p:tgtEl>
                                        <p:attrNameLst>
                                          <p:attrName>style.visibility</p:attrName>
                                        </p:attrNameLst>
                                      </p:cBhvr>
                                      <p:to>
                                        <p:strVal val="visible"/>
                                      </p:to>
                                    </p:set>
                                    <p:animEffect transition="in" filter="fade">
                                      <p:cBhvr>
                                        <p:cTn id="82" dur="600"/>
                                        <p:tgtEl>
                                          <p:spTgt spid="9"/>
                                        </p:tgtEl>
                                      </p:cBhvr>
                                    </p:animEffect>
                                    <p:anim calcmode="lin" valueType="num">
                                      <p:cBhvr>
                                        <p:cTn id="83" dur="600" fill="hold"/>
                                        <p:tgtEl>
                                          <p:spTgt spid="9"/>
                                        </p:tgtEl>
                                        <p:attrNameLst>
                                          <p:attrName>ppt_x</p:attrName>
                                        </p:attrNameLst>
                                      </p:cBhvr>
                                      <p:tavLst>
                                        <p:tav tm="0">
                                          <p:val>
                                            <p:strVal val="#ppt_x"/>
                                          </p:val>
                                        </p:tav>
                                        <p:tav tm="100000">
                                          <p:val>
                                            <p:strVal val="#ppt_x"/>
                                          </p:val>
                                        </p:tav>
                                      </p:tavLst>
                                    </p:anim>
                                    <p:anim calcmode="lin" valueType="num">
                                      <p:cBhvr>
                                        <p:cTn id="84" dur="600" fill="hold"/>
                                        <p:tgtEl>
                                          <p:spTgt spid="9"/>
                                        </p:tgtEl>
                                        <p:attrNameLst>
                                          <p:attrName>ppt_y</p:attrName>
                                        </p:attrNameLst>
                                      </p:cBhvr>
                                      <p:tavLst>
                                        <p:tav tm="0">
                                          <p:val>
                                            <p:strVal val="#ppt_y-.1"/>
                                          </p:val>
                                        </p:tav>
                                        <p:tav tm="100000">
                                          <p:val>
                                            <p:strVal val="#ppt_y"/>
                                          </p:val>
                                        </p:tav>
                                      </p:tavLst>
                                    </p:anim>
                                  </p:childTnLst>
                                </p:cTn>
                              </p:par>
                            </p:childTnLst>
                          </p:cTn>
                        </p:par>
                        <p:par>
                          <p:cTn id="85" fill="hold">
                            <p:stCondLst>
                              <p:cond delay="8500"/>
                            </p:stCondLst>
                            <p:childTnLst>
                              <p:par>
                                <p:cTn id="86" presetID="2" presetClass="entr" presetSubtype="8" decel="52500" fill="hold" grpId="0" nodeType="afterEffect">
                                  <p:stCondLst>
                                    <p:cond delay="0"/>
                                  </p:stCondLst>
                                  <p:childTnLst>
                                    <p:set>
                                      <p:cBhvr>
                                        <p:cTn id="87" dur="1" fill="hold">
                                          <p:stCondLst>
                                            <p:cond delay="0"/>
                                          </p:stCondLst>
                                        </p:cTn>
                                        <p:tgtEl>
                                          <p:spTgt spid="8"/>
                                        </p:tgtEl>
                                        <p:attrNameLst>
                                          <p:attrName>style.visibility</p:attrName>
                                        </p:attrNameLst>
                                      </p:cBhvr>
                                      <p:to>
                                        <p:strVal val="visible"/>
                                      </p:to>
                                    </p:set>
                                    <p:anim calcmode="lin" valueType="num">
                                      <p:cBhvr additive="base">
                                        <p:cTn id="88" dur="400" fill="hold"/>
                                        <p:tgtEl>
                                          <p:spTgt spid="8"/>
                                        </p:tgtEl>
                                        <p:attrNameLst>
                                          <p:attrName>ppt_x</p:attrName>
                                        </p:attrNameLst>
                                      </p:cBhvr>
                                      <p:tavLst>
                                        <p:tav tm="0">
                                          <p:val>
                                            <p:strVal val="0-#ppt_w/2"/>
                                          </p:val>
                                        </p:tav>
                                        <p:tav tm="100000">
                                          <p:val>
                                            <p:strVal val="#ppt_x"/>
                                          </p:val>
                                        </p:tav>
                                      </p:tavLst>
                                    </p:anim>
                                    <p:anim calcmode="lin" valueType="num">
                                      <p:cBhvr additive="base">
                                        <p:cTn id="89" dur="400" fill="hold"/>
                                        <p:tgtEl>
                                          <p:spTgt spid="8"/>
                                        </p:tgtEl>
                                        <p:attrNameLst>
                                          <p:attrName>ppt_y</p:attrName>
                                        </p:attrNameLst>
                                      </p:cBhvr>
                                      <p:tavLst>
                                        <p:tav tm="0">
                                          <p:val>
                                            <p:strVal val="#ppt_y"/>
                                          </p:val>
                                        </p:tav>
                                        <p:tav tm="100000">
                                          <p:val>
                                            <p:strVal val="#ppt_y"/>
                                          </p:val>
                                        </p:tav>
                                      </p:tavLst>
                                    </p:anim>
                                  </p:childTnLst>
                                </p:cTn>
                              </p:par>
                              <p:par>
                                <p:cTn id="90" presetID="2" presetClass="entr" presetSubtype="2" decel="52500" fill="hold" grpId="0" nodeType="with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additive="base">
                                        <p:cTn id="92" dur="400" fill="hold"/>
                                        <p:tgtEl>
                                          <p:spTgt spid="10"/>
                                        </p:tgtEl>
                                        <p:attrNameLst>
                                          <p:attrName>ppt_x</p:attrName>
                                        </p:attrNameLst>
                                      </p:cBhvr>
                                      <p:tavLst>
                                        <p:tav tm="0">
                                          <p:val>
                                            <p:strVal val="1+#ppt_w/2"/>
                                          </p:val>
                                        </p:tav>
                                        <p:tav tm="100000">
                                          <p:val>
                                            <p:strVal val="#ppt_x"/>
                                          </p:val>
                                        </p:tav>
                                      </p:tavLst>
                                    </p:anim>
                                    <p:anim calcmode="lin" valueType="num">
                                      <p:cBhvr additive="base">
                                        <p:cTn id="93" dur="4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bldLvl="0" animBg="1"/>
      <p:bldP spid="72" grpId="0" bldLvl="0" animBg="1"/>
      <p:bldP spid="90" grpId="0" bldLvl="0" animBg="1"/>
      <p:bldP spid="92" grpId="0" bldLvl="0" animBg="1"/>
      <p:bldP spid="95" grpId="0" bldLvl="0" animBg="1"/>
      <p:bldP spid="97" grpId="0" bldLvl="0" animBg="1"/>
      <p:bldP spid="100" grpId="0" bldLvl="0" animBg="1"/>
      <p:bldP spid="102" grpId="0" bldLvl="0" animBg="1"/>
      <p:bldP spid="5" grpId="0" bldLvl="0" animBg="1"/>
      <p:bldP spid="7" grpId="0" bldLvl="0" animBg="1"/>
      <p:bldP spid="8" grpId="0" bldLvl="0" animBg="1"/>
      <p:bldP spid="10"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22"/>
          <p:cNvSpPr txBox="1"/>
          <p:nvPr/>
        </p:nvSpPr>
        <p:spPr>
          <a:xfrm>
            <a:off x="1012507" y="2060258"/>
            <a:ext cx="1227773" cy="308134"/>
          </a:xfrm>
          <a:prstGeom prst="rect">
            <a:avLst/>
          </a:prstGeom>
          <a:noFill/>
        </p:spPr>
        <p:txBody>
          <a:bodyPr wrap="square">
            <a:normAutofit fontScale="25000" lnSpcReduction="20000"/>
          </a:bodyPr>
          <a:lstStyle/>
          <a:p>
            <a:pPr algn="ctr"/>
            <a:r>
              <a:rPr lang="zh-CN" altLang="en-US" sz="8400" b="1" dirty="0">
                <a:solidFill>
                  <a:srgbClr val="007CC2"/>
                </a:solidFill>
                <a:latin typeface="微软雅黑" panose="020B0503020204020204" pitchFamily="34" charset="-122"/>
                <a:ea typeface="微软雅黑" panose="020B0503020204020204" pitchFamily="34" charset="-122"/>
              </a:rPr>
              <a:t>数据</a:t>
            </a:r>
          </a:p>
          <a:p>
            <a:pPr algn="ctr"/>
            <a:r>
              <a:rPr lang="zh-CN" altLang="en-US" sz="8400" b="1" dirty="0">
                <a:solidFill>
                  <a:srgbClr val="007CC2"/>
                </a:solidFill>
                <a:latin typeface="微软雅黑" panose="020B0503020204020204" pitchFamily="34" charset="-122"/>
                <a:ea typeface="微软雅黑" panose="020B0503020204020204" pitchFamily="34" charset="-122"/>
              </a:rPr>
              <a:t>预处理</a:t>
            </a:r>
          </a:p>
        </p:txBody>
      </p:sp>
      <p:grpSp>
        <p:nvGrpSpPr>
          <p:cNvPr id="35" name="组合 34"/>
          <p:cNvGrpSpPr/>
          <p:nvPr/>
        </p:nvGrpSpPr>
        <p:grpSpPr>
          <a:xfrm>
            <a:off x="2726353" y="1653079"/>
            <a:ext cx="2445274" cy="320147"/>
            <a:chOff x="4845916" y="500731"/>
            <a:chExt cx="3260365" cy="426862"/>
          </a:xfrm>
        </p:grpSpPr>
        <p:sp>
          <p:nvSpPr>
            <p:cNvPr id="38" name="TextBox 294"/>
            <p:cNvSpPr txBox="1"/>
            <p:nvPr/>
          </p:nvSpPr>
          <p:spPr>
            <a:xfrm>
              <a:off x="5134350" y="717948"/>
              <a:ext cx="2971931" cy="182148"/>
            </a:xfrm>
            <a:prstGeom prst="rect">
              <a:avLst/>
            </a:prstGeom>
            <a:noFill/>
          </p:spPr>
          <p:txBody>
            <a:bodyPr wrap="none" lIns="270000" tIns="0" rIns="0" bIns="0" anchor="b" anchorCtr="0">
              <a:noAutofit/>
            </a:body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离散数据处理</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椭圆 36"/>
            <p:cNvSpPr/>
            <p:nvPr/>
          </p:nvSpPr>
          <p:spPr>
            <a:xfrm>
              <a:off x="4845916" y="500731"/>
              <a:ext cx="426862" cy="426862"/>
            </a:xfrm>
            <a:prstGeom prst="ellipse">
              <a:avLst/>
            </a:prstGeom>
            <a:solidFill>
              <a:srgbClr val="3391A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92500" lnSpcReduction="20000"/>
            </a:bodyPr>
            <a:lstStyle/>
            <a:p>
              <a:pPr algn="ctr"/>
              <a:r>
                <a:rPr lang="en-US" altLang="zh-CN" sz="1800" dirty="0">
                  <a:solidFill>
                    <a:schemeClr val="bg1"/>
                  </a:solidFill>
                  <a:latin typeface="Impact" panose="020B0806030902050204" pitchFamily="34" charset="0"/>
                </a:rPr>
                <a:t>01</a:t>
              </a:r>
              <a:endParaRPr lang="zh-CN" altLang="en-US" sz="1800" dirty="0">
                <a:solidFill>
                  <a:schemeClr val="bg1"/>
                </a:solidFill>
                <a:latin typeface="Impact" panose="020B0806030902050204" pitchFamily="34" charset="0"/>
              </a:endParaRPr>
            </a:p>
          </p:txBody>
        </p:sp>
      </p:grpSp>
      <p:grpSp>
        <p:nvGrpSpPr>
          <p:cNvPr id="40" name="组合 39"/>
          <p:cNvGrpSpPr/>
          <p:nvPr/>
        </p:nvGrpSpPr>
        <p:grpSpPr>
          <a:xfrm>
            <a:off x="2726353" y="2163495"/>
            <a:ext cx="2445274" cy="320147"/>
            <a:chOff x="4845916" y="500731"/>
            <a:chExt cx="3260365" cy="426862"/>
          </a:xfrm>
        </p:grpSpPr>
        <p:sp>
          <p:nvSpPr>
            <p:cNvPr id="45" name="TextBox 294"/>
            <p:cNvSpPr txBox="1"/>
            <p:nvPr/>
          </p:nvSpPr>
          <p:spPr>
            <a:xfrm>
              <a:off x="5134350" y="684928"/>
              <a:ext cx="2971931" cy="182148"/>
            </a:xfrm>
            <a:prstGeom prst="rect">
              <a:avLst/>
            </a:prstGeom>
            <a:noFill/>
          </p:spPr>
          <p:txBody>
            <a:bodyPr wrap="none" lIns="270000" tIns="0" rIns="0" bIns="0" anchor="b" anchorCtr="0">
              <a:noAutofit/>
            </a:body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连续数据处理</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4" name="椭圆 43"/>
            <p:cNvSpPr/>
            <p:nvPr/>
          </p:nvSpPr>
          <p:spPr>
            <a:xfrm>
              <a:off x="4845916" y="500731"/>
              <a:ext cx="426862" cy="426862"/>
            </a:xfrm>
            <a:prstGeom prst="ellipse">
              <a:avLst/>
            </a:prstGeom>
            <a:solidFill>
              <a:srgbClr val="013E5B"/>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92500" lnSpcReduction="20000"/>
            </a:bodyPr>
            <a:lstStyle/>
            <a:p>
              <a:pPr algn="ctr"/>
              <a:r>
                <a:rPr lang="en-US" altLang="zh-CN" sz="1800" dirty="0">
                  <a:solidFill>
                    <a:schemeClr val="bg1"/>
                  </a:solidFill>
                  <a:latin typeface="Impact" panose="020B0806030902050204" pitchFamily="34" charset="0"/>
                </a:rPr>
                <a:t>02</a:t>
              </a:r>
              <a:endParaRPr lang="zh-CN" altLang="en-US" sz="1800" dirty="0">
                <a:solidFill>
                  <a:schemeClr val="bg1"/>
                </a:solidFill>
                <a:latin typeface="Impact" panose="020B0806030902050204" pitchFamily="34" charset="0"/>
              </a:endParaRPr>
            </a:p>
          </p:txBody>
        </p:sp>
      </p:grpSp>
      <p:grpSp>
        <p:nvGrpSpPr>
          <p:cNvPr id="48" name="组合 47"/>
          <p:cNvGrpSpPr/>
          <p:nvPr/>
        </p:nvGrpSpPr>
        <p:grpSpPr>
          <a:xfrm>
            <a:off x="2726353" y="2673911"/>
            <a:ext cx="2445274" cy="320147"/>
            <a:chOff x="4845916" y="500731"/>
            <a:chExt cx="3260365" cy="426862"/>
          </a:xfrm>
        </p:grpSpPr>
        <p:sp>
          <p:nvSpPr>
            <p:cNvPr id="51" name="TextBox 294"/>
            <p:cNvSpPr txBox="1"/>
            <p:nvPr/>
          </p:nvSpPr>
          <p:spPr>
            <a:xfrm>
              <a:off x="5134350" y="724298"/>
              <a:ext cx="2971931" cy="182148"/>
            </a:xfrm>
            <a:prstGeom prst="rect">
              <a:avLst/>
            </a:prstGeom>
            <a:noFill/>
          </p:spPr>
          <p:txBody>
            <a:bodyPr wrap="none" lIns="270000" tIns="0" rIns="0" bIns="0" anchor="b" anchorCtr="0">
              <a:noAutofit/>
            </a:body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数据无量纲化</a:t>
              </a:r>
            </a:p>
          </p:txBody>
        </p:sp>
        <p:sp>
          <p:nvSpPr>
            <p:cNvPr id="50" name="椭圆 49"/>
            <p:cNvSpPr/>
            <p:nvPr/>
          </p:nvSpPr>
          <p:spPr>
            <a:xfrm>
              <a:off x="4845916" y="500731"/>
              <a:ext cx="426862" cy="426862"/>
            </a:xfrm>
            <a:prstGeom prst="ellipse">
              <a:avLst/>
            </a:prstGeom>
            <a:solidFill>
              <a:srgbClr val="3391A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92500" lnSpcReduction="20000"/>
            </a:bodyPr>
            <a:lstStyle/>
            <a:p>
              <a:pPr algn="ctr"/>
              <a:r>
                <a:rPr lang="en-US" altLang="zh-CN" sz="1800" dirty="0">
                  <a:solidFill>
                    <a:schemeClr val="bg1"/>
                  </a:solidFill>
                  <a:latin typeface="Impact" panose="020B0806030902050204" pitchFamily="34" charset="0"/>
                </a:rPr>
                <a:t>03</a:t>
              </a:r>
              <a:endParaRPr lang="zh-CN" altLang="en-US" sz="1800" dirty="0">
                <a:solidFill>
                  <a:schemeClr val="bg1"/>
                </a:solidFill>
                <a:latin typeface="Impact" panose="020B0806030902050204" pitchFamily="34" charset="0"/>
              </a:endParaRPr>
            </a:p>
          </p:txBody>
        </p:sp>
      </p:grpSp>
      <p:grpSp>
        <p:nvGrpSpPr>
          <p:cNvPr id="53" name="组合 52"/>
          <p:cNvGrpSpPr/>
          <p:nvPr/>
        </p:nvGrpSpPr>
        <p:grpSpPr>
          <a:xfrm>
            <a:off x="2726353" y="3184327"/>
            <a:ext cx="2445274" cy="320147"/>
            <a:chOff x="4845916" y="500731"/>
            <a:chExt cx="3260365" cy="426862"/>
          </a:xfrm>
        </p:grpSpPr>
        <p:sp>
          <p:nvSpPr>
            <p:cNvPr id="56" name="TextBox 294"/>
            <p:cNvSpPr txBox="1"/>
            <p:nvPr/>
          </p:nvSpPr>
          <p:spPr>
            <a:xfrm>
              <a:off x="5134350" y="703343"/>
              <a:ext cx="2971931" cy="182148"/>
            </a:xfrm>
            <a:prstGeom prst="rect">
              <a:avLst/>
            </a:prstGeom>
            <a:noFill/>
          </p:spPr>
          <p:txBody>
            <a:bodyPr wrap="none" lIns="270000" tIns="0" rIns="0" bIns="0" anchor="b" anchorCtr="0">
              <a:noAutofit/>
            </a:bodyPr>
            <a:lstStyle/>
            <a:p>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数据转换</a:t>
              </a:r>
            </a:p>
          </p:txBody>
        </p:sp>
        <p:sp>
          <p:nvSpPr>
            <p:cNvPr id="55" name="椭圆 54"/>
            <p:cNvSpPr/>
            <p:nvPr/>
          </p:nvSpPr>
          <p:spPr>
            <a:xfrm>
              <a:off x="4845916" y="500731"/>
              <a:ext cx="426862" cy="426862"/>
            </a:xfrm>
            <a:prstGeom prst="ellipse">
              <a:avLst/>
            </a:prstGeom>
            <a:solidFill>
              <a:srgbClr val="013E5B"/>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92500" lnSpcReduction="20000"/>
            </a:bodyPr>
            <a:lstStyle/>
            <a:p>
              <a:pPr algn="ctr"/>
              <a:r>
                <a:rPr lang="en-US" altLang="zh-CN" sz="1800" dirty="0">
                  <a:solidFill>
                    <a:schemeClr val="bg1"/>
                  </a:solidFill>
                  <a:latin typeface="Impact" panose="020B0806030902050204" pitchFamily="34" charset="0"/>
                </a:rPr>
                <a:t>04</a:t>
              </a:r>
              <a:endParaRPr lang="zh-CN" altLang="en-US" sz="1800" dirty="0">
                <a:solidFill>
                  <a:schemeClr val="bg1"/>
                </a:solidFill>
                <a:latin typeface="Impact" panose="020B0806030902050204" pitchFamily="34" charset="0"/>
              </a:endParaRPr>
            </a:p>
          </p:txBody>
        </p:sp>
      </p:gr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p:tgtEl>
                                          <p:spTgt spid="35"/>
                                        </p:tgtEl>
                                        <p:attrNameLst>
                                          <p:attrName>ppt_x</p:attrName>
                                        </p:attrNameLst>
                                      </p:cBhvr>
                                      <p:tavLst>
                                        <p:tav tm="0">
                                          <p:val>
                                            <p:strVal val="#ppt_x+#ppt_w*1.125000"/>
                                          </p:val>
                                        </p:tav>
                                        <p:tav tm="100000">
                                          <p:val>
                                            <p:strVal val="#ppt_x"/>
                                          </p:val>
                                        </p:tav>
                                      </p:tavLst>
                                    </p:anim>
                                    <p:animEffect transition="in" filter="wipe(left)">
                                      <p:cBhvr>
                                        <p:cTn id="8" dur="500"/>
                                        <p:tgtEl>
                                          <p:spTgt spid="35"/>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additive="base">
                                        <p:cTn id="13" dur="500" fill="hold"/>
                                        <p:tgtEl>
                                          <p:spTgt spid="40"/>
                                        </p:tgtEl>
                                        <p:attrNameLst>
                                          <p:attrName>ppt_x</p:attrName>
                                        </p:attrNameLst>
                                      </p:cBhvr>
                                      <p:tavLst>
                                        <p:tav tm="0">
                                          <p:val>
                                            <p:strVal val="1+#ppt_w/2"/>
                                          </p:val>
                                        </p:tav>
                                        <p:tav tm="100000">
                                          <p:val>
                                            <p:strVal val="#ppt_x"/>
                                          </p:val>
                                        </p:tav>
                                      </p:tavLst>
                                    </p:anim>
                                    <p:anim calcmode="lin" valueType="num">
                                      <p:cBhvr additive="base">
                                        <p:cTn id="14"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500" fill="hold"/>
                                        <p:tgtEl>
                                          <p:spTgt spid="48"/>
                                        </p:tgtEl>
                                        <p:attrNameLst>
                                          <p:attrName>ppt_x</p:attrName>
                                        </p:attrNameLst>
                                      </p:cBhvr>
                                      <p:tavLst>
                                        <p:tav tm="0">
                                          <p:val>
                                            <p:strVal val="1+#ppt_w/2"/>
                                          </p:val>
                                        </p:tav>
                                        <p:tav tm="100000">
                                          <p:val>
                                            <p:strVal val="#ppt_x"/>
                                          </p:val>
                                        </p:tav>
                                      </p:tavLst>
                                    </p:anim>
                                    <p:anim calcmode="lin" valueType="num">
                                      <p:cBhvr additive="base">
                                        <p:cTn id="20"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3"/>
                                        </p:tgtEl>
                                        <p:attrNameLst>
                                          <p:attrName>style.visibility</p:attrName>
                                        </p:attrNameLst>
                                      </p:cBhvr>
                                      <p:to>
                                        <p:strVal val="visible"/>
                                      </p:to>
                                    </p:set>
                                    <p:anim calcmode="lin" valueType="num">
                                      <p:cBhvr additive="base">
                                        <p:cTn id="25" dur="500" fill="hold"/>
                                        <p:tgtEl>
                                          <p:spTgt spid="53"/>
                                        </p:tgtEl>
                                        <p:attrNameLst>
                                          <p:attrName>ppt_x</p:attrName>
                                        </p:attrNameLst>
                                      </p:cBhvr>
                                      <p:tavLst>
                                        <p:tav tm="0">
                                          <p:val>
                                            <p:strVal val="1+#ppt_w/2"/>
                                          </p:val>
                                        </p:tav>
                                        <p:tav tm="100000">
                                          <p:val>
                                            <p:strVal val="#ppt_x"/>
                                          </p:val>
                                        </p:tav>
                                      </p:tavLst>
                                    </p:anim>
                                    <p:anim calcmode="lin" valueType="num">
                                      <p:cBhvr additive="base">
                                        <p:cTn id="26"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41238" y="208507"/>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离散数据处理</a:t>
            </a:r>
          </a:p>
        </p:txBody>
      </p:sp>
      <p:sp>
        <p:nvSpPr>
          <p:cNvPr id="9" name="Rectangle 1"/>
          <p:cNvSpPr/>
          <p:nvPr/>
        </p:nvSpPr>
        <p:spPr bwMode="auto">
          <a:xfrm>
            <a:off x="326947" y="1131590"/>
            <a:ext cx="5754792" cy="1022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14313" indent="-214313">
              <a:buFont typeface="Wingdings" panose="05000000000000000000" charset="0"/>
              <a:buChar char="Ø"/>
            </a:pPr>
            <a:r>
              <a:rPr lang="zh-CN" altLang="en-US" sz="1200" b="1" spc="98" dirty="0">
                <a:solidFill>
                  <a:schemeClr val="tx2"/>
                </a:solidFill>
                <a:latin typeface="微软雅黑" panose="020B0503020204020204" pitchFamily="34" charset="-122"/>
                <a:ea typeface="微软雅黑" panose="020B0503020204020204" pitchFamily="34" charset="-122"/>
                <a:cs typeface="+mn-ea"/>
                <a:sym typeface="+mn-lt"/>
              </a:rPr>
              <a:t>背景</a:t>
            </a: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：数据进行建模分析时，无法直接把类别变量放入模型中去分析，因此，需要对类别变量进行处理。</a:t>
            </a:r>
          </a:p>
          <a:p>
            <a:pPr marL="214313" indent="-214313">
              <a:buFont typeface="Wingdings" panose="05000000000000000000" charset="0"/>
              <a:buChar char="Ø"/>
            </a:pPr>
            <a:r>
              <a:rPr lang="zh-CN" altLang="en-US" sz="1200" b="1" spc="98" dirty="0">
                <a:solidFill>
                  <a:schemeClr val="tx2"/>
                </a:solidFill>
                <a:latin typeface="微软雅黑" panose="020B0503020204020204" pitchFamily="34" charset="-122"/>
                <a:ea typeface="微软雅黑" panose="020B0503020204020204" pitchFamily="34" charset="-122"/>
                <a:cs typeface="+mn-ea"/>
                <a:sym typeface="+mn-lt"/>
              </a:rPr>
              <a:t>定义</a:t>
            </a: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：离散化是将连续性的数值映射到一个离散的值。</a:t>
            </a:r>
            <a:endParaRPr lang="en-US" altLang="zh-CN" sz="1200" spc="98" dirty="0">
              <a:solidFill>
                <a:schemeClr val="tx2"/>
              </a:solidFill>
              <a:latin typeface="微软雅黑" panose="020B0503020204020204" pitchFamily="34" charset="-122"/>
              <a:ea typeface="微软雅黑" panose="020B0503020204020204" pitchFamily="34" charset="-122"/>
              <a:cs typeface="+mn-ea"/>
              <a:sym typeface="+mn-lt"/>
            </a:endParaRPr>
          </a:p>
          <a:p>
            <a:pPr marL="214313" indent="-214313">
              <a:buFont typeface="Wingdings" panose="05000000000000000000" charset="0"/>
              <a:buChar char="Ø"/>
            </a:pPr>
            <a:r>
              <a:rPr lang="zh-CN" altLang="en-US" sz="1200" b="1" spc="98" dirty="0">
                <a:solidFill>
                  <a:schemeClr val="tx2"/>
                </a:solidFill>
                <a:latin typeface="微软雅黑" panose="020B0503020204020204" pitchFamily="34" charset="-122"/>
                <a:ea typeface="微软雅黑" panose="020B0503020204020204" pitchFamily="34" charset="-122"/>
                <a:cs typeface="+mn-ea"/>
                <a:sym typeface="+mn-lt"/>
              </a:rPr>
              <a:t>方法</a:t>
            </a: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：对类别变量做因子化处理、哑变量编码或</a:t>
            </a:r>
            <a:r>
              <a:rPr lang="en-US" altLang="zh-CN" sz="1200" spc="98" dirty="0">
                <a:solidFill>
                  <a:schemeClr val="tx2"/>
                </a:solidFill>
                <a:latin typeface="微软雅黑" panose="020B0503020204020204" pitchFamily="34" charset="-122"/>
                <a:ea typeface="微软雅黑" panose="020B0503020204020204" pitchFamily="34" charset="-122"/>
                <a:cs typeface="+mn-ea"/>
                <a:sym typeface="+mn-lt"/>
              </a:rPr>
              <a:t>one-hot</a:t>
            </a: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编码等。</a:t>
            </a:r>
          </a:p>
        </p:txBody>
      </p:sp>
      <p:sp>
        <p:nvSpPr>
          <p:cNvPr id="50" name="Freeform 5"/>
          <p:cNvSpPr>
            <a:spLocks noChangeAspect="1"/>
          </p:cNvSpPr>
          <p:nvPr/>
        </p:nvSpPr>
        <p:spPr bwMode="auto">
          <a:xfrm>
            <a:off x="704764" y="2025867"/>
            <a:ext cx="1134126" cy="518894"/>
          </a:xfrm>
          <a:custGeom>
            <a:avLst/>
            <a:gdLst>
              <a:gd name="T0" fmla="*/ 368 w 7852"/>
              <a:gd name="T1" fmla="*/ 0 h 5322"/>
              <a:gd name="T2" fmla="*/ 7496 w 7852"/>
              <a:gd name="T3" fmla="*/ 0 h 5322"/>
              <a:gd name="T4" fmla="*/ 7497 w 7852"/>
              <a:gd name="T5" fmla="*/ 0 h 5322"/>
              <a:gd name="T6" fmla="*/ 7497 w 7852"/>
              <a:gd name="T7" fmla="*/ 0 h 5322"/>
              <a:gd name="T8" fmla="*/ 7852 w 7852"/>
              <a:gd name="T9" fmla="*/ 357 h 5322"/>
              <a:gd name="T10" fmla="*/ 7852 w 7852"/>
              <a:gd name="T11" fmla="*/ 363 h 5322"/>
              <a:gd name="T12" fmla="*/ 7852 w 7852"/>
              <a:gd name="T13" fmla="*/ 363 h 5322"/>
              <a:gd name="T14" fmla="*/ 7852 w 7852"/>
              <a:gd name="T15" fmla="*/ 3116 h 5322"/>
              <a:gd name="T16" fmla="*/ 7852 w 7852"/>
              <a:gd name="T17" fmla="*/ 3120 h 5322"/>
              <a:gd name="T18" fmla="*/ 7852 w 7852"/>
              <a:gd name="T19" fmla="*/ 3120 h 5322"/>
              <a:gd name="T20" fmla="*/ 7482 w 7852"/>
              <a:gd name="T21" fmla="*/ 3676 h 5322"/>
              <a:gd name="T22" fmla="*/ 4025 w 7852"/>
              <a:gd name="T23" fmla="*/ 5297 h 5322"/>
              <a:gd name="T24" fmla="*/ 4024 w 7852"/>
              <a:gd name="T25" fmla="*/ 5298 h 5322"/>
              <a:gd name="T26" fmla="*/ 3926 w 7852"/>
              <a:gd name="T27" fmla="*/ 5322 h 5322"/>
              <a:gd name="T28" fmla="*/ 3833 w 7852"/>
              <a:gd name="T29" fmla="*/ 5300 h 5322"/>
              <a:gd name="T30" fmla="*/ 378 w 7852"/>
              <a:gd name="T31" fmla="*/ 3680 h 5322"/>
              <a:gd name="T32" fmla="*/ 0 w 7852"/>
              <a:gd name="T33" fmla="*/ 3116 h 5322"/>
              <a:gd name="T34" fmla="*/ 0 w 7852"/>
              <a:gd name="T35" fmla="*/ 3099 h 5322"/>
              <a:gd name="T36" fmla="*/ 0 w 7852"/>
              <a:gd name="T37" fmla="*/ 3099 h 5322"/>
              <a:gd name="T38" fmla="*/ 0 w 7852"/>
              <a:gd name="T39" fmla="*/ 362 h 5322"/>
              <a:gd name="T40" fmla="*/ 0 w 7852"/>
              <a:gd name="T41" fmla="*/ 362 h 5322"/>
              <a:gd name="T42" fmla="*/ 0 w 7852"/>
              <a:gd name="T43" fmla="*/ 357 h 5322"/>
              <a:gd name="T44" fmla="*/ 357 w 7852"/>
              <a:gd name="T45" fmla="*/ 0 h 5322"/>
              <a:gd name="T46" fmla="*/ 368 w 7852"/>
              <a:gd name="T47" fmla="*/ 0 h 5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52" h="5322">
                <a:moveTo>
                  <a:pt x="368" y="0"/>
                </a:moveTo>
                <a:lnTo>
                  <a:pt x="7496" y="0"/>
                </a:lnTo>
                <a:lnTo>
                  <a:pt x="7497" y="0"/>
                </a:lnTo>
                <a:lnTo>
                  <a:pt x="7497" y="0"/>
                </a:lnTo>
                <a:cubicBezTo>
                  <a:pt x="7693" y="1"/>
                  <a:pt x="7852" y="160"/>
                  <a:pt x="7852" y="357"/>
                </a:cubicBezTo>
                <a:lnTo>
                  <a:pt x="7852" y="363"/>
                </a:lnTo>
                <a:lnTo>
                  <a:pt x="7852" y="363"/>
                </a:lnTo>
                <a:lnTo>
                  <a:pt x="7852" y="3116"/>
                </a:lnTo>
                <a:lnTo>
                  <a:pt x="7852" y="3120"/>
                </a:lnTo>
                <a:lnTo>
                  <a:pt x="7852" y="3120"/>
                </a:lnTo>
                <a:cubicBezTo>
                  <a:pt x="7851" y="3370"/>
                  <a:pt x="7699" y="3584"/>
                  <a:pt x="7482" y="3676"/>
                </a:cubicBezTo>
                <a:lnTo>
                  <a:pt x="4025" y="5297"/>
                </a:lnTo>
                <a:lnTo>
                  <a:pt x="4024" y="5298"/>
                </a:lnTo>
                <a:cubicBezTo>
                  <a:pt x="3995" y="5313"/>
                  <a:pt x="3962" y="5322"/>
                  <a:pt x="3926" y="5322"/>
                </a:cubicBezTo>
                <a:cubicBezTo>
                  <a:pt x="3893" y="5322"/>
                  <a:pt x="3861" y="5314"/>
                  <a:pt x="3833" y="5300"/>
                </a:cubicBezTo>
                <a:lnTo>
                  <a:pt x="378" y="3680"/>
                </a:lnTo>
                <a:cubicBezTo>
                  <a:pt x="156" y="3588"/>
                  <a:pt x="0" y="3370"/>
                  <a:pt x="0" y="3116"/>
                </a:cubicBezTo>
                <a:cubicBezTo>
                  <a:pt x="0" y="3110"/>
                  <a:pt x="0" y="3105"/>
                  <a:pt x="0" y="3099"/>
                </a:cubicBezTo>
                <a:lnTo>
                  <a:pt x="0" y="3099"/>
                </a:lnTo>
                <a:lnTo>
                  <a:pt x="0" y="362"/>
                </a:lnTo>
                <a:lnTo>
                  <a:pt x="0" y="362"/>
                </a:lnTo>
                <a:lnTo>
                  <a:pt x="0" y="357"/>
                </a:lnTo>
                <a:cubicBezTo>
                  <a:pt x="0" y="160"/>
                  <a:pt x="160" y="0"/>
                  <a:pt x="357" y="0"/>
                </a:cubicBezTo>
                <a:cubicBezTo>
                  <a:pt x="360" y="0"/>
                  <a:pt x="364" y="0"/>
                  <a:pt x="368" y="0"/>
                </a:cubicBezTo>
                <a:close/>
              </a:path>
            </a:pathLst>
          </a:custGeom>
          <a:solidFill>
            <a:schemeClr val="bg1">
              <a:lumMod val="50000"/>
            </a:schemeClr>
          </a:solidFill>
          <a:ln>
            <a:noFill/>
          </a:ln>
        </p:spPr>
        <p:txBody>
          <a:bodyPr vert="horz" wrap="square" lIns="68597" tIns="34298" rIns="68597" bIns="34298" numCol="1" anchor="t" anchorCtr="0" compatLnSpc="1"/>
          <a:lstStyle/>
          <a:p>
            <a:endParaRPr lang="zh-CN" altLang="en-US" sz="1800">
              <a:cs typeface="+mn-ea"/>
              <a:sym typeface="+mn-lt"/>
            </a:endParaRPr>
          </a:p>
        </p:txBody>
      </p:sp>
      <p:sp>
        <p:nvSpPr>
          <p:cNvPr id="48" name="Rectangle 1"/>
          <p:cNvSpPr/>
          <p:nvPr/>
        </p:nvSpPr>
        <p:spPr bwMode="auto">
          <a:xfrm>
            <a:off x="866403" y="2141189"/>
            <a:ext cx="1328408" cy="28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90000"/>
              </a:lnSpc>
              <a:spcBef>
                <a:spcPct val="0"/>
              </a:spcBef>
              <a:spcAft>
                <a:spcPct val="0"/>
              </a:spcAft>
            </a:pPr>
            <a:r>
              <a:rPr lang="zh-CN" altLang="en-US" sz="1200" b="1" spc="98" dirty="0">
                <a:solidFill>
                  <a:schemeClr val="bg1"/>
                </a:solidFill>
                <a:latin typeface="微软雅黑" panose="020B0503020204020204" pitchFamily="34" charset="-122"/>
                <a:ea typeface="微软雅黑" panose="020B0503020204020204" pitchFamily="34" charset="-122"/>
                <a:cs typeface="+mn-ea"/>
                <a:sym typeface="+mn-lt"/>
              </a:rPr>
              <a:t>因子化处理</a:t>
            </a:r>
          </a:p>
        </p:txBody>
      </p:sp>
      <p:sp>
        <p:nvSpPr>
          <p:cNvPr id="52" name="Freeform 5"/>
          <p:cNvSpPr>
            <a:spLocks noChangeAspect="1"/>
          </p:cNvSpPr>
          <p:nvPr/>
        </p:nvSpPr>
        <p:spPr bwMode="auto">
          <a:xfrm>
            <a:off x="2718398" y="2025867"/>
            <a:ext cx="1134126" cy="518894"/>
          </a:xfrm>
          <a:custGeom>
            <a:avLst/>
            <a:gdLst>
              <a:gd name="T0" fmla="*/ 368 w 7852"/>
              <a:gd name="T1" fmla="*/ 0 h 5322"/>
              <a:gd name="T2" fmla="*/ 7496 w 7852"/>
              <a:gd name="T3" fmla="*/ 0 h 5322"/>
              <a:gd name="T4" fmla="*/ 7497 w 7852"/>
              <a:gd name="T5" fmla="*/ 0 h 5322"/>
              <a:gd name="T6" fmla="*/ 7497 w 7852"/>
              <a:gd name="T7" fmla="*/ 0 h 5322"/>
              <a:gd name="T8" fmla="*/ 7852 w 7852"/>
              <a:gd name="T9" fmla="*/ 357 h 5322"/>
              <a:gd name="T10" fmla="*/ 7852 w 7852"/>
              <a:gd name="T11" fmla="*/ 363 h 5322"/>
              <a:gd name="T12" fmla="*/ 7852 w 7852"/>
              <a:gd name="T13" fmla="*/ 363 h 5322"/>
              <a:gd name="T14" fmla="*/ 7852 w 7852"/>
              <a:gd name="T15" fmla="*/ 3116 h 5322"/>
              <a:gd name="T16" fmla="*/ 7852 w 7852"/>
              <a:gd name="T17" fmla="*/ 3120 h 5322"/>
              <a:gd name="T18" fmla="*/ 7852 w 7852"/>
              <a:gd name="T19" fmla="*/ 3120 h 5322"/>
              <a:gd name="T20" fmla="*/ 7482 w 7852"/>
              <a:gd name="T21" fmla="*/ 3676 h 5322"/>
              <a:gd name="T22" fmla="*/ 4025 w 7852"/>
              <a:gd name="T23" fmla="*/ 5297 h 5322"/>
              <a:gd name="T24" fmla="*/ 4024 w 7852"/>
              <a:gd name="T25" fmla="*/ 5298 h 5322"/>
              <a:gd name="T26" fmla="*/ 3926 w 7852"/>
              <a:gd name="T27" fmla="*/ 5322 h 5322"/>
              <a:gd name="T28" fmla="*/ 3833 w 7852"/>
              <a:gd name="T29" fmla="*/ 5300 h 5322"/>
              <a:gd name="T30" fmla="*/ 378 w 7852"/>
              <a:gd name="T31" fmla="*/ 3680 h 5322"/>
              <a:gd name="T32" fmla="*/ 0 w 7852"/>
              <a:gd name="T33" fmla="*/ 3116 h 5322"/>
              <a:gd name="T34" fmla="*/ 0 w 7852"/>
              <a:gd name="T35" fmla="*/ 3099 h 5322"/>
              <a:gd name="T36" fmla="*/ 0 w 7852"/>
              <a:gd name="T37" fmla="*/ 3099 h 5322"/>
              <a:gd name="T38" fmla="*/ 0 w 7852"/>
              <a:gd name="T39" fmla="*/ 362 h 5322"/>
              <a:gd name="T40" fmla="*/ 0 w 7852"/>
              <a:gd name="T41" fmla="*/ 362 h 5322"/>
              <a:gd name="T42" fmla="*/ 0 w 7852"/>
              <a:gd name="T43" fmla="*/ 357 h 5322"/>
              <a:gd name="T44" fmla="*/ 357 w 7852"/>
              <a:gd name="T45" fmla="*/ 0 h 5322"/>
              <a:gd name="T46" fmla="*/ 368 w 7852"/>
              <a:gd name="T47" fmla="*/ 0 h 5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52" h="5322">
                <a:moveTo>
                  <a:pt x="368" y="0"/>
                </a:moveTo>
                <a:lnTo>
                  <a:pt x="7496" y="0"/>
                </a:lnTo>
                <a:lnTo>
                  <a:pt x="7497" y="0"/>
                </a:lnTo>
                <a:lnTo>
                  <a:pt x="7497" y="0"/>
                </a:lnTo>
                <a:cubicBezTo>
                  <a:pt x="7693" y="1"/>
                  <a:pt x="7852" y="160"/>
                  <a:pt x="7852" y="357"/>
                </a:cubicBezTo>
                <a:lnTo>
                  <a:pt x="7852" y="363"/>
                </a:lnTo>
                <a:lnTo>
                  <a:pt x="7852" y="363"/>
                </a:lnTo>
                <a:lnTo>
                  <a:pt x="7852" y="3116"/>
                </a:lnTo>
                <a:lnTo>
                  <a:pt x="7852" y="3120"/>
                </a:lnTo>
                <a:lnTo>
                  <a:pt x="7852" y="3120"/>
                </a:lnTo>
                <a:cubicBezTo>
                  <a:pt x="7851" y="3370"/>
                  <a:pt x="7699" y="3584"/>
                  <a:pt x="7482" y="3676"/>
                </a:cubicBezTo>
                <a:lnTo>
                  <a:pt x="4025" y="5297"/>
                </a:lnTo>
                <a:lnTo>
                  <a:pt x="4024" y="5298"/>
                </a:lnTo>
                <a:cubicBezTo>
                  <a:pt x="3995" y="5313"/>
                  <a:pt x="3962" y="5322"/>
                  <a:pt x="3926" y="5322"/>
                </a:cubicBezTo>
                <a:cubicBezTo>
                  <a:pt x="3893" y="5322"/>
                  <a:pt x="3861" y="5314"/>
                  <a:pt x="3833" y="5300"/>
                </a:cubicBezTo>
                <a:lnTo>
                  <a:pt x="378" y="3680"/>
                </a:lnTo>
                <a:cubicBezTo>
                  <a:pt x="156" y="3588"/>
                  <a:pt x="0" y="3370"/>
                  <a:pt x="0" y="3116"/>
                </a:cubicBezTo>
                <a:cubicBezTo>
                  <a:pt x="0" y="3110"/>
                  <a:pt x="0" y="3105"/>
                  <a:pt x="0" y="3099"/>
                </a:cubicBezTo>
                <a:lnTo>
                  <a:pt x="0" y="3099"/>
                </a:lnTo>
                <a:lnTo>
                  <a:pt x="0" y="362"/>
                </a:lnTo>
                <a:lnTo>
                  <a:pt x="0" y="362"/>
                </a:lnTo>
                <a:lnTo>
                  <a:pt x="0" y="357"/>
                </a:lnTo>
                <a:cubicBezTo>
                  <a:pt x="0" y="160"/>
                  <a:pt x="160" y="0"/>
                  <a:pt x="357" y="0"/>
                </a:cubicBezTo>
                <a:cubicBezTo>
                  <a:pt x="360" y="0"/>
                  <a:pt x="364" y="0"/>
                  <a:pt x="368" y="0"/>
                </a:cubicBezTo>
                <a:close/>
              </a:path>
            </a:pathLst>
          </a:custGeom>
          <a:solidFill>
            <a:schemeClr val="bg1">
              <a:lumMod val="50000"/>
            </a:schemeClr>
          </a:solidFill>
          <a:ln>
            <a:noFill/>
          </a:ln>
        </p:spPr>
        <p:txBody>
          <a:bodyPr vert="horz" wrap="square" lIns="68597" tIns="34298" rIns="68597" bIns="34298" numCol="1" anchor="t" anchorCtr="0" compatLnSpc="1"/>
          <a:lstStyle/>
          <a:p>
            <a:endParaRPr lang="zh-CN" altLang="en-US" sz="1800">
              <a:cs typeface="+mn-ea"/>
              <a:sym typeface="+mn-lt"/>
            </a:endParaRPr>
          </a:p>
        </p:txBody>
      </p:sp>
      <p:sp>
        <p:nvSpPr>
          <p:cNvPr id="53" name="Rectangle 1"/>
          <p:cNvSpPr/>
          <p:nvPr/>
        </p:nvSpPr>
        <p:spPr bwMode="auto">
          <a:xfrm>
            <a:off x="2909574" y="2104024"/>
            <a:ext cx="1489710" cy="288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90000"/>
              </a:lnSpc>
              <a:spcBef>
                <a:spcPct val="0"/>
              </a:spcBef>
              <a:spcAft>
                <a:spcPct val="0"/>
              </a:spcAft>
            </a:pPr>
            <a:r>
              <a:rPr lang="en-US" altLang="zh-CN" sz="1200" b="1" spc="98" dirty="0">
                <a:solidFill>
                  <a:schemeClr val="bg1"/>
                </a:solidFill>
                <a:latin typeface="微软雅黑" panose="020B0503020204020204" pitchFamily="34" charset="-122"/>
                <a:ea typeface="微软雅黑" panose="020B0503020204020204" pitchFamily="34" charset="-122"/>
                <a:cs typeface="+mn-ea"/>
                <a:sym typeface="+mn-lt"/>
              </a:rPr>
              <a:t>One-hot</a:t>
            </a:r>
          </a:p>
          <a:p>
            <a:pPr fontAlgn="base">
              <a:lnSpc>
                <a:spcPct val="90000"/>
              </a:lnSpc>
              <a:spcBef>
                <a:spcPct val="0"/>
              </a:spcBef>
              <a:spcAft>
                <a:spcPct val="0"/>
              </a:spcAft>
            </a:pPr>
            <a:r>
              <a:rPr lang="en-US" altLang="zh-CN" sz="1200" b="1" spc="98" dirty="0">
                <a:solidFill>
                  <a:schemeClr val="bg1"/>
                </a:solidFill>
                <a:latin typeface="微软雅黑" panose="020B0503020204020204" pitchFamily="34" charset="-122"/>
                <a:ea typeface="微软雅黑" panose="020B0503020204020204" pitchFamily="34" charset="-122"/>
                <a:cs typeface="+mn-ea"/>
                <a:sym typeface="+mn-lt"/>
              </a:rPr>
              <a:t>   </a:t>
            </a:r>
            <a:r>
              <a:rPr lang="zh-CN" altLang="en-US" sz="1200" b="1" spc="98" dirty="0">
                <a:solidFill>
                  <a:schemeClr val="bg1"/>
                </a:solidFill>
                <a:latin typeface="微软雅黑" panose="020B0503020204020204" pitchFamily="34" charset="-122"/>
                <a:ea typeface="微软雅黑" panose="020B0503020204020204" pitchFamily="34" charset="-122"/>
                <a:cs typeface="+mn-ea"/>
                <a:sym typeface="+mn-lt"/>
              </a:rPr>
              <a:t>编码</a:t>
            </a:r>
            <a:endParaRPr lang="zh-CN" altLang="en-US" sz="1200" spc="98"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54" name="Freeform 5"/>
          <p:cNvSpPr>
            <a:spLocks noChangeAspect="1"/>
          </p:cNvSpPr>
          <p:nvPr/>
        </p:nvSpPr>
        <p:spPr bwMode="auto">
          <a:xfrm>
            <a:off x="4730757" y="2030673"/>
            <a:ext cx="1134126" cy="518894"/>
          </a:xfrm>
          <a:custGeom>
            <a:avLst/>
            <a:gdLst>
              <a:gd name="T0" fmla="*/ 368 w 7852"/>
              <a:gd name="T1" fmla="*/ 0 h 5322"/>
              <a:gd name="T2" fmla="*/ 7496 w 7852"/>
              <a:gd name="T3" fmla="*/ 0 h 5322"/>
              <a:gd name="T4" fmla="*/ 7497 w 7852"/>
              <a:gd name="T5" fmla="*/ 0 h 5322"/>
              <a:gd name="T6" fmla="*/ 7497 w 7852"/>
              <a:gd name="T7" fmla="*/ 0 h 5322"/>
              <a:gd name="T8" fmla="*/ 7852 w 7852"/>
              <a:gd name="T9" fmla="*/ 357 h 5322"/>
              <a:gd name="T10" fmla="*/ 7852 w 7852"/>
              <a:gd name="T11" fmla="*/ 363 h 5322"/>
              <a:gd name="T12" fmla="*/ 7852 w 7852"/>
              <a:gd name="T13" fmla="*/ 363 h 5322"/>
              <a:gd name="T14" fmla="*/ 7852 w 7852"/>
              <a:gd name="T15" fmla="*/ 3116 h 5322"/>
              <a:gd name="T16" fmla="*/ 7852 w 7852"/>
              <a:gd name="T17" fmla="*/ 3120 h 5322"/>
              <a:gd name="T18" fmla="*/ 7852 w 7852"/>
              <a:gd name="T19" fmla="*/ 3120 h 5322"/>
              <a:gd name="T20" fmla="*/ 7482 w 7852"/>
              <a:gd name="T21" fmla="*/ 3676 h 5322"/>
              <a:gd name="T22" fmla="*/ 4025 w 7852"/>
              <a:gd name="T23" fmla="*/ 5297 h 5322"/>
              <a:gd name="T24" fmla="*/ 4024 w 7852"/>
              <a:gd name="T25" fmla="*/ 5298 h 5322"/>
              <a:gd name="T26" fmla="*/ 3926 w 7852"/>
              <a:gd name="T27" fmla="*/ 5322 h 5322"/>
              <a:gd name="T28" fmla="*/ 3833 w 7852"/>
              <a:gd name="T29" fmla="*/ 5300 h 5322"/>
              <a:gd name="T30" fmla="*/ 378 w 7852"/>
              <a:gd name="T31" fmla="*/ 3680 h 5322"/>
              <a:gd name="T32" fmla="*/ 0 w 7852"/>
              <a:gd name="T33" fmla="*/ 3116 h 5322"/>
              <a:gd name="T34" fmla="*/ 0 w 7852"/>
              <a:gd name="T35" fmla="*/ 3099 h 5322"/>
              <a:gd name="T36" fmla="*/ 0 w 7852"/>
              <a:gd name="T37" fmla="*/ 3099 h 5322"/>
              <a:gd name="T38" fmla="*/ 0 w 7852"/>
              <a:gd name="T39" fmla="*/ 362 h 5322"/>
              <a:gd name="T40" fmla="*/ 0 w 7852"/>
              <a:gd name="T41" fmla="*/ 362 h 5322"/>
              <a:gd name="T42" fmla="*/ 0 w 7852"/>
              <a:gd name="T43" fmla="*/ 357 h 5322"/>
              <a:gd name="T44" fmla="*/ 357 w 7852"/>
              <a:gd name="T45" fmla="*/ 0 h 5322"/>
              <a:gd name="T46" fmla="*/ 368 w 7852"/>
              <a:gd name="T47" fmla="*/ 0 h 5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52" h="5322">
                <a:moveTo>
                  <a:pt x="368" y="0"/>
                </a:moveTo>
                <a:lnTo>
                  <a:pt x="7496" y="0"/>
                </a:lnTo>
                <a:lnTo>
                  <a:pt x="7497" y="0"/>
                </a:lnTo>
                <a:lnTo>
                  <a:pt x="7497" y="0"/>
                </a:lnTo>
                <a:cubicBezTo>
                  <a:pt x="7693" y="1"/>
                  <a:pt x="7852" y="160"/>
                  <a:pt x="7852" y="357"/>
                </a:cubicBezTo>
                <a:lnTo>
                  <a:pt x="7852" y="363"/>
                </a:lnTo>
                <a:lnTo>
                  <a:pt x="7852" y="363"/>
                </a:lnTo>
                <a:lnTo>
                  <a:pt x="7852" y="3116"/>
                </a:lnTo>
                <a:lnTo>
                  <a:pt x="7852" y="3120"/>
                </a:lnTo>
                <a:lnTo>
                  <a:pt x="7852" y="3120"/>
                </a:lnTo>
                <a:cubicBezTo>
                  <a:pt x="7851" y="3370"/>
                  <a:pt x="7699" y="3584"/>
                  <a:pt x="7482" y="3676"/>
                </a:cubicBezTo>
                <a:lnTo>
                  <a:pt x="4025" y="5297"/>
                </a:lnTo>
                <a:lnTo>
                  <a:pt x="4024" y="5298"/>
                </a:lnTo>
                <a:cubicBezTo>
                  <a:pt x="3995" y="5313"/>
                  <a:pt x="3962" y="5322"/>
                  <a:pt x="3926" y="5322"/>
                </a:cubicBezTo>
                <a:cubicBezTo>
                  <a:pt x="3893" y="5322"/>
                  <a:pt x="3861" y="5314"/>
                  <a:pt x="3833" y="5300"/>
                </a:cubicBezTo>
                <a:lnTo>
                  <a:pt x="378" y="3680"/>
                </a:lnTo>
                <a:cubicBezTo>
                  <a:pt x="156" y="3588"/>
                  <a:pt x="0" y="3370"/>
                  <a:pt x="0" y="3116"/>
                </a:cubicBezTo>
                <a:cubicBezTo>
                  <a:pt x="0" y="3110"/>
                  <a:pt x="0" y="3105"/>
                  <a:pt x="0" y="3099"/>
                </a:cubicBezTo>
                <a:lnTo>
                  <a:pt x="0" y="3099"/>
                </a:lnTo>
                <a:lnTo>
                  <a:pt x="0" y="362"/>
                </a:lnTo>
                <a:lnTo>
                  <a:pt x="0" y="362"/>
                </a:lnTo>
                <a:lnTo>
                  <a:pt x="0" y="357"/>
                </a:lnTo>
                <a:cubicBezTo>
                  <a:pt x="0" y="160"/>
                  <a:pt x="160" y="0"/>
                  <a:pt x="357" y="0"/>
                </a:cubicBezTo>
                <a:cubicBezTo>
                  <a:pt x="360" y="0"/>
                  <a:pt x="364" y="0"/>
                  <a:pt x="368" y="0"/>
                </a:cubicBezTo>
                <a:close/>
              </a:path>
            </a:pathLst>
          </a:custGeom>
          <a:solidFill>
            <a:schemeClr val="bg1">
              <a:lumMod val="50000"/>
            </a:schemeClr>
          </a:solidFill>
          <a:ln>
            <a:noFill/>
          </a:ln>
        </p:spPr>
        <p:txBody>
          <a:bodyPr vert="horz" wrap="square" lIns="68597" tIns="34298" rIns="68597" bIns="34298" numCol="1" anchor="t" anchorCtr="0" compatLnSpc="1"/>
          <a:lstStyle/>
          <a:p>
            <a:endParaRPr lang="zh-CN" altLang="en-US" sz="1800">
              <a:cs typeface="+mn-ea"/>
              <a:sym typeface="+mn-lt"/>
            </a:endParaRPr>
          </a:p>
        </p:txBody>
      </p:sp>
      <p:sp>
        <p:nvSpPr>
          <p:cNvPr id="55" name="Rectangle 1"/>
          <p:cNvSpPr/>
          <p:nvPr/>
        </p:nvSpPr>
        <p:spPr bwMode="auto">
          <a:xfrm>
            <a:off x="4892396" y="2145994"/>
            <a:ext cx="1328408" cy="28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90000"/>
              </a:lnSpc>
              <a:spcBef>
                <a:spcPct val="0"/>
              </a:spcBef>
              <a:spcAft>
                <a:spcPct val="0"/>
              </a:spcAft>
            </a:pPr>
            <a:r>
              <a:rPr lang="zh-CN" altLang="en-US" sz="1200" b="1" spc="98" dirty="0">
                <a:solidFill>
                  <a:schemeClr val="bg1"/>
                </a:solidFill>
                <a:latin typeface="微软雅黑" panose="020B0503020204020204" pitchFamily="34" charset="-122"/>
                <a:ea typeface="微软雅黑" panose="020B0503020204020204" pitchFamily="34" charset="-122"/>
                <a:cs typeface="+mn-ea"/>
                <a:sym typeface="+mn-lt"/>
              </a:rPr>
              <a:t>哑变量处理</a:t>
            </a:r>
            <a:endParaRPr lang="zh-CN" altLang="en-US" sz="1200" spc="98"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56" name="矩形 55"/>
          <p:cNvSpPr/>
          <p:nvPr/>
        </p:nvSpPr>
        <p:spPr bwMode="auto">
          <a:xfrm>
            <a:off x="272578" y="2595990"/>
            <a:ext cx="1923098" cy="963454"/>
          </a:xfrm>
          <a:prstGeom prst="rect">
            <a:avLst/>
          </a:prstGeom>
          <a:solidFill>
            <a:schemeClr val="bg1"/>
          </a:solidFill>
          <a:ln w="12700" cap="flat" cmpd="sng" algn="ctr">
            <a:solidFill>
              <a:schemeClr val="bg1">
                <a:lumMod val="50000"/>
              </a:schemeClr>
            </a:solidFill>
            <a:prstDash val="sysDot"/>
            <a:miter lim="800000"/>
            <a:headEnd type="none" w="sm" len="sm"/>
            <a:tailEnd type="none" w="sm" len="sm"/>
          </a:ln>
        </p:spPr>
        <p:txBody>
          <a:bodyPr vert="horz" wrap="none" lIns="68580" tIns="34290" rIns="68580" bIns="34290" numCol="1" rtlCol="0" anchor="t" anchorCtr="0" compatLnSpc="1"/>
          <a:lstStyle/>
          <a:p>
            <a:pPr algn="ctr" defTabSz="685800" eaLnBrk="0" hangingPunct="0"/>
            <a:endParaRPr lang="zh-CN" altLang="en-US" sz="1800" dirty="0">
              <a:latin typeface="FuturaA Md BT" charset="0"/>
            </a:endParaRPr>
          </a:p>
        </p:txBody>
      </p:sp>
      <p:sp>
        <p:nvSpPr>
          <p:cNvPr id="57" name="Rectangle 1"/>
          <p:cNvSpPr/>
          <p:nvPr/>
        </p:nvSpPr>
        <p:spPr bwMode="auto">
          <a:xfrm>
            <a:off x="307345" y="2653616"/>
            <a:ext cx="1847374" cy="96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90000"/>
              </a:lnSpc>
              <a:spcBef>
                <a:spcPct val="0"/>
              </a:spcBef>
              <a:spcAft>
                <a:spcPct val="0"/>
              </a:spcAft>
            </a:pPr>
            <a:r>
              <a:rPr lang="zh-CN" altLang="en-US" sz="1050" spc="98" dirty="0">
                <a:solidFill>
                  <a:schemeClr val="tx2"/>
                </a:solidFill>
                <a:latin typeface="微软雅黑" panose="020B0503020204020204" pitchFamily="34" charset="-122"/>
                <a:ea typeface="微软雅黑" panose="020B0503020204020204" pitchFamily="34" charset="-122"/>
                <a:cs typeface="+mn-ea"/>
                <a:sym typeface="+mn-lt"/>
              </a:rPr>
              <a:t>因子分析是指研究从变量群中提取共性因子的统计技术，因子分析的过程是寻找共性因子和个性因子并得到最优解释的过程。</a:t>
            </a:r>
          </a:p>
        </p:txBody>
      </p:sp>
      <p:sp>
        <p:nvSpPr>
          <p:cNvPr id="58" name="矩形 57"/>
          <p:cNvSpPr/>
          <p:nvPr/>
        </p:nvSpPr>
        <p:spPr bwMode="auto">
          <a:xfrm>
            <a:off x="2286639" y="2595990"/>
            <a:ext cx="2067878" cy="962978"/>
          </a:xfrm>
          <a:prstGeom prst="rect">
            <a:avLst/>
          </a:prstGeom>
          <a:solidFill>
            <a:schemeClr val="bg1"/>
          </a:solidFill>
          <a:ln w="12700" cap="flat" cmpd="sng" algn="ctr">
            <a:solidFill>
              <a:schemeClr val="bg1">
                <a:lumMod val="50000"/>
              </a:schemeClr>
            </a:solidFill>
            <a:prstDash val="sysDot"/>
            <a:miter lim="800000"/>
            <a:headEnd type="none" w="sm" len="sm"/>
            <a:tailEnd type="none" w="sm" len="sm"/>
          </a:ln>
        </p:spPr>
        <p:txBody>
          <a:bodyPr vert="horz" wrap="none" lIns="68580" tIns="34290" rIns="68580" bIns="34290" numCol="1" rtlCol="0" anchor="t" anchorCtr="0" compatLnSpc="1"/>
          <a:lstStyle/>
          <a:p>
            <a:pPr algn="ctr" defTabSz="685800" eaLnBrk="0" hangingPunct="0"/>
            <a:endParaRPr lang="zh-CN" altLang="en-US" sz="1800" dirty="0">
              <a:latin typeface="FuturaA Md BT" charset="0"/>
            </a:endParaRPr>
          </a:p>
        </p:txBody>
      </p:sp>
      <p:sp>
        <p:nvSpPr>
          <p:cNvPr id="59" name="Rectangle 1"/>
          <p:cNvSpPr/>
          <p:nvPr/>
        </p:nvSpPr>
        <p:spPr bwMode="auto">
          <a:xfrm>
            <a:off x="2374746" y="2653617"/>
            <a:ext cx="1979295" cy="954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90000"/>
              </a:lnSpc>
              <a:spcBef>
                <a:spcPct val="0"/>
              </a:spcBef>
              <a:spcAft>
                <a:spcPct val="0"/>
              </a:spcAft>
            </a:pPr>
            <a:r>
              <a:rPr lang="en-US" altLang="zh-CN" sz="1050" spc="98" dirty="0">
                <a:solidFill>
                  <a:schemeClr val="tx2"/>
                </a:solidFill>
                <a:latin typeface="微软雅黑" panose="020B0503020204020204" pitchFamily="34" charset="-122"/>
                <a:ea typeface="微软雅黑" panose="020B0503020204020204" pitchFamily="34" charset="-122"/>
                <a:cs typeface="+mn-ea"/>
                <a:sym typeface="+mn-lt"/>
              </a:rPr>
              <a:t>One-hot</a:t>
            </a:r>
            <a:r>
              <a:rPr lang="zh-CN" altLang="en-US" sz="1050" spc="98" dirty="0">
                <a:solidFill>
                  <a:schemeClr val="tx2"/>
                </a:solidFill>
                <a:latin typeface="微软雅黑" panose="020B0503020204020204" pitchFamily="34" charset="-122"/>
                <a:ea typeface="微软雅黑" panose="020B0503020204020204" pitchFamily="34" charset="-122"/>
                <a:cs typeface="+mn-ea"/>
                <a:sym typeface="+mn-lt"/>
              </a:rPr>
              <a:t>编码是用</a:t>
            </a:r>
            <a:r>
              <a:rPr lang="en-US" altLang="zh-CN" sz="1050" spc="98" dirty="0">
                <a:solidFill>
                  <a:schemeClr val="tx2"/>
                </a:solidFill>
                <a:latin typeface="微软雅黑" panose="020B0503020204020204" pitchFamily="34" charset="-122"/>
                <a:ea typeface="微软雅黑" panose="020B0503020204020204" pitchFamily="34" charset="-122"/>
                <a:cs typeface="+mn-ea"/>
                <a:sym typeface="+mn-lt"/>
              </a:rPr>
              <a:t>N</a:t>
            </a:r>
            <a:r>
              <a:rPr lang="zh-CN" altLang="en-US" sz="1050" spc="98" dirty="0">
                <a:solidFill>
                  <a:schemeClr val="tx2"/>
                </a:solidFill>
                <a:latin typeface="微软雅黑" panose="020B0503020204020204" pitchFamily="34" charset="-122"/>
                <a:ea typeface="微软雅黑" panose="020B0503020204020204" pitchFamily="34" charset="-122"/>
                <a:cs typeface="+mn-ea"/>
                <a:sym typeface="+mn-lt"/>
              </a:rPr>
              <a:t>位状态寄存器来对</a:t>
            </a:r>
            <a:r>
              <a:rPr lang="en-US" altLang="zh-CN" sz="1050" spc="98" dirty="0">
                <a:solidFill>
                  <a:schemeClr val="tx2"/>
                </a:solidFill>
                <a:latin typeface="微软雅黑" panose="020B0503020204020204" pitchFamily="34" charset="-122"/>
                <a:ea typeface="微软雅黑" panose="020B0503020204020204" pitchFamily="34" charset="-122"/>
                <a:cs typeface="+mn-ea"/>
                <a:sym typeface="+mn-lt"/>
              </a:rPr>
              <a:t>N</a:t>
            </a:r>
            <a:r>
              <a:rPr lang="zh-CN" altLang="en-US" sz="1050" spc="98" dirty="0">
                <a:solidFill>
                  <a:schemeClr val="tx2"/>
                </a:solidFill>
                <a:latin typeface="微软雅黑" panose="020B0503020204020204" pitchFamily="34" charset="-122"/>
                <a:ea typeface="微软雅黑" panose="020B0503020204020204" pitchFamily="34" charset="-122"/>
                <a:cs typeface="+mn-ea"/>
                <a:sym typeface="+mn-lt"/>
              </a:rPr>
              <a:t>个状态进行编码。将离散型特征的每一种取值都看成一种状态，保证每一个取值只会使得一种状态处于</a:t>
            </a:r>
            <a:r>
              <a:rPr lang="en-US" altLang="zh-CN" sz="1050" spc="98" dirty="0">
                <a:solidFill>
                  <a:schemeClr val="tx2"/>
                </a:solidFill>
                <a:latin typeface="微软雅黑" panose="020B0503020204020204" pitchFamily="34" charset="-122"/>
                <a:ea typeface="微软雅黑" panose="020B0503020204020204" pitchFamily="34" charset="-122"/>
                <a:cs typeface="+mn-ea"/>
                <a:sym typeface="+mn-lt"/>
              </a:rPr>
              <a:t>”</a:t>
            </a:r>
            <a:r>
              <a:rPr lang="zh-CN" altLang="en-US" sz="1050" spc="98" dirty="0">
                <a:solidFill>
                  <a:schemeClr val="tx2"/>
                </a:solidFill>
                <a:latin typeface="微软雅黑" panose="020B0503020204020204" pitchFamily="34" charset="-122"/>
                <a:ea typeface="微软雅黑" panose="020B0503020204020204" pitchFamily="34" charset="-122"/>
                <a:cs typeface="+mn-ea"/>
                <a:sym typeface="+mn-lt"/>
              </a:rPr>
              <a:t>激活态”。</a:t>
            </a:r>
          </a:p>
        </p:txBody>
      </p:sp>
      <p:sp>
        <p:nvSpPr>
          <p:cNvPr id="60" name="矩形 59"/>
          <p:cNvSpPr/>
          <p:nvPr/>
        </p:nvSpPr>
        <p:spPr bwMode="auto">
          <a:xfrm>
            <a:off x="4453100" y="2595990"/>
            <a:ext cx="1945958" cy="989648"/>
          </a:xfrm>
          <a:prstGeom prst="rect">
            <a:avLst/>
          </a:prstGeom>
          <a:solidFill>
            <a:schemeClr val="bg1"/>
          </a:solidFill>
          <a:ln w="12700" cap="flat" cmpd="sng" algn="ctr">
            <a:solidFill>
              <a:schemeClr val="bg1">
                <a:lumMod val="50000"/>
              </a:schemeClr>
            </a:solidFill>
            <a:prstDash val="sysDot"/>
            <a:miter lim="800000"/>
            <a:headEnd type="none" w="sm" len="sm"/>
            <a:tailEnd type="none" w="sm" len="sm"/>
          </a:ln>
        </p:spPr>
        <p:txBody>
          <a:bodyPr vert="horz" wrap="none" lIns="68580" tIns="34290" rIns="68580" bIns="34290" numCol="1" rtlCol="0" anchor="t" anchorCtr="0" compatLnSpc="1"/>
          <a:lstStyle/>
          <a:p>
            <a:pPr algn="ctr" defTabSz="685800" eaLnBrk="0" hangingPunct="0"/>
            <a:endParaRPr lang="zh-CN" altLang="en-US" sz="1800" dirty="0">
              <a:latin typeface="FuturaA Md BT" charset="0"/>
            </a:endParaRPr>
          </a:p>
        </p:txBody>
      </p:sp>
      <p:sp>
        <p:nvSpPr>
          <p:cNvPr id="61" name="Rectangle 1"/>
          <p:cNvSpPr/>
          <p:nvPr/>
        </p:nvSpPr>
        <p:spPr bwMode="auto">
          <a:xfrm>
            <a:off x="4513108" y="2653616"/>
            <a:ext cx="1889760" cy="900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90000"/>
              </a:lnSpc>
              <a:spcBef>
                <a:spcPct val="0"/>
              </a:spcBef>
              <a:spcAft>
                <a:spcPct val="0"/>
              </a:spcAft>
            </a:pPr>
            <a:r>
              <a:rPr lang="zh-CN" altLang="en-US" sz="1050" spc="98" dirty="0">
                <a:solidFill>
                  <a:schemeClr val="tx2"/>
                </a:solidFill>
                <a:latin typeface="微软雅黑" panose="020B0503020204020204" pitchFamily="34" charset="-122"/>
                <a:ea typeface="微软雅黑" panose="020B0503020204020204" pitchFamily="34" charset="-122"/>
                <a:cs typeface="+mn-ea"/>
                <a:sym typeface="+mn-lt"/>
              </a:rPr>
              <a:t>哑变量也称虚拟变量，将不能够定量处理的变量量化，如职业、性别对收入的影响，战争、自然灾害对</a:t>
            </a:r>
            <a:r>
              <a:rPr lang="en-US" altLang="zh-CN" sz="1050" spc="98" dirty="0">
                <a:solidFill>
                  <a:schemeClr val="tx2"/>
                </a:solidFill>
                <a:latin typeface="微软雅黑" panose="020B0503020204020204" pitchFamily="34" charset="-122"/>
                <a:ea typeface="微软雅黑" panose="020B0503020204020204" pitchFamily="34" charset="-122"/>
                <a:cs typeface="+mn-ea"/>
                <a:sym typeface="+mn-lt"/>
              </a:rPr>
              <a:t>GDP</a:t>
            </a:r>
            <a:r>
              <a:rPr lang="zh-CN" altLang="en-US" sz="1050" spc="98" dirty="0">
                <a:solidFill>
                  <a:schemeClr val="tx2"/>
                </a:solidFill>
                <a:latin typeface="微软雅黑" panose="020B0503020204020204" pitchFamily="34" charset="-122"/>
                <a:ea typeface="微软雅黑" panose="020B0503020204020204" pitchFamily="34" charset="-122"/>
                <a:cs typeface="+mn-ea"/>
                <a:sym typeface="+mn-lt"/>
              </a:rPr>
              <a:t>的影响，季节对某些产品（如冷饮）销售的影响等等。</a:t>
            </a:r>
          </a:p>
        </p:txBody>
      </p:sp>
      <p:grpSp>
        <p:nvGrpSpPr>
          <p:cNvPr id="2" name="组合 1">
            <a:extLst>
              <a:ext uri="{FF2B5EF4-FFF2-40B4-BE49-F238E27FC236}">
                <a16:creationId xmlns:a16="http://schemas.microsoft.com/office/drawing/2014/main" id="{71FF3B81-F85F-C747-AB7C-A26CD27E047C}"/>
              </a:ext>
            </a:extLst>
          </p:cNvPr>
          <p:cNvGrpSpPr/>
          <p:nvPr/>
        </p:nvGrpSpPr>
        <p:grpSpPr>
          <a:xfrm>
            <a:off x="244562" y="726593"/>
            <a:ext cx="3770276" cy="341642"/>
            <a:chOff x="2124714" y="650556"/>
            <a:chExt cx="3770276" cy="341642"/>
          </a:xfrm>
        </p:grpSpPr>
        <p:sp>
          <p:nvSpPr>
            <p:cNvPr id="17" name="文本框 16">
              <a:extLst>
                <a:ext uri="{FF2B5EF4-FFF2-40B4-BE49-F238E27FC236}">
                  <a16:creationId xmlns:a16="http://schemas.microsoft.com/office/drawing/2014/main" id="{E8D4EE53-3FDE-B74C-8FC4-FF6CF7FC94DB}"/>
                </a:ext>
              </a:extLst>
            </p:cNvPr>
            <p:cNvSpPr txBox="1"/>
            <p:nvPr/>
          </p:nvSpPr>
          <p:spPr>
            <a:xfrm>
              <a:off x="2124714" y="650556"/>
              <a:ext cx="3770276" cy="338554"/>
            </a:xfrm>
            <a:prstGeom prst="rect">
              <a:avLst/>
            </a:prstGeom>
            <a:noFill/>
          </p:spPr>
          <p:txBody>
            <a:bodyPr wrap="square" rtlCol="0">
              <a:spAutoFit/>
            </a:bodyPr>
            <a:lstStyle/>
            <a:p>
              <a:r>
                <a:rPr lang="zh-CN" altLang="en-US" sz="1600" dirty="0">
                  <a:solidFill>
                    <a:srgbClr val="0060FF"/>
                  </a:solidFill>
                  <a:latin typeface="微软雅黑" panose="020B0503020204020204" pitchFamily="34" charset="-122"/>
                  <a:ea typeface="微软雅黑" panose="020B0503020204020204" pitchFamily="34" charset="-122"/>
                </a:rPr>
                <a:t>离散数据处理</a:t>
              </a:r>
            </a:p>
          </p:txBody>
        </p:sp>
        <p:cxnSp>
          <p:nvCxnSpPr>
            <p:cNvPr id="18" name="直接连接符 24">
              <a:extLst>
                <a:ext uri="{FF2B5EF4-FFF2-40B4-BE49-F238E27FC236}">
                  <a16:creationId xmlns:a16="http://schemas.microsoft.com/office/drawing/2014/main" id="{40265565-A60E-F940-9E99-9358EE9539F8}"/>
                </a:ext>
              </a:extLst>
            </p:cNvPr>
            <p:cNvCxnSpPr/>
            <p:nvPr/>
          </p:nvCxnSpPr>
          <p:spPr>
            <a:xfrm>
              <a:off x="2194811" y="992198"/>
              <a:ext cx="349756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trips dir="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520993E-40B2-FF4E-A297-11418DDE5F0E}"/>
              </a:ext>
            </a:extLst>
          </p:cNvPr>
          <p:cNvSpPr>
            <a:spLocks noGrp="1"/>
          </p:cNvSpPr>
          <p:nvPr>
            <p:ph type="title"/>
          </p:nvPr>
        </p:nvSpPr>
        <p:spPr>
          <a:xfrm>
            <a:off x="548680" y="199160"/>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离散数据处理</a:t>
            </a:r>
            <a:r>
              <a:rPr kumimoji="1" lang="en-US" altLang="zh-CN" sz="2100" dirty="0">
                <a:latin typeface="微软雅黑" panose="020B0503020204020204" pitchFamily="34" charset="-122"/>
                <a:ea typeface="微软雅黑" panose="020B0503020204020204" pitchFamily="34" charset="-122"/>
              </a:rPr>
              <a:t>-</a:t>
            </a:r>
            <a:r>
              <a:rPr kumimoji="1" lang="zh-CN" altLang="en-US" sz="2100" dirty="0">
                <a:latin typeface="微软雅黑" panose="020B0503020204020204" pitchFamily="34" charset="-122"/>
                <a:ea typeface="微软雅黑" panose="020B0503020204020204" pitchFamily="34" charset="-122"/>
              </a:rPr>
              <a:t>哑变量</a:t>
            </a:r>
          </a:p>
        </p:txBody>
      </p:sp>
      <p:sp>
        <p:nvSpPr>
          <p:cNvPr id="5" name="矩形 4">
            <a:extLst>
              <a:ext uri="{FF2B5EF4-FFF2-40B4-BE49-F238E27FC236}">
                <a16:creationId xmlns:a16="http://schemas.microsoft.com/office/drawing/2014/main" id="{E1049538-120F-694E-9143-9EB0D6230E0D}"/>
              </a:ext>
            </a:extLst>
          </p:cNvPr>
          <p:cNvSpPr/>
          <p:nvPr/>
        </p:nvSpPr>
        <p:spPr>
          <a:xfrm>
            <a:off x="404664" y="2067694"/>
            <a:ext cx="6172199" cy="461665"/>
          </a:xfrm>
          <a:prstGeom prst="rect">
            <a:avLst/>
          </a:prstGeom>
        </p:spPr>
        <p:txBody>
          <a:bodyPr wrap="square">
            <a:spAutoFit/>
          </a:bodyPr>
          <a:lstStyle/>
          <a:p>
            <a:pPr marL="214313" indent="-214313">
              <a:buFont typeface="Wingdings" pitchFamily="2" charset="2"/>
              <a:buChar char="Ø"/>
            </a:pPr>
            <a:r>
              <a:rPr lang="zh-CN" altLang="en-US" sz="1200" dirty="0">
                <a:solidFill>
                  <a:srgbClr val="121212"/>
                </a:solidFill>
                <a:latin typeface="-apple-system"/>
              </a:rPr>
              <a:t>一般一个类别为</a:t>
            </a:r>
            <a:r>
              <a:rPr lang="en-US" altLang="zh-CN" sz="1200" dirty="0">
                <a:solidFill>
                  <a:srgbClr val="121212"/>
                </a:solidFill>
                <a:latin typeface="-apple-system"/>
              </a:rPr>
              <a:t>k</a:t>
            </a:r>
            <a:r>
              <a:rPr lang="zh-CN" altLang="en-US" sz="1200" dirty="0">
                <a:solidFill>
                  <a:srgbClr val="121212"/>
                </a:solidFill>
                <a:latin typeface="-apple-system"/>
              </a:rPr>
              <a:t>的特征需要编码为一组</a:t>
            </a:r>
            <a:r>
              <a:rPr lang="en-US" altLang="zh-CN" sz="1200" dirty="0">
                <a:solidFill>
                  <a:srgbClr val="121212"/>
                </a:solidFill>
                <a:latin typeface="-apple-system"/>
              </a:rPr>
              <a:t>k-1【</a:t>
            </a:r>
            <a:r>
              <a:rPr lang="zh-CN" altLang="en-US" sz="1200" dirty="0">
                <a:solidFill>
                  <a:srgbClr val="121212"/>
                </a:solidFill>
                <a:latin typeface="-apple-system"/>
              </a:rPr>
              <a:t>避免引起多重共线性</a:t>
            </a:r>
            <a:r>
              <a:rPr lang="en-US" altLang="zh-CN" sz="1200" dirty="0">
                <a:solidFill>
                  <a:srgbClr val="121212"/>
                </a:solidFill>
                <a:latin typeface="-apple-system"/>
              </a:rPr>
              <a:t>】</a:t>
            </a:r>
            <a:r>
              <a:rPr lang="zh-CN" altLang="en-US" sz="1200" dirty="0">
                <a:solidFill>
                  <a:srgbClr val="121212"/>
                </a:solidFill>
                <a:latin typeface="-apple-system"/>
              </a:rPr>
              <a:t>个衍生哑变量，这样就可以表示特征内部所有的类别</a:t>
            </a:r>
            <a:endParaRPr lang="zh-CN" altLang="en-US" sz="1200" dirty="0"/>
          </a:p>
        </p:txBody>
      </p:sp>
      <p:sp>
        <p:nvSpPr>
          <p:cNvPr id="6" name="矩形 5">
            <a:extLst>
              <a:ext uri="{FF2B5EF4-FFF2-40B4-BE49-F238E27FC236}">
                <a16:creationId xmlns:a16="http://schemas.microsoft.com/office/drawing/2014/main" id="{E88258A9-C567-5A43-8C18-6367C44FC20F}"/>
              </a:ext>
            </a:extLst>
          </p:cNvPr>
          <p:cNvSpPr/>
          <p:nvPr/>
        </p:nvSpPr>
        <p:spPr>
          <a:xfrm>
            <a:off x="385592" y="1210444"/>
            <a:ext cx="5959543" cy="646331"/>
          </a:xfrm>
          <a:prstGeom prst="rect">
            <a:avLst/>
          </a:prstGeom>
        </p:spPr>
        <p:txBody>
          <a:bodyPr wrap="square">
            <a:spAutoFit/>
          </a:bodyPr>
          <a:lstStyle/>
          <a:p>
            <a:pPr marL="214313" indent="-214313">
              <a:buFont typeface="Wingdings" pitchFamily="2" charset="2"/>
              <a:buChar char="Ø"/>
            </a:pPr>
            <a:r>
              <a:rPr lang="zh-CN" altLang="en-US" sz="1200" spc="98" dirty="0">
                <a:latin typeface="+mn-ea"/>
                <a:ea typeface="+mn-ea"/>
                <a:cs typeface="+mn-ea"/>
                <a:sym typeface="+mn-lt"/>
              </a:rPr>
              <a:t>哑变量也称虚拟变量，将不能够定量处理的变量量化，比如职业、性别对收入的影响，战争、自然灾害对</a:t>
            </a:r>
            <a:r>
              <a:rPr lang="en-US" altLang="zh-CN" sz="1200" spc="98" dirty="0">
                <a:latin typeface="+mn-ea"/>
                <a:ea typeface="+mn-ea"/>
                <a:cs typeface="+mn-ea"/>
                <a:sym typeface="+mn-lt"/>
              </a:rPr>
              <a:t>GDP</a:t>
            </a:r>
            <a:r>
              <a:rPr lang="zh-CN" altLang="en-US" sz="1200" spc="98" dirty="0">
                <a:latin typeface="+mn-ea"/>
                <a:ea typeface="+mn-ea"/>
                <a:cs typeface="+mn-ea"/>
                <a:sym typeface="+mn-lt"/>
              </a:rPr>
              <a:t>的影响，季节对某些产品（如冷饮）销售的影响等等。</a:t>
            </a:r>
            <a:endParaRPr lang="zh-CN" altLang="en-US" sz="1200" dirty="0">
              <a:latin typeface="+mn-ea"/>
              <a:ea typeface="+mn-ea"/>
            </a:endParaRPr>
          </a:p>
        </p:txBody>
      </p:sp>
      <p:graphicFrame>
        <p:nvGraphicFramePr>
          <p:cNvPr id="12" name="表格 12">
            <a:extLst>
              <a:ext uri="{FF2B5EF4-FFF2-40B4-BE49-F238E27FC236}">
                <a16:creationId xmlns:a16="http://schemas.microsoft.com/office/drawing/2014/main" id="{652F2226-1E36-B244-A730-EDB3DB4138E1}"/>
              </a:ext>
            </a:extLst>
          </p:cNvPr>
          <p:cNvGraphicFramePr>
            <a:graphicFrameLocks noGrp="1"/>
          </p:cNvGraphicFramePr>
          <p:nvPr>
            <p:extLst>
              <p:ext uri="{D42A27DB-BD31-4B8C-83A1-F6EECF244321}">
                <p14:modId xmlns:p14="http://schemas.microsoft.com/office/powerpoint/2010/main" val="407238629"/>
              </p:ext>
            </p:extLst>
          </p:nvPr>
        </p:nvGraphicFramePr>
        <p:xfrm>
          <a:off x="998540" y="2514774"/>
          <a:ext cx="4572000" cy="166878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3522896205"/>
                    </a:ext>
                  </a:extLst>
                </a:gridCol>
                <a:gridCol w="762000">
                  <a:extLst>
                    <a:ext uri="{9D8B030D-6E8A-4147-A177-3AD203B41FA5}">
                      <a16:colId xmlns:a16="http://schemas.microsoft.com/office/drawing/2014/main" val="19428433"/>
                    </a:ext>
                  </a:extLst>
                </a:gridCol>
                <a:gridCol w="762000">
                  <a:extLst>
                    <a:ext uri="{9D8B030D-6E8A-4147-A177-3AD203B41FA5}">
                      <a16:colId xmlns:a16="http://schemas.microsoft.com/office/drawing/2014/main" val="1911242301"/>
                    </a:ext>
                  </a:extLst>
                </a:gridCol>
                <a:gridCol w="762000">
                  <a:extLst>
                    <a:ext uri="{9D8B030D-6E8A-4147-A177-3AD203B41FA5}">
                      <a16:colId xmlns:a16="http://schemas.microsoft.com/office/drawing/2014/main" val="2761029219"/>
                    </a:ext>
                  </a:extLst>
                </a:gridCol>
                <a:gridCol w="762000">
                  <a:extLst>
                    <a:ext uri="{9D8B030D-6E8A-4147-A177-3AD203B41FA5}">
                      <a16:colId xmlns:a16="http://schemas.microsoft.com/office/drawing/2014/main" val="3646059815"/>
                    </a:ext>
                  </a:extLst>
                </a:gridCol>
                <a:gridCol w="762000">
                  <a:extLst>
                    <a:ext uri="{9D8B030D-6E8A-4147-A177-3AD203B41FA5}">
                      <a16:colId xmlns:a16="http://schemas.microsoft.com/office/drawing/2014/main" val="2643954817"/>
                    </a:ext>
                  </a:extLst>
                </a:gridCol>
              </a:tblGrid>
              <a:tr h="278130">
                <a:tc>
                  <a:txBody>
                    <a:bodyPr/>
                    <a:lstStyle/>
                    <a:p>
                      <a:pPr algn="ctr"/>
                      <a:r>
                        <a:rPr lang="zh-CN" altLang="en-US" sz="900" dirty="0">
                          <a:latin typeface="+mn-ea"/>
                          <a:ea typeface="+mn-ea"/>
                        </a:rPr>
                        <a:t>姓名</a:t>
                      </a:r>
                    </a:p>
                  </a:txBody>
                  <a:tcPr marL="68580" marR="68580" marT="34290" marB="34290"/>
                </a:tc>
                <a:tc>
                  <a:txBody>
                    <a:bodyPr/>
                    <a:lstStyle/>
                    <a:p>
                      <a:pPr algn="ctr"/>
                      <a:r>
                        <a:rPr lang="zh-CN" altLang="en-US" sz="900" dirty="0">
                          <a:latin typeface="+mn-ea"/>
                          <a:ea typeface="+mn-ea"/>
                        </a:rPr>
                        <a:t>职业</a:t>
                      </a:r>
                    </a:p>
                  </a:txBody>
                  <a:tcPr marL="68580" marR="68580" marT="34290" marB="34290"/>
                </a:tc>
                <a:tc>
                  <a:txBody>
                    <a:bodyPr/>
                    <a:lstStyle/>
                    <a:p>
                      <a:pPr algn="ctr"/>
                      <a:r>
                        <a:rPr lang="en-US" altLang="zh-CN" sz="900" dirty="0">
                          <a:latin typeface="+mn-ea"/>
                          <a:ea typeface="+mn-ea"/>
                        </a:rPr>
                        <a:t>D1</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D2</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D3</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D4</a:t>
                      </a:r>
                      <a:endParaRPr lang="zh-CN" altLang="en-US" sz="900" dirty="0">
                        <a:latin typeface="+mn-ea"/>
                        <a:ea typeface="+mn-ea"/>
                      </a:endParaRPr>
                    </a:p>
                  </a:txBody>
                  <a:tcPr marL="68580" marR="68580" marT="34290" marB="34290"/>
                </a:tc>
                <a:extLst>
                  <a:ext uri="{0D108BD9-81ED-4DB2-BD59-A6C34878D82A}">
                    <a16:rowId xmlns:a16="http://schemas.microsoft.com/office/drawing/2014/main" val="2371245491"/>
                  </a:ext>
                </a:extLst>
              </a:tr>
              <a:tr h="278130">
                <a:tc>
                  <a:txBody>
                    <a:bodyPr/>
                    <a:lstStyle/>
                    <a:p>
                      <a:pPr algn="ctr"/>
                      <a:r>
                        <a:rPr lang="zh-CN" altLang="en-US" sz="900" dirty="0">
                          <a:latin typeface="+mn-ea"/>
                          <a:ea typeface="+mn-ea"/>
                        </a:rPr>
                        <a:t>张三</a:t>
                      </a:r>
                    </a:p>
                  </a:txBody>
                  <a:tcPr marL="68580" marR="68580" marT="34290" marB="34290"/>
                </a:tc>
                <a:tc>
                  <a:txBody>
                    <a:bodyPr/>
                    <a:lstStyle/>
                    <a:p>
                      <a:pPr algn="ctr"/>
                      <a:r>
                        <a:rPr lang="zh-CN" altLang="en-US" sz="900" dirty="0">
                          <a:latin typeface="+mn-ea"/>
                          <a:ea typeface="+mn-ea"/>
                        </a:rPr>
                        <a:t>工人</a:t>
                      </a:r>
                    </a:p>
                  </a:txBody>
                  <a:tcPr marL="68580" marR="68580" marT="34290" marB="34290"/>
                </a:tc>
                <a:tc>
                  <a:txBody>
                    <a:bodyPr/>
                    <a:lstStyle/>
                    <a:p>
                      <a:pPr algn="ctr"/>
                      <a:r>
                        <a:rPr lang="en-US" altLang="zh-CN" sz="900" dirty="0">
                          <a:latin typeface="+mn-ea"/>
                          <a:ea typeface="+mn-ea"/>
                        </a:rPr>
                        <a:t>1</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0</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0</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0</a:t>
                      </a:r>
                      <a:endParaRPr lang="zh-CN" altLang="en-US" sz="900" dirty="0">
                        <a:latin typeface="+mn-ea"/>
                        <a:ea typeface="+mn-ea"/>
                      </a:endParaRPr>
                    </a:p>
                  </a:txBody>
                  <a:tcPr marL="68580" marR="68580" marT="34290" marB="34290"/>
                </a:tc>
                <a:extLst>
                  <a:ext uri="{0D108BD9-81ED-4DB2-BD59-A6C34878D82A}">
                    <a16:rowId xmlns:a16="http://schemas.microsoft.com/office/drawing/2014/main" val="3482989157"/>
                  </a:ext>
                </a:extLst>
              </a:tr>
              <a:tr h="278130">
                <a:tc>
                  <a:txBody>
                    <a:bodyPr/>
                    <a:lstStyle/>
                    <a:p>
                      <a:pPr algn="ctr"/>
                      <a:r>
                        <a:rPr lang="zh-CN" altLang="en-US" sz="900" dirty="0">
                          <a:latin typeface="+mn-ea"/>
                          <a:ea typeface="+mn-ea"/>
                        </a:rPr>
                        <a:t>李四</a:t>
                      </a:r>
                    </a:p>
                  </a:txBody>
                  <a:tcPr marL="68580" marR="68580" marT="34290" marB="34290"/>
                </a:tc>
                <a:tc>
                  <a:txBody>
                    <a:bodyPr/>
                    <a:lstStyle/>
                    <a:p>
                      <a:pPr algn="ctr"/>
                      <a:r>
                        <a:rPr lang="zh-CN" altLang="en-US" sz="900" dirty="0">
                          <a:latin typeface="+mn-ea"/>
                          <a:ea typeface="+mn-ea"/>
                        </a:rPr>
                        <a:t>农民</a:t>
                      </a:r>
                    </a:p>
                  </a:txBody>
                  <a:tcPr marL="68580" marR="68580" marT="34290" marB="34290"/>
                </a:tc>
                <a:tc>
                  <a:txBody>
                    <a:bodyPr/>
                    <a:lstStyle/>
                    <a:p>
                      <a:pPr algn="ctr"/>
                      <a:r>
                        <a:rPr lang="en-US" altLang="zh-CN" sz="900" dirty="0">
                          <a:latin typeface="+mn-ea"/>
                          <a:ea typeface="+mn-ea"/>
                        </a:rPr>
                        <a:t>0</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1</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0</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0</a:t>
                      </a:r>
                      <a:endParaRPr lang="zh-CN" altLang="en-US" sz="900" dirty="0">
                        <a:latin typeface="+mn-ea"/>
                        <a:ea typeface="+mn-ea"/>
                      </a:endParaRPr>
                    </a:p>
                  </a:txBody>
                  <a:tcPr marL="68580" marR="68580" marT="34290" marB="34290"/>
                </a:tc>
                <a:extLst>
                  <a:ext uri="{0D108BD9-81ED-4DB2-BD59-A6C34878D82A}">
                    <a16:rowId xmlns:a16="http://schemas.microsoft.com/office/drawing/2014/main" val="4294822749"/>
                  </a:ext>
                </a:extLst>
              </a:tr>
              <a:tr h="278130">
                <a:tc>
                  <a:txBody>
                    <a:bodyPr/>
                    <a:lstStyle/>
                    <a:p>
                      <a:pPr algn="ctr"/>
                      <a:r>
                        <a:rPr lang="zh-CN" altLang="en-US" sz="900" dirty="0">
                          <a:latin typeface="+mn-ea"/>
                          <a:ea typeface="+mn-ea"/>
                        </a:rPr>
                        <a:t>王五</a:t>
                      </a:r>
                    </a:p>
                  </a:txBody>
                  <a:tcPr marL="68580" marR="68580" marT="34290" marB="34290"/>
                </a:tc>
                <a:tc>
                  <a:txBody>
                    <a:bodyPr/>
                    <a:lstStyle/>
                    <a:p>
                      <a:pPr algn="ctr"/>
                      <a:r>
                        <a:rPr lang="zh-CN" altLang="en-US" sz="900" dirty="0">
                          <a:latin typeface="+mn-ea"/>
                          <a:ea typeface="+mn-ea"/>
                        </a:rPr>
                        <a:t>学生</a:t>
                      </a:r>
                    </a:p>
                  </a:txBody>
                  <a:tcPr marL="68580" marR="68580" marT="34290" marB="34290"/>
                </a:tc>
                <a:tc>
                  <a:txBody>
                    <a:bodyPr/>
                    <a:lstStyle/>
                    <a:p>
                      <a:pPr algn="ctr"/>
                      <a:r>
                        <a:rPr lang="en-US" altLang="zh-CN" sz="900" dirty="0">
                          <a:latin typeface="+mn-ea"/>
                          <a:ea typeface="+mn-ea"/>
                        </a:rPr>
                        <a:t>0</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0</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1</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0</a:t>
                      </a:r>
                      <a:endParaRPr lang="zh-CN" altLang="en-US" sz="900" dirty="0">
                        <a:latin typeface="+mn-ea"/>
                        <a:ea typeface="+mn-ea"/>
                      </a:endParaRPr>
                    </a:p>
                  </a:txBody>
                  <a:tcPr marL="68580" marR="68580" marT="34290" marB="34290"/>
                </a:tc>
                <a:extLst>
                  <a:ext uri="{0D108BD9-81ED-4DB2-BD59-A6C34878D82A}">
                    <a16:rowId xmlns:a16="http://schemas.microsoft.com/office/drawing/2014/main" val="89937464"/>
                  </a:ext>
                </a:extLst>
              </a:tr>
              <a:tr h="278130">
                <a:tc>
                  <a:txBody>
                    <a:bodyPr/>
                    <a:lstStyle/>
                    <a:p>
                      <a:pPr algn="ctr"/>
                      <a:r>
                        <a:rPr lang="zh-CN" altLang="en-US" sz="900" dirty="0">
                          <a:latin typeface="+mn-ea"/>
                          <a:ea typeface="+mn-ea"/>
                        </a:rPr>
                        <a:t>李六</a:t>
                      </a:r>
                    </a:p>
                  </a:txBody>
                  <a:tcPr marL="68580" marR="68580" marT="34290" marB="34290"/>
                </a:tc>
                <a:tc>
                  <a:txBody>
                    <a:bodyPr/>
                    <a:lstStyle/>
                    <a:p>
                      <a:pPr algn="ctr"/>
                      <a:r>
                        <a:rPr lang="zh-CN" altLang="en-US" sz="900" dirty="0">
                          <a:latin typeface="+mn-ea"/>
                          <a:ea typeface="+mn-ea"/>
                        </a:rPr>
                        <a:t>企业职员</a:t>
                      </a:r>
                    </a:p>
                  </a:txBody>
                  <a:tcPr marL="68580" marR="68580" marT="34290" marB="34290"/>
                </a:tc>
                <a:tc>
                  <a:txBody>
                    <a:bodyPr/>
                    <a:lstStyle/>
                    <a:p>
                      <a:pPr algn="ctr"/>
                      <a:r>
                        <a:rPr lang="en-US" altLang="zh-CN" sz="900" dirty="0">
                          <a:latin typeface="+mn-ea"/>
                          <a:ea typeface="+mn-ea"/>
                        </a:rPr>
                        <a:t>0</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0</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0</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1</a:t>
                      </a:r>
                      <a:endParaRPr lang="zh-CN" altLang="en-US" sz="900" dirty="0">
                        <a:latin typeface="+mn-ea"/>
                        <a:ea typeface="+mn-ea"/>
                      </a:endParaRPr>
                    </a:p>
                  </a:txBody>
                  <a:tcPr marL="68580" marR="68580" marT="34290" marB="34290"/>
                </a:tc>
                <a:extLst>
                  <a:ext uri="{0D108BD9-81ED-4DB2-BD59-A6C34878D82A}">
                    <a16:rowId xmlns:a16="http://schemas.microsoft.com/office/drawing/2014/main" val="2327438349"/>
                  </a:ext>
                </a:extLst>
              </a:tr>
              <a:tr h="278130">
                <a:tc>
                  <a:txBody>
                    <a:bodyPr/>
                    <a:lstStyle/>
                    <a:p>
                      <a:pPr algn="ctr"/>
                      <a:r>
                        <a:rPr lang="zh-CN" altLang="en-US" sz="900" dirty="0">
                          <a:latin typeface="+mn-ea"/>
                          <a:ea typeface="+mn-ea"/>
                        </a:rPr>
                        <a:t>王七</a:t>
                      </a:r>
                    </a:p>
                  </a:txBody>
                  <a:tcPr marL="68580" marR="68580" marT="34290" marB="34290"/>
                </a:tc>
                <a:tc>
                  <a:txBody>
                    <a:bodyPr/>
                    <a:lstStyle/>
                    <a:p>
                      <a:pPr algn="ctr"/>
                      <a:r>
                        <a:rPr lang="zh-CN" altLang="en-US" sz="900" dirty="0">
                          <a:latin typeface="+mn-ea"/>
                          <a:ea typeface="+mn-ea"/>
                        </a:rPr>
                        <a:t>其他</a:t>
                      </a:r>
                    </a:p>
                  </a:txBody>
                  <a:tcPr marL="68580" marR="68580" marT="34290" marB="34290"/>
                </a:tc>
                <a:tc>
                  <a:txBody>
                    <a:bodyPr/>
                    <a:lstStyle/>
                    <a:p>
                      <a:pPr algn="ctr"/>
                      <a:r>
                        <a:rPr lang="en-US" altLang="zh-CN" sz="900" dirty="0">
                          <a:latin typeface="+mn-ea"/>
                          <a:ea typeface="+mn-ea"/>
                        </a:rPr>
                        <a:t>0</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0</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0</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0</a:t>
                      </a:r>
                      <a:endParaRPr lang="zh-CN" altLang="en-US" sz="900" dirty="0">
                        <a:latin typeface="+mn-ea"/>
                        <a:ea typeface="+mn-ea"/>
                      </a:endParaRPr>
                    </a:p>
                  </a:txBody>
                  <a:tcPr marL="68580" marR="68580" marT="34290" marB="34290"/>
                </a:tc>
                <a:extLst>
                  <a:ext uri="{0D108BD9-81ED-4DB2-BD59-A6C34878D82A}">
                    <a16:rowId xmlns:a16="http://schemas.microsoft.com/office/drawing/2014/main" val="2080464678"/>
                  </a:ext>
                </a:extLst>
              </a:tr>
            </a:tbl>
          </a:graphicData>
        </a:graphic>
      </p:graphicFrame>
      <p:grpSp>
        <p:nvGrpSpPr>
          <p:cNvPr id="10" name="组合 9">
            <a:extLst>
              <a:ext uri="{FF2B5EF4-FFF2-40B4-BE49-F238E27FC236}">
                <a16:creationId xmlns:a16="http://schemas.microsoft.com/office/drawing/2014/main" id="{18F7144E-FC89-534D-A3AF-D43DF9F28F4C}"/>
              </a:ext>
            </a:extLst>
          </p:cNvPr>
          <p:cNvGrpSpPr/>
          <p:nvPr/>
        </p:nvGrpSpPr>
        <p:grpSpPr>
          <a:xfrm>
            <a:off x="404664" y="714768"/>
            <a:ext cx="3770276" cy="341642"/>
            <a:chOff x="2124714" y="650556"/>
            <a:chExt cx="3770276" cy="341642"/>
          </a:xfrm>
        </p:grpSpPr>
        <p:sp>
          <p:nvSpPr>
            <p:cNvPr id="13" name="文本框 12">
              <a:extLst>
                <a:ext uri="{FF2B5EF4-FFF2-40B4-BE49-F238E27FC236}">
                  <a16:creationId xmlns:a16="http://schemas.microsoft.com/office/drawing/2014/main" id="{5409DC82-A1E7-5644-82F9-63AA00FC1FC5}"/>
                </a:ext>
              </a:extLst>
            </p:cNvPr>
            <p:cNvSpPr txBox="1"/>
            <p:nvPr/>
          </p:nvSpPr>
          <p:spPr>
            <a:xfrm>
              <a:off x="2124714" y="650556"/>
              <a:ext cx="3770276" cy="338554"/>
            </a:xfrm>
            <a:prstGeom prst="rect">
              <a:avLst/>
            </a:prstGeom>
            <a:noFill/>
          </p:spPr>
          <p:txBody>
            <a:bodyPr wrap="square" rtlCol="0">
              <a:spAutoFit/>
            </a:bodyPr>
            <a:lstStyle/>
            <a:p>
              <a:r>
                <a:rPr lang="zh-CN" altLang="en-US" sz="1600" dirty="0">
                  <a:solidFill>
                    <a:srgbClr val="0060FF"/>
                  </a:solidFill>
                  <a:latin typeface="微软雅黑" panose="020B0503020204020204" pitchFamily="34" charset="-122"/>
                  <a:ea typeface="微软雅黑" panose="020B0503020204020204" pitchFamily="34" charset="-122"/>
                </a:rPr>
                <a:t>定义</a:t>
              </a:r>
            </a:p>
          </p:txBody>
        </p:sp>
        <p:cxnSp>
          <p:nvCxnSpPr>
            <p:cNvPr id="14" name="直接连接符 24">
              <a:extLst>
                <a:ext uri="{FF2B5EF4-FFF2-40B4-BE49-F238E27FC236}">
                  <a16:creationId xmlns:a16="http://schemas.microsoft.com/office/drawing/2014/main" id="{692CD4D4-29D1-2447-A51D-B950B288E4F2}"/>
                </a:ext>
              </a:extLst>
            </p:cNvPr>
            <p:cNvCxnSpPr/>
            <p:nvPr/>
          </p:nvCxnSpPr>
          <p:spPr>
            <a:xfrm>
              <a:off x="2194811" y="992198"/>
              <a:ext cx="349756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id="{7AE77974-3F4F-2148-9DDE-E4E4AE900C74}"/>
              </a:ext>
            </a:extLst>
          </p:cNvPr>
          <p:cNvGrpSpPr/>
          <p:nvPr/>
        </p:nvGrpSpPr>
        <p:grpSpPr>
          <a:xfrm>
            <a:off x="404664" y="1789834"/>
            <a:ext cx="3770276" cy="341642"/>
            <a:chOff x="2124714" y="650556"/>
            <a:chExt cx="3770276" cy="341642"/>
          </a:xfrm>
        </p:grpSpPr>
        <p:sp>
          <p:nvSpPr>
            <p:cNvPr id="16" name="文本框 15">
              <a:extLst>
                <a:ext uri="{FF2B5EF4-FFF2-40B4-BE49-F238E27FC236}">
                  <a16:creationId xmlns:a16="http://schemas.microsoft.com/office/drawing/2014/main" id="{140D279C-95F0-AF4A-8676-ACC9BB254F2B}"/>
                </a:ext>
              </a:extLst>
            </p:cNvPr>
            <p:cNvSpPr txBox="1"/>
            <p:nvPr/>
          </p:nvSpPr>
          <p:spPr>
            <a:xfrm>
              <a:off x="2124714" y="650556"/>
              <a:ext cx="3770276" cy="338554"/>
            </a:xfrm>
            <a:prstGeom prst="rect">
              <a:avLst/>
            </a:prstGeom>
            <a:noFill/>
          </p:spPr>
          <p:txBody>
            <a:bodyPr wrap="square" rtlCol="0">
              <a:spAutoFit/>
            </a:bodyPr>
            <a:lstStyle/>
            <a:p>
              <a:r>
                <a:rPr lang="zh-CN" altLang="en-US" sz="1600" dirty="0">
                  <a:solidFill>
                    <a:srgbClr val="0060FF"/>
                  </a:solidFill>
                  <a:latin typeface="微软雅黑" panose="020B0503020204020204" pitchFamily="34" charset="-122"/>
                  <a:ea typeface="微软雅黑" panose="020B0503020204020204" pitchFamily="34" charset="-122"/>
                </a:rPr>
                <a:t>方法</a:t>
              </a:r>
            </a:p>
          </p:txBody>
        </p:sp>
        <p:cxnSp>
          <p:nvCxnSpPr>
            <p:cNvPr id="17" name="直接连接符 24">
              <a:extLst>
                <a:ext uri="{FF2B5EF4-FFF2-40B4-BE49-F238E27FC236}">
                  <a16:creationId xmlns:a16="http://schemas.microsoft.com/office/drawing/2014/main" id="{A8FF00A3-AA16-284A-B45C-31B607278875}"/>
                </a:ext>
              </a:extLst>
            </p:cNvPr>
            <p:cNvCxnSpPr/>
            <p:nvPr/>
          </p:nvCxnSpPr>
          <p:spPr>
            <a:xfrm>
              <a:off x="2194811" y="992198"/>
              <a:ext cx="349756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06647093"/>
      </p:ext>
    </p:extLst>
  </p:cSld>
  <p:clrMapOvr>
    <a:masterClrMapping/>
  </p:clrMapOvr>
  <p:transition>
    <p:strips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04664" y="225250"/>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特征工程概述</a:t>
            </a:r>
          </a:p>
        </p:txBody>
      </p:sp>
      <p:sp>
        <p:nvSpPr>
          <p:cNvPr id="13" name="TextBox 5"/>
          <p:cNvSpPr txBox="1"/>
          <p:nvPr/>
        </p:nvSpPr>
        <p:spPr>
          <a:xfrm>
            <a:off x="404664" y="1350719"/>
            <a:ext cx="6024967" cy="1575368"/>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pPr>
            <a:r>
              <a:rPr lang="zh-CN" altLang="en-US" sz="1400" dirty="0">
                <a:solidFill>
                  <a:schemeClr val="tx2"/>
                </a:solidFill>
              </a:rPr>
              <a:t>有这样一句话在业界广泛流传：数据和特征决定了机器学习的上限，而模型和算法只是逼近这个上限而已；由此可见，特征工程在机器学习中占有相当重要的地位。</a:t>
            </a:r>
            <a:endParaRPr lang="en-US" altLang="zh-CN" sz="1400" dirty="0">
              <a:solidFill>
                <a:schemeClr val="tx2"/>
              </a:solidFill>
            </a:endParaRPr>
          </a:p>
          <a:p>
            <a:pPr>
              <a:lnSpc>
                <a:spcPct val="150000"/>
              </a:lnSpc>
            </a:pPr>
            <a:endParaRPr lang="en-US" altLang="zh-CN" sz="1400" dirty="0">
              <a:solidFill>
                <a:schemeClr val="tx2"/>
              </a:solidFill>
            </a:endParaRPr>
          </a:p>
          <a:p>
            <a:pPr>
              <a:lnSpc>
                <a:spcPct val="150000"/>
              </a:lnSpc>
            </a:pPr>
            <a:r>
              <a:rPr lang="zh-CN" altLang="en-US" sz="1400" dirty="0">
                <a:solidFill>
                  <a:srgbClr val="0000FF"/>
                </a:solidFill>
                <a:latin typeface="华文宋体" panose="02010600040101010101" pitchFamily="2" charset="-122"/>
                <a:ea typeface="华文宋体" panose="02010600040101010101" pitchFamily="2" charset="-122"/>
                <a:cs typeface="Times New Roman" panose="02020603050405020304" pitchFamily="18" charset="0"/>
              </a:rPr>
              <a:t> 有了“优质”特征，即使模型不是最优的，也能取得不错的效果。</a:t>
            </a:r>
            <a:endParaRPr lang="en-US" altLang="zh-CN" sz="1200" dirty="0">
              <a:solidFill>
                <a:srgbClr val="0000FF"/>
              </a:solidFill>
              <a:ea typeface="华文宋体" panose="02010600040101010101" pitchFamily="2" charset="-122"/>
            </a:endParaRPr>
          </a:p>
        </p:txBody>
      </p:sp>
      <p:sp>
        <p:nvSpPr>
          <p:cNvPr id="7" name="矩形 6">
            <a:extLst>
              <a:ext uri="{FF2B5EF4-FFF2-40B4-BE49-F238E27FC236}">
                <a16:creationId xmlns:a16="http://schemas.microsoft.com/office/drawing/2014/main" id="{141C2687-424A-1B47-A7C4-0421F353B341}"/>
              </a:ext>
            </a:extLst>
          </p:cNvPr>
          <p:cNvSpPr/>
          <p:nvPr/>
        </p:nvSpPr>
        <p:spPr>
          <a:xfrm>
            <a:off x="296912" y="713065"/>
            <a:ext cx="1723549" cy="400110"/>
          </a:xfrm>
          <a:prstGeom prst="rect">
            <a:avLst/>
          </a:prstGeom>
        </p:spPr>
        <p:txBody>
          <a:bodyPr wrap="none">
            <a:spAutoFit/>
          </a:bodyPr>
          <a:lstStyle/>
          <a:p>
            <a:r>
              <a:rPr lang="zh-CN" altLang="en-US" sz="2000" dirty="0">
                <a:solidFill>
                  <a:srgbClr val="FF0000"/>
                </a:solidFill>
                <a:latin typeface="Times New Roman" panose="02020603050405020304" pitchFamily="18" charset="0"/>
                <a:ea typeface="黑体" panose="02010609060101010101" pitchFamily="49" charset="-122"/>
              </a:rPr>
              <a:t>特征的重要性</a:t>
            </a:r>
          </a:p>
        </p:txBody>
      </p:sp>
    </p:spTree>
  </p:cSld>
  <p:clrMapOvr>
    <a:masterClrMapping/>
  </p:clrMapOvr>
  <p:transition>
    <p:strips dir="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48680" y="153739"/>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离散数据处理</a:t>
            </a:r>
            <a:r>
              <a:rPr kumimoji="1" lang="en-US" altLang="zh-CN" sz="2100" dirty="0">
                <a:latin typeface="微软雅黑" panose="020B0503020204020204" pitchFamily="34" charset="-122"/>
                <a:ea typeface="微软雅黑" panose="020B0503020204020204" pitchFamily="34" charset="-122"/>
              </a:rPr>
              <a:t>-One-hot</a:t>
            </a:r>
            <a:r>
              <a:rPr kumimoji="1" lang="zh-CN" altLang="en-US" sz="2100" dirty="0">
                <a:latin typeface="微软雅黑" panose="020B0503020204020204" pitchFamily="34" charset="-122"/>
                <a:ea typeface="微软雅黑" panose="020B0503020204020204" pitchFamily="34" charset="-122"/>
              </a:rPr>
              <a:t>编码</a:t>
            </a:r>
          </a:p>
        </p:txBody>
      </p:sp>
      <p:sp>
        <p:nvSpPr>
          <p:cNvPr id="5" name="Rectangle 1"/>
          <p:cNvSpPr/>
          <p:nvPr/>
        </p:nvSpPr>
        <p:spPr bwMode="auto">
          <a:xfrm>
            <a:off x="313644" y="1358460"/>
            <a:ext cx="4229100" cy="1022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14313" indent="-214313">
              <a:buFont typeface="Wingdings" panose="05000000000000000000" charset="0"/>
              <a:buChar char="Ø"/>
            </a:pP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定义：是用</a:t>
            </a:r>
            <a:r>
              <a:rPr lang="en-US" altLang="zh-CN" sz="1200" spc="98" dirty="0">
                <a:solidFill>
                  <a:schemeClr val="tx2"/>
                </a:solidFill>
                <a:latin typeface="微软雅黑" panose="020B0503020204020204" pitchFamily="34" charset="-122"/>
                <a:ea typeface="微软雅黑" panose="020B0503020204020204" pitchFamily="34" charset="-122"/>
                <a:cs typeface="+mn-ea"/>
                <a:sym typeface="+mn-lt"/>
              </a:rPr>
              <a:t>N</a:t>
            </a: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位状态寄存器来对</a:t>
            </a:r>
            <a:r>
              <a:rPr lang="en-US" altLang="zh-CN" sz="1200" spc="98" dirty="0">
                <a:solidFill>
                  <a:schemeClr val="tx2"/>
                </a:solidFill>
                <a:latin typeface="微软雅黑" panose="020B0503020204020204" pitchFamily="34" charset="-122"/>
                <a:ea typeface="微软雅黑" panose="020B0503020204020204" pitchFamily="34" charset="-122"/>
                <a:cs typeface="+mn-ea"/>
                <a:sym typeface="+mn-lt"/>
              </a:rPr>
              <a:t>N</a:t>
            </a: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个状态进行编码。一个变量，共有</a:t>
            </a:r>
            <a:r>
              <a:rPr lang="en-US" altLang="zh-CN" sz="1200" spc="98" dirty="0">
                <a:solidFill>
                  <a:schemeClr val="tx2"/>
                </a:solidFill>
                <a:latin typeface="微软雅黑" panose="020B0503020204020204" pitchFamily="34" charset="-122"/>
                <a:ea typeface="微软雅黑" panose="020B0503020204020204" pitchFamily="34" charset="-122"/>
                <a:cs typeface="+mn-ea"/>
                <a:sym typeface="+mn-lt"/>
              </a:rPr>
              <a:t>3</a:t>
            </a: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个分类值（</a:t>
            </a:r>
            <a:r>
              <a:rPr lang="en-US" altLang="zh-CN" sz="1200" spc="98" dirty="0">
                <a:solidFill>
                  <a:schemeClr val="tx2"/>
                </a:solidFill>
                <a:latin typeface="微软雅黑" panose="020B0503020204020204" pitchFamily="34" charset="-122"/>
                <a:ea typeface="微软雅黑" panose="020B0503020204020204" pitchFamily="34" charset="-122"/>
                <a:cs typeface="+mn-ea"/>
                <a:sym typeface="+mn-lt"/>
              </a:rPr>
              <a:t>ABC</a:t>
            </a: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），那么</a:t>
            </a:r>
            <a:r>
              <a:rPr lang="en-US" altLang="zh-CN" sz="1200" spc="98" dirty="0">
                <a:solidFill>
                  <a:schemeClr val="tx2"/>
                </a:solidFill>
                <a:latin typeface="微软雅黑" panose="020B0503020204020204" pitchFamily="34" charset="-122"/>
                <a:ea typeface="微软雅黑" panose="020B0503020204020204" pitchFamily="34" charset="-122"/>
                <a:cs typeface="+mn-ea"/>
                <a:sym typeface="+mn-lt"/>
              </a:rPr>
              <a:t>N</a:t>
            </a: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为</a:t>
            </a:r>
            <a:r>
              <a:rPr lang="en-US" altLang="zh-CN" sz="1200" spc="98" dirty="0">
                <a:solidFill>
                  <a:schemeClr val="tx2"/>
                </a:solidFill>
                <a:latin typeface="微软雅黑" panose="020B0503020204020204" pitchFamily="34" charset="-122"/>
                <a:ea typeface="微软雅黑" panose="020B0503020204020204" pitchFamily="34" charset="-122"/>
                <a:cs typeface="+mn-ea"/>
                <a:sym typeface="+mn-lt"/>
              </a:rPr>
              <a:t>3</a:t>
            </a: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，对应的</a:t>
            </a:r>
            <a:r>
              <a:rPr lang="en-US" altLang="zh-CN" sz="1200" spc="98" dirty="0">
                <a:solidFill>
                  <a:schemeClr val="tx2"/>
                </a:solidFill>
                <a:latin typeface="微软雅黑" panose="020B0503020204020204" pitchFamily="34" charset="-122"/>
                <a:ea typeface="微软雅黑" panose="020B0503020204020204" pitchFamily="34" charset="-122"/>
                <a:cs typeface="+mn-ea"/>
                <a:sym typeface="+mn-lt"/>
              </a:rPr>
              <a:t>One-Hot</a:t>
            </a: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编码可以表示为</a:t>
            </a:r>
            <a:r>
              <a:rPr lang="en-US" altLang="zh-CN" sz="1200" spc="98" dirty="0">
                <a:solidFill>
                  <a:schemeClr val="tx2"/>
                </a:solidFill>
                <a:latin typeface="微软雅黑" panose="020B0503020204020204" pitchFamily="34" charset="-122"/>
                <a:ea typeface="微软雅黑" panose="020B0503020204020204" pitchFamily="34" charset="-122"/>
                <a:cs typeface="+mn-ea"/>
                <a:sym typeface="+mn-lt"/>
              </a:rPr>
              <a:t>100,010,001</a:t>
            </a: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a:t>
            </a:r>
          </a:p>
          <a:p>
            <a:pPr marL="214313" indent="-214313">
              <a:buFont typeface="Wingdings" panose="05000000000000000000" charset="0"/>
              <a:buChar char="Ø"/>
            </a:pP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以学历为例，样本数据类别为小学、中学、大学、硕士、博士五种类别，使用</a:t>
            </a:r>
            <a:r>
              <a:rPr lang="en-US" altLang="zh-CN" sz="1200" spc="98" dirty="0">
                <a:solidFill>
                  <a:schemeClr val="tx2"/>
                </a:solidFill>
                <a:latin typeface="微软雅黑" panose="020B0503020204020204" pitchFamily="34" charset="-122"/>
                <a:ea typeface="微软雅黑" panose="020B0503020204020204" pitchFamily="34" charset="-122"/>
                <a:cs typeface="+mn-ea"/>
                <a:sym typeface="+mn-lt"/>
              </a:rPr>
              <a:t>one-hot</a:t>
            </a: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编码可得到如右侧结果。</a:t>
            </a:r>
          </a:p>
        </p:txBody>
      </p:sp>
      <p:pic>
        <p:nvPicPr>
          <p:cNvPr id="2050" name="Picture 2" descr="在这里插入图片描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4613" y="1172323"/>
            <a:ext cx="1749743" cy="114204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
          <p:cNvSpPr/>
          <p:nvPr/>
        </p:nvSpPr>
        <p:spPr bwMode="auto">
          <a:xfrm>
            <a:off x="296704" y="2972277"/>
            <a:ext cx="5746909" cy="1022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14313" indent="-214313">
              <a:lnSpc>
                <a:spcPct val="90000"/>
              </a:lnSpc>
              <a:buFont typeface="Wingdings" panose="05000000000000000000" charset="0"/>
              <a:buChar char="Ø"/>
            </a:pP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通过</a:t>
            </a:r>
            <a:r>
              <a:rPr lang="en-US" altLang="zh-CN" sz="1200" spc="98" dirty="0">
                <a:solidFill>
                  <a:schemeClr val="tx2"/>
                </a:solidFill>
                <a:latin typeface="微软雅黑" panose="020B0503020204020204" pitchFamily="34" charset="-122"/>
                <a:ea typeface="微软雅黑" panose="020B0503020204020204" pitchFamily="34" charset="-122"/>
                <a:cs typeface="+mn-ea"/>
                <a:sym typeface="+mn-lt"/>
              </a:rPr>
              <a:t>One-Hot</a:t>
            </a: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编码，可以对特征进行扩充。</a:t>
            </a:r>
            <a:endParaRPr lang="en-US" altLang="zh-CN" sz="1200" spc="98" dirty="0">
              <a:solidFill>
                <a:schemeClr val="tx2"/>
              </a:solidFill>
              <a:latin typeface="微软雅黑" panose="020B0503020204020204" pitchFamily="34" charset="-122"/>
              <a:ea typeface="微软雅黑" panose="020B0503020204020204" pitchFamily="34" charset="-122"/>
              <a:cs typeface="+mn-ea"/>
              <a:sym typeface="+mn-lt"/>
            </a:endParaRPr>
          </a:p>
          <a:p>
            <a:pPr marL="214313" indent="-214313">
              <a:lnSpc>
                <a:spcPct val="90000"/>
              </a:lnSpc>
              <a:buFont typeface="Wingdings" panose="05000000000000000000" charset="0"/>
              <a:buChar char="Ø"/>
            </a:pP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连续变量经过编码后，从一个权重变为多个权重，提升了模型的非线性能力。</a:t>
            </a:r>
          </a:p>
          <a:p>
            <a:pPr marL="214313" indent="-214313">
              <a:lnSpc>
                <a:spcPct val="90000"/>
              </a:lnSpc>
              <a:buFont typeface="Wingdings" panose="05000000000000000000" charset="0"/>
              <a:buChar char="Ø"/>
            </a:pP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不需要多参数进行归一化处理。</a:t>
            </a:r>
          </a:p>
          <a:p>
            <a:pPr marL="214313" indent="-214313">
              <a:lnSpc>
                <a:spcPct val="90000"/>
              </a:lnSpc>
              <a:buFont typeface="Wingdings" panose="05000000000000000000" charset="0"/>
              <a:buChar char="Ø"/>
            </a:pP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可将大权重拆成几个小权重管理特征，降低异常值对模型的影响，增加模型稳定性。</a:t>
            </a:r>
          </a:p>
          <a:p>
            <a:pPr marL="214313" indent="-214313">
              <a:lnSpc>
                <a:spcPct val="90000"/>
              </a:lnSpc>
              <a:buFont typeface="Wingdings" panose="05000000000000000000" charset="0"/>
              <a:buChar char="Ø"/>
            </a:pP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生成较大的稀疏矩阵。</a:t>
            </a:r>
          </a:p>
        </p:txBody>
      </p:sp>
      <p:grpSp>
        <p:nvGrpSpPr>
          <p:cNvPr id="8" name="组合 7">
            <a:extLst>
              <a:ext uri="{FF2B5EF4-FFF2-40B4-BE49-F238E27FC236}">
                <a16:creationId xmlns:a16="http://schemas.microsoft.com/office/drawing/2014/main" id="{E9F73AC8-744C-A442-B766-DC7293680D49}"/>
              </a:ext>
            </a:extLst>
          </p:cNvPr>
          <p:cNvGrpSpPr/>
          <p:nvPr/>
        </p:nvGrpSpPr>
        <p:grpSpPr>
          <a:xfrm>
            <a:off x="279871" y="778398"/>
            <a:ext cx="3770276" cy="341642"/>
            <a:chOff x="2124714" y="650556"/>
            <a:chExt cx="3770276" cy="341642"/>
          </a:xfrm>
        </p:grpSpPr>
        <p:sp>
          <p:nvSpPr>
            <p:cNvPr id="9" name="文本框 8">
              <a:extLst>
                <a:ext uri="{FF2B5EF4-FFF2-40B4-BE49-F238E27FC236}">
                  <a16:creationId xmlns:a16="http://schemas.microsoft.com/office/drawing/2014/main" id="{07E56604-684D-444B-A343-E389E5EFC5EB}"/>
                </a:ext>
              </a:extLst>
            </p:cNvPr>
            <p:cNvSpPr txBox="1"/>
            <p:nvPr/>
          </p:nvSpPr>
          <p:spPr>
            <a:xfrm>
              <a:off x="2124714" y="650556"/>
              <a:ext cx="3770276" cy="338554"/>
            </a:xfrm>
            <a:prstGeom prst="rect">
              <a:avLst/>
            </a:prstGeom>
            <a:noFill/>
          </p:spPr>
          <p:txBody>
            <a:bodyPr wrap="square" rtlCol="0">
              <a:spAutoFit/>
            </a:bodyPr>
            <a:lstStyle/>
            <a:p>
              <a:r>
                <a:rPr lang="en-US" altLang="zh-CN" sz="1600" dirty="0">
                  <a:solidFill>
                    <a:srgbClr val="0060FF"/>
                  </a:solidFill>
                  <a:latin typeface="微软雅黑" panose="020B0503020204020204" pitchFamily="34" charset="-122"/>
                  <a:ea typeface="微软雅黑" panose="020B0503020204020204" pitchFamily="34" charset="-122"/>
                </a:rPr>
                <a:t>One-hot</a:t>
              </a:r>
              <a:r>
                <a:rPr lang="zh-CN" altLang="en-US" sz="1600" dirty="0">
                  <a:solidFill>
                    <a:srgbClr val="0060FF"/>
                  </a:solidFill>
                  <a:latin typeface="微软雅黑" panose="020B0503020204020204" pitchFamily="34" charset="-122"/>
                  <a:ea typeface="微软雅黑" panose="020B0503020204020204" pitchFamily="34" charset="-122"/>
                </a:rPr>
                <a:t>编码应用</a:t>
              </a:r>
            </a:p>
          </p:txBody>
        </p:sp>
        <p:cxnSp>
          <p:nvCxnSpPr>
            <p:cNvPr id="10" name="直接连接符 24">
              <a:extLst>
                <a:ext uri="{FF2B5EF4-FFF2-40B4-BE49-F238E27FC236}">
                  <a16:creationId xmlns:a16="http://schemas.microsoft.com/office/drawing/2014/main" id="{441C5650-679C-CA46-AFC5-CEB080F49202}"/>
                </a:ext>
              </a:extLst>
            </p:cNvPr>
            <p:cNvCxnSpPr/>
            <p:nvPr/>
          </p:nvCxnSpPr>
          <p:spPr>
            <a:xfrm>
              <a:off x="2194811" y="992198"/>
              <a:ext cx="349756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8ABC4861-6721-A04A-A5C0-F55DFC577AF5}"/>
              </a:ext>
            </a:extLst>
          </p:cNvPr>
          <p:cNvGrpSpPr/>
          <p:nvPr/>
        </p:nvGrpSpPr>
        <p:grpSpPr>
          <a:xfrm>
            <a:off x="349968" y="2420890"/>
            <a:ext cx="3770276" cy="341642"/>
            <a:chOff x="2124714" y="650556"/>
            <a:chExt cx="3770276" cy="341642"/>
          </a:xfrm>
        </p:grpSpPr>
        <p:sp>
          <p:nvSpPr>
            <p:cNvPr id="12" name="文本框 11">
              <a:extLst>
                <a:ext uri="{FF2B5EF4-FFF2-40B4-BE49-F238E27FC236}">
                  <a16:creationId xmlns:a16="http://schemas.microsoft.com/office/drawing/2014/main" id="{F9F5E154-0912-534A-BAC7-575D68C61558}"/>
                </a:ext>
              </a:extLst>
            </p:cNvPr>
            <p:cNvSpPr txBox="1"/>
            <p:nvPr/>
          </p:nvSpPr>
          <p:spPr>
            <a:xfrm>
              <a:off x="2124714" y="650556"/>
              <a:ext cx="3770276" cy="338554"/>
            </a:xfrm>
            <a:prstGeom prst="rect">
              <a:avLst/>
            </a:prstGeom>
            <a:noFill/>
          </p:spPr>
          <p:txBody>
            <a:bodyPr wrap="square" rtlCol="0">
              <a:spAutoFit/>
            </a:bodyPr>
            <a:lstStyle/>
            <a:p>
              <a:r>
                <a:rPr lang="zh-CN" altLang="en-US" sz="1600" dirty="0">
                  <a:solidFill>
                    <a:srgbClr val="0060FF"/>
                  </a:solidFill>
                  <a:latin typeface="微软雅黑" panose="020B0503020204020204" pitchFamily="34" charset="-122"/>
                  <a:ea typeface="微软雅黑" panose="020B0503020204020204" pitchFamily="34" charset="-122"/>
                </a:rPr>
                <a:t>优点</a:t>
              </a:r>
            </a:p>
          </p:txBody>
        </p:sp>
        <p:cxnSp>
          <p:nvCxnSpPr>
            <p:cNvPr id="13" name="直接连接符 24">
              <a:extLst>
                <a:ext uri="{FF2B5EF4-FFF2-40B4-BE49-F238E27FC236}">
                  <a16:creationId xmlns:a16="http://schemas.microsoft.com/office/drawing/2014/main" id="{391169D1-C21E-A641-964F-AAECE9D09CD4}"/>
                </a:ext>
              </a:extLst>
            </p:cNvPr>
            <p:cNvCxnSpPr/>
            <p:nvPr/>
          </p:nvCxnSpPr>
          <p:spPr>
            <a:xfrm>
              <a:off x="2194811" y="992198"/>
              <a:ext cx="349756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trips dir="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89857" y="192435"/>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连续数据处理</a:t>
            </a:r>
          </a:p>
        </p:txBody>
      </p:sp>
      <p:sp>
        <p:nvSpPr>
          <p:cNvPr id="6" name="Rectangle 1"/>
          <p:cNvSpPr/>
          <p:nvPr/>
        </p:nvSpPr>
        <p:spPr bwMode="auto">
          <a:xfrm>
            <a:off x="404664" y="1049685"/>
            <a:ext cx="5755005" cy="1298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90000"/>
              </a:lnSpc>
              <a:spcBef>
                <a:spcPct val="0"/>
              </a:spcBef>
              <a:spcAft>
                <a:spcPct val="0"/>
              </a:spcAft>
            </a:pPr>
            <a:endParaRPr lang="en-US" altLang="zh-CN" b="1" spc="98" dirty="0">
              <a:solidFill>
                <a:srgbClr val="0070C0"/>
              </a:solidFill>
              <a:latin typeface="微软雅黑" panose="020B0503020204020204" pitchFamily="34" charset="-122"/>
              <a:ea typeface="微软雅黑" panose="020B0503020204020204" pitchFamily="34" charset="-122"/>
              <a:cs typeface="+mn-ea"/>
              <a:sym typeface="+mn-lt"/>
            </a:endParaRPr>
          </a:p>
          <a:p>
            <a:pPr marL="214313" indent="-214313">
              <a:lnSpc>
                <a:spcPts val="1725"/>
              </a:lnSpc>
              <a:buFont typeface="Wingdings" panose="05000000000000000000" charset="0"/>
              <a:buChar char="Ø"/>
            </a:pPr>
            <a:r>
              <a:rPr lang="zh-CN" altLang="en-US" sz="1200" b="1" spc="98" dirty="0">
                <a:solidFill>
                  <a:schemeClr val="tx2"/>
                </a:solidFill>
                <a:latin typeface="微软雅黑" panose="020B0503020204020204" pitchFamily="34" charset="-122"/>
                <a:ea typeface="微软雅黑" panose="020B0503020204020204" pitchFamily="34" charset="-122"/>
                <a:cs typeface="+mn-ea"/>
                <a:sym typeface="+mn-lt"/>
              </a:rPr>
              <a:t>定义</a:t>
            </a: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：数据分箱，也称为离散分箱或分段，是一种数据预处理技术；用于减少次要观察误差的影响，是一种将多个连续值分组为较少数量的方法。</a:t>
            </a:r>
            <a:endParaRPr lang="en-US" altLang="zh-CN" sz="1200" spc="98" dirty="0">
              <a:solidFill>
                <a:schemeClr val="tx2"/>
              </a:solidFill>
              <a:latin typeface="微软雅黑" panose="020B0503020204020204" pitchFamily="34" charset="-122"/>
              <a:ea typeface="微软雅黑" panose="020B0503020204020204" pitchFamily="34" charset="-122"/>
              <a:cs typeface="+mn-ea"/>
              <a:sym typeface="+mn-lt"/>
            </a:endParaRPr>
          </a:p>
          <a:p>
            <a:pPr marL="214313" indent="-214313">
              <a:lnSpc>
                <a:spcPts val="1725"/>
              </a:lnSpc>
              <a:buFont typeface="Wingdings" panose="05000000000000000000" charset="0"/>
              <a:buChar char="Ø"/>
            </a:pPr>
            <a:r>
              <a:rPr lang="zh-CN" altLang="en-US" sz="1200" b="1" spc="98" dirty="0">
                <a:solidFill>
                  <a:schemeClr val="tx2"/>
                </a:solidFill>
                <a:latin typeface="微软雅黑" panose="020B0503020204020204" pitchFamily="34" charset="-122"/>
                <a:ea typeface="微软雅黑" panose="020B0503020204020204" pitchFamily="34" charset="-122"/>
                <a:cs typeface="+mn-ea"/>
                <a:sym typeface="+mn-lt"/>
              </a:rPr>
              <a:t>意义：</a:t>
            </a: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一般在建立分类模型时，需要对连续变量离散化，特征离散化后，模型会更稳定，降低了模型过拟合的风险。</a:t>
            </a:r>
          </a:p>
        </p:txBody>
      </p:sp>
      <p:pic>
        <p:nvPicPr>
          <p:cNvPr id="8" name="图片 7"/>
          <p:cNvPicPr>
            <a:picLocks noChangeAspect="1"/>
          </p:cNvPicPr>
          <p:nvPr/>
        </p:nvPicPr>
        <p:blipFill>
          <a:blip r:embed="rId3"/>
          <a:stretch>
            <a:fillRect/>
          </a:stretch>
        </p:blipFill>
        <p:spPr>
          <a:xfrm>
            <a:off x="541172" y="2262077"/>
            <a:ext cx="2078831" cy="1264444"/>
          </a:xfrm>
          <a:prstGeom prst="rect">
            <a:avLst/>
          </a:prstGeom>
        </p:spPr>
      </p:pic>
      <p:sp>
        <p:nvSpPr>
          <p:cNvPr id="9" name="箭头: 右 8"/>
          <p:cNvSpPr/>
          <p:nvPr/>
        </p:nvSpPr>
        <p:spPr bwMode="auto">
          <a:xfrm>
            <a:off x="2724581" y="2678274"/>
            <a:ext cx="1026114" cy="432048"/>
          </a:xfrm>
          <a:prstGeom prst="rightArrow">
            <a:avLst/>
          </a:prstGeom>
          <a:solidFill>
            <a:schemeClr val="bg1"/>
          </a:solidFill>
          <a:ln w="25400" cap="flat" cmpd="sng" algn="ctr">
            <a:solidFill>
              <a:schemeClr val="tx2"/>
            </a:solidFill>
            <a:prstDash val="solid"/>
            <a:miter lim="800000"/>
            <a:headEnd type="none" w="sm" len="sm"/>
            <a:tailEnd type="none" w="sm" len="sm"/>
          </a:ln>
        </p:spPr>
        <p:txBody>
          <a:bodyPr vert="horz" wrap="none" lIns="68580" tIns="34290" rIns="68580" bIns="34290" numCol="1" rtlCol="0" anchor="t" anchorCtr="0" compatLnSpc="1"/>
          <a:lstStyle/>
          <a:p>
            <a:pPr algn="ctr" defTabSz="685800" eaLnBrk="0" hangingPunct="0"/>
            <a:r>
              <a:rPr lang="zh-CN" altLang="en-US" sz="1600" dirty="0">
                <a:latin typeface="FuturaA Md BT" charset="0"/>
              </a:rPr>
              <a:t>分箱</a:t>
            </a:r>
          </a:p>
        </p:txBody>
      </p:sp>
      <p:pic>
        <p:nvPicPr>
          <p:cNvPr id="11" name="图片 10"/>
          <p:cNvPicPr>
            <a:picLocks noChangeAspect="1"/>
          </p:cNvPicPr>
          <p:nvPr/>
        </p:nvPicPr>
        <p:blipFill>
          <a:blip r:embed="rId4"/>
          <a:stretch>
            <a:fillRect/>
          </a:stretch>
        </p:blipFill>
        <p:spPr>
          <a:xfrm>
            <a:off x="3835347" y="2250851"/>
            <a:ext cx="2078831" cy="1264444"/>
          </a:xfrm>
          <a:prstGeom prst="rect">
            <a:avLst/>
          </a:prstGeom>
        </p:spPr>
      </p:pic>
      <p:sp>
        <p:nvSpPr>
          <p:cNvPr id="12" name="Rectangle 1"/>
          <p:cNvSpPr/>
          <p:nvPr/>
        </p:nvSpPr>
        <p:spPr bwMode="auto">
          <a:xfrm>
            <a:off x="1140508" y="3586598"/>
            <a:ext cx="880157" cy="259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90000"/>
              </a:lnSpc>
              <a:spcBef>
                <a:spcPct val="0"/>
              </a:spcBef>
              <a:spcAft>
                <a:spcPct val="0"/>
              </a:spcAft>
            </a:pPr>
            <a:r>
              <a:rPr lang="zh-CN" altLang="en-US" sz="1600" b="1" spc="98"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初始数据</a:t>
            </a:r>
          </a:p>
        </p:txBody>
      </p:sp>
      <p:sp>
        <p:nvSpPr>
          <p:cNvPr id="13" name="Rectangle 1"/>
          <p:cNvSpPr/>
          <p:nvPr/>
        </p:nvSpPr>
        <p:spPr bwMode="auto">
          <a:xfrm>
            <a:off x="4315133" y="3636561"/>
            <a:ext cx="1296944" cy="26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90000"/>
              </a:lnSpc>
              <a:spcBef>
                <a:spcPct val="0"/>
              </a:spcBef>
              <a:spcAft>
                <a:spcPct val="0"/>
              </a:spcAft>
            </a:pPr>
            <a:r>
              <a:rPr lang="zh-CN" altLang="en-US" sz="1600" b="1" spc="98"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分箱后的数据</a:t>
            </a:r>
          </a:p>
        </p:txBody>
      </p:sp>
      <p:grpSp>
        <p:nvGrpSpPr>
          <p:cNvPr id="10" name="组合 9">
            <a:extLst>
              <a:ext uri="{FF2B5EF4-FFF2-40B4-BE49-F238E27FC236}">
                <a16:creationId xmlns:a16="http://schemas.microsoft.com/office/drawing/2014/main" id="{FFC9094A-A05A-3045-B31F-7810F17C76F4}"/>
              </a:ext>
            </a:extLst>
          </p:cNvPr>
          <p:cNvGrpSpPr/>
          <p:nvPr/>
        </p:nvGrpSpPr>
        <p:grpSpPr>
          <a:xfrm>
            <a:off x="332656" y="820565"/>
            <a:ext cx="3770276" cy="341642"/>
            <a:chOff x="2124714" y="650556"/>
            <a:chExt cx="3770276" cy="341642"/>
          </a:xfrm>
        </p:grpSpPr>
        <p:sp>
          <p:nvSpPr>
            <p:cNvPr id="14" name="文本框 13">
              <a:extLst>
                <a:ext uri="{FF2B5EF4-FFF2-40B4-BE49-F238E27FC236}">
                  <a16:creationId xmlns:a16="http://schemas.microsoft.com/office/drawing/2014/main" id="{CA18A83F-4F6F-2742-833C-9505F2197964}"/>
                </a:ext>
              </a:extLst>
            </p:cNvPr>
            <p:cNvSpPr txBox="1"/>
            <p:nvPr/>
          </p:nvSpPr>
          <p:spPr>
            <a:xfrm>
              <a:off x="2124714" y="650556"/>
              <a:ext cx="3770276" cy="338554"/>
            </a:xfrm>
            <a:prstGeom prst="rect">
              <a:avLst/>
            </a:prstGeom>
            <a:noFill/>
          </p:spPr>
          <p:txBody>
            <a:bodyPr wrap="square" rtlCol="0">
              <a:spAutoFit/>
            </a:bodyPr>
            <a:lstStyle/>
            <a:p>
              <a:r>
                <a:rPr lang="zh-CN" altLang="en-US" sz="1600" dirty="0">
                  <a:solidFill>
                    <a:srgbClr val="0060FF"/>
                  </a:solidFill>
                  <a:latin typeface="微软雅黑" panose="020B0503020204020204" pitchFamily="34" charset="-122"/>
                  <a:ea typeface="微软雅黑" panose="020B0503020204020204" pitchFamily="34" charset="-122"/>
                </a:rPr>
                <a:t>数据分箱</a:t>
              </a:r>
            </a:p>
          </p:txBody>
        </p:sp>
        <p:cxnSp>
          <p:nvCxnSpPr>
            <p:cNvPr id="15" name="直接连接符 24">
              <a:extLst>
                <a:ext uri="{FF2B5EF4-FFF2-40B4-BE49-F238E27FC236}">
                  <a16:creationId xmlns:a16="http://schemas.microsoft.com/office/drawing/2014/main" id="{55515609-83BF-B641-9352-50DB69709EFC}"/>
                </a:ext>
              </a:extLst>
            </p:cNvPr>
            <p:cNvCxnSpPr/>
            <p:nvPr/>
          </p:nvCxnSpPr>
          <p:spPr>
            <a:xfrm>
              <a:off x="2194811" y="992198"/>
              <a:ext cx="349756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trips dir="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13713" y="184300"/>
            <a:ext cx="6172200" cy="857250"/>
          </a:xfrm>
        </p:spPr>
        <p:txBody>
          <a:bodyPr/>
          <a:lstStyle/>
          <a:p>
            <a:r>
              <a:rPr kumimoji="1" lang="zh-CN" altLang="en-US" sz="2100" dirty="0">
                <a:latin typeface="微软雅黑" panose="020B0503020204020204" pitchFamily="34" charset="-122"/>
                <a:ea typeface="微软雅黑" panose="020B0503020204020204" pitchFamily="34" charset="-122"/>
                <a:sym typeface="+mn-ea"/>
              </a:rPr>
              <a:t>数据无量纲化</a:t>
            </a:r>
          </a:p>
        </p:txBody>
      </p:sp>
      <p:sp>
        <p:nvSpPr>
          <p:cNvPr id="3" name="TextBox 5"/>
          <p:cNvSpPr txBox="1"/>
          <p:nvPr/>
        </p:nvSpPr>
        <p:spPr>
          <a:xfrm>
            <a:off x="515031" y="996001"/>
            <a:ext cx="5234940" cy="854145"/>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214313" indent="-214313">
              <a:lnSpc>
                <a:spcPts val="1650"/>
              </a:lnSpc>
              <a:buFont typeface="Wingdings" panose="05000000000000000000" charset="0"/>
              <a:buChar char="Ø"/>
            </a:pPr>
            <a:r>
              <a:rPr lang="zh-CN" altLang="en-US" sz="1200" dirty="0">
                <a:solidFill>
                  <a:schemeClr val="tx2"/>
                </a:solidFill>
              </a:rPr>
              <a:t>数据中每个变量的测量单位通常是不同，比如：年龄的单位是“岁”，体重的单位是“</a:t>
            </a:r>
            <a:r>
              <a:rPr lang="en-US" altLang="zh-CN" sz="1200" dirty="0">
                <a:solidFill>
                  <a:schemeClr val="tx2"/>
                </a:solidFill>
              </a:rPr>
              <a:t>kg</a:t>
            </a:r>
            <a:r>
              <a:rPr lang="zh-CN" altLang="en-US" sz="1200" dirty="0">
                <a:solidFill>
                  <a:schemeClr val="tx2"/>
                </a:solidFill>
              </a:rPr>
              <a:t>”，价格的单位是“元”</a:t>
            </a:r>
            <a:endParaRPr lang="en-US" altLang="zh-CN" sz="1200" dirty="0">
              <a:solidFill>
                <a:schemeClr val="tx2"/>
              </a:solidFill>
            </a:endParaRPr>
          </a:p>
          <a:p>
            <a:pPr marL="214313" indent="-214313">
              <a:lnSpc>
                <a:spcPts val="1650"/>
              </a:lnSpc>
              <a:buFont typeface="Wingdings" panose="05000000000000000000" charset="0"/>
              <a:buChar char="Ø"/>
            </a:pPr>
            <a:r>
              <a:rPr lang="zh-CN" altLang="en-US" sz="1200" dirty="0">
                <a:solidFill>
                  <a:schemeClr val="tx2"/>
                </a:solidFill>
              </a:rPr>
              <a:t>当原始数据不同维度上的特征，其单位、数值量级不一致时，需要进行数据无量纲化处理。</a:t>
            </a:r>
          </a:p>
        </p:txBody>
      </p:sp>
      <p:sp>
        <p:nvSpPr>
          <p:cNvPr id="7" name="TextBox 5"/>
          <p:cNvSpPr txBox="1"/>
          <p:nvPr/>
        </p:nvSpPr>
        <p:spPr>
          <a:xfrm>
            <a:off x="504433" y="2194197"/>
            <a:ext cx="5234940" cy="1072153"/>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214313" indent="-214313">
              <a:lnSpc>
                <a:spcPts val="1650"/>
              </a:lnSpc>
              <a:buFont typeface="Wingdings" panose="05000000000000000000" charset="0"/>
              <a:buChar char="Ø"/>
            </a:pPr>
            <a:r>
              <a:rPr lang="zh-CN" altLang="en-US" sz="1200" dirty="0">
                <a:solidFill>
                  <a:schemeClr val="tx2"/>
                </a:solidFill>
              </a:rPr>
              <a:t>数据的无量纲化可以是线性的，也可以是非线性的。</a:t>
            </a:r>
          </a:p>
          <a:p>
            <a:pPr marL="214313" indent="-214313">
              <a:lnSpc>
                <a:spcPts val="1650"/>
              </a:lnSpc>
              <a:buFont typeface="Wingdings" panose="05000000000000000000" charset="0"/>
              <a:buChar char="Ø"/>
            </a:pPr>
            <a:r>
              <a:rPr lang="zh-CN" altLang="en-US" sz="1200" dirty="0">
                <a:solidFill>
                  <a:schemeClr val="tx2"/>
                </a:solidFill>
              </a:rPr>
              <a:t>线性的无量纲化包括中心化处理和缩放处理。中心化的本质是让所有记录减去一个固定值，即让数据样本数据平移到某个位置。缩放的本质是通过除以一个固定值，将数据固定在某个范围之中，取对数也算是一种缩放处理。</a:t>
            </a:r>
          </a:p>
        </p:txBody>
      </p:sp>
      <p:graphicFrame>
        <p:nvGraphicFramePr>
          <p:cNvPr id="8" name="表格 12">
            <a:extLst>
              <a:ext uri="{FF2B5EF4-FFF2-40B4-BE49-F238E27FC236}">
                <a16:creationId xmlns:a16="http://schemas.microsoft.com/office/drawing/2014/main" id="{12551C9C-0C27-7F4F-9AF2-1AF44EC02AFD}"/>
              </a:ext>
            </a:extLst>
          </p:cNvPr>
          <p:cNvGraphicFramePr>
            <a:graphicFrameLocks noGrp="1"/>
          </p:cNvGraphicFramePr>
          <p:nvPr>
            <p:extLst>
              <p:ext uri="{D42A27DB-BD31-4B8C-83A1-F6EECF244321}">
                <p14:modId xmlns:p14="http://schemas.microsoft.com/office/powerpoint/2010/main" val="1791425729"/>
              </p:ext>
            </p:extLst>
          </p:nvPr>
        </p:nvGraphicFramePr>
        <p:xfrm>
          <a:off x="1007431" y="3263262"/>
          <a:ext cx="4731942" cy="1645920"/>
        </p:xfrm>
        <a:graphic>
          <a:graphicData uri="http://schemas.openxmlformats.org/drawingml/2006/table">
            <a:tbl>
              <a:tblPr firstRow="1" bandRow="1">
                <a:tableStyleId>{5940675A-B579-460E-94D1-54222C63F5DA}</a:tableStyleId>
              </a:tblPr>
              <a:tblGrid>
                <a:gridCol w="788657">
                  <a:extLst>
                    <a:ext uri="{9D8B030D-6E8A-4147-A177-3AD203B41FA5}">
                      <a16:colId xmlns:a16="http://schemas.microsoft.com/office/drawing/2014/main" val="3522896205"/>
                    </a:ext>
                  </a:extLst>
                </a:gridCol>
                <a:gridCol w="788657">
                  <a:extLst>
                    <a:ext uri="{9D8B030D-6E8A-4147-A177-3AD203B41FA5}">
                      <a16:colId xmlns:a16="http://schemas.microsoft.com/office/drawing/2014/main" val="19428433"/>
                    </a:ext>
                  </a:extLst>
                </a:gridCol>
                <a:gridCol w="788657">
                  <a:extLst>
                    <a:ext uri="{9D8B030D-6E8A-4147-A177-3AD203B41FA5}">
                      <a16:colId xmlns:a16="http://schemas.microsoft.com/office/drawing/2014/main" val="1911242301"/>
                    </a:ext>
                  </a:extLst>
                </a:gridCol>
                <a:gridCol w="788657">
                  <a:extLst>
                    <a:ext uri="{9D8B030D-6E8A-4147-A177-3AD203B41FA5}">
                      <a16:colId xmlns:a16="http://schemas.microsoft.com/office/drawing/2014/main" val="2761029219"/>
                    </a:ext>
                  </a:extLst>
                </a:gridCol>
                <a:gridCol w="788657">
                  <a:extLst>
                    <a:ext uri="{9D8B030D-6E8A-4147-A177-3AD203B41FA5}">
                      <a16:colId xmlns:a16="http://schemas.microsoft.com/office/drawing/2014/main" val="3646059815"/>
                    </a:ext>
                  </a:extLst>
                </a:gridCol>
                <a:gridCol w="788657">
                  <a:extLst>
                    <a:ext uri="{9D8B030D-6E8A-4147-A177-3AD203B41FA5}">
                      <a16:colId xmlns:a16="http://schemas.microsoft.com/office/drawing/2014/main" val="2643954817"/>
                    </a:ext>
                  </a:extLst>
                </a:gridCol>
              </a:tblGrid>
              <a:tr h="258536">
                <a:tc>
                  <a:txBody>
                    <a:bodyPr/>
                    <a:lstStyle/>
                    <a:p>
                      <a:pPr algn="ctr"/>
                      <a:r>
                        <a:rPr lang="zh-CN" altLang="en-US" sz="1200" dirty="0">
                          <a:latin typeface="+mn-ea"/>
                          <a:ea typeface="+mn-ea"/>
                        </a:rPr>
                        <a:t>姓名</a:t>
                      </a:r>
                    </a:p>
                  </a:txBody>
                  <a:tcPr/>
                </a:tc>
                <a:tc>
                  <a:txBody>
                    <a:bodyPr/>
                    <a:lstStyle/>
                    <a:p>
                      <a:pPr algn="ctr"/>
                      <a:r>
                        <a:rPr lang="zh-CN" altLang="en-US" sz="1200" dirty="0">
                          <a:latin typeface="+mn-ea"/>
                          <a:ea typeface="+mn-ea"/>
                        </a:rPr>
                        <a:t>年龄</a:t>
                      </a:r>
                    </a:p>
                  </a:txBody>
                  <a:tcPr/>
                </a:tc>
                <a:tc>
                  <a:txBody>
                    <a:bodyPr/>
                    <a:lstStyle/>
                    <a:p>
                      <a:pPr algn="ctr"/>
                      <a:r>
                        <a:rPr lang="zh-CN" altLang="en-US" sz="1200" dirty="0">
                          <a:latin typeface="+mn-ea"/>
                          <a:ea typeface="+mn-ea"/>
                        </a:rPr>
                        <a:t>体重</a:t>
                      </a:r>
                    </a:p>
                  </a:txBody>
                  <a:tcPr/>
                </a:tc>
                <a:tc>
                  <a:txBody>
                    <a:bodyPr/>
                    <a:lstStyle/>
                    <a:p>
                      <a:pPr algn="ctr"/>
                      <a:r>
                        <a:rPr lang="zh-CN" altLang="en-US" sz="1200" dirty="0">
                          <a:latin typeface="+mn-ea"/>
                          <a:ea typeface="+mn-ea"/>
                        </a:rPr>
                        <a:t>月消费</a:t>
                      </a:r>
                    </a:p>
                  </a:txBody>
                  <a:tcPr/>
                </a:tc>
                <a:tc>
                  <a:txBody>
                    <a:bodyPr/>
                    <a:lstStyle/>
                    <a:p>
                      <a:pPr algn="ctr"/>
                      <a:r>
                        <a:rPr lang="zh-CN" altLang="en-US" sz="1200" dirty="0">
                          <a:latin typeface="+mn-ea"/>
                          <a:ea typeface="+mn-ea"/>
                        </a:rPr>
                        <a:t>性别</a:t>
                      </a:r>
                    </a:p>
                  </a:txBody>
                  <a:tcPr/>
                </a:tc>
                <a:tc>
                  <a:txBody>
                    <a:bodyPr/>
                    <a:lstStyle/>
                    <a:p>
                      <a:pPr algn="ctr"/>
                      <a:r>
                        <a:rPr lang="zh-CN" altLang="en-US" sz="1200" dirty="0">
                          <a:latin typeface="+mn-ea"/>
                          <a:ea typeface="+mn-ea"/>
                        </a:rPr>
                        <a:t>籍贯</a:t>
                      </a:r>
                    </a:p>
                  </a:txBody>
                  <a:tcPr/>
                </a:tc>
                <a:extLst>
                  <a:ext uri="{0D108BD9-81ED-4DB2-BD59-A6C34878D82A}">
                    <a16:rowId xmlns:a16="http://schemas.microsoft.com/office/drawing/2014/main" val="2371245491"/>
                  </a:ext>
                </a:extLst>
              </a:tr>
              <a:tr h="258536">
                <a:tc>
                  <a:txBody>
                    <a:bodyPr/>
                    <a:lstStyle/>
                    <a:p>
                      <a:pPr algn="ctr"/>
                      <a:r>
                        <a:rPr lang="zh-CN" altLang="en-US" sz="1200" dirty="0">
                          <a:latin typeface="+mn-ea"/>
                          <a:ea typeface="+mn-ea"/>
                        </a:rPr>
                        <a:t>张三</a:t>
                      </a:r>
                    </a:p>
                  </a:txBody>
                  <a:tcPr/>
                </a:tc>
                <a:tc>
                  <a:txBody>
                    <a:bodyPr/>
                    <a:lstStyle/>
                    <a:p>
                      <a:pPr algn="ctr"/>
                      <a:r>
                        <a:rPr lang="en-US" altLang="zh-CN" sz="1200" dirty="0">
                          <a:latin typeface="+mn-ea"/>
                          <a:ea typeface="+mn-ea"/>
                        </a:rPr>
                        <a:t>25</a:t>
                      </a:r>
                      <a:endParaRPr lang="zh-CN" altLang="en-US" sz="1200" dirty="0">
                        <a:latin typeface="+mn-ea"/>
                        <a:ea typeface="+mn-ea"/>
                      </a:endParaRPr>
                    </a:p>
                  </a:txBody>
                  <a:tcPr/>
                </a:tc>
                <a:tc>
                  <a:txBody>
                    <a:bodyPr/>
                    <a:lstStyle/>
                    <a:p>
                      <a:pPr algn="ctr"/>
                      <a:r>
                        <a:rPr lang="en-US" altLang="zh-CN" sz="1200" dirty="0">
                          <a:latin typeface="+mn-ea"/>
                          <a:ea typeface="+mn-ea"/>
                        </a:rPr>
                        <a:t>50</a:t>
                      </a:r>
                      <a:endParaRPr lang="zh-CN" altLang="en-US" sz="1200" dirty="0">
                        <a:latin typeface="+mn-ea"/>
                        <a:ea typeface="+mn-ea"/>
                      </a:endParaRPr>
                    </a:p>
                  </a:txBody>
                  <a:tcPr/>
                </a:tc>
                <a:tc>
                  <a:txBody>
                    <a:bodyPr/>
                    <a:lstStyle/>
                    <a:p>
                      <a:pPr algn="ctr"/>
                      <a:r>
                        <a:rPr lang="en-US" altLang="zh-CN" sz="1200" dirty="0">
                          <a:latin typeface="+mn-ea"/>
                          <a:ea typeface="+mn-ea"/>
                        </a:rPr>
                        <a:t>500</a:t>
                      </a:r>
                      <a:endParaRPr lang="zh-CN" altLang="en-US" sz="1200" dirty="0">
                        <a:latin typeface="+mn-ea"/>
                        <a:ea typeface="+mn-ea"/>
                      </a:endParaRPr>
                    </a:p>
                  </a:txBody>
                  <a:tcPr/>
                </a:tc>
                <a:tc>
                  <a:txBody>
                    <a:bodyPr/>
                    <a:lstStyle/>
                    <a:p>
                      <a:pPr algn="ctr"/>
                      <a:r>
                        <a:rPr lang="zh-CN" altLang="en-US" sz="1200" dirty="0">
                          <a:latin typeface="+mn-ea"/>
                          <a:ea typeface="+mn-ea"/>
                        </a:rPr>
                        <a:t>女</a:t>
                      </a:r>
                    </a:p>
                  </a:txBody>
                  <a:tcPr/>
                </a:tc>
                <a:tc>
                  <a:txBody>
                    <a:bodyPr/>
                    <a:lstStyle/>
                    <a:p>
                      <a:pPr algn="ctr"/>
                      <a:r>
                        <a:rPr lang="zh-CN" altLang="en-US" sz="1200" dirty="0">
                          <a:latin typeface="+mn-ea"/>
                          <a:ea typeface="+mn-ea"/>
                        </a:rPr>
                        <a:t>北京</a:t>
                      </a:r>
                    </a:p>
                  </a:txBody>
                  <a:tcPr/>
                </a:tc>
                <a:extLst>
                  <a:ext uri="{0D108BD9-81ED-4DB2-BD59-A6C34878D82A}">
                    <a16:rowId xmlns:a16="http://schemas.microsoft.com/office/drawing/2014/main" val="3482989157"/>
                  </a:ext>
                </a:extLst>
              </a:tr>
              <a:tr h="258536">
                <a:tc>
                  <a:txBody>
                    <a:bodyPr/>
                    <a:lstStyle/>
                    <a:p>
                      <a:pPr algn="ctr"/>
                      <a:r>
                        <a:rPr lang="zh-CN" altLang="en-US" sz="1200" dirty="0">
                          <a:latin typeface="+mn-ea"/>
                          <a:ea typeface="+mn-ea"/>
                        </a:rPr>
                        <a:t>李四</a:t>
                      </a:r>
                    </a:p>
                  </a:txBody>
                  <a:tcPr/>
                </a:tc>
                <a:tc>
                  <a:txBody>
                    <a:bodyPr/>
                    <a:lstStyle/>
                    <a:p>
                      <a:pPr algn="ctr"/>
                      <a:r>
                        <a:rPr lang="en-US" altLang="zh-CN" sz="1200" dirty="0">
                          <a:latin typeface="+mn-ea"/>
                          <a:ea typeface="+mn-ea"/>
                        </a:rPr>
                        <a:t>22</a:t>
                      </a:r>
                      <a:endParaRPr lang="zh-CN" altLang="en-US" sz="1200" dirty="0">
                        <a:latin typeface="+mn-ea"/>
                        <a:ea typeface="+mn-ea"/>
                      </a:endParaRPr>
                    </a:p>
                  </a:txBody>
                  <a:tcPr/>
                </a:tc>
                <a:tc>
                  <a:txBody>
                    <a:bodyPr/>
                    <a:lstStyle/>
                    <a:p>
                      <a:pPr algn="ctr"/>
                      <a:r>
                        <a:rPr lang="en-US" altLang="zh-CN" sz="1200" dirty="0">
                          <a:latin typeface="+mn-ea"/>
                          <a:ea typeface="+mn-ea"/>
                        </a:rPr>
                        <a:t>70</a:t>
                      </a:r>
                      <a:endParaRPr lang="zh-CN" altLang="en-US" sz="1200" dirty="0">
                        <a:latin typeface="+mn-ea"/>
                        <a:ea typeface="+mn-ea"/>
                      </a:endParaRPr>
                    </a:p>
                  </a:txBody>
                  <a:tcPr/>
                </a:tc>
                <a:tc>
                  <a:txBody>
                    <a:bodyPr/>
                    <a:lstStyle/>
                    <a:p>
                      <a:pPr algn="ctr"/>
                      <a:r>
                        <a:rPr lang="en-US" altLang="zh-CN" sz="1200" dirty="0">
                          <a:latin typeface="+mn-ea"/>
                          <a:ea typeface="+mn-ea"/>
                        </a:rPr>
                        <a:t>700</a:t>
                      </a:r>
                      <a:endParaRPr lang="zh-CN" altLang="en-US" sz="1200" dirty="0">
                        <a:latin typeface="+mn-ea"/>
                        <a:ea typeface="+mn-ea"/>
                      </a:endParaRPr>
                    </a:p>
                  </a:txBody>
                  <a:tcPr/>
                </a:tc>
                <a:tc>
                  <a:txBody>
                    <a:bodyPr/>
                    <a:lstStyle/>
                    <a:p>
                      <a:pPr algn="ctr"/>
                      <a:r>
                        <a:rPr lang="zh-CN" altLang="en-US" sz="1200" dirty="0">
                          <a:latin typeface="+mn-ea"/>
                          <a:ea typeface="+mn-ea"/>
                        </a:rPr>
                        <a:t>男</a:t>
                      </a:r>
                    </a:p>
                  </a:txBody>
                  <a:tcPr/>
                </a:tc>
                <a:tc>
                  <a:txBody>
                    <a:bodyPr/>
                    <a:lstStyle/>
                    <a:p>
                      <a:pPr algn="ctr"/>
                      <a:r>
                        <a:rPr lang="zh-CN" altLang="en-US" sz="1200" dirty="0">
                          <a:latin typeface="+mn-ea"/>
                          <a:ea typeface="+mn-ea"/>
                        </a:rPr>
                        <a:t>山东</a:t>
                      </a:r>
                    </a:p>
                  </a:txBody>
                  <a:tcPr/>
                </a:tc>
                <a:extLst>
                  <a:ext uri="{0D108BD9-81ED-4DB2-BD59-A6C34878D82A}">
                    <a16:rowId xmlns:a16="http://schemas.microsoft.com/office/drawing/2014/main" val="4294822749"/>
                  </a:ext>
                </a:extLst>
              </a:tr>
              <a:tr h="258536">
                <a:tc>
                  <a:txBody>
                    <a:bodyPr/>
                    <a:lstStyle/>
                    <a:p>
                      <a:pPr algn="ctr"/>
                      <a:r>
                        <a:rPr lang="zh-CN" altLang="en-US" sz="1200" dirty="0">
                          <a:latin typeface="+mn-ea"/>
                          <a:ea typeface="+mn-ea"/>
                        </a:rPr>
                        <a:t>王五</a:t>
                      </a:r>
                    </a:p>
                  </a:txBody>
                  <a:tcPr/>
                </a:tc>
                <a:tc>
                  <a:txBody>
                    <a:bodyPr/>
                    <a:lstStyle/>
                    <a:p>
                      <a:pPr algn="ctr"/>
                      <a:r>
                        <a:rPr lang="en-US" altLang="zh-CN" sz="1200" dirty="0">
                          <a:latin typeface="+mn-ea"/>
                          <a:ea typeface="+mn-ea"/>
                        </a:rPr>
                        <a:t>19</a:t>
                      </a:r>
                      <a:endParaRPr lang="zh-CN" altLang="en-US" sz="1200" dirty="0">
                        <a:latin typeface="+mn-ea"/>
                        <a:ea typeface="+mn-ea"/>
                      </a:endParaRPr>
                    </a:p>
                  </a:txBody>
                  <a:tcPr/>
                </a:tc>
                <a:tc>
                  <a:txBody>
                    <a:bodyPr/>
                    <a:lstStyle/>
                    <a:p>
                      <a:pPr algn="ctr"/>
                      <a:r>
                        <a:rPr lang="en-US" altLang="zh-CN" sz="1200" dirty="0">
                          <a:latin typeface="+mn-ea"/>
                          <a:ea typeface="+mn-ea"/>
                        </a:rPr>
                        <a:t>65</a:t>
                      </a:r>
                      <a:endParaRPr lang="zh-CN" altLang="en-US" sz="1200" dirty="0">
                        <a:latin typeface="+mn-ea"/>
                        <a:ea typeface="+mn-ea"/>
                      </a:endParaRPr>
                    </a:p>
                  </a:txBody>
                  <a:tcPr/>
                </a:tc>
                <a:tc>
                  <a:txBody>
                    <a:bodyPr/>
                    <a:lstStyle/>
                    <a:p>
                      <a:pPr algn="ctr"/>
                      <a:r>
                        <a:rPr lang="en-US" altLang="zh-CN" sz="1200" dirty="0">
                          <a:latin typeface="+mn-ea"/>
                          <a:ea typeface="+mn-ea"/>
                        </a:rPr>
                        <a:t>600</a:t>
                      </a:r>
                      <a:endParaRPr lang="zh-CN" altLang="en-US" sz="1200" dirty="0">
                        <a:latin typeface="+mn-ea"/>
                        <a:ea typeface="+mn-ea"/>
                      </a:endParaRPr>
                    </a:p>
                  </a:txBody>
                  <a:tcPr/>
                </a:tc>
                <a:tc>
                  <a:txBody>
                    <a:bodyPr/>
                    <a:lstStyle/>
                    <a:p>
                      <a:pPr algn="ctr"/>
                      <a:r>
                        <a:rPr lang="zh-CN" altLang="en-US" sz="1200" dirty="0">
                          <a:latin typeface="+mn-ea"/>
                          <a:ea typeface="+mn-ea"/>
                        </a:rPr>
                        <a:t>男</a:t>
                      </a:r>
                    </a:p>
                  </a:txBody>
                  <a:tcPr/>
                </a:tc>
                <a:tc>
                  <a:txBody>
                    <a:bodyPr/>
                    <a:lstStyle/>
                    <a:p>
                      <a:pPr algn="ctr"/>
                      <a:r>
                        <a:rPr lang="zh-CN" altLang="en-US" sz="1200" dirty="0">
                          <a:latin typeface="+mn-ea"/>
                          <a:ea typeface="+mn-ea"/>
                        </a:rPr>
                        <a:t>浙江</a:t>
                      </a:r>
                    </a:p>
                  </a:txBody>
                  <a:tcPr/>
                </a:tc>
                <a:extLst>
                  <a:ext uri="{0D108BD9-81ED-4DB2-BD59-A6C34878D82A}">
                    <a16:rowId xmlns:a16="http://schemas.microsoft.com/office/drawing/2014/main" val="89937464"/>
                  </a:ext>
                </a:extLst>
              </a:tr>
              <a:tr h="258536">
                <a:tc>
                  <a:txBody>
                    <a:bodyPr/>
                    <a:lstStyle/>
                    <a:p>
                      <a:pPr algn="ctr"/>
                      <a:r>
                        <a:rPr lang="zh-CN" altLang="en-US" sz="1200" dirty="0">
                          <a:latin typeface="+mn-ea"/>
                          <a:ea typeface="+mn-ea"/>
                        </a:rPr>
                        <a:t>李六</a:t>
                      </a:r>
                    </a:p>
                  </a:txBody>
                  <a:tcPr/>
                </a:tc>
                <a:tc>
                  <a:txBody>
                    <a:bodyPr/>
                    <a:lstStyle/>
                    <a:p>
                      <a:pPr algn="ctr"/>
                      <a:r>
                        <a:rPr lang="en-US" altLang="zh-CN" sz="1200" dirty="0">
                          <a:latin typeface="+mn-ea"/>
                          <a:ea typeface="+mn-ea"/>
                        </a:rPr>
                        <a:t>20</a:t>
                      </a:r>
                      <a:endParaRPr lang="zh-CN" altLang="en-US" sz="1200" dirty="0">
                        <a:latin typeface="+mn-ea"/>
                        <a:ea typeface="+mn-ea"/>
                      </a:endParaRPr>
                    </a:p>
                  </a:txBody>
                  <a:tcPr/>
                </a:tc>
                <a:tc>
                  <a:txBody>
                    <a:bodyPr/>
                    <a:lstStyle/>
                    <a:p>
                      <a:pPr algn="ctr"/>
                      <a:r>
                        <a:rPr lang="en-US" altLang="zh-CN" sz="1200" dirty="0">
                          <a:latin typeface="+mn-ea"/>
                          <a:ea typeface="+mn-ea"/>
                        </a:rPr>
                        <a:t>66</a:t>
                      </a:r>
                      <a:endParaRPr lang="zh-CN" altLang="en-US" sz="1200" dirty="0">
                        <a:latin typeface="+mn-ea"/>
                        <a:ea typeface="+mn-ea"/>
                      </a:endParaRPr>
                    </a:p>
                  </a:txBody>
                  <a:tcPr/>
                </a:tc>
                <a:tc>
                  <a:txBody>
                    <a:bodyPr/>
                    <a:lstStyle/>
                    <a:p>
                      <a:pPr algn="ctr"/>
                      <a:r>
                        <a:rPr lang="en-US" altLang="zh-CN" sz="1200" dirty="0">
                          <a:latin typeface="+mn-ea"/>
                          <a:ea typeface="+mn-ea"/>
                        </a:rPr>
                        <a:t>1000</a:t>
                      </a:r>
                      <a:endParaRPr lang="zh-CN" altLang="en-US" sz="1200" dirty="0">
                        <a:latin typeface="+mn-ea"/>
                        <a:ea typeface="+mn-ea"/>
                      </a:endParaRPr>
                    </a:p>
                  </a:txBody>
                  <a:tcPr/>
                </a:tc>
                <a:tc>
                  <a:txBody>
                    <a:bodyPr/>
                    <a:lstStyle/>
                    <a:p>
                      <a:pPr algn="ctr"/>
                      <a:r>
                        <a:rPr lang="zh-CN" altLang="en-US" sz="1200" dirty="0">
                          <a:latin typeface="+mn-ea"/>
                          <a:ea typeface="+mn-ea"/>
                        </a:rPr>
                        <a:t>女</a:t>
                      </a:r>
                    </a:p>
                  </a:txBody>
                  <a:tcPr/>
                </a:tc>
                <a:tc>
                  <a:txBody>
                    <a:bodyPr/>
                    <a:lstStyle/>
                    <a:p>
                      <a:pPr algn="ctr"/>
                      <a:r>
                        <a:rPr lang="zh-CN" altLang="en-US" sz="1200" dirty="0">
                          <a:latin typeface="+mn-ea"/>
                          <a:ea typeface="+mn-ea"/>
                        </a:rPr>
                        <a:t>福建</a:t>
                      </a:r>
                    </a:p>
                  </a:txBody>
                  <a:tcPr/>
                </a:tc>
                <a:extLst>
                  <a:ext uri="{0D108BD9-81ED-4DB2-BD59-A6C34878D82A}">
                    <a16:rowId xmlns:a16="http://schemas.microsoft.com/office/drawing/2014/main" val="2327438349"/>
                  </a:ext>
                </a:extLst>
              </a:tr>
              <a:tr h="258536">
                <a:tc>
                  <a:txBody>
                    <a:bodyPr/>
                    <a:lstStyle/>
                    <a:p>
                      <a:pPr algn="ctr"/>
                      <a:r>
                        <a:rPr lang="zh-CN" altLang="en-US" sz="1200" dirty="0">
                          <a:latin typeface="+mn-ea"/>
                          <a:ea typeface="+mn-ea"/>
                        </a:rPr>
                        <a:t>王七</a:t>
                      </a:r>
                    </a:p>
                  </a:txBody>
                  <a:tcPr/>
                </a:tc>
                <a:tc>
                  <a:txBody>
                    <a:bodyPr/>
                    <a:lstStyle/>
                    <a:p>
                      <a:pPr algn="ctr"/>
                      <a:r>
                        <a:rPr lang="en-US" altLang="zh-CN" sz="1200" dirty="0">
                          <a:latin typeface="+mn-ea"/>
                          <a:ea typeface="+mn-ea"/>
                        </a:rPr>
                        <a:t>21</a:t>
                      </a:r>
                      <a:endParaRPr lang="zh-CN" altLang="en-US" sz="1200" dirty="0">
                        <a:latin typeface="+mn-ea"/>
                        <a:ea typeface="+mn-ea"/>
                      </a:endParaRPr>
                    </a:p>
                  </a:txBody>
                  <a:tcPr/>
                </a:tc>
                <a:tc>
                  <a:txBody>
                    <a:bodyPr/>
                    <a:lstStyle/>
                    <a:p>
                      <a:pPr algn="ctr"/>
                      <a:r>
                        <a:rPr lang="en-US" altLang="zh-CN" sz="1200" dirty="0">
                          <a:latin typeface="+mn-ea"/>
                          <a:ea typeface="+mn-ea"/>
                        </a:rPr>
                        <a:t>70</a:t>
                      </a:r>
                      <a:endParaRPr lang="zh-CN" altLang="en-US" sz="1200" dirty="0">
                        <a:latin typeface="+mn-ea"/>
                        <a:ea typeface="+mn-ea"/>
                      </a:endParaRPr>
                    </a:p>
                  </a:txBody>
                  <a:tcPr/>
                </a:tc>
                <a:tc>
                  <a:txBody>
                    <a:bodyPr/>
                    <a:lstStyle/>
                    <a:p>
                      <a:pPr algn="ctr"/>
                      <a:r>
                        <a:rPr lang="en-US" altLang="zh-CN" sz="1200" dirty="0">
                          <a:latin typeface="+mn-ea"/>
                          <a:ea typeface="+mn-ea"/>
                        </a:rPr>
                        <a:t>400</a:t>
                      </a:r>
                      <a:endParaRPr lang="zh-CN" altLang="en-US" sz="1200" dirty="0">
                        <a:latin typeface="+mn-ea"/>
                        <a:ea typeface="+mn-ea"/>
                      </a:endParaRPr>
                    </a:p>
                  </a:txBody>
                  <a:tcPr/>
                </a:tc>
                <a:tc>
                  <a:txBody>
                    <a:bodyPr/>
                    <a:lstStyle/>
                    <a:p>
                      <a:pPr algn="ctr"/>
                      <a:r>
                        <a:rPr lang="zh-CN" altLang="en-US" sz="1200" dirty="0">
                          <a:latin typeface="+mn-ea"/>
                          <a:ea typeface="+mn-ea"/>
                        </a:rPr>
                        <a:t>男</a:t>
                      </a:r>
                    </a:p>
                  </a:txBody>
                  <a:tcPr/>
                </a:tc>
                <a:tc>
                  <a:txBody>
                    <a:bodyPr/>
                    <a:lstStyle/>
                    <a:p>
                      <a:pPr algn="ctr"/>
                      <a:r>
                        <a:rPr lang="zh-CN" altLang="en-US" sz="1200" dirty="0">
                          <a:latin typeface="+mn-ea"/>
                          <a:ea typeface="+mn-ea"/>
                        </a:rPr>
                        <a:t>安徽</a:t>
                      </a:r>
                    </a:p>
                  </a:txBody>
                  <a:tcPr/>
                </a:tc>
                <a:extLst>
                  <a:ext uri="{0D108BD9-81ED-4DB2-BD59-A6C34878D82A}">
                    <a16:rowId xmlns:a16="http://schemas.microsoft.com/office/drawing/2014/main" val="2080464678"/>
                  </a:ext>
                </a:extLst>
              </a:tr>
            </a:tbl>
          </a:graphicData>
        </a:graphic>
      </p:graphicFrame>
      <p:grpSp>
        <p:nvGrpSpPr>
          <p:cNvPr id="9" name="组合 8">
            <a:extLst>
              <a:ext uri="{FF2B5EF4-FFF2-40B4-BE49-F238E27FC236}">
                <a16:creationId xmlns:a16="http://schemas.microsoft.com/office/drawing/2014/main" id="{1583CDFC-F89B-D64D-93BE-F5EE0BCFADB4}"/>
              </a:ext>
            </a:extLst>
          </p:cNvPr>
          <p:cNvGrpSpPr/>
          <p:nvPr/>
        </p:nvGrpSpPr>
        <p:grpSpPr>
          <a:xfrm>
            <a:off x="404664" y="622508"/>
            <a:ext cx="3770276" cy="341642"/>
            <a:chOff x="2124714" y="650556"/>
            <a:chExt cx="3770276" cy="341642"/>
          </a:xfrm>
        </p:grpSpPr>
        <p:sp>
          <p:nvSpPr>
            <p:cNvPr id="10" name="文本框 9">
              <a:extLst>
                <a:ext uri="{FF2B5EF4-FFF2-40B4-BE49-F238E27FC236}">
                  <a16:creationId xmlns:a16="http://schemas.microsoft.com/office/drawing/2014/main" id="{639E1142-3E77-D548-BA12-F346B71D0D75}"/>
                </a:ext>
              </a:extLst>
            </p:cNvPr>
            <p:cNvSpPr txBox="1"/>
            <p:nvPr/>
          </p:nvSpPr>
          <p:spPr>
            <a:xfrm>
              <a:off x="2124714" y="650556"/>
              <a:ext cx="3770276" cy="338554"/>
            </a:xfrm>
            <a:prstGeom prst="rect">
              <a:avLst/>
            </a:prstGeom>
            <a:noFill/>
          </p:spPr>
          <p:txBody>
            <a:bodyPr wrap="square" rtlCol="0">
              <a:spAutoFit/>
            </a:bodyPr>
            <a:lstStyle/>
            <a:p>
              <a:r>
                <a:rPr lang="zh-CN" altLang="en-US" sz="1600" dirty="0">
                  <a:solidFill>
                    <a:srgbClr val="0060FF"/>
                  </a:solidFill>
                  <a:latin typeface="微软雅黑" panose="020B0503020204020204" pitchFamily="34" charset="-122"/>
                  <a:ea typeface="微软雅黑" panose="020B0503020204020204" pitchFamily="34" charset="-122"/>
                </a:rPr>
                <a:t>为什么要无量纲化</a:t>
              </a:r>
            </a:p>
          </p:txBody>
        </p:sp>
        <p:cxnSp>
          <p:nvCxnSpPr>
            <p:cNvPr id="11" name="直接连接符 24">
              <a:extLst>
                <a:ext uri="{FF2B5EF4-FFF2-40B4-BE49-F238E27FC236}">
                  <a16:creationId xmlns:a16="http://schemas.microsoft.com/office/drawing/2014/main" id="{D4070D2E-FEBF-A345-8EF1-6C159C45B8FA}"/>
                </a:ext>
              </a:extLst>
            </p:cNvPr>
            <p:cNvCxnSpPr/>
            <p:nvPr/>
          </p:nvCxnSpPr>
          <p:spPr>
            <a:xfrm>
              <a:off x="2194811" y="992198"/>
              <a:ext cx="349756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a16="http://schemas.microsoft.com/office/drawing/2014/main" id="{D885231C-0C7F-E440-8ED0-B7B24DF6789C}"/>
              </a:ext>
            </a:extLst>
          </p:cNvPr>
          <p:cNvGrpSpPr/>
          <p:nvPr/>
        </p:nvGrpSpPr>
        <p:grpSpPr>
          <a:xfrm>
            <a:off x="474761" y="1849466"/>
            <a:ext cx="3770276" cy="341642"/>
            <a:chOff x="2124714" y="650556"/>
            <a:chExt cx="3770276" cy="341642"/>
          </a:xfrm>
        </p:grpSpPr>
        <p:sp>
          <p:nvSpPr>
            <p:cNvPr id="13" name="文本框 12">
              <a:extLst>
                <a:ext uri="{FF2B5EF4-FFF2-40B4-BE49-F238E27FC236}">
                  <a16:creationId xmlns:a16="http://schemas.microsoft.com/office/drawing/2014/main" id="{1ADA9204-9023-4D4B-9A70-11D7E041B518}"/>
                </a:ext>
              </a:extLst>
            </p:cNvPr>
            <p:cNvSpPr txBox="1"/>
            <p:nvPr/>
          </p:nvSpPr>
          <p:spPr>
            <a:xfrm>
              <a:off x="2124714" y="650556"/>
              <a:ext cx="3770276" cy="338554"/>
            </a:xfrm>
            <a:prstGeom prst="rect">
              <a:avLst/>
            </a:prstGeom>
            <a:noFill/>
          </p:spPr>
          <p:txBody>
            <a:bodyPr wrap="square" rtlCol="0">
              <a:spAutoFit/>
            </a:bodyPr>
            <a:lstStyle/>
            <a:p>
              <a:r>
                <a:rPr lang="zh-CN" altLang="en-US" sz="1600" dirty="0">
                  <a:solidFill>
                    <a:srgbClr val="0060FF"/>
                  </a:solidFill>
                  <a:latin typeface="微软雅黑" panose="020B0503020204020204" pitchFamily="34" charset="-122"/>
                  <a:ea typeface="微软雅黑" panose="020B0503020204020204" pitchFamily="34" charset="-122"/>
                </a:rPr>
                <a:t>定义</a:t>
              </a:r>
            </a:p>
          </p:txBody>
        </p:sp>
        <p:cxnSp>
          <p:nvCxnSpPr>
            <p:cNvPr id="14" name="直接连接符 24">
              <a:extLst>
                <a:ext uri="{FF2B5EF4-FFF2-40B4-BE49-F238E27FC236}">
                  <a16:creationId xmlns:a16="http://schemas.microsoft.com/office/drawing/2014/main" id="{DA14D413-6F4F-CE4A-A1A4-44E22BC8FC5B}"/>
                </a:ext>
              </a:extLst>
            </p:cNvPr>
            <p:cNvCxnSpPr/>
            <p:nvPr/>
          </p:nvCxnSpPr>
          <p:spPr>
            <a:xfrm>
              <a:off x="2194811" y="992198"/>
              <a:ext cx="349756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trips dir="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76672" y="195486"/>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数据无量纲化</a:t>
            </a:r>
          </a:p>
        </p:txBody>
      </p:sp>
      <p:sp>
        <p:nvSpPr>
          <p:cNvPr id="137" name="燕尾形 136"/>
          <p:cNvSpPr/>
          <p:nvPr/>
        </p:nvSpPr>
        <p:spPr>
          <a:xfrm>
            <a:off x="2696159" y="2092743"/>
            <a:ext cx="178420" cy="178448"/>
          </a:xfrm>
          <a:prstGeom prst="chevron">
            <a:avLst/>
          </a:prstGeom>
          <a:solidFill>
            <a:srgbClr val="0F6F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tx1"/>
              </a:solidFill>
            </a:endParaRPr>
          </a:p>
        </p:txBody>
      </p:sp>
      <p:sp>
        <p:nvSpPr>
          <p:cNvPr id="139" name="矩形 138"/>
          <p:cNvSpPr/>
          <p:nvPr/>
        </p:nvSpPr>
        <p:spPr>
          <a:xfrm>
            <a:off x="2924944" y="2074977"/>
            <a:ext cx="2744973" cy="300082"/>
          </a:xfrm>
          <a:prstGeom prst="rect">
            <a:avLst/>
          </a:prstGeom>
          <a:solidFill>
            <a:srgbClr val="0F6FC6"/>
          </a:solidFill>
        </p:spPr>
        <p:txBody>
          <a:bodyPr wrap="square">
            <a:spAutoFit/>
          </a:bodyPr>
          <a:lstStyle/>
          <a:p>
            <a:pPr defTabSz="457200" fontAlgn="auto"/>
            <a:r>
              <a:rPr lang="en-US" altLang="zh-CN" sz="1350" b="1" dirty="0">
                <a:solidFill>
                  <a:schemeClr val="bg1"/>
                </a:solidFill>
                <a:latin typeface="黑体" panose="02010609060101010101" pitchFamily="49" charset="-122"/>
                <a:ea typeface="黑体" panose="02010609060101010101" pitchFamily="49" charset="-122"/>
                <a:cs typeface="黑体" panose="02010609060101010101" pitchFamily="49" charset="-122"/>
                <a:sym typeface="+mn-ea"/>
              </a:rPr>
              <a:t>NO.1    </a:t>
            </a:r>
            <a:r>
              <a:rPr kumimoji="1" lang="en-US" altLang="zh-CN" sz="135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Z-score</a:t>
            </a:r>
            <a:r>
              <a:rPr kumimoji="1" lang="zh-CN" altLang="en-US" sz="135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标准化</a:t>
            </a:r>
            <a:endParaRPr kumimoji="1" lang="zh-CN" altLang="en-US" sz="135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0" name="燕尾形 139"/>
          <p:cNvSpPr/>
          <p:nvPr/>
        </p:nvSpPr>
        <p:spPr>
          <a:xfrm>
            <a:off x="2696159" y="2707518"/>
            <a:ext cx="178420" cy="178448"/>
          </a:xfrm>
          <a:prstGeom prst="chevron">
            <a:avLst/>
          </a:prstGeom>
          <a:solidFill>
            <a:srgbClr val="009D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tx1"/>
              </a:solidFill>
            </a:endParaRPr>
          </a:p>
        </p:txBody>
      </p:sp>
      <p:sp>
        <p:nvSpPr>
          <p:cNvPr id="142" name="矩形 141"/>
          <p:cNvSpPr/>
          <p:nvPr/>
        </p:nvSpPr>
        <p:spPr>
          <a:xfrm>
            <a:off x="2924944" y="2689751"/>
            <a:ext cx="2744973" cy="300082"/>
          </a:xfrm>
          <a:prstGeom prst="rect">
            <a:avLst/>
          </a:prstGeom>
          <a:solidFill>
            <a:srgbClr val="009DD9"/>
          </a:solidFill>
        </p:spPr>
        <p:txBody>
          <a:bodyPr wrap="square">
            <a:spAutoFit/>
          </a:bodyPr>
          <a:lstStyle/>
          <a:p>
            <a:pPr lvl="0"/>
            <a:r>
              <a:rPr lang="en-US" altLang="zh-CN" sz="1350" b="1" dirty="0">
                <a:solidFill>
                  <a:schemeClr val="bg1"/>
                </a:solidFill>
                <a:latin typeface="黑体" panose="02010609060101010101" pitchFamily="49" charset="-122"/>
                <a:ea typeface="黑体" panose="02010609060101010101" pitchFamily="49" charset="-122"/>
                <a:cs typeface="黑体" panose="02010609060101010101" pitchFamily="49" charset="-122"/>
              </a:rPr>
              <a:t>NO.2</a:t>
            </a:r>
            <a:r>
              <a:rPr lang="zh-CN" altLang="en-US" sz="1350" b="1" dirty="0">
                <a:solidFill>
                  <a:schemeClr val="bg1"/>
                </a:solidFill>
                <a:latin typeface="黑体" panose="02010609060101010101" pitchFamily="49" charset="-122"/>
                <a:ea typeface="黑体" panose="02010609060101010101" pitchFamily="49" charset="-122"/>
                <a:cs typeface="黑体" panose="02010609060101010101" pitchFamily="49" charset="-122"/>
              </a:rPr>
              <a:t> </a:t>
            </a:r>
            <a:r>
              <a:rPr lang="en-US" altLang="zh-CN" sz="1350" b="1" dirty="0">
                <a:solidFill>
                  <a:schemeClr val="bg1"/>
                </a:solidFill>
                <a:latin typeface="黑体" panose="02010609060101010101" pitchFamily="49" charset="-122"/>
                <a:ea typeface="黑体" panose="02010609060101010101" pitchFamily="49" charset="-122"/>
                <a:cs typeface="黑体" panose="02010609060101010101" pitchFamily="49" charset="-122"/>
              </a:rPr>
              <a:t>   </a:t>
            </a:r>
            <a:r>
              <a:rPr kumimoji="1" lang="en-US" altLang="zh-CN" sz="135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Min-max</a:t>
            </a:r>
            <a:r>
              <a:rPr kumimoji="1" lang="zh-CN" altLang="en-US" sz="135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标准化</a:t>
            </a:r>
            <a:endParaRPr kumimoji="1" lang="zh-CN" altLang="en-US" sz="135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Rounded Rectangle 6"/>
          <p:cNvSpPr/>
          <p:nvPr/>
        </p:nvSpPr>
        <p:spPr>
          <a:xfrm>
            <a:off x="782956" y="2375059"/>
            <a:ext cx="1534001" cy="429578"/>
          </a:xfrm>
          <a:prstGeom prst="roundRect">
            <a:avLst>
              <a:gd name="adj" fmla="val 7442"/>
            </a:avLst>
          </a:prstGeom>
          <a:solidFill>
            <a:srgbClr val="0070C0"/>
          </a:solidFill>
          <a:ln w="25400" cap="flat" cmpd="sng" algn="ctr">
            <a:noFill/>
            <a:prstDash val="solid"/>
          </a:ln>
          <a:effectLst/>
        </p:spPr>
        <p:txBody>
          <a:bodyPr lIns="51435" tIns="25718" rIns="51435" bIns="25718" rtlCol="0" anchor="ctr"/>
          <a:lstStyle/>
          <a:p>
            <a:pPr algn="ctr" defTabSz="685800" fontAlgn="auto">
              <a:spcBef>
                <a:spcPts val="0"/>
              </a:spcBef>
              <a:spcAft>
                <a:spcPts val="0"/>
              </a:spcAft>
              <a:defRPr/>
            </a:pPr>
            <a:r>
              <a:rPr lang="zh-CN" altLang="en-US" sz="1800" kern="0" dirty="0">
                <a:solidFill>
                  <a:prstClr val="white"/>
                </a:solidFill>
                <a:latin typeface="微软雅黑" panose="020B0503020204020204" pitchFamily="34" charset="-122"/>
                <a:ea typeface="微软雅黑" panose="020B0503020204020204" pitchFamily="34" charset="-122"/>
                <a:cs typeface="+mn-ea"/>
                <a:sym typeface="+mn-lt"/>
              </a:rPr>
              <a:t>数据无量纲化</a:t>
            </a:r>
            <a:endParaRPr lang="en-US" altLang="zh-CN" sz="1800" kern="0" dirty="0">
              <a:solidFill>
                <a:prstClr val="white"/>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ppt_x"/>
                                          </p:val>
                                        </p:tav>
                                        <p:tav tm="100000">
                                          <p:val>
                                            <p:strVal val="#ppt_x"/>
                                          </p:val>
                                        </p:tav>
                                      </p:tavLst>
                                    </p:anim>
                                    <p:anim calcmode="lin" valueType="num">
                                      <p:cBhvr additive="base">
                                        <p:cTn id="8"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76672" y="199073"/>
            <a:ext cx="6172200" cy="857250"/>
          </a:xfrm>
        </p:spPr>
        <p:txBody>
          <a:bodyPr/>
          <a:lstStyle/>
          <a:p>
            <a:r>
              <a:rPr kumimoji="1" lang="zh-CN" altLang="en-US" sz="2100" dirty="0">
                <a:latin typeface="微软雅黑" panose="020B0503020204020204" pitchFamily="34" charset="-122"/>
                <a:ea typeface="微软雅黑" panose="020B0503020204020204" pitchFamily="34" charset="-122"/>
                <a:cs typeface="微软雅黑" panose="020B0503020204020204" pitchFamily="34" charset="-122"/>
              </a:rPr>
              <a:t>数据无量纲化</a:t>
            </a:r>
            <a:r>
              <a:rPr kumimoji="1" lang="en-US" altLang="zh-CN" sz="2100" dirty="0">
                <a:latin typeface="微软雅黑" panose="020B0503020204020204" pitchFamily="34" charset="-122"/>
                <a:ea typeface="微软雅黑" panose="020B0503020204020204" pitchFamily="34" charset="-122"/>
                <a:cs typeface="微软雅黑" panose="020B0503020204020204" pitchFamily="34" charset="-122"/>
              </a:rPr>
              <a:t>-Z-score</a:t>
            </a:r>
            <a:r>
              <a:rPr kumimoji="1" lang="zh-CN" altLang="en-US" sz="2100" dirty="0">
                <a:latin typeface="微软雅黑" panose="020B0503020204020204" pitchFamily="34" charset="-122"/>
                <a:ea typeface="微软雅黑" panose="020B0503020204020204" pitchFamily="34" charset="-122"/>
                <a:cs typeface="微软雅黑" panose="020B0503020204020204" pitchFamily="34" charset="-122"/>
              </a:rPr>
              <a:t>标准化</a:t>
            </a:r>
          </a:p>
        </p:txBody>
      </p:sp>
      <p:sp>
        <p:nvSpPr>
          <p:cNvPr id="3" name="Rectangle 1"/>
          <p:cNvSpPr/>
          <p:nvPr/>
        </p:nvSpPr>
        <p:spPr bwMode="auto">
          <a:xfrm>
            <a:off x="357773" y="1427383"/>
            <a:ext cx="5755005" cy="791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14313" indent="-214313">
              <a:lnSpc>
                <a:spcPts val="1725"/>
              </a:lnSpc>
              <a:buFont typeface="Wingdings" panose="05000000000000000000" charset="0"/>
              <a:buChar char="ü"/>
            </a:pPr>
            <a:r>
              <a:rPr lang="zh-CN" altLang="en-US" sz="1200" b="1" spc="98" dirty="0">
                <a:latin typeface="微软雅黑" panose="020B0503020204020204" pitchFamily="34" charset="-122"/>
                <a:ea typeface="微软雅黑" panose="020B0503020204020204" pitchFamily="34" charset="-122"/>
                <a:cs typeface="+mn-ea"/>
                <a:sym typeface="+mn-lt"/>
              </a:rPr>
              <a:t>定义</a:t>
            </a:r>
            <a:r>
              <a:rPr lang="zh-CN" altLang="en-US" sz="1200" spc="98" dirty="0">
                <a:latin typeface="微软雅黑" panose="020B0503020204020204" pitchFamily="34" charset="-122"/>
                <a:ea typeface="微软雅黑" panose="020B0503020204020204" pitchFamily="34" charset="-122"/>
                <a:cs typeface="+mn-ea"/>
                <a:sym typeface="+mn-lt"/>
              </a:rPr>
              <a:t>：是最常见的标准化技术，利用了统计学里简单的</a:t>
            </a:r>
            <a:r>
              <a:rPr lang="en-US" altLang="zh-CN" sz="1200" spc="98" dirty="0">
                <a:latin typeface="微软雅黑" panose="020B0503020204020204" pitchFamily="34" charset="-122"/>
                <a:ea typeface="微软雅黑" panose="020B0503020204020204" pitchFamily="34" charset="-122"/>
                <a:cs typeface="+mn-ea"/>
                <a:sym typeface="+mn-lt"/>
              </a:rPr>
              <a:t>Z-score</a:t>
            </a:r>
            <a:r>
              <a:rPr lang="zh-CN" altLang="en-US" sz="1200" spc="98" dirty="0">
                <a:latin typeface="微软雅黑" panose="020B0503020204020204" pitchFamily="34" charset="-122"/>
                <a:ea typeface="微软雅黑" panose="020B0503020204020204" pitchFamily="34" charset="-122"/>
                <a:cs typeface="+mn-ea"/>
                <a:sym typeface="+mn-lt"/>
              </a:rPr>
              <a:t>思想。</a:t>
            </a:r>
            <a:r>
              <a:rPr lang="en-US" altLang="zh-CN" sz="1200" spc="98" dirty="0">
                <a:latin typeface="微软雅黑" panose="020B0503020204020204" pitchFamily="34" charset="-122"/>
                <a:ea typeface="微软雅黑" panose="020B0503020204020204" pitchFamily="34" charset="-122"/>
                <a:cs typeface="+mn-ea"/>
                <a:sym typeface="+mn-lt"/>
              </a:rPr>
              <a:t>当数据(x)按均值(μ)中心化后，再按标准差(σ)缩放，数据就会服从为均值为0，方差为1的正态分布（即标准正态分布）。</a:t>
            </a:r>
          </a:p>
          <a:p>
            <a:pPr marL="214313" indent="-214313">
              <a:lnSpc>
                <a:spcPts val="1725"/>
              </a:lnSpc>
              <a:buFont typeface="Wingdings" panose="05000000000000000000" charset="0"/>
              <a:buChar char="ü"/>
            </a:pPr>
            <a:r>
              <a:rPr lang="zh-CN" altLang="en-US" sz="1200" b="1" spc="98" dirty="0">
                <a:latin typeface="微软雅黑" panose="020B0503020204020204" pitchFamily="34" charset="-122"/>
                <a:ea typeface="微软雅黑" panose="020B0503020204020204" pitchFamily="34" charset="-122"/>
                <a:cs typeface="+mn-ea"/>
                <a:sym typeface="+mn-lt"/>
              </a:rPr>
              <a:t>应用：</a:t>
            </a:r>
            <a:r>
              <a:rPr sz="1200" spc="98" dirty="0">
                <a:latin typeface="微软雅黑" panose="020B0503020204020204" pitchFamily="34" charset="-122"/>
                <a:ea typeface="微软雅黑" panose="020B0503020204020204" pitchFamily="34" charset="-122"/>
                <a:cs typeface="+mn-ea"/>
                <a:sym typeface="+mn-lt"/>
              </a:rPr>
              <a:t>该方法比较适合数据量大(近似正态分布)的场景</a:t>
            </a:r>
            <a:r>
              <a:rPr lang="zh-CN" altLang="en-US" sz="1200" spc="98" dirty="0">
                <a:latin typeface="微软雅黑" panose="020B0503020204020204" pitchFamily="34" charset="-122"/>
                <a:ea typeface="微软雅黑" panose="020B0503020204020204" pitchFamily="34" charset="-122"/>
                <a:cs typeface="+mn-ea"/>
                <a:sym typeface="+mn-lt"/>
              </a:rPr>
              <a:t>；不适合稀疏数据。</a:t>
            </a:r>
          </a:p>
          <a:p>
            <a:pPr marL="214313" indent="-214313">
              <a:lnSpc>
                <a:spcPts val="1725"/>
              </a:lnSpc>
              <a:buFont typeface="Wingdings" panose="05000000000000000000" charset="0"/>
              <a:buChar char="ü"/>
            </a:pPr>
            <a:r>
              <a:rPr lang="zh-CN" altLang="en-US" sz="1200" b="1" spc="98" dirty="0">
                <a:solidFill>
                  <a:schemeClr val="tx2"/>
                </a:solidFill>
                <a:latin typeface="微软雅黑" panose="020B0503020204020204" pitchFamily="34" charset="-122"/>
                <a:ea typeface="微软雅黑" panose="020B0503020204020204" pitchFamily="34" charset="-122"/>
                <a:cs typeface="+mn-ea"/>
                <a:sym typeface="+mn-lt"/>
              </a:rPr>
              <a:t>代码</a:t>
            </a: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：在sklearn中，使用</a:t>
            </a:r>
            <a:r>
              <a:rPr lang="en-US" altLang="zh-CN" sz="1200" spc="98" dirty="0">
                <a:latin typeface="微软雅黑" panose="020B0503020204020204" pitchFamily="34" charset="-122"/>
                <a:ea typeface="微软雅黑" panose="020B0503020204020204" pitchFamily="34" charset="-122"/>
                <a:cs typeface="+mn-ea"/>
                <a:sym typeface="+mn-lt"/>
              </a:rPr>
              <a:t>preprocessing.StandardScaler</a:t>
            </a:r>
            <a:r>
              <a:rPr lang="zh-CN" altLang="en-US" sz="1200" spc="98" dirty="0">
                <a:latin typeface="微软雅黑" panose="020B0503020204020204" pitchFamily="34" charset="-122"/>
                <a:ea typeface="微软雅黑" panose="020B0503020204020204" pitchFamily="34" charset="-122"/>
                <a:cs typeface="+mn-ea"/>
                <a:sym typeface="+mn-lt"/>
              </a:rPr>
              <a:t>实现。</a:t>
            </a:r>
          </a:p>
        </p:txBody>
      </p:sp>
      <p:sp>
        <p:nvSpPr>
          <p:cNvPr id="6" name="Rectangle 1"/>
          <p:cNvSpPr/>
          <p:nvPr/>
        </p:nvSpPr>
        <p:spPr bwMode="auto">
          <a:xfrm>
            <a:off x="3086731" y="3075999"/>
            <a:ext cx="2214086" cy="336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90000"/>
              </a:lnSpc>
              <a:spcBef>
                <a:spcPct val="0"/>
              </a:spcBef>
              <a:spcAft>
                <a:spcPct val="0"/>
              </a:spcAft>
            </a:pPr>
            <a:r>
              <a:rPr lang="en-US" altLang="zh-CN" sz="1500" b="1" spc="98" dirty="0">
                <a:latin typeface="微软雅黑" panose="020B0503020204020204" pitchFamily="34" charset="-122"/>
                <a:ea typeface="微软雅黑" panose="020B0503020204020204" pitchFamily="34" charset="-122"/>
                <a:cs typeface="+mn-ea"/>
                <a:sym typeface="+mn-lt"/>
              </a:rPr>
              <a:t>Z-score</a:t>
            </a:r>
            <a:r>
              <a:rPr lang="zh-CN" altLang="en-US" sz="1500" b="1" spc="98" dirty="0">
                <a:latin typeface="微软雅黑" panose="020B0503020204020204" pitchFamily="34" charset="-122"/>
                <a:ea typeface="微软雅黑" panose="020B0503020204020204" pitchFamily="34" charset="-122"/>
                <a:cs typeface="+mn-ea"/>
                <a:sym typeface="+mn-lt"/>
              </a:rPr>
              <a:t>标准化公式</a:t>
            </a:r>
            <a:endParaRPr lang="zh-CN" altLang="en-US" sz="1500" spc="98" dirty="0">
              <a:latin typeface="微软雅黑" panose="020B0503020204020204" pitchFamily="34" charset="-122"/>
              <a:ea typeface="微软雅黑" panose="020B0503020204020204" pitchFamily="34" charset="-122"/>
              <a:cs typeface="+mn-ea"/>
              <a:sym typeface="+mn-lt"/>
            </a:endParaRPr>
          </a:p>
        </p:txBody>
      </p:sp>
      <p:pic>
        <p:nvPicPr>
          <p:cNvPr id="10" name="图片 9"/>
          <p:cNvPicPr>
            <a:picLocks noChangeAspect="1"/>
          </p:cNvPicPr>
          <p:nvPr/>
        </p:nvPicPr>
        <p:blipFill>
          <a:blip r:embed="rId2"/>
          <a:stretch>
            <a:fillRect/>
          </a:stretch>
        </p:blipFill>
        <p:spPr>
          <a:xfrm>
            <a:off x="3351038" y="3400017"/>
            <a:ext cx="1362129" cy="472961"/>
          </a:xfrm>
          <a:prstGeom prst="rect">
            <a:avLst/>
          </a:prstGeom>
        </p:spPr>
      </p:pic>
      <p:pic>
        <p:nvPicPr>
          <p:cNvPr id="12" name="图片 11"/>
          <p:cNvPicPr>
            <a:picLocks noChangeAspect="1"/>
          </p:cNvPicPr>
          <p:nvPr/>
        </p:nvPicPr>
        <p:blipFill>
          <a:blip r:embed="rId3"/>
          <a:stretch>
            <a:fillRect/>
          </a:stretch>
        </p:blipFill>
        <p:spPr>
          <a:xfrm>
            <a:off x="5187470" y="2859782"/>
            <a:ext cx="1704975" cy="1200626"/>
          </a:xfrm>
          <a:prstGeom prst="rect">
            <a:avLst/>
          </a:prstGeom>
        </p:spPr>
      </p:pic>
      <p:pic>
        <p:nvPicPr>
          <p:cNvPr id="8" name="Picture 4" descr="https://gss1.bdstatic.com/9vo3dSag_xI4khGkpoWK1HF6hhy/baike/w%3D268%3Bg%3D0/sign=f8c95b009322720e7bcee5fc43f06d7b/bba1cd11728b4710482c03aec8cec3fdfc032355.jpg">
            <a:extLst>
              <a:ext uri="{FF2B5EF4-FFF2-40B4-BE49-F238E27FC236}">
                <a16:creationId xmlns:a16="http://schemas.microsoft.com/office/drawing/2014/main" id="{F0D71CF6-FE69-9C46-B5AD-28131DD11A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514" y="2577912"/>
            <a:ext cx="2542063" cy="1783239"/>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60FF9E95-C28E-9244-B5F9-FF039D9DD01C}"/>
              </a:ext>
            </a:extLst>
          </p:cNvPr>
          <p:cNvSpPr txBox="1"/>
          <p:nvPr/>
        </p:nvSpPr>
        <p:spPr>
          <a:xfrm>
            <a:off x="247498" y="841955"/>
            <a:ext cx="3770276" cy="369332"/>
          </a:xfrm>
          <a:prstGeom prst="rect">
            <a:avLst/>
          </a:prstGeom>
          <a:noFill/>
        </p:spPr>
        <p:txBody>
          <a:bodyPr wrap="square" rtlCol="0">
            <a:spAutoFit/>
          </a:bodyPr>
          <a:lstStyle/>
          <a:p>
            <a:r>
              <a:rPr lang="en-US" altLang="zh-CN" sz="1800" dirty="0">
                <a:solidFill>
                  <a:srgbClr val="0060FF"/>
                </a:solidFill>
                <a:latin typeface="微软雅黑" panose="020B0503020204020204" pitchFamily="34" charset="-122"/>
                <a:ea typeface="微软雅黑" panose="020B0503020204020204" pitchFamily="34" charset="-122"/>
              </a:rPr>
              <a:t>Z-score</a:t>
            </a:r>
            <a:r>
              <a:rPr lang="zh-CN" altLang="en-US" sz="1800" dirty="0">
                <a:solidFill>
                  <a:srgbClr val="0060FF"/>
                </a:solidFill>
                <a:latin typeface="微软雅黑" panose="020B0503020204020204" pitchFamily="34" charset="-122"/>
                <a:ea typeface="微软雅黑" panose="020B0503020204020204" pitchFamily="34" charset="-122"/>
              </a:rPr>
              <a:t>标准化</a:t>
            </a:r>
          </a:p>
        </p:txBody>
      </p:sp>
      <p:cxnSp>
        <p:nvCxnSpPr>
          <p:cNvPr id="11" name="直接连接符 24">
            <a:extLst>
              <a:ext uri="{FF2B5EF4-FFF2-40B4-BE49-F238E27FC236}">
                <a16:creationId xmlns:a16="http://schemas.microsoft.com/office/drawing/2014/main" id="{D71E6BE9-AE0F-B948-B512-0F5B03464722}"/>
              </a:ext>
            </a:extLst>
          </p:cNvPr>
          <p:cNvCxnSpPr/>
          <p:nvPr/>
        </p:nvCxnSpPr>
        <p:spPr>
          <a:xfrm>
            <a:off x="357773" y="1379820"/>
            <a:ext cx="349756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trips dir="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D29E00BE-C794-AD4E-A97E-7A07CA63A3A3}"/>
              </a:ext>
            </a:extLst>
          </p:cNvPr>
          <p:cNvSpPr>
            <a:spLocks noGrp="1"/>
          </p:cNvSpPr>
          <p:nvPr>
            <p:ph type="title"/>
          </p:nvPr>
        </p:nvSpPr>
        <p:spPr>
          <a:xfrm>
            <a:off x="513945" y="166102"/>
            <a:ext cx="6172200" cy="857250"/>
          </a:xfrm>
        </p:spPr>
        <p:txBody>
          <a:bodyPr/>
          <a:lstStyle/>
          <a:p>
            <a:r>
              <a:rPr kumimoji="1" lang="zh-CN" altLang="en-US" sz="2100" dirty="0">
                <a:latin typeface="微软雅黑" panose="020B0503020204020204" pitchFamily="34" charset="-122"/>
                <a:ea typeface="微软雅黑" panose="020B0503020204020204" pitchFamily="34" charset="-122"/>
                <a:cs typeface="微软雅黑" panose="020B0503020204020204" pitchFamily="34" charset="-122"/>
              </a:rPr>
              <a:t>数据无量纲化</a:t>
            </a:r>
            <a:r>
              <a:rPr kumimoji="1" lang="en-US" altLang="zh-CN" sz="2100" dirty="0">
                <a:latin typeface="微软雅黑" panose="020B0503020204020204" pitchFamily="34" charset="-122"/>
                <a:ea typeface="微软雅黑" panose="020B0503020204020204" pitchFamily="34" charset="-122"/>
                <a:cs typeface="微软雅黑" panose="020B0503020204020204" pitchFamily="34" charset="-122"/>
              </a:rPr>
              <a:t>-Z-score</a:t>
            </a:r>
            <a:r>
              <a:rPr kumimoji="1" lang="zh-CN" altLang="en-US" sz="2100" dirty="0">
                <a:latin typeface="微软雅黑" panose="020B0503020204020204" pitchFamily="34" charset="-122"/>
                <a:ea typeface="微软雅黑" panose="020B0503020204020204" pitchFamily="34" charset="-122"/>
                <a:cs typeface="微软雅黑" panose="020B0503020204020204" pitchFamily="34" charset="-122"/>
              </a:rPr>
              <a:t>标准化</a:t>
            </a:r>
          </a:p>
        </p:txBody>
      </p:sp>
      <p:sp>
        <p:nvSpPr>
          <p:cNvPr id="6" name="文本框 5">
            <a:extLst>
              <a:ext uri="{FF2B5EF4-FFF2-40B4-BE49-F238E27FC236}">
                <a16:creationId xmlns:a16="http://schemas.microsoft.com/office/drawing/2014/main" id="{39360016-D938-6D42-B04F-A7B594CCAE37}"/>
              </a:ext>
            </a:extLst>
          </p:cNvPr>
          <p:cNvSpPr txBox="1"/>
          <p:nvPr/>
        </p:nvSpPr>
        <p:spPr>
          <a:xfrm>
            <a:off x="188640" y="1088287"/>
            <a:ext cx="6048672" cy="923330"/>
          </a:xfrm>
          <a:prstGeom prst="rect">
            <a:avLst/>
          </a:prstGeom>
          <a:noFill/>
        </p:spPr>
        <p:txBody>
          <a:bodyPr wrap="square" rtlCol="0">
            <a:spAutoFit/>
          </a:bodyPr>
          <a:lstStyle/>
          <a:p>
            <a:r>
              <a:rPr kumimoji="1" lang="zh-CN" altLang="en-US" sz="1800" b="1" dirty="0"/>
              <a:t>例如</a:t>
            </a:r>
            <a:r>
              <a:rPr kumimoji="1" lang="zh-CN" altLang="en-US" sz="1800" dirty="0"/>
              <a:t>：</a:t>
            </a:r>
            <a:endParaRPr kumimoji="1" lang="en-US" altLang="zh-CN" sz="1800" dirty="0"/>
          </a:p>
          <a:p>
            <a:pPr fontAlgn="t"/>
            <a:r>
              <a:rPr kumimoji="1" lang="zh-CN" altLang="en-US" sz="1800" dirty="0"/>
              <a:t>      假设年龄的取值为：</a:t>
            </a:r>
            <a:r>
              <a:rPr lang="en-US" altLang="zh-CN" sz="1800" dirty="0"/>
              <a:t>25</a:t>
            </a:r>
            <a:r>
              <a:rPr lang="zh-CN" altLang="en-US" sz="1800" dirty="0"/>
              <a:t>、</a:t>
            </a:r>
            <a:r>
              <a:rPr lang="en-US" altLang="zh-CN" sz="1800" dirty="0"/>
              <a:t>22</a:t>
            </a:r>
            <a:r>
              <a:rPr lang="zh-CN" altLang="en-US" sz="1800" dirty="0"/>
              <a:t>、</a:t>
            </a:r>
            <a:r>
              <a:rPr lang="en-US" altLang="zh-CN" sz="1800" dirty="0"/>
              <a:t>19</a:t>
            </a:r>
            <a:r>
              <a:rPr lang="zh-CN" altLang="en-US" sz="1800" dirty="0"/>
              <a:t>、</a:t>
            </a:r>
            <a:r>
              <a:rPr lang="en-US" altLang="zh-CN" sz="1800" dirty="0"/>
              <a:t>20</a:t>
            </a:r>
            <a:r>
              <a:rPr lang="zh-CN" altLang="en-US" sz="1800" dirty="0"/>
              <a:t>、</a:t>
            </a:r>
            <a:r>
              <a:rPr lang="en-US" altLang="zh-CN" sz="1800" dirty="0"/>
              <a:t>21</a:t>
            </a:r>
            <a:endParaRPr lang="zh-CN" altLang="zh-CN" sz="1800" dirty="0"/>
          </a:p>
          <a:p>
            <a:endParaRPr kumimoji="1" lang="zh-CN" altLang="en-US" sz="1800"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E73AC4CF-8BF6-754E-B033-D53CFC33481A}"/>
                  </a:ext>
                </a:extLst>
              </p:cNvPr>
              <p:cNvSpPr txBox="1"/>
              <p:nvPr/>
            </p:nvSpPr>
            <p:spPr>
              <a:xfrm>
                <a:off x="242646" y="1815667"/>
                <a:ext cx="6615355" cy="1632691"/>
              </a:xfrm>
              <a:prstGeom prst="rect">
                <a:avLst/>
              </a:prstGeom>
              <a:noFill/>
            </p:spPr>
            <p:txBody>
              <a:bodyPr wrap="square" rtlCol="0">
                <a:spAutoFit/>
              </a:bodyPr>
              <a:lstStyle/>
              <a:p>
                <a:r>
                  <a:rPr kumimoji="1" lang="zh-CN" altLang="en-US" sz="1350" dirty="0"/>
                  <a:t>均值</a:t>
                </a:r>
                <a:r>
                  <a:rPr kumimoji="1" lang="en-US" altLang="zh-CN" sz="1350" dirty="0"/>
                  <a:t>:</a:t>
                </a:r>
                <a14:m>
                  <m:oMath xmlns:m="http://schemas.openxmlformats.org/officeDocument/2006/math">
                    <m:r>
                      <a:rPr kumimoji="1" lang="zh-CN" altLang="en-US" sz="1350" i="1">
                        <a:latin typeface="Cambria Math" panose="02040503050406030204" pitchFamily="18" charset="0"/>
                      </a:rPr>
                      <m:t>𝜇</m:t>
                    </m:r>
                    <m:r>
                      <a:rPr kumimoji="1" lang="en-US" altLang="zh-CN" sz="1350" i="1">
                        <a:latin typeface="Cambria Math" panose="02040503050406030204" pitchFamily="18" charset="0"/>
                      </a:rPr>
                      <m:t>=</m:t>
                    </m:r>
                    <m:f>
                      <m:fPr>
                        <m:ctrlPr>
                          <a:rPr kumimoji="1" lang="en-US" altLang="zh-CN" sz="1350" i="1">
                            <a:latin typeface="Cambria Math" panose="02040503050406030204" pitchFamily="18" charset="0"/>
                          </a:rPr>
                        </m:ctrlPr>
                      </m:fPr>
                      <m:num>
                        <m:r>
                          <m:rPr>
                            <m:nor/>
                          </m:rPr>
                          <a:rPr kumimoji="1" lang="en-US" altLang="zh-CN" sz="1350" dirty="0"/>
                          <m:t>25+22+19+20+21</m:t>
                        </m:r>
                      </m:num>
                      <m:den>
                        <m:r>
                          <a:rPr kumimoji="1" lang="en-US" altLang="zh-CN" sz="1350" i="1">
                            <a:latin typeface="Cambria Math" panose="02040503050406030204" pitchFamily="18" charset="0"/>
                          </a:rPr>
                          <m:t>5</m:t>
                        </m:r>
                      </m:den>
                    </m:f>
                  </m:oMath>
                </a14:m>
                <a:r>
                  <a:rPr kumimoji="1" lang="en-US" altLang="zh-CN" sz="1350" dirty="0"/>
                  <a:t>=21.4</a:t>
                </a:r>
              </a:p>
              <a:p>
                <a:r>
                  <a:rPr kumimoji="1" lang="zh-CN" altLang="en-US" sz="1350" dirty="0"/>
                  <a:t>标准方差：</a:t>
                </a:r>
                <a14:m>
                  <m:oMath xmlns:m="http://schemas.openxmlformats.org/officeDocument/2006/math">
                    <m:r>
                      <a:rPr kumimoji="1" lang="zh-CN" altLang="en-US" sz="1350" i="1">
                        <a:latin typeface="Cambria Math" panose="02040503050406030204" pitchFamily="18" charset="0"/>
                      </a:rPr>
                      <m:t>𝜎</m:t>
                    </m:r>
                    <m:r>
                      <a:rPr kumimoji="1" lang="en-US" altLang="zh-CN" sz="1350" i="1">
                        <a:latin typeface="Cambria Math" panose="02040503050406030204" pitchFamily="18" charset="0"/>
                      </a:rPr>
                      <m:t>=</m:t>
                    </m:r>
                    <m:rad>
                      <m:radPr>
                        <m:degHide m:val="on"/>
                        <m:ctrlPr>
                          <a:rPr kumimoji="1" lang="en-US" altLang="zh-CN" sz="1350" i="1">
                            <a:solidFill>
                              <a:schemeClr val="tx1"/>
                            </a:solidFill>
                            <a:latin typeface="Cambria Math" panose="02040503050406030204" pitchFamily="18" charset="0"/>
                          </a:rPr>
                        </m:ctrlPr>
                      </m:radPr>
                      <m:deg/>
                      <m:e>
                        <m:f>
                          <m:fPr>
                            <m:ctrlPr>
                              <a:rPr lang="zh-CN" altLang="zh-CN" sz="1350" i="1">
                                <a:solidFill>
                                  <a:schemeClr val="tx1"/>
                                </a:solidFill>
                                <a:latin typeface="Cambria Math" panose="02040503050406030204" pitchFamily="18" charset="0"/>
                                <a:ea typeface="黑体" panose="02010609060101010101" pitchFamily="49" charset="-122"/>
                              </a:rPr>
                            </m:ctrlPr>
                          </m:fPr>
                          <m:num>
                            <m:r>
                              <a:rPr lang="en-US" altLang="zh-CN" sz="1350">
                                <a:solidFill>
                                  <a:schemeClr val="tx1"/>
                                </a:solidFill>
                                <a:latin typeface="Cambria Math" panose="02040503050406030204" pitchFamily="18" charset="0"/>
                                <a:ea typeface="黑体" panose="02010609060101010101" pitchFamily="49" charset="-122"/>
                              </a:rPr>
                              <m:t>1</m:t>
                            </m:r>
                          </m:num>
                          <m:den>
                            <m:r>
                              <a:rPr lang="en-US" altLang="zh-CN" sz="1350">
                                <a:solidFill>
                                  <a:schemeClr val="tx1"/>
                                </a:solidFill>
                                <a:latin typeface="Cambria Math" panose="02040503050406030204" pitchFamily="18" charset="0"/>
                                <a:ea typeface="黑体" panose="02010609060101010101" pitchFamily="49" charset="-122"/>
                              </a:rPr>
                              <m:t>𝑛</m:t>
                            </m:r>
                          </m:den>
                        </m:f>
                        <m:nary>
                          <m:naryPr>
                            <m:chr m:val="∑"/>
                            <m:limLoc m:val="undOvr"/>
                            <m:ctrlPr>
                              <a:rPr lang="zh-CN" altLang="zh-CN" sz="1350" i="1">
                                <a:solidFill>
                                  <a:schemeClr val="tx1"/>
                                </a:solidFill>
                                <a:latin typeface="Cambria Math" panose="02040503050406030204" pitchFamily="18" charset="0"/>
                                <a:ea typeface="黑体" panose="02010609060101010101" pitchFamily="49" charset="-122"/>
                              </a:rPr>
                            </m:ctrlPr>
                          </m:naryPr>
                          <m:sub>
                            <m:r>
                              <a:rPr lang="en-US" altLang="zh-CN" sz="1350">
                                <a:solidFill>
                                  <a:schemeClr val="tx1"/>
                                </a:solidFill>
                                <a:latin typeface="Cambria Math" panose="02040503050406030204" pitchFamily="18" charset="0"/>
                                <a:ea typeface="黑体" panose="02010609060101010101" pitchFamily="49" charset="-122"/>
                              </a:rPr>
                              <m:t>𝑖</m:t>
                            </m:r>
                            <m:r>
                              <a:rPr lang="en-US" altLang="zh-CN" sz="1350">
                                <a:solidFill>
                                  <a:schemeClr val="tx1"/>
                                </a:solidFill>
                                <a:latin typeface="Cambria Math" panose="02040503050406030204" pitchFamily="18" charset="0"/>
                                <a:ea typeface="黑体" panose="02010609060101010101" pitchFamily="49" charset="-122"/>
                              </a:rPr>
                              <m:t>=1</m:t>
                            </m:r>
                          </m:sub>
                          <m:sup>
                            <m:r>
                              <a:rPr lang="en-US" altLang="zh-CN" sz="1350">
                                <a:solidFill>
                                  <a:schemeClr val="tx1"/>
                                </a:solidFill>
                                <a:latin typeface="Cambria Math" panose="02040503050406030204" pitchFamily="18" charset="0"/>
                                <a:ea typeface="黑体" panose="02010609060101010101" pitchFamily="49" charset="-122"/>
                              </a:rPr>
                              <m:t>𝑛</m:t>
                            </m:r>
                          </m:sup>
                          <m:e>
                            <m:sSup>
                              <m:sSupPr>
                                <m:ctrlPr>
                                  <a:rPr lang="zh-CN" altLang="zh-CN" sz="1350" i="1">
                                    <a:solidFill>
                                      <a:schemeClr val="tx1"/>
                                    </a:solidFill>
                                    <a:latin typeface="Cambria Math" panose="02040503050406030204" pitchFamily="18" charset="0"/>
                                    <a:ea typeface="黑体" panose="02010609060101010101" pitchFamily="49" charset="-122"/>
                                  </a:rPr>
                                </m:ctrlPr>
                              </m:sSupPr>
                              <m:e>
                                <m:r>
                                  <a:rPr lang="en-US" altLang="zh-CN" sz="1350">
                                    <a:solidFill>
                                      <a:schemeClr val="tx1"/>
                                    </a:solidFill>
                                    <a:latin typeface="Cambria Math" panose="02040503050406030204" pitchFamily="18" charset="0"/>
                                    <a:ea typeface="黑体" panose="02010609060101010101" pitchFamily="49" charset="-122"/>
                                  </a:rPr>
                                  <m:t>(</m:t>
                                </m:r>
                                <m:sSub>
                                  <m:sSubPr>
                                    <m:ctrlPr>
                                      <a:rPr lang="zh-CN" altLang="zh-CN" sz="1350" i="1">
                                        <a:solidFill>
                                          <a:schemeClr val="tx1"/>
                                        </a:solidFill>
                                        <a:latin typeface="Cambria Math" panose="02040503050406030204" pitchFamily="18" charset="0"/>
                                        <a:ea typeface="黑体" panose="02010609060101010101" pitchFamily="49" charset="-122"/>
                                      </a:rPr>
                                    </m:ctrlPr>
                                  </m:sSubPr>
                                  <m:e>
                                    <m:r>
                                      <a:rPr lang="en-US" altLang="zh-CN" sz="1350" i="1">
                                        <a:solidFill>
                                          <a:schemeClr val="tx1"/>
                                        </a:solidFill>
                                        <a:latin typeface="Cambria Math" panose="02040503050406030204" pitchFamily="18" charset="0"/>
                                        <a:ea typeface="黑体" panose="02010609060101010101" pitchFamily="49" charset="-122"/>
                                      </a:rPr>
                                      <m:t>𝑥</m:t>
                                    </m:r>
                                  </m:e>
                                  <m:sub>
                                    <m:r>
                                      <a:rPr lang="en-US" altLang="zh-CN" sz="1350" i="1">
                                        <a:solidFill>
                                          <a:schemeClr val="tx1"/>
                                        </a:solidFill>
                                        <a:latin typeface="Cambria Math" panose="02040503050406030204" pitchFamily="18" charset="0"/>
                                        <a:ea typeface="黑体" panose="02010609060101010101" pitchFamily="49" charset="-122"/>
                                      </a:rPr>
                                      <m:t>𝑖</m:t>
                                    </m:r>
                                  </m:sub>
                                </m:sSub>
                                <m:r>
                                  <a:rPr lang="en-US" altLang="zh-CN" sz="1350">
                                    <a:solidFill>
                                      <a:schemeClr val="tx1"/>
                                    </a:solidFill>
                                    <a:latin typeface="Cambria Math" panose="02040503050406030204" pitchFamily="18" charset="0"/>
                                    <a:ea typeface="黑体" panose="02010609060101010101" pitchFamily="49" charset="-122"/>
                                  </a:rPr>
                                  <m:t>−</m:t>
                                </m:r>
                                <m:bar>
                                  <m:barPr>
                                    <m:pos m:val="top"/>
                                    <m:ctrlPr>
                                      <a:rPr lang="zh-CN" altLang="zh-CN" sz="1350" i="1">
                                        <a:solidFill>
                                          <a:schemeClr val="tx1"/>
                                        </a:solidFill>
                                        <a:latin typeface="Cambria Math" panose="02040503050406030204" pitchFamily="18" charset="0"/>
                                        <a:ea typeface="黑体" panose="02010609060101010101" pitchFamily="49" charset="-122"/>
                                      </a:rPr>
                                    </m:ctrlPr>
                                  </m:barPr>
                                  <m:e>
                                    <m:r>
                                      <a:rPr lang="en-US" altLang="zh-CN" sz="1350" i="1">
                                        <a:solidFill>
                                          <a:schemeClr val="tx1"/>
                                        </a:solidFill>
                                        <a:latin typeface="Cambria Math" panose="02040503050406030204" pitchFamily="18" charset="0"/>
                                        <a:ea typeface="黑体" panose="02010609060101010101" pitchFamily="49" charset="-122"/>
                                      </a:rPr>
                                      <m:t>𝑥</m:t>
                                    </m:r>
                                  </m:e>
                                </m:bar>
                                <m:r>
                                  <a:rPr lang="en-US" altLang="zh-CN" sz="1350">
                                    <a:solidFill>
                                      <a:schemeClr val="tx1"/>
                                    </a:solidFill>
                                    <a:latin typeface="Cambria Math" panose="02040503050406030204" pitchFamily="18" charset="0"/>
                                    <a:ea typeface="黑体" panose="02010609060101010101" pitchFamily="49" charset="-122"/>
                                  </a:rPr>
                                  <m:t>)</m:t>
                                </m:r>
                              </m:e>
                              <m:sup>
                                <m:r>
                                  <a:rPr lang="en-US" altLang="zh-CN" sz="1350">
                                    <a:solidFill>
                                      <a:schemeClr val="tx1"/>
                                    </a:solidFill>
                                    <a:latin typeface="Cambria Math" panose="02040503050406030204" pitchFamily="18" charset="0"/>
                                    <a:ea typeface="黑体" panose="02010609060101010101" pitchFamily="49" charset="-122"/>
                                  </a:rPr>
                                  <m:t>2</m:t>
                                </m:r>
                              </m:sup>
                            </m:sSup>
                          </m:e>
                        </m:nary>
                      </m:e>
                    </m:rad>
                  </m:oMath>
                </a14:m>
                <a:r>
                  <a:rPr kumimoji="1" lang="en-US" altLang="zh-CN" sz="1350" dirty="0"/>
                  <a:t>= </a:t>
                </a:r>
                <a14:m>
                  <m:oMath xmlns:m="http://schemas.openxmlformats.org/officeDocument/2006/math">
                    <m:rad>
                      <m:radPr>
                        <m:degHide m:val="on"/>
                        <m:ctrlPr>
                          <a:rPr kumimoji="1" lang="en-US" altLang="zh-CN" sz="1350" i="1" dirty="0">
                            <a:latin typeface="Cambria Math" panose="02040503050406030204" pitchFamily="18" charset="0"/>
                          </a:rPr>
                        </m:ctrlPr>
                      </m:radPr>
                      <m:deg/>
                      <m:e>
                        <m:f>
                          <m:fPr>
                            <m:ctrlPr>
                              <a:rPr kumimoji="1" lang="en-US" altLang="zh-CN" sz="1350" i="1" dirty="0">
                                <a:latin typeface="Cambria Math" panose="02040503050406030204" pitchFamily="18" charset="0"/>
                              </a:rPr>
                            </m:ctrlPr>
                          </m:fPr>
                          <m:num>
                            <m:r>
                              <a:rPr kumimoji="1" lang="en-US" altLang="zh-CN" sz="1350" i="1" dirty="0">
                                <a:latin typeface="Cambria Math" panose="02040503050406030204" pitchFamily="18" charset="0"/>
                              </a:rPr>
                              <m:t>21.2</m:t>
                            </m:r>
                          </m:num>
                          <m:den>
                            <m:r>
                              <a:rPr kumimoji="1" lang="en-US" altLang="zh-CN" sz="1350" i="1" dirty="0">
                                <a:latin typeface="Cambria Math" panose="02040503050406030204" pitchFamily="18" charset="0"/>
                              </a:rPr>
                              <m:t>5</m:t>
                            </m:r>
                          </m:den>
                        </m:f>
                      </m:e>
                    </m:rad>
                  </m:oMath>
                </a14:m>
                <a:r>
                  <a:rPr kumimoji="1" lang="en-US" altLang="zh-CN" sz="1350" dirty="0"/>
                  <a:t>==2.059</a:t>
                </a:r>
              </a:p>
              <a:p>
                <a:pPr/>
                <a14:m>
                  <m:oMathPara xmlns:m="http://schemas.openxmlformats.org/officeDocument/2006/math">
                    <m:oMathParaPr>
                      <m:jc m:val="centerGroup"/>
                    </m:oMathParaPr>
                    <m:oMath xmlns:m="http://schemas.openxmlformats.org/officeDocument/2006/math">
                      <m:nary>
                        <m:naryPr>
                          <m:chr m:val="∑"/>
                          <m:limLoc m:val="undOvr"/>
                          <m:ctrlPr>
                            <a:rPr lang="zh-CN" altLang="zh-CN" sz="1350" i="1">
                              <a:solidFill>
                                <a:schemeClr val="tx1"/>
                              </a:solidFill>
                              <a:latin typeface="Cambria Math" panose="02040503050406030204" pitchFamily="18" charset="0"/>
                              <a:ea typeface="黑体" panose="02010609060101010101" pitchFamily="49" charset="-122"/>
                            </a:rPr>
                          </m:ctrlPr>
                        </m:naryPr>
                        <m:sub>
                          <m:r>
                            <a:rPr lang="en-US" altLang="zh-CN" sz="1350">
                              <a:solidFill>
                                <a:schemeClr val="tx1"/>
                              </a:solidFill>
                              <a:latin typeface="Cambria Math" panose="02040503050406030204" pitchFamily="18" charset="0"/>
                              <a:ea typeface="黑体" panose="02010609060101010101" pitchFamily="49" charset="-122"/>
                            </a:rPr>
                            <m:t>𝑖</m:t>
                          </m:r>
                          <m:r>
                            <a:rPr lang="en-US" altLang="zh-CN" sz="1350">
                              <a:solidFill>
                                <a:schemeClr val="tx1"/>
                              </a:solidFill>
                              <a:latin typeface="Cambria Math" panose="02040503050406030204" pitchFamily="18" charset="0"/>
                              <a:ea typeface="黑体" panose="02010609060101010101" pitchFamily="49" charset="-122"/>
                            </a:rPr>
                            <m:t>=1</m:t>
                          </m:r>
                        </m:sub>
                        <m:sup>
                          <m:r>
                            <a:rPr lang="en-US" altLang="zh-CN" sz="1350">
                              <a:solidFill>
                                <a:schemeClr val="tx1"/>
                              </a:solidFill>
                              <a:latin typeface="Cambria Math" panose="02040503050406030204" pitchFamily="18" charset="0"/>
                              <a:ea typeface="黑体" panose="02010609060101010101" pitchFamily="49" charset="-122"/>
                            </a:rPr>
                            <m:t>𝑛</m:t>
                          </m:r>
                        </m:sup>
                        <m:e>
                          <m:sSup>
                            <m:sSupPr>
                              <m:ctrlPr>
                                <a:rPr lang="zh-CN" altLang="zh-CN" sz="1350" i="1">
                                  <a:solidFill>
                                    <a:schemeClr val="tx1"/>
                                  </a:solidFill>
                                  <a:latin typeface="Cambria Math" panose="02040503050406030204" pitchFamily="18" charset="0"/>
                                  <a:ea typeface="黑体" panose="02010609060101010101" pitchFamily="49" charset="-122"/>
                                </a:rPr>
                              </m:ctrlPr>
                            </m:sSupPr>
                            <m:e>
                              <m:r>
                                <a:rPr lang="en-US" altLang="zh-CN" sz="1350">
                                  <a:solidFill>
                                    <a:schemeClr val="tx1"/>
                                  </a:solidFill>
                                  <a:latin typeface="Cambria Math" panose="02040503050406030204" pitchFamily="18" charset="0"/>
                                  <a:ea typeface="黑体" panose="02010609060101010101" pitchFamily="49" charset="-122"/>
                                </a:rPr>
                                <m:t>(</m:t>
                              </m:r>
                              <m:sSub>
                                <m:sSubPr>
                                  <m:ctrlPr>
                                    <a:rPr lang="zh-CN" altLang="zh-CN" sz="1350" i="1">
                                      <a:solidFill>
                                        <a:schemeClr val="tx1"/>
                                      </a:solidFill>
                                      <a:latin typeface="Cambria Math" panose="02040503050406030204" pitchFamily="18" charset="0"/>
                                      <a:ea typeface="黑体" panose="02010609060101010101" pitchFamily="49" charset="-122"/>
                                    </a:rPr>
                                  </m:ctrlPr>
                                </m:sSubPr>
                                <m:e>
                                  <m:r>
                                    <a:rPr lang="en-US" altLang="zh-CN" sz="1350" i="1">
                                      <a:solidFill>
                                        <a:schemeClr val="tx1"/>
                                      </a:solidFill>
                                      <a:latin typeface="Cambria Math" panose="02040503050406030204" pitchFamily="18" charset="0"/>
                                      <a:ea typeface="黑体" panose="02010609060101010101" pitchFamily="49" charset="-122"/>
                                    </a:rPr>
                                    <m:t>𝑥</m:t>
                                  </m:r>
                                </m:e>
                                <m:sub>
                                  <m:r>
                                    <a:rPr lang="en-US" altLang="zh-CN" sz="1350" i="1">
                                      <a:solidFill>
                                        <a:schemeClr val="tx1"/>
                                      </a:solidFill>
                                      <a:latin typeface="Cambria Math" panose="02040503050406030204" pitchFamily="18" charset="0"/>
                                      <a:ea typeface="黑体" panose="02010609060101010101" pitchFamily="49" charset="-122"/>
                                    </a:rPr>
                                    <m:t>𝑖</m:t>
                                  </m:r>
                                </m:sub>
                              </m:sSub>
                              <m:r>
                                <a:rPr lang="en-US" altLang="zh-CN" sz="1350">
                                  <a:solidFill>
                                    <a:schemeClr val="tx1"/>
                                  </a:solidFill>
                                  <a:latin typeface="Cambria Math" panose="02040503050406030204" pitchFamily="18" charset="0"/>
                                  <a:ea typeface="黑体" panose="02010609060101010101" pitchFamily="49" charset="-122"/>
                                </a:rPr>
                                <m:t>−</m:t>
                              </m:r>
                              <m:bar>
                                <m:barPr>
                                  <m:pos m:val="top"/>
                                  <m:ctrlPr>
                                    <a:rPr lang="zh-CN" altLang="zh-CN" sz="1350" i="1">
                                      <a:solidFill>
                                        <a:schemeClr val="tx1"/>
                                      </a:solidFill>
                                      <a:latin typeface="Cambria Math" panose="02040503050406030204" pitchFamily="18" charset="0"/>
                                      <a:ea typeface="黑体" panose="02010609060101010101" pitchFamily="49" charset="-122"/>
                                    </a:rPr>
                                  </m:ctrlPr>
                                </m:barPr>
                                <m:e>
                                  <m:r>
                                    <a:rPr lang="en-US" altLang="zh-CN" sz="1350" i="1">
                                      <a:solidFill>
                                        <a:schemeClr val="tx1"/>
                                      </a:solidFill>
                                      <a:latin typeface="Cambria Math" panose="02040503050406030204" pitchFamily="18" charset="0"/>
                                      <a:ea typeface="黑体" panose="02010609060101010101" pitchFamily="49" charset="-122"/>
                                    </a:rPr>
                                    <m:t>𝑥</m:t>
                                  </m:r>
                                </m:e>
                              </m:bar>
                              <m:r>
                                <a:rPr lang="en-US" altLang="zh-CN" sz="1350">
                                  <a:solidFill>
                                    <a:schemeClr val="tx1"/>
                                  </a:solidFill>
                                  <a:latin typeface="Cambria Math" panose="02040503050406030204" pitchFamily="18" charset="0"/>
                                  <a:ea typeface="黑体" panose="02010609060101010101" pitchFamily="49" charset="-122"/>
                                </a:rPr>
                                <m:t>)</m:t>
                              </m:r>
                            </m:e>
                            <m:sup>
                              <m:r>
                                <a:rPr lang="en-US" altLang="zh-CN" sz="1350">
                                  <a:solidFill>
                                    <a:schemeClr val="tx1"/>
                                  </a:solidFill>
                                  <a:latin typeface="Cambria Math" panose="02040503050406030204" pitchFamily="18" charset="0"/>
                                  <a:ea typeface="黑体" panose="02010609060101010101" pitchFamily="49" charset="-122"/>
                                </a:rPr>
                                <m:t>2</m:t>
                              </m:r>
                            </m:sup>
                          </m:sSup>
                        </m:e>
                      </m:nary>
                      <m:r>
                        <a:rPr lang="en-US" altLang="zh-CN" sz="1350" i="1">
                          <a:solidFill>
                            <a:schemeClr val="tx1"/>
                          </a:solidFill>
                          <a:latin typeface="Cambria Math" panose="02040503050406030204" pitchFamily="18" charset="0"/>
                          <a:ea typeface="黑体" panose="02010609060101010101" pitchFamily="49" charset="-122"/>
                        </a:rPr>
                        <m:t>=</m:t>
                      </m:r>
                      <m:sSup>
                        <m:sSupPr>
                          <m:ctrlPr>
                            <a:rPr kumimoji="1" lang="en-US" altLang="zh-CN" sz="1350" i="1" dirty="0">
                              <a:latin typeface="Cambria Math" panose="02040503050406030204" pitchFamily="18" charset="0"/>
                            </a:rPr>
                          </m:ctrlPr>
                        </m:sSupPr>
                        <m:e>
                          <m:r>
                            <a:rPr kumimoji="1" lang="en-US" altLang="zh-CN" sz="1350" i="1" dirty="0">
                              <a:latin typeface="Cambria Math" panose="02040503050406030204" pitchFamily="18" charset="0"/>
                            </a:rPr>
                            <m:t>(25−21.4)</m:t>
                          </m:r>
                        </m:e>
                        <m:sup>
                          <m:r>
                            <a:rPr kumimoji="1" lang="en-US" altLang="zh-CN" sz="1350" i="1" dirty="0">
                              <a:latin typeface="Cambria Math" panose="02040503050406030204" pitchFamily="18" charset="0"/>
                            </a:rPr>
                            <m:t>2</m:t>
                          </m:r>
                        </m:sup>
                      </m:sSup>
                      <m:r>
                        <a:rPr kumimoji="1" lang="en-US" altLang="zh-CN" sz="1350" i="1" dirty="0">
                          <a:latin typeface="Cambria Math" panose="02040503050406030204" pitchFamily="18" charset="0"/>
                        </a:rPr>
                        <m:t>+</m:t>
                      </m:r>
                      <m:sSup>
                        <m:sSupPr>
                          <m:ctrlPr>
                            <a:rPr kumimoji="1" lang="en-US" altLang="zh-CN" sz="1350" i="1" dirty="0">
                              <a:latin typeface="Cambria Math" panose="02040503050406030204" pitchFamily="18" charset="0"/>
                            </a:rPr>
                          </m:ctrlPr>
                        </m:sSupPr>
                        <m:e>
                          <m:r>
                            <a:rPr kumimoji="1" lang="en-US" altLang="zh-CN" sz="1350" i="1" dirty="0">
                              <a:latin typeface="Cambria Math" panose="02040503050406030204" pitchFamily="18" charset="0"/>
                            </a:rPr>
                            <m:t>(22−21.4)</m:t>
                          </m:r>
                        </m:e>
                        <m:sup>
                          <m:r>
                            <a:rPr kumimoji="1" lang="en-US" altLang="zh-CN" sz="1350" i="1" dirty="0">
                              <a:latin typeface="Cambria Math" panose="02040503050406030204" pitchFamily="18" charset="0"/>
                            </a:rPr>
                            <m:t>2</m:t>
                          </m:r>
                        </m:sup>
                      </m:sSup>
                      <m:r>
                        <a:rPr kumimoji="1" lang="en-US" altLang="zh-CN" sz="1350" i="1" dirty="0">
                          <a:latin typeface="Cambria Math" panose="02040503050406030204" pitchFamily="18" charset="0"/>
                        </a:rPr>
                        <m:t>+</m:t>
                      </m:r>
                      <m:sSup>
                        <m:sSupPr>
                          <m:ctrlPr>
                            <a:rPr kumimoji="1" lang="en-US" altLang="zh-CN" sz="1350" i="1" dirty="0">
                              <a:latin typeface="Cambria Math" panose="02040503050406030204" pitchFamily="18" charset="0"/>
                            </a:rPr>
                          </m:ctrlPr>
                        </m:sSupPr>
                        <m:e>
                          <m:r>
                            <a:rPr kumimoji="1" lang="en-US" altLang="zh-CN" sz="1350" i="1" dirty="0">
                              <a:latin typeface="Cambria Math" panose="02040503050406030204" pitchFamily="18" charset="0"/>
                            </a:rPr>
                            <m:t>(19−21.4)</m:t>
                          </m:r>
                        </m:e>
                        <m:sup>
                          <m:r>
                            <a:rPr kumimoji="1" lang="en-US" altLang="zh-CN" sz="1350" i="1" dirty="0">
                              <a:latin typeface="Cambria Math" panose="02040503050406030204" pitchFamily="18" charset="0"/>
                            </a:rPr>
                            <m:t>2</m:t>
                          </m:r>
                        </m:sup>
                      </m:sSup>
                      <m:r>
                        <a:rPr kumimoji="1" lang="en-US" altLang="zh-CN" sz="1350" i="1" dirty="0">
                          <a:latin typeface="Cambria Math" panose="02040503050406030204" pitchFamily="18" charset="0"/>
                        </a:rPr>
                        <m:t>+</m:t>
                      </m:r>
                      <m:sSup>
                        <m:sSupPr>
                          <m:ctrlPr>
                            <a:rPr kumimoji="1" lang="en-US" altLang="zh-CN" sz="1350" i="1" dirty="0">
                              <a:latin typeface="Cambria Math" panose="02040503050406030204" pitchFamily="18" charset="0"/>
                            </a:rPr>
                          </m:ctrlPr>
                        </m:sSupPr>
                        <m:e>
                          <m:r>
                            <a:rPr kumimoji="1" lang="en-US" altLang="zh-CN" sz="1350" i="1" dirty="0">
                              <a:latin typeface="Cambria Math" panose="02040503050406030204" pitchFamily="18" charset="0"/>
                            </a:rPr>
                            <m:t>(20−21.4)</m:t>
                          </m:r>
                        </m:e>
                        <m:sup>
                          <m:r>
                            <a:rPr kumimoji="1" lang="en-US" altLang="zh-CN" sz="1350" i="1" dirty="0">
                              <a:latin typeface="Cambria Math" panose="02040503050406030204" pitchFamily="18" charset="0"/>
                            </a:rPr>
                            <m:t>2</m:t>
                          </m:r>
                        </m:sup>
                      </m:sSup>
                      <m:r>
                        <a:rPr kumimoji="1" lang="en-US" altLang="zh-CN" sz="1350" i="1" dirty="0">
                          <a:latin typeface="Cambria Math" panose="02040503050406030204" pitchFamily="18" charset="0"/>
                        </a:rPr>
                        <m:t>+</m:t>
                      </m:r>
                      <m:sSup>
                        <m:sSupPr>
                          <m:ctrlPr>
                            <a:rPr kumimoji="1" lang="en-US" altLang="zh-CN" sz="1350" i="1" dirty="0">
                              <a:latin typeface="Cambria Math" panose="02040503050406030204" pitchFamily="18" charset="0"/>
                            </a:rPr>
                          </m:ctrlPr>
                        </m:sSupPr>
                        <m:e>
                          <m:r>
                            <a:rPr kumimoji="1" lang="en-US" altLang="zh-CN" sz="1350" i="1" dirty="0">
                              <a:latin typeface="Cambria Math" panose="02040503050406030204" pitchFamily="18" charset="0"/>
                            </a:rPr>
                            <m:t>(20−21.4)</m:t>
                          </m:r>
                        </m:e>
                        <m:sup>
                          <m:r>
                            <a:rPr kumimoji="1" lang="en-US" altLang="zh-CN" sz="1350" i="1" dirty="0">
                              <a:latin typeface="Cambria Math" panose="02040503050406030204" pitchFamily="18" charset="0"/>
                            </a:rPr>
                            <m:t>2</m:t>
                          </m:r>
                        </m:sup>
                      </m:sSup>
                    </m:oMath>
                  </m:oMathPara>
                </a14:m>
                <a:endParaRPr kumimoji="1" lang="en-US" altLang="zh-CN" sz="1350" dirty="0"/>
              </a:p>
              <a:p>
                <a:r>
                  <a:rPr kumimoji="1" lang="zh-CN" altLang="en-US" sz="1350" dirty="0"/>
                  <a:t>                            </a:t>
                </a:r>
                <a:r>
                  <a:rPr kumimoji="1" lang="en-US" altLang="zh-CN" sz="1350" dirty="0"/>
                  <a:t>=21.2</a:t>
                </a:r>
              </a:p>
            </p:txBody>
          </p:sp>
        </mc:Choice>
        <mc:Fallback xmlns="">
          <p:sp>
            <p:nvSpPr>
              <p:cNvPr id="7" name="文本框 6">
                <a:extLst>
                  <a:ext uri="{FF2B5EF4-FFF2-40B4-BE49-F238E27FC236}">
                    <a16:creationId xmlns:a16="http://schemas.microsoft.com/office/drawing/2014/main" id="{E73AC4CF-8BF6-754E-B033-D53CFC33481A}"/>
                  </a:ext>
                </a:extLst>
              </p:cNvPr>
              <p:cNvSpPr txBox="1">
                <a:spLocks noRot="1" noChangeAspect="1" noMove="1" noResize="1" noEditPoints="1" noAdjustHandles="1" noChangeArrowheads="1" noChangeShapeType="1" noTextEdit="1"/>
              </p:cNvSpPr>
              <p:nvPr/>
            </p:nvSpPr>
            <p:spPr>
              <a:xfrm>
                <a:off x="242646" y="1815667"/>
                <a:ext cx="6615355" cy="1632691"/>
              </a:xfrm>
              <a:prstGeom prst="rect">
                <a:avLst/>
              </a:prstGeom>
              <a:blipFill>
                <a:blip r:embed="rId3"/>
                <a:stretch>
                  <a:fillRect l="-8253" b="-519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A77B3B53-4EEB-C14A-9F68-E95621FB84CB}"/>
                  </a:ext>
                </a:extLst>
              </p:cNvPr>
              <p:cNvSpPr txBox="1"/>
              <p:nvPr/>
            </p:nvSpPr>
            <p:spPr>
              <a:xfrm>
                <a:off x="566682" y="3425241"/>
                <a:ext cx="5403467" cy="3945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1350" i="1">
                          <a:latin typeface="Cambria Math" panose="02040503050406030204" pitchFamily="18" charset="0"/>
                        </a:rPr>
                        <m:t>𝑧</m:t>
                      </m:r>
                      <m:r>
                        <a:rPr kumimoji="1" lang="en-US" altLang="zh-CN" sz="1350" i="1">
                          <a:latin typeface="Cambria Math" panose="02040503050406030204" pitchFamily="18" charset="0"/>
                        </a:rPr>
                        <m:t>−</m:t>
                      </m:r>
                      <m:r>
                        <a:rPr kumimoji="1" lang="en-US" altLang="zh-CN" sz="1350" i="1">
                          <a:latin typeface="Cambria Math" panose="02040503050406030204" pitchFamily="18" charset="0"/>
                        </a:rPr>
                        <m:t>𝑠𝑐𝑜𝑟𝑒</m:t>
                      </m:r>
                      <m:r>
                        <a:rPr kumimoji="1" lang="zh-CN" altLang="en-US" sz="1350" i="1">
                          <a:latin typeface="Cambria Math" panose="02040503050406030204" pitchFamily="18" charset="0"/>
                        </a:rPr>
                        <m:t>处理：</m:t>
                      </m:r>
                      <m:r>
                        <a:rPr kumimoji="1" lang="en-US" altLang="zh-CN" sz="1350" i="1">
                          <a:latin typeface="Cambria Math" panose="02040503050406030204" pitchFamily="18" charset="0"/>
                        </a:rPr>
                        <m:t>{</m:t>
                      </m:r>
                      <m:f>
                        <m:fPr>
                          <m:ctrlPr>
                            <a:rPr kumimoji="1" lang="en-US" altLang="zh-CN" sz="1350" i="1">
                              <a:latin typeface="Cambria Math" panose="02040503050406030204" pitchFamily="18" charset="0"/>
                            </a:rPr>
                          </m:ctrlPr>
                        </m:fPr>
                        <m:num>
                          <m:r>
                            <a:rPr kumimoji="1" lang="en-US" altLang="zh-CN" sz="1350" i="1">
                              <a:latin typeface="Cambria Math" panose="02040503050406030204" pitchFamily="18" charset="0"/>
                            </a:rPr>
                            <m:t>25−21.4</m:t>
                          </m:r>
                        </m:num>
                        <m:den>
                          <m:r>
                            <a:rPr kumimoji="1" lang="en-US" altLang="zh-CN" sz="1350" i="1">
                              <a:latin typeface="Cambria Math" panose="02040503050406030204" pitchFamily="18" charset="0"/>
                            </a:rPr>
                            <m:t>2.059</m:t>
                          </m:r>
                        </m:den>
                      </m:f>
                      <m:r>
                        <a:rPr kumimoji="1" lang="en-US" altLang="zh-CN" sz="1350" i="1">
                          <a:latin typeface="Cambria Math" panose="02040503050406030204" pitchFamily="18" charset="0"/>
                        </a:rPr>
                        <m:t>,</m:t>
                      </m:r>
                      <m:f>
                        <m:fPr>
                          <m:ctrlPr>
                            <a:rPr kumimoji="1" lang="en-US" altLang="zh-CN" sz="1350" i="1">
                              <a:latin typeface="Cambria Math" panose="02040503050406030204" pitchFamily="18" charset="0"/>
                            </a:rPr>
                          </m:ctrlPr>
                        </m:fPr>
                        <m:num>
                          <m:r>
                            <a:rPr kumimoji="1" lang="en-US" altLang="zh-CN" sz="1350" i="1">
                              <a:latin typeface="Cambria Math" panose="02040503050406030204" pitchFamily="18" charset="0"/>
                            </a:rPr>
                            <m:t>22−21.4</m:t>
                          </m:r>
                        </m:num>
                        <m:den>
                          <m:r>
                            <a:rPr kumimoji="1" lang="en-US" altLang="zh-CN" sz="1350" i="1">
                              <a:latin typeface="Cambria Math" panose="02040503050406030204" pitchFamily="18" charset="0"/>
                            </a:rPr>
                            <m:t>2.059</m:t>
                          </m:r>
                        </m:den>
                      </m:f>
                      <m:r>
                        <a:rPr kumimoji="1" lang="en-US" altLang="zh-CN" sz="1350" i="1">
                          <a:latin typeface="Cambria Math" panose="02040503050406030204" pitchFamily="18" charset="0"/>
                        </a:rPr>
                        <m:t>,</m:t>
                      </m:r>
                      <m:f>
                        <m:fPr>
                          <m:ctrlPr>
                            <a:rPr kumimoji="1" lang="en-US" altLang="zh-CN" sz="1350" i="1">
                              <a:latin typeface="Cambria Math" panose="02040503050406030204" pitchFamily="18" charset="0"/>
                            </a:rPr>
                          </m:ctrlPr>
                        </m:fPr>
                        <m:num>
                          <m:r>
                            <a:rPr kumimoji="1" lang="en-US" altLang="zh-CN" sz="1350" i="1">
                              <a:latin typeface="Cambria Math" panose="02040503050406030204" pitchFamily="18" charset="0"/>
                            </a:rPr>
                            <m:t>19−21.4</m:t>
                          </m:r>
                        </m:num>
                        <m:den>
                          <m:r>
                            <a:rPr kumimoji="1" lang="en-US" altLang="zh-CN" sz="1350" i="1">
                              <a:latin typeface="Cambria Math" panose="02040503050406030204" pitchFamily="18" charset="0"/>
                            </a:rPr>
                            <m:t>2.059</m:t>
                          </m:r>
                        </m:den>
                      </m:f>
                      <m:r>
                        <a:rPr kumimoji="1" lang="en-US" altLang="zh-CN" sz="1350" i="1">
                          <a:latin typeface="Cambria Math" panose="02040503050406030204" pitchFamily="18" charset="0"/>
                        </a:rPr>
                        <m:t>,</m:t>
                      </m:r>
                      <m:f>
                        <m:fPr>
                          <m:ctrlPr>
                            <a:rPr kumimoji="1" lang="en-US" altLang="zh-CN" sz="1350" i="1">
                              <a:latin typeface="Cambria Math" panose="02040503050406030204" pitchFamily="18" charset="0"/>
                            </a:rPr>
                          </m:ctrlPr>
                        </m:fPr>
                        <m:num>
                          <m:r>
                            <a:rPr kumimoji="1" lang="en-US" altLang="zh-CN" sz="1350" i="1">
                              <a:latin typeface="Cambria Math" panose="02040503050406030204" pitchFamily="18" charset="0"/>
                            </a:rPr>
                            <m:t>20−21.4</m:t>
                          </m:r>
                        </m:num>
                        <m:den>
                          <m:r>
                            <a:rPr kumimoji="1" lang="en-US" altLang="zh-CN" sz="1350" i="1">
                              <a:latin typeface="Cambria Math" panose="02040503050406030204" pitchFamily="18" charset="0"/>
                            </a:rPr>
                            <m:t>2.059</m:t>
                          </m:r>
                        </m:den>
                      </m:f>
                      <m:r>
                        <a:rPr kumimoji="1" lang="en-US" altLang="zh-CN" sz="1350" i="1">
                          <a:latin typeface="Cambria Math" panose="02040503050406030204" pitchFamily="18" charset="0"/>
                        </a:rPr>
                        <m:t>,</m:t>
                      </m:r>
                      <m:f>
                        <m:fPr>
                          <m:ctrlPr>
                            <a:rPr kumimoji="1" lang="en-US" altLang="zh-CN" sz="1350" i="1">
                              <a:latin typeface="Cambria Math" panose="02040503050406030204" pitchFamily="18" charset="0"/>
                            </a:rPr>
                          </m:ctrlPr>
                        </m:fPr>
                        <m:num>
                          <m:r>
                            <a:rPr kumimoji="1" lang="en-US" altLang="zh-CN" sz="1350" i="1">
                              <a:latin typeface="Cambria Math" panose="02040503050406030204" pitchFamily="18" charset="0"/>
                            </a:rPr>
                            <m:t>21−21.4</m:t>
                          </m:r>
                        </m:num>
                        <m:den>
                          <m:r>
                            <a:rPr kumimoji="1" lang="en-US" altLang="zh-CN" sz="1350" i="1">
                              <a:latin typeface="Cambria Math" panose="02040503050406030204" pitchFamily="18" charset="0"/>
                            </a:rPr>
                            <m:t>2.059</m:t>
                          </m:r>
                        </m:den>
                      </m:f>
                      <m:r>
                        <a:rPr kumimoji="1" lang="en-US" altLang="zh-CN" sz="1350" i="1">
                          <a:latin typeface="Cambria Math" panose="02040503050406030204" pitchFamily="18" charset="0"/>
                        </a:rPr>
                        <m:t>}</m:t>
                      </m:r>
                    </m:oMath>
                  </m:oMathPara>
                </a14:m>
                <a:endParaRPr kumimoji="1" lang="zh-CN" altLang="en-US" sz="1350" dirty="0"/>
              </a:p>
            </p:txBody>
          </p:sp>
        </mc:Choice>
        <mc:Fallback xmlns="">
          <p:sp>
            <p:nvSpPr>
              <p:cNvPr id="8" name="文本框 7">
                <a:extLst>
                  <a:ext uri="{FF2B5EF4-FFF2-40B4-BE49-F238E27FC236}">
                    <a16:creationId xmlns:a16="http://schemas.microsoft.com/office/drawing/2014/main" id="{A77B3B53-4EEB-C14A-9F68-E95621FB84CB}"/>
                  </a:ext>
                </a:extLst>
              </p:cNvPr>
              <p:cNvSpPr txBox="1">
                <a:spLocks noRot="1" noChangeAspect="1" noMove="1" noResize="1" noEditPoints="1" noAdjustHandles="1" noChangeArrowheads="1" noChangeShapeType="1" noTextEdit="1"/>
              </p:cNvSpPr>
              <p:nvPr/>
            </p:nvSpPr>
            <p:spPr>
              <a:xfrm>
                <a:off x="566682" y="3425241"/>
                <a:ext cx="5403467" cy="394532"/>
              </a:xfrm>
              <a:prstGeom prst="rect">
                <a:avLst/>
              </a:prstGeom>
              <a:blipFill>
                <a:blip r:embed="rId4"/>
                <a:stretch>
                  <a:fillRect r="-704" b="-15625"/>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EB746FC6-72BC-914C-9430-BD4E37BB99EF}"/>
              </a:ext>
            </a:extLst>
          </p:cNvPr>
          <p:cNvSpPr txBox="1"/>
          <p:nvPr/>
        </p:nvSpPr>
        <p:spPr>
          <a:xfrm>
            <a:off x="620688" y="3905172"/>
            <a:ext cx="6048672" cy="323165"/>
          </a:xfrm>
          <a:prstGeom prst="rect">
            <a:avLst/>
          </a:prstGeom>
          <a:noFill/>
        </p:spPr>
        <p:txBody>
          <a:bodyPr wrap="square" rtlCol="0">
            <a:spAutoFit/>
          </a:bodyPr>
          <a:lstStyle/>
          <a:p>
            <a:r>
              <a:rPr kumimoji="1" lang="zh-CN" altLang="en-US" sz="1500" dirty="0">
                <a:solidFill>
                  <a:srgbClr val="FF0000"/>
                </a:solidFill>
              </a:rPr>
              <a:t>处理后的年龄值为：</a:t>
            </a:r>
            <a:r>
              <a:rPr kumimoji="1" lang="en-US" altLang="zh-CN" sz="1500" dirty="0">
                <a:solidFill>
                  <a:srgbClr val="FF0000"/>
                </a:solidFill>
              </a:rPr>
              <a:t>1.748</a:t>
            </a:r>
            <a:r>
              <a:rPr kumimoji="1" lang="zh-CN" altLang="en-US" sz="1500" dirty="0">
                <a:solidFill>
                  <a:srgbClr val="FF0000"/>
                </a:solidFill>
              </a:rPr>
              <a:t>，</a:t>
            </a:r>
            <a:r>
              <a:rPr kumimoji="1" lang="en-US" altLang="zh-CN" sz="1500" dirty="0">
                <a:solidFill>
                  <a:srgbClr val="FF0000"/>
                </a:solidFill>
              </a:rPr>
              <a:t>0.291</a:t>
            </a:r>
            <a:r>
              <a:rPr kumimoji="1" lang="zh-CN" altLang="en-US" sz="1500" dirty="0">
                <a:solidFill>
                  <a:srgbClr val="FF0000"/>
                </a:solidFill>
              </a:rPr>
              <a:t>，</a:t>
            </a:r>
            <a:r>
              <a:rPr kumimoji="1" lang="en-US" altLang="zh-CN" sz="1500" dirty="0">
                <a:solidFill>
                  <a:srgbClr val="FF0000"/>
                </a:solidFill>
              </a:rPr>
              <a:t>-1.166</a:t>
            </a:r>
            <a:r>
              <a:rPr kumimoji="1" lang="zh-CN" altLang="en-US" sz="1500" dirty="0">
                <a:solidFill>
                  <a:srgbClr val="FF0000"/>
                </a:solidFill>
              </a:rPr>
              <a:t>，</a:t>
            </a:r>
            <a:r>
              <a:rPr kumimoji="1" lang="en-US" altLang="zh-CN" sz="1500" dirty="0">
                <a:solidFill>
                  <a:srgbClr val="FF0000"/>
                </a:solidFill>
              </a:rPr>
              <a:t>-0.68</a:t>
            </a:r>
            <a:r>
              <a:rPr kumimoji="1" lang="zh-CN" altLang="en-US" sz="1500" dirty="0">
                <a:solidFill>
                  <a:srgbClr val="FF0000"/>
                </a:solidFill>
              </a:rPr>
              <a:t>，</a:t>
            </a:r>
            <a:r>
              <a:rPr kumimoji="1" lang="en-US" altLang="zh-CN" sz="1500" dirty="0">
                <a:solidFill>
                  <a:srgbClr val="FF0000"/>
                </a:solidFill>
              </a:rPr>
              <a:t>-0.194</a:t>
            </a:r>
            <a:endParaRPr kumimoji="1" lang="zh-CN" altLang="en-US" sz="1500" dirty="0">
              <a:solidFill>
                <a:srgbClr val="FF0000"/>
              </a:solidFill>
            </a:endParaRPr>
          </a:p>
        </p:txBody>
      </p:sp>
    </p:spTree>
    <p:extLst>
      <p:ext uri="{BB962C8B-B14F-4D97-AF65-F5344CB8AC3E}">
        <p14:creationId xmlns:p14="http://schemas.microsoft.com/office/powerpoint/2010/main" val="125518735"/>
      </p:ext>
    </p:extLst>
  </p:cSld>
  <p:clrMapOvr>
    <a:masterClrMapping/>
  </p:clrMapOvr>
  <p:transition>
    <p:strips dir="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48680" y="216456"/>
            <a:ext cx="6172200" cy="857250"/>
          </a:xfrm>
        </p:spPr>
        <p:txBody>
          <a:bodyPr/>
          <a:lstStyle/>
          <a:p>
            <a:r>
              <a:rPr kumimoji="1" lang="zh-CN" altLang="en-US" sz="2100" dirty="0">
                <a:latin typeface="微软雅黑" panose="020B0503020204020204" pitchFamily="34" charset="-122"/>
                <a:ea typeface="微软雅黑" panose="020B0503020204020204" pitchFamily="34" charset="-122"/>
                <a:cs typeface="微软雅黑" panose="020B0503020204020204" pitchFamily="34" charset="-122"/>
              </a:rPr>
              <a:t>数据无量纲化</a:t>
            </a:r>
            <a:r>
              <a:rPr kumimoji="1" lang="en-US" altLang="zh-CN" sz="2100" dirty="0">
                <a:latin typeface="微软雅黑" panose="020B0503020204020204" pitchFamily="34" charset="-122"/>
                <a:ea typeface="微软雅黑" panose="020B0503020204020204" pitchFamily="34" charset="-122"/>
                <a:cs typeface="微软雅黑" panose="020B0503020204020204" pitchFamily="34" charset="-122"/>
              </a:rPr>
              <a:t>-Min-max</a:t>
            </a:r>
            <a:r>
              <a:rPr kumimoji="1" lang="zh-CN" altLang="en-US" sz="2100" dirty="0">
                <a:latin typeface="微软雅黑" panose="020B0503020204020204" pitchFamily="34" charset="-122"/>
                <a:ea typeface="微软雅黑" panose="020B0503020204020204" pitchFamily="34" charset="-122"/>
                <a:cs typeface="微软雅黑" panose="020B0503020204020204" pitchFamily="34" charset="-122"/>
              </a:rPr>
              <a:t>标准化</a:t>
            </a:r>
          </a:p>
        </p:txBody>
      </p:sp>
      <p:sp>
        <p:nvSpPr>
          <p:cNvPr id="9" name="Rectangle 1"/>
          <p:cNvSpPr/>
          <p:nvPr/>
        </p:nvSpPr>
        <p:spPr bwMode="auto">
          <a:xfrm>
            <a:off x="404664" y="1283136"/>
            <a:ext cx="5862638" cy="1511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7175" indent="-257175">
              <a:lnSpc>
                <a:spcPts val="1650"/>
              </a:lnSpc>
              <a:buFont typeface="Wingdings" panose="05000000000000000000" charset="0"/>
              <a:buChar char="ü"/>
            </a:pPr>
            <a:r>
              <a:rPr lang="zh-CN" altLang="en-US" sz="1200" b="1" spc="98" dirty="0">
                <a:solidFill>
                  <a:schemeClr val="tx2"/>
                </a:solidFill>
                <a:latin typeface="微软雅黑" panose="020B0503020204020204" pitchFamily="34" charset="-122"/>
                <a:ea typeface="微软雅黑" panose="020B0503020204020204" pitchFamily="34" charset="-122"/>
                <a:cs typeface="+mn-ea"/>
                <a:sym typeface="+mn-lt"/>
              </a:rPr>
              <a:t>定义</a:t>
            </a: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：也叫离差标准化；当数据x按照最小值中心化后，再按极差（最大值 - 最小值）缩放，数据移动了最小值个单位，并且会被收敛到[0,1]之间。</a:t>
            </a:r>
          </a:p>
          <a:p>
            <a:pPr marL="257175" indent="-257175">
              <a:lnSpc>
                <a:spcPts val="1650"/>
              </a:lnSpc>
              <a:buFont typeface="Wingdings" panose="05000000000000000000" charset="0"/>
              <a:buChar char="ü"/>
            </a:pPr>
            <a:r>
              <a:rPr lang="zh-CN" altLang="en-US" sz="1200" b="1" spc="98" dirty="0">
                <a:solidFill>
                  <a:schemeClr val="tx2"/>
                </a:solidFill>
                <a:latin typeface="微软雅黑" panose="020B0503020204020204" pitchFamily="34" charset="-122"/>
                <a:ea typeface="微软雅黑" panose="020B0503020204020204" pitchFamily="34" charset="-122"/>
                <a:cs typeface="+mn-ea"/>
                <a:sym typeface="+mn-lt"/>
              </a:rPr>
              <a:t>应用</a:t>
            </a: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：易受噪声(异常点)影响，因此一般适合小数据场景；对输出结果范围有要求，用归一化。</a:t>
            </a:r>
          </a:p>
          <a:p>
            <a:pPr marL="257175" indent="-257175">
              <a:lnSpc>
                <a:spcPts val="1650"/>
              </a:lnSpc>
              <a:buFont typeface="Wingdings" panose="05000000000000000000" charset="0"/>
              <a:buChar char="ü"/>
            </a:pPr>
            <a:r>
              <a:rPr lang="zh-CN" altLang="en-US" sz="1200" b="1" spc="98" dirty="0">
                <a:solidFill>
                  <a:schemeClr val="tx2"/>
                </a:solidFill>
                <a:latin typeface="微软雅黑" panose="020B0503020204020204" pitchFamily="34" charset="-122"/>
                <a:ea typeface="微软雅黑" panose="020B0503020204020204" pitchFamily="34" charset="-122"/>
                <a:cs typeface="+mn-ea"/>
                <a:sym typeface="+mn-lt"/>
              </a:rPr>
              <a:t>代码</a:t>
            </a: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：在sklearn中，使用preprocessing.MinMaxScaler来实现</a:t>
            </a:r>
            <a:r>
              <a:rPr kumimoji="1" lang="en-US" altLang="zh-CN" sz="12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rPr>
              <a:t>Min-max</a:t>
            </a:r>
            <a:r>
              <a:rPr kumimoji="1" lang="zh-CN" altLang="en-US" sz="12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rPr>
              <a:t>标准化</a:t>
            </a:r>
            <a:r>
              <a:rPr lang="zh-CN" altLang="en-US" sz="1200" spc="98" dirty="0">
                <a:solidFill>
                  <a:schemeClr val="tx2"/>
                </a:solidFill>
                <a:latin typeface="微软雅黑" panose="020B0503020204020204" pitchFamily="34" charset="-122"/>
                <a:ea typeface="微软雅黑" panose="020B0503020204020204" pitchFamily="34" charset="-122"/>
                <a:cs typeface="+mn-ea"/>
                <a:sym typeface="+mn-lt"/>
              </a:rPr>
              <a:t>；MinMaxScaler有一个重要参数：feature_range，是数据压缩范围，默认是[0,1]。</a:t>
            </a:r>
            <a:r>
              <a:rPr lang="zh-CN" altLang="en-US" sz="1500" spc="98" dirty="0">
                <a:latin typeface="微软雅黑" panose="020B0503020204020204" pitchFamily="34" charset="-122"/>
                <a:ea typeface="微软雅黑" panose="020B0503020204020204" pitchFamily="34" charset="-122"/>
                <a:cs typeface="+mn-ea"/>
                <a:sym typeface="+mn-lt"/>
              </a:rPr>
              <a:t></a:t>
            </a:r>
          </a:p>
        </p:txBody>
      </p:sp>
      <p:sp>
        <p:nvSpPr>
          <p:cNvPr id="11" name="Rectangle 1"/>
          <p:cNvSpPr/>
          <p:nvPr/>
        </p:nvSpPr>
        <p:spPr bwMode="auto">
          <a:xfrm>
            <a:off x="556503" y="3195651"/>
            <a:ext cx="2214086" cy="254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90000"/>
              </a:lnSpc>
              <a:spcBef>
                <a:spcPct val="0"/>
              </a:spcBef>
              <a:spcAft>
                <a:spcPct val="0"/>
              </a:spcAft>
            </a:pPr>
            <a:r>
              <a:rPr lang="en-US" altLang="zh-CN" sz="1350" b="1" spc="98" dirty="0">
                <a:solidFill>
                  <a:schemeClr val="tx2"/>
                </a:solidFill>
                <a:latin typeface="微软雅黑" panose="020B0503020204020204" pitchFamily="34" charset="-122"/>
                <a:ea typeface="微软雅黑" panose="020B0503020204020204" pitchFamily="34" charset="-122"/>
                <a:cs typeface="+mn-ea"/>
                <a:sym typeface="+mn-lt"/>
              </a:rPr>
              <a:t>Min-max</a:t>
            </a:r>
            <a:r>
              <a:rPr lang="zh-CN" altLang="en-US" sz="1500" b="1" spc="98" dirty="0">
                <a:solidFill>
                  <a:schemeClr val="tx2"/>
                </a:solidFill>
                <a:latin typeface="微软雅黑" panose="020B0503020204020204" pitchFamily="34" charset="-122"/>
                <a:ea typeface="微软雅黑" panose="020B0503020204020204" pitchFamily="34" charset="-122"/>
                <a:cs typeface="+mn-ea"/>
                <a:sym typeface="+mn-lt"/>
              </a:rPr>
              <a:t>标准化公式：</a:t>
            </a:r>
          </a:p>
        </p:txBody>
      </p:sp>
      <p:pic>
        <p:nvPicPr>
          <p:cNvPr id="16" name="图片 15"/>
          <p:cNvPicPr>
            <a:picLocks noChangeAspect="1"/>
          </p:cNvPicPr>
          <p:nvPr/>
        </p:nvPicPr>
        <p:blipFill>
          <a:blip r:embed="rId2"/>
          <a:stretch>
            <a:fillRect/>
          </a:stretch>
        </p:blipFill>
        <p:spPr>
          <a:xfrm>
            <a:off x="431586" y="3468688"/>
            <a:ext cx="2373371" cy="535087"/>
          </a:xfrm>
          <a:prstGeom prst="rect">
            <a:avLst/>
          </a:prstGeom>
        </p:spPr>
      </p:pic>
      <p:pic>
        <p:nvPicPr>
          <p:cNvPr id="18" name="图片 17"/>
          <p:cNvPicPr>
            <a:picLocks noChangeAspect="1"/>
          </p:cNvPicPr>
          <p:nvPr/>
        </p:nvPicPr>
        <p:blipFill>
          <a:blip r:embed="rId3"/>
          <a:stretch>
            <a:fillRect/>
          </a:stretch>
        </p:blipFill>
        <p:spPr>
          <a:xfrm>
            <a:off x="605154" y="3901583"/>
            <a:ext cx="1590199" cy="1145858"/>
          </a:xfrm>
          <a:prstGeom prst="rect">
            <a:avLst/>
          </a:prstGeom>
        </p:spPr>
      </p:pic>
      <p:sp>
        <p:nvSpPr>
          <p:cNvPr id="8" name="文本框 7">
            <a:extLst>
              <a:ext uri="{FF2B5EF4-FFF2-40B4-BE49-F238E27FC236}">
                <a16:creationId xmlns:a16="http://schemas.microsoft.com/office/drawing/2014/main" id="{76CA169B-CB1D-8D42-9131-1432D183DC33}"/>
              </a:ext>
            </a:extLst>
          </p:cNvPr>
          <p:cNvSpPr txBox="1"/>
          <p:nvPr/>
        </p:nvSpPr>
        <p:spPr>
          <a:xfrm>
            <a:off x="320681" y="792657"/>
            <a:ext cx="4968552" cy="369332"/>
          </a:xfrm>
          <a:prstGeom prst="rect">
            <a:avLst/>
          </a:prstGeom>
          <a:noFill/>
        </p:spPr>
        <p:txBody>
          <a:bodyPr wrap="square" rtlCol="0">
            <a:spAutoFit/>
          </a:bodyPr>
          <a:lstStyle/>
          <a:p>
            <a:r>
              <a:rPr lang="en-US" altLang="zh-CN" sz="1800" dirty="0">
                <a:solidFill>
                  <a:srgbClr val="0060FF"/>
                </a:solidFill>
                <a:latin typeface="微软雅黑" panose="020B0503020204020204" pitchFamily="34" charset="-122"/>
                <a:ea typeface="微软雅黑" panose="020B0503020204020204" pitchFamily="34" charset="-122"/>
              </a:rPr>
              <a:t>Min-max</a:t>
            </a:r>
            <a:r>
              <a:rPr lang="zh-CN" altLang="en-US" sz="1800" dirty="0">
                <a:solidFill>
                  <a:srgbClr val="0060FF"/>
                </a:solidFill>
                <a:latin typeface="微软雅黑" panose="020B0503020204020204" pitchFamily="34" charset="-122"/>
                <a:ea typeface="微软雅黑" panose="020B0503020204020204" pitchFamily="34" charset="-122"/>
              </a:rPr>
              <a:t>标准化，也称为</a:t>
            </a:r>
            <a:r>
              <a:rPr lang="en-US" altLang="zh-CN" sz="1800" dirty="0">
                <a:solidFill>
                  <a:srgbClr val="0060FF"/>
                </a:solidFill>
                <a:latin typeface="微软雅黑" panose="020B0503020204020204" pitchFamily="34" charset="-122"/>
                <a:ea typeface="微软雅黑" panose="020B0503020204020204" pitchFamily="34" charset="-122"/>
              </a:rPr>
              <a:t>0-1</a:t>
            </a:r>
            <a:r>
              <a:rPr lang="zh-CN" altLang="en-US" sz="1800" dirty="0">
                <a:solidFill>
                  <a:srgbClr val="0060FF"/>
                </a:solidFill>
                <a:latin typeface="微软雅黑" panose="020B0503020204020204" pitchFamily="34" charset="-122"/>
                <a:ea typeface="微软雅黑" panose="020B0503020204020204" pitchFamily="34" charset="-122"/>
              </a:rPr>
              <a:t>标准化</a:t>
            </a:r>
          </a:p>
        </p:txBody>
      </p:sp>
      <p:cxnSp>
        <p:nvCxnSpPr>
          <p:cNvPr id="10" name="直接连接符 26">
            <a:extLst>
              <a:ext uri="{FF2B5EF4-FFF2-40B4-BE49-F238E27FC236}">
                <a16:creationId xmlns:a16="http://schemas.microsoft.com/office/drawing/2014/main" id="{FAD42967-EF2A-9640-A561-078B8606E3DD}"/>
              </a:ext>
            </a:extLst>
          </p:cNvPr>
          <p:cNvCxnSpPr/>
          <p:nvPr/>
        </p:nvCxnSpPr>
        <p:spPr>
          <a:xfrm>
            <a:off x="466004" y="1196056"/>
            <a:ext cx="4609170"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E75A0276-8E32-D04B-8CD9-21751CF1BD06}"/>
              </a:ext>
            </a:extLst>
          </p:cNvPr>
          <p:cNvGrpSpPr/>
          <p:nvPr/>
        </p:nvGrpSpPr>
        <p:grpSpPr>
          <a:xfrm>
            <a:off x="3873300" y="2794754"/>
            <a:ext cx="2590800" cy="1864508"/>
            <a:chOff x="5334000" y="2207846"/>
            <a:chExt cx="2590800" cy="1864508"/>
          </a:xfrm>
        </p:grpSpPr>
        <p:grpSp>
          <p:nvGrpSpPr>
            <p:cNvPr id="13" name="组合 12">
              <a:extLst>
                <a:ext uri="{FF2B5EF4-FFF2-40B4-BE49-F238E27FC236}">
                  <a16:creationId xmlns:a16="http://schemas.microsoft.com/office/drawing/2014/main" id="{8A9F686D-14B8-F443-AF07-2C2BB005D574}"/>
                </a:ext>
              </a:extLst>
            </p:cNvPr>
            <p:cNvGrpSpPr/>
            <p:nvPr/>
          </p:nvGrpSpPr>
          <p:grpSpPr>
            <a:xfrm>
              <a:off x="5334000" y="2207846"/>
              <a:ext cx="2590800" cy="611554"/>
              <a:chOff x="5334000" y="2207846"/>
              <a:chExt cx="2590800" cy="611554"/>
            </a:xfrm>
          </p:grpSpPr>
          <p:cxnSp>
            <p:nvCxnSpPr>
              <p:cNvPr id="29" name="直接箭头连接符 12">
                <a:extLst>
                  <a:ext uri="{FF2B5EF4-FFF2-40B4-BE49-F238E27FC236}">
                    <a16:creationId xmlns:a16="http://schemas.microsoft.com/office/drawing/2014/main" id="{91CB037A-E84E-7D41-9EF9-E93FC2C3F514}"/>
                  </a:ext>
                </a:extLst>
              </p:cNvPr>
              <p:cNvCxnSpPr/>
              <p:nvPr/>
            </p:nvCxnSpPr>
            <p:spPr>
              <a:xfrm>
                <a:off x="5334000" y="2514600"/>
                <a:ext cx="2520000" cy="0"/>
              </a:xfrm>
              <a:prstGeom prst="straightConnector1">
                <a:avLst/>
              </a:prstGeom>
              <a:ln w="12700">
                <a:solidFill>
                  <a:schemeClr val="tx1"/>
                </a:solidFill>
                <a:headEnd type="none"/>
                <a:tailEnd type="arrow" w="lg" len="med"/>
              </a:ln>
            </p:spPr>
            <p:style>
              <a:lnRef idx="1">
                <a:schemeClr val="accent1"/>
              </a:lnRef>
              <a:fillRef idx="0">
                <a:schemeClr val="accent1"/>
              </a:fillRef>
              <a:effectRef idx="0">
                <a:schemeClr val="accent1"/>
              </a:effectRef>
              <a:fontRef idx="minor">
                <a:schemeClr val="tx1"/>
              </a:fontRef>
            </p:style>
          </p:cxnSp>
          <p:cxnSp>
            <p:nvCxnSpPr>
              <p:cNvPr id="30" name="直接箭头连接符 13">
                <a:extLst>
                  <a:ext uri="{FF2B5EF4-FFF2-40B4-BE49-F238E27FC236}">
                    <a16:creationId xmlns:a16="http://schemas.microsoft.com/office/drawing/2014/main" id="{C42C8105-5BFF-B143-B887-A592BB760161}"/>
                  </a:ext>
                </a:extLst>
              </p:cNvPr>
              <p:cNvCxnSpPr/>
              <p:nvPr/>
            </p:nvCxnSpPr>
            <p:spPr>
              <a:xfrm rot="5400000">
                <a:off x="6423000" y="2492400"/>
                <a:ext cx="108000" cy="0"/>
              </a:xfrm>
              <a:prstGeom prst="straightConnector1">
                <a:avLst/>
              </a:prstGeom>
              <a:ln w="12700">
                <a:solidFill>
                  <a:schemeClr val="tx1"/>
                </a:solidFill>
                <a:headEnd type="none"/>
                <a:tailEnd type="none" w="lg" len="med"/>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56A78AB2-4D82-C84F-9F6B-C3E587080441}"/>
                  </a:ext>
                </a:extLst>
              </p:cNvPr>
              <p:cNvSpPr txBox="1"/>
              <p:nvPr/>
            </p:nvSpPr>
            <p:spPr>
              <a:xfrm>
                <a:off x="6438900" y="2207846"/>
                <a:ext cx="228600" cy="338554"/>
              </a:xfrm>
              <a:prstGeom prst="rect">
                <a:avLst/>
              </a:prstGeom>
              <a:noFill/>
            </p:spPr>
            <p:txBody>
              <a:bodyPr wrap="square" rtlCol="0">
                <a:spAutoFit/>
              </a:bodyPr>
              <a:lstStyle/>
              <a:p>
                <a:r>
                  <a:rPr lang="en-US" altLang="zh-CN" sz="1600" dirty="0"/>
                  <a:t>0</a:t>
                </a:r>
                <a:endParaRPr lang="zh-CN" altLang="en-US" sz="1600" dirty="0"/>
              </a:p>
            </p:txBody>
          </p:sp>
          <p:sp>
            <p:nvSpPr>
              <p:cNvPr id="32" name="文本框 31">
                <a:extLst>
                  <a:ext uri="{FF2B5EF4-FFF2-40B4-BE49-F238E27FC236}">
                    <a16:creationId xmlns:a16="http://schemas.microsoft.com/office/drawing/2014/main" id="{6EE078C4-1297-AF46-8C61-DB2AAD8DD71C}"/>
                  </a:ext>
                </a:extLst>
              </p:cNvPr>
              <p:cNvSpPr txBox="1"/>
              <p:nvPr/>
            </p:nvSpPr>
            <p:spPr>
              <a:xfrm>
                <a:off x="7696200" y="2480846"/>
                <a:ext cx="228600" cy="338554"/>
              </a:xfrm>
              <a:prstGeom prst="rect">
                <a:avLst/>
              </a:prstGeom>
              <a:noFill/>
            </p:spPr>
            <p:txBody>
              <a:bodyPr wrap="square" rtlCol="0">
                <a:spAutoFit/>
              </a:bodyPr>
              <a:lstStyle/>
              <a:p>
                <a:r>
                  <a:rPr lang="en-US" altLang="zh-CN" sz="1600" dirty="0"/>
                  <a:t>x</a:t>
                </a:r>
                <a:endParaRPr lang="zh-CN" altLang="en-US" sz="1600" dirty="0"/>
              </a:p>
            </p:txBody>
          </p:sp>
        </p:grpSp>
        <p:cxnSp>
          <p:nvCxnSpPr>
            <p:cNvPr id="14" name="直接箭头连接符 16">
              <a:extLst>
                <a:ext uri="{FF2B5EF4-FFF2-40B4-BE49-F238E27FC236}">
                  <a16:creationId xmlns:a16="http://schemas.microsoft.com/office/drawing/2014/main" id="{DA35DA10-BE64-114D-A86D-E1E0E30BC6DB}"/>
                </a:ext>
              </a:extLst>
            </p:cNvPr>
            <p:cNvCxnSpPr/>
            <p:nvPr/>
          </p:nvCxnSpPr>
          <p:spPr>
            <a:xfrm rot="5400000">
              <a:off x="5907600" y="2478600"/>
              <a:ext cx="72000" cy="0"/>
            </a:xfrm>
            <a:prstGeom prst="straightConnector1">
              <a:avLst/>
            </a:prstGeom>
            <a:ln w="9525">
              <a:solidFill>
                <a:schemeClr val="tx1"/>
              </a:solidFill>
              <a:headEnd type="none"/>
              <a:tailEnd type="none" w="lg" len="med"/>
            </a:ln>
          </p:spPr>
          <p:style>
            <a:lnRef idx="1">
              <a:schemeClr val="accent1"/>
            </a:lnRef>
            <a:fillRef idx="0">
              <a:schemeClr val="accent1"/>
            </a:fillRef>
            <a:effectRef idx="0">
              <a:schemeClr val="accent1"/>
            </a:effectRef>
            <a:fontRef idx="minor">
              <a:schemeClr val="tx1"/>
            </a:fontRef>
          </p:style>
        </p:cxnSp>
        <p:cxnSp>
          <p:nvCxnSpPr>
            <p:cNvPr id="15" name="直接箭头连接符 17">
              <a:extLst>
                <a:ext uri="{FF2B5EF4-FFF2-40B4-BE49-F238E27FC236}">
                  <a16:creationId xmlns:a16="http://schemas.microsoft.com/office/drawing/2014/main" id="{62276633-9CC9-9D4B-B9D1-27D018111D55}"/>
                </a:ext>
              </a:extLst>
            </p:cNvPr>
            <p:cNvCxnSpPr/>
            <p:nvPr/>
          </p:nvCxnSpPr>
          <p:spPr>
            <a:xfrm rot="5400000">
              <a:off x="7203000" y="2478600"/>
              <a:ext cx="72000" cy="0"/>
            </a:xfrm>
            <a:prstGeom prst="straightConnector1">
              <a:avLst/>
            </a:prstGeom>
            <a:ln w="9525">
              <a:solidFill>
                <a:schemeClr val="tx1"/>
              </a:solidFill>
              <a:headEnd type="none"/>
              <a:tailEnd type="none" w="lg" len="med"/>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09542E95-B8E6-704C-AFDB-BDBD38C262C9}"/>
                </a:ext>
              </a:extLst>
            </p:cNvPr>
            <p:cNvSpPr txBox="1"/>
            <p:nvPr/>
          </p:nvSpPr>
          <p:spPr>
            <a:xfrm>
              <a:off x="5524500" y="2207846"/>
              <a:ext cx="571500" cy="338554"/>
            </a:xfrm>
            <a:prstGeom prst="rect">
              <a:avLst/>
            </a:prstGeom>
            <a:noFill/>
          </p:spPr>
          <p:txBody>
            <a:bodyPr wrap="square" rtlCol="0">
              <a:spAutoFit/>
            </a:bodyPr>
            <a:lstStyle/>
            <a:p>
              <a:r>
                <a:rPr lang="en-US" altLang="zh-CN" sz="1600" dirty="0">
                  <a:latin typeface="华文宋体" panose="02010600040101010101" pitchFamily="2" charset="-122"/>
                  <a:ea typeface="华文宋体" panose="02010600040101010101" pitchFamily="2" charset="-122"/>
                </a:rPr>
                <a:t>min</a:t>
              </a:r>
              <a:endParaRPr lang="zh-CN" altLang="en-US" sz="1600" dirty="0">
                <a:latin typeface="华文宋体" panose="02010600040101010101" pitchFamily="2" charset="-122"/>
                <a:ea typeface="华文宋体" panose="02010600040101010101" pitchFamily="2" charset="-122"/>
              </a:endParaRPr>
            </a:p>
          </p:txBody>
        </p:sp>
        <p:sp>
          <p:nvSpPr>
            <p:cNvPr id="19" name="文本框 18">
              <a:extLst>
                <a:ext uri="{FF2B5EF4-FFF2-40B4-BE49-F238E27FC236}">
                  <a16:creationId xmlns:a16="http://schemas.microsoft.com/office/drawing/2014/main" id="{B18EA802-F1A9-2A4A-A6EB-D5B5B50D737D}"/>
                </a:ext>
              </a:extLst>
            </p:cNvPr>
            <p:cNvSpPr txBox="1"/>
            <p:nvPr/>
          </p:nvSpPr>
          <p:spPr>
            <a:xfrm>
              <a:off x="7200900" y="2207846"/>
              <a:ext cx="571500" cy="338554"/>
            </a:xfrm>
            <a:prstGeom prst="rect">
              <a:avLst/>
            </a:prstGeom>
            <a:noFill/>
          </p:spPr>
          <p:txBody>
            <a:bodyPr wrap="square" rtlCol="0">
              <a:spAutoFit/>
            </a:bodyPr>
            <a:lstStyle/>
            <a:p>
              <a:r>
                <a:rPr lang="en-US" altLang="zh-CN" sz="1600" dirty="0">
                  <a:latin typeface="华文宋体" panose="02010600040101010101" pitchFamily="2" charset="-122"/>
                  <a:ea typeface="华文宋体" panose="02010600040101010101" pitchFamily="2" charset="-122"/>
                </a:rPr>
                <a:t>max</a:t>
              </a:r>
              <a:endParaRPr lang="zh-CN" altLang="en-US" sz="1600" dirty="0">
                <a:latin typeface="华文宋体" panose="02010600040101010101" pitchFamily="2" charset="-122"/>
                <a:ea typeface="华文宋体" panose="02010600040101010101" pitchFamily="2" charset="-122"/>
              </a:endParaRPr>
            </a:p>
          </p:txBody>
        </p:sp>
        <p:grpSp>
          <p:nvGrpSpPr>
            <p:cNvPr id="20" name="组合 19">
              <a:extLst>
                <a:ext uri="{FF2B5EF4-FFF2-40B4-BE49-F238E27FC236}">
                  <a16:creationId xmlns:a16="http://schemas.microsoft.com/office/drawing/2014/main" id="{AB824CDD-3D75-8846-8BEC-EC52E1DFEBFD}"/>
                </a:ext>
              </a:extLst>
            </p:cNvPr>
            <p:cNvGrpSpPr/>
            <p:nvPr/>
          </p:nvGrpSpPr>
          <p:grpSpPr>
            <a:xfrm>
              <a:off x="5334000" y="3659554"/>
              <a:ext cx="2590800" cy="412800"/>
              <a:chOff x="5334000" y="2438400"/>
              <a:chExt cx="2590800" cy="412800"/>
            </a:xfrm>
          </p:grpSpPr>
          <p:cxnSp>
            <p:nvCxnSpPr>
              <p:cNvPr id="25" name="直接箭头连接符 35">
                <a:extLst>
                  <a:ext uri="{FF2B5EF4-FFF2-40B4-BE49-F238E27FC236}">
                    <a16:creationId xmlns:a16="http://schemas.microsoft.com/office/drawing/2014/main" id="{FDA1473C-38C0-9A4D-B944-E082B68ABA9A}"/>
                  </a:ext>
                </a:extLst>
              </p:cNvPr>
              <p:cNvCxnSpPr/>
              <p:nvPr/>
            </p:nvCxnSpPr>
            <p:spPr>
              <a:xfrm>
                <a:off x="5334000" y="2514600"/>
                <a:ext cx="2520000" cy="0"/>
              </a:xfrm>
              <a:prstGeom prst="straightConnector1">
                <a:avLst/>
              </a:prstGeom>
              <a:ln w="12700">
                <a:solidFill>
                  <a:schemeClr val="tx1"/>
                </a:solidFill>
                <a:headEnd type="none"/>
                <a:tailEnd type="arrow" w="lg" len="med"/>
              </a:ln>
            </p:spPr>
            <p:style>
              <a:lnRef idx="1">
                <a:schemeClr val="accent1"/>
              </a:lnRef>
              <a:fillRef idx="0">
                <a:schemeClr val="accent1"/>
              </a:fillRef>
              <a:effectRef idx="0">
                <a:schemeClr val="accent1"/>
              </a:effectRef>
              <a:fontRef idx="minor">
                <a:schemeClr val="tx1"/>
              </a:fontRef>
            </p:style>
          </p:cxnSp>
          <p:cxnSp>
            <p:nvCxnSpPr>
              <p:cNvPr id="26" name="直接箭头连接符 36">
                <a:extLst>
                  <a:ext uri="{FF2B5EF4-FFF2-40B4-BE49-F238E27FC236}">
                    <a16:creationId xmlns:a16="http://schemas.microsoft.com/office/drawing/2014/main" id="{271FCA43-8AC5-5249-94EF-75CF1EDA9CFC}"/>
                  </a:ext>
                </a:extLst>
              </p:cNvPr>
              <p:cNvCxnSpPr/>
              <p:nvPr/>
            </p:nvCxnSpPr>
            <p:spPr>
              <a:xfrm rot="5400000">
                <a:off x="6423000" y="2492400"/>
                <a:ext cx="108000" cy="0"/>
              </a:xfrm>
              <a:prstGeom prst="straightConnector1">
                <a:avLst/>
              </a:prstGeom>
              <a:ln w="12700">
                <a:solidFill>
                  <a:schemeClr val="tx1"/>
                </a:solidFill>
                <a:headEnd type="none"/>
                <a:tailEnd type="none" w="lg" len="med"/>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35E1F13B-EA80-9245-833A-D082028F3A2D}"/>
                  </a:ext>
                </a:extLst>
              </p:cNvPr>
              <p:cNvSpPr txBox="1"/>
              <p:nvPr/>
            </p:nvSpPr>
            <p:spPr>
              <a:xfrm>
                <a:off x="6400800" y="2512646"/>
                <a:ext cx="228600" cy="338554"/>
              </a:xfrm>
              <a:prstGeom prst="rect">
                <a:avLst/>
              </a:prstGeom>
              <a:noFill/>
            </p:spPr>
            <p:txBody>
              <a:bodyPr wrap="square" rtlCol="0">
                <a:spAutoFit/>
              </a:bodyPr>
              <a:lstStyle/>
              <a:p>
                <a:r>
                  <a:rPr lang="en-US" altLang="zh-CN" sz="1600" dirty="0"/>
                  <a:t>0</a:t>
                </a:r>
                <a:endParaRPr lang="zh-CN" altLang="en-US" sz="1600" dirty="0"/>
              </a:p>
            </p:txBody>
          </p:sp>
          <p:sp>
            <p:nvSpPr>
              <p:cNvPr id="28" name="文本框 27">
                <a:extLst>
                  <a:ext uri="{FF2B5EF4-FFF2-40B4-BE49-F238E27FC236}">
                    <a16:creationId xmlns:a16="http://schemas.microsoft.com/office/drawing/2014/main" id="{F5CA7E3C-3A14-0F43-8B89-9339179BAFD2}"/>
                  </a:ext>
                </a:extLst>
              </p:cNvPr>
              <p:cNvSpPr txBox="1"/>
              <p:nvPr/>
            </p:nvSpPr>
            <p:spPr>
              <a:xfrm>
                <a:off x="7696200" y="2480846"/>
                <a:ext cx="228600" cy="338554"/>
              </a:xfrm>
              <a:prstGeom prst="rect">
                <a:avLst/>
              </a:prstGeom>
              <a:noFill/>
            </p:spPr>
            <p:txBody>
              <a:bodyPr wrap="square" rtlCol="0">
                <a:spAutoFit/>
              </a:bodyPr>
              <a:lstStyle/>
              <a:p>
                <a:r>
                  <a:rPr lang="en-US" altLang="zh-CN" sz="1600" dirty="0"/>
                  <a:t>x</a:t>
                </a:r>
                <a:endParaRPr lang="zh-CN" altLang="en-US" sz="1600" dirty="0"/>
              </a:p>
            </p:txBody>
          </p:sp>
        </p:grpSp>
        <p:sp>
          <p:nvSpPr>
            <p:cNvPr id="21" name="文本框 20">
              <a:extLst>
                <a:ext uri="{FF2B5EF4-FFF2-40B4-BE49-F238E27FC236}">
                  <a16:creationId xmlns:a16="http://schemas.microsoft.com/office/drawing/2014/main" id="{1D1C8590-E822-BE48-BD90-387C770866E5}"/>
                </a:ext>
              </a:extLst>
            </p:cNvPr>
            <p:cNvSpPr txBox="1"/>
            <p:nvPr/>
          </p:nvSpPr>
          <p:spPr>
            <a:xfrm>
              <a:off x="6858000" y="3700046"/>
              <a:ext cx="228600" cy="338554"/>
            </a:xfrm>
            <a:prstGeom prst="rect">
              <a:avLst/>
            </a:prstGeom>
            <a:noFill/>
          </p:spPr>
          <p:txBody>
            <a:bodyPr wrap="square" rtlCol="0">
              <a:spAutoFit/>
            </a:bodyPr>
            <a:lstStyle/>
            <a:p>
              <a:r>
                <a:rPr lang="en-US" altLang="zh-CN" sz="1600" dirty="0"/>
                <a:t>1</a:t>
              </a:r>
              <a:endParaRPr lang="zh-CN" altLang="en-US" sz="1600" dirty="0"/>
            </a:p>
          </p:txBody>
        </p:sp>
        <p:cxnSp>
          <p:nvCxnSpPr>
            <p:cNvPr id="22" name="直接箭头连接符 40">
              <a:extLst>
                <a:ext uri="{FF2B5EF4-FFF2-40B4-BE49-F238E27FC236}">
                  <a16:creationId xmlns:a16="http://schemas.microsoft.com/office/drawing/2014/main" id="{67E75219-7548-154C-B000-C23E5AC0E74F}"/>
                </a:ext>
              </a:extLst>
            </p:cNvPr>
            <p:cNvCxnSpPr/>
            <p:nvPr/>
          </p:nvCxnSpPr>
          <p:spPr>
            <a:xfrm rot="5400000">
              <a:off x="6974400" y="3697800"/>
              <a:ext cx="72000" cy="0"/>
            </a:xfrm>
            <a:prstGeom prst="straightConnector1">
              <a:avLst/>
            </a:prstGeom>
            <a:ln w="9525">
              <a:solidFill>
                <a:schemeClr val="tx1"/>
              </a:solidFill>
              <a:headEnd type="none"/>
              <a:tailEnd type="none" w="lg" len="med"/>
            </a:ln>
          </p:spPr>
          <p:style>
            <a:lnRef idx="1">
              <a:schemeClr val="accent1"/>
            </a:lnRef>
            <a:fillRef idx="0">
              <a:schemeClr val="accent1"/>
            </a:fillRef>
            <a:effectRef idx="0">
              <a:schemeClr val="accent1"/>
            </a:effectRef>
            <a:fontRef idx="minor">
              <a:schemeClr val="tx1"/>
            </a:fontRef>
          </p:style>
        </p:cxnSp>
        <p:cxnSp>
          <p:nvCxnSpPr>
            <p:cNvPr id="23" name="直接连接符 4">
              <a:extLst>
                <a:ext uri="{FF2B5EF4-FFF2-40B4-BE49-F238E27FC236}">
                  <a16:creationId xmlns:a16="http://schemas.microsoft.com/office/drawing/2014/main" id="{7FF6E8E1-F552-0D45-A8FC-95A33CF8649A}"/>
                </a:ext>
              </a:extLst>
            </p:cNvPr>
            <p:cNvCxnSpPr/>
            <p:nvPr/>
          </p:nvCxnSpPr>
          <p:spPr>
            <a:xfrm>
              <a:off x="5943600" y="2492400"/>
              <a:ext cx="533400" cy="12414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41">
              <a:extLst>
                <a:ext uri="{FF2B5EF4-FFF2-40B4-BE49-F238E27FC236}">
                  <a16:creationId xmlns:a16="http://schemas.microsoft.com/office/drawing/2014/main" id="{189F8508-12BE-3F49-92B7-81D499EDBBAF}"/>
                </a:ext>
              </a:extLst>
            </p:cNvPr>
            <p:cNvCxnSpPr/>
            <p:nvPr/>
          </p:nvCxnSpPr>
          <p:spPr>
            <a:xfrm flipH="1">
              <a:off x="7010399" y="2510547"/>
              <a:ext cx="228601" cy="11894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trips dir="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3C741A4-642A-8345-B1C4-2293F2EB7934}"/>
              </a:ext>
            </a:extLst>
          </p:cNvPr>
          <p:cNvSpPr txBox="1"/>
          <p:nvPr/>
        </p:nvSpPr>
        <p:spPr>
          <a:xfrm>
            <a:off x="188640" y="1088287"/>
            <a:ext cx="6048672" cy="923330"/>
          </a:xfrm>
          <a:prstGeom prst="rect">
            <a:avLst/>
          </a:prstGeom>
          <a:noFill/>
        </p:spPr>
        <p:txBody>
          <a:bodyPr wrap="square" rtlCol="0">
            <a:spAutoFit/>
          </a:bodyPr>
          <a:lstStyle/>
          <a:p>
            <a:r>
              <a:rPr kumimoji="1" lang="zh-CN" altLang="en-US" sz="1800" b="1" dirty="0"/>
              <a:t>例如</a:t>
            </a:r>
            <a:r>
              <a:rPr kumimoji="1" lang="zh-CN" altLang="en-US" sz="1800" dirty="0"/>
              <a:t>：</a:t>
            </a:r>
            <a:endParaRPr kumimoji="1" lang="en-US" altLang="zh-CN" sz="1800" dirty="0"/>
          </a:p>
          <a:p>
            <a:pPr fontAlgn="t"/>
            <a:r>
              <a:rPr kumimoji="1" lang="zh-CN" altLang="en-US" sz="1800" dirty="0"/>
              <a:t>      假设年龄的取值为：</a:t>
            </a:r>
            <a:r>
              <a:rPr lang="en-US" altLang="zh-CN" sz="1800" dirty="0"/>
              <a:t>25</a:t>
            </a:r>
            <a:r>
              <a:rPr lang="zh-CN" altLang="en-US" sz="1800" dirty="0"/>
              <a:t>、</a:t>
            </a:r>
            <a:r>
              <a:rPr lang="en-US" altLang="zh-CN" sz="1800" dirty="0"/>
              <a:t>22</a:t>
            </a:r>
            <a:r>
              <a:rPr lang="zh-CN" altLang="en-US" sz="1800" dirty="0"/>
              <a:t>、</a:t>
            </a:r>
            <a:r>
              <a:rPr lang="en-US" altLang="zh-CN" sz="1800" dirty="0"/>
              <a:t>19</a:t>
            </a:r>
            <a:r>
              <a:rPr lang="zh-CN" altLang="en-US" sz="1800" dirty="0"/>
              <a:t>、</a:t>
            </a:r>
            <a:r>
              <a:rPr lang="en-US" altLang="zh-CN" sz="1800" dirty="0"/>
              <a:t>20</a:t>
            </a:r>
            <a:r>
              <a:rPr lang="zh-CN" altLang="en-US" sz="1800" dirty="0"/>
              <a:t>、</a:t>
            </a:r>
            <a:r>
              <a:rPr lang="en-US" altLang="zh-CN" sz="1800" dirty="0"/>
              <a:t>21</a:t>
            </a:r>
            <a:endParaRPr lang="zh-CN" altLang="zh-CN" sz="1800" dirty="0"/>
          </a:p>
          <a:p>
            <a:endParaRPr kumimoji="1" lang="zh-CN" altLang="en-US" sz="1800" dirty="0"/>
          </a:p>
        </p:txBody>
      </p:sp>
      <p:sp>
        <p:nvSpPr>
          <p:cNvPr id="5" name="标题 1">
            <a:extLst>
              <a:ext uri="{FF2B5EF4-FFF2-40B4-BE49-F238E27FC236}">
                <a16:creationId xmlns:a16="http://schemas.microsoft.com/office/drawing/2014/main" id="{6B1A5B57-32B9-224C-B6CA-40FB5B8F04CB}"/>
              </a:ext>
            </a:extLst>
          </p:cNvPr>
          <p:cNvSpPr>
            <a:spLocks noGrp="1"/>
          </p:cNvSpPr>
          <p:nvPr>
            <p:ph type="title"/>
          </p:nvPr>
        </p:nvSpPr>
        <p:spPr>
          <a:xfrm>
            <a:off x="514757" y="139099"/>
            <a:ext cx="6172200" cy="857250"/>
          </a:xfrm>
        </p:spPr>
        <p:txBody>
          <a:bodyPr/>
          <a:lstStyle/>
          <a:p>
            <a:r>
              <a:rPr kumimoji="1" lang="zh-CN" altLang="en-US" sz="2100" dirty="0">
                <a:latin typeface="微软雅黑" panose="020B0503020204020204" pitchFamily="34" charset="-122"/>
                <a:ea typeface="微软雅黑" panose="020B0503020204020204" pitchFamily="34" charset="-122"/>
                <a:cs typeface="微软雅黑" panose="020B0503020204020204" pitchFamily="34" charset="-122"/>
              </a:rPr>
              <a:t>数据无量纲化</a:t>
            </a:r>
            <a:r>
              <a:rPr kumimoji="1" lang="en-US" altLang="zh-CN" sz="2100" dirty="0">
                <a:latin typeface="微软雅黑" panose="020B0503020204020204" pitchFamily="34" charset="-122"/>
                <a:ea typeface="微软雅黑" panose="020B0503020204020204" pitchFamily="34" charset="-122"/>
                <a:cs typeface="微软雅黑" panose="020B0503020204020204" pitchFamily="34" charset="-122"/>
              </a:rPr>
              <a:t>-Min-max</a:t>
            </a:r>
            <a:r>
              <a:rPr kumimoji="1" lang="zh-CN" altLang="en-US" sz="2100" dirty="0">
                <a:latin typeface="微软雅黑" panose="020B0503020204020204" pitchFamily="34" charset="-122"/>
                <a:ea typeface="微软雅黑" panose="020B0503020204020204" pitchFamily="34" charset="-122"/>
                <a:cs typeface="微软雅黑" panose="020B0503020204020204" pitchFamily="34" charset="-122"/>
              </a:rPr>
              <a:t>标准化</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193C993-F373-B540-B5FE-395135064237}"/>
                  </a:ext>
                </a:extLst>
              </p:cNvPr>
              <p:cNvSpPr txBox="1"/>
              <p:nvPr/>
            </p:nvSpPr>
            <p:spPr>
              <a:xfrm>
                <a:off x="458671" y="1761660"/>
                <a:ext cx="6210689" cy="1597681"/>
              </a:xfrm>
              <a:prstGeom prst="rect">
                <a:avLst/>
              </a:prstGeom>
              <a:noFill/>
            </p:spPr>
            <p:txBody>
              <a:bodyPr wrap="square" rtlCol="0">
                <a:spAutoFit/>
              </a:bodyPr>
              <a:lstStyle/>
              <a:p>
                <a:r>
                  <a:rPr kumimoji="1" lang="zh-CN" altLang="en-US" sz="1800" dirty="0"/>
                  <a:t>最大值：</a:t>
                </a:r>
                <a:r>
                  <a:rPr kumimoji="1" lang="en-US" altLang="zh-CN" sz="1800" dirty="0"/>
                  <a:t>25</a:t>
                </a:r>
              </a:p>
              <a:p>
                <a:r>
                  <a:rPr kumimoji="1" lang="zh-CN" altLang="en-US" sz="1800" dirty="0"/>
                  <a:t>最小值：</a:t>
                </a:r>
                <a:r>
                  <a:rPr kumimoji="1" lang="en-US" altLang="zh-CN" sz="1800" dirty="0"/>
                  <a:t>19</a:t>
                </a:r>
              </a:p>
              <a:p>
                <a:r>
                  <a:rPr kumimoji="1" lang="zh-CN" altLang="en-US" sz="1800" dirty="0"/>
                  <a:t>最大值</a:t>
                </a:r>
                <a:r>
                  <a:rPr kumimoji="1" lang="en-US" altLang="zh-CN" sz="1800" dirty="0"/>
                  <a:t>-</a:t>
                </a:r>
                <a:r>
                  <a:rPr kumimoji="1" lang="zh-CN" altLang="en-US" sz="1800" dirty="0"/>
                  <a:t>最小值：</a:t>
                </a:r>
                <a:r>
                  <a:rPr kumimoji="1" lang="en-US" altLang="zh-CN" sz="1800" dirty="0"/>
                  <a:t>6</a:t>
                </a:r>
              </a:p>
              <a:p>
                <a:r>
                  <a:rPr kumimoji="1" lang="en-US" altLang="zh-CN" sz="1800" dirty="0"/>
                  <a:t>Min-max</a:t>
                </a:r>
                <a:r>
                  <a:rPr kumimoji="1" lang="zh-CN" altLang="en-US" sz="1800" dirty="0"/>
                  <a:t>标准化过程：</a:t>
                </a:r>
                <a14:m>
                  <m:oMath xmlns:m="http://schemas.openxmlformats.org/officeDocument/2006/math">
                    <m:f>
                      <m:fPr>
                        <m:ctrlPr>
                          <a:rPr kumimoji="1" lang="en-US" altLang="zh-CN" sz="1800" i="1">
                            <a:latin typeface="Cambria Math" panose="02040503050406030204" pitchFamily="18" charset="0"/>
                          </a:rPr>
                        </m:ctrlPr>
                      </m:fPr>
                      <m:num>
                        <m:r>
                          <a:rPr kumimoji="1" lang="en-US" altLang="zh-CN" sz="1800" i="1">
                            <a:latin typeface="Cambria Math" panose="02040503050406030204" pitchFamily="18" charset="0"/>
                          </a:rPr>
                          <m:t>25−19</m:t>
                        </m:r>
                      </m:num>
                      <m:den>
                        <m:r>
                          <a:rPr kumimoji="1" lang="en-US" altLang="zh-CN" sz="1800" i="1">
                            <a:latin typeface="Cambria Math" panose="02040503050406030204" pitchFamily="18" charset="0"/>
                          </a:rPr>
                          <m:t>6</m:t>
                        </m:r>
                      </m:den>
                    </m:f>
                  </m:oMath>
                </a14:m>
                <a:r>
                  <a:rPr kumimoji="1" lang="zh-CN" altLang="en-US" sz="1800" dirty="0"/>
                  <a:t>，</a:t>
                </a:r>
                <a:r>
                  <a:rPr kumimoji="1" lang="en-US" altLang="zh-CN" sz="1800" dirty="0"/>
                  <a:t> </a:t>
                </a:r>
                <a14:m>
                  <m:oMath xmlns:m="http://schemas.openxmlformats.org/officeDocument/2006/math">
                    <m:f>
                      <m:fPr>
                        <m:ctrlPr>
                          <a:rPr kumimoji="1" lang="en-US" altLang="zh-CN" sz="1800" i="1">
                            <a:latin typeface="Cambria Math" panose="02040503050406030204" pitchFamily="18" charset="0"/>
                          </a:rPr>
                        </m:ctrlPr>
                      </m:fPr>
                      <m:num>
                        <m:r>
                          <a:rPr kumimoji="1" lang="en-US" altLang="zh-CN" sz="1800" i="1">
                            <a:latin typeface="Cambria Math" panose="02040503050406030204" pitchFamily="18" charset="0"/>
                          </a:rPr>
                          <m:t>22−19</m:t>
                        </m:r>
                      </m:num>
                      <m:den>
                        <m:r>
                          <a:rPr kumimoji="1" lang="en-US" altLang="zh-CN" sz="1800" i="1">
                            <a:latin typeface="Cambria Math" panose="02040503050406030204" pitchFamily="18" charset="0"/>
                          </a:rPr>
                          <m:t>6</m:t>
                        </m:r>
                      </m:den>
                    </m:f>
                  </m:oMath>
                </a14:m>
                <a:r>
                  <a:rPr kumimoji="1" lang="zh-CN" altLang="en-US" sz="1800" dirty="0"/>
                  <a:t>，</a:t>
                </a:r>
                <a:r>
                  <a:rPr kumimoji="1" lang="en-US" altLang="zh-CN" sz="1800" dirty="0"/>
                  <a:t> </a:t>
                </a:r>
                <a14:m>
                  <m:oMath xmlns:m="http://schemas.openxmlformats.org/officeDocument/2006/math">
                    <m:f>
                      <m:fPr>
                        <m:ctrlPr>
                          <a:rPr kumimoji="1" lang="en-US" altLang="zh-CN" sz="1800" i="1">
                            <a:latin typeface="Cambria Math" panose="02040503050406030204" pitchFamily="18" charset="0"/>
                          </a:rPr>
                        </m:ctrlPr>
                      </m:fPr>
                      <m:num>
                        <m:r>
                          <a:rPr kumimoji="1" lang="en-US" altLang="zh-CN" sz="1800" i="1">
                            <a:latin typeface="Cambria Math" panose="02040503050406030204" pitchFamily="18" charset="0"/>
                          </a:rPr>
                          <m:t>19−19</m:t>
                        </m:r>
                      </m:num>
                      <m:den>
                        <m:r>
                          <a:rPr kumimoji="1" lang="en-US" altLang="zh-CN" sz="1800" i="1">
                            <a:latin typeface="Cambria Math" panose="02040503050406030204" pitchFamily="18" charset="0"/>
                          </a:rPr>
                          <m:t>6</m:t>
                        </m:r>
                      </m:den>
                    </m:f>
                  </m:oMath>
                </a14:m>
                <a:r>
                  <a:rPr kumimoji="1" lang="zh-CN" altLang="en-US" sz="1800" dirty="0"/>
                  <a:t>，</a:t>
                </a:r>
                <a:r>
                  <a:rPr kumimoji="1" lang="en-US" altLang="zh-CN" sz="1800" dirty="0"/>
                  <a:t> </a:t>
                </a:r>
                <a14:m>
                  <m:oMath xmlns:m="http://schemas.openxmlformats.org/officeDocument/2006/math">
                    <m:f>
                      <m:fPr>
                        <m:ctrlPr>
                          <a:rPr kumimoji="1" lang="en-US" altLang="zh-CN" sz="1800" i="1">
                            <a:latin typeface="Cambria Math" panose="02040503050406030204" pitchFamily="18" charset="0"/>
                          </a:rPr>
                        </m:ctrlPr>
                      </m:fPr>
                      <m:num>
                        <m:r>
                          <a:rPr kumimoji="1" lang="en-US" altLang="zh-CN" sz="1800" i="1">
                            <a:latin typeface="Cambria Math" panose="02040503050406030204" pitchFamily="18" charset="0"/>
                          </a:rPr>
                          <m:t>20−19</m:t>
                        </m:r>
                      </m:num>
                      <m:den>
                        <m:r>
                          <a:rPr kumimoji="1" lang="en-US" altLang="zh-CN" sz="1800" i="1">
                            <a:latin typeface="Cambria Math" panose="02040503050406030204" pitchFamily="18" charset="0"/>
                          </a:rPr>
                          <m:t>6</m:t>
                        </m:r>
                      </m:den>
                    </m:f>
                  </m:oMath>
                </a14:m>
                <a:r>
                  <a:rPr kumimoji="1" lang="zh-CN" altLang="en-US" sz="1800" dirty="0"/>
                  <a:t>，</a:t>
                </a:r>
                <a:r>
                  <a:rPr kumimoji="1" lang="en-US" altLang="zh-CN" sz="1800" dirty="0"/>
                  <a:t> </a:t>
                </a:r>
                <a14:m>
                  <m:oMath xmlns:m="http://schemas.openxmlformats.org/officeDocument/2006/math">
                    <m:f>
                      <m:fPr>
                        <m:ctrlPr>
                          <a:rPr kumimoji="1" lang="en-US" altLang="zh-CN" sz="1800" i="1">
                            <a:latin typeface="Cambria Math" panose="02040503050406030204" pitchFamily="18" charset="0"/>
                          </a:rPr>
                        </m:ctrlPr>
                      </m:fPr>
                      <m:num>
                        <m:r>
                          <a:rPr kumimoji="1" lang="en-US" altLang="zh-CN" sz="1800" i="1">
                            <a:latin typeface="Cambria Math" panose="02040503050406030204" pitchFamily="18" charset="0"/>
                          </a:rPr>
                          <m:t>21−19</m:t>
                        </m:r>
                      </m:num>
                      <m:den>
                        <m:r>
                          <a:rPr kumimoji="1" lang="en-US" altLang="zh-CN" sz="1800" i="1">
                            <a:latin typeface="Cambria Math" panose="02040503050406030204" pitchFamily="18" charset="0"/>
                          </a:rPr>
                          <m:t>6</m:t>
                        </m:r>
                      </m:den>
                    </m:f>
                  </m:oMath>
                </a14:m>
                <a:endParaRPr kumimoji="1" lang="en-US" altLang="zh-CN" sz="1800" dirty="0"/>
              </a:p>
              <a:p>
                <a:r>
                  <a:rPr kumimoji="1" lang="zh-CN" altLang="en-US" sz="1800" dirty="0">
                    <a:solidFill>
                      <a:srgbClr val="FF0000"/>
                    </a:solidFill>
                  </a:rPr>
                  <a:t>结果为：</a:t>
                </a:r>
                <a:r>
                  <a:rPr kumimoji="1" lang="en-US" altLang="zh-CN" sz="1800" dirty="0">
                    <a:solidFill>
                      <a:srgbClr val="FF0000"/>
                    </a:solidFill>
                  </a:rPr>
                  <a:t>1</a:t>
                </a:r>
                <a:r>
                  <a:rPr kumimoji="1" lang="zh-CN" altLang="en-US" sz="1800" dirty="0">
                    <a:solidFill>
                      <a:srgbClr val="FF0000"/>
                    </a:solidFill>
                  </a:rPr>
                  <a:t>、</a:t>
                </a:r>
                <a:r>
                  <a:rPr kumimoji="1" lang="en-US" altLang="zh-CN" sz="1800" dirty="0">
                    <a:solidFill>
                      <a:srgbClr val="FF0000"/>
                    </a:solidFill>
                  </a:rPr>
                  <a:t>0.5</a:t>
                </a:r>
                <a:r>
                  <a:rPr kumimoji="1" lang="zh-CN" altLang="en-US" sz="1800" dirty="0">
                    <a:solidFill>
                      <a:srgbClr val="FF0000"/>
                    </a:solidFill>
                  </a:rPr>
                  <a:t>、</a:t>
                </a:r>
                <a:r>
                  <a:rPr kumimoji="1" lang="en-US" altLang="zh-CN" sz="1800" dirty="0">
                    <a:solidFill>
                      <a:srgbClr val="FF0000"/>
                    </a:solidFill>
                  </a:rPr>
                  <a:t>0</a:t>
                </a:r>
                <a:r>
                  <a:rPr kumimoji="1" lang="zh-CN" altLang="en-US" sz="1800" dirty="0">
                    <a:solidFill>
                      <a:srgbClr val="FF0000"/>
                    </a:solidFill>
                  </a:rPr>
                  <a:t>、</a:t>
                </a:r>
                <a:r>
                  <a:rPr kumimoji="1" lang="en-US" altLang="zh-CN" sz="1800" dirty="0">
                    <a:solidFill>
                      <a:srgbClr val="FF0000"/>
                    </a:solidFill>
                  </a:rPr>
                  <a:t>0.167</a:t>
                </a:r>
                <a:r>
                  <a:rPr kumimoji="1" lang="zh-CN" altLang="en-US" sz="1800" dirty="0">
                    <a:solidFill>
                      <a:srgbClr val="FF0000"/>
                    </a:solidFill>
                  </a:rPr>
                  <a:t>、</a:t>
                </a:r>
                <a:r>
                  <a:rPr kumimoji="1" lang="en-US" altLang="zh-CN" sz="1800" dirty="0">
                    <a:solidFill>
                      <a:srgbClr val="FF0000"/>
                    </a:solidFill>
                  </a:rPr>
                  <a:t>0.333</a:t>
                </a:r>
                <a:endParaRPr kumimoji="1" lang="zh-CN" altLang="en-US" sz="1800" dirty="0">
                  <a:solidFill>
                    <a:srgbClr val="FF0000"/>
                  </a:solidFill>
                </a:endParaRPr>
              </a:p>
            </p:txBody>
          </p:sp>
        </mc:Choice>
        <mc:Fallback xmlns="">
          <p:sp>
            <p:nvSpPr>
              <p:cNvPr id="6" name="文本框 5">
                <a:extLst>
                  <a:ext uri="{FF2B5EF4-FFF2-40B4-BE49-F238E27FC236}">
                    <a16:creationId xmlns:a16="http://schemas.microsoft.com/office/drawing/2014/main" id="{1193C993-F373-B540-B5FE-395135064237}"/>
                  </a:ext>
                </a:extLst>
              </p:cNvPr>
              <p:cNvSpPr txBox="1">
                <a:spLocks noRot="1" noChangeAspect="1" noMove="1" noResize="1" noEditPoints="1" noAdjustHandles="1" noChangeArrowheads="1" noChangeShapeType="1" noTextEdit="1"/>
              </p:cNvSpPr>
              <p:nvPr/>
            </p:nvSpPr>
            <p:spPr>
              <a:xfrm>
                <a:off x="458671" y="1761660"/>
                <a:ext cx="6210689" cy="1597681"/>
              </a:xfrm>
              <a:prstGeom prst="rect">
                <a:avLst/>
              </a:prstGeom>
              <a:blipFill>
                <a:blip r:embed="rId2"/>
                <a:stretch>
                  <a:fillRect l="-816" t="-2362" b="-55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44648473"/>
      </p:ext>
    </p:extLst>
  </p:cSld>
  <p:clrMapOvr>
    <a:masterClrMapping/>
  </p:clrMapOvr>
  <p:transition>
    <p:strips dir="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76672" y="195486"/>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数据转换</a:t>
            </a:r>
          </a:p>
        </p:txBody>
      </p:sp>
      <p:sp>
        <p:nvSpPr>
          <p:cNvPr id="137" name="燕尾形 136"/>
          <p:cNvSpPr/>
          <p:nvPr/>
        </p:nvSpPr>
        <p:spPr>
          <a:xfrm>
            <a:off x="2688346" y="1885825"/>
            <a:ext cx="178420" cy="178448"/>
          </a:xfrm>
          <a:prstGeom prst="chevron">
            <a:avLst/>
          </a:prstGeom>
          <a:solidFill>
            <a:srgbClr val="0F6F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tx1"/>
              </a:solidFill>
            </a:endParaRPr>
          </a:p>
        </p:txBody>
      </p:sp>
      <p:sp>
        <p:nvSpPr>
          <p:cNvPr id="139" name="矩形 138"/>
          <p:cNvSpPr/>
          <p:nvPr/>
        </p:nvSpPr>
        <p:spPr>
          <a:xfrm>
            <a:off x="2917131" y="1868059"/>
            <a:ext cx="2744973" cy="300082"/>
          </a:xfrm>
          <a:prstGeom prst="rect">
            <a:avLst/>
          </a:prstGeom>
          <a:solidFill>
            <a:srgbClr val="0F6FC6"/>
          </a:solidFill>
        </p:spPr>
        <p:txBody>
          <a:bodyPr wrap="square">
            <a:spAutoFit/>
          </a:bodyPr>
          <a:lstStyle/>
          <a:p>
            <a:pPr defTabSz="457200" fontAlgn="auto"/>
            <a:r>
              <a:rPr lang="en-US" altLang="zh-CN" sz="1350" b="1" dirty="0">
                <a:solidFill>
                  <a:schemeClr val="bg1"/>
                </a:solidFill>
                <a:latin typeface="黑体" panose="02010609060101010101" pitchFamily="49" charset="-122"/>
                <a:ea typeface="黑体" panose="02010609060101010101" pitchFamily="49" charset="-122"/>
                <a:cs typeface="黑体" panose="02010609060101010101" pitchFamily="49" charset="-122"/>
                <a:sym typeface="+mn-ea"/>
              </a:rPr>
              <a:t>NO.1    </a:t>
            </a:r>
            <a:r>
              <a:rPr lang="zh-CN" altLang="en-US" sz="1350" kern="0" dirty="0">
                <a:solidFill>
                  <a:prstClr val="white"/>
                </a:solidFill>
                <a:latin typeface="微软雅黑" panose="020B0503020204020204" pitchFamily="34" charset="-122"/>
                <a:ea typeface="微软雅黑" panose="020B0503020204020204" pitchFamily="34" charset="-122"/>
                <a:cs typeface="+mn-ea"/>
                <a:sym typeface="+mn-lt"/>
              </a:rPr>
              <a:t>二值转换</a:t>
            </a:r>
            <a:endParaRPr lang="zh-CN" altLang="en-US" sz="1350" b="1" dirty="0">
              <a:solidFill>
                <a:schemeClr val="bg1"/>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40" name="燕尾形 139"/>
          <p:cNvSpPr/>
          <p:nvPr/>
        </p:nvSpPr>
        <p:spPr>
          <a:xfrm>
            <a:off x="2688346" y="2500600"/>
            <a:ext cx="178420" cy="178448"/>
          </a:xfrm>
          <a:prstGeom prst="chevron">
            <a:avLst/>
          </a:prstGeom>
          <a:solidFill>
            <a:srgbClr val="009D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tx1"/>
              </a:solidFill>
            </a:endParaRPr>
          </a:p>
        </p:txBody>
      </p:sp>
      <p:sp>
        <p:nvSpPr>
          <p:cNvPr id="142" name="矩形 141"/>
          <p:cNvSpPr/>
          <p:nvPr/>
        </p:nvSpPr>
        <p:spPr>
          <a:xfrm>
            <a:off x="2917131" y="2482833"/>
            <a:ext cx="2744973" cy="300082"/>
          </a:xfrm>
          <a:prstGeom prst="rect">
            <a:avLst/>
          </a:prstGeom>
          <a:solidFill>
            <a:srgbClr val="009DD9"/>
          </a:solidFill>
        </p:spPr>
        <p:txBody>
          <a:bodyPr wrap="square">
            <a:spAutoFit/>
          </a:bodyPr>
          <a:lstStyle/>
          <a:p>
            <a:pPr lvl="0"/>
            <a:r>
              <a:rPr lang="en-US" altLang="zh-CN" sz="1350" b="1" dirty="0">
                <a:solidFill>
                  <a:schemeClr val="bg1"/>
                </a:solidFill>
                <a:latin typeface="黑体" panose="02010609060101010101" pitchFamily="49" charset="-122"/>
                <a:ea typeface="黑体" panose="02010609060101010101" pitchFamily="49" charset="-122"/>
                <a:cs typeface="黑体" panose="02010609060101010101" pitchFamily="49" charset="-122"/>
              </a:rPr>
              <a:t>NO.2</a:t>
            </a:r>
            <a:r>
              <a:rPr lang="zh-CN" altLang="en-US" sz="1350" b="1" dirty="0">
                <a:solidFill>
                  <a:schemeClr val="bg1"/>
                </a:solidFill>
                <a:latin typeface="黑体" panose="02010609060101010101" pitchFamily="49" charset="-122"/>
                <a:ea typeface="黑体" panose="02010609060101010101" pitchFamily="49" charset="-122"/>
                <a:cs typeface="黑体" panose="02010609060101010101" pitchFamily="49" charset="-122"/>
              </a:rPr>
              <a:t> </a:t>
            </a:r>
            <a:r>
              <a:rPr lang="en-US" altLang="zh-CN" sz="1350" b="1" dirty="0">
                <a:solidFill>
                  <a:schemeClr val="bg1"/>
                </a:solidFill>
                <a:latin typeface="黑体" panose="02010609060101010101" pitchFamily="49" charset="-122"/>
                <a:ea typeface="黑体" panose="02010609060101010101" pitchFamily="49" charset="-122"/>
                <a:cs typeface="黑体" panose="02010609060101010101" pitchFamily="49" charset="-122"/>
              </a:rPr>
              <a:t>   </a:t>
            </a:r>
            <a:r>
              <a:rPr lang="en-US" altLang="zh-CN" sz="1350" kern="0" dirty="0">
                <a:solidFill>
                  <a:prstClr val="white"/>
                </a:solidFill>
                <a:latin typeface="微软雅黑" panose="020B0503020204020204" pitchFamily="34" charset="-122"/>
                <a:ea typeface="微软雅黑" panose="020B0503020204020204" pitchFamily="34" charset="-122"/>
                <a:cs typeface="+mn-ea"/>
                <a:sym typeface="+mn-lt"/>
              </a:rPr>
              <a:t>Sigmoid</a:t>
            </a:r>
            <a:r>
              <a:rPr lang="zh-CN" altLang="en-US" sz="1350" kern="0" dirty="0">
                <a:solidFill>
                  <a:prstClr val="white"/>
                </a:solidFill>
                <a:latin typeface="微软雅黑" panose="020B0503020204020204" pitchFamily="34" charset="-122"/>
                <a:ea typeface="微软雅黑" panose="020B0503020204020204" pitchFamily="34" charset="-122"/>
                <a:cs typeface="+mn-ea"/>
                <a:sym typeface="+mn-lt"/>
              </a:rPr>
              <a:t>转换</a:t>
            </a:r>
            <a:endParaRPr lang="zh-CN" altLang="en-US" sz="1350" b="1" dirty="0">
              <a:solidFill>
                <a:schemeClr val="bg1"/>
              </a:solidFill>
              <a:latin typeface="黑体" panose="02010609060101010101" pitchFamily="49" charset="-122"/>
              <a:ea typeface="黑体" panose="02010609060101010101" pitchFamily="49" charset="-122"/>
              <a:cs typeface="黑体" panose="02010609060101010101" pitchFamily="49" charset="-122"/>
            </a:endParaRPr>
          </a:p>
        </p:txBody>
      </p:sp>
      <p:sp>
        <p:nvSpPr>
          <p:cNvPr id="143" name="燕尾形 142"/>
          <p:cNvSpPr/>
          <p:nvPr/>
        </p:nvSpPr>
        <p:spPr>
          <a:xfrm>
            <a:off x="2688346" y="3115372"/>
            <a:ext cx="178420" cy="178448"/>
          </a:xfrm>
          <a:prstGeom prst="chevron">
            <a:avLst/>
          </a:prstGeom>
          <a:solidFill>
            <a:srgbClr val="0BD0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tx1"/>
              </a:solidFill>
            </a:endParaRPr>
          </a:p>
        </p:txBody>
      </p:sp>
      <p:sp>
        <p:nvSpPr>
          <p:cNvPr id="145" name="矩形 144"/>
          <p:cNvSpPr/>
          <p:nvPr/>
        </p:nvSpPr>
        <p:spPr>
          <a:xfrm>
            <a:off x="2917131" y="3097606"/>
            <a:ext cx="2744973" cy="300082"/>
          </a:xfrm>
          <a:prstGeom prst="rect">
            <a:avLst/>
          </a:prstGeom>
          <a:solidFill>
            <a:srgbClr val="0BD0D9"/>
          </a:solidFill>
        </p:spPr>
        <p:txBody>
          <a:bodyPr wrap="square">
            <a:spAutoFit/>
          </a:bodyPr>
          <a:lstStyle/>
          <a:p>
            <a:pPr lvl="0"/>
            <a:r>
              <a:rPr lang="en-US" altLang="zh-CN" sz="1350" b="1" dirty="0">
                <a:solidFill>
                  <a:schemeClr val="bg1"/>
                </a:solidFill>
                <a:latin typeface="黑体" panose="02010609060101010101" pitchFamily="49" charset="-122"/>
                <a:ea typeface="黑体" panose="02010609060101010101" pitchFamily="49" charset="-122"/>
                <a:cs typeface="黑体" panose="02010609060101010101" pitchFamily="49" charset="-122"/>
              </a:rPr>
              <a:t>NO.3</a:t>
            </a:r>
            <a:r>
              <a:rPr lang="zh-CN" altLang="en-US" sz="1350" b="1" dirty="0">
                <a:solidFill>
                  <a:schemeClr val="bg1"/>
                </a:solidFill>
                <a:latin typeface="黑体" panose="02010609060101010101" pitchFamily="49" charset="-122"/>
                <a:ea typeface="黑体" panose="02010609060101010101" pitchFamily="49" charset="-122"/>
                <a:cs typeface="黑体" panose="02010609060101010101" pitchFamily="49" charset="-122"/>
              </a:rPr>
              <a:t> </a:t>
            </a:r>
            <a:r>
              <a:rPr lang="en-US" altLang="zh-CN" sz="1350" b="1" dirty="0">
                <a:solidFill>
                  <a:schemeClr val="bg1"/>
                </a:solidFill>
                <a:latin typeface="黑体" panose="02010609060101010101" pitchFamily="49" charset="-122"/>
                <a:ea typeface="黑体" panose="02010609060101010101" pitchFamily="49" charset="-122"/>
                <a:cs typeface="黑体" panose="02010609060101010101" pitchFamily="49" charset="-122"/>
              </a:rPr>
              <a:t>   </a:t>
            </a:r>
            <a:r>
              <a:rPr lang="en-US" altLang="zh-CN" sz="1350" kern="0" dirty="0">
                <a:solidFill>
                  <a:prstClr val="white"/>
                </a:solidFill>
                <a:latin typeface="微软雅黑" panose="020B0503020204020204" pitchFamily="34" charset="-122"/>
                <a:ea typeface="微软雅黑" panose="020B0503020204020204" pitchFamily="34" charset="-122"/>
                <a:cs typeface="+mn-ea"/>
                <a:sym typeface="+mn-lt"/>
              </a:rPr>
              <a:t>Log</a:t>
            </a:r>
            <a:r>
              <a:rPr lang="zh-CN" altLang="en-US" sz="1350" kern="0" dirty="0">
                <a:solidFill>
                  <a:prstClr val="white"/>
                </a:solidFill>
                <a:latin typeface="微软雅黑" panose="020B0503020204020204" pitchFamily="34" charset="-122"/>
                <a:ea typeface="微软雅黑" panose="020B0503020204020204" pitchFamily="34" charset="-122"/>
                <a:cs typeface="+mn-ea"/>
                <a:sym typeface="+mn-lt"/>
              </a:rPr>
              <a:t>转换</a:t>
            </a:r>
            <a:endParaRPr lang="zh-CN" altLang="en-US" sz="1350" b="1" dirty="0">
              <a:solidFill>
                <a:schemeClr val="bg1"/>
              </a:solidFill>
              <a:latin typeface="黑体" panose="02010609060101010101" pitchFamily="49" charset="-122"/>
              <a:ea typeface="黑体" panose="02010609060101010101" pitchFamily="49" charset="-122"/>
              <a:cs typeface="黑体" panose="02010609060101010101" pitchFamily="49" charset="-122"/>
            </a:endParaRPr>
          </a:p>
        </p:txBody>
      </p:sp>
      <p:sp>
        <p:nvSpPr>
          <p:cNvPr id="2" name="Rounded Rectangle 6"/>
          <p:cNvSpPr/>
          <p:nvPr/>
        </p:nvSpPr>
        <p:spPr>
          <a:xfrm>
            <a:off x="782955" y="2375059"/>
            <a:ext cx="1218248" cy="429578"/>
          </a:xfrm>
          <a:prstGeom prst="roundRect">
            <a:avLst>
              <a:gd name="adj" fmla="val 7442"/>
            </a:avLst>
          </a:prstGeom>
          <a:solidFill>
            <a:srgbClr val="0070C0"/>
          </a:solidFill>
          <a:ln w="25400" cap="flat" cmpd="sng" algn="ctr">
            <a:noFill/>
            <a:prstDash val="solid"/>
          </a:ln>
          <a:effectLst/>
        </p:spPr>
        <p:txBody>
          <a:bodyPr lIns="51435" tIns="25718" rIns="51435" bIns="25718" rtlCol="0" anchor="ctr"/>
          <a:lstStyle/>
          <a:p>
            <a:pPr algn="ctr" defTabSz="685800" fontAlgn="auto">
              <a:spcBef>
                <a:spcPts val="0"/>
              </a:spcBef>
              <a:spcAft>
                <a:spcPts val="0"/>
              </a:spcAft>
              <a:defRPr/>
            </a:pPr>
            <a:r>
              <a:rPr lang="zh-CN" altLang="en-US" sz="1800" kern="0" dirty="0">
                <a:solidFill>
                  <a:prstClr val="white"/>
                </a:solidFill>
                <a:latin typeface="微软雅黑" panose="020B0503020204020204" pitchFamily="34" charset="-122"/>
                <a:ea typeface="微软雅黑" panose="020B0503020204020204" pitchFamily="34" charset="-122"/>
                <a:cs typeface="+mn-ea"/>
                <a:sym typeface="+mn-lt"/>
              </a:rPr>
              <a:t>数据转换</a:t>
            </a:r>
            <a:endParaRPr lang="en-US" altLang="zh-CN" sz="1800" kern="0" dirty="0">
              <a:solidFill>
                <a:prstClr val="white"/>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ppt_x"/>
                                          </p:val>
                                        </p:tav>
                                        <p:tav tm="100000">
                                          <p:val>
                                            <p:strVal val="#ppt_x"/>
                                          </p:val>
                                        </p:tav>
                                      </p:tavLst>
                                    </p:anim>
                                    <p:anim calcmode="lin" valueType="num">
                                      <p:cBhvr additive="base">
                                        <p:cTn id="8"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57927" y="198741"/>
            <a:ext cx="6172200" cy="857250"/>
          </a:xfrm>
        </p:spPr>
        <p:txBody>
          <a:bodyPr/>
          <a:lstStyle/>
          <a:p>
            <a:r>
              <a:rPr kumimoji="1" lang="zh-CN" altLang="en-US" sz="2100" dirty="0">
                <a:latin typeface="微软雅黑" panose="020B0503020204020204" pitchFamily="34" charset="-122"/>
                <a:ea typeface="微软雅黑" panose="020B0503020204020204" pitchFamily="34" charset="-122"/>
                <a:cs typeface="微软雅黑" panose="020B0503020204020204" pitchFamily="34" charset="-122"/>
              </a:rPr>
              <a:t>数据转换</a:t>
            </a:r>
            <a:r>
              <a:rPr kumimoji="1" lang="en-US" altLang="zh-CN" sz="2100" dirty="0">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sz="2100" dirty="0">
                <a:latin typeface="微软雅黑" panose="020B0503020204020204" pitchFamily="34" charset="-122"/>
                <a:ea typeface="微软雅黑" panose="020B0503020204020204" pitchFamily="34" charset="-122"/>
                <a:cs typeface="微软雅黑" panose="020B0503020204020204" pitchFamily="34" charset="-122"/>
              </a:rPr>
              <a:t>二值转换</a:t>
            </a:r>
          </a:p>
        </p:txBody>
      </p:sp>
      <p:sp>
        <p:nvSpPr>
          <p:cNvPr id="3" name="Rectangle 1"/>
          <p:cNvSpPr/>
          <p:nvPr/>
        </p:nvSpPr>
        <p:spPr bwMode="auto">
          <a:xfrm>
            <a:off x="273505" y="1295480"/>
            <a:ext cx="5754792" cy="1129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14313" indent="-214313">
              <a:lnSpc>
                <a:spcPts val="1800"/>
              </a:lnSpc>
              <a:buFont typeface="Wingdings" panose="05000000000000000000" charset="0"/>
              <a:buChar char="l"/>
            </a:pPr>
            <a:r>
              <a:rPr lang="zh-CN" altLang="en-US" sz="1200" spc="98" dirty="0">
                <a:latin typeface="微软雅黑" panose="020B0503020204020204" pitchFamily="34" charset="-122"/>
                <a:ea typeface="微软雅黑" panose="020B0503020204020204" pitchFamily="34" charset="-122"/>
                <a:cs typeface="+mn-ea"/>
                <a:sym typeface="+mn-lt"/>
              </a:rPr>
              <a:t>将连续型变量分割为</a:t>
            </a:r>
            <a:r>
              <a:rPr lang="en-US" altLang="zh-CN" sz="1200" spc="98" dirty="0">
                <a:latin typeface="微软雅黑" panose="020B0503020204020204" pitchFamily="34" charset="-122"/>
                <a:ea typeface="微软雅黑" panose="020B0503020204020204" pitchFamily="34" charset="-122"/>
                <a:cs typeface="+mn-ea"/>
                <a:sym typeface="+mn-lt"/>
              </a:rPr>
              <a:t>0/1</a:t>
            </a:r>
            <a:r>
              <a:rPr lang="zh-CN" altLang="en-US" sz="1200" spc="98" dirty="0">
                <a:latin typeface="微软雅黑" panose="020B0503020204020204" pitchFamily="34" charset="-122"/>
                <a:ea typeface="微软雅黑" panose="020B0503020204020204" pitchFamily="34" charset="-122"/>
                <a:cs typeface="+mn-ea"/>
                <a:sym typeface="+mn-lt"/>
              </a:rPr>
              <a:t>（是</a:t>
            </a:r>
            <a:r>
              <a:rPr lang="en-US" altLang="zh-CN" sz="1200" spc="98" dirty="0">
                <a:latin typeface="微软雅黑" panose="020B0503020204020204" pitchFamily="34" charset="-122"/>
                <a:ea typeface="微软雅黑" panose="020B0503020204020204" pitchFamily="34" charset="-122"/>
                <a:cs typeface="+mn-ea"/>
                <a:sym typeface="+mn-lt"/>
              </a:rPr>
              <a:t>/</a:t>
            </a:r>
            <a:r>
              <a:rPr lang="zh-CN" altLang="en-US" sz="1200" spc="98" dirty="0">
                <a:latin typeface="微软雅黑" panose="020B0503020204020204" pitchFamily="34" charset="-122"/>
                <a:ea typeface="微软雅黑" panose="020B0503020204020204" pitchFamily="34" charset="-122"/>
                <a:cs typeface="+mn-ea"/>
                <a:sym typeface="+mn-lt"/>
              </a:rPr>
              <a:t>否）类型的类别型变量。</a:t>
            </a:r>
            <a:endParaRPr lang="en-US" altLang="zh-CN" sz="1200" spc="98" dirty="0">
              <a:latin typeface="微软雅黑" panose="020B0503020204020204" pitchFamily="34" charset="-122"/>
              <a:ea typeface="微软雅黑" panose="020B0503020204020204" pitchFamily="34" charset="-122"/>
              <a:cs typeface="+mn-ea"/>
              <a:sym typeface="+mn-lt"/>
            </a:endParaRPr>
          </a:p>
          <a:p>
            <a:pPr marL="214313" indent="-214313">
              <a:lnSpc>
                <a:spcPts val="1800"/>
              </a:lnSpc>
              <a:buFont typeface="Wingdings" panose="05000000000000000000" charset="0"/>
              <a:buChar char="l"/>
            </a:pPr>
            <a:r>
              <a:rPr lang="zh-CN" altLang="en-US" sz="1200" spc="98" dirty="0">
                <a:latin typeface="微软雅黑" panose="020B0503020204020204" pitchFamily="34" charset="-122"/>
                <a:ea typeface="微软雅黑" panose="020B0503020204020204" pitchFamily="34" charset="-122"/>
                <a:cs typeface="+mn-ea"/>
                <a:sym typeface="+mn-lt"/>
              </a:rPr>
              <a:t>常见的二值化：年龄是否大于</a:t>
            </a:r>
            <a:r>
              <a:rPr lang="en-US" altLang="zh-CN" sz="1200" spc="98" dirty="0">
                <a:latin typeface="微软雅黑" panose="020B0503020204020204" pitchFamily="34" charset="-122"/>
                <a:ea typeface="微软雅黑" panose="020B0503020204020204" pitchFamily="34" charset="-122"/>
                <a:cs typeface="+mn-ea"/>
                <a:sym typeface="+mn-lt"/>
              </a:rPr>
              <a:t>18</a:t>
            </a:r>
            <a:r>
              <a:rPr lang="zh-CN" altLang="en-US" sz="1200" spc="98" dirty="0">
                <a:latin typeface="微软雅黑" panose="020B0503020204020204" pitchFamily="34" charset="-122"/>
                <a:ea typeface="微软雅黑" panose="020B0503020204020204" pitchFamily="34" charset="-122"/>
                <a:cs typeface="+mn-ea"/>
                <a:sym typeface="+mn-lt"/>
              </a:rPr>
              <a:t>岁？电话号码是否为手机？城市是否为一线城市？孩子数量是否大于</a:t>
            </a:r>
            <a:r>
              <a:rPr lang="en-US" altLang="zh-CN" sz="1200" spc="98" dirty="0">
                <a:latin typeface="微软雅黑" panose="020B0503020204020204" pitchFamily="34" charset="-122"/>
                <a:ea typeface="微软雅黑" panose="020B0503020204020204" pitchFamily="34" charset="-122"/>
                <a:cs typeface="+mn-ea"/>
                <a:sym typeface="+mn-lt"/>
              </a:rPr>
              <a:t>1</a:t>
            </a:r>
            <a:r>
              <a:rPr lang="zh-CN" altLang="en-US" sz="1200" spc="98" dirty="0">
                <a:latin typeface="微软雅黑" panose="020B0503020204020204" pitchFamily="34" charset="-122"/>
                <a:ea typeface="微软雅黑" panose="020B0503020204020204" pitchFamily="34" charset="-122"/>
                <a:cs typeface="+mn-ea"/>
                <a:sym typeface="+mn-lt"/>
              </a:rPr>
              <a:t>？</a:t>
            </a:r>
            <a:r>
              <a:rPr lang="en-US" altLang="zh-CN" sz="1200" spc="98" dirty="0">
                <a:latin typeface="微软雅黑" panose="020B0503020204020204" pitchFamily="34" charset="-122"/>
                <a:ea typeface="微软雅黑" panose="020B0503020204020204" pitchFamily="34" charset="-122"/>
                <a:cs typeface="+mn-ea"/>
                <a:sym typeface="+mn-lt"/>
              </a:rPr>
              <a:t>……</a:t>
            </a:r>
            <a:endParaRPr lang="zh-CN" altLang="en-US" sz="1200" spc="98" dirty="0">
              <a:latin typeface="微软雅黑" panose="020B0503020204020204" pitchFamily="34" charset="-122"/>
              <a:ea typeface="微软雅黑" panose="020B0503020204020204" pitchFamily="34" charset="-122"/>
              <a:cs typeface="+mn-ea"/>
              <a:sym typeface="+mn-lt"/>
            </a:endParaRPr>
          </a:p>
        </p:txBody>
      </p:sp>
      <p:pic>
        <p:nvPicPr>
          <p:cNvPr id="5" name="图片 4"/>
          <p:cNvPicPr>
            <a:picLocks noChangeAspect="1"/>
          </p:cNvPicPr>
          <p:nvPr/>
        </p:nvPicPr>
        <p:blipFill>
          <a:blip r:embed="rId2"/>
          <a:stretch>
            <a:fillRect/>
          </a:stretch>
        </p:blipFill>
        <p:spPr>
          <a:xfrm>
            <a:off x="2613660" y="2301716"/>
            <a:ext cx="2060734" cy="1837373"/>
          </a:xfrm>
          <a:prstGeom prst="rect">
            <a:avLst/>
          </a:prstGeom>
        </p:spPr>
      </p:pic>
      <p:grpSp>
        <p:nvGrpSpPr>
          <p:cNvPr id="6" name="组合 5">
            <a:extLst>
              <a:ext uri="{FF2B5EF4-FFF2-40B4-BE49-F238E27FC236}">
                <a16:creationId xmlns:a16="http://schemas.microsoft.com/office/drawing/2014/main" id="{02ABDECA-F6E9-C94F-9C4E-3C0352F6F30C}"/>
              </a:ext>
            </a:extLst>
          </p:cNvPr>
          <p:cNvGrpSpPr/>
          <p:nvPr/>
        </p:nvGrpSpPr>
        <p:grpSpPr>
          <a:xfrm>
            <a:off x="265865" y="826466"/>
            <a:ext cx="3770276" cy="341642"/>
            <a:chOff x="2124714" y="650556"/>
            <a:chExt cx="3770276" cy="341642"/>
          </a:xfrm>
        </p:grpSpPr>
        <p:sp>
          <p:nvSpPr>
            <p:cNvPr id="7" name="文本框 6">
              <a:extLst>
                <a:ext uri="{FF2B5EF4-FFF2-40B4-BE49-F238E27FC236}">
                  <a16:creationId xmlns:a16="http://schemas.microsoft.com/office/drawing/2014/main" id="{06DB90EF-6CB8-8B42-AFAA-D59F7ABFF619}"/>
                </a:ext>
              </a:extLst>
            </p:cNvPr>
            <p:cNvSpPr txBox="1"/>
            <p:nvPr/>
          </p:nvSpPr>
          <p:spPr>
            <a:xfrm>
              <a:off x="2124714" y="650556"/>
              <a:ext cx="3770276" cy="338554"/>
            </a:xfrm>
            <a:prstGeom prst="rect">
              <a:avLst/>
            </a:prstGeom>
            <a:noFill/>
          </p:spPr>
          <p:txBody>
            <a:bodyPr wrap="square" rtlCol="0">
              <a:spAutoFit/>
            </a:bodyPr>
            <a:lstStyle/>
            <a:p>
              <a:r>
                <a:rPr lang="zh-CN" altLang="en-US" sz="1600" dirty="0">
                  <a:solidFill>
                    <a:srgbClr val="0060FF"/>
                  </a:solidFill>
                  <a:latin typeface="微软雅黑" panose="020B0503020204020204" pitchFamily="34" charset="-122"/>
                  <a:ea typeface="微软雅黑" panose="020B0503020204020204" pitchFamily="34" charset="-122"/>
                </a:rPr>
                <a:t>二值转化</a:t>
              </a:r>
            </a:p>
          </p:txBody>
        </p:sp>
        <p:cxnSp>
          <p:nvCxnSpPr>
            <p:cNvPr id="8" name="直接连接符 24">
              <a:extLst>
                <a:ext uri="{FF2B5EF4-FFF2-40B4-BE49-F238E27FC236}">
                  <a16:creationId xmlns:a16="http://schemas.microsoft.com/office/drawing/2014/main" id="{44C2A49B-401F-AC42-877A-9B52ED2CB1C3}"/>
                </a:ext>
              </a:extLst>
            </p:cNvPr>
            <p:cNvCxnSpPr/>
            <p:nvPr/>
          </p:nvCxnSpPr>
          <p:spPr>
            <a:xfrm>
              <a:off x="2194811" y="992198"/>
              <a:ext cx="349756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trips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4"/>
          <p:cNvSpPr>
            <a:spLocks noChangeArrowheads="1"/>
          </p:cNvSpPr>
          <p:nvPr/>
        </p:nvSpPr>
        <p:spPr bwMode="auto">
          <a:xfrm>
            <a:off x="357188" y="247651"/>
            <a:ext cx="18473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100" dirty="0">
              <a:solidFill>
                <a:srgbClr val="1A9EE9"/>
              </a:solidFill>
              <a:latin typeface="微软雅黑" pitchFamily="34" charset="-122"/>
              <a:ea typeface="微软雅黑" pitchFamily="34" charset="-122"/>
            </a:endParaRPr>
          </a:p>
        </p:txBody>
      </p:sp>
      <p:sp>
        <p:nvSpPr>
          <p:cNvPr id="11" name="Content Placeholder 2"/>
          <p:cNvSpPr txBox="1">
            <a:spLocks/>
          </p:cNvSpPr>
          <p:nvPr/>
        </p:nvSpPr>
        <p:spPr>
          <a:xfrm>
            <a:off x="116632" y="1082500"/>
            <a:ext cx="6624735" cy="3214696"/>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25000"/>
              </a:lnSpc>
              <a:spcBef>
                <a:spcPts val="450"/>
              </a:spcBef>
            </a:pPr>
            <a:r>
              <a:rPr lang="zh-CN" altLang="en-US" sz="1600" dirty="0">
                <a:latin typeface="Times New Roman" panose="02020603050405020304" pitchFamily="18" charset="0"/>
                <a:ea typeface="黑体" panose="02010609060101010101" pitchFamily="49" charset="-122"/>
              </a:rPr>
              <a:t>最初的特征数据集可能太大，或者信息冗余</a:t>
            </a:r>
            <a:endParaRPr lang="en-US" altLang="zh-CN" sz="1600" dirty="0">
              <a:latin typeface="Times New Roman" panose="02020603050405020304" pitchFamily="18" charset="0"/>
              <a:ea typeface="黑体" panose="02010609060101010101" pitchFamily="49" charset="-122"/>
            </a:endParaRPr>
          </a:p>
          <a:p>
            <a:pPr lvl="1" algn="just">
              <a:lnSpc>
                <a:spcPct val="125000"/>
              </a:lnSpc>
              <a:spcBef>
                <a:spcPts val="450"/>
              </a:spcBef>
            </a:pPr>
            <a:r>
              <a:rPr lang="zh-CN" altLang="en-US" sz="1400" dirty="0">
                <a:solidFill>
                  <a:srgbClr val="0000FF"/>
                </a:solidFill>
                <a:latin typeface="Times New Roman" panose="02020603050405020304" pitchFamily="18" charset="0"/>
                <a:ea typeface="黑体" panose="02010609060101010101" pitchFamily="49" charset="-122"/>
              </a:rPr>
              <a:t>因此，在大数据分析的应用中，初始步骤就是选择特征的子集，或者构建一套新的特征集。</a:t>
            </a:r>
            <a:endParaRPr lang="en-US" altLang="zh-CN" sz="1400" b="1" dirty="0">
              <a:latin typeface="Times New Roman" panose="02020603050405020304" pitchFamily="18" charset="0"/>
              <a:ea typeface="黑体" panose="02010609060101010101" pitchFamily="49" charset="-122"/>
            </a:endParaRPr>
          </a:p>
          <a:p>
            <a:pPr algn="just">
              <a:lnSpc>
                <a:spcPct val="125000"/>
              </a:lnSpc>
              <a:spcBef>
                <a:spcPts val="450"/>
              </a:spcBef>
            </a:pPr>
            <a:r>
              <a:rPr lang="zh-CN" altLang="en-US" sz="1600" dirty="0">
                <a:latin typeface="Times New Roman" panose="02020603050405020304" pitchFamily="18" charset="0"/>
                <a:ea typeface="黑体" panose="02010609060101010101" pitchFamily="49" charset="-122"/>
              </a:rPr>
              <a:t>在结构化高维数据中</a:t>
            </a:r>
            <a:endParaRPr lang="en-US" altLang="zh-CN" sz="1600" dirty="0">
              <a:latin typeface="Times New Roman" panose="02020603050405020304" pitchFamily="18" charset="0"/>
              <a:ea typeface="黑体" panose="02010609060101010101" pitchFamily="49" charset="-122"/>
            </a:endParaRPr>
          </a:p>
          <a:p>
            <a:pPr lvl="1" algn="just">
              <a:lnSpc>
                <a:spcPct val="125000"/>
              </a:lnSpc>
              <a:spcBef>
                <a:spcPts val="450"/>
              </a:spcBef>
            </a:pPr>
            <a:r>
              <a:rPr lang="zh-CN" altLang="en-US" sz="1400" dirty="0">
                <a:solidFill>
                  <a:srgbClr val="0000FF"/>
                </a:solidFill>
                <a:latin typeface="Times New Roman" panose="02020603050405020304" pitchFamily="18" charset="0"/>
                <a:ea typeface="黑体" panose="02010609060101010101" pitchFamily="49" charset="-122"/>
              </a:rPr>
              <a:t>观测数据为不同属性构成，这里的属性就是特征</a:t>
            </a:r>
            <a:endParaRPr lang="en-US" altLang="zh-CN" sz="1400" dirty="0">
              <a:solidFill>
                <a:srgbClr val="0000FF"/>
              </a:solidFill>
              <a:latin typeface="Times New Roman" panose="02020603050405020304" pitchFamily="18" charset="0"/>
              <a:ea typeface="黑体" panose="02010609060101010101" pitchFamily="49" charset="-122"/>
            </a:endParaRPr>
          </a:p>
          <a:p>
            <a:pPr algn="just">
              <a:lnSpc>
                <a:spcPct val="125000"/>
              </a:lnSpc>
              <a:spcBef>
                <a:spcPts val="450"/>
              </a:spcBef>
            </a:pPr>
            <a:r>
              <a:rPr lang="zh-CN" altLang="en-US" sz="1600" dirty="0">
                <a:latin typeface="Times New Roman" panose="02020603050405020304" pitchFamily="18" charset="0"/>
                <a:ea typeface="黑体" panose="02010609060101010101" pitchFamily="49" charset="-122"/>
              </a:rPr>
              <a:t>对于非结构数据</a:t>
            </a:r>
            <a:endParaRPr lang="en-US" altLang="zh-CN" sz="1600" dirty="0">
              <a:latin typeface="Times New Roman" panose="02020603050405020304" pitchFamily="18" charset="0"/>
              <a:ea typeface="黑体" panose="02010609060101010101" pitchFamily="49" charset="-122"/>
            </a:endParaRPr>
          </a:p>
          <a:p>
            <a:pPr lvl="1" algn="just">
              <a:lnSpc>
                <a:spcPct val="125000"/>
              </a:lnSpc>
              <a:spcBef>
                <a:spcPts val="450"/>
              </a:spcBef>
            </a:pPr>
            <a:r>
              <a:rPr lang="zh-CN" altLang="en-US" sz="1400" dirty="0">
                <a:solidFill>
                  <a:srgbClr val="0000FF"/>
                </a:solidFill>
                <a:latin typeface="Times New Roman" panose="02020603050405020304" pitchFamily="18" charset="0"/>
                <a:ea typeface="黑体" panose="02010609060101010101" pitchFamily="49" charset="-122"/>
              </a:rPr>
              <a:t>在图像分析中，一副图像是一个观测，特征可能是图中的一条线</a:t>
            </a:r>
            <a:endParaRPr lang="en-US" altLang="zh-CN" sz="1400" dirty="0">
              <a:solidFill>
                <a:srgbClr val="0000FF"/>
              </a:solidFill>
              <a:latin typeface="Times New Roman" panose="02020603050405020304" pitchFamily="18" charset="0"/>
              <a:ea typeface="黑体" panose="02010609060101010101" pitchFamily="49" charset="-122"/>
            </a:endParaRPr>
          </a:p>
          <a:p>
            <a:pPr lvl="1" algn="just">
              <a:lnSpc>
                <a:spcPct val="125000"/>
              </a:lnSpc>
              <a:spcBef>
                <a:spcPts val="450"/>
              </a:spcBef>
            </a:pPr>
            <a:r>
              <a:rPr lang="zh-CN" altLang="en-US" sz="1400" dirty="0">
                <a:solidFill>
                  <a:srgbClr val="0000FF"/>
                </a:solidFill>
                <a:latin typeface="Times New Roman" panose="02020603050405020304" pitchFamily="18" charset="0"/>
                <a:ea typeface="黑体" panose="02010609060101010101" pitchFamily="49" charset="-122"/>
              </a:rPr>
              <a:t>在自然语言处理中，一个文本是一个观测，其中的段落或者词频是一种特征</a:t>
            </a:r>
            <a:endParaRPr lang="en-US" altLang="zh-CN" sz="1400" dirty="0">
              <a:solidFill>
                <a:srgbClr val="0000FF"/>
              </a:solidFill>
              <a:latin typeface="Times New Roman" panose="02020603050405020304" pitchFamily="18" charset="0"/>
              <a:ea typeface="黑体" panose="02010609060101010101" pitchFamily="49" charset="-122"/>
            </a:endParaRPr>
          </a:p>
          <a:p>
            <a:pPr lvl="1" algn="just">
              <a:lnSpc>
                <a:spcPct val="125000"/>
              </a:lnSpc>
              <a:spcBef>
                <a:spcPts val="450"/>
              </a:spcBef>
            </a:pPr>
            <a:r>
              <a:rPr lang="zh-CN" altLang="en-US" sz="1400" dirty="0">
                <a:solidFill>
                  <a:srgbClr val="0000FF"/>
                </a:solidFill>
                <a:latin typeface="Times New Roman" panose="02020603050405020304" pitchFamily="18" charset="0"/>
                <a:ea typeface="黑体" panose="02010609060101010101" pitchFamily="49" charset="-122"/>
              </a:rPr>
              <a:t>在语音识别中，一段语音是一个观测，其中的一个词或者音素是一种特征</a:t>
            </a:r>
            <a:endParaRPr lang="en-US" altLang="zh-CN" sz="1400" dirty="0">
              <a:solidFill>
                <a:srgbClr val="0000FF"/>
              </a:solidFill>
              <a:latin typeface="Times New Roman" panose="02020603050405020304" pitchFamily="18" charset="0"/>
              <a:ea typeface="黑体" panose="02010609060101010101" pitchFamily="49" charset="-122"/>
            </a:endParaRPr>
          </a:p>
        </p:txBody>
      </p:sp>
      <p:sp>
        <p:nvSpPr>
          <p:cNvPr id="10" name="标题 1">
            <a:extLst>
              <a:ext uri="{FF2B5EF4-FFF2-40B4-BE49-F238E27FC236}">
                <a16:creationId xmlns:a16="http://schemas.microsoft.com/office/drawing/2014/main" id="{A2D7F0DF-5410-334D-AE55-7DF6760745CB}"/>
              </a:ext>
            </a:extLst>
          </p:cNvPr>
          <p:cNvSpPr>
            <a:spLocks noGrp="1"/>
          </p:cNvSpPr>
          <p:nvPr>
            <p:ph type="title"/>
          </p:nvPr>
        </p:nvSpPr>
        <p:spPr>
          <a:xfrm>
            <a:off x="404664" y="225250"/>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特征工程概述</a:t>
            </a:r>
          </a:p>
        </p:txBody>
      </p:sp>
      <p:sp>
        <p:nvSpPr>
          <p:cNvPr id="12" name="矩形 11">
            <a:extLst>
              <a:ext uri="{FF2B5EF4-FFF2-40B4-BE49-F238E27FC236}">
                <a16:creationId xmlns:a16="http://schemas.microsoft.com/office/drawing/2014/main" id="{8C742352-ADBB-BE41-8930-CFD85C953372}"/>
              </a:ext>
            </a:extLst>
          </p:cNvPr>
          <p:cNvSpPr/>
          <p:nvPr/>
        </p:nvSpPr>
        <p:spPr>
          <a:xfrm>
            <a:off x="116632" y="646249"/>
            <a:ext cx="1723549" cy="400110"/>
          </a:xfrm>
          <a:prstGeom prst="rect">
            <a:avLst/>
          </a:prstGeom>
        </p:spPr>
        <p:txBody>
          <a:bodyPr wrap="none">
            <a:spAutoFit/>
          </a:bodyPr>
          <a:lstStyle/>
          <a:p>
            <a:r>
              <a:rPr lang="zh-CN" altLang="en-US" sz="2000" dirty="0">
                <a:solidFill>
                  <a:srgbClr val="FF0000"/>
                </a:solidFill>
                <a:latin typeface="Times New Roman" panose="02020603050405020304" pitchFamily="18" charset="0"/>
                <a:ea typeface="黑体" panose="02010609060101010101" pitchFamily="49" charset="-122"/>
              </a:rPr>
              <a:t>特征是什么？</a:t>
            </a:r>
          </a:p>
        </p:txBody>
      </p:sp>
    </p:spTree>
    <p:extLst>
      <p:ext uri="{BB962C8B-B14F-4D97-AF65-F5344CB8AC3E}">
        <p14:creationId xmlns:p14="http://schemas.microsoft.com/office/powerpoint/2010/main" val="2760522635"/>
      </p:ext>
    </p:extLst>
  </p:cSld>
  <p:clrMapOvr>
    <a:masterClrMapping/>
  </p:clrMapOvr>
  <p:transition>
    <p:strips dir="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385916" y="218853"/>
            <a:ext cx="6172200" cy="857250"/>
          </a:xfrm>
        </p:spPr>
        <p:txBody>
          <a:bodyPr/>
          <a:lstStyle/>
          <a:p>
            <a:r>
              <a:rPr kumimoji="1" lang="zh-CN" altLang="en-US" sz="2100" dirty="0">
                <a:latin typeface="微软雅黑" panose="020B0503020204020204" pitchFamily="34" charset="-122"/>
                <a:ea typeface="微软雅黑" panose="020B0503020204020204" pitchFamily="34" charset="-122"/>
                <a:cs typeface="微软雅黑" panose="020B0503020204020204" pitchFamily="34" charset="-122"/>
              </a:rPr>
              <a:t>数据转换</a:t>
            </a:r>
            <a:r>
              <a:rPr kumimoji="1" lang="en-US" altLang="zh-CN" sz="2100" dirty="0">
                <a:latin typeface="微软雅黑" panose="020B0503020204020204" pitchFamily="34" charset="-122"/>
                <a:ea typeface="微软雅黑" panose="020B0503020204020204" pitchFamily="34" charset="-122"/>
                <a:cs typeface="微软雅黑" panose="020B0503020204020204" pitchFamily="34" charset="-122"/>
              </a:rPr>
              <a:t>-Sigmoid</a:t>
            </a:r>
            <a:r>
              <a:rPr kumimoji="1" lang="zh-CN" altLang="en-US" sz="2100" dirty="0">
                <a:latin typeface="微软雅黑" panose="020B0503020204020204" pitchFamily="34" charset="-122"/>
                <a:ea typeface="微软雅黑" panose="020B0503020204020204" pitchFamily="34" charset="-122"/>
                <a:cs typeface="微软雅黑" panose="020B0503020204020204" pitchFamily="34" charset="-122"/>
              </a:rPr>
              <a:t>转换</a:t>
            </a:r>
          </a:p>
        </p:txBody>
      </p:sp>
      <p:sp>
        <p:nvSpPr>
          <p:cNvPr id="3" name="Rectangle 1"/>
          <p:cNvSpPr/>
          <p:nvPr/>
        </p:nvSpPr>
        <p:spPr bwMode="auto">
          <a:xfrm>
            <a:off x="334436" y="1301266"/>
            <a:ext cx="5974080" cy="773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14313" indent="-214313">
              <a:lnSpc>
                <a:spcPts val="1800"/>
              </a:lnSpc>
              <a:buFont typeface="Wingdings" panose="05000000000000000000" charset="0"/>
              <a:buChar char="l"/>
            </a:pPr>
            <a:r>
              <a:rPr lang="en-US" altLang="zh-CN" sz="1200" spc="98" dirty="0">
                <a:latin typeface="微软雅黑" panose="020B0503020204020204" pitchFamily="34" charset="-122"/>
                <a:ea typeface="微软雅黑" panose="020B0503020204020204" pitchFamily="34" charset="-122"/>
                <a:cs typeface="+mn-ea"/>
                <a:sym typeface="+mn-lt"/>
              </a:rPr>
              <a:t>Sigmoid</a:t>
            </a:r>
            <a:r>
              <a:rPr lang="zh-CN" altLang="en-US" sz="1200" spc="98" dirty="0">
                <a:latin typeface="微软雅黑" panose="020B0503020204020204" pitchFamily="34" charset="-122"/>
                <a:ea typeface="微软雅黑" panose="020B0503020204020204" pitchFamily="34" charset="-122"/>
                <a:cs typeface="+mn-ea"/>
                <a:sym typeface="+mn-lt"/>
              </a:rPr>
              <a:t>函数：是在生物学中常见的</a:t>
            </a:r>
            <a:r>
              <a:rPr lang="en-US" altLang="zh-CN" sz="1200" spc="98" dirty="0">
                <a:latin typeface="微软雅黑" panose="020B0503020204020204" pitchFamily="34" charset="-122"/>
                <a:ea typeface="微软雅黑" panose="020B0503020204020204" pitchFamily="34" charset="-122"/>
                <a:cs typeface="+mn-ea"/>
                <a:sym typeface="+mn-lt"/>
              </a:rPr>
              <a:t>S</a:t>
            </a:r>
            <a:r>
              <a:rPr lang="zh-CN" altLang="en-US" sz="1200" spc="98" dirty="0">
                <a:latin typeface="微软雅黑" panose="020B0503020204020204" pitchFamily="34" charset="-122"/>
                <a:ea typeface="微软雅黑" panose="020B0503020204020204" pitchFamily="34" charset="-122"/>
                <a:cs typeface="+mn-ea"/>
                <a:sym typeface="+mn-lt"/>
              </a:rPr>
              <a:t>型函数，也称为</a:t>
            </a:r>
            <a:r>
              <a:rPr lang="en-US" altLang="zh-CN" sz="1200" spc="98" dirty="0">
                <a:latin typeface="微软雅黑" panose="020B0503020204020204" pitchFamily="34" charset="-122"/>
                <a:ea typeface="微软雅黑" panose="020B0503020204020204" pitchFamily="34" charset="-122"/>
                <a:cs typeface="+mn-ea"/>
                <a:sym typeface="+mn-lt"/>
              </a:rPr>
              <a:t>S</a:t>
            </a:r>
            <a:r>
              <a:rPr lang="zh-CN" altLang="en-US" sz="1200" spc="98" dirty="0">
                <a:latin typeface="微软雅黑" panose="020B0503020204020204" pitchFamily="34" charset="-122"/>
                <a:ea typeface="微软雅黑" panose="020B0503020204020204" pitchFamily="34" charset="-122"/>
                <a:cs typeface="+mn-ea"/>
                <a:sym typeface="+mn-lt"/>
              </a:rPr>
              <a:t>型生长曲线。在信息科学中，由于其单增以及反函数单增等性质。</a:t>
            </a:r>
            <a:endParaRPr lang="en-US" altLang="zh-CN" sz="1200" spc="98" dirty="0">
              <a:latin typeface="微软雅黑" panose="020B0503020204020204" pitchFamily="34" charset="-122"/>
              <a:ea typeface="微软雅黑" panose="020B0503020204020204" pitchFamily="34" charset="-122"/>
              <a:cs typeface="+mn-ea"/>
              <a:sym typeface="+mn-lt"/>
            </a:endParaRPr>
          </a:p>
          <a:p>
            <a:pPr marL="214313" indent="-214313">
              <a:lnSpc>
                <a:spcPts val="1800"/>
              </a:lnSpc>
              <a:buFont typeface="Wingdings" panose="05000000000000000000" charset="0"/>
              <a:buChar char="l"/>
            </a:pPr>
            <a:r>
              <a:rPr lang="en-US" altLang="zh-CN" sz="1200" spc="98" dirty="0">
                <a:latin typeface="微软雅黑" panose="020B0503020204020204" pitchFamily="34" charset="-122"/>
                <a:ea typeface="微软雅黑" panose="020B0503020204020204" pitchFamily="34" charset="-122"/>
                <a:cs typeface="+mn-ea"/>
                <a:sym typeface="+mn-lt"/>
              </a:rPr>
              <a:t>Sigmoid</a:t>
            </a:r>
            <a:r>
              <a:rPr lang="zh-CN" altLang="en-US" sz="1200" spc="98" dirty="0">
                <a:latin typeface="微软雅黑" panose="020B0503020204020204" pitchFamily="34" charset="-122"/>
                <a:ea typeface="微软雅黑" panose="020B0503020204020204" pitchFamily="34" charset="-122"/>
                <a:cs typeface="+mn-ea"/>
                <a:sym typeface="+mn-lt"/>
              </a:rPr>
              <a:t>转换是将变量映射到</a:t>
            </a:r>
            <a:r>
              <a:rPr lang="en-US" altLang="zh-CN" sz="1200" spc="98" dirty="0">
                <a:latin typeface="微软雅黑" panose="020B0503020204020204" pitchFamily="34" charset="-122"/>
                <a:ea typeface="微软雅黑" panose="020B0503020204020204" pitchFamily="34" charset="-122"/>
                <a:cs typeface="+mn-ea"/>
                <a:sym typeface="+mn-lt"/>
              </a:rPr>
              <a:t>0-1</a:t>
            </a:r>
            <a:r>
              <a:rPr lang="zh-CN" altLang="en-US" sz="1200" spc="98" dirty="0">
                <a:latin typeface="微软雅黑" panose="020B0503020204020204" pitchFamily="34" charset="-122"/>
                <a:ea typeface="微软雅黑" panose="020B0503020204020204" pitchFamily="34" charset="-122"/>
                <a:cs typeface="+mn-ea"/>
                <a:sym typeface="+mn-lt"/>
              </a:rPr>
              <a:t>之间。</a:t>
            </a:r>
          </a:p>
        </p:txBody>
      </p:sp>
      <p:pic>
        <p:nvPicPr>
          <p:cNvPr id="5" name="图片 4"/>
          <p:cNvPicPr>
            <a:picLocks noChangeAspect="1"/>
          </p:cNvPicPr>
          <p:nvPr/>
        </p:nvPicPr>
        <p:blipFill>
          <a:blip r:embed="rId2"/>
          <a:stretch>
            <a:fillRect/>
          </a:stretch>
        </p:blipFill>
        <p:spPr>
          <a:xfrm>
            <a:off x="185383" y="2137561"/>
            <a:ext cx="4630813" cy="1759593"/>
          </a:xfrm>
          <a:prstGeom prst="rect">
            <a:avLst/>
          </a:prstGeom>
        </p:spPr>
      </p:pic>
      <p:pic>
        <p:nvPicPr>
          <p:cNvPr id="1026" name="Picture 2" descr="Sigmoid 曲线"/>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128" y="2178897"/>
            <a:ext cx="1852613" cy="1852613"/>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合 6">
            <a:extLst>
              <a:ext uri="{FF2B5EF4-FFF2-40B4-BE49-F238E27FC236}">
                <a16:creationId xmlns:a16="http://schemas.microsoft.com/office/drawing/2014/main" id="{6A6D6790-628E-DF46-AFC3-9D46A8286E62}"/>
              </a:ext>
            </a:extLst>
          </p:cNvPr>
          <p:cNvGrpSpPr/>
          <p:nvPr/>
        </p:nvGrpSpPr>
        <p:grpSpPr>
          <a:xfrm>
            <a:off x="244562" y="726593"/>
            <a:ext cx="3770276" cy="341642"/>
            <a:chOff x="2124714" y="650556"/>
            <a:chExt cx="3770276" cy="341642"/>
          </a:xfrm>
        </p:grpSpPr>
        <p:sp>
          <p:nvSpPr>
            <p:cNvPr id="8" name="文本框 7">
              <a:extLst>
                <a:ext uri="{FF2B5EF4-FFF2-40B4-BE49-F238E27FC236}">
                  <a16:creationId xmlns:a16="http://schemas.microsoft.com/office/drawing/2014/main" id="{96F91404-9D44-F540-9254-F362FF48AB17}"/>
                </a:ext>
              </a:extLst>
            </p:cNvPr>
            <p:cNvSpPr txBox="1"/>
            <p:nvPr/>
          </p:nvSpPr>
          <p:spPr>
            <a:xfrm>
              <a:off x="2124714" y="650556"/>
              <a:ext cx="3770276" cy="338554"/>
            </a:xfrm>
            <a:prstGeom prst="rect">
              <a:avLst/>
            </a:prstGeom>
            <a:noFill/>
          </p:spPr>
          <p:txBody>
            <a:bodyPr wrap="square" rtlCol="0">
              <a:spAutoFit/>
            </a:bodyPr>
            <a:lstStyle/>
            <a:p>
              <a:r>
                <a:rPr lang="en-US" altLang="zh-CN" sz="1600" dirty="0">
                  <a:solidFill>
                    <a:srgbClr val="0060FF"/>
                  </a:solidFill>
                  <a:latin typeface="微软雅黑" panose="020B0503020204020204" pitchFamily="34" charset="-122"/>
                  <a:ea typeface="微软雅黑" panose="020B0503020204020204" pitchFamily="34" charset="-122"/>
                </a:rPr>
                <a:t>Sigmoid</a:t>
              </a:r>
              <a:r>
                <a:rPr lang="zh-CN" altLang="en-US" sz="1600" dirty="0">
                  <a:solidFill>
                    <a:srgbClr val="0060FF"/>
                  </a:solidFill>
                  <a:latin typeface="微软雅黑" panose="020B0503020204020204" pitchFamily="34" charset="-122"/>
                  <a:ea typeface="微软雅黑" panose="020B0503020204020204" pitchFamily="34" charset="-122"/>
                </a:rPr>
                <a:t>转换</a:t>
              </a:r>
            </a:p>
          </p:txBody>
        </p:sp>
        <p:cxnSp>
          <p:nvCxnSpPr>
            <p:cNvPr id="9" name="直接连接符 24">
              <a:extLst>
                <a:ext uri="{FF2B5EF4-FFF2-40B4-BE49-F238E27FC236}">
                  <a16:creationId xmlns:a16="http://schemas.microsoft.com/office/drawing/2014/main" id="{A56FEF89-A9D2-3D43-B432-78F8942FDAB3}"/>
                </a:ext>
              </a:extLst>
            </p:cNvPr>
            <p:cNvCxnSpPr/>
            <p:nvPr/>
          </p:nvCxnSpPr>
          <p:spPr>
            <a:xfrm>
              <a:off x="2194811" y="992198"/>
              <a:ext cx="349756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trips dir="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48680" y="220137"/>
            <a:ext cx="6172200" cy="857250"/>
          </a:xfrm>
        </p:spPr>
        <p:txBody>
          <a:bodyPr/>
          <a:lstStyle/>
          <a:p>
            <a:r>
              <a:rPr kumimoji="1" lang="zh-CN" altLang="en-US" sz="2100" dirty="0">
                <a:latin typeface="微软雅黑" panose="020B0503020204020204" pitchFamily="34" charset="-122"/>
                <a:ea typeface="微软雅黑" panose="020B0503020204020204" pitchFamily="34" charset="-122"/>
                <a:cs typeface="微软雅黑" panose="020B0503020204020204" pitchFamily="34" charset="-122"/>
              </a:rPr>
              <a:t>数据转换</a:t>
            </a:r>
            <a:r>
              <a:rPr kumimoji="1" lang="en-US" altLang="zh-CN" sz="2100" dirty="0">
                <a:latin typeface="微软雅黑" panose="020B0503020204020204" pitchFamily="34" charset="-122"/>
                <a:ea typeface="微软雅黑" panose="020B0503020204020204" pitchFamily="34" charset="-122"/>
                <a:cs typeface="微软雅黑" panose="020B0503020204020204" pitchFamily="34" charset="-122"/>
              </a:rPr>
              <a:t>-sigmoid</a:t>
            </a:r>
            <a:r>
              <a:rPr kumimoji="1" lang="zh-CN" altLang="en-US" sz="2100" dirty="0">
                <a:latin typeface="微软雅黑" panose="020B0503020204020204" pitchFamily="34" charset="-122"/>
                <a:ea typeface="微软雅黑" panose="020B0503020204020204" pitchFamily="34" charset="-122"/>
                <a:cs typeface="微软雅黑" panose="020B0503020204020204" pitchFamily="34" charset="-122"/>
              </a:rPr>
              <a:t>转换了应用</a:t>
            </a:r>
          </a:p>
        </p:txBody>
      </p:sp>
      <p:sp>
        <p:nvSpPr>
          <p:cNvPr id="9" name="Rectangle 1"/>
          <p:cNvSpPr/>
          <p:nvPr/>
        </p:nvSpPr>
        <p:spPr bwMode="auto">
          <a:xfrm>
            <a:off x="323657" y="1275605"/>
            <a:ext cx="6210685" cy="2952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28625" indent="-214313">
              <a:lnSpc>
                <a:spcPts val="1725"/>
              </a:lnSpc>
              <a:buFont typeface="Wingdings" panose="05000000000000000000" charset="0"/>
              <a:buChar char="l"/>
            </a:pPr>
            <a:r>
              <a:rPr lang="zh-CN" altLang="en-US" sz="1400" spc="98" dirty="0">
                <a:solidFill>
                  <a:schemeClr val="tx2"/>
                </a:solidFill>
                <a:latin typeface="微软雅黑" panose="020B0503020204020204" pitchFamily="34" charset="-122"/>
                <a:ea typeface="微软雅黑" panose="020B0503020204020204" pitchFamily="34" charset="-122"/>
                <a:cs typeface="+mn-ea"/>
                <a:sym typeface="+mn-lt"/>
              </a:rPr>
              <a:t>逻辑回归（</a:t>
            </a:r>
            <a:r>
              <a:rPr lang="en-US" altLang="zh-CN" sz="1400" spc="98" dirty="0">
                <a:solidFill>
                  <a:schemeClr val="tx2"/>
                </a:solidFill>
                <a:latin typeface="微软雅黑" panose="020B0503020204020204" pitchFamily="34" charset="-122"/>
                <a:ea typeface="微软雅黑" panose="020B0503020204020204" pitchFamily="34" charset="-122"/>
                <a:cs typeface="+mn-ea"/>
                <a:sym typeface="+mn-lt"/>
              </a:rPr>
              <a:t>LR</a:t>
            </a:r>
            <a:r>
              <a:rPr lang="zh-CN" altLang="en-US" sz="1400" spc="98" dirty="0">
                <a:solidFill>
                  <a:schemeClr val="tx2"/>
                </a:solidFill>
                <a:latin typeface="微软雅黑" panose="020B0503020204020204" pitchFamily="34" charset="-122"/>
                <a:ea typeface="微软雅黑" panose="020B0503020204020204" pitchFamily="34" charset="-122"/>
                <a:cs typeface="+mn-ea"/>
                <a:sym typeface="+mn-lt"/>
              </a:rPr>
              <a:t>）就是基于</a:t>
            </a:r>
            <a:r>
              <a:rPr lang="en-US" altLang="zh-CN" sz="1400" spc="98" dirty="0">
                <a:solidFill>
                  <a:schemeClr val="tx2"/>
                </a:solidFill>
                <a:latin typeface="微软雅黑" panose="020B0503020204020204" pitchFamily="34" charset="-122"/>
                <a:ea typeface="微软雅黑" panose="020B0503020204020204" pitchFamily="34" charset="-122"/>
                <a:cs typeface="+mn-ea"/>
                <a:sym typeface="+mn-lt"/>
              </a:rPr>
              <a:t>sigmoid</a:t>
            </a:r>
            <a:r>
              <a:rPr lang="zh-CN" altLang="en-US" sz="1400" spc="98" dirty="0">
                <a:solidFill>
                  <a:schemeClr val="tx2"/>
                </a:solidFill>
                <a:latin typeface="微软雅黑" panose="020B0503020204020204" pitchFamily="34" charset="-122"/>
                <a:ea typeface="微软雅黑" panose="020B0503020204020204" pitchFamily="34" charset="-122"/>
                <a:cs typeface="+mn-ea"/>
                <a:sym typeface="+mn-lt"/>
              </a:rPr>
              <a:t>函数实现的。</a:t>
            </a:r>
          </a:p>
          <a:p>
            <a:pPr marL="428625" indent="-214313">
              <a:lnSpc>
                <a:spcPts val="1725"/>
              </a:lnSpc>
              <a:buFont typeface="Wingdings" panose="05000000000000000000" charset="0"/>
              <a:buChar char="l"/>
            </a:pPr>
            <a:r>
              <a:rPr lang="en-US" altLang="zh-CN" sz="1400" spc="98" dirty="0">
                <a:solidFill>
                  <a:schemeClr val="tx2"/>
                </a:solidFill>
                <a:latin typeface="微软雅黑" panose="020B0503020204020204" pitchFamily="34" charset="-122"/>
                <a:ea typeface="微软雅黑" panose="020B0503020204020204" pitchFamily="34" charset="-122"/>
                <a:cs typeface="+mn-ea"/>
                <a:sym typeface="+mn-lt"/>
              </a:rPr>
              <a:t>LR</a:t>
            </a:r>
            <a:r>
              <a:rPr lang="zh-CN" altLang="en-US" sz="1400" spc="98" dirty="0">
                <a:solidFill>
                  <a:schemeClr val="tx2"/>
                </a:solidFill>
                <a:latin typeface="微软雅黑" panose="020B0503020204020204" pitchFamily="34" charset="-122"/>
                <a:ea typeface="微软雅黑" panose="020B0503020204020204" pitchFamily="34" charset="-122"/>
                <a:cs typeface="+mn-ea"/>
                <a:sym typeface="+mn-lt"/>
              </a:rPr>
              <a:t>模型是一个二分类模型，即对于</a:t>
            </a:r>
            <a:r>
              <a:rPr lang="en-US" altLang="zh-CN" sz="1400" spc="98" dirty="0">
                <a:solidFill>
                  <a:schemeClr val="tx2"/>
                </a:solidFill>
                <a:latin typeface="微软雅黑" panose="020B0503020204020204" pitchFamily="34" charset="-122"/>
                <a:ea typeface="微软雅黑" panose="020B0503020204020204" pitchFamily="34" charset="-122"/>
                <a:cs typeface="+mn-ea"/>
                <a:sym typeface="+mn-lt"/>
              </a:rPr>
              <a:t>X</a:t>
            </a:r>
            <a:r>
              <a:rPr lang="zh-CN" altLang="en-US" sz="1400" spc="98" dirty="0">
                <a:solidFill>
                  <a:schemeClr val="tx2"/>
                </a:solidFill>
                <a:latin typeface="微软雅黑" panose="020B0503020204020204" pitchFamily="34" charset="-122"/>
                <a:ea typeface="微软雅黑" panose="020B0503020204020204" pitchFamily="34" charset="-122"/>
                <a:cs typeface="+mn-ea"/>
                <a:sym typeface="+mn-lt"/>
              </a:rPr>
              <a:t>（即样本</a:t>
            </a:r>
            <a:r>
              <a:rPr lang="en-US" altLang="zh-CN" sz="1400" spc="98" dirty="0">
                <a:solidFill>
                  <a:schemeClr val="tx2"/>
                </a:solidFill>
                <a:latin typeface="微软雅黑" panose="020B0503020204020204" pitchFamily="34" charset="-122"/>
                <a:ea typeface="微软雅黑" panose="020B0503020204020204" pitchFamily="34" charset="-122"/>
                <a:cs typeface="+mn-ea"/>
                <a:sym typeface="+mn-lt"/>
              </a:rPr>
              <a:t>n</a:t>
            </a:r>
            <a:r>
              <a:rPr lang="zh-CN" altLang="en-US" sz="1400" spc="98" dirty="0">
                <a:solidFill>
                  <a:schemeClr val="tx2"/>
                </a:solidFill>
                <a:latin typeface="微软雅黑" panose="020B0503020204020204" pitchFamily="34" charset="-122"/>
                <a:ea typeface="微软雅黑" panose="020B0503020204020204" pitchFamily="34" charset="-122"/>
                <a:cs typeface="+mn-ea"/>
                <a:sym typeface="+mn-lt"/>
              </a:rPr>
              <a:t>个特征值），预测一个事件发生的可能性，概率值超过</a:t>
            </a:r>
            <a:r>
              <a:rPr lang="en-US" altLang="zh-CN" sz="1400" spc="98" dirty="0">
                <a:solidFill>
                  <a:schemeClr val="tx2"/>
                </a:solidFill>
                <a:latin typeface="微软雅黑" panose="020B0503020204020204" pitchFamily="34" charset="-122"/>
                <a:ea typeface="微软雅黑" panose="020B0503020204020204" pitchFamily="34" charset="-122"/>
                <a:cs typeface="+mn-ea"/>
                <a:sym typeface="+mn-lt"/>
              </a:rPr>
              <a:t>50%</a:t>
            </a:r>
            <a:r>
              <a:rPr lang="zh-CN" altLang="en-US" sz="1400" spc="98" dirty="0">
                <a:solidFill>
                  <a:schemeClr val="tx2"/>
                </a:solidFill>
                <a:latin typeface="微软雅黑" panose="020B0503020204020204" pitchFamily="34" charset="-122"/>
                <a:ea typeface="微软雅黑" panose="020B0503020204020204" pitchFamily="34" charset="-122"/>
                <a:cs typeface="+mn-ea"/>
                <a:sym typeface="+mn-lt"/>
              </a:rPr>
              <a:t>则认为事件发生，低于</a:t>
            </a:r>
            <a:r>
              <a:rPr lang="en-US" altLang="zh-CN" sz="1400" spc="98" dirty="0">
                <a:solidFill>
                  <a:schemeClr val="tx2"/>
                </a:solidFill>
                <a:latin typeface="微软雅黑" panose="020B0503020204020204" pitchFamily="34" charset="-122"/>
                <a:ea typeface="微软雅黑" panose="020B0503020204020204" pitchFamily="34" charset="-122"/>
                <a:cs typeface="+mn-ea"/>
                <a:sym typeface="+mn-lt"/>
              </a:rPr>
              <a:t>50%</a:t>
            </a:r>
            <a:r>
              <a:rPr lang="zh-CN" altLang="en-US" sz="1400" spc="98" dirty="0">
                <a:solidFill>
                  <a:schemeClr val="tx2"/>
                </a:solidFill>
                <a:latin typeface="微软雅黑" panose="020B0503020204020204" pitchFamily="34" charset="-122"/>
                <a:ea typeface="微软雅黑" panose="020B0503020204020204" pitchFamily="34" charset="-122"/>
                <a:cs typeface="+mn-ea"/>
                <a:sym typeface="+mn-lt"/>
              </a:rPr>
              <a:t>则认为事件不发生。</a:t>
            </a:r>
          </a:p>
          <a:p>
            <a:pPr marL="428625" indent="-214313">
              <a:lnSpc>
                <a:spcPts val="1725"/>
              </a:lnSpc>
              <a:buFont typeface="Wingdings" panose="05000000000000000000" charset="0"/>
              <a:buChar char="l"/>
            </a:pPr>
            <a:r>
              <a:rPr lang="zh-CN" altLang="en-US" sz="1400" spc="98" dirty="0">
                <a:latin typeface="微软雅黑" panose="020B0503020204020204" pitchFamily="34" charset="-122"/>
                <a:ea typeface="微软雅黑" panose="020B0503020204020204" pitchFamily="34" charset="-122"/>
                <a:cs typeface="+mn-ea"/>
                <a:sym typeface="+mn-lt"/>
              </a:rPr>
              <a:t>从</a:t>
            </a:r>
            <a:r>
              <a:rPr lang="en-US" altLang="zh-CN" sz="1400" spc="98" dirty="0">
                <a:latin typeface="微软雅黑" panose="020B0503020204020204" pitchFamily="34" charset="-122"/>
                <a:ea typeface="微软雅黑" panose="020B0503020204020204" pitchFamily="34" charset="-122"/>
                <a:cs typeface="+mn-ea"/>
                <a:sym typeface="+mn-lt"/>
              </a:rPr>
              <a:t>LR</a:t>
            </a:r>
            <a:r>
              <a:rPr lang="zh-CN" altLang="en-US" sz="1400" spc="98" dirty="0">
                <a:latin typeface="微软雅黑" panose="020B0503020204020204" pitchFamily="34" charset="-122"/>
                <a:ea typeface="微软雅黑" panose="020B0503020204020204" pitchFamily="34" charset="-122"/>
                <a:cs typeface="+mn-ea"/>
                <a:sym typeface="+mn-lt"/>
              </a:rPr>
              <a:t>模型看，在选择函数时，有两个条件必须满足：</a:t>
            </a:r>
          </a:p>
          <a:p>
            <a:pPr marL="957263" lvl="1" indent="-285750">
              <a:lnSpc>
                <a:spcPts val="1725"/>
              </a:lnSpc>
              <a:buFont typeface="Wingdings" pitchFamily="2" charset="2"/>
              <a:buChar char="ü"/>
            </a:pPr>
            <a:r>
              <a:rPr lang="zh-CN" altLang="en-US" sz="1200" spc="98" dirty="0">
                <a:latin typeface="微软雅黑" panose="020B0503020204020204" pitchFamily="34" charset="-122"/>
                <a:ea typeface="微软雅黑" panose="020B0503020204020204" pitchFamily="34" charset="-122"/>
                <a:cs typeface="+mn-ea"/>
                <a:sym typeface="+mn-lt"/>
              </a:rPr>
              <a:t>取值范围在</a:t>
            </a:r>
            <a:r>
              <a:rPr lang="en-US" altLang="zh-CN" sz="1200" spc="98" dirty="0">
                <a:latin typeface="微软雅黑" panose="020B0503020204020204" pitchFamily="34" charset="-122"/>
                <a:ea typeface="微软雅黑" panose="020B0503020204020204" pitchFamily="34" charset="-122"/>
                <a:cs typeface="+mn-ea"/>
                <a:sym typeface="+mn-lt"/>
              </a:rPr>
              <a:t>0~1</a:t>
            </a:r>
            <a:r>
              <a:rPr lang="zh-CN" altLang="en-US" sz="1200" spc="98" dirty="0">
                <a:latin typeface="微软雅黑" panose="020B0503020204020204" pitchFamily="34" charset="-122"/>
                <a:ea typeface="微软雅黑" panose="020B0503020204020204" pitchFamily="34" charset="-122"/>
                <a:cs typeface="+mn-ea"/>
                <a:sym typeface="+mn-lt"/>
              </a:rPr>
              <a:t>之间。</a:t>
            </a:r>
          </a:p>
          <a:p>
            <a:pPr marL="957263" lvl="1" indent="-285750">
              <a:lnSpc>
                <a:spcPts val="1725"/>
              </a:lnSpc>
              <a:buFont typeface="Wingdings" pitchFamily="2" charset="2"/>
              <a:buChar char="ü"/>
            </a:pPr>
            <a:r>
              <a:rPr lang="zh-CN" altLang="en-US" sz="1200" spc="98" dirty="0">
                <a:latin typeface="微软雅黑" panose="020B0503020204020204" pitchFamily="34" charset="-122"/>
                <a:ea typeface="微软雅黑" panose="020B0503020204020204" pitchFamily="34" charset="-122"/>
                <a:cs typeface="+mn-ea"/>
                <a:sym typeface="+mn-lt"/>
              </a:rPr>
              <a:t>对于事件发生概率，</a:t>
            </a:r>
            <a:r>
              <a:rPr lang="en-US" altLang="zh-CN" sz="1200" spc="98" dirty="0">
                <a:latin typeface="微软雅黑" panose="020B0503020204020204" pitchFamily="34" charset="-122"/>
                <a:ea typeface="微软雅黑" panose="020B0503020204020204" pitchFamily="34" charset="-122"/>
                <a:cs typeface="+mn-ea"/>
                <a:sym typeface="+mn-lt"/>
              </a:rPr>
              <a:t>50%</a:t>
            </a:r>
            <a:r>
              <a:rPr lang="zh-CN" altLang="en-US" sz="1200" spc="98" dirty="0">
                <a:latin typeface="微软雅黑" panose="020B0503020204020204" pitchFamily="34" charset="-122"/>
                <a:ea typeface="微软雅黑" panose="020B0503020204020204" pitchFamily="34" charset="-122"/>
                <a:cs typeface="+mn-ea"/>
                <a:sym typeface="+mn-lt"/>
              </a:rPr>
              <a:t>是其结果的分水岭，选择函数应该在</a:t>
            </a:r>
            <a:r>
              <a:rPr lang="en-US" altLang="zh-CN" sz="1200" spc="98" dirty="0">
                <a:latin typeface="微软雅黑" panose="020B0503020204020204" pitchFamily="34" charset="-122"/>
                <a:ea typeface="微软雅黑" panose="020B0503020204020204" pitchFamily="34" charset="-122"/>
                <a:cs typeface="+mn-ea"/>
                <a:sym typeface="+mn-lt"/>
              </a:rPr>
              <a:t>0.5</a:t>
            </a:r>
            <a:r>
              <a:rPr lang="zh-CN" altLang="en-US" sz="1200" spc="98" dirty="0">
                <a:latin typeface="微软雅黑" panose="020B0503020204020204" pitchFamily="34" charset="-122"/>
                <a:ea typeface="微软雅黑" panose="020B0503020204020204" pitchFamily="34" charset="-122"/>
                <a:cs typeface="+mn-ea"/>
                <a:sym typeface="+mn-lt"/>
              </a:rPr>
              <a:t>中心对称。</a:t>
            </a:r>
          </a:p>
          <a:p>
            <a:pPr>
              <a:lnSpc>
                <a:spcPts val="1725"/>
              </a:lnSpc>
            </a:pPr>
            <a:r>
              <a:rPr lang="en-US" altLang="zh-CN" sz="1400" spc="98" dirty="0">
                <a:latin typeface="微软雅黑" panose="020B0503020204020204" pitchFamily="34" charset="-122"/>
                <a:ea typeface="微软雅黑" panose="020B0503020204020204" pitchFamily="34" charset="-122"/>
                <a:cs typeface="+mn-ea"/>
                <a:sym typeface="+mn-lt"/>
              </a:rPr>
              <a:t>       </a:t>
            </a:r>
            <a:r>
              <a:rPr lang="zh-CN" altLang="en-US" sz="1400" spc="98" dirty="0">
                <a:latin typeface="微软雅黑" panose="020B0503020204020204" pitchFamily="34" charset="-122"/>
                <a:ea typeface="微软雅黑" panose="020B0503020204020204" pitchFamily="34" charset="-122"/>
                <a:cs typeface="+mn-ea"/>
                <a:sym typeface="+mn-lt"/>
              </a:rPr>
              <a:t>从这两个条件来看，</a:t>
            </a:r>
            <a:r>
              <a:rPr lang="en-US" altLang="zh-CN" sz="1400" spc="98" dirty="0">
                <a:latin typeface="微软雅黑" panose="020B0503020204020204" pitchFamily="34" charset="-122"/>
                <a:ea typeface="微软雅黑" panose="020B0503020204020204" pitchFamily="34" charset="-122"/>
                <a:cs typeface="+mn-ea"/>
                <a:sym typeface="+mn-lt"/>
              </a:rPr>
              <a:t>Sigmoid</a:t>
            </a:r>
            <a:r>
              <a:rPr lang="zh-CN" altLang="en-US" sz="1400" spc="98" dirty="0">
                <a:latin typeface="微软雅黑" panose="020B0503020204020204" pitchFamily="34" charset="-122"/>
                <a:ea typeface="微软雅黑" panose="020B0503020204020204" pitchFamily="34" charset="-122"/>
                <a:cs typeface="+mn-ea"/>
                <a:sym typeface="+mn-lt"/>
              </a:rPr>
              <a:t>函数很好地符合了</a:t>
            </a:r>
            <a:r>
              <a:rPr lang="en-US" altLang="zh-CN" sz="1400" spc="98" dirty="0">
                <a:latin typeface="微软雅黑" panose="020B0503020204020204" pitchFamily="34" charset="-122"/>
                <a:ea typeface="微软雅黑" panose="020B0503020204020204" pitchFamily="34" charset="-122"/>
                <a:cs typeface="+mn-ea"/>
                <a:sym typeface="+mn-lt"/>
              </a:rPr>
              <a:t>LR</a:t>
            </a:r>
            <a:r>
              <a:rPr lang="zh-CN" altLang="en-US" sz="1400" spc="98" dirty="0">
                <a:latin typeface="微软雅黑" panose="020B0503020204020204" pitchFamily="34" charset="-122"/>
                <a:ea typeface="微软雅黑" panose="020B0503020204020204" pitchFamily="34" charset="-122"/>
                <a:cs typeface="+mn-ea"/>
                <a:sym typeface="+mn-lt"/>
              </a:rPr>
              <a:t>的需求。</a:t>
            </a:r>
          </a:p>
          <a:p>
            <a:pPr marL="214313" indent="-214313">
              <a:lnSpc>
                <a:spcPts val="1575"/>
              </a:lnSpc>
              <a:buFont typeface="Wingdings" panose="05000000000000000000" charset="0"/>
              <a:buChar char="l"/>
            </a:pPr>
            <a:endParaRPr lang="zh-CN" altLang="en-US" sz="1400" spc="98" dirty="0">
              <a:solidFill>
                <a:schemeClr val="tx2"/>
              </a:solidFill>
              <a:latin typeface="微软雅黑" panose="020B0503020204020204" pitchFamily="34" charset="-122"/>
              <a:ea typeface="微软雅黑" panose="020B0503020204020204" pitchFamily="34" charset="-122"/>
              <a:cs typeface="+mn-ea"/>
              <a:sym typeface="+mn-lt"/>
            </a:endParaRPr>
          </a:p>
          <a:p>
            <a:pPr marL="214313" indent="-214313">
              <a:lnSpc>
                <a:spcPts val="1575"/>
              </a:lnSpc>
              <a:buFont typeface="Wingdings" panose="05000000000000000000" charset="0"/>
              <a:buChar char="l"/>
            </a:pPr>
            <a:endParaRPr lang="zh-CN" altLang="en-US" sz="1400" spc="98" dirty="0">
              <a:solidFill>
                <a:schemeClr val="tx2"/>
              </a:solidFill>
              <a:latin typeface="微软雅黑" panose="020B0503020204020204" pitchFamily="34" charset="-122"/>
              <a:ea typeface="微软雅黑" panose="020B0503020204020204" pitchFamily="34" charset="-122"/>
              <a:cs typeface="+mn-ea"/>
              <a:sym typeface="+mn-lt"/>
            </a:endParaRPr>
          </a:p>
        </p:txBody>
      </p:sp>
      <p:grpSp>
        <p:nvGrpSpPr>
          <p:cNvPr id="6" name="组合 5">
            <a:extLst>
              <a:ext uri="{FF2B5EF4-FFF2-40B4-BE49-F238E27FC236}">
                <a16:creationId xmlns:a16="http://schemas.microsoft.com/office/drawing/2014/main" id="{E8820EC4-4584-4A42-96F9-DA4BC6AABCFE}"/>
              </a:ext>
            </a:extLst>
          </p:cNvPr>
          <p:cNvGrpSpPr/>
          <p:nvPr/>
        </p:nvGrpSpPr>
        <p:grpSpPr>
          <a:xfrm>
            <a:off x="244562" y="726593"/>
            <a:ext cx="3770276" cy="341642"/>
            <a:chOff x="2124714" y="650556"/>
            <a:chExt cx="3770276" cy="341642"/>
          </a:xfrm>
        </p:grpSpPr>
        <p:sp>
          <p:nvSpPr>
            <p:cNvPr id="7" name="文本框 6">
              <a:extLst>
                <a:ext uri="{FF2B5EF4-FFF2-40B4-BE49-F238E27FC236}">
                  <a16:creationId xmlns:a16="http://schemas.microsoft.com/office/drawing/2014/main" id="{3CD72FE6-E6F8-C747-BF94-9307D7A6429A}"/>
                </a:ext>
              </a:extLst>
            </p:cNvPr>
            <p:cNvSpPr txBox="1"/>
            <p:nvPr/>
          </p:nvSpPr>
          <p:spPr>
            <a:xfrm>
              <a:off x="2124714" y="650556"/>
              <a:ext cx="3770276" cy="338554"/>
            </a:xfrm>
            <a:prstGeom prst="rect">
              <a:avLst/>
            </a:prstGeom>
            <a:noFill/>
          </p:spPr>
          <p:txBody>
            <a:bodyPr wrap="square" rtlCol="0">
              <a:spAutoFit/>
            </a:bodyPr>
            <a:lstStyle/>
            <a:p>
              <a:r>
                <a:rPr lang="zh-CN" altLang="en-US" sz="1600" dirty="0">
                  <a:solidFill>
                    <a:srgbClr val="0060FF"/>
                  </a:solidFill>
                  <a:latin typeface="微软雅黑" panose="020B0503020204020204" pitchFamily="34" charset="-122"/>
                  <a:ea typeface="微软雅黑" panose="020B0503020204020204" pitchFamily="34" charset="-122"/>
                </a:rPr>
                <a:t>逻辑回归中的</a:t>
              </a:r>
              <a:r>
                <a:rPr lang="en-US" altLang="zh-CN" sz="1600" dirty="0">
                  <a:solidFill>
                    <a:srgbClr val="0060FF"/>
                  </a:solidFill>
                  <a:latin typeface="微软雅黑" panose="020B0503020204020204" pitchFamily="34" charset="-122"/>
                  <a:ea typeface="微软雅黑" panose="020B0503020204020204" pitchFamily="34" charset="-122"/>
                </a:rPr>
                <a:t>sigmoid</a:t>
              </a:r>
              <a:endParaRPr lang="zh-CN" altLang="en-US" sz="1600" dirty="0">
                <a:solidFill>
                  <a:srgbClr val="0060FF"/>
                </a:solidFill>
                <a:latin typeface="微软雅黑" panose="020B0503020204020204" pitchFamily="34" charset="-122"/>
                <a:ea typeface="微软雅黑" panose="020B0503020204020204" pitchFamily="34" charset="-122"/>
              </a:endParaRPr>
            </a:p>
          </p:txBody>
        </p:sp>
        <p:cxnSp>
          <p:nvCxnSpPr>
            <p:cNvPr id="8" name="直接连接符 24">
              <a:extLst>
                <a:ext uri="{FF2B5EF4-FFF2-40B4-BE49-F238E27FC236}">
                  <a16:creationId xmlns:a16="http://schemas.microsoft.com/office/drawing/2014/main" id="{161CB35B-7A43-3E41-9D30-8D847E826A03}"/>
                </a:ext>
              </a:extLst>
            </p:cNvPr>
            <p:cNvCxnSpPr/>
            <p:nvPr/>
          </p:nvCxnSpPr>
          <p:spPr>
            <a:xfrm>
              <a:off x="2194811" y="992198"/>
              <a:ext cx="349756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trips dir="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39866" y="177141"/>
            <a:ext cx="6172200" cy="857250"/>
          </a:xfrm>
        </p:spPr>
        <p:txBody>
          <a:bodyPr/>
          <a:lstStyle/>
          <a:p>
            <a:r>
              <a:rPr kumimoji="1" lang="zh-CN" altLang="en-US" sz="2100" dirty="0">
                <a:latin typeface="微软雅黑" panose="020B0503020204020204" pitchFamily="34" charset="-122"/>
                <a:ea typeface="微软雅黑" panose="020B0503020204020204" pitchFamily="34" charset="-122"/>
                <a:cs typeface="微软雅黑" panose="020B0503020204020204" pitchFamily="34" charset="-122"/>
              </a:rPr>
              <a:t>数据转换</a:t>
            </a:r>
            <a:r>
              <a:rPr kumimoji="1" lang="en-US" altLang="zh-CN" sz="2100" dirty="0">
                <a:latin typeface="微软雅黑" panose="020B0503020204020204" pitchFamily="34" charset="-122"/>
                <a:ea typeface="微软雅黑" panose="020B0503020204020204" pitchFamily="34" charset="-122"/>
                <a:cs typeface="微软雅黑" panose="020B0503020204020204" pitchFamily="34" charset="-122"/>
              </a:rPr>
              <a:t>-Log</a:t>
            </a:r>
            <a:r>
              <a:rPr kumimoji="1" lang="zh-CN" altLang="en-US" sz="2100" dirty="0">
                <a:latin typeface="微软雅黑" panose="020B0503020204020204" pitchFamily="34" charset="-122"/>
                <a:ea typeface="微软雅黑" panose="020B0503020204020204" pitchFamily="34" charset="-122"/>
                <a:cs typeface="微软雅黑" panose="020B0503020204020204" pitchFamily="34" charset="-122"/>
              </a:rPr>
              <a:t>转换</a:t>
            </a:r>
          </a:p>
        </p:txBody>
      </p:sp>
      <p:sp>
        <p:nvSpPr>
          <p:cNvPr id="3" name="Rectangle 1"/>
          <p:cNvSpPr/>
          <p:nvPr/>
        </p:nvSpPr>
        <p:spPr bwMode="auto">
          <a:xfrm>
            <a:off x="314659" y="1158880"/>
            <a:ext cx="6165675" cy="924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14313" indent="-214313">
              <a:lnSpc>
                <a:spcPts val="1575"/>
              </a:lnSpc>
              <a:buFont typeface="Wingdings" panose="05000000000000000000" charset="0"/>
              <a:buChar char="l"/>
            </a:pPr>
            <a:r>
              <a:rPr lang="zh-CN" altLang="en-US" sz="1200" spc="98" dirty="0">
                <a:latin typeface="微软雅黑" panose="020B0503020204020204" pitchFamily="34" charset="-122"/>
                <a:ea typeface="微软雅黑" panose="020B0503020204020204" pitchFamily="34" charset="-122"/>
                <a:cs typeface="+mn-ea"/>
                <a:sym typeface="+mn-lt"/>
              </a:rPr>
              <a:t>对数函数可对大数值范围进行压缩，对小数值范围进行扩展；</a:t>
            </a:r>
            <a:r>
              <a:rPr lang="en-US" altLang="zh-CN" sz="1200" spc="98" dirty="0">
                <a:latin typeface="微软雅黑" panose="020B0503020204020204" pitchFamily="34" charset="-122"/>
                <a:ea typeface="微软雅黑" panose="020B0503020204020204" pitchFamily="34" charset="-122"/>
                <a:cs typeface="+mn-ea"/>
                <a:sym typeface="+mn-lt"/>
              </a:rPr>
              <a:t>x</a:t>
            </a:r>
            <a:r>
              <a:rPr lang="zh-CN" altLang="en-US" sz="1200" spc="98" dirty="0">
                <a:latin typeface="微软雅黑" panose="020B0503020204020204" pitchFamily="34" charset="-122"/>
                <a:ea typeface="微软雅黑" panose="020B0503020204020204" pitchFamily="34" charset="-122"/>
                <a:cs typeface="+mn-ea"/>
                <a:sym typeface="+mn-lt"/>
              </a:rPr>
              <a:t>越大，</a:t>
            </a:r>
            <a:r>
              <a:rPr lang="en-US" altLang="zh-CN" sz="1200" spc="98" dirty="0">
                <a:latin typeface="微软雅黑" panose="020B0503020204020204" pitchFamily="34" charset="-122"/>
                <a:ea typeface="微软雅黑" panose="020B0503020204020204" pitchFamily="34" charset="-122"/>
                <a:cs typeface="+mn-ea"/>
                <a:sym typeface="+mn-lt"/>
              </a:rPr>
              <a:t>log(x)</a:t>
            </a:r>
            <a:r>
              <a:rPr lang="zh-CN" altLang="en-US" sz="1200" spc="98" dirty="0">
                <a:latin typeface="微软雅黑" panose="020B0503020204020204" pitchFamily="34" charset="-122"/>
                <a:ea typeface="微软雅黑" panose="020B0503020204020204" pitchFamily="34" charset="-122"/>
                <a:cs typeface="+mn-ea"/>
                <a:sym typeface="+mn-lt"/>
              </a:rPr>
              <a:t>增长得越慢。</a:t>
            </a:r>
            <a:endParaRPr lang="en-US" altLang="zh-CN" sz="1200" spc="98" dirty="0">
              <a:latin typeface="微软雅黑" panose="020B0503020204020204" pitchFamily="34" charset="-122"/>
              <a:ea typeface="微软雅黑" panose="020B0503020204020204" pitchFamily="34" charset="-122"/>
              <a:cs typeface="+mn-ea"/>
              <a:sym typeface="+mn-lt"/>
            </a:endParaRPr>
          </a:p>
          <a:p>
            <a:pPr marL="214313" indent="-214313">
              <a:lnSpc>
                <a:spcPts val="1575"/>
              </a:lnSpc>
              <a:buFont typeface="Wingdings" panose="05000000000000000000" charset="0"/>
              <a:buChar char="l"/>
            </a:pPr>
            <a:r>
              <a:rPr lang="zh-CN" altLang="en-US" sz="1200" spc="98" dirty="0">
                <a:latin typeface="微软雅黑" panose="020B0503020204020204" pitchFamily="34" charset="-122"/>
                <a:ea typeface="微软雅黑" panose="020B0503020204020204" pitchFamily="34" charset="-122"/>
                <a:cs typeface="+mn-ea"/>
                <a:sym typeface="+mn-lt"/>
              </a:rPr>
              <a:t>例如，对下图一这个分布进行对数变换，较小数据之间的差异将会变大</a:t>
            </a:r>
            <a:r>
              <a:rPr lang="en-US" altLang="zh-CN" sz="1200" spc="98" dirty="0">
                <a:latin typeface="微软雅黑" panose="020B0503020204020204" pitchFamily="34" charset="-122"/>
                <a:ea typeface="微软雅黑" panose="020B0503020204020204" pitchFamily="34" charset="-122"/>
                <a:cs typeface="+mn-ea"/>
                <a:sym typeface="+mn-lt"/>
              </a:rPr>
              <a:t>(</a:t>
            </a:r>
            <a:r>
              <a:rPr lang="zh-CN" altLang="en-US" sz="1200" spc="98" dirty="0">
                <a:latin typeface="微软雅黑" panose="020B0503020204020204" pitchFamily="34" charset="-122"/>
                <a:ea typeface="微软雅黑" panose="020B0503020204020204" pitchFamily="34" charset="-122"/>
                <a:cs typeface="+mn-ea"/>
                <a:sym typeface="+mn-lt"/>
              </a:rPr>
              <a:t>因为对数函数的斜率很大</a:t>
            </a:r>
            <a:r>
              <a:rPr lang="en-US" altLang="zh-CN" sz="1200" spc="98" dirty="0">
                <a:latin typeface="微软雅黑" panose="020B0503020204020204" pitchFamily="34" charset="-122"/>
                <a:ea typeface="微软雅黑" panose="020B0503020204020204" pitchFamily="34" charset="-122"/>
                <a:cs typeface="+mn-ea"/>
                <a:sym typeface="+mn-lt"/>
              </a:rPr>
              <a:t>)</a:t>
            </a:r>
            <a:r>
              <a:rPr lang="zh-CN" altLang="en-US" sz="1200" spc="98" dirty="0">
                <a:latin typeface="微软雅黑" panose="020B0503020204020204" pitchFamily="34" charset="-122"/>
                <a:ea typeface="微软雅黑" panose="020B0503020204020204" pitchFamily="34" charset="-122"/>
                <a:cs typeface="+mn-ea"/>
                <a:sym typeface="+mn-lt"/>
              </a:rPr>
              <a:t>，而较大数据之间的差异将减少</a:t>
            </a:r>
            <a:r>
              <a:rPr lang="en-US" altLang="zh-CN" sz="1200" spc="98" dirty="0">
                <a:latin typeface="微软雅黑" panose="020B0503020204020204" pitchFamily="34" charset="-122"/>
                <a:ea typeface="微软雅黑" panose="020B0503020204020204" pitchFamily="34" charset="-122"/>
                <a:cs typeface="+mn-ea"/>
                <a:sym typeface="+mn-lt"/>
              </a:rPr>
              <a:t>(</a:t>
            </a:r>
            <a:r>
              <a:rPr lang="zh-CN" altLang="en-US" sz="1200" spc="98" dirty="0">
                <a:latin typeface="微软雅黑" panose="020B0503020204020204" pitchFamily="34" charset="-122"/>
                <a:ea typeface="微软雅黑" panose="020B0503020204020204" pitchFamily="34" charset="-122"/>
                <a:cs typeface="+mn-ea"/>
                <a:sym typeface="+mn-lt"/>
              </a:rPr>
              <a:t>因为该分布中较大数据的斜率很小</a:t>
            </a:r>
            <a:r>
              <a:rPr lang="en-US" altLang="zh-CN" sz="1200" spc="98" dirty="0">
                <a:latin typeface="微软雅黑" panose="020B0503020204020204" pitchFamily="34" charset="-122"/>
                <a:ea typeface="微软雅黑" panose="020B0503020204020204" pitchFamily="34" charset="-122"/>
                <a:cs typeface="+mn-ea"/>
                <a:sym typeface="+mn-lt"/>
              </a:rPr>
              <a:t>)</a:t>
            </a:r>
            <a:r>
              <a:rPr lang="zh-CN" altLang="en-US" sz="1200" spc="98" dirty="0">
                <a:latin typeface="微软雅黑" panose="020B0503020204020204" pitchFamily="34" charset="-122"/>
                <a:ea typeface="微软雅黑" panose="020B0503020204020204" pitchFamily="34" charset="-122"/>
                <a:cs typeface="+mn-ea"/>
                <a:sym typeface="+mn-lt"/>
              </a:rPr>
              <a:t>。如果拓展了左尾的差异，减少了右尾的差异，结果将是方差恒定、形状对称的正态分布</a:t>
            </a:r>
            <a:r>
              <a:rPr lang="en-US" altLang="zh-CN" sz="1200" spc="98" dirty="0">
                <a:latin typeface="微软雅黑" panose="020B0503020204020204" pitchFamily="34" charset="-122"/>
                <a:ea typeface="微软雅黑" panose="020B0503020204020204" pitchFamily="34" charset="-122"/>
                <a:cs typeface="+mn-ea"/>
                <a:sym typeface="+mn-lt"/>
              </a:rPr>
              <a:t>(</a:t>
            </a:r>
            <a:r>
              <a:rPr lang="zh-CN" altLang="en-US" sz="1200" spc="98" dirty="0">
                <a:latin typeface="微软雅黑" panose="020B0503020204020204" pitchFamily="34" charset="-122"/>
                <a:ea typeface="微软雅黑" panose="020B0503020204020204" pitchFamily="34" charset="-122"/>
                <a:cs typeface="+mn-ea"/>
                <a:sym typeface="+mn-lt"/>
              </a:rPr>
              <a:t>无论均值大小如何</a:t>
            </a:r>
            <a:r>
              <a:rPr lang="en-US" altLang="zh-CN" sz="1200" spc="98" dirty="0">
                <a:latin typeface="微软雅黑" panose="020B0503020204020204" pitchFamily="34" charset="-122"/>
                <a:ea typeface="微软雅黑" panose="020B0503020204020204" pitchFamily="34" charset="-122"/>
                <a:cs typeface="+mn-ea"/>
                <a:sym typeface="+mn-lt"/>
              </a:rPr>
              <a:t>)</a:t>
            </a:r>
            <a:r>
              <a:rPr lang="zh-CN" altLang="en-US" sz="1200" spc="98" dirty="0">
                <a:latin typeface="微软雅黑" panose="020B0503020204020204" pitchFamily="34" charset="-122"/>
                <a:ea typeface="微软雅黑" panose="020B0503020204020204" pitchFamily="34" charset="-122"/>
                <a:cs typeface="+mn-ea"/>
                <a:sym typeface="+mn-lt"/>
              </a:rPr>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688" y="3075806"/>
            <a:ext cx="2442686" cy="16287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3102370"/>
            <a:ext cx="3051334" cy="1575435"/>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合 6">
            <a:extLst>
              <a:ext uri="{FF2B5EF4-FFF2-40B4-BE49-F238E27FC236}">
                <a16:creationId xmlns:a16="http://schemas.microsoft.com/office/drawing/2014/main" id="{E7A0729E-DD8B-BF42-8449-5E0E1E99F04C}"/>
              </a:ext>
            </a:extLst>
          </p:cNvPr>
          <p:cNvGrpSpPr/>
          <p:nvPr/>
        </p:nvGrpSpPr>
        <p:grpSpPr>
          <a:xfrm>
            <a:off x="244562" y="726593"/>
            <a:ext cx="3770276" cy="341642"/>
            <a:chOff x="2124714" y="650556"/>
            <a:chExt cx="3770276" cy="341642"/>
          </a:xfrm>
        </p:grpSpPr>
        <p:sp>
          <p:nvSpPr>
            <p:cNvPr id="8" name="文本框 7">
              <a:extLst>
                <a:ext uri="{FF2B5EF4-FFF2-40B4-BE49-F238E27FC236}">
                  <a16:creationId xmlns:a16="http://schemas.microsoft.com/office/drawing/2014/main" id="{F12DC608-12AE-F248-9E1D-97E453D0DEAF}"/>
                </a:ext>
              </a:extLst>
            </p:cNvPr>
            <p:cNvSpPr txBox="1"/>
            <p:nvPr/>
          </p:nvSpPr>
          <p:spPr>
            <a:xfrm>
              <a:off x="2124714" y="650556"/>
              <a:ext cx="3770276" cy="338554"/>
            </a:xfrm>
            <a:prstGeom prst="rect">
              <a:avLst/>
            </a:prstGeom>
            <a:noFill/>
          </p:spPr>
          <p:txBody>
            <a:bodyPr wrap="square" rtlCol="0">
              <a:spAutoFit/>
            </a:bodyPr>
            <a:lstStyle/>
            <a:p>
              <a:r>
                <a:rPr lang="en-US" altLang="zh-CN" sz="1600" dirty="0">
                  <a:solidFill>
                    <a:srgbClr val="0060FF"/>
                  </a:solidFill>
                  <a:latin typeface="微软雅黑" panose="020B0503020204020204" pitchFamily="34" charset="-122"/>
                  <a:ea typeface="微软雅黑" panose="020B0503020204020204" pitchFamily="34" charset="-122"/>
                </a:rPr>
                <a:t>Log</a:t>
              </a:r>
              <a:r>
                <a:rPr lang="zh-CN" altLang="en-US" sz="1600" dirty="0">
                  <a:solidFill>
                    <a:srgbClr val="0060FF"/>
                  </a:solidFill>
                  <a:latin typeface="微软雅黑" panose="020B0503020204020204" pitchFamily="34" charset="-122"/>
                  <a:ea typeface="微软雅黑" panose="020B0503020204020204" pitchFamily="34" charset="-122"/>
                </a:rPr>
                <a:t>转换</a:t>
              </a:r>
            </a:p>
          </p:txBody>
        </p:sp>
        <p:cxnSp>
          <p:nvCxnSpPr>
            <p:cNvPr id="9" name="直接连接符 24">
              <a:extLst>
                <a:ext uri="{FF2B5EF4-FFF2-40B4-BE49-F238E27FC236}">
                  <a16:creationId xmlns:a16="http://schemas.microsoft.com/office/drawing/2014/main" id="{B2108700-9162-D543-836A-D12E5DC8E823}"/>
                </a:ext>
              </a:extLst>
            </p:cNvPr>
            <p:cNvCxnSpPr/>
            <p:nvPr/>
          </p:nvCxnSpPr>
          <p:spPr>
            <a:xfrm>
              <a:off x="2194811" y="992198"/>
              <a:ext cx="349756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trips dir="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8153" y="152637"/>
            <a:ext cx="6172200" cy="857250"/>
          </a:xfrm>
        </p:spPr>
        <p:txBody>
          <a:bodyPr/>
          <a:lstStyle/>
          <a:p>
            <a:r>
              <a:rPr kumimoji="1" lang="zh-CN" altLang="en-US" sz="2100" dirty="0">
                <a:latin typeface="微软雅黑" panose="020B0503020204020204" pitchFamily="34" charset="-122"/>
                <a:ea typeface="微软雅黑" panose="020B0503020204020204" pitchFamily="34" charset="-122"/>
                <a:cs typeface="微软雅黑" panose="020B0503020204020204" pitchFamily="34" charset="-122"/>
              </a:rPr>
              <a:t>数据转换</a:t>
            </a:r>
            <a:r>
              <a:rPr kumimoji="1" lang="en-US" altLang="zh-CN" sz="2100" dirty="0">
                <a:latin typeface="微软雅黑" panose="020B0503020204020204" pitchFamily="34" charset="-122"/>
                <a:ea typeface="微软雅黑" panose="020B0503020204020204" pitchFamily="34" charset="-122"/>
                <a:cs typeface="微软雅黑" panose="020B0503020204020204" pitchFamily="34" charset="-122"/>
              </a:rPr>
              <a:t>-Log</a:t>
            </a:r>
            <a:r>
              <a:rPr kumimoji="1" lang="zh-CN" altLang="en-US" sz="2100" dirty="0">
                <a:latin typeface="微软雅黑" panose="020B0503020204020204" pitchFamily="34" charset="-122"/>
                <a:ea typeface="微软雅黑" panose="020B0503020204020204" pitchFamily="34" charset="-122"/>
                <a:cs typeface="微软雅黑" panose="020B0503020204020204" pitchFamily="34" charset="-122"/>
              </a:rPr>
              <a:t>转换实例</a:t>
            </a:r>
          </a:p>
        </p:txBody>
      </p:sp>
      <p:pic>
        <p:nvPicPr>
          <p:cNvPr id="5" name="图片 4"/>
          <p:cNvPicPr>
            <a:picLocks noChangeAspect="1"/>
          </p:cNvPicPr>
          <p:nvPr/>
        </p:nvPicPr>
        <p:blipFill>
          <a:blip r:embed="rId3"/>
          <a:stretch>
            <a:fillRect/>
          </a:stretch>
        </p:blipFill>
        <p:spPr>
          <a:xfrm>
            <a:off x="827736" y="1009887"/>
            <a:ext cx="5433033" cy="2291479"/>
          </a:xfrm>
          <a:prstGeom prst="rect">
            <a:avLst/>
          </a:prstGeom>
        </p:spPr>
      </p:pic>
      <p:sp>
        <p:nvSpPr>
          <p:cNvPr id="6" name="Rectangle 1"/>
          <p:cNvSpPr/>
          <p:nvPr/>
        </p:nvSpPr>
        <p:spPr bwMode="auto">
          <a:xfrm>
            <a:off x="458153" y="3328035"/>
            <a:ext cx="6280309" cy="925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spc="98" dirty="0">
                <a:solidFill>
                  <a:schemeClr val="tx2"/>
                </a:solidFill>
                <a:latin typeface="微软雅黑" panose="020B0503020204020204" pitchFamily="34" charset="-122"/>
                <a:ea typeface="微软雅黑" panose="020B0503020204020204" pitchFamily="34" charset="-122"/>
                <a:cs typeface="+mn-ea"/>
                <a:sym typeface="+mn-lt"/>
              </a:rPr>
              <a:t>左图是正常数据，可以看到：</a:t>
            </a:r>
          </a:p>
          <a:p>
            <a:pPr marL="214313" indent="-214313">
              <a:buFont typeface="Wingdings" panose="05000000000000000000" charset="0"/>
              <a:buChar char="ü"/>
            </a:pPr>
            <a:r>
              <a:rPr lang="zh-CN" altLang="en-US" sz="1050" spc="98" dirty="0">
                <a:solidFill>
                  <a:schemeClr val="tx2"/>
                </a:solidFill>
                <a:latin typeface="微软雅黑" panose="020B0503020204020204" pitchFamily="34" charset="-122"/>
                <a:ea typeface="微软雅黑" panose="020B0503020204020204" pitchFamily="34" charset="-122"/>
                <a:cs typeface="+mn-ea"/>
                <a:sym typeface="+mn-lt"/>
              </a:rPr>
              <a:t>随着时间推进，电力生产的方差越来越大，即越来越不稳定。</a:t>
            </a:r>
          </a:p>
          <a:p>
            <a:pPr marL="214313" indent="-214313">
              <a:buFont typeface="Wingdings" panose="05000000000000000000" charset="0"/>
              <a:buChar char="ü"/>
            </a:pPr>
            <a:r>
              <a:rPr lang="zh-CN" altLang="en-US" sz="1050" spc="98" dirty="0">
                <a:solidFill>
                  <a:schemeClr val="tx2"/>
                </a:solidFill>
                <a:latin typeface="微软雅黑" panose="020B0503020204020204" pitchFamily="34" charset="-122"/>
                <a:ea typeface="微软雅黑" panose="020B0503020204020204" pitchFamily="34" charset="-122"/>
                <a:cs typeface="+mn-ea"/>
                <a:sym typeface="+mn-lt"/>
              </a:rPr>
              <a:t>此情况下常有的分析假设不满足（误差服从独立同分布的正态分布，时间序列要求平稳）。</a:t>
            </a:r>
          </a:p>
          <a:p>
            <a:pPr marL="214313" indent="-214313">
              <a:buFont typeface="Wingdings" panose="05000000000000000000" charset="0"/>
              <a:buChar char="ü"/>
            </a:pPr>
            <a:r>
              <a:rPr lang="zh-CN" altLang="en-US" sz="1050" spc="98" dirty="0">
                <a:solidFill>
                  <a:schemeClr val="tx2"/>
                </a:solidFill>
                <a:latin typeface="微软雅黑" panose="020B0503020204020204" pitchFamily="34" charset="-122"/>
                <a:ea typeface="微软雅黑" panose="020B0503020204020204" pitchFamily="34" charset="-122"/>
                <a:cs typeface="+mn-ea"/>
                <a:sym typeface="+mn-lt"/>
              </a:rPr>
              <a:t>为让数据尽量满足假设，让方差恒定，即让波动相对稳定，可通过对数转换实现。</a:t>
            </a:r>
          </a:p>
        </p:txBody>
      </p:sp>
      <p:grpSp>
        <p:nvGrpSpPr>
          <p:cNvPr id="7" name="组合 6">
            <a:extLst>
              <a:ext uri="{FF2B5EF4-FFF2-40B4-BE49-F238E27FC236}">
                <a16:creationId xmlns:a16="http://schemas.microsoft.com/office/drawing/2014/main" id="{BC6B8DBB-6FB7-9245-9574-A4F70D055A1D}"/>
              </a:ext>
            </a:extLst>
          </p:cNvPr>
          <p:cNvGrpSpPr/>
          <p:nvPr/>
        </p:nvGrpSpPr>
        <p:grpSpPr>
          <a:xfrm>
            <a:off x="259493" y="694914"/>
            <a:ext cx="3770276" cy="341642"/>
            <a:chOff x="2124714" y="650556"/>
            <a:chExt cx="3770276" cy="341642"/>
          </a:xfrm>
        </p:grpSpPr>
        <p:sp>
          <p:nvSpPr>
            <p:cNvPr id="8" name="文本框 7">
              <a:extLst>
                <a:ext uri="{FF2B5EF4-FFF2-40B4-BE49-F238E27FC236}">
                  <a16:creationId xmlns:a16="http://schemas.microsoft.com/office/drawing/2014/main" id="{CF3B0968-CF30-8546-912A-430014CAD3C7}"/>
                </a:ext>
              </a:extLst>
            </p:cNvPr>
            <p:cNvSpPr txBox="1"/>
            <p:nvPr/>
          </p:nvSpPr>
          <p:spPr>
            <a:xfrm>
              <a:off x="2124714" y="650556"/>
              <a:ext cx="3770276" cy="338554"/>
            </a:xfrm>
            <a:prstGeom prst="rect">
              <a:avLst/>
            </a:prstGeom>
            <a:noFill/>
          </p:spPr>
          <p:txBody>
            <a:bodyPr wrap="square" rtlCol="0">
              <a:spAutoFit/>
            </a:bodyPr>
            <a:lstStyle/>
            <a:p>
              <a:r>
                <a:rPr lang="zh-CN" altLang="en-US" sz="1600" dirty="0">
                  <a:solidFill>
                    <a:srgbClr val="0060FF"/>
                  </a:solidFill>
                  <a:latin typeface="微软雅黑" panose="020B0503020204020204" pitchFamily="34" charset="-122"/>
                  <a:ea typeface="微软雅黑" panose="020B0503020204020204" pitchFamily="34" charset="-122"/>
                </a:rPr>
                <a:t>分析美国每月电力生产数</a:t>
              </a:r>
            </a:p>
          </p:txBody>
        </p:sp>
        <p:cxnSp>
          <p:nvCxnSpPr>
            <p:cNvPr id="9" name="直接连接符 24">
              <a:extLst>
                <a:ext uri="{FF2B5EF4-FFF2-40B4-BE49-F238E27FC236}">
                  <a16:creationId xmlns:a16="http://schemas.microsoft.com/office/drawing/2014/main" id="{576EC963-2D6B-3547-9C75-7BA68178329B}"/>
                </a:ext>
              </a:extLst>
            </p:cNvPr>
            <p:cNvCxnSpPr/>
            <p:nvPr/>
          </p:nvCxnSpPr>
          <p:spPr>
            <a:xfrm>
              <a:off x="2194811" y="992198"/>
              <a:ext cx="349756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trips dir="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标题层"/>
          <p:cNvSpPr txBox="1"/>
          <p:nvPr/>
        </p:nvSpPr>
        <p:spPr bwMode="auto">
          <a:xfrm>
            <a:off x="3129859" y="1505647"/>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srgbClr val="595959"/>
                </a:solidFill>
                <a:latin typeface="Impact" panose="020B0806030902050204" pitchFamily="34" charset="0"/>
                <a:ea typeface="微软雅黑" panose="020B0503020204020204" pitchFamily="34" charset="-122"/>
                <a:cs typeface="Arial" panose="020B0604020202020204" pitchFamily="34" charset="0"/>
              </a:rPr>
              <a:t>01</a:t>
            </a:r>
          </a:p>
        </p:txBody>
      </p:sp>
      <p:cxnSp>
        <p:nvCxnSpPr>
          <p:cNvPr id="71" name="直接连接符 70"/>
          <p:cNvCxnSpPr/>
          <p:nvPr/>
        </p:nvCxnSpPr>
        <p:spPr>
          <a:xfrm>
            <a:off x="3645144" y="1492483"/>
            <a:ext cx="0" cy="313022"/>
          </a:xfrm>
          <a:prstGeom prst="line">
            <a:avLst/>
          </a:prstGeom>
          <a:noFill/>
          <a:ln w="9525" cap="flat" cmpd="sng" algn="ctr">
            <a:solidFill>
              <a:schemeClr val="tx1">
                <a:lumMod val="65000"/>
                <a:lumOff val="35000"/>
              </a:schemeClr>
            </a:solidFill>
            <a:prstDash val="solid"/>
          </a:ln>
          <a:effectLst/>
        </p:spPr>
      </p:cxnSp>
      <p:sp>
        <p:nvSpPr>
          <p:cNvPr id="72" name="标题层"/>
          <p:cNvSpPr txBox="1"/>
          <p:nvPr/>
        </p:nvSpPr>
        <p:spPr bwMode="auto">
          <a:xfrm>
            <a:off x="3752670" y="1506594"/>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prstClr val="black">
                    <a:lumMod val="65000"/>
                    <a:lumOff val="35000"/>
                  </a:prstClr>
                </a:solidFill>
                <a:latin typeface="微软雅黑" panose="020B0503020204020204" pitchFamily="34" charset="-122"/>
                <a:ea typeface="微软雅黑" panose="020B0503020204020204" pitchFamily="34" charset="-122"/>
              </a:rPr>
              <a:t>特征工程概述</a:t>
            </a:r>
            <a:endParaRPr lang="zh-CN" altLang="en-US" sz="1800" b="1" kern="0" dirty="0">
              <a:solidFill>
                <a:srgbClr val="008B8B"/>
              </a:solidFill>
              <a:latin typeface="微软雅黑" panose="020B0503020204020204" pitchFamily="34" charset="-122"/>
              <a:ea typeface="微软雅黑" panose="020B0503020204020204" pitchFamily="34" charset="-122"/>
            </a:endParaRPr>
          </a:p>
        </p:txBody>
      </p:sp>
      <p:sp>
        <p:nvSpPr>
          <p:cNvPr id="90" name="标题层"/>
          <p:cNvSpPr txBox="1"/>
          <p:nvPr/>
        </p:nvSpPr>
        <p:spPr bwMode="auto">
          <a:xfrm>
            <a:off x="3129859" y="1911853"/>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srgbClr val="595959"/>
                </a:solidFill>
                <a:latin typeface="Impact" panose="020B0806030902050204" pitchFamily="34" charset="0"/>
                <a:ea typeface="微软雅黑" panose="020B0503020204020204" pitchFamily="34" charset="-122"/>
                <a:cs typeface="Arial" panose="020B0604020202020204" pitchFamily="34" charset="0"/>
              </a:rPr>
              <a:t>02</a:t>
            </a:r>
          </a:p>
        </p:txBody>
      </p:sp>
      <p:cxnSp>
        <p:nvCxnSpPr>
          <p:cNvPr id="91" name="直接连接符 90"/>
          <p:cNvCxnSpPr/>
          <p:nvPr/>
        </p:nvCxnSpPr>
        <p:spPr>
          <a:xfrm>
            <a:off x="3645144" y="1898689"/>
            <a:ext cx="0" cy="313022"/>
          </a:xfrm>
          <a:prstGeom prst="line">
            <a:avLst/>
          </a:prstGeom>
          <a:noFill/>
          <a:ln w="9525" cap="flat" cmpd="sng" algn="ctr">
            <a:solidFill>
              <a:schemeClr val="tx1">
                <a:lumMod val="65000"/>
                <a:lumOff val="35000"/>
              </a:schemeClr>
            </a:solidFill>
            <a:prstDash val="solid"/>
          </a:ln>
          <a:effectLst/>
        </p:spPr>
      </p:cxnSp>
      <p:sp>
        <p:nvSpPr>
          <p:cNvPr id="92" name="标题层"/>
          <p:cNvSpPr txBox="1"/>
          <p:nvPr/>
        </p:nvSpPr>
        <p:spPr bwMode="auto">
          <a:xfrm>
            <a:off x="3752670" y="1912800"/>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srgbClr val="595959"/>
                </a:solidFill>
                <a:latin typeface="微软雅黑" panose="020B0503020204020204" pitchFamily="34" charset="-122"/>
                <a:ea typeface="微软雅黑" panose="020B0503020204020204" pitchFamily="34" charset="-122"/>
              </a:rPr>
              <a:t>数据探索</a:t>
            </a:r>
          </a:p>
        </p:txBody>
      </p:sp>
      <p:sp>
        <p:nvSpPr>
          <p:cNvPr id="95" name="标题层"/>
          <p:cNvSpPr txBox="1"/>
          <p:nvPr/>
        </p:nvSpPr>
        <p:spPr bwMode="auto">
          <a:xfrm>
            <a:off x="3129859" y="2318058"/>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srgbClr val="595959"/>
                </a:solidFill>
                <a:latin typeface="Impact" panose="020B0806030902050204" pitchFamily="34" charset="0"/>
                <a:ea typeface="微软雅黑" panose="020B0503020204020204" pitchFamily="34" charset="-122"/>
                <a:cs typeface="Arial" panose="020B0604020202020204" pitchFamily="34" charset="0"/>
              </a:rPr>
              <a:t>03</a:t>
            </a:r>
            <a:endParaRPr lang="en-US" altLang="zh-CN" sz="1800" kern="0" dirty="0">
              <a:solidFill>
                <a:srgbClr val="007CC2"/>
              </a:solidFill>
              <a:latin typeface="Impact" panose="020B0806030902050204" pitchFamily="34" charset="0"/>
              <a:ea typeface="微软雅黑" panose="020B0503020204020204" pitchFamily="34" charset="-122"/>
              <a:cs typeface="Arial" panose="020B0604020202020204" pitchFamily="34" charset="0"/>
            </a:endParaRPr>
          </a:p>
        </p:txBody>
      </p:sp>
      <p:cxnSp>
        <p:nvCxnSpPr>
          <p:cNvPr id="96" name="直接连接符 95"/>
          <p:cNvCxnSpPr/>
          <p:nvPr/>
        </p:nvCxnSpPr>
        <p:spPr>
          <a:xfrm>
            <a:off x="3645144" y="2341090"/>
            <a:ext cx="0" cy="313022"/>
          </a:xfrm>
          <a:prstGeom prst="line">
            <a:avLst/>
          </a:prstGeom>
          <a:noFill/>
          <a:ln w="9525" cap="flat" cmpd="sng" algn="ctr">
            <a:solidFill>
              <a:schemeClr val="tx1">
                <a:lumMod val="65000"/>
                <a:lumOff val="35000"/>
              </a:schemeClr>
            </a:solidFill>
            <a:prstDash val="solid"/>
          </a:ln>
          <a:effectLst/>
        </p:spPr>
      </p:cxnSp>
      <p:sp>
        <p:nvSpPr>
          <p:cNvPr id="97" name="标题层"/>
          <p:cNvSpPr txBox="1"/>
          <p:nvPr/>
        </p:nvSpPr>
        <p:spPr bwMode="auto">
          <a:xfrm>
            <a:off x="3752670" y="2319005"/>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prstClr val="black">
                    <a:lumMod val="65000"/>
                    <a:lumOff val="35000"/>
                  </a:prstClr>
                </a:solidFill>
                <a:latin typeface="微软雅黑" panose="020B0503020204020204" pitchFamily="34" charset="-122"/>
                <a:ea typeface="微软雅黑" panose="020B0503020204020204" pitchFamily="34" charset="-122"/>
              </a:rPr>
              <a:t>数据清洗</a:t>
            </a:r>
          </a:p>
        </p:txBody>
      </p:sp>
      <p:sp>
        <p:nvSpPr>
          <p:cNvPr id="100" name="标题层"/>
          <p:cNvSpPr txBox="1"/>
          <p:nvPr/>
        </p:nvSpPr>
        <p:spPr bwMode="auto">
          <a:xfrm>
            <a:off x="3129859" y="2733565"/>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prstClr val="black">
                    <a:lumMod val="65000"/>
                    <a:lumOff val="35000"/>
                  </a:prstClr>
                </a:solidFill>
                <a:latin typeface="Impact" panose="020B0806030902050204" pitchFamily="34" charset="0"/>
                <a:ea typeface="微软雅黑" panose="020B0503020204020204" pitchFamily="34" charset="-122"/>
                <a:cs typeface="Arial" panose="020B0604020202020204" pitchFamily="34" charset="0"/>
              </a:rPr>
              <a:t>04</a:t>
            </a:r>
          </a:p>
        </p:txBody>
      </p:sp>
      <p:cxnSp>
        <p:nvCxnSpPr>
          <p:cNvPr id="101" name="直接连接符 100"/>
          <p:cNvCxnSpPr/>
          <p:nvPr/>
        </p:nvCxnSpPr>
        <p:spPr>
          <a:xfrm>
            <a:off x="3645144" y="2774218"/>
            <a:ext cx="0" cy="313022"/>
          </a:xfrm>
          <a:prstGeom prst="line">
            <a:avLst/>
          </a:prstGeom>
          <a:noFill/>
          <a:ln w="9525" cap="flat" cmpd="sng" algn="ctr">
            <a:solidFill>
              <a:schemeClr val="tx1">
                <a:lumMod val="65000"/>
                <a:lumOff val="35000"/>
              </a:schemeClr>
            </a:solidFill>
            <a:prstDash val="solid"/>
          </a:ln>
          <a:effectLst/>
        </p:spPr>
      </p:cxnSp>
      <p:sp>
        <p:nvSpPr>
          <p:cNvPr id="102" name="标题层"/>
          <p:cNvSpPr txBox="1"/>
          <p:nvPr/>
        </p:nvSpPr>
        <p:spPr bwMode="auto">
          <a:xfrm>
            <a:off x="3752670" y="2734036"/>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kumimoji="1" lang="zh-CN" altLang="en-US" sz="1800" b="1" kern="0" dirty="0">
                <a:solidFill>
                  <a:prstClr val="black">
                    <a:lumMod val="65000"/>
                    <a:lumOff val="35000"/>
                  </a:prstClr>
                </a:solidFill>
                <a:latin typeface="微软雅黑" panose="020B0503020204020204" pitchFamily="34" charset="-122"/>
                <a:ea typeface="微软雅黑" panose="020B0503020204020204" pitchFamily="34" charset="-122"/>
                <a:sym typeface="+mn-ea"/>
              </a:rPr>
              <a:t>数据预处理</a:t>
            </a:r>
          </a:p>
        </p:txBody>
      </p:sp>
      <p:sp>
        <p:nvSpPr>
          <p:cNvPr id="84" name="MH_Others_2"/>
          <p:cNvSpPr txBox="1"/>
          <p:nvPr>
            <p:custDataLst>
              <p:tags r:id="rId1"/>
            </p:custDataLst>
          </p:nvPr>
        </p:nvSpPr>
        <p:spPr>
          <a:xfrm>
            <a:off x="800896" y="2016440"/>
            <a:ext cx="1324996" cy="589359"/>
          </a:xfrm>
          <a:prstGeom prst="rect">
            <a:avLst/>
          </a:prstGeom>
          <a:noFill/>
        </p:spPr>
        <p:txBody>
          <a:bodyPr wrap="none" anchor="ctr" anchorCtr="0">
            <a:noAutofit/>
          </a:bodyPr>
          <a:lstStyle/>
          <a:p>
            <a:pPr algn="ctr" defTabSz="685800" fontAlgn="auto">
              <a:spcBef>
                <a:spcPts val="0"/>
              </a:spcBef>
              <a:spcAft>
                <a:spcPts val="0"/>
              </a:spcAft>
              <a:defRPr/>
            </a:pPr>
            <a:r>
              <a:rPr lang="zh-CN" altLang="en-US" sz="4050" b="1" kern="0" dirty="0">
                <a:solidFill>
                  <a:srgbClr val="007CC2"/>
                </a:solidFill>
                <a:latin typeface="微软雅黑" panose="020B0503020204020204" pitchFamily="34" charset="-122"/>
                <a:ea typeface="微软雅黑" panose="020B0503020204020204" pitchFamily="34" charset="-122"/>
                <a:cs typeface="+mn-ea"/>
                <a:sym typeface="+mn-lt"/>
              </a:rPr>
              <a:t>目录</a:t>
            </a:r>
          </a:p>
        </p:txBody>
      </p:sp>
      <p:sp>
        <p:nvSpPr>
          <p:cNvPr id="4" name="MH_Others_3"/>
          <p:cNvSpPr txBox="1"/>
          <p:nvPr>
            <p:custDataLst>
              <p:tags r:id="rId2"/>
            </p:custDataLst>
          </p:nvPr>
        </p:nvSpPr>
        <p:spPr>
          <a:xfrm>
            <a:off x="620669" y="2573075"/>
            <a:ext cx="1973873" cy="589359"/>
          </a:xfrm>
          <a:prstGeom prst="rect">
            <a:avLst/>
          </a:prstGeom>
          <a:noFill/>
        </p:spPr>
        <p:txBody>
          <a:bodyPr wrap="none" anchor="ctr" anchorCtr="0">
            <a:noAutofit/>
          </a:bodyPr>
          <a:lstStyle/>
          <a:p>
            <a:pPr algn="ctr" defTabSz="685800" fontAlgn="auto">
              <a:spcBef>
                <a:spcPts val="0"/>
              </a:spcBef>
              <a:spcAft>
                <a:spcPts val="0"/>
              </a:spcAft>
              <a:defRPr/>
            </a:pPr>
            <a:r>
              <a:rPr lang="en-US" altLang="zh-CN" sz="1800" b="1" kern="0" spc="225" dirty="0">
                <a:solidFill>
                  <a:srgbClr val="A6A6A6"/>
                </a:solidFill>
                <a:latin typeface="微软雅黑" panose="020B0503020204020204" pitchFamily="34" charset="-122"/>
                <a:ea typeface="微软雅黑" panose="020B0503020204020204" pitchFamily="34" charset="-122"/>
                <a:cs typeface="+mn-ea"/>
                <a:sym typeface="+mn-lt"/>
              </a:rPr>
              <a:t>CONTENTS</a:t>
            </a:r>
          </a:p>
        </p:txBody>
      </p:sp>
      <p:sp>
        <p:nvSpPr>
          <p:cNvPr id="5" name="标题层"/>
          <p:cNvSpPr txBox="1"/>
          <p:nvPr/>
        </p:nvSpPr>
        <p:spPr bwMode="auto">
          <a:xfrm>
            <a:off x="3129859" y="3161568"/>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srgbClr val="007CC2"/>
                </a:solidFill>
                <a:latin typeface="Impact" panose="020B0806030902050204" pitchFamily="34" charset="0"/>
                <a:ea typeface="微软雅黑" panose="020B0503020204020204" pitchFamily="34" charset="-122"/>
                <a:cs typeface="Arial" panose="020B0604020202020204" pitchFamily="34" charset="0"/>
              </a:rPr>
              <a:t>05</a:t>
            </a:r>
          </a:p>
        </p:txBody>
      </p:sp>
      <p:cxnSp>
        <p:nvCxnSpPr>
          <p:cNvPr id="6" name="直接连接符 5"/>
          <p:cNvCxnSpPr/>
          <p:nvPr/>
        </p:nvCxnSpPr>
        <p:spPr>
          <a:xfrm>
            <a:off x="3645144" y="3202221"/>
            <a:ext cx="0" cy="313022"/>
          </a:xfrm>
          <a:prstGeom prst="line">
            <a:avLst/>
          </a:prstGeom>
          <a:noFill/>
          <a:ln w="9525" cap="flat" cmpd="sng" algn="ctr">
            <a:solidFill>
              <a:schemeClr val="tx1">
                <a:lumMod val="65000"/>
                <a:lumOff val="35000"/>
              </a:schemeClr>
            </a:solidFill>
            <a:prstDash val="solid"/>
          </a:ln>
          <a:effectLst/>
        </p:spPr>
      </p:cxnSp>
      <p:sp>
        <p:nvSpPr>
          <p:cNvPr id="7" name="标题层"/>
          <p:cNvSpPr txBox="1"/>
          <p:nvPr/>
        </p:nvSpPr>
        <p:spPr bwMode="auto">
          <a:xfrm>
            <a:off x="3752670" y="3162515"/>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srgbClr val="007CC2"/>
                </a:solidFill>
                <a:latin typeface="微软雅黑" panose="020B0503020204020204" pitchFamily="34" charset="-122"/>
                <a:ea typeface="微软雅黑" panose="020B0503020204020204" pitchFamily="34" charset="-122"/>
              </a:rPr>
              <a:t>特征选择</a:t>
            </a:r>
          </a:p>
        </p:txBody>
      </p:sp>
      <p:sp>
        <p:nvSpPr>
          <p:cNvPr id="8" name="标题层"/>
          <p:cNvSpPr txBox="1"/>
          <p:nvPr/>
        </p:nvSpPr>
        <p:spPr bwMode="auto">
          <a:xfrm>
            <a:off x="3129859" y="3621591"/>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prstClr val="black">
                    <a:lumMod val="65000"/>
                    <a:lumOff val="35000"/>
                  </a:prstClr>
                </a:solidFill>
                <a:latin typeface="Impact" panose="020B0806030902050204" pitchFamily="34" charset="0"/>
                <a:ea typeface="微软雅黑" panose="020B0503020204020204" pitchFamily="34" charset="-122"/>
                <a:cs typeface="Arial" panose="020B0604020202020204" pitchFamily="34" charset="0"/>
              </a:rPr>
              <a:t>06</a:t>
            </a:r>
          </a:p>
        </p:txBody>
      </p:sp>
      <p:cxnSp>
        <p:nvCxnSpPr>
          <p:cNvPr id="9" name="直接连接符 8"/>
          <p:cNvCxnSpPr/>
          <p:nvPr/>
        </p:nvCxnSpPr>
        <p:spPr>
          <a:xfrm>
            <a:off x="3645144" y="3651766"/>
            <a:ext cx="0" cy="313022"/>
          </a:xfrm>
          <a:prstGeom prst="line">
            <a:avLst/>
          </a:prstGeom>
          <a:noFill/>
          <a:ln w="9525" cap="flat" cmpd="sng" algn="ctr">
            <a:solidFill>
              <a:schemeClr val="tx1">
                <a:lumMod val="65000"/>
                <a:lumOff val="35000"/>
              </a:schemeClr>
            </a:solidFill>
            <a:prstDash val="solid"/>
          </a:ln>
          <a:effectLst/>
        </p:spPr>
      </p:cxnSp>
      <p:sp>
        <p:nvSpPr>
          <p:cNvPr id="10" name="标题层"/>
          <p:cNvSpPr txBox="1"/>
          <p:nvPr/>
        </p:nvSpPr>
        <p:spPr bwMode="auto">
          <a:xfrm>
            <a:off x="3752670" y="3598249"/>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prstClr val="black">
                    <a:lumMod val="65000"/>
                    <a:lumOff val="35000"/>
                  </a:prstClr>
                </a:solidFill>
                <a:latin typeface="微软雅黑" panose="020B0503020204020204" pitchFamily="34" charset="-122"/>
                <a:ea typeface="微软雅黑" panose="020B0503020204020204" pitchFamily="34" charset="-122"/>
              </a:rPr>
              <a:t>特征降维</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600"/>
                                        <p:tgtEl>
                                          <p:spTgt spid="71"/>
                                        </p:tgtEl>
                                      </p:cBhvr>
                                    </p:animEffect>
                                    <p:anim calcmode="lin" valueType="num">
                                      <p:cBhvr>
                                        <p:cTn id="8" dur="600" fill="hold"/>
                                        <p:tgtEl>
                                          <p:spTgt spid="71"/>
                                        </p:tgtEl>
                                        <p:attrNameLst>
                                          <p:attrName>ppt_x</p:attrName>
                                        </p:attrNameLst>
                                      </p:cBhvr>
                                      <p:tavLst>
                                        <p:tav tm="0">
                                          <p:val>
                                            <p:strVal val="#ppt_x"/>
                                          </p:val>
                                        </p:tav>
                                        <p:tav tm="100000">
                                          <p:val>
                                            <p:strVal val="#ppt_x"/>
                                          </p:val>
                                        </p:tav>
                                      </p:tavLst>
                                    </p:anim>
                                    <p:anim calcmode="lin" valueType="num">
                                      <p:cBhvr>
                                        <p:cTn id="9" dur="600" fill="hold"/>
                                        <p:tgtEl>
                                          <p:spTgt spid="7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decel="52500" fill="hold" grpId="0" nodeType="afterEffect">
                                  <p:stCondLst>
                                    <p:cond delay="0"/>
                                  </p:stCondLst>
                                  <p:childTnLst>
                                    <p:set>
                                      <p:cBhvr>
                                        <p:cTn id="12" dur="1" fill="hold">
                                          <p:stCondLst>
                                            <p:cond delay="0"/>
                                          </p:stCondLst>
                                        </p:cTn>
                                        <p:tgtEl>
                                          <p:spTgt spid="70"/>
                                        </p:tgtEl>
                                        <p:attrNameLst>
                                          <p:attrName>style.visibility</p:attrName>
                                        </p:attrNameLst>
                                      </p:cBhvr>
                                      <p:to>
                                        <p:strVal val="visible"/>
                                      </p:to>
                                    </p:set>
                                    <p:anim calcmode="lin" valueType="num">
                                      <p:cBhvr additive="base">
                                        <p:cTn id="13" dur="400" fill="hold"/>
                                        <p:tgtEl>
                                          <p:spTgt spid="70"/>
                                        </p:tgtEl>
                                        <p:attrNameLst>
                                          <p:attrName>ppt_x</p:attrName>
                                        </p:attrNameLst>
                                      </p:cBhvr>
                                      <p:tavLst>
                                        <p:tav tm="0">
                                          <p:val>
                                            <p:strVal val="0-#ppt_w/2"/>
                                          </p:val>
                                        </p:tav>
                                        <p:tav tm="100000">
                                          <p:val>
                                            <p:strVal val="#ppt_x"/>
                                          </p:val>
                                        </p:tav>
                                      </p:tavLst>
                                    </p:anim>
                                    <p:anim calcmode="lin" valueType="num">
                                      <p:cBhvr additive="base">
                                        <p:cTn id="14" dur="400" fill="hold"/>
                                        <p:tgtEl>
                                          <p:spTgt spid="70"/>
                                        </p:tgtEl>
                                        <p:attrNameLst>
                                          <p:attrName>ppt_y</p:attrName>
                                        </p:attrNameLst>
                                      </p:cBhvr>
                                      <p:tavLst>
                                        <p:tav tm="0">
                                          <p:val>
                                            <p:strVal val="#ppt_y"/>
                                          </p:val>
                                        </p:tav>
                                        <p:tav tm="100000">
                                          <p:val>
                                            <p:strVal val="#ppt_y"/>
                                          </p:val>
                                        </p:tav>
                                      </p:tavLst>
                                    </p:anim>
                                  </p:childTnLst>
                                </p:cTn>
                              </p:par>
                              <p:par>
                                <p:cTn id="15" presetID="2" presetClass="entr" presetSubtype="2" decel="52500" fill="hold" grpId="0" nodeType="withEffect">
                                  <p:stCondLst>
                                    <p:cond delay="0"/>
                                  </p:stCondLst>
                                  <p:childTnLst>
                                    <p:set>
                                      <p:cBhvr>
                                        <p:cTn id="16" dur="1" fill="hold">
                                          <p:stCondLst>
                                            <p:cond delay="0"/>
                                          </p:stCondLst>
                                        </p:cTn>
                                        <p:tgtEl>
                                          <p:spTgt spid="72"/>
                                        </p:tgtEl>
                                        <p:attrNameLst>
                                          <p:attrName>style.visibility</p:attrName>
                                        </p:attrNameLst>
                                      </p:cBhvr>
                                      <p:to>
                                        <p:strVal val="visible"/>
                                      </p:to>
                                    </p:set>
                                    <p:anim calcmode="lin" valueType="num">
                                      <p:cBhvr additive="base">
                                        <p:cTn id="17" dur="400" fill="hold"/>
                                        <p:tgtEl>
                                          <p:spTgt spid="72"/>
                                        </p:tgtEl>
                                        <p:attrNameLst>
                                          <p:attrName>ppt_x</p:attrName>
                                        </p:attrNameLst>
                                      </p:cBhvr>
                                      <p:tavLst>
                                        <p:tav tm="0">
                                          <p:val>
                                            <p:strVal val="1+#ppt_w/2"/>
                                          </p:val>
                                        </p:tav>
                                        <p:tav tm="100000">
                                          <p:val>
                                            <p:strVal val="#ppt_x"/>
                                          </p:val>
                                        </p:tav>
                                      </p:tavLst>
                                    </p:anim>
                                    <p:anim calcmode="lin" valueType="num">
                                      <p:cBhvr additive="base">
                                        <p:cTn id="18" dur="400" fill="hold"/>
                                        <p:tgtEl>
                                          <p:spTgt spid="7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47" presetClass="entr" presetSubtype="0" fill="hold" nodeType="after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fade">
                                      <p:cBhvr>
                                        <p:cTn id="22" dur="600"/>
                                        <p:tgtEl>
                                          <p:spTgt spid="91"/>
                                        </p:tgtEl>
                                      </p:cBhvr>
                                    </p:animEffect>
                                    <p:anim calcmode="lin" valueType="num">
                                      <p:cBhvr>
                                        <p:cTn id="23" dur="600" fill="hold"/>
                                        <p:tgtEl>
                                          <p:spTgt spid="91"/>
                                        </p:tgtEl>
                                        <p:attrNameLst>
                                          <p:attrName>ppt_x</p:attrName>
                                        </p:attrNameLst>
                                      </p:cBhvr>
                                      <p:tavLst>
                                        <p:tav tm="0">
                                          <p:val>
                                            <p:strVal val="#ppt_x"/>
                                          </p:val>
                                        </p:tav>
                                        <p:tav tm="100000">
                                          <p:val>
                                            <p:strVal val="#ppt_x"/>
                                          </p:val>
                                        </p:tav>
                                      </p:tavLst>
                                    </p:anim>
                                    <p:anim calcmode="lin" valueType="num">
                                      <p:cBhvr>
                                        <p:cTn id="24" dur="600" fill="hold"/>
                                        <p:tgtEl>
                                          <p:spTgt spid="91"/>
                                        </p:tgtEl>
                                        <p:attrNameLst>
                                          <p:attrName>ppt_y</p:attrName>
                                        </p:attrNameLst>
                                      </p:cBhvr>
                                      <p:tavLst>
                                        <p:tav tm="0">
                                          <p:val>
                                            <p:strVal val="#ppt_y-.1"/>
                                          </p:val>
                                        </p:tav>
                                        <p:tav tm="100000">
                                          <p:val>
                                            <p:strVal val="#ppt_y"/>
                                          </p:val>
                                        </p:tav>
                                      </p:tavLst>
                                    </p:anim>
                                  </p:childTnLst>
                                </p:cTn>
                              </p:par>
                            </p:childTnLst>
                          </p:cTn>
                        </p:par>
                        <p:par>
                          <p:cTn id="25" fill="hold">
                            <p:stCondLst>
                              <p:cond delay="2500"/>
                            </p:stCondLst>
                            <p:childTnLst>
                              <p:par>
                                <p:cTn id="26" presetID="2" presetClass="entr" presetSubtype="8" decel="52500" fill="hold" grpId="0" nodeType="afterEffect">
                                  <p:stCondLst>
                                    <p:cond delay="0"/>
                                  </p:stCondLst>
                                  <p:childTnLst>
                                    <p:set>
                                      <p:cBhvr>
                                        <p:cTn id="27" dur="1" fill="hold">
                                          <p:stCondLst>
                                            <p:cond delay="0"/>
                                          </p:stCondLst>
                                        </p:cTn>
                                        <p:tgtEl>
                                          <p:spTgt spid="90"/>
                                        </p:tgtEl>
                                        <p:attrNameLst>
                                          <p:attrName>style.visibility</p:attrName>
                                        </p:attrNameLst>
                                      </p:cBhvr>
                                      <p:to>
                                        <p:strVal val="visible"/>
                                      </p:to>
                                    </p:set>
                                    <p:anim calcmode="lin" valueType="num">
                                      <p:cBhvr additive="base">
                                        <p:cTn id="28" dur="400" fill="hold"/>
                                        <p:tgtEl>
                                          <p:spTgt spid="90"/>
                                        </p:tgtEl>
                                        <p:attrNameLst>
                                          <p:attrName>ppt_x</p:attrName>
                                        </p:attrNameLst>
                                      </p:cBhvr>
                                      <p:tavLst>
                                        <p:tav tm="0">
                                          <p:val>
                                            <p:strVal val="0-#ppt_w/2"/>
                                          </p:val>
                                        </p:tav>
                                        <p:tav tm="100000">
                                          <p:val>
                                            <p:strVal val="#ppt_x"/>
                                          </p:val>
                                        </p:tav>
                                      </p:tavLst>
                                    </p:anim>
                                    <p:anim calcmode="lin" valueType="num">
                                      <p:cBhvr additive="base">
                                        <p:cTn id="29" dur="400" fill="hold"/>
                                        <p:tgtEl>
                                          <p:spTgt spid="90"/>
                                        </p:tgtEl>
                                        <p:attrNameLst>
                                          <p:attrName>ppt_y</p:attrName>
                                        </p:attrNameLst>
                                      </p:cBhvr>
                                      <p:tavLst>
                                        <p:tav tm="0">
                                          <p:val>
                                            <p:strVal val="#ppt_y"/>
                                          </p:val>
                                        </p:tav>
                                        <p:tav tm="100000">
                                          <p:val>
                                            <p:strVal val="#ppt_y"/>
                                          </p:val>
                                        </p:tav>
                                      </p:tavLst>
                                    </p:anim>
                                  </p:childTnLst>
                                </p:cTn>
                              </p:par>
                              <p:par>
                                <p:cTn id="30" presetID="2" presetClass="entr" presetSubtype="2" decel="52500" fill="hold" grpId="0" nodeType="withEffect">
                                  <p:stCondLst>
                                    <p:cond delay="0"/>
                                  </p:stCondLst>
                                  <p:childTnLst>
                                    <p:set>
                                      <p:cBhvr>
                                        <p:cTn id="31" dur="1" fill="hold">
                                          <p:stCondLst>
                                            <p:cond delay="0"/>
                                          </p:stCondLst>
                                        </p:cTn>
                                        <p:tgtEl>
                                          <p:spTgt spid="92"/>
                                        </p:tgtEl>
                                        <p:attrNameLst>
                                          <p:attrName>style.visibility</p:attrName>
                                        </p:attrNameLst>
                                      </p:cBhvr>
                                      <p:to>
                                        <p:strVal val="visible"/>
                                      </p:to>
                                    </p:set>
                                    <p:anim calcmode="lin" valueType="num">
                                      <p:cBhvr additive="base">
                                        <p:cTn id="32" dur="400" fill="hold"/>
                                        <p:tgtEl>
                                          <p:spTgt spid="92"/>
                                        </p:tgtEl>
                                        <p:attrNameLst>
                                          <p:attrName>ppt_x</p:attrName>
                                        </p:attrNameLst>
                                      </p:cBhvr>
                                      <p:tavLst>
                                        <p:tav tm="0">
                                          <p:val>
                                            <p:strVal val="1+#ppt_w/2"/>
                                          </p:val>
                                        </p:tav>
                                        <p:tav tm="100000">
                                          <p:val>
                                            <p:strVal val="#ppt_x"/>
                                          </p:val>
                                        </p:tav>
                                      </p:tavLst>
                                    </p:anim>
                                    <p:anim calcmode="lin" valueType="num">
                                      <p:cBhvr additive="base">
                                        <p:cTn id="33" dur="400" fill="hold"/>
                                        <p:tgtEl>
                                          <p:spTgt spid="92"/>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47" presetClass="entr" presetSubtype="0" fill="hold" nodeType="afterEffect">
                                  <p:stCondLst>
                                    <p:cond delay="0"/>
                                  </p:stCondLst>
                                  <p:childTnLst>
                                    <p:set>
                                      <p:cBhvr>
                                        <p:cTn id="36" dur="1" fill="hold">
                                          <p:stCondLst>
                                            <p:cond delay="0"/>
                                          </p:stCondLst>
                                        </p:cTn>
                                        <p:tgtEl>
                                          <p:spTgt spid="96"/>
                                        </p:tgtEl>
                                        <p:attrNameLst>
                                          <p:attrName>style.visibility</p:attrName>
                                        </p:attrNameLst>
                                      </p:cBhvr>
                                      <p:to>
                                        <p:strVal val="visible"/>
                                      </p:to>
                                    </p:set>
                                    <p:animEffect transition="in" filter="fade">
                                      <p:cBhvr>
                                        <p:cTn id="37" dur="600"/>
                                        <p:tgtEl>
                                          <p:spTgt spid="96"/>
                                        </p:tgtEl>
                                      </p:cBhvr>
                                    </p:animEffect>
                                    <p:anim calcmode="lin" valueType="num">
                                      <p:cBhvr>
                                        <p:cTn id="38" dur="600" fill="hold"/>
                                        <p:tgtEl>
                                          <p:spTgt spid="96"/>
                                        </p:tgtEl>
                                        <p:attrNameLst>
                                          <p:attrName>ppt_x</p:attrName>
                                        </p:attrNameLst>
                                      </p:cBhvr>
                                      <p:tavLst>
                                        <p:tav tm="0">
                                          <p:val>
                                            <p:strVal val="#ppt_x"/>
                                          </p:val>
                                        </p:tav>
                                        <p:tav tm="100000">
                                          <p:val>
                                            <p:strVal val="#ppt_x"/>
                                          </p:val>
                                        </p:tav>
                                      </p:tavLst>
                                    </p:anim>
                                    <p:anim calcmode="lin" valueType="num">
                                      <p:cBhvr>
                                        <p:cTn id="39" dur="600" fill="hold"/>
                                        <p:tgtEl>
                                          <p:spTgt spid="96"/>
                                        </p:tgtEl>
                                        <p:attrNameLst>
                                          <p:attrName>ppt_y</p:attrName>
                                        </p:attrNameLst>
                                      </p:cBhvr>
                                      <p:tavLst>
                                        <p:tav tm="0">
                                          <p:val>
                                            <p:strVal val="#ppt_y-.1"/>
                                          </p:val>
                                        </p:tav>
                                        <p:tav tm="100000">
                                          <p:val>
                                            <p:strVal val="#ppt_y"/>
                                          </p:val>
                                        </p:tav>
                                      </p:tavLst>
                                    </p:anim>
                                  </p:childTnLst>
                                </p:cTn>
                              </p:par>
                            </p:childTnLst>
                          </p:cTn>
                        </p:par>
                        <p:par>
                          <p:cTn id="40" fill="hold">
                            <p:stCondLst>
                              <p:cond delay="4000"/>
                            </p:stCondLst>
                            <p:childTnLst>
                              <p:par>
                                <p:cTn id="41" presetID="2" presetClass="entr" presetSubtype="8" decel="52500" fill="hold" grpId="0" nodeType="afterEffect">
                                  <p:stCondLst>
                                    <p:cond delay="0"/>
                                  </p:stCondLst>
                                  <p:childTnLst>
                                    <p:set>
                                      <p:cBhvr>
                                        <p:cTn id="42" dur="1" fill="hold">
                                          <p:stCondLst>
                                            <p:cond delay="0"/>
                                          </p:stCondLst>
                                        </p:cTn>
                                        <p:tgtEl>
                                          <p:spTgt spid="95"/>
                                        </p:tgtEl>
                                        <p:attrNameLst>
                                          <p:attrName>style.visibility</p:attrName>
                                        </p:attrNameLst>
                                      </p:cBhvr>
                                      <p:to>
                                        <p:strVal val="visible"/>
                                      </p:to>
                                    </p:set>
                                    <p:anim calcmode="lin" valueType="num">
                                      <p:cBhvr additive="base">
                                        <p:cTn id="43" dur="400" fill="hold"/>
                                        <p:tgtEl>
                                          <p:spTgt spid="95"/>
                                        </p:tgtEl>
                                        <p:attrNameLst>
                                          <p:attrName>ppt_x</p:attrName>
                                        </p:attrNameLst>
                                      </p:cBhvr>
                                      <p:tavLst>
                                        <p:tav tm="0">
                                          <p:val>
                                            <p:strVal val="0-#ppt_w/2"/>
                                          </p:val>
                                        </p:tav>
                                        <p:tav tm="100000">
                                          <p:val>
                                            <p:strVal val="#ppt_x"/>
                                          </p:val>
                                        </p:tav>
                                      </p:tavLst>
                                    </p:anim>
                                    <p:anim calcmode="lin" valueType="num">
                                      <p:cBhvr additive="base">
                                        <p:cTn id="44" dur="400" fill="hold"/>
                                        <p:tgtEl>
                                          <p:spTgt spid="95"/>
                                        </p:tgtEl>
                                        <p:attrNameLst>
                                          <p:attrName>ppt_y</p:attrName>
                                        </p:attrNameLst>
                                      </p:cBhvr>
                                      <p:tavLst>
                                        <p:tav tm="0">
                                          <p:val>
                                            <p:strVal val="#ppt_y"/>
                                          </p:val>
                                        </p:tav>
                                        <p:tav tm="100000">
                                          <p:val>
                                            <p:strVal val="#ppt_y"/>
                                          </p:val>
                                        </p:tav>
                                      </p:tavLst>
                                    </p:anim>
                                  </p:childTnLst>
                                </p:cTn>
                              </p:par>
                              <p:par>
                                <p:cTn id="45" presetID="2" presetClass="entr" presetSubtype="2" decel="52500" fill="hold" grpId="0" nodeType="withEffect">
                                  <p:stCondLst>
                                    <p:cond delay="0"/>
                                  </p:stCondLst>
                                  <p:childTnLst>
                                    <p:set>
                                      <p:cBhvr>
                                        <p:cTn id="46" dur="1" fill="hold">
                                          <p:stCondLst>
                                            <p:cond delay="0"/>
                                          </p:stCondLst>
                                        </p:cTn>
                                        <p:tgtEl>
                                          <p:spTgt spid="97"/>
                                        </p:tgtEl>
                                        <p:attrNameLst>
                                          <p:attrName>style.visibility</p:attrName>
                                        </p:attrNameLst>
                                      </p:cBhvr>
                                      <p:to>
                                        <p:strVal val="visible"/>
                                      </p:to>
                                    </p:set>
                                    <p:anim calcmode="lin" valueType="num">
                                      <p:cBhvr additive="base">
                                        <p:cTn id="47" dur="400" fill="hold"/>
                                        <p:tgtEl>
                                          <p:spTgt spid="97"/>
                                        </p:tgtEl>
                                        <p:attrNameLst>
                                          <p:attrName>ppt_x</p:attrName>
                                        </p:attrNameLst>
                                      </p:cBhvr>
                                      <p:tavLst>
                                        <p:tav tm="0">
                                          <p:val>
                                            <p:strVal val="1+#ppt_w/2"/>
                                          </p:val>
                                        </p:tav>
                                        <p:tav tm="100000">
                                          <p:val>
                                            <p:strVal val="#ppt_x"/>
                                          </p:val>
                                        </p:tav>
                                      </p:tavLst>
                                    </p:anim>
                                    <p:anim calcmode="lin" valueType="num">
                                      <p:cBhvr additive="base">
                                        <p:cTn id="48" dur="400" fill="hold"/>
                                        <p:tgtEl>
                                          <p:spTgt spid="97"/>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47" presetClass="entr" presetSubtype="0" fill="hold" nodeType="afterEffect">
                                  <p:stCondLst>
                                    <p:cond delay="0"/>
                                  </p:stCondLst>
                                  <p:childTnLst>
                                    <p:set>
                                      <p:cBhvr>
                                        <p:cTn id="51" dur="1" fill="hold">
                                          <p:stCondLst>
                                            <p:cond delay="0"/>
                                          </p:stCondLst>
                                        </p:cTn>
                                        <p:tgtEl>
                                          <p:spTgt spid="101"/>
                                        </p:tgtEl>
                                        <p:attrNameLst>
                                          <p:attrName>style.visibility</p:attrName>
                                        </p:attrNameLst>
                                      </p:cBhvr>
                                      <p:to>
                                        <p:strVal val="visible"/>
                                      </p:to>
                                    </p:set>
                                    <p:animEffect transition="in" filter="fade">
                                      <p:cBhvr>
                                        <p:cTn id="52" dur="600"/>
                                        <p:tgtEl>
                                          <p:spTgt spid="101"/>
                                        </p:tgtEl>
                                      </p:cBhvr>
                                    </p:animEffect>
                                    <p:anim calcmode="lin" valueType="num">
                                      <p:cBhvr>
                                        <p:cTn id="53" dur="600" fill="hold"/>
                                        <p:tgtEl>
                                          <p:spTgt spid="101"/>
                                        </p:tgtEl>
                                        <p:attrNameLst>
                                          <p:attrName>ppt_x</p:attrName>
                                        </p:attrNameLst>
                                      </p:cBhvr>
                                      <p:tavLst>
                                        <p:tav tm="0">
                                          <p:val>
                                            <p:strVal val="#ppt_x"/>
                                          </p:val>
                                        </p:tav>
                                        <p:tav tm="100000">
                                          <p:val>
                                            <p:strVal val="#ppt_x"/>
                                          </p:val>
                                        </p:tav>
                                      </p:tavLst>
                                    </p:anim>
                                    <p:anim calcmode="lin" valueType="num">
                                      <p:cBhvr>
                                        <p:cTn id="54" dur="600" fill="hold"/>
                                        <p:tgtEl>
                                          <p:spTgt spid="101"/>
                                        </p:tgtEl>
                                        <p:attrNameLst>
                                          <p:attrName>ppt_y</p:attrName>
                                        </p:attrNameLst>
                                      </p:cBhvr>
                                      <p:tavLst>
                                        <p:tav tm="0">
                                          <p:val>
                                            <p:strVal val="#ppt_y-.1"/>
                                          </p:val>
                                        </p:tav>
                                        <p:tav tm="100000">
                                          <p:val>
                                            <p:strVal val="#ppt_y"/>
                                          </p:val>
                                        </p:tav>
                                      </p:tavLst>
                                    </p:anim>
                                  </p:childTnLst>
                                </p:cTn>
                              </p:par>
                            </p:childTnLst>
                          </p:cTn>
                        </p:par>
                        <p:par>
                          <p:cTn id="55" fill="hold">
                            <p:stCondLst>
                              <p:cond delay="5500"/>
                            </p:stCondLst>
                            <p:childTnLst>
                              <p:par>
                                <p:cTn id="56" presetID="2" presetClass="entr" presetSubtype="8" decel="52500" fill="hold" grpId="0" nodeType="afterEffect">
                                  <p:stCondLst>
                                    <p:cond delay="0"/>
                                  </p:stCondLst>
                                  <p:childTnLst>
                                    <p:set>
                                      <p:cBhvr>
                                        <p:cTn id="57" dur="1" fill="hold">
                                          <p:stCondLst>
                                            <p:cond delay="0"/>
                                          </p:stCondLst>
                                        </p:cTn>
                                        <p:tgtEl>
                                          <p:spTgt spid="100"/>
                                        </p:tgtEl>
                                        <p:attrNameLst>
                                          <p:attrName>style.visibility</p:attrName>
                                        </p:attrNameLst>
                                      </p:cBhvr>
                                      <p:to>
                                        <p:strVal val="visible"/>
                                      </p:to>
                                    </p:set>
                                    <p:anim calcmode="lin" valueType="num">
                                      <p:cBhvr additive="base">
                                        <p:cTn id="58" dur="400" fill="hold"/>
                                        <p:tgtEl>
                                          <p:spTgt spid="100"/>
                                        </p:tgtEl>
                                        <p:attrNameLst>
                                          <p:attrName>ppt_x</p:attrName>
                                        </p:attrNameLst>
                                      </p:cBhvr>
                                      <p:tavLst>
                                        <p:tav tm="0">
                                          <p:val>
                                            <p:strVal val="0-#ppt_w/2"/>
                                          </p:val>
                                        </p:tav>
                                        <p:tav tm="100000">
                                          <p:val>
                                            <p:strVal val="#ppt_x"/>
                                          </p:val>
                                        </p:tav>
                                      </p:tavLst>
                                    </p:anim>
                                    <p:anim calcmode="lin" valueType="num">
                                      <p:cBhvr additive="base">
                                        <p:cTn id="59" dur="400" fill="hold"/>
                                        <p:tgtEl>
                                          <p:spTgt spid="100"/>
                                        </p:tgtEl>
                                        <p:attrNameLst>
                                          <p:attrName>ppt_y</p:attrName>
                                        </p:attrNameLst>
                                      </p:cBhvr>
                                      <p:tavLst>
                                        <p:tav tm="0">
                                          <p:val>
                                            <p:strVal val="#ppt_y"/>
                                          </p:val>
                                        </p:tav>
                                        <p:tav tm="100000">
                                          <p:val>
                                            <p:strVal val="#ppt_y"/>
                                          </p:val>
                                        </p:tav>
                                      </p:tavLst>
                                    </p:anim>
                                  </p:childTnLst>
                                </p:cTn>
                              </p:par>
                              <p:par>
                                <p:cTn id="60" presetID="2" presetClass="entr" presetSubtype="2" decel="52500" fill="hold" grpId="0" nodeType="withEffect">
                                  <p:stCondLst>
                                    <p:cond delay="0"/>
                                  </p:stCondLst>
                                  <p:childTnLst>
                                    <p:set>
                                      <p:cBhvr>
                                        <p:cTn id="61" dur="1" fill="hold">
                                          <p:stCondLst>
                                            <p:cond delay="0"/>
                                          </p:stCondLst>
                                        </p:cTn>
                                        <p:tgtEl>
                                          <p:spTgt spid="102"/>
                                        </p:tgtEl>
                                        <p:attrNameLst>
                                          <p:attrName>style.visibility</p:attrName>
                                        </p:attrNameLst>
                                      </p:cBhvr>
                                      <p:to>
                                        <p:strVal val="visible"/>
                                      </p:to>
                                    </p:set>
                                    <p:anim calcmode="lin" valueType="num">
                                      <p:cBhvr additive="base">
                                        <p:cTn id="62" dur="400" fill="hold"/>
                                        <p:tgtEl>
                                          <p:spTgt spid="102"/>
                                        </p:tgtEl>
                                        <p:attrNameLst>
                                          <p:attrName>ppt_x</p:attrName>
                                        </p:attrNameLst>
                                      </p:cBhvr>
                                      <p:tavLst>
                                        <p:tav tm="0">
                                          <p:val>
                                            <p:strVal val="1+#ppt_w/2"/>
                                          </p:val>
                                        </p:tav>
                                        <p:tav tm="100000">
                                          <p:val>
                                            <p:strVal val="#ppt_x"/>
                                          </p:val>
                                        </p:tav>
                                      </p:tavLst>
                                    </p:anim>
                                    <p:anim calcmode="lin" valueType="num">
                                      <p:cBhvr additive="base">
                                        <p:cTn id="63" dur="400" fill="hold"/>
                                        <p:tgtEl>
                                          <p:spTgt spid="102"/>
                                        </p:tgtEl>
                                        <p:attrNameLst>
                                          <p:attrName>ppt_y</p:attrName>
                                        </p:attrNameLst>
                                      </p:cBhvr>
                                      <p:tavLst>
                                        <p:tav tm="0">
                                          <p:val>
                                            <p:strVal val="#ppt_y"/>
                                          </p:val>
                                        </p:tav>
                                        <p:tav tm="100000">
                                          <p:val>
                                            <p:strVal val="#ppt_y"/>
                                          </p:val>
                                        </p:tav>
                                      </p:tavLst>
                                    </p:anim>
                                  </p:childTnLst>
                                </p:cTn>
                              </p:par>
                            </p:childTnLst>
                          </p:cTn>
                        </p:par>
                        <p:par>
                          <p:cTn id="64" fill="hold">
                            <p:stCondLst>
                              <p:cond delay="6000"/>
                            </p:stCondLst>
                            <p:childTnLst>
                              <p:par>
                                <p:cTn id="65" presetID="47" presetClass="entr" presetSubtype="0" fill="hold" nodeType="after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fade">
                                      <p:cBhvr>
                                        <p:cTn id="67" dur="600"/>
                                        <p:tgtEl>
                                          <p:spTgt spid="6"/>
                                        </p:tgtEl>
                                      </p:cBhvr>
                                    </p:animEffect>
                                    <p:anim calcmode="lin" valueType="num">
                                      <p:cBhvr>
                                        <p:cTn id="68" dur="600" fill="hold"/>
                                        <p:tgtEl>
                                          <p:spTgt spid="6"/>
                                        </p:tgtEl>
                                        <p:attrNameLst>
                                          <p:attrName>ppt_x</p:attrName>
                                        </p:attrNameLst>
                                      </p:cBhvr>
                                      <p:tavLst>
                                        <p:tav tm="0">
                                          <p:val>
                                            <p:strVal val="#ppt_x"/>
                                          </p:val>
                                        </p:tav>
                                        <p:tav tm="100000">
                                          <p:val>
                                            <p:strVal val="#ppt_x"/>
                                          </p:val>
                                        </p:tav>
                                      </p:tavLst>
                                    </p:anim>
                                    <p:anim calcmode="lin" valueType="num">
                                      <p:cBhvr>
                                        <p:cTn id="69" dur="600" fill="hold"/>
                                        <p:tgtEl>
                                          <p:spTgt spid="6"/>
                                        </p:tgtEl>
                                        <p:attrNameLst>
                                          <p:attrName>ppt_y</p:attrName>
                                        </p:attrNameLst>
                                      </p:cBhvr>
                                      <p:tavLst>
                                        <p:tav tm="0">
                                          <p:val>
                                            <p:strVal val="#ppt_y-.1"/>
                                          </p:val>
                                        </p:tav>
                                        <p:tav tm="100000">
                                          <p:val>
                                            <p:strVal val="#ppt_y"/>
                                          </p:val>
                                        </p:tav>
                                      </p:tavLst>
                                    </p:anim>
                                  </p:childTnLst>
                                </p:cTn>
                              </p:par>
                            </p:childTnLst>
                          </p:cTn>
                        </p:par>
                        <p:par>
                          <p:cTn id="70" fill="hold">
                            <p:stCondLst>
                              <p:cond delay="7000"/>
                            </p:stCondLst>
                            <p:childTnLst>
                              <p:par>
                                <p:cTn id="71" presetID="2" presetClass="entr" presetSubtype="8" decel="52500" fill="hold" grpId="0" nodeType="afterEffect">
                                  <p:stCondLst>
                                    <p:cond delay="0"/>
                                  </p:stCondLst>
                                  <p:childTnLst>
                                    <p:set>
                                      <p:cBhvr>
                                        <p:cTn id="72" dur="1" fill="hold">
                                          <p:stCondLst>
                                            <p:cond delay="0"/>
                                          </p:stCondLst>
                                        </p:cTn>
                                        <p:tgtEl>
                                          <p:spTgt spid="5"/>
                                        </p:tgtEl>
                                        <p:attrNameLst>
                                          <p:attrName>style.visibility</p:attrName>
                                        </p:attrNameLst>
                                      </p:cBhvr>
                                      <p:to>
                                        <p:strVal val="visible"/>
                                      </p:to>
                                    </p:set>
                                    <p:anim calcmode="lin" valueType="num">
                                      <p:cBhvr additive="base">
                                        <p:cTn id="73" dur="400" fill="hold"/>
                                        <p:tgtEl>
                                          <p:spTgt spid="5"/>
                                        </p:tgtEl>
                                        <p:attrNameLst>
                                          <p:attrName>ppt_x</p:attrName>
                                        </p:attrNameLst>
                                      </p:cBhvr>
                                      <p:tavLst>
                                        <p:tav tm="0">
                                          <p:val>
                                            <p:strVal val="0-#ppt_w/2"/>
                                          </p:val>
                                        </p:tav>
                                        <p:tav tm="100000">
                                          <p:val>
                                            <p:strVal val="#ppt_x"/>
                                          </p:val>
                                        </p:tav>
                                      </p:tavLst>
                                    </p:anim>
                                    <p:anim calcmode="lin" valueType="num">
                                      <p:cBhvr additive="base">
                                        <p:cTn id="74" dur="400" fill="hold"/>
                                        <p:tgtEl>
                                          <p:spTgt spid="5"/>
                                        </p:tgtEl>
                                        <p:attrNameLst>
                                          <p:attrName>ppt_y</p:attrName>
                                        </p:attrNameLst>
                                      </p:cBhvr>
                                      <p:tavLst>
                                        <p:tav tm="0">
                                          <p:val>
                                            <p:strVal val="#ppt_y"/>
                                          </p:val>
                                        </p:tav>
                                        <p:tav tm="100000">
                                          <p:val>
                                            <p:strVal val="#ppt_y"/>
                                          </p:val>
                                        </p:tav>
                                      </p:tavLst>
                                    </p:anim>
                                  </p:childTnLst>
                                </p:cTn>
                              </p:par>
                              <p:par>
                                <p:cTn id="75" presetID="2" presetClass="entr" presetSubtype="2" decel="52500" fill="hold" grpId="0" nodeType="withEffect">
                                  <p:stCondLst>
                                    <p:cond delay="0"/>
                                  </p:stCondLst>
                                  <p:childTnLst>
                                    <p:set>
                                      <p:cBhvr>
                                        <p:cTn id="76" dur="1" fill="hold">
                                          <p:stCondLst>
                                            <p:cond delay="0"/>
                                          </p:stCondLst>
                                        </p:cTn>
                                        <p:tgtEl>
                                          <p:spTgt spid="7"/>
                                        </p:tgtEl>
                                        <p:attrNameLst>
                                          <p:attrName>style.visibility</p:attrName>
                                        </p:attrNameLst>
                                      </p:cBhvr>
                                      <p:to>
                                        <p:strVal val="visible"/>
                                      </p:to>
                                    </p:set>
                                    <p:anim calcmode="lin" valueType="num">
                                      <p:cBhvr additive="base">
                                        <p:cTn id="77" dur="400" fill="hold"/>
                                        <p:tgtEl>
                                          <p:spTgt spid="7"/>
                                        </p:tgtEl>
                                        <p:attrNameLst>
                                          <p:attrName>ppt_x</p:attrName>
                                        </p:attrNameLst>
                                      </p:cBhvr>
                                      <p:tavLst>
                                        <p:tav tm="0">
                                          <p:val>
                                            <p:strVal val="1+#ppt_w/2"/>
                                          </p:val>
                                        </p:tav>
                                        <p:tav tm="100000">
                                          <p:val>
                                            <p:strVal val="#ppt_x"/>
                                          </p:val>
                                        </p:tav>
                                      </p:tavLst>
                                    </p:anim>
                                    <p:anim calcmode="lin" valueType="num">
                                      <p:cBhvr additive="base">
                                        <p:cTn id="78" dur="400" fill="hold"/>
                                        <p:tgtEl>
                                          <p:spTgt spid="7"/>
                                        </p:tgtEl>
                                        <p:attrNameLst>
                                          <p:attrName>ppt_y</p:attrName>
                                        </p:attrNameLst>
                                      </p:cBhvr>
                                      <p:tavLst>
                                        <p:tav tm="0">
                                          <p:val>
                                            <p:strVal val="#ppt_y"/>
                                          </p:val>
                                        </p:tav>
                                        <p:tav tm="100000">
                                          <p:val>
                                            <p:strVal val="#ppt_y"/>
                                          </p:val>
                                        </p:tav>
                                      </p:tavLst>
                                    </p:anim>
                                  </p:childTnLst>
                                </p:cTn>
                              </p:par>
                            </p:childTnLst>
                          </p:cTn>
                        </p:par>
                        <p:par>
                          <p:cTn id="79" fill="hold">
                            <p:stCondLst>
                              <p:cond delay="7500"/>
                            </p:stCondLst>
                            <p:childTnLst>
                              <p:par>
                                <p:cTn id="80" presetID="47" presetClass="entr" presetSubtype="0" fill="hold" nodeType="afterEffect">
                                  <p:stCondLst>
                                    <p:cond delay="0"/>
                                  </p:stCondLst>
                                  <p:childTnLst>
                                    <p:set>
                                      <p:cBhvr>
                                        <p:cTn id="81" dur="1" fill="hold">
                                          <p:stCondLst>
                                            <p:cond delay="0"/>
                                          </p:stCondLst>
                                        </p:cTn>
                                        <p:tgtEl>
                                          <p:spTgt spid="9"/>
                                        </p:tgtEl>
                                        <p:attrNameLst>
                                          <p:attrName>style.visibility</p:attrName>
                                        </p:attrNameLst>
                                      </p:cBhvr>
                                      <p:to>
                                        <p:strVal val="visible"/>
                                      </p:to>
                                    </p:set>
                                    <p:animEffect transition="in" filter="fade">
                                      <p:cBhvr>
                                        <p:cTn id="82" dur="600"/>
                                        <p:tgtEl>
                                          <p:spTgt spid="9"/>
                                        </p:tgtEl>
                                      </p:cBhvr>
                                    </p:animEffect>
                                    <p:anim calcmode="lin" valueType="num">
                                      <p:cBhvr>
                                        <p:cTn id="83" dur="600" fill="hold"/>
                                        <p:tgtEl>
                                          <p:spTgt spid="9"/>
                                        </p:tgtEl>
                                        <p:attrNameLst>
                                          <p:attrName>ppt_x</p:attrName>
                                        </p:attrNameLst>
                                      </p:cBhvr>
                                      <p:tavLst>
                                        <p:tav tm="0">
                                          <p:val>
                                            <p:strVal val="#ppt_x"/>
                                          </p:val>
                                        </p:tav>
                                        <p:tav tm="100000">
                                          <p:val>
                                            <p:strVal val="#ppt_x"/>
                                          </p:val>
                                        </p:tav>
                                      </p:tavLst>
                                    </p:anim>
                                    <p:anim calcmode="lin" valueType="num">
                                      <p:cBhvr>
                                        <p:cTn id="84" dur="600" fill="hold"/>
                                        <p:tgtEl>
                                          <p:spTgt spid="9"/>
                                        </p:tgtEl>
                                        <p:attrNameLst>
                                          <p:attrName>ppt_y</p:attrName>
                                        </p:attrNameLst>
                                      </p:cBhvr>
                                      <p:tavLst>
                                        <p:tav tm="0">
                                          <p:val>
                                            <p:strVal val="#ppt_y-.1"/>
                                          </p:val>
                                        </p:tav>
                                        <p:tav tm="100000">
                                          <p:val>
                                            <p:strVal val="#ppt_y"/>
                                          </p:val>
                                        </p:tav>
                                      </p:tavLst>
                                    </p:anim>
                                  </p:childTnLst>
                                </p:cTn>
                              </p:par>
                            </p:childTnLst>
                          </p:cTn>
                        </p:par>
                        <p:par>
                          <p:cTn id="85" fill="hold">
                            <p:stCondLst>
                              <p:cond delay="8500"/>
                            </p:stCondLst>
                            <p:childTnLst>
                              <p:par>
                                <p:cTn id="86" presetID="2" presetClass="entr" presetSubtype="8" decel="52500" fill="hold" grpId="0" nodeType="afterEffect">
                                  <p:stCondLst>
                                    <p:cond delay="0"/>
                                  </p:stCondLst>
                                  <p:childTnLst>
                                    <p:set>
                                      <p:cBhvr>
                                        <p:cTn id="87" dur="1" fill="hold">
                                          <p:stCondLst>
                                            <p:cond delay="0"/>
                                          </p:stCondLst>
                                        </p:cTn>
                                        <p:tgtEl>
                                          <p:spTgt spid="8"/>
                                        </p:tgtEl>
                                        <p:attrNameLst>
                                          <p:attrName>style.visibility</p:attrName>
                                        </p:attrNameLst>
                                      </p:cBhvr>
                                      <p:to>
                                        <p:strVal val="visible"/>
                                      </p:to>
                                    </p:set>
                                    <p:anim calcmode="lin" valueType="num">
                                      <p:cBhvr additive="base">
                                        <p:cTn id="88" dur="400" fill="hold"/>
                                        <p:tgtEl>
                                          <p:spTgt spid="8"/>
                                        </p:tgtEl>
                                        <p:attrNameLst>
                                          <p:attrName>ppt_x</p:attrName>
                                        </p:attrNameLst>
                                      </p:cBhvr>
                                      <p:tavLst>
                                        <p:tav tm="0">
                                          <p:val>
                                            <p:strVal val="0-#ppt_w/2"/>
                                          </p:val>
                                        </p:tav>
                                        <p:tav tm="100000">
                                          <p:val>
                                            <p:strVal val="#ppt_x"/>
                                          </p:val>
                                        </p:tav>
                                      </p:tavLst>
                                    </p:anim>
                                    <p:anim calcmode="lin" valueType="num">
                                      <p:cBhvr additive="base">
                                        <p:cTn id="89" dur="400" fill="hold"/>
                                        <p:tgtEl>
                                          <p:spTgt spid="8"/>
                                        </p:tgtEl>
                                        <p:attrNameLst>
                                          <p:attrName>ppt_y</p:attrName>
                                        </p:attrNameLst>
                                      </p:cBhvr>
                                      <p:tavLst>
                                        <p:tav tm="0">
                                          <p:val>
                                            <p:strVal val="#ppt_y"/>
                                          </p:val>
                                        </p:tav>
                                        <p:tav tm="100000">
                                          <p:val>
                                            <p:strVal val="#ppt_y"/>
                                          </p:val>
                                        </p:tav>
                                      </p:tavLst>
                                    </p:anim>
                                  </p:childTnLst>
                                </p:cTn>
                              </p:par>
                              <p:par>
                                <p:cTn id="90" presetID="2" presetClass="entr" presetSubtype="2" decel="52500" fill="hold" grpId="0" nodeType="with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additive="base">
                                        <p:cTn id="92" dur="400" fill="hold"/>
                                        <p:tgtEl>
                                          <p:spTgt spid="10"/>
                                        </p:tgtEl>
                                        <p:attrNameLst>
                                          <p:attrName>ppt_x</p:attrName>
                                        </p:attrNameLst>
                                      </p:cBhvr>
                                      <p:tavLst>
                                        <p:tav tm="0">
                                          <p:val>
                                            <p:strVal val="1+#ppt_w/2"/>
                                          </p:val>
                                        </p:tav>
                                        <p:tav tm="100000">
                                          <p:val>
                                            <p:strVal val="#ppt_x"/>
                                          </p:val>
                                        </p:tav>
                                      </p:tavLst>
                                    </p:anim>
                                    <p:anim calcmode="lin" valueType="num">
                                      <p:cBhvr additive="base">
                                        <p:cTn id="93" dur="4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bldLvl="0" animBg="1"/>
      <p:bldP spid="72" grpId="0" bldLvl="0" animBg="1"/>
      <p:bldP spid="90" grpId="0" bldLvl="0" animBg="1"/>
      <p:bldP spid="92" grpId="0" bldLvl="0" animBg="1"/>
      <p:bldP spid="95" grpId="0" bldLvl="0" animBg="1"/>
      <p:bldP spid="97" grpId="0" bldLvl="0" animBg="1"/>
      <p:bldP spid="100" grpId="0" bldLvl="0" animBg="1"/>
      <p:bldP spid="102" grpId="0" bldLvl="0" animBg="1"/>
      <p:bldP spid="5" grpId="0" bldLvl="0" animBg="1"/>
      <p:bldP spid="7" grpId="0" bldLvl="0" animBg="1"/>
      <p:bldP spid="8" grpId="0" bldLvl="0" animBg="1"/>
      <p:bldP spid="10"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991B1A1-2AFA-7B4B-802D-E08635045823}"/>
              </a:ext>
            </a:extLst>
          </p:cNvPr>
          <p:cNvSpPr>
            <a:spLocks noGrp="1"/>
          </p:cNvSpPr>
          <p:nvPr>
            <p:ph type="title"/>
          </p:nvPr>
        </p:nvSpPr>
        <p:spPr>
          <a:xfrm>
            <a:off x="464388" y="168642"/>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特征选择</a:t>
            </a:r>
          </a:p>
        </p:txBody>
      </p:sp>
      <p:sp>
        <p:nvSpPr>
          <p:cNvPr id="6" name="矩形 5">
            <a:extLst>
              <a:ext uri="{FF2B5EF4-FFF2-40B4-BE49-F238E27FC236}">
                <a16:creationId xmlns:a16="http://schemas.microsoft.com/office/drawing/2014/main" id="{8113A73B-2613-6C4E-8032-F3C223F2F62A}"/>
              </a:ext>
            </a:extLst>
          </p:cNvPr>
          <p:cNvSpPr/>
          <p:nvPr/>
        </p:nvSpPr>
        <p:spPr>
          <a:xfrm>
            <a:off x="404853" y="1262945"/>
            <a:ext cx="6155281" cy="1717778"/>
          </a:xfrm>
          <a:prstGeom prst="rect">
            <a:avLst/>
          </a:prstGeom>
        </p:spPr>
        <p:txBody>
          <a:bodyPr wrap="square">
            <a:spAutoFit/>
          </a:bodyPr>
          <a:lstStyle/>
          <a:p>
            <a:pPr marL="214313" indent="-214313">
              <a:lnSpc>
                <a:spcPct val="150000"/>
              </a:lnSpc>
              <a:buFont typeface="Wingdings" pitchFamily="2" charset="2"/>
              <a:buChar char="n"/>
            </a:pPr>
            <a:r>
              <a:rPr lang="zh-CN" altLang="en-US" sz="1200" dirty="0"/>
              <a:t>在现实生活中，一个样本往往具有很多属性（以下称为特征），这些特征大致可以被分成三种主要的类型：</a:t>
            </a:r>
          </a:p>
          <a:p>
            <a:pPr marL="557213" lvl="1" indent="-214313">
              <a:lnSpc>
                <a:spcPct val="150000"/>
              </a:lnSpc>
              <a:buFont typeface="Wingdings" pitchFamily="2" charset="2"/>
              <a:buChar char="Ø"/>
            </a:pPr>
            <a:r>
              <a:rPr lang="zh-CN" altLang="en-US" sz="1200" dirty="0"/>
              <a:t>相关特征：对于学习任务（例如分类问题）有帮助，可以提升学习算法的效果；</a:t>
            </a:r>
          </a:p>
          <a:p>
            <a:pPr marL="557213" lvl="1" indent="-214313">
              <a:lnSpc>
                <a:spcPct val="150000"/>
              </a:lnSpc>
              <a:buFont typeface="Wingdings" pitchFamily="2" charset="2"/>
              <a:buChar char="Ø"/>
            </a:pPr>
            <a:r>
              <a:rPr lang="zh-CN" altLang="en-US" sz="1200" dirty="0"/>
              <a:t>无关特征：对于我们的算法没有任何帮助，不会给算法的效果带来任何提升；</a:t>
            </a:r>
          </a:p>
          <a:p>
            <a:pPr marL="557213" lvl="1" indent="-214313">
              <a:lnSpc>
                <a:spcPct val="150000"/>
              </a:lnSpc>
              <a:buFont typeface="Wingdings" pitchFamily="2" charset="2"/>
              <a:buChar char="Ø"/>
            </a:pPr>
            <a:r>
              <a:rPr lang="zh-CN" altLang="en-US" sz="1200" dirty="0"/>
              <a:t>冗余特征：不会对我们的算法带来新的信息，或者这种特征的信息可以由其他的特征推断出；</a:t>
            </a:r>
          </a:p>
        </p:txBody>
      </p:sp>
      <p:sp>
        <p:nvSpPr>
          <p:cNvPr id="7" name="矩形 6">
            <a:extLst>
              <a:ext uri="{FF2B5EF4-FFF2-40B4-BE49-F238E27FC236}">
                <a16:creationId xmlns:a16="http://schemas.microsoft.com/office/drawing/2014/main" id="{98423CF5-241F-5C45-8543-09672014A012}"/>
              </a:ext>
            </a:extLst>
          </p:cNvPr>
          <p:cNvSpPr/>
          <p:nvPr/>
        </p:nvSpPr>
        <p:spPr>
          <a:xfrm>
            <a:off x="404853" y="2986943"/>
            <a:ext cx="6056200" cy="461665"/>
          </a:xfrm>
          <a:prstGeom prst="rect">
            <a:avLst/>
          </a:prstGeom>
        </p:spPr>
        <p:txBody>
          <a:bodyPr wrap="square">
            <a:spAutoFit/>
          </a:bodyPr>
          <a:lstStyle/>
          <a:p>
            <a:pPr marL="214313" indent="-214313">
              <a:buFont typeface="Wingdings" pitchFamily="2" charset="2"/>
              <a:buChar char="n"/>
            </a:pPr>
            <a:r>
              <a:rPr lang="zh-CN" altLang="en-US" sz="1200" dirty="0"/>
              <a:t>但是对于一个特定的学习算法来说，哪一个特征是有效的是未知的。因此，需要从所有特征中选择出对于学习算法有益的相关特征</a:t>
            </a:r>
          </a:p>
        </p:txBody>
      </p:sp>
      <p:sp>
        <p:nvSpPr>
          <p:cNvPr id="8" name="矩形 7">
            <a:extLst>
              <a:ext uri="{FF2B5EF4-FFF2-40B4-BE49-F238E27FC236}">
                <a16:creationId xmlns:a16="http://schemas.microsoft.com/office/drawing/2014/main" id="{B8B7E711-8EB2-8241-941F-B8494A41E00F}"/>
              </a:ext>
            </a:extLst>
          </p:cNvPr>
          <p:cNvSpPr/>
          <p:nvPr/>
        </p:nvSpPr>
        <p:spPr>
          <a:xfrm>
            <a:off x="424505" y="3910273"/>
            <a:ext cx="3429000" cy="646331"/>
          </a:xfrm>
          <a:prstGeom prst="rect">
            <a:avLst/>
          </a:prstGeom>
        </p:spPr>
        <p:txBody>
          <a:bodyPr>
            <a:spAutoFit/>
          </a:bodyPr>
          <a:lstStyle/>
          <a:p>
            <a:pPr marL="214313" indent="-214313">
              <a:buFont typeface="Wingdings" pitchFamily="2" charset="2"/>
              <a:buChar char="n"/>
            </a:pPr>
            <a:r>
              <a:rPr lang="zh-CN" altLang="en-US" sz="1200" dirty="0">
                <a:solidFill>
                  <a:schemeClr val="tx1"/>
                </a:solidFill>
                <a:latin typeface="-apple-system"/>
              </a:rPr>
              <a:t>降维</a:t>
            </a:r>
          </a:p>
          <a:p>
            <a:pPr marL="214313" indent="-214313">
              <a:buFont typeface="Wingdings" pitchFamily="2" charset="2"/>
              <a:buChar char="n"/>
            </a:pPr>
            <a:r>
              <a:rPr lang="zh-CN" altLang="en-US" sz="1200" dirty="0">
                <a:solidFill>
                  <a:schemeClr val="tx1"/>
                </a:solidFill>
                <a:latin typeface="-apple-system"/>
              </a:rPr>
              <a:t>降低学习任务的难度</a:t>
            </a:r>
          </a:p>
          <a:p>
            <a:pPr marL="214313" indent="-214313">
              <a:buFont typeface="Wingdings" pitchFamily="2" charset="2"/>
              <a:buChar char="n"/>
            </a:pPr>
            <a:r>
              <a:rPr lang="zh-CN" altLang="en-US" sz="1200" dirty="0">
                <a:solidFill>
                  <a:schemeClr val="tx1"/>
                </a:solidFill>
                <a:latin typeface="-apple-system"/>
              </a:rPr>
              <a:t>提升模型的效率</a:t>
            </a:r>
          </a:p>
        </p:txBody>
      </p:sp>
      <p:grpSp>
        <p:nvGrpSpPr>
          <p:cNvPr id="10" name="组合 9">
            <a:extLst>
              <a:ext uri="{FF2B5EF4-FFF2-40B4-BE49-F238E27FC236}">
                <a16:creationId xmlns:a16="http://schemas.microsoft.com/office/drawing/2014/main" id="{1E996BD3-D8F9-4649-AD47-ECEC6FEF65E6}"/>
              </a:ext>
            </a:extLst>
          </p:cNvPr>
          <p:cNvGrpSpPr/>
          <p:nvPr/>
        </p:nvGrpSpPr>
        <p:grpSpPr>
          <a:xfrm>
            <a:off x="253867" y="802776"/>
            <a:ext cx="3770276" cy="341642"/>
            <a:chOff x="2124714" y="650556"/>
            <a:chExt cx="3770276" cy="341642"/>
          </a:xfrm>
        </p:grpSpPr>
        <p:sp>
          <p:nvSpPr>
            <p:cNvPr id="11" name="文本框 10">
              <a:extLst>
                <a:ext uri="{FF2B5EF4-FFF2-40B4-BE49-F238E27FC236}">
                  <a16:creationId xmlns:a16="http://schemas.microsoft.com/office/drawing/2014/main" id="{C14A4477-DC4E-4246-90F0-1FF42D762407}"/>
                </a:ext>
              </a:extLst>
            </p:cNvPr>
            <p:cNvSpPr txBox="1"/>
            <p:nvPr/>
          </p:nvSpPr>
          <p:spPr>
            <a:xfrm>
              <a:off x="2124714" y="650556"/>
              <a:ext cx="3770276" cy="338554"/>
            </a:xfrm>
            <a:prstGeom prst="rect">
              <a:avLst/>
            </a:prstGeom>
            <a:noFill/>
          </p:spPr>
          <p:txBody>
            <a:bodyPr wrap="square" rtlCol="0">
              <a:spAutoFit/>
            </a:bodyPr>
            <a:lstStyle/>
            <a:p>
              <a:r>
                <a:rPr lang="zh-CN" altLang="en-US" sz="1600" dirty="0">
                  <a:solidFill>
                    <a:srgbClr val="0060FF"/>
                  </a:solidFill>
                  <a:latin typeface="微软雅黑" panose="020B0503020204020204" pitchFamily="34" charset="-122"/>
                  <a:ea typeface="微软雅黑" panose="020B0503020204020204" pitchFamily="34" charset="-122"/>
                </a:rPr>
                <a:t>为什么要做特征选择？</a:t>
              </a:r>
            </a:p>
          </p:txBody>
        </p:sp>
        <p:cxnSp>
          <p:nvCxnSpPr>
            <p:cNvPr id="12" name="直接连接符 24">
              <a:extLst>
                <a:ext uri="{FF2B5EF4-FFF2-40B4-BE49-F238E27FC236}">
                  <a16:creationId xmlns:a16="http://schemas.microsoft.com/office/drawing/2014/main" id="{44F2CD8F-ED16-D443-8CC1-A2F52048BAE9}"/>
                </a:ext>
              </a:extLst>
            </p:cNvPr>
            <p:cNvCxnSpPr/>
            <p:nvPr/>
          </p:nvCxnSpPr>
          <p:spPr>
            <a:xfrm>
              <a:off x="2194811" y="992198"/>
              <a:ext cx="349756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id="{21C43A2D-D888-E448-9952-1120A2CB07C8}"/>
              </a:ext>
            </a:extLst>
          </p:cNvPr>
          <p:cNvGrpSpPr/>
          <p:nvPr/>
        </p:nvGrpSpPr>
        <p:grpSpPr>
          <a:xfrm>
            <a:off x="323964" y="3448608"/>
            <a:ext cx="3770276" cy="341642"/>
            <a:chOff x="2124714" y="650556"/>
            <a:chExt cx="3770276" cy="341642"/>
          </a:xfrm>
        </p:grpSpPr>
        <p:sp>
          <p:nvSpPr>
            <p:cNvPr id="14" name="文本框 13">
              <a:extLst>
                <a:ext uri="{FF2B5EF4-FFF2-40B4-BE49-F238E27FC236}">
                  <a16:creationId xmlns:a16="http://schemas.microsoft.com/office/drawing/2014/main" id="{6626C4B4-109F-2C46-8C23-78CE3F3F253F}"/>
                </a:ext>
              </a:extLst>
            </p:cNvPr>
            <p:cNvSpPr txBox="1"/>
            <p:nvPr/>
          </p:nvSpPr>
          <p:spPr>
            <a:xfrm>
              <a:off x="2124714" y="650556"/>
              <a:ext cx="3770276" cy="338554"/>
            </a:xfrm>
            <a:prstGeom prst="rect">
              <a:avLst/>
            </a:prstGeom>
            <a:noFill/>
          </p:spPr>
          <p:txBody>
            <a:bodyPr wrap="square" rtlCol="0">
              <a:spAutoFit/>
            </a:bodyPr>
            <a:lstStyle/>
            <a:p>
              <a:r>
                <a:rPr lang="zh-CN" altLang="en-US" sz="1600" dirty="0">
                  <a:solidFill>
                    <a:srgbClr val="0060FF"/>
                  </a:solidFill>
                  <a:latin typeface="微软雅黑" panose="020B0503020204020204" pitchFamily="34" charset="-122"/>
                  <a:ea typeface="微软雅黑" panose="020B0503020204020204" pitchFamily="34" charset="-122"/>
                </a:rPr>
                <a:t>特征选择的目的？</a:t>
              </a:r>
            </a:p>
          </p:txBody>
        </p:sp>
        <p:cxnSp>
          <p:nvCxnSpPr>
            <p:cNvPr id="15" name="直接连接符 24">
              <a:extLst>
                <a:ext uri="{FF2B5EF4-FFF2-40B4-BE49-F238E27FC236}">
                  <a16:creationId xmlns:a16="http://schemas.microsoft.com/office/drawing/2014/main" id="{299344BD-DB60-0E45-8A54-E4790EDCF809}"/>
                </a:ext>
              </a:extLst>
            </p:cNvPr>
            <p:cNvCxnSpPr/>
            <p:nvPr/>
          </p:nvCxnSpPr>
          <p:spPr>
            <a:xfrm>
              <a:off x="2194811" y="992198"/>
              <a:ext cx="349756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53380904"/>
      </p:ext>
    </p:extLst>
  </p:cSld>
  <p:clrMapOvr>
    <a:masterClrMapping/>
  </p:clrMapOvr>
  <p:transition>
    <p:strips dir="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17521" y="189311"/>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特征选择</a:t>
            </a:r>
          </a:p>
        </p:txBody>
      </p:sp>
      <p:sp>
        <p:nvSpPr>
          <p:cNvPr id="19" name="Rectangle 1"/>
          <p:cNvSpPr/>
          <p:nvPr/>
        </p:nvSpPr>
        <p:spPr bwMode="auto">
          <a:xfrm>
            <a:off x="370697" y="1072859"/>
            <a:ext cx="5886450" cy="993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50" spc="98" dirty="0">
                <a:latin typeface="微软雅黑" panose="020B0503020204020204" pitchFamily="34" charset="-122"/>
                <a:ea typeface="微软雅黑" panose="020B0503020204020204" pitchFamily="34" charset="-122"/>
                <a:cs typeface="+mn-ea"/>
                <a:sym typeface="+mn-lt"/>
              </a:rPr>
              <a:t>在数据预处理后，需要选择有意义的特征输入模型中进行训练。通常来说，从以下两方面考虑来选择特征：</a:t>
            </a:r>
          </a:p>
          <a:p>
            <a:pPr marL="214313" indent="-214313">
              <a:lnSpc>
                <a:spcPct val="150000"/>
              </a:lnSpc>
              <a:buFont typeface="Wingdings" panose="05000000000000000000" charset="0"/>
              <a:buChar char="ü"/>
            </a:pPr>
            <a:r>
              <a:rPr lang="zh-CN" altLang="en-US" sz="1050" b="1" spc="98" dirty="0">
                <a:latin typeface="微软雅黑" panose="020B0503020204020204" pitchFamily="34" charset="-122"/>
                <a:ea typeface="微软雅黑" panose="020B0503020204020204" pitchFamily="34" charset="-122"/>
                <a:cs typeface="+mn-ea"/>
                <a:sym typeface="+mn-lt"/>
              </a:rPr>
              <a:t>特征是否发散：</a:t>
            </a:r>
            <a:r>
              <a:rPr lang="zh-CN" altLang="en-US" sz="1050" spc="98" dirty="0">
                <a:latin typeface="微软雅黑" panose="020B0503020204020204" pitchFamily="34" charset="-122"/>
                <a:ea typeface="微软雅黑" panose="020B0503020204020204" pitchFamily="34" charset="-122"/>
                <a:cs typeface="+mn-ea"/>
                <a:sym typeface="+mn-lt"/>
              </a:rPr>
              <a:t>如果一个特征不发散，例如方差接近于</a:t>
            </a:r>
            <a:r>
              <a:rPr lang="en-US" altLang="zh-CN" sz="1050" spc="98" dirty="0">
                <a:latin typeface="微软雅黑" panose="020B0503020204020204" pitchFamily="34" charset="-122"/>
                <a:ea typeface="微软雅黑" panose="020B0503020204020204" pitchFamily="34" charset="-122"/>
                <a:cs typeface="+mn-ea"/>
                <a:sym typeface="+mn-lt"/>
              </a:rPr>
              <a:t>0</a:t>
            </a:r>
            <a:r>
              <a:rPr lang="zh-CN" altLang="en-US" sz="1050" spc="98" dirty="0">
                <a:latin typeface="微软雅黑" panose="020B0503020204020204" pitchFamily="34" charset="-122"/>
                <a:ea typeface="微软雅黑" panose="020B0503020204020204" pitchFamily="34" charset="-122"/>
                <a:cs typeface="+mn-ea"/>
                <a:sym typeface="+mn-lt"/>
              </a:rPr>
              <a:t>，也就是说样本在这个特征上基本上没有差异，这个特征对于样本区分并没有用。</a:t>
            </a:r>
          </a:p>
          <a:p>
            <a:pPr marL="214313" indent="-214313">
              <a:lnSpc>
                <a:spcPct val="150000"/>
              </a:lnSpc>
              <a:buFont typeface="Wingdings" panose="05000000000000000000" charset="0"/>
              <a:buChar char="ü"/>
            </a:pPr>
            <a:r>
              <a:rPr lang="zh-CN" altLang="en-US" sz="1050" b="1" spc="98" dirty="0">
                <a:latin typeface="微软雅黑" panose="020B0503020204020204" pitchFamily="34" charset="-122"/>
                <a:ea typeface="微软雅黑" panose="020B0503020204020204" pitchFamily="34" charset="-122"/>
                <a:cs typeface="+mn-ea"/>
                <a:sym typeface="+mn-lt"/>
              </a:rPr>
              <a:t>特征与目标的相关性：</a:t>
            </a:r>
            <a:r>
              <a:rPr lang="zh-CN" altLang="en-US" sz="1050" spc="98" dirty="0">
                <a:latin typeface="微软雅黑" panose="020B0503020204020204" pitchFamily="34" charset="-122"/>
                <a:ea typeface="微软雅黑" panose="020B0503020204020204" pitchFamily="34" charset="-122"/>
                <a:cs typeface="+mn-ea"/>
                <a:sym typeface="+mn-lt"/>
              </a:rPr>
              <a:t>与目标相关性高的特征，应当优先选择。</a:t>
            </a:r>
            <a:endParaRPr lang="en-US" altLang="zh-CN" sz="1050" spc="98" dirty="0">
              <a:latin typeface="微软雅黑" panose="020B0503020204020204" pitchFamily="34" charset="-122"/>
              <a:ea typeface="微软雅黑" panose="020B0503020204020204" pitchFamily="34" charset="-122"/>
              <a:cs typeface="+mn-ea"/>
              <a:sym typeface="+mn-lt"/>
            </a:endParaRPr>
          </a:p>
          <a:p>
            <a:pPr fontAlgn="base">
              <a:lnSpc>
                <a:spcPct val="150000"/>
              </a:lnSpc>
              <a:spcBef>
                <a:spcPct val="0"/>
              </a:spcBef>
              <a:spcAft>
                <a:spcPct val="0"/>
              </a:spcAft>
            </a:pPr>
            <a:endParaRPr lang="en-US" altLang="zh-CN" sz="1050" spc="98" dirty="0">
              <a:latin typeface="微软雅黑" panose="020B0503020204020204" pitchFamily="34" charset="-122"/>
              <a:ea typeface="微软雅黑" panose="020B0503020204020204" pitchFamily="34" charset="-122"/>
              <a:cs typeface="+mn-ea"/>
              <a:sym typeface="+mn-lt"/>
            </a:endParaRPr>
          </a:p>
          <a:p>
            <a:pPr fontAlgn="base">
              <a:lnSpc>
                <a:spcPct val="150000"/>
              </a:lnSpc>
              <a:spcBef>
                <a:spcPct val="0"/>
              </a:spcBef>
              <a:spcAft>
                <a:spcPct val="0"/>
              </a:spcAft>
            </a:pPr>
            <a:endParaRPr lang="zh-CN" altLang="en-US" sz="1050" spc="98" dirty="0">
              <a:latin typeface="微软雅黑" panose="020B0503020204020204" pitchFamily="34" charset="-122"/>
              <a:ea typeface="微软雅黑" panose="020B0503020204020204" pitchFamily="34" charset="-122"/>
              <a:cs typeface="+mn-ea"/>
              <a:sym typeface="+mn-lt"/>
            </a:endParaRPr>
          </a:p>
        </p:txBody>
      </p:sp>
      <p:sp>
        <p:nvSpPr>
          <p:cNvPr id="3" name="Rectangle 1"/>
          <p:cNvSpPr/>
          <p:nvPr/>
        </p:nvSpPr>
        <p:spPr bwMode="auto">
          <a:xfrm>
            <a:off x="404336" y="2788444"/>
            <a:ext cx="5976992" cy="1943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50" spc="98" dirty="0">
                <a:solidFill>
                  <a:schemeClr val="tx2"/>
                </a:solidFill>
                <a:latin typeface="微软雅黑" panose="020B0503020204020204" pitchFamily="34" charset="-122"/>
                <a:ea typeface="微软雅黑" panose="020B0503020204020204" pitchFamily="34" charset="-122"/>
                <a:cs typeface="+mn-ea"/>
                <a:sym typeface="+mn-lt"/>
              </a:rPr>
              <a:t>根据特征选择的形式可以将特征选择方法分为</a:t>
            </a:r>
            <a:r>
              <a:rPr lang="en-US" altLang="zh-CN" sz="1050" spc="98" dirty="0">
                <a:solidFill>
                  <a:schemeClr val="tx2"/>
                </a:solidFill>
                <a:latin typeface="微软雅黑" panose="020B0503020204020204" pitchFamily="34" charset="-122"/>
                <a:ea typeface="微软雅黑" panose="020B0503020204020204" pitchFamily="34" charset="-122"/>
                <a:cs typeface="+mn-ea"/>
                <a:sym typeface="+mn-lt"/>
              </a:rPr>
              <a:t>3</a:t>
            </a:r>
            <a:r>
              <a:rPr lang="zh-CN" altLang="en-US" sz="1050" spc="98" dirty="0">
                <a:solidFill>
                  <a:schemeClr val="tx2"/>
                </a:solidFill>
                <a:latin typeface="微软雅黑" panose="020B0503020204020204" pitchFamily="34" charset="-122"/>
                <a:ea typeface="微软雅黑" panose="020B0503020204020204" pitchFamily="34" charset="-122"/>
                <a:cs typeface="+mn-ea"/>
                <a:sym typeface="+mn-lt"/>
              </a:rPr>
              <a:t>种：</a:t>
            </a:r>
          </a:p>
          <a:p>
            <a:pPr marL="214313" indent="-214313">
              <a:lnSpc>
                <a:spcPct val="150000"/>
              </a:lnSpc>
              <a:buFont typeface="Wingdings" panose="05000000000000000000" charset="0"/>
              <a:buChar char="ü"/>
            </a:pPr>
            <a:r>
              <a:rPr lang="zh-CN" altLang="en-US" sz="1050" b="1" spc="98"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mn-lt"/>
              </a:rPr>
              <a:t>过滤法</a:t>
            </a:r>
            <a:r>
              <a:rPr lang="zh-CN" altLang="en-US" sz="1050" spc="98"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mn-lt"/>
              </a:rPr>
              <a:t>：按照发散性或者相关性对各个特征进行评分，设定阈值或者待选择阈值的个数，选择特征。</a:t>
            </a:r>
          </a:p>
          <a:p>
            <a:pPr marL="214313" indent="-214313">
              <a:lnSpc>
                <a:spcPct val="150000"/>
              </a:lnSpc>
              <a:buFont typeface="Wingdings" panose="05000000000000000000" charset="0"/>
              <a:buChar char="ü"/>
            </a:pPr>
            <a:r>
              <a:rPr lang="zh-CN" altLang="en-US" sz="1050" b="1" spc="98"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mn-lt"/>
              </a:rPr>
              <a:t>包装法</a:t>
            </a:r>
            <a:r>
              <a:rPr lang="zh-CN" altLang="en-US" sz="1050" spc="98"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mn-lt"/>
              </a:rPr>
              <a:t>：根据目标函数（通常是预测效果评分），每次选择若干特征，或者排除若干特征。</a:t>
            </a:r>
          </a:p>
          <a:p>
            <a:pPr marL="214313" indent="-214313">
              <a:lnSpc>
                <a:spcPct val="150000"/>
              </a:lnSpc>
              <a:buFont typeface="Wingdings" panose="05000000000000000000" charset="0"/>
              <a:buChar char="ü"/>
            </a:pPr>
            <a:r>
              <a:rPr lang="zh-CN" altLang="en-US" sz="1050" b="1" spc="98"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mn-lt"/>
              </a:rPr>
              <a:t>嵌入法</a:t>
            </a:r>
            <a:r>
              <a:rPr lang="zh-CN" altLang="en-US" sz="1050" spc="98"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sym typeface="+mn-lt"/>
              </a:rPr>
              <a:t>：先使用某些机器学习的模型进行训练，得到各个特征的权值系数，根据系数从大到小选择特征。类似于过滤方法，但它是通过机器学习训练来确定特征优劣，而不是直接从特征的一些统计学指标来确定。</a:t>
            </a:r>
          </a:p>
        </p:txBody>
      </p:sp>
      <p:grpSp>
        <p:nvGrpSpPr>
          <p:cNvPr id="7" name="组合 6">
            <a:extLst>
              <a:ext uri="{FF2B5EF4-FFF2-40B4-BE49-F238E27FC236}">
                <a16:creationId xmlns:a16="http://schemas.microsoft.com/office/drawing/2014/main" id="{D48B9620-378F-5740-B757-D217EE3008C4}"/>
              </a:ext>
            </a:extLst>
          </p:cNvPr>
          <p:cNvGrpSpPr/>
          <p:nvPr/>
        </p:nvGrpSpPr>
        <p:grpSpPr>
          <a:xfrm>
            <a:off x="417521" y="2355056"/>
            <a:ext cx="3770276" cy="341642"/>
            <a:chOff x="2124714" y="650556"/>
            <a:chExt cx="3770276" cy="341642"/>
          </a:xfrm>
        </p:grpSpPr>
        <p:sp>
          <p:nvSpPr>
            <p:cNvPr id="8" name="文本框 7">
              <a:extLst>
                <a:ext uri="{FF2B5EF4-FFF2-40B4-BE49-F238E27FC236}">
                  <a16:creationId xmlns:a16="http://schemas.microsoft.com/office/drawing/2014/main" id="{1A534A3B-5F2C-D24C-8B83-1A2AEF6D2DBC}"/>
                </a:ext>
              </a:extLst>
            </p:cNvPr>
            <p:cNvSpPr txBox="1"/>
            <p:nvPr/>
          </p:nvSpPr>
          <p:spPr>
            <a:xfrm>
              <a:off x="2124714" y="650556"/>
              <a:ext cx="3770276" cy="338554"/>
            </a:xfrm>
            <a:prstGeom prst="rect">
              <a:avLst/>
            </a:prstGeom>
            <a:noFill/>
          </p:spPr>
          <p:txBody>
            <a:bodyPr wrap="square" rtlCol="0">
              <a:spAutoFit/>
            </a:bodyPr>
            <a:lstStyle/>
            <a:p>
              <a:r>
                <a:rPr lang="zh-CN" altLang="en-US" sz="1600" dirty="0">
                  <a:solidFill>
                    <a:srgbClr val="0060FF"/>
                  </a:solidFill>
                  <a:latin typeface="微软雅黑" panose="020B0503020204020204" pitchFamily="34" charset="-122"/>
                  <a:ea typeface="微软雅黑" panose="020B0503020204020204" pitchFamily="34" charset="-122"/>
                </a:rPr>
                <a:t>特征选择方法</a:t>
              </a:r>
            </a:p>
          </p:txBody>
        </p:sp>
        <p:cxnSp>
          <p:nvCxnSpPr>
            <p:cNvPr id="9" name="直接连接符 24">
              <a:extLst>
                <a:ext uri="{FF2B5EF4-FFF2-40B4-BE49-F238E27FC236}">
                  <a16:creationId xmlns:a16="http://schemas.microsoft.com/office/drawing/2014/main" id="{94D0023C-C735-E34B-BD3F-5752D477F8A2}"/>
                </a:ext>
              </a:extLst>
            </p:cNvPr>
            <p:cNvCxnSpPr/>
            <p:nvPr/>
          </p:nvCxnSpPr>
          <p:spPr>
            <a:xfrm>
              <a:off x="2194811" y="992198"/>
              <a:ext cx="349756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grpSp>
        <p:nvGrpSpPr>
          <p:cNvPr id="10" name="组合 9">
            <a:extLst>
              <a:ext uri="{FF2B5EF4-FFF2-40B4-BE49-F238E27FC236}">
                <a16:creationId xmlns:a16="http://schemas.microsoft.com/office/drawing/2014/main" id="{49B03799-3F48-B94E-9846-AD49AF1C334D}"/>
              </a:ext>
            </a:extLst>
          </p:cNvPr>
          <p:cNvGrpSpPr/>
          <p:nvPr/>
        </p:nvGrpSpPr>
        <p:grpSpPr>
          <a:xfrm>
            <a:off x="370697" y="648638"/>
            <a:ext cx="3770276" cy="341642"/>
            <a:chOff x="2124714" y="650556"/>
            <a:chExt cx="3770276" cy="341642"/>
          </a:xfrm>
        </p:grpSpPr>
        <p:sp>
          <p:nvSpPr>
            <p:cNvPr id="11" name="文本框 10">
              <a:extLst>
                <a:ext uri="{FF2B5EF4-FFF2-40B4-BE49-F238E27FC236}">
                  <a16:creationId xmlns:a16="http://schemas.microsoft.com/office/drawing/2014/main" id="{115FB301-8F5F-6C44-BB03-D13F8F6796E7}"/>
                </a:ext>
              </a:extLst>
            </p:cNvPr>
            <p:cNvSpPr txBox="1"/>
            <p:nvPr/>
          </p:nvSpPr>
          <p:spPr>
            <a:xfrm>
              <a:off x="2124714" y="650556"/>
              <a:ext cx="3770276" cy="338554"/>
            </a:xfrm>
            <a:prstGeom prst="rect">
              <a:avLst/>
            </a:prstGeom>
            <a:noFill/>
          </p:spPr>
          <p:txBody>
            <a:bodyPr wrap="square" rtlCol="0">
              <a:spAutoFit/>
            </a:bodyPr>
            <a:lstStyle/>
            <a:p>
              <a:r>
                <a:rPr lang="zh-CN" altLang="en-US" sz="1600" dirty="0">
                  <a:solidFill>
                    <a:srgbClr val="0060FF"/>
                  </a:solidFill>
                  <a:latin typeface="微软雅黑" panose="020B0503020204020204" pitchFamily="34" charset="-122"/>
                  <a:ea typeface="微软雅黑" panose="020B0503020204020204" pitchFamily="34" charset="-122"/>
                </a:rPr>
                <a:t>为什么要做特征选择？</a:t>
              </a:r>
            </a:p>
          </p:txBody>
        </p:sp>
        <p:cxnSp>
          <p:nvCxnSpPr>
            <p:cNvPr id="12" name="直接连接符 24">
              <a:extLst>
                <a:ext uri="{FF2B5EF4-FFF2-40B4-BE49-F238E27FC236}">
                  <a16:creationId xmlns:a16="http://schemas.microsoft.com/office/drawing/2014/main" id="{1C5B0A7F-AF0D-F248-886B-56576CC6DEB6}"/>
                </a:ext>
              </a:extLst>
            </p:cNvPr>
            <p:cNvCxnSpPr/>
            <p:nvPr/>
          </p:nvCxnSpPr>
          <p:spPr>
            <a:xfrm>
              <a:off x="2194811" y="992198"/>
              <a:ext cx="349756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trips dir="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76672" y="195486"/>
            <a:ext cx="6172200" cy="857250"/>
          </a:xfrm>
        </p:spPr>
        <p:txBody>
          <a:bodyPr/>
          <a:lstStyle/>
          <a:p>
            <a:r>
              <a:rPr kumimoji="1" lang="zh-CN" altLang="en-US" sz="2100" dirty="0">
                <a:latin typeface="微软雅黑" panose="020B0503020204020204" pitchFamily="34" charset="-122"/>
                <a:ea typeface="微软雅黑" panose="020B0503020204020204" pitchFamily="34" charset="-122"/>
                <a:cs typeface="微软雅黑" panose="020B0503020204020204" pitchFamily="34" charset="-122"/>
              </a:rPr>
              <a:t>特征选择</a:t>
            </a:r>
            <a:r>
              <a:rPr kumimoji="1" lang="en-US" altLang="zh-CN" sz="2100" dirty="0">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sz="2100" dirty="0">
                <a:latin typeface="微软雅黑" panose="020B0503020204020204" pitchFamily="34" charset="-122"/>
                <a:ea typeface="微软雅黑" panose="020B0503020204020204" pitchFamily="34" charset="-122"/>
                <a:cs typeface="微软雅黑" panose="020B0503020204020204" pitchFamily="34" charset="-122"/>
              </a:rPr>
              <a:t>方法分类</a:t>
            </a:r>
          </a:p>
        </p:txBody>
      </p:sp>
      <p:pic>
        <p:nvPicPr>
          <p:cNvPr id="2" name="C9F754DE-2CAD-44b6-B708-469DEB6407EB-2" descr="C:/Users/songj/AppData/Local/Temp/wpp.GOuUWUwpp"/>
          <p:cNvPicPr>
            <a:picLocks noChangeAspect="1"/>
          </p:cNvPicPr>
          <p:nvPr>
            <p:custDataLst>
              <p:tags r:id="rId1"/>
            </p:custDataLst>
          </p:nvPr>
        </p:nvPicPr>
        <p:blipFill>
          <a:blip r:embed="rId4"/>
          <a:stretch>
            <a:fillRect/>
          </a:stretch>
        </p:blipFill>
        <p:spPr>
          <a:xfrm>
            <a:off x="620688" y="1052736"/>
            <a:ext cx="5491909" cy="2913951"/>
          </a:xfrm>
          <a:prstGeom prst="rect">
            <a:avLst/>
          </a:prstGeom>
        </p:spPr>
      </p:pic>
    </p:spTree>
  </p:cSld>
  <p:clrMapOvr>
    <a:masterClrMapping/>
  </p:clrMapOvr>
  <p:transition>
    <p:strips dir="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84773" y="182125"/>
            <a:ext cx="6172200" cy="857250"/>
          </a:xfrm>
        </p:spPr>
        <p:txBody>
          <a:bodyPr/>
          <a:lstStyle/>
          <a:p>
            <a:r>
              <a:rPr kumimoji="1" lang="en-US" altLang="zh-CN" sz="2100" dirty="0" err="1">
                <a:latin typeface="微软雅黑" panose="020B0503020204020204" pitchFamily="34" charset="-122"/>
                <a:ea typeface="微软雅黑" panose="020B0503020204020204" pitchFamily="34" charset="-122"/>
                <a:cs typeface="微软雅黑" panose="020B0503020204020204" pitchFamily="34" charset="-122"/>
              </a:rPr>
              <a:t>方差选择法</a:t>
            </a:r>
            <a:endParaRPr kumimoji="1" lang="en-US" altLang="zh-CN" sz="21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TextBox 5"/>
          <p:cNvSpPr txBox="1"/>
          <p:nvPr/>
        </p:nvSpPr>
        <p:spPr>
          <a:xfrm>
            <a:off x="381540" y="1017574"/>
            <a:ext cx="5927780" cy="1183273"/>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214313" indent="-214313">
              <a:lnSpc>
                <a:spcPct val="150000"/>
              </a:lnSpc>
              <a:buFont typeface="Wingdings" panose="05000000000000000000" charset="0"/>
              <a:buChar char="u"/>
            </a:pPr>
            <a:r>
              <a:rPr lang="zh-CN" altLang="en-US" sz="1050" dirty="0">
                <a:solidFill>
                  <a:schemeClr val="tx2"/>
                </a:solidFill>
              </a:rPr>
              <a:t>在实际应用中，先要计算各个特征的方差，然后根据指定的方差阈值，选择方差大于此阈值的特征。</a:t>
            </a:r>
            <a:endParaRPr lang="en-US" altLang="zh-CN" sz="1050" dirty="0">
              <a:solidFill>
                <a:schemeClr val="tx2"/>
              </a:solidFill>
            </a:endParaRPr>
          </a:p>
          <a:p>
            <a:pPr marL="214313" indent="-214313">
              <a:lnSpc>
                <a:spcPct val="150000"/>
              </a:lnSpc>
              <a:buFont typeface="Wingdings" panose="05000000000000000000" charset="0"/>
              <a:buChar char="u"/>
            </a:pPr>
            <a:r>
              <a:rPr lang="zh-CN" altLang="en-US" sz="1050" dirty="0">
                <a:solidFill>
                  <a:schemeClr val="tx2"/>
                </a:solidFill>
              </a:rPr>
              <a:t>方差越大的特征，可认为越有用；如果方差较小，比如小于1，那么这个特征可能对算法作用没有那么大。最极端的，如果某个特征方差为0，即所有的样本该特征的取值都是一样的，那么它对模型训练没有任何作用，可以直接舍弃。</a:t>
            </a:r>
          </a:p>
        </p:txBody>
      </p:sp>
      <p:graphicFrame>
        <p:nvGraphicFramePr>
          <p:cNvPr id="7" name="表格 12">
            <a:extLst>
              <a:ext uri="{FF2B5EF4-FFF2-40B4-BE49-F238E27FC236}">
                <a16:creationId xmlns:a16="http://schemas.microsoft.com/office/drawing/2014/main" id="{5A83DB02-7DF3-E649-9E29-5D506C152559}"/>
              </a:ext>
            </a:extLst>
          </p:cNvPr>
          <p:cNvGraphicFramePr>
            <a:graphicFrameLocks noGrp="1"/>
          </p:cNvGraphicFramePr>
          <p:nvPr>
            <p:extLst>
              <p:ext uri="{D42A27DB-BD31-4B8C-83A1-F6EECF244321}">
                <p14:modId xmlns:p14="http://schemas.microsoft.com/office/powerpoint/2010/main" val="3827900748"/>
              </p:ext>
            </p:extLst>
          </p:nvPr>
        </p:nvGraphicFramePr>
        <p:xfrm>
          <a:off x="381539" y="2788474"/>
          <a:ext cx="3011946" cy="1395342"/>
        </p:xfrm>
        <a:graphic>
          <a:graphicData uri="http://schemas.openxmlformats.org/drawingml/2006/table">
            <a:tbl>
              <a:tblPr firstRow="1" bandRow="1">
                <a:tableStyleId>{5940675A-B579-460E-94D1-54222C63F5DA}</a:tableStyleId>
              </a:tblPr>
              <a:tblGrid>
                <a:gridCol w="501991">
                  <a:extLst>
                    <a:ext uri="{9D8B030D-6E8A-4147-A177-3AD203B41FA5}">
                      <a16:colId xmlns:a16="http://schemas.microsoft.com/office/drawing/2014/main" val="3522896205"/>
                    </a:ext>
                  </a:extLst>
                </a:gridCol>
                <a:gridCol w="501991">
                  <a:extLst>
                    <a:ext uri="{9D8B030D-6E8A-4147-A177-3AD203B41FA5}">
                      <a16:colId xmlns:a16="http://schemas.microsoft.com/office/drawing/2014/main" val="19428433"/>
                    </a:ext>
                  </a:extLst>
                </a:gridCol>
                <a:gridCol w="501991">
                  <a:extLst>
                    <a:ext uri="{9D8B030D-6E8A-4147-A177-3AD203B41FA5}">
                      <a16:colId xmlns:a16="http://schemas.microsoft.com/office/drawing/2014/main" val="1911242301"/>
                    </a:ext>
                  </a:extLst>
                </a:gridCol>
                <a:gridCol w="501991">
                  <a:extLst>
                    <a:ext uri="{9D8B030D-6E8A-4147-A177-3AD203B41FA5}">
                      <a16:colId xmlns:a16="http://schemas.microsoft.com/office/drawing/2014/main" val="2761029219"/>
                    </a:ext>
                  </a:extLst>
                </a:gridCol>
                <a:gridCol w="501991">
                  <a:extLst>
                    <a:ext uri="{9D8B030D-6E8A-4147-A177-3AD203B41FA5}">
                      <a16:colId xmlns:a16="http://schemas.microsoft.com/office/drawing/2014/main" val="3646059815"/>
                    </a:ext>
                  </a:extLst>
                </a:gridCol>
                <a:gridCol w="501991">
                  <a:extLst>
                    <a:ext uri="{9D8B030D-6E8A-4147-A177-3AD203B41FA5}">
                      <a16:colId xmlns:a16="http://schemas.microsoft.com/office/drawing/2014/main" val="2643954817"/>
                    </a:ext>
                  </a:extLst>
                </a:gridCol>
              </a:tblGrid>
              <a:tr h="232557">
                <a:tc>
                  <a:txBody>
                    <a:bodyPr/>
                    <a:lstStyle/>
                    <a:p>
                      <a:pPr algn="ctr"/>
                      <a:r>
                        <a:rPr lang="zh-CN" altLang="en-US" sz="900" dirty="0">
                          <a:latin typeface="+mn-ea"/>
                          <a:ea typeface="+mn-ea"/>
                        </a:rPr>
                        <a:t>姓名</a:t>
                      </a:r>
                    </a:p>
                  </a:txBody>
                  <a:tcPr marL="68580" marR="68580" marT="34290" marB="34290"/>
                </a:tc>
                <a:tc>
                  <a:txBody>
                    <a:bodyPr/>
                    <a:lstStyle/>
                    <a:p>
                      <a:pPr algn="ctr"/>
                      <a:r>
                        <a:rPr lang="zh-CN" altLang="en-US" sz="900" dirty="0">
                          <a:latin typeface="+mn-ea"/>
                          <a:ea typeface="+mn-ea"/>
                        </a:rPr>
                        <a:t>年龄</a:t>
                      </a:r>
                    </a:p>
                  </a:txBody>
                  <a:tcPr marL="68580" marR="68580" marT="34290" marB="34290"/>
                </a:tc>
                <a:tc>
                  <a:txBody>
                    <a:bodyPr/>
                    <a:lstStyle/>
                    <a:p>
                      <a:pPr algn="ctr"/>
                      <a:r>
                        <a:rPr lang="zh-CN" altLang="en-US" sz="900" dirty="0">
                          <a:latin typeface="+mn-ea"/>
                          <a:ea typeface="+mn-ea"/>
                        </a:rPr>
                        <a:t>体重</a:t>
                      </a:r>
                    </a:p>
                  </a:txBody>
                  <a:tcPr marL="68580" marR="68580" marT="34290" marB="34290"/>
                </a:tc>
                <a:tc>
                  <a:txBody>
                    <a:bodyPr/>
                    <a:lstStyle/>
                    <a:p>
                      <a:pPr algn="ctr"/>
                      <a:r>
                        <a:rPr lang="zh-CN" altLang="en-US" sz="900" dirty="0">
                          <a:latin typeface="+mn-ea"/>
                          <a:ea typeface="+mn-ea"/>
                        </a:rPr>
                        <a:t>月消费</a:t>
                      </a:r>
                    </a:p>
                  </a:txBody>
                  <a:tcPr marL="68580" marR="68580" marT="34290" marB="34290"/>
                </a:tc>
                <a:tc>
                  <a:txBody>
                    <a:bodyPr/>
                    <a:lstStyle/>
                    <a:p>
                      <a:pPr algn="ctr"/>
                      <a:r>
                        <a:rPr lang="zh-CN" altLang="en-US" sz="900" dirty="0">
                          <a:latin typeface="+mn-ea"/>
                          <a:ea typeface="+mn-ea"/>
                        </a:rPr>
                        <a:t>性别</a:t>
                      </a:r>
                    </a:p>
                  </a:txBody>
                  <a:tcPr marL="68580" marR="68580" marT="34290" marB="34290"/>
                </a:tc>
                <a:tc>
                  <a:txBody>
                    <a:bodyPr/>
                    <a:lstStyle/>
                    <a:p>
                      <a:pPr algn="ctr"/>
                      <a:r>
                        <a:rPr lang="zh-CN" altLang="en-US" sz="900" dirty="0">
                          <a:latin typeface="+mn-ea"/>
                          <a:ea typeface="+mn-ea"/>
                        </a:rPr>
                        <a:t>籍贯</a:t>
                      </a:r>
                    </a:p>
                  </a:txBody>
                  <a:tcPr marL="68580" marR="68580" marT="34290" marB="34290"/>
                </a:tc>
                <a:extLst>
                  <a:ext uri="{0D108BD9-81ED-4DB2-BD59-A6C34878D82A}">
                    <a16:rowId xmlns:a16="http://schemas.microsoft.com/office/drawing/2014/main" val="2371245491"/>
                  </a:ext>
                </a:extLst>
              </a:tr>
              <a:tr h="232557">
                <a:tc>
                  <a:txBody>
                    <a:bodyPr/>
                    <a:lstStyle/>
                    <a:p>
                      <a:pPr algn="ctr"/>
                      <a:r>
                        <a:rPr lang="zh-CN" altLang="en-US" sz="900" dirty="0">
                          <a:latin typeface="+mn-ea"/>
                          <a:ea typeface="+mn-ea"/>
                        </a:rPr>
                        <a:t>张三</a:t>
                      </a:r>
                    </a:p>
                  </a:txBody>
                  <a:tcPr marL="68580" marR="68580" marT="34290" marB="34290"/>
                </a:tc>
                <a:tc>
                  <a:txBody>
                    <a:bodyPr/>
                    <a:lstStyle/>
                    <a:p>
                      <a:pPr algn="ctr"/>
                      <a:r>
                        <a:rPr lang="en-US" altLang="zh-CN" sz="900" dirty="0">
                          <a:latin typeface="+mn-ea"/>
                          <a:ea typeface="+mn-ea"/>
                        </a:rPr>
                        <a:t>25</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50</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500</a:t>
                      </a:r>
                      <a:endParaRPr lang="zh-CN" altLang="en-US" sz="900" dirty="0">
                        <a:latin typeface="+mn-ea"/>
                        <a:ea typeface="+mn-ea"/>
                      </a:endParaRPr>
                    </a:p>
                  </a:txBody>
                  <a:tcPr marL="68580" marR="68580" marT="34290" marB="34290"/>
                </a:tc>
                <a:tc>
                  <a:txBody>
                    <a:bodyPr/>
                    <a:lstStyle/>
                    <a:p>
                      <a:pPr algn="ctr"/>
                      <a:r>
                        <a:rPr lang="zh-CN" altLang="en-US" sz="900" dirty="0">
                          <a:latin typeface="+mn-ea"/>
                          <a:ea typeface="+mn-ea"/>
                        </a:rPr>
                        <a:t>女</a:t>
                      </a:r>
                    </a:p>
                  </a:txBody>
                  <a:tcPr marL="68580" marR="68580" marT="34290" marB="34290"/>
                </a:tc>
                <a:tc>
                  <a:txBody>
                    <a:bodyPr/>
                    <a:lstStyle/>
                    <a:p>
                      <a:pPr algn="ctr"/>
                      <a:r>
                        <a:rPr lang="zh-CN" altLang="en-US" sz="900" dirty="0">
                          <a:latin typeface="+mn-ea"/>
                          <a:ea typeface="+mn-ea"/>
                        </a:rPr>
                        <a:t>北京</a:t>
                      </a:r>
                    </a:p>
                  </a:txBody>
                  <a:tcPr marL="68580" marR="68580" marT="34290" marB="34290"/>
                </a:tc>
                <a:extLst>
                  <a:ext uri="{0D108BD9-81ED-4DB2-BD59-A6C34878D82A}">
                    <a16:rowId xmlns:a16="http://schemas.microsoft.com/office/drawing/2014/main" val="3482989157"/>
                  </a:ext>
                </a:extLst>
              </a:tr>
              <a:tr h="232557">
                <a:tc>
                  <a:txBody>
                    <a:bodyPr/>
                    <a:lstStyle/>
                    <a:p>
                      <a:pPr algn="ctr"/>
                      <a:r>
                        <a:rPr lang="zh-CN" altLang="en-US" sz="900" dirty="0">
                          <a:latin typeface="+mn-ea"/>
                          <a:ea typeface="+mn-ea"/>
                        </a:rPr>
                        <a:t>李四</a:t>
                      </a:r>
                    </a:p>
                  </a:txBody>
                  <a:tcPr marL="68580" marR="68580" marT="34290" marB="34290"/>
                </a:tc>
                <a:tc>
                  <a:txBody>
                    <a:bodyPr/>
                    <a:lstStyle/>
                    <a:p>
                      <a:pPr algn="ctr"/>
                      <a:r>
                        <a:rPr lang="en-US" altLang="zh-CN" sz="900" dirty="0">
                          <a:latin typeface="+mn-ea"/>
                          <a:ea typeface="+mn-ea"/>
                        </a:rPr>
                        <a:t>22</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70</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700</a:t>
                      </a:r>
                      <a:endParaRPr lang="zh-CN" altLang="en-US" sz="900" dirty="0">
                        <a:latin typeface="+mn-ea"/>
                        <a:ea typeface="+mn-ea"/>
                      </a:endParaRPr>
                    </a:p>
                  </a:txBody>
                  <a:tcPr marL="68580" marR="68580" marT="34290" marB="34290"/>
                </a:tc>
                <a:tc>
                  <a:txBody>
                    <a:bodyPr/>
                    <a:lstStyle/>
                    <a:p>
                      <a:pPr algn="ctr"/>
                      <a:r>
                        <a:rPr lang="zh-CN" altLang="en-US" sz="900" dirty="0">
                          <a:latin typeface="+mn-ea"/>
                          <a:ea typeface="+mn-ea"/>
                        </a:rPr>
                        <a:t>男</a:t>
                      </a:r>
                    </a:p>
                  </a:txBody>
                  <a:tcPr marL="68580" marR="68580" marT="34290" marB="34290"/>
                </a:tc>
                <a:tc>
                  <a:txBody>
                    <a:bodyPr/>
                    <a:lstStyle/>
                    <a:p>
                      <a:pPr algn="ctr"/>
                      <a:r>
                        <a:rPr lang="zh-CN" altLang="en-US" sz="900" dirty="0">
                          <a:latin typeface="+mn-ea"/>
                          <a:ea typeface="+mn-ea"/>
                        </a:rPr>
                        <a:t>山东</a:t>
                      </a:r>
                    </a:p>
                  </a:txBody>
                  <a:tcPr marL="68580" marR="68580" marT="34290" marB="34290"/>
                </a:tc>
                <a:extLst>
                  <a:ext uri="{0D108BD9-81ED-4DB2-BD59-A6C34878D82A}">
                    <a16:rowId xmlns:a16="http://schemas.microsoft.com/office/drawing/2014/main" val="4294822749"/>
                  </a:ext>
                </a:extLst>
              </a:tr>
              <a:tr h="232557">
                <a:tc>
                  <a:txBody>
                    <a:bodyPr/>
                    <a:lstStyle/>
                    <a:p>
                      <a:pPr algn="ctr"/>
                      <a:r>
                        <a:rPr lang="zh-CN" altLang="en-US" sz="900" dirty="0">
                          <a:latin typeface="+mn-ea"/>
                          <a:ea typeface="+mn-ea"/>
                        </a:rPr>
                        <a:t>王五</a:t>
                      </a:r>
                    </a:p>
                  </a:txBody>
                  <a:tcPr marL="68580" marR="68580" marT="34290" marB="34290"/>
                </a:tc>
                <a:tc>
                  <a:txBody>
                    <a:bodyPr/>
                    <a:lstStyle/>
                    <a:p>
                      <a:pPr algn="ctr"/>
                      <a:r>
                        <a:rPr lang="en-US" altLang="zh-CN" sz="900" dirty="0">
                          <a:latin typeface="+mn-ea"/>
                          <a:ea typeface="+mn-ea"/>
                        </a:rPr>
                        <a:t>19</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65</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600</a:t>
                      </a:r>
                      <a:endParaRPr lang="zh-CN" altLang="en-US" sz="900" dirty="0">
                        <a:latin typeface="+mn-ea"/>
                        <a:ea typeface="+mn-ea"/>
                      </a:endParaRPr>
                    </a:p>
                  </a:txBody>
                  <a:tcPr marL="68580" marR="68580" marT="34290" marB="34290"/>
                </a:tc>
                <a:tc>
                  <a:txBody>
                    <a:bodyPr/>
                    <a:lstStyle/>
                    <a:p>
                      <a:pPr algn="ctr"/>
                      <a:r>
                        <a:rPr lang="zh-CN" altLang="en-US" sz="900" dirty="0">
                          <a:latin typeface="+mn-ea"/>
                          <a:ea typeface="+mn-ea"/>
                        </a:rPr>
                        <a:t>男</a:t>
                      </a:r>
                    </a:p>
                  </a:txBody>
                  <a:tcPr marL="68580" marR="68580" marT="34290" marB="34290"/>
                </a:tc>
                <a:tc>
                  <a:txBody>
                    <a:bodyPr/>
                    <a:lstStyle/>
                    <a:p>
                      <a:pPr algn="ctr"/>
                      <a:r>
                        <a:rPr lang="zh-CN" altLang="en-US" sz="900" dirty="0">
                          <a:latin typeface="+mn-ea"/>
                          <a:ea typeface="+mn-ea"/>
                        </a:rPr>
                        <a:t>浙江</a:t>
                      </a:r>
                    </a:p>
                  </a:txBody>
                  <a:tcPr marL="68580" marR="68580" marT="34290" marB="34290"/>
                </a:tc>
                <a:extLst>
                  <a:ext uri="{0D108BD9-81ED-4DB2-BD59-A6C34878D82A}">
                    <a16:rowId xmlns:a16="http://schemas.microsoft.com/office/drawing/2014/main" val="89937464"/>
                  </a:ext>
                </a:extLst>
              </a:tr>
              <a:tr h="232557">
                <a:tc>
                  <a:txBody>
                    <a:bodyPr/>
                    <a:lstStyle/>
                    <a:p>
                      <a:pPr algn="ctr"/>
                      <a:r>
                        <a:rPr lang="zh-CN" altLang="en-US" sz="900" dirty="0">
                          <a:latin typeface="+mn-ea"/>
                          <a:ea typeface="+mn-ea"/>
                        </a:rPr>
                        <a:t>李六</a:t>
                      </a:r>
                    </a:p>
                  </a:txBody>
                  <a:tcPr marL="68580" marR="68580" marT="34290" marB="34290"/>
                </a:tc>
                <a:tc>
                  <a:txBody>
                    <a:bodyPr/>
                    <a:lstStyle/>
                    <a:p>
                      <a:pPr algn="ctr"/>
                      <a:r>
                        <a:rPr lang="en-US" altLang="zh-CN" sz="900" dirty="0">
                          <a:latin typeface="+mn-ea"/>
                          <a:ea typeface="+mn-ea"/>
                        </a:rPr>
                        <a:t>20</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66</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1000</a:t>
                      </a:r>
                      <a:endParaRPr lang="zh-CN" altLang="en-US" sz="900" dirty="0">
                        <a:latin typeface="+mn-ea"/>
                        <a:ea typeface="+mn-ea"/>
                      </a:endParaRPr>
                    </a:p>
                  </a:txBody>
                  <a:tcPr marL="68580" marR="68580" marT="34290" marB="34290"/>
                </a:tc>
                <a:tc>
                  <a:txBody>
                    <a:bodyPr/>
                    <a:lstStyle/>
                    <a:p>
                      <a:pPr algn="ctr"/>
                      <a:r>
                        <a:rPr lang="zh-CN" altLang="en-US" sz="900" dirty="0">
                          <a:latin typeface="+mn-ea"/>
                          <a:ea typeface="+mn-ea"/>
                        </a:rPr>
                        <a:t>女</a:t>
                      </a:r>
                    </a:p>
                  </a:txBody>
                  <a:tcPr marL="68580" marR="68580" marT="34290" marB="34290"/>
                </a:tc>
                <a:tc>
                  <a:txBody>
                    <a:bodyPr/>
                    <a:lstStyle/>
                    <a:p>
                      <a:pPr algn="ctr"/>
                      <a:r>
                        <a:rPr lang="zh-CN" altLang="en-US" sz="900" dirty="0">
                          <a:latin typeface="+mn-ea"/>
                          <a:ea typeface="+mn-ea"/>
                        </a:rPr>
                        <a:t>福建</a:t>
                      </a:r>
                    </a:p>
                  </a:txBody>
                  <a:tcPr marL="68580" marR="68580" marT="34290" marB="34290"/>
                </a:tc>
                <a:extLst>
                  <a:ext uri="{0D108BD9-81ED-4DB2-BD59-A6C34878D82A}">
                    <a16:rowId xmlns:a16="http://schemas.microsoft.com/office/drawing/2014/main" val="2327438349"/>
                  </a:ext>
                </a:extLst>
              </a:tr>
              <a:tr h="232557">
                <a:tc>
                  <a:txBody>
                    <a:bodyPr/>
                    <a:lstStyle/>
                    <a:p>
                      <a:pPr algn="ctr"/>
                      <a:r>
                        <a:rPr lang="zh-CN" altLang="en-US" sz="900" dirty="0">
                          <a:latin typeface="+mn-ea"/>
                          <a:ea typeface="+mn-ea"/>
                        </a:rPr>
                        <a:t>王七</a:t>
                      </a:r>
                    </a:p>
                  </a:txBody>
                  <a:tcPr marL="68580" marR="68580" marT="34290" marB="34290"/>
                </a:tc>
                <a:tc>
                  <a:txBody>
                    <a:bodyPr/>
                    <a:lstStyle/>
                    <a:p>
                      <a:pPr algn="ctr"/>
                      <a:r>
                        <a:rPr lang="en-US" altLang="zh-CN" sz="900" dirty="0">
                          <a:latin typeface="+mn-ea"/>
                          <a:ea typeface="+mn-ea"/>
                        </a:rPr>
                        <a:t>21</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70</a:t>
                      </a:r>
                      <a:endParaRPr lang="zh-CN" altLang="en-US" sz="900" dirty="0">
                        <a:latin typeface="+mn-ea"/>
                        <a:ea typeface="+mn-ea"/>
                      </a:endParaRPr>
                    </a:p>
                  </a:txBody>
                  <a:tcPr marL="68580" marR="68580" marT="34290" marB="34290"/>
                </a:tc>
                <a:tc>
                  <a:txBody>
                    <a:bodyPr/>
                    <a:lstStyle/>
                    <a:p>
                      <a:pPr algn="ctr"/>
                      <a:r>
                        <a:rPr lang="en-US" altLang="zh-CN" sz="900" dirty="0">
                          <a:latin typeface="+mn-ea"/>
                          <a:ea typeface="+mn-ea"/>
                        </a:rPr>
                        <a:t>400</a:t>
                      </a:r>
                      <a:endParaRPr lang="zh-CN" altLang="en-US" sz="900" dirty="0">
                        <a:latin typeface="+mn-ea"/>
                        <a:ea typeface="+mn-ea"/>
                      </a:endParaRPr>
                    </a:p>
                  </a:txBody>
                  <a:tcPr marL="68580" marR="68580" marT="34290" marB="34290"/>
                </a:tc>
                <a:tc>
                  <a:txBody>
                    <a:bodyPr/>
                    <a:lstStyle/>
                    <a:p>
                      <a:pPr algn="ctr"/>
                      <a:r>
                        <a:rPr lang="zh-CN" altLang="en-US" sz="900" dirty="0">
                          <a:latin typeface="+mn-ea"/>
                          <a:ea typeface="+mn-ea"/>
                        </a:rPr>
                        <a:t>男</a:t>
                      </a:r>
                    </a:p>
                  </a:txBody>
                  <a:tcPr marL="68580" marR="68580" marT="34290" marB="34290"/>
                </a:tc>
                <a:tc>
                  <a:txBody>
                    <a:bodyPr/>
                    <a:lstStyle/>
                    <a:p>
                      <a:pPr algn="ctr"/>
                      <a:r>
                        <a:rPr lang="zh-CN" altLang="en-US" sz="900" dirty="0">
                          <a:latin typeface="+mn-ea"/>
                          <a:ea typeface="+mn-ea"/>
                        </a:rPr>
                        <a:t>安徽</a:t>
                      </a:r>
                    </a:p>
                  </a:txBody>
                  <a:tcPr marL="68580" marR="68580" marT="34290" marB="34290"/>
                </a:tc>
                <a:extLst>
                  <a:ext uri="{0D108BD9-81ED-4DB2-BD59-A6C34878D82A}">
                    <a16:rowId xmlns:a16="http://schemas.microsoft.com/office/drawing/2014/main" val="2080464678"/>
                  </a:ext>
                </a:extLst>
              </a:tr>
            </a:tbl>
          </a:graphicData>
        </a:graphic>
      </p:graphicFrame>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0059DECA-01F2-D846-BEF7-1F4ED413F155}"/>
                  </a:ext>
                </a:extLst>
              </p:cNvPr>
              <p:cNvSpPr/>
              <p:nvPr/>
            </p:nvSpPr>
            <p:spPr>
              <a:xfrm>
                <a:off x="3538612" y="2940280"/>
                <a:ext cx="3202662" cy="117936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050" i="1">
                          <a:solidFill>
                            <a:srgbClr val="0000FF"/>
                          </a:solidFill>
                          <a:latin typeface="Cambria Math" panose="02040503050406030204" pitchFamily="18" charset="0"/>
                          <a:ea typeface="黑体" panose="02010609060101010101" pitchFamily="49" charset="-122"/>
                        </a:rPr>
                        <m:t>第二步：利用公式</m:t>
                      </m:r>
                      <m:sSubSup>
                        <m:sSubSupPr>
                          <m:ctrlPr>
                            <a:rPr lang="zh-CN" altLang="zh-CN" sz="1050" i="1">
                              <a:solidFill>
                                <a:srgbClr val="0000FF"/>
                              </a:solidFill>
                              <a:latin typeface="Cambria Math" panose="02040503050406030204" pitchFamily="18" charset="0"/>
                              <a:ea typeface="黑体" panose="02010609060101010101" pitchFamily="49" charset="-122"/>
                            </a:rPr>
                          </m:ctrlPr>
                        </m:sSubSupPr>
                        <m:e>
                          <m:r>
                            <a:rPr lang="en-US" altLang="zh-CN" sz="1050">
                              <a:solidFill>
                                <a:srgbClr val="0000FF"/>
                              </a:solidFill>
                              <a:latin typeface="Cambria Math" panose="02040503050406030204" pitchFamily="18" charset="0"/>
                              <a:ea typeface="黑体" panose="02010609060101010101" pitchFamily="49" charset="-122"/>
                            </a:rPr>
                            <m:t>𝜎</m:t>
                          </m:r>
                        </m:e>
                        <m:sub>
                          <m:r>
                            <a:rPr lang="en-US" altLang="zh-CN" sz="1050" i="1">
                              <a:solidFill>
                                <a:srgbClr val="0000FF"/>
                              </a:solidFill>
                              <a:latin typeface="Cambria Math" panose="02040503050406030204" pitchFamily="18" charset="0"/>
                              <a:ea typeface="黑体" panose="02010609060101010101" pitchFamily="49" charset="-122"/>
                            </a:rPr>
                            <m:t>𝑥</m:t>
                          </m:r>
                        </m:sub>
                        <m:sup>
                          <m:r>
                            <a:rPr lang="en-US" altLang="zh-CN" sz="1050">
                              <a:solidFill>
                                <a:srgbClr val="0000FF"/>
                              </a:solidFill>
                              <a:latin typeface="Cambria Math" panose="02040503050406030204" pitchFamily="18" charset="0"/>
                              <a:ea typeface="黑体" panose="02010609060101010101" pitchFamily="49" charset="-122"/>
                            </a:rPr>
                            <m:t>2</m:t>
                          </m:r>
                        </m:sup>
                      </m:sSubSup>
                      <m:r>
                        <a:rPr lang="en-US" altLang="zh-CN" sz="1050">
                          <a:solidFill>
                            <a:srgbClr val="0000FF"/>
                          </a:solidFill>
                          <a:latin typeface="Cambria Math" panose="02040503050406030204" pitchFamily="18" charset="0"/>
                          <a:ea typeface="黑体" panose="02010609060101010101" pitchFamily="49" charset="-122"/>
                        </a:rPr>
                        <m:t>=</m:t>
                      </m:r>
                      <m:f>
                        <m:fPr>
                          <m:ctrlPr>
                            <a:rPr lang="zh-CN" altLang="zh-CN" sz="1050" i="1">
                              <a:solidFill>
                                <a:srgbClr val="0000FF"/>
                              </a:solidFill>
                              <a:latin typeface="Cambria Math" panose="02040503050406030204" pitchFamily="18" charset="0"/>
                              <a:ea typeface="黑体" panose="02010609060101010101" pitchFamily="49" charset="-122"/>
                            </a:rPr>
                          </m:ctrlPr>
                        </m:fPr>
                        <m:num>
                          <m:r>
                            <a:rPr lang="en-US" altLang="zh-CN" sz="1050">
                              <a:solidFill>
                                <a:srgbClr val="0000FF"/>
                              </a:solidFill>
                              <a:latin typeface="Cambria Math" panose="02040503050406030204" pitchFamily="18" charset="0"/>
                              <a:ea typeface="黑体" panose="02010609060101010101" pitchFamily="49" charset="-122"/>
                            </a:rPr>
                            <m:t>1</m:t>
                          </m:r>
                        </m:num>
                        <m:den>
                          <m:r>
                            <a:rPr lang="en-US" altLang="zh-CN" sz="1050">
                              <a:solidFill>
                                <a:srgbClr val="0000FF"/>
                              </a:solidFill>
                              <a:latin typeface="Cambria Math" panose="02040503050406030204" pitchFamily="18" charset="0"/>
                              <a:ea typeface="黑体" panose="02010609060101010101" pitchFamily="49" charset="-122"/>
                            </a:rPr>
                            <m:t>𝑛</m:t>
                          </m:r>
                        </m:den>
                      </m:f>
                      <m:nary>
                        <m:naryPr>
                          <m:chr m:val="∑"/>
                          <m:limLoc m:val="undOvr"/>
                          <m:ctrlPr>
                            <a:rPr lang="zh-CN" altLang="zh-CN" sz="1050" i="1">
                              <a:solidFill>
                                <a:srgbClr val="0000FF"/>
                              </a:solidFill>
                              <a:latin typeface="Cambria Math" panose="02040503050406030204" pitchFamily="18" charset="0"/>
                              <a:ea typeface="黑体" panose="02010609060101010101" pitchFamily="49" charset="-122"/>
                            </a:rPr>
                          </m:ctrlPr>
                        </m:naryPr>
                        <m:sub>
                          <m:r>
                            <a:rPr lang="en-US" altLang="zh-CN" sz="1050">
                              <a:solidFill>
                                <a:srgbClr val="0000FF"/>
                              </a:solidFill>
                              <a:latin typeface="Cambria Math" panose="02040503050406030204" pitchFamily="18" charset="0"/>
                              <a:ea typeface="黑体" panose="02010609060101010101" pitchFamily="49" charset="-122"/>
                            </a:rPr>
                            <m:t>𝑖</m:t>
                          </m:r>
                          <m:r>
                            <a:rPr lang="en-US" altLang="zh-CN" sz="1050">
                              <a:solidFill>
                                <a:srgbClr val="0000FF"/>
                              </a:solidFill>
                              <a:latin typeface="Cambria Math" panose="02040503050406030204" pitchFamily="18" charset="0"/>
                              <a:ea typeface="黑体" panose="02010609060101010101" pitchFamily="49" charset="-122"/>
                            </a:rPr>
                            <m:t>=1</m:t>
                          </m:r>
                        </m:sub>
                        <m:sup>
                          <m:r>
                            <a:rPr lang="en-US" altLang="zh-CN" sz="1050">
                              <a:solidFill>
                                <a:srgbClr val="0000FF"/>
                              </a:solidFill>
                              <a:latin typeface="Cambria Math" panose="02040503050406030204" pitchFamily="18" charset="0"/>
                              <a:ea typeface="黑体" panose="02010609060101010101" pitchFamily="49" charset="-122"/>
                            </a:rPr>
                            <m:t>𝑛</m:t>
                          </m:r>
                        </m:sup>
                        <m:e>
                          <m:sSup>
                            <m:sSupPr>
                              <m:ctrlPr>
                                <a:rPr lang="zh-CN" altLang="zh-CN" sz="1050" i="1">
                                  <a:solidFill>
                                    <a:srgbClr val="0000FF"/>
                                  </a:solidFill>
                                  <a:latin typeface="Cambria Math" panose="02040503050406030204" pitchFamily="18" charset="0"/>
                                  <a:ea typeface="黑体" panose="02010609060101010101" pitchFamily="49" charset="-122"/>
                                </a:rPr>
                              </m:ctrlPr>
                            </m:sSupPr>
                            <m:e>
                              <m:r>
                                <a:rPr lang="en-US" altLang="zh-CN" sz="1050">
                                  <a:solidFill>
                                    <a:srgbClr val="0000FF"/>
                                  </a:solidFill>
                                  <a:latin typeface="Cambria Math" panose="02040503050406030204" pitchFamily="18" charset="0"/>
                                  <a:ea typeface="黑体" panose="02010609060101010101" pitchFamily="49" charset="-122"/>
                                </a:rPr>
                                <m:t>(</m:t>
                              </m:r>
                              <m:sSub>
                                <m:sSubPr>
                                  <m:ctrlPr>
                                    <a:rPr lang="zh-CN" altLang="zh-CN" sz="1050" i="1">
                                      <a:solidFill>
                                        <a:srgbClr val="0000FF"/>
                                      </a:solidFill>
                                      <a:latin typeface="Cambria Math" panose="02040503050406030204" pitchFamily="18" charset="0"/>
                                      <a:ea typeface="黑体" panose="02010609060101010101" pitchFamily="49" charset="-122"/>
                                    </a:rPr>
                                  </m:ctrlPr>
                                </m:sSubPr>
                                <m:e>
                                  <m:r>
                                    <a:rPr lang="en-US" altLang="zh-CN" sz="1050" i="1">
                                      <a:solidFill>
                                        <a:srgbClr val="0000FF"/>
                                      </a:solidFill>
                                      <a:latin typeface="Cambria Math" panose="02040503050406030204" pitchFamily="18" charset="0"/>
                                      <a:ea typeface="黑体" panose="02010609060101010101" pitchFamily="49" charset="-122"/>
                                    </a:rPr>
                                    <m:t>𝑥</m:t>
                                  </m:r>
                                </m:e>
                                <m:sub>
                                  <m:r>
                                    <a:rPr lang="en-US" altLang="zh-CN" sz="1050" i="1">
                                      <a:solidFill>
                                        <a:srgbClr val="0000FF"/>
                                      </a:solidFill>
                                      <a:latin typeface="Cambria Math" panose="02040503050406030204" pitchFamily="18" charset="0"/>
                                      <a:ea typeface="黑体" panose="02010609060101010101" pitchFamily="49" charset="-122"/>
                                    </a:rPr>
                                    <m:t>𝑖</m:t>
                                  </m:r>
                                </m:sub>
                              </m:sSub>
                              <m:r>
                                <a:rPr lang="en-US" altLang="zh-CN" sz="1050">
                                  <a:solidFill>
                                    <a:srgbClr val="0000FF"/>
                                  </a:solidFill>
                                  <a:latin typeface="Cambria Math" panose="02040503050406030204" pitchFamily="18" charset="0"/>
                                  <a:ea typeface="黑体" panose="02010609060101010101" pitchFamily="49" charset="-122"/>
                                </a:rPr>
                                <m:t>−</m:t>
                              </m:r>
                              <m:bar>
                                <m:barPr>
                                  <m:pos m:val="top"/>
                                  <m:ctrlPr>
                                    <a:rPr lang="zh-CN" altLang="zh-CN" sz="1050" i="1">
                                      <a:solidFill>
                                        <a:srgbClr val="0000FF"/>
                                      </a:solidFill>
                                      <a:latin typeface="Cambria Math" panose="02040503050406030204" pitchFamily="18" charset="0"/>
                                      <a:ea typeface="黑体" panose="02010609060101010101" pitchFamily="49" charset="-122"/>
                                    </a:rPr>
                                  </m:ctrlPr>
                                </m:barPr>
                                <m:e>
                                  <m:r>
                                    <a:rPr lang="en-US" altLang="zh-CN" sz="1050" i="1">
                                      <a:solidFill>
                                        <a:srgbClr val="0000FF"/>
                                      </a:solidFill>
                                      <a:latin typeface="Cambria Math" panose="02040503050406030204" pitchFamily="18" charset="0"/>
                                      <a:ea typeface="黑体" panose="02010609060101010101" pitchFamily="49" charset="-122"/>
                                    </a:rPr>
                                    <m:t>𝑥</m:t>
                                  </m:r>
                                </m:e>
                              </m:bar>
                              <m:r>
                                <a:rPr lang="en-US" altLang="zh-CN" sz="1050">
                                  <a:solidFill>
                                    <a:srgbClr val="0000FF"/>
                                  </a:solidFill>
                                  <a:latin typeface="Cambria Math" panose="02040503050406030204" pitchFamily="18" charset="0"/>
                                  <a:ea typeface="黑体" panose="02010609060101010101" pitchFamily="49" charset="-122"/>
                                </a:rPr>
                                <m:t>)</m:t>
                              </m:r>
                            </m:e>
                            <m:sup>
                              <m:r>
                                <a:rPr lang="en-US" altLang="zh-CN" sz="1050">
                                  <a:solidFill>
                                    <a:srgbClr val="0000FF"/>
                                  </a:solidFill>
                                  <a:latin typeface="Cambria Math" panose="02040503050406030204" pitchFamily="18" charset="0"/>
                                  <a:ea typeface="黑体" panose="02010609060101010101" pitchFamily="49" charset="-122"/>
                                </a:rPr>
                                <m:t>2</m:t>
                              </m:r>
                            </m:sup>
                          </m:sSup>
                        </m:e>
                      </m:nary>
                      <m:r>
                        <a:rPr lang="zh-CN" altLang="en-US" sz="1050" i="1">
                          <a:solidFill>
                            <a:srgbClr val="0000FF"/>
                          </a:solidFill>
                          <a:latin typeface="Cambria Math" panose="02040503050406030204" pitchFamily="18" charset="0"/>
                          <a:ea typeface="黑体" panose="02010609060101010101" pitchFamily="49" charset="-122"/>
                        </a:rPr>
                        <m:t>计算年龄、体重和月消费的方差</m:t>
                      </m:r>
                    </m:oMath>
                  </m:oMathPara>
                </a14:m>
                <a:endParaRPr lang="en-US" altLang="zh-CN" sz="1050" dirty="0">
                  <a:solidFill>
                    <a:srgbClr val="0000FF"/>
                  </a:solidFill>
                  <a:ea typeface="黑体" panose="02010609060101010101" pitchFamily="49" charset="-122"/>
                </a:endParaRPr>
              </a:p>
              <a:p>
                <a:r>
                  <a:rPr lang="zh-CN" altLang="en-US" sz="1050" dirty="0">
                    <a:solidFill>
                      <a:srgbClr val="0000FF"/>
                    </a:solidFill>
                    <a:latin typeface="Cambria Math" panose="02040503050406030204" pitchFamily="18" charset="0"/>
                    <a:ea typeface="黑体" panose="02010609060101010101" pitchFamily="49" charset="-122"/>
                  </a:rPr>
                  <a:t>    年龄方差为：</a:t>
                </a:r>
                <a:r>
                  <a:rPr lang="en-US" altLang="zh-CN" sz="1050" dirty="0">
                    <a:solidFill>
                      <a:srgbClr val="0000FF"/>
                    </a:solidFill>
                    <a:latin typeface="Cambria Math" panose="02040503050406030204" pitchFamily="18" charset="0"/>
                    <a:ea typeface="黑体" panose="02010609060101010101" pitchFamily="49" charset="-122"/>
                  </a:rPr>
                  <a:t>0.1178</a:t>
                </a:r>
              </a:p>
              <a:p>
                <a:r>
                  <a:rPr lang="zh-CN" altLang="en-US" sz="1050" dirty="0">
                    <a:solidFill>
                      <a:srgbClr val="0000FF"/>
                    </a:solidFill>
                    <a:latin typeface="Cambria Math" panose="02040503050406030204" pitchFamily="18" charset="0"/>
                    <a:ea typeface="黑体" panose="02010609060101010101" pitchFamily="49" charset="-122"/>
                  </a:rPr>
                  <a:t>    体重方差为：</a:t>
                </a:r>
                <a:r>
                  <a:rPr lang="en-US" altLang="zh-CN" sz="1050" dirty="0">
                    <a:solidFill>
                      <a:srgbClr val="0000FF"/>
                    </a:solidFill>
                    <a:latin typeface="Cambria Math" panose="02040503050406030204" pitchFamily="18" charset="0"/>
                    <a:ea typeface="黑体" panose="02010609060101010101" pitchFamily="49" charset="-122"/>
                  </a:rPr>
                  <a:t>0.1364</a:t>
                </a:r>
              </a:p>
              <a:p>
                <a:r>
                  <a:rPr lang="zh-CN" altLang="en-US" sz="1050" dirty="0">
                    <a:solidFill>
                      <a:srgbClr val="0000FF"/>
                    </a:solidFill>
                    <a:latin typeface="Cambria Math" panose="02040503050406030204" pitchFamily="18" charset="0"/>
                    <a:ea typeface="黑体" panose="02010609060101010101" pitchFamily="49" charset="-122"/>
                  </a:rPr>
                  <a:t>   月消费方差为：</a:t>
                </a:r>
                <a:r>
                  <a:rPr lang="en-US" altLang="zh-CN" sz="1050" dirty="0">
                    <a:solidFill>
                      <a:srgbClr val="0000FF"/>
                    </a:solidFill>
                    <a:latin typeface="Cambria Math" panose="02040503050406030204" pitchFamily="18" charset="0"/>
                    <a:ea typeface="黑体" panose="02010609060101010101" pitchFamily="49" charset="-122"/>
                  </a:rPr>
                  <a:t>0.1177</a:t>
                </a:r>
                <a:endParaRPr lang="zh-CN" altLang="en-US" sz="1050" dirty="0">
                  <a:solidFill>
                    <a:srgbClr val="0000FF"/>
                  </a:solidFill>
                  <a:latin typeface="Cambria Math" panose="02040503050406030204" pitchFamily="18" charset="0"/>
                  <a:ea typeface="黑体" panose="02010609060101010101" pitchFamily="49" charset="-122"/>
                </a:endParaRPr>
              </a:p>
            </p:txBody>
          </p:sp>
        </mc:Choice>
        <mc:Fallback xmlns="">
          <p:sp>
            <p:nvSpPr>
              <p:cNvPr id="5" name="矩形 4">
                <a:extLst>
                  <a:ext uri="{FF2B5EF4-FFF2-40B4-BE49-F238E27FC236}">
                    <a16:creationId xmlns:a16="http://schemas.microsoft.com/office/drawing/2014/main" id="{0059DECA-01F2-D846-BEF7-1F4ED413F155}"/>
                  </a:ext>
                </a:extLst>
              </p:cNvPr>
              <p:cNvSpPr>
                <a:spLocks noRot="1" noChangeAspect="1" noMove="1" noResize="1" noEditPoints="1" noAdjustHandles="1" noChangeArrowheads="1" noChangeShapeType="1" noTextEdit="1"/>
              </p:cNvSpPr>
              <p:nvPr/>
            </p:nvSpPr>
            <p:spPr>
              <a:xfrm>
                <a:off x="3538612" y="2940280"/>
                <a:ext cx="3202662" cy="1179362"/>
              </a:xfrm>
              <a:prstGeom prst="rect">
                <a:avLst/>
              </a:prstGeom>
              <a:blipFill>
                <a:blip r:embed="rId2"/>
                <a:stretch>
                  <a:fillRect l="-3162" t="-29787" b="-27660"/>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44173AE6-6B56-3F40-8B00-99A56F536B31}"/>
              </a:ext>
            </a:extLst>
          </p:cNvPr>
          <p:cNvSpPr txBox="1"/>
          <p:nvPr/>
        </p:nvSpPr>
        <p:spPr>
          <a:xfrm>
            <a:off x="3632472" y="2579591"/>
            <a:ext cx="2931840" cy="253916"/>
          </a:xfrm>
          <a:prstGeom prst="rect">
            <a:avLst/>
          </a:prstGeom>
          <a:noFill/>
        </p:spPr>
        <p:txBody>
          <a:bodyPr wrap="square" rtlCol="0">
            <a:spAutoFit/>
          </a:bodyPr>
          <a:lstStyle/>
          <a:p>
            <a:r>
              <a:rPr lang="zh-CN" altLang="en-US" sz="1050" dirty="0">
                <a:solidFill>
                  <a:srgbClr val="0000FF"/>
                </a:solidFill>
                <a:latin typeface="Cambria Math" panose="02040503050406030204" pitchFamily="18" charset="0"/>
                <a:ea typeface="黑体" panose="02010609060101010101" pitchFamily="49" charset="-122"/>
              </a:rPr>
              <a:t>第一步：数据标准化</a:t>
            </a:r>
          </a:p>
        </p:txBody>
      </p:sp>
      <p:pic>
        <p:nvPicPr>
          <p:cNvPr id="10" name="图片 9">
            <a:extLst>
              <a:ext uri="{FF2B5EF4-FFF2-40B4-BE49-F238E27FC236}">
                <a16:creationId xmlns:a16="http://schemas.microsoft.com/office/drawing/2014/main" id="{453C86B4-D6E5-4047-A979-E6AD7EC9912D}"/>
              </a:ext>
            </a:extLst>
          </p:cNvPr>
          <p:cNvPicPr>
            <a:picLocks noChangeAspect="1"/>
          </p:cNvPicPr>
          <p:nvPr/>
        </p:nvPicPr>
        <p:blipFill>
          <a:blip r:embed="rId3"/>
          <a:stretch>
            <a:fillRect/>
          </a:stretch>
        </p:blipFill>
        <p:spPr>
          <a:xfrm>
            <a:off x="5257926" y="2348553"/>
            <a:ext cx="1328950" cy="583111"/>
          </a:xfrm>
          <a:prstGeom prst="rect">
            <a:avLst/>
          </a:prstGeom>
        </p:spPr>
      </p:pic>
      <p:sp>
        <p:nvSpPr>
          <p:cNvPr id="12" name="文本框 11">
            <a:extLst>
              <a:ext uri="{FF2B5EF4-FFF2-40B4-BE49-F238E27FC236}">
                <a16:creationId xmlns:a16="http://schemas.microsoft.com/office/drawing/2014/main" id="{D4BF5893-31AA-9943-8806-C1F899B637B6}"/>
              </a:ext>
            </a:extLst>
          </p:cNvPr>
          <p:cNvSpPr txBox="1"/>
          <p:nvPr/>
        </p:nvSpPr>
        <p:spPr>
          <a:xfrm>
            <a:off x="3645025" y="4099167"/>
            <a:ext cx="3011948" cy="253916"/>
          </a:xfrm>
          <a:prstGeom prst="rect">
            <a:avLst/>
          </a:prstGeom>
          <a:noFill/>
        </p:spPr>
        <p:txBody>
          <a:bodyPr wrap="square" rtlCol="0">
            <a:spAutoFit/>
          </a:bodyPr>
          <a:lstStyle/>
          <a:p>
            <a:r>
              <a:rPr lang="zh-CN" altLang="en-US" sz="1050" dirty="0">
                <a:solidFill>
                  <a:srgbClr val="0000FF"/>
                </a:solidFill>
                <a:latin typeface="Cambria Math" panose="02040503050406030204" pitchFamily="18" charset="0"/>
                <a:ea typeface="黑体" panose="02010609060101010101" pitchFamily="49" charset="-122"/>
              </a:rPr>
              <a:t>第三步：设定方差阈值，比如</a:t>
            </a:r>
            <a:r>
              <a:rPr lang="en-US" altLang="zh-CN" sz="1050" dirty="0">
                <a:solidFill>
                  <a:srgbClr val="0000FF"/>
                </a:solidFill>
                <a:latin typeface="Cambria Math" panose="02040503050406030204" pitchFamily="18" charset="0"/>
                <a:ea typeface="黑体" panose="02010609060101010101" pitchFamily="49" charset="-122"/>
              </a:rPr>
              <a:t>0.12</a:t>
            </a:r>
            <a:r>
              <a:rPr lang="zh-CN" altLang="en-US" sz="1050" dirty="0">
                <a:solidFill>
                  <a:srgbClr val="0000FF"/>
                </a:solidFill>
                <a:latin typeface="Cambria Math" panose="02040503050406030204" pitchFamily="18" charset="0"/>
                <a:ea typeface="黑体" panose="02010609060101010101" pitchFamily="49" charset="-122"/>
              </a:rPr>
              <a:t>。</a:t>
            </a:r>
          </a:p>
        </p:txBody>
      </p:sp>
      <p:grpSp>
        <p:nvGrpSpPr>
          <p:cNvPr id="11" name="组合 10">
            <a:extLst>
              <a:ext uri="{FF2B5EF4-FFF2-40B4-BE49-F238E27FC236}">
                <a16:creationId xmlns:a16="http://schemas.microsoft.com/office/drawing/2014/main" id="{6E3069C6-939D-684C-984B-3435BDE7DE11}"/>
              </a:ext>
            </a:extLst>
          </p:cNvPr>
          <p:cNvGrpSpPr/>
          <p:nvPr/>
        </p:nvGrpSpPr>
        <p:grpSpPr>
          <a:xfrm>
            <a:off x="201027" y="618024"/>
            <a:ext cx="3770276" cy="341642"/>
            <a:chOff x="2124714" y="650556"/>
            <a:chExt cx="3770276" cy="341642"/>
          </a:xfrm>
        </p:grpSpPr>
        <p:sp>
          <p:nvSpPr>
            <p:cNvPr id="13" name="文本框 12">
              <a:extLst>
                <a:ext uri="{FF2B5EF4-FFF2-40B4-BE49-F238E27FC236}">
                  <a16:creationId xmlns:a16="http://schemas.microsoft.com/office/drawing/2014/main" id="{9140055F-CAFE-F640-A61F-0DA52F6272E6}"/>
                </a:ext>
              </a:extLst>
            </p:cNvPr>
            <p:cNvSpPr txBox="1"/>
            <p:nvPr/>
          </p:nvSpPr>
          <p:spPr>
            <a:xfrm>
              <a:off x="2124714" y="650556"/>
              <a:ext cx="3770276" cy="338554"/>
            </a:xfrm>
            <a:prstGeom prst="rect">
              <a:avLst/>
            </a:prstGeom>
            <a:noFill/>
          </p:spPr>
          <p:txBody>
            <a:bodyPr wrap="square" rtlCol="0">
              <a:spAutoFit/>
            </a:bodyPr>
            <a:lstStyle/>
            <a:p>
              <a:r>
                <a:rPr lang="zh-CN" altLang="en-US" sz="1600" dirty="0">
                  <a:solidFill>
                    <a:srgbClr val="0060FF"/>
                  </a:solidFill>
                  <a:latin typeface="微软雅黑" panose="020B0503020204020204" pitchFamily="34" charset="-122"/>
                  <a:ea typeface="微软雅黑" panose="020B0503020204020204" pitchFamily="34" charset="-122"/>
                </a:rPr>
                <a:t>原理及方法</a:t>
              </a:r>
            </a:p>
          </p:txBody>
        </p:sp>
        <p:cxnSp>
          <p:nvCxnSpPr>
            <p:cNvPr id="14" name="直接连接符 24">
              <a:extLst>
                <a:ext uri="{FF2B5EF4-FFF2-40B4-BE49-F238E27FC236}">
                  <a16:creationId xmlns:a16="http://schemas.microsoft.com/office/drawing/2014/main" id="{7087D9A3-F996-504C-A468-F5714AA943F1}"/>
                </a:ext>
              </a:extLst>
            </p:cNvPr>
            <p:cNvCxnSpPr/>
            <p:nvPr/>
          </p:nvCxnSpPr>
          <p:spPr>
            <a:xfrm>
              <a:off x="2194811" y="992198"/>
              <a:ext cx="349756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id="{8FA5057D-6DAC-0E41-BB9C-CDFE40839FEA}"/>
              </a:ext>
            </a:extLst>
          </p:cNvPr>
          <p:cNvGrpSpPr/>
          <p:nvPr/>
        </p:nvGrpSpPr>
        <p:grpSpPr>
          <a:xfrm>
            <a:off x="271124" y="2312106"/>
            <a:ext cx="1213660" cy="341642"/>
            <a:chOff x="2124714" y="650556"/>
            <a:chExt cx="3770276" cy="341642"/>
          </a:xfrm>
        </p:grpSpPr>
        <p:sp>
          <p:nvSpPr>
            <p:cNvPr id="16" name="文本框 15">
              <a:extLst>
                <a:ext uri="{FF2B5EF4-FFF2-40B4-BE49-F238E27FC236}">
                  <a16:creationId xmlns:a16="http://schemas.microsoft.com/office/drawing/2014/main" id="{E9BBD8AC-F4B5-D14D-8F63-653F4DDA7CF3}"/>
                </a:ext>
              </a:extLst>
            </p:cNvPr>
            <p:cNvSpPr txBox="1"/>
            <p:nvPr/>
          </p:nvSpPr>
          <p:spPr>
            <a:xfrm>
              <a:off x="2124714" y="650556"/>
              <a:ext cx="3770276" cy="338554"/>
            </a:xfrm>
            <a:prstGeom prst="rect">
              <a:avLst/>
            </a:prstGeom>
            <a:noFill/>
          </p:spPr>
          <p:txBody>
            <a:bodyPr wrap="square" rtlCol="0">
              <a:spAutoFit/>
            </a:bodyPr>
            <a:lstStyle/>
            <a:p>
              <a:r>
                <a:rPr lang="zh-CN" altLang="en-US" sz="1600" dirty="0">
                  <a:solidFill>
                    <a:srgbClr val="0060FF"/>
                  </a:solidFill>
                  <a:latin typeface="微软雅黑" panose="020B0503020204020204" pitchFamily="34" charset="-122"/>
                  <a:ea typeface="微软雅黑" panose="020B0503020204020204" pitchFamily="34" charset="-122"/>
                </a:rPr>
                <a:t>示例</a:t>
              </a:r>
            </a:p>
          </p:txBody>
        </p:sp>
        <p:cxnSp>
          <p:nvCxnSpPr>
            <p:cNvPr id="17" name="直接连接符 24">
              <a:extLst>
                <a:ext uri="{FF2B5EF4-FFF2-40B4-BE49-F238E27FC236}">
                  <a16:creationId xmlns:a16="http://schemas.microsoft.com/office/drawing/2014/main" id="{55B1ABC7-1F28-5249-8B08-1ACAC5328B2F}"/>
                </a:ext>
              </a:extLst>
            </p:cNvPr>
            <p:cNvCxnSpPr/>
            <p:nvPr/>
          </p:nvCxnSpPr>
          <p:spPr>
            <a:xfrm>
              <a:off x="2194811" y="992198"/>
              <a:ext cx="349756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trips dir="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61853" y="199135"/>
            <a:ext cx="6172200" cy="365225"/>
          </a:xfrm>
        </p:spPr>
        <p:txBody>
          <a:bodyPr/>
          <a:lstStyle/>
          <a:p>
            <a:r>
              <a:rPr kumimoji="1" lang="en-US" altLang="zh-CN" sz="2100" dirty="0" err="1">
                <a:latin typeface="微软雅黑" panose="020B0503020204020204" pitchFamily="34" charset="-122"/>
                <a:ea typeface="微软雅黑" panose="020B0503020204020204" pitchFamily="34" charset="-122"/>
                <a:cs typeface="微软雅黑" panose="020B0503020204020204" pitchFamily="34" charset="-122"/>
              </a:rPr>
              <a:t>Pearson相关系数法</a:t>
            </a:r>
            <a:endParaRPr kumimoji="1" lang="en-US" altLang="zh-CN" sz="21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TextBox 5"/>
          <p:cNvSpPr txBox="1"/>
          <p:nvPr/>
        </p:nvSpPr>
        <p:spPr>
          <a:xfrm>
            <a:off x="503944" y="979227"/>
            <a:ext cx="5877384" cy="1183209"/>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214313" indent="-214313">
              <a:lnSpc>
                <a:spcPct val="150000"/>
              </a:lnSpc>
              <a:buFont typeface="Wingdings" panose="05000000000000000000" charset="0"/>
              <a:buChar char="u"/>
            </a:pPr>
            <a:r>
              <a:rPr lang="zh-CN" altLang="en-US" sz="1050" b="1" dirty="0">
                <a:solidFill>
                  <a:schemeClr val="tx2"/>
                </a:solidFill>
                <a:latin typeface="Times New Roman" panose="02020603050405020304" pitchFamily="18" charset="0"/>
                <a:cs typeface="Times New Roman" panose="02020603050405020304" pitchFamily="18" charset="0"/>
              </a:rPr>
              <a:t>基于相关系数的</a:t>
            </a:r>
            <a:r>
              <a:rPr lang="zh-CN" altLang="en-US" sz="1050" b="1" spc="98" dirty="0">
                <a:solidFill>
                  <a:schemeClr val="tx2"/>
                </a:solidFill>
                <a:latin typeface="Times New Roman" panose="02020603050405020304" pitchFamily="18" charset="0"/>
                <a:cs typeface="Times New Roman" panose="02020603050405020304" pitchFamily="18" charset="0"/>
                <a:sym typeface="+mn-lt"/>
              </a:rPr>
              <a:t>过滤法</a:t>
            </a:r>
            <a:r>
              <a:rPr lang="en-US" altLang="zh-CN" sz="1050" b="1" spc="98" dirty="0">
                <a:solidFill>
                  <a:schemeClr val="tx2"/>
                </a:solidFill>
                <a:latin typeface="Times New Roman" panose="02020603050405020304" pitchFamily="18" charset="0"/>
                <a:cs typeface="Times New Roman" panose="02020603050405020304" pitchFamily="18" charset="0"/>
                <a:sym typeface="+mn-lt"/>
              </a:rPr>
              <a:t>(Filter)</a:t>
            </a:r>
            <a:r>
              <a:rPr lang="zh-CN" altLang="en-US" sz="1050" spc="98" dirty="0">
                <a:solidFill>
                  <a:schemeClr val="tx2"/>
                </a:solidFill>
                <a:latin typeface="Times New Roman" panose="02020603050405020304" pitchFamily="18" charset="0"/>
                <a:cs typeface="Times New Roman" panose="02020603050405020304" pitchFamily="18" charset="0"/>
                <a:sym typeface="+mn-lt"/>
              </a:rPr>
              <a:t>：</a:t>
            </a:r>
            <a:r>
              <a:rPr lang="zh-CN" altLang="en-US" sz="1050" dirty="0">
                <a:solidFill>
                  <a:schemeClr val="tx2"/>
                </a:solidFill>
                <a:latin typeface="Times New Roman" panose="02020603050405020304" pitchFamily="18" charset="0"/>
                <a:cs typeface="Times New Roman" panose="02020603050405020304" pitchFamily="18" charset="0"/>
              </a:rPr>
              <a:t>分别计算所有训练集中各个特征与输出值间的相关系数，设定一个阈值，选择相关系数较大的部分特征。</a:t>
            </a:r>
          </a:p>
          <a:p>
            <a:pPr marL="214313" indent="-214313">
              <a:lnSpc>
                <a:spcPct val="150000"/>
              </a:lnSpc>
              <a:buFont typeface="Wingdings" panose="05000000000000000000" charset="0"/>
              <a:buChar char="u"/>
            </a:pPr>
            <a:r>
              <a:rPr lang="zh-CN" altLang="en-US" sz="1050" b="1" dirty="0">
                <a:solidFill>
                  <a:schemeClr val="tx2"/>
                </a:solidFill>
                <a:latin typeface="Times New Roman" panose="02020603050405020304" pitchFamily="18" charset="0"/>
                <a:cs typeface="Times New Roman" panose="02020603050405020304" pitchFamily="18" charset="0"/>
              </a:rPr>
              <a:t>pearson相关系数</a:t>
            </a:r>
            <a:r>
              <a:rPr lang="zh-CN" altLang="en-US" sz="1050" dirty="0">
                <a:solidFill>
                  <a:schemeClr val="tx2"/>
                </a:solidFill>
                <a:latin typeface="Times New Roman" panose="02020603050405020304" pitchFamily="18" charset="0"/>
                <a:cs typeface="Times New Roman" panose="02020603050405020304" pitchFamily="18" charset="0"/>
              </a:rPr>
              <a:t>：是一种最简单的计算特征和响应变量之间关系的方法，该方法衡量的是变量间的线性相关关系，结果的取值区间为 [−1，1]。当r&gt;0时表示x和y呈正相关，r&lt;0时表示x和y呈负相关；若r=0，x与y之间无线性相关关系。相关系数的绝对值越大，相关性越强。</a:t>
            </a:r>
          </a:p>
        </p:txBody>
      </p:sp>
      <p:pic>
        <p:nvPicPr>
          <p:cNvPr id="4098" name="Picture 2">
            <a:extLst>
              <a:ext uri="{FF2B5EF4-FFF2-40B4-BE49-F238E27FC236}">
                <a16:creationId xmlns:a16="http://schemas.microsoft.com/office/drawing/2014/main" id="{3AFE7D17-8F9F-FE42-AC08-25B94399D0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936" y="3237661"/>
            <a:ext cx="3584554" cy="126828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9AF271D5-EBC6-4B45-88A7-5084AE5029AE}"/>
              </a:ext>
            </a:extLst>
          </p:cNvPr>
          <p:cNvSpPr txBox="1"/>
          <p:nvPr/>
        </p:nvSpPr>
        <p:spPr>
          <a:xfrm>
            <a:off x="659126" y="4573132"/>
            <a:ext cx="2537566" cy="213585"/>
          </a:xfrm>
          <a:prstGeom prst="rect">
            <a:avLst/>
          </a:prstGeom>
          <a:noFill/>
        </p:spPr>
        <p:txBody>
          <a:bodyPr wrap="square" rtlCol="0">
            <a:spAutoFit/>
          </a:bodyPr>
          <a:lstStyle/>
          <a:p>
            <a:r>
              <a:rPr kumimoji="1" lang="zh-CN" altLang="en-US" sz="788" b="1" dirty="0"/>
              <a:t>用户对视频的偏好度与播放完成度的对应关系</a:t>
            </a: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0D439CC8-3D55-054B-A314-0840475ABD57}"/>
                  </a:ext>
                </a:extLst>
              </p:cNvPr>
              <p:cNvSpPr/>
              <p:nvPr/>
            </p:nvSpPr>
            <p:spPr>
              <a:xfrm>
                <a:off x="4005064" y="3218898"/>
                <a:ext cx="2727008" cy="1623842"/>
              </a:xfrm>
              <a:prstGeom prst="rect">
                <a:avLst/>
              </a:prstGeom>
            </p:spPr>
            <p:txBody>
              <a:bodyPr wrap="square">
                <a:spAutoFit/>
              </a:bodyPr>
              <a:lstStyle/>
              <a:p>
                <a:pPr algn="just">
                  <a:buFont typeface="+mj-lt"/>
                  <a:buAutoNum type="arabicPeriod"/>
                </a:pPr>
                <a:r>
                  <a:rPr lang="zh-CN" altLang="en-US" sz="1050" dirty="0">
                    <a:solidFill>
                      <a:schemeClr val="tx1"/>
                    </a:solidFill>
                    <a:latin typeface="Lato" panose="020F0502020204030204" pitchFamily="34" charset="0"/>
                  </a:rPr>
                  <a:t> 计算变量平均值：</a:t>
                </a:r>
                <a14:m>
                  <m:oMath xmlns:m="http://schemas.openxmlformats.org/officeDocument/2006/math">
                    <m:acc>
                      <m:accPr>
                        <m:chr m:val="̅"/>
                        <m:ctrlPr>
                          <a:rPr lang="en-US" altLang="zh-CN" sz="1050" i="1" dirty="0">
                            <a:solidFill>
                              <a:schemeClr val="tx1"/>
                            </a:solidFill>
                            <a:latin typeface="Cambria Math" panose="02040503050406030204" pitchFamily="18" charset="0"/>
                          </a:rPr>
                        </m:ctrlPr>
                      </m:accPr>
                      <m:e>
                        <m:r>
                          <m:rPr>
                            <m:sty m:val="p"/>
                          </m:rPr>
                          <a:rPr lang="en-US" altLang="zh-CN" sz="1050" i="1" dirty="0">
                            <a:solidFill>
                              <a:schemeClr val="tx1"/>
                            </a:solidFill>
                            <a:latin typeface="Cambria Math" panose="02040503050406030204" pitchFamily="18" charset="0"/>
                          </a:rPr>
                          <m:t>x</m:t>
                        </m:r>
                      </m:e>
                    </m:acc>
                  </m:oMath>
                </a14:m>
                <a:r>
                  <a:rPr lang="en-US" altLang="zh-CN" sz="1050" dirty="0">
                    <a:solidFill>
                      <a:schemeClr val="tx1"/>
                    </a:solidFill>
                    <a:latin typeface="Lato" panose="020F0502020204030204" pitchFamily="34" charset="0"/>
                  </a:rPr>
                  <a:t>=0.5, </a:t>
                </a:r>
                <a:r>
                  <a:rPr lang="en-US" altLang="zh-CN" sz="1050" dirty="0">
                    <a:solidFill>
                      <a:schemeClr val="tx1"/>
                    </a:solidFill>
                  </a:rPr>
                  <a:t> </a:t>
                </a:r>
                <a14:m>
                  <m:oMath xmlns:m="http://schemas.openxmlformats.org/officeDocument/2006/math">
                    <m:acc>
                      <m:accPr>
                        <m:chr m:val="̅"/>
                        <m:ctrlPr>
                          <a:rPr lang="en-US" altLang="zh-CN" sz="1050" i="1" dirty="0">
                            <a:solidFill>
                              <a:schemeClr val="tx1"/>
                            </a:solidFill>
                            <a:latin typeface="Cambria Math" panose="02040503050406030204" pitchFamily="18" charset="0"/>
                          </a:rPr>
                        </m:ctrlPr>
                      </m:accPr>
                      <m:e>
                        <m:r>
                          <a:rPr lang="en-US" altLang="zh-CN" sz="1050" i="1" dirty="0">
                            <a:solidFill>
                              <a:schemeClr val="tx1"/>
                            </a:solidFill>
                            <a:latin typeface="Cambria Math" panose="02040503050406030204" pitchFamily="18" charset="0"/>
                          </a:rPr>
                          <m:t>𝑦</m:t>
                        </m:r>
                      </m:e>
                    </m:acc>
                    <m:r>
                      <a:rPr lang="en-US" altLang="zh-CN" sz="1050" i="1" dirty="0">
                        <a:solidFill>
                          <a:schemeClr val="tx1"/>
                        </a:solidFill>
                        <a:latin typeface="Cambria Math" panose="02040503050406030204" pitchFamily="18" charset="0"/>
                      </a:rPr>
                      <m:t> </m:t>
                    </m:r>
                  </m:oMath>
                </a14:m>
                <a:r>
                  <a:rPr lang="en-US" altLang="zh-CN" sz="1050" dirty="0">
                    <a:solidFill>
                      <a:schemeClr val="tx1"/>
                    </a:solidFill>
                    <a:latin typeface="Lato" panose="020F0502020204030204" pitchFamily="34" charset="0"/>
                  </a:rPr>
                  <a:t>=0.55</a:t>
                </a:r>
                <a:r>
                  <a:rPr lang="zh-CN" altLang="en-US" sz="1050" dirty="0">
                    <a:solidFill>
                      <a:schemeClr val="tx1"/>
                    </a:solidFill>
                    <a:latin typeface="Lato" panose="020F0502020204030204" pitchFamily="34" charset="0"/>
                  </a:rPr>
                  <a:t>；</a:t>
                </a:r>
              </a:p>
              <a:p>
                <a:pPr algn="just">
                  <a:buFont typeface="+mj-lt"/>
                  <a:buAutoNum type="arabicPeriod"/>
                </a:pPr>
                <a:r>
                  <a:rPr lang="zh-CN" altLang="en-US" sz="1050" dirty="0">
                    <a:solidFill>
                      <a:schemeClr val="tx1"/>
                    </a:solidFill>
                    <a:latin typeface="Lato" panose="020F0502020204030204" pitchFamily="34" charset="0"/>
                  </a:rPr>
                  <a:t> 计算平移后的变量：</a:t>
                </a:r>
                <a:endParaRPr lang="en-US" altLang="zh-CN" sz="1050" dirty="0">
                  <a:solidFill>
                    <a:schemeClr val="tx1"/>
                  </a:solidFill>
                  <a:latin typeface="Lato" panose="020F0502020204030204" pitchFamily="34" charset="0"/>
                </a:endParaRPr>
              </a:p>
              <a:p>
                <a:pPr algn="just"/>
                <a:r>
                  <a:rPr lang="en-US" altLang="zh-CN" sz="1050" b="1" i="1" dirty="0">
                    <a:solidFill>
                      <a:schemeClr val="tx1"/>
                    </a:solidFill>
                    <a:latin typeface="STIXGeneral" pitchFamily="2" charset="2"/>
                  </a:rPr>
                  <a:t>x</a:t>
                </a:r>
                <a:r>
                  <a:rPr lang="en-US" altLang="zh-CN" sz="1050" dirty="0">
                    <a:solidFill>
                      <a:schemeClr val="tx1"/>
                    </a:solidFill>
                    <a:latin typeface="STIXGeneral-Regular" pitchFamily="2" charset="2"/>
                  </a:rPr>
                  <a:t>=[−0.4,−0.3,−0.2,−0.1,0.1,0.2,0.3,0.4]</a:t>
                </a:r>
                <a:r>
                  <a:rPr lang="en-US" altLang="zh-CN" sz="1050" dirty="0">
                    <a:solidFill>
                      <a:schemeClr val="tx1"/>
                    </a:solidFill>
                    <a:latin typeface="Lato" panose="020F0502020204030204" pitchFamily="34" charset="0"/>
                  </a:rPr>
                  <a:t>x=[−0.4,−0.3,−0.2,−0.1,0.1,0.2,0.3,0.4]</a:t>
                </a:r>
                <a:r>
                  <a:rPr lang="zh-CN" altLang="en-US" sz="1050" dirty="0">
                    <a:solidFill>
                      <a:schemeClr val="tx1"/>
                    </a:solidFill>
                    <a:latin typeface="Lato" panose="020F0502020204030204" pitchFamily="34" charset="0"/>
                  </a:rPr>
                  <a:t>，</a:t>
                </a:r>
                <a:r>
                  <a:rPr lang="en-US" altLang="zh-CN" sz="1050" b="1" i="1" dirty="0">
                    <a:solidFill>
                      <a:schemeClr val="tx1"/>
                    </a:solidFill>
                    <a:latin typeface="STIXGeneral" pitchFamily="2" charset="2"/>
                  </a:rPr>
                  <a:t>y</a:t>
                </a:r>
                <a:r>
                  <a:rPr lang="en-US" altLang="zh-CN" sz="1050" dirty="0">
                    <a:solidFill>
                      <a:schemeClr val="tx1"/>
                    </a:solidFill>
                    <a:latin typeface="STIXGeneral-Regular" pitchFamily="2" charset="2"/>
                  </a:rPr>
                  <a:t>=[−0.45,−0.45,−0.35,0.05,0.15,0.25,0.35,0.45]</a:t>
                </a:r>
                <a:r>
                  <a:rPr lang="en-US" altLang="zh-CN" sz="1050" dirty="0">
                    <a:solidFill>
                      <a:schemeClr val="tx1"/>
                    </a:solidFill>
                    <a:latin typeface="Lato" panose="020F0502020204030204" pitchFamily="34" charset="0"/>
                  </a:rPr>
                  <a:t>y=[−0.45,−0.45,−0.35,0.05,0.15,0.25,0.35,0.45]</a:t>
                </a:r>
                <a:r>
                  <a:rPr lang="zh-CN" altLang="en-US" sz="1050" dirty="0">
                    <a:solidFill>
                      <a:schemeClr val="tx1"/>
                    </a:solidFill>
                    <a:latin typeface="Lato" panose="020F0502020204030204" pitchFamily="34" charset="0"/>
                  </a:rPr>
                  <a:t>；</a:t>
                </a:r>
              </a:p>
              <a:p>
                <a:pPr algn="just"/>
                <a:r>
                  <a:rPr lang="en-US" altLang="zh-CN" sz="1050" dirty="0">
                    <a:solidFill>
                      <a:schemeClr val="tx1"/>
                    </a:solidFill>
                    <a:latin typeface="Lato" panose="020F0502020204030204" pitchFamily="34" charset="0"/>
                  </a:rPr>
                  <a:t>3.</a:t>
                </a:r>
                <a:r>
                  <a:rPr lang="zh-CN" altLang="en-US" sz="1050" dirty="0">
                    <a:solidFill>
                      <a:schemeClr val="tx1"/>
                    </a:solidFill>
                    <a:latin typeface="Lato" panose="020F0502020204030204" pitchFamily="34" charset="0"/>
                  </a:rPr>
                  <a:t>按照公式计算结果</a:t>
                </a:r>
                <a:endParaRPr lang="en-US" altLang="zh-CN" sz="1050" dirty="0">
                  <a:solidFill>
                    <a:schemeClr val="tx1"/>
                  </a:solidFill>
                  <a:latin typeface="Lato" panose="020F0502020204030204" pitchFamily="34" charset="0"/>
                </a:endParaRPr>
              </a:p>
              <a:p>
                <a:pPr algn="just"/>
                <a14:m>
                  <m:oMath xmlns:m="http://schemas.openxmlformats.org/officeDocument/2006/math">
                    <m:r>
                      <m:rPr>
                        <m:sty m:val="p"/>
                      </m:rPr>
                      <a:rPr lang="en-US" altLang="zh-CN" sz="1050" i="1" dirty="0">
                        <a:solidFill>
                          <a:schemeClr val="tx1"/>
                        </a:solidFill>
                        <a:latin typeface="Cambria Math" panose="02040503050406030204" pitchFamily="18" charset="0"/>
                      </a:rPr>
                      <m:t>R</m:t>
                    </m:r>
                    <m:r>
                      <a:rPr lang="en-US" altLang="zh-CN" sz="1050" i="1" dirty="0">
                        <a:solidFill>
                          <a:schemeClr val="tx1"/>
                        </a:solidFill>
                        <a:latin typeface="Cambria Math" panose="02040503050406030204" pitchFamily="18" charset="0"/>
                      </a:rPr>
                      <m:t>=</m:t>
                    </m:r>
                    <m:f>
                      <m:fPr>
                        <m:ctrlPr>
                          <a:rPr lang="en-US" altLang="zh-CN" sz="1050" i="1" dirty="0">
                            <a:solidFill>
                              <a:schemeClr val="tx1"/>
                            </a:solidFill>
                            <a:latin typeface="Cambria Math" panose="02040503050406030204" pitchFamily="18" charset="0"/>
                          </a:rPr>
                        </m:ctrlPr>
                      </m:fPr>
                      <m:num>
                        <m:r>
                          <a:rPr lang="en-US" altLang="zh-CN" sz="1050" i="1" dirty="0">
                            <a:solidFill>
                              <a:schemeClr val="tx1"/>
                            </a:solidFill>
                            <a:latin typeface="Cambria Math" panose="02040503050406030204" pitchFamily="18" charset="0"/>
                          </a:rPr>
                          <m:t>0.73</m:t>
                        </m:r>
                      </m:num>
                      <m:den>
                        <m:rad>
                          <m:radPr>
                            <m:degHide m:val="on"/>
                            <m:ctrlPr>
                              <a:rPr lang="en-US" altLang="zh-CN" sz="1050" i="1" dirty="0">
                                <a:solidFill>
                                  <a:schemeClr val="tx1"/>
                                </a:solidFill>
                                <a:latin typeface="Cambria Math" panose="02040503050406030204" pitchFamily="18" charset="0"/>
                              </a:rPr>
                            </m:ctrlPr>
                          </m:radPr>
                          <m:deg/>
                          <m:e>
                            <m:r>
                              <a:rPr lang="en-US" altLang="zh-CN" sz="1050" i="1" dirty="0">
                                <a:solidFill>
                                  <a:schemeClr val="tx1"/>
                                </a:solidFill>
                                <a:latin typeface="Cambria Math" panose="02040503050406030204" pitchFamily="18" charset="0"/>
                              </a:rPr>
                              <m:t>0.6</m:t>
                            </m:r>
                          </m:e>
                        </m:rad>
                        <m:rad>
                          <m:radPr>
                            <m:degHide m:val="on"/>
                            <m:ctrlPr>
                              <a:rPr lang="en-US" altLang="zh-CN" sz="1050" i="1" dirty="0">
                                <a:solidFill>
                                  <a:schemeClr val="tx1"/>
                                </a:solidFill>
                                <a:latin typeface="Cambria Math" panose="02040503050406030204" pitchFamily="18" charset="0"/>
                              </a:rPr>
                            </m:ctrlPr>
                          </m:radPr>
                          <m:deg/>
                          <m:e>
                            <m:r>
                              <a:rPr lang="en-US" altLang="zh-CN" sz="1050" i="1" dirty="0">
                                <a:solidFill>
                                  <a:schemeClr val="tx1"/>
                                </a:solidFill>
                                <a:latin typeface="Cambria Math" panose="02040503050406030204" pitchFamily="18" charset="0"/>
                              </a:rPr>
                              <m:t>0.94</m:t>
                            </m:r>
                          </m:e>
                        </m:rad>
                      </m:den>
                    </m:f>
                  </m:oMath>
                </a14:m>
                <a:r>
                  <a:rPr lang="en-US" altLang="zh-CN" sz="1050" dirty="0">
                    <a:solidFill>
                      <a:schemeClr val="tx1"/>
                    </a:solidFill>
                    <a:latin typeface="Lato" panose="020F0502020204030204" pitchFamily="34" charset="0"/>
                  </a:rPr>
                  <a:t>=0.972</a:t>
                </a:r>
              </a:p>
            </p:txBody>
          </p:sp>
        </mc:Choice>
        <mc:Fallback xmlns="">
          <p:sp>
            <p:nvSpPr>
              <p:cNvPr id="9" name="矩形 8">
                <a:extLst>
                  <a:ext uri="{FF2B5EF4-FFF2-40B4-BE49-F238E27FC236}">
                    <a16:creationId xmlns:a16="http://schemas.microsoft.com/office/drawing/2014/main" id="{0D439CC8-3D55-054B-A314-0840475ABD57}"/>
                  </a:ext>
                </a:extLst>
              </p:cNvPr>
              <p:cNvSpPr>
                <a:spLocks noRot="1" noChangeAspect="1" noMove="1" noResize="1" noEditPoints="1" noAdjustHandles="1" noChangeArrowheads="1" noChangeShapeType="1" noTextEdit="1"/>
              </p:cNvSpPr>
              <p:nvPr/>
            </p:nvSpPr>
            <p:spPr>
              <a:xfrm>
                <a:off x="4005064" y="3218898"/>
                <a:ext cx="2727008" cy="1623842"/>
              </a:xfrm>
              <a:prstGeom prst="rect">
                <a:avLst/>
              </a:prstGeom>
              <a:blipFill>
                <a:blip r:embed="rId4"/>
                <a:stretch>
                  <a:fillRect t="-7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3285672-E3DB-BF45-9413-81919D78ED3C}"/>
                  </a:ext>
                </a:extLst>
              </p:cNvPr>
              <p:cNvSpPr txBox="1"/>
              <p:nvPr/>
            </p:nvSpPr>
            <p:spPr>
              <a:xfrm>
                <a:off x="1855044" y="2232741"/>
                <a:ext cx="2727008" cy="532453"/>
              </a:xfrm>
              <a:prstGeom prst="rect">
                <a:avLst/>
              </a:prstGeom>
              <a:noFill/>
            </p:spPr>
            <p:txBody>
              <a:bodyPr wrap="square" rtlCol="0" anchor="t">
                <a:spAutoFit/>
              </a:bodyPr>
              <a:lstStyle/>
              <a:p>
                <a:pPr algn="l"/>
                <a14:m>
                  <m:oMathPara xmlns:m="http://schemas.openxmlformats.org/officeDocument/2006/math">
                    <m:oMathParaPr>
                      <m:jc m:val="centerGroup"/>
                    </m:oMathParaPr>
                    <m:oMath xmlns:m="http://schemas.openxmlformats.org/officeDocument/2006/math">
                      <m:r>
                        <a:rPr lang="en-US" altLang="zh-CN" sz="900" i="1">
                          <a:latin typeface="Cambria Math" panose="02040503050406030204" charset="0"/>
                          <a:cs typeface="Cambria Math" panose="02040503050406030204" charset="0"/>
                        </a:rPr>
                        <m:t>𝑟</m:t>
                      </m:r>
                      <m:r>
                        <a:rPr lang="en-US" altLang="zh-CN" sz="900" i="1">
                          <a:latin typeface="Cambria Math" panose="02040503050406030204" charset="0"/>
                          <a:cs typeface="Cambria Math" panose="02040503050406030204" charset="0"/>
                        </a:rPr>
                        <m:t>=</m:t>
                      </m:r>
                      <m:f>
                        <m:fPr>
                          <m:ctrlPr>
                            <a:rPr lang="en-US" altLang="zh-CN" sz="900" i="1">
                              <a:latin typeface="Cambria Math" panose="02040503050406030204" pitchFamily="18" charset="0"/>
                              <a:cs typeface="Cambria Math" panose="02040503050406030204" charset="0"/>
                            </a:rPr>
                          </m:ctrlPr>
                        </m:fPr>
                        <m:num>
                          <m:r>
                            <a:rPr lang="en-US" altLang="zh-CN" sz="900" i="1">
                              <a:latin typeface="Cambria Math" panose="02040503050406030204" charset="0"/>
                              <a:cs typeface="Cambria Math" panose="02040503050406030204" charset="0"/>
                            </a:rPr>
                            <m:t>𝑁</m:t>
                          </m:r>
                          <m:nary>
                            <m:naryPr>
                              <m:chr m:val="∑"/>
                              <m:limLoc m:val="undOvr"/>
                              <m:subHide m:val="on"/>
                              <m:supHide m:val="on"/>
                              <m:ctrlPr>
                                <a:rPr lang="en-US" altLang="zh-CN" sz="900" i="1">
                                  <a:latin typeface="Cambria Math" panose="02040503050406030204" pitchFamily="18" charset="0"/>
                                  <a:cs typeface="Cambria Math" panose="02040503050406030204" charset="0"/>
                                </a:rPr>
                              </m:ctrlPr>
                            </m:naryPr>
                            <m:sub/>
                            <m:sup/>
                            <m:e>
                              <m:sSub>
                                <m:sSubPr>
                                  <m:ctrlPr>
                                    <a:rPr lang="en-US" altLang="zh-CN" sz="900" i="1">
                                      <a:latin typeface="Cambria Math" panose="02040503050406030204" pitchFamily="18" charset="0"/>
                                      <a:cs typeface="Cambria Math" panose="02040503050406030204" charset="0"/>
                                    </a:rPr>
                                  </m:ctrlPr>
                                </m:sSubPr>
                                <m:e>
                                  <m:r>
                                    <a:rPr lang="en-US" altLang="zh-CN" sz="900" i="1">
                                      <a:latin typeface="Cambria Math" panose="02040503050406030204" charset="0"/>
                                      <a:cs typeface="Cambria Math" panose="02040503050406030204" charset="0"/>
                                    </a:rPr>
                                    <m:t>𝑥</m:t>
                                  </m:r>
                                </m:e>
                                <m:sub>
                                  <m:r>
                                    <a:rPr lang="en-US" altLang="zh-CN" sz="900" i="1">
                                      <a:latin typeface="Cambria Math" panose="02040503050406030204" charset="0"/>
                                      <a:cs typeface="Cambria Math" panose="02040503050406030204" charset="0"/>
                                    </a:rPr>
                                    <m:t>𝑖</m:t>
                                  </m:r>
                                </m:sub>
                              </m:sSub>
                              <m:sSub>
                                <m:sSubPr>
                                  <m:ctrlPr>
                                    <a:rPr lang="en-US" altLang="zh-CN" sz="900" i="1">
                                      <a:latin typeface="Cambria Math" panose="02040503050406030204" pitchFamily="18" charset="0"/>
                                      <a:cs typeface="Cambria Math" panose="02040503050406030204" charset="0"/>
                                    </a:rPr>
                                  </m:ctrlPr>
                                </m:sSubPr>
                                <m:e>
                                  <m:r>
                                    <a:rPr lang="en-US" altLang="zh-CN" sz="900" i="1">
                                      <a:latin typeface="Cambria Math" panose="02040503050406030204" charset="0"/>
                                      <a:cs typeface="Cambria Math" panose="02040503050406030204" charset="0"/>
                                    </a:rPr>
                                    <m:t>𝑦</m:t>
                                  </m:r>
                                </m:e>
                                <m:sub>
                                  <m:r>
                                    <a:rPr lang="en-US" altLang="zh-CN" sz="900" i="1">
                                      <a:latin typeface="Cambria Math" panose="02040503050406030204" charset="0"/>
                                      <a:cs typeface="Cambria Math" panose="02040503050406030204" charset="0"/>
                                    </a:rPr>
                                    <m:t>𝑖</m:t>
                                  </m:r>
                                </m:sub>
                              </m:sSub>
                              <m:r>
                                <a:rPr lang="en-US" altLang="zh-CN" sz="900" i="1">
                                  <a:latin typeface="Cambria Math" panose="02040503050406030204" charset="0"/>
                                  <a:cs typeface="Cambria Math" panose="02040503050406030204" charset="0"/>
                                </a:rPr>
                                <m:t>−</m:t>
                              </m:r>
                              <m:nary>
                                <m:naryPr>
                                  <m:chr m:val="∑"/>
                                  <m:limLoc m:val="undOvr"/>
                                  <m:subHide m:val="on"/>
                                  <m:supHide m:val="on"/>
                                  <m:ctrlPr>
                                    <a:rPr lang="en-US" altLang="zh-CN" sz="900" i="1">
                                      <a:latin typeface="Cambria Math" panose="02040503050406030204" pitchFamily="18" charset="0"/>
                                      <a:cs typeface="Cambria Math" panose="02040503050406030204" charset="0"/>
                                    </a:rPr>
                                  </m:ctrlPr>
                                </m:naryPr>
                                <m:sub/>
                                <m:sup/>
                                <m:e>
                                  <m:sSub>
                                    <m:sSubPr>
                                      <m:ctrlPr>
                                        <a:rPr lang="en-US" altLang="zh-CN" sz="900" i="1">
                                          <a:latin typeface="Cambria Math" panose="02040503050406030204" pitchFamily="18" charset="0"/>
                                          <a:cs typeface="Cambria Math" panose="02040503050406030204" charset="0"/>
                                        </a:rPr>
                                      </m:ctrlPr>
                                    </m:sSubPr>
                                    <m:e>
                                      <m:r>
                                        <a:rPr lang="en-US" altLang="zh-CN" sz="900" i="1">
                                          <a:latin typeface="Cambria Math" panose="02040503050406030204" charset="0"/>
                                          <a:cs typeface="Cambria Math" panose="02040503050406030204" charset="0"/>
                                        </a:rPr>
                                        <m:t>𝑥</m:t>
                                      </m:r>
                                    </m:e>
                                    <m:sub>
                                      <m:r>
                                        <a:rPr lang="en-US" altLang="zh-CN" sz="900" i="1">
                                          <a:latin typeface="Cambria Math" panose="02040503050406030204" charset="0"/>
                                          <a:cs typeface="Cambria Math" panose="02040503050406030204" charset="0"/>
                                        </a:rPr>
                                        <m:t>𝑖</m:t>
                                      </m:r>
                                    </m:sub>
                                  </m:sSub>
                                  <m:nary>
                                    <m:naryPr>
                                      <m:chr m:val="∑"/>
                                      <m:limLoc m:val="undOvr"/>
                                      <m:subHide m:val="on"/>
                                      <m:supHide m:val="on"/>
                                      <m:ctrlPr>
                                        <a:rPr lang="en-US" altLang="zh-CN" sz="900" i="1">
                                          <a:latin typeface="Cambria Math" panose="02040503050406030204" pitchFamily="18" charset="0"/>
                                          <a:cs typeface="Cambria Math" panose="02040503050406030204" charset="0"/>
                                        </a:rPr>
                                      </m:ctrlPr>
                                    </m:naryPr>
                                    <m:sub/>
                                    <m:sup/>
                                    <m:e>
                                      <m:sSub>
                                        <m:sSubPr>
                                          <m:ctrlPr>
                                            <a:rPr lang="en-US" altLang="zh-CN" sz="900" i="1">
                                              <a:latin typeface="Cambria Math" panose="02040503050406030204" pitchFamily="18" charset="0"/>
                                              <a:cs typeface="Cambria Math" panose="02040503050406030204" charset="0"/>
                                            </a:rPr>
                                          </m:ctrlPr>
                                        </m:sSubPr>
                                        <m:e>
                                          <m:r>
                                            <a:rPr lang="en-US" altLang="zh-CN" sz="900" i="1">
                                              <a:latin typeface="Cambria Math" panose="02040503050406030204" charset="0"/>
                                              <a:cs typeface="Cambria Math" panose="02040503050406030204" charset="0"/>
                                            </a:rPr>
                                            <m:t>𝑦</m:t>
                                          </m:r>
                                        </m:e>
                                        <m:sub>
                                          <m:r>
                                            <a:rPr lang="en-US" altLang="zh-CN" sz="900" i="1">
                                              <a:latin typeface="Cambria Math" panose="02040503050406030204" charset="0"/>
                                              <a:cs typeface="Cambria Math" panose="02040503050406030204" charset="0"/>
                                            </a:rPr>
                                            <m:t>𝑖</m:t>
                                          </m:r>
                                        </m:sub>
                                      </m:sSub>
                                    </m:e>
                                  </m:nary>
                                </m:e>
                              </m:nary>
                            </m:e>
                          </m:nary>
                        </m:num>
                        <m:den>
                          <m:rad>
                            <m:radPr>
                              <m:degHide m:val="on"/>
                              <m:ctrlPr>
                                <a:rPr lang="en-US" altLang="zh-CN" sz="900" i="1">
                                  <a:latin typeface="Cambria Math" panose="02040503050406030204" pitchFamily="18" charset="0"/>
                                  <a:cs typeface="Cambria Math" panose="02040503050406030204" charset="0"/>
                                </a:rPr>
                              </m:ctrlPr>
                            </m:radPr>
                            <m:deg/>
                            <m:e>
                              <m:r>
                                <a:rPr lang="en-US" altLang="zh-CN" sz="900" i="1">
                                  <a:latin typeface="Cambria Math" panose="02040503050406030204" charset="0"/>
                                  <a:cs typeface="Cambria Math" panose="02040503050406030204" charset="0"/>
                                </a:rPr>
                                <m:t>𝑁</m:t>
                              </m:r>
                              <m:nary>
                                <m:naryPr>
                                  <m:chr m:val="∑"/>
                                  <m:limLoc m:val="undOvr"/>
                                  <m:subHide m:val="on"/>
                                  <m:supHide m:val="on"/>
                                  <m:ctrlPr>
                                    <a:rPr lang="en-US" altLang="zh-CN" sz="900" i="1">
                                      <a:latin typeface="Cambria Math" panose="02040503050406030204" pitchFamily="18" charset="0"/>
                                      <a:cs typeface="Cambria Math" panose="02040503050406030204" charset="0"/>
                                    </a:rPr>
                                  </m:ctrlPr>
                                </m:naryPr>
                                <m:sub/>
                                <m:sup/>
                                <m:e>
                                  <m:sSubSup>
                                    <m:sSubSupPr>
                                      <m:ctrlPr>
                                        <a:rPr lang="en-US" altLang="zh-CN" sz="900" i="1">
                                          <a:latin typeface="Cambria Math" panose="02040503050406030204" pitchFamily="18" charset="0"/>
                                          <a:cs typeface="Cambria Math" panose="02040503050406030204" charset="0"/>
                                        </a:rPr>
                                      </m:ctrlPr>
                                    </m:sSubSupPr>
                                    <m:e>
                                      <m:r>
                                        <a:rPr lang="en-US" altLang="zh-CN" sz="900" i="1">
                                          <a:latin typeface="Cambria Math" panose="02040503050406030204" charset="0"/>
                                          <a:cs typeface="Cambria Math" panose="02040503050406030204" charset="0"/>
                                        </a:rPr>
                                        <m:t>𝑥</m:t>
                                      </m:r>
                                    </m:e>
                                    <m:sub>
                                      <m:r>
                                        <a:rPr lang="en-US" altLang="zh-CN" sz="900" i="1">
                                          <a:latin typeface="Cambria Math" panose="02040503050406030204" charset="0"/>
                                          <a:cs typeface="Cambria Math" panose="02040503050406030204" charset="0"/>
                                        </a:rPr>
                                        <m:t>𝑖</m:t>
                                      </m:r>
                                    </m:sub>
                                    <m:sup>
                                      <m:r>
                                        <a:rPr lang="en-US" altLang="zh-CN" sz="900" i="1">
                                          <a:latin typeface="Cambria Math" panose="02040503050406030204" charset="0"/>
                                          <a:cs typeface="Cambria Math" panose="02040503050406030204" charset="0"/>
                                        </a:rPr>
                                        <m:t>2</m:t>
                                      </m:r>
                                    </m:sup>
                                  </m:sSubSup>
                                </m:e>
                              </m:nary>
                            </m:e>
                          </m:rad>
                          <m:r>
                            <a:rPr lang="en-US" altLang="zh-CN" sz="900" i="1">
                              <a:latin typeface="Cambria Math" panose="02040503050406030204" charset="0"/>
                              <a:cs typeface="Cambria Math" panose="02040503050406030204" charset="0"/>
                            </a:rPr>
                            <m:t>−</m:t>
                          </m:r>
                          <m:sSup>
                            <m:sSupPr>
                              <m:ctrlPr>
                                <a:rPr lang="en-US" altLang="zh-CN" sz="900" i="1">
                                  <a:latin typeface="Cambria Math" panose="02040503050406030204" pitchFamily="18" charset="0"/>
                                  <a:cs typeface="Cambria Math" panose="02040503050406030204" charset="0"/>
                                </a:rPr>
                              </m:ctrlPr>
                            </m:sSupPr>
                            <m:e>
                              <m:d>
                                <m:dPr>
                                  <m:ctrlPr>
                                    <a:rPr lang="en-US" altLang="zh-CN" sz="900" i="1">
                                      <a:latin typeface="Cambria Math" panose="02040503050406030204" pitchFamily="18" charset="0"/>
                                      <a:cs typeface="Cambria Math" panose="02040503050406030204" charset="0"/>
                                    </a:rPr>
                                  </m:ctrlPr>
                                </m:dPr>
                                <m:e>
                                  <m:nary>
                                    <m:naryPr>
                                      <m:chr m:val="∑"/>
                                      <m:limLoc m:val="undOvr"/>
                                      <m:subHide m:val="on"/>
                                      <m:supHide m:val="on"/>
                                      <m:ctrlPr>
                                        <a:rPr lang="en-US" altLang="zh-CN" sz="900" i="1">
                                          <a:latin typeface="Cambria Math" panose="02040503050406030204" pitchFamily="18" charset="0"/>
                                          <a:cs typeface="Cambria Math" panose="02040503050406030204" charset="0"/>
                                        </a:rPr>
                                      </m:ctrlPr>
                                    </m:naryPr>
                                    <m:sub/>
                                    <m:sup/>
                                    <m:e>
                                      <m:sSub>
                                        <m:sSubPr>
                                          <m:ctrlPr>
                                            <a:rPr lang="en-US" altLang="zh-CN" sz="900" i="1">
                                              <a:latin typeface="Cambria Math" panose="02040503050406030204" pitchFamily="18" charset="0"/>
                                              <a:cs typeface="Cambria Math" panose="02040503050406030204" charset="0"/>
                                            </a:rPr>
                                          </m:ctrlPr>
                                        </m:sSubPr>
                                        <m:e>
                                          <m:r>
                                            <a:rPr lang="en-US" altLang="zh-CN" sz="900" i="1">
                                              <a:latin typeface="Cambria Math" panose="02040503050406030204" charset="0"/>
                                              <a:cs typeface="Cambria Math" panose="02040503050406030204" charset="0"/>
                                            </a:rPr>
                                            <m:t>𝑥</m:t>
                                          </m:r>
                                        </m:e>
                                        <m:sub>
                                          <m:r>
                                            <a:rPr lang="en-US" altLang="zh-CN" sz="900" i="1">
                                              <a:latin typeface="Cambria Math" panose="02040503050406030204" charset="0"/>
                                              <a:cs typeface="Cambria Math" panose="02040503050406030204" charset="0"/>
                                            </a:rPr>
                                            <m:t>𝑖</m:t>
                                          </m:r>
                                        </m:sub>
                                      </m:sSub>
                                    </m:e>
                                  </m:nary>
                                </m:e>
                              </m:d>
                            </m:e>
                            <m:sup>
                              <m:r>
                                <a:rPr lang="en-US" altLang="zh-CN" sz="900" i="1">
                                  <a:latin typeface="Cambria Math" panose="02040503050406030204" charset="0"/>
                                  <a:cs typeface="Cambria Math" panose="02040503050406030204" charset="0"/>
                                </a:rPr>
                                <m:t>2</m:t>
                              </m:r>
                            </m:sup>
                          </m:sSup>
                          <m:rad>
                            <m:radPr>
                              <m:degHide m:val="on"/>
                              <m:ctrlPr>
                                <a:rPr lang="en-US" altLang="zh-CN" sz="900" i="1">
                                  <a:latin typeface="Cambria Math" panose="02040503050406030204" pitchFamily="18" charset="0"/>
                                  <a:cs typeface="Cambria Math" panose="02040503050406030204" charset="0"/>
                                </a:rPr>
                              </m:ctrlPr>
                            </m:radPr>
                            <m:deg/>
                            <m:e>
                              <m:r>
                                <a:rPr lang="en-US" altLang="zh-CN" sz="900" i="1">
                                  <a:latin typeface="Cambria Math" panose="02040503050406030204" charset="0"/>
                                  <a:cs typeface="Cambria Math" panose="02040503050406030204" charset="0"/>
                                </a:rPr>
                                <m:t>𝑁</m:t>
                              </m:r>
                              <m:nary>
                                <m:naryPr>
                                  <m:chr m:val="∑"/>
                                  <m:limLoc m:val="undOvr"/>
                                  <m:subHide m:val="on"/>
                                  <m:supHide m:val="on"/>
                                  <m:ctrlPr>
                                    <a:rPr lang="en-US" altLang="zh-CN" sz="900" i="1">
                                      <a:latin typeface="Cambria Math" panose="02040503050406030204" pitchFamily="18" charset="0"/>
                                      <a:cs typeface="Cambria Math" panose="02040503050406030204" charset="0"/>
                                    </a:rPr>
                                  </m:ctrlPr>
                                </m:naryPr>
                                <m:sub/>
                                <m:sup/>
                                <m:e>
                                  <m:sSubSup>
                                    <m:sSubSupPr>
                                      <m:ctrlPr>
                                        <a:rPr lang="en-US" altLang="zh-CN" sz="900" i="1">
                                          <a:latin typeface="Cambria Math" panose="02040503050406030204" pitchFamily="18" charset="0"/>
                                          <a:cs typeface="Cambria Math" panose="02040503050406030204" charset="0"/>
                                        </a:rPr>
                                      </m:ctrlPr>
                                    </m:sSubSupPr>
                                    <m:e>
                                      <m:r>
                                        <a:rPr lang="en-US" altLang="zh-CN" sz="900" i="1">
                                          <a:latin typeface="Cambria Math" panose="02040503050406030204" charset="0"/>
                                          <a:cs typeface="Cambria Math" panose="02040503050406030204" charset="0"/>
                                        </a:rPr>
                                        <m:t>𝑦</m:t>
                                      </m:r>
                                    </m:e>
                                    <m:sub>
                                      <m:r>
                                        <a:rPr lang="en-US" altLang="zh-CN" sz="900" i="1">
                                          <a:latin typeface="Cambria Math" panose="02040503050406030204" charset="0"/>
                                          <a:cs typeface="Cambria Math" panose="02040503050406030204" charset="0"/>
                                        </a:rPr>
                                        <m:t>𝑖</m:t>
                                      </m:r>
                                    </m:sub>
                                    <m:sup>
                                      <m:r>
                                        <a:rPr lang="en-US" altLang="zh-CN" sz="900" i="1">
                                          <a:latin typeface="Cambria Math" panose="02040503050406030204" charset="0"/>
                                          <a:cs typeface="Cambria Math" panose="02040503050406030204" charset="0"/>
                                        </a:rPr>
                                        <m:t>2</m:t>
                                      </m:r>
                                    </m:sup>
                                  </m:sSubSup>
                                </m:e>
                              </m:nary>
                            </m:e>
                          </m:rad>
                          <m:r>
                            <a:rPr lang="en-US" altLang="zh-CN" sz="900" i="1">
                              <a:latin typeface="Cambria Math" panose="02040503050406030204" charset="0"/>
                              <a:cs typeface="Cambria Math" panose="02040503050406030204" charset="0"/>
                            </a:rPr>
                            <m:t>−</m:t>
                          </m:r>
                          <m:sSup>
                            <m:sSupPr>
                              <m:ctrlPr>
                                <a:rPr lang="en-US" altLang="zh-CN" sz="900" i="1">
                                  <a:latin typeface="Cambria Math" panose="02040503050406030204" pitchFamily="18" charset="0"/>
                                  <a:cs typeface="Cambria Math" panose="02040503050406030204" charset="0"/>
                                </a:rPr>
                              </m:ctrlPr>
                            </m:sSupPr>
                            <m:e>
                              <m:d>
                                <m:dPr>
                                  <m:ctrlPr>
                                    <a:rPr lang="en-US" altLang="zh-CN" sz="900" i="1">
                                      <a:latin typeface="Cambria Math" panose="02040503050406030204" pitchFamily="18" charset="0"/>
                                      <a:cs typeface="Cambria Math" panose="02040503050406030204" charset="0"/>
                                    </a:rPr>
                                  </m:ctrlPr>
                                </m:dPr>
                                <m:e>
                                  <m:nary>
                                    <m:naryPr>
                                      <m:chr m:val="∑"/>
                                      <m:limLoc m:val="undOvr"/>
                                      <m:subHide m:val="on"/>
                                      <m:supHide m:val="on"/>
                                      <m:ctrlPr>
                                        <a:rPr lang="en-US" altLang="zh-CN" sz="900" i="1">
                                          <a:latin typeface="Cambria Math" panose="02040503050406030204" pitchFamily="18" charset="0"/>
                                          <a:cs typeface="Cambria Math" panose="02040503050406030204" charset="0"/>
                                        </a:rPr>
                                      </m:ctrlPr>
                                    </m:naryPr>
                                    <m:sub/>
                                    <m:sup/>
                                    <m:e>
                                      <m:sSub>
                                        <m:sSubPr>
                                          <m:ctrlPr>
                                            <a:rPr lang="en-US" altLang="zh-CN" sz="900" i="1">
                                              <a:latin typeface="Cambria Math" panose="02040503050406030204" pitchFamily="18" charset="0"/>
                                              <a:cs typeface="Cambria Math" panose="02040503050406030204" charset="0"/>
                                            </a:rPr>
                                          </m:ctrlPr>
                                        </m:sSubPr>
                                        <m:e>
                                          <m:r>
                                            <a:rPr lang="en-US" altLang="zh-CN" sz="900" i="1">
                                              <a:latin typeface="Cambria Math" panose="02040503050406030204" charset="0"/>
                                              <a:cs typeface="Cambria Math" panose="02040503050406030204" charset="0"/>
                                            </a:rPr>
                                            <m:t>𝑦</m:t>
                                          </m:r>
                                        </m:e>
                                        <m:sub>
                                          <m:r>
                                            <a:rPr lang="en-US" altLang="zh-CN" sz="900" i="1">
                                              <a:latin typeface="Cambria Math" panose="02040503050406030204" charset="0"/>
                                              <a:cs typeface="Cambria Math" panose="02040503050406030204" charset="0"/>
                                            </a:rPr>
                                            <m:t>𝑖</m:t>
                                          </m:r>
                                        </m:sub>
                                      </m:sSub>
                                    </m:e>
                                  </m:nary>
                                </m:e>
                              </m:d>
                            </m:e>
                            <m:sup>
                              <m:r>
                                <a:rPr lang="en-US" altLang="zh-CN" sz="900" i="1">
                                  <a:latin typeface="Cambria Math" panose="02040503050406030204" charset="0"/>
                                  <a:cs typeface="Cambria Math" panose="02040503050406030204" charset="0"/>
                                </a:rPr>
                                <m:t>2</m:t>
                              </m:r>
                            </m:sup>
                          </m:sSup>
                        </m:den>
                      </m:f>
                    </m:oMath>
                  </m:oMathPara>
                </a14:m>
                <a:endParaRPr lang="zh-CN" altLang="en-US" sz="900" dirty="0"/>
              </a:p>
            </p:txBody>
          </p:sp>
        </mc:Choice>
        <mc:Fallback xmlns="">
          <p:sp>
            <p:nvSpPr>
              <p:cNvPr id="10" name="文本框 9">
                <a:extLst>
                  <a:ext uri="{FF2B5EF4-FFF2-40B4-BE49-F238E27FC236}">
                    <a16:creationId xmlns:a16="http://schemas.microsoft.com/office/drawing/2014/main" id="{23285672-E3DB-BF45-9413-81919D78ED3C}"/>
                  </a:ext>
                </a:extLst>
              </p:cNvPr>
              <p:cNvSpPr txBox="1">
                <a:spLocks noRot="1" noChangeAspect="1" noMove="1" noResize="1" noEditPoints="1" noAdjustHandles="1" noChangeArrowheads="1" noChangeShapeType="1" noTextEdit="1"/>
              </p:cNvSpPr>
              <p:nvPr/>
            </p:nvSpPr>
            <p:spPr>
              <a:xfrm>
                <a:off x="1855044" y="2232741"/>
                <a:ext cx="2727008" cy="532453"/>
              </a:xfrm>
              <a:prstGeom prst="rect">
                <a:avLst/>
              </a:prstGeom>
              <a:blipFill>
                <a:blip r:embed="rId5"/>
                <a:stretch>
                  <a:fillRect t="-34884" b="-44186"/>
                </a:stretch>
              </a:blipFill>
            </p:spPr>
            <p:txBody>
              <a:bodyPr/>
              <a:lstStyle/>
              <a:p>
                <a:r>
                  <a:rPr lang="zh-CN" altLang="en-US">
                    <a:noFill/>
                  </a:rPr>
                  <a:t> </a:t>
                </a:r>
              </a:p>
            </p:txBody>
          </p:sp>
        </mc:Fallback>
      </mc:AlternateContent>
      <p:grpSp>
        <p:nvGrpSpPr>
          <p:cNvPr id="11" name="组合 10">
            <a:extLst>
              <a:ext uri="{FF2B5EF4-FFF2-40B4-BE49-F238E27FC236}">
                <a16:creationId xmlns:a16="http://schemas.microsoft.com/office/drawing/2014/main" id="{9ACBBF2A-7240-9949-828E-BA156A372240}"/>
              </a:ext>
            </a:extLst>
          </p:cNvPr>
          <p:cNvGrpSpPr/>
          <p:nvPr/>
        </p:nvGrpSpPr>
        <p:grpSpPr>
          <a:xfrm>
            <a:off x="293936" y="570368"/>
            <a:ext cx="3770276" cy="357169"/>
            <a:chOff x="2095373" y="635029"/>
            <a:chExt cx="3770276" cy="357169"/>
          </a:xfrm>
        </p:grpSpPr>
        <p:sp>
          <p:nvSpPr>
            <p:cNvPr id="12" name="文本框 11">
              <a:extLst>
                <a:ext uri="{FF2B5EF4-FFF2-40B4-BE49-F238E27FC236}">
                  <a16:creationId xmlns:a16="http://schemas.microsoft.com/office/drawing/2014/main" id="{7A37B58E-02E0-E74A-9719-3F5FC0C4B046}"/>
                </a:ext>
              </a:extLst>
            </p:cNvPr>
            <p:cNvSpPr txBox="1"/>
            <p:nvPr/>
          </p:nvSpPr>
          <p:spPr>
            <a:xfrm>
              <a:off x="2095373" y="635029"/>
              <a:ext cx="3770276" cy="338554"/>
            </a:xfrm>
            <a:prstGeom prst="rect">
              <a:avLst/>
            </a:prstGeom>
            <a:noFill/>
          </p:spPr>
          <p:txBody>
            <a:bodyPr wrap="square" rtlCol="0">
              <a:spAutoFit/>
            </a:bodyPr>
            <a:lstStyle/>
            <a:p>
              <a:r>
                <a:rPr lang="en-US" altLang="zh-CN" sz="1600" dirty="0">
                  <a:solidFill>
                    <a:srgbClr val="0060FF"/>
                  </a:solidFill>
                  <a:latin typeface="微软雅黑" panose="020B0503020204020204" pitchFamily="34" charset="-122"/>
                  <a:ea typeface="微软雅黑" panose="020B0503020204020204" pitchFamily="34" charset="-122"/>
                </a:rPr>
                <a:t>Pearson</a:t>
              </a:r>
              <a:r>
                <a:rPr lang="zh-CN" altLang="en-US" sz="1600" dirty="0">
                  <a:solidFill>
                    <a:srgbClr val="0060FF"/>
                  </a:solidFill>
                  <a:latin typeface="微软雅黑" panose="020B0503020204020204" pitchFamily="34" charset="-122"/>
                  <a:ea typeface="微软雅黑" panose="020B0503020204020204" pitchFamily="34" charset="-122"/>
                </a:rPr>
                <a:t>相关系数</a:t>
              </a:r>
            </a:p>
          </p:txBody>
        </p:sp>
        <p:cxnSp>
          <p:nvCxnSpPr>
            <p:cNvPr id="13" name="直接连接符 24">
              <a:extLst>
                <a:ext uri="{FF2B5EF4-FFF2-40B4-BE49-F238E27FC236}">
                  <a16:creationId xmlns:a16="http://schemas.microsoft.com/office/drawing/2014/main" id="{5D329499-82C7-2840-B7A3-0CAF8A46790E}"/>
                </a:ext>
              </a:extLst>
            </p:cNvPr>
            <p:cNvCxnSpPr/>
            <p:nvPr/>
          </p:nvCxnSpPr>
          <p:spPr>
            <a:xfrm>
              <a:off x="2194811" y="992198"/>
              <a:ext cx="349756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grpSp>
        <p:nvGrpSpPr>
          <p:cNvPr id="14" name="组合 13">
            <a:extLst>
              <a:ext uri="{FF2B5EF4-FFF2-40B4-BE49-F238E27FC236}">
                <a16:creationId xmlns:a16="http://schemas.microsoft.com/office/drawing/2014/main" id="{18CDEA9B-0212-A241-B5A1-0A8169A6A2DC}"/>
              </a:ext>
            </a:extLst>
          </p:cNvPr>
          <p:cNvGrpSpPr/>
          <p:nvPr/>
        </p:nvGrpSpPr>
        <p:grpSpPr>
          <a:xfrm>
            <a:off x="393374" y="2810244"/>
            <a:ext cx="1213660" cy="341642"/>
            <a:chOff x="2124714" y="650556"/>
            <a:chExt cx="3770276" cy="341642"/>
          </a:xfrm>
        </p:grpSpPr>
        <p:sp>
          <p:nvSpPr>
            <p:cNvPr id="15" name="文本框 14">
              <a:extLst>
                <a:ext uri="{FF2B5EF4-FFF2-40B4-BE49-F238E27FC236}">
                  <a16:creationId xmlns:a16="http://schemas.microsoft.com/office/drawing/2014/main" id="{21C557A9-F393-6245-9FD4-0F8DAFDE93DC}"/>
                </a:ext>
              </a:extLst>
            </p:cNvPr>
            <p:cNvSpPr txBox="1"/>
            <p:nvPr/>
          </p:nvSpPr>
          <p:spPr>
            <a:xfrm>
              <a:off x="2124714" y="650556"/>
              <a:ext cx="3770276" cy="338554"/>
            </a:xfrm>
            <a:prstGeom prst="rect">
              <a:avLst/>
            </a:prstGeom>
            <a:noFill/>
          </p:spPr>
          <p:txBody>
            <a:bodyPr wrap="square" rtlCol="0">
              <a:spAutoFit/>
            </a:bodyPr>
            <a:lstStyle/>
            <a:p>
              <a:r>
                <a:rPr lang="zh-CN" altLang="en-US" sz="1600" dirty="0">
                  <a:solidFill>
                    <a:srgbClr val="0060FF"/>
                  </a:solidFill>
                  <a:latin typeface="微软雅黑" panose="020B0503020204020204" pitchFamily="34" charset="-122"/>
                  <a:ea typeface="微软雅黑" panose="020B0503020204020204" pitchFamily="34" charset="-122"/>
                </a:rPr>
                <a:t>示例</a:t>
              </a:r>
            </a:p>
          </p:txBody>
        </p:sp>
        <p:cxnSp>
          <p:nvCxnSpPr>
            <p:cNvPr id="16" name="直接连接符 24">
              <a:extLst>
                <a:ext uri="{FF2B5EF4-FFF2-40B4-BE49-F238E27FC236}">
                  <a16:creationId xmlns:a16="http://schemas.microsoft.com/office/drawing/2014/main" id="{95AC20B6-24EE-054E-8D1E-01080A42FA4A}"/>
                </a:ext>
              </a:extLst>
            </p:cNvPr>
            <p:cNvCxnSpPr/>
            <p:nvPr/>
          </p:nvCxnSpPr>
          <p:spPr>
            <a:xfrm>
              <a:off x="2194811" y="992198"/>
              <a:ext cx="349756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trips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7FCFA409-C5D5-E345-A4C9-36842ED55BA9}"/>
              </a:ext>
            </a:extLst>
          </p:cNvPr>
          <p:cNvSpPr/>
          <p:nvPr/>
        </p:nvSpPr>
        <p:spPr>
          <a:xfrm>
            <a:off x="116632" y="646249"/>
            <a:ext cx="2236510" cy="400110"/>
          </a:xfrm>
          <a:prstGeom prst="rect">
            <a:avLst/>
          </a:prstGeom>
        </p:spPr>
        <p:txBody>
          <a:bodyPr wrap="none">
            <a:spAutoFit/>
          </a:bodyPr>
          <a:lstStyle/>
          <a:p>
            <a:r>
              <a:rPr lang="zh-CN" altLang="en-US" sz="2000" dirty="0">
                <a:solidFill>
                  <a:srgbClr val="FF0000"/>
                </a:solidFill>
                <a:latin typeface="Times New Roman" panose="02020603050405020304" pitchFamily="18" charset="0"/>
                <a:ea typeface="黑体" panose="02010609060101010101" pitchFamily="49" charset="-122"/>
              </a:rPr>
              <a:t>特征工程是什么？</a:t>
            </a:r>
          </a:p>
        </p:txBody>
      </p:sp>
      <p:sp>
        <p:nvSpPr>
          <p:cNvPr id="7" name="标题 1">
            <a:extLst>
              <a:ext uri="{FF2B5EF4-FFF2-40B4-BE49-F238E27FC236}">
                <a16:creationId xmlns:a16="http://schemas.microsoft.com/office/drawing/2014/main" id="{C6BA6E56-EB4B-C14E-941D-4C39EA487942}"/>
              </a:ext>
            </a:extLst>
          </p:cNvPr>
          <p:cNvSpPr>
            <a:spLocks noGrp="1"/>
          </p:cNvSpPr>
          <p:nvPr>
            <p:ph type="title"/>
          </p:nvPr>
        </p:nvSpPr>
        <p:spPr>
          <a:xfrm>
            <a:off x="404664" y="225250"/>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特征工程概述</a:t>
            </a:r>
          </a:p>
        </p:txBody>
      </p:sp>
      <p:sp>
        <p:nvSpPr>
          <p:cNvPr id="9" name="文本框 8">
            <a:extLst>
              <a:ext uri="{FF2B5EF4-FFF2-40B4-BE49-F238E27FC236}">
                <a16:creationId xmlns:a16="http://schemas.microsoft.com/office/drawing/2014/main" id="{C9FACE5A-861F-F74E-AF29-DA541CB45865}"/>
              </a:ext>
            </a:extLst>
          </p:cNvPr>
          <p:cNvSpPr txBox="1"/>
          <p:nvPr/>
        </p:nvSpPr>
        <p:spPr>
          <a:xfrm>
            <a:off x="188640" y="1325901"/>
            <a:ext cx="5976664" cy="1583447"/>
          </a:xfrm>
          <a:prstGeom prst="rect">
            <a:avLst/>
          </a:prstGeom>
          <a:noFill/>
        </p:spPr>
        <p:txBody>
          <a:bodyPr wrap="square">
            <a:spAutoFit/>
          </a:bodyPr>
          <a:lstStyle/>
          <a:p>
            <a:pPr marL="742950" lvl="1" indent="-285750" algn="just">
              <a:lnSpc>
                <a:spcPct val="125000"/>
              </a:lnSpc>
              <a:spcBef>
                <a:spcPts val="600"/>
              </a:spcBef>
              <a:buFont typeface="Wingdings" pitchFamily="2" charset="2"/>
              <a:buChar char="n"/>
            </a:pPr>
            <a:r>
              <a:rPr lang="zh-CN" altLang="en-US" sz="1800" dirty="0">
                <a:solidFill>
                  <a:srgbClr val="0000FF"/>
                </a:solidFill>
                <a:latin typeface="华文宋体" panose="02010600040101010101" pitchFamily="2" charset="-122"/>
                <a:ea typeface="华文宋体" panose="02010600040101010101" pitchFamily="2" charset="-122"/>
                <a:cs typeface="Times New Roman" panose="02020603050405020304" pitchFamily="18" charset="0"/>
              </a:rPr>
              <a:t>特征工程的目的是</a:t>
            </a:r>
            <a:r>
              <a:rPr lang="zh-CN" altLang="en-US" sz="1800" dirty="0">
                <a:solidFill>
                  <a:srgbClr val="FF0000"/>
                </a:solidFill>
                <a:latin typeface="华文宋体" panose="02010600040101010101" pitchFamily="2" charset="-122"/>
                <a:ea typeface="华文宋体" panose="02010600040101010101" pitchFamily="2" charset="-122"/>
                <a:cs typeface="Times New Roman" panose="02020603050405020304" pitchFamily="18" charset="0"/>
              </a:rPr>
              <a:t>获取优质特征</a:t>
            </a:r>
            <a:r>
              <a:rPr lang="zh-CN" altLang="en-US" sz="1800" dirty="0">
                <a:solidFill>
                  <a:srgbClr val="0000FF"/>
                </a:solidFill>
                <a:latin typeface="华文宋体" panose="02010600040101010101" pitchFamily="2" charset="-122"/>
                <a:ea typeface="华文宋体" panose="02010600040101010101" pitchFamily="2" charset="-122"/>
                <a:cs typeface="Times New Roman" panose="02020603050405020304" pitchFamily="18" charset="0"/>
              </a:rPr>
              <a:t>。</a:t>
            </a:r>
            <a:endParaRPr lang="en-US" altLang="zh-CN" sz="1800" dirty="0">
              <a:solidFill>
                <a:srgbClr val="0000FF"/>
              </a:solidFill>
              <a:latin typeface="华文宋体" panose="02010600040101010101" pitchFamily="2" charset="-122"/>
              <a:ea typeface="华文宋体" panose="02010600040101010101" pitchFamily="2" charset="-122"/>
              <a:cs typeface="Times New Roman" panose="02020603050405020304" pitchFamily="18" charset="0"/>
            </a:endParaRPr>
          </a:p>
          <a:p>
            <a:pPr marL="742950" lvl="1" indent="-285750" algn="just">
              <a:lnSpc>
                <a:spcPct val="125000"/>
              </a:lnSpc>
              <a:spcBef>
                <a:spcPts val="600"/>
              </a:spcBef>
              <a:buFont typeface="Wingdings" pitchFamily="2" charset="2"/>
              <a:buChar char="n"/>
            </a:pPr>
            <a:r>
              <a:rPr lang="zh-CN" altLang="en-US" sz="1800" dirty="0">
                <a:solidFill>
                  <a:srgbClr val="0000FF"/>
                </a:solidFill>
                <a:latin typeface="华文宋体" panose="02010600040101010101" pitchFamily="2" charset="-122"/>
                <a:ea typeface="华文宋体" panose="02010600040101010101" pitchFamily="2" charset="-122"/>
                <a:cs typeface="Times New Roman" panose="02020603050405020304" pitchFamily="18" charset="0"/>
              </a:rPr>
              <a:t>特征工程即为将原始数据转化为一些特征，这些特征能够更好地反映数据的本质。</a:t>
            </a:r>
            <a:endParaRPr lang="en-US" altLang="zh-CN" sz="1800" dirty="0">
              <a:solidFill>
                <a:srgbClr val="0000FF"/>
              </a:solidFill>
              <a:latin typeface="华文宋体" panose="02010600040101010101" pitchFamily="2" charset="-122"/>
              <a:ea typeface="华文宋体" panose="02010600040101010101" pitchFamily="2" charset="-122"/>
              <a:cs typeface="Times New Roman" panose="02020603050405020304" pitchFamily="18" charset="0"/>
            </a:endParaRPr>
          </a:p>
          <a:p>
            <a:pPr marL="742950" lvl="1" indent="-285750" algn="just">
              <a:lnSpc>
                <a:spcPct val="125000"/>
              </a:lnSpc>
              <a:spcBef>
                <a:spcPts val="600"/>
              </a:spcBef>
              <a:buFont typeface="Wingdings" pitchFamily="2" charset="2"/>
              <a:buChar char="n"/>
            </a:pPr>
            <a:r>
              <a:rPr lang="zh-CN" altLang="en-US" sz="1800" dirty="0">
                <a:solidFill>
                  <a:srgbClr val="0000FF"/>
                </a:solidFill>
                <a:latin typeface="华文宋体" panose="02010600040101010101" pitchFamily="2" charset="-122"/>
                <a:ea typeface="华文宋体" panose="02010600040101010101" pitchFamily="2" charset="-122"/>
                <a:cs typeface="Times New Roman" panose="02020603050405020304" pitchFamily="18" charset="0"/>
              </a:rPr>
              <a:t>包括特征提取和特征选择。</a:t>
            </a:r>
            <a:endParaRPr lang="en-US" altLang="zh-CN" sz="1800" dirty="0">
              <a:solidFill>
                <a:srgbClr val="0000FF"/>
              </a:solidFill>
              <a:latin typeface="华文宋体" panose="02010600040101010101" pitchFamily="2" charset="-122"/>
              <a:ea typeface="华文宋体" panose="0201060004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86C05103-80AE-1A40-9FFA-AB4123D0E995}"/>
              </a:ext>
            </a:extLst>
          </p:cNvPr>
          <p:cNvSpPr txBox="1"/>
          <p:nvPr/>
        </p:nvSpPr>
        <p:spPr>
          <a:xfrm>
            <a:off x="188640" y="3075805"/>
            <a:ext cx="5904656" cy="1522917"/>
          </a:xfrm>
          <a:prstGeom prst="rect">
            <a:avLst/>
          </a:prstGeom>
          <a:noFill/>
        </p:spPr>
        <p:txBody>
          <a:bodyPr wrap="square">
            <a:spAutoFit/>
          </a:bodyPr>
          <a:lstStyle/>
          <a:p>
            <a:pPr algn="just">
              <a:lnSpc>
                <a:spcPct val="125000"/>
              </a:lnSpc>
              <a:spcBef>
                <a:spcPts val="600"/>
              </a:spcBef>
            </a:pPr>
            <a:r>
              <a:rPr lang="zh-CN" altLang="en-US" sz="2000" dirty="0">
                <a:solidFill>
                  <a:srgbClr val="FF0000"/>
                </a:solidFill>
                <a:latin typeface="Times New Roman" panose="02020603050405020304" pitchFamily="18" charset="0"/>
                <a:ea typeface="黑体" panose="02010609060101010101" pitchFamily="49" charset="-122"/>
              </a:rPr>
              <a:t>为什么要进行特征提取</a:t>
            </a:r>
            <a:endParaRPr lang="en-US" altLang="zh-CN" sz="2000" dirty="0">
              <a:solidFill>
                <a:srgbClr val="FF0000"/>
              </a:solidFill>
              <a:latin typeface="Times New Roman" panose="02020603050405020304" pitchFamily="18" charset="0"/>
              <a:ea typeface="黑体" panose="02010609060101010101" pitchFamily="49" charset="-122"/>
            </a:endParaRPr>
          </a:p>
          <a:p>
            <a:pPr marL="742950" lvl="1" indent="-285750" algn="just">
              <a:lnSpc>
                <a:spcPct val="125000"/>
              </a:lnSpc>
              <a:spcBef>
                <a:spcPts val="600"/>
              </a:spcBef>
              <a:buFont typeface="Arial" panose="020B0604020202020204" pitchFamily="34" charset="0"/>
              <a:buChar char="•"/>
            </a:pPr>
            <a:r>
              <a:rPr lang="zh-CN" altLang="en-US" sz="1600" dirty="0">
                <a:solidFill>
                  <a:srgbClr val="0000FF"/>
                </a:solidFill>
                <a:latin typeface="Times New Roman" panose="02020603050405020304" pitchFamily="18" charset="0"/>
                <a:ea typeface="黑体" panose="02010609060101010101" pitchFamily="49" charset="-122"/>
              </a:rPr>
              <a:t>一些观测数据如果直接建模，其原始状态的数据太多</a:t>
            </a:r>
            <a:endParaRPr lang="en-US" altLang="zh-CN" sz="1600" dirty="0">
              <a:solidFill>
                <a:srgbClr val="0000FF"/>
              </a:solidFill>
              <a:latin typeface="Times New Roman" panose="02020603050405020304" pitchFamily="18" charset="0"/>
              <a:ea typeface="黑体" panose="02010609060101010101" pitchFamily="49" charset="-122"/>
            </a:endParaRPr>
          </a:p>
          <a:p>
            <a:pPr marL="742950" lvl="1" indent="-285750" algn="just">
              <a:lnSpc>
                <a:spcPct val="125000"/>
              </a:lnSpc>
              <a:spcBef>
                <a:spcPts val="600"/>
              </a:spcBef>
              <a:buFont typeface="Arial" panose="020B0604020202020204" pitchFamily="34" charset="0"/>
              <a:buChar char="•"/>
            </a:pPr>
            <a:r>
              <a:rPr lang="zh-CN" altLang="en-US" sz="1600" dirty="0">
                <a:solidFill>
                  <a:srgbClr val="0000FF"/>
                </a:solidFill>
                <a:latin typeface="Times New Roman" panose="02020603050405020304" pitchFamily="18" charset="0"/>
                <a:ea typeface="黑体" panose="02010609060101010101" pitchFamily="49" charset="-122"/>
              </a:rPr>
              <a:t>特征提取是自动地对原始数据降维，使其特征集小到可以进行建模的过程</a:t>
            </a:r>
            <a:endParaRPr lang="en-US" altLang="zh-CN" sz="1600" dirty="0">
              <a:solidFill>
                <a:srgbClr val="0000FF"/>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3060009367"/>
      </p:ext>
    </p:extLst>
  </p:cSld>
  <p:clrMapOvr>
    <a:masterClrMapping/>
  </p:clrMapOvr>
  <p:transition>
    <p:strips dir="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标题层"/>
          <p:cNvSpPr txBox="1"/>
          <p:nvPr/>
        </p:nvSpPr>
        <p:spPr bwMode="auto">
          <a:xfrm>
            <a:off x="3129859" y="1505647"/>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srgbClr val="595959"/>
                </a:solidFill>
                <a:latin typeface="Impact" panose="020B0806030902050204" pitchFamily="34" charset="0"/>
                <a:ea typeface="微软雅黑" panose="020B0503020204020204" pitchFamily="34" charset="-122"/>
                <a:cs typeface="Arial" panose="020B0604020202020204" pitchFamily="34" charset="0"/>
              </a:rPr>
              <a:t>01</a:t>
            </a:r>
          </a:p>
        </p:txBody>
      </p:sp>
      <p:cxnSp>
        <p:nvCxnSpPr>
          <p:cNvPr id="71" name="直接连接符 70"/>
          <p:cNvCxnSpPr/>
          <p:nvPr/>
        </p:nvCxnSpPr>
        <p:spPr>
          <a:xfrm>
            <a:off x="3645144" y="1492483"/>
            <a:ext cx="0" cy="313022"/>
          </a:xfrm>
          <a:prstGeom prst="line">
            <a:avLst/>
          </a:prstGeom>
          <a:noFill/>
          <a:ln w="9525" cap="flat" cmpd="sng" algn="ctr">
            <a:solidFill>
              <a:schemeClr val="tx1">
                <a:lumMod val="65000"/>
                <a:lumOff val="35000"/>
              </a:schemeClr>
            </a:solidFill>
            <a:prstDash val="solid"/>
          </a:ln>
          <a:effectLst/>
        </p:spPr>
      </p:cxnSp>
      <p:sp>
        <p:nvSpPr>
          <p:cNvPr id="72" name="标题层"/>
          <p:cNvSpPr txBox="1"/>
          <p:nvPr/>
        </p:nvSpPr>
        <p:spPr bwMode="auto">
          <a:xfrm>
            <a:off x="3752670" y="1506594"/>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prstClr val="black">
                    <a:lumMod val="65000"/>
                    <a:lumOff val="35000"/>
                  </a:prstClr>
                </a:solidFill>
                <a:latin typeface="微软雅黑" panose="020B0503020204020204" pitchFamily="34" charset="-122"/>
                <a:ea typeface="微软雅黑" panose="020B0503020204020204" pitchFamily="34" charset="-122"/>
              </a:rPr>
              <a:t>特征工程概述</a:t>
            </a:r>
            <a:endParaRPr lang="zh-CN" altLang="en-US" sz="1800" b="1" kern="0" dirty="0">
              <a:solidFill>
                <a:srgbClr val="008B8B"/>
              </a:solidFill>
              <a:latin typeface="微软雅黑" panose="020B0503020204020204" pitchFamily="34" charset="-122"/>
              <a:ea typeface="微软雅黑" panose="020B0503020204020204" pitchFamily="34" charset="-122"/>
            </a:endParaRPr>
          </a:p>
        </p:txBody>
      </p:sp>
      <p:sp>
        <p:nvSpPr>
          <p:cNvPr id="90" name="标题层"/>
          <p:cNvSpPr txBox="1"/>
          <p:nvPr/>
        </p:nvSpPr>
        <p:spPr bwMode="auto">
          <a:xfrm>
            <a:off x="3129859" y="1911853"/>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srgbClr val="595959"/>
                </a:solidFill>
                <a:latin typeface="Impact" panose="020B0806030902050204" pitchFamily="34" charset="0"/>
                <a:ea typeface="微软雅黑" panose="020B0503020204020204" pitchFamily="34" charset="-122"/>
                <a:cs typeface="Arial" panose="020B0604020202020204" pitchFamily="34" charset="0"/>
              </a:rPr>
              <a:t>02</a:t>
            </a:r>
          </a:p>
        </p:txBody>
      </p:sp>
      <p:cxnSp>
        <p:nvCxnSpPr>
          <p:cNvPr id="91" name="直接连接符 90"/>
          <p:cNvCxnSpPr/>
          <p:nvPr/>
        </p:nvCxnSpPr>
        <p:spPr>
          <a:xfrm>
            <a:off x="3645144" y="1898689"/>
            <a:ext cx="0" cy="313022"/>
          </a:xfrm>
          <a:prstGeom prst="line">
            <a:avLst/>
          </a:prstGeom>
          <a:noFill/>
          <a:ln w="9525" cap="flat" cmpd="sng" algn="ctr">
            <a:solidFill>
              <a:schemeClr val="tx1">
                <a:lumMod val="65000"/>
                <a:lumOff val="35000"/>
              </a:schemeClr>
            </a:solidFill>
            <a:prstDash val="solid"/>
          </a:ln>
          <a:effectLst/>
        </p:spPr>
      </p:cxnSp>
      <p:sp>
        <p:nvSpPr>
          <p:cNvPr id="92" name="标题层"/>
          <p:cNvSpPr txBox="1"/>
          <p:nvPr/>
        </p:nvSpPr>
        <p:spPr bwMode="auto">
          <a:xfrm>
            <a:off x="3752670" y="1912800"/>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srgbClr val="595959"/>
                </a:solidFill>
                <a:latin typeface="微软雅黑" panose="020B0503020204020204" pitchFamily="34" charset="-122"/>
                <a:ea typeface="微软雅黑" panose="020B0503020204020204" pitchFamily="34" charset="-122"/>
              </a:rPr>
              <a:t>数据探索</a:t>
            </a:r>
          </a:p>
        </p:txBody>
      </p:sp>
      <p:sp>
        <p:nvSpPr>
          <p:cNvPr id="95" name="标题层"/>
          <p:cNvSpPr txBox="1"/>
          <p:nvPr/>
        </p:nvSpPr>
        <p:spPr bwMode="auto">
          <a:xfrm>
            <a:off x="3129859" y="2318058"/>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srgbClr val="595959"/>
                </a:solidFill>
                <a:latin typeface="Impact" panose="020B0806030902050204" pitchFamily="34" charset="0"/>
                <a:ea typeface="微软雅黑" panose="020B0503020204020204" pitchFamily="34" charset="-122"/>
                <a:cs typeface="Arial" panose="020B0604020202020204" pitchFamily="34" charset="0"/>
              </a:rPr>
              <a:t>03</a:t>
            </a:r>
            <a:endParaRPr lang="en-US" altLang="zh-CN" sz="1800" kern="0" dirty="0">
              <a:solidFill>
                <a:srgbClr val="008B8B"/>
              </a:solidFill>
              <a:latin typeface="Impact" panose="020B0806030902050204" pitchFamily="34" charset="0"/>
              <a:ea typeface="微软雅黑" panose="020B0503020204020204" pitchFamily="34" charset="-122"/>
              <a:cs typeface="Arial" panose="020B0604020202020204" pitchFamily="34" charset="0"/>
            </a:endParaRPr>
          </a:p>
        </p:txBody>
      </p:sp>
      <p:cxnSp>
        <p:nvCxnSpPr>
          <p:cNvPr id="96" name="直接连接符 95"/>
          <p:cNvCxnSpPr/>
          <p:nvPr/>
        </p:nvCxnSpPr>
        <p:spPr>
          <a:xfrm>
            <a:off x="3645144" y="2341090"/>
            <a:ext cx="0" cy="313022"/>
          </a:xfrm>
          <a:prstGeom prst="line">
            <a:avLst/>
          </a:prstGeom>
          <a:noFill/>
          <a:ln w="9525" cap="flat" cmpd="sng" algn="ctr">
            <a:solidFill>
              <a:schemeClr val="tx1">
                <a:lumMod val="65000"/>
                <a:lumOff val="35000"/>
              </a:schemeClr>
            </a:solidFill>
            <a:prstDash val="solid"/>
          </a:ln>
          <a:effectLst/>
        </p:spPr>
      </p:cxnSp>
      <p:sp>
        <p:nvSpPr>
          <p:cNvPr id="97" name="标题层"/>
          <p:cNvSpPr txBox="1"/>
          <p:nvPr/>
        </p:nvSpPr>
        <p:spPr bwMode="auto">
          <a:xfrm>
            <a:off x="3752670" y="2319005"/>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srgbClr val="595959"/>
                </a:solidFill>
                <a:latin typeface="微软雅黑" panose="020B0503020204020204" pitchFamily="34" charset="-122"/>
                <a:ea typeface="微软雅黑" panose="020B0503020204020204" pitchFamily="34" charset="-122"/>
              </a:rPr>
              <a:t>数据清洗</a:t>
            </a:r>
            <a:endParaRPr lang="zh-CN" altLang="en-US" sz="1800" b="1" kern="0" dirty="0">
              <a:solidFill>
                <a:srgbClr val="008B8B"/>
              </a:solidFill>
              <a:latin typeface="微软雅黑" panose="020B0503020204020204" pitchFamily="34" charset="-122"/>
              <a:ea typeface="微软雅黑" panose="020B0503020204020204" pitchFamily="34" charset="-122"/>
            </a:endParaRPr>
          </a:p>
        </p:txBody>
      </p:sp>
      <p:sp>
        <p:nvSpPr>
          <p:cNvPr id="100" name="标题层"/>
          <p:cNvSpPr txBox="1"/>
          <p:nvPr/>
        </p:nvSpPr>
        <p:spPr bwMode="auto">
          <a:xfrm>
            <a:off x="3129859" y="2733565"/>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prstClr val="black">
                    <a:lumMod val="65000"/>
                    <a:lumOff val="35000"/>
                  </a:prstClr>
                </a:solidFill>
                <a:latin typeface="Impact" panose="020B0806030902050204" pitchFamily="34" charset="0"/>
                <a:ea typeface="微软雅黑" panose="020B0503020204020204" pitchFamily="34" charset="-122"/>
                <a:cs typeface="Arial" panose="020B0604020202020204" pitchFamily="34" charset="0"/>
                <a:sym typeface="+mn-ea"/>
              </a:rPr>
              <a:t>04</a:t>
            </a:r>
          </a:p>
        </p:txBody>
      </p:sp>
      <p:cxnSp>
        <p:nvCxnSpPr>
          <p:cNvPr id="101" name="直接连接符 100"/>
          <p:cNvCxnSpPr/>
          <p:nvPr/>
        </p:nvCxnSpPr>
        <p:spPr>
          <a:xfrm>
            <a:off x="3645144" y="2774218"/>
            <a:ext cx="0" cy="313022"/>
          </a:xfrm>
          <a:prstGeom prst="line">
            <a:avLst/>
          </a:prstGeom>
          <a:noFill/>
          <a:ln w="9525" cap="flat" cmpd="sng" algn="ctr">
            <a:solidFill>
              <a:schemeClr val="tx1">
                <a:lumMod val="65000"/>
                <a:lumOff val="35000"/>
              </a:schemeClr>
            </a:solidFill>
            <a:prstDash val="solid"/>
          </a:ln>
          <a:effectLst/>
        </p:spPr>
      </p:cxnSp>
      <p:sp>
        <p:nvSpPr>
          <p:cNvPr id="102" name="标题层"/>
          <p:cNvSpPr txBox="1"/>
          <p:nvPr/>
        </p:nvSpPr>
        <p:spPr bwMode="auto">
          <a:xfrm>
            <a:off x="3752670" y="2734036"/>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prstClr val="black">
                    <a:lumMod val="65000"/>
                    <a:lumOff val="35000"/>
                  </a:prstClr>
                </a:solidFill>
                <a:latin typeface="微软雅黑" panose="020B0503020204020204" pitchFamily="34" charset="-122"/>
                <a:ea typeface="微软雅黑" panose="020B0503020204020204" pitchFamily="34" charset="-122"/>
                <a:sym typeface="+mn-ea"/>
              </a:rPr>
              <a:t>数据预处理</a:t>
            </a:r>
          </a:p>
        </p:txBody>
      </p:sp>
      <p:sp>
        <p:nvSpPr>
          <p:cNvPr id="84" name="MH_Others_2"/>
          <p:cNvSpPr txBox="1"/>
          <p:nvPr>
            <p:custDataLst>
              <p:tags r:id="rId1"/>
            </p:custDataLst>
          </p:nvPr>
        </p:nvSpPr>
        <p:spPr>
          <a:xfrm>
            <a:off x="800896" y="2016440"/>
            <a:ext cx="1324996" cy="589359"/>
          </a:xfrm>
          <a:prstGeom prst="rect">
            <a:avLst/>
          </a:prstGeom>
          <a:noFill/>
        </p:spPr>
        <p:txBody>
          <a:bodyPr wrap="none" anchor="ctr" anchorCtr="0">
            <a:noAutofit/>
          </a:bodyPr>
          <a:lstStyle/>
          <a:p>
            <a:pPr algn="ctr" defTabSz="685800" fontAlgn="auto">
              <a:spcBef>
                <a:spcPts val="0"/>
              </a:spcBef>
              <a:spcAft>
                <a:spcPts val="0"/>
              </a:spcAft>
              <a:defRPr/>
            </a:pPr>
            <a:r>
              <a:rPr lang="zh-CN" altLang="en-US" sz="4050" b="1" kern="0" dirty="0">
                <a:solidFill>
                  <a:srgbClr val="007CC2"/>
                </a:solidFill>
                <a:latin typeface="微软雅黑" panose="020B0503020204020204" pitchFamily="34" charset="-122"/>
                <a:ea typeface="微软雅黑" panose="020B0503020204020204" pitchFamily="34" charset="-122"/>
                <a:cs typeface="+mn-ea"/>
                <a:sym typeface="+mn-lt"/>
              </a:rPr>
              <a:t>目录</a:t>
            </a:r>
          </a:p>
        </p:txBody>
      </p:sp>
      <p:sp>
        <p:nvSpPr>
          <p:cNvPr id="4" name="MH_Others_3"/>
          <p:cNvSpPr txBox="1"/>
          <p:nvPr>
            <p:custDataLst>
              <p:tags r:id="rId2"/>
            </p:custDataLst>
          </p:nvPr>
        </p:nvSpPr>
        <p:spPr>
          <a:xfrm>
            <a:off x="620669" y="2573075"/>
            <a:ext cx="1973873" cy="589359"/>
          </a:xfrm>
          <a:prstGeom prst="rect">
            <a:avLst/>
          </a:prstGeom>
          <a:noFill/>
        </p:spPr>
        <p:txBody>
          <a:bodyPr wrap="none" anchor="ctr" anchorCtr="0">
            <a:noAutofit/>
          </a:bodyPr>
          <a:lstStyle/>
          <a:p>
            <a:pPr algn="ctr" defTabSz="685800" fontAlgn="auto">
              <a:spcBef>
                <a:spcPts val="0"/>
              </a:spcBef>
              <a:spcAft>
                <a:spcPts val="0"/>
              </a:spcAft>
              <a:defRPr/>
            </a:pPr>
            <a:r>
              <a:rPr lang="en-US" altLang="zh-CN" sz="1800" b="1" kern="0" spc="225" dirty="0">
                <a:solidFill>
                  <a:srgbClr val="A6A6A6"/>
                </a:solidFill>
                <a:latin typeface="微软雅黑" panose="020B0503020204020204" pitchFamily="34" charset="-122"/>
                <a:ea typeface="微软雅黑" panose="020B0503020204020204" pitchFamily="34" charset="-122"/>
                <a:cs typeface="+mn-ea"/>
                <a:sym typeface="+mn-lt"/>
              </a:rPr>
              <a:t>CONTENTS</a:t>
            </a:r>
          </a:p>
        </p:txBody>
      </p:sp>
      <p:sp>
        <p:nvSpPr>
          <p:cNvPr id="5" name="标题层"/>
          <p:cNvSpPr txBox="1"/>
          <p:nvPr/>
        </p:nvSpPr>
        <p:spPr bwMode="auto">
          <a:xfrm>
            <a:off x="3129859" y="3161568"/>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prstClr val="black">
                    <a:lumMod val="65000"/>
                    <a:lumOff val="35000"/>
                  </a:prstClr>
                </a:solidFill>
                <a:latin typeface="Impact" panose="020B0806030902050204" pitchFamily="34" charset="0"/>
                <a:ea typeface="微软雅黑" panose="020B0503020204020204" pitchFamily="34" charset="-122"/>
                <a:cs typeface="Arial" panose="020B0604020202020204" pitchFamily="34" charset="0"/>
              </a:rPr>
              <a:t>05</a:t>
            </a:r>
          </a:p>
        </p:txBody>
      </p:sp>
      <p:cxnSp>
        <p:nvCxnSpPr>
          <p:cNvPr id="6" name="直接连接符 5"/>
          <p:cNvCxnSpPr/>
          <p:nvPr/>
        </p:nvCxnSpPr>
        <p:spPr>
          <a:xfrm>
            <a:off x="3645144" y="3202221"/>
            <a:ext cx="0" cy="313022"/>
          </a:xfrm>
          <a:prstGeom prst="line">
            <a:avLst/>
          </a:prstGeom>
          <a:noFill/>
          <a:ln w="9525" cap="flat" cmpd="sng" algn="ctr">
            <a:solidFill>
              <a:schemeClr val="tx1">
                <a:lumMod val="65000"/>
                <a:lumOff val="35000"/>
              </a:schemeClr>
            </a:solidFill>
            <a:prstDash val="solid"/>
          </a:ln>
          <a:effectLst/>
        </p:spPr>
      </p:cxnSp>
      <p:sp>
        <p:nvSpPr>
          <p:cNvPr id="7" name="标题层"/>
          <p:cNvSpPr txBox="1"/>
          <p:nvPr/>
        </p:nvSpPr>
        <p:spPr bwMode="auto">
          <a:xfrm>
            <a:off x="3752670" y="3166325"/>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prstClr val="black">
                    <a:lumMod val="65000"/>
                    <a:lumOff val="35000"/>
                  </a:prstClr>
                </a:solidFill>
                <a:latin typeface="微软雅黑" panose="020B0503020204020204" pitchFamily="34" charset="-122"/>
                <a:ea typeface="微软雅黑" panose="020B0503020204020204" pitchFamily="34" charset="-122"/>
              </a:rPr>
              <a:t>特征选择</a:t>
            </a:r>
          </a:p>
        </p:txBody>
      </p:sp>
      <p:sp>
        <p:nvSpPr>
          <p:cNvPr id="8" name="标题层"/>
          <p:cNvSpPr txBox="1"/>
          <p:nvPr/>
        </p:nvSpPr>
        <p:spPr bwMode="auto">
          <a:xfrm>
            <a:off x="3129859" y="3621591"/>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srgbClr val="007CC2"/>
                </a:solidFill>
                <a:latin typeface="Impact" panose="020B0806030902050204" pitchFamily="34" charset="0"/>
                <a:ea typeface="微软雅黑" panose="020B0503020204020204" pitchFamily="34" charset="-122"/>
                <a:cs typeface="Arial" panose="020B0604020202020204" pitchFamily="34" charset="0"/>
                <a:sym typeface="+mn-ea"/>
              </a:rPr>
              <a:t>06</a:t>
            </a:r>
          </a:p>
        </p:txBody>
      </p:sp>
      <p:cxnSp>
        <p:nvCxnSpPr>
          <p:cNvPr id="9" name="直接连接符 8"/>
          <p:cNvCxnSpPr/>
          <p:nvPr/>
        </p:nvCxnSpPr>
        <p:spPr>
          <a:xfrm>
            <a:off x="3645144" y="3651766"/>
            <a:ext cx="0" cy="313022"/>
          </a:xfrm>
          <a:prstGeom prst="line">
            <a:avLst/>
          </a:prstGeom>
          <a:noFill/>
          <a:ln w="9525" cap="flat" cmpd="sng" algn="ctr">
            <a:solidFill>
              <a:schemeClr val="tx1">
                <a:lumMod val="65000"/>
                <a:lumOff val="35000"/>
              </a:schemeClr>
            </a:solidFill>
            <a:prstDash val="solid"/>
          </a:ln>
          <a:effectLst/>
        </p:spPr>
      </p:cxnSp>
      <p:sp>
        <p:nvSpPr>
          <p:cNvPr id="10" name="标题层"/>
          <p:cNvSpPr txBox="1"/>
          <p:nvPr/>
        </p:nvSpPr>
        <p:spPr bwMode="auto">
          <a:xfrm>
            <a:off x="3752670" y="3598249"/>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kumimoji="1" lang="zh-CN" altLang="en-US" sz="1800" b="1" kern="0" dirty="0">
                <a:solidFill>
                  <a:srgbClr val="007CC2"/>
                </a:solidFill>
                <a:latin typeface="微软雅黑" panose="020B0503020204020204" pitchFamily="34" charset="-122"/>
                <a:ea typeface="微软雅黑" panose="020B0503020204020204" pitchFamily="34" charset="-122"/>
                <a:sym typeface="+mn-ea"/>
              </a:rPr>
              <a:t>特征降维</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600"/>
                                        <p:tgtEl>
                                          <p:spTgt spid="71"/>
                                        </p:tgtEl>
                                      </p:cBhvr>
                                    </p:animEffect>
                                    <p:anim calcmode="lin" valueType="num">
                                      <p:cBhvr>
                                        <p:cTn id="8" dur="600" fill="hold"/>
                                        <p:tgtEl>
                                          <p:spTgt spid="71"/>
                                        </p:tgtEl>
                                        <p:attrNameLst>
                                          <p:attrName>ppt_x</p:attrName>
                                        </p:attrNameLst>
                                      </p:cBhvr>
                                      <p:tavLst>
                                        <p:tav tm="0">
                                          <p:val>
                                            <p:strVal val="#ppt_x"/>
                                          </p:val>
                                        </p:tav>
                                        <p:tav tm="100000">
                                          <p:val>
                                            <p:strVal val="#ppt_x"/>
                                          </p:val>
                                        </p:tav>
                                      </p:tavLst>
                                    </p:anim>
                                    <p:anim calcmode="lin" valueType="num">
                                      <p:cBhvr>
                                        <p:cTn id="9" dur="600" fill="hold"/>
                                        <p:tgtEl>
                                          <p:spTgt spid="7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decel="52500" fill="hold" grpId="0" nodeType="afterEffect">
                                  <p:stCondLst>
                                    <p:cond delay="0"/>
                                  </p:stCondLst>
                                  <p:childTnLst>
                                    <p:set>
                                      <p:cBhvr>
                                        <p:cTn id="12" dur="1" fill="hold">
                                          <p:stCondLst>
                                            <p:cond delay="0"/>
                                          </p:stCondLst>
                                        </p:cTn>
                                        <p:tgtEl>
                                          <p:spTgt spid="70"/>
                                        </p:tgtEl>
                                        <p:attrNameLst>
                                          <p:attrName>style.visibility</p:attrName>
                                        </p:attrNameLst>
                                      </p:cBhvr>
                                      <p:to>
                                        <p:strVal val="visible"/>
                                      </p:to>
                                    </p:set>
                                    <p:anim calcmode="lin" valueType="num">
                                      <p:cBhvr additive="base">
                                        <p:cTn id="13" dur="400" fill="hold"/>
                                        <p:tgtEl>
                                          <p:spTgt spid="70"/>
                                        </p:tgtEl>
                                        <p:attrNameLst>
                                          <p:attrName>ppt_x</p:attrName>
                                        </p:attrNameLst>
                                      </p:cBhvr>
                                      <p:tavLst>
                                        <p:tav tm="0">
                                          <p:val>
                                            <p:strVal val="0-#ppt_w/2"/>
                                          </p:val>
                                        </p:tav>
                                        <p:tav tm="100000">
                                          <p:val>
                                            <p:strVal val="#ppt_x"/>
                                          </p:val>
                                        </p:tav>
                                      </p:tavLst>
                                    </p:anim>
                                    <p:anim calcmode="lin" valueType="num">
                                      <p:cBhvr additive="base">
                                        <p:cTn id="14" dur="400" fill="hold"/>
                                        <p:tgtEl>
                                          <p:spTgt spid="70"/>
                                        </p:tgtEl>
                                        <p:attrNameLst>
                                          <p:attrName>ppt_y</p:attrName>
                                        </p:attrNameLst>
                                      </p:cBhvr>
                                      <p:tavLst>
                                        <p:tav tm="0">
                                          <p:val>
                                            <p:strVal val="#ppt_y"/>
                                          </p:val>
                                        </p:tav>
                                        <p:tav tm="100000">
                                          <p:val>
                                            <p:strVal val="#ppt_y"/>
                                          </p:val>
                                        </p:tav>
                                      </p:tavLst>
                                    </p:anim>
                                  </p:childTnLst>
                                </p:cTn>
                              </p:par>
                              <p:par>
                                <p:cTn id="15" presetID="2" presetClass="entr" presetSubtype="2" decel="52500" fill="hold" grpId="0" nodeType="withEffect">
                                  <p:stCondLst>
                                    <p:cond delay="0"/>
                                  </p:stCondLst>
                                  <p:childTnLst>
                                    <p:set>
                                      <p:cBhvr>
                                        <p:cTn id="16" dur="1" fill="hold">
                                          <p:stCondLst>
                                            <p:cond delay="0"/>
                                          </p:stCondLst>
                                        </p:cTn>
                                        <p:tgtEl>
                                          <p:spTgt spid="72"/>
                                        </p:tgtEl>
                                        <p:attrNameLst>
                                          <p:attrName>style.visibility</p:attrName>
                                        </p:attrNameLst>
                                      </p:cBhvr>
                                      <p:to>
                                        <p:strVal val="visible"/>
                                      </p:to>
                                    </p:set>
                                    <p:anim calcmode="lin" valueType="num">
                                      <p:cBhvr additive="base">
                                        <p:cTn id="17" dur="400" fill="hold"/>
                                        <p:tgtEl>
                                          <p:spTgt spid="72"/>
                                        </p:tgtEl>
                                        <p:attrNameLst>
                                          <p:attrName>ppt_x</p:attrName>
                                        </p:attrNameLst>
                                      </p:cBhvr>
                                      <p:tavLst>
                                        <p:tav tm="0">
                                          <p:val>
                                            <p:strVal val="1+#ppt_w/2"/>
                                          </p:val>
                                        </p:tav>
                                        <p:tav tm="100000">
                                          <p:val>
                                            <p:strVal val="#ppt_x"/>
                                          </p:val>
                                        </p:tav>
                                      </p:tavLst>
                                    </p:anim>
                                    <p:anim calcmode="lin" valueType="num">
                                      <p:cBhvr additive="base">
                                        <p:cTn id="18" dur="400" fill="hold"/>
                                        <p:tgtEl>
                                          <p:spTgt spid="7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47" presetClass="entr" presetSubtype="0" fill="hold" nodeType="after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fade">
                                      <p:cBhvr>
                                        <p:cTn id="22" dur="600"/>
                                        <p:tgtEl>
                                          <p:spTgt spid="91"/>
                                        </p:tgtEl>
                                      </p:cBhvr>
                                    </p:animEffect>
                                    <p:anim calcmode="lin" valueType="num">
                                      <p:cBhvr>
                                        <p:cTn id="23" dur="600" fill="hold"/>
                                        <p:tgtEl>
                                          <p:spTgt spid="91"/>
                                        </p:tgtEl>
                                        <p:attrNameLst>
                                          <p:attrName>ppt_x</p:attrName>
                                        </p:attrNameLst>
                                      </p:cBhvr>
                                      <p:tavLst>
                                        <p:tav tm="0">
                                          <p:val>
                                            <p:strVal val="#ppt_x"/>
                                          </p:val>
                                        </p:tav>
                                        <p:tav tm="100000">
                                          <p:val>
                                            <p:strVal val="#ppt_x"/>
                                          </p:val>
                                        </p:tav>
                                      </p:tavLst>
                                    </p:anim>
                                    <p:anim calcmode="lin" valueType="num">
                                      <p:cBhvr>
                                        <p:cTn id="24" dur="600" fill="hold"/>
                                        <p:tgtEl>
                                          <p:spTgt spid="91"/>
                                        </p:tgtEl>
                                        <p:attrNameLst>
                                          <p:attrName>ppt_y</p:attrName>
                                        </p:attrNameLst>
                                      </p:cBhvr>
                                      <p:tavLst>
                                        <p:tav tm="0">
                                          <p:val>
                                            <p:strVal val="#ppt_y-.1"/>
                                          </p:val>
                                        </p:tav>
                                        <p:tav tm="100000">
                                          <p:val>
                                            <p:strVal val="#ppt_y"/>
                                          </p:val>
                                        </p:tav>
                                      </p:tavLst>
                                    </p:anim>
                                  </p:childTnLst>
                                </p:cTn>
                              </p:par>
                            </p:childTnLst>
                          </p:cTn>
                        </p:par>
                        <p:par>
                          <p:cTn id="25" fill="hold">
                            <p:stCondLst>
                              <p:cond delay="2500"/>
                            </p:stCondLst>
                            <p:childTnLst>
                              <p:par>
                                <p:cTn id="26" presetID="2" presetClass="entr" presetSubtype="8" decel="52500" fill="hold" grpId="0" nodeType="afterEffect">
                                  <p:stCondLst>
                                    <p:cond delay="0"/>
                                  </p:stCondLst>
                                  <p:childTnLst>
                                    <p:set>
                                      <p:cBhvr>
                                        <p:cTn id="27" dur="1" fill="hold">
                                          <p:stCondLst>
                                            <p:cond delay="0"/>
                                          </p:stCondLst>
                                        </p:cTn>
                                        <p:tgtEl>
                                          <p:spTgt spid="90"/>
                                        </p:tgtEl>
                                        <p:attrNameLst>
                                          <p:attrName>style.visibility</p:attrName>
                                        </p:attrNameLst>
                                      </p:cBhvr>
                                      <p:to>
                                        <p:strVal val="visible"/>
                                      </p:to>
                                    </p:set>
                                    <p:anim calcmode="lin" valueType="num">
                                      <p:cBhvr additive="base">
                                        <p:cTn id="28" dur="400" fill="hold"/>
                                        <p:tgtEl>
                                          <p:spTgt spid="90"/>
                                        </p:tgtEl>
                                        <p:attrNameLst>
                                          <p:attrName>ppt_x</p:attrName>
                                        </p:attrNameLst>
                                      </p:cBhvr>
                                      <p:tavLst>
                                        <p:tav tm="0">
                                          <p:val>
                                            <p:strVal val="0-#ppt_w/2"/>
                                          </p:val>
                                        </p:tav>
                                        <p:tav tm="100000">
                                          <p:val>
                                            <p:strVal val="#ppt_x"/>
                                          </p:val>
                                        </p:tav>
                                      </p:tavLst>
                                    </p:anim>
                                    <p:anim calcmode="lin" valueType="num">
                                      <p:cBhvr additive="base">
                                        <p:cTn id="29" dur="400" fill="hold"/>
                                        <p:tgtEl>
                                          <p:spTgt spid="90"/>
                                        </p:tgtEl>
                                        <p:attrNameLst>
                                          <p:attrName>ppt_y</p:attrName>
                                        </p:attrNameLst>
                                      </p:cBhvr>
                                      <p:tavLst>
                                        <p:tav tm="0">
                                          <p:val>
                                            <p:strVal val="#ppt_y"/>
                                          </p:val>
                                        </p:tav>
                                        <p:tav tm="100000">
                                          <p:val>
                                            <p:strVal val="#ppt_y"/>
                                          </p:val>
                                        </p:tav>
                                      </p:tavLst>
                                    </p:anim>
                                  </p:childTnLst>
                                </p:cTn>
                              </p:par>
                              <p:par>
                                <p:cTn id="30" presetID="2" presetClass="entr" presetSubtype="2" decel="52500" fill="hold" grpId="0" nodeType="withEffect">
                                  <p:stCondLst>
                                    <p:cond delay="0"/>
                                  </p:stCondLst>
                                  <p:childTnLst>
                                    <p:set>
                                      <p:cBhvr>
                                        <p:cTn id="31" dur="1" fill="hold">
                                          <p:stCondLst>
                                            <p:cond delay="0"/>
                                          </p:stCondLst>
                                        </p:cTn>
                                        <p:tgtEl>
                                          <p:spTgt spid="92"/>
                                        </p:tgtEl>
                                        <p:attrNameLst>
                                          <p:attrName>style.visibility</p:attrName>
                                        </p:attrNameLst>
                                      </p:cBhvr>
                                      <p:to>
                                        <p:strVal val="visible"/>
                                      </p:to>
                                    </p:set>
                                    <p:anim calcmode="lin" valueType="num">
                                      <p:cBhvr additive="base">
                                        <p:cTn id="32" dur="400" fill="hold"/>
                                        <p:tgtEl>
                                          <p:spTgt spid="92"/>
                                        </p:tgtEl>
                                        <p:attrNameLst>
                                          <p:attrName>ppt_x</p:attrName>
                                        </p:attrNameLst>
                                      </p:cBhvr>
                                      <p:tavLst>
                                        <p:tav tm="0">
                                          <p:val>
                                            <p:strVal val="1+#ppt_w/2"/>
                                          </p:val>
                                        </p:tav>
                                        <p:tav tm="100000">
                                          <p:val>
                                            <p:strVal val="#ppt_x"/>
                                          </p:val>
                                        </p:tav>
                                      </p:tavLst>
                                    </p:anim>
                                    <p:anim calcmode="lin" valueType="num">
                                      <p:cBhvr additive="base">
                                        <p:cTn id="33" dur="400" fill="hold"/>
                                        <p:tgtEl>
                                          <p:spTgt spid="92"/>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47" presetClass="entr" presetSubtype="0" fill="hold" nodeType="afterEffect">
                                  <p:stCondLst>
                                    <p:cond delay="0"/>
                                  </p:stCondLst>
                                  <p:childTnLst>
                                    <p:set>
                                      <p:cBhvr>
                                        <p:cTn id="36" dur="1" fill="hold">
                                          <p:stCondLst>
                                            <p:cond delay="0"/>
                                          </p:stCondLst>
                                        </p:cTn>
                                        <p:tgtEl>
                                          <p:spTgt spid="96"/>
                                        </p:tgtEl>
                                        <p:attrNameLst>
                                          <p:attrName>style.visibility</p:attrName>
                                        </p:attrNameLst>
                                      </p:cBhvr>
                                      <p:to>
                                        <p:strVal val="visible"/>
                                      </p:to>
                                    </p:set>
                                    <p:animEffect transition="in" filter="fade">
                                      <p:cBhvr>
                                        <p:cTn id="37" dur="600"/>
                                        <p:tgtEl>
                                          <p:spTgt spid="96"/>
                                        </p:tgtEl>
                                      </p:cBhvr>
                                    </p:animEffect>
                                    <p:anim calcmode="lin" valueType="num">
                                      <p:cBhvr>
                                        <p:cTn id="38" dur="600" fill="hold"/>
                                        <p:tgtEl>
                                          <p:spTgt spid="96"/>
                                        </p:tgtEl>
                                        <p:attrNameLst>
                                          <p:attrName>ppt_x</p:attrName>
                                        </p:attrNameLst>
                                      </p:cBhvr>
                                      <p:tavLst>
                                        <p:tav tm="0">
                                          <p:val>
                                            <p:strVal val="#ppt_x"/>
                                          </p:val>
                                        </p:tav>
                                        <p:tav tm="100000">
                                          <p:val>
                                            <p:strVal val="#ppt_x"/>
                                          </p:val>
                                        </p:tav>
                                      </p:tavLst>
                                    </p:anim>
                                    <p:anim calcmode="lin" valueType="num">
                                      <p:cBhvr>
                                        <p:cTn id="39" dur="600" fill="hold"/>
                                        <p:tgtEl>
                                          <p:spTgt spid="96"/>
                                        </p:tgtEl>
                                        <p:attrNameLst>
                                          <p:attrName>ppt_y</p:attrName>
                                        </p:attrNameLst>
                                      </p:cBhvr>
                                      <p:tavLst>
                                        <p:tav tm="0">
                                          <p:val>
                                            <p:strVal val="#ppt_y-.1"/>
                                          </p:val>
                                        </p:tav>
                                        <p:tav tm="100000">
                                          <p:val>
                                            <p:strVal val="#ppt_y"/>
                                          </p:val>
                                        </p:tav>
                                      </p:tavLst>
                                    </p:anim>
                                  </p:childTnLst>
                                </p:cTn>
                              </p:par>
                            </p:childTnLst>
                          </p:cTn>
                        </p:par>
                        <p:par>
                          <p:cTn id="40" fill="hold">
                            <p:stCondLst>
                              <p:cond delay="4000"/>
                            </p:stCondLst>
                            <p:childTnLst>
                              <p:par>
                                <p:cTn id="41" presetID="2" presetClass="entr" presetSubtype="8" decel="52500" fill="hold" grpId="0" nodeType="afterEffect">
                                  <p:stCondLst>
                                    <p:cond delay="0"/>
                                  </p:stCondLst>
                                  <p:childTnLst>
                                    <p:set>
                                      <p:cBhvr>
                                        <p:cTn id="42" dur="1" fill="hold">
                                          <p:stCondLst>
                                            <p:cond delay="0"/>
                                          </p:stCondLst>
                                        </p:cTn>
                                        <p:tgtEl>
                                          <p:spTgt spid="95"/>
                                        </p:tgtEl>
                                        <p:attrNameLst>
                                          <p:attrName>style.visibility</p:attrName>
                                        </p:attrNameLst>
                                      </p:cBhvr>
                                      <p:to>
                                        <p:strVal val="visible"/>
                                      </p:to>
                                    </p:set>
                                    <p:anim calcmode="lin" valueType="num">
                                      <p:cBhvr additive="base">
                                        <p:cTn id="43" dur="400" fill="hold"/>
                                        <p:tgtEl>
                                          <p:spTgt spid="95"/>
                                        </p:tgtEl>
                                        <p:attrNameLst>
                                          <p:attrName>ppt_x</p:attrName>
                                        </p:attrNameLst>
                                      </p:cBhvr>
                                      <p:tavLst>
                                        <p:tav tm="0">
                                          <p:val>
                                            <p:strVal val="0-#ppt_w/2"/>
                                          </p:val>
                                        </p:tav>
                                        <p:tav tm="100000">
                                          <p:val>
                                            <p:strVal val="#ppt_x"/>
                                          </p:val>
                                        </p:tav>
                                      </p:tavLst>
                                    </p:anim>
                                    <p:anim calcmode="lin" valueType="num">
                                      <p:cBhvr additive="base">
                                        <p:cTn id="44" dur="400" fill="hold"/>
                                        <p:tgtEl>
                                          <p:spTgt spid="95"/>
                                        </p:tgtEl>
                                        <p:attrNameLst>
                                          <p:attrName>ppt_y</p:attrName>
                                        </p:attrNameLst>
                                      </p:cBhvr>
                                      <p:tavLst>
                                        <p:tav tm="0">
                                          <p:val>
                                            <p:strVal val="#ppt_y"/>
                                          </p:val>
                                        </p:tav>
                                        <p:tav tm="100000">
                                          <p:val>
                                            <p:strVal val="#ppt_y"/>
                                          </p:val>
                                        </p:tav>
                                      </p:tavLst>
                                    </p:anim>
                                  </p:childTnLst>
                                </p:cTn>
                              </p:par>
                              <p:par>
                                <p:cTn id="45" presetID="2" presetClass="entr" presetSubtype="2" decel="52500" fill="hold" grpId="0" nodeType="withEffect">
                                  <p:stCondLst>
                                    <p:cond delay="0"/>
                                  </p:stCondLst>
                                  <p:childTnLst>
                                    <p:set>
                                      <p:cBhvr>
                                        <p:cTn id="46" dur="1" fill="hold">
                                          <p:stCondLst>
                                            <p:cond delay="0"/>
                                          </p:stCondLst>
                                        </p:cTn>
                                        <p:tgtEl>
                                          <p:spTgt spid="97"/>
                                        </p:tgtEl>
                                        <p:attrNameLst>
                                          <p:attrName>style.visibility</p:attrName>
                                        </p:attrNameLst>
                                      </p:cBhvr>
                                      <p:to>
                                        <p:strVal val="visible"/>
                                      </p:to>
                                    </p:set>
                                    <p:anim calcmode="lin" valueType="num">
                                      <p:cBhvr additive="base">
                                        <p:cTn id="47" dur="400" fill="hold"/>
                                        <p:tgtEl>
                                          <p:spTgt spid="97"/>
                                        </p:tgtEl>
                                        <p:attrNameLst>
                                          <p:attrName>ppt_x</p:attrName>
                                        </p:attrNameLst>
                                      </p:cBhvr>
                                      <p:tavLst>
                                        <p:tav tm="0">
                                          <p:val>
                                            <p:strVal val="1+#ppt_w/2"/>
                                          </p:val>
                                        </p:tav>
                                        <p:tav tm="100000">
                                          <p:val>
                                            <p:strVal val="#ppt_x"/>
                                          </p:val>
                                        </p:tav>
                                      </p:tavLst>
                                    </p:anim>
                                    <p:anim calcmode="lin" valueType="num">
                                      <p:cBhvr additive="base">
                                        <p:cTn id="48" dur="400" fill="hold"/>
                                        <p:tgtEl>
                                          <p:spTgt spid="97"/>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47" presetClass="entr" presetSubtype="0" fill="hold" nodeType="afterEffect">
                                  <p:stCondLst>
                                    <p:cond delay="0"/>
                                  </p:stCondLst>
                                  <p:childTnLst>
                                    <p:set>
                                      <p:cBhvr>
                                        <p:cTn id="51" dur="1" fill="hold">
                                          <p:stCondLst>
                                            <p:cond delay="0"/>
                                          </p:stCondLst>
                                        </p:cTn>
                                        <p:tgtEl>
                                          <p:spTgt spid="101"/>
                                        </p:tgtEl>
                                        <p:attrNameLst>
                                          <p:attrName>style.visibility</p:attrName>
                                        </p:attrNameLst>
                                      </p:cBhvr>
                                      <p:to>
                                        <p:strVal val="visible"/>
                                      </p:to>
                                    </p:set>
                                    <p:animEffect transition="in" filter="fade">
                                      <p:cBhvr>
                                        <p:cTn id="52" dur="600"/>
                                        <p:tgtEl>
                                          <p:spTgt spid="101"/>
                                        </p:tgtEl>
                                      </p:cBhvr>
                                    </p:animEffect>
                                    <p:anim calcmode="lin" valueType="num">
                                      <p:cBhvr>
                                        <p:cTn id="53" dur="600" fill="hold"/>
                                        <p:tgtEl>
                                          <p:spTgt spid="101"/>
                                        </p:tgtEl>
                                        <p:attrNameLst>
                                          <p:attrName>ppt_x</p:attrName>
                                        </p:attrNameLst>
                                      </p:cBhvr>
                                      <p:tavLst>
                                        <p:tav tm="0">
                                          <p:val>
                                            <p:strVal val="#ppt_x"/>
                                          </p:val>
                                        </p:tav>
                                        <p:tav tm="100000">
                                          <p:val>
                                            <p:strVal val="#ppt_x"/>
                                          </p:val>
                                        </p:tav>
                                      </p:tavLst>
                                    </p:anim>
                                    <p:anim calcmode="lin" valueType="num">
                                      <p:cBhvr>
                                        <p:cTn id="54" dur="600" fill="hold"/>
                                        <p:tgtEl>
                                          <p:spTgt spid="101"/>
                                        </p:tgtEl>
                                        <p:attrNameLst>
                                          <p:attrName>ppt_y</p:attrName>
                                        </p:attrNameLst>
                                      </p:cBhvr>
                                      <p:tavLst>
                                        <p:tav tm="0">
                                          <p:val>
                                            <p:strVal val="#ppt_y-.1"/>
                                          </p:val>
                                        </p:tav>
                                        <p:tav tm="100000">
                                          <p:val>
                                            <p:strVal val="#ppt_y"/>
                                          </p:val>
                                        </p:tav>
                                      </p:tavLst>
                                    </p:anim>
                                  </p:childTnLst>
                                </p:cTn>
                              </p:par>
                            </p:childTnLst>
                          </p:cTn>
                        </p:par>
                        <p:par>
                          <p:cTn id="55" fill="hold">
                            <p:stCondLst>
                              <p:cond delay="5500"/>
                            </p:stCondLst>
                            <p:childTnLst>
                              <p:par>
                                <p:cTn id="56" presetID="2" presetClass="entr" presetSubtype="8" decel="52500" fill="hold" grpId="0" nodeType="afterEffect">
                                  <p:stCondLst>
                                    <p:cond delay="0"/>
                                  </p:stCondLst>
                                  <p:childTnLst>
                                    <p:set>
                                      <p:cBhvr>
                                        <p:cTn id="57" dur="1" fill="hold">
                                          <p:stCondLst>
                                            <p:cond delay="0"/>
                                          </p:stCondLst>
                                        </p:cTn>
                                        <p:tgtEl>
                                          <p:spTgt spid="100"/>
                                        </p:tgtEl>
                                        <p:attrNameLst>
                                          <p:attrName>style.visibility</p:attrName>
                                        </p:attrNameLst>
                                      </p:cBhvr>
                                      <p:to>
                                        <p:strVal val="visible"/>
                                      </p:to>
                                    </p:set>
                                    <p:anim calcmode="lin" valueType="num">
                                      <p:cBhvr additive="base">
                                        <p:cTn id="58" dur="400" fill="hold"/>
                                        <p:tgtEl>
                                          <p:spTgt spid="100"/>
                                        </p:tgtEl>
                                        <p:attrNameLst>
                                          <p:attrName>ppt_x</p:attrName>
                                        </p:attrNameLst>
                                      </p:cBhvr>
                                      <p:tavLst>
                                        <p:tav tm="0">
                                          <p:val>
                                            <p:strVal val="0-#ppt_w/2"/>
                                          </p:val>
                                        </p:tav>
                                        <p:tav tm="100000">
                                          <p:val>
                                            <p:strVal val="#ppt_x"/>
                                          </p:val>
                                        </p:tav>
                                      </p:tavLst>
                                    </p:anim>
                                    <p:anim calcmode="lin" valueType="num">
                                      <p:cBhvr additive="base">
                                        <p:cTn id="59" dur="400" fill="hold"/>
                                        <p:tgtEl>
                                          <p:spTgt spid="100"/>
                                        </p:tgtEl>
                                        <p:attrNameLst>
                                          <p:attrName>ppt_y</p:attrName>
                                        </p:attrNameLst>
                                      </p:cBhvr>
                                      <p:tavLst>
                                        <p:tav tm="0">
                                          <p:val>
                                            <p:strVal val="#ppt_y"/>
                                          </p:val>
                                        </p:tav>
                                        <p:tav tm="100000">
                                          <p:val>
                                            <p:strVal val="#ppt_y"/>
                                          </p:val>
                                        </p:tav>
                                      </p:tavLst>
                                    </p:anim>
                                  </p:childTnLst>
                                </p:cTn>
                              </p:par>
                              <p:par>
                                <p:cTn id="60" presetID="2" presetClass="entr" presetSubtype="2" decel="52500" fill="hold" grpId="0" nodeType="withEffect">
                                  <p:stCondLst>
                                    <p:cond delay="0"/>
                                  </p:stCondLst>
                                  <p:childTnLst>
                                    <p:set>
                                      <p:cBhvr>
                                        <p:cTn id="61" dur="1" fill="hold">
                                          <p:stCondLst>
                                            <p:cond delay="0"/>
                                          </p:stCondLst>
                                        </p:cTn>
                                        <p:tgtEl>
                                          <p:spTgt spid="102"/>
                                        </p:tgtEl>
                                        <p:attrNameLst>
                                          <p:attrName>style.visibility</p:attrName>
                                        </p:attrNameLst>
                                      </p:cBhvr>
                                      <p:to>
                                        <p:strVal val="visible"/>
                                      </p:to>
                                    </p:set>
                                    <p:anim calcmode="lin" valueType="num">
                                      <p:cBhvr additive="base">
                                        <p:cTn id="62" dur="400" fill="hold"/>
                                        <p:tgtEl>
                                          <p:spTgt spid="102"/>
                                        </p:tgtEl>
                                        <p:attrNameLst>
                                          <p:attrName>ppt_x</p:attrName>
                                        </p:attrNameLst>
                                      </p:cBhvr>
                                      <p:tavLst>
                                        <p:tav tm="0">
                                          <p:val>
                                            <p:strVal val="1+#ppt_w/2"/>
                                          </p:val>
                                        </p:tav>
                                        <p:tav tm="100000">
                                          <p:val>
                                            <p:strVal val="#ppt_x"/>
                                          </p:val>
                                        </p:tav>
                                      </p:tavLst>
                                    </p:anim>
                                    <p:anim calcmode="lin" valueType="num">
                                      <p:cBhvr additive="base">
                                        <p:cTn id="63" dur="400" fill="hold"/>
                                        <p:tgtEl>
                                          <p:spTgt spid="102"/>
                                        </p:tgtEl>
                                        <p:attrNameLst>
                                          <p:attrName>ppt_y</p:attrName>
                                        </p:attrNameLst>
                                      </p:cBhvr>
                                      <p:tavLst>
                                        <p:tav tm="0">
                                          <p:val>
                                            <p:strVal val="#ppt_y"/>
                                          </p:val>
                                        </p:tav>
                                        <p:tav tm="100000">
                                          <p:val>
                                            <p:strVal val="#ppt_y"/>
                                          </p:val>
                                        </p:tav>
                                      </p:tavLst>
                                    </p:anim>
                                  </p:childTnLst>
                                </p:cTn>
                              </p:par>
                            </p:childTnLst>
                          </p:cTn>
                        </p:par>
                        <p:par>
                          <p:cTn id="64" fill="hold">
                            <p:stCondLst>
                              <p:cond delay="6000"/>
                            </p:stCondLst>
                            <p:childTnLst>
                              <p:par>
                                <p:cTn id="65" presetID="47" presetClass="entr" presetSubtype="0" fill="hold" nodeType="after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fade">
                                      <p:cBhvr>
                                        <p:cTn id="67" dur="600"/>
                                        <p:tgtEl>
                                          <p:spTgt spid="6"/>
                                        </p:tgtEl>
                                      </p:cBhvr>
                                    </p:animEffect>
                                    <p:anim calcmode="lin" valueType="num">
                                      <p:cBhvr>
                                        <p:cTn id="68" dur="600" fill="hold"/>
                                        <p:tgtEl>
                                          <p:spTgt spid="6"/>
                                        </p:tgtEl>
                                        <p:attrNameLst>
                                          <p:attrName>ppt_x</p:attrName>
                                        </p:attrNameLst>
                                      </p:cBhvr>
                                      <p:tavLst>
                                        <p:tav tm="0">
                                          <p:val>
                                            <p:strVal val="#ppt_x"/>
                                          </p:val>
                                        </p:tav>
                                        <p:tav tm="100000">
                                          <p:val>
                                            <p:strVal val="#ppt_x"/>
                                          </p:val>
                                        </p:tav>
                                      </p:tavLst>
                                    </p:anim>
                                    <p:anim calcmode="lin" valueType="num">
                                      <p:cBhvr>
                                        <p:cTn id="69" dur="600" fill="hold"/>
                                        <p:tgtEl>
                                          <p:spTgt spid="6"/>
                                        </p:tgtEl>
                                        <p:attrNameLst>
                                          <p:attrName>ppt_y</p:attrName>
                                        </p:attrNameLst>
                                      </p:cBhvr>
                                      <p:tavLst>
                                        <p:tav tm="0">
                                          <p:val>
                                            <p:strVal val="#ppt_y-.1"/>
                                          </p:val>
                                        </p:tav>
                                        <p:tav tm="100000">
                                          <p:val>
                                            <p:strVal val="#ppt_y"/>
                                          </p:val>
                                        </p:tav>
                                      </p:tavLst>
                                    </p:anim>
                                  </p:childTnLst>
                                </p:cTn>
                              </p:par>
                            </p:childTnLst>
                          </p:cTn>
                        </p:par>
                        <p:par>
                          <p:cTn id="70" fill="hold">
                            <p:stCondLst>
                              <p:cond delay="7000"/>
                            </p:stCondLst>
                            <p:childTnLst>
                              <p:par>
                                <p:cTn id="71" presetID="2" presetClass="entr" presetSubtype="8" decel="52500" fill="hold" grpId="0" nodeType="afterEffect">
                                  <p:stCondLst>
                                    <p:cond delay="0"/>
                                  </p:stCondLst>
                                  <p:childTnLst>
                                    <p:set>
                                      <p:cBhvr>
                                        <p:cTn id="72" dur="1" fill="hold">
                                          <p:stCondLst>
                                            <p:cond delay="0"/>
                                          </p:stCondLst>
                                        </p:cTn>
                                        <p:tgtEl>
                                          <p:spTgt spid="5"/>
                                        </p:tgtEl>
                                        <p:attrNameLst>
                                          <p:attrName>style.visibility</p:attrName>
                                        </p:attrNameLst>
                                      </p:cBhvr>
                                      <p:to>
                                        <p:strVal val="visible"/>
                                      </p:to>
                                    </p:set>
                                    <p:anim calcmode="lin" valueType="num">
                                      <p:cBhvr additive="base">
                                        <p:cTn id="73" dur="400" fill="hold"/>
                                        <p:tgtEl>
                                          <p:spTgt spid="5"/>
                                        </p:tgtEl>
                                        <p:attrNameLst>
                                          <p:attrName>ppt_x</p:attrName>
                                        </p:attrNameLst>
                                      </p:cBhvr>
                                      <p:tavLst>
                                        <p:tav tm="0">
                                          <p:val>
                                            <p:strVal val="0-#ppt_w/2"/>
                                          </p:val>
                                        </p:tav>
                                        <p:tav tm="100000">
                                          <p:val>
                                            <p:strVal val="#ppt_x"/>
                                          </p:val>
                                        </p:tav>
                                      </p:tavLst>
                                    </p:anim>
                                    <p:anim calcmode="lin" valueType="num">
                                      <p:cBhvr additive="base">
                                        <p:cTn id="74" dur="400" fill="hold"/>
                                        <p:tgtEl>
                                          <p:spTgt spid="5"/>
                                        </p:tgtEl>
                                        <p:attrNameLst>
                                          <p:attrName>ppt_y</p:attrName>
                                        </p:attrNameLst>
                                      </p:cBhvr>
                                      <p:tavLst>
                                        <p:tav tm="0">
                                          <p:val>
                                            <p:strVal val="#ppt_y"/>
                                          </p:val>
                                        </p:tav>
                                        <p:tav tm="100000">
                                          <p:val>
                                            <p:strVal val="#ppt_y"/>
                                          </p:val>
                                        </p:tav>
                                      </p:tavLst>
                                    </p:anim>
                                  </p:childTnLst>
                                </p:cTn>
                              </p:par>
                              <p:par>
                                <p:cTn id="75" presetID="2" presetClass="entr" presetSubtype="2" decel="52500" fill="hold" grpId="0" nodeType="withEffect">
                                  <p:stCondLst>
                                    <p:cond delay="0"/>
                                  </p:stCondLst>
                                  <p:childTnLst>
                                    <p:set>
                                      <p:cBhvr>
                                        <p:cTn id="76" dur="1" fill="hold">
                                          <p:stCondLst>
                                            <p:cond delay="0"/>
                                          </p:stCondLst>
                                        </p:cTn>
                                        <p:tgtEl>
                                          <p:spTgt spid="7"/>
                                        </p:tgtEl>
                                        <p:attrNameLst>
                                          <p:attrName>style.visibility</p:attrName>
                                        </p:attrNameLst>
                                      </p:cBhvr>
                                      <p:to>
                                        <p:strVal val="visible"/>
                                      </p:to>
                                    </p:set>
                                    <p:anim calcmode="lin" valueType="num">
                                      <p:cBhvr additive="base">
                                        <p:cTn id="77" dur="400" fill="hold"/>
                                        <p:tgtEl>
                                          <p:spTgt spid="7"/>
                                        </p:tgtEl>
                                        <p:attrNameLst>
                                          <p:attrName>ppt_x</p:attrName>
                                        </p:attrNameLst>
                                      </p:cBhvr>
                                      <p:tavLst>
                                        <p:tav tm="0">
                                          <p:val>
                                            <p:strVal val="1+#ppt_w/2"/>
                                          </p:val>
                                        </p:tav>
                                        <p:tav tm="100000">
                                          <p:val>
                                            <p:strVal val="#ppt_x"/>
                                          </p:val>
                                        </p:tav>
                                      </p:tavLst>
                                    </p:anim>
                                    <p:anim calcmode="lin" valueType="num">
                                      <p:cBhvr additive="base">
                                        <p:cTn id="78" dur="400" fill="hold"/>
                                        <p:tgtEl>
                                          <p:spTgt spid="7"/>
                                        </p:tgtEl>
                                        <p:attrNameLst>
                                          <p:attrName>ppt_y</p:attrName>
                                        </p:attrNameLst>
                                      </p:cBhvr>
                                      <p:tavLst>
                                        <p:tav tm="0">
                                          <p:val>
                                            <p:strVal val="#ppt_y"/>
                                          </p:val>
                                        </p:tav>
                                        <p:tav tm="100000">
                                          <p:val>
                                            <p:strVal val="#ppt_y"/>
                                          </p:val>
                                        </p:tav>
                                      </p:tavLst>
                                    </p:anim>
                                  </p:childTnLst>
                                </p:cTn>
                              </p:par>
                            </p:childTnLst>
                          </p:cTn>
                        </p:par>
                        <p:par>
                          <p:cTn id="79" fill="hold">
                            <p:stCondLst>
                              <p:cond delay="7500"/>
                            </p:stCondLst>
                            <p:childTnLst>
                              <p:par>
                                <p:cTn id="80" presetID="47" presetClass="entr" presetSubtype="0" fill="hold" nodeType="afterEffect">
                                  <p:stCondLst>
                                    <p:cond delay="0"/>
                                  </p:stCondLst>
                                  <p:childTnLst>
                                    <p:set>
                                      <p:cBhvr>
                                        <p:cTn id="81" dur="1" fill="hold">
                                          <p:stCondLst>
                                            <p:cond delay="0"/>
                                          </p:stCondLst>
                                        </p:cTn>
                                        <p:tgtEl>
                                          <p:spTgt spid="9"/>
                                        </p:tgtEl>
                                        <p:attrNameLst>
                                          <p:attrName>style.visibility</p:attrName>
                                        </p:attrNameLst>
                                      </p:cBhvr>
                                      <p:to>
                                        <p:strVal val="visible"/>
                                      </p:to>
                                    </p:set>
                                    <p:animEffect transition="in" filter="fade">
                                      <p:cBhvr>
                                        <p:cTn id="82" dur="600"/>
                                        <p:tgtEl>
                                          <p:spTgt spid="9"/>
                                        </p:tgtEl>
                                      </p:cBhvr>
                                    </p:animEffect>
                                    <p:anim calcmode="lin" valueType="num">
                                      <p:cBhvr>
                                        <p:cTn id="83" dur="600" fill="hold"/>
                                        <p:tgtEl>
                                          <p:spTgt spid="9"/>
                                        </p:tgtEl>
                                        <p:attrNameLst>
                                          <p:attrName>ppt_x</p:attrName>
                                        </p:attrNameLst>
                                      </p:cBhvr>
                                      <p:tavLst>
                                        <p:tav tm="0">
                                          <p:val>
                                            <p:strVal val="#ppt_x"/>
                                          </p:val>
                                        </p:tav>
                                        <p:tav tm="100000">
                                          <p:val>
                                            <p:strVal val="#ppt_x"/>
                                          </p:val>
                                        </p:tav>
                                      </p:tavLst>
                                    </p:anim>
                                    <p:anim calcmode="lin" valueType="num">
                                      <p:cBhvr>
                                        <p:cTn id="84" dur="600" fill="hold"/>
                                        <p:tgtEl>
                                          <p:spTgt spid="9"/>
                                        </p:tgtEl>
                                        <p:attrNameLst>
                                          <p:attrName>ppt_y</p:attrName>
                                        </p:attrNameLst>
                                      </p:cBhvr>
                                      <p:tavLst>
                                        <p:tav tm="0">
                                          <p:val>
                                            <p:strVal val="#ppt_y-.1"/>
                                          </p:val>
                                        </p:tav>
                                        <p:tav tm="100000">
                                          <p:val>
                                            <p:strVal val="#ppt_y"/>
                                          </p:val>
                                        </p:tav>
                                      </p:tavLst>
                                    </p:anim>
                                  </p:childTnLst>
                                </p:cTn>
                              </p:par>
                            </p:childTnLst>
                          </p:cTn>
                        </p:par>
                        <p:par>
                          <p:cTn id="85" fill="hold">
                            <p:stCondLst>
                              <p:cond delay="8500"/>
                            </p:stCondLst>
                            <p:childTnLst>
                              <p:par>
                                <p:cTn id="86" presetID="2" presetClass="entr" presetSubtype="8" decel="52500" fill="hold" grpId="0" nodeType="afterEffect">
                                  <p:stCondLst>
                                    <p:cond delay="0"/>
                                  </p:stCondLst>
                                  <p:childTnLst>
                                    <p:set>
                                      <p:cBhvr>
                                        <p:cTn id="87" dur="1" fill="hold">
                                          <p:stCondLst>
                                            <p:cond delay="0"/>
                                          </p:stCondLst>
                                        </p:cTn>
                                        <p:tgtEl>
                                          <p:spTgt spid="8"/>
                                        </p:tgtEl>
                                        <p:attrNameLst>
                                          <p:attrName>style.visibility</p:attrName>
                                        </p:attrNameLst>
                                      </p:cBhvr>
                                      <p:to>
                                        <p:strVal val="visible"/>
                                      </p:to>
                                    </p:set>
                                    <p:anim calcmode="lin" valueType="num">
                                      <p:cBhvr additive="base">
                                        <p:cTn id="88" dur="400" fill="hold"/>
                                        <p:tgtEl>
                                          <p:spTgt spid="8"/>
                                        </p:tgtEl>
                                        <p:attrNameLst>
                                          <p:attrName>ppt_x</p:attrName>
                                        </p:attrNameLst>
                                      </p:cBhvr>
                                      <p:tavLst>
                                        <p:tav tm="0">
                                          <p:val>
                                            <p:strVal val="0-#ppt_w/2"/>
                                          </p:val>
                                        </p:tav>
                                        <p:tav tm="100000">
                                          <p:val>
                                            <p:strVal val="#ppt_x"/>
                                          </p:val>
                                        </p:tav>
                                      </p:tavLst>
                                    </p:anim>
                                    <p:anim calcmode="lin" valueType="num">
                                      <p:cBhvr additive="base">
                                        <p:cTn id="89" dur="400" fill="hold"/>
                                        <p:tgtEl>
                                          <p:spTgt spid="8"/>
                                        </p:tgtEl>
                                        <p:attrNameLst>
                                          <p:attrName>ppt_y</p:attrName>
                                        </p:attrNameLst>
                                      </p:cBhvr>
                                      <p:tavLst>
                                        <p:tav tm="0">
                                          <p:val>
                                            <p:strVal val="#ppt_y"/>
                                          </p:val>
                                        </p:tav>
                                        <p:tav tm="100000">
                                          <p:val>
                                            <p:strVal val="#ppt_y"/>
                                          </p:val>
                                        </p:tav>
                                      </p:tavLst>
                                    </p:anim>
                                  </p:childTnLst>
                                </p:cTn>
                              </p:par>
                              <p:par>
                                <p:cTn id="90" presetID="2" presetClass="entr" presetSubtype="2" decel="52500" fill="hold" grpId="0" nodeType="with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additive="base">
                                        <p:cTn id="92" dur="400" fill="hold"/>
                                        <p:tgtEl>
                                          <p:spTgt spid="10"/>
                                        </p:tgtEl>
                                        <p:attrNameLst>
                                          <p:attrName>ppt_x</p:attrName>
                                        </p:attrNameLst>
                                      </p:cBhvr>
                                      <p:tavLst>
                                        <p:tav tm="0">
                                          <p:val>
                                            <p:strVal val="1+#ppt_w/2"/>
                                          </p:val>
                                        </p:tav>
                                        <p:tav tm="100000">
                                          <p:val>
                                            <p:strVal val="#ppt_x"/>
                                          </p:val>
                                        </p:tav>
                                      </p:tavLst>
                                    </p:anim>
                                    <p:anim calcmode="lin" valueType="num">
                                      <p:cBhvr additive="base">
                                        <p:cTn id="93" dur="4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bldLvl="0" animBg="1"/>
      <p:bldP spid="72" grpId="0" bldLvl="0" animBg="1"/>
      <p:bldP spid="90" grpId="0" bldLvl="0" animBg="1"/>
      <p:bldP spid="92" grpId="0" bldLvl="0" animBg="1"/>
      <p:bldP spid="95" grpId="0" bldLvl="0" animBg="1"/>
      <p:bldP spid="97" grpId="0" bldLvl="0" animBg="1"/>
      <p:bldP spid="100" grpId="0" bldLvl="0" animBg="1"/>
      <p:bldP spid="102" grpId="0" bldLvl="0" animBg="1"/>
      <p:bldP spid="5" grpId="0" bldLvl="0" animBg="1"/>
      <p:bldP spid="7" grpId="0" bldLvl="0" animBg="1"/>
      <p:bldP spid="8" grpId="0" bldLvl="0" animBg="1"/>
      <p:bldP spid="10"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247457" y="189402"/>
            <a:ext cx="4299585" cy="357188"/>
          </a:xfrm>
        </p:spPr>
        <p:txBody>
          <a:bodyPr/>
          <a:lstStyle/>
          <a:p>
            <a:r>
              <a:rPr kumimoji="1" lang="zh-CN" altLang="en-US" sz="2100" dirty="0">
                <a:latin typeface="微软雅黑" panose="020B0503020204020204" pitchFamily="34" charset="-122"/>
                <a:ea typeface="微软雅黑" panose="020B0503020204020204" pitchFamily="34" charset="-122"/>
              </a:rPr>
              <a:t>特征降维</a:t>
            </a:r>
          </a:p>
        </p:txBody>
      </p:sp>
      <p:sp>
        <p:nvSpPr>
          <p:cNvPr id="137" name="燕尾形 136"/>
          <p:cNvSpPr/>
          <p:nvPr/>
        </p:nvSpPr>
        <p:spPr>
          <a:xfrm>
            <a:off x="2768167" y="1725420"/>
            <a:ext cx="178420" cy="178448"/>
          </a:xfrm>
          <a:prstGeom prst="chevron">
            <a:avLst/>
          </a:prstGeom>
          <a:solidFill>
            <a:srgbClr val="0F6F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a:solidFill>
                <a:schemeClr val="tx1"/>
              </a:solidFill>
            </a:endParaRPr>
          </a:p>
        </p:txBody>
      </p:sp>
      <p:sp>
        <p:nvSpPr>
          <p:cNvPr id="139" name="矩形 138"/>
          <p:cNvSpPr/>
          <p:nvPr/>
        </p:nvSpPr>
        <p:spPr>
          <a:xfrm>
            <a:off x="2996952" y="1707654"/>
            <a:ext cx="2744973" cy="307777"/>
          </a:xfrm>
          <a:prstGeom prst="rect">
            <a:avLst/>
          </a:prstGeom>
          <a:solidFill>
            <a:srgbClr val="0F6FC6"/>
          </a:solidFill>
        </p:spPr>
        <p:txBody>
          <a:bodyPr wrap="square">
            <a:spAutoFit/>
          </a:bodyPr>
          <a:lstStyle/>
          <a:p>
            <a:pPr defTabSz="457200" fontAlgn="auto"/>
            <a:r>
              <a:rPr lang="en-US" altLang="zh-CN" sz="1400" b="1"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NO.1 </a:t>
            </a:r>
            <a:r>
              <a:rPr lang="zh-CN" altLang="en-US" sz="1400" b="1"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主成分分析</a:t>
            </a:r>
          </a:p>
        </p:txBody>
      </p:sp>
      <p:sp>
        <p:nvSpPr>
          <p:cNvPr id="140" name="燕尾形 139"/>
          <p:cNvSpPr/>
          <p:nvPr/>
        </p:nvSpPr>
        <p:spPr>
          <a:xfrm>
            <a:off x="2768167" y="2286378"/>
            <a:ext cx="178420" cy="178448"/>
          </a:xfrm>
          <a:prstGeom prst="chevron">
            <a:avLst/>
          </a:prstGeom>
          <a:solidFill>
            <a:srgbClr val="009D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a:solidFill>
                <a:schemeClr val="tx1"/>
              </a:solidFill>
            </a:endParaRPr>
          </a:p>
        </p:txBody>
      </p:sp>
      <p:sp>
        <p:nvSpPr>
          <p:cNvPr id="142" name="矩形 141"/>
          <p:cNvSpPr/>
          <p:nvPr/>
        </p:nvSpPr>
        <p:spPr>
          <a:xfrm>
            <a:off x="2996952" y="2268612"/>
            <a:ext cx="2744973" cy="307777"/>
          </a:xfrm>
          <a:prstGeom prst="rect">
            <a:avLst/>
          </a:prstGeom>
          <a:solidFill>
            <a:srgbClr val="009DD9"/>
          </a:solidFill>
        </p:spPr>
        <p:txBody>
          <a:bodyPr wrap="square">
            <a:spAutoFit/>
          </a:bodyPr>
          <a:lstStyle/>
          <a:p>
            <a:pPr lvl="0"/>
            <a:r>
              <a:rPr lang="en-US" altLang="zh-CN" sz="1400" b="1" dirty="0">
                <a:solidFill>
                  <a:schemeClr val="tx1"/>
                </a:solidFill>
                <a:latin typeface="黑体" panose="02010609060101010101" pitchFamily="49" charset="-122"/>
                <a:ea typeface="黑体" panose="02010609060101010101" pitchFamily="49" charset="-122"/>
                <a:cs typeface="黑体" panose="02010609060101010101" pitchFamily="49" charset="-122"/>
              </a:rPr>
              <a:t>NO.2</a:t>
            </a:r>
            <a:r>
              <a:rPr lang="zh-CN" altLang="en-US" sz="1400" b="1" dirty="0">
                <a:solidFill>
                  <a:schemeClr val="tx1"/>
                </a:solidFill>
                <a:latin typeface="黑体" panose="02010609060101010101" pitchFamily="49" charset="-122"/>
                <a:ea typeface="黑体" panose="02010609060101010101" pitchFamily="49" charset="-122"/>
                <a:cs typeface="黑体" panose="02010609060101010101" pitchFamily="49" charset="-122"/>
              </a:rPr>
              <a:t> 因子分析</a:t>
            </a:r>
          </a:p>
        </p:txBody>
      </p:sp>
      <p:sp>
        <p:nvSpPr>
          <p:cNvPr id="143" name="燕尾形 142"/>
          <p:cNvSpPr/>
          <p:nvPr/>
        </p:nvSpPr>
        <p:spPr>
          <a:xfrm>
            <a:off x="2768167" y="2847334"/>
            <a:ext cx="178420" cy="178448"/>
          </a:xfrm>
          <a:prstGeom prst="chevron">
            <a:avLst/>
          </a:prstGeom>
          <a:solidFill>
            <a:srgbClr val="0BD0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a:solidFill>
                <a:schemeClr val="tx1"/>
              </a:solidFill>
            </a:endParaRPr>
          </a:p>
        </p:txBody>
      </p:sp>
      <p:sp>
        <p:nvSpPr>
          <p:cNvPr id="145" name="矩形 144"/>
          <p:cNvSpPr/>
          <p:nvPr/>
        </p:nvSpPr>
        <p:spPr>
          <a:xfrm>
            <a:off x="2996952" y="2829568"/>
            <a:ext cx="2744973" cy="307777"/>
          </a:xfrm>
          <a:prstGeom prst="rect">
            <a:avLst/>
          </a:prstGeom>
          <a:solidFill>
            <a:srgbClr val="0BD0D9"/>
          </a:solidFill>
        </p:spPr>
        <p:txBody>
          <a:bodyPr wrap="square">
            <a:spAutoFit/>
          </a:bodyPr>
          <a:lstStyle/>
          <a:p>
            <a:pPr lvl="0"/>
            <a:r>
              <a:rPr lang="en-US" altLang="zh-CN" sz="1400" b="1" dirty="0">
                <a:solidFill>
                  <a:schemeClr val="tx1"/>
                </a:solidFill>
                <a:latin typeface="黑体" panose="02010609060101010101" pitchFamily="49" charset="-122"/>
                <a:ea typeface="黑体" panose="02010609060101010101" pitchFamily="49" charset="-122"/>
                <a:cs typeface="黑体" panose="02010609060101010101" pitchFamily="49" charset="-122"/>
              </a:rPr>
              <a:t>NO.3</a:t>
            </a:r>
            <a:r>
              <a:rPr lang="zh-CN" altLang="en-US" sz="1400" b="1" dirty="0">
                <a:solidFill>
                  <a:schemeClr val="tx1"/>
                </a:solidFill>
                <a:latin typeface="黑体" panose="02010609060101010101" pitchFamily="49" charset="-122"/>
                <a:ea typeface="黑体" panose="02010609060101010101" pitchFamily="49" charset="-122"/>
                <a:cs typeface="黑体" panose="02010609060101010101" pitchFamily="49" charset="-122"/>
              </a:rPr>
              <a:t> 压缩感知</a:t>
            </a:r>
          </a:p>
        </p:txBody>
      </p:sp>
      <p:sp>
        <p:nvSpPr>
          <p:cNvPr id="2" name="Rounded Rectangle 6"/>
          <p:cNvSpPr/>
          <p:nvPr/>
        </p:nvSpPr>
        <p:spPr>
          <a:xfrm>
            <a:off x="862775" y="2467646"/>
            <a:ext cx="1218248" cy="429578"/>
          </a:xfrm>
          <a:prstGeom prst="roundRect">
            <a:avLst>
              <a:gd name="adj" fmla="val 7442"/>
            </a:avLst>
          </a:prstGeom>
          <a:solidFill>
            <a:srgbClr val="0070C0"/>
          </a:solidFill>
          <a:ln w="25400" cap="flat" cmpd="sng" algn="ctr">
            <a:noFill/>
            <a:prstDash val="solid"/>
          </a:ln>
          <a:effectLst/>
        </p:spPr>
        <p:txBody>
          <a:bodyPr lIns="51435" tIns="25718" rIns="51435" bIns="25718" rtlCol="0" anchor="ctr"/>
          <a:lstStyle/>
          <a:p>
            <a:pPr algn="ctr" defTabSz="685800" fontAlgn="auto">
              <a:spcBef>
                <a:spcPts val="0"/>
              </a:spcBef>
              <a:spcAft>
                <a:spcPts val="0"/>
              </a:spcAft>
              <a:defRPr/>
            </a:pPr>
            <a:r>
              <a:rPr lang="zh-CN" altLang="en-US" sz="1800" kern="0" dirty="0">
                <a:solidFill>
                  <a:schemeClr val="tx1"/>
                </a:solidFill>
                <a:latin typeface="微软雅黑" panose="020B0503020204020204" pitchFamily="34" charset="-122"/>
                <a:ea typeface="微软雅黑" panose="020B0503020204020204" pitchFamily="34" charset="-122"/>
                <a:cs typeface="+mn-ea"/>
                <a:sym typeface="+mn-lt"/>
              </a:rPr>
              <a:t>降维</a:t>
            </a:r>
            <a:endParaRPr lang="en-US" altLang="zh-CN" sz="1800" kern="0" dirty="0">
              <a:solidFill>
                <a:schemeClr val="tx1"/>
              </a:solidFill>
              <a:latin typeface="微软雅黑" panose="020B0503020204020204" pitchFamily="34" charset="-122"/>
              <a:ea typeface="微软雅黑" panose="020B0503020204020204" pitchFamily="34" charset="-122"/>
              <a:cs typeface="+mn-ea"/>
              <a:sym typeface="+mn-lt"/>
            </a:endParaRPr>
          </a:p>
        </p:txBody>
      </p:sp>
      <p:sp>
        <p:nvSpPr>
          <p:cNvPr id="11" name="Rectangle 1"/>
          <p:cNvSpPr/>
          <p:nvPr/>
        </p:nvSpPr>
        <p:spPr bwMode="auto">
          <a:xfrm>
            <a:off x="454818" y="663615"/>
            <a:ext cx="6142534" cy="774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7175" indent="-257175">
              <a:lnSpc>
                <a:spcPts val="1845"/>
              </a:lnSpc>
              <a:buClr>
                <a:srgbClr val="C00000"/>
              </a:buClr>
              <a:buSzPct val="80000"/>
              <a:buFont typeface="Wingdings" panose="05000000000000000000" charset="0"/>
              <a:buChar char="p"/>
            </a:pPr>
            <a:r>
              <a:rPr lang="zh-CN" altLang="en-US" sz="1350" spc="98" dirty="0">
                <a:latin typeface="微软雅黑" panose="020B0503020204020204" pitchFamily="34" charset="-122"/>
                <a:ea typeface="微软雅黑" panose="020B0503020204020204" pitchFamily="34" charset="-122"/>
                <a:cs typeface="+mn-ea"/>
                <a:sym typeface="+mn-lt"/>
              </a:rPr>
              <a:t>当特征选择完成后，可以训练模型，但现实数据特征矩阵往往过大，导致计算量大，训练时间长的问题，降低特征矩阵维度必不可少。常见的降维方法如下：</a:t>
            </a:r>
          </a:p>
        </p:txBody>
      </p:sp>
      <p:sp>
        <p:nvSpPr>
          <p:cNvPr id="12" name="燕尾形 11">
            <a:extLst>
              <a:ext uri="{FF2B5EF4-FFF2-40B4-BE49-F238E27FC236}">
                <a16:creationId xmlns:a16="http://schemas.microsoft.com/office/drawing/2014/main" id="{12A5CBD1-89BA-AC43-9891-D71DF0857112}"/>
              </a:ext>
            </a:extLst>
          </p:cNvPr>
          <p:cNvSpPr/>
          <p:nvPr/>
        </p:nvSpPr>
        <p:spPr>
          <a:xfrm>
            <a:off x="2768167" y="3368341"/>
            <a:ext cx="178420" cy="178448"/>
          </a:xfrm>
          <a:prstGeom prst="chevron">
            <a:avLst/>
          </a:prstGeom>
          <a:solidFill>
            <a:srgbClr val="0BD0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a:solidFill>
                <a:schemeClr val="tx1"/>
              </a:solidFill>
            </a:endParaRPr>
          </a:p>
        </p:txBody>
      </p:sp>
      <p:sp>
        <p:nvSpPr>
          <p:cNvPr id="13" name="矩形 12">
            <a:extLst>
              <a:ext uri="{FF2B5EF4-FFF2-40B4-BE49-F238E27FC236}">
                <a16:creationId xmlns:a16="http://schemas.microsoft.com/office/drawing/2014/main" id="{58B3DB11-F49E-184D-A176-B85D4E8BFCB9}"/>
              </a:ext>
            </a:extLst>
          </p:cNvPr>
          <p:cNvSpPr/>
          <p:nvPr/>
        </p:nvSpPr>
        <p:spPr>
          <a:xfrm>
            <a:off x="2996952" y="3350575"/>
            <a:ext cx="2744973" cy="307777"/>
          </a:xfrm>
          <a:prstGeom prst="rect">
            <a:avLst/>
          </a:prstGeom>
          <a:solidFill>
            <a:srgbClr val="0BD0D9"/>
          </a:solidFill>
        </p:spPr>
        <p:txBody>
          <a:bodyPr wrap="square">
            <a:spAutoFit/>
          </a:bodyPr>
          <a:lstStyle/>
          <a:p>
            <a:pPr lvl="0"/>
            <a:r>
              <a:rPr lang="en-US" altLang="zh-CN" sz="1400" b="1" dirty="0">
                <a:solidFill>
                  <a:schemeClr val="tx1"/>
                </a:solidFill>
                <a:latin typeface="黑体" panose="02010609060101010101" pitchFamily="49" charset="-122"/>
                <a:ea typeface="黑体" panose="02010609060101010101" pitchFamily="49" charset="-122"/>
                <a:cs typeface="黑体" panose="02010609060101010101" pitchFamily="49" charset="-122"/>
              </a:rPr>
              <a:t>NO.4</a:t>
            </a:r>
            <a:r>
              <a:rPr lang="zh-CN" altLang="en-US" sz="1400" b="1" dirty="0">
                <a:solidFill>
                  <a:schemeClr val="tx1"/>
                </a:solidFill>
                <a:latin typeface="黑体" panose="02010609060101010101" pitchFamily="49" charset="-122"/>
                <a:ea typeface="黑体" panose="02010609060101010101" pitchFamily="49" charset="-122"/>
                <a:cs typeface="黑体" panose="02010609060101010101" pitchFamily="49" charset="-122"/>
              </a:rPr>
              <a:t> 面向神经网络的降维</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ppt_x"/>
                                          </p:val>
                                        </p:tav>
                                        <p:tav tm="100000">
                                          <p:val>
                                            <p:strVal val="#ppt_x"/>
                                          </p:val>
                                        </p:tav>
                                      </p:tavLst>
                                    </p:anim>
                                    <p:anim calcmode="lin" valueType="num">
                                      <p:cBhvr additive="base">
                                        <p:cTn id="8"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8629" y="167106"/>
            <a:ext cx="6172200" cy="857250"/>
          </a:xfrm>
        </p:spPr>
        <p:txBody>
          <a:bodyPr vert="horz" rtlCol="0">
            <a:normAutofit/>
          </a:bodyPr>
          <a:lstStyle/>
          <a:p>
            <a:pPr lvl="0" algn="r">
              <a:buClrTx/>
              <a:buSzTx/>
              <a:buFontTx/>
            </a:pPr>
            <a:r>
              <a:rPr kumimoji="1" lang="zh-CN" altLang="en-US" sz="2100" dirty="0">
                <a:latin typeface="微软雅黑" panose="020B0503020204020204" pitchFamily="34" charset="-122"/>
                <a:ea typeface="微软雅黑" panose="020B0503020204020204" pitchFamily="34" charset="-122"/>
                <a:cs typeface="微软雅黑" panose="020B0503020204020204" pitchFamily="34" charset="-122"/>
                <a:sym typeface="+mn-ea"/>
              </a:rPr>
              <a:t>主成分分析</a:t>
            </a:r>
          </a:p>
        </p:txBody>
      </p:sp>
      <p:sp>
        <p:nvSpPr>
          <p:cNvPr id="12" name="Rectangle 1"/>
          <p:cNvSpPr/>
          <p:nvPr/>
        </p:nvSpPr>
        <p:spPr bwMode="auto">
          <a:xfrm>
            <a:off x="211273" y="622860"/>
            <a:ext cx="6102678" cy="49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300"/>
              </a:spcAft>
            </a:pPr>
            <a:r>
              <a:rPr lang="zh-CN" altLang="en-US" sz="1500" b="1" spc="98" dirty="0">
                <a:solidFill>
                  <a:srgbClr val="0973DD"/>
                </a:solidFill>
                <a:latin typeface="微软雅黑" panose="020B0503020204020204" pitchFamily="34" charset="-122"/>
                <a:ea typeface="微软雅黑" panose="020B0503020204020204" pitchFamily="34" charset="-122"/>
                <a:cs typeface="+mn-ea"/>
                <a:sym typeface="+mn-lt"/>
              </a:rPr>
              <a:t>主成分分析（</a:t>
            </a:r>
            <a:r>
              <a:rPr lang="en-US" altLang="zh-CN" sz="1500" b="1" spc="98" dirty="0">
                <a:solidFill>
                  <a:srgbClr val="0973DD"/>
                </a:solidFill>
                <a:latin typeface="微软雅黑" panose="020B0503020204020204" pitchFamily="34" charset="-122"/>
                <a:ea typeface="微软雅黑" panose="020B0503020204020204" pitchFamily="34" charset="-122"/>
                <a:cs typeface="+mn-ea"/>
                <a:sym typeface="+mn-lt"/>
              </a:rPr>
              <a:t>Principal Component Analysis</a:t>
            </a:r>
            <a:r>
              <a:rPr lang="zh-CN" altLang="en-US" sz="1500" b="1" spc="98" dirty="0">
                <a:solidFill>
                  <a:srgbClr val="0973DD"/>
                </a:solidFill>
                <a:latin typeface="微软雅黑" panose="020B0503020204020204" pitchFamily="34" charset="-122"/>
                <a:ea typeface="微软雅黑" panose="020B0503020204020204" pitchFamily="34" charset="-122"/>
                <a:cs typeface="+mn-ea"/>
                <a:sym typeface="+mn-lt"/>
              </a:rPr>
              <a:t>，</a:t>
            </a:r>
            <a:r>
              <a:rPr lang="en-US" altLang="zh-CN" sz="1500" b="1" spc="98" dirty="0">
                <a:solidFill>
                  <a:srgbClr val="0973DD"/>
                </a:solidFill>
                <a:latin typeface="微软雅黑" panose="020B0503020204020204" pitchFamily="34" charset="-122"/>
                <a:ea typeface="微软雅黑" panose="020B0503020204020204" pitchFamily="34" charset="-122"/>
                <a:cs typeface="+mn-ea"/>
                <a:sym typeface="+mn-lt"/>
              </a:rPr>
              <a:t>PCA</a:t>
            </a:r>
            <a:r>
              <a:rPr lang="zh-CN" altLang="en-US" sz="1500" b="1" spc="98" dirty="0">
                <a:solidFill>
                  <a:srgbClr val="0973DD"/>
                </a:solidFill>
                <a:latin typeface="微软雅黑" panose="020B0503020204020204" pitchFamily="34" charset="-122"/>
                <a:ea typeface="微软雅黑" panose="020B0503020204020204" pitchFamily="34" charset="-122"/>
                <a:cs typeface="+mn-ea"/>
                <a:sym typeface="+mn-lt"/>
              </a:rPr>
              <a:t>）： </a:t>
            </a:r>
            <a:endParaRPr lang="en-US" altLang="zh-CN" sz="1500" b="1" spc="98" dirty="0">
              <a:solidFill>
                <a:srgbClr val="0973DD"/>
              </a:solidFill>
              <a:latin typeface="微软雅黑" panose="020B0503020204020204" pitchFamily="34" charset="-122"/>
              <a:ea typeface="微软雅黑" panose="020B0503020204020204" pitchFamily="34" charset="-122"/>
              <a:cs typeface="+mn-ea"/>
              <a:sym typeface="+mn-lt"/>
            </a:endParaRPr>
          </a:p>
          <a:p>
            <a:pPr>
              <a:lnSpc>
                <a:spcPts val="1845"/>
              </a:lnSpc>
            </a:pPr>
            <a:r>
              <a:rPr lang="en-US" altLang="zh-CN" sz="1350" spc="98" dirty="0">
                <a:latin typeface="微软雅黑" panose="020B0503020204020204" pitchFamily="34" charset="-122"/>
                <a:ea typeface="微软雅黑" panose="020B0503020204020204" pitchFamily="34" charset="-122"/>
                <a:cs typeface="+mn-ea"/>
                <a:sym typeface="+mn-lt"/>
              </a:rPr>
              <a:t>      </a:t>
            </a:r>
            <a:r>
              <a:rPr lang="zh-CN" altLang="en-US" sz="1200" spc="98" dirty="0">
                <a:latin typeface="微软雅黑" panose="020B0503020204020204" pitchFamily="34" charset="-122"/>
                <a:ea typeface="微软雅黑" panose="020B0503020204020204" pitchFamily="34" charset="-122"/>
                <a:cs typeface="+mn-ea"/>
                <a:sym typeface="+mn-lt"/>
              </a:rPr>
              <a:t>将多个变量通过线性变换以选出较少个数重要变量的一种多元统计分析方法。</a:t>
            </a:r>
            <a:endParaRPr lang="zh-CN" altLang="en-US" sz="1350" b="1" spc="98" dirty="0">
              <a:latin typeface="微软雅黑" panose="020B0503020204020204" pitchFamily="34" charset="-122"/>
              <a:ea typeface="微软雅黑" panose="020B0503020204020204" pitchFamily="34" charset="-122"/>
              <a:cs typeface="+mn-ea"/>
              <a:sym typeface="+mn-lt"/>
            </a:endParaRPr>
          </a:p>
          <a:p>
            <a:pPr>
              <a:lnSpc>
                <a:spcPts val="1845"/>
              </a:lnSpc>
            </a:pPr>
            <a:r>
              <a:rPr lang="zh-CN" altLang="en-US" sz="1350" b="1" spc="98" dirty="0">
                <a:latin typeface="微软雅黑" panose="020B0503020204020204" pitchFamily="34" charset="-122"/>
                <a:ea typeface="微软雅黑" panose="020B0503020204020204" pitchFamily="34" charset="-122"/>
                <a:cs typeface="+mn-ea"/>
                <a:sym typeface="+mn-lt"/>
              </a:rPr>
              <a:t>目标：</a:t>
            </a:r>
            <a:r>
              <a:rPr lang="zh-CN" altLang="en-US" sz="1200" spc="98" dirty="0">
                <a:latin typeface="微软雅黑" panose="020B0503020204020204" pitchFamily="34" charset="-122"/>
                <a:ea typeface="微软雅黑" panose="020B0503020204020204" pitchFamily="34" charset="-122"/>
                <a:cs typeface="+mn-ea"/>
                <a:sym typeface="+mn-lt"/>
              </a:rPr>
              <a:t>设法将原来众多具有一定相关性的变量</a:t>
            </a:r>
            <a:r>
              <a:rPr lang="zh-CN" altLang="en-US" sz="1200" b="1" u="sng" spc="98" dirty="0">
                <a:solidFill>
                  <a:srgbClr val="FF0000"/>
                </a:solidFill>
                <a:latin typeface="微软雅黑" panose="020B0503020204020204" pitchFamily="34" charset="-122"/>
                <a:ea typeface="微软雅黑" panose="020B0503020204020204" pitchFamily="34" charset="-122"/>
                <a:cs typeface="+mn-ea"/>
                <a:sym typeface="+mn-lt"/>
              </a:rPr>
              <a:t>重新组合</a:t>
            </a:r>
            <a:r>
              <a:rPr lang="zh-CN" altLang="en-US" sz="1200" spc="98" dirty="0">
                <a:latin typeface="微软雅黑" panose="020B0503020204020204" pitchFamily="34" charset="-122"/>
                <a:ea typeface="微软雅黑" panose="020B0503020204020204" pitchFamily="34" charset="-122"/>
                <a:cs typeface="+mn-ea"/>
                <a:sym typeface="+mn-lt"/>
              </a:rPr>
              <a:t>成一组新的相互无关的综合变量，来代替原来的变量。</a:t>
            </a:r>
            <a:endParaRPr lang="en-US" altLang="zh-CN" sz="1200" spc="98" dirty="0">
              <a:latin typeface="微软雅黑" panose="020B0503020204020204" pitchFamily="34" charset="-122"/>
              <a:ea typeface="微软雅黑" panose="020B0503020204020204" pitchFamily="34" charset="-122"/>
              <a:cs typeface="+mn-ea"/>
              <a:sym typeface="+mn-lt"/>
            </a:endParaRPr>
          </a:p>
          <a:p>
            <a:pPr>
              <a:lnSpc>
                <a:spcPts val="1845"/>
              </a:lnSpc>
            </a:pPr>
            <a:r>
              <a:rPr lang="zh-CN" altLang="en-US" sz="1200" b="1" spc="98" dirty="0">
                <a:latin typeface="微软雅黑" panose="020B0503020204020204" pitchFamily="34" charset="-122"/>
                <a:ea typeface="微软雅黑" panose="020B0503020204020204" pitchFamily="34" charset="-122"/>
                <a:cs typeface="+mn-ea"/>
                <a:sym typeface="+mn-lt"/>
              </a:rPr>
              <a:t>核心：</a:t>
            </a:r>
            <a:r>
              <a:rPr lang="zh-CN" altLang="en-US" sz="1200" spc="98" dirty="0">
                <a:latin typeface="微软雅黑" panose="020B0503020204020204" pitchFamily="34" charset="-122"/>
                <a:ea typeface="微软雅黑" panose="020B0503020204020204" pitchFamily="34" charset="-122"/>
                <a:cs typeface="+mn-ea"/>
                <a:sym typeface="+mn-lt"/>
              </a:rPr>
              <a:t>数学上的处理方法是将原来的变量做线性组合，作为新的综合变量，但是这种组合可以有很多个，所以需要从中选择。</a:t>
            </a:r>
            <a:endParaRPr lang="en-US" altLang="zh-CN" sz="1200" spc="98" dirty="0">
              <a:latin typeface="微软雅黑" panose="020B0503020204020204" pitchFamily="34" charset="-122"/>
              <a:ea typeface="微软雅黑" panose="020B0503020204020204" pitchFamily="34" charset="-122"/>
              <a:cs typeface="+mn-ea"/>
              <a:sym typeface="+mn-lt"/>
            </a:endParaRPr>
          </a:p>
          <a:p>
            <a:pPr>
              <a:lnSpc>
                <a:spcPts val="1845"/>
              </a:lnSpc>
            </a:pPr>
            <a:r>
              <a:rPr lang="zh-CN" altLang="en-US" sz="1200" b="1" spc="98" dirty="0">
                <a:latin typeface="微软雅黑" panose="020B0503020204020204" pitchFamily="34" charset="-122"/>
                <a:ea typeface="微软雅黑" panose="020B0503020204020204" pitchFamily="34" charset="-122"/>
                <a:cs typeface="+mn-ea"/>
                <a:sym typeface="+mn-lt"/>
              </a:rPr>
              <a:t>选择依据：</a:t>
            </a:r>
            <a:r>
              <a:rPr lang="zh-CN" altLang="en-US" sz="1200" spc="98" dirty="0">
                <a:latin typeface="微软雅黑" panose="020B0503020204020204" pitchFamily="34" charset="-122"/>
                <a:ea typeface="微软雅黑" panose="020B0503020204020204" pitchFamily="34" charset="-122"/>
                <a:cs typeface="+mn-ea"/>
                <a:sym typeface="+mn-lt"/>
              </a:rPr>
              <a:t>最大方差原则，选取的第一个线性组合，即第一个综合变量尽可能多地反映原来变量信息，方差最大，也称为第一主成分</a:t>
            </a:r>
            <a:r>
              <a:rPr lang="en-US" altLang="zh-CN" sz="1200" spc="98" dirty="0">
                <a:latin typeface="微软雅黑" panose="020B0503020204020204" pitchFamily="34" charset="-122"/>
                <a:ea typeface="微软雅黑" panose="020B0503020204020204" pitchFamily="34" charset="-122"/>
                <a:cs typeface="+mn-ea"/>
                <a:sym typeface="+mn-lt"/>
              </a:rPr>
              <a:t>,</a:t>
            </a:r>
            <a:r>
              <a:rPr lang="zh-CN" altLang="en-US" sz="1200" spc="98" dirty="0">
                <a:latin typeface="微软雅黑" panose="020B0503020204020204" pitchFamily="34" charset="-122"/>
                <a:ea typeface="微软雅黑" panose="020B0503020204020204" pitchFamily="34" charset="-122"/>
                <a:cs typeface="+mn-ea"/>
                <a:sym typeface="+mn-lt"/>
              </a:rPr>
              <a:t>用</a:t>
            </a:r>
            <a:r>
              <a:rPr lang="en-US" altLang="zh-CN" sz="1200" spc="98" dirty="0">
                <a:latin typeface="微软雅黑" panose="020B0503020204020204" pitchFamily="34" charset="-122"/>
                <a:ea typeface="微软雅黑" panose="020B0503020204020204" pitchFamily="34" charset="-122"/>
                <a:cs typeface="+mn-ea"/>
                <a:sym typeface="+mn-lt"/>
              </a:rPr>
              <a:t>F1</a:t>
            </a:r>
            <a:r>
              <a:rPr lang="zh-CN" altLang="en-US" sz="1200" spc="98" dirty="0">
                <a:latin typeface="微软雅黑" panose="020B0503020204020204" pitchFamily="34" charset="-122"/>
                <a:ea typeface="微软雅黑" panose="020B0503020204020204" pitchFamily="34" charset="-122"/>
                <a:cs typeface="+mn-ea"/>
                <a:sym typeface="+mn-lt"/>
              </a:rPr>
              <a:t>表示。</a:t>
            </a:r>
            <a:endParaRPr lang="en-US" altLang="zh-CN" sz="1200" spc="98" dirty="0">
              <a:latin typeface="微软雅黑" panose="020B0503020204020204" pitchFamily="34" charset="-122"/>
              <a:ea typeface="微软雅黑" panose="020B0503020204020204" pitchFamily="34" charset="-122"/>
              <a:cs typeface="+mn-ea"/>
              <a:sym typeface="+mn-lt"/>
            </a:endParaRPr>
          </a:p>
          <a:p>
            <a:pPr>
              <a:lnSpc>
                <a:spcPts val="1845"/>
              </a:lnSpc>
            </a:pPr>
            <a:r>
              <a:rPr lang="zh-CN" altLang="en-US" sz="1200" spc="98" dirty="0">
                <a:latin typeface="微软雅黑" panose="020B0503020204020204" pitchFamily="34" charset="-122"/>
                <a:ea typeface="微软雅黑" panose="020B0503020204020204" pitchFamily="34" charset="-122"/>
                <a:cs typeface="+mn-ea"/>
                <a:sym typeface="+mn-lt"/>
              </a:rPr>
              <a:t>     如果第一主成分不足以代表原来</a:t>
            </a:r>
            <a:r>
              <a:rPr lang="en-US" altLang="zh-CN" sz="1200" spc="98" dirty="0">
                <a:latin typeface="微软雅黑" panose="020B0503020204020204" pitchFamily="34" charset="-122"/>
                <a:ea typeface="微软雅黑" panose="020B0503020204020204" pitchFamily="34" charset="-122"/>
                <a:cs typeface="+mn-ea"/>
                <a:sym typeface="+mn-lt"/>
              </a:rPr>
              <a:t>p</a:t>
            </a:r>
            <a:r>
              <a:rPr lang="zh-CN" altLang="en-US" sz="1200" spc="98" dirty="0">
                <a:latin typeface="微软雅黑" panose="020B0503020204020204" pitchFamily="34" charset="-122"/>
                <a:ea typeface="微软雅黑" panose="020B0503020204020204" pitchFamily="34" charset="-122"/>
                <a:cs typeface="+mn-ea"/>
                <a:sym typeface="+mn-lt"/>
              </a:rPr>
              <a:t>个变量的信息，再考虑选取第二个线性组合，称为第二主成分，用</a:t>
            </a:r>
            <a:r>
              <a:rPr lang="en-US" altLang="zh-CN" sz="1200" spc="98" dirty="0">
                <a:latin typeface="微软雅黑" panose="020B0503020204020204" pitchFamily="34" charset="-122"/>
                <a:ea typeface="微软雅黑" panose="020B0503020204020204" pitchFamily="34" charset="-122"/>
                <a:cs typeface="+mn-ea"/>
                <a:sym typeface="+mn-lt"/>
              </a:rPr>
              <a:t>F2</a:t>
            </a:r>
            <a:r>
              <a:rPr lang="zh-CN" altLang="en-US" sz="1200" spc="98" dirty="0">
                <a:latin typeface="微软雅黑" panose="020B0503020204020204" pitchFamily="34" charset="-122"/>
                <a:ea typeface="微软雅黑" panose="020B0503020204020204" pitchFamily="34" charset="-122"/>
                <a:cs typeface="+mn-ea"/>
                <a:sym typeface="+mn-lt"/>
              </a:rPr>
              <a:t>表示。</a:t>
            </a:r>
            <a:endParaRPr lang="en-US" altLang="zh-CN" sz="1200" spc="98" dirty="0">
              <a:latin typeface="微软雅黑" panose="020B0503020204020204" pitchFamily="34" charset="-122"/>
              <a:ea typeface="微软雅黑" panose="020B0503020204020204" pitchFamily="34" charset="-122"/>
              <a:cs typeface="+mn-ea"/>
              <a:sym typeface="+mn-lt"/>
            </a:endParaRPr>
          </a:p>
          <a:p>
            <a:pPr>
              <a:lnSpc>
                <a:spcPts val="1845"/>
              </a:lnSpc>
            </a:pPr>
            <a:r>
              <a:rPr lang="zh-CN" altLang="en-US" sz="1200" spc="98" dirty="0">
                <a:latin typeface="微软雅黑" panose="020B0503020204020204" pitchFamily="34" charset="-122"/>
                <a:ea typeface="微软雅黑" panose="020B0503020204020204" pitchFamily="34" charset="-122"/>
                <a:cs typeface="+mn-ea"/>
                <a:sym typeface="+mn-lt"/>
              </a:rPr>
              <a:t>     为了有效反映原来的信息，第一个线性组合已有的信息不需要再出现在第二个线性组合中，即两个线性组合的协方差为</a:t>
            </a:r>
            <a:r>
              <a:rPr lang="en-US" altLang="zh-CN" sz="1200" spc="98" dirty="0">
                <a:latin typeface="微软雅黑" panose="020B0503020204020204" pitchFamily="34" charset="-122"/>
                <a:ea typeface="微软雅黑" panose="020B0503020204020204" pitchFamily="34" charset="-122"/>
                <a:cs typeface="+mn-ea"/>
                <a:sym typeface="+mn-lt"/>
              </a:rPr>
              <a:t>0(</a:t>
            </a:r>
            <a:r>
              <a:rPr lang="en-US" altLang="zh-CN" sz="1200" spc="98" dirty="0" err="1">
                <a:latin typeface="微软雅黑" panose="020B0503020204020204" pitchFamily="34" charset="-122"/>
                <a:ea typeface="微软雅黑" panose="020B0503020204020204" pitchFamily="34" charset="-122"/>
                <a:cs typeface="+mn-ea"/>
                <a:sym typeface="+mn-lt"/>
              </a:rPr>
              <a:t>cov</a:t>
            </a:r>
            <a:r>
              <a:rPr lang="en-US" altLang="zh-CN" sz="1200" spc="98" dirty="0">
                <a:latin typeface="微软雅黑" panose="020B0503020204020204" pitchFamily="34" charset="-122"/>
                <a:ea typeface="微软雅黑" panose="020B0503020204020204" pitchFamily="34" charset="-122"/>
                <a:cs typeface="+mn-ea"/>
                <a:sym typeface="+mn-lt"/>
              </a:rPr>
              <a:t>(F1,F2)=0</a:t>
            </a:r>
            <a:r>
              <a:rPr lang="zh-CN" altLang="en-US" sz="1200" spc="98" dirty="0">
                <a:latin typeface="微软雅黑" panose="020B0503020204020204" pitchFamily="34" charset="-122"/>
                <a:ea typeface="微软雅黑" panose="020B0503020204020204" pitchFamily="34" charset="-122"/>
                <a:cs typeface="+mn-ea"/>
                <a:sym typeface="+mn-lt"/>
              </a:rPr>
              <a:t>）。以此类推，构造第</a:t>
            </a:r>
            <a:r>
              <a:rPr lang="en-US" altLang="zh-CN" sz="1200" spc="98" dirty="0">
                <a:latin typeface="微软雅黑" panose="020B0503020204020204" pitchFamily="34" charset="-122"/>
                <a:ea typeface="微软雅黑" panose="020B0503020204020204" pitchFamily="34" charset="-122"/>
                <a:cs typeface="+mn-ea"/>
                <a:sym typeface="+mn-lt"/>
              </a:rPr>
              <a:t>3</a:t>
            </a:r>
            <a:r>
              <a:rPr lang="zh-CN" altLang="en-US" sz="1200" spc="98" dirty="0">
                <a:latin typeface="微软雅黑" panose="020B0503020204020204" pitchFamily="34" charset="-122"/>
                <a:ea typeface="微软雅黑" panose="020B0503020204020204" pitchFamily="34" charset="-122"/>
                <a:cs typeface="+mn-ea"/>
                <a:sym typeface="+mn-lt"/>
              </a:rPr>
              <a:t>，</a:t>
            </a:r>
            <a:r>
              <a:rPr lang="en-US" altLang="zh-CN" sz="1200" spc="98" dirty="0">
                <a:latin typeface="微软雅黑" panose="020B0503020204020204" pitchFamily="34" charset="-122"/>
                <a:ea typeface="微软雅黑" panose="020B0503020204020204" pitchFamily="34" charset="-122"/>
                <a:cs typeface="+mn-ea"/>
                <a:sym typeface="+mn-lt"/>
              </a:rPr>
              <a:t>4</a:t>
            </a:r>
            <a:r>
              <a:rPr lang="zh-CN" altLang="en-US" sz="1200" spc="98" dirty="0">
                <a:latin typeface="微软雅黑" panose="020B0503020204020204" pitchFamily="34" charset="-122"/>
                <a:ea typeface="微软雅黑" panose="020B0503020204020204" pitchFamily="34" charset="-122"/>
                <a:cs typeface="+mn-ea"/>
                <a:sym typeface="+mn-lt"/>
              </a:rPr>
              <a:t>，</a:t>
            </a:r>
            <a:r>
              <a:rPr lang="en-US" altLang="zh-CN" sz="1200" spc="98" dirty="0">
                <a:latin typeface="微软雅黑" panose="020B0503020204020204" pitchFamily="34" charset="-122"/>
                <a:ea typeface="微软雅黑" panose="020B0503020204020204" pitchFamily="34" charset="-122"/>
                <a:cs typeface="+mn-ea"/>
                <a:sym typeface="+mn-lt"/>
              </a:rPr>
              <a:t>…</a:t>
            </a:r>
            <a:r>
              <a:rPr lang="zh-CN" altLang="en-US" sz="1200" spc="98" dirty="0">
                <a:latin typeface="微软雅黑" panose="020B0503020204020204" pitchFamily="34" charset="-122"/>
                <a:ea typeface="微软雅黑" panose="020B0503020204020204" pitchFamily="34" charset="-122"/>
                <a:cs typeface="+mn-ea"/>
                <a:sym typeface="+mn-lt"/>
              </a:rPr>
              <a:t>，第</a:t>
            </a:r>
            <a:r>
              <a:rPr lang="en-US" altLang="zh-CN" sz="1200" spc="98" dirty="0">
                <a:latin typeface="微软雅黑" panose="020B0503020204020204" pitchFamily="34" charset="-122"/>
                <a:ea typeface="微软雅黑" panose="020B0503020204020204" pitchFamily="34" charset="-122"/>
                <a:cs typeface="+mn-ea"/>
                <a:sym typeface="+mn-lt"/>
              </a:rPr>
              <a:t>p</a:t>
            </a:r>
            <a:r>
              <a:rPr lang="zh-CN" altLang="en-US" sz="1200" spc="98" dirty="0">
                <a:latin typeface="微软雅黑" panose="020B0503020204020204" pitchFamily="34" charset="-122"/>
                <a:ea typeface="微软雅黑" panose="020B0503020204020204" pitchFamily="34" charset="-122"/>
                <a:cs typeface="+mn-ea"/>
                <a:sym typeface="+mn-lt"/>
              </a:rPr>
              <a:t>个主成分</a:t>
            </a:r>
            <a:endParaRPr lang="zh-CN" altLang="en-US" sz="1350" spc="98" dirty="0">
              <a:latin typeface="微软雅黑" panose="020B0503020204020204" pitchFamily="34" charset="-122"/>
              <a:ea typeface="微软雅黑" panose="020B0503020204020204" pitchFamily="34" charset="-122"/>
              <a:cs typeface="+mn-ea"/>
              <a:sym typeface="+mn-lt"/>
            </a:endParaRPr>
          </a:p>
        </p:txBody>
      </p:sp>
      <p:pic>
        <p:nvPicPr>
          <p:cNvPr id="6" name="图片 5">
            <a:extLst>
              <a:ext uri="{FF2B5EF4-FFF2-40B4-BE49-F238E27FC236}">
                <a16:creationId xmlns:a16="http://schemas.microsoft.com/office/drawing/2014/main" id="{4C0636C5-B720-174E-A7CF-3F098D116E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8423" y="3433253"/>
            <a:ext cx="1668378" cy="1518294"/>
          </a:xfrm>
          <a:prstGeom prst="rect">
            <a:avLst/>
          </a:prstGeom>
        </p:spPr>
      </p:pic>
    </p:spTree>
  </p:cSld>
  <p:clrMapOvr>
    <a:masterClrMapping/>
  </p:clrMapOvr>
  <p:transition>
    <p:strips dir="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92443" y="190500"/>
            <a:ext cx="6172200" cy="857250"/>
          </a:xfrm>
        </p:spPr>
        <p:txBody>
          <a:bodyPr vert="horz" rtlCol="0">
            <a:normAutofit/>
          </a:bodyPr>
          <a:lstStyle/>
          <a:p>
            <a:pPr lvl="0" algn="r">
              <a:buClrTx/>
              <a:buSzTx/>
              <a:buFontTx/>
            </a:pPr>
            <a:r>
              <a:rPr kumimoji="1" lang="zh-CN" altLang="en-US" sz="2100" dirty="0">
                <a:latin typeface="微软雅黑" panose="020B0503020204020204" pitchFamily="34" charset="-122"/>
                <a:ea typeface="微软雅黑" panose="020B0503020204020204" pitchFamily="34" charset="-122"/>
                <a:cs typeface="微软雅黑" panose="020B0503020204020204" pitchFamily="34" charset="-122"/>
                <a:sym typeface="+mn-ea"/>
              </a:rPr>
              <a:t>主成分分析</a:t>
            </a:r>
          </a:p>
        </p:txBody>
      </p:sp>
      <p:sp>
        <p:nvSpPr>
          <p:cNvPr id="10" name="矩形 9"/>
          <p:cNvSpPr/>
          <p:nvPr/>
        </p:nvSpPr>
        <p:spPr>
          <a:xfrm>
            <a:off x="1451980" y="2055503"/>
            <a:ext cx="941808" cy="2196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50000"/>
              </a:lnSpc>
            </a:pPr>
            <a:r>
              <a:rPr lang="en-US" altLang="zh-CN" sz="1400" dirty="0">
                <a:solidFill>
                  <a:schemeClr val="tx1"/>
                </a:solidFill>
                <a:latin typeface="微软雅黑" panose="020B0503020204020204" pitchFamily="34" charset="-122"/>
                <a:ea typeface="微软雅黑" panose="020B0503020204020204" pitchFamily="34" charset="-122"/>
              </a:rPr>
              <a:t>……</a:t>
            </a:r>
          </a:p>
        </p:txBody>
      </p:sp>
      <p:sp>
        <p:nvSpPr>
          <p:cNvPr id="12" name="矩形 11"/>
          <p:cNvSpPr/>
          <p:nvPr/>
        </p:nvSpPr>
        <p:spPr>
          <a:xfrm>
            <a:off x="71419" y="2832734"/>
            <a:ext cx="6408711" cy="4133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其中</a:t>
            </a:r>
            <a:r>
              <a:rPr lang="en-US" altLang="zh-CN" sz="1400" dirty="0">
                <a:solidFill>
                  <a:schemeClr val="tx1"/>
                </a:solidFill>
                <a:latin typeface="微软雅黑" panose="020B0503020204020204" pitchFamily="34" charset="-122"/>
                <a:ea typeface="微软雅黑" panose="020B0503020204020204" pitchFamily="34" charset="-122"/>
              </a:rPr>
              <a:t>,Y</a:t>
            </a:r>
            <a:r>
              <a:rPr lang="zh-CN" altLang="en-US" sz="1400" dirty="0">
                <a:solidFill>
                  <a:schemeClr val="tx1"/>
                </a:solidFill>
                <a:latin typeface="微软雅黑" panose="020B0503020204020204" pitchFamily="34" charset="-122"/>
                <a:ea typeface="微软雅黑" panose="020B0503020204020204" pitchFamily="34" charset="-122"/>
              </a:rPr>
              <a:t>表示主成分，</a:t>
            </a:r>
            <a:r>
              <a:rPr lang="en-US" altLang="zh-CN" sz="1400" dirty="0">
                <a:solidFill>
                  <a:schemeClr val="tx1"/>
                </a:solidFill>
                <a:latin typeface="微软雅黑" panose="020B0503020204020204" pitchFamily="34" charset="-122"/>
                <a:ea typeface="微软雅黑" panose="020B0503020204020204" pitchFamily="34" charset="-122"/>
              </a:rPr>
              <a:t>x</a:t>
            </a:r>
            <a:r>
              <a:rPr lang="zh-CN" altLang="en-US" sz="1400" dirty="0">
                <a:solidFill>
                  <a:schemeClr val="tx1"/>
                </a:solidFill>
                <a:latin typeface="微软雅黑" panose="020B0503020204020204" pitchFamily="34" charset="-122"/>
                <a:ea typeface="微软雅黑" panose="020B0503020204020204" pitchFamily="34" charset="-122"/>
              </a:rPr>
              <a:t>为原始变量。</a:t>
            </a:r>
          </a:p>
        </p:txBody>
      </p:sp>
      <p:sp>
        <p:nvSpPr>
          <p:cNvPr id="14" name="矩形 13"/>
          <p:cNvSpPr/>
          <p:nvPr/>
        </p:nvSpPr>
        <p:spPr>
          <a:xfrm>
            <a:off x="71419" y="3278262"/>
            <a:ext cx="6006490" cy="13005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提取出来的各个主成分中</a:t>
            </a:r>
            <a:r>
              <a:rPr lang="en-US" altLang="zh-CN" sz="1400" dirty="0">
                <a:solidFill>
                  <a:schemeClr val="tx1"/>
                </a:solidFill>
                <a:latin typeface="微软雅黑" panose="020B0503020204020204" pitchFamily="34" charset="-122"/>
                <a:ea typeface="微软雅黑" panose="020B0503020204020204" pitchFamily="34" charset="-122"/>
              </a:rPr>
              <a:t>Y1</a:t>
            </a:r>
            <a:r>
              <a:rPr lang="zh-CN" altLang="en-US" sz="1400" dirty="0">
                <a:solidFill>
                  <a:schemeClr val="tx1"/>
                </a:solidFill>
                <a:latin typeface="微软雅黑" panose="020B0503020204020204" pitchFamily="34" charset="-122"/>
                <a:ea typeface="微软雅黑" panose="020B0503020204020204" pitchFamily="34" charset="-122"/>
              </a:rPr>
              <a:t>与</a:t>
            </a:r>
            <a:r>
              <a:rPr lang="en-US" altLang="zh-CN" sz="1400" dirty="0">
                <a:solidFill>
                  <a:schemeClr val="tx1"/>
                </a:solidFill>
                <a:latin typeface="微软雅黑" panose="020B0503020204020204" pitchFamily="34" charset="-122"/>
                <a:ea typeface="微软雅黑" panose="020B0503020204020204" pitchFamily="34" charset="-122"/>
              </a:rPr>
              <a:t>Y2</a:t>
            </a:r>
            <a:r>
              <a:rPr lang="zh-CN" altLang="en-US" sz="1400" dirty="0">
                <a:solidFill>
                  <a:schemeClr val="tx1"/>
                </a:solidFill>
                <a:latin typeface="微软雅黑" panose="020B0503020204020204" pitchFamily="34" charset="-122"/>
                <a:ea typeface="微软雅黑" panose="020B0503020204020204" pitchFamily="34" charset="-122"/>
              </a:rPr>
              <a:t>相互无关。</a:t>
            </a:r>
          </a:p>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约束条件：</a:t>
            </a:r>
            <a:r>
              <a:rPr lang="en-US" altLang="zh-CN" sz="1400" dirty="0">
                <a:solidFill>
                  <a:schemeClr val="tx1"/>
                </a:solidFill>
                <a:latin typeface="微软雅黑" panose="020B0503020204020204" pitchFamily="34" charset="-122"/>
                <a:ea typeface="微软雅黑" panose="020B0503020204020204" pitchFamily="34" charset="-122"/>
              </a:rPr>
              <a:t>Y1</a:t>
            </a:r>
            <a:r>
              <a:rPr lang="zh-CN" altLang="en-US" sz="1400" dirty="0">
                <a:solidFill>
                  <a:schemeClr val="tx1"/>
                </a:solidFill>
                <a:latin typeface="微软雅黑" panose="020B0503020204020204" pitchFamily="34" charset="-122"/>
                <a:ea typeface="微软雅黑" panose="020B0503020204020204" pitchFamily="34" charset="-122"/>
              </a:rPr>
              <a:t>是一切线性组合中方差最大的。</a:t>
            </a:r>
          </a:p>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约束条件：</a:t>
            </a:r>
            <a:r>
              <a:rPr lang="en-US" altLang="zh-CN" sz="1400" dirty="0">
                <a:solidFill>
                  <a:schemeClr val="tx1"/>
                </a:solidFill>
                <a:latin typeface="微软雅黑" panose="020B0503020204020204" pitchFamily="34" charset="-122"/>
                <a:ea typeface="微软雅黑" panose="020B0503020204020204" pitchFamily="34" charset="-122"/>
              </a:rPr>
              <a:t>Y2</a:t>
            </a:r>
            <a:r>
              <a:rPr lang="zh-CN" altLang="en-US" sz="1400" dirty="0">
                <a:solidFill>
                  <a:schemeClr val="tx1"/>
                </a:solidFill>
                <a:latin typeface="微软雅黑" panose="020B0503020204020204" pitchFamily="34" charset="-122"/>
                <a:ea typeface="微软雅黑" panose="020B0503020204020204" pitchFamily="34" charset="-122"/>
              </a:rPr>
              <a:t>是一切线性组合中方差第二大的。</a:t>
            </a:r>
          </a:p>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约束条件：</a:t>
            </a:r>
            <a:r>
              <a:rPr lang="en-US" altLang="zh-CN" sz="1400" dirty="0" err="1">
                <a:solidFill>
                  <a:schemeClr val="tx1"/>
                </a:solidFill>
                <a:latin typeface="微软雅黑" panose="020B0503020204020204" pitchFamily="34" charset="-122"/>
                <a:ea typeface="微软雅黑" panose="020B0503020204020204" pitchFamily="34" charset="-122"/>
              </a:rPr>
              <a:t>Yn</a:t>
            </a:r>
            <a:r>
              <a:rPr lang="zh-CN" altLang="en-US" sz="1400" dirty="0">
                <a:solidFill>
                  <a:schemeClr val="tx1"/>
                </a:solidFill>
                <a:latin typeface="微软雅黑" panose="020B0503020204020204" pitchFamily="34" charset="-122"/>
                <a:ea typeface="微软雅黑" panose="020B0503020204020204" pitchFamily="34" charset="-122"/>
              </a:rPr>
              <a:t>是一切线性组合中方差第</a:t>
            </a:r>
            <a:r>
              <a:rPr lang="en-US" altLang="zh-CN" sz="1400" dirty="0">
                <a:solidFill>
                  <a:schemeClr val="tx1"/>
                </a:solidFill>
                <a:latin typeface="微软雅黑" panose="020B0503020204020204" pitchFamily="34" charset="-122"/>
                <a:ea typeface="微软雅黑" panose="020B0503020204020204" pitchFamily="34" charset="-122"/>
              </a:rPr>
              <a:t>n</a:t>
            </a:r>
            <a:r>
              <a:rPr lang="zh-CN" altLang="en-US" sz="1400" dirty="0">
                <a:solidFill>
                  <a:schemeClr val="tx1"/>
                </a:solidFill>
                <a:latin typeface="微软雅黑" panose="020B0503020204020204" pitchFamily="34" charset="-122"/>
                <a:ea typeface="微软雅黑" panose="020B0503020204020204" pitchFamily="34" charset="-122"/>
              </a:rPr>
              <a:t>大的。</a:t>
            </a:r>
          </a:p>
        </p:txBody>
      </p:sp>
      <p:grpSp>
        <p:nvGrpSpPr>
          <p:cNvPr id="15" name="组合 14">
            <a:extLst>
              <a:ext uri="{FF2B5EF4-FFF2-40B4-BE49-F238E27FC236}">
                <a16:creationId xmlns:a16="http://schemas.microsoft.com/office/drawing/2014/main" id="{E08BE9E8-0455-3B41-B63B-2C8F0D823953}"/>
              </a:ext>
            </a:extLst>
          </p:cNvPr>
          <p:cNvGrpSpPr/>
          <p:nvPr/>
        </p:nvGrpSpPr>
        <p:grpSpPr>
          <a:xfrm>
            <a:off x="326317" y="690580"/>
            <a:ext cx="3770276" cy="357169"/>
            <a:chOff x="2095373" y="635029"/>
            <a:chExt cx="3770276" cy="357169"/>
          </a:xfrm>
        </p:grpSpPr>
        <p:sp>
          <p:nvSpPr>
            <p:cNvPr id="16" name="文本框 15">
              <a:extLst>
                <a:ext uri="{FF2B5EF4-FFF2-40B4-BE49-F238E27FC236}">
                  <a16:creationId xmlns:a16="http://schemas.microsoft.com/office/drawing/2014/main" id="{82E9DA7F-DEFE-E344-859B-92A3AF7B8020}"/>
                </a:ext>
              </a:extLst>
            </p:cNvPr>
            <p:cNvSpPr txBox="1"/>
            <p:nvPr/>
          </p:nvSpPr>
          <p:spPr>
            <a:xfrm>
              <a:off x="2095373" y="635029"/>
              <a:ext cx="3770276" cy="338554"/>
            </a:xfrm>
            <a:prstGeom prst="rect">
              <a:avLst/>
            </a:prstGeom>
            <a:noFill/>
          </p:spPr>
          <p:txBody>
            <a:bodyPr wrap="square" rtlCol="0">
              <a:spAutoFit/>
            </a:bodyPr>
            <a:lstStyle/>
            <a:p>
              <a:r>
                <a:rPr lang="zh-CN" altLang="en-US" sz="1600" dirty="0">
                  <a:solidFill>
                    <a:srgbClr val="0060FF"/>
                  </a:solidFill>
                  <a:latin typeface="微软雅黑" panose="020B0503020204020204" pitchFamily="34" charset="-122"/>
                  <a:ea typeface="微软雅黑" panose="020B0503020204020204" pitchFamily="34" charset="-122"/>
                </a:rPr>
                <a:t>形式化表示</a:t>
              </a:r>
            </a:p>
          </p:txBody>
        </p:sp>
        <p:cxnSp>
          <p:nvCxnSpPr>
            <p:cNvPr id="17" name="直接连接符 24">
              <a:extLst>
                <a:ext uri="{FF2B5EF4-FFF2-40B4-BE49-F238E27FC236}">
                  <a16:creationId xmlns:a16="http://schemas.microsoft.com/office/drawing/2014/main" id="{13756F9D-D7C9-694B-9696-38958FFDE282}"/>
                </a:ext>
              </a:extLst>
            </p:cNvPr>
            <p:cNvCxnSpPr/>
            <p:nvPr/>
          </p:nvCxnSpPr>
          <p:spPr>
            <a:xfrm>
              <a:off x="2194811" y="992198"/>
              <a:ext cx="349756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pic>
        <p:nvPicPr>
          <p:cNvPr id="4098" name="Picture 2">
            <a:extLst>
              <a:ext uri="{FF2B5EF4-FFF2-40B4-BE49-F238E27FC236}">
                <a16:creationId xmlns:a16="http://schemas.microsoft.com/office/drawing/2014/main" id="{99F0DD9F-C90A-914D-B806-B5AAC50F20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696" y="1185487"/>
            <a:ext cx="3606800" cy="3937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05077128-5E3E-2F41-926B-854C04F8F3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696" y="1660809"/>
            <a:ext cx="3683000" cy="3937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BF019784-D508-7A49-AA80-056AA4A0FC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953" y="2341437"/>
            <a:ext cx="3670300" cy="393700"/>
          </a:xfrm>
          <a:prstGeom prst="rect">
            <a:avLst/>
          </a:prstGeom>
          <a:noFill/>
          <a:extLst>
            <a:ext uri="{909E8E84-426E-40DD-AFC4-6F175D3DCCD1}">
              <a14:hiddenFill xmlns:a14="http://schemas.microsoft.com/office/drawing/2010/main">
                <a:solidFill>
                  <a:srgbClr val="FFFFFF"/>
                </a:solidFill>
              </a14:hiddenFill>
            </a:ext>
          </a:extLst>
        </p:spPr>
      </p:pic>
      <p:pic>
        <p:nvPicPr>
          <p:cNvPr id="22" name="图片 21">
            <a:extLst>
              <a:ext uri="{FF2B5EF4-FFF2-40B4-BE49-F238E27FC236}">
                <a16:creationId xmlns:a16="http://schemas.microsoft.com/office/drawing/2014/main" id="{7CCDC727-B75E-644F-9C0B-37FF0DBDD35F}"/>
              </a:ext>
            </a:extLst>
          </p:cNvPr>
          <p:cNvPicPr>
            <a:picLocks noChangeAspect="1"/>
          </p:cNvPicPr>
          <p:nvPr/>
        </p:nvPicPr>
        <p:blipFill>
          <a:blip r:embed="rId6"/>
          <a:stretch>
            <a:fillRect/>
          </a:stretch>
        </p:blipFill>
        <p:spPr>
          <a:xfrm>
            <a:off x="3862072" y="2858624"/>
            <a:ext cx="2976344" cy="1808309"/>
          </a:xfrm>
          <a:prstGeom prst="rect">
            <a:avLst/>
          </a:prstGeom>
        </p:spPr>
      </p:pic>
    </p:spTree>
  </p:cSld>
  <p:clrMapOvr>
    <a:masterClrMapping/>
  </p:clrMapOvr>
  <p:transition>
    <p:strips dir="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45770" y="227284"/>
            <a:ext cx="6172200" cy="400622"/>
          </a:xfrm>
        </p:spPr>
        <p:txBody>
          <a:bodyPr vert="horz" rtlCol="0">
            <a:normAutofit fontScale="90000"/>
          </a:bodyPr>
          <a:lstStyle/>
          <a:p>
            <a:pPr lvl="0" algn="r">
              <a:buClrTx/>
              <a:buSzTx/>
              <a:buFontTx/>
            </a:pPr>
            <a:r>
              <a:rPr kumimoji="1" lang="zh-CN" altLang="en-US" sz="2100" dirty="0">
                <a:latin typeface="微软雅黑" panose="020B0503020204020204" pitchFamily="34" charset="-122"/>
                <a:ea typeface="微软雅黑" panose="020B0503020204020204" pitchFamily="34" charset="-122"/>
                <a:cs typeface="微软雅黑" panose="020B0503020204020204" pitchFamily="34" charset="-122"/>
                <a:sym typeface="+mn-ea"/>
              </a:rPr>
              <a:t>主成分分析</a:t>
            </a:r>
          </a:p>
        </p:txBody>
      </p:sp>
      <p:sp>
        <p:nvSpPr>
          <p:cNvPr id="2" name="矩形 1"/>
          <p:cNvSpPr/>
          <p:nvPr/>
        </p:nvSpPr>
        <p:spPr>
          <a:xfrm>
            <a:off x="259147" y="1154214"/>
            <a:ext cx="5834149" cy="2411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altLang="zh-CN" sz="1200" dirty="0">
                <a:solidFill>
                  <a:schemeClr val="tx1"/>
                </a:solidFill>
                <a:latin typeface="微软雅黑" panose="020B0503020204020204" pitchFamily="34" charset="-122"/>
                <a:ea typeface="微软雅黑" panose="020B0503020204020204" pitchFamily="34" charset="-122"/>
              </a:rPr>
              <a:t>1.</a:t>
            </a:r>
            <a:r>
              <a:rPr lang="zh-CN" altLang="en-US" sz="1200" dirty="0">
                <a:solidFill>
                  <a:schemeClr val="tx1"/>
                </a:solidFill>
                <a:latin typeface="微软雅黑" panose="020B0503020204020204" pitchFamily="34" charset="-122"/>
                <a:ea typeface="微软雅黑" panose="020B0503020204020204" pitchFamily="34" charset="-122"/>
              </a:rPr>
              <a:t> 指标数据标准化，实际问题中，不同变量往往有不同的量纲。所以需要对数据进行标准化，标准化公式：</a:t>
            </a:r>
          </a:p>
        </p:txBody>
      </p:sp>
      <p:sp>
        <p:nvSpPr>
          <p:cNvPr id="10" name="矩形 9"/>
          <p:cNvSpPr/>
          <p:nvPr/>
        </p:nvSpPr>
        <p:spPr>
          <a:xfrm>
            <a:off x="275171" y="2998260"/>
            <a:ext cx="5983003" cy="19820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lang="en-US" altLang="zh-CN" sz="1100" dirty="0">
                <a:solidFill>
                  <a:schemeClr val="tx1"/>
                </a:solidFill>
                <a:latin typeface="微软雅黑" panose="020B0503020204020204" pitchFamily="34" charset="-122"/>
                <a:ea typeface="微软雅黑" panose="020B0503020204020204" pitchFamily="34" charset="-122"/>
              </a:rPr>
              <a:t>2.</a:t>
            </a:r>
            <a:r>
              <a:rPr lang="zh-CN" altLang="en-US" sz="1100" dirty="0">
                <a:solidFill>
                  <a:schemeClr val="tx1"/>
                </a:solidFill>
                <a:latin typeface="微软雅黑" panose="020B0503020204020204" pitchFamily="34" charset="-122"/>
                <a:ea typeface="微软雅黑" panose="020B0503020204020204" pitchFamily="34" charset="-122"/>
              </a:rPr>
              <a:t> 计算变量的协方差矩阵。</a:t>
            </a:r>
          </a:p>
          <a:p>
            <a:pPr>
              <a:lnSpc>
                <a:spcPct val="200000"/>
              </a:lnSpc>
            </a:pPr>
            <a:r>
              <a:rPr lang="en-US" altLang="zh-CN" sz="1100" dirty="0">
                <a:solidFill>
                  <a:schemeClr val="tx1"/>
                </a:solidFill>
                <a:latin typeface="微软雅黑" panose="020B0503020204020204" pitchFamily="34" charset="-122"/>
                <a:ea typeface="微软雅黑" panose="020B0503020204020204" pitchFamily="34" charset="-122"/>
              </a:rPr>
              <a:t>3.</a:t>
            </a:r>
            <a:r>
              <a:rPr lang="zh-CN" altLang="en-US" sz="1100" dirty="0">
                <a:solidFill>
                  <a:schemeClr val="tx1"/>
                </a:solidFill>
                <a:latin typeface="微软雅黑" panose="020B0503020204020204" pitchFamily="34" charset="-122"/>
                <a:ea typeface="微软雅黑" panose="020B0503020204020204" pitchFamily="34" charset="-122"/>
              </a:rPr>
              <a:t> 计算协方差的特征根及对应的特征向量。</a:t>
            </a:r>
            <a:endParaRPr lang="en-US" altLang="zh-CN" sz="1100" dirty="0">
              <a:solidFill>
                <a:schemeClr val="tx1"/>
              </a:solidFill>
              <a:latin typeface="微软雅黑" panose="020B0503020204020204" pitchFamily="34" charset="-122"/>
              <a:ea typeface="微软雅黑" panose="020B0503020204020204" pitchFamily="34" charset="-122"/>
            </a:endParaRPr>
          </a:p>
          <a:p>
            <a:pPr>
              <a:lnSpc>
                <a:spcPct val="200000"/>
              </a:lnSpc>
            </a:pPr>
            <a:r>
              <a:rPr lang="en-US" altLang="zh-CN" sz="1100" dirty="0">
                <a:solidFill>
                  <a:schemeClr val="tx1"/>
                </a:solidFill>
                <a:latin typeface="微软雅黑" panose="020B0503020204020204" pitchFamily="34" charset="-122"/>
                <a:ea typeface="微软雅黑" panose="020B0503020204020204" pitchFamily="34" charset="-122"/>
              </a:rPr>
              <a:t>4.</a:t>
            </a:r>
            <a:r>
              <a:rPr lang="zh-CN" altLang="en-US" sz="1100" dirty="0">
                <a:solidFill>
                  <a:schemeClr val="tx1"/>
                </a:solidFill>
                <a:latin typeface="微软雅黑" panose="020B0503020204020204" pitchFamily="34" charset="-122"/>
                <a:ea typeface="微软雅黑" panose="020B0503020204020204" pitchFamily="34" charset="-122"/>
              </a:rPr>
              <a:t> 按照特征值从大到小的顺序，将对应的特征向量作为列向量排列，得到转化矩阵</a:t>
            </a:r>
            <a:r>
              <a:rPr lang="en-US" altLang="zh-CN" sz="1100" dirty="0">
                <a:solidFill>
                  <a:schemeClr val="tx1"/>
                </a:solidFill>
                <a:latin typeface="微软雅黑" panose="020B0503020204020204" pitchFamily="34" charset="-122"/>
                <a:ea typeface="微软雅黑" panose="020B0503020204020204" pitchFamily="34" charset="-122"/>
              </a:rPr>
              <a:t>P</a:t>
            </a:r>
          </a:p>
          <a:p>
            <a:pPr>
              <a:lnSpc>
                <a:spcPct val="200000"/>
              </a:lnSpc>
            </a:pPr>
            <a:r>
              <a:rPr lang="en-US" altLang="zh-CN" sz="1100" dirty="0">
                <a:solidFill>
                  <a:schemeClr val="tx1"/>
                </a:solidFill>
                <a:latin typeface="微软雅黑" panose="020B0503020204020204" pitchFamily="34" charset="-122"/>
                <a:ea typeface="微软雅黑" panose="020B0503020204020204" pitchFamily="34" charset="-122"/>
              </a:rPr>
              <a:t>5.</a:t>
            </a:r>
            <a:r>
              <a:rPr lang="zh-CN" altLang="en-US" sz="1100" dirty="0">
                <a:solidFill>
                  <a:schemeClr val="tx1"/>
                </a:solidFill>
                <a:latin typeface="微软雅黑" panose="020B0503020204020204" pitchFamily="34" charset="-122"/>
                <a:ea typeface="微软雅黑" panose="020B0503020204020204" pitchFamily="34" charset="-122"/>
              </a:rPr>
              <a:t> 利用特征值计算方差贡献率和方差累积贡献率，取方差累积贡献率超过</a:t>
            </a:r>
            <a:r>
              <a:rPr lang="en-US" altLang="zh-CN" sz="1100" dirty="0">
                <a:solidFill>
                  <a:schemeClr val="tx1"/>
                </a:solidFill>
                <a:latin typeface="微软雅黑" panose="020B0503020204020204" pitchFamily="34" charset="-122"/>
                <a:ea typeface="微软雅黑" panose="020B0503020204020204" pitchFamily="34" charset="-122"/>
              </a:rPr>
              <a:t>85%</a:t>
            </a:r>
            <a:r>
              <a:rPr lang="zh-CN" altLang="en-US" sz="1100" dirty="0">
                <a:solidFill>
                  <a:schemeClr val="tx1"/>
                </a:solidFill>
                <a:latin typeface="微软雅黑" panose="020B0503020204020204" pitchFamily="34" charset="-122"/>
                <a:ea typeface="微软雅黑" panose="020B0503020204020204" pitchFamily="34" charset="-122"/>
              </a:rPr>
              <a:t>的前</a:t>
            </a:r>
            <a:r>
              <a:rPr lang="en-US" altLang="zh-CN" sz="1100" dirty="0">
                <a:solidFill>
                  <a:schemeClr val="tx1"/>
                </a:solidFill>
                <a:latin typeface="微软雅黑" panose="020B0503020204020204" pitchFamily="34" charset="-122"/>
                <a:ea typeface="微软雅黑" panose="020B0503020204020204" pitchFamily="34" charset="-122"/>
              </a:rPr>
              <a:t>k</a:t>
            </a:r>
            <a:r>
              <a:rPr lang="zh-CN" altLang="en-US" sz="1100" dirty="0">
                <a:solidFill>
                  <a:schemeClr val="tx1"/>
                </a:solidFill>
                <a:latin typeface="微软雅黑" panose="020B0503020204020204" pitchFamily="34" charset="-122"/>
                <a:ea typeface="微软雅黑" panose="020B0503020204020204" pitchFamily="34" charset="-122"/>
              </a:rPr>
              <a:t>个主成分。也可以直接选择前</a:t>
            </a:r>
            <a:r>
              <a:rPr lang="en-US" altLang="zh-CN" sz="1100" dirty="0">
                <a:solidFill>
                  <a:schemeClr val="tx1"/>
                </a:solidFill>
                <a:latin typeface="微软雅黑" panose="020B0503020204020204" pitchFamily="34" charset="-122"/>
                <a:ea typeface="微软雅黑" panose="020B0503020204020204" pitchFamily="34" charset="-122"/>
              </a:rPr>
              <a:t>k</a:t>
            </a:r>
            <a:r>
              <a:rPr lang="zh-CN" altLang="en-US" sz="1100" dirty="0">
                <a:solidFill>
                  <a:schemeClr val="tx1"/>
                </a:solidFill>
                <a:latin typeface="微软雅黑" panose="020B0503020204020204" pitchFamily="34" charset="-122"/>
                <a:ea typeface="微软雅黑" panose="020B0503020204020204" pitchFamily="34" charset="-122"/>
              </a:rPr>
              <a:t>个主成分</a:t>
            </a:r>
          </a:p>
        </p:txBody>
      </p:sp>
      <p:sp>
        <p:nvSpPr>
          <p:cNvPr id="13" name="矩形 12"/>
          <p:cNvSpPr/>
          <p:nvPr/>
        </p:nvSpPr>
        <p:spPr>
          <a:xfrm>
            <a:off x="3735039" y="2125147"/>
            <a:ext cx="2738914" cy="421005"/>
          </a:xfrm>
          <a:prstGeom prst="rect">
            <a:avLst/>
          </a:prstGeom>
          <a:noFill/>
          <a:ln>
            <a:solidFill>
              <a:srgbClr val="007C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a:solidFill>
                  <a:schemeClr val="tx1"/>
                </a:solidFill>
              </a:rPr>
              <a:t>X=(</a:t>
            </a:r>
            <a:r>
              <a:rPr lang="zh-CN" altLang="en-US" sz="1500" dirty="0">
                <a:solidFill>
                  <a:schemeClr val="tx1"/>
                </a:solidFill>
              </a:rPr>
              <a:t>变量</a:t>
            </a:r>
            <a:r>
              <a:rPr lang="en-US" altLang="zh-CN" sz="1500" dirty="0">
                <a:solidFill>
                  <a:schemeClr val="tx1"/>
                </a:solidFill>
              </a:rPr>
              <a:t>-</a:t>
            </a:r>
            <a:r>
              <a:rPr lang="zh-CN" altLang="en-US" sz="1500" dirty="0">
                <a:solidFill>
                  <a:schemeClr val="tx1"/>
                </a:solidFill>
              </a:rPr>
              <a:t>变量均值</a:t>
            </a:r>
            <a:r>
              <a:rPr lang="en-US" altLang="zh-CN" sz="1500" dirty="0">
                <a:solidFill>
                  <a:schemeClr val="tx1"/>
                </a:solidFill>
              </a:rPr>
              <a:t>)/</a:t>
            </a:r>
            <a:r>
              <a:rPr lang="zh-CN" altLang="en-US" sz="1500" dirty="0">
                <a:solidFill>
                  <a:schemeClr val="tx1"/>
                </a:solidFill>
              </a:rPr>
              <a:t>标准差</a:t>
            </a:r>
          </a:p>
        </p:txBody>
      </p:sp>
      <p:sp>
        <p:nvSpPr>
          <p:cNvPr id="14" name="右箭头 13"/>
          <p:cNvSpPr/>
          <p:nvPr/>
        </p:nvSpPr>
        <p:spPr>
          <a:xfrm>
            <a:off x="3013937" y="2199346"/>
            <a:ext cx="550355" cy="272606"/>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391D527A-885F-8C48-A9BC-3DA67985351B}"/>
                  </a:ext>
                </a:extLst>
              </p:cNvPr>
              <p:cNvSpPr txBox="1"/>
              <p:nvPr/>
            </p:nvSpPr>
            <p:spPr>
              <a:xfrm>
                <a:off x="306457" y="1790303"/>
                <a:ext cx="2828929" cy="137114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000" b="0" i="1" smtClean="0">
                          <a:latin typeface="Cambria Math" panose="02040503050406030204" pitchFamily="18" charset="0"/>
                          <a:ea typeface="黑体" panose="02010609060101010101" pitchFamily="49" charset="-122"/>
                        </a:rPr>
                        <m:t>𝑧</m:t>
                      </m:r>
                      <m:r>
                        <a:rPr lang="en-US" altLang="zh-CN" sz="1000" b="0" i="1" smtClean="0">
                          <a:latin typeface="Cambria Math" panose="02040503050406030204" pitchFamily="18" charset="0"/>
                          <a:ea typeface="黑体" panose="02010609060101010101" pitchFamily="49" charset="-122"/>
                        </a:rPr>
                        <m:t>=</m:t>
                      </m:r>
                      <m:d>
                        <m:dPr>
                          <m:ctrlPr>
                            <a:rPr lang="en-US" altLang="zh-CN" sz="1000" b="0" i="1" smtClean="0">
                              <a:latin typeface="Cambria Math" panose="02040503050406030204" pitchFamily="18" charset="0"/>
                              <a:ea typeface="黑体" panose="02010609060101010101" pitchFamily="49" charset="-122"/>
                            </a:rPr>
                          </m:ctrlPr>
                        </m:dPr>
                        <m:e>
                          <m:m>
                            <m:mPr>
                              <m:mcs>
                                <m:mc>
                                  <m:mcPr>
                                    <m:count m:val="2"/>
                                    <m:mcJc m:val="center"/>
                                  </m:mcPr>
                                </m:mc>
                              </m:mcs>
                              <m:ctrlPr>
                                <a:rPr lang="en-US" altLang="zh-CN" sz="1000" b="0" i="1" smtClean="0">
                                  <a:latin typeface="Cambria Math" panose="02040503050406030204" pitchFamily="18" charset="0"/>
                                  <a:ea typeface="黑体" panose="02010609060101010101" pitchFamily="49" charset="-122"/>
                                </a:rPr>
                              </m:ctrlPr>
                            </m:mPr>
                            <m:mr>
                              <m:e>
                                <m:m>
                                  <m:mPr>
                                    <m:mcs>
                                      <m:mc>
                                        <m:mcPr>
                                          <m:count m:val="2"/>
                                          <m:mcJc m:val="center"/>
                                        </m:mcPr>
                                      </m:mc>
                                    </m:mcs>
                                    <m:ctrlPr>
                                      <a:rPr lang="en-US" altLang="zh-CN" sz="1000" b="0" i="1" smtClean="0">
                                        <a:latin typeface="Cambria Math" panose="02040503050406030204" pitchFamily="18" charset="0"/>
                                        <a:ea typeface="黑体" panose="02010609060101010101" pitchFamily="49" charset="-122"/>
                                      </a:rPr>
                                    </m:ctrlPr>
                                  </m:mPr>
                                  <m:mr>
                                    <m:e>
                                      <m:f>
                                        <m:fPr>
                                          <m:ctrlPr>
                                            <a:rPr lang="en-US" altLang="zh-CN" sz="1000" b="0" i="1" smtClean="0">
                                              <a:latin typeface="Cambria Math" panose="02040503050406030204" pitchFamily="18" charset="0"/>
                                              <a:ea typeface="黑体" panose="02010609060101010101" pitchFamily="49" charset="-122"/>
                                            </a:rPr>
                                          </m:ctrlPr>
                                        </m:fPr>
                                        <m:num>
                                          <m:sSub>
                                            <m:sSubPr>
                                              <m:ctrlPr>
                                                <a:rPr lang="en-US" altLang="zh-CN" sz="1000" i="1">
                                                  <a:latin typeface="Cambria Math" panose="02040503050406030204" pitchFamily="18" charset="0"/>
                                                  <a:ea typeface="黑体" panose="02010609060101010101" pitchFamily="49" charset="-122"/>
                                                </a:rPr>
                                              </m:ctrlPr>
                                            </m:sSubPr>
                                            <m:e>
                                              <m:r>
                                                <m:rPr>
                                                  <m:brk m:alnAt="7"/>
                                                </m:rPr>
                                                <a:rPr lang="en-US" altLang="zh-CN" sz="1000" i="1">
                                                  <a:latin typeface="Cambria Math" panose="02040503050406030204" pitchFamily="18" charset="0"/>
                                                  <a:ea typeface="黑体" panose="02010609060101010101" pitchFamily="49" charset="-122"/>
                                                </a:rPr>
                                                <m:t>𝑥</m:t>
                                              </m:r>
                                            </m:e>
                                            <m:sub>
                                              <m:r>
                                                <m:rPr>
                                                  <m:brk m:alnAt="7"/>
                                                </m:rPr>
                                                <a:rPr lang="en-US" altLang="zh-CN" sz="1000" i="1">
                                                  <a:latin typeface="Cambria Math" panose="02040503050406030204" pitchFamily="18" charset="0"/>
                                                  <a:ea typeface="黑体" panose="02010609060101010101" pitchFamily="49" charset="-122"/>
                                                </a:rPr>
                                                <m:t>1</m:t>
                                              </m:r>
                                              <m:r>
                                                <a:rPr lang="en-US" altLang="zh-CN" sz="1000" i="1">
                                                  <a:latin typeface="Cambria Math" panose="02040503050406030204" pitchFamily="18" charset="0"/>
                                                  <a:ea typeface="黑体" panose="02010609060101010101" pitchFamily="49" charset="-122"/>
                                                </a:rPr>
                                                <m:t>1</m:t>
                                              </m:r>
                                            </m:sub>
                                          </m:sSub>
                                          <m:r>
                                            <m:rPr>
                                              <m:brk m:alnAt="7"/>
                                            </m:rPr>
                                            <a:rPr lang="en-US" altLang="zh-CN" sz="1000" i="1">
                                              <a:latin typeface="Cambria Math" panose="02040503050406030204" pitchFamily="18" charset="0"/>
                                              <a:ea typeface="黑体" panose="02010609060101010101" pitchFamily="49" charset="-122"/>
                                            </a:rPr>
                                            <m:t>−</m:t>
                                          </m:r>
                                          <m:sSub>
                                            <m:sSubPr>
                                              <m:ctrlPr>
                                                <a:rPr lang="en-US" altLang="zh-CN" sz="1000" i="1">
                                                  <a:latin typeface="Cambria Math" panose="02040503050406030204" pitchFamily="18" charset="0"/>
                                                  <a:ea typeface="黑体" panose="02010609060101010101" pitchFamily="49" charset="-122"/>
                                                </a:rPr>
                                              </m:ctrlPr>
                                            </m:sSubPr>
                                            <m:e>
                                              <m:bar>
                                                <m:barPr>
                                                  <m:pos m:val="top"/>
                                                  <m:ctrlPr>
                                                    <a:rPr lang="en-US" altLang="zh-CN" sz="1000" i="1">
                                                      <a:latin typeface="Cambria Math" panose="02040503050406030204" pitchFamily="18" charset="0"/>
                                                      <a:ea typeface="黑体" panose="02010609060101010101" pitchFamily="49" charset="-122"/>
                                                    </a:rPr>
                                                  </m:ctrlPr>
                                                </m:barPr>
                                                <m:e>
                                                  <m:r>
                                                    <a:rPr lang="en-US" altLang="zh-CN" sz="1000" i="1">
                                                      <a:latin typeface="Cambria Math" panose="02040503050406030204" pitchFamily="18" charset="0"/>
                                                      <a:ea typeface="黑体" panose="02010609060101010101" pitchFamily="49" charset="-122"/>
                                                    </a:rPr>
                                                    <m:t>𝑥</m:t>
                                                  </m:r>
                                                </m:e>
                                              </m:bar>
                                            </m:e>
                                            <m:sub>
                                              <m:r>
                                                <a:rPr lang="en-US" altLang="zh-CN" sz="1000" i="1">
                                                  <a:latin typeface="Cambria Math" panose="02040503050406030204" pitchFamily="18" charset="0"/>
                                                  <a:ea typeface="黑体" panose="02010609060101010101" pitchFamily="49" charset="-122"/>
                                                </a:rPr>
                                                <m:t>1</m:t>
                                              </m:r>
                                            </m:sub>
                                          </m:sSub>
                                        </m:num>
                                        <m:den>
                                          <m:rad>
                                            <m:radPr>
                                              <m:degHide m:val="on"/>
                                              <m:ctrlPr>
                                                <a:rPr lang="en-US" altLang="zh-CN" sz="1000" b="0" i="1" smtClean="0">
                                                  <a:latin typeface="Cambria Math" panose="02040503050406030204" pitchFamily="18" charset="0"/>
                                                  <a:ea typeface="黑体" panose="02010609060101010101" pitchFamily="49" charset="-122"/>
                                                </a:rPr>
                                              </m:ctrlPr>
                                            </m:radPr>
                                            <m:deg/>
                                            <m:e>
                                              <m:sSub>
                                                <m:sSubPr>
                                                  <m:ctrlPr>
                                                    <a:rPr lang="en-US" altLang="zh-CN" sz="1000" b="0" i="1" smtClean="0">
                                                      <a:latin typeface="Cambria Math" panose="02040503050406030204" pitchFamily="18" charset="0"/>
                                                      <a:ea typeface="黑体" panose="02010609060101010101" pitchFamily="49" charset="-122"/>
                                                    </a:rPr>
                                                  </m:ctrlPr>
                                                </m:sSubPr>
                                                <m:e>
                                                  <m:r>
                                                    <a:rPr lang="en-US" altLang="zh-CN" sz="1000" b="0" i="1" smtClean="0">
                                                      <a:latin typeface="Cambria Math" panose="02040503050406030204" pitchFamily="18" charset="0"/>
                                                      <a:ea typeface="黑体" panose="02010609060101010101" pitchFamily="49" charset="-122"/>
                                                    </a:rPr>
                                                    <m:t>𝑆</m:t>
                                                  </m:r>
                                                </m:e>
                                                <m:sub>
                                                  <m:r>
                                                    <a:rPr lang="en-US" altLang="zh-CN" sz="1000" b="0" i="1" smtClean="0">
                                                      <a:latin typeface="Cambria Math" panose="02040503050406030204" pitchFamily="18" charset="0"/>
                                                      <a:ea typeface="黑体" panose="02010609060101010101" pitchFamily="49" charset="-122"/>
                                                    </a:rPr>
                                                    <m:t>11</m:t>
                                                  </m:r>
                                                </m:sub>
                                              </m:sSub>
                                            </m:e>
                                          </m:rad>
                                          <m:r>
                                            <m:rPr>
                                              <m:brk m:alnAt="7"/>
                                            </m:rPr>
                                            <a:rPr lang="en-US" altLang="zh-CN" sz="1000" b="0" i="1" smtClean="0">
                                              <a:latin typeface="Cambria Math" panose="02040503050406030204" pitchFamily="18" charset="0"/>
                                              <a:ea typeface="黑体" panose="02010609060101010101" pitchFamily="49" charset="-122"/>
                                            </a:rPr>
                                            <m:t> </m:t>
                                          </m:r>
                                        </m:den>
                                      </m:f>
                                    </m:e>
                                    <m:e>
                                      <m:f>
                                        <m:fPr>
                                          <m:ctrlPr>
                                            <a:rPr lang="en-US" altLang="zh-CN" sz="1000" i="1">
                                              <a:latin typeface="Cambria Math" panose="02040503050406030204" pitchFamily="18" charset="0"/>
                                              <a:ea typeface="黑体" panose="02010609060101010101" pitchFamily="49" charset="-122"/>
                                            </a:rPr>
                                          </m:ctrlPr>
                                        </m:fPr>
                                        <m:num>
                                          <m:sSub>
                                            <m:sSubPr>
                                              <m:ctrlPr>
                                                <a:rPr lang="en-US" altLang="zh-CN" sz="1000" i="1">
                                                  <a:latin typeface="Cambria Math" panose="02040503050406030204" pitchFamily="18" charset="0"/>
                                                  <a:ea typeface="黑体" panose="02010609060101010101" pitchFamily="49" charset="-122"/>
                                                </a:rPr>
                                              </m:ctrlPr>
                                            </m:sSubPr>
                                            <m:e>
                                              <m:r>
                                                <m:rPr>
                                                  <m:brk m:alnAt="7"/>
                                                </m:rPr>
                                                <a:rPr lang="en-US" altLang="zh-CN" sz="1000" i="1">
                                                  <a:latin typeface="Cambria Math" panose="02040503050406030204" pitchFamily="18" charset="0"/>
                                                  <a:ea typeface="黑体" panose="02010609060101010101" pitchFamily="49" charset="-122"/>
                                                </a:rPr>
                                                <m:t>𝑥</m:t>
                                              </m:r>
                                            </m:e>
                                            <m:sub>
                                              <m:r>
                                                <m:rPr>
                                                  <m:brk m:alnAt="7"/>
                                                </m:rPr>
                                                <a:rPr lang="en-US" altLang="zh-CN" sz="1000" i="1">
                                                  <a:latin typeface="Cambria Math" panose="02040503050406030204" pitchFamily="18" charset="0"/>
                                                  <a:ea typeface="黑体" panose="02010609060101010101" pitchFamily="49" charset="-122"/>
                                                </a:rPr>
                                                <m:t>1</m:t>
                                              </m:r>
                                              <m:r>
                                                <a:rPr lang="en-US" altLang="zh-CN" sz="1000" b="0" i="1" smtClean="0">
                                                  <a:latin typeface="Cambria Math" panose="02040503050406030204" pitchFamily="18" charset="0"/>
                                                  <a:ea typeface="黑体" panose="02010609060101010101" pitchFamily="49" charset="-122"/>
                                                </a:rPr>
                                                <m:t>2</m:t>
                                              </m:r>
                                            </m:sub>
                                          </m:sSub>
                                          <m:r>
                                            <m:rPr>
                                              <m:brk m:alnAt="7"/>
                                            </m:rPr>
                                            <a:rPr lang="en-US" altLang="zh-CN" sz="1000" i="1">
                                              <a:latin typeface="Cambria Math" panose="02040503050406030204" pitchFamily="18" charset="0"/>
                                              <a:ea typeface="黑体" panose="02010609060101010101" pitchFamily="49" charset="-122"/>
                                            </a:rPr>
                                            <m:t>−</m:t>
                                          </m:r>
                                          <m:sSub>
                                            <m:sSubPr>
                                              <m:ctrlPr>
                                                <a:rPr lang="en-US" altLang="zh-CN" sz="1000" i="1">
                                                  <a:latin typeface="Cambria Math" panose="02040503050406030204" pitchFamily="18" charset="0"/>
                                                  <a:ea typeface="黑体" panose="02010609060101010101" pitchFamily="49" charset="-122"/>
                                                </a:rPr>
                                              </m:ctrlPr>
                                            </m:sSubPr>
                                            <m:e>
                                              <m:bar>
                                                <m:barPr>
                                                  <m:pos m:val="top"/>
                                                  <m:ctrlPr>
                                                    <a:rPr lang="en-US" altLang="zh-CN" sz="1000" i="1">
                                                      <a:latin typeface="Cambria Math" panose="02040503050406030204" pitchFamily="18" charset="0"/>
                                                      <a:ea typeface="黑体" panose="02010609060101010101" pitchFamily="49" charset="-122"/>
                                                    </a:rPr>
                                                  </m:ctrlPr>
                                                </m:barPr>
                                                <m:e>
                                                  <m:r>
                                                    <a:rPr lang="en-US" altLang="zh-CN" sz="1000" i="1">
                                                      <a:latin typeface="Cambria Math" panose="02040503050406030204" pitchFamily="18" charset="0"/>
                                                      <a:ea typeface="黑体" panose="02010609060101010101" pitchFamily="49" charset="-122"/>
                                                    </a:rPr>
                                                    <m:t>𝑥</m:t>
                                                  </m:r>
                                                </m:e>
                                              </m:bar>
                                            </m:e>
                                            <m:sub>
                                              <m:r>
                                                <a:rPr lang="en-US" altLang="zh-CN" sz="1000" i="1">
                                                  <a:latin typeface="Cambria Math" panose="02040503050406030204" pitchFamily="18" charset="0"/>
                                                  <a:ea typeface="黑体" panose="02010609060101010101" pitchFamily="49" charset="-122"/>
                                                </a:rPr>
                                                <m:t>1</m:t>
                                              </m:r>
                                            </m:sub>
                                          </m:sSub>
                                        </m:num>
                                        <m:den>
                                          <m:rad>
                                            <m:radPr>
                                              <m:degHide m:val="on"/>
                                              <m:ctrlPr>
                                                <a:rPr lang="en-US" altLang="zh-CN" sz="1000" i="1">
                                                  <a:latin typeface="Cambria Math" panose="02040503050406030204" pitchFamily="18" charset="0"/>
                                                  <a:ea typeface="黑体" panose="02010609060101010101" pitchFamily="49" charset="-122"/>
                                                </a:rPr>
                                              </m:ctrlPr>
                                            </m:radPr>
                                            <m:deg/>
                                            <m:e>
                                              <m:sSub>
                                                <m:sSubPr>
                                                  <m:ctrlPr>
                                                    <a:rPr lang="en-US" altLang="zh-CN" sz="1000" i="1" smtClean="0">
                                                      <a:latin typeface="Cambria Math" panose="02040503050406030204" pitchFamily="18" charset="0"/>
                                                      <a:ea typeface="黑体" panose="02010609060101010101" pitchFamily="49" charset="-122"/>
                                                    </a:rPr>
                                                  </m:ctrlPr>
                                                </m:sSubPr>
                                                <m:e>
                                                  <m:r>
                                                    <a:rPr lang="en-US" altLang="zh-CN" sz="1000" i="1">
                                                      <a:latin typeface="Cambria Math" panose="02040503050406030204" pitchFamily="18" charset="0"/>
                                                      <a:ea typeface="黑体" panose="02010609060101010101" pitchFamily="49" charset="-122"/>
                                                    </a:rPr>
                                                    <m:t>𝑆</m:t>
                                                  </m:r>
                                                </m:e>
                                                <m:sub>
                                                  <m:r>
                                                    <a:rPr lang="en-US" altLang="zh-CN" sz="1000" b="0" i="1" smtClean="0">
                                                      <a:latin typeface="Cambria Math" panose="02040503050406030204" pitchFamily="18" charset="0"/>
                                                      <a:ea typeface="黑体" panose="02010609060101010101" pitchFamily="49" charset="-122"/>
                                                    </a:rPr>
                                                    <m:t>22</m:t>
                                                  </m:r>
                                                </m:sub>
                                              </m:sSub>
                                            </m:e>
                                          </m:rad>
                                          <m:r>
                                            <m:rPr>
                                              <m:brk m:alnAt="7"/>
                                            </m:rPr>
                                            <a:rPr lang="en-US" altLang="zh-CN" sz="1000" i="1">
                                              <a:latin typeface="Cambria Math" panose="02040503050406030204" pitchFamily="18" charset="0"/>
                                              <a:ea typeface="黑体" panose="02010609060101010101" pitchFamily="49" charset="-122"/>
                                            </a:rPr>
                                            <m:t> </m:t>
                                          </m:r>
                                        </m:den>
                                      </m:f>
                                    </m:e>
                                  </m:mr>
                                  <m:mr>
                                    <m:e>
                                      <m:f>
                                        <m:fPr>
                                          <m:ctrlPr>
                                            <a:rPr lang="en-US" altLang="zh-CN" sz="1000" i="1">
                                              <a:latin typeface="Cambria Math" panose="02040503050406030204" pitchFamily="18" charset="0"/>
                                              <a:ea typeface="黑体" panose="02010609060101010101" pitchFamily="49" charset="-122"/>
                                            </a:rPr>
                                          </m:ctrlPr>
                                        </m:fPr>
                                        <m:num>
                                          <m:sSub>
                                            <m:sSubPr>
                                              <m:ctrlPr>
                                                <a:rPr lang="en-US" altLang="zh-CN" sz="1000" i="1">
                                                  <a:latin typeface="Cambria Math" panose="02040503050406030204" pitchFamily="18" charset="0"/>
                                                  <a:ea typeface="黑体" panose="02010609060101010101" pitchFamily="49" charset="-122"/>
                                                </a:rPr>
                                              </m:ctrlPr>
                                            </m:sSubPr>
                                            <m:e>
                                              <m:r>
                                                <m:rPr>
                                                  <m:brk m:alnAt="7"/>
                                                </m:rPr>
                                                <a:rPr lang="en-US" altLang="zh-CN" sz="1000" i="1">
                                                  <a:latin typeface="Cambria Math" panose="02040503050406030204" pitchFamily="18" charset="0"/>
                                                  <a:ea typeface="黑体" panose="02010609060101010101" pitchFamily="49" charset="-122"/>
                                                </a:rPr>
                                                <m:t>𝑥</m:t>
                                              </m:r>
                                            </m:e>
                                            <m:sub>
                                              <m:r>
                                                <a:rPr lang="en-US" altLang="zh-CN" sz="1000" b="0" i="1" smtClean="0">
                                                  <a:latin typeface="Cambria Math" panose="02040503050406030204" pitchFamily="18" charset="0"/>
                                                  <a:ea typeface="黑体" panose="02010609060101010101" pitchFamily="49" charset="-122"/>
                                                </a:rPr>
                                                <m:t>2</m:t>
                                              </m:r>
                                              <m:r>
                                                <a:rPr lang="en-US" altLang="zh-CN" sz="1000" i="1">
                                                  <a:latin typeface="Cambria Math" panose="02040503050406030204" pitchFamily="18" charset="0"/>
                                                  <a:ea typeface="黑体" panose="02010609060101010101" pitchFamily="49" charset="-122"/>
                                                </a:rPr>
                                                <m:t>1</m:t>
                                              </m:r>
                                            </m:sub>
                                          </m:sSub>
                                          <m:r>
                                            <m:rPr>
                                              <m:brk m:alnAt="7"/>
                                            </m:rPr>
                                            <a:rPr lang="en-US" altLang="zh-CN" sz="1000" i="1">
                                              <a:latin typeface="Cambria Math" panose="02040503050406030204" pitchFamily="18" charset="0"/>
                                              <a:ea typeface="黑体" panose="02010609060101010101" pitchFamily="49" charset="-122"/>
                                            </a:rPr>
                                            <m:t>−</m:t>
                                          </m:r>
                                          <m:sSub>
                                            <m:sSubPr>
                                              <m:ctrlPr>
                                                <a:rPr lang="en-US" altLang="zh-CN" sz="1000" i="1">
                                                  <a:latin typeface="Cambria Math" panose="02040503050406030204" pitchFamily="18" charset="0"/>
                                                  <a:ea typeface="黑体" panose="02010609060101010101" pitchFamily="49" charset="-122"/>
                                                </a:rPr>
                                              </m:ctrlPr>
                                            </m:sSubPr>
                                            <m:e>
                                              <m:bar>
                                                <m:barPr>
                                                  <m:pos m:val="top"/>
                                                  <m:ctrlPr>
                                                    <a:rPr lang="en-US" altLang="zh-CN" sz="1000" i="1">
                                                      <a:latin typeface="Cambria Math" panose="02040503050406030204" pitchFamily="18" charset="0"/>
                                                      <a:ea typeface="黑体" panose="02010609060101010101" pitchFamily="49" charset="-122"/>
                                                    </a:rPr>
                                                  </m:ctrlPr>
                                                </m:barPr>
                                                <m:e>
                                                  <m:r>
                                                    <a:rPr lang="en-US" altLang="zh-CN" sz="1000" i="1">
                                                      <a:latin typeface="Cambria Math" panose="02040503050406030204" pitchFamily="18" charset="0"/>
                                                      <a:ea typeface="黑体" panose="02010609060101010101" pitchFamily="49" charset="-122"/>
                                                    </a:rPr>
                                                    <m:t>𝑥</m:t>
                                                  </m:r>
                                                </m:e>
                                              </m:bar>
                                            </m:e>
                                            <m:sub>
                                              <m:r>
                                                <a:rPr lang="en-US" altLang="zh-CN" sz="1000" b="0" i="1" smtClean="0">
                                                  <a:latin typeface="Cambria Math" panose="02040503050406030204" pitchFamily="18" charset="0"/>
                                                  <a:ea typeface="黑体" panose="02010609060101010101" pitchFamily="49" charset="-122"/>
                                                </a:rPr>
                                                <m:t>2</m:t>
                                              </m:r>
                                            </m:sub>
                                          </m:sSub>
                                        </m:num>
                                        <m:den>
                                          <m:rad>
                                            <m:radPr>
                                              <m:degHide m:val="on"/>
                                              <m:ctrlPr>
                                                <a:rPr lang="en-US" altLang="zh-CN" sz="1000" i="1">
                                                  <a:latin typeface="Cambria Math" panose="02040503050406030204" pitchFamily="18" charset="0"/>
                                                  <a:ea typeface="黑体" panose="02010609060101010101" pitchFamily="49" charset="-122"/>
                                                </a:rPr>
                                              </m:ctrlPr>
                                            </m:radPr>
                                            <m:deg/>
                                            <m:e>
                                              <m:sSub>
                                                <m:sSubPr>
                                                  <m:ctrlPr>
                                                    <a:rPr lang="en-US" altLang="zh-CN" sz="1000" i="1">
                                                      <a:latin typeface="Cambria Math" panose="02040503050406030204" pitchFamily="18" charset="0"/>
                                                      <a:ea typeface="黑体" panose="02010609060101010101" pitchFamily="49" charset="-122"/>
                                                    </a:rPr>
                                                  </m:ctrlPr>
                                                </m:sSubPr>
                                                <m:e>
                                                  <m:r>
                                                    <a:rPr lang="en-US" altLang="zh-CN" sz="1000" i="1">
                                                      <a:latin typeface="Cambria Math" panose="02040503050406030204" pitchFamily="18" charset="0"/>
                                                      <a:ea typeface="黑体" panose="02010609060101010101" pitchFamily="49" charset="-122"/>
                                                    </a:rPr>
                                                    <m:t>𝑆</m:t>
                                                  </m:r>
                                                </m:e>
                                                <m:sub>
                                                  <m:r>
                                                    <a:rPr lang="en-US" altLang="zh-CN" sz="1000" i="1">
                                                      <a:latin typeface="Cambria Math" panose="02040503050406030204" pitchFamily="18" charset="0"/>
                                                      <a:ea typeface="黑体" panose="02010609060101010101" pitchFamily="49" charset="-122"/>
                                                    </a:rPr>
                                                    <m:t>11</m:t>
                                                  </m:r>
                                                </m:sub>
                                              </m:sSub>
                                            </m:e>
                                          </m:rad>
                                          <m:r>
                                            <m:rPr>
                                              <m:brk m:alnAt="7"/>
                                            </m:rPr>
                                            <a:rPr lang="en-US" altLang="zh-CN" sz="1000" i="1">
                                              <a:latin typeface="Cambria Math" panose="02040503050406030204" pitchFamily="18" charset="0"/>
                                              <a:ea typeface="黑体" panose="02010609060101010101" pitchFamily="49" charset="-122"/>
                                            </a:rPr>
                                            <m:t> </m:t>
                                          </m:r>
                                        </m:den>
                                      </m:f>
                                    </m:e>
                                    <m:e>
                                      <m:f>
                                        <m:fPr>
                                          <m:ctrlPr>
                                            <a:rPr lang="en-US" altLang="zh-CN" sz="1000" i="1">
                                              <a:latin typeface="Cambria Math" panose="02040503050406030204" pitchFamily="18" charset="0"/>
                                              <a:ea typeface="黑体" panose="02010609060101010101" pitchFamily="49" charset="-122"/>
                                            </a:rPr>
                                          </m:ctrlPr>
                                        </m:fPr>
                                        <m:num>
                                          <m:sSub>
                                            <m:sSubPr>
                                              <m:ctrlPr>
                                                <a:rPr lang="en-US" altLang="zh-CN" sz="1000" i="1">
                                                  <a:latin typeface="Cambria Math" panose="02040503050406030204" pitchFamily="18" charset="0"/>
                                                  <a:ea typeface="黑体" panose="02010609060101010101" pitchFamily="49" charset="-122"/>
                                                </a:rPr>
                                              </m:ctrlPr>
                                            </m:sSubPr>
                                            <m:e>
                                              <m:r>
                                                <m:rPr>
                                                  <m:brk m:alnAt="7"/>
                                                </m:rPr>
                                                <a:rPr lang="en-US" altLang="zh-CN" sz="1000" i="1">
                                                  <a:latin typeface="Cambria Math" panose="02040503050406030204" pitchFamily="18" charset="0"/>
                                                  <a:ea typeface="黑体" panose="02010609060101010101" pitchFamily="49" charset="-122"/>
                                                </a:rPr>
                                                <m:t>𝑥</m:t>
                                              </m:r>
                                            </m:e>
                                            <m:sub>
                                              <m:r>
                                                <a:rPr lang="en-US" altLang="zh-CN" sz="1000" b="0" i="1" smtClean="0">
                                                  <a:latin typeface="Cambria Math" panose="02040503050406030204" pitchFamily="18" charset="0"/>
                                                  <a:ea typeface="黑体" panose="02010609060101010101" pitchFamily="49" charset="-122"/>
                                                </a:rPr>
                                                <m:t>22</m:t>
                                              </m:r>
                                            </m:sub>
                                          </m:sSub>
                                          <m:r>
                                            <m:rPr>
                                              <m:brk m:alnAt="7"/>
                                            </m:rPr>
                                            <a:rPr lang="en-US" altLang="zh-CN" sz="1000" i="1">
                                              <a:latin typeface="Cambria Math" panose="02040503050406030204" pitchFamily="18" charset="0"/>
                                              <a:ea typeface="黑体" panose="02010609060101010101" pitchFamily="49" charset="-122"/>
                                            </a:rPr>
                                            <m:t>−</m:t>
                                          </m:r>
                                          <m:sSub>
                                            <m:sSubPr>
                                              <m:ctrlPr>
                                                <a:rPr lang="en-US" altLang="zh-CN" sz="1000" i="1">
                                                  <a:latin typeface="Cambria Math" panose="02040503050406030204" pitchFamily="18" charset="0"/>
                                                  <a:ea typeface="黑体" panose="02010609060101010101" pitchFamily="49" charset="-122"/>
                                                </a:rPr>
                                              </m:ctrlPr>
                                            </m:sSubPr>
                                            <m:e>
                                              <m:bar>
                                                <m:barPr>
                                                  <m:pos m:val="top"/>
                                                  <m:ctrlPr>
                                                    <a:rPr lang="en-US" altLang="zh-CN" sz="1000" i="1">
                                                      <a:latin typeface="Cambria Math" panose="02040503050406030204" pitchFamily="18" charset="0"/>
                                                      <a:ea typeface="黑体" panose="02010609060101010101" pitchFamily="49" charset="-122"/>
                                                    </a:rPr>
                                                  </m:ctrlPr>
                                                </m:barPr>
                                                <m:e>
                                                  <m:r>
                                                    <a:rPr lang="en-US" altLang="zh-CN" sz="1000" i="1">
                                                      <a:latin typeface="Cambria Math" panose="02040503050406030204" pitchFamily="18" charset="0"/>
                                                      <a:ea typeface="黑体" panose="02010609060101010101" pitchFamily="49" charset="-122"/>
                                                    </a:rPr>
                                                    <m:t>𝑥</m:t>
                                                  </m:r>
                                                </m:e>
                                              </m:bar>
                                            </m:e>
                                            <m:sub>
                                              <m:r>
                                                <a:rPr lang="en-US" altLang="zh-CN" sz="1000" b="0" i="1" smtClean="0">
                                                  <a:latin typeface="Cambria Math" panose="02040503050406030204" pitchFamily="18" charset="0"/>
                                                  <a:ea typeface="黑体" panose="02010609060101010101" pitchFamily="49" charset="-122"/>
                                                </a:rPr>
                                                <m:t>2</m:t>
                                              </m:r>
                                            </m:sub>
                                          </m:sSub>
                                        </m:num>
                                        <m:den>
                                          <m:rad>
                                            <m:radPr>
                                              <m:degHide m:val="on"/>
                                              <m:ctrlPr>
                                                <a:rPr lang="en-US" altLang="zh-CN" sz="1000" i="1">
                                                  <a:latin typeface="Cambria Math" panose="02040503050406030204" pitchFamily="18" charset="0"/>
                                                  <a:ea typeface="黑体" panose="02010609060101010101" pitchFamily="49" charset="-122"/>
                                                </a:rPr>
                                              </m:ctrlPr>
                                            </m:radPr>
                                            <m:deg/>
                                            <m:e>
                                              <m:sSub>
                                                <m:sSubPr>
                                                  <m:ctrlPr>
                                                    <a:rPr lang="en-US" altLang="zh-CN" sz="1000" i="1">
                                                      <a:latin typeface="Cambria Math" panose="02040503050406030204" pitchFamily="18" charset="0"/>
                                                      <a:ea typeface="黑体" panose="02010609060101010101" pitchFamily="49" charset="-122"/>
                                                    </a:rPr>
                                                  </m:ctrlPr>
                                                </m:sSubPr>
                                                <m:e>
                                                  <m:r>
                                                    <a:rPr lang="en-US" altLang="zh-CN" sz="1000" i="1">
                                                      <a:latin typeface="Cambria Math" panose="02040503050406030204" pitchFamily="18" charset="0"/>
                                                      <a:ea typeface="黑体" panose="02010609060101010101" pitchFamily="49" charset="-122"/>
                                                    </a:rPr>
                                                    <m:t>𝑆</m:t>
                                                  </m:r>
                                                </m:e>
                                                <m:sub>
                                                  <m:r>
                                                    <a:rPr lang="en-US" altLang="zh-CN" sz="1000" b="0" i="1" smtClean="0">
                                                      <a:latin typeface="Cambria Math" panose="02040503050406030204" pitchFamily="18" charset="0"/>
                                                      <a:ea typeface="黑体" panose="02010609060101010101" pitchFamily="49" charset="-122"/>
                                                    </a:rPr>
                                                    <m:t>22</m:t>
                                                  </m:r>
                                                </m:sub>
                                              </m:sSub>
                                            </m:e>
                                          </m:rad>
                                          <m:r>
                                            <m:rPr>
                                              <m:brk m:alnAt="7"/>
                                            </m:rPr>
                                            <a:rPr lang="en-US" altLang="zh-CN" sz="1000" i="1">
                                              <a:latin typeface="Cambria Math" panose="02040503050406030204" pitchFamily="18" charset="0"/>
                                              <a:ea typeface="黑体" panose="02010609060101010101" pitchFamily="49" charset="-122"/>
                                            </a:rPr>
                                            <m:t> </m:t>
                                          </m:r>
                                        </m:den>
                                      </m:f>
                                    </m:e>
                                  </m:mr>
                                </m:m>
                              </m:e>
                              <m:e>
                                <m:m>
                                  <m:mPr>
                                    <m:mcs>
                                      <m:mc>
                                        <m:mcPr>
                                          <m:count m:val="2"/>
                                          <m:mcJc m:val="center"/>
                                        </m:mcPr>
                                      </m:mc>
                                    </m:mcs>
                                    <m:ctrlPr>
                                      <a:rPr lang="en-US" altLang="zh-CN" sz="1000" b="0" i="1" smtClean="0">
                                        <a:latin typeface="Cambria Math" panose="02040503050406030204" pitchFamily="18" charset="0"/>
                                        <a:ea typeface="黑体" panose="02010609060101010101" pitchFamily="49" charset="-122"/>
                                      </a:rPr>
                                    </m:ctrlPr>
                                  </m:mPr>
                                  <m:mr>
                                    <m:e>
                                      <m:r>
                                        <a:rPr lang="en-US" altLang="zh-CN" sz="1000" b="0" i="1" smtClean="0">
                                          <a:latin typeface="Cambria Math" panose="02040503050406030204" pitchFamily="18" charset="0"/>
                                          <a:ea typeface="黑体" panose="02010609060101010101" pitchFamily="49" charset="-122"/>
                                        </a:rPr>
                                        <m:t>⋯</m:t>
                                      </m:r>
                                    </m:e>
                                    <m:e>
                                      <m:f>
                                        <m:fPr>
                                          <m:ctrlPr>
                                            <a:rPr lang="en-US" altLang="zh-CN" sz="1000" i="1">
                                              <a:latin typeface="Cambria Math" panose="02040503050406030204" pitchFamily="18" charset="0"/>
                                              <a:ea typeface="黑体" panose="02010609060101010101" pitchFamily="49" charset="-122"/>
                                            </a:rPr>
                                          </m:ctrlPr>
                                        </m:fPr>
                                        <m:num>
                                          <m:sSub>
                                            <m:sSubPr>
                                              <m:ctrlPr>
                                                <a:rPr lang="en-US" altLang="zh-CN" sz="1000" i="1">
                                                  <a:latin typeface="Cambria Math" panose="02040503050406030204" pitchFamily="18" charset="0"/>
                                                  <a:ea typeface="黑体" panose="02010609060101010101" pitchFamily="49" charset="-122"/>
                                                </a:rPr>
                                              </m:ctrlPr>
                                            </m:sSubPr>
                                            <m:e>
                                              <m:r>
                                                <m:rPr>
                                                  <m:brk m:alnAt="7"/>
                                                </m:rPr>
                                                <a:rPr lang="en-US" altLang="zh-CN" sz="1000" i="1">
                                                  <a:latin typeface="Cambria Math" panose="02040503050406030204" pitchFamily="18" charset="0"/>
                                                  <a:ea typeface="黑体" panose="02010609060101010101" pitchFamily="49" charset="-122"/>
                                                </a:rPr>
                                                <m:t>𝑥</m:t>
                                              </m:r>
                                            </m:e>
                                            <m:sub>
                                              <m:r>
                                                <m:rPr>
                                                  <m:brk m:alnAt="7"/>
                                                </m:rPr>
                                                <a:rPr lang="en-US" altLang="zh-CN" sz="1000" i="1">
                                                  <a:latin typeface="Cambria Math" panose="02040503050406030204" pitchFamily="18" charset="0"/>
                                                  <a:ea typeface="黑体" panose="02010609060101010101" pitchFamily="49" charset="-122"/>
                                                </a:rPr>
                                                <m:t>1</m:t>
                                              </m:r>
                                              <m:r>
                                                <a:rPr lang="en-US" altLang="zh-CN" sz="1000" b="0" i="1" smtClean="0">
                                                  <a:latin typeface="Cambria Math" panose="02040503050406030204" pitchFamily="18" charset="0"/>
                                                  <a:ea typeface="黑体" panose="02010609060101010101" pitchFamily="49" charset="-122"/>
                                                </a:rPr>
                                                <m:t>𝑝</m:t>
                                              </m:r>
                                            </m:sub>
                                          </m:sSub>
                                          <m:r>
                                            <m:rPr>
                                              <m:brk m:alnAt="7"/>
                                            </m:rPr>
                                            <a:rPr lang="en-US" altLang="zh-CN" sz="1000" i="1">
                                              <a:latin typeface="Cambria Math" panose="02040503050406030204" pitchFamily="18" charset="0"/>
                                              <a:ea typeface="黑体" panose="02010609060101010101" pitchFamily="49" charset="-122"/>
                                            </a:rPr>
                                            <m:t>−</m:t>
                                          </m:r>
                                          <m:sSub>
                                            <m:sSubPr>
                                              <m:ctrlPr>
                                                <a:rPr lang="en-US" altLang="zh-CN" sz="1000" i="1">
                                                  <a:latin typeface="Cambria Math" panose="02040503050406030204" pitchFamily="18" charset="0"/>
                                                  <a:ea typeface="黑体" panose="02010609060101010101" pitchFamily="49" charset="-122"/>
                                                </a:rPr>
                                              </m:ctrlPr>
                                            </m:sSubPr>
                                            <m:e>
                                              <m:bar>
                                                <m:barPr>
                                                  <m:pos m:val="top"/>
                                                  <m:ctrlPr>
                                                    <a:rPr lang="en-US" altLang="zh-CN" sz="1000" i="1">
                                                      <a:latin typeface="Cambria Math" panose="02040503050406030204" pitchFamily="18" charset="0"/>
                                                      <a:ea typeface="黑体" panose="02010609060101010101" pitchFamily="49" charset="-122"/>
                                                    </a:rPr>
                                                  </m:ctrlPr>
                                                </m:barPr>
                                                <m:e>
                                                  <m:r>
                                                    <a:rPr lang="en-US" altLang="zh-CN" sz="1000" i="1">
                                                      <a:latin typeface="Cambria Math" panose="02040503050406030204" pitchFamily="18" charset="0"/>
                                                      <a:ea typeface="黑体" panose="02010609060101010101" pitchFamily="49" charset="-122"/>
                                                    </a:rPr>
                                                    <m:t>𝑥</m:t>
                                                  </m:r>
                                                </m:e>
                                              </m:bar>
                                            </m:e>
                                            <m:sub>
                                              <m:r>
                                                <a:rPr lang="en-US" altLang="zh-CN" sz="1000" i="1">
                                                  <a:latin typeface="Cambria Math" panose="02040503050406030204" pitchFamily="18" charset="0"/>
                                                  <a:ea typeface="黑体" panose="02010609060101010101" pitchFamily="49" charset="-122"/>
                                                </a:rPr>
                                                <m:t>1</m:t>
                                              </m:r>
                                            </m:sub>
                                          </m:sSub>
                                        </m:num>
                                        <m:den>
                                          <m:rad>
                                            <m:radPr>
                                              <m:degHide m:val="on"/>
                                              <m:ctrlPr>
                                                <a:rPr lang="en-US" altLang="zh-CN" sz="1000" i="1">
                                                  <a:latin typeface="Cambria Math" panose="02040503050406030204" pitchFamily="18" charset="0"/>
                                                  <a:ea typeface="黑体" panose="02010609060101010101" pitchFamily="49" charset="-122"/>
                                                </a:rPr>
                                              </m:ctrlPr>
                                            </m:radPr>
                                            <m:deg/>
                                            <m:e>
                                              <m:sSub>
                                                <m:sSubPr>
                                                  <m:ctrlPr>
                                                    <a:rPr lang="en-US" altLang="zh-CN" sz="1000" i="1">
                                                      <a:latin typeface="Cambria Math" panose="02040503050406030204" pitchFamily="18" charset="0"/>
                                                      <a:ea typeface="黑体" panose="02010609060101010101" pitchFamily="49" charset="-122"/>
                                                    </a:rPr>
                                                  </m:ctrlPr>
                                                </m:sSubPr>
                                                <m:e>
                                                  <m:r>
                                                    <a:rPr lang="en-US" altLang="zh-CN" sz="1000" i="1">
                                                      <a:latin typeface="Cambria Math" panose="02040503050406030204" pitchFamily="18" charset="0"/>
                                                      <a:ea typeface="黑体" panose="02010609060101010101" pitchFamily="49" charset="-122"/>
                                                    </a:rPr>
                                                    <m:t>𝑆</m:t>
                                                  </m:r>
                                                </m:e>
                                                <m:sub>
                                                  <m:r>
                                                    <a:rPr lang="en-US" altLang="zh-CN" sz="1000" b="0" i="1" smtClean="0">
                                                      <a:latin typeface="Cambria Math" panose="02040503050406030204" pitchFamily="18" charset="0"/>
                                                      <a:ea typeface="黑体" panose="02010609060101010101" pitchFamily="49" charset="-122"/>
                                                    </a:rPr>
                                                    <m:t>𝑝𝑝</m:t>
                                                  </m:r>
                                                </m:sub>
                                              </m:sSub>
                                            </m:e>
                                          </m:rad>
                                          <m:r>
                                            <m:rPr>
                                              <m:brk m:alnAt="7"/>
                                            </m:rPr>
                                            <a:rPr lang="en-US" altLang="zh-CN" sz="1000" i="1">
                                              <a:latin typeface="Cambria Math" panose="02040503050406030204" pitchFamily="18" charset="0"/>
                                              <a:ea typeface="黑体" panose="02010609060101010101" pitchFamily="49" charset="-122"/>
                                            </a:rPr>
                                            <m:t> </m:t>
                                          </m:r>
                                        </m:den>
                                      </m:f>
                                    </m:e>
                                  </m:mr>
                                  <m:mr>
                                    <m:e>
                                      <m:r>
                                        <a:rPr lang="en-US" altLang="zh-CN" sz="1000" i="1">
                                          <a:latin typeface="Cambria Math" panose="02040503050406030204" pitchFamily="18" charset="0"/>
                                          <a:ea typeface="黑体" panose="02010609060101010101" pitchFamily="49" charset="-122"/>
                                        </a:rPr>
                                        <m:t>⋯</m:t>
                                      </m:r>
                                    </m:e>
                                    <m:e>
                                      <m:f>
                                        <m:fPr>
                                          <m:ctrlPr>
                                            <a:rPr lang="en-US" altLang="zh-CN" sz="1000" i="1">
                                              <a:latin typeface="Cambria Math" panose="02040503050406030204" pitchFamily="18" charset="0"/>
                                              <a:ea typeface="黑体" panose="02010609060101010101" pitchFamily="49" charset="-122"/>
                                            </a:rPr>
                                          </m:ctrlPr>
                                        </m:fPr>
                                        <m:num>
                                          <m:sSub>
                                            <m:sSubPr>
                                              <m:ctrlPr>
                                                <a:rPr lang="en-US" altLang="zh-CN" sz="1000" i="1">
                                                  <a:latin typeface="Cambria Math" panose="02040503050406030204" pitchFamily="18" charset="0"/>
                                                  <a:ea typeface="黑体" panose="02010609060101010101" pitchFamily="49" charset="-122"/>
                                                </a:rPr>
                                              </m:ctrlPr>
                                            </m:sSubPr>
                                            <m:e>
                                              <m:r>
                                                <m:rPr>
                                                  <m:brk m:alnAt="7"/>
                                                </m:rPr>
                                                <a:rPr lang="en-US" altLang="zh-CN" sz="1000" i="1">
                                                  <a:latin typeface="Cambria Math" panose="02040503050406030204" pitchFamily="18" charset="0"/>
                                                  <a:ea typeface="黑体" panose="02010609060101010101" pitchFamily="49" charset="-122"/>
                                                </a:rPr>
                                                <m:t>𝑥</m:t>
                                              </m:r>
                                            </m:e>
                                            <m:sub>
                                              <m:r>
                                                <a:rPr lang="en-US" altLang="zh-CN" sz="1000" b="0" i="1" smtClean="0">
                                                  <a:latin typeface="Cambria Math" panose="02040503050406030204" pitchFamily="18" charset="0"/>
                                                  <a:ea typeface="黑体" panose="02010609060101010101" pitchFamily="49" charset="-122"/>
                                                </a:rPr>
                                                <m:t>2</m:t>
                                              </m:r>
                                              <m:r>
                                                <a:rPr lang="en-US" altLang="zh-CN" sz="1000" b="0" i="1" smtClean="0">
                                                  <a:latin typeface="Cambria Math" panose="02040503050406030204" pitchFamily="18" charset="0"/>
                                                  <a:ea typeface="黑体" panose="02010609060101010101" pitchFamily="49" charset="-122"/>
                                                </a:rPr>
                                                <m:t>𝑝</m:t>
                                              </m:r>
                                            </m:sub>
                                          </m:sSub>
                                          <m:r>
                                            <m:rPr>
                                              <m:brk m:alnAt="7"/>
                                            </m:rPr>
                                            <a:rPr lang="en-US" altLang="zh-CN" sz="1000" i="1">
                                              <a:latin typeface="Cambria Math" panose="02040503050406030204" pitchFamily="18" charset="0"/>
                                              <a:ea typeface="黑体" panose="02010609060101010101" pitchFamily="49" charset="-122"/>
                                            </a:rPr>
                                            <m:t>−</m:t>
                                          </m:r>
                                          <m:sSub>
                                            <m:sSubPr>
                                              <m:ctrlPr>
                                                <a:rPr lang="en-US" altLang="zh-CN" sz="1000" i="1">
                                                  <a:latin typeface="Cambria Math" panose="02040503050406030204" pitchFamily="18" charset="0"/>
                                                  <a:ea typeface="黑体" panose="02010609060101010101" pitchFamily="49" charset="-122"/>
                                                </a:rPr>
                                              </m:ctrlPr>
                                            </m:sSubPr>
                                            <m:e>
                                              <m:bar>
                                                <m:barPr>
                                                  <m:pos m:val="top"/>
                                                  <m:ctrlPr>
                                                    <a:rPr lang="en-US" altLang="zh-CN" sz="1000" i="1">
                                                      <a:latin typeface="Cambria Math" panose="02040503050406030204" pitchFamily="18" charset="0"/>
                                                      <a:ea typeface="黑体" panose="02010609060101010101" pitchFamily="49" charset="-122"/>
                                                    </a:rPr>
                                                  </m:ctrlPr>
                                                </m:barPr>
                                                <m:e>
                                                  <m:r>
                                                    <a:rPr lang="en-US" altLang="zh-CN" sz="1000" i="1">
                                                      <a:latin typeface="Cambria Math" panose="02040503050406030204" pitchFamily="18" charset="0"/>
                                                      <a:ea typeface="黑体" panose="02010609060101010101" pitchFamily="49" charset="-122"/>
                                                    </a:rPr>
                                                    <m:t>𝑥</m:t>
                                                  </m:r>
                                                </m:e>
                                              </m:bar>
                                            </m:e>
                                            <m:sub>
                                              <m:r>
                                                <a:rPr lang="en-US" altLang="zh-CN" sz="1000" b="0" i="1" smtClean="0">
                                                  <a:latin typeface="Cambria Math" panose="02040503050406030204" pitchFamily="18" charset="0"/>
                                                  <a:ea typeface="黑体" panose="02010609060101010101" pitchFamily="49" charset="-122"/>
                                                </a:rPr>
                                                <m:t>2</m:t>
                                              </m:r>
                                            </m:sub>
                                          </m:sSub>
                                        </m:num>
                                        <m:den>
                                          <m:rad>
                                            <m:radPr>
                                              <m:degHide m:val="on"/>
                                              <m:ctrlPr>
                                                <a:rPr lang="en-US" altLang="zh-CN" sz="1000" i="1">
                                                  <a:latin typeface="Cambria Math" panose="02040503050406030204" pitchFamily="18" charset="0"/>
                                                  <a:ea typeface="黑体" panose="02010609060101010101" pitchFamily="49" charset="-122"/>
                                                </a:rPr>
                                              </m:ctrlPr>
                                            </m:radPr>
                                            <m:deg/>
                                            <m:e>
                                              <m:sSub>
                                                <m:sSubPr>
                                                  <m:ctrlPr>
                                                    <a:rPr lang="en-US" altLang="zh-CN" sz="1000" i="1" smtClean="0">
                                                      <a:latin typeface="Cambria Math" panose="02040503050406030204" pitchFamily="18" charset="0"/>
                                                      <a:ea typeface="黑体" panose="02010609060101010101" pitchFamily="49" charset="-122"/>
                                                    </a:rPr>
                                                  </m:ctrlPr>
                                                </m:sSubPr>
                                                <m:e>
                                                  <m:r>
                                                    <a:rPr lang="en-US" altLang="zh-CN" sz="1000" i="1">
                                                      <a:latin typeface="Cambria Math" panose="02040503050406030204" pitchFamily="18" charset="0"/>
                                                      <a:ea typeface="黑体" panose="02010609060101010101" pitchFamily="49" charset="-122"/>
                                                    </a:rPr>
                                                    <m:t>𝑆</m:t>
                                                  </m:r>
                                                </m:e>
                                                <m:sub>
                                                  <m:r>
                                                    <a:rPr lang="en-US" altLang="zh-CN" sz="1000" b="0" i="1" smtClean="0">
                                                      <a:latin typeface="Cambria Math" panose="02040503050406030204" pitchFamily="18" charset="0"/>
                                                      <a:ea typeface="黑体" panose="02010609060101010101" pitchFamily="49" charset="-122"/>
                                                    </a:rPr>
                                                    <m:t>𝑝𝑝</m:t>
                                                  </m:r>
                                                </m:sub>
                                              </m:sSub>
                                            </m:e>
                                          </m:rad>
                                          <m:r>
                                            <m:rPr>
                                              <m:brk m:alnAt="7"/>
                                            </m:rPr>
                                            <a:rPr lang="en-US" altLang="zh-CN" sz="1000" i="1">
                                              <a:latin typeface="Cambria Math" panose="02040503050406030204" pitchFamily="18" charset="0"/>
                                              <a:ea typeface="黑体" panose="02010609060101010101" pitchFamily="49" charset="-122"/>
                                            </a:rPr>
                                            <m:t> </m:t>
                                          </m:r>
                                        </m:den>
                                      </m:f>
                                    </m:e>
                                  </m:mr>
                                </m:m>
                              </m:e>
                            </m:mr>
                            <m:mr>
                              <m:e>
                                <m:m>
                                  <m:mPr>
                                    <m:mcs>
                                      <m:mc>
                                        <m:mcPr>
                                          <m:count m:val="2"/>
                                          <m:mcJc m:val="center"/>
                                        </m:mcPr>
                                      </m:mc>
                                    </m:mcs>
                                    <m:ctrlPr>
                                      <a:rPr lang="en-US" altLang="zh-CN" sz="1000" b="0" i="1" smtClean="0">
                                        <a:latin typeface="Cambria Math" panose="02040503050406030204" pitchFamily="18" charset="0"/>
                                        <a:ea typeface="黑体" panose="02010609060101010101" pitchFamily="49" charset="-122"/>
                                      </a:rPr>
                                    </m:ctrlPr>
                                  </m:mPr>
                                  <m:mr>
                                    <m:e>
                                      <m:r>
                                        <a:rPr lang="en-US" altLang="zh-CN" sz="1000" b="0" i="1" smtClean="0">
                                          <a:latin typeface="Cambria Math" panose="02040503050406030204" pitchFamily="18" charset="0"/>
                                          <a:ea typeface="黑体" panose="02010609060101010101" pitchFamily="49" charset="-122"/>
                                        </a:rPr>
                                        <m:t>⋮</m:t>
                                      </m:r>
                                    </m:e>
                                    <m:e>
                                      <m:r>
                                        <a:rPr lang="en-US" altLang="zh-CN" sz="1000" i="1">
                                          <a:latin typeface="Cambria Math" panose="02040503050406030204" pitchFamily="18" charset="0"/>
                                          <a:ea typeface="黑体" panose="02010609060101010101" pitchFamily="49" charset="-122"/>
                                        </a:rPr>
                                        <m:t>⋮</m:t>
                                      </m:r>
                                    </m:e>
                                  </m:mr>
                                  <m:mr>
                                    <m:e>
                                      <m:f>
                                        <m:fPr>
                                          <m:ctrlPr>
                                            <a:rPr lang="en-US" altLang="zh-CN" sz="1000" i="1">
                                              <a:latin typeface="Cambria Math" panose="02040503050406030204" pitchFamily="18" charset="0"/>
                                              <a:ea typeface="黑体" panose="02010609060101010101" pitchFamily="49" charset="-122"/>
                                            </a:rPr>
                                          </m:ctrlPr>
                                        </m:fPr>
                                        <m:num>
                                          <m:sSub>
                                            <m:sSubPr>
                                              <m:ctrlPr>
                                                <a:rPr lang="en-US" altLang="zh-CN" sz="1000" i="1">
                                                  <a:latin typeface="Cambria Math" panose="02040503050406030204" pitchFamily="18" charset="0"/>
                                                  <a:ea typeface="黑体" panose="02010609060101010101" pitchFamily="49" charset="-122"/>
                                                </a:rPr>
                                              </m:ctrlPr>
                                            </m:sSubPr>
                                            <m:e>
                                              <m:r>
                                                <m:rPr>
                                                  <m:brk m:alnAt="7"/>
                                                </m:rPr>
                                                <a:rPr lang="en-US" altLang="zh-CN" sz="1000" i="1">
                                                  <a:latin typeface="Cambria Math" panose="02040503050406030204" pitchFamily="18" charset="0"/>
                                                  <a:ea typeface="黑体" panose="02010609060101010101" pitchFamily="49" charset="-122"/>
                                                </a:rPr>
                                                <m:t>𝑥</m:t>
                                              </m:r>
                                            </m:e>
                                            <m:sub>
                                              <m:r>
                                                <a:rPr lang="en-US" altLang="zh-CN" sz="1000" b="0" i="1" smtClean="0">
                                                  <a:latin typeface="Cambria Math" panose="02040503050406030204" pitchFamily="18" charset="0"/>
                                                  <a:ea typeface="黑体" panose="02010609060101010101" pitchFamily="49" charset="-122"/>
                                                </a:rPr>
                                                <m:t>𝑛</m:t>
                                              </m:r>
                                              <m:r>
                                                <a:rPr lang="en-US" altLang="zh-CN" sz="1000" i="1">
                                                  <a:latin typeface="Cambria Math" panose="02040503050406030204" pitchFamily="18" charset="0"/>
                                                  <a:ea typeface="黑体" panose="02010609060101010101" pitchFamily="49" charset="-122"/>
                                                </a:rPr>
                                                <m:t>1</m:t>
                                              </m:r>
                                            </m:sub>
                                          </m:sSub>
                                          <m:r>
                                            <m:rPr>
                                              <m:brk m:alnAt="7"/>
                                            </m:rPr>
                                            <a:rPr lang="en-US" altLang="zh-CN" sz="1000" i="1">
                                              <a:latin typeface="Cambria Math" panose="02040503050406030204" pitchFamily="18" charset="0"/>
                                              <a:ea typeface="黑体" panose="02010609060101010101" pitchFamily="49" charset="-122"/>
                                            </a:rPr>
                                            <m:t>−</m:t>
                                          </m:r>
                                          <m:sSub>
                                            <m:sSubPr>
                                              <m:ctrlPr>
                                                <a:rPr lang="en-US" altLang="zh-CN" sz="1000" i="1">
                                                  <a:latin typeface="Cambria Math" panose="02040503050406030204" pitchFamily="18" charset="0"/>
                                                  <a:ea typeface="黑体" panose="02010609060101010101" pitchFamily="49" charset="-122"/>
                                                </a:rPr>
                                              </m:ctrlPr>
                                            </m:sSubPr>
                                            <m:e>
                                              <m:bar>
                                                <m:barPr>
                                                  <m:pos m:val="top"/>
                                                  <m:ctrlPr>
                                                    <a:rPr lang="en-US" altLang="zh-CN" sz="1000" i="1">
                                                      <a:latin typeface="Cambria Math" panose="02040503050406030204" pitchFamily="18" charset="0"/>
                                                      <a:ea typeface="黑体" panose="02010609060101010101" pitchFamily="49" charset="-122"/>
                                                    </a:rPr>
                                                  </m:ctrlPr>
                                                </m:barPr>
                                                <m:e>
                                                  <m:r>
                                                    <a:rPr lang="en-US" altLang="zh-CN" sz="1000" i="1">
                                                      <a:latin typeface="Cambria Math" panose="02040503050406030204" pitchFamily="18" charset="0"/>
                                                      <a:ea typeface="黑体" panose="02010609060101010101" pitchFamily="49" charset="-122"/>
                                                    </a:rPr>
                                                    <m:t>𝑥</m:t>
                                                  </m:r>
                                                </m:e>
                                              </m:bar>
                                            </m:e>
                                            <m:sub>
                                              <m:r>
                                                <a:rPr lang="en-US" altLang="zh-CN" sz="1000" i="1">
                                                  <a:latin typeface="Cambria Math" panose="02040503050406030204" pitchFamily="18" charset="0"/>
                                                  <a:ea typeface="黑体" panose="02010609060101010101" pitchFamily="49" charset="-122"/>
                                                </a:rPr>
                                                <m:t>1</m:t>
                                              </m:r>
                                            </m:sub>
                                          </m:sSub>
                                        </m:num>
                                        <m:den>
                                          <m:rad>
                                            <m:radPr>
                                              <m:degHide m:val="on"/>
                                              <m:ctrlPr>
                                                <a:rPr lang="en-US" altLang="zh-CN" sz="1000" i="1">
                                                  <a:latin typeface="Cambria Math" panose="02040503050406030204" pitchFamily="18" charset="0"/>
                                                  <a:ea typeface="黑体" panose="02010609060101010101" pitchFamily="49" charset="-122"/>
                                                </a:rPr>
                                              </m:ctrlPr>
                                            </m:radPr>
                                            <m:deg/>
                                            <m:e>
                                              <m:sSub>
                                                <m:sSubPr>
                                                  <m:ctrlPr>
                                                    <a:rPr lang="en-US" altLang="zh-CN" sz="1000" i="1">
                                                      <a:latin typeface="Cambria Math" panose="02040503050406030204" pitchFamily="18" charset="0"/>
                                                      <a:ea typeface="黑体" panose="02010609060101010101" pitchFamily="49" charset="-122"/>
                                                    </a:rPr>
                                                  </m:ctrlPr>
                                                </m:sSubPr>
                                                <m:e>
                                                  <m:r>
                                                    <a:rPr lang="en-US" altLang="zh-CN" sz="1000" i="1">
                                                      <a:latin typeface="Cambria Math" panose="02040503050406030204" pitchFamily="18" charset="0"/>
                                                      <a:ea typeface="黑体" panose="02010609060101010101" pitchFamily="49" charset="-122"/>
                                                    </a:rPr>
                                                    <m:t>𝑆</m:t>
                                                  </m:r>
                                                </m:e>
                                                <m:sub>
                                                  <m:r>
                                                    <a:rPr lang="en-US" altLang="zh-CN" sz="1000" i="1">
                                                      <a:latin typeface="Cambria Math" panose="02040503050406030204" pitchFamily="18" charset="0"/>
                                                      <a:ea typeface="黑体" panose="02010609060101010101" pitchFamily="49" charset="-122"/>
                                                    </a:rPr>
                                                    <m:t>11</m:t>
                                                  </m:r>
                                                </m:sub>
                                              </m:sSub>
                                            </m:e>
                                          </m:rad>
                                          <m:r>
                                            <m:rPr>
                                              <m:brk m:alnAt="7"/>
                                            </m:rPr>
                                            <a:rPr lang="en-US" altLang="zh-CN" sz="1000" i="1">
                                              <a:latin typeface="Cambria Math" panose="02040503050406030204" pitchFamily="18" charset="0"/>
                                              <a:ea typeface="黑体" panose="02010609060101010101" pitchFamily="49" charset="-122"/>
                                            </a:rPr>
                                            <m:t> </m:t>
                                          </m:r>
                                        </m:den>
                                      </m:f>
                                    </m:e>
                                    <m:e>
                                      <m:f>
                                        <m:fPr>
                                          <m:ctrlPr>
                                            <a:rPr lang="en-US" altLang="zh-CN" sz="1000" i="1">
                                              <a:latin typeface="Cambria Math" panose="02040503050406030204" pitchFamily="18" charset="0"/>
                                              <a:ea typeface="黑体" panose="02010609060101010101" pitchFamily="49" charset="-122"/>
                                            </a:rPr>
                                          </m:ctrlPr>
                                        </m:fPr>
                                        <m:num>
                                          <m:sSub>
                                            <m:sSubPr>
                                              <m:ctrlPr>
                                                <a:rPr lang="en-US" altLang="zh-CN" sz="1000" i="1">
                                                  <a:latin typeface="Cambria Math" panose="02040503050406030204" pitchFamily="18" charset="0"/>
                                                  <a:ea typeface="黑体" panose="02010609060101010101" pitchFamily="49" charset="-122"/>
                                                </a:rPr>
                                              </m:ctrlPr>
                                            </m:sSubPr>
                                            <m:e>
                                              <m:r>
                                                <m:rPr>
                                                  <m:brk m:alnAt="7"/>
                                                </m:rPr>
                                                <a:rPr lang="en-US" altLang="zh-CN" sz="1000" i="1">
                                                  <a:latin typeface="Cambria Math" panose="02040503050406030204" pitchFamily="18" charset="0"/>
                                                  <a:ea typeface="黑体" panose="02010609060101010101" pitchFamily="49" charset="-122"/>
                                                </a:rPr>
                                                <m:t>𝑥</m:t>
                                              </m:r>
                                            </m:e>
                                            <m:sub>
                                              <m:r>
                                                <a:rPr lang="en-US" altLang="zh-CN" sz="1000" b="0" i="1" smtClean="0">
                                                  <a:latin typeface="Cambria Math" panose="02040503050406030204" pitchFamily="18" charset="0"/>
                                                  <a:ea typeface="黑体" panose="02010609060101010101" pitchFamily="49" charset="-122"/>
                                                </a:rPr>
                                                <m:t>𝑛</m:t>
                                              </m:r>
                                              <m:r>
                                                <a:rPr lang="en-US" altLang="zh-CN" sz="1000" b="0" i="1" smtClean="0">
                                                  <a:latin typeface="Cambria Math" panose="02040503050406030204" pitchFamily="18" charset="0"/>
                                                  <a:ea typeface="黑体" panose="02010609060101010101" pitchFamily="49" charset="-122"/>
                                                </a:rPr>
                                                <m:t>2</m:t>
                                              </m:r>
                                            </m:sub>
                                          </m:sSub>
                                          <m:r>
                                            <m:rPr>
                                              <m:brk m:alnAt="7"/>
                                            </m:rPr>
                                            <a:rPr lang="en-US" altLang="zh-CN" sz="1000" i="1">
                                              <a:latin typeface="Cambria Math" panose="02040503050406030204" pitchFamily="18" charset="0"/>
                                              <a:ea typeface="黑体" panose="02010609060101010101" pitchFamily="49" charset="-122"/>
                                            </a:rPr>
                                            <m:t>−</m:t>
                                          </m:r>
                                          <m:sSub>
                                            <m:sSubPr>
                                              <m:ctrlPr>
                                                <a:rPr lang="en-US" altLang="zh-CN" sz="1000" i="1" smtClean="0">
                                                  <a:latin typeface="Cambria Math" panose="02040503050406030204" pitchFamily="18" charset="0"/>
                                                  <a:ea typeface="黑体" panose="02010609060101010101" pitchFamily="49" charset="-122"/>
                                                </a:rPr>
                                              </m:ctrlPr>
                                            </m:sSubPr>
                                            <m:e>
                                              <m:bar>
                                                <m:barPr>
                                                  <m:pos m:val="top"/>
                                                  <m:ctrlPr>
                                                    <a:rPr lang="en-US" altLang="zh-CN" sz="1000" i="1">
                                                      <a:latin typeface="Cambria Math" panose="02040503050406030204" pitchFamily="18" charset="0"/>
                                                      <a:ea typeface="黑体" panose="02010609060101010101" pitchFamily="49" charset="-122"/>
                                                    </a:rPr>
                                                  </m:ctrlPr>
                                                </m:barPr>
                                                <m:e>
                                                  <m:r>
                                                    <a:rPr lang="en-US" altLang="zh-CN" sz="1000" i="1">
                                                      <a:latin typeface="Cambria Math" panose="02040503050406030204" pitchFamily="18" charset="0"/>
                                                      <a:ea typeface="黑体" panose="02010609060101010101" pitchFamily="49" charset="-122"/>
                                                    </a:rPr>
                                                    <m:t>𝑥</m:t>
                                                  </m:r>
                                                </m:e>
                                              </m:bar>
                                            </m:e>
                                            <m:sub>
                                              <m:r>
                                                <a:rPr lang="en-US" altLang="zh-CN" sz="1000" b="0" i="1" smtClean="0">
                                                  <a:latin typeface="Cambria Math" panose="02040503050406030204" pitchFamily="18" charset="0"/>
                                                  <a:ea typeface="黑体" panose="02010609060101010101" pitchFamily="49" charset="-122"/>
                                                </a:rPr>
                                                <m:t>𝑛</m:t>
                                              </m:r>
                                            </m:sub>
                                          </m:sSub>
                                        </m:num>
                                        <m:den>
                                          <m:rad>
                                            <m:radPr>
                                              <m:degHide m:val="on"/>
                                              <m:ctrlPr>
                                                <a:rPr lang="en-US" altLang="zh-CN" sz="1000" i="1">
                                                  <a:latin typeface="Cambria Math" panose="02040503050406030204" pitchFamily="18" charset="0"/>
                                                  <a:ea typeface="黑体" panose="02010609060101010101" pitchFamily="49" charset="-122"/>
                                                </a:rPr>
                                              </m:ctrlPr>
                                            </m:radPr>
                                            <m:deg/>
                                            <m:e>
                                              <m:sSub>
                                                <m:sSubPr>
                                                  <m:ctrlPr>
                                                    <a:rPr lang="en-US" altLang="zh-CN" sz="1000" i="1">
                                                      <a:latin typeface="Cambria Math" panose="02040503050406030204" pitchFamily="18" charset="0"/>
                                                      <a:ea typeface="黑体" panose="02010609060101010101" pitchFamily="49" charset="-122"/>
                                                    </a:rPr>
                                                  </m:ctrlPr>
                                                </m:sSubPr>
                                                <m:e>
                                                  <m:r>
                                                    <a:rPr lang="en-US" altLang="zh-CN" sz="1000" i="1">
                                                      <a:latin typeface="Cambria Math" panose="02040503050406030204" pitchFamily="18" charset="0"/>
                                                      <a:ea typeface="黑体" panose="02010609060101010101" pitchFamily="49" charset="-122"/>
                                                    </a:rPr>
                                                    <m:t>𝑆</m:t>
                                                  </m:r>
                                                </m:e>
                                                <m:sub>
                                                  <m:r>
                                                    <a:rPr lang="en-US" altLang="zh-CN" sz="1000" b="0" i="1" smtClean="0">
                                                      <a:latin typeface="Cambria Math" panose="02040503050406030204" pitchFamily="18" charset="0"/>
                                                      <a:ea typeface="黑体" panose="02010609060101010101" pitchFamily="49" charset="-122"/>
                                                    </a:rPr>
                                                    <m:t>22</m:t>
                                                  </m:r>
                                                </m:sub>
                                              </m:sSub>
                                            </m:e>
                                          </m:rad>
                                          <m:r>
                                            <m:rPr>
                                              <m:brk m:alnAt="7"/>
                                            </m:rPr>
                                            <a:rPr lang="en-US" altLang="zh-CN" sz="1000" i="1">
                                              <a:latin typeface="Cambria Math" panose="02040503050406030204" pitchFamily="18" charset="0"/>
                                              <a:ea typeface="黑体" panose="02010609060101010101" pitchFamily="49" charset="-122"/>
                                            </a:rPr>
                                            <m:t> </m:t>
                                          </m:r>
                                        </m:den>
                                      </m:f>
                                    </m:e>
                                  </m:mr>
                                </m:m>
                              </m:e>
                              <m:e>
                                <m:m>
                                  <m:mPr>
                                    <m:mcs>
                                      <m:mc>
                                        <m:mcPr>
                                          <m:count m:val="2"/>
                                          <m:mcJc m:val="center"/>
                                        </m:mcPr>
                                      </m:mc>
                                    </m:mcs>
                                    <m:ctrlPr>
                                      <a:rPr lang="en-US" altLang="zh-CN" sz="1000" b="0" i="1" smtClean="0">
                                        <a:latin typeface="Cambria Math" panose="02040503050406030204" pitchFamily="18" charset="0"/>
                                        <a:ea typeface="黑体" panose="02010609060101010101" pitchFamily="49" charset="-122"/>
                                      </a:rPr>
                                    </m:ctrlPr>
                                  </m:mPr>
                                  <m:mr>
                                    <m:e>
                                      <m:r>
                                        <m:rPr>
                                          <m:brk m:alnAt="7"/>
                                        </m:rPr>
                                        <a:rPr lang="en-US" altLang="zh-CN" sz="1000" b="0" i="1" smtClean="0">
                                          <a:latin typeface="Cambria Math" panose="02040503050406030204" pitchFamily="18" charset="0"/>
                                          <a:ea typeface="黑体" panose="02010609060101010101" pitchFamily="49" charset="-122"/>
                                        </a:rPr>
                                        <m:t> </m:t>
                                      </m:r>
                                    </m:e>
                                    <m:e>
                                      <m:r>
                                        <a:rPr lang="en-US" altLang="zh-CN" sz="1000" i="1">
                                          <a:latin typeface="Cambria Math" panose="02040503050406030204" pitchFamily="18" charset="0"/>
                                          <a:ea typeface="黑体" panose="02010609060101010101" pitchFamily="49" charset="-122"/>
                                        </a:rPr>
                                        <m:t>⋮</m:t>
                                      </m:r>
                                    </m:e>
                                  </m:mr>
                                  <m:mr>
                                    <m:e>
                                      <m:r>
                                        <a:rPr lang="en-US" altLang="zh-CN" sz="1000" i="1">
                                          <a:latin typeface="Cambria Math" panose="02040503050406030204" pitchFamily="18" charset="0"/>
                                          <a:ea typeface="黑体" panose="02010609060101010101" pitchFamily="49" charset="-122"/>
                                        </a:rPr>
                                        <m:t>⋯</m:t>
                                      </m:r>
                                    </m:e>
                                    <m:e>
                                      <m:f>
                                        <m:fPr>
                                          <m:ctrlPr>
                                            <a:rPr lang="en-US" altLang="zh-CN" sz="1000" i="1">
                                              <a:latin typeface="Cambria Math" panose="02040503050406030204" pitchFamily="18" charset="0"/>
                                              <a:ea typeface="黑体" panose="02010609060101010101" pitchFamily="49" charset="-122"/>
                                            </a:rPr>
                                          </m:ctrlPr>
                                        </m:fPr>
                                        <m:num>
                                          <m:sSub>
                                            <m:sSubPr>
                                              <m:ctrlPr>
                                                <a:rPr lang="en-US" altLang="zh-CN" sz="1000" i="1">
                                                  <a:latin typeface="Cambria Math" panose="02040503050406030204" pitchFamily="18" charset="0"/>
                                                  <a:ea typeface="黑体" panose="02010609060101010101" pitchFamily="49" charset="-122"/>
                                                </a:rPr>
                                              </m:ctrlPr>
                                            </m:sSubPr>
                                            <m:e>
                                              <m:r>
                                                <m:rPr>
                                                  <m:brk m:alnAt="7"/>
                                                </m:rPr>
                                                <a:rPr lang="en-US" altLang="zh-CN" sz="1000" i="1">
                                                  <a:latin typeface="Cambria Math" panose="02040503050406030204" pitchFamily="18" charset="0"/>
                                                  <a:ea typeface="黑体" panose="02010609060101010101" pitchFamily="49" charset="-122"/>
                                                </a:rPr>
                                                <m:t>𝑥</m:t>
                                              </m:r>
                                            </m:e>
                                            <m:sub>
                                              <m:r>
                                                <a:rPr lang="en-US" altLang="zh-CN" sz="1000" b="0" i="1" smtClean="0">
                                                  <a:latin typeface="Cambria Math" panose="02040503050406030204" pitchFamily="18" charset="0"/>
                                                  <a:ea typeface="黑体" panose="02010609060101010101" pitchFamily="49" charset="-122"/>
                                                </a:rPr>
                                                <m:t>𝑛𝑝</m:t>
                                              </m:r>
                                            </m:sub>
                                          </m:sSub>
                                          <m:r>
                                            <m:rPr>
                                              <m:brk m:alnAt="7"/>
                                            </m:rPr>
                                            <a:rPr lang="en-US" altLang="zh-CN" sz="1000" i="1">
                                              <a:latin typeface="Cambria Math" panose="02040503050406030204" pitchFamily="18" charset="0"/>
                                              <a:ea typeface="黑体" panose="02010609060101010101" pitchFamily="49" charset="-122"/>
                                            </a:rPr>
                                            <m:t>−</m:t>
                                          </m:r>
                                          <m:sSub>
                                            <m:sSubPr>
                                              <m:ctrlPr>
                                                <a:rPr lang="en-US" altLang="zh-CN" sz="1000" i="1">
                                                  <a:latin typeface="Cambria Math" panose="02040503050406030204" pitchFamily="18" charset="0"/>
                                                  <a:ea typeface="黑体" panose="02010609060101010101" pitchFamily="49" charset="-122"/>
                                                </a:rPr>
                                              </m:ctrlPr>
                                            </m:sSubPr>
                                            <m:e>
                                              <m:bar>
                                                <m:barPr>
                                                  <m:pos m:val="top"/>
                                                  <m:ctrlPr>
                                                    <a:rPr lang="en-US" altLang="zh-CN" sz="1000" i="1">
                                                      <a:latin typeface="Cambria Math" panose="02040503050406030204" pitchFamily="18" charset="0"/>
                                                      <a:ea typeface="黑体" panose="02010609060101010101" pitchFamily="49" charset="-122"/>
                                                    </a:rPr>
                                                  </m:ctrlPr>
                                                </m:barPr>
                                                <m:e>
                                                  <m:r>
                                                    <a:rPr lang="en-US" altLang="zh-CN" sz="1000" i="1">
                                                      <a:latin typeface="Cambria Math" panose="02040503050406030204" pitchFamily="18" charset="0"/>
                                                      <a:ea typeface="黑体" panose="02010609060101010101" pitchFamily="49" charset="-122"/>
                                                    </a:rPr>
                                                    <m:t>𝑥</m:t>
                                                  </m:r>
                                                </m:e>
                                              </m:bar>
                                            </m:e>
                                            <m:sub>
                                              <m:r>
                                                <a:rPr lang="en-US" altLang="zh-CN" sz="1000" b="0" i="1" smtClean="0">
                                                  <a:latin typeface="Cambria Math" panose="02040503050406030204" pitchFamily="18" charset="0"/>
                                                  <a:ea typeface="黑体" panose="02010609060101010101" pitchFamily="49" charset="-122"/>
                                                </a:rPr>
                                                <m:t>𝑛</m:t>
                                              </m:r>
                                            </m:sub>
                                          </m:sSub>
                                        </m:num>
                                        <m:den>
                                          <m:rad>
                                            <m:radPr>
                                              <m:degHide m:val="on"/>
                                              <m:ctrlPr>
                                                <a:rPr lang="en-US" altLang="zh-CN" sz="1000" i="1">
                                                  <a:latin typeface="Cambria Math" panose="02040503050406030204" pitchFamily="18" charset="0"/>
                                                  <a:ea typeface="黑体" panose="02010609060101010101" pitchFamily="49" charset="-122"/>
                                                </a:rPr>
                                              </m:ctrlPr>
                                            </m:radPr>
                                            <m:deg/>
                                            <m:e>
                                              <m:sSub>
                                                <m:sSubPr>
                                                  <m:ctrlPr>
                                                    <a:rPr lang="en-US" altLang="zh-CN" sz="1000" i="1">
                                                      <a:latin typeface="Cambria Math" panose="02040503050406030204" pitchFamily="18" charset="0"/>
                                                      <a:ea typeface="黑体" panose="02010609060101010101" pitchFamily="49" charset="-122"/>
                                                    </a:rPr>
                                                  </m:ctrlPr>
                                                </m:sSubPr>
                                                <m:e>
                                                  <m:r>
                                                    <a:rPr lang="en-US" altLang="zh-CN" sz="1000" i="1">
                                                      <a:latin typeface="Cambria Math" panose="02040503050406030204" pitchFamily="18" charset="0"/>
                                                      <a:ea typeface="黑体" panose="02010609060101010101" pitchFamily="49" charset="-122"/>
                                                    </a:rPr>
                                                    <m:t>𝑆</m:t>
                                                  </m:r>
                                                </m:e>
                                                <m:sub>
                                                  <m:r>
                                                    <a:rPr lang="en-US" altLang="zh-CN" sz="1000" b="0" i="1" smtClean="0">
                                                      <a:latin typeface="Cambria Math" panose="02040503050406030204" pitchFamily="18" charset="0"/>
                                                      <a:ea typeface="黑体" panose="02010609060101010101" pitchFamily="49" charset="-122"/>
                                                    </a:rPr>
                                                    <m:t>𝑝𝑝</m:t>
                                                  </m:r>
                                                </m:sub>
                                              </m:sSub>
                                            </m:e>
                                          </m:rad>
                                          <m:r>
                                            <m:rPr>
                                              <m:brk m:alnAt="7"/>
                                            </m:rPr>
                                            <a:rPr lang="en-US" altLang="zh-CN" sz="1000" i="1">
                                              <a:latin typeface="Cambria Math" panose="02040503050406030204" pitchFamily="18" charset="0"/>
                                              <a:ea typeface="黑体" panose="02010609060101010101" pitchFamily="49" charset="-122"/>
                                            </a:rPr>
                                            <m:t> </m:t>
                                          </m:r>
                                        </m:den>
                                      </m:f>
                                    </m:e>
                                  </m:mr>
                                </m:m>
                              </m:e>
                            </m:mr>
                          </m:m>
                        </m:e>
                      </m:d>
                    </m:oMath>
                  </m:oMathPara>
                </a14:m>
                <a:endParaRPr lang="zh-CN" altLang="en-US" sz="1000" dirty="0"/>
              </a:p>
            </p:txBody>
          </p:sp>
        </mc:Choice>
        <mc:Fallback xmlns="">
          <p:sp>
            <p:nvSpPr>
              <p:cNvPr id="17" name="文本框 16">
                <a:extLst>
                  <a:ext uri="{FF2B5EF4-FFF2-40B4-BE49-F238E27FC236}">
                    <a16:creationId xmlns:a16="http://schemas.microsoft.com/office/drawing/2014/main" id="{391D527A-885F-8C48-A9BC-3DA67985351B}"/>
                  </a:ext>
                </a:extLst>
              </p:cNvPr>
              <p:cNvSpPr txBox="1">
                <a:spLocks noRot="1" noChangeAspect="1" noMove="1" noResize="1" noEditPoints="1" noAdjustHandles="1" noChangeArrowheads="1" noChangeShapeType="1" noTextEdit="1"/>
              </p:cNvSpPr>
              <p:nvPr/>
            </p:nvSpPr>
            <p:spPr>
              <a:xfrm>
                <a:off x="306457" y="1790303"/>
                <a:ext cx="2828929" cy="1371145"/>
              </a:xfrm>
              <a:prstGeom prst="rect">
                <a:avLst/>
              </a:prstGeom>
              <a:blipFill>
                <a:blip r:embed="rId3"/>
                <a:stretch>
                  <a:fillRect/>
                </a:stretch>
              </a:blipFill>
            </p:spPr>
            <p:txBody>
              <a:bodyPr/>
              <a:lstStyle/>
              <a:p>
                <a:r>
                  <a:rPr lang="zh-CN" altLang="en-US">
                    <a:noFill/>
                  </a:rPr>
                  <a:t> </a:t>
                </a:r>
              </a:p>
            </p:txBody>
          </p:sp>
        </mc:Fallback>
      </mc:AlternateContent>
      <p:grpSp>
        <p:nvGrpSpPr>
          <p:cNvPr id="15" name="组合 14">
            <a:extLst>
              <a:ext uri="{FF2B5EF4-FFF2-40B4-BE49-F238E27FC236}">
                <a16:creationId xmlns:a16="http://schemas.microsoft.com/office/drawing/2014/main" id="{225FC077-D421-C741-8088-1C8CD0FBD161}"/>
              </a:ext>
            </a:extLst>
          </p:cNvPr>
          <p:cNvGrpSpPr/>
          <p:nvPr/>
        </p:nvGrpSpPr>
        <p:grpSpPr>
          <a:xfrm>
            <a:off x="326317" y="690580"/>
            <a:ext cx="3770276" cy="357169"/>
            <a:chOff x="2095373" y="635029"/>
            <a:chExt cx="3770276" cy="357169"/>
          </a:xfrm>
        </p:grpSpPr>
        <p:sp>
          <p:nvSpPr>
            <p:cNvPr id="18" name="文本框 17">
              <a:extLst>
                <a:ext uri="{FF2B5EF4-FFF2-40B4-BE49-F238E27FC236}">
                  <a16:creationId xmlns:a16="http://schemas.microsoft.com/office/drawing/2014/main" id="{7DBF4053-18DD-DE48-B6AD-E51140FFB831}"/>
                </a:ext>
              </a:extLst>
            </p:cNvPr>
            <p:cNvSpPr txBox="1"/>
            <p:nvPr/>
          </p:nvSpPr>
          <p:spPr>
            <a:xfrm>
              <a:off x="2095373" y="635029"/>
              <a:ext cx="3770276" cy="338554"/>
            </a:xfrm>
            <a:prstGeom prst="rect">
              <a:avLst/>
            </a:prstGeom>
            <a:noFill/>
          </p:spPr>
          <p:txBody>
            <a:bodyPr wrap="square" rtlCol="0">
              <a:spAutoFit/>
            </a:bodyPr>
            <a:lstStyle/>
            <a:p>
              <a:r>
                <a:rPr lang="zh-CN" altLang="en-US" sz="1600" dirty="0">
                  <a:solidFill>
                    <a:srgbClr val="0060FF"/>
                  </a:solidFill>
                  <a:latin typeface="微软雅黑" panose="020B0503020204020204" pitchFamily="34" charset="-122"/>
                  <a:ea typeface="微软雅黑" panose="020B0503020204020204" pitchFamily="34" charset="-122"/>
                </a:rPr>
                <a:t>计算过程</a:t>
              </a:r>
            </a:p>
          </p:txBody>
        </p:sp>
        <p:cxnSp>
          <p:nvCxnSpPr>
            <p:cNvPr id="19" name="直接连接符 24">
              <a:extLst>
                <a:ext uri="{FF2B5EF4-FFF2-40B4-BE49-F238E27FC236}">
                  <a16:creationId xmlns:a16="http://schemas.microsoft.com/office/drawing/2014/main" id="{5D26383A-11C0-DF4A-ACFD-E51D74425A6B}"/>
                </a:ext>
              </a:extLst>
            </p:cNvPr>
            <p:cNvCxnSpPr/>
            <p:nvPr/>
          </p:nvCxnSpPr>
          <p:spPr>
            <a:xfrm>
              <a:off x="2194811" y="992198"/>
              <a:ext cx="3497567"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trips dir="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3416222" y="195486"/>
            <a:ext cx="3254894" cy="367893"/>
          </a:xfrm>
        </p:spPr>
        <p:txBody>
          <a:bodyPr vert="horz" rtlCol="0">
            <a:noAutofit/>
          </a:bodyPr>
          <a:lstStyle/>
          <a:p>
            <a:pPr lvl="0" algn="r">
              <a:buClrTx/>
              <a:buSzTx/>
              <a:buFontTx/>
            </a:pPr>
            <a:r>
              <a:rPr kumimoji="1" lang="zh-CN" altLang="en-US" sz="2100" dirty="0">
                <a:latin typeface="微软雅黑" panose="020B0503020204020204" pitchFamily="34" charset="-122"/>
                <a:ea typeface="微软雅黑" panose="020B0503020204020204" pitchFamily="34" charset="-122"/>
                <a:cs typeface="微软雅黑" panose="020B0503020204020204" pitchFamily="34" charset="-122"/>
                <a:sym typeface="+mn-ea"/>
              </a:rPr>
              <a:t>主成分分析应用实例</a:t>
            </a:r>
          </a:p>
        </p:txBody>
      </p:sp>
      <p:sp>
        <p:nvSpPr>
          <p:cNvPr id="4" name="矩形 3"/>
          <p:cNvSpPr/>
          <p:nvPr/>
        </p:nvSpPr>
        <p:spPr>
          <a:xfrm>
            <a:off x="174984" y="563379"/>
            <a:ext cx="6566384" cy="1081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zh-CN" altLang="en-US" sz="1100" dirty="0">
                <a:solidFill>
                  <a:schemeClr val="tx1"/>
                </a:solidFill>
                <a:latin typeface="微软雅黑" panose="020B0503020204020204" pitchFamily="34" charset="-122"/>
                <a:ea typeface="微软雅黑" panose="020B0503020204020204" pitchFamily="34" charset="-122"/>
              </a:rPr>
              <a:t>为评价全国各省</a:t>
            </a:r>
            <a:r>
              <a:rPr lang="en-US" altLang="zh-CN" sz="1100" dirty="0">
                <a:solidFill>
                  <a:schemeClr val="tx1"/>
                </a:solidFill>
                <a:latin typeface="微软雅黑" panose="020B0503020204020204" pitchFamily="34" charset="-122"/>
                <a:ea typeface="微软雅黑" panose="020B0503020204020204" pitchFamily="34" charset="-122"/>
              </a:rPr>
              <a:t>4G</a:t>
            </a:r>
            <a:r>
              <a:rPr lang="zh-CN" altLang="en-US" sz="1100" dirty="0">
                <a:solidFill>
                  <a:schemeClr val="tx1"/>
                </a:solidFill>
                <a:latin typeface="微软雅黑" panose="020B0503020204020204" pitchFamily="34" charset="-122"/>
                <a:ea typeface="微软雅黑" panose="020B0503020204020204" pitchFamily="34" charset="-122"/>
              </a:rPr>
              <a:t>的综合发展状况，先收集全国</a:t>
            </a:r>
            <a:r>
              <a:rPr lang="en-US" altLang="zh-CN" sz="1100" dirty="0">
                <a:solidFill>
                  <a:schemeClr val="tx1"/>
                </a:solidFill>
                <a:latin typeface="微软雅黑" panose="020B0503020204020204" pitchFamily="34" charset="-122"/>
                <a:ea typeface="微软雅黑" panose="020B0503020204020204" pitchFamily="34" charset="-122"/>
              </a:rPr>
              <a:t>31</a:t>
            </a:r>
            <a:r>
              <a:rPr lang="zh-CN" altLang="en-US" sz="1100" dirty="0">
                <a:solidFill>
                  <a:schemeClr val="tx1"/>
                </a:solidFill>
                <a:latin typeface="微软雅黑" panose="020B0503020204020204" pitchFamily="34" charset="-122"/>
                <a:ea typeface="微软雅黑" panose="020B0503020204020204" pitchFamily="34" charset="-122"/>
              </a:rPr>
              <a:t>个省的</a:t>
            </a:r>
            <a:r>
              <a:rPr lang="en-US" altLang="zh-CN" sz="1100" dirty="0">
                <a:solidFill>
                  <a:schemeClr val="tx1"/>
                </a:solidFill>
                <a:latin typeface="微软雅黑" panose="020B0503020204020204" pitchFamily="34" charset="-122"/>
                <a:ea typeface="微软雅黑" panose="020B0503020204020204" pitchFamily="34" charset="-122"/>
              </a:rPr>
              <a:t>4G</a:t>
            </a:r>
            <a:r>
              <a:rPr lang="zh-CN" altLang="en-US" sz="1100" dirty="0">
                <a:solidFill>
                  <a:schemeClr val="tx1"/>
                </a:solidFill>
                <a:latin typeface="微软雅黑" panose="020B0503020204020204" pitchFamily="34" charset="-122"/>
                <a:ea typeface="微软雅黑" panose="020B0503020204020204" pitchFamily="34" charset="-122"/>
              </a:rPr>
              <a:t>用户占比、新增用户占比、出账率、年累计有效发展率、中高端用户占比、活跃用户占比、离网率七个指标进行综合考察指标如下表，但由于从</a:t>
            </a:r>
            <a:r>
              <a:rPr lang="en-US" altLang="zh-CN" sz="1100" dirty="0">
                <a:solidFill>
                  <a:schemeClr val="tx1"/>
                </a:solidFill>
                <a:latin typeface="微软雅黑" panose="020B0503020204020204" pitchFamily="34" charset="-122"/>
                <a:ea typeface="微软雅黑" panose="020B0503020204020204" pitchFamily="34" charset="-122"/>
              </a:rPr>
              <a:t>7</a:t>
            </a:r>
            <a:r>
              <a:rPr lang="zh-CN" altLang="en-US" sz="1100" dirty="0">
                <a:solidFill>
                  <a:schemeClr val="tx1"/>
                </a:solidFill>
                <a:latin typeface="微软雅黑" panose="020B0503020204020204" pitchFamily="34" charset="-122"/>
                <a:ea typeface="微软雅黑" panose="020B0503020204020204" pitchFamily="34" charset="-122"/>
              </a:rPr>
              <a:t>个方面考察综合情况显得过于复杂，因此可以把</a:t>
            </a:r>
            <a:r>
              <a:rPr lang="en-US" altLang="zh-CN" sz="1100" dirty="0">
                <a:solidFill>
                  <a:schemeClr val="tx1"/>
                </a:solidFill>
                <a:latin typeface="微软雅黑" panose="020B0503020204020204" pitchFamily="34" charset="-122"/>
                <a:ea typeface="微软雅黑" panose="020B0503020204020204" pitchFamily="34" charset="-122"/>
              </a:rPr>
              <a:t>7</a:t>
            </a:r>
            <a:r>
              <a:rPr lang="zh-CN" altLang="en-US" sz="1100" dirty="0">
                <a:solidFill>
                  <a:schemeClr val="tx1"/>
                </a:solidFill>
                <a:latin typeface="微软雅黑" panose="020B0503020204020204" pitchFamily="34" charset="-122"/>
                <a:ea typeface="微软雅黑" panose="020B0503020204020204" pitchFamily="34" charset="-122"/>
              </a:rPr>
              <a:t>个变量降维，从中提取若干综合指标。</a:t>
            </a:r>
          </a:p>
        </p:txBody>
      </p:sp>
      <p:pic>
        <p:nvPicPr>
          <p:cNvPr id="2" name="图片 1">
            <a:extLst>
              <a:ext uri="{FF2B5EF4-FFF2-40B4-BE49-F238E27FC236}">
                <a16:creationId xmlns:a16="http://schemas.microsoft.com/office/drawing/2014/main" id="{51CB1F62-5B72-D84D-99F5-BA013F0DB5C0}"/>
              </a:ext>
            </a:extLst>
          </p:cNvPr>
          <p:cNvPicPr>
            <a:picLocks noChangeAspect="1"/>
          </p:cNvPicPr>
          <p:nvPr/>
        </p:nvPicPr>
        <p:blipFill>
          <a:blip r:embed="rId2"/>
          <a:stretch>
            <a:fillRect/>
          </a:stretch>
        </p:blipFill>
        <p:spPr>
          <a:xfrm>
            <a:off x="908720" y="1644399"/>
            <a:ext cx="4392961" cy="3499101"/>
          </a:xfrm>
          <a:prstGeom prst="rect">
            <a:avLst/>
          </a:prstGeom>
        </p:spPr>
      </p:pic>
    </p:spTree>
  </p:cSld>
  <p:clrMapOvr>
    <a:masterClrMapping/>
  </p:clrMapOvr>
  <p:transition>
    <p:strips dir="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8640" y="567509"/>
            <a:ext cx="5531168" cy="3598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buClr>
                <a:srgbClr val="C00000"/>
              </a:buClr>
              <a:buFont typeface="Wingdings" panose="05000000000000000000" pitchFamily="2" charset="2"/>
              <a:buChar char="p"/>
            </a:pPr>
            <a:r>
              <a:rPr lang="zh-CN" altLang="en-US" sz="1400" b="1" dirty="0">
                <a:solidFill>
                  <a:schemeClr val="tx1"/>
                </a:solidFill>
                <a:latin typeface="微软雅黑" panose="020B0503020204020204" pitchFamily="34" charset="-122"/>
                <a:ea typeface="微软雅黑" panose="020B0503020204020204" pitchFamily="34" charset="-122"/>
              </a:rPr>
              <a:t>第一步：指标数据标准化</a:t>
            </a:r>
          </a:p>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根据变量</a:t>
            </a:r>
            <a:r>
              <a:rPr lang="zh-CN" altLang="en-US" sz="1400" b="1" dirty="0">
                <a:solidFill>
                  <a:schemeClr val="tx1"/>
                </a:solidFill>
                <a:latin typeface="微软雅黑" panose="020B0503020204020204" pitchFamily="34" charset="-122"/>
                <a:ea typeface="微软雅黑" panose="020B0503020204020204" pitchFamily="34" charset="-122"/>
              </a:rPr>
              <a:t>标准化</a:t>
            </a:r>
            <a:r>
              <a:rPr lang="zh-CN" altLang="en-US" sz="1400" dirty="0">
                <a:solidFill>
                  <a:schemeClr val="tx1"/>
                </a:solidFill>
                <a:latin typeface="微软雅黑" panose="020B0503020204020204" pitchFamily="34" charset="-122"/>
                <a:ea typeface="微软雅黑" panose="020B0503020204020204" pitchFamily="34" charset="-122"/>
              </a:rPr>
              <a:t>公式对变量进行标准化。生成标准化表。</a:t>
            </a:r>
          </a:p>
        </p:txBody>
      </p:sp>
      <p:sp>
        <p:nvSpPr>
          <p:cNvPr id="5" name="矩形 4"/>
          <p:cNvSpPr/>
          <p:nvPr/>
        </p:nvSpPr>
        <p:spPr>
          <a:xfrm>
            <a:off x="204680" y="1232411"/>
            <a:ext cx="5462588" cy="3614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buClr>
                <a:srgbClr val="C00000"/>
              </a:buClr>
              <a:buFont typeface="Wingdings" panose="05000000000000000000" pitchFamily="2" charset="2"/>
              <a:buChar char="p"/>
            </a:pPr>
            <a:r>
              <a:rPr lang="zh-CN" altLang="en-US" sz="1400" b="1" dirty="0">
                <a:solidFill>
                  <a:schemeClr val="tx1"/>
                </a:solidFill>
                <a:latin typeface="微软雅黑" panose="020B0503020204020204" pitchFamily="34" charset="-122"/>
                <a:ea typeface="微软雅黑" panose="020B0503020204020204" pitchFamily="34" charset="-122"/>
              </a:rPr>
              <a:t>第二步：计算变量的协方差矩阵</a:t>
            </a:r>
          </a:p>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计算两两变量之间的协方差，生成相关系数矩阵表如下</a:t>
            </a:r>
          </a:p>
        </p:txBody>
      </p:sp>
      <p:graphicFrame>
        <p:nvGraphicFramePr>
          <p:cNvPr id="6" name="表格 5"/>
          <p:cNvGraphicFramePr>
            <a:graphicFrameLocks noGrp="1"/>
          </p:cNvGraphicFramePr>
          <p:nvPr>
            <p:custDataLst>
              <p:tags r:id="rId1"/>
            </p:custDataLst>
            <p:extLst>
              <p:ext uri="{D42A27DB-BD31-4B8C-83A1-F6EECF244321}">
                <p14:modId xmlns:p14="http://schemas.microsoft.com/office/powerpoint/2010/main" val="3404956614"/>
              </p:ext>
            </p:extLst>
          </p:nvPr>
        </p:nvGraphicFramePr>
        <p:xfrm>
          <a:off x="552445" y="2040798"/>
          <a:ext cx="5131119" cy="853440"/>
        </p:xfrm>
        <a:graphic>
          <a:graphicData uri="http://schemas.openxmlformats.org/drawingml/2006/table">
            <a:tbl>
              <a:tblPr/>
              <a:tblGrid>
                <a:gridCol w="432435">
                  <a:extLst>
                    <a:ext uri="{9D8B030D-6E8A-4147-A177-3AD203B41FA5}">
                      <a16:colId xmlns:a16="http://schemas.microsoft.com/office/drawing/2014/main" val="20000"/>
                    </a:ext>
                  </a:extLst>
                </a:gridCol>
                <a:gridCol w="652939">
                  <a:extLst>
                    <a:ext uri="{9D8B030D-6E8A-4147-A177-3AD203B41FA5}">
                      <a16:colId xmlns:a16="http://schemas.microsoft.com/office/drawing/2014/main" val="20001"/>
                    </a:ext>
                  </a:extLst>
                </a:gridCol>
                <a:gridCol w="652939">
                  <a:extLst>
                    <a:ext uri="{9D8B030D-6E8A-4147-A177-3AD203B41FA5}">
                      <a16:colId xmlns:a16="http://schemas.microsoft.com/office/drawing/2014/main" val="20002"/>
                    </a:ext>
                  </a:extLst>
                </a:gridCol>
                <a:gridCol w="652463">
                  <a:extLst>
                    <a:ext uri="{9D8B030D-6E8A-4147-A177-3AD203B41FA5}">
                      <a16:colId xmlns:a16="http://schemas.microsoft.com/office/drawing/2014/main" val="20003"/>
                    </a:ext>
                  </a:extLst>
                </a:gridCol>
                <a:gridCol w="587216">
                  <a:extLst>
                    <a:ext uri="{9D8B030D-6E8A-4147-A177-3AD203B41FA5}">
                      <a16:colId xmlns:a16="http://schemas.microsoft.com/office/drawing/2014/main" val="20004"/>
                    </a:ext>
                  </a:extLst>
                </a:gridCol>
                <a:gridCol w="653891">
                  <a:extLst>
                    <a:ext uri="{9D8B030D-6E8A-4147-A177-3AD203B41FA5}">
                      <a16:colId xmlns:a16="http://schemas.microsoft.com/office/drawing/2014/main" val="20005"/>
                    </a:ext>
                  </a:extLst>
                </a:gridCol>
                <a:gridCol w="585788">
                  <a:extLst>
                    <a:ext uri="{9D8B030D-6E8A-4147-A177-3AD203B41FA5}">
                      <a16:colId xmlns:a16="http://schemas.microsoft.com/office/drawing/2014/main" val="20006"/>
                    </a:ext>
                  </a:extLst>
                </a:gridCol>
                <a:gridCol w="654368">
                  <a:extLst>
                    <a:ext uri="{9D8B030D-6E8A-4147-A177-3AD203B41FA5}">
                      <a16:colId xmlns:a16="http://schemas.microsoft.com/office/drawing/2014/main" val="20007"/>
                    </a:ext>
                  </a:extLst>
                </a:gridCol>
                <a:gridCol w="259080">
                  <a:extLst>
                    <a:ext uri="{9D8B030D-6E8A-4147-A177-3AD203B41FA5}">
                      <a16:colId xmlns:a16="http://schemas.microsoft.com/office/drawing/2014/main" val="20008"/>
                    </a:ext>
                  </a:extLst>
                </a:gridCol>
              </a:tblGrid>
              <a:tr h="106299">
                <a:tc>
                  <a:txBody>
                    <a:bodyPr/>
                    <a:lstStyle/>
                    <a:p>
                      <a:pPr algn="ctr">
                        <a:spcAft>
                          <a:spcPts val="0"/>
                        </a:spcAft>
                      </a:pPr>
                      <a:r>
                        <a:rPr lang="zh-CN" sz="700" kern="0">
                          <a:solidFill>
                            <a:srgbClr val="000000"/>
                          </a:solidFill>
                          <a:latin typeface="Times New Roman" panose="02020603050405020304"/>
                          <a:ea typeface="宋体" panose="02010600030101010101" pitchFamily="2" charset="-122"/>
                          <a:cs typeface="宋体" panose="02010600030101010101" pitchFamily="2" charset="-122"/>
                        </a:rPr>
                        <a:t>指标</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A1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A2</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dirty="0">
                          <a:solidFill>
                            <a:srgbClr val="000000"/>
                          </a:solidFill>
                          <a:latin typeface="宋体" panose="02010600030101010101" pitchFamily="2" charset="-122"/>
                          <a:ea typeface="宋体" panose="02010600030101010101" pitchFamily="2" charset="-122"/>
                          <a:cs typeface="宋体" panose="02010600030101010101" pitchFamily="2" charset="-122"/>
                        </a:rPr>
                        <a:t>A3</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A4</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A5</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A6</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A7</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RN</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06299">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A1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0.18026</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-0.06583</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0.10793</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-0.0032</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0.13106</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-0.10329</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6299">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A2</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0.18026</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dirty="0">
                          <a:solidFill>
                            <a:srgbClr val="000000"/>
                          </a:solidFill>
                          <a:latin typeface="宋体" panose="02010600030101010101" pitchFamily="2" charset="-122"/>
                          <a:ea typeface="宋体" panose="02010600030101010101" pitchFamily="2" charset="-122"/>
                          <a:cs typeface="宋体" panose="02010600030101010101" pitchFamily="2" charset="-122"/>
                        </a:rPr>
                        <a:t>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0.25401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0.30404</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-0.30309</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0.12402</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0.00343</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2</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6299">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A3</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-0.06583</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0.25401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0.25502</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0.48109</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0.80531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0.06031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3</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06299">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A4</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0.10793</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0.30404</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0.25502</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-0.0127</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0.17311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-0.5794</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4</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06299">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A5</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-0.0032</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-0.30309</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0.48109</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-0.0127</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0.65251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0.02848</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5</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06299">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A6</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0.13106</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0.12402</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0.80531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0.17311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0.65251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-0.0262</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6</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06299">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A7</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-0.10329</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0.00343</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0.06031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-0.5794</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0.02848</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-0.0262</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a:solidFill>
                            <a:srgbClr val="000000"/>
                          </a:solidFill>
                          <a:latin typeface="宋体" panose="02010600030101010101" pitchFamily="2" charset="-122"/>
                          <a:ea typeface="宋体" panose="02010600030101010101" pitchFamily="2" charset="-122"/>
                          <a:cs typeface="宋体" panose="02010600030101010101" pitchFamily="2" charset="-122"/>
                        </a:rPr>
                        <a:t>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kern="0" dirty="0">
                          <a:solidFill>
                            <a:srgbClr val="000000"/>
                          </a:solidFill>
                          <a:latin typeface="宋体" panose="02010600030101010101" pitchFamily="2" charset="-122"/>
                          <a:ea typeface="宋体" panose="02010600030101010101" pitchFamily="2" charset="-122"/>
                          <a:cs typeface="宋体" panose="02010600030101010101" pitchFamily="2" charset="-122"/>
                        </a:rPr>
                        <a:t>7</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7" name="矩形 6"/>
          <p:cNvSpPr/>
          <p:nvPr/>
        </p:nvSpPr>
        <p:spPr>
          <a:xfrm>
            <a:off x="908720" y="3059265"/>
            <a:ext cx="4500500" cy="20406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altLang="zh-CN" sz="1100" dirty="0">
                <a:solidFill>
                  <a:schemeClr val="tx1"/>
                </a:solidFill>
                <a:latin typeface="微软雅黑" panose="020B0503020204020204" pitchFamily="34" charset="-122"/>
                <a:ea typeface="微软雅黑" panose="020B0503020204020204" pitchFamily="34" charset="-122"/>
              </a:rPr>
              <a:t>A1</a:t>
            </a:r>
            <a:r>
              <a:rPr lang="zh-CN" altLang="en-US" sz="1100" dirty="0">
                <a:solidFill>
                  <a:schemeClr val="tx1"/>
                </a:solidFill>
                <a:latin typeface="微软雅黑" panose="020B0503020204020204" pitchFamily="34" charset="-122"/>
                <a:ea typeface="微软雅黑" panose="020B0503020204020204" pitchFamily="34" charset="-122"/>
              </a:rPr>
              <a:t>：</a:t>
            </a:r>
            <a:r>
              <a:rPr lang="en-US" altLang="zh-CN" sz="1100" dirty="0">
                <a:solidFill>
                  <a:schemeClr val="tx1"/>
                </a:solidFill>
                <a:latin typeface="微软雅黑" panose="020B0503020204020204" pitchFamily="34" charset="-122"/>
                <a:ea typeface="微软雅黑" panose="020B0503020204020204" pitchFamily="34" charset="-122"/>
              </a:rPr>
              <a:t>3G</a:t>
            </a:r>
            <a:r>
              <a:rPr lang="zh-CN" altLang="en-US" sz="1100" dirty="0">
                <a:solidFill>
                  <a:schemeClr val="tx1"/>
                </a:solidFill>
                <a:latin typeface="微软雅黑" panose="020B0503020204020204" pitchFamily="34" charset="-122"/>
                <a:ea typeface="微软雅黑" panose="020B0503020204020204" pitchFamily="34" charset="-122"/>
              </a:rPr>
              <a:t>用户占比、</a:t>
            </a:r>
          </a:p>
          <a:p>
            <a:pPr>
              <a:lnSpc>
                <a:spcPct val="150000"/>
              </a:lnSpc>
            </a:pPr>
            <a:r>
              <a:rPr lang="en-US" altLang="zh-CN" sz="1100" dirty="0">
                <a:solidFill>
                  <a:schemeClr val="tx1"/>
                </a:solidFill>
                <a:latin typeface="微软雅黑" panose="020B0503020204020204" pitchFamily="34" charset="-122"/>
                <a:ea typeface="微软雅黑" panose="020B0503020204020204" pitchFamily="34" charset="-122"/>
              </a:rPr>
              <a:t>A2</a:t>
            </a:r>
            <a:r>
              <a:rPr lang="zh-CN" altLang="en-US" sz="1100" dirty="0">
                <a:solidFill>
                  <a:schemeClr val="tx1"/>
                </a:solidFill>
                <a:latin typeface="微软雅黑" panose="020B0503020204020204" pitchFamily="34" charset="-122"/>
                <a:ea typeface="微软雅黑" panose="020B0503020204020204" pitchFamily="34" charset="-122"/>
              </a:rPr>
              <a:t>：新增用户占比、</a:t>
            </a:r>
          </a:p>
          <a:p>
            <a:pPr>
              <a:lnSpc>
                <a:spcPct val="150000"/>
              </a:lnSpc>
            </a:pPr>
            <a:r>
              <a:rPr lang="en-US" altLang="zh-CN" sz="1100" dirty="0">
                <a:solidFill>
                  <a:schemeClr val="tx1"/>
                </a:solidFill>
                <a:latin typeface="微软雅黑" panose="020B0503020204020204" pitchFamily="34" charset="-122"/>
                <a:ea typeface="微软雅黑" panose="020B0503020204020204" pitchFamily="34" charset="-122"/>
              </a:rPr>
              <a:t>A3</a:t>
            </a:r>
            <a:r>
              <a:rPr lang="zh-CN" altLang="en-US" sz="1100" dirty="0">
                <a:solidFill>
                  <a:schemeClr val="tx1"/>
                </a:solidFill>
                <a:latin typeface="微软雅黑" panose="020B0503020204020204" pitchFamily="34" charset="-122"/>
                <a:ea typeface="微软雅黑" panose="020B0503020204020204" pitchFamily="34" charset="-122"/>
              </a:rPr>
              <a:t>：出账率、</a:t>
            </a:r>
          </a:p>
          <a:p>
            <a:pPr>
              <a:lnSpc>
                <a:spcPct val="150000"/>
              </a:lnSpc>
            </a:pPr>
            <a:r>
              <a:rPr lang="en-US" altLang="zh-CN" sz="1100" dirty="0">
                <a:solidFill>
                  <a:schemeClr val="tx1"/>
                </a:solidFill>
                <a:latin typeface="微软雅黑" panose="020B0503020204020204" pitchFamily="34" charset="-122"/>
                <a:ea typeface="微软雅黑" panose="020B0503020204020204" pitchFamily="34" charset="-122"/>
              </a:rPr>
              <a:t>A4</a:t>
            </a:r>
            <a:r>
              <a:rPr lang="zh-CN" altLang="en-US" sz="1100" dirty="0">
                <a:solidFill>
                  <a:schemeClr val="tx1"/>
                </a:solidFill>
                <a:latin typeface="微软雅黑" panose="020B0503020204020204" pitchFamily="34" charset="-122"/>
                <a:ea typeface="微软雅黑" panose="020B0503020204020204" pitchFamily="34" charset="-122"/>
              </a:rPr>
              <a:t>：年累计有效发展率、</a:t>
            </a:r>
          </a:p>
          <a:p>
            <a:pPr>
              <a:lnSpc>
                <a:spcPct val="150000"/>
              </a:lnSpc>
            </a:pPr>
            <a:r>
              <a:rPr lang="en-US" altLang="zh-CN" sz="1100" dirty="0">
                <a:solidFill>
                  <a:schemeClr val="tx1"/>
                </a:solidFill>
                <a:latin typeface="微软雅黑" panose="020B0503020204020204" pitchFamily="34" charset="-122"/>
                <a:ea typeface="微软雅黑" panose="020B0503020204020204" pitchFamily="34" charset="-122"/>
              </a:rPr>
              <a:t>A5</a:t>
            </a:r>
            <a:r>
              <a:rPr lang="zh-CN" altLang="en-US" sz="1100" dirty="0">
                <a:solidFill>
                  <a:schemeClr val="tx1"/>
                </a:solidFill>
                <a:latin typeface="微软雅黑" panose="020B0503020204020204" pitchFamily="34" charset="-122"/>
                <a:ea typeface="微软雅黑" panose="020B0503020204020204" pitchFamily="34" charset="-122"/>
              </a:rPr>
              <a:t>：中高端用户占比、</a:t>
            </a:r>
          </a:p>
          <a:p>
            <a:pPr>
              <a:lnSpc>
                <a:spcPct val="150000"/>
              </a:lnSpc>
            </a:pPr>
            <a:r>
              <a:rPr lang="en-US" altLang="zh-CN" sz="1100" dirty="0">
                <a:solidFill>
                  <a:schemeClr val="tx1"/>
                </a:solidFill>
                <a:latin typeface="微软雅黑" panose="020B0503020204020204" pitchFamily="34" charset="-122"/>
                <a:ea typeface="微软雅黑" panose="020B0503020204020204" pitchFamily="34" charset="-122"/>
              </a:rPr>
              <a:t>A6</a:t>
            </a:r>
            <a:r>
              <a:rPr lang="zh-CN" altLang="en-US" sz="1100" dirty="0">
                <a:solidFill>
                  <a:schemeClr val="tx1"/>
                </a:solidFill>
                <a:latin typeface="微软雅黑" panose="020B0503020204020204" pitchFamily="34" charset="-122"/>
                <a:ea typeface="微软雅黑" panose="020B0503020204020204" pitchFamily="34" charset="-122"/>
              </a:rPr>
              <a:t>：活跃用户占比、</a:t>
            </a:r>
          </a:p>
          <a:p>
            <a:pPr>
              <a:lnSpc>
                <a:spcPct val="150000"/>
              </a:lnSpc>
            </a:pPr>
            <a:r>
              <a:rPr lang="en-US" altLang="zh-CN" sz="1100" dirty="0">
                <a:solidFill>
                  <a:schemeClr val="tx1"/>
                </a:solidFill>
                <a:latin typeface="微软雅黑" panose="020B0503020204020204" pitchFamily="34" charset="-122"/>
                <a:ea typeface="微软雅黑" panose="020B0503020204020204" pitchFamily="34" charset="-122"/>
              </a:rPr>
              <a:t>A7</a:t>
            </a:r>
            <a:r>
              <a:rPr lang="zh-CN" altLang="en-US" sz="1100" dirty="0">
                <a:solidFill>
                  <a:schemeClr val="tx1"/>
                </a:solidFill>
                <a:latin typeface="微软雅黑" panose="020B0503020204020204" pitchFamily="34" charset="-122"/>
                <a:ea typeface="微软雅黑" panose="020B0503020204020204" pitchFamily="34" charset="-122"/>
              </a:rPr>
              <a:t>：离网率</a:t>
            </a:r>
          </a:p>
          <a:p>
            <a:pPr>
              <a:lnSpc>
                <a:spcPct val="150000"/>
              </a:lnSpc>
            </a:pPr>
            <a:r>
              <a:rPr lang="en-US" altLang="zh-CN" sz="1100" dirty="0">
                <a:solidFill>
                  <a:schemeClr val="tx1"/>
                </a:solidFill>
                <a:latin typeface="微软雅黑" panose="020B0503020204020204" pitchFamily="34" charset="-122"/>
                <a:ea typeface="微软雅黑" panose="020B0503020204020204" pitchFamily="34" charset="-122"/>
              </a:rPr>
              <a:t>RN</a:t>
            </a:r>
            <a:r>
              <a:rPr lang="zh-CN" altLang="en-US" sz="1100" dirty="0">
                <a:solidFill>
                  <a:schemeClr val="tx1"/>
                </a:solidFill>
                <a:latin typeface="微软雅黑" panose="020B0503020204020204" pitchFamily="34" charset="-122"/>
                <a:ea typeface="微软雅黑" panose="020B0503020204020204" pitchFamily="34" charset="-122"/>
              </a:rPr>
              <a:t>：行号</a:t>
            </a:r>
          </a:p>
        </p:txBody>
      </p:sp>
      <p:sp>
        <p:nvSpPr>
          <p:cNvPr id="13" name="标题 1"/>
          <p:cNvSpPr>
            <a:spLocks noGrp="1"/>
          </p:cNvSpPr>
          <p:nvPr/>
        </p:nvSpPr>
        <p:spPr>
          <a:xfrm>
            <a:off x="3401364" y="191815"/>
            <a:ext cx="3254894" cy="367893"/>
          </a:xfrm>
          <a:prstGeom prst="rect">
            <a:avLst/>
          </a:prstGeom>
        </p:spPr>
        <p:txBody>
          <a:bodyPr vert="horz" rtlCol="0">
            <a:noAutofit/>
          </a:bodyPr>
          <a:lstStyle>
            <a:lvl1pPr algn="r" rtl="0" eaLnBrk="0" fontAlgn="base" hangingPunct="0">
              <a:spcBef>
                <a:spcPct val="0"/>
              </a:spcBef>
              <a:spcAft>
                <a:spcPct val="0"/>
              </a:spcAft>
              <a:defRPr sz="3600" b="1">
                <a:solidFill>
                  <a:schemeClr val="tx2"/>
                </a:solidFill>
                <a:latin typeface="+mj-lt"/>
                <a:ea typeface="+mj-ea"/>
                <a:cs typeface="+mj-cs"/>
              </a:defRPr>
            </a:lvl1pPr>
            <a:lvl2pPr algn="r" rtl="0" eaLnBrk="0" fontAlgn="base" hangingPunct="0">
              <a:spcBef>
                <a:spcPct val="0"/>
              </a:spcBef>
              <a:spcAft>
                <a:spcPct val="0"/>
              </a:spcAft>
              <a:defRPr sz="3600" b="1">
                <a:solidFill>
                  <a:schemeClr val="tx2"/>
                </a:solidFill>
                <a:latin typeface="华文中宋" panose="02010600040101010101" pitchFamily="2" charset="-122"/>
                <a:ea typeface="华文中宋" panose="02010600040101010101" pitchFamily="2" charset="-122"/>
              </a:defRPr>
            </a:lvl2pPr>
            <a:lvl3pPr algn="r" rtl="0" eaLnBrk="0" fontAlgn="base" hangingPunct="0">
              <a:spcBef>
                <a:spcPct val="0"/>
              </a:spcBef>
              <a:spcAft>
                <a:spcPct val="0"/>
              </a:spcAft>
              <a:defRPr sz="3600" b="1">
                <a:solidFill>
                  <a:schemeClr val="tx2"/>
                </a:solidFill>
                <a:latin typeface="华文中宋" panose="02010600040101010101" pitchFamily="2" charset="-122"/>
                <a:ea typeface="华文中宋" panose="02010600040101010101" pitchFamily="2" charset="-122"/>
              </a:defRPr>
            </a:lvl3pPr>
            <a:lvl4pPr algn="r" rtl="0" eaLnBrk="0" fontAlgn="base" hangingPunct="0">
              <a:spcBef>
                <a:spcPct val="0"/>
              </a:spcBef>
              <a:spcAft>
                <a:spcPct val="0"/>
              </a:spcAft>
              <a:defRPr sz="3600" b="1">
                <a:solidFill>
                  <a:schemeClr val="tx2"/>
                </a:solidFill>
                <a:latin typeface="华文中宋" panose="02010600040101010101" pitchFamily="2" charset="-122"/>
                <a:ea typeface="华文中宋" panose="02010600040101010101" pitchFamily="2" charset="-122"/>
              </a:defRPr>
            </a:lvl4pPr>
            <a:lvl5pPr algn="r" rtl="0" eaLnBrk="0" fontAlgn="base" hangingPunct="0">
              <a:spcBef>
                <a:spcPct val="0"/>
              </a:spcBef>
              <a:spcAft>
                <a:spcPct val="0"/>
              </a:spcAft>
              <a:defRPr sz="3600" b="1">
                <a:solidFill>
                  <a:schemeClr val="tx2"/>
                </a:solidFill>
                <a:latin typeface="华文中宋" panose="02010600040101010101" pitchFamily="2" charset="-122"/>
                <a:ea typeface="华文中宋" panose="02010600040101010101" pitchFamily="2" charset="-122"/>
              </a:defRPr>
            </a:lvl5pPr>
            <a:lvl6pPr marL="457200" algn="r" rtl="0" fontAlgn="base">
              <a:spcBef>
                <a:spcPct val="0"/>
              </a:spcBef>
              <a:spcAft>
                <a:spcPct val="0"/>
              </a:spcAft>
              <a:defRPr sz="3600" b="1">
                <a:solidFill>
                  <a:schemeClr val="tx2"/>
                </a:solidFill>
                <a:latin typeface="华文中宋" panose="02010600040101010101" pitchFamily="2" charset="-122"/>
                <a:ea typeface="华文中宋" panose="02010600040101010101" pitchFamily="2" charset="-122"/>
              </a:defRPr>
            </a:lvl6pPr>
            <a:lvl7pPr marL="914400" algn="r" rtl="0" fontAlgn="base">
              <a:spcBef>
                <a:spcPct val="0"/>
              </a:spcBef>
              <a:spcAft>
                <a:spcPct val="0"/>
              </a:spcAft>
              <a:defRPr sz="3600" b="1">
                <a:solidFill>
                  <a:schemeClr val="tx2"/>
                </a:solidFill>
                <a:latin typeface="华文中宋" panose="02010600040101010101" pitchFamily="2" charset="-122"/>
                <a:ea typeface="华文中宋" panose="02010600040101010101" pitchFamily="2" charset="-122"/>
              </a:defRPr>
            </a:lvl7pPr>
            <a:lvl8pPr marL="1371600" algn="r" rtl="0" fontAlgn="base">
              <a:spcBef>
                <a:spcPct val="0"/>
              </a:spcBef>
              <a:spcAft>
                <a:spcPct val="0"/>
              </a:spcAft>
              <a:defRPr sz="3600" b="1">
                <a:solidFill>
                  <a:schemeClr val="tx2"/>
                </a:solidFill>
                <a:latin typeface="华文中宋" panose="02010600040101010101" pitchFamily="2" charset="-122"/>
                <a:ea typeface="华文中宋" panose="02010600040101010101" pitchFamily="2" charset="-122"/>
              </a:defRPr>
            </a:lvl8pPr>
            <a:lvl9pPr marL="1828800" algn="r" rtl="0" fontAlgn="base">
              <a:spcBef>
                <a:spcPct val="0"/>
              </a:spcBef>
              <a:spcAft>
                <a:spcPct val="0"/>
              </a:spcAft>
              <a:defRPr sz="3600" b="1">
                <a:solidFill>
                  <a:schemeClr val="tx2"/>
                </a:solidFill>
                <a:latin typeface="华文中宋" panose="02010600040101010101" pitchFamily="2" charset="-122"/>
                <a:ea typeface="华文中宋" panose="02010600040101010101" pitchFamily="2" charset="-122"/>
              </a:defRPr>
            </a:lvl9pPr>
          </a:lstStyle>
          <a:p>
            <a:pPr lvl="0" algn="r">
              <a:buClrTx/>
              <a:buSzTx/>
              <a:buFontTx/>
            </a:pPr>
            <a:r>
              <a:rPr lang="zh-CN" altLang="en-US" sz="2100" dirty="0">
                <a:latin typeface="微软雅黑" panose="020B0503020204020204" pitchFamily="34" charset="-122"/>
                <a:ea typeface="微软雅黑" panose="020B0503020204020204" pitchFamily="34" charset="-122"/>
                <a:cs typeface="微软雅黑" panose="020B0503020204020204" pitchFamily="34" charset="-122"/>
                <a:sym typeface="+mn-ea"/>
              </a:rPr>
              <a:t>主成分分析应用实例</a:t>
            </a:r>
          </a:p>
        </p:txBody>
      </p:sp>
    </p:spTree>
  </p:cSld>
  <p:clrMapOvr>
    <a:masterClrMapping/>
  </p:clrMapOvr>
  <p:transition>
    <p:strips dir="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16632" y="592925"/>
            <a:ext cx="5041106" cy="240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buClr>
                <a:srgbClr val="C00000"/>
              </a:buClr>
              <a:buFont typeface="Wingdings" panose="05000000000000000000" pitchFamily="2" charset="2"/>
              <a:buChar char="p"/>
            </a:pPr>
            <a:r>
              <a:rPr lang="zh-CN" altLang="en-US" sz="1400" b="1" dirty="0">
                <a:solidFill>
                  <a:schemeClr val="tx1"/>
                </a:solidFill>
                <a:latin typeface="微软雅黑" panose="020B0503020204020204" pitchFamily="34" charset="-122"/>
                <a:ea typeface="微软雅黑" panose="020B0503020204020204" pitchFamily="34" charset="-122"/>
              </a:rPr>
              <a:t>第三步、计算协方差矩阵的特征值及对应的特征向量</a:t>
            </a:r>
            <a:r>
              <a:rPr lang="zh-CN" altLang="en-US" sz="1200" dirty="0">
                <a:solidFill>
                  <a:schemeClr val="tx1"/>
                </a:solidFill>
                <a:latin typeface="微软雅黑" panose="020B0503020204020204" pitchFamily="34" charset="-122"/>
                <a:ea typeface="微软雅黑" panose="020B0503020204020204" pitchFamily="34" charset="-122"/>
              </a:rPr>
              <a:t>。</a:t>
            </a:r>
          </a:p>
        </p:txBody>
      </p:sp>
      <p:graphicFrame>
        <p:nvGraphicFramePr>
          <p:cNvPr id="8" name="表格 7"/>
          <p:cNvGraphicFramePr>
            <a:graphicFrameLocks noGrp="1"/>
          </p:cNvGraphicFramePr>
          <p:nvPr>
            <p:extLst>
              <p:ext uri="{D42A27DB-BD31-4B8C-83A1-F6EECF244321}">
                <p14:modId xmlns:p14="http://schemas.microsoft.com/office/powerpoint/2010/main" val="2359466590"/>
              </p:ext>
            </p:extLst>
          </p:nvPr>
        </p:nvGraphicFramePr>
        <p:xfrm>
          <a:off x="456143" y="989502"/>
          <a:ext cx="5832648" cy="1230154"/>
        </p:xfrm>
        <a:graphic>
          <a:graphicData uri="http://schemas.openxmlformats.org/drawingml/2006/table">
            <a:tbl>
              <a:tblPr/>
              <a:tblGrid>
                <a:gridCol w="776585">
                  <a:extLst>
                    <a:ext uri="{9D8B030D-6E8A-4147-A177-3AD203B41FA5}">
                      <a16:colId xmlns:a16="http://schemas.microsoft.com/office/drawing/2014/main" val="20000"/>
                    </a:ext>
                  </a:extLst>
                </a:gridCol>
                <a:gridCol w="744719">
                  <a:extLst>
                    <a:ext uri="{9D8B030D-6E8A-4147-A177-3AD203B41FA5}">
                      <a16:colId xmlns:a16="http://schemas.microsoft.com/office/drawing/2014/main" val="20001"/>
                    </a:ext>
                  </a:extLst>
                </a:gridCol>
                <a:gridCol w="745899">
                  <a:extLst>
                    <a:ext uri="{9D8B030D-6E8A-4147-A177-3AD203B41FA5}">
                      <a16:colId xmlns:a16="http://schemas.microsoft.com/office/drawing/2014/main" val="20002"/>
                    </a:ext>
                  </a:extLst>
                </a:gridCol>
                <a:gridCol w="745309">
                  <a:extLst>
                    <a:ext uri="{9D8B030D-6E8A-4147-A177-3AD203B41FA5}">
                      <a16:colId xmlns:a16="http://schemas.microsoft.com/office/drawing/2014/main" val="20003"/>
                    </a:ext>
                  </a:extLst>
                </a:gridCol>
                <a:gridCol w="744719">
                  <a:extLst>
                    <a:ext uri="{9D8B030D-6E8A-4147-A177-3AD203B41FA5}">
                      <a16:colId xmlns:a16="http://schemas.microsoft.com/office/drawing/2014/main" val="20004"/>
                    </a:ext>
                  </a:extLst>
                </a:gridCol>
                <a:gridCol w="745309">
                  <a:extLst>
                    <a:ext uri="{9D8B030D-6E8A-4147-A177-3AD203B41FA5}">
                      <a16:colId xmlns:a16="http://schemas.microsoft.com/office/drawing/2014/main" val="20005"/>
                    </a:ext>
                  </a:extLst>
                </a:gridCol>
                <a:gridCol w="665644">
                  <a:extLst>
                    <a:ext uri="{9D8B030D-6E8A-4147-A177-3AD203B41FA5}">
                      <a16:colId xmlns:a16="http://schemas.microsoft.com/office/drawing/2014/main" val="20006"/>
                    </a:ext>
                  </a:extLst>
                </a:gridCol>
                <a:gridCol w="664464">
                  <a:extLst>
                    <a:ext uri="{9D8B030D-6E8A-4147-A177-3AD203B41FA5}">
                      <a16:colId xmlns:a16="http://schemas.microsoft.com/office/drawing/2014/main" val="20007"/>
                    </a:ext>
                  </a:extLst>
                </a:gridCol>
              </a:tblGrid>
              <a:tr h="163354">
                <a:tc>
                  <a:txBody>
                    <a:bodyPr/>
                    <a:lstStyle/>
                    <a:p>
                      <a:pPr algn="ctr">
                        <a:spcAft>
                          <a:spcPts val="0"/>
                        </a:spcAft>
                      </a:pPr>
                      <a:r>
                        <a:rPr lang="zh-CN" sz="1000" kern="0" dirty="0">
                          <a:solidFill>
                            <a:srgbClr val="000000"/>
                          </a:solidFill>
                          <a:latin typeface="Times New Roman" panose="02020603050405020304"/>
                          <a:ea typeface="宋体" panose="02010600030101010101" pitchFamily="2" charset="-122"/>
                          <a:cs typeface="宋体" panose="02010600030101010101" pitchFamily="2" charset="-122"/>
                        </a:rPr>
                        <a:t>特征</a:t>
                      </a:r>
                      <a:r>
                        <a:rPr lang="zh-CN" altLang="en-US" sz="1000" kern="0" dirty="0">
                          <a:solidFill>
                            <a:srgbClr val="000000"/>
                          </a:solidFill>
                          <a:latin typeface="Times New Roman" panose="02020603050405020304"/>
                          <a:ea typeface="宋体" panose="02010600030101010101" pitchFamily="2" charset="-122"/>
                          <a:cs typeface="宋体" panose="02010600030101010101" pitchFamily="2" charset="-122"/>
                        </a:rPr>
                        <a:t>值</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7">
                  <a:txBody>
                    <a:bodyPr/>
                    <a:lstStyle/>
                    <a:p>
                      <a:pPr algn="ctr">
                        <a:spcAft>
                          <a:spcPts val="0"/>
                        </a:spcAft>
                      </a:pPr>
                      <a:r>
                        <a:rPr lang="zh-CN" sz="1000" kern="0" dirty="0">
                          <a:solidFill>
                            <a:srgbClr val="000000"/>
                          </a:solidFill>
                          <a:latin typeface="Times New Roman" panose="02020603050405020304"/>
                          <a:ea typeface="宋体" panose="02010600030101010101" pitchFamily="2" charset="-122"/>
                          <a:cs typeface="宋体" panose="02010600030101010101" pitchFamily="2" charset="-122"/>
                        </a:rPr>
                        <a:t>对应特征向量</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116681">
                <a:tc>
                  <a:txBody>
                    <a:bodyPr/>
                    <a:lstStyle/>
                    <a:p>
                      <a:pPr algn="ctr">
                        <a:spcAft>
                          <a:spcPts val="0"/>
                        </a:spcAft>
                      </a:pPr>
                      <a:r>
                        <a:rPr lang="en-US" sz="1000" kern="0" dirty="0">
                          <a:solidFill>
                            <a:schemeClr val="tx1"/>
                          </a:solidFill>
                          <a:latin typeface="宋体" panose="02010600030101010101" pitchFamily="2" charset="-122"/>
                          <a:ea typeface="宋体" panose="02010600030101010101" pitchFamily="2" charset="-122"/>
                          <a:cs typeface="宋体" panose="02010600030101010101" pitchFamily="2" charset="-122"/>
                        </a:rPr>
                        <a:t>0.9739258</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0.9162263</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-0.173538</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-0.234827</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-0.184147</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0.183758</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0.08654</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-0.01021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16681">
                <a:tc>
                  <a:txBody>
                    <a:bodyPr/>
                    <a:lstStyle/>
                    <a:p>
                      <a:pPr algn="ctr">
                        <a:spcAft>
                          <a:spcPts val="0"/>
                        </a:spcAft>
                      </a:pPr>
                      <a:r>
                        <a:rPr lang="en-US" sz="1000" kern="0" dirty="0">
                          <a:solidFill>
                            <a:srgbClr val="FF0000"/>
                          </a:solidFill>
                          <a:latin typeface="宋体" panose="02010600030101010101" pitchFamily="2" charset="-122"/>
                          <a:ea typeface="宋体" panose="02010600030101010101" pitchFamily="2" charset="-122"/>
                          <a:cs typeface="宋体" panose="02010600030101010101" pitchFamily="2" charset="-122"/>
                        </a:rPr>
                        <a:t>1.1839758</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0.1988299</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0.6766172</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0.1923453</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-0.209346</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-0.311614</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0.056766</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0.567016</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16681">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0.1260719</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0.1487911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0.0293393</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0.6036727</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-0.169445</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0.2147972</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-0.71451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-0.16495</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16681">
                <a:tc>
                  <a:txBody>
                    <a:bodyPr/>
                    <a:lstStyle/>
                    <a:p>
                      <a:pPr algn="ctr">
                        <a:spcAft>
                          <a:spcPts val="0"/>
                        </a:spcAft>
                      </a:pPr>
                      <a:r>
                        <a:rPr lang="en-US" sz="1000" kern="0" dirty="0">
                          <a:solidFill>
                            <a:srgbClr val="FF0000"/>
                          </a:solidFill>
                          <a:latin typeface="宋体" panose="02010600030101010101" pitchFamily="2" charset="-122"/>
                          <a:ea typeface="宋体" panose="02010600030101010101" pitchFamily="2" charset="-122"/>
                          <a:cs typeface="宋体" panose="02010600030101010101" pitchFamily="2" charset="-122"/>
                        </a:rPr>
                        <a:t>1.7216045</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0.2550985</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0.4151849</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-0.064922</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0.5916448</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-0.347989</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-0.10845</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-0.52482</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17158">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0.2830655</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-0.135359</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0.5089097</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-0.454022</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0.027442</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0.6925621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-0.19011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0.003975</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16681">
                <a:tc>
                  <a:txBody>
                    <a:bodyPr/>
                    <a:lstStyle/>
                    <a:p>
                      <a:pPr algn="ctr">
                        <a:spcAft>
                          <a:spcPts val="0"/>
                        </a:spcAft>
                      </a:pPr>
                      <a:r>
                        <a:rPr lang="en-US" sz="1000" kern="0" dirty="0">
                          <a:solidFill>
                            <a:srgbClr val="FF0000"/>
                          </a:solidFill>
                          <a:latin typeface="宋体" panose="02010600030101010101" pitchFamily="2" charset="-122"/>
                          <a:ea typeface="宋体" panose="02010600030101010101" pitchFamily="2" charset="-122"/>
                          <a:cs typeface="宋体" panose="02010600030101010101" pitchFamily="2" charset="-122"/>
                        </a:rPr>
                        <a:t>2.3751366</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0.0714282</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0.1244931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0.5770579</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0.2487194</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0.4578187</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0.606171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-0.08661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16681">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0.3362211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0.1017753</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-0.253667</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0.0096013</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0.6934657</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0.1124955</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-0.25183</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0.606822</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9" name="矩形 8"/>
          <p:cNvSpPr/>
          <p:nvPr/>
        </p:nvSpPr>
        <p:spPr>
          <a:xfrm>
            <a:off x="116632" y="2571750"/>
            <a:ext cx="6408712" cy="240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buClr>
                <a:srgbClr val="C00000"/>
              </a:buClr>
              <a:buFont typeface="Wingdings" panose="05000000000000000000" pitchFamily="2" charset="2"/>
              <a:buChar char="p"/>
            </a:pPr>
            <a:r>
              <a:rPr lang="zh-CN" altLang="en-US" sz="1400" b="1" dirty="0">
                <a:solidFill>
                  <a:schemeClr val="tx1"/>
                </a:solidFill>
                <a:latin typeface="微软雅黑" panose="020B0503020204020204" pitchFamily="34" charset="-122"/>
                <a:ea typeface="微软雅黑" panose="020B0503020204020204" pitchFamily="34" charset="-122"/>
              </a:rPr>
              <a:t>第五步、计算方差贡献率，并根据方差贡献率的阈值选取合适的主成分个数</a:t>
            </a:r>
          </a:p>
        </p:txBody>
      </p:sp>
      <p:graphicFrame>
        <p:nvGraphicFramePr>
          <p:cNvPr id="10" name="表格 9"/>
          <p:cNvGraphicFramePr>
            <a:graphicFrameLocks noGrp="1"/>
          </p:cNvGraphicFramePr>
          <p:nvPr>
            <p:extLst>
              <p:ext uri="{D42A27DB-BD31-4B8C-83A1-F6EECF244321}">
                <p14:modId xmlns:p14="http://schemas.microsoft.com/office/powerpoint/2010/main" val="2076557392"/>
              </p:ext>
            </p:extLst>
          </p:nvPr>
        </p:nvGraphicFramePr>
        <p:xfrm>
          <a:off x="1642708" y="3029807"/>
          <a:ext cx="3356560" cy="1219200"/>
        </p:xfrm>
        <a:graphic>
          <a:graphicData uri="http://schemas.openxmlformats.org/drawingml/2006/table">
            <a:tbl>
              <a:tblPr/>
              <a:tblGrid>
                <a:gridCol w="880898">
                  <a:extLst>
                    <a:ext uri="{9D8B030D-6E8A-4147-A177-3AD203B41FA5}">
                      <a16:colId xmlns:a16="http://schemas.microsoft.com/office/drawing/2014/main" val="20000"/>
                    </a:ext>
                  </a:extLst>
                </a:gridCol>
                <a:gridCol w="1283309">
                  <a:extLst>
                    <a:ext uri="{9D8B030D-6E8A-4147-A177-3AD203B41FA5}">
                      <a16:colId xmlns:a16="http://schemas.microsoft.com/office/drawing/2014/main" val="20001"/>
                    </a:ext>
                  </a:extLst>
                </a:gridCol>
                <a:gridCol w="1192353">
                  <a:extLst>
                    <a:ext uri="{9D8B030D-6E8A-4147-A177-3AD203B41FA5}">
                      <a16:colId xmlns:a16="http://schemas.microsoft.com/office/drawing/2014/main" val="20002"/>
                    </a:ext>
                  </a:extLst>
                </a:gridCol>
              </a:tblGrid>
              <a:tr h="114300">
                <a:tc>
                  <a:txBody>
                    <a:bodyPr/>
                    <a:lstStyle/>
                    <a:p>
                      <a:pPr algn="ctr">
                        <a:spcAft>
                          <a:spcPts val="0"/>
                        </a:spcAft>
                      </a:pPr>
                      <a:r>
                        <a:rPr lang="zh-CN" sz="1000" kern="0" dirty="0">
                          <a:solidFill>
                            <a:srgbClr val="000000"/>
                          </a:solidFill>
                          <a:latin typeface="Times New Roman" panose="02020603050405020304"/>
                          <a:ea typeface="宋体" panose="02010600030101010101" pitchFamily="2" charset="-122"/>
                          <a:cs typeface="宋体" panose="02010600030101010101" pitchFamily="2" charset="-122"/>
                        </a:rPr>
                        <a:t>特征</a:t>
                      </a:r>
                      <a:r>
                        <a:rPr lang="zh-CN" altLang="en-US" sz="1000" kern="0" dirty="0">
                          <a:solidFill>
                            <a:srgbClr val="000000"/>
                          </a:solidFill>
                          <a:latin typeface="Times New Roman" panose="02020603050405020304"/>
                          <a:ea typeface="宋体" panose="02010600030101010101" pitchFamily="2" charset="-122"/>
                          <a:cs typeface="宋体" panose="02010600030101010101" pitchFamily="2" charset="-122"/>
                        </a:rPr>
                        <a:t>根</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0">
                          <a:solidFill>
                            <a:srgbClr val="000000"/>
                          </a:solidFill>
                          <a:latin typeface="Times New Roman" panose="02020603050405020304"/>
                          <a:ea typeface="宋体" panose="02010600030101010101" pitchFamily="2" charset="-122"/>
                          <a:cs typeface="宋体" panose="02010600030101010101" pitchFamily="2" charset="-122"/>
                        </a:rPr>
                        <a:t>占所有特征值比例</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0">
                          <a:solidFill>
                            <a:srgbClr val="000000"/>
                          </a:solidFill>
                          <a:latin typeface="Times New Roman" panose="02020603050405020304"/>
                          <a:ea typeface="宋体" panose="02010600030101010101" pitchFamily="2" charset="-122"/>
                          <a:cs typeface="宋体" panose="02010600030101010101" pitchFamily="2" charset="-122"/>
                        </a:rPr>
                        <a:t>特征值累计比例</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14300">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2.37513662</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0.33930518 </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0.33930518 </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14300">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1.72160449</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0.24594346 </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0.58524864 </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14300">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1.18397576</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0.16913937 </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0.75438800 </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14300">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0.97392577</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0.13913223 </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sz="1000" kern="0" dirty="0">
                          <a:solidFill>
                            <a:srgbClr val="FF0000"/>
                          </a:solidFill>
                          <a:latin typeface="宋体" panose="02010600030101010101" pitchFamily="2" charset="-122"/>
                          <a:ea typeface="宋体" panose="02010600030101010101" pitchFamily="2" charset="-122"/>
                          <a:cs typeface="宋体" panose="02010600030101010101" pitchFamily="2" charset="-122"/>
                        </a:rPr>
                        <a:t>0.89352023 </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4"/>
                  </a:ext>
                </a:extLst>
              </a:tr>
              <a:tr h="114300">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0.3362211</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0.04803158 </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0.94155181 </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5"/>
                  </a:ext>
                </a:extLst>
              </a:tr>
              <a:tr h="114300">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0.28306552</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0.04043792 </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0.98198973 </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6"/>
                  </a:ext>
                </a:extLst>
              </a:tr>
              <a:tr h="114300">
                <a:tc>
                  <a:txBody>
                    <a:bodyPr/>
                    <a:lstStyle/>
                    <a:p>
                      <a:pPr algn="ctr">
                        <a:spcAft>
                          <a:spcPts val="0"/>
                        </a:spcAft>
                      </a:pPr>
                      <a:r>
                        <a:rPr lang="en-US" sz="1000" kern="0">
                          <a:solidFill>
                            <a:srgbClr val="000000"/>
                          </a:solidFill>
                          <a:latin typeface="宋体" panose="02010600030101010101" pitchFamily="2" charset="-122"/>
                          <a:ea typeface="宋体" panose="02010600030101010101" pitchFamily="2" charset="-122"/>
                          <a:cs typeface="宋体" panose="02010600030101010101" pitchFamily="2" charset="-122"/>
                        </a:rPr>
                        <a:t>0.12607188</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0.01801027 </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0"/>
                        </a:spcAft>
                      </a:pPr>
                      <a:r>
                        <a:rPr lang="en-US" sz="1000" kern="0" dirty="0">
                          <a:solidFill>
                            <a:srgbClr val="000000"/>
                          </a:solidFill>
                          <a:latin typeface="宋体" panose="02010600030101010101" pitchFamily="2" charset="-122"/>
                          <a:ea typeface="宋体" panose="02010600030101010101" pitchFamily="2" charset="-122"/>
                          <a:cs typeface="宋体" panose="02010600030101010101" pitchFamily="2" charset="-122"/>
                        </a:rPr>
                        <a:t>1.00000000 </a:t>
                      </a:r>
                    </a:p>
                  </a:txBody>
                  <a:tcPr marL="38576" marR="38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
        <p:nvSpPr>
          <p:cNvPr id="11" name="矩形 10"/>
          <p:cNvSpPr/>
          <p:nvPr/>
        </p:nvSpPr>
        <p:spPr>
          <a:xfrm>
            <a:off x="456143" y="4345589"/>
            <a:ext cx="5041106" cy="240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zh-CN" altLang="en-US" sz="1200" dirty="0">
                <a:solidFill>
                  <a:schemeClr val="tx1"/>
                </a:solidFill>
                <a:latin typeface="微软雅黑" panose="020B0503020204020204" pitchFamily="34" charset="-122"/>
                <a:ea typeface="微软雅黑" panose="020B0503020204020204" pitchFamily="34" charset="-122"/>
              </a:rPr>
              <a:t>根据</a:t>
            </a:r>
            <a:r>
              <a:rPr lang="zh-CN" altLang="en-US" sz="1200" b="1" dirty="0">
                <a:solidFill>
                  <a:srgbClr val="FF0000"/>
                </a:solidFill>
                <a:latin typeface="微软雅黑" panose="020B0503020204020204" pitchFamily="34" charset="-122"/>
                <a:ea typeface="微软雅黑" panose="020B0503020204020204" pitchFamily="34" charset="-122"/>
              </a:rPr>
              <a:t>累计阈值</a:t>
            </a:r>
            <a:r>
              <a:rPr lang="en-US" altLang="zh-CN" sz="1200" b="1" dirty="0">
                <a:solidFill>
                  <a:srgbClr val="FF0000"/>
                </a:solidFill>
                <a:latin typeface="微软雅黑" panose="020B0503020204020204" pitchFamily="34" charset="-122"/>
                <a:ea typeface="微软雅黑" panose="020B0503020204020204" pitchFamily="34" charset="-122"/>
              </a:rPr>
              <a:t>85%</a:t>
            </a:r>
            <a:r>
              <a:rPr lang="zh-CN" altLang="en-US" sz="1200" b="1" dirty="0">
                <a:solidFill>
                  <a:srgbClr val="FF0000"/>
                </a:solidFill>
                <a:latin typeface="微软雅黑" panose="020B0503020204020204" pitchFamily="34" charset="-122"/>
                <a:ea typeface="微软雅黑" panose="020B0503020204020204" pitchFamily="34" charset="-122"/>
              </a:rPr>
              <a:t>判定</a:t>
            </a:r>
            <a:r>
              <a:rPr lang="zh-CN" altLang="en-US" sz="1200" dirty="0">
                <a:solidFill>
                  <a:schemeClr val="tx1"/>
                </a:solidFill>
                <a:latin typeface="微软雅黑" panose="020B0503020204020204" pitchFamily="34" charset="-122"/>
                <a:ea typeface="微软雅黑" panose="020B0503020204020204" pitchFamily="34" charset="-122"/>
              </a:rPr>
              <a:t>，选取主成分的个数为</a:t>
            </a:r>
            <a:r>
              <a:rPr lang="en-US" altLang="zh-CN" sz="1200" dirty="0">
                <a:solidFill>
                  <a:schemeClr val="tx1"/>
                </a:solidFill>
                <a:latin typeface="微软雅黑" panose="020B0503020204020204" pitchFamily="34" charset="-122"/>
                <a:ea typeface="微软雅黑" panose="020B0503020204020204" pitchFamily="34" charset="-122"/>
              </a:rPr>
              <a:t>3</a:t>
            </a:r>
            <a:r>
              <a:rPr lang="zh-CN" altLang="en-US" sz="1200" dirty="0">
                <a:solidFill>
                  <a:schemeClr val="tx1"/>
                </a:solidFill>
                <a:latin typeface="微软雅黑" panose="020B0503020204020204" pitchFamily="34" charset="-122"/>
                <a:ea typeface="微软雅黑" panose="020B0503020204020204" pitchFamily="34" charset="-122"/>
              </a:rPr>
              <a:t>个。</a:t>
            </a:r>
          </a:p>
        </p:txBody>
      </p:sp>
      <p:sp>
        <p:nvSpPr>
          <p:cNvPr id="12" name="矩形 11">
            <a:extLst>
              <a:ext uri="{FF2B5EF4-FFF2-40B4-BE49-F238E27FC236}">
                <a16:creationId xmlns:a16="http://schemas.microsoft.com/office/drawing/2014/main" id="{E54AEBE1-742A-2144-BBFF-5AA637297F5A}"/>
              </a:ext>
            </a:extLst>
          </p:cNvPr>
          <p:cNvSpPr/>
          <p:nvPr/>
        </p:nvSpPr>
        <p:spPr>
          <a:xfrm>
            <a:off x="116632" y="2210275"/>
            <a:ext cx="6408712" cy="240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buClr>
                <a:srgbClr val="C00000"/>
              </a:buClr>
              <a:buFont typeface="Wingdings" panose="05000000000000000000" pitchFamily="2" charset="2"/>
              <a:buChar char="p"/>
            </a:pPr>
            <a:r>
              <a:rPr lang="zh-CN" altLang="en-US" sz="1400" b="1" dirty="0">
                <a:solidFill>
                  <a:schemeClr val="tx1"/>
                </a:solidFill>
                <a:latin typeface="微软雅黑" panose="020B0503020204020204" pitchFamily="34" charset="-122"/>
                <a:ea typeface="微软雅黑" panose="020B0503020204020204" pitchFamily="34" charset="-122"/>
              </a:rPr>
              <a:t>第四步、按照从大到小的顺序对特征值排序</a:t>
            </a:r>
          </a:p>
        </p:txBody>
      </p:sp>
      <p:sp>
        <p:nvSpPr>
          <p:cNvPr id="13" name="标题 1">
            <a:extLst>
              <a:ext uri="{FF2B5EF4-FFF2-40B4-BE49-F238E27FC236}">
                <a16:creationId xmlns:a16="http://schemas.microsoft.com/office/drawing/2014/main" id="{F21EB7DF-E090-1A43-AF50-6F677F14429B}"/>
              </a:ext>
            </a:extLst>
          </p:cNvPr>
          <p:cNvSpPr>
            <a:spLocks noGrp="1"/>
          </p:cNvSpPr>
          <p:nvPr/>
        </p:nvSpPr>
        <p:spPr>
          <a:xfrm>
            <a:off x="3401364" y="191815"/>
            <a:ext cx="3254894" cy="367893"/>
          </a:xfrm>
          <a:prstGeom prst="rect">
            <a:avLst/>
          </a:prstGeom>
        </p:spPr>
        <p:txBody>
          <a:bodyPr vert="horz" rtlCol="0">
            <a:noAutofit/>
          </a:bodyPr>
          <a:lstStyle>
            <a:lvl1pPr algn="r" rtl="0" eaLnBrk="0" fontAlgn="base" hangingPunct="0">
              <a:spcBef>
                <a:spcPct val="0"/>
              </a:spcBef>
              <a:spcAft>
                <a:spcPct val="0"/>
              </a:spcAft>
              <a:defRPr sz="3600" b="1">
                <a:solidFill>
                  <a:schemeClr val="tx2"/>
                </a:solidFill>
                <a:latin typeface="+mj-lt"/>
                <a:ea typeface="+mj-ea"/>
                <a:cs typeface="+mj-cs"/>
              </a:defRPr>
            </a:lvl1pPr>
            <a:lvl2pPr algn="r" rtl="0" eaLnBrk="0" fontAlgn="base" hangingPunct="0">
              <a:spcBef>
                <a:spcPct val="0"/>
              </a:spcBef>
              <a:spcAft>
                <a:spcPct val="0"/>
              </a:spcAft>
              <a:defRPr sz="3600" b="1">
                <a:solidFill>
                  <a:schemeClr val="tx2"/>
                </a:solidFill>
                <a:latin typeface="华文中宋" panose="02010600040101010101" pitchFamily="2" charset="-122"/>
                <a:ea typeface="华文中宋" panose="02010600040101010101" pitchFamily="2" charset="-122"/>
              </a:defRPr>
            </a:lvl2pPr>
            <a:lvl3pPr algn="r" rtl="0" eaLnBrk="0" fontAlgn="base" hangingPunct="0">
              <a:spcBef>
                <a:spcPct val="0"/>
              </a:spcBef>
              <a:spcAft>
                <a:spcPct val="0"/>
              </a:spcAft>
              <a:defRPr sz="3600" b="1">
                <a:solidFill>
                  <a:schemeClr val="tx2"/>
                </a:solidFill>
                <a:latin typeface="华文中宋" panose="02010600040101010101" pitchFamily="2" charset="-122"/>
                <a:ea typeface="华文中宋" panose="02010600040101010101" pitchFamily="2" charset="-122"/>
              </a:defRPr>
            </a:lvl3pPr>
            <a:lvl4pPr algn="r" rtl="0" eaLnBrk="0" fontAlgn="base" hangingPunct="0">
              <a:spcBef>
                <a:spcPct val="0"/>
              </a:spcBef>
              <a:spcAft>
                <a:spcPct val="0"/>
              </a:spcAft>
              <a:defRPr sz="3600" b="1">
                <a:solidFill>
                  <a:schemeClr val="tx2"/>
                </a:solidFill>
                <a:latin typeface="华文中宋" panose="02010600040101010101" pitchFamily="2" charset="-122"/>
                <a:ea typeface="华文中宋" panose="02010600040101010101" pitchFamily="2" charset="-122"/>
              </a:defRPr>
            </a:lvl4pPr>
            <a:lvl5pPr algn="r" rtl="0" eaLnBrk="0" fontAlgn="base" hangingPunct="0">
              <a:spcBef>
                <a:spcPct val="0"/>
              </a:spcBef>
              <a:spcAft>
                <a:spcPct val="0"/>
              </a:spcAft>
              <a:defRPr sz="3600" b="1">
                <a:solidFill>
                  <a:schemeClr val="tx2"/>
                </a:solidFill>
                <a:latin typeface="华文中宋" panose="02010600040101010101" pitchFamily="2" charset="-122"/>
                <a:ea typeface="华文中宋" panose="02010600040101010101" pitchFamily="2" charset="-122"/>
              </a:defRPr>
            </a:lvl5pPr>
            <a:lvl6pPr marL="457200" algn="r" rtl="0" fontAlgn="base">
              <a:spcBef>
                <a:spcPct val="0"/>
              </a:spcBef>
              <a:spcAft>
                <a:spcPct val="0"/>
              </a:spcAft>
              <a:defRPr sz="3600" b="1">
                <a:solidFill>
                  <a:schemeClr val="tx2"/>
                </a:solidFill>
                <a:latin typeface="华文中宋" panose="02010600040101010101" pitchFamily="2" charset="-122"/>
                <a:ea typeface="华文中宋" panose="02010600040101010101" pitchFamily="2" charset="-122"/>
              </a:defRPr>
            </a:lvl6pPr>
            <a:lvl7pPr marL="914400" algn="r" rtl="0" fontAlgn="base">
              <a:spcBef>
                <a:spcPct val="0"/>
              </a:spcBef>
              <a:spcAft>
                <a:spcPct val="0"/>
              </a:spcAft>
              <a:defRPr sz="3600" b="1">
                <a:solidFill>
                  <a:schemeClr val="tx2"/>
                </a:solidFill>
                <a:latin typeface="华文中宋" panose="02010600040101010101" pitchFamily="2" charset="-122"/>
                <a:ea typeface="华文中宋" panose="02010600040101010101" pitchFamily="2" charset="-122"/>
              </a:defRPr>
            </a:lvl7pPr>
            <a:lvl8pPr marL="1371600" algn="r" rtl="0" fontAlgn="base">
              <a:spcBef>
                <a:spcPct val="0"/>
              </a:spcBef>
              <a:spcAft>
                <a:spcPct val="0"/>
              </a:spcAft>
              <a:defRPr sz="3600" b="1">
                <a:solidFill>
                  <a:schemeClr val="tx2"/>
                </a:solidFill>
                <a:latin typeface="华文中宋" panose="02010600040101010101" pitchFamily="2" charset="-122"/>
                <a:ea typeface="华文中宋" panose="02010600040101010101" pitchFamily="2" charset="-122"/>
              </a:defRPr>
            </a:lvl8pPr>
            <a:lvl9pPr marL="1828800" algn="r" rtl="0" fontAlgn="base">
              <a:spcBef>
                <a:spcPct val="0"/>
              </a:spcBef>
              <a:spcAft>
                <a:spcPct val="0"/>
              </a:spcAft>
              <a:defRPr sz="3600" b="1">
                <a:solidFill>
                  <a:schemeClr val="tx2"/>
                </a:solidFill>
                <a:latin typeface="华文中宋" panose="02010600040101010101" pitchFamily="2" charset="-122"/>
                <a:ea typeface="华文中宋" panose="02010600040101010101" pitchFamily="2" charset="-122"/>
              </a:defRPr>
            </a:lvl9pPr>
          </a:lstStyle>
          <a:p>
            <a:pPr lvl="0" algn="r">
              <a:buClrTx/>
              <a:buSzTx/>
              <a:buFontTx/>
            </a:pPr>
            <a:r>
              <a:rPr lang="zh-CN" altLang="en-US" sz="2100" dirty="0">
                <a:latin typeface="微软雅黑" panose="020B0503020204020204" pitchFamily="34" charset="-122"/>
                <a:ea typeface="微软雅黑" panose="020B0503020204020204" pitchFamily="34" charset="-122"/>
                <a:cs typeface="微软雅黑" panose="020B0503020204020204" pitchFamily="34" charset="-122"/>
                <a:sym typeface="+mn-ea"/>
              </a:rPr>
              <a:t>主成分分析应用实例</a:t>
            </a:r>
          </a:p>
        </p:txBody>
      </p:sp>
    </p:spTree>
  </p:cSld>
  <p:clrMapOvr>
    <a:masterClrMapping/>
  </p:clrMapOvr>
  <p:transition>
    <p:strips dir="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0648" y="699542"/>
            <a:ext cx="6336704" cy="26179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lnSpc>
                <a:spcPct val="150000"/>
              </a:lnSpc>
              <a:buClr>
                <a:srgbClr val="C00000"/>
              </a:buClr>
              <a:buFont typeface="Wingdings" panose="05000000000000000000" pitchFamily="2" charset="2"/>
              <a:buChar char="p"/>
            </a:pPr>
            <a:r>
              <a:rPr lang="zh-CN" altLang="en-US" sz="1400" b="1" dirty="0">
                <a:solidFill>
                  <a:schemeClr val="tx1"/>
                </a:solidFill>
                <a:latin typeface="微软雅黑" panose="020B0503020204020204" pitchFamily="34" charset="-122"/>
                <a:ea typeface="微软雅黑" panose="020B0503020204020204" pitchFamily="34" charset="-122"/>
              </a:rPr>
              <a:t>第六步：计算主成分得分，为主成分命名。计算公式如下：</a:t>
            </a:r>
          </a:p>
          <a:p>
            <a:pPr>
              <a:lnSpc>
                <a:spcPct val="150000"/>
              </a:lnSpc>
            </a:pPr>
            <a:r>
              <a:rPr lang="en-US" altLang="zh-CN" sz="1200" dirty="0">
                <a:solidFill>
                  <a:schemeClr val="tx1"/>
                </a:solidFill>
                <a:latin typeface="微软雅黑" panose="020B0503020204020204" pitchFamily="34" charset="-122"/>
                <a:ea typeface="微软雅黑" panose="020B0503020204020204" pitchFamily="34" charset="-122"/>
              </a:rPr>
              <a:t>Y1=2.375136623 * A1+0.071428152 * A2+0.124493073 * A3+0.577057931 * A4+0.24871942 *  A5+0.457818665 * A6+0.606171153 * A7-0.086609418</a:t>
            </a:r>
          </a:p>
          <a:p>
            <a:pPr>
              <a:lnSpc>
                <a:spcPct val="150000"/>
              </a:lnSpc>
            </a:pP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pPr>
            <a:r>
              <a:rPr lang="en-US" altLang="zh-CN" sz="1200" dirty="0">
                <a:solidFill>
                  <a:schemeClr val="tx1"/>
                </a:solidFill>
                <a:latin typeface="微软雅黑" panose="020B0503020204020204" pitchFamily="34" charset="-122"/>
                <a:ea typeface="微软雅黑" panose="020B0503020204020204" pitchFamily="34" charset="-122"/>
              </a:rPr>
              <a:t>Y2=1.721604492 * A1+0.255098486 * A2+0.415184937 * A3-0.064922491 * A4+0.591644761 * A5-0.34798912 * A6-0.108445297 * A7-0.524815179</a:t>
            </a:r>
          </a:p>
          <a:p>
            <a:pPr>
              <a:lnSpc>
                <a:spcPct val="150000"/>
              </a:lnSpc>
            </a:pP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pPr>
            <a:r>
              <a:rPr lang="en-US" altLang="zh-CN" sz="1200" dirty="0">
                <a:solidFill>
                  <a:schemeClr val="tx1"/>
                </a:solidFill>
                <a:latin typeface="微软雅黑" panose="020B0503020204020204" pitchFamily="34" charset="-122"/>
                <a:ea typeface="微软雅黑" panose="020B0503020204020204" pitchFamily="34" charset="-122"/>
              </a:rPr>
              <a:t>Y3=1.183975759 * A1+0.198829932 * A2+0.676617213 * A3+0.192345339 * A4-0.209346266 * A5-0.311614276 * A6+0.056765578 * A7+0.56701625</a:t>
            </a:r>
          </a:p>
          <a:p>
            <a:pPr>
              <a:lnSpc>
                <a:spcPct val="150000"/>
              </a:lnSpc>
            </a:pPr>
            <a:endParaRPr lang="en-US" altLang="zh-CN" sz="1200" dirty="0">
              <a:solidFill>
                <a:schemeClr val="tx1"/>
              </a:solidFill>
              <a:latin typeface="微软雅黑" panose="020B0503020204020204" pitchFamily="34" charset="-122"/>
              <a:ea typeface="微软雅黑" panose="020B0503020204020204" pitchFamily="34" charset="-122"/>
            </a:endParaRPr>
          </a:p>
        </p:txBody>
      </p:sp>
      <p:sp>
        <p:nvSpPr>
          <p:cNvPr id="7" name="标题 1">
            <a:extLst>
              <a:ext uri="{FF2B5EF4-FFF2-40B4-BE49-F238E27FC236}">
                <a16:creationId xmlns:a16="http://schemas.microsoft.com/office/drawing/2014/main" id="{79E9B2F7-02D2-4E48-8156-C2F713E4FF2A}"/>
              </a:ext>
            </a:extLst>
          </p:cNvPr>
          <p:cNvSpPr>
            <a:spLocks noGrp="1"/>
          </p:cNvSpPr>
          <p:nvPr/>
        </p:nvSpPr>
        <p:spPr>
          <a:xfrm>
            <a:off x="3401364" y="191815"/>
            <a:ext cx="3254894" cy="367893"/>
          </a:xfrm>
          <a:prstGeom prst="rect">
            <a:avLst/>
          </a:prstGeom>
        </p:spPr>
        <p:txBody>
          <a:bodyPr vert="horz" rtlCol="0">
            <a:noAutofit/>
          </a:bodyPr>
          <a:lstStyle>
            <a:lvl1pPr algn="r" rtl="0" eaLnBrk="0" fontAlgn="base" hangingPunct="0">
              <a:spcBef>
                <a:spcPct val="0"/>
              </a:spcBef>
              <a:spcAft>
                <a:spcPct val="0"/>
              </a:spcAft>
              <a:defRPr sz="3600" b="1">
                <a:solidFill>
                  <a:schemeClr val="tx2"/>
                </a:solidFill>
                <a:latin typeface="+mj-lt"/>
                <a:ea typeface="+mj-ea"/>
                <a:cs typeface="+mj-cs"/>
              </a:defRPr>
            </a:lvl1pPr>
            <a:lvl2pPr algn="r" rtl="0" eaLnBrk="0" fontAlgn="base" hangingPunct="0">
              <a:spcBef>
                <a:spcPct val="0"/>
              </a:spcBef>
              <a:spcAft>
                <a:spcPct val="0"/>
              </a:spcAft>
              <a:defRPr sz="3600" b="1">
                <a:solidFill>
                  <a:schemeClr val="tx2"/>
                </a:solidFill>
                <a:latin typeface="华文中宋" panose="02010600040101010101" pitchFamily="2" charset="-122"/>
                <a:ea typeface="华文中宋" panose="02010600040101010101" pitchFamily="2" charset="-122"/>
              </a:defRPr>
            </a:lvl2pPr>
            <a:lvl3pPr algn="r" rtl="0" eaLnBrk="0" fontAlgn="base" hangingPunct="0">
              <a:spcBef>
                <a:spcPct val="0"/>
              </a:spcBef>
              <a:spcAft>
                <a:spcPct val="0"/>
              </a:spcAft>
              <a:defRPr sz="3600" b="1">
                <a:solidFill>
                  <a:schemeClr val="tx2"/>
                </a:solidFill>
                <a:latin typeface="华文中宋" panose="02010600040101010101" pitchFamily="2" charset="-122"/>
                <a:ea typeface="华文中宋" panose="02010600040101010101" pitchFamily="2" charset="-122"/>
              </a:defRPr>
            </a:lvl3pPr>
            <a:lvl4pPr algn="r" rtl="0" eaLnBrk="0" fontAlgn="base" hangingPunct="0">
              <a:spcBef>
                <a:spcPct val="0"/>
              </a:spcBef>
              <a:spcAft>
                <a:spcPct val="0"/>
              </a:spcAft>
              <a:defRPr sz="3600" b="1">
                <a:solidFill>
                  <a:schemeClr val="tx2"/>
                </a:solidFill>
                <a:latin typeface="华文中宋" panose="02010600040101010101" pitchFamily="2" charset="-122"/>
                <a:ea typeface="华文中宋" panose="02010600040101010101" pitchFamily="2" charset="-122"/>
              </a:defRPr>
            </a:lvl4pPr>
            <a:lvl5pPr algn="r" rtl="0" eaLnBrk="0" fontAlgn="base" hangingPunct="0">
              <a:spcBef>
                <a:spcPct val="0"/>
              </a:spcBef>
              <a:spcAft>
                <a:spcPct val="0"/>
              </a:spcAft>
              <a:defRPr sz="3600" b="1">
                <a:solidFill>
                  <a:schemeClr val="tx2"/>
                </a:solidFill>
                <a:latin typeface="华文中宋" panose="02010600040101010101" pitchFamily="2" charset="-122"/>
                <a:ea typeface="华文中宋" panose="02010600040101010101" pitchFamily="2" charset="-122"/>
              </a:defRPr>
            </a:lvl5pPr>
            <a:lvl6pPr marL="457200" algn="r" rtl="0" fontAlgn="base">
              <a:spcBef>
                <a:spcPct val="0"/>
              </a:spcBef>
              <a:spcAft>
                <a:spcPct val="0"/>
              </a:spcAft>
              <a:defRPr sz="3600" b="1">
                <a:solidFill>
                  <a:schemeClr val="tx2"/>
                </a:solidFill>
                <a:latin typeface="华文中宋" panose="02010600040101010101" pitchFamily="2" charset="-122"/>
                <a:ea typeface="华文中宋" panose="02010600040101010101" pitchFamily="2" charset="-122"/>
              </a:defRPr>
            </a:lvl6pPr>
            <a:lvl7pPr marL="914400" algn="r" rtl="0" fontAlgn="base">
              <a:spcBef>
                <a:spcPct val="0"/>
              </a:spcBef>
              <a:spcAft>
                <a:spcPct val="0"/>
              </a:spcAft>
              <a:defRPr sz="3600" b="1">
                <a:solidFill>
                  <a:schemeClr val="tx2"/>
                </a:solidFill>
                <a:latin typeface="华文中宋" panose="02010600040101010101" pitchFamily="2" charset="-122"/>
                <a:ea typeface="华文中宋" panose="02010600040101010101" pitchFamily="2" charset="-122"/>
              </a:defRPr>
            </a:lvl7pPr>
            <a:lvl8pPr marL="1371600" algn="r" rtl="0" fontAlgn="base">
              <a:spcBef>
                <a:spcPct val="0"/>
              </a:spcBef>
              <a:spcAft>
                <a:spcPct val="0"/>
              </a:spcAft>
              <a:defRPr sz="3600" b="1">
                <a:solidFill>
                  <a:schemeClr val="tx2"/>
                </a:solidFill>
                <a:latin typeface="华文中宋" panose="02010600040101010101" pitchFamily="2" charset="-122"/>
                <a:ea typeface="华文中宋" panose="02010600040101010101" pitchFamily="2" charset="-122"/>
              </a:defRPr>
            </a:lvl8pPr>
            <a:lvl9pPr marL="1828800" algn="r" rtl="0" fontAlgn="base">
              <a:spcBef>
                <a:spcPct val="0"/>
              </a:spcBef>
              <a:spcAft>
                <a:spcPct val="0"/>
              </a:spcAft>
              <a:defRPr sz="3600" b="1">
                <a:solidFill>
                  <a:schemeClr val="tx2"/>
                </a:solidFill>
                <a:latin typeface="华文中宋" panose="02010600040101010101" pitchFamily="2" charset="-122"/>
                <a:ea typeface="华文中宋" panose="02010600040101010101" pitchFamily="2" charset="-122"/>
              </a:defRPr>
            </a:lvl9pPr>
          </a:lstStyle>
          <a:p>
            <a:pPr lvl="0" algn="r">
              <a:buClrTx/>
              <a:buSzTx/>
              <a:buFontTx/>
            </a:pPr>
            <a:r>
              <a:rPr lang="zh-CN" altLang="en-US" sz="2100" dirty="0">
                <a:latin typeface="微软雅黑" panose="020B0503020204020204" pitchFamily="34" charset="-122"/>
                <a:ea typeface="微软雅黑" panose="020B0503020204020204" pitchFamily="34" charset="-122"/>
                <a:cs typeface="微软雅黑" panose="020B0503020204020204" pitchFamily="34" charset="-122"/>
                <a:sym typeface="+mn-ea"/>
              </a:rPr>
              <a:t>主成分分析应用实例</a:t>
            </a:r>
          </a:p>
        </p:txBody>
      </p:sp>
    </p:spTree>
  </p:cSld>
  <p:clrMapOvr>
    <a:masterClrMapping/>
  </p:clrMapOvr>
  <p:transition>
    <p:strips dir="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2"/>
          <p:cNvGraphicFramePr>
            <a:graphicFrameLocks noChangeAspect="1"/>
          </p:cNvGraphicFramePr>
          <p:nvPr>
            <p:extLst>
              <p:ext uri="{D42A27DB-BD31-4B8C-83A1-F6EECF244321}">
                <p14:modId xmlns:p14="http://schemas.microsoft.com/office/powerpoint/2010/main" val="2116515289"/>
              </p:ext>
            </p:extLst>
          </p:nvPr>
        </p:nvGraphicFramePr>
        <p:xfrm>
          <a:off x="1196752" y="831853"/>
          <a:ext cx="4104456" cy="3479794"/>
        </p:xfrm>
        <a:graphic>
          <a:graphicData uri="http://schemas.openxmlformats.org/presentationml/2006/ole">
            <mc:AlternateContent xmlns:mc="http://schemas.openxmlformats.org/markup-compatibility/2006">
              <mc:Choice xmlns:v="urn:schemas-microsoft-com:vml" Requires="v">
                <p:oleObj name="剪辑" r:id="rId3" imgW="4828032" imgH="4093331" progId="">
                  <p:embed/>
                </p:oleObj>
              </mc:Choice>
              <mc:Fallback>
                <p:oleObj name="剪辑" r:id="rId3" imgW="4828032" imgH="4093331" progId="">
                  <p:embed/>
                  <p:pic>
                    <p:nvPicPr>
                      <p:cNvPr id="0" name="Object 2"/>
                      <p:cNvPicPr>
                        <a:picLocks noChangeAspect="1" noChangeArrowheads="1"/>
                      </p:cNvPicPr>
                      <p:nvPr/>
                    </p:nvPicPr>
                    <p:blipFill>
                      <a:blip r:embed="rId4">
                        <a:lum bright="66000"/>
                        <a:extLst>
                          <a:ext uri="{28A0092B-C50C-407E-A947-70E740481C1C}">
                            <a14:useLocalDpi xmlns:a14="http://schemas.microsoft.com/office/drawing/2010/main" val="0"/>
                          </a:ext>
                        </a:extLst>
                      </a:blip>
                      <a:srcRect/>
                      <a:stretch>
                        <a:fillRect/>
                      </a:stretch>
                    </p:blipFill>
                    <p:spPr bwMode="auto">
                      <a:xfrm>
                        <a:off x="1196752" y="831853"/>
                        <a:ext cx="4104456" cy="3479794"/>
                      </a:xfrm>
                      <a:prstGeom prst="rect">
                        <a:avLst/>
                      </a:prstGeom>
                      <a:noFill/>
                    </p:spPr>
                  </p:pic>
                </p:oleObj>
              </mc:Fallback>
            </mc:AlternateContent>
          </a:graphicData>
        </a:graphic>
      </p:graphicFrame>
      <p:sp>
        <p:nvSpPr>
          <p:cNvPr id="14339" name="Rectangle 5"/>
          <p:cNvSpPr>
            <a:spLocks noChangeArrowheads="1"/>
          </p:cNvSpPr>
          <p:nvPr/>
        </p:nvSpPr>
        <p:spPr bwMode="auto">
          <a:xfrm>
            <a:off x="2662350" y="1653648"/>
            <a:ext cx="1880643" cy="87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eaLnBrk="0" hangingPunct="0">
              <a:lnSpc>
                <a:spcPct val="140000"/>
              </a:lnSpc>
              <a:spcBef>
                <a:spcPts val="630"/>
              </a:spcBef>
            </a:pPr>
            <a:r>
              <a:rPr lang="zh-CN" altLang="en-US" sz="3600" b="1" dirty="0">
                <a:solidFill>
                  <a:srgbClr val="C34817"/>
                </a:solidFill>
                <a:effectLst>
                  <a:outerShdw blurRad="38100" dist="38100" dir="2700000" algn="tl">
                    <a:srgbClr val="000000">
                      <a:alpha val="43137"/>
                    </a:srgbClr>
                  </a:outerShdw>
                </a:effectLst>
                <a:latin typeface="Verdana" pitchFamily="34" charset="0"/>
                <a:ea typeface="微软雅黑" pitchFamily="34" charset="-122"/>
                <a:cs typeface="+mj-cs"/>
              </a:rPr>
              <a:t>谢 谢！</a:t>
            </a:r>
            <a:r>
              <a:rPr lang="zh-CN" altLang="en-US" sz="4050" dirty="0">
                <a:solidFill>
                  <a:srgbClr val="C00000"/>
                </a:solidFill>
                <a:latin typeface="隶书" pitchFamily="49" charset="-122"/>
                <a:ea typeface="隶书" pitchFamily="49" charset="-122"/>
              </a:rPr>
              <a:t> </a:t>
            </a:r>
            <a:endParaRPr lang="en-US" altLang="zh-CN" sz="4050" dirty="0">
              <a:solidFill>
                <a:srgbClr val="C00000"/>
              </a:solidFill>
              <a:latin typeface="隶书" pitchFamily="49" charset="-122"/>
              <a:ea typeface="隶书"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0" advTm="6007"/>
    </mc:Choice>
    <mc:Fallback xmlns="">
      <p:transition advTm="600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标题层"/>
          <p:cNvSpPr txBox="1"/>
          <p:nvPr/>
        </p:nvSpPr>
        <p:spPr bwMode="auto">
          <a:xfrm>
            <a:off x="3129859" y="1505647"/>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srgbClr val="595959"/>
                </a:solidFill>
                <a:latin typeface="Impact" panose="020B0806030902050204" pitchFamily="34" charset="0"/>
                <a:ea typeface="微软雅黑" panose="020B0503020204020204" pitchFamily="34" charset="-122"/>
                <a:cs typeface="Arial" panose="020B0604020202020204" pitchFamily="34" charset="0"/>
              </a:rPr>
              <a:t>01</a:t>
            </a:r>
          </a:p>
        </p:txBody>
      </p:sp>
      <p:cxnSp>
        <p:nvCxnSpPr>
          <p:cNvPr id="71" name="直接连接符 70"/>
          <p:cNvCxnSpPr/>
          <p:nvPr/>
        </p:nvCxnSpPr>
        <p:spPr>
          <a:xfrm>
            <a:off x="3645144" y="1492483"/>
            <a:ext cx="0" cy="313022"/>
          </a:xfrm>
          <a:prstGeom prst="line">
            <a:avLst/>
          </a:prstGeom>
          <a:noFill/>
          <a:ln w="9525" cap="flat" cmpd="sng" algn="ctr">
            <a:solidFill>
              <a:schemeClr val="tx1">
                <a:lumMod val="65000"/>
                <a:lumOff val="35000"/>
              </a:schemeClr>
            </a:solidFill>
            <a:prstDash val="solid"/>
          </a:ln>
          <a:effectLst/>
        </p:spPr>
      </p:cxnSp>
      <p:sp>
        <p:nvSpPr>
          <p:cNvPr id="72" name="标题层"/>
          <p:cNvSpPr txBox="1"/>
          <p:nvPr/>
        </p:nvSpPr>
        <p:spPr bwMode="auto">
          <a:xfrm>
            <a:off x="3752670" y="1506594"/>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prstClr val="black">
                    <a:lumMod val="65000"/>
                    <a:lumOff val="35000"/>
                  </a:prstClr>
                </a:solidFill>
                <a:latin typeface="微软雅黑" panose="020B0503020204020204" pitchFamily="34" charset="-122"/>
                <a:ea typeface="微软雅黑" panose="020B0503020204020204" pitchFamily="34" charset="-122"/>
              </a:rPr>
              <a:t>特征工程概述</a:t>
            </a:r>
            <a:endParaRPr lang="zh-CN" altLang="en-US" sz="1800" b="1" kern="0" dirty="0">
              <a:solidFill>
                <a:srgbClr val="008B8B"/>
              </a:solidFill>
              <a:latin typeface="微软雅黑" panose="020B0503020204020204" pitchFamily="34" charset="-122"/>
              <a:ea typeface="微软雅黑" panose="020B0503020204020204" pitchFamily="34" charset="-122"/>
            </a:endParaRPr>
          </a:p>
        </p:txBody>
      </p:sp>
      <p:sp>
        <p:nvSpPr>
          <p:cNvPr id="90" name="标题层"/>
          <p:cNvSpPr txBox="1"/>
          <p:nvPr/>
        </p:nvSpPr>
        <p:spPr bwMode="auto">
          <a:xfrm>
            <a:off x="3129859" y="1911853"/>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srgbClr val="007CC1"/>
                </a:solidFill>
                <a:latin typeface="Impact" panose="020B0806030902050204" pitchFamily="34" charset="0"/>
                <a:ea typeface="微软雅黑" panose="020B0503020204020204" pitchFamily="34" charset="-122"/>
                <a:cs typeface="Arial" panose="020B0604020202020204" pitchFamily="34" charset="0"/>
              </a:rPr>
              <a:t>02</a:t>
            </a:r>
          </a:p>
        </p:txBody>
      </p:sp>
      <p:cxnSp>
        <p:nvCxnSpPr>
          <p:cNvPr id="91" name="直接连接符 90"/>
          <p:cNvCxnSpPr/>
          <p:nvPr/>
        </p:nvCxnSpPr>
        <p:spPr>
          <a:xfrm>
            <a:off x="3645144" y="1898689"/>
            <a:ext cx="0" cy="313022"/>
          </a:xfrm>
          <a:prstGeom prst="line">
            <a:avLst/>
          </a:prstGeom>
          <a:noFill/>
          <a:ln w="9525" cap="flat" cmpd="sng" algn="ctr">
            <a:solidFill>
              <a:schemeClr val="tx1">
                <a:lumMod val="65000"/>
                <a:lumOff val="35000"/>
              </a:schemeClr>
            </a:solidFill>
            <a:prstDash val="solid"/>
          </a:ln>
          <a:effectLst/>
        </p:spPr>
      </p:cxnSp>
      <p:sp>
        <p:nvSpPr>
          <p:cNvPr id="92" name="标题层"/>
          <p:cNvSpPr txBox="1"/>
          <p:nvPr/>
        </p:nvSpPr>
        <p:spPr bwMode="auto">
          <a:xfrm>
            <a:off x="3752670" y="1912800"/>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srgbClr val="007CC1"/>
                </a:solidFill>
                <a:latin typeface="微软雅黑" panose="020B0503020204020204" pitchFamily="34" charset="-122"/>
                <a:ea typeface="微软雅黑" panose="020B0503020204020204" pitchFamily="34" charset="-122"/>
              </a:rPr>
              <a:t>数据探索</a:t>
            </a:r>
          </a:p>
        </p:txBody>
      </p:sp>
      <p:sp>
        <p:nvSpPr>
          <p:cNvPr id="95" name="标题层"/>
          <p:cNvSpPr txBox="1"/>
          <p:nvPr/>
        </p:nvSpPr>
        <p:spPr bwMode="auto">
          <a:xfrm>
            <a:off x="3129859" y="2318058"/>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prstClr val="black">
                    <a:lumMod val="65000"/>
                    <a:lumOff val="35000"/>
                  </a:prstClr>
                </a:solidFill>
                <a:latin typeface="Impact" panose="020B0806030902050204" pitchFamily="34" charset="0"/>
                <a:ea typeface="微软雅黑" panose="020B0503020204020204" pitchFamily="34" charset="-122"/>
                <a:cs typeface="Arial" panose="020B0604020202020204" pitchFamily="34" charset="0"/>
              </a:rPr>
              <a:t>03</a:t>
            </a:r>
            <a:endParaRPr lang="en-US" altLang="zh-CN" sz="1800" kern="0" dirty="0">
              <a:solidFill>
                <a:srgbClr val="319095"/>
              </a:solidFill>
              <a:latin typeface="Impact" panose="020B0806030902050204" pitchFamily="34" charset="0"/>
              <a:ea typeface="微软雅黑" panose="020B0503020204020204" pitchFamily="34" charset="-122"/>
              <a:cs typeface="Arial" panose="020B0604020202020204" pitchFamily="34" charset="0"/>
            </a:endParaRPr>
          </a:p>
        </p:txBody>
      </p:sp>
      <p:cxnSp>
        <p:nvCxnSpPr>
          <p:cNvPr id="96" name="直接连接符 95"/>
          <p:cNvCxnSpPr/>
          <p:nvPr/>
        </p:nvCxnSpPr>
        <p:spPr>
          <a:xfrm>
            <a:off x="3645144" y="2341090"/>
            <a:ext cx="0" cy="313022"/>
          </a:xfrm>
          <a:prstGeom prst="line">
            <a:avLst/>
          </a:prstGeom>
          <a:noFill/>
          <a:ln w="9525" cap="flat" cmpd="sng" algn="ctr">
            <a:solidFill>
              <a:schemeClr val="tx1">
                <a:lumMod val="65000"/>
                <a:lumOff val="35000"/>
              </a:schemeClr>
            </a:solidFill>
            <a:prstDash val="solid"/>
          </a:ln>
          <a:effectLst/>
        </p:spPr>
      </p:cxnSp>
      <p:sp>
        <p:nvSpPr>
          <p:cNvPr id="97" name="标题层"/>
          <p:cNvSpPr txBox="1"/>
          <p:nvPr/>
        </p:nvSpPr>
        <p:spPr bwMode="auto">
          <a:xfrm>
            <a:off x="3752670" y="2319005"/>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srgbClr val="595959"/>
                </a:solidFill>
                <a:latin typeface="微软雅黑" panose="020B0503020204020204" pitchFamily="34" charset="-122"/>
                <a:ea typeface="微软雅黑" panose="020B0503020204020204" pitchFamily="34" charset="-122"/>
              </a:rPr>
              <a:t>数据清洗</a:t>
            </a:r>
          </a:p>
        </p:txBody>
      </p:sp>
      <p:sp>
        <p:nvSpPr>
          <p:cNvPr id="100" name="标题层"/>
          <p:cNvSpPr txBox="1"/>
          <p:nvPr/>
        </p:nvSpPr>
        <p:spPr bwMode="auto">
          <a:xfrm>
            <a:off x="3129859" y="2733565"/>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prstClr val="black">
                    <a:lumMod val="65000"/>
                    <a:lumOff val="35000"/>
                  </a:prstClr>
                </a:solidFill>
                <a:latin typeface="Impact" panose="020B0806030902050204" pitchFamily="34" charset="0"/>
                <a:ea typeface="微软雅黑" panose="020B0503020204020204" pitchFamily="34" charset="-122"/>
                <a:cs typeface="Arial" panose="020B0604020202020204" pitchFamily="34" charset="0"/>
              </a:rPr>
              <a:t>04</a:t>
            </a:r>
          </a:p>
        </p:txBody>
      </p:sp>
      <p:cxnSp>
        <p:nvCxnSpPr>
          <p:cNvPr id="101" name="直接连接符 100"/>
          <p:cNvCxnSpPr/>
          <p:nvPr/>
        </p:nvCxnSpPr>
        <p:spPr>
          <a:xfrm>
            <a:off x="3645144" y="2774218"/>
            <a:ext cx="0" cy="313022"/>
          </a:xfrm>
          <a:prstGeom prst="line">
            <a:avLst/>
          </a:prstGeom>
          <a:noFill/>
          <a:ln w="9525" cap="flat" cmpd="sng" algn="ctr">
            <a:solidFill>
              <a:schemeClr val="tx1">
                <a:lumMod val="65000"/>
                <a:lumOff val="35000"/>
              </a:schemeClr>
            </a:solidFill>
            <a:prstDash val="solid"/>
          </a:ln>
          <a:effectLst/>
        </p:spPr>
      </p:cxnSp>
      <p:sp>
        <p:nvSpPr>
          <p:cNvPr id="102" name="标题层"/>
          <p:cNvSpPr txBox="1"/>
          <p:nvPr/>
        </p:nvSpPr>
        <p:spPr bwMode="auto">
          <a:xfrm>
            <a:off x="3752670" y="2734036"/>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kumimoji="1" lang="zh-CN" altLang="en-US" sz="1800" b="1" kern="0" dirty="0">
                <a:solidFill>
                  <a:prstClr val="black">
                    <a:lumMod val="65000"/>
                    <a:lumOff val="35000"/>
                  </a:prstClr>
                </a:solidFill>
                <a:latin typeface="微软雅黑" panose="020B0503020204020204" pitchFamily="34" charset="-122"/>
                <a:ea typeface="微软雅黑" panose="020B0503020204020204" pitchFamily="34" charset="-122"/>
                <a:sym typeface="+mn-ea"/>
              </a:rPr>
              <a:t>数据预处理</a:t>
            </a:r>
          </a:p>
        </p:txBody>
      </p:sp>
      <p:sp>
        <p:nvSpPr>
          <p:cNvPr id="84" name="MH_Others_2"/>
          <p:cNvSpPr txBox="1"/>
          <p:nvPr>
            <p:custDataLst>
              <p:tags r:id="rId1"/>
            </p:custDataLst>
          </p:nvPr>
        </p:nvSpPr>
        <p:spPr>
          <a:xfrm>
            <a:off x="800896" y="2016440"/>
            <a:ext cx="1324996" cy="589359"/>
          </a:xfrm>
          <a:prstGeom prst="rect">
            <a:avLst/>
          </a:prstGeom>
          <a:noFill/>
        </p:spPr>
        <p:txBody>
          <a:bodyPr wrap="none" anchor="ctr" anchorCtr="0">
            <a:noAutofit/>
          </a:bodyPr>
          <a:lstStyle/>
          <a:p>
            <a:pPr algn="ctr" defTabSz="685800" fontAlgn="auto">
              <a:spcBef>
                <a:spcPts val="0"/>
              </a:spcBef>
              <a:spcAft>
                <a:spcPts val="0"/>
              </a:spcAft>
              <a:defRPr/>
            </a:pPr>
            <a:r>
              <a:rPr lang="zh-CN" altLang="en-US" sz="4050" b="1" kern="0" dirty="0">
                <a:solidFill>
                  <a:srgbClr val="007CC1"/>
                </a:solidFill>
                <a:latin typeface="微软雅黑" panose="020B0503020204020204" pitchFamily="34" charset="-122"/>
                <a:ea typeface="微软雅黑" panose="020B0503020204020204" pitchFamily="34" charset="-122"/>
                <a:cs typeface="+mn-ea"/>
                <a:sym typeface="+mn-lt"/>
              </a:rPr>
              <a:t>目录</a:t>
            </a:r>
          </a:p>
        </p:txBody>
      </p:sp>
      <p:sp>
        <p:nvSpPr>
          <p:cNvPr id="4" name="MH_Others_3"/>
          <p:cNvSpPr txBox="1"/>
          <p:nvPr>
            <p:custDataLst>
              <p:tags r:id="rId2"/>
            </p:custDataLst>
          </p:nvPr>
        </p:nvSpPr>
        <p:spPr>
          <a:xfrm>
            <a:off x="620669" y="2573075"/>
            <a:ext cx="1973873" cy="589359"/>
          </a:xfrm>
          <a:prstGeom prst="rect">
            <a:avLst/>
          </a:prstGeom>
          <a:noFill/>
        </p:spPr>
        <p:txBody>
          <a:bodyPr wrap="none" anchor="ctr" anchorCtr="0">
            <a:noAutofit/>
          </a:bodyPr>
          <a:lstStyle/>
          <a:p>
            <a:pPr algn="ctr" defTabSz="685800" fontAlgn="auto">
              <a:spcBef>
                <a:spcPts val="0"/>
              </a:spcBef>
              <a:spcAft>
                <a:spcPts val="0"/>
              </a:spcAft>
              <a:defRPr/>
            </a:pPr>
            <a:r>
              <a:rPr lang="en-US" altLang="zh-CN" sz="1800" b="1" kern="0" spc="225" dirty="0">
                <a:solidFill>
                  <a:srgbClr val="A6A6A6"/>
                </a:solidFill>
                <a:latin typeface="微软雅黑" panose="020B0503020204020204" pitchFamily="34" charset="-122"/>
                <a:ea typeface="微软雅黑" panose="020B0503020204020204" pitchFamily="34" charset="-122"/>
                <a:cs typeface="+mn-ea"/>
                <a:sym typeface="+mn-lt"/>
              </a:rPr>
              <a:t>CONTENTS</a:t>
            </a:r>
          </a:p>
        </p:txBody>
      </p:sp>
      <p:sp>
        <p:nvSpPr>
          <p:cNvPr id="5" name="标题层"/>
          <p:cNvSpPr txBox="1"/>
          <p:nvPr/>
        </p:nvSpPr>
        <p:spPr bwMode="auto">
          <a:xfrm>
            <a:off x="3129859" y="3161568"/>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prstClr val="black">
                    <a:lumMod val="65000"/>
                    <a:lumOff val="35000"/>
                  </a:prstClr>
                </a:solidFill>
                <a:latin typeface="Impact" panose="020B0806030902050204" pitchFamily="34" charset="0"/>
                <a:ea typeface="微软雅黑" panose="020B0503020204020204" pitchFamily="34" charset="-122"/>
                <a:cs typeface="Arial" panose="020B0604020202020204" pitchFamily="34" charset="0"/>
              </a:rPr>
              <a:t>05</a:t>
            </a:r>
          </a:p>
        </p:txBody>
      </p:sp>
      <p:cxnSp>
        <p:nvCxnSpPr>
          <p:cNvPr id="6" name="直接连接符 5"/>
          <p:cNvCxnSpPr/>
          <p:nvPr/>
        </p:nvCxnSpPr>
        <p:spPr>
          <a:xfrm>
            <a:off x="3645144" y="3202221"/>
            <a:ext cx="0" cy="313022"/>
          </a:xfrm>
          <a:prstGeom prst="line">
            <a:avLst/>
          </a:prstGeom>
          <a:noFill/>
          <a:ln w="9525" cap="flat" cmpd="sng" algn="ctr">
            <a:solidFill>
              <a:schemeClr val="tx1">
                <a:lumMod val="65000"/>
                <a:lumOff val="35000"/>
              </a:schemeClr>
            </a:solidFill>
            <a:prstDash val="solid"/>
          </a:ln>
          <a:effectLst/>
        </p:spPr>
      </p:cxnSp>
      <p:sp>
        <p:nvSpPr>
          <p:cNvPr id="7" name="标题层"/>
          <p:cNvSpPr txBox="1"/>
          <p:nvPr/>
        </p:nvSpPr>
        <p:spPr bwMode="auto">
          <a:xfrm>
            <a:off x="3752670" y="3162515"/>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prstClr val="black">
                    <a:lumMod val="65000"/>
                    <a:lumOff val="35000"/>
                  </a:prstClr>
                </a:solidFill>
                <a:latin typeface="微软雅黑" panose="020B0503020204020204" pitchFamily="34" charset="-122"/>
                <a:ea typeface="微软雅黑" panose="020B0503020204020204" pitchFamily="34" charset="-122"/>
              </a:rPr>
              <a:t>特征选择</a:t>
            </a:r>
          </a:p>
        </p:txBody>
      </p:sp>
      <p:sp>
        <p:nvSpPr>
          <p:cNvPr id="8" name="标题层"/>
          <p:cNvSpPr txBox="1"/>
          <p:nvPr/>
        </p:nvSpPr>
        <p:spPr bwMode="auto">
          <a:xfrm>
            <a:off x="3129859" y="3621591"/>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prstClr val="black">
                    <a:lumMod val="65000"/>
                    <a:lumOff val="35000"/>
                  </a:prstClr>
                </a:solidFill>
                <a:latin typeface="Impact" panose="020B0806030902050204" pitchFamily="34" charset="0"/>
                <a:ea typeface="微软雅黑" panose="020B0503020204020204" pitchFamily="34" charset="-122"/>
                <a:cs typeface="Arial" panose="020B0604020202020204" pitchFamily="34" charset="0"/>
              </a:rPr>
              <a:t>06</a:t>
            </a:r>
          </a:p>
        </p:txBody>
      </p:sp>
      <p:cxnSp>
        <p:nvCxnSpPr>
          <p:cNvPr id="9" name="直接连接符 8"/>
          <p:cNvCxnSpPr/>
          <p:nvPr/>
        </p:nvCxnSpPr>
        <p:spPr>
          <a:xfrm>
            <a:off x="3645144" y="3651766"/>
            <a:ext cx="0" cy="313022"/>
          </a:xfrm>
          <a:prstGeom prst="line">
            <a:avLst/>
          </a:prstGeom>
          <a:noFill/>
          <a:ln w="9525" cap="flat" cmpd="sng" algn="ctr">
            <a:solidFill>
              <a:schemeClr val="tx1">
                <a:lumMod val="65000"/>
                <a:lumOff val="35000"/>
              </a:schemeClr>
            </a:solidFill>
            <a:prstDash val="solid"/>
          </a:ln>
          <a:effectLst/>
        </p:spPr>
      </p:cxnSp>
      <p:sp>
        <p:nvSpPr>
          <p:cNvPr id="10" name="标题层"/>
          <p:cNvSpPr txBox="1"/>
          <p:nvPr/>
        </p:nvSpPr>
        <p:spPr bwMode="auto">
          <a:xfrm>
            <a:off x="3752670" y="3598249"/>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prstClr val="black">
                    <a:lumMod val="65000"/>
                    <a:lumOff val="35000"/>
                  </a:prstClr>
                </a:solidFill>
                <a:latin typeface="微软雅黑" panose="020B0503020204020204" pitchFamily="34" charset="-122"/>
                <a:ea typeface="微软雅黑" panose="020B0503020204020204" pitchFamily="34" charset="-122"/>
              </a:rPr>
              <a:t>特征降维</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600"/>
                                        <p:tgtEl>
                                          <p:spTgt spid="71"/>
                                        </p:tgtEl>
                                      </p:cBhvr>
                                    </p:animEffect>
                                    <p:anim calcmode="lin" valueType="num">
                                      <p:cBhvr>
                                        <p:cTn id="8" dur="600" fill="hold"/>
                                        <p:tgtEl>
                                          <p:spTgt spid="71"/>
                                        </p:tgtEl>
                                        <p:attrNameLst>
                                          <p:attrName>ppt_x</p:attrName>
                                        </p:attrNameLst>
                                      </p:cBhvr>
                                      <p:tavLst>
                                        <p:tav tm="0">
                                          <p:val>
                                            <p:strVal val="#ppt_x"/>
                                          </p:val>
                                        </p:tav>
                                        <p:tav tm="100000">
                                          <p:val>
                                            <p:strVal val="#ppt_x"/>
                                          </p:val>
                                        </p:tav>
                                      </p:tavLst>
                                    </p:anim>
                                    <p:anim calcmode="lin" valueType="num">
                                      <p:cBhvr>
                                        <p:cTn id="9" dur="600" fill="hold"/>
                                        <p:tgtEl>
                                          <p:spTgt spid="7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decel="52500" fill="hold" grpId="0" nodeType="afterEffect">
                                  <p:stCondLst>
                                    <p:cond delay="0"/>
                                  </p:stCondLst>
                                  <p:childTnLst>
                                    <p:set>
                                      <p:cBhvr>
                                        <p:cTn id="12" dur="1" fill="hold">
                                          <p:stCondLst>
                                            <p:cond delay="0"/>
                                          </p:stCondLst>
                                        </p:cTn>
                                        <p:tgtEl>
                                          <p:spTgt spid="70"/>
                                        </p:tgtEl>
                                        <p:attrNameLst>
                                          <p:attrName>style.visibility</p:attrName>
                                        </p:attrNameLst>
                                      </p:cBhvr>
                                      <p:to>
                                        <p:strVal val="visible"/>
                                      </p:to>
                                    </p:set>
                                    <p:anim calcmode="lin" valueType="num">
                                      <p:cBhvr additive="base">
                                        <p:cTn id="13" dur="400" fill="hold"/>
                                        <p:tgtEl>
                                          <p:spTgt spid="70"/>
                                        </p:tgtEl>
                                        <p:attrNameLst>
                                          <p:attrName>ppt_x</p:attrName>
                                        </p:attrNameLst>
                                      </p:cBhvr>
                                      <p:tavLst>
                                        <p:tav tm="0">
                                          <p:val>
                                            <p:strVal val="0-#ppt_w/2"/>
                                          </p:val>
                                        </p:tav>
                                        <p:tav tm="100000">
                                          <p:val>
                                            <p:strVal val="#ppt_x"/>
                                          </p:val>
                                        </p:tav>
                                      </p:tavLst>
                                    </p:anim>
                                    <p:anim calcmode="lin" valueType="num">
                                      <p:cBhvr additive="base">
                                        <p:cTn id="14" dur="400" fill="hold"/>
                                        <p:tgtEl>
                                          <p:spTgt spid="70"/>
                                        </p:tgtEl>
                                        <p:attrNameLst>
                                          <p:attrName>ppt_y</p:attrName>
                                        </p:attrNameLst>
                                      </p:cBhvr>
                                      <p:tavLst>
                                        <p:tav tm="0">
                                          <p:val>
                                            <p:strVal val="#ppt_y"/>
                                          </p:val>
                                        </p:tav>
                                        <p:tav tm="100000">
                                          <p:val>
                                            <p:strVal val="#ppt_y"/>
                                          </p:val>
                                        </p:tav>
                                      </p:tavLst>
                                    </p:anim>
                                  </p:childTnLst>
                                </p:cTn>
                              </p:par>
                              <p:par>
                                <p:cTn id="15" presetID="2" presetClass="entr" presetSubtype="2" decel="52500" fill="hold" grpId="0" nodeType="withEffect">
                                  <p:stCondLst>
                                    <p:cond delay="0"/>
                                  </p:stCondLst>
                                  <p:childTnLst>
                                    <p:set>
                                      <p:cBhvr>
                                        <p:cTn id="16" dur="1" fill="hold">
                                          <p:stCondLst>
                                            <p:cond delay="0"/>
                                          </p:stCondLst>
                                        </p:cTn>
                                        <p:tgtEl>
                                          <p:spTgt spid="72"/>
                                        </p:tgtEl>
                                        <p:attrNameLst>
                                          <p:attrName>style.visibility</p:attrName>
                                        </p:attrNameLst>
                                      </p:cBhvr>
                                      <p:to>
                                        <p:strVal val="visible"/>
                                      </p:to>
                                    </p:set>
                                    <p:anim calcmode="lin" valueType="num">
                                      <p:cBhvr additive="base">
                                        <p:cTn id="17" dur="400" fill="hold"/>
                                        <p:tgtEl>
                                          <p:spTgt spid="72"/>
                                        </p:tgtEl>
                                        <p:attrNameLst>
                                          <p:attrName>ppt_x</p:attrName>
                                        </p:attrNameLst>
                                      </p:cBhvr>
                                      <p:tavLst>
                                        <p:tav tm="0">
                                          <p:val>
                                            <p:strVal val="1+#ppt_w/2"/>
                                          </p:val>
                                        </p:tav>
                                        <p:tav tm="100000">
                                          <p:val>
                                            <p:strVal val="#ppt_x"/>
                                          </p:val>
                                        </p:tav>
                                      </p:tavLst>
                                    </p:anim>
                                    <p:anim calcmode="lin" valueType="num">
                                      <p:cBhvr additive="base">
                                        <p:cTn id="18" dur="400" fill="hold"/>
                                        <p:tgtEl>
                                          <p:spTgt spid="7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47" presetClass="entr" presetSubtype="0" fill="hold" nodeType="after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fade">
                                      <p:cBhvr>
                                        <p:cTn id="22" dur="600"/>
                                        <p:tgtEl>
                                          <p:spTgt spid="91"/>
                                        </p:tgtEl>
                                      </p:cBhvr>
                                    </p:animEffect>
                                    <p:anim calcmode="lin" valueType="num">
                                      <p:cBhvr>
                                        <p:cTn id="23" dur="600" fill="hold"/>
                                        <p:tgtEl>
                                          <p:spTgt spid="91"/>
                                        </p:tgtEl>
                                        <p:attrNameLst>
                                          <p:attrName>ppt_x</p:attrName>
                                        </p:attrNameLst>
                                      </p:cBhvr>
                                      <p:tavLst>
                                        <p:tav tm="0">
                                          <p:val>
                                            <p:strVal val="#ppt_x"/>
                                          </p:val>
                                        </p:tav>
                                        <p:tav tm="100000">
                                          <p:val>
                                            <p:strVal val="#ppt_x"/>
                                          </p:val>
                                        </p:tav>
                                      </p:tavLst>
                                    </p:anim>
                                    <p:anim calcmode="lin" valueType="num">
                                      <p:cBhvr>
                                        <p:cTn id="24" dur="600" fill="hold"/>
                                        <p:tgtEl>
                                          <p:spTgt spid="91"/>
                                        </p:tgtEl>
                                        <p:attrNameLst>
                                          <p:attrName>ppt_y</p:attrName>
                                        </p:attrNameLst>
                                      </p:cBhvr>
                                      <p:tavLst>
                                        <p:tav tm="0">
                                          <p:val>
                                            <p:strVal val="#ppt_y-.1"/>
                                          </p:val>
                                        </p:tav>
                                        <p:tav tm="100000">
                                          <p:val>
                                            <p:strVal val="#ppt_y"/>
                                          </p:val>
                                        </p:tav>
                                      </p:tavLst>
                                    </p:anim>
                                  </p:childTnLst>
                                </p:cTn>
                              </p:par>
                            </p:childTnLst>
                          </p:cTn>
                        </p:par>
                        <p:par>
                          <p:cTn id="25" fill="hold">
                            <p:stCondLst>
                              <p:cond delay="2500"/>
                            </p:stCondLst>
                            <p:childTnLst>
                              <p:par>
                                <p:cTn id="26" presetID="2" presetClass="entr" presetSubtype="8" decel="52500" fill="hold" grpId="0" nodeType="afterEffect">
                                  <p:stCondLst>
                                    <p:cond delay="0"/>
                                  </p:stCondLst>
                                  <p:childTnLst>
                                    <p:set>
                                      <p:cBhvr>
                                        <p:cTn id="27" dur="1" fill="hold">
                                          <p:stCondLst>
                                            <p:cond delay="0"/>
                                          </p:stCondLst>
                                        </p:cTn>
                                        <p:tgtEl>
                                          <p:spTgt spid="90"/>
                                        </p:tgtEl>
                                        <p:attrNameLst>
                                          <p:attrName>style.visibility</p:attrName>
                                        </p:attrNameLst>
                                      </p:cBhvr>
                                      <p:to>
                                        <p:strVal val="visible"/>
                                      </p:to>
                                    </p:set>
                                    <p:anim calcmode="lin" valueType="num">
                                      <p:cBhvr additive="base">
                                        <p:cTn id="28" dur="400" fill="hold"/>
                                        <p:tgtEl>
                                          <p:spTgt spid="90"/>
                                        </p:tgtEl>
                                        <p:attrNameLst>
                                          <p:attrName>ppt_x</p:attrName>
                                        </p:attrNameLst>
                                      </p:cBhvr>
                                      <p:tavLst>
                                        <p:tav tm="0">
                                          <p:val>
                                            <p:strVal val="0-#ppt_w/2"/>
                                          </p:val>
                                        </p:tav>
                                        <p:tav tm="100000">
                                          <p:val>
                                            <p:strVal val="#ppt_x"/>
                                          </p:val>
                                        </p:tav>
                                      </p:tavLst>
                                    </p:anim>
                                    <p:anim calcmode="lin" valueType="num">
                                      <p:cBhvr additive="base">
                                        <p:cTn id="29" dur="400" fill="hold"/>
                                        <p:tgtEl>
                                          <p:spTgt spid="90"/>
                                        </p:tgtEl>
                                        <p:attrNameLst>
                                          <p:attrName>ppt_y</p:attrName>
                                        </p:attrNameLst>
                                      </p:cBhvr>
                                      <p:tavLst>
                                        <p:tav tm="0">
                                          <p:val>
                                            <p:strVal val="#ppt_y"/>
                                          </p:val>
                                        </p:tav>
                                        <p:tav tm="100000">
                                          <p:val>
                                            <p:strVal val="#ppt_y"/>
                                          </p:val>
                                        </p:tav>
                                      </p:tavLst>
                                    </p:anim>
                                  </p:childTnLst>
                                </p:cTn>
                              </p:par>
                              <p:par>
                                <p:cTn id="30" presetID="2" presetClass="entr" presetSubtype="2" decel="52500" fill="hold" grpId="0" nodeType="withEffect">
                                  <p:stCondLst>
                                    <p:cond delay="0"/>
                                  </p:stCondLst>
                                  <p:childTnLst>
                                    <p:set>
                                      <p:cBhvr>
                                        <p:cTn id="31" dur="1" fill="hold">
                                          <p:stCondLst>
                                            <p:cond delay="0"/>
                                          </p:stCondLst>
                                        </p:cTn>
                                        <p:tgtEl>
                                          <p:spTgt spid="92"/>
                                        </p:tgtEl>
                                        <p:attrNameLst>
                                          <p:attrName>style.visibility</p:attrName>
                                        </p:attrNameLst>
                                      </p:cBhvr>
                                      <p:to>
                                        <p:strVal val="visible"/>
                                      </p:to>
                                    </p:set>
                                    <p:anim calcmode="lin" valueType="num">
                                      <p:cBhvr additive="base">
                                        <p:cTn id="32" dur="400" fill="hold"/>
                                        <p:tgtEl>
                                          <p:spTgt spid="92"/>
                                        </p:tgtEl>
                                        <p:attrNameLst>
                                          <p:attrName>ppt_x</p:attrName>
                                        </p:attrNameLst>
                                      </p:cBhvr>
                                      <p:tavLst>
                                        <p:tav tm="0">
                                          <p:val>
                                            <p:strVal val="1+#ppt_w/2"/>
                                          </p:val>
                                        </p:tav>
                                        <p:tav tm="100000">
                                          <p:val>
                                            <p:strVal val="#ppt_x"/>
                                          </p:val>
                                        </p:tav>
                                      </p:tavLst>
                                    </p:anim>
                                    <p:anim calcmode="lin" valueType="num">
                                      <p:cBhvr additive="base">
                                        <p:cTn id="33" dur="400" fill="hold"/>
                                        <p:tgtEl>
                                          <p:spTgt spid="92"/>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47" presetClass="entr" presetSubtype="0" fill="hold" nodeType="afterEffect">
                                  <p:stCondLst>
                                    <p:cond delay="0"/>
                                  </p:stCondLst>
                                  <p:childTnLst>
                                    <p:set>
                                      <p:cBhvr>
                                        <p:cTn id="36" dur="1" fill="hold">
                                          <p:stCondLst>
                                            <p:cond delay="0"/>
                                          </p:stCondLst>
                                        </p:cTn>
                                        <p:tgtEl>
                                          <p:spTgt spid="96"/>
                                        </p:tgtEl>
                                        <p:attrNameLst>
                                          <p:attrName>style.visibility</p:attrName>
                                        </p:attrNameLst>
                                      </p:cBhvr>
                                      <p:to>
                                        <p:strVal val="visible"/>
                                      </p:to>
                                    </p:set>
                                    <p:animEffect transition="in" filter="fade">
                                      <p:cBhvr>
                                        <p:cTn id="37" dur="600"/>
                                        <p:tgtEl>
                                          <p:spTgt spid="96"/>
                                        </p:tgtEl>
                                      </p:cBhvr>
                                    </p:animEffect>
                                    <p:anim calcmode="lin" valueType="num">
                                      <p:cBhvr>
                                        <p:cTn id="38" dur="600" fill="hold"/>
                                        <p:tgtEl>
                                          <p:spTgt spid="96"/>
                                        </p:tgtEl>
                                        <p:attrNameLst>
                                          <p:attrName>ppt_x</p:attrName>
                                        </p:attrNameLst>
                                      </p:cBhvr>
                                      <p:tavLst>
                                        <p:tav tm="0">
                                          <p:val>
                                            <p:strVal val="#ppt_x"/>
                                          </p:val>
                                        </p:tav>
                                        <p:tav tm="100000">
                                          <p:val>
                                            <p:strVal val="#ppt_x"/>
                                          </p:val>
                                        </p:tav>
                                      </p:tavLst>
                                    </p:anim>
                                    <p:anim calcmode="lin" valueType="num">
                                      <p:cBhvr>
                                        <p:cTn id="39" dur="600" fill="hold"/>
                                        <p:tgtEl>
                                          <p:spTgt spid="96"/>
                                        </p:tgtEl>
                                        <p:attrNameLst>
                                          <p:attrName>ppt_y</p:attrName>
                                        </p:attrNameLst>
                                      </p:cBhvr>
                                      <p:tavLst>
                                        <p:tav tm="0">
                                          <p:val>
                                            <p:strVal val="#ppt_y-.1"/>
                                          </p:val>
                                        </p:tav>
                                        <p:tav tm="100000">
                                          <p:val>
                                            <p:strVal val="#ppt_y"/>
                                          </p:val>
                                        </p:tav>
                                      </p:tavLst>
                                    </p:anim>
                                  </p:childTnLst>
                                </p:cTn>
                              </p:par>
                            </p:childTnLst>
                          </p:cTn>
                        </p:par>
                        <p:par>
                          <p:cTn id="40" fill="hold">
                            <p:stCondLst>
                              <p:cond delay="4000"/>
                            </p:stCondLst>
                            <p:childTnLst>
                              <p:par>
                                <p:cTn id="41" presetID="2" presetClass="entr" presetSubtype="8" decel="52500" fill="hold" grpId="0" nodeType="afterEffect">
                                  <p:stCondLst>
                                    <p:cond delay="0"/>
                                  </p:stCondLst>
                                  <p:childTnLst>
                                    <p:set>
                                      <p:cBhvr>
                                        <p:cTn id="42" dur="1" fill="hold">
                                          <p:stCondLst>
                                            <p:cond delay="0"/>
                                          </p:stCondLst>
                                        </p:cTn>
                                        <p:tgtEl>
                                          <p:spTgt spid="95"/>
                                        </p:tgtEl>
                                        <p:attrNameLst>
                                          <p:attrName>style.visibility</p:attrName>
                                        </p:attrNameLst>
                                      </p:cBhvr>
                                      <p:to>
                                        <p:strVal val="visible"/>
                                      </p:to>
                                    </p:set>
                                    <p:anim calcmode="lin" valueType="num">
                                      <p:cBhvr additive="base">
                                        <p:cTn id="43" dur="400" fill="hold"/>
                                        <p:tgtEl>
                                          <p:spTgt spid="95"/>
                                        </p:tgtEl>
                                        <p:attrNameLst>
                                          <p:attrName>ppt_x</p:attrName>
                                        </p:attrNameLst>
                                      </p:cBhvr>
                                      <p:tavLst>
                                        <p:tav tm="0">
                                          <p:val>
                                            <p:strVal val="0-#ppt_w/2"/>
                                          </p:val>
                                        </p:tav>
                                        <p:tav tm="100000">
                                          <p:val>
                                            <p:strVal val="#ppt_x"/>
                                          </p:val>
                                        </p:tav>
                                      </p:tavLst>
                                    </p:anim>
                                    <p:anim calcmode="lin" valueType="num">
                                      <p:cBhvr additive="base">
                                        <p:cTn id="44" dur="400" fill="hold"/>
                                        <p:tgtEl>
                                          <p:spTgt spid="95"/>
                                        </p:tgtEl>
                                        <p:attrNameLst>
                                          <p:attrName>ppt_y</p:attrName>
                                        </p:attrNameLst>
                                      </p:cBhvr>
                                      <p:tavLst>
                                        <p:tav tm="0">
                                          <p:val>
                                            <p:strVal val="#ppt_y"/>
                                          </p:val>
                                        </p:tav>
                                        <p:tav tm="100000">
                                          <p:val>
                                            <p:strVal val="#ppt_y"/>
                                          </p:val>
                                        </p:tav>
                                      </p:tavLst>
                                    </p:anim>
                                  </p:childTnLst>
                                </p:cTn>
                              </p:par>
                              <p:par>
                                <p:cTn id="45" presetID="2" presetClass="entr" presetSubtype="2" decel="52500" fill="hold" grpId="0" nodeType="withEffect">
                                  <p:stCondLst>
                                    <p:cond delay="0"/>
                                  </p:stCondLst>
                                  <p:childTnLst>
                                    <p:set>
                                      <p:cBhvr>
                                        <p:cTn id="46" dur="1" fill="hold">
                                          <p:stCondLst>
                                            <p:cond delay="0"/>
                                          </p:stCondLst>
                                        </p:cTn>
                                        <p:tgtEl>
                                          <p:spTgt spid="97"/>
                                        </p:tgtEl>
                                        <p:attrNameLst>
                                          <p:attrName>style.visibility</p:attrName>
                                        </p:attrNameLst>
                                      </p:cBhvr>
                                      <p:to>
                                        <p:strVal val="visible"/>
                                      </p:to>
                                    </p:set>
                                    <p:anim calcmode="lin" valueType="num">
                                      <p:cBhvr additive="base">
                                        <p:cTn id="47" dur="400" fill="hold"/>
                                        <p:tgtEl>
                                          <p:spTgt spid="97"/>
                                        </p:tgtEl>
                                        <p:attrNameLst>
                                          <p:attrName>ppt_x</p:attrName>
                                        </p:attrNameLst>
                                      </p:cBhvr>
                                      <p:tavLst>
                                        <p:tav tm="0">
                                          <p:val>
                                            <p:strVal val="1+#ppt_w/2"/>
                                          </p:val>
                                        </p:tav>
                                        <p:tav tm="100000">
                                          <p:val>
                                            <p:strVal val="#ppt_x"/>
                                          </p:val>
                                        </p:tav>
                                      </p:tavLst>
                                    </p:anim>
                                    <p:anim calcmode="lin" valueType="num">
                                      <p:cBhvr additive="base">
                                        <p:cTn id="48" dur="400" fill="hold"/>
                                        <p:tgtEl>
                                          <p:spTgt spid="97"/>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47" presetClass="entr" presetSubtype="0" fill="hold" nodeType="afterEffect">
                                  <p:stCondLst>
                                    <p:cond delay="0"/>
                                  </p:stCondLst>
                                  <p:childTnLst>
                                    <p:set>
                                      <p:cBhvr>
                                        <p:cTn id="51" dur="1" fill="hold">
                                          <p:stCondLst>
                                            <p:cond delay="0"/>
                                          </p:stCondLst>
                                        </p:cTn>
                                        <p:tgtEl>
                                          <p:spTgt spid="101"/>
                                        </p:tgtEl>
                                        <p:attrNameLst>
                                          <p:attrName>style.visibility</p:attrName>
                                        </p:attrNameLst>
                                      </p:cBhvr>
                                      <p:to>
                                        <p:strVal val="visible"/>
                                      </p:to>
                                    </p:set>
                                    <p:animEffect transition="in" filter="fade">
                                      <p:cBhvr>
                                        <p:cTn id="52" dur="600"/>
                                        <p:tgtEl>
                                          <p:spTgt spid="101"/>
                                        </p:tgtEl>
                                      </p:cBhvr>
                                    </p:animEffect>
                                    <p:anim calcmode="lin" valueType="num">
                                      <p:cBhvr>
                                        <p:cTn id="53" dur="600" fill="hold"/>
                                        <p:tgtEl>
                                          <p:spTgt spid="101"/>
                                        </p:tgtEl>
                                        <p:attrNameLst>
                                          <p:attrName>ppt_x</p:attrName>
                                        </p:attrNameLst>
                                      </p:cBhvr>
                                      <p:tavLst>
                                        <p:tav tm="0">
                                          <p:val>
                                            <p:strVal val="#ppt_x"/>
                                          </p:val>
                                        </p:tav>
                                        <p:tav tm="100000">
                                          <p:val>
                                            <p:strVal val="#ppt_x"/>
                                          </p:val>
                                        </p:tav>
                                      </p:tavLst>
                                    </p:anim>
                                    <p:anim calcmode="lin" valueType="num">
                                      <p:cBhvr>
                                        <p:cTn id="54" dur="600" fill="hold"/>
                                        <p:tgtEl>
                                          <p:spTgt spid="101"/>
                                        </p:tgtEl>
                                        <p:attrNameLst>
                                          <p:attrName>ppt_y</p:attrName>
                                        </p:attrNameLst>
                                      </p:cBhvr>
                                      <p:tavLst>
                                        <p:tav tm="0">
                                          <p:val>
                                            <p:strVal val="#ppt_y-.1"/>
                                          </p:val>
                                        </p:tav>
                                        <p:tav tm="100000">
                                          <p:val>
                                            <p:strVal val="#ppt_y"/>
                                          </p:val>
                                        </p:tav>
                                      </p:tavLst>
                                    </p:anim>
                                  </p:childTnLst>
                                </p:cTn>
                              </p:par>
                            </p:childTnLst>
                          </p:cTn>
                        </p:par>
                        <p:par>
                          <p:cTn id="55" fill="hold">
                            <p:stCondLst>
                              <p:cond delay="5500"/>
                            </p:stCondLst>
                            <p:childTnLst>
                              <p:par>
                                <p:cTn id="56" presetID="2" presetClass="entr" presetSubtype="8" decel="52500" fill="hold" grpId="0" nodeType="afterEffect">
                                  <p:stCondLst>
                                    <p:cond delay="0"/>
                                  </p:stCondLst>
                                  <p:childTnLst>
                                    <p:set>
                                      <p:cBhvr>
                                        <p:cTn id="57" dur="1" fill="hold">
                                          <p:stCondLst>
                                            <p:cond delay="0"/>
                                          </p:stCondLst>
                                        </p:cTn>
                                        <p:tgtEl>
                                          <p:spTgt spid="100"/>
                                        </p:tgtEl>
                                        <p:attrNameLst>
                                          <p:attrName>style.visibility</p:attrName>
                                        </p:attrNameLst>
                                      </p:cBhvr>
                                      <p:to>
                                        <p:strVal val="visible"/>
                                      </p:to>
                                    </p:set>
                                    <p:anim calcmode="lin" valueType="num">
                                      <p:cBhvr additive="base">
                                        <p:cTn id="58" dur="400" fill="hold"/>
                                        <p:tgtEl>
                                          <p:spTgt spid="100"/>
                                        </p:tgtEl>
                                        <p:attrNameLst>
                                          <p:attrName>ppt_x</p:attrName>
                                        </p:attrNameLst>
                                      </p:cBhvr>
                                      <p:tavLst>
                                        <p:tav tm="0">
                                          <p:val>
                                            <p:strVal val="0-#ppt_w/2"/>
                                          </p:val>
                                        </p:tav>
                                        <p:tav tm="100000">
                                          <p:val>
                                            <p:strVal val="#ppt_x"/>
                                          </p:val>
                                        </p:tav>
                                      </p:tavLst>
                                    </p:anim>
                                    <p:anim calcmode="lin" valueType="num">
                                      <p:cBhvr additive="base">
                                        <p:cTn id="59" dur="400" fill="hold"/>
                                        <p:tgtEl>
                                          <p:spTgt spid="100"/>
                                        </p:tgtEl>
                                        <p:attrNameLst>
                                          <p:attrName>ppt_y</p:attrName>
                                        </p:attrNameLst>
                                      </p:cBhvr>
                                      <p:tavLst>
                                        <p:tav tm="0">
                                          <p:val>
                                            <p:strVal val="#ppt_y"/>
                                          </p:val>
                                        </p:tav>
                                        <p:tav tm="100000">
                                          <p:val>
                                            <p:strVal val="#ppt_y"/>
                                          </p:val>
                                        </p:tav>
                                      </p:tavLst>
                                    </p:anim>
                                  </p:childTnLst>
                                </p:cTn>
                              </p:par>
                              <p:par>
                                <p:cTn id="60" presetID="2" presetClass="entr" presetSubtype="2" decel="52500" fill="hold" grpId="0" nodeType="withEffect">
                                  <p:stCondLst>
                                    <p:cond delay="0"/>
                                  </p:stCondLst>
                                  <p:childTnLst>
                                    <p:set>
                                      <p:cBhvr>
                                        <p:cTn id="61" dur="1" fill="hold">
                                          <p:stCondLst>
                                            <p:cond delay="0"/>
                                          </p:stCondLst>
                                        </p:cTn>
                                        <p:tgtEl>
                                          <p:spTgt spid="102"/>
                                        </p:tgtEl>
                                        <p:attrNameLst>
                                          <p:attrName>style.visibility</p:attrName>
                                        </p:attrNameLst>
                                      </p:cBhvr>
                                      <p:to>
                                        <p:strVal val="visible"/>
                                      </p:to>
                                    </p:set>
                                    <p:anim calcmode="lin" valueType="num">
                                      <p:cBhvr additive="base">
                                        <p:cTn id="62" dur="400" fill="hold"/>
                                        <p:tgtEl>
                                          <p:spTgt spid="102"/>
                                        </p:tgtEl>
                                        <p:attrNameLst>
                                          <p:attrName>ppt_x</p:attrName>
                                        </p:attrNameLst>
                                      </p:cBhvr>
                                      <p:tavLst>
                                        <p:tav tm="0">
                                          <p:val>
                                            <p:strVal val="1+#ppt_w/2"/>
                                          </p:val>
                                        </p:tav>
                                        <p:tav tm="100000">
                                          <p:val>
                                            <p:strVal val="#ppt_x"/>
                                          </p:val>
                                        </p:tav>
                                      </p:tavLst>
                                    </p:anim>
                                    <p:anim calcmode="lin" valueType="num">
                                      <p:cBhvr additive="base">
                                        <p:cTn id="63" dur="400" fill="hold"/>
                                        <p:tgtEl>
                                          <p:spTgt spid="102"/>
                                        </p:tgtEl>
                                        <p:attrNameLst>
                                          <p:attrName>ppt_y</p:attrName>
                                        </p:attrNameLst>
                                      </p:cBhvr>
                                      <p:tavLst>
                                        <p:tav tm="0">
                                          <p:val>
                                            <p:strVal val="#ppt_y"/>
                                          </p:val>
                                        </p:tav>
                                        <p:tav tm="100000">
                                          <p:val>
                                            <p:strVal val="#ppt_y"/>
                                          </p:val>
                                        </p:tav>
                                      </p:tavLst>
                                    </p:anim>
                                  </p:childTnLst>
                                </p:cTn>
                              </p:par>
                            </p:childTnLst>
                          </p:cTn>
                        </p:par>
                        <p:par>
                          <p:cTn id="64" fill="hold">
                            <p:stCondLst>
                              <p:cond delay="6000"/>
                            </p:stCondLst>
                            <p:childTnLst>
                              <p:par>
                                <p:cTn id="65" presetID="47" presetClass="entr" presetSubtype="0" fill="hold" nodeType="after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fade">
                                      <p:cBhvr>
                                        <p:cTn id="67" dur="600"/>
                                        <p:tgtEl>
                                          <p:spTgt spid="6"/>
                                        </p:tgtEl>
                                      </p:cBhvr>
                                    </p:animEffect>
                                    <p:anim calcmode="lin" valueType="num">
                                      <p:cBhvr>
                                        <p:cTn id="68" dur="600" fill="hold"/>
                                        <p:tgtEl>
                                          <p:spTgt spid="6"/>
                                        </p:tgtEl>
                                        <p:attrNameLst>
                                          <p:attrName>ppt_x</p:attrName>
                                        </p:attrNameLst>
                                      </p:cBhvr>
                                      <p:tavLst>
                                        <p:tav tm="0">
                                          <p:val>
                                            <p:strVal val="#ppt_x"/>
                                          </p:val>
                                        </p:tav>
                                        <p:tav tm="100000">
                                          <p:val>
                                            <p:strVal val="#ppt_x"/>
                                          </p:val>
                                        </p:tav>
                                      </p:tavLst>
                                    </p:anim>
                                    <p:anim calcmode="lin" valueType="num">
                                      <p:cBhvr>
                                        <p:cTn id="69" dur="600" fill="hold"/>
                                        <p:tgtEl>
                                          <p:spTgt spid="6"/>
                                        </p:tgtEl>
                                        <p:attrNameLst>
                                          <p:attrName>ppt_y</p:attrName>
                                        </p:attrNameLst>
                                      </p:cBhvr>
                                      <p:tavLst>
                                        <p:tav tm="0">
                                          <p:val>
                                            <p:strVal val="#ppt_y-.1"/>
                                          </p:val>
                                        </p:tav>
                                        <p:tav tm="100000">
                                          <p:val>
                                            <p:strVal val="#ppt_y"/>
                                          </p:val>
                                        </p:tav>
                                      </p:tavLst>
                                    </p:anim>
                                  </p:childTnLst>
                                </p:cTn>
                              </p:par>
                            </p:childTnLst>
                          </p:cTn>
                        </p:par>
                        <p:par>
                          <p:cTn id="70" fill="hold">
                            <p:stCondLst>
                              <p:cond delay="7000"/>
                            </p:stCondLst>
                            <p:childTnLst>
                              <p:par>
                                <p:cTn id="71" presetID="2" presetClass="entr" presetSubtype="8" decel="52500" fill="hold" grpId="0" nodeType="afterEffect">
                                  <p:stCondLst>
                                    <p:cond delay="0"/>
                                  </p:stCondLst>
                                  <p:childTnLst>
                                    <p:set>
                                      <p:cBhvr>
                                        <p:cTn id="72" dur="1" fill="hold">
                                          <p:stCondLst>
                                            <p:cond delay="0"/>
                                          </p:stCondLst>
                                        </p:cTn>
                                        <p:tgtEl>
                                          <p:spTgt spid="5"/>
                                        </p:tgtEl>
                                        <p:attrNameLst>
                                          <p:attrName>style.visibility</p:attrName>
                                        </p:attrNameLst>
                                      </p:cBhvr>
                                      <p:to>
                                        <p:strVal val="visible"/>
                                      </p:to>
                                    </p:set>
                                    <p:anim calcmode="lin" valueType="num">
                                      <p:cBhvr additive="base">
                                        <p:cTn id="73" dur="400" fill="hold"/>
                                        <p:tgtEl>
                                          <p:spTgt spid="5"/>
                                        </p:tgtEl>
                                        <p:attrNameLst>
                                          <p:attrName>ppt_x</p:attrName>
                                        </p:attrNameLst>
                                      </p:cBhvr>
                                      <p:tavLst>
                                        <p:tav tm="0">
                                          <p:val>
                                            <p:strVal val="0-#ppt_w/2"/>
                                          </p:val>
                                        </p:tav>
                                        <p:tav tm="100000">
                                          <p:val>
                                            <p:strVal val="#ppt_x"/>
                                          </p:val>
                                        </p:tav>
                                      </p:tavLst>
                                    </p:anim>
                                    <p:anim calcmode="lin" valueType="num">
                                      <p:cBhvr additive="base">
                                        <p:cTn id="74" dur="400" fill="hold"/>
                                        <p:tgtEl>
                                          <p:spTgt spid="5"/>
                                        </p:tgtEl>
                                        <p:attrNameLst>
                                          <p:attrName>ppt_y</p:attrName>
                                        </p:attrNameLst>
                                      </p:cBhvr>
                                      <p:tavLst>
                                        <p:tav tm="0">
                                          <p:val>
                                            <p:strVal val="#ppt_y"/>
                                          </p:val>
                                        </p:tav>
                                        <p:tav tm="100000">
                                          <p:val>
                                            <p:strVal val="#ppt_y"/>
                                          </p:val>
                                        </p:tav>
                                      </p:tavLst>
                                    </p:anim>
                                  </p:childTnLst>
                                </p:cTn>
                              </p:par>
                              <p:par>
                                <p:cTn id="75" presetID="2" presetClass="entr" presetSubtype="2" decel="52500" fill="hold" grpId="0" nodeType="withEffect">
                                  <p:stCondLst>
                                    <p:cond delay="0"/>
                                  </p:stCondLst>
                                  <p:childTnLst>
                                    <p:set>
                                      <p:cBhvr>
                                        <p:cTn id="76" dur="1" fill="hold">
                                          <p:stCondLst>
                                            <p:cond delay="0"/>
                                          </p:stCondLst>
                                        </p:cTn>
                                        <p:tgtEl>
                                          <p:spTgt spid="7"/>
                                        </p:tgtEl>
                                        <p:attrNameLst>
                                          <p:attrName>style.visibility</p:attrName>
                                        </p:attrNameLst>
                                      </p:cBhvr>
                                      <p:to>
                                        <p:strVal val="visible"/>
                                      </p:to>
                                    </p:set>
                                    <p:anim calcmode="lin" valueType="num">
                                      <p:cBhvr additive="base">
                                        <p:cTn id="77" dur="400" fill="hold"/>
                                        <p:tgtEl>
                                          <p:spTgt spid="7"/>
                                        </p:tgtEl>
                                        <p:attrNameLst>
                                          <p:attrName>ppt_x</p:attrName>
                                        </p:attrNameLst>
                                      </p:cBhvr>
                                      <p:tavLst>
                                        <p:tav tm="0">
                                          <p:val>
                                            <p:strVal val="1+#ppt_w/2"/>
                                          </p:val>
                                        </p:tav>
                                        <p:tav tm="100000">
                                          <p:val>
                                            <p:strVal val="#ppt_x"/>
                                          </p:val>
                                        </p:tav>
                                      </p:tavLst>
                                    </p:anim>
                                    <p:anim calcmode="lin" valueType="num">
                                      <p:cBhvr additive="base">
                                        <p:cTn id="78" dur="400" fill="hold"/>
                                        <p:tgtEl>
                                          <p:spTgt spid="7"/>
                                        </p:tgtEl>
                                        <p:attrNameLst>
                                          <p:attrName>ppt_y</p:attrName>
                                        </p:attrNameLst>
                                      </p:cBhvr>
                                      <p:tavLst>
                                        <p:tav tm="0">
                                          <p:val>
                                            <p:strVal val="#ppt_y"/>
                                          </p:val>
                                        </p:tav>
                                        <p:tav tm="100000">
                                          <p:val>
                                            <p:strVal val="#ppt_y"/>
                                          </p:val>
                                        </p:tav>
                                      </p:tavLst>
                                    </p:anim>
                                  </p:childTnLst>
                                </p:cTn>
                              </p:par>
                            </p:childTnLst>
                          </p:cTn>
                        </p:par>
                        <p:par>
                          <p:cTn id="79" fill="hold">
                            <p:stCondLst>
                              <p:cond delay="7500"/>
                            </p:stCondLst>
                            <p:childTnLst>
                              <p:par>
                                <p:cTn id="80" presetID="47" presetClass="entr" presetSubtype="0" fill="hold" nodeType="afterEffect">
                                  <p:stCondLst>
                                    <p:cond delay="0"/>
                                  </p:stCondLst>
                                  <p:childTnLst>
                                    <p:set>
                                      <p:cBhvr>
                                        <p:cTn id="81" dur="1" fill="hold">
                                          <p:stCondLst>
                                            <p:cond delay="0"/>
                                          </p:stCondLst>
                                        </p:cTn>
                                        <p:tgtEl>
                                          <p:spTgt spid="9"/>
                                        </p:tgtEl>
                                        <p:attrNameLst>
                                          <p:attrName>style.visibility</p:attrName>
                                        </p:attrNameLst>
                                      </p:cBhvr>
                                      <p:to>
                                        <p:strVal val="visible"/>
                                      </p:to>
                                    </p:set>
                                    <p:animEffect transition="in" filter="fade">
                                      <p:cBhvr>
                                        <p:cTn id="82" dur="600"/>
                                        <p:tgtEl>
                                          <p:spTgt spid="9"/>
                                        </p:tgtEl>
                                      </p:cBhvr>
                                    </p:animEffect>
                                    <p:anim calcmode="lin" valueType="num">
                                      <p:cBhvr>
                                        <p:cTn id="83" dur="600" fill="hold"/>
                                        <p:tgtEl>
                                          <p:spTgt spid="9"/>
                                        </p:tgtEl>
                                        <p:attrNameLst>
                                          <p:attrName>ppt_x</p:attrName>
                                        </p:attrNameLst>
                                      </p:cBhvr>
                                      <p:tavLst>
                                        <p:tav tm="0">
                                          <p:val>
                                            <p:strVal val="#ppt_x"/>
                                          </p:val>
                                        </p:tav>
                                        <p:tav tm="100000">
                                          <p:val>
                                            <p:strVal val="#ppt_x"/>
                                          </p:val>
                                        </p:tav>
                                      </p:tavLst>
                                    </p:anim>
                                    <p:anim calcmode="lin" valueType="num">
                                      <p:cBhvr>
                                        <p:cTn id="84" dur="600" fill="hold"/>
                                        <p:tgtEl>
                                          <p:spTgt spid="9"/>
                                        </p:tgtEl>
                                        <p:attrNameLst>
                                          <p:attrName>ppt_y</p:attrName>
                                        </p:attrNameLst>
                                      </p:cBhvr>
                                      <p:tavLst>
                                        <p:tav tm="0">
                                          <p:val>
                                            <p:strVal val="#ppt_y-.1"/>
                                          </p:val>
                                        </p:tav>
                                        <p:tav tm="100000">
                                          <p:val>
                                            <p:strVal val="#ppt_y"/>
                                          </p:val>
                                        </p:tav>
                                      </p:tavLst>
                                    </p:anim>
                                  </p:childTnLst>
                                </p:cTn>
                              </p:par>
                            </p:childTnLst>
                          </p:cTn>
                        </p:par>
                        <p:par>
                          <p:cTn id="85" fill="hold">
                            <p:stCondLst>
                              <p:cond delay="8500"/>
                            </p:stCondLst>
                            <p:childTnLst>
                              <p:par>
                                <p:cTn id="86" presetID="2" presetClass="entr" presetSubtype="8" decel="52500" fill="hold" grpId="0" nodeType="afterEffect">
                                  <p:stCondLst>
                                    <p:cond delay="0"/>
                                  </p:stCondLst>
                                  <p:childTnLst>
                                    <p:set>
                                      <p:cBhvr>
                                        <p:cTn id="87" dur="1" fill="hold">
                                          <p:stCondLst>
                                            <p:cond delay="0"/>
                                          </p:stCondLst>
                                        </p:cTn>
                                        <p:tgtEl>
                                          <p:spTgt spid="8"/>
                                        </p:tgtEl>
                                        <p:attrNameLst>
                                          <p:attrName>style.visibility</p:attrName>
                                        </p:attrNameLst>
                                      </p:cBhvr>
                                      <p:to>
                                        <p:strVal val="visible"/>
                                      </p:to>
                                    </p:set>
                                    <p:anim calcmode="lin" valueType="num">
                                      <p:cBhvr additive="base">
                                        <p:cTn id="88" dur="400" fill="hold"/>
                                        <p:tgtEl>
                                          <p:spTgt spid="8"/>
                                        </p:tgtEl>
                                        <p:attrNameLst>
                                          <p:attrName>ppt_x</p:attrName>
                                        </p:attrNameLst>
                                      </p:cBhvr>
                                      <p:tavLst>
                                        <p:tav tm="0">
                                          <p:val>
                                            <p:strVal val="0-#ppt_w/2"/>
                                          </p:val>
                                        </p:tav>
                                        <p:tav tm="100000">
                                          <p:val>
                                            <p:strVal val="#ppt_x"/>
                                          </p:val>
                                        </p:tav>
                                      </p:tavLst>
                                    </p:anim>
                                    <p:anim calcmode="lin" valueType="num">
                                      <p:cBhvr additive="base">
                                        <p:cTn id="89" dur="400" fill="hold"/>
                                        <p:tgtEl>
                                          <p:spTgt spid="8"/>
                                        </p:tgtEl>
                                        <p:attrNameLst>
                                          <p:attrName>ppt_y</p:attrName>
                                        </p:attrNameLst>
                                      </p:cBhvr>
                                      <p:tavLst>
                                        <p:tav tm="0">
                                          <p:val>
                                            <p:strVal val="#ppt_y"/>
                                          </p:val>
                                        </p:tav>
                                        <p:tav tm="100000">
                                          <p:val>
                                            <p:strVal val="#ppt_y"/>
                                          </p:val>
                                        </p:tav>
                                      </p:tavLst>
                                    </p:anim>
                                  </p:childTnLst>
                                </p:cTn>
                              </p:par>
                              <p:par>
                                <p:cTn id="90" presetID="2" presetClass="entr" presetSubtype="2" decel="52500" fill="hold" grpId="0" nodeType="with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additive="base">
                                        <p:cTn id="92" dur="400" fill="hold"/>
                                        <p:tgtEl>
                                          <p:spTgt spid="10"/>
                                        </p:tgtEl>
                                        <p:attrNameLst>
                                          <p:attrName>ppt_x</p:attrName>
                                        </p:attrNameLst>
                                      </p:cBhvr>
                                      <p:tavLst>
                                        <p:tav tm="0">
                                          <p:val>
                                            <p:strVal val="1+#ppt_w/2"/>
                                          </p:val>
                                        </p:tav>
                                        <p:tav tm="100000">
                                          <p:val>
                                            <p:strVal val="#ppt_x"/>
                                          </p:val>
                                        </p:tav>
                                      </p:tavLst>
                                    </p:anim>
                                    <p:anim calcmode="lin" valueType="num">
                                      <p:cBhvr additive="base">
                                        <p:cTn id="93" dur="4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bldLvl="0" animBg="1"/>
      <p:bldP spid="72" grpId="0" bldLvl="0" animBg="1"/>
      <p:bldP spid="90" grpId="0" bldLvl="0" animBg="1"/>
      <p:bldP spid="92" grpId="0" bldLvl="0" animBg="1"/>
      <p:bldP spid="95" grpId="0" bldLvl="0" animBg="1"/>
      <p:bldP spid="97" grpId="0" bldLvl="0" animBg="1"/>
      <p:bldP spid="100" grpId="0" bldLvl="0" animBg="1"/>
      <p:bldP spid="102" grpId="0" bldLvl="0" animBg="1"/>
      <p:bldP spid="5" grpId="0" bldLvl="0" animBg="1"/>
      <p:bldP spid="7" grpId="0" bldLvl="0" animBg="1"/>
      <p:bldP spid="8" grpId="0" bldLvl="0" animBg="1"/>
      <p:bldP spid="10"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52641" y="186094"/>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数据探索</a:t>
            </a:r>
          </a:p>
        </p:txBody>
      </p:sp>
      <p:grpSp>
        <p:nvGrpSpPr>
          <p:cNvPr id="8" name="Group 9"/>
          <p:cNvGrpSpPr/>
          <p:nvPr/>
        </p:nvGrpSpPr>
        <p:grpSpPr>
          <a:xfrm>
            <a:off x="4293096" y="2752215"/>
            <a:ext cx="2330291" cy="956310"/>
            <a:chOff x="8016138" y="3738013"/>
            <a:chExt cx="3088792" cy="1700101"/>
          </a:xfrm>
        </p:grpSpPr>
        <p:sp>
          <p:nvSpPr>
            <p:cNvPr id="22" name="TextBox 33"/>
            <p:cNvSpPr txBox="1"/>
            <p:nvPr/>
          </p:nvSpPr>
          <p:spPr bwMode="auto">
            <a:xfrm>
              <a:off x="8016138" y="3738013"/>
              <a:ext cx="1258976" cy="309958"/>
            </a:xfrm>
            <a:prstGeom prst="rect">
              <a:avLst/>
            </a:prstGeom>
            <a:noFill/>
          </p:spPr>
          <p:txBody>
            <a:bodyPr wrap="none" lIns="67500" tIns="35100" rIns="67500" bIns="35100">
              <a:noAutofit/>
            </a:bodyPr>
            <a:lstStyle/>
            <a:p>
              <a:pPr algn="l" latinLnBrk="0"/>
              <a:r>
                <a:rPr lang="en-US" altLang="zh-CN" sz="160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sym typeface="+mn-lt"/>
                </a:rPr>
                <a:t>4</a:t>
              </a:r>
              <a:r>
                <a:rPr lang="zh-CN" altLang="en-US" sz="160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sym typeface="+mn-lt"/>
                </a:rPr>
                <a:t>、相关性分析</a:t>
              </a:r>
            </a:p>
          </p:txBody>
        </p:sp>
        <p:sp>
          <p:nvSpPr>
            <p:cNvPr id="23" name="TextBox 34"/>
            <p:cNvSpPr txBox="1"/>
            <p:nvPr/>
          </p:nvSpPr>
          <p:spPr bwMode="auto">
            <a:xfrm>
              <a:off x="8086415" y="4186745"/>
              <a:ext cx="3018515" cy="1251369"/>
            </a:xfrm>
            <a:prstGeom prst="rect">
              <a:avLst/>
            </a:prstGeom>
            <a:noFill/>
          </p:spPr>
          <p:txBody>
            <a:bodyPr wrap="square" lIns="67500" tIns="35100" rIns="67500" bIns="35100">
              <a:noAutofit/>
            </a:bodyPr>
            <a:lstStyle/>
            <a:p>
              <a:pPr marL="128588" indent="-128588">
                <a:lnSpc>
                  <a:spcPct val="120000"/>
                </a:lnSpc>
                <a:buFont typeface="Wingdings" panose="05000000000000000000" charset="0"/>
                <a:buChar char="ü"/>
              </a:pP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sym typeface="+mn-lt"/>
                </a:rPr>
                <a:t>分析连续变量之间线性相关程度的强弱</a:t>
              </a:r>
            </a:p>
            <a:p>
              <a:pPr marL="128588" indent="-128588">
                <a:lnSpc>
                  <a:spcPct val="120000"/>
                </a:lnSpc>
                <a:buFont typeface="Wingdings" panose="05000000000000000000" charset="0"/>
                <a:buChar char="ü"/>
              </a:pP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sym typeface="+mn-lt"/>
                </a:rPr>
                <a:t>常用的二元变量相关分析方法包括：pearson相关系数、spearman秩相关系数、判定系数。</a:t>
              </a:r>
            </a:p>
          </p:txBody>
        </p:sp>
      </p:grpSp>
      <p:sp>
        <p:nvSpPr>
          <p:cNvPr id="21" name="TextBox 36"/>
          <p:cNvSpPr txBox="1"/>
          <p:nvPr/>
        </p:nvSpPr>
        <p:spPr bwMode="auto">
          <a:xfrm>
            <a:off x="4356978" y="1327184"/>
            <a:ext cx="1808326" cy="783431"/>
          </a:xfrm>
          <a:prstGeom prst="rect">
            <a:avLst/>
          </a:prstGeom>
          <a:noFill/>
        </p:spPr>
        <p:txBody>
          <a:bodyPr wrap="square" lIns="67500" tIns="35100" rIns="67500" bIns="35100">
            <a:noAutofit/>
          </a:bodyPr>
          <a:lstStyle/>
          <a:p>
            <a:pPr marL="128588" indent="-128588">
              <a:lnSpc>
                <a:spcPct val="120000"/>
              </a:lnSpc>
              <a:buFont typeface="Wingdings" panose="05000000000000000000" charset="0"/>
              <a:buChar char="ü"/>
            </a:pP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sym typeface="+mn-lt"/>
              </a:rPr>
              <a:t>检查原始数据中是否存在脏数据，如缺失值、异常值、不一致的值等。</a:t>
            </a:r>
          </a:p>
          <a:p>
            <a:pPr marL="128588" indent="-128588">
              <a:lnSpc>
                <a:spcPct val="120000"/>
              </a:lnSpc>
              <a:buFont typeface="Wingdings" panose="05000000000000000000" charset="0"/>
              <a:buChar char="ü"/>
            </a:pP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sym typeface="+mn-lt"/>
              </a:rPr>
              <a:t>以缺失值为例，计算含有缺失值的特征数量、每个特征的未缺失数量、缺失数量、缺失比例等。</a:t>
            </a:r>
          </a:p>
        </p:txBody>
      </p:sp>
      <p:grpSp>
        <p:nvGrpSpPr>
          <p:cNvPr id="10" name="Group 7"/>
          <p:cNvGrpSpPr/>
          <p:nvPr/>
        </p:nvGrpSpPr>
        <p:grpSpPr>
          <a:xfrm>
            <a:off x="197357" y="2332009"/>
            <a:ext cx="2663764" cy="1734284"/>
            <a:chOff x="879822" y="3654582"/>
            <a:chExt cx="3260673" cy="3083161"/>
          </a:xfrm>
        </p:grpSpPr>
        <p:sp>
          <p:nvSpPr>
            <p:cNvPr id="18" name="TextBox 37"/>
            <p:cNvSpPr txBox="1"/>
            <p:nvPr/>
          </p:nvSpPr>
          <p:spPr bwMode="auto">
            <a:xfrm>
              <a:off x="2136906" y="3654582"/>
              <a:ext cx="1258976" cy="309958"/>
            </a:xfrm>
            <a:prstGeom prst="rect">
              <a:avLst/>
            </a:prstGeom>
            <a:noFill/>
          </p:spPr>
          <p:txBody>
            <a:bodyPr wrap="none" lIns="67500" tIns="35100" rIns="67500" bIns="35100">
              <a:noAutofit/>
            </a:bodyPr>
            <a:lstStyle/>
            <a:p>
              <a:pPr algn="r" latinLnBrk="0"/>
              <a:r>
                <a:rPr 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lt"/>
                </a:rPr>
                <a:t>3</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lt"/>
                </a:rPr>
                <a:t>、统计量分析</a:t>
              </a:r>
            </a:p>
          </p:txBody>
        </p:sp>
        <p:sp>
          <p:nvSpPr>
            <p:cNvPr id="19" name="TextBox 38"/>
            <p:cNvSpPr txBox="1"/>
            <p:nvPr/>
          </p:nvSpPr>
          <p:spPr bwMode="auto">
            <a:xfrm>
              <a:off x="879822" y="4093612"/>
              <a:ext cx="3260673" cy="2644131"/>
            </a:xfrm>
            <a:prstGeom prst="rect">
              <a:avLst/>
            </a:prstGeom>
            <a:noFill/>
          </p:spPr>
          <p:txBody>
            <a:bodyPr wrap="square" lIns="67500" tIns="35100" rIns="67500" bIns="35100">
              <a:noAutofit/>
            </a:bodyPr>
            <a:lstStyle/>
            <a:p>
              <a:pPr>
                <a:lnSpc>
                  <a:spcPct val="120000"/>
                </a:lnSpc>
              </a:pP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sym typeface="+mn-lt"/>
                </a:rPr>
                <a:t>通过计算统计量，能够了解数据的基本分布情况，具体统计量包含以下：</a:t>
              </a:r>
            </a:p>
            <a:p>
              <a:pPr marL="128588" indent="-128588">
                <a:lnSpc>
                  <a:spcPct val="120000"/>
                </a:lnSpc>
                <a:buFont typeface="Wingdings" panose="05000000000000000000" charset="0"/>
                <a:buChar char="ü"/>
              </a:pP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sym typeface="+mn-lt"/>
                </a:rPr>
                <a:t>表示数据基本特征的统计量：平均数、中位数、众数、最大值、最小值；</a:t>
              </a:r>
            </a:p>
            <a:p>
              <a:pPr marL="128588" indent="-128588">
                <a:lnSpc>
                  <a:spcPct val="120000"/>
                </a:lnSpc>
                <a:buFont typeface="Wingdings" panose="05000000000000000000" charset="0"/>
                <a:buChar char="ü"/>
              </a:pP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sym typeface="+mn-lt"/>
                </a:rPr>
                <a:t>表示数据分散程度的统计量：极差、方差、标准差、变异系数、四分位间距；</a:t>
              </a:r>
            </a:p>
            <a:p>
              <a:pPr marL="128588" indent="-128588">
                <a:lnSpc>
                  <a:spcPct val="120000"/>
                </a:lnSpc>
                <a:buFont typeface="Wingdings" panose="05000000000000000000" charset="0"/>
                <a:buChar char="ü"/>
              </a:pP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sym typeface="+mn-lt"/>
                </a:rPr>
                <a:t>表示数据分布形状的统计量：偏度、峰度；</a:t>
              </a:r>
            </a:p>
            <a:p>
              <a:pPr marL="128588" indent="-128588">
                <a:lnSpc>
                  <a:spcPct val="120000"/>
                </a:lnSpc>
                <a:buFont typeface="Wingdings" panose="05000000000000000000" charset="0"/>
                <a:buChar char="ü"/>
              </a:pP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sym typeface="+mn-lt"/>
                </a:rPr>
                <a:t>表示数据分布的描述性统计量：分位数。</a:t>
              </a:r>
            </a:p>
          </p:txBody>
        </p:sp>
      </p:grpSp>
      <p:grpSp>
        <p:nvGrpSpPr>
          <p:cNvPr id="11" name="Group 2"/>
          <p:cNvGrpSpPr/>
          <p:nvPr/>
        </p:nvGrpSpPr>
        <p:grpSpPr>
          <a:xfrm>
            <a:off x="260648" y="1010676"/>
            <a:ext cx="2287057" cy="852289"/>
            <a:chOff x="1249833" y="2170587"/>
            <a:chExt cx="2942311" cy="1515175"/>
          </a:xfrm>
        </p:grpSpPr>
        <p:sp>
          <p:nvSpPr>
            <p:cNvPr id="16" name="TextBox 39"/>
            <p:cNvSpPr txBox="1"/>
            <p:nvPr/>
          </p:nvSpPr>
          <p:spPr bwMode="auto">
            <a:xfrm>
              <a:off x="2241179" y="2170587"/>
              <a:ext cx="1258975" cy="309958"/>
            </a:xfrm>
            <a:prstGeom prst="rect">
              <a:avLst/>
            </a:prstGeom>
            <a:noFill/>
          </p:spPr>
          <p:txBody>
            <a:bodyPr wrap="none" lIns="67500" tIns="35100" rIns="67500" bIns="35100">
              <a:noAutofit/>
            </a:bodyPr>
            <a:lstStyle/>
            <a:p>
              <a:pPr algn="r" latinLnBrk="0"/>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lt"/>
                </a:rPr>
                <a:t>1</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lt"/>
                </a:rPr>
                <a:t>、数据类型</a:t>
              </a:r>
            </a:p>
          </p:txBody>
        </p:sp>
        <p:sp>
          <p:nvSpPr>
            <p:cNvPr id="17" name="TextBox 40"/>
            <p:cNvSpPr txBox="1"/>
            <p:nvPr/>
          </p:nvSpPr>
          <p:spPr bwMode="auto">
            <a:xfrm>
              <a:off x="1249833" y="2713792"/>
              <a:ext cx="2942311" cy="971970"/>
            </a:xfrm>
            <a:prstGeom prst="rect">
              <a:avLst/>
            </a:prstGeom>
            <a:noFill/>
          </p:spPr>
          <p:txBody>
            <a:bodyPr wrap="square" lIns="67500" tIns="35100" rIns="67500" bIns="35100">
              <a:noAutofit/>
            </a:bodyPr>
            <a:lstStyle/>
            <a:p>
              <a:pPr marL="128588" indent="-128588">
                <a:lnSpc>
                  <a:spcPct val="120000"/>
                </a:lnSpc>
                <a:buFont typeface="Wingdings" panose="05000000000000000000" charset="0"/>
                <a:buChar char="ü"/>
              </a:pPr>
              <a:r>
                <a:rPr lang="zh-CN" altLang="en-US" sz="1050" dirty="0">
                  <a:latin typeface="微软雅黑" panose="020B0503020204020204" pitchFamily="34" charset="-122"/>
                  <a:ea typeface="微软雅黑" panose="020B0503020204020204" pitchFamily="34" charset="-122"/>
                  <a:cs typeface="+mn-ea"/>
                  <a:sym typeface="+mn-lt"/>
                </a:rPr>
                <a:t>分析所有变量的数据类型情况：连续型变量、分类型变量。</a:t>
              </a:r>
            </a:p>
          </p:txBody>
        </p:sp>
      </p:grpSp>
      <p:sp>
        <p:nvSpPr>
          <p:cNvPr id="12" name="Freeform: Shape 43"/>
          <p:cNvSpPr/>
          <p:nvPr/>
        </p:nvSpPr>
        <p:spPr bwMode="auto">
          <a:xfrm>
            <a:off x="3654985" y="2219200"/>
            <a:ext cx="320040" cy="320040"/>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24 w 236"/>
              <a:gd name="T11" fmla="*/ 56 h 236"/>
              <a:gd name="T12" fmla="*/ 144 w 236"/>
              <a:gd name="T13" fmla="*/ 46 h 236"/>
              <a:gd name="T14" fmla="*/ 137 w 236"/>
              <a:gd name="T15" fmla="*/ 67 h 236"/>
              <a:gd name="T16" fmla="*/ 117 w 236"/>
              <a:gd name="T17" fmla="*/ 77 h 236"/>
              <a:gd name="T18" fmla="*/ 124 w 236"/>
              <a:gd name="T19" fmla="*/ 56 h 236"/>
              <a:gd name="T20" fmla="*/ 162 w 236"/>
              <a:gd name="T21" fmla="*/ 164 h 236"/>
              <a:gd name="T22" fmla="*/ 142 w 236"/>
              <a:gd name="T23" fmla="*/ 181 h 236"/>
              <a:gd name="T24" fmla="*/ 119 w 236"/>
              <a:gd name="T25" fmla="*/ 175 h 236"/>
              <a:gd name="T26" fmla="*/ 97 w 236"/>
              <a:gd name="T27" fmla="*/ 181 h 236"/>
              <a:gd name="T28" fmla="*/ 76 w 236"/>
              <a:gd name="T29" fmla="*/ 164 h 236"/>
              <a:gd name="T30" fmla="*/ 67 w 236"/>
              <a:gd name="T31" fmla="*/ 96 h 236"/>
              <a:gd name="T32" fmla="*/ 95 w 236"/>
              <a:gd name="T33" fmla="*/ 79 h 236"/>
              <a:gd name="T34" fmla="*/ 118 w 236"/>
              <a:gd name="T35" fmla="*/ 85 h 236"/>
              <a:gd name="T36" fmla="*/ 143 w 236"/>
              <a:gd name="T37" fmla="*/ 79 h 236"/>
              <a:gd name="T38" fmla="*/ 168 w 236"/>
              <a:gd name="T39" fmla="*/ 92 h 236"/>
              <a:gd name="T40" fmla="*/ 154 w 236"/>
              <a:gd name="T41" fmla="*/ 118 h 236"/>
              <a:gd name="T42" fmla="*/ 172 w 236"/>
              <a:gd name="T43" fmla="*/ 145 h 236"/>
              <a:gd name="T44" fmla="*/ 162 w 236"/>
              <a:gd name="T45" fmla="*/ 16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4" y="56"/>
                </a:moveTo>
                <a:cubicBezTo>
                  <a:pt x="129" y="50"/>
                  <a:pt x="137" y="46"/>
                  <a:pt x="144" y="46"/>
                </a:cubicBezTo>
                <a:cubicBezTo>
                  <a:pt x="144" y="54"/>
                  <a:pt x="141" y="62"/>
                  <a:pt x="137" y="67"/>
                </a:cubicBezTo>
                <a:cubicBezTo>
                  <a:pt x="132" y="73"/>
                  <a:pt x="124" y="78"/>
                  <a:pt x="117" y="77"/>
                </a:cubicBezTo>
                <a:cubicBezTo>
                  <a:pt x="115" y="69"/>
                  <a:pt x="119" y="61"/>
                  <a:pt x="124" y="56"/>
                </a:cubicBezTo>
                <a:close/>
                <a:moveTo>
                  <a:pt x="162" y="164"/>
                </a:moveTo>
                <a:cubicBezTo>
                  <a:pt x="157" y="172"/>
                  <a:pt x="151" y="180"/>
                  <a:pt x="142" y="181"/>
                </a:cubicBezTo>
                <a:cubicBezTo>
                  <a:pt x="133" y="181"/>
                  <a:pt x="130" y="175"/>
                  <a:pt x="119" y="175"/>
                </a:cubicBezTo>
                <a:cubicBezTo>
                  <a:pt x="109" y="175"/>
                  <a:pt x="106" y="180"/>
                  <a:pt x="97" y="181"/>
                </a:cubicBezTo>
                <a:cubicBezTo>
                  <a:pt x="88" y="181"/>
                  <a:pt x="82" y="172"/>
                  <a:pt x="76" y="164"/>
                </a:cubicBezTo>
                <a:cubicBezTo>
                  <a:pt x="64" y="147"/>
                  <a:pt x="55" y="116"/>
                  <a:pt x="67" y="96"/>
                </a:cubicBezTo>
                <a:cubicBezTo>
                  <a:pt x="73" y="85"/>
                  <a:pt x="84" y="79"/>
                  <a:pt x="95" y="79"/>
                </a:cubicBezTo>
                <a:cubicBezTo>
                  <a:pt x="104" y="79"/>
                  <a:pt x="112" y="85"/>
                  <a:pt x="118" y="85"/>
                </a:cubicBezTo>
                <a:cubicBezTo>
                  <a:pt x="123" y="85"/>
                  <a:pt x="133" y="77"/>
                  <a:pt x="143" y="79"/>
                </a:cubicBezTo>
                <a:cubicBezTo>
                  <a:pt x="148" y="79"/>
                  <a:pt x="160" y="80"/>
                  <a:pt x="168" y="92"/>
                </a:cubicBezTo>
                <a:cubicBezTo>
                  <a:pt x="167" y="92"/>
                  <a:pt x="153" y="100"/>
                  <a:pt x="154" y="118"/>
                </a:cubicBezTo>
                <a:cubicBezTo>
                  <a:pt x="154" y="138"/>
                  <a:pt x="171" y="145"/>
                  <a:pt x="172" y="145"/>
                </a:cubicBezTo>
                <a:cubicBezTo>
                  <a:pt x="171" y="145"/>
                  <a:pt x="169" y="155"/>
                  <a:pt x="162" y="164"/>
                </a:cubicBezTo>
                <a:close/>
              </a:path>
            </a:pathLst>
          </a:custGeom>
          <a:solidFill>
            <a:schemeClr val="bg1"/>
          </a:solidFill>
          <a:ln>
            <a:noFill/>
          </a:ln>
        </p:spPr>
        <p:txBody>
          <a:bodyPr anchor="ctr"/>
          <a:lstStyle/>
          <a:p>
            <a:pPr algn="ctr"/>
            <a:endParaRPr sz="3200">
              <a:cs typeface="+mn-ea"/>
              <a:sym typeface="+mn-lt"/>
            </a:endParaRPr>
          </a:p>
        </p:txBody>
      </p:sp>
      <p:sp>
        <p:nvSpPr>
          <p:cNvPr id="13" name="Freeform: Shape 44"/>
          <p:cNvSpPr/>
          <p:nvPr/>
        </p:nvSpPr>
        <p:spPr bwMode="auto">
          <a:xfrm>
            <a:off x="2822024" y="2219200"/>
            <a:ext cx="320040" cy="320040"/>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bg1"/>
          </a:solidFill>
          <a:ln>
            <a:noFill/>
          </a:ln>
        </p:spPr>
        <p:txBody>
          <a:bodyPr anchor="ctr"/>
          <a:lstStyle/>
          <a:p>
            <a:pPr algn="ctr"/>
            <a:endParaRPr sz="3200">
              <a:cs typeface="+mn-ea"/>
              <a:sym typeface="+mn-lt"/>
            </a:endParaRPr>
          </a:p>
        </p:txBody>
      </p:sp>
      <p:sp>
        <p:nvSpPr>
          <p:cNvPr id="14" name="Freeform: Shape 45"/>
          <p:cNvSpPr/>
          <p:nvPr/>
        </p:nvSpPr>
        <p:spPr bwMode="auto">
          <a:xfrm>
            <a:off x="2832502" y="1483393"/>
            <a:ext cx="320040" cy="320040"/>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p:spPr>
        <p:txBody>
          <a:bodyPr anchor="ctr"/>
          <a:lstStyle/>
          <a:p>
            <a:pPr algn="ctr"/>
            <a:endParaRPr sz="3200">
              <a:cs typeface="+mn-ea"/>
              <a:sym typeface="+mn-lt"/>
            </a:endParaRPr>
          </a:p>
        </p:txBody>
      </p:sp>
      <p:sp>
        <p:nvSpPr>
          <p:cNvPr id="15" name="Freeform: Shape 46"/>
          <p:cNvSpPr/>
          <p:nvPr/>
        </p:nvSpPr>
        <p:spPr bwMode="auto">
          <a:xfrm>
            <a:off x="3650699" y="1483393"/>
            <a:ext cx="320040" cy="320040"/>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p:spPr>
        <p:txBody>
          <a:bodyPr anchor="ctr"/>
          <a:lstStyle/>
          <a:p>
            <a:pPr algn="ctr"/>
            <a:endParaRPr sz="3200">
              <a:cs typeface="+mn-ea"/>
              <a:sym typeface="+mn-lt"/>
            </a:endParaRPr>
          </a:p>
        </p:txBody>
      </p:sp>
      <p:sp>
        <p:nvSpPr>
          <p:cNvPr id="24" name="TextBox 37"/>
          <p:cNvSpPr txBox="1"/>
          <p:nvPr/>
        </p:nvSpPr>
        <p:spPr bwMode="auto">
          <a:xfrm>
            <a:off x="5261141" y="956168"/>
            <a:ext cx="708174" cy="174351"/>
          </a:xfrm>
          <a:prstGeom prst="rect">
            <a:avLst/>
          </a:prstGeom>
          <a:noFill/>
        </p:spPr>
        <p:txBody>
          <a:bodyPr wrap="none" lIns="67500" tIns="35100" rIns="67500" bIns="35100">
            <a:noAutofit/>
          </a:bodyPr>
          <a:lstStyle/>
          <a:p>
            <a:pPr algn="r" latinLnBrk="0"/>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lt"/>
              </a:rPr>
              <a:t>2</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lt"/>
              </a:rPr>
              <a:t>、数据质量分析</a:t>
            </a:r>
          </a:p>
        </p:txBody>
      </p:sp>
      <p:grpSp>
        <p:nvGrpSpPr>
          <p:cNvPr id="3" name="d0a8f099-e09d-4f3f-b5c4-15a4593f429b"/>
          <p:cNvGrpSpPr>
            <a:grpSpLocks noChangeAspect="1"/>
          </p:cNvGrpSpPr>
          <p:nvPr/>
        </p:nvGrpSpPr>
        <p:grpSpPr>
          <a:xfrm>
            <a:off x="2682959" y="1411480"/>
            <a:ext cx="1401128" cy="1440180"/>
            <a:chOff x="4833170" y="2051499"/>
            <a:chExt cx="2637450" cy="2709979"/>
          </a:xfrm>
        </p:grpSpPr>
        <p:grpSp>
          <p:nvGrpSpPr>
            <p:cNvPr id="9" name="Group 25"/>
            <p:cNvGrpSpPr/>
            <p:nvPr/>
          </p:nvGrpSpPr>
          <p:grpSpPr>
            <a:xfrm rot="2700000">
              <a:off x="4822854" y="2089284"/>
              <a:ext cx="2616623" cy="2595992"/>
              <a:chOff x="4567237" y="1765300"/>
              <a:chExt cx="3422651" cy="3395663"/>
            </a:xfrm>
          </p:grpSpPr>
          <p:sp>
            <p:nvSpPr>
              <p:cNvPr id="20" name="Freeform: Shape 10"/>
              <p:cNvSpPr/>
              <p:nvPr/>
            </p:nvSpPr>
            <p:spPr>
              <a:xfrm flipV="1">
                <a:off x="4567237" y="1765300"/>
                <a:ext cx="1711326" cy="2068513"/>
              </a:xfrm>
              <a:custGeom>
                <a:avLst/>
                <a:gdLst>
                  <a:gd name="connsiteX0" fmla="*/ 0 w 1711326"/>
                  <a:gd name="connsiteY0" fmla="*/ 2068513 h 2068513"/>
                  <a:gd name="connsiteX1" fmla="*/ 1354138 w 1711326"/>
                  <a:gd name="connsiteY1" fmla="*/ 2068513 h 2068513"/>
                  <a:gd name="connsiteX2" fmla="*/ 1711326 w 1711326"/>
                  <a:gd name="connsiteY2" fmla="*/ 1711326 h 2068513"/>
                  <a:gd name="connsiteX3" fmla="*/ 0 w 1711326"/>
                  <a:gd name="connsiteY3" fmla="*/ 0 h 2068513"/>
                  <a:gd name="connsiteX4" fmla="*/ 0 w 1711326"/>
                  <a:gd name="connsiteY4" fmla="*/ 2068513 h 2068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26" h="2068513">
                    <a:moveTo>
                      <a:pt x="0" y="2068513"/>
                    </a:moveTo>
                    <a:lnTo>
                      <a:pt x="1354138" y="2068513"/>
                    </a:lnTo>
                    <a:lnTo>
                      <a:pt x="1711326" y="1711326"/>
                    </a:lnTo>
                    <a:lnTo>
                      <a:pt x="0" y="0"/>
                    </a:lnTo>
                    <a:lnTo>
                      <a:pt x="0" y="2068513"/>
                    </a:lnTo>
                    <a:close/>
                  </a:path>
                </a:pathLst>
              </a:custGeom>
              <a:solidFill>
                <a:srgbClr val="26889A"/>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3200"/>
              </a:p>
            </p:txBody>
          </p:sp>
          <p:sp>
            <p:nvSpPr>
              <p:cNvPr id="25" name="Freeform: Shape 23"/>
              <p:cNvSpPr/>
              <p:nvPr/>
            </p:nvSpPr>
            <p:spPr>
              <a:xfrm>
                <a:off x="4567237" y="3463131"/>
                <a:ext cx="2068513" cy="1697832"/>
              </a:xfrm>
              <a:custGeom>
                <a:avLst/>
                <a:gdLst>
                  <a:gd name="connsiteX0" fmla="*/ 370681 w 2068513"/>
                  <a:gd name="connsiteY0" fmla="*/ 0 h 1697832"/>
                  <a:gd name="connsiteX1" fmla="*/ 2068513 w 2068513"/>
                  <a:gd name="connsiteY1" fmla="*/ 1697832 h 1697832"/>
                  <a:gd name="connsiteX2" fmla="*/ 0 w 2068513"/>
                  <a:gd name="connsiteY2" fmla="*/ 1697832 h 1697832"/>
                  <a:gd name="connsiteX3" fmla="*/ 0 w 2068513"/>
                  <a:gd name="connsiteY3" fmla="*/ 370681 h 1697832"/>
                  <a:gd name="connsiteX4" fmla="*/ 370681 w 2068513"/>
                  <a:gd name="connsiteY4" fmla="*/ 0 h 1697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8513" h="1697832">
                    <a:moveTo>
                      <a:pt x="370681" y="0"/>
                    </a:moveTo>
                    <a:lnTo>
                      <a:pt x="2068513" y="1697832"/>
                    </a:lnTo>
                    <a:lnTo>
                      <a:pt x="0" y="1697832"/>
                    </a:lnTo>
                    <a:lnTo>
                      <a:pt x="0" y="370681"/>
                    </a:lnTo>
                    <a:lnTo>
                      <a:pt x="370681" y="0"/>
                    </a:lnTo>
                    <a:close/>
                  </a:path>
                </a:pathLst>
              </a:custGeom>
              <a:solidFill>
                <a:schemeClr val="bg2">
                  <a:lumMod val="60000"/>
                  <a:lumOff val="4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3200"/>
              </a:p>
            </p:txBody>
          </p:sp>
          <p:sp>
            <p:nvSpPr>
              <p:cNvPr id="26" name="Freeform: Shape 20"/>
              <p:cNvSpPr/>
              <p:nvPr/>
            </p:nvSpPr>
            <p:spPr>
              <a:xfrm flipH="1">
                <a:off x="6278562" y="3092450"/>
                <a:ext cx="1711326" cy="2068513"/>
              </a:xfrm>
              <a:custGeom>
                <a:avLst/>
                <a:gdLst>
                  <a:gd name="connsiteX0" fmla="*/ 0 w 1711326"/>
                  <a:gd name="connsiteY0" fmla="*/ 0 h 2068513"/>
                  <a:gd name="connsiteX1" fmla="*/ 0 w 1711326"/>
                  <a:gd name="connsiteY1" fmla="*/ 2068513 h 2068513"/>
                  <a:gd name="connsiteX2" fmla="*/ 1354138 w 1711326"/>
                  <a:gd name="connsiteY2" fmla="*/ 2068513 h 2068513"/>
                  <a:gd name="connsiteX3" fmla="*/ 1711326 w 1711326"/>
                  <a:gd name="connsiteY3" fmla="*/ 1711326 h 2068513"/>
                  <a:gd name="connsiteX4" fmla="*/ 0 w 1711326"/>
                  <a:gd name="connsiteY4" fmla="*/ 0 h 2068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26" h="2068513">
                    <a:moveTo>
                      <a:pt x="0" y="0"/>
                    </a:moveTo>
                    <a:lnTo>
                      <a:pt x="0" y="2068513"/>
                    </a:lnTo>
                    <a:lnTo>
                      <a:pt x="1354138" y="2068513"/>
                    </a:lnTo>
                    <a:lnTo>
                      <a:pt x="1711326" y="1711326"/>
                    </a:lnTo>
                    <a:lnTo>
                      <a:pt x="0" y="0"/>
                    </a:lnTo>
                    <a:close/>
                  </a:path>
                </a:pathLst>
              </a:custGeom>
              <a:solidFill>
                <a:schemeClr val="bg2">
                  <a:lumMod val="7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3200"/>
              </a:p>
            </p:txBody>
          </p:sp>
          <p:sp>
            <p:nvSpPr>
              <p:cNvPr id="27" name="Freeform: Shape 13"/>
              <p:cNvSpPr/>
              <p:nvPr/>
            </p:nvSpPr>
            <p:spPr>
              <a:xfrm flipH="1" flipV="1">
                <a:off x="5921374" y="1765300"/>
                <a:ext cx="2068513" cy="2068513"/>
              </a:xfrm>
              <a:custGeom>
                <a:avLst/>
                <a:gdLst>
                  <a:gd name="connsiteX0" fmla="*/ 2068513 w 2068513"/>
                  <a:gd name="connsiteY0" fmla="*/ 2068513 h 2068513"/>
                  <a:gd name="connsiteX1" fmla="*/ 0 w 2068513"/>
                  <a:gd name="connsiteY1" fmla="*/ 2068513 h 2068513"/>
                  <a:gd name="connsiteX2" fmla="*/ 0 w 2068513"/>
                  <a:gd name="connsiteY2" fmla="*/ 0 h 2068513"/>
                  <a:gd name="connsiteX3" fmla="*/ 1 w 2068513"/>
                  <a:gd name="connsiteY3" fmla="*/ 1 h 2068513"/>
                  <a:gd name="connsiteX4" fmla="*/ 1 w 2068513"/>
                  <a:gd name="connsiteY4" fmla="*/ 741363 h 2068513"/>
                  <a:gd name="connsiteX5" fmla="*/ 370682 w 2068513"/>
                  <a:gd name="connsiteY5" fmla="*/ 370682 h 2068513"/>
                  <a:gd name="connsiteX6" fmla="*/ 2068513 w 2068513"/>
                  <a:gd name="connsiteY6" fmla="*/ 2068513 h 206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8513" h="2068513">
                    <a:moveTo>
                      <a:pt x="2068513" y="2068513"/>
                    </a:moveTo>
                    <a:lnTo>
                      <a:pt x="0" y="2068513"/>
                    </a:lnTo>
                    <a:lnTo>
                      <a:pt x="0" y="0"/>
                    </a:lnTo>
                    <a:lnTo>
                      <a:pt x="1" y="1"/>
                    </a:lnTo>
                    <a:lnTo>
                      <a:pt x="1" y="741363"/>
                    </a:lnTo>
                    <a:lnTo>
                      <a:pt x="370682" y="370682"/>
                    </a:lnTo>
                    <a:lnTo>
                      <a:pt x="2068513" y="2068513"/>
                    </a:lnTo>
                    <a:close/>
                  </a:path>
                </a:pathLst>
              </a:custGeom>
              <a:solidFill>
                <a:schemeClr val="tx1">
                  <a:lumMod val="85000"/>
                  <a:lumOff val="1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3200"/>
              </a:p>
            </p:txBody>
          </p:sp>
        </p:grpSp>
        <p:sp>
          <p:nvSpPr>
            <p:cNvPr id="28" name="Freeform: Shape 21"/>
            <p:cNvSpPr/>
            <p:nvPr/>
          </p:nvSpPr>
          <p:spPr bwMode="auto">
            <a:xfrm>
              <a:off x="4849521" y="3186897"/>
              <a:ext cx="199613" cy="359303"/>
            </a:xfrm>
            <a:custGeom>
              <a:avLst/>
              <a:gdLst>
                <a:gd name="T0" fmla="*/ 159 w 159"/>
                <a:gd name="T1" fmla="*/ 50 h 286"/>
                <a:gd name="T2" fmla="*/ 114 w 159"/>
                <a:gd name="T3" fmla="*/ 50 h 286"/>
                <a:gd name="T4" fmla="*/ 114 w 159"/>
                <a:gd name="T5" fmla="*/ 50 h 286"/>
                <a:gd name="T6" fmla="*/ 111 w 159"/>
                <a:gd name="T7" fmla="*/ 51 h 286"/>
                <a:gd name="T8" fmla="*/ 107 w 159"/>
                <a:gd name="T9" fmla="*/ 54 h 286"/>
                <a:gd name="T10" fmla="*/ 103 w 159"/>
                <a:gd name="T11" fmla="*/ 60 h 286"/>
                <a:gd name="T12" fmla="*/ 102 w 159"/>
                <a:gd name="T13" fmla="*/ 66 h 286"/>
                <a:gd name="T14" fmla="*/ 102 w 159"/>
                <a:gd name="T15" fmla="*/ 99 h 286"/>
                <a:gd name="T16" fmla="*/ 159 w 159"/>
                <a:gd name="T17" fmla="*/ 99 h 286"/>
                <a:gd name="T18" fmla="*/ 159 w 159"/>
                <a:gd name="T19" fmla="*/ 146 h 286"/>
                <a:gd name="T20" fmla="*/ 102 w 159"/>
                <a:gd name="T21" fmla="*/ 146 h 286"/>
                <a:gd name="T22" fmla="*/ 102 w 159"/>
                <a:gd name="T23" fmla="*/ 286 h 286"/>
                <a:gd name="T24" fmla="*/ 50 w 159"/>
                <a:gd name="T25" fmla="*/ 286 h 286"/>
                <a:gd name="T26" fmla="*/ 50 w 159"/>
                <a:gd name="T27" fmla="*/ 146 h 286"/>
                <a:gd name="T28" fmla="*/ 0 w 159"/>
                <a:gd name="T29" fmla="*/ 146 h 286"/>
                <a:gd name="T30" fmla="*/ 0 w 159"/>
                <a:gd name="T31" fmla="*/ 99 h 286"/>
                <a:gd name="T32" fmla="*/ 50 w 159"/>
                <a:gd name="T33" fmla="*/ 99 h 286"/>
                <a:gd name="T34" fmla="*/ 50 w 159"/>
                <a:gd name="T35" fmla="*/ 71 h 286"/>
                <a:gd name="T36" fmla="*/ 50 w 159"/>
                <a:gd name="T37" fmla="*/ 71 h 286"/>
                <a:gd name="T38" fmla="*/ 50 w 159"/>
                <a:gd name="T39" fmla="*/ 64 h 286"/>
                <a:gd name="T40" fmla="*/ 51 w 159"/>
                <a:gd name="T41" fmla="*/ 57 h 286"/>
                <a:gd name="T42" fmla="*/ 52 w 159"/>
                <a:gd name="T43" fmla="*/ 50 h 286"/>
                <a:gd name="T44" fmla="*/ 54 w 159"/>
                <a:gd name="T45" fmla="*/ 43 h 286"/>
                <a:gd name="T46" fmla="*/ 57 w 159"/>
                <a:gd name="T47" fmla="*/ 37 h 286"/>
                <a:gd name="T48" fmla="*/ 60 w 159"/>
                <a:gd name="T49" fmla="*/ 31 h 286"/>
                <a:gd name="T50" fmla="*/ 63 w 159"/>
                <a:gd name="T51" fmla="*/ 26 h 286"/>
                <a:gd name="T52" fmla="*/ 67 w 159"/>
                <a:gd name="T53" fmla="*/ 21 h 286"/>
                <a:gd name="T54" fmla="*/ 72 w 159"/>
                <a:gd name="T55" fmla="*/ 16 h 286"/>
                <a:gd name="T56" fmla="*/ 78 w 159"/>
                <a:gd name="T57" fmla="*/ 12 h 286"/>
                <a:gd name="T58" fmla="*/ 83 w 159"/>
                <a:gd name="T59" fmla="*/ 8 h 286"/>
                <a:gd name="T60" fmla="*/ 88 w 159"/>
                <a:gd name="T61" fmla="*/ 5 h 286"/>
                <a:gd name="T62" fmla="*/ 94 w 159"/>
                <a:gd name="T63" fmla="*/ 3 h 286"/>
                <a:gd name="T64" fmla="*/ 100 w 159"/>
                <a:gd name="T65" fmla="*/ 1 h 286"/>
                <a:gd name="T66" fmla="*/ 108 w 159"/>
                <a:gd name="T67" fmla="*/ 0 h 286"/>
                <a:gd name="T68" fmla="*/ 114 w 159"/>
                <a:gd name="T69" fmla="*/ 0 h 286"/>
                <a:gd name="T70" fmla="*/ 159 w 159"/>
                <a:gd name="T71" fmla="*/ 0 h 286"/>
                <a:gd name="T72" fmla="*/ 159 w 159"/>
                <a:gd name="T73" fmla="*/ 5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286">
                  <a:moveTo>
                    <a:pt x="159" y="50"/>
                  </a:moveTo>
                  <a:lnTo>
                    <a:pt x="114" y="50"/>
                  </a:lnTo>
                  <a:lnTo>
                    <a:pt x="114" y="50"/>
                  </a:lnTo>
                  <a:lnTo>
                    <a:pt x="111" y="51"/>
                  </a:lnTo>
                  <a:lnTo>
                    <a:pt x="107" y="54"/>
                  </a:lnTo>
                  <a:lnTo>
                    <a:pt x="103" y="60"/>
                  </a:lnTo>
                  <a:lnTo>
                    <a:pt x="102" y="66"/>
                  </a:lnTo>
                  <a:lnTo>
                    <a:pt x="102" y="99"/>
                  </a:lnTo>
                  <a:lnTo>
                    <a:pt x="159" y="99"/>
                  </a:lnTo>
                  <a:lnTo>
                    <a:pt x="159" y="146"/>
                  </a:lnTo>
                  <a:lnTo>
                    <a:pt x="102" y="146"/>
                  </a:lnTo>
                  <a:lnTo>
                    <a:pt x="102" y="286"/>
                  </a:lnTo>
                  <a:lnTo>
                    <a:pt x="50" y="286"/>
                  </a:lnTo>
                  <a:lnTo>
                    <a:pt x="50" y="146"/>
                  </a:lnTo>
                  <a:lnTo>
                    <a:pt x="0" y="146"/>
                  </a:lnTo>
                  <a:lnTo>
                    <a:pt x="0" y="99"/>
                  </a:lnTo>
                  <a:lnTo>
                    <a:pt x="50" y="99"/>
                  </a:lnTo>
                  <a:lnTo>
                    <a:pt x="50" y="71"/>
                  </a:lnTo>
                  <a:lnTo>
                    <a:pt x="50" y="71"/>
                  </a:lnTo>
                  <a:lnTo>
                    <a:pt x="50" y="64"/>
                  </a:lnTo>
                  <a:lnTo>
                    <a:pt x="51" y="57"/>
                  </a:lnTo>
                  <a:lnTo>
                    <a:pt x="52" y="50"/>
                  </a:lnTo>
                  <a:lnTo>
                    <a:pt x="54" y="43"/>
                  </a:lnTo>
                  <a:lnTo>
                    <a:pt x="57" y="37"/>
                  </a:lnTo>
                  <a:lnTo>
                    <a:pt x="60" y="31"/>
                  </a:lnTo>
                  <a:lnTo>
                    <a:pt x="63" y="26"/>
                  </a:lnTo>
                  <a:lnTo>
                    <a:pt x="67" y="21"/>
                  </a:lnTo>
                  <a:lnTo>
                    <a:pt x="72" y="16"/>
                  </a:lnTo>
                  <a:lnTo>
                    <a:pt x="78" y="12"/>
                  </a:lnTo>
                  <a:lnTo>
                    <a:pt x="83" y="8"/>
                  </a:lnTo>
                  <a:lnTo>
                    <a:pt x="88" y="5"/>
                  </a:lnTo>
                  <a:lnTo>
                    <a:pt x="94" y="3"/>
                  </a:lnTo>
                  <a:lnTo>
                    <a:pt x="100" y="1"/>
                  </a:lnTo>
                  <a:lnTo>
                    <a:pt x="108" y="0"/>
                  </a:lnTo>
                  <a:lnTo>
                    <a:pt x="114" y="0"/>
                  </a:lnTo>
                  <a:lnTo>
                    <a:pt x="159" y="0"/>
                  </a:lnTo>
                  <a:lnTo>
                    <a:pt x="159" y="50"/>
                  </a:lnTo>
                  <a:close/>
                </a:path>
              </a:pathLst>
            </a:custGeom>
            <a:solidFill>
              <a:srgbClr val="FFFFFF"/>
            </a:solidFill>
            <a:ln>
              <a:solidFill>
                <a:schemeClr val="bg1"/>
              </a:solidFill>
            </a:ln>
          </p:spPr>
          <p:txBody>
            <a:bodyPr anchor="ctr"/>
            <a:lstStyle/>
            <a:p>
              <a:pPr algn="ctr"/>
              <a:endParaRPr sz="3200"/>
            </a:p>
          </p:txBody>
        </p:sp>
        <p:sp>
          <p:nvSpPr>
            <p:cNvPr id="29" name="Freeform: Shape 26"/>
            <p:cNvSpPr/>
            <p:nvPr/>
          </p:nvSpPr>
          <p:spPr bwMode="auto">
            <a:xfrm>
              <a:off x="5949020" y="2051499"/>
              <a:ext cx="364295" cy="299419"/>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rgbClr val="FFFFFF"/>
            </a:solidFill>
            <a:ln>
              <a:solidFill>
                <a:schemeClr val="bg1"/>
              </a:solidFill>
            </a:ln>
          </p:spPr>
          <p:txBody>
            <a:bodyPr anchor="ctr"/>
            <a:lstStyle/>
            <a:p>
              <a:pPr algn="ctr"/>
              <a:endParaRPr sz="3200"/>
            </a:p>
          </p:txBody>
        </p:sp>
        <p:sp>
          <p:nvSpPr>
            <p:cNvPr id="30" name="Freeform: Shape 29"/>
            <p:cNvSpPr/>
            <p:nvPr/>
          </p:nvSpPr>
          <p:spPr bwMode="auto">
            <a:xfrm>
              <a:off x="5997166" y="4387227"/>
              <a:ext cx="388375" cy="374251"/>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rgbClr val="FFFFFF"/>
            </a:solidFill>
            <a:ln>
              <a:solidFill>
                <a:schemeClr val="bg1"/>
              </a:solidFill>
            </a:ln>
          </p:spPr>
          <p:txBody>
            <a:bodyPr anchor="ctr"/>
            <a:lstStyle/>
            <a:p>
              <a:pPr algn="ctr"/>
              <a:endParaRPr sz="3200"/>
            </a:p>
          </p:txBody>
        </p:sp>
        <p:sp>
          <p:nvSpPr>
            <p:cNvPr id="31" name="Freeform: Shape 32"/>
            <p:cNvSpPr/>
            <p:nvPr/>
          </p:nvSpPr>
          <p:spPr bwMode="auto">
            <a:xfrm>
              <a:off x="7143001" y="3159921"/>
              <a:ext cx="327619" cy="327010"/>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rgbClr val="FFFFFF"/>
            </a:solidFill>
            <a:ln>
              <a:solidFill>
                <a:schemeClr val="bg1"/>
              </a:solidFill>
            </a:ln>
          </p:spPr>
          <p:txBody>
            <a:bodyPr anchor="ctr"/>
            <a:lstStyle/>
            <a:p>
              <a:pPr algn="ctr"/>
              <a:endParaRPr sz="3200"/>
            </a:p>
          </p:txBody>
        </p:sp>
      </p:grpSp>
    </p:spTree>
  </p:cSld>
  <p:clrMapOvr>
    <a:masterClrMapping/>
  </p:clrMapOvr>
  <p:transition>
    <p:strips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标题层"/>
          <p:cNvSpPr txBox="1"/>
          <p:nvPr/>
        </p:nvSpPr>
        <p:spPr bwMode="auto">
          <a:xfrm>
            <a:off x="3129859" y="1505647"/>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srgbClr val="595959"/>
                </a:solidFill>
                <a:latin typeface="Impact" panose="020B0806030902050204" pitchFamily="34" charset="0"/>
                <a:ea typeface="微软雅黑" panose="020B0503020204020204" pitchFamily="34" charset="-122"/>
                <a:cs typeface="Arial" panose="020B0604020202020204" pitchFamily="34" charset="0"/>
              </a:rPr>
              <a:t>01</a:t>
            </a:r>
          </a:p>
        </p:txBody>
      </p:sp>
      <p:cxnSp>
        <p:nvCxnSpPr>
          <p:cNvPr id="71" name="直接连接符 70"/>
          <p:cNvCxnSpPr/>
          <p:nvPr/>
        </p:nvCxnSpPr>
        <p:spPr>
          <a:xfrm>
            <a:off x="3645144" y="1492483"/>
            <a:ext cx="0" cy="313022"/>
          </a:xfrm>
          <a:prstGeom prst="line">
            <a:avLst/>
          </a:prstGeom>
          <a:noFill/>
          <a:ln w="9525" cap="flat" cmpd="sng" algn="ctr">
            <a:solidFill>
              <a:schemeClr val="tx1">
                <a:lumMod val="65000"/>
                <a:lumOff val="35000"/>
              </a:schemeClr>
            </a:solidFill>
            <a:prstDash val="solid"/>
          </a:ln>
          <a:effectLst/>
        </p:spPr>
      </p:cxnSp>
      <p:sp>
        <p:nvSpPr>
          <p:cNvPr id="72" name="标题层"/>
          <p:cNvSpPr txBox="1"/>
          <p:nvPr/>
        </p:nvSpPr>
        <p:spPr bwMode="auto">
          <a:xfrm>
            <a:off x="3752670" y="1506594"/>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prstClr val="black">
                    <a:lumMod val="65000"/>
                    <a:lumOff val="35000"/>
                  </a:prstClr>
                </a:solidFill>
                <a:latin typeface="微软雅黑" panose="020B0503020204020204" pitchFamily="34" charset="-122"/>
                <a:ea typeface="微软雅黑" panose="020B0503020204020204" pitchFamily="34" charset="-122"/>
              </a:rPr>
              <a:t>特征工程概述</a:t>
            </a:r>
            <a:endParaRPr lang="zh-CN" altLang="en-US" sz="1800" b="1" kern="0" dirty="0">
              <a:solidFill>
                <a:srgbClr val="008B8B"/>
              </a:solidFill>
              <a:latin typeface="微软雅黑" panose="020B0503020204020204" pitchFamily="34" charset="-122"/>
              <a:ea typeface="微软雅黑" panose="020B0503020204020204" pitchFamily="34" charset="-122"/>
            </a:endParaRPr>
          </a:p>
        </p:txBody>
      </p:sp>
      <p:sp>
        <p:nvSpPr>
          <p:cNvPr id="90" name="标题层"/>
          <p:cNvSpPr txBox="1"/>
          <p:nvPr/>
        </p:nvSpPr>
        <p:spPr bwMode="auto">
          <a:xfrm>
            <a:off x="3129859" y="1911853"/>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srgbClr val="595959"/>
                </a:solidFill>
                <a:latin typeface="Impact" panose="020B0806030902050204" pitchFamily="34" charset="0"/>
                <a:ea typeface="微软雅黑" panose="020B0503020204020204" pitchFamily="34" charset="-122"/>
                <a:cs typeface="Arial" panose="020B0604020202020204" pitchFamily="34" charset="0"/>
              </a:rPr>
              <a:t>02</a:t>
            </a:r>
          </a:p>
        </p:txBody>
      </p:sp>
      <p:cxnSp>
        <p:nvCxnSpPr>
          <p:cNvPr id="91" name="直接连接符 90"/>
          <p:cNvCxnSpPr/>
          <p:nvPr/>
        </p:nvCxnSpPr>
        <p:spPr>
          <a:xfrm>
            <a:off x="3645144" y="1898689"/>
            <a:ext cx="0" cy="313022"/>
          </a:xfrm>
          <a:prstGeom prst="line">
            <a:avLst/>
          </a:prstGeom>
          <a:noFill/>
          <a:ln w="9525" cap="flat" cmpd="sng" algn="ctr">
            <a:solidFill>
              <a:schemeClr val="tx1">
                <a:lumMod val="65000"/>
                <a:lumOff val="35000"/>
              </a:schemeClr>
            </a:solidFill>
            <a:prstDash val="solid"/>
          </a:ln>
          <a:effectLst/>
        </p:spPr>
      </p:cxnSp>
      <p:sp>
        <p:nvSpPr>
          <p:cNvPr id="92" name="标题层"/>
          <p:cNvSpPr txBox="1"/>
          <p:nvPr/>
        </p:nvSpPr>
        <p:spPr bwMode="auto">
          <a:xfrm>
            <a:off x="3752670" y="1912800"/>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srgbClr val="595959"/>
                </a:solidFill>
                <a:latin typeface="微软雅黑" panose="020B0503020204020204" pitchFamily="34" charset="-122"/>
                <a:ea typeface="微软雅黑" panose="020B0503020204020204" pitchFamily="34" charset="-122"/>
              </a:rPr>
              <a:t>数据探索</a:t>
            </a:r>
          </a:p>
        </p:txBody>
      </p:sp>
      <p:sp>
        <p:nvSpPr>
          <p:cNvPr id="95" name="标题层"/>
          <p:cNvSpPr txBox="1"/>
          <p:nvPr/>
        </p:nvSpPr>
        <p:spPr bwMode="auto">
          <a:xfrm>
            <a:off x="3129859" y="2318058"/>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srgbClr val="007CC2"/>
                </a:solidFill>
                <a:latin typeface="Impact" panose="020B0806030902050204" pitchFamily="34" charset="0"/>
                <a:ea typeface="微软雅黑" panose="020B0503020204020204" pitchFamily="34" charset="-122"/>
                <a:cs typeface="Arial" panose="020B0604020202020204" pitchFamily="34" charset="0"/>
              </a:rPr>
              <a:t>03</a:t>
            </a:r>
          </a:p>
        </p:txBody>
      </p:sp>
      <p:cxnSp>
        <p:nvCxnSpPr>
          <p:cNvPr id="96" name="直接连接符 95"/>
          <p:cNvCxnSpPr/>
          <p:nvPr/>
        </p:nvCxnSpPr>
        <p:spPr>
          <a:xfrm>
            <a:off x="3645144" y="2341090"/>
            <a:ext cx="0" cy="313022"/>
          </a:xfrm>
          <a:prstGeom prst="line">
            <a:avLst/>
          </a:prstGeom>
          <a:noFill/>
          <a:ln w="9525" cap="flat" cmpd="sng" algn="ctr">
            <a:solidFill>
              <a:schemeClr val="tx1">
                <a:lumMod val="65000"/>
                <a:lumOff val="35000"/>
              </a:schemeClr>
            </a:solidFill>
            <a:prstDash val="solid"/>
          </a:ln>
          <a:effectLst/>
        </p:spPr>
      </p:cxnSp>
      <p:sp>
        <p:nvSpPr>
          <p:cNvPr id="97" name="标题层"/>
          <p:cNvSpPr txBox="1"/>
          <p:nvPr/>
        </p:nvSpPr>
        <p:spPr bwMode="auto">
          <a:xfrm>
            <a:off x="3752670" y="2319005"/>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srgbClr val="007CC2"/>
                </a:solidFill>
                <a:latin typeface="微软雅黑" panose="020B0503020204020204" pitchFamily="34" charset="-122"/>
                <a:ea typeface="微软雅黑" panose="020B0503020204020204" pitchFamily="34" charset="-122"/>
              </a:rPr>
              <a:t>数据清洗</a:t>
            </a:r>
          </a:p>
        </p:txBody>
      </p:sp>
      <p:sp>
        <p:nvSpPr>
          <p:cNvPr id="100" name="标题层"/>
          <p:cNvSpPr txBox="1"/>
          <p:nvPr/>
        </p:nvSpPr>
        <p:spPr bwMode="auto">
          <a:xfrm>
            <a:off x="3129859" y="2733565"/>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prstClr val="black">
                    <a:lumMod val="65000"/>
                    <a:lumOff val="35000"/>
                  </a:prstClr>
                </a:solidFill>
                <a:latin typeface="Impact" panose="020B0806030902050204" pitchFamily="34" charset="0"/>
                <a:ea typeface="微软雅黑" panose="020B0503020204020204" pitchFamily="34" charset="-122"/>
                <a:cs typeface="Arial" panose="020B0604020202020204" pitchFamily="34" charset="0"/>
              </a:rPr>
              <a:t>04</a:t>
            </a:r>
          </a:p>
        </p:txBody>
      </p:sp>
      <p:cxnSp>
        <p:nvCxnSpPr>
          <p:cNvPr id="101" name="直接连接符 100"/>
          <p:cNvCxnSpPr/>
          <p:nvPr/>
        </p:nvCxnSpPr>
        <p:spPr>
          <a:xfrm>
            <a:off x="3645144" y="2774218"/>
            <a:ext cx="0" cy="313022"/>
          </a:xfrm>
          <a:prstGeom prst="line">
            <a:avLst/>
          </a:prstGeom>
          <a:noFill/>
          <a:ln w="9525" cap="flat" cmpd="sng" algn="ctr">
            <a:solidFill>
              <a:schemeClr val="tx1">
                <a:lumMod val="65000"/>
                <a:lumOff val="35000"/>
              </a:schemeClr>
            </a:solidFill>
            <a:prstDash val="solid"/>
          </a:ln>
          <a:effectLst/>
        </p:spPr>
      </p:cxnSp>
      <p:sp>
        <p:nvSpPr>
          <p:cNvPr id="102" name="标题层"/>
          <p:cNvSpPr txBox="1"/>
          <p:nvPr/>
        </p:nvSpPr>
        <p:spPr bwMode="auto">
          <a:xfrm>
            <a:off x="3752670" y="2734036"/>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kumimoji="1" lang="zh-CN" altLang="en-US" sz="1800" b="1" kern="0" dirty="0">
                <a:solidFill>
                  <a:prstClr val="black">
                    <a:lumMod val="65000"/>
                    <a:lumOff val="35000"/>
                  </a:prstClr>
                </a:solidFill>
                <a:latin typeface="微软雅黑" panose="020B0503020204020204" pitchFamily="34" charset="-122"/>
                <a:ea typeface="微软雅黑" panose="020B0503020204020204" pitchFamily="34" charset="-122"/>
                <a:sym typeface="+mn-ea"/>
              </a:rPr>
              <a:t>数据预处理</a:t>
            </a:r>
          </a:p>
        </p:txBody>
      </p:sp>
      <p:sp>
        <p:nvSpPr>
          <p:cNvPr id="84" name="MH_Others_2"/>
          <p:cNvSpPr txBox="1"/>
          <p:nvPr>
            <p:custDataLst>
              <p:tags r:id="rId1"/>
            </p:custDataLst>
          </p:nvPr>
        </p:nvSpPr>
        <p:spPr>
          <a:xfrm>
            <a:off x="800896" y="2016440"/>
            <a:ext cx="1324996" cy="589359"/>
          </a:xfrm>
          <a:prstGeom prst="rect">
            <a:avLst/>
          </a:prstGeom>
          <a:noFill/>
        </p:spPr>
        <p:txBody>
          <a:bodyPr wrap="none" anchor="ctr" anchorCtr="0">
            <a:noAutofit/>
          </a:bodyPr>
          <a:lstStyle/>
          <a:p>
            <a:pPr algn="ctr" defTabSz="685800" fontAlgn="auto">
              <a:spcBef>
                <a:spcPts val="0"/>
              </a:spcBef>
              <a:spcAft>
                <a:spcPts val="0"/>
              </a:spcAft>
              <a:defRPr/>
            </a:pPr>
            <a:r>
              <a:rPr lang="zh-CN" altLang="en-US" sz="4050" b="1" kern="0" dirty="0">
                <a:solidFill>
                  <a:srgbClr val="007CC2"/>
                </a:solidFill>
                <a:latin typeface="微软雅黑" panose="020B0503020204020204" pitchFamily="34" charset="-122"/>
                <a:ea typeface="微软雅黑" panose="020B0503020204020204" pitchFamily="34" charset="-122"/>
                <a:cs typeface="+mn-ea"/>
                <a:sym typeface="+mn-lt"/>
              </a:rPr>
              <a:t>目录</a:t>
            </a:r>
          </a:p>
        </p:txBody>
      </p:sp>
      <p:sp>
        <p:nvSpPr>
          <p:cNvPr id="4" name="MH_Others_3"/>
          <p:cNvSpPr txBox="1"/>
          <p:nvPr>
            <p:custDataLst>
              <p:tags r:id="rId2"/>
            </p:custDataLst>
          </p:nvPr>
        </p:nvSpPr>
        <p:spPr>
          <a:xfrm>
            <a:off x="620669" y="2573075"/>
            <a:ext cx="1973873" cy="589359"/>
          </a:xfrm>
          <a:prstGeom prst="rect">
            <a:avLst/>
          </a:prstGeom>
          <a:noFill/>
        </p:spPr>
        <p:txBody>
          <a:bodyPr wrap="none" anchor="ctr" anchorCtr="0">
            <a:noAutofit/>
          </a:bodyPr>
          <a:lstStyle/>
          <a:p>
            <a:pPr algn="ctr" defTabSz="685800" fontAlgn="auto">
              <a:spcBef>
                <a:spcPts val="0"/>
              </a:spcBef>
              <a:spcAft>
                <a:spcPts val="0"/>
              </a:spcAft>
              <a:defRPr/>
            </a:pPr>
            <a:r>
              <a:rPr lang="en-US" altLang="zh-CN" sz="1800" b="1" kern="0" spc="225" dirty="0">
                <a:solidFill>
                  <a:srgbClr val="A6A6A6"/>
                </a:solidFill>
                <a:latin typeface="微软雅黑" panose="020B0503020204020204" pitchFamily="34" charset="-122"/>
                <a:ea typeface="微软雅黑" panose="020B0503020204020204" pitchFamily="34" charset="-122"/>
                <a:cs typeface="+mn-ea"/>
                <a:sym typeface="+mn-lt"/>
              </a:rPr>
              <a:t>CONTENTS</a:t>
            </a:r>
          </a:p>
        </p:txBody>
      </p:sp>
      <p:sp>
        <p:nvSpPr>
          <p:cNvPr id="5" name="标题层"/>
          <p:cNvSpPr txBox="1"/>
          <p:nvPr/>
        </p:nvSpPr>
        <p:spPr bwMode="auto">
          <a:xfrm>
            <a:off x="3129859" y="3161568"/>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prstClr val="black">
                    <a:lumMod val="65000"/>
                    <a:lumOff val="35000"/>
                  </a:prstClr>
                </a:solidFill>
                <a:latin typeface="Impact" panose="020B0806030902050204" pitchFamily="34" charset="0"/>
                <a:ea typeface="微软雅黑" panose="020B0503020204020204" pitchFamily="34" charset="-122"/>
                <a:cs typeface="Arial" panose="020B0604020202020204" pitchFamily="34" charset="0"/>
              </a:rPr>
              <a:t>05</a:t>
            </a:r>
          </a:p>
        </p:txBody>
      </p:sp>
      <p:cxnSp>
        <p:nvCxnSpPr>
          <p:cNvPr id="6" name="直接连接符 5"/>
          <p:cNvCxnSpPr/>
          <p:nvPr/>
        </p:nvCxnSpPr>
        <p:spPr>
          <a:xfrm>
            <a:off x="3645144" y="3202221"/>
            <a:ext cx="0" cy="313022"/>
          </a:xfrm>
          <a:prstGeom prst="line">
            <a:avLst/>
          </a:prstGeom>
          <a:noFill/>
          <a:ln w="9525" cap="flat" cmpd="sng" algn="ctr">
            <a:solidFill>
              <a:schemeClr val="tx1">
                <a:lumMod val="65000"/>
                <a:lumOff val="35000"/>
              </a:schemeClr>
            </a:solidFill>
            <a:prstDash val="solid"/>
          </a:ln>
          <a:effectLst/>
        </p:spPr>
      </p:cxnSp>
      <p:sp>
        <p:nvSpPr>
          <p:cNvPr id="7" name="标题层"/>
          <p:cNvSpPr txBox="1"/>
          <p:nvPr/>
        </p:nvSpPr>
        <p:spPr bwMode="auto">
          <a:xfrm>
            <a:off x="3752670" y="3162515"/>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prstClr val="black">
                    <a:lumMod val="65000"/>
                    <a:lumOff val="35000"/>
                  </a:prstClr>
                </a:solidFill>
                <a:latin typeface="微软雅黑" panose="020B0503020204020204" pitchFamily="34" charset="-122"/>
                <a:ea typeface="微软雅黑" panose="020B0503020204020204" pitchFamily="34" charset="-122"/>
              </a:rPr>
              <a:t>特征选择</a:t>
            </a:r>
          </a:p>
        </p:txBody>
      </p:sp>
      <p:sp>
        <p:nvSpPr>
          <p:cNvPr id="8" name="标题层"/>
          <p:cNvSpPr txBox="1"/>
          <p:nvPr/>
        </p:nvSpPr>
        <p:spPr bwMode="auto">
          <a:xfrm>
            <a:off x="3129859" y="3621591"/>
            <a:ext cx="449453" cy="346222"/>
          </a:xfrm>
          <a:prstGeom prst="rect">
            <a:avLst/>
          </a:prstGeom>
          <a:noFill/>
          <a:effectLst/>
        </p:spPr>
        <p:txBody>
          <a:bodyPr wrap="square" lIns="68555" tIns="34277" rIns="68555" bIns="34277" anchor="ctr" anchorCtr="0">
            <a:spAutoFit/>
          </a:bodyPr>
          <a:lstStyle/>
          <a:p>
            <a:pPr algn="ctr" fontAlgn="auto">
              <a:spcBef>
                <a:spcPts val="0"/>
              </a:spcBef>
              <a:spcAft>
                <a:spcPts val="0"/>
              </a:spcAft>
              <a:defRPr/>
            </a:pPr>
            <a:r>
              <a:rPr lang="en-US" altLang="zh-CN" sz="1800" kern="0" dirty="0">
                <a:solidFill>
                  <a:prstClr val="black">
                    <a:lumMod val="65000"/>
                    <a:lumOff val="35000"/>
                  </a:prstClr>
                </a:solidFill>
                <a:latin typeface="Impact" panose="020B0806030902050204" pitchFamily="34" charset="0"/>
                <a:ea typeface="微软雅黑" panose="020B0503020204020204" pitchFamily="34" charset="-122"/>
                <a:cs typeface="Arial" panose="020B0604020202020204" pitchFamily="34" charset="0"/>
              </a:rPr>
              <a:t>06</a:t>
            </a:r>
          </a:p>
        </p:txBody>
      </p:sp>
      <p:cxnSp>
        <p:nvCxnSpPr>
          <p:cNvPr id="9" name="直接连接符 8"/>
          <p:cNvCxnSpPr/>
          <p:nvPr/>
        </p:nvCxnSpPr>
        <p:spPr>
          <a:xfrm>
            <a:off x="3645144" y="3651766"/>
            <a:ext cx="0" cy="313022"/>
          </a:xfrm>
          <a:prstGeom prst="line">
            <a:avLst/>
          </a:prstGeom>
          <a:noFill/>
          <a:ln w="9525" cap="flat" cmpd="sng" algn="ctr">
            <a:solidFill>
              <a:schemeClr val="tx1">
                <a:lumMod val="65000"/>
                <a:lumOff val="35000"/>
              </a:schemeClr>
            </a:solidFill>
            <a:prstDash val="solid"/>
          </a:ln>
          <a:effectLst/>
        </p:spPr>
      </p:cxnSp>
      <p:sp>
        <p:nvSpPr>
          <p:cNvPr id="10" name="标题层"/>
          <p:cNvSpPr txBox="1"/>
          <p:nvPr/>
        </p:nvSpPr>
        <p:spPr bwMode="auto">
          <a:xfrm>
            <a:off x="3752670" y="3598249"/>
            <a:ext cx="1889546" cy="346222"/>
          </a:xfrm>
          <a:prstGeom prst="rect">
            <a:avLst/>
          </a:prstGeom>
          <a:noFill/>
          <a:effectLst/>
        </p:spPr>
        <p:txBody>
          <a:bodyPr wrap="square" lIns="68555" tIns="34277" rIns="68555" bIns="34277">
            <a:spAutoFit/>
          </a:bodyPr>
          <a:lstStyle/>
          <a:p>
            <a:pPr fontAlgn="auto">
              <a:spcBef>
                <a:spcPts val="0"/>
              </a:spcBef>
              <a:spcAft>
                <a:spcPts val="0"/>
              </a:spcAft>
              <a:defRPr/>
            </a:pPr>
            <a:r>
              <a:rPr lang="zh-CN" altLang="en-US" sz="1800" b="1" kern="0" dirty="0">
                <a:solidFill>
                  <a:prstClr val="black">
                    <a:lumMod val="65000"/>
                    <a:lumOff val="35000"/>
                  </a:prstClr>
                </a:solidFill>
                <a:latin typeface="微软雅黑" panose="020B0503020204020204" pitchFamily="34" charset="-122"/>
                <a:ea typeface="微软雅黑" panose="020B0503020204020204" pitchFamily="34" charset="-122"/>
              </a:rPr>
              <a:t>特征降维</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600"/>
                                        <p:tgtEl>
                                          <p:spTgt spid="71"/>
                                        </p:tgtEl>
                                      </p:cBhvr>
                                    </p:animEffect>
                                    <p:anim calcmode="lin" valueType="num">
                                      <p:cBhvr>
                                        <p:cTn id="8" dur="600" fill="hold"/>
                                        <p:tgtEl>
                                          <p:spTgt spid="71"/>
                                        </p:tgtEl>
                                        <p:attrNameLst>
                                          <p:attrName>ppt_x</p:attrName>
                                        </p:attrNameLst>
                                      </p:cBhvr>
                                      <p:tavLst>
                                        <p:tav tm="0">
                                          <p:val>
                                            <p:strVal val="#ppt_x"/>
                                          </p:val>
                                        </p:tav>
                                        <p:tav tm="100000">
                                          <p:val>
                                            <p:strVal val="#ppt_x"/>
                                          </p:val>
                                        </p:tav>
                                      </p:tavLst>
                                    </p:anim>
                                    <p:anim calcmode="lin" valueType="num">
                                      <p:cBhvr>
                                        <p:cTn id="9" dur="600" fill="hold"/>
                                        <p:tgtEl>
                                          <p:spTgt spid="7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decel="52500" fill="hold" grpId="0" nodeType="afterEffect">
                                  <p:stCondLst>
                                    <p:cond delay="0"/>
                                  </p:stCondLst>
                                  <p:childTnLst>
                                    <p:set>
                                      <p:cBhvr>
                                        <p:cTn id="12" dur="1" fill="hold">
                                          <p:stCondLst>
                                            <p:cond delay="0"/>
                                          </p:stCondLst>
                                        </p:cTn>
                                        <p:tgtEl>
                                          <p:spTgt spid="70"/>
                                        </p:tgtEl>
                                        <p:attrNameLst>
                                          <p:attrName>style.visibility</p:attrName>
                                        </p:attrNameLst>
                                      </p:cBhvr>
                                      <p:to>
                                        <p:strVal val="visible"/>
                                      </p:to>
                                    </p:set>
                                    <p:anim calcmode="lin" valueType="num">
                                      <p:cBhvr additive="base">
                                        <p:cTn id="13" dur="400" fill="hold"/>
                                        <p:tgtEl>
                                          <p:spTgt spid="70"/>
                                        </p:tgtEl>
                                        <p:attrNameLst>
                                          <p:attrName>ppt_x</p:attrName>
                                        </p:attrNameLst>
                                      </p:cBhvr>
                                      <p:tavLst>
                                        <p:tav tm="0">
                                          <p:val>
                                            <p:strVal val="0-#ppt_w/2"/>
                                          </p:val>
                                        </p:tav>
                                        <p:tav tm="100000">
                                          <p:val>
                                            <p:strVal val="#ppt_x"/>
                                          </p:val>
                                        </p:tav>
                                      </p:tavLst>
                                    </p:anim>
                                    <p:anim calcmode="lin" valueType="num">
                                      <p:cBhvr additive="base">
                                        <p:cTn id="14" dur="400" fill="hold"/>
                                        <p:tgtEl>
                                          <p:spTgt spid="70"/>
                                        </p:tgtEl>
                                        <p:attrNameLst>
                                          <p:attrName>ppt_y</p:attrName>
                                        </p:attrNameLst>
                                      </p:cBhvr>
                                      <p:tavLst>
                                        <p:tav tm="0">
                                          <p:val>
                                            <p:strVal val="#ppt_y"/>
                                          </p:val>
                                        </p:tav>
                                        <p:tav tm="100000">
                                          <p:val>
                                            <p:strVal val="#ppt_y"/>
                                          </p:val>
                                        </p:tav>
                                      </p:tavLst>
                                    </p:anim>
                                  </p:childTnLst>
                                </p:cTn>
                              </p:par>
                              <p:par>
                                <p:cTn id="15" presetID="2" presetClass="entr" presetSubtype="2" decel="52500" fill="hold" grpId="0" nodeType="withEffect">
                                  <p:stCondLst>
                                    <p:cond delay="0"/>
                                  </p:stCondLst>
                                  <p:childTnLst>
                                    <p:set>
                                      <p:cBhvr>
                                        <p:cTn id="16" dur="1" fill="hold">
                                          <p:stCondLst>
                                            <p:cond delay="0"/>
                                          </p:stCondLst>
                                        </p:cTn>
                                        <p:tgtEl>
                                          <p:spTgt spid="72"/>
                                        </p:tgtEl>
                                        <p:attrNameLst>
                                          <p:attrName>style.visibility</p:attrName>
                                        </p:attrNameLst>
                                      </p:cBhvr>
                                      <p:to>
                                        <p:strVal val="visible"/>
                                      </p:to>
                                    </p:set>
                                    <p:anim calcmode="lin" valueType="num">
                                      <p:cBhvr additive="base">
                                        <p:cTn id="17" dur="400" fill="hold"/>
                                        <p:tgtEl>
                                          <p:spTgt spid="72"/>
                                        </p:tgtEl>
                                        <p:attrNameLst>
                                          <p:attrName>ppt_x</p:attrName>
                                        </p:attrNameLst>
                                      </p:cBhvr>
                                      <p:tavLst>
                                        <p:tav tm="0">
                                          <p:val>
                                            <p:strVal val="1+#ppt_w/2"/>
                                          </p:val>
                                        </p:tav>
                                        <p:tav tm="100000">
                                          <p:val>
                                            <p:strVal val="#ppt_x"/>
                                          </p:val>
                                        </p:tav>
                                      </p:tavLst>
                                    </p:anim>
                                    <p:anim calcmode="lin" valueType="num">
                                      <p:cBhvr additive="base">
                                        <p:cTn id="18" dur="400" fill="hold"/>
                                        <p:tgtEl>
                                          <p:spTgt spid="7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47" presetClass="entr" presetSubtype="0" fill="hold" nodeType="after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fade">
                                      <p:cBhvr>
                                        <p:cTn id="22" dur="600"/>
                                        <p:tgtEl>
                                          <p:spTgt spid="91"/>
                                        </p:tgtEl>
                                      </p:cBhvr>
                                    </p:animEffect>
                                    <p:anim calcmode="lin" valueType="num">
                                      <p:cBhvr>
                                        <p:cTn id="23" dur="600" fill="hold"/>
                                        <p:tgtEl>
                                          <p:spTgt spid="91"/>
                                        </p:tgtEl>
                                        <p:attrNameLst>
                                          <p:attrName>ppt_x</p:attrName>
                                        </p:attrNameLst>
                                      </p:cBhvr>
                                      <p:tavLst>
                                        <p:tav tm="0">
                                          <p:val>
                                            <p:strVal val="#ppt_x"/>
                                          </p:val>
                                        </p:tav>
                                        <p:tav tm="100000">
                                          <p:val>
                                            <p:strVal val="#ppt_x"/>
                                          </p:val>
                                        </p:tav>
                                      </p:tavLst>
                                    </p:anim>
                                    <p:anim calcmode="lin" valueType="num">
                                      <p:cBhvr>
                                        <p:cTn id="24" dur="600" fill="hold"/>
                                        <p:tgtEl>
                                          <p:spTgt spid="91"/>
                                        </p:tgtEl>
                                        <p:attrNameLst>
                                          <p:attrName>ppt_y</p:attrName>
                                        </p:attrNameLst>
                                      </p:cBhvr>
                                      <p:tavLst>
                                        <p:tav tm="0">
                                          <p:val>
                                            <p:strVal val="#ppt_y-.1"/>
                                          </p:val>
                                        </p:tav>
                                        <p:tav tm="100000">
                                          <p:val>
                                            <p:strVal val="#ppt_y"/>
                                          </p:val>
                                        </p:tav>
                                      </p:tavLst>
                                    </p:anim>
                                  </p:childTnLst>
                                </p:cTn>
                              </p:par>
                            </p:childTnLst>
                          </p:cTn>
                        </p:par>
                        <p:par>
                          <p:cTn id="25" fill="hold">
                            <p:stCondLst>
                              <p:cond delay="2500"/>
                            </p:stCondLst>
                            <p:childTnLst>
                              <p:par>
                                <p:cTn id="26" presetID="2" presetClass="entr" presetSubtype="8" decel="52500" fill="hold" grpId="0" nodeType="afterEffect">
                                  <p:stCondLst>
                                    <p:cond delay="0"/>
                                  </p:stCondLst>
                                  <p:childTnLst>
                                    <p:set>
                                      <p:cBhvr>
                                        <p:cTn id="27" dur="1" fill="hold">
                                          <p:stCondLst>
                                            <p:cond delay="0"/>
                                          </p:stCondLst>
                                        </p:cTn>
                                        <p:tgtEl>
                                          <p:spTgt spid="90"/>
                                        </p:tgtEl>
                                        <p:attrNameLst>
                                          <p:attrName>style.visibility</p:attrName>
                                        </p:attrNameLst>
                                      </p:cBhvr>
                                      <p:to>
                                        <p:strVal val="visible"/>
                                      </p:to>
                                    </p:set>
                                    <p:anim calcmode="lin" valueType="num">
                                      <p:cBhvr additive="base">
                                        <p:cTn id="28" dur="400" fill="hold"/>
                                        <p:tgtEl>
                                          <p:spTgt spid="90"/>
                                        </p:tgtEl>
                                        <p:attrNameLst>
                                          <p:attrName>ppt_x</p:attrName>
                                        </p:attrNameLst>
                                      </p:cBhvr>
                                      <p:tavLst>
                                        <p:tav tm="0">
                                          <p:val>
                                            <p:strVal val="0-#ppt_w/2"/>
                                          </p:val>
                                        </p:tav>
                                        <p:tav tm="100000">
                                          <p:val>
                                            <p:strVal val="#ppt_x"/>
                                          </p:val>
                                        </p:tav>
                                      </p:tavLst>
                                    </p:anim>
                                    <p:anim calcmode="lin" valueType="num">
                                      <p:cBhvr additive="base">
                                        <p:cTn id="29" dur="400" fill="hold"/>
                                        <p:tgtEl>
                                          <p:spTgt spid="90"/>
                                        </p:tgtEl>
                                        <p:attrNameLst>
                                          <p:attrName>ppt_y</p:attrName>
                                        </p:attrNameLst>
                                      </p:cBhvr>
                                      <p:tavLst>
                                        <p:tav tm="0">
                                          <p:val>
                                            <p:strVal val="#ppt_y"/>
                                          </p:val>
                                        </p:tav>
                                        <p:tav tm="100000">
                                          <p:val>
                                            <p:strVal val="#ppt_y"/>
                                          </p:val>
                                        </p:tav>
                                      </p:tavLst>
                                    </p:anim>
                                  </p:childTnLst>
                                </p:cTn>
                              </p:par>
                              <p:par>
                                <p:cTn id="30" presetID="2" presetClass="entr" presetSubtype="2" decel="52500" fill="hold" grpId="0" nodeType="withEffect">
                                  <p:stCondLst>
                                    <p:cond delay="0"/>
                                  </p:stCondLst>
                                  <p:childTnLst>
                                    <p:set>
                                      <p:cBhvr>
                                        <p:cTn id="31" dur="1" fill="hold">
                                          <p:stCondLst>
                                            <p:cond delay="0"/>
                                          </p:stCondLst>
                                        </p:cTn>
                                        <p:tgtEl>
                                          <p:spTgt spid="92"/>
                                        </p:tgtEl>
                                        <p:attrNameLst>
                                          <p:attrName>style.visibility</p:attrName>
                                        </p:attrNameLst>
                                      </p:cBhvr>
                                      <p:to>
                                        <p:strVal val="visible"/>
                                      </p:to>
                                    </p:set>
                                    <p:anim calcmode="lin" valueType="num">
                                      <p:cBhvr additive="base">
                                        <p:cTn id="32" dur="400" fill="hold"/>
                                        <p:tgtEl>
                                          <p:spTgt spid="92"/>
                                        </p:tgtEl>
                                        <p:attrNameLst>
                                          <p:attrName>ppt_x</p:attrName>
                                        </p:attrNameLst>
                                      </p:cBhvr>
                                      <p:tavLst>
                                        <p:tav tm="0">
                                          <p:val>
                                            <p:strVal val="1+#ppt_w/2"/>
                                          </p:val>
                                        </p:tav>
                                        <p:tav tm="100000">
                                          <p:val>
                                            <p:strVal val="#ppt_x"/>
                                          </p:val>
                                        </p:tav>
                                      </p:tavLst>
                                    </p:anim>
                                    <p:anim calcmode="lin" valueType="num">
                                      <p:cBhvr additive="base">
                                        <p:cTn id="33" dur="400" fill="hold"/>
                                        <p:tgtEl>
                                          <p:spTgt spid="92"/>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47" presetClass="entr" presetSubtype="0" fill="hold" nodeType="afterEffect">
                                  <p:stCondLst>
                                    <p:cond delay="0"/>
                                  </p:stCondLst>
                                  <p:childTnLst>
                                    <p:set>
                                      <p:cBhvr>
                                        <p:cTn id="36" dur="1" fill="hold">
                                          <p:stCondLst>
                                            <p:cond delay="0"/>
                                          </p:stCondLst>
                                        </p:cTn>
                                        <p:tgtEl>
                                          <p:spTgt spid="96"/>
                                        </p:tgtEl>
                                        <p:attrNameLst>
                                          <p:attrName>style.visibility</p:attrName>
                                        </p:attrNameLst>
                                      </p:cBhvr>
                                      <p:to>
                                        <p:strVal val="visible"/>
                                      </p:to>
                                    </p:set>
                                    <p:animEffect transition="in" filter="fade">
                                      <p:cBhvr>
                                        <p:cTn id="37" dur="600"/>
                                        <p:tgtEl>
                                          <p:spTgt spid="96"/>
                                        </p:tgtEl>
                                      </p:cBhvr>
                                    </p:animEffect>
                                    <p:anim calcmode="lin" valueType="num">
                                      <p:cBhvr>
                                        <p:cTn id="38" dur="600" fill="hold"/>
                                        <p:tgtEl>
                                          <p:spTgt spid="96"/>
                                        </p:tgtEl>
                                        <p:attrNameLst>
                                          <p:attrName>ppt_x</p:attrName>
                                        </p:attrNameLst>
                                      </p:cBhvr>
                                      <p:tavLst>
                                        <p:tav tm="0">
                                          <p:val>
                                            <p:strVal val="#ppt_x"/>
                                          </p:val>
                                        </p:tav>
                                        <p:tav tm="100000">
                                          <p:val>
                                            <p:strVal val="#ppt_x"/>
                                          </p:val>
                                        </p:tav>
                                      </p:tavLst>
                                    </p:anim>
                                    <p:anim calcmode="lin" valueType="num">
                                      <p:cBhvr>
                                        <p:cTn id="39" dur="600" fill="hold"/>
                                        <p:tgtEl>
                                          <p:spTgt spid="96"/>
                                        </p:tgtEl>
                                        <p:attrNameLst>
                                          <p:attrName>ppt_y</p:attrName>
                                        </p:attrNameLst>
                                      </p:cBhvr>
                                      <p:tavLst>
                                        <p:tav tm="0">
                                          <p:val>
                                            <p:strVal val="#ppt_y-.1"/>
                                          </p:val>
                                        </p:tav>
                                        <p:tav tm="100000">
                                          <p:val>
                                            <p:strVal val="#ppt_y"/>
                                          </p:val>
                                        </p:tav>
                                      </p:tavLst>
                                    </p:anim>
                                  </p:childTnLst>
                                </p:cTn>
                              </p:par>
                            </p:childTnLst>
                          </p:cTn>
                        </p:par>
                        <p:par>
                          <p:cTn id="40" fill="hold">
                            <p:stCondLst>
                              <p:cond delay="4000"/>
                            </p:stCondLst>
                            <p:childTnLst>
                              <p:par>
                                <p:cTn id="41" presetID="2" presetClass="entr" presetSubtype="8" decel="52500" fill="hold" grpId="0" nodeType="afterEffect">
                                  <p:stCondLst>
                                    <p:cond delay="0"/>
                                  </p:stCondLst>
                                  <p:childTnLst>
                                    <p:set>
                                      <p:cBhvr>
                                        <p:cTn id="42" dur="1" fill="hold">
                                          <p:stCondLst>
                                            <p:cond delay="0"/>
                                          </p:stCondLst>
                                        </p:cTn>
                                        <p:tgtEl>
                                          <p:spTgt spid="95"/>
                                        </p:tgtEl>
                                        <p:attrNameLst>
                                          <p:attrName>style.visibility</p:attrName>
                                        </p:attrNameLst>
                                      </p:cBhvr>
                                      <p:to>
                                        <p:strVal val="visible"/>
                                      </p:to>
                                    </p:set>
                                    <p:anim calcmode="lin" valueType="num">
                                      <p:cBhvr additive="base">
                                        <p:cTn id="43" dur="400" fill="hold"/>
                                        <p:tgtEl>
                                          <p:spTgt spid="95"/>
                                        </p:tgtEl>
                                        <p:attrNameLst>
                                          <p:attrName>ppt_x</p:attrName>
                                        </p:attrNameLst>
                                      </p:cBhvr>
                                      <p:tavLst>
                                        <p:tav tm="0">
                                          <p:val>
                                            <p:strVal val="0-#ppt_w/2"/>
                                          </p:val>
                                        </p:tav>
                                        <p:tav tm="100000">
                                          <p:val>
                                            <p:strVal val="#ppt_x"/>
                                          </p:val>
                                        </p:tav>
                                      </p:tavLst>
                                    </p:anim>
                                    <p:anim calcmode="lin" valueType="num">
                                      <p:cBhvr additive="base">
                                        <p:cTn id="44" dur="400" fill="hold"/>
                                        <p:tgtEl>
                                          <p:spTgt spid="95"/>
                                        </p:tgtEl>
                                        <p:attrNameLst>
                                          <p:attrName>ppt_y</p:attrName>
                                        </p:attrNameLst>
                                      </p:cBhvr>
                                      <p:tavLst>
                                        <p:tav tm="0">
                                          <p:val>
                                            <p:strVal val="#ppt_y"/>
                                          </p:val>
                                        </p:tav>
                                        <p:tav tm="100000">
                                          <p:val>
                                            <p:strVal val="#ppt_y"/>
                                          </p:val>
                                        </p:tav>
                                      </p:tavLst>
                                    </p:anim>
                                  </p:childTnLst>
                                </p:cTn>
                              </p:par>
                              <p:par>
                                <p:cTn id="45" presetID="2" presetClass="entr" presetSubtype="2" decel="52500" fill="hold" grpId="0" nodeType="withEffect">
                                  <p:stCondLst>
                                    <p:cond delay="0"/>
                                  </p:stCondLst>
                                  <p:childTnLst>
                                    <p:set>
                                      <p:cBhvr>
                                        <p:cTn id="46" dur="1" fill="hold">
                                          <p:stCondLst>
                                            <p:cond delay="0"/>
                                          </p:stCondLst>
                                        </p:cTn>
                                        <p:tgtEl>
                                          <p:spTgt spid="97"/>
                                        </p:tgtEl>
                                        <p:attrNameLst>
                                          <p:attrName>style.visibility</p:attrName>
                                        </p:attrNameLst>
                                      </p:cBhvr>
                                      <p:to>
                                        <p:strVal val="visible"/>
                                      </p:to>
                                    </p:set>
                                    <p:anim calcmode="lin" valueType="num">
                                      <p:cBhvr additive="base">
                                        <p:cTn id="47" dur="400" fill="hold"/>
                                        <p:tgtEl>
                                          <p:spTgt spid="97"/>
                                        </p:tgtEl>
                                        <p:attrNameLst>
                                          <p:attrName>ppt_x</p:attrName>
                                        </p:attrNameLst>
                                      </p:cBhvr>
                                      <p:tavLst>
                                        <p:tav tm="0">
                                          <p:val>
                                            <p:strVal val="1+#ppt_w/2"/>
                                          </p:val>
                                        </p:tav>
                                        <p:tav tm="100000">
                                          <p:val>
                                            <p:strVal val="#ppt_x"/>
                                          </p:val>
                                        </p:tav>
                                      </p:tavLst>
                                    </p:anim>
                                    <p:anim calcmode="lin" valueType="num">
                                      <p:cBhvr additive="base">
                                        <p:cTn id="48" dur="400" fill="hold"/>
                                        <p:tgtEl>
                                          <p:spTgt spid="97"/>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47" presetClass="entr" presetSubtype="0" fill="hold" nodeType="afterEffect">
                                  <p:stCondLst>
                                    <p:cond delay="0"/>
                                  </p:stCondLst>
                                  <p:childTnLst>
                                    <p:set>
                                      <p:cBhvr>
                                        <p:cTn id="51" dur="1" fill="hold">
                                          <p:stCondLst>
                                            <p:cond delay="0"/>
                                          </p:stCondLst>
                                        </p:cTn>
                                        <p:tgtEl>
                                          <p:spTgt spid="101"/>
                                        </p:tgtEl>
                                        <p:attrNameLst>
                                          <p:attrName>style.visibility</p:attrName>
                                        </p:attrNameLst>
                                      </p:cBhvr>
                                      <p:to>
                                        <p:strVal val="visible"/>
                                      </p:to>
                                    </p:set>
                                    <p:animEffect transition="in" filter="fade">
                                      <p:cBhvr>
                                        <p:cTn id="52" dur="600"/>
                                        <p:tgtEl>
                                          <p:spTgt spid="101"/>
                                        </p:tgtEl>
                                      </p:cBhvr>
                                    </p:animEffect>
                                    <p:anim calcmode="lin" valueType="num">
                                      <p:cBhvr>
                                        <p:cTn id="53" dur="600" fill="hold"/>
                                        <p:tgtEl>
                                          <p:spTgt spid="101"/>
                                        </p:tgtEl>
                                        <p:attrNameLst>
                                          <p:attrName>ppt_x</p:attrName>
                                        </p:attrNameLst>
                                      </p:cBhvr>
                                      <p:tavLst>
                                        <p:tav tm="0">
                                          <p:val>
                                            <p:strVal val="#ppt_x"/>
                                          </p:val>
                                        </p:tav>
                                        <p:tav tm="100000">
                                          <p:val>
                                            <p:strVal val="#ppt_x"/>
                                          </p:val>
                                        </p:tav>
                                      </p:tavLst>
                                    </p:anim>
                                    <p:anim calcmode="lin" valueType="num">
                                      <p:cBhvr>
                                        <p:cTn id="54" dur="600" fill="hold"/>
                                        <p:tgtEl>
                                          <p:spTgt spid="101"/>
                                        </p:tgtEl>
                                        <p:attrNameLst>
                                          <p:attrName>ppt_y</p:attrName>
                                        </p:attrNameLst>
                                      </p:cBhvr>
                                      <p:tavLst>
                                        <p:tav tm="0">
                                          <p:val>
                                            <p:strVal val="#ppt_y-.1"/>
                                          </p:val>
                                        </p:tav>
                                        <p:tav tm="100000">
                                          <p:val>
                                            <p:strVal val="#ppt_y"/>
                                          </p:val>
                                        </p:tav>
                                      </p:tavLst>
                                    </p:anim>
                                  </p:childTnLst>
                                </p:cTn>
                              </p:par>
                            </p:childTnLst>
                          </p:cTn>
                        </p:par>
                        <p:par>
                          <p:cTn id="55" fill="hold">
                            <p:stCondLst>
                              <p:cond delay="5500"/>
                            </p:stCondLst>
                            <p:childTnLst>
                              <p:par>
                                <p:cTn id="56" presetID="2" presetClass="entr" presetSubtype="8" decel="52500" fill="hold" grpId="0" nodeType="afterEffect">
                                  <p:stCondLst>
                                    <p:cond delay="0"/>
                                  </p:stCondLst>
                                  <p:childTnLst>
                                    <p:set>
                                      <p:cBhvr>
                                        <p:cTn id="57" dur="1" fill="hold">
                                          <p:stCondLst>
                                            <p:cond delay="0"/>
                                          </p:stCondLst>
                                        </p:cTn>
                                        <p:tgtEl>
                                          <p:spTgt spid="100"/>
                                        </p:tgtEl>
                                        <p:attrNameLst>
                                          <p:attrName>style.visibility</p:attrName>
                                        </p:attrNameLst>
                                      </p:cBhvr>
                                      <p:to>
                                        <p:strVal val="visible"/>
                                      </p:to>
                                    </p:set>
                                    <p:anim calcmode="lin" valueType="num">
                                      <p:cBhvr additive="base">
                                        <p:cTn id="58" dur="400" fill="hold"/>
                                        <p:tgtEl>
                                          <p:spTgt spid="100"/>
                                        </p:tgtEl>
                                        <p:attrNameLst>
                                          <p:attrName>ppt_x</p:attrName>
                                        </p:attrNameLst>
                                      </p:cBhvr>
                                      <p:tavLst>
                                        <p:tav tm="0">
                                          <p:val>
                                            <p:strVal val="0-#ppt_w/2"/>
                                          </p:val>
                                        </p:tav>
                                        <p:tav tm="100000">
                                          <p:val>
                                            <p:strVal val="#ppt_x"/>
                                          </p:val>
                                        </p:tav>
                                      </p:tavLst>
                                    </p:anim>
                                    <p:anim calcmode="lin" valueType="num">
                                      <p:cBhvr additive="base">
                                        <p:cTn id="59" dur="400" fill="hold"/>
                                        <p:tgtEl>
                                          <p:spTgt spid="100"/>
                                        </p:tgtEl>
                                        <p:attrNameLst>
                                          <p:attrName>ppt_y</p:attrName>
                                        </p:attrNameLst>
                                      </p:cBhvr>
                                      <p:tavLst>
                                        <p:tav tm="0">
                                          <p:val>
                                            <p:strVal val="#ppt_y"/>
                                          </p:val>
                                        </p:tav>
                                        <p:tav tm="100000">
                                          <p:val>
                                            <p:strVal val="#ppt_y"/>
                                          </p:val>
                                        </p:tav>
                                      </p:tavLst>
                                    </p:anim>
                                  </p:childTnLst>
                                </p:cTn>
                              </p:par>
                              <p:par>
                                <p:cTn id="60" presetID="2" presetClass="entr" presetSubtype="2" decel="52500" fill="hold" grpId="0" nodeType="withEffect">
                                  <p:stCondLst>
                                    <p:cond delay="0"/>
                                  </p:stCondLst>
                                  <p:childTnLst>
                                    <p:set>
                                      <p:cBhvr>
                                        <p:cTn id="61" dur="1" fill="hold">
                                          <p:stCondLst>
                                            <p:cond delay="0"/>
                                          </p:stCondLst>
                                        </p:cTn>
                                        <p:tgtEl>
                                          <p:spTgt spid="102"/>
                                        </p:tgtEl>
                                        <p:attrNameLst>
                                          <p:attrName>style.visibility</p:attrName>
                                        </p:attrNameLst>
                                      </p:cBhvr>
                                      <p:to>
                                        <p:strVal val="visible"/>
                                      </p:to>
                                    </p:set>
                                    <p:anim calcmode="lin" valueType="num">
                                      <p:cBhvr additive="base">
                                        <p:cTn id="62" dur="400" fill="hold"/>
                                        <p:tgtEl>
                                          <p:spTgt spid="102"/>
                                        </p:tgtEl>
                                        <p:attrNameLst>
                                          <p:attrName>ppt_x</p:attrName>
                                        </p:attrNameLst>
                                      </p:cBhvr>
                                      <p:tavLst>
                                        <p:tav tm="0">
                                          <p:val>
                                            <p:strVal val="1+#ppt_w/2"/>
                                          </p:val>
                                        </p:tav>
                                        <p:tav tm="100000">
                                          <p:val>
                                            <p:strVal val="#ppt_x"/>
                                          </p:val>
                                        </p:tav>
                                      </p:tavLst>
                                    </p:anim>
                                    <p:anim calcmode="lin" valueType="num">
                                      <p:cBhvr additive="base">
                                        <p:cTn id="63" dur="400" fill="hold"/>
                                        <p:tgtEl>
                                          <p:spTgt spid="102"/>
                                        </p:tgtEl>
                                        <p:attrNameLst>
                                          <p:attrName>ppt_y</p:attrName>
                                        </p:attrNameLst>
                                      </p:cBhvr>
                                      <p:tavLst>
                                        <p:tav tm="0">
                                          <p:val>
                                            <p:strVal val="#ppt_y"/>
                                          </p:val>
                                        </p:tav>
                                        <p:tav tm="100000">
                                          <p:val>
                                            <p:strVal val="#ppt_y"/>
                                          </p:val>
                                        </p:tav>
                                      </p:tavLst>
                                    </p:anim>
                                  </p:childTnLst>
                                </p:cTn>
                              </p:par>
                            </p:childTnLst>
                          </p:cTn>
                        </p:par>
                        <p:par>
                          <p:cTn id="64" fill="hold">
                            <p:stCondLst>
                              <p:cond delay="6000"/>
                            </p:stCondLst>
                            <p:childTnLst>
                              <p:par>
                                <p:cTn id="65" presetID="47" presetClass="entr" presetSubtype="0" fill="hold" nodeType="after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fade">
                                      <p:cBhvr>
                                        <p:cTn id="67" dur="600"/>
                                        <p:tgtEl>
                                          <p:spTgt spid="6"/>
                                        </p:tgtEl>
                                      </p:cBhvr>
                                    </p:animEffect>
                                    <p:anim calcmode="lin" valueType="num">
                                      <p:cBhvr>
                                        <p:cTn id="68" dur="600" fill="hold"/>
                                        <p:tgtEl>
                                          <p:spTgt spid="6"/>
                                        </p:tgtEl>
                                        <p:attrNameLst>
                                          <p:attrName>ppt_x</p:attrName>
                                        </p:attrNameLst>
                                      </p:cBhvr>
                                      <p:tavLst>
                                        <p:tav tm="0">
                                          <p:val>
                                            <p:strVal val="#ppt_x"/>
                                          </p:val>
                                        </p:tav>
                                        <p:tav tm="100000">
                                          <p:val>
                                            <p:strVal val="#ppt_x"/>
                                          </p:val>
                                        </p:tav>
                                      </p:tavLst>
                                    </p:anim>
                                    <p:anim calcmode="lin" valueType="num">
                                      <p:cBhvr>
                                        <p:cTn id="69" dur="600" fill="hold"/>
                                        <p:tgtEl>
                                          <p:spTgt spid="6"/>
                                        </p:tgtEl>
                                        <p:attrNameLst>
                                          <p:attrName>ppt_y</p:attrName>
                                        </p:attrNameLst>
                                      </p:cBhvr>
                                      <p:tavLst>
                                        <p:tav tm="0">
                                          <p:val>
                                            <p:strVal val="#ppt_y-.1"/>
                                          </p:val>
                                        </p:tav>
                                        <p:tav tm="100000">
                                          <p:val>
                                            <p:strVal val="#ppt_y"/>
                                          </p:val>
                                        </p:tav>
                                      </p:tavLst>
                                    </p:anim>
                                  </p:childTnLst>
                                </p:cTn>
                              </p:par>
                            </p:childTnLst>
                          </p:cTn>
                        </p:par>
                        <p:par>
                          <p:cTn id="70" fill="hold">
                            <p:stCondLst>
                              <p:cond delay="7000"/>
                            </p:stCondLst>
                            <p:childTnLst>
                              <p:par>
                                <p:cTn id="71" presetID="2" presetClass="entr" presetSubtype="8" decel="52500" fill="hold" grpId="0" nodeType="afterEffect">
                                  <p:stCondLst>
                                    <p:cond delay="0"/>
                                  </p:stCondLst>
                                  <p:childTnLst>
                                    <p:set>
                                      <p:cBhvr>
                                        <p:cTn id="72" dur="1" fill="hold">
                                          <p:stCondLst>
                                            <p:cond delay="0"/>
                                          </p:stCondLst>
                                        </p:cTn>
                                        <p:tgtEl>
                                          <p:spTgt spid="5"/>
                                        </p:tgtEl>
                                        <p:attrNameLst>
                                          <p:attrName>style.visibility</p:attrName>
                                        </p:attrNameLst>
                                      </p:cBhvr>
                                      <p:to>
                                        <p:strVal val="visible"/>
                                      </p:to>
                                    </p:set>
                                    <p:anim calcmode="lin" valueType="num">
                                      <p:cBhvr additive="base">
                                        <p:cTn id="73" dur="400" fill="hold"/>
                                        <p:tgtEl>
                                          <p:spTgt spid="5"/>
                                        </p:tgtEl>
                                        <p:attrNameLst>
                                          <p:attrName>ppt_x</p:attrName>
                                        </p:attrNameLst>
                                      </p:cBhvr>
                                      <p:tavLst>
                                        <p:tav tm="0">
                                          <p:val>
                                            <p:strVal val="0-#ppt_w/2"/>
                                          </p:val>
                                        </p:tav>
                                        <p:tav tm="100000">
                                          <p:val>
                                            <p:strVal val="#ppt_x"/>
                                          </p:val>
                                        </p:tav>
                                      </p:tavLst>
                                    </p:anim>
                                    <p:anim calcmode="lin" valueType="num">
                                      <p:cBhvr additive="base">
                                        <p:cTn id="74" dur="400" fill="hold"/>
                                        <p:tgtEl>
                                          <p:spTgt spid="5"/>
                                        </p:tgtEl>
                                        <p:attrNameLst>
                                          <p:attrName>ppt_y</p:attrName>
                                        </p:attrNameLst>
                                      </p:cBhvr>
                                      <p:tavLst>
                                        <p:tav tm="0">
                                          <p:val>
                                            <p:strVal val="#ppt_y"/>
                                          </p:val>
                                        </p:tav>
                                        <p:tav tm="100000">
                                          <p:val>
                                            <p:strVal val="#ppt_y"/>
                                          </p:val>
                                        </p:tav>
                                      </p:tavLst>
                                    </p:anim>
                                  </p:childTnLst>
                                </p:cTn>
                              </p:par>
                              <p:par>
                                <p:cTn id="75" presetID="2" presetClass="entr" presetSubtype="2" decel="52500" fill="hold" grpId="0" nodeType="withEffect">
                                  <p:stCondLst>
                                    <p:cond delay="0"/>
                                  </p:stCondLst>
                                  <p:childTnLst>
                                    <p:set>
                                      <p:cBhvr>
                                        <p:cTn id="76" dur="1" fill="hold">
                                          <p:stCondLst>
                                            <p:cond delay="0"/>
                                          </p:stCondLst>
                                        </p:cTn>
                                        <p:tgtEl>
                                          <p:spTgt spid="7"/>
                                        </p:tgtEl>
                                        <p:attrNameLst>
                                          <p:attrName>style.visibility</p:attrName>
                                        </p:attrNameLst>
                                      </p:cBhvr>
                                      <p:to>
                                        <p:strVal val="visible"/>
                                      </p:to>
                                    </p:set>
                                    <p:anim calcmode="lin" valueType="num">
                                      <p:cBhvr additive="base">
                                        <p:cTn id="77" dur="400" fill="hold"/>
                                        <p:tgtEl>
                                          <p:spTgt spid="7"/>
                                        </p:tgtEl>
                                        <p:attrNameLst>
                                          <p:attrName>ppt_x</p:attrName>
                                        </p:attrNameLst>
                                      </p:cBhvr>
                                      <p:tavLst>
                                        <p:tav tm="0">
                                          <p:val>
                                            <p:strVal val="1+#ppt_w/2"/>
                                          </p:val>
                                        </p:tav>
                                        <p:tav tm="100000">
                                          <p:val>
                                            <p:strVal val="#ppt_x"/>
                                          </p:val>
                                        </p:tav>
                                      </p:tavLst>
                                    </p:anim>
                                    <p:anim calcmode="lin" valueType="num">
                                      <p:cBhvr additive="base">
                                        <p:cTn id="78" dur="400" fill="hold"/>
                                        <p:tgtEl>
                                          <p:spTgt spid="7"/>
                                        </p:tgtEl>
                                        <p:attrNameLst>
                                          <p:attrName>ppt_y</p:attrName>
                                        </p:attrNameLst>
                                      </p:cBhvr>
                                      <p:tavLst>
                                        <p:tav tm="0">
                                          <p:val>
                                            <p:strVal val="#ppt_y"/>
                                          </p:val>
                                        </p:tav>
                                        <p:tav tm="100000">
                                          <p:val>
                                            <p:strVal val="#ppt_y"/>
                                          </p:val>
                                        </p:tav>
                                      </p:tavLst>
                                    </p:anim>
                                  </p:childTnLst>
                                </p:cTn>
                              </p:par>
                            </p:childTnLst>
                          </p:cTn>
                        </p:par>
                        <p:par>
                          <p:cTn id="79" fill="hold">
                            <p:stCondLst>
                              <p:cond delay="7500"/>
                            </p:stCondLst>
                            <p:childTnLst>
                              <p:par>
                                <p:cTn id="80" presetID="47" presetClass="entr" presetSubtype="0" fill="hold" nodeType="afterEffect">
                                  <p:stCondLst>
                                    <p:cond delay="0"/>
                                  </p:stCondLst>
                                  <p:childTnLst>
                                    <p:set>
                                      <p:cBhvr>
                                        <p:cTn id="81" dur="1" fill="hold">
                                          <p:stCondLst>
                                            <p:cond delay="0"/>
                                          </p:stCondLst>
                                        </p:cTn>
                                        <p:tgtEl>
                                          <p:spTgt spid="9"/>
                                        </p:tgtEl>
                                        <p:attrNameLst>
                                          <p:attrName>style.visibility</p:attrName>
                                        </p:attrNameLst>
                                      </p:cBhvr>
                                      <p:to>
                                        <p:strVal val="visible"/>
                                      </p:to>
                                    </p:set>
                                    <p:animEffect transition="in" filter="fade">
                                      <p:cBhvr>
                                        <p:cTn id="82" dur="600"/>
                                        <p:tgtEl>
                                          <p:spTgt spid="9"/>
                                        </p:tgtEl>
                                      </p:cBhvr>
                                    </p:animEffect>
                                    <p:anim calcmode="lin" valueType="num">
                                      <p:cBhvr>
                                        <p:cTn id="83" dur="600" fill="hold"/>
                                        <p:tgtEl>
                                          <p:spTgt spid="9"/>
                                        </p:tgtEl>
                                        <p:attrNameLst>
                                          <p:attrName>ppt_x</p:attrName>
                                        </p:attrNameLst>
                                      </p:cBhvr>
                                      <p:tavLst>
                                        <p:tav tm="0">
                                          <p:val>
                                            <p:strVal val="#ppt_x"/>
                                          </p:val>
                                        </p:tav>
                                        <p:tav tm="100000">
                                          <p:val>
                                            <p:strVal val="#ppt_x"/>
                                          </p:val>
                                        </p:tav>
                                      </p:tavLst>
                                    </p:anim>
                                    <p:anim calcmode="lin" valueType="num">
                                      <p:cBhvr>
                                        <p:cTn id="84" dur="600" fill="hold"/>
                                        <p:tgtEl>
                                          <p:spTgt spid="9"/>
                                        </p:tgtEl>
                                        <p:attrNameLst>
                                          <p:attrName>ppt_y</p:attrName>
                                        </p:attrNameLst>
                                      </p:cBhvr>
                                      <p:tavLst>
                                        <p:tav tm="0">
                                          <p:val>
                                            <p:strVal val="#ppt_y-.1"/>
                                          </p:val>
                                        </p:tav>
                                        <p:tav tm="100000">
                                          <p:val>
                                            <p:strVal val="#ppt_y"/>
                                          </p:val>
                                        </p:tav>
                                      </p:tavLst>
                                    </p:anim>
                                  </p:childTnLst>
                                </p:cTn>
                              </p:par>
                            </p:childTnLst>
                          </p:cTn>
                        </p:par>
                        <p:par>
                          <p:cTn id="85" fill="hold">
                            <p:stCondLst>
                              <p:cond delay="8500"/>
                            </p:stCondLst>
                            <p:childTnLst>
                              <p:par>
                                <p:cTn id="86" presetID="2" presetClass="entr" presetSubtype="8" decel="52500" fill="hold" grpId="0" nodeType="afterEffect">
                                  <p:stCondLst>
                                    <p:cond delay="0"/>
                                  </p:stCondLst>
                                  <p:childTnLst>
                                    <p:set>
                                      <p:cBhvr>
                                        <p:cTn id="87" dur="1" fill="hold">
                                          <p:stCondLst>
                                            <p:cond delay="0"/>
                                          </p:stCondLst>
                                        </p:cTn>
                                        <p:tgtEl>
                                          <p:spTgt spid="8"/>
                                        </p:tgtEl>
                                        <p:attrNameLst>
                                          <p:attrName>style.visibility</p:attrName>
                                        </p:attrNameLst>
                                      </p:cBhvr>
                                      <p:to>
                                        <p:strVal val="visible"/>
                                      </p:to>
                                    </p:set>
                                    <p:anim calcmode="lin" valueType="num">
                                      <p:cBhvr additive="base">
                                        <p:cTn id="88" dur="400" fill="hold"/>
                                        <p:tgtEl>
                                          <p:spTgt spid="8"/>
                                        </p:tgtEl>
                                        <p:attrNameLst>
                                          <p:attrName>ppt_x</p:attrName>
                                        </p:attrNameLst>
                                      </p:cBhvr>
                                      <p:tavLst>
                                        <p:tav tm="0">
                                          <p:val>
                                            <p:strVal val="0-#ppt_w/2"/>
                                          </p:val>
                                        </p:tav>
                                        <p:tav tm="100000">
                                          <p:val>
                                            <p:strVal val="#ppt_x"/>
                                          </p:val>
                                        </p:tav>
                                      </p:tavLst>
                                    </p:anim>
                                    <p:anim calcmode="lin" valueType="num">
                                      <p:cBhvr additive="base">
                                        <p:cTn id="89" dur="400" fill="hold"/>
                                        <p:tgtEl>
                                          <p:spTgt spid="8"/>
                                        </p:tgtEl>
                                        <p:attrNameLst>
                                          <p:attrName>ppt_y</p:attrName>
                                        </p:attrNameLst>
                                      </p:cBhvr>
                                      <p:tavLst>
                                        <p:tav tm="0">
                                          <p:val>
                                            <p:strVal val="#ppt_y"/>
                                          </p:val>
                                        </p:tav>
                                        <p:tav tm="100000">
                                          <p:val>
                                            <p:strVal val="#ppt_y"/>
                                          </p:val>
                                        </p:tav>
                                      </p:tavLst>
                                    </p:anim>
                                  </p:childTnLst>
                                </p:cTn>
                              </p:par>
                              <p:par>
                                <p:cTn id="90" presetID="2" presetClass="entr" presetSubtype="2" decel="52500" fill="hold" grpId="0" nodeType="with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additive="base">
                                        <p:cTn id="92" dur="400" fill="hold"/>
                                        <p:tgtEl>
                                          <p:spTgt spid="10"/>
                                        </p:tgtEl>
                                        <p:attrNameLst>
                                          <p:attrName>ppt_x</p:attrName>
                                        </p:attrNameLst>
                                      </p:cBhvr>
                                      <p:tavLst>
                                        <p:tav tm="0">
                                          <p:val>
                                            <p:strVal val="1+#ppt_w/2"/>
                                          </p:val>
                                        </p:tav>
                                        <p:tav tm="100000">
                                          <p:val>
                                            <p:strVal val="#ppt_x"/>
                                          </p:val>
                                        </p:tav>
                                      </p:tavLst>
                                    </p:anim>
                                    <p:anim calcmode="lin" valueType="num">
                                      <p:cBhvr additive="base">
                                        <p:cTn id="93" dur="4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bldLvl="0" animBg="1"/>
      <p:bldP spid="72" grpId="0" bldLvl="0" animBg="1"/>
      <p:bldP spid="90" grpId="0" bldLvl="0" animBg="1"/>
      <p:bldP spid="92" grpId="0" bldLvl="0" animBg="1"/>
      <p:bldP spid="95" grpId="0" bldLvl="0" animBg="1"/>
      <p:bldP spid="97" grpId="0" bldLvl="0" animBg="1"/>
      <p:bldP spid="100" grpId="0" bldLvl="0" animBg="1"/>
      <p:bldP spid="102" grpId="0" bldLvl="0" animBg="1"/>
      <p:bldP spid="5" grpId="0" bldLvl="0" animBg="1"/>
      <p:bldP spid="7" grpId="0" bldLvl="0" animBg="1"/>
      <p:bldP spid="8" grpId="0" bldLvl="0" animBg="1"/>
      <p:bldP spid="10"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86993" y="1200151"/>
            <a:ext cx="2656257" cy="3371849"/>
            <a:chOff x="660981" y="2281535"/>
            <a:chExt cx="3453819" cy="4495799"/>
          </a:xfrm>
        </p:grpSpPr>
        <p:sp>
          <p:nvSpPr>
            <p:cNvPr id="21" name="Content Placeholder 2"/>
            <p:cNvSpPr txBox="1">
              <a:spLocks/>
            </p:cNvSpPr>
            <p:nvPr/>
          </p:nvSpPr>
          <p:spPr>
            <a:xfrm>
              <a:off x="670029" y="2819399"/>
              <a:ext cx="3444771" cy="3957935"/>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ct val="0"/>
                </a:spcBef>
                <a:buNone/>
              </a:pPr>
              <a:r>
                <a:rPr lang="zh-CN" altLang="en-US" sz="1650" b="1" dirty="0">
                  <a:latin typeface="黑体" panose="02010609060101010101" pitchFamily="49" charset="-122"/>
                  <a:ea typeface="黑体" panose="02010609060101010101" pitchFamily="49" charset="-122"/>
                </a:rPr>
                <a:t>恶劣的后果</a:t>
              </a:r>
              <a:endParaRPr lang="en-US" altLang="zh-CN" sz="1650" b="1" dirty="0">
                <a:latin typeface="黑体" panose="02010609060101010101" pitchFamily="49" charset="-122"/>
                <a:ea typeface="黑体" panose="02010609060101010101" pitchFamily="49" charset="-122"/>
              </a:endParaRPr>
            </a:p>
            <a:p>
              <a:pPr marL="0" indent="0" algn="just">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数据质量问题及其所导致的知识和决策错误已经在全球范围内造成了恶劣的后果。</a:t>
              </a: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25000"/>
                </a:lnSpc>
                <a:spcBef>
                  <a:spcPts val="450"/>
                </a:spcBef>
                <a:buNone/>
              </a:pPr>
              <a:r>
                <a:rPr lang="zh-CN" altLang="en-US" sz="1350" dirty="0">
                  <a:solidFill>
                    <a:srgbClr val="0070C0"/>
                  </a:solidFill>
                  <a:latin typeface="等线" panose="02010600030101010101" pitchFamily="2" charset="-122"/>
                  <a:ea typeface="等线" panose="02010600030101010101" pitchFamily="2" charset="-122"/>
                </a:rPr>
                <a:t>例如，在医疗方面，美国由于数据错误引发的医疗事故每年导致的患者死亡人数高达</a:t>
              </a:r>
              <a:r>
                <a:rPr lang="en-US" altLang="zh-CN" sz="1350" dirty="0">
                  <a:solidFill>
                    <a:srgbClr val="0070C0"/>
                  </a:solidFill>
                  <a:latin typeface="等线" panose="02010600030101010101" pitchFamily="2" charset="-122"/>
                  <a:ea typeface="等线" panose="02010600030101010101" pitchFamily="2" charset="-122"/>
                </a:rPr>
                <a:t>98000</a:t>
              </a:r>
              <a:r>
                <a:rPr lang="zh-CN" altLang="en-US" sz="1350" dirty="0">
                  <a:solidFill>
                    <a:srgbClr val="0070C0"/>
                  </a:solidFill>
                  <a:latin typeface="等线" panose="02010600030101010101" pitchFamily="2" charset="-122"/>
                  <a:ea typeface="等线" panose="02010600030101010101" pitchFamily="2" charset="-122"/>
                </a:rPr>
                <a:t>名以上。</a:t>
              </a: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25000"/>
                </a:lnSpc>
                <a:spcBef>
                  <a:spcPts val="450"/>
                </a:spcBef>
                <a:buNone/>
              </a:pPr>
              <a:endParaRPr lang="en-US" altLang="zh-CN" sz="1350" dirty="0">
                <a:solidFill>
                  <a:srgbClr val="0070C0"/>
                </a:solidFill>
                <a:latin typeface="等线" panose="02010600030101010101" pitchFamily="2" charset="-122"/>
                <a:ea typeface="等线" panose="02010600030101010101" pitchFamily="2" charset="-122"/>
              </a:endParaRPr>
            </a:p>
            <a:p>
              <a:pPr marL="0" indent="0" algn="just">
                <a:lnSpc>
                  <a:spcPct val="110000"/>
                </a:lnSpc>
                <a:spcBef>
                  <a:spcPts val="450"/>
                </a:spcBef>
                <a:buNone/>
              </a:pPr>
              <a:endParaRPr lang="en-US" altLang="zh-CN" sz="1350" dirty="0">
                <a:solidFill>
                  <a:srgbClr val="0070C0"/>
                </a:solidFill>
                <a:latin typeface="等线" panose="02010600030101010101" pitchFamily="2" charset="-122"/>
                <a:ea typeface="等线" panose="02010600030101010101" pitchFamily="2" charset="-122"/>
              </a:endParaRPr>
            </a:p>
          </p:txBody>
        </p:sp>
        <p:sp>
          <p:nvSpPr>
            <p:cNvPr id="26" name="文本框 25"/>
            <p:cNvSpPr txBox="1"/>
            <p:nvPr/>
          </p:nvSpPr>
          <p:spPr>
            <a:xfrm>
              <a:off x="660981" y="2281535"/>
              <a:ext cx="3453819" cy="492443"/>
            </a:xfrm>
            <a:prstGeom prst="rect">
              <a:avLst/>
            </a:prstGeom>
            <a:noFill/>
          </p:spPr>
          <p:txBody>
            <a:bodyPr wrap="square" rtlCol="0">
              <a:spAutoFit/>
            </a:bodyPr>
            <a:lstStyle/>
            <a:p>
              <a:r>
                <a:rPr lang="zh-CN" altLang="en-US" sz="1800" dirty="0">
                  <a:solidFill>
                    <a:srgbClr val="0060FF"/>
                  </a:solidFill>
                  <a:latin typeface="微软雅黑" panose="020B0503020204020204" pitchFamily="34" charset="-122"/>
                  <a:ea typeface="微软雅黑" panose="020B0503020204020204" pitchFamily="34" charset="-122"/>
                </a:rPr>
                <a:t>数据质量问题</a:t>
              </a:r>
            </a:p>
          </p:txBody>
        </p:sp>
        <p:cxnSp>
          <p:nvCxnSpPr>
            <p:cNvPr id="27" name="直接连接符 26"/>
            <p:cNvCxnSpPr/>
            <p:nvPr/>
          </p:nvCxnSpPr>
          <p:spPr>
            <a:xfrm>
              <a:off x="762000" y="2819400"/>
              <a:ext cx="3204000" cy="0"/>
            </a:xfrm>
            <a:prstGeom prst="line">
              <a:avLst/>
            </a:prstGeom>
            <a:ln w="12700">
              <a:solidFill>
                <a:srgbClr val="BFBFBF"/>
              </a:solidFill>
            </a:ln>
          </p:spPr>
          <p:style>
            <a:lnRef idx="1">
              <a:schemeClr val="accent1"/>
            </a:lnRef>
            <a:fillRef idx="0">
              <a:schemeClr val="accent1"/>
            </a:fillRef>
            <a:effectRef idx="0">
              <a:schemeClr val="accent1"/>
            </a:effectRef>
            <a:fontRef idx="minor">
              <a:schemeClr val="tx1"/>
            </a:fontRef>
          </p:style>
        </p:cxnSp>
      </p:grpSp>
      <p:pic>
        <p:nvPicPr>
          <p:cNvPr id="22530" name="Picture 2" descr="https://d30y9cdsu7xlg0.cloudfront.net/png/131405-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828800"/>
            <a:ext cx="1428750" cy="1428750"/>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3F34FD2A-CEE5-F94B-BC49-A389A68DBAA3}"/>
              </a:ext>
            </a:extLst>
          </p:cNvPr>
          <p:cNvSpPr>
            <a:spLocks noGrp="1"/>
          </p:cNvSpPr>
          <p:nvPr>
            <p:ph type="title"/>
          </p:nvPr>
        </p:nvSpPr>
        <p:spPr>
          <a:xfrm>
            <a:off x="404664" y="195486"/>
            <a:ext cx="6172200" cy="857250"/>
          </a:xfrm>
        </p:spPr>
        <p:txBody>
          <a:bodyPr/>
          <a:lstStyle/>
          <a:p>
            <a:r>
              <a:rPr kumimoji="1" lang="zh-CN" altLang="en-US" sz="2100" dirty="0">
                <a:latin typeface="微软雅黑" panose="020B0503020204020204" pitchFamily="34" charset="-122"/>
                <a:ea typeface="微软雅黑" panose="020B0503020204020204" pitchFamily="34" charset="-122"/>
              </a:rPr>
              <a:t>数据质量</a:t>
            </a:r>
          </a:p>
        </p:txBody>
      </p:sp>
    </p:spTree>
    <p:extLst>
      <p:ext uri="{BB962C8B-B14F-4D97-AF65-F5344CB8AC3E}">
        <p14:creationId xmlns:p14="http://schemas.microsoft.com/office/powerpoint/2010/main" val="3455609885"/>
      </p:ext>
    </p:extLst>
  </p:cSld>
  <p:clrMapOvr>
    <a:masterClrMapping/>
  </p:clrMapOvr>
  <p:transition>
    <p:strips dir="ru"/>
  </p:transition>
</p:sld>
</file>

<file path=ppt/tags/tag1.xml><?xml version="1.0" encoding="utf-8"?>
<p:tagLst xmlns:a="http://schemas.openxmlformats.org/drawingml/2006/main" xmlns:r="http://schemas.openxmlformats.org/officeDocument/2006/relationships" xmlns:p="http://schemas.openxmlformats.org/presentationml/2006/main">
  <p:tag name="MH" val="20190123163718"/>
  <p:tag name="MH_LIBRARY" val="CONTENTS"/>
  <p:tag name="MH_TYPE" val="OTHERS"/>
  <p:tag name="ID" val="547136"/>
</p:tagLst>
</file>

<file path=ppt/tags/tag10.xml><?xml version="1.0" encoding="utf-8"?>
<p:tagLst xmlns:a="http://schemas.openxmlformats.org/drawingml/2006/main" xmlns:r="http://schemas.openxmlformats.org/officeDocument/2006/relationships" xmlns:p="http://schemas.openxmlformats.org/presentationml/2006/main">
  <p:tag name="MH" val="20190123163718"/>
  <p:tag name="MH_LIBRARY" val="CONTENTS"/>
  <p:tag name="MH_TYPE" val="OTHERS"/>
  <p:tag name="ID" val="547136"/>
</p:tagLst>
</file>

<file path=ppt/tags/tag1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734,&quot;width&quot;:12682}"/>
</p:tagLst>
</file>

<file path=ppt/tags/tag12.xml><?xml version="1.0" encoding="utf-8"?>
<p:tagLst xmlns:a="http://schemas.openxmlformats.org/drawingml/2006/main" xmlns:r="http://schemas.openxmlformats.org/officeDocument/2006/relationships" xmlns:p="http://schemas.openxmlformats.org/presentationml/2006/main">
  <p:tag name="MH" val="20190123163718"/>
  <p:tag name="MH_LIBRARY" val="CONTENTS"/>
  <p:tag name="MH_TYPE" val="OTHERS"/>
  <p:tag name="ID" val="547136"/>
</p:tagLst>
</file>

<file path=ppt/tags/tag13.xml><?xml version="1.0" encoding="utf-8"?>
<p:tagLst xmlns:a="http://schemas.openxmlformats.org/drawingml/2006/main" xmlns:r="http://schemas.openxmlformats.org/officeDocument/2006/relationships" xmlns:p="http://schemas.openxmlformats.org/presentationml/2006/main">
  <p:tag name="MH" val="20190123163718"/>
  <p:tag name="MH_LIBRARY" val="CONTENTS"/>
  <p:tag name="MH_TYPE" val="OTHERS"/>
  <p:tag name="ID" val="547136"/>
</p:tagLst>
</file>

<file path=ppt/tags/tag14.xml><?xml version="1.0" encoding="utf-8"?>
<p:tagLst xmlns:a="http://schemas.openxmlformats.org/drawingml/2006/main" xmlns:r="http://schemas.openxmlformats.org/officeDocument/2006/relationships" xmlns:p="http://schemas.openxmlformats.org/presentationml/2006/main">
  <p:tag name="KSO_WM_UNIT_TABLE_BEAUTIFY" val="smartTable{43e5fa8d-1c9a-4501-bcb0-3708b643e917}"/>
</p:tagLst>
</file>

<file path=ppt/tags/tag2.xml><?xml version="1.0" encoding="utf-8"?>
<p:tagLst xmlns:a="http://schemas.openxmlformats.org/drawingml/2006/main" xmlns:r="http://schemas.openxmlformats.org/officeDocument/2006/relationships" xmlns:p="http://schemas.openxmlformats.org/presentationml/2006/main">
  <p:tag name="MH" val="20190123163718"/>
  <p:tag name="MH_LIBRARY" val="CONTENTS"/>
  <p:tag name="MH_TYPE" val="OTHERS"/>
  <p:tag name="ID" val="547136"/>
</p:tagLst>
</file>

<file path=ppt/tags/tag3.xml><?xml version="1.0" encoding="utf-8"?>
<p:tagLst xmlns:a="http://schemas.openxmlformats.org/drawingml/2006/main" xmlns:r="http://schemas.openxmlformats.org/officeDocument/2006/relationships" xmlns:p="http://schemas.openxmlformats.org/presentationml/2006/main">
  <p:tag name="MH" val="20190123163718"/>
  <p:tag name="MH_LIBRARY" val="CONTENTS"/>
  <p:tag name="MH_TYPE" val="OTHERS"/>
  <p:tag name="ID" val="547136"/>
</p:tagLst>
</file>

<file path=ppt/tags/tag4.xml><?xml version="1.0" encoding="utf-8"?>
<p:tagLst xmlns:a="http://schemas.openxmlformats.org/drawingml/2006/main" xmlns:r="http://schemas.openxmlformats.org/officeDocument/2006/relationships" xmlns:p="http://schemas.openxmlformats.org/presentationml/2006/main">
  <p:tag name="MH" val="20190123163718"/>
  <p:tag name="MH_LIBRARY" val="CONTENTS"/>
  <p:tag name="MH_TYPE" val="OTHERS"/>
  <p:tag name="ID" val="547136"/>
</p:tagLst>
</file>

<file path=ppt/tags/tag5.xml><?xml version="1.0" encoding="utf-8"?>
<p:tagLst xmlns:a="http://schemas.openxmlformats.org/drawingml/2006/main" xmlns:r="http://schemas.openxmlformats.org/officeDocument/2006/relationships" xmlns:p="http://schemas.openxmlformats.org/presentationml/2006/main">
  <p:tag name="MH" val="20190123163718"/>
  <p:tag name="MH_LIBRARY" val="CONTENTS"/>
  <p:tag name="MH_TYPE" val="OTHERS"/>
  <p:tag name="ID" val="547136"/>
</p:tagLst>
</file>

<file path=ppt/tags/tag6.xml><?xml version="1.0" encoding="utf-8"?>
<p:tagLst xmlns:a="http://schemas.openxmlformats.org/drawingml/2006/main" xmlns:r="http://schemas.openxmlformats.org/officeDocument/2006/relationships" xmlns:p="http://schemas.openxmlformats.org/presentationml/2006/main">
  <p:tag name="MH" val="20190123163718"/>
  <p:tag name="MH_LIBRARY" val="CONTENTS"/>
  <p:tag name="MH_TYPE" val="OTHERS"/>
  <p:tag name="ID" val="547136"/>
</p:tagLst>
</file>

<file path=ppt/tags/tag7.xml><?xml version="1.0" encoding="utf-8"?>
<p:tagLst xmlns:a="http://schemas.openxmlformats.org/drawingml/2006/main" xmlns:r="http://schemas.openxmlformats.org/officeDocument/2006/relationships" xmlns:p="http://schemas.openxmlformats.org/presentationml/2006/main">
  <p:tag name="MH" val="20190123163718"/>
  <p:tag name="MH_LIBRARY" val="CONTENTS"/>
  <p:tag name="MH_TYPE" val="OTHERS"/>
  <p:tag name="ID" val="547136"/>
</p:tagLst>
</file>

<file path=ppt/tags/tag8.xml><?xml version="1.0" encoding="utf-8"?>
<p:tagLst xmlns:a="http://schemas.openxmlformats.org/drawingml/2006/main" xmlns:r="http://schemas.openxmlformats.org/officeDocument/2006/relationships" xmlns:p="http://schemas.openxmlformats.org/presentationml/2006/main">
  <p:tag name="MH" val="20190123163718"/>
  <p:tag name="MH_LIBRARY" val="CONTENTS"/>
  <p:tag name="MH_TYPE" val="OTHERS"/>
  <p:tag name="ID" val="547136"/>
</p:tagLst>
</file>

<file path=ppt/tags/tag9.xml><?xml version="1.0" encoding="utf-8"?>
<p:tagLst xmlns:a="http://schemas.openxmlformats.org/drawingml/2006/main" xmlns:r="http://schemas.openxmlformats.org/officeDocument/2006/relationships" xmlns:p="http://schemas.openxmlformats.org/presentationml/2006/main">
  <p:tag name="MH" val="20190123163718"/>
  <p:tag name="MH_LIBRARY" val="CONTENTS"/>
  <p:tag name="MH_TYPE" val="OTHERS"/>
  <p:tag name="ID" val="547136"/>
</p:tagLst>
</file>

<file path=ppt/theme/theme1.xml><?xml version="1.0" encoding="utf-8"?>
<a:theme xmlns:a="http://schemas.openxmlformats.org/drawingml/2006/main" name="模版1">
  <a:themeElements>
    <a:clrScheme name="">
      <a:dk1>
        <a:srgbClr val="000000"/>
      </a:dk1>
      <a:lt1>
        <a:srgbClr val="FFFFFF"/>
      </a:lt1>
      <a:dk2>
        <a:srgbClr val="000000"/>
      </a:dk2>
      <a:lt2>
        <a:srgbClr val="919191"/>
      </a:lt2>
      <a:accent1>
        <a:srgbClr val="C0FEF9"/>
      </a:accent1>
      <a:accent2>
        <a:srgbClr val="F35B1B"/>
      </a:accent2>
      <a:accent3>
        <a:srgbClr val="FFFFFF"/>
      </a:accent3>
      <a:accent4>
        <a:srgbClr val="000000"/>
      </a:accent4>
      <a:accent5>
        <a:srgbClr val="DCFEFB"/>
      </a:accent5>
      <a:accent6>
        <a:srgbClr val="DC5217"/>
      </a:accent6>
      <a:hlink>
        <a:srgbClr val="FCFEBA"/>
      </a:hlink>
      <a:folHlink>
        <a:srgbClr val="88FF89"/>
      </a:folHlink>
    </a:clrScheme>
    <a:fontScheme name="模版1">
      <a:majorFont>
        <a:latin typeface="华文中宋"/>
        <a:ea typeface="华文中宋"/>
        <a:cs typeface=""/>
      </a:majorFont>
      <a:minorFont>
        <a:latin typeface="FuturaA Md BT"/>
        <a:ea typeface="宋体"/>
        <a:cs typeface=""/>
      </a:minorFont>
    </a:fontScheme>
    <a:fmtScheme name="透明">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25400" cap="flat" cmpd="sng" algn="ctr">
          <a:solidFill>
            <a:schemeClr val="tx2"/>
          </a:solidFill>
          <a:prstDash val="solid"/>
          <a:miter lim="800000"/>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2"/>
            </a:solidFill>
            <a:effectLst/>
            <a:latin typeface="FuturaA Md BT" charset="0"/>
            <a:ea typeface="宋体" pitchFamily="2" charset="-122"/>
          </a:defRPr>
        </a:defPPr>
      </a:lstStyle>
    </a:spDef>
    <a:lnDef>
      <a:spPr bwMode="auto">
        <a:xfrm>
          <a:off x="0" y="0"/>
          <a:ext cx="1" cy="1"/>
        </a:xfrm>
        <a:custGeom>
          <a:avLst/>
          <a:gdLst/>
          <a:ahLst/>
          <a:cxnLst/>
          <a:rect l="0" t="0" r="0" b="0"/>
          <a:pathLst/>
        </a:custGeom>
        <a:solidFill>
          <a:schemeClr val="bg1"/>
        </a:solidFill>
        <a:ln w="25400" cap="flat" cmpd="sng" algn="ctr">
          <a:solidFill>
            <a:schemeClr val="tx2"/>
          </a:solidFill>
          <a:prstDash val="solid"/>
          <a:miter lim="800000"/>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2"/>
            </a:solidFill>
            <a:effectLst/>
            <a:latin typeface="FuturaA Md BT" charset="0"/>
            <a:ea typeface="宋体" pitchFamily="2" charset="-122"/>
          </a:defRPr>
        </a:defPPr>
      </a:lstStyle>
    </a:lnDef>
  </a:objectDefaults>
  <a:extraClrSchemeLst>
    <a:extraClrScheme>
      <a:clrScheme name="模版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模版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模版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模版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模版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模版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模版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29978</TotalTime>
  <Words>5747</Words>
  <Application>Microsoft Macintosh PowerPoint</Application>
  <PresentationFormat>自定义</PresentationFormat>
  <Paragraphs>815</Paragraphs>
  <Slides>59</Slides>
  <Notes>40</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1</vt:i4>
      </vt:variant>
      <vt:variant>
        <vt:lpstr>幻灯片标题</vt:lpstr>
      </vt:variant>
      <vt:variant>
        <vt:i4>59</vt:i4>
      </vt:variant>
    </vt:vector>
  </HeadingPairs>
  <TitlesOfParts>
    <vt:vector size="81" baseType="lpstr">
      <vt:lpstr>-apple-system</vt:lpstr>
      <vt:lpstr>等线</vt:lpstr>
      <vt:lpstr>黑体</vt:lpstr>
      <vt:lpstr>华文宋体</vt:lpstr>
      <vt:lpstr>华文中宋</vt:lpstr>
      <vt:lpstr>楷体</vt:lpstr>
      <vt:lpstr>隶书</vt:lpstr>
      <vt:lpstr>宋体</vt:lpstr>
      <vt:lpstr>微软雅黑</vt:lpstr>
      <vt:lpstr>FuturaA Md BT</vt:lpstr>
      <vt:lpstr>Arial</vt:lpstr>
      <vt:lpstr>Cambria Math</vt:lpstr>
      <vt:lpstr>Impact</vt:lpstr>
      <vt:lpstr>Lato</vt:lpstr>
      <vt:lpstr>STIXGeneral</vt:lpstr>
      <vt:lpstr>STIXGeneral-Regular</vt:lpstr>
      <vt:lpstr>Tahoma</vt:lpstr>
      <vt:lpstr>Times New Roman</vt:lpstr>
      <vt:lpstr>Verdana</vt:lpstr>
      <vt:lpstr>Wingdings</vt:lpstr>
      <vt:lpstr>模版1</vt:lpstr>
      <vt:lpstr>剪辑</vt:lpstr>
      <vt:lpstr>  特征工程</vt:lpstr>
      <vt:lpstr>PowerPoint 演示文稿</vt:lpstr>
      <vt:lpstr>特征工程概述</vt:lpstr>
      <vt:lpstr>特征工程概述</vt:lpstr>
      <vt:lpstr>特征工程概述</vt:lpstr>
      <vt:lpstr>PowerPoint 演示文稿</vt:lpstr>
      <vt:lpstr>数据探索</vt:lpstr>
      <vt:lpstr>PowerPoint 演示文稿</vt:lpstr>
      <vt:lpstr>数据质量</vt:lpstr>
      <vt:lpstr>数据质量</vt:lpstr>
      <vt:lpstr>数据质量</vt:lpstr>
      <vt:lpstr>数据质量</vt:lpstr>
      <vt:lpstr>数据质量</vt:lpstr>
      <vt:lpstr>数据质量</vt:lpstr>
      <vt:lpstr>数据质量</vt:lpstr>
      <vt:lpstr>缺失值</vt:lpstr>
      <vt:lpstr>缺失值</vt:lpstr>
      <vt:lpstr>缺失值</vt:lpstr>
      <vt:lpstr>缺失值</vt:lpstr>
      <vt:lpstr>错误发现与修复</vt:lpstr>
      <vt:lpstr>错误发现与修复</vt:lpstr>
      <vt:lpstr>错误发现与修复</vt:lpstr>
      <vt:lpstr>错误发现与修复</vt:lpstr>
      <vt:lpstr>异常值</vt:lpstr>
      <vt:lpstr>异常值</vt:lpstr>
      <vt:lpstr>PowerPoint 演示文稿</vt:lpstr>
      <vt:lpstr>PowerPoint 演示文稿</vt:lpstr>
      <vt:lpstr>离散数据处理</vt:lpstr>
      <vt:lpstr>离散数据处理-哑变量</vt:lpstr>
      <vt:lpstr>离散数据处理-One-hot编码</vt:lpstr>
      <vt:lpstr>连续数据处理</vt:lpstr>
      <vt:lpstr>数据无量纲化</vt:lpstr>
      <vt:lpstr>数据无量纲化</vt:lpstr>
      <vt:lpstr>数据无量纲化-Z-score标准化</vt:lpstr>
      <vt:lpstr>数据无量纲化-Z-score标准化</vt:lpstr>
      <vt:lpstr>数据无量纲化-Min-max标准化</vt:lpstr>
      <vt:lpstr>数据无量纲化-Min-max标准化</vt:lpstr>
      <vt:lpstr>数据转换</vt:lpstr>
      <vt:lpstr>数据转换-二值转换</vt:lpstr>
      <vt:lpstr>数据转换-Sigmoid转换</vt:lpstr>
      <vt:lpstr>数据转换-sigmoid转换了应用</vt:lpstr>
      <vt:lpstr>数据转换-Log转换</vt:lpstr>
      <vt:lpstr>数据转换-Log转换实例</vt:lpstr>
      <vt:lpstr>PowerPoint 演示文稿</vt:lpstr>
      <vt:lpstr>特征选择</vt:lpstr>
      <vt:lpstr>特征选择</vt:lpstr>
      <vt:lpstr>特征选择-方法分类</vt:lpstr>
      <vt:lpstr>方差选择法</vt:lpstr>
      <vt:lpstr>Pearson相关系数法</vt:lpstr>
      <vt:lpstr>PowerPoint 演示文稿</vt:lpstr>
      <vt:lpstr>特征降维</vt:lpstr>
      <vt:lpstr>主成分分析</vt:lpstr>
      <vt:lpstr>主成分分析</vt:lpstr>
      <vt:lpstr>主成分分析</vt:lpstr>
      <vt:lpstr>主成分分析应用实例</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tongcun liu</cp:lastModifiedBy>
  <cp:revision>3124</cp:revision>
  <cp:lastPrinted>2019-11-07T11:25:23Z</cp:lastPrinted>
  <dcterms:created xsi:type="dcterms:W3CDTF">1601-01-01T00:00:00Z</dcterms:created>
  <dcterms:modified xsi:type="dcterms:W3CDTF">2022-10-31T02:00:12Z</dcterms:modified>
</cp:coreProperties>
</file>