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2.xml" ContentType="application/vnd.openxmlformats-officedocument.presentationml.notesSlide+xml"/>
  <Override PartName="/ppt/tags/tag1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61"/>
  </p:notesMasterIdLst>
  <p:sldIdLst>
    <p:sldId id="518" r:id="rId2"/>
    <p:sldId id="3347" r:id="rId3"/>
    <p:sldId id="3409" r:id="rId4"/>
    <p:sldId id="3806" r:id="rId5"/>
    <p:sldId id="3807" r:id="rId6"/>
    <p:sldId id="3412" r:id="rId7"/>
    <p:sldId id="3417" r:id="rId8"/>
    <p:sldId id="3474" r:id="rId9"/>
    <p:sldId id="3810" r:id="rId10"/>
    <p:sldId id="3811" r:id="rId11"/>
    <p:sldId id="3812" r:id="rId12"/>
    <p:sldId id="3813" r:id="rId13"/>
    <p:sldId id="3814" r:id="rId14"/>
    <p:sldId id="3815" r:id="rId15"/>
    <p:sldId id="744" r:id="rId16"/>
    <p:sldId id="3598" r:id="rId17"/>
    <p:sldId id="3809" r:id="rId18"/>
    <p:sldId id="746" r:id="rId19"/>
    <p:sldId id="747" r:id="rId20"/>
    <p:sldId id="748" r:id="rId21"/>
    <p:sldId id="759" r:id="rId22"/>
    <p:sldId id="760" r:id="rId23"/>
    <p:sldId id="749" r:id="rId24"/>
    <p:sldId id="3535" r:id="rId25"/>
    <p:sldId id="3808" r:id="rId26"/>
    <p:sldId id="3537" r:id="rId27"/>
    <p:sldId id="3662" r:id="rId28"/>
    <p:sldId id="3224" r:id="rId29"/>
    <p:sldId id="3783" r:id="rId30"/>
    <p:sldId id="3226" r:id="rId31"/>
    <p:sldId id="3225" r:id="rId32"/>
    <p:sldId id="3667" r:id="rId33"/>
    <p:sldId id="3710" r:id="rId34"/>
    <p:sldId id="3664" r:id="rId35"/>
    <p:sldId id="3784" r:id="rId36"/>
    <p:sldId id="3666" r:id="rId37"/>
    <p:sldId id="3785" r:id="rId38"/>
    <p:sldId id="3663" r:id="rId39"/>
    <p:sldId id="3203" r:id="rId40"/>
    <p:sldId id="3230" r:id="rId41"/>
    <p:sldId id="3300" r:id="rId42"/>
    <p:sldId id="3232" r:id="rId43"/>
    <p:sldId id="3302" r:id="rId44"/>
    <p:sldId id="3712" r:id="rId45"/>
    <p:sldId id="3802" r:id="rId46"/>
    <p:sldId id="3803" r:id="rId47"/>
    <p:sldId id="3754" r:id="rId48"/>
    <p:sldId id="3804" r:id="rId49"/>
    <p:sldId id="3805" r:id="rId50"/>
    <p:sldId id="3765" r:id="rId51"/>
    <p:sldId id="3766" r:id="rId52"/>
    <p:sldId id="3767" r:id="rId53"/>
    <p:sldId id="3768" r:id="rId54"/>
    <p:sldId id="3769" r:id="rId55"/>
    <p:sldId id="3770" r:id="rId56"/>
    <p:sldId id="3771" r:id="rId57"/>
    <p:sldId id="3772" r:id="rId58"/>
    <p:sldId id="3773" r:id="rId59"/>
    <p:sldId id="714" r:id="rId60"/>
  </p:sldIdLst>
  <p:sldSz cx="6858000" cy="5143500"/>
  <p:notesSz cx="6797675" cy="9928225"/>
  <p:defaultTextStyle>
    <a:defPPr>
      <a:defRPr lang="en-US"/>
    </a:defPPr>
    <a:lvl1pPr algn="l" rtl="0" fontAlgn="base">
      <a:spcBef>
        <a:spcPct val="0"/>
      </a:spcBef>
      <a:spcAft>
        <a:spcPct val="0"/>
      </a:spcAft>
      <a:defRPr sz="2400" kern="1200">
        <a:solidFill>
          <a:schemeClr val="tx2"/>
        </a:solidFill>
        <a:latin typeface="FuturaA Md BT"/>
        <a:ea typeface="宋体" pitchFamily="2" charset="-122"/>
        <a:cs typeface="+mn-cs"/>
      </a:defRPr>
    </a:lvl1pPr>
    <a:lvl2pPr marL="457200" algn="l" rtl="0" fontAlgn="base">
      <a:spcBef>
        <a:spcPct val="0"/>
      </a:spcBef>
      <a:spcAft>
        <a:spcPct val="0"/>
      </a:spcAft>
      <a:defRPr sz="2400" kern="1200">
        <a:solidFill>
          <a:schemeClr val="tx2"/>
        </a:solidFill>
        <a:latin typeface="FuturaA Md BT"/>
        <a:ea typeface="宋体" pitchFamily="2" charset="-122"/>
        <a:cs typeface="+mn-cs"/>
      </a:defRPr>
    </a:lvl2pPr>
    <a:lvl3pPr marL="914400" algn="l" rtl="0" fontAlgn="base">
      <a:spcBef>
        <a:spcPct val="0"/>
      </a:spcBef>
      <a:spcAft>
        <a:spcPct val="0"/>
      </a:spcAft>
      <a:defRPr sz="2400" kern="1200">
        <a:solidFill>
          <a:schemeClr val="tx2"/>
        </a:solidFill>
        <a:latin typeface="FuturaA Md BT"/>
        <a:ea typeface="宋体" pitchFamily="2" charset="-122"/>
        <a:cs typeface="+mn-cs"/>
      </a:defRPr>
    </a:lvl3pPr>
    <a:lvl4pPr marL="1371600" algn="l" rtl="0" fontAlgn="base">
      <a:spcBef>
        <a:spcPct val="0"/>
      </a:spcBef>
      <a:spcAft>
        <a:spcPct val="0"/>
      </a:spcAft>
      <a:defRPr sz="2400" kern="1200">
        <a:solidFill>
          <a:schemeClr val="tx2"/>
        </a:solidFill>
        <a:latin typeface="FuturaA Md BT"/>
        <a:ea typeface="宋体" pitchFamily="2" charset="-122"/>
        <a:cs typeface="+mn-cs"/>
      </a:defRPr>
    </a:lvl4pPr>
    <a:lvl5pPr marL="1828800" algn="l" rtl="0" fontAlgn="base">
      <a:spcBef>
        <a:spcPct val="0"/>
      </a:spcBef>
      <a:spcAft>
        <a:spcPct val="0"/>
      </a:spcAft>
      <a:defRPr sz="2400" kern="1200">
        <a:solidFill>
          <a:schemeClr val="tx2"/>
        </a:solidFill>
        <a:latin typeface="FuturaA Md BT"/>
        <a:ea typeface="宋体" pitchFamily="2" charset="-122"/>
        <a:cs typeface="+mn-cs"/>
      </a:defRPr>
    </a:lvl5pPr>
    <a:lvl6pPr marL="2286000" algn="l" defTabSz="914400" rtl="0" eaLnBrk="1" latinLnBrk="0" hangingPunct="1">
      <a:defRPr sz="2400" kern="1200">
        <a:solidFill>
          <a:schemeClr val="tx2"/>
        </a:solidFill>
        <a:latin typeface="FuturaA Md BT"/>
        <a:ea typeface="宋体" pitchFamily="2" charset="-122"/>
        <a:cs typeface="+mn-cs"/>
      </a:defRPr>
    </a:lvl6pPr>
    <a:lvl7pPr marL="2743200" algn="l" defTabSz="914400" rtl="0" eaLnBrk="1" latinLnBrk="0" hangingPunct="1">
      <a:defRPr sz="2400" kern="1200">
        <a:solidFill>
          <a:schemeClr val="tx2"/>
        </a:solidFill>
        <a:latin typeface="FuturaA Md BT"/>
        <a:ea typeface="宋体" pitchFamily="2" charset="-122"/>
        <a:cs typeface="+mn-cs"/>
      </a:defRPr>
    </a:lvl7pPr>
    <a:lvl8pPr marL="3200400" algn="l" defTabSz="914400" rtl="0" eaLnBrk="1" latinLnBrk="0" hangingPunct="1">
      <a:defRPr sz="2400" kern="1200">
        <a:solidFill>
          <a:schemeClr val="tx2"/>
        </a:solidFill>
        <a:latin typeface="FuturaA Md BT"/>
        <a:ea typeface="宋体" pitchFamily="2" charset="-122"/>
        <a:cs typeface="+mn-cs"/>
      </a:defRPr>
    </a:lvl8pPr>
    <a:lvl9pPr marL="3657600" algn="l" defTabSz="914400" rtl="0" eaLnBrk="1" latinLnBrk="0" hangingPunct="1">
      <a:defRPr sz="2400" kern="1200">
        <a:solidFill>
          <a:schemeClr val="tx2"/>
        </a:solidFill>
        <a:latin typeface="FuturaA Md BT"/>
        <a:ea typeface="宋体"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3399FF"/>
    <a:srgbClr val="000000"/>
    <a:srgbClr val="FF99FF"/>
    <a:srgbClr val="6666FF"/>
    <a:srgbClr val="0070C0"/>
    <a:srgbClr val="C00000"/>
    <a:srgbClr val="FFCC66"/>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15" autoAdjust="0"/>
    <p:restoredTop sz="85366" autoAdjust="0"/>
  </p:normalViewPr>
  <p:slideViewPr>
    <p:cSldViewPr>
      <p:cViewPr varScale="1">
        <p:scale>
          <a:sx n="139" d="100"/>
          <a:sy n="139" d="100"/>
        </p:scale>
        <p:origin x="1432" y="176"/>
      </p:cViewPr>
      <p:guideLst>
        <p:guide orient="horz" pos="1620"/>
        <p:guide pos="2160"/>
      </p:guideLst>
    </p:cSldViewPr>
  </p:slideViewPr>
  <p:outlineViewPr>
    <p:cViewPr>
      <p:scale>
        <a:sx n="33" d="100"/>
        <a:sy n="33" d="100"/>
      </p:scale>
      <p:origin x="0" y="1308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1026"/>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ahoma" pitchFamily="34" charset="0"/>
              </a:defRPr>
            </a:lvl1pPr>
          </a:lstStyle>
          <a:p>
            <a:pPr>
              <a:defRPr/>
            </a:pPr>
            <a:endParaRPr lang="zh-CN" altLang="en-US"/>
          </a:p>
        </p:txBody>
      </p:sp>
      <p:sp>
        <p:nvSpPr>
          <p:cNvPr id="95235" name="Rectangle 1027"/>
          <p:cNvSpPr>
            <a:spLocks noGrp="1" noChangeArrowheads="1"/>
          </p:cNvSpPr>
          <p:nvPr>
            <p:ph type="dt" idx="1"/>
          </p:nvPr>
        </p:nvSpPr>
        <p:spPr bwMode="auto">
          <a:xfrm>
            <a:off x="3852016"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ahoma" pitchFamily="34" charset="0"/>
              </a:defRPr>
            </a:lvl1pPr>
          </a:lstStyle>
          <a:p>
            <a:pPr>
              <a:defRPr/>
            </a:pPr>
            <a:endParaRPr lang="en-US" altLang="zh-CN"/>
          </a:p>
        </p:txBody>
      </p:sp>
      <p:sp>
        <p:nvSpPr>
          <p:cNvPr id="36868" name="Rectangle 1028"/>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7" name="Rectangle 1029"/>
          <p:cNvSpPr>
            <a:spLocks noGrp="1" noChangeArrowheads="1"/>
          </p:cNvSpPr>
          <p:nvPr>
            <p:ph type="body" sz="quarter" idx="3"/>
          </p:nvPr>
        </p:nvSpPr>
        <p:spPr bwMode="auto">
          <a:xfrm>
            <a:off x="906357" y="4715907"/>
            <a:ext cx="4984962"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5238" name="Rectangle 1030"/>
          <p:cNvSpPr>
            <a:spLocks noGrp="1" noChangeArrowheads="1"/>
          </p:cNvSpPr>
          <p:nvPr>
            <p:ph type="ftr" sz="quarter" idx="4"/>
          </p:nvPr>
        </p:nvSpPr>
        <p:spPr bwMode="auto">
          <a:xfrm>
            <a:off x="0"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ahoma" pitchFamily="34" charset="0"/>
              </a:defRPr>
            </a:lvl1pPr>
          </a:lstStyle>
          <a:p>
            <a:pPr>
              <a:defRPr/>
            </a:pPr>
            <a:endParaRPr lang="en-US" altLang="zh-CN"/>
          </a:p>
        </p:txBody>
      </p:sp>
      <p:sp>
        <p:nvSpPr>
          <p:cNvPr id="95239" name="Rectangle 1031"/>
          <p:cNvSpPr>
            <a:spLocks noGrp="1" noChangeArrowheads="1"/>
          </p:cNvSpPr>
          <p:nvPr>
            <p:ph type="sldNum" sz="quarter" idx="5"/>
          </p:nvPr>
        </p:nvSpPr>
        <p:spPr bwMode="auto">
          <a:xfrm>
            <a:off x="3852016"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ahoma" pitchFamily="34" charset="0"/>
              </a:defRPr>
            </a:lvl1pPr>
          </a:lstStyle>
          <a:p>
            <a:pPr>
              <a:defRPr/>
            </a:pPr>
            <a:fld id="{39E604E4-B7D4-43E6-ACE0-A1F318D637AE}" type="slidenum">
              <a:rPr lang="zh-CN" altLang="en-US"/>
              <a:pPr>
                <a:defRPr/>
              </a:pPr>
              <a:t>‹#›</a:t>
            </a:fld>
            <a:endParaRPr lang="en-US" altLang="zh-CN"/>
          </a:p>
        </p:txBody>
      </p:sp>
    </p:spTree>
    <p:extLst>
      <p:ext uri="{BB962C8B-B14F-4D97-AF65-F5344CB8AC3E}">
        <p14:creationId xmlns:p14="http://schemas.microsoft.com/office/powerpoint/2010/main" val="3607012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FuturaA Md BT"/>
                <a:ea typeface="宋体" pitchFamily="2" charset="-122"/>
              </a:defRPr>
            </a:lvl1pPr>
            <a:lvl2pPr marL="742950" indent="-285750" eaLnBrk="0" hangingPunct="0">
              <a:defRPr sz="2400">
                <a:solidFill>
                  <a:schemeClr val="tx2"/>
                </a:solidFill>
                <a:latin typeface="FuturaA Md BT"/>
                <a:ea typeface="宋体" pitchFamily="2" charset="-122"/>
              </a:defRPr>
            </a:lvl2pPr>
            <a:lvl3pPr marL="1143000" indent="-228600" eaLnBrk="0" hangingPunct="0">
              <a:defRPr sz="2400">
                <a:solidFill>
                  <a:schemeClr val="tx2"/>
                </a:solidFill>
                <a:latin typeface="FuturaA Md BT"/>
                <a:ea typeface="宋体" pitchFamily="2" charset="-122"/>
              </a:defRPr>
            </a:lvl3pPr>
            <a:lvl4pPr marL="1600200" indent="-228600" eaLnBrk="0" hangingPunct="0">
              <a:defRPr sz="2400">
                <a:solidFill>
                  <a:schemeClr val="tx2"/>
                </a:solidFill>
                <a:latin typeface="FuturaA Md BT"/>
                <a:ea typeface="宋体" pitchFamily="2" charset="-122"/>
              </a:defRPr>
            </a:lvl4pPr>
            <a:lvl5pPr marL="2057400" indent="-228600" eaLnBrk="0" hangingPunct="0">
              <a:defRPr sz="2400">
                <a:solidFill>
                  <a:schemeClr val="tx2"/>
                </a:solidFill>
                <a:latin typeface="FuturaA Md BT"/>
                <a:ea typeface="宋体" pitchFamily="2" charset="-122"/>
              </a:defRPr>
            </a:lvl5pPr>
            <a:lvl6pPr marL="2514600" indent="-228600" eaLnBrk="0" fontAlgn="base" hangingPunct="0">
              <a:spcBef>
                <a:spcPct val="0"/>
              </a:spcBef>
              <a:spcAft>
                <a:spcPct val="0"/>
              </a:spcAft>
              <a:defRPr sz="2400">
                <a:solidFill>
                  <a:schemeClr val="tx2"/>
                </a:solidFill>
                <a:latin typeface="FuturaA Md BT"/>
                <a:ea typeface="宋体" pitchFamily="2" charset="-122"/>
              </a:defRPr>
            </a:lvl6pPr>
            <a:lvl7pPr marL="2971800" indent="-228600" eaLnBrk="0" fontAlgn="base" hangingPunct="0">
              <a:spcBef>
                <a:spcPct val="0"/>
              </a:spcBef>
              <a:spcAft>
                <a:spcPct val="0"/>
              </a:spcAft>
              <a:defRPr sz="2400">
                <a:solidFill>
                  <a:schemeClr val="tx2"/>
                </a:solidFill>
                <a:latin typeface="FuturaA Md BT"/>
                <a:ea typeface="宋体" pitchFamily="2" charset="-122"/>
              </a:defRPr>
            </a:lvl7pPr>
            <a:lvl8pPr marL="3429000" indent="-228600" eaLnBrk="0" fontAlgn="base" hangingPunct="0">
              <a:spcBef>
                <a:spcPct val="0"/>
              </a:spcBef>
              <a:spcAft>
                <a:spcPct val="0"/>
              </a:spcAft>
              <a:defRPr sz="2400">
                <a:solidFill>
                  <a:schemeClr val="tx2"/>
                </a:solidFill>
                <a:latin typeface="FuturaA Md BT"/>
                <a:ea typeface="宋体" pitchFamily="2" charset="-122"/>
              </a:defRPr>
            </a:lvl8pPr>
            <a:lvl9pPr marL="3886200" indent="-228600" eaLnBrk="0" fontAlgn="base" hangingPunct="0">
              <a:spcBef>
                <a:spcPct val="0"/>
              </a:spcBef>
              <a:spcAft>
                <a:spcPct val="0"/>
              </a:spcAft>
              <a:defRPr sz="2400">
                <a:solidFill>
                  <a:schemeClr val="tx2"/>
                </a:solidFill>
                <a:latin typeface="FuturaA Md BT"/>
                <a:ea typeface="宋体" pitchFamily="2" charset="-122"/>
              </a:defRPr>
            </a:lvl9pPr>
          </a:lstStyle>
          <a:p>
            <a:pPr eaLnBrk="1" hangingPunct="1"/>
            <a:fld id="{3F865BA9-FFCB-47CC-AC0F-3A8D62EA5622}" type="slidenum">
              <a:rPr lang="zh-CN" altLang="en-US" sz="1200" smtClean="0">
                <a:solidFill>
                  <a:schemeClr val="tx1"/>
                </a:solidFill>
                <a:latin typeface="Tahoma" pitchFamily="34" charset="0"/>
              </a:rPr>
              <a:pPr eaLnBrk="1" hangingPunct="1"/>
              <a:t>1</a:t>
            </a:fld>
            <a:endParaRPr lang="en-US" altLang="zh-CN" sz="1200">
              <a:solidFill>
                <a:schemeClr val="tx1"/>
              </a:solidFill>
              <a:latin typeface="Tahoma" pitchFamily="34" charset="0"/>
            </a:endParaRPr>
          </a:p>
        </p:txBody>
      </p:sp>
      <p:sp>
        <p:nvSpPr>
          <p:cNvPr id="37891" name="Rectangle 2"/>
          <p:cNvSpPr>
            <a:spLocks noGrp="1" noRot="1" noChangeAspect="1" noChangeArrowheads="1" noTextEdit="1"/>
          </p:cNvSpPr>
          <p:nvPr>
            <p:ph type="sldImg"/>
          </p:nvPr>
        </p:nvSpPr>
        <p:spPr>
          <a:xfrm>
            <a:off x="1081088" y="869950"/>
            <a:ext cx="4637087" cy="3476625"/>
          </a:xfrm>
          <a:ln/>
        </p:spPr>
      </p:sp>
      <p:sp>
        <p:nvSpPr>
          <p:cNvPr id="37892" name="Rectangle 3"/>
          <p:cNvSpPr>
            <a:spLocks noGrp="1" noChangeArrowheads="1"/>
          </p:cNvSpPr>
          <p:nvPr>
            <p:ph type="body" idx="1"/>
          </p:nvPr>
        </p:nvSpPr>
        <p:spPr>
          <a:xfrm>
            <a:off x="907931" y="4721078"/>
            <a:ext cx="4981815" cy="417812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47738" eaLnBrk="1" hangingPunct="1"/>
            <a:endParaRPr lang="en-US" altLang="zh-CN" sz="1400" dirty="0">
              <a:solidFill>
                <a:srgbClr val="C34817"/>
              </a:solidFill>
              <a:effectLst>
                <a:outerShdw blurRad="38100" dist="38100" dir="2700000" algn="tl">
                  <a:srgbClr val="000000">
                    <a:alpha val="43137"/>
                  </a:srgbClr>
                </a:outerShdw>
              </a:effectLst>
              <a:latin typeface="Verdana" pitchFamily="34" charset="0"/>
              <a:ea typeface="微软雅黑" pitchFamily="34" charset="-122"/>
            </a:endParaRPr>
          </a:p>
          <a:p>
            <a:pPr defTabSz="947738" eaLnBrk="1" hangingPunct="1"/>
            <a:endParaRPr lang="en-US" altLang="zh-CN" sz="1400" dirty="0">
              <a:solidFill>
                <a:srgbClr val="C34817"/>
              </a:solidFill>
              <a:effectLst>
                <a:outerShdw blurRad="38100" dist="38100" dir="2700000" algn="tl">
                  <a:srgbClr val="000000">
                    <a:alpha val="43137"/>
                  </a:srgbClr>
                </a:outerShdw>
              </a:effectLst>
              <a:latin typeface="Verdana" pitchFamily="34" charset="0"/>
              <a:ea typeface="微软雅黑" pitchFamily="34" charset="-122"/>
            </a:endParaRPr>
          </a:p>
        </p:txBody>
      </p:sp>
    </p:spTree>
    <p:extLst>
      <p:ext uri="{BB962C8B-B14F-4D97-AF65-F5344CB8AC3E}">
        <p14:creationId xmlns:p14="http://schemas.microsoft.com/office/powerpoint/2010/main" val="83916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13</a:t>
            </a:fld>
            <a:endParaRPr lang="zh-CN" altLang="en-US"/>
          </a:p>
        </p:txBody>
      </p:sp>
    </p:spTree>
    <p:extLst>
      <p:ext uri="{BB962C8B-B14F-4D97-AF65-F5344CB8AC3E}">
        <p14:creationId xmlns:p14="http://schemas.microsoft.com/office/powerpoint/2010/main" val="388824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14</a:t>
            </a:fld>
            <a:endParaRPr lang="zh-CN" altLang="en-US"/>
          </a:p>
        </p:txBody>
      </p:sp>
    </p:spTree>
    <p:extLst>
      <p:ext uri="{BB962C8B-B14F-4D97-AF65-F5344CB8AC3E}">
        <p14:creationId xmlns:p14="http://schemas.microsoft.com/office/powerpoint/2010/main" val="3802796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15</a:t>
            </a:fld>
            <a:endParaRPr lang="zh-CN" altLang="en-US"/>
          </a:p>
        </p:txBody>
      </p:sp>
    </p:spTree>
    <p:extLst>
      <p:ext uri="{BB962C8B-B14F-4D97-AF65-F5344CB8AC3E}">
        <p14:creationId xmlns:p14="http://schemas.microsoft.com/office/powerpoint/2010/main" val="342798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18</a:t>
            </a:fld>
            <a:endParaRPr lang="zh-CN" altLang="en-US"/>
          </a:p>
        </p:txBody>
      </p:sp>
    </p:spTree>
    <p:extLst>
      <p:ext uri="{BB962C8B-B14F-4D97-AF65-F5344CB8AC3E}">
        <p14:creationId xmlns:p14="http://schemas.microsoft.com/office/powerpoint/2010/main" val="165540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19</a:t>
            </a:fld>
            <a:endParaRPr lang="zh-CN" altLang="en-US"/>
          </a:p>
        </p:txBody>
      </p:sp>
    </p:spTree>
    <p:extLst>
      <p:ext uri="{BB962C8B-B14F-4D97-AF65-F5344CB8AC3E}">
        <p14:creationId xmlns:p14="http://schemas.microsoft.com/office/powerpoint/2010/main" val="1847450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20</a:t>
            </a:fld>
            <a:endParaRPr lang="zh-CN" altLang="en-US"/>
          </a:p>
        </p:txBody>
      </p:sp>
    </p:spTree>
    <p:extLst>
      <p:ext uri="{BB962C8B-B14F-4D97-AF65-F5344CB8AC3E}">
        <p14:creationId xmlns:p14="http://schemas.microsoft.com/office/powerpoint/2010/main" val="425641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21</a:t>
            </a:fld>
            <a:endParaRPr lang="zh-CN" altLang="en-US"/>
          </a:p>
        </p:txBody>
      </p:sp>
    </p:spTree>
    <p:extLst>
      <p:ext uri="{BB962C8B-B14F-4D97-AF65-F5344CB8AC3E}">
        <p14:creationId xmlns:p14="http://schemas.microsoft.com/office/powerpoint/2010/main" val="1375474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22</a:t>
            </a:fld>
            <a:endParaRPr lang="zh-CN" altLang="en-US"/>
          </a:p>
        </p:txBody>
      </p:sp>
    </p:spTree>
    <p:extLst>
      <p:ext uri="{BB962C8B-B14F-4D97-AF65-F5344CB8AC3E}">
        <p14:creationId xmlns:p14="http://schemas.microsoft.com/office/powerpoint/2010/main" val="1538375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23</a:t>
            </a:fld>
            <a:endParaRPr lang="zh-CN" altLang="en-US"/>
          </a:p>
        </p:txBody>
      </p:sp>
    </p:spTree>
    <p:extLst>
      <p:ext uri="{BB962C8B-B14F-4D97-AF65-F5344CB8AC3E}">
        <p14:creationId xmlns:p14="http://schemas.microsoft.com/office/powerpoint/2010/main" val="363809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26</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28</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latin typeface="-apple-system"/>
              </a:rPr>
              <a:t>假设变量“职业”的取值分别为：工人、农民、学生、企业职员、其他，</a:t>
            </a:r>
            <a:r>
              <a:rPr lang="en-US" altLang="zh-CN" sz="1200" dirty="0">
                <a:solidFill>
                  <a:schemeClr val="tx1"/>
                </a:solidFill>
                <a:latin typeface="-apple-system"/>
              </a:rPr>
              <a:t>5</a:t>
            </a:r>
            <a:r>
              <a:rPr lang="zh-CN" altLang="en-US" sz="1200" dirty="0">
                <a:solidFill>
                  <a:schemeClr val="tx1"/>
                </a:solidFill>
                <a:latin typeface="-apple-system"/>
              </a:rPr>
              <a:t>种选项，我们可以增加</a:t>
            </a:r>
            <a:r>
              <a:rPr lang="en-US" altLang="zh-CN" sz="1200" dirty="0">
                <a:solidFill>
                  <a:schemeClr val="tx1"/>
                </a:solidFill>
                <a:latin typeface="-apple-system"/>
              </a:rPr>
              <a:t>4</a:t>
            </a:r>
            <a:r>
              <a:rPr lang="zh-CN" altLang="en-US" sz="1200" dirty="0">
                <a:solidFill>
                  <a:schemeClr val="tx1"/>
                </a:solidFill>
                <a:latin typeface="-apple-system"/>
              </a:rPr>
              <a:t>个哑变量来代替“职业”这个变量，分别为</a:t>
            </a:r>
            <a:r>
              <a:rPr lang="en-US" altLang="zh-CN" sz="1200" dirty="0">
                <a:solidFill>
                  <a:schemeClr val="tx1"/>
                </a:solidFill>
                <a:latin typeface="-apple-system"/>
              </a:rPr>
              <a:t>D1</a:t>
            </a:r>
            <a:r>
              <a:rPr lang="zh-CN" altLang="en-US" sz="1200" dirty="0">
                <a:solidFill>
                  <a:schemeClr val="tx1"/>
                </a:solidFill>
                <a:latin typeface="-apple-system"/>
              </a:rPr>
              <a:t>（</a:t>
            </a:r>
            <a:r>
              <a:rPr lang="en-US" altLang="zh-CN" sz="1200" dirty="0">
                <a:solidFill>
                  <a:schemeClr val="tx1"/>
                </a:solidFill>
                <a:latin typeface="-apple-system"/>
              </a:rPr>
              <a:t>1=</a:t>
            </a:r>
            <a:r>
              <a:rPr lang="zh-CN" altLang="en-US" sz="1200" dirty="0">
                <a:solidFill>
                  <a:schemeClr val="tx1"/>
                </a:solidFill>
                <a:latin typeface="-apple-system"/>
              </a:rPr>
              <a:t>工人</a:t>
            </a:r>
            <a:r>
              <a:rPr lang="en-US" altLang="zh-CN" sz="1200" dirty="0">
                <a:solidFill>
                  <a:schemeClr val="tx1"/>
                </a:solidFill>
                <a:latin typeface="-apple-system"/>
              </a:rPr>
              <a:t>/0=</a:t>
            </a:r>
            <a:r>
              <a:rPr lang="zh-CN" altLang="en-US" sz="1200" dirty="0">
                <a:solidFill>
                  <a:schemeClr val="tx1"/>
                </a:solidFill>
                <a:latin typeface="-apple-system"/>
              </a:rPr>
              <a:t>非工人）、</a:t>
            </a:r>
            <a:r>
              <a:rPr lang="en-US" altLang="zh-CN" sz="1200" dirty="0">
                <a:solidFill>
                  <a:schemeClr val="tx1"/>
                </a:solidFill>
                <a:latin typeface="-apple-system"/>
              </a:rPr>
              <a:t>D2(1=</a:t>
            </a:r>
            <a:r>
              <a:rPr lang="zh-CN" altLang="en-US" sz="1200" dirty="0">
                <a:solidFill>
                  <a:schemeClr val="tx1"/>
                </a:solidFill>
                <a:latin typeface="-apple-system"/>
              </a:rPr>
              <a:t>农民</a:t>
            </a:r>
            <a:r>
              <a:rPr lang="en-US" altLang="zh-CN" sz="1200" dirty="0">
                <a:solidFill>
                  <a:schemeClr val="tx1"/>
                </a:solidFill>
                <a:latin typeface="-apple-system"/>
              </a:rPr>
              <a:t>/0=</a:t>
            </a:r>
            <a:r>
              <a:rPr lang="zh-CN" altLang="en-US" sz="1200" dirty="0">
                <a:solidFill>
                  <a:schemeClr val="tx1"/>
                </a:solidFill>
                <a:latin typeface="-apple-system"/>
              </a:rPr>
              <a:t>非农民</a:t>
            </a:r>
            <a:r>
              <a:rPr lang="en-US" altLang="zh-CN" sz="1200" dirty="0">
                <a:solidFill>
                  <a:schemeClr val="tx1"/>
                </a:solidFill>
                <a:latin typeface="-apple-system"/>
              </a:rPr>
              <a:t>)</a:t>
            </a:r>
            <a:r>
              <a:rPr lang="zh-CN" altLang="en-US" sz="1200" dirty="0">
                <a:solidFill>
                  <a:schemeClr val="tx1"/>
                </a:solidFill>
                <a:latin typeface="-apple-system"/>
              </a:rPr>
              <a:t>、</a:t>
            </a:r>
            <a:r>
              <a:rPr lang="en-US" altLang="zh-CN" sz="1200" dirty="0">
                <a:solidFill>
                  <a:schemeClr val="tx1"/>
                </a:solidFill>
                <a:latin typeface="-apple-system"/>
              </a:rPr>
              <a:t>D3</a:t>
            </a:r>
            <a:r>
              <a:rPr lang="zh-CN" altLang="en-US" sz="1200" dirty="0">
                <a:solidFill>
                  <a:schemeClr val="tx1"/>
                </a:solidFill>
                <a:latin typeface="-apple-system"/>
              </a:rPr>
              <a:t>（</a:t>
            </a:r>
            <a:r>
              <a:rPr lang="en-US" altLang="zh-CN" sz="1200" dirty="0">
                <a:solidFill>
                  <a:schemeClr val="tx1"/>
                </a:solidFill>
                <a:latin typeface="-apple-system"/>
              </a:rPr>
              <a:t>1=</a:t>
            </a:r>
            <a:r>
              <a:rPr lang="zh-CN" altLang="en-US" sz="1200" dirty="0">
                <a:solidFill>
                  <a:schemeClr val="tx1"/>
                </a:solidFill>
                <a:latin typeface="-apple-system"/>
              </a:rPr>
              <a:t>学生</a:t>
            </a:r>
            <a:r>
              <a:rPr lang="en-US" altLang="zh-CN" sz="1200" dirty="0">
                <a:solidFill>
                  <a:schemeClr val="tx1"/>
                </a:solidFill>
                <a:latin typeface="-apple-system"/>
              </a:rPr>
              <a:t>/0=</a:t>
            </a:r>
            <a:r>
              <a:rPr lang="zh-CN" altLang="en-US" sz="1200" dirty="0">
                <a:solidFill>
                  <a:schemeClr val="tx1"/>
                </a:solidFill>
                <a:latin typeface="-apple-system"/>
              </a:rPr>
              <a:t>非学生）、</a:t>
            </a:r>
            <a:r>
              <a:rPr lang="en-US" altLang="zh-CN" sz="1200" dirty="0">
                <a:solidFill>
                  <a:schemeClr val="tx1"/>
                </a:solidFill>
                <a:latin typeface="-apple-system"/>
              </a:rPr>
              <a:t>D4(1=</a:t>
            </a:r>
            <a:r>
              <a:rPr lang="zh-CN" altLang="en-US" sz="1200" dirty="0">
                <a:solidFill>
                  <a:schemeClr val="tx1"/>
                </a:solidFill>
                <a:latin typeface="-apple-system"/>
              </a:rPr>
              <a:t>企业职员</a:t>
            </a:r>
            <a:r>
              <a:rPr lang="en-US" altLang="zh-CN" sz="1200" dirty="0">
                <a:solidFill>
                  <a:schemeClr val="tx1"/>
                </a:solidFill>
                <a:latin typeface="-apple-system"/>
              </a:rPr>
              <a:t>/0=</a:t>
            </a:r>
            <a:r>
              <a:rPr lang="zh-CN" altLang="en-US" sz="1200" dirty="0">
                <a:solidFill>
                  <a:schemeClr val="tx1"/>
                </a:solidFill>
                <a:latin typeface="-apple-system"/>
              </a:rPr>
              <a:t>非企业职员</a:t>
            </a:r>
            <a:r>
              <a:rPr lang="en-US" altLang="zh-CN" sz="1200" dirty="0">
                <a:solidFill>
                  <a:schemeClr val="tx1"/>
                </a:solidFill>
                <a:latin typeface="-apple-system"/>
              </a:rPr>
              <a:t>)</a:t>
            </a:r>
            <a:r>
              <a:rPr lang="zh-CN" altLang="en-US" sz="1200" dirty="0">
                <a:solidFill>
                  <a:schemeClr val="tx1"/>
                </a:solidFill>
                <a:latin typeface="-apple-system"/>
              </a:rPr>
              <a:t>，最后一个选项“其他”的信息已经包含在这</a:t>
            </a:r>
            <a:r>
              <a:rPr lang="en-US" altLang="zh-CN" sz="1200" dirty="0">
                <a:solidFill>
                  <a:schemeClr val="tx1"/>
                </a:solidFill>
                <a:latin typeface="-apple-system"/>
              </a:rPr>
              <a:t>4</a:t>
            </a:r>
            <a:r>
              <a:rPr lang="zh-CN" altLang="en-US" sz="1200" dirty="0">
                <a:solidFill>
                  <a:schemeClr val="tx1"/>
                </a:solidFill>
                <a:latin typeface="-apple-system"/>
              </a:rPr>
              <a:t>个变量中了，所以不需要再增加一个</a:t>
            </a:r>
            <a:r>
              <a:rPr lang="en-US" altLang="zh-CN" sz="1200" dirty="0">
                <a:solidFill>
                  <a:schemeClr val="tx1"/>
                </a:solidFill>
                <a:latin typeface="-apple-system"/>
              </a:rPr>
              <a:t>D5</a:t>
            </a:r>
            <a:r>
              <a:rPr lang="zh-CN" altLang="en-US" sz="1200" dirty="0">
                <a:solidFill>
                  <a:schemeClr val="tx1"/>
                </a:solidFill>
                <a:latin typeface="-apple-system"/>
              </a:rPr>
              <a:t>（</a:t>
            </a:r>
            <a:r>
              <a:rPr lang="en-US" altLang="zh-CN" sz="1200" dirty="0">
                <a:solidFill>
                  <a:schemeClr val="tx1"/>
                </a:solidFill>
                <a:latin typeface="-apple-system"/>
              </a:rPr>
              <a:t>1=</a:t>
            </a:r>
            <a:r>
              <a:rPr lang="zh-CN" altLang="en-US" sz="1200" dirty="0">
                <a:solidFill>
                  <a:schemeClr val="tx1"/>
                </a:solidFill>
                <a:latin typeface="-apple-system"/>
              </a:rPr>
              <a:t>其他</a:t>
            </a:r>
            <a:r>
              <a:rPr lang="en-US" altLang="zh-CN" sz="1200" dirty="0">
                <a:solidFill>
                  <a:schemeClr val="tx1"/>
                </a:solidFill>
                <a:latin typeface="-apple-system"/>
              </a:rPr>
              <a:t>/0=</a:t>
            </a:r>
            <a:r>
              <a:rPr lang="zh-CN" altLang="en-US" sz="1200" dirty="0">
                <a:solidFill>
                  <a:schemeClr val="tx1"/>
                </a:solidFill>
                <a:latin typeface="-apple-system"/>
              </a:rPr>
              <a:t>非其他）了。</a:t>
            </a:r>
            <a:endParaRPr lang="en-US" altLang="zh-CN" sz="1200" dirty="0">
              <a:solidFill>
                <a:schemeClr val="tx1"/>
              </a:solidFill>
              <a:latin typeface="-apple-system"/>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29</a:t>
            </a:fld>
            <a:endParaRPr lang="en-US" altLang="zh-CN"/>
          </a:p>
        </p:txBody>
      </p:sp>
    </p:spTree>
    <p:extLst>
      <p:ext uri="{BB962C8B-B14F-4D97-AF65-F5344CB8AC3E}">
        <p14:creationId xmlns:p14="http://schemas.microsoft.com/office/powerpoint/2010/main" val="269072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30</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31</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35</a:t>
            </a:fld>
            <a:endParaRPr lang="en-US" altLang="zh-CN"/>
          </a:p>
        </p:txBody>
      </p:sp>
    </p:spTree>
    <p:extLst>
      <p:ext uri="{BB962C8B-B14F-4D97-AF65-F5344CB8AC3E}">
        <p14:creationId xmlns:p14="http://schemas.microsoft.com/office/powerpoint/2010/main" val="180526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6</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43</a:t>
            </a:fld>
            <a:endParaRPr lang="en-US" altLang="zh-CN"/>
          </a:p>
        </p:txBody>
      </p:sp>
    </p:spTree>
    <p:extLst>
      <p:ext uri="{BB962C8B-B14F-4D97-AF65-F5344CB8AC3E}">
        <p14:creationId xmlns:p14="http://schemas.microsoft.com/office/powerpoint/2010/main" val="4231086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44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50</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53</a:t>
            </a:fld>
            <a:endParaRPr lang="en-US" altLang="zh-CN"/>
          </a:p>
        </p:txBody>
      </p:sp>
    </p:spTree>
    <p:extLst>
      <p:ext uri="{BB962C8B-B14F-4D97-AF65-F5344CB8AC3E}">
        <p14:creationId xmlns:p14="http://schemas.microsoft.com/office/powerpoint/2010/main" val="3997204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54</a:t>
            </a:fld>
            <a:endParaRPr lang="en-US" altLang="zh-CN"/>
          </a:p>
        </p:txBody>
      </p:sp>
    </p:spTree>
    <p:extLst>
      <p:ext uri="{BB962C8B-B14F-4D97-AF65-F5344CB8AC3E}">
        <p14:creationId xmlns:p14="http://schemas.microsoft.com/office/powerpoint/2010/main" val="3946368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56</a:t>
            </a:fld>
            <a:endParaRPr lang="en-US" altLang="zh-CN"/>
          </a:p>
        </p:txBody>
      </p:sp>
    </p:spTree>
    <p:extLst>
      <p:ext uri="{BB962C8B-B14F-4D97-AF65-F5344CB8AC3E}">
        <p14:creationId xmlns:p14="http://schemas.microsoft.com/office/powerpoint/2010/main" val="350720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E604E4-B7D4-43E6-ACE0-A1F318D637AE}" type="slidenum">
              <a:rPr lang="zh-CN" altLang="en-US" smtClean="0"/>
              <a:pPr>
                <a:defRPr/>
              </a:pPr>
              <a:t>59</a:t>
            </a:fld>
            <a:endParaRPr lang="en-US" altLang="zh-CN"/>
          </a:p>
        </p:txBody>
      </p:sp>
    </p:spTree>
    <p:extLst>
      <p:ext uri="{BB962C8B-B14F-4D97-AF65-F5344CB8AC3E}">
        <p14:creationId xmlns:p14="http://schemas.microsoft.com/office/powerpoint/2010/main" val="2336696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9</a:t>
            </a:fld>
            <a:endParaRPr lang="zh-CN" altLang="en-US"/>
          </a:p>
        </p:txBody>
      </p:sp>
    </p:spTree>
    <p:extLst>
      <p:ext uri="{BB962C8B-B14F-4D97-AF65-F5344CB8AC3E}">
        <p14:creationId xmlns:p14="http://schemas.microsoft.com/office/powerpoint/2010/main" val="225933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10</a:t>
            </a:fld>
            <a:endParaRPr lang="zh-CN" altLang="en-US"/>
          </a:p>
        </p:txBody>
      </p:sp>
    </p:spTree>
    <p:extLst>
      <p:ext uri="{BB962C8B-B14F-4D97-AF65-F5344CB8AC3E}">
        <p14:creationId xmlns:p14="http://schemas.microsoft.com/office/powerpoint/2010/main" val="205525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11</a:t>
            </a:fld>
            <a:endParaRPr lang="zh-CN" altLang="en-US"/>
          </a:p>
        </p:txBody>
      </p:sp>
    </p:spTree>
    <p:extLst>
      <p:ext uri="{BB962C8B-B14F-4D97-AF65-F5344CB8AC3E}">
        <p14:creationId xmlns:p14="http://schemas.microsoft.com/office/powerpoint/2010/main" val="4564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12</a:t>
            </a:fld>
            <a:endParaRPr lang="zh-CN" altLang="en-US"/>
          </a:p>
        </p:txBody>
      </p:sp>
    </p:spTree>
    <p:extLst>
      <p:ext uri="{BB962C8B-B14F-4D97-AF65-F5344CB8AC3E}">
        <p14:creationId xmlns:p14="http://schemas.microsoft.com/office/powerpoint/2010/main" val="2421477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p:cNvSpPr>
            <a:spLocks noChangeShapeType="1"/>
          </p:cNvSpPr>
          <p:nvPr/>
        </p:nvSpPr>
        <p:spPr bwMode="auto">
          <a:xfrm flipV="1">
            <a:off x="242888" y="951310"/>
            <a:ext cx="6372225" cy="0"/>
          </a:xfrm>
          <a:prstGeom prst="line">
            <a:avLst/>
          </a:prstGeom>
          <a:noFill/>
          <a:ln w="25400">
            <a:solidFill>
              <a:schemeClr val="tx2"/>
            </a:solidFill>
            <a:round/>
            <a:headEnd type="none" w="sm" len="sm"/>
            <a:tailEnd type="none" w="sm" len="sm"/>
          </a:ln>
          <a:effectLst/>
        </p:spPr>
        <p:txBody>
          <a:bodyPr wrap="none" anchor="ctr"/>
          <a:lstStyle/>
          <a:p>
            <a:pPr algn="ctr" eaLnBrk="0" hangingPunct="0">
              <a:defRPr/>
            </a:pPr>
            <a:endParaRPr lang="zh-CN" altLang="en-US" sz="1800">
              <a:latin typeface="FuturaA Md BT" charset="0"/>
            </a:endParaRPr>
          </a:p>
        </p:txBody>
      </p:sp>
      <p:sp>
        <p:nvSpPr>
          <p:cNvPr id="4" name="Rectangle 6"/>
          <p:cNvSpPr>
            <a:spLocks noChangeArrowheads="1"/>
          </p:cNvSpPr>
          <p:nvPr/>
        </p:nvSpPr>
        <p:spPr bwMode="auto">
          <a:xfrm>
            <a:off x="6244850" y="4839891"/>
            <a:ext cx="613150" cy="182743"/>
          </a:xfrm>
          <a:prstGeom prst="rect">
            <a:avLst/>
          </a:prstGeom>
          <a:noFill/>
          <a:ln w="9525">
            <a:noFill/>
            <a:miter lim="800000"/>
            <a:headEnd/>
            <a:tailEnd/>
          </a:ln>
          <a:effectLst/>
        </p:spPr>
        <p:txBody>
          <a:bodyPr wrap="none" lIns="67866" tIns="33338" rIns="67866" bIns="33338">
            <a:spAutoFit/>
          </a:bodyPr>
          <a:lstStyle/>
          <a:p>
            <a:pPr algn="r" eaLnBrk="0" hangingPunct="0">
              <a:defRPr/>
            </a:pPr>
            <a:r>
              <a:rPr lang="zh-CN" altLang="en-US" sz="750">
                <a:latin typeface="FuturaA Md BT" charset="0"/>
              </a:rPr>
              <a:t>   </a:t>
            </a:r>
            <a:r>
              <a:rPr lang="en-US" altLang="zh-CN" sz="750">
                <a:latin typeface="FuturaA Md BT" charset="0"/>
              </a:rPr>
              <a:t>Page </a:t>
            </a:r>
            <a:fld id="{FEB369E1-783D-4E83-9C69-8CE61697A308}" type="slidenum">
              <a:rPr lang="en-US" altLang="zh-CN" sz="750">
                <a:latin typeface="FuturaA Md BT" charset="0"/>
              </a:rPr>
              <a:pPr algn="r" eaLnBrk="0" hangingPunct="0">
                <a:defRPr/>
              </a:pPr>
              <a:t>‹#›</a:t>
            </a:fld>
            <a:endParaRPr lang="en-US" altLang="zh-CN" sz="750">
              <a:latin typeface="FuturaA Md BT" charset="0"/>
            </a:endParaRPr>
          </a:p>
        </p:txBody>
      </p:sp>
      <p:grpSp>
        <p:nvGrpSpPr>
          <p:cNvPr id="5" name="Group 10"/>
          <p:cNvGrpSpPr>
            <a:grpSpLocks/>
          </p:cNvGrpSpPr>
          <p:nvPr userDrawn="1"/>
        </p:nvGrpSpPr>
        <p:grpSpPr bwMode="auto">
          <a:xfrm>
            <a:off x="765892" y="4044390"/>
            <a:ext cx="6092108" cy="1099110"/>
            <a:chOff x="249" y="2341"/>
            <a:chExt cx="5178" cy="1653"/>
          </a:xfrm>
        </p:grpSpPr>
        <p:pic>
          <p:nvPicPr>
            <p:cNvPr id="6" name="Picture 11" descr="未命名-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2341"/>
              <a:ext cx="5178"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1862" y="3593"/>
              <a:ext cx="146" cy="401"/>
            </a:xfrm>
            <a:prstGeom prst="rect">
              <a:avLst/>
            </a:prstGeom>
            <a:noFill/>
            <a:ln w="9525" algn="ctr">
              <a:noFill/>
              <a:miter lim="800000"/>
              <a:headEnd/>
              <a:tailEnd/>
            </a:ln>
            <a:effectLst/>
          </p:spPr>
          <p:txBody>
            <a:bodyPr wrap="none">
              <a:spAutoFit/>
            </a:bodyPr>
            <a:lstStyle/>
            <a:p>
              <a:pPr algn="ctr">
                <a:defRPr/>
              </a:pPr>
              <a:endParaRPr lang="zh-CN" altLang="en-US" sz="1050" b="1">
                <a:solidFill>
                  <a:schemeClr val="tx1"/>
                </a:solidFill>
                <a:effectLst>
                  <a:outerShdw blurRad="38100" dist="38100" dir="2700000" algn="tl">
                    <a:srgbClr val="C0C0C0"/>
                  </a:outerShdw>
                </a:effectLst>
                <a:latin typeface="Arial" pitchFamily="34" charset="0"/>
              </a:endParaRPr>
            </a:p>
          </p:txBody>
        </p:sp>
      </p:grpSp>
      <p:sp>
        <p:nvSpPr>
          <p:cNvPr id="412677" name="Rectangle 5"/>
          <p:cNvSpPr>
            <a:spLocks noGrp="1" noChangeArrowheads="1"/>
          </p:cNvSpPr>
          <p:nvPr>
            <p:ph type="ctrTitle" sz="quarter"/>
          </p:nvPr>
        </p:nvSpPr>
        <p:spPr bwMode="auto">
          <a:xfrm>
            <a:off x="1052512" y="1600200"/>
            <a:ext cx="4748213" cy="857250"/>
          </a:xfrm>
          <a:prstGeom prst="rect">
            <a:avLst/>
          </a:prstGeom>
          <a:noFill/>
          <a:ln>
            <a:miter lim="800000"/>
            <a:headEnd/>
            <a:tailEnd/>
          </a:ln>
        </p:spPr>
        <p:txBody>
          <a:bodyPr vert="horz" wrap="square" lIns="90488" tIns="44450" rIns="90488" bIns="44450" numCol="1" anchor="ctr" anchorCtr="1" compatLnSpc="1">
            <a:prstTxWarp prst="textNoShape">
              <a:avLst/>
            </a:prstTxWarp>
          </a:bodyPr>
          <a:lstStyle>
            <a:lvl1pPr>
              <a:defRPr/>
            </a:lvl1pPr>
          </a:lstStyle>
          <a:p>
            <a:r>
              <a:rPr lang="en-US" altLang="zh-CN"/>
              <a:t>TITLE</a:t>
            </a:r>
          </a:p>
        </p:txBody>
      </p:sp>
      <p:pic>
        <p:nvPicPr>
          <p:cNvPr id="15" name="图片 14">
            <a:extLst>
              <a:ext uri="{FF2B5EF4-FFF2-40B4-BE49-F238E27FC236}">
                <a16:creationId xmlns:a16="http://schemas.microsoft.com/office/drawing/2014/main" id="{5847E9E8-AC02-7A4E-B374-25B418AB6609}"/>
              </a:ext>
            </a:extLst>
          </p:cNvPr>
          <p:cNvPicPr>
            <a:picLocks noChangeAspect="1"/>
          </p:cNvPicPr>
          <p:nvPr userDrawn="1"/>
        </p:nvPicPr>
        <p:blipFill>
          <a:blip r:embed="rId3"/>
          <a:stretch>
            <a:fillRect/>
          </a:stretch>
        </p:blipFill>
        <p:spPr>
          <a:xfrm>
            <a:off x="548680" y="484162"/>
            <a:ext cx="1132740" cy="352204"/>
          </a:xfrm>
          <a:prstGeom prst="rect">
            <a:avLst/>
          </a:prstGeom>
        </p:spPr>
      </p:pic>
      <p:pic>
        <p:nvPicPr>
          <p:cNvPr id="16" name="图片 15">
            <a:extLst>
              <a:ext uri="{FF2B5EF4-FFF2-40B4-BE49-F238E27FC236}">
                <a16:creationId xmlns:a16="http://schemas.microsoft.com/office/drawing/2014/main" id="{26532640-522D-444C-9BCF-3D48A0B8E4C6}"/>
              </a:ext>
            </a:extLst>
          </p:cNvPr>
          <p:cNvPicPr>
            <a:picLocks/>
          </p:cNvPicPr>
          <p:nvPr userDrawn="1"/>
        </p:nvPicPr>
        <p:blipFill>
          <a:blip r:embed="rId4"/>
          <a:stretch>
            <a:fillRect/>
          </a:stretch>
        </p:blipFill>
        <p:spPr>
          <a:xfrm>
            <a:off x="188680" y="476366"/>
            <a:ext cx="360000" cy="360000"/>
          </a:xfrm>
          <a:prstGeom prst="rect">
            <a:avLst/>
          </a:prstGeom>
        </p:spPr>
      </p:pic>
    </p:spTree>
    <p:extLst>
      <p:ext uri="{BB962C8B-B14F-4D97-AF65-F5344CB8AC3E}">
        <p14:creationId xmlns:p14="http://schemas.microsoft.com/office/powerpoint/2010/main" val="910002007"/>
      </p:ext>
    </p:extLst>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9968141"/>
      </p:ext>
    </p:extLst>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205979"/>
            <a:ext cx="1543050" cy="430172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05979"/>
            <a:ext cx="4514850" cy="43017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4227420"/>
      </p:ext>
    </p:extLst>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88170"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8629730"/>
      </p:ext>
    </p:extLst>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88170"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486151" y="1113235"/>
            <a:ext cx="2783681" cy="1639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486151" y="2867027"/>
            <a:ext cx="2783681" cy="16406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8256758"/>
      </p:ext>
    </p:extLst>
  </p:cSld>
  <p:clrMapOvr>
    <a:masterClrMapping/>
  </p:clrMapOvr>
  <p:transition>
    <p:strips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42900" y="205979"/>
            <a:ext cx="6172200" cy="430172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1251791"/>
      </p:ext>
    </p:extLst>
  </p:cSld>
  <p:clrMapOvr>
    <a:masterClrMapping/>
  </p:clrMapOvr>
  <p:transition>
    <p:strips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88169" y="1113235"/>
            <a:ext cx="5681663" cy="3394472"/>
          </a:xfrm>
        </p:spPr>
        <p:txBody>
          <a:bodyPr/>
          <a:lstStyle/>
          <a:p>
            <a:pPr lvl="0"/>
            <a:endParaRPr lang="zh-CN" altLang="en-US" noProof="0"/>
          </a:p>
        </p:txBody>
      </p:sp>
    </p:spTree>
    <p:extLst>
      <p:ext uri="{BB962C8B-B14F-4D97-AF65-F5344CB8AC3E}">
        <p14:creationId xmlns:p14="http://schemas.microsoft.com/office/powerpoint/2010/main" val="552489489"/>
      </p:ext>
    </p:extLst>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0501972"/>
      </p:ext>
    </p:extLst>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3305176"/>
            <a:ext cx="5829300" cy="1021556"/>
          </a:xfrm>
          <a:prstGeom prst="rect">
            <a:avLst/>
          </a:prstGeo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541735" y="2180035"/>
            <a:ext cx="58293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4139296775"/>
      </p:ext>
    </p:extLst>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88170" y="1113235"/>
            <a:ext cx="2783681"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113235"/>
            <a:ext cx="2783681"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10810536"/>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42900" y="1151335"/>
            <a:ext cx="303014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342900" y="1631156"/>
            <a:ext cx="303014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83770" y="1151335"/>
            <a:ext cx="303133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3483770" y="1631156"/>
            <a:ext cx="303133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1440534"/>
      </p:ext>
    </p:extLst>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3800424"/>
      </p:ext>
    </p:extLst>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767424"/>
      </p:ext>
    </p:extLst>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1" y="204787"/>
            <a:ext cx="2256235" cy="871538"/>
          </a:xfrm>
          <a:prstGeom prst="rect">
            <a:avLst/>
          </a:prstGeo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2681287" y="204789"/>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2901" y="1076327"/>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437475643"/>
      </p:ext>
    </p:extLst>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3600450"/>
            <a:ext cx="4114800" cy="425054"/>
          </a:xfrm>
          <a:prstGeom prst="rect">
            <a:avLst/>
          </a:prstGeo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344216" y="4025504"/>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23537742"/>
      </p:ext>
    </p:extLst>
  </p:cSld>
  <p:clrMapOvr>
    <a:masterClrMapping/>
  </p:clrMapOvr>
  <p:transition>
    <p:strips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6272102" y="4839891"/>
            <a:ext cx="585898" cy="182743"/>
          </a:xfrm>
          <a:prstGeom prst="rect">
            <a:avLst/>
          </a:prstGeom>
          <a:noFill/>
          <a:ln w="9525">
            <a:noFill/>
            <a:miter lim="800000"/>
            <a:headEnd/>
            <a:tailEnd/>
          </a:ln>
          <a:effectLst/>
        </p:spPr>
        <p:txBody>
          <a:bodyPr wrap="none" lIns="67866" tIns="33338" rIns="67866" bIns="33338">
            <a:spAutoFit/>
          </a:bodyPr>
          <a:lstStyle/>
          <a:p>
            <a:pPr algn="r" eaLnBrk="0" hangingPunct="0">
              <a:defRPr/>
            </a:pPr>
            <a:r>
              <a:rPr lang="zh-CN" altLang="en-US" sz="750">
                <a:latin typeface="FuturaA Md BT" charset="0"/>
              </a:rPr>
              <a:t>  </a:t>
            </a:r>
            <a:r>
              <a:rPr lang="en-US" altLang="zh-CN" sz="750">
                <a:latin typeface="FuturaA Md BT" charset="0"/>
              </a:rPr>
              <a:t>Page </a:t>
            </a:r>
            <a:fld id="{0E00DC89-7662-483E-9F20-6C94E6B6B8FB}" type="slidenum">
              <a:rPr lang="en-US" altLang="zh-CN" sz="750">
                <a:latin typeface="FuturaA Md BT" charset="0"/>
              </a:rPr>
              <a:pPr algn="r" eaLnBrk="0" hangingPunct="0">
                <a:defRPr/>
              </a:pPr>
              <a:t>‹#›</a:t>
            </a:fld>
            <a:endParaRPr lang="en-US" altLang="zh-CN" sz="750">
              <a:latin typeface="FuturaA Md BT" charset="0"/>
            </a:endParaRPr>
          </a:p>
        </p:txBody>
      </p:sp>
      <p:sp>
        <p:nvSpPr>
          <p:cNvPr id="411652" name="Line 4"/>
          <p:cNvSpPr>
            <a:spLocks noChangeShapeType="1"/>
          </p:cNvSpPr>
          <p:nvPr/>
        </p:nvSpPr>
        <p:spPr bwMode="auto">
          <a:xfrm>
            <a:off x="134542" y="573881"/>
            <a:ext cx="6535340" cy="0"/>
          </a:xfrm>
          <a:prstGeom prst="line">
            <a:avLst/>
          </a:prstGeom>
          <a:noFill/>
          <a:ln w="25400">
            <a:solidFill>
              <a:schemeClr val="tx2"/>
            </a:solidFill>
            <a:round/>
            <a:headEnd type="none" w="sm" len="sm"/>
            <a:tailEnd type="none" w="sm" len="sm"/>
          </a:ln>
          <a:effectLst/>
        </p:spPr>
        <p:txBody>
          <a:bodyPr wrap="none" anchor="ctr"/>
          <a:lstStyle/>
          <a:p>
            <a:pPr algn="ctr" eaLnBrk="0" hangingPunct="0">
              <a:defRPr/>
            </a:pPr>
            <a:endParaRPr lang="zh-CN" altLang="en-US" sz="1800">
              <a:latin typeface="FuturaA Md BT" charset="0"/>
            </a:endParaRPr>
          </a:p>
        </p:txBody>
      </p:sp>
      <p:sp>
        <p:nvSpPr>
          <p:cNvPr id="411653" name="Rectangle 5"/>
          <p:cNvSpPr>
            <a:spLocks noChangeArrowheads="1"/>
          </p:cNvSpPr>
          <p:nvPr/>
        </p:nvSpPr>
        <p:spPr bwMode="auto">
          <a:xfrm>
            <a:off x="0" y="4677967"/>
            <a:ext cx="6858000" cy="344326"/>
          </a:xfrm>
          <a:prstGeom prst="rect">
            <a:avLst/>
          </a:prstGeom>
          <a:noFill/>
          <a:ln w="9525">
            <a:noFill/>
            <a:miter lim="800000"/>
            <a:headEnd/>
            <a:tailEnd/>
          </a:ln>
          <a:effectLst/>
        </p:spPr>
        <p:txBody>
          <a:bodyPr lIns="67866" tIns="33338" rIns="67866" bIns="33338">
            <a:spAutoFit/>
          </a:bodyPr>
          <a:lstStyle/>
          <a:p>
            <a:pPr eaLnBrk="0" hangingPunct="0">
              <a:defRPr/>
            </a:pPr>
            <a:r>
              <a:rPr lang="zh-CN" altLang="en-US" sz="1800" b="1">
                <a:solidFill>
                  <a:srgbClr val="436ACB"/>
                </a:solidFill>
                <a:latin typeface="Arial" pitchFamily="34" charset="0"/>
                <a:ea typeface="隶书" pitchFamily="49" charset="-122"/>
              </a:rPr>
              <a:t>      </a:t>
            </a:r>
            <a:endParaRPr lang="zh-CN" altLang="en-US" sz="1800" b="1">
              <a:latin typeface="FuturaA Md BT" charset="0"/>
              <a:ea typeface="隶书" pitchFamily="49" charset="-122"/>
            </a:endParaRPr>
          </a:p>
        </p:txBody>
      </p:sp>
      <p:sp>
        <p:nvSpPr>
          <p:cNvPr id="15365" name="Rectangle 7"/>
          <p:cNvSpPr>
            <a:spLocks noGrp="1" noChangeArrowheads="1"/>
          </p:cNvSpPr>
          <p:nvPr>
            <p:ph type="body" idx="1"/>
          </p:nvPr>
        </p:nvSpPr>
        <p:spPr bwMode="auto">
          <a:xfrm>
            <a:off x="588169" y="1113235"/>
            <a:ext cx="5681663"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pic>
        <p:nvPicPr>
          <p:cNvPr id="9" name="图片 8">
            <a:extLst>
              <a:ext uri="{FF2B5EF4-FFF2-40B4-BE49-F238E27FC236}">
                <a16:creationId xmlns:a16="http://schemas.microsoft.com/office/drawing/2014/main" id="{AF2E0C52-FE6F-5A4E-96E0-020034951A00}"/>
              </a:ext>
            </a:extLst>
          </p:cNvPr>
          <p:cNvPicPr>
            <a:picLocks noChangeAspect="1"/>
          </p:cNvPicPr>
          <p:nvPr userDrawn="1"/>
        </p:nvPicPr>
        <p:blipFill>
          <a:blip r:embed="rId17"/>
          <a:stretch>
            <a:fillRect/>
          </a:stretch>
        </p:blipFill>
        <p:spPr>
          <a:xfrm>
            <a:off x="494540" y="203322"/>
            <a:ext cx="1132740" cy="352204"/>
          </a:xfrm>
          <a:prstGeom prst="rect">
            <a:avLst/>
          </a:prstGeom>
        </p:spPr>
      </p:pic>
      <p:pic>
        <p:nvPicPr>
          <p:cNvPr id="10" name="图片 9">
            <a:extLst>
              <a:ext uri="{FF2B5EF4-FFF2-40B4-BE49-F238E27FC236}">
                <a16:creationId xmlns:a16="http://schemas.microsoft.com/office/drawing/2014/main" id="{5FDD0BAC-7D84-A747-8563-B7AE78A5AD7B}"/>
              </a:ext>
            </a:extLst>
          </p:cNvPr>
          <p:cNvPicPr>
            <a:picLocks/>
          </p:cNvPicPr>
          <p:nvPr userDrawn="1"/>
        </p:nvPicPr>
        <p:blipFill>
          <a:blip r:embed="rId18"/>
          <a:stretch>
            <a:fillRect/>
          </a:stretch>
        </p:blipFill>
        <p:spPr>
          <a:xfrm>
            <a:off x="134540" y="195526"/>
            <a:ext cx="360000" cy="360000"/>
          </a:xfrm>
          <a:prstGeom prst="rect">
            <a:avLst/>
          </a:prstGeom>
        </p:spPr>
      </p:pic>
    </p:spTree>
  </p:cSld>
  <p:clrMap bg1="lt1" tx1="dk1" bg2="lt2" tx2="dk2" accent1="accent1" accent2="accent2" accent3="accent3" accent4="accent4" accent5="accent5" accent6="accent6" hlink="hlink" folHlink="folHlink"/>
  <p:sldLayoutIdLst>
    <p:sldLayoutId id="2147483718"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Lst>
  <p:transition>
    <p:strips dir="ru"/>
  </p:transition>
  <p:txStyles>
    <p:titleStyle>
      <a:lvl1pPr algn="r" rtl="0" eaLnBrk="0" fontAlgn="base" hangingPunct="0">
        <a:spcBef>
          <a:spcPct val="0"/>
        </a:spcBef>
        <a:spcAft>
          <a:spcPct val="0"/>
        </a:spcAft>
        <a:defRPr sz="2700" b="1">
          <a:solidFill>
            <a:schemeClr val="tx2"/>
          </a:solidFill>
          <a:latin typeface="+mj-lt"/>
          <a:ea typeface="+mj-ea"/>
          <a:cs typeface="+mj-cs"/>
        </a:defRPr>
      </a:lvl1pPr>
      <a:lvl2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2pPr>
      <a:lvl3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3pPr>
      <a:lvl4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4pPr>
      <a:lvl5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5pPr>
      <a:lvl6pPr marL="342900" algn="r" rtl="0" fontAlgn="base">
        <a:spcBef>
          <a:spcPct val="0"/>
        </a:spcBef>
        <a:spcAft>
          <a:spcPct val="0"/>
        </a:spcAft>
        <a:defRPr sz="2700" b="1">
          <a:solidFill>
            <a:schemeClr val="tx2"/>
          </a:solidFill>
          <a:latin typeface="华文中宋" pitchFamily="2" charset="-122"/>
          <a:ea typeface="华文中宋" pitchFamily="2" charset="-122"/>
        </a:defRPr>
      </a:lvl6pPr>
      <a:lvl7pPr marL="685800" algn="r" rtl="0" fontAlgn="base">
        <a:spcBef>
          <a:spcPct val="0"/>
        </a:spcBef>
        <a:spcAft>
          <a:spcPct val="0"/>
        </a:spcAft>
        <a:defRPr sz="2700" b="1">
          <a:solidFill>
            <a:schemeClr val="tx2"/>
          </a:solidFill>
          <a:latin typeface="华文中宋" pitchFamily="2" charset="-122"/>
          <a:ea typeface="华文中宋" pitchFamily="2" charset="-122"/>
        </a:defRPr>
      </a:lvl7pPr>
      <a:lvl8pPr marL="1028700" algn="r" rtl="0" fontAlgn="base">
        <a:spcBef>
          <a:spcPct val="0"/>
        </a:spcBef>
        <a:spcAft>
          <a:spcPct val="0"/>
        </a:spcAft>
        <a:defRPr sz="2700" b="1">
          <a:solidFill>
            <a:schemeClr val="tx2"/>
          </a:solidFill>
          <a:latin typeface="华文中宋" pitchFamily="2" charset="-122"/>
          <a:ea typeface="华文中宋" pitchFamily="2" charset="-122"/>
        </a:defRPr>
      </a:lvl8pPr>
      <a:lvl9pPr marL="1371600" algn="r" rtl="0" fontAlgn="base">
        <a:spcBef>
          <a:spcPct val="0"/>
        </a:spcBef>
        <a:spcAft>
          <a:spcPct val="0"/>
        </a:spcAft>
        <a:defRPr sz="2700" b="1">
          <a:solidFill>
            <a:schemeClr val="tx2"/>
          </a:solidFill>
          <a:latin typeface="华文中宋" pitchFamily="2" charset="-122"/>
          <a:ea typeface="华文中宋" pitchFamily="2" charset="-122"/>
        </a:defRPr>
      </a:lvl9pPr>
    </p:titleStyle>
    <p:bodyStyle>
      <a:lvl1pPr marL="255985" indent="-255985" algn="l" rtl="0" eaLnBrk="0" fontAlgn="base" hangingPunct="0">
        <a:spcBef>
          <a:spcPct val="50000"/>
        </a:spcBef>
        <a:spcAft>
          <a:spcPct val="0"/>
        </a:spcAft>
        <a:buClr>
          <a:srgbClr val="0066FF"/>
        </a:buClr>
        <a:buFont typeface="Wingdings" pitchFamily="2" charset="2"/>
        <a:buChar char="n"/>
        <a:defRPr sz="2100">
          <a:solidFill>
            <a:schemeClr val="tx1"/>
          </a:solidFill>
          <a:latin typeface="+mn-lt"/>
          <a:ea typeface="+mn-ea"/>
          <a:cs typeface="+mn-cs"/>
        </a:defRPr>
      </a:lvl1pPr>
      <a:lvl2pPr marL="556022" indent="-214313" algn="l" rtl="0" eaLnBrk="0" fontAlgn="base" hangingPunct="0">
        <a:spcBef>
          <a:spcPct val="50000"/>
        </a:spcBef>
        <a:spcAft>
          <a:spcPct val="0"/>
        </a:spcAft>
        <a:buClr>
          <a:srgbClr val="F35B1B"/>
        </a:buClr>
        <a:buSzPct val="83000"/>
        <a:buFont typeface="Wingdings" pitchFamily="2" charset="2"/>
        <a:buChar char="l"/>
        <a:defRPr sz="1800">
          <a:solidFill>
            <a:schemeClr val="tx1"/>
          </a:solidFill>
          <a:latin typeface="+mn-lt"/>
          <a:ea typeface="+mn-ea"/>
        </a:defRPr>
      </a:lvl2pPr>
      <a:lvl3pPr marL="856060" indent="-214313" algn="l" rtl="0" eaLnBrk="0" fontAlgn="base" hangingPunct="0">
        <a:spcBef>
          <a:spcPct val="50000"/>
        </a:spcBef>
        <a:spcAft>
          <a:spcPct val="0"/>
        </a:spcAft>
        <a:buClr>
          <a:schemeClr val="tx1"/>
        </a:buClr>
        <a:buSzPct val="88000"/>
        <a:buFont typeface="Wingdings" pitchFamily="2" charset="2"/>
        <a:buChar char="Ø"/>
        <a:defRPr sz="1500">
          <a:solidFill>
            <a:schemeClr val="tx1"/>
          </a:solidFill>
          <a:latin typeface="+mn-lt"/>
          <a:ea typeface="+mn-ea"/>
        </a:defRPr>
      </a:lvl3pPr>
      <a:lvl4pPr marL="1108472" indent="-166688" algn="l" rtl="0" eaLnBrk="0" fontAlgn="base" hangingPunct="0">
        <a:spcBef>
          <a:spcPct val="50000"/>
        </a:spcBef>
        <a:spcAft>
          <a:spcPct val="0"/>
        </a:spcAft>
        <a:buClr>
          <a:srgbClr val="F35B1B"/>
        </a:buClr>
        <a:buSzPct val="135000"/>
        <a:buChar char="–"/>
        <a:defRPr sz="1500">
          <a:solidFill>
            <a:schemeClr val="tx1"/>
          </a:solidFill>
          <a:latin typeface="+mn-lt"/>
          <a:ea typeface="+mn-ea"/>
        </a:defRPr>
      </a:lvl4pPr>
      <a:lvl5pPr marL="1332310" indent="-138113" algn="l" rtl="0" eaLnBrk="0" fontAlgn="base" hangingPunct="0">
        <a:spcBef>
          <a:spcPct val="20000"/>
        </a:spcBef>
        <a:spcAft>
          <a:spcPct val="0"/>
        </a:spcAft>
        <a:buChar char="»"/>
        <a:defRPr sz="1500">
          <a:solidFill>
            <a:schemeClr val="tx1"/>
          </a:solidFill>
          <a:latin typeface="Times New Roman" pitchFamily="18" charset="0"/>
          <a:ea typeface="+mn-ea"/>
        </a:defRPr>
      </a:lvl5pPr>
      <a:lvl6pPr marL="1675210" indent="-138113" algn="l" rtl="0" fontAlgn="base">
        <a:spcBef>
          <a:spcPct val="20000"/>
        </a:spcBef>
        <a:spcAft>
          <a:spcPct val="0"/>
        </a:spcAft>
        <a:buChar char="»"/>
        <a:defRPr sz="1500">
          <a:solidFill>
            <a:schemeClr val="tx1"/>
          </a:solidFill>
          <a:latin typeface="Times New Roman" pitchFamily="18" charset="0"/>
          <a:ea typeface="+mn-ea"/>
        </a:defRPr>
      </a:lvl6pPr>
      <a:lvl7pPr marL="2018110" indent="-138113" algn="l" rtl="0" fontAlgn="base">
        <a:spcBef>
          <a:spcPct val="20000"/>
        </a:spcBef>
        <a:spcAft>
          <a:spcPct val="0"/>
        </a:spcAft>
        <a:buChar char="»"/>
        <a:defRPr sz="1500">
          <a:solidFill>
            <a:schemeClr val="tx1"/>
          </a:solidFill>
          <a:latin typeface="Times New Roman" pitchFamily="18" charset="0"/>
          <a:ea typeface="+mn-ea"/>
        </a:defRPr>
      </a:lvl7pPr>
      <a:lvl8pPr marL="2361010" indent="-138113" algn="l" rtl="0" fontAlgn="base">
        <a:spcBef>
          <a:spcPct val="20000"/>
        </a:spcBef>
        <a:spcAft>
          <a:spcPct val="0"/>
        </a:spcAft>
        <a:buChar char="»"/>
        <a:defRPr sz="1500">
          <a:solidFill>
            <a:schemeClr val="tx1"/>
          </a:solidFill>
          <a:latin typeface="Times New Roman" pitchFamily="18" charset="0"/>
          <a:ea typeface="+mn-ea"/>
        </a:defRPr>
      </a:lvl8pPr>
      <a:lvl9pPr marL="2703910" indent="-138113" algn="l" rtl="0" fontAlgn="base">
        <a:spcBef>
          <a:spcPct val="20000"/>
        </a:spcBef>
        <a:spcAft>
          <a:spcPct val="0"/>
        </a:spcAft>
        <a:buChar char="»"/>
        <a:defRPr sz="1500">
          <a:solidFill>
            <a:schemeClr val="tx1"/>
          </a:solidFill>
          <a:latin typeface="Times New Roman" pitchFamily="18" charset="0"/>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image" Target="../media/image35.w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64" y="1592850"/>
            <a:ext cx="6858000" cy="16473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50000"/>
              </a:lnSpc>
              <a:defRPr/>
            </a:pPr>
            <a:r>
              <a:rPr lang="zh-CN" altLang="en-US" sz="2400" dirty="0">
                <a:solidFill>
                  <a:schemeClr val="tx1"/>
                </a:solidFill>
                <a:effectLst>
                  <a:outerShdw blurRad="38100" dist="38100" dir="2700000" algn="tl">
                    <a:srgbClr val="000000">
                      <a:alpha val="43137"/>
                    </a:srgbClr>
                  </a:outerShdw>
                </a:effectLst>
                <a:latin typeface="Verdana" pitchFamily="34" charset="0"/>
                <a:ea typeface="微软雅黑" pitchFamily="34" charset="-122"/>
              </a:rPr>
              <a:t>  </a:t>
            </a:r>
            <a:r>
              <a:rPr lang="zh-CN" altLang="en-US" sz="3600" dirty="0">
                <a:solidFill>
                  <a:srgbClr val="C34817"/>
                </a:solidFill>
                <a:effectLst>
                  <a:outerShdw blurRad="38100" dist="38100" dir="2700000" algn="tl">
                    <a:srgbClr val="000000">
                      <a:alpha val="43137"/>
                    </a:srgbClr>
                  </a:outerShdw>
                </a:effectLst>
                <a:latin typeface="Verdana" pitchFamily="34" charset="0"/>
                <a:ea typeface="微软雅黑" pitchFamily="34" charset="-122"/>
              </a:rPr>
              <a:t>特征工程</a:t>
            </a:r>
          </a:p>
        </p:txBody>
      </p:sp>
      <p:sp>
        <p:nvSpPr>
          <p:cNvPr id="17412" name="Rectangle 7"/>
          <p:cNvSpPr>
            <a:spLocks noChangeArrowheads="1"/>
          </p:cNvSpPr>
          <p:nvPr/>
        </p:nvSpPr>
        <p:spPr bwMode="auto">
          <a:xfrm>
            <a:off x="0" y="3579862"/>
            <a:ext cx="6858000" cy="91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nchor="ctr" anchorCtr="1"/>
          <a:lstStyle/>
          <a:p>
            <a:pPr algn="ctr">
              <a:lnSpc>
                <a:spcPct val="130000"/>
              </a:lnSpc>
            </a:pPr>
            <a:r>
              <a:rPr lang="zh-CN" altLang="en-US" b="1" dirty="0">
                <a:latin typeface="华文中宋" pitchFamily="2" charset="-122"/>
                <a:ea typeface="华文中宋" pitchFamily="2" charset="-122"/>
              </a:rPr>
              <a:t>数学与计算机科学学院</a:t>
            </a:r>
            <a:endParaRPr lang="en-US" altLang="zh-CN" b="1" dirty="0">
              <a:latin typeface="华文中宋" pitchFamily="2" charset="-122"/>
              <a:ea typeface="华文中宋" pitchFamily="2" charset="-122"/>
            </a:endParaRPr>
          </a:p>
          <a:p>
            <a:pPr algn="ctr">
              <a:lnSpc>
                <a:spcPct val="130000"/>
              </a:lnSpc>
            </a:pPr>
            <a:r>
              <a:rPr lang="zh-CN" altLang="en-US" b="1" dirty="0">
                <a:latin typeface="华文中宋" pitchFamily="2" charset="-122"/>
                <a:ea typeface="华文中宋" pitchFamily="2" charset="-122"/>
              </a:rPr>
              <a:t>刘同存</a:t>
            </a:r>
          </a:p>
        </p:txBody>
      </p:sp>
    </p:spTree>
  </p:cSld>
  <p:clrMapOvr>
    <a:masterClrMapping/>
  </p:clrMapOvr>
  <mc:AlternateContent xmlns:mc="http://schemas.openxmlformats.org/markup-compatibility/2006" xmlns:p14="http://schemas.microsoft.com/office/powerpoint/2010/main">
    <mc:Choice Requires="p14">
      <p:transition p14:dur="0" advTm="18279"/>
    </mc:Choice>
    <mc:Fallback xmlns="">
      <p:transition advTm="182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数据一致性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数据集合中，每个信息都不包含语义错误或相互矛盾的数据。</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例如，数据（公司</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“先导”，国码</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a:t>
              </a:r>
              <a:r>
                <a:rPr lang="en-US" altLang="zh-CN" sz="1350" dirty="0">
                  <a:solidFill>
                    <a:srgbClr val="0070C0"/>
                  </a:solidFill>
                  <a:latin typeface="等线" panose="02010600030101010101" pitchFamily="2" charset="-122"/>
                  <a:ea typeface="等线" panose="02010600030101010101" pitchFamily="2" charset="-122"/>
                </a:rPr>
                <a:t>86</a:t>
              </a:r>
              <a:r>
                <a:rPr lang="zh-CN" altLang="en-US" sz="1350" dirty="0">
                  <a:solidFill>
                    <a:srgbClr val="0070C0"/>
                  </a:solidFill>
                  <a:latin typeface="等线" panose="02010600030101010101" pitchFamily="2" charset="-122"/>
                  <a:ea typeface="等线" panose="02010600030101010101" pitchFamily="2" charset="-122"/>
                </a:rPr>
                <a:t>”，区号</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a:t>
              </a:r>
              <a:r>
                <a:rPr lang="en-US" altLang="zh-CN" sz="1350" dirty="0">
                  <a:solidFill>
                    <a:srgbClr val="0070C0"/>
                  </a:solidFill>
                  <a:latin typeface="等线" panose="02010600030101010101" pitchFamily="2" charset="-122"/>
                  <a:ea typeface="等线" panose="02010600030101010101" pitchFamily="2" charset="-122"/>
                </a:rPr>
                <a:t>10</a:t>
              </a:r>
              <a:r>
                <a:rPr lang="zh-CN" altLang="en-US" sz="1350" dirty="0">
                  <a:solidFill>
                    <a:srgbClr val="0070C0"/>
                  </a:solidFill>
                  <a:latin typeface="等线" panose="02010600030101010101" pitchFamily="2" charset="-122"/>
                  <a:ea typeface="等线" panose="02010600030101010101" pitchFamily="2" charset="-122"/>
                </a:rPr>
                <a:t>”，城市</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“上海”）含有一致性错误，因为</a:t>
              </a:r>
              <a:r>
                <a:rPr lang="en-US" altLang="zh-CN" sz="1350" dirty="0">
                  <a:solidFill>
                    <a:srgbClr val="0070C0"/>
                  </a:solidFill>
                  <a:latin typeface="等线" panose="02010600030101010101" pitchFamily="2" charset="-122"/>
                  <a:ea typeface="等线" panose="02010600030101010101" pitchFamily="2" charset="-122"/>
                </a:rPr>
                <a:t>10</a:t>
              </a:r>
              <a:r>
                <a:rPr lang="zh-CN" altLang="en-US" sz="1350" dirty="0">
                  <a:solidFill>
                    <a:srgbClr val="0070C0"/>
                  </a:solidFill>
                  <a:latin typeface="等线" panose="02010600030101010101" pitchFamily="2" charset="-122"/>
                  <a:ea typeface="等线" panose="02010600030101010101" pitchFamily="2" charset="-122"/>
                </a:rPr>
                <a:t>是北京区号而非上海区号。</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400550" y="1885951"/>
            <a:ext cx="2286000" cy="1341925"/>
            <a:chOff x="5181600" y="2209800"/>
            <a:chExt cx="3048000" cy="1789234"/>
          </a:xfrm>
        </p:grpSpPr>
        <p:sp>
          <p:nvSpPr>
            <p:cNvPr id="11" name="矩形 10"/>
            <p:cNvSpPr/>
            <p:nvPr/>
          </p:nvSpPr>
          <p:spPr bwMode="auto">
            <a:xfrm>
              <a:off x="5181600" y="2209800"/>
              <a:ext cx="1676400" cy="1519535"/>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sz="1800"/>
            </a:p>
          </p:txBody>
        </p:sp>
        <p:sp>
          <p:nvSpPr>
            <p:cNvPr id="12" name="文本框 11"/>
            <p:cNvSpPr txBox="1"/>
            <p:nvPr/>
          </p:nvSpPr>
          <p:spPr>
            <a:xfrm>
              <a:off x="5257800" y="2286000"/>
              <a:ext cx="2971800" cy="1713034"/>
            </a:xfrm>
            <a:prstGeom prst="rect">
              <a:avLst/>
            </a:prstGeom>
            <a:noFill/>
          </p:spPr>
          <p:txBody>
            <a:bodyPr wrap="square" rtlCol="0">
              <a:spAutoFit/>
            </a:bodyPr>
            <a:lstStyle/>
            <a:p>
              <a:pPr>
                <a:lnSpc>
                  <a:spcPct val="125000"/>
                </a:lnSpc>
              </a:pPr>
              <a:r>
                <a:rPr lang="zh-CN" altLang="en-US" sz="1275" dirty="0">
                  <a:latin typeface="华文宋体" panose="02010600040101010101" pitchFamily="2" charset="-122"/>
                  <a:ea typeface="华文宋体" panose="02010600040101010101" pitchFamily="2" charset="-122"/>
                </a:rPr>
                <a:t>公司</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“先导”</a:t>
              </a:r>
              <a:endParaRPr lang="en-US" altLang="zh-CN" sz="1275" dirty="0">
                <a:latin typeface="华文宋体" panose="02010600040101010101" pitchFamily="2" charset="-122"/>
                <a:ea typeface="华文宋体" panose="02010600040101010101" pitchFamily="2" charset="-122"/>
              </a:endParaRPr>
            </a:p>
            <a:p>
              <a:pPr>
                <a:lnSpc>
                  <a:spcPct val="125000"/>
                </a:lnSpc>
              </a:pPr>
              <a:r>
                <a:rPr lang="zh-CN" altLang="en-US" sz="1275" dirty="0">
                  <a:latin typeface="华文宋体" panose="02010600040101010101" pitchFamily="2" charset="-122"/>
                  <a:ea typeface="华文宋体" panose="02010600040101010101" pitchFamily="2" charset="-122"/>
                </a:rPr>
                <a:t>国码</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a:t>
              </a:r>
              <a:r>
                <a:rPr lang="en-US" altLang="zh-CN" sz="1275" dirty="0">
                  <a:latin typeface="华文宋体" panose="02010600040101010101" pitchFamily="2" charset="-122"/>
                  <a:ea typeface="华文宋体" panose="02010600040101010101" pitchFamily="2" charset="-122"/>
                </a:rPr>
                <a:t>86</a:t>
              </a:r>
              <a:r>
                <a:rPr lang="zh-CN" altLang="en-US" sz="1275" dirty="0">
                  <a:latin typeface="华文宋体" panose="02010600040101010101" pitchFamily="2" charset="-122"/>
                  <a:ea typeface="华文宋体" panose="02010600040101010101" pitchFamily="2" charset="-122"/>
                </a:rPr>
                <a:t>”</a:t>
              </a:r>
              <a:endParaRPr lang="en-US" altLang="zh-CN" sz="1275" dirty="0">
                <a:latin typeface="华文宋体" panose="02010600040101010101" pitchFamily="2" charset="-122"/>
                <a:ea typeface="华文宋体" panose="02010600040101010101" pitchFamily="2" charset="-122"/>
              </a:endParaRPr>
            </a:p>
            <a:p>
              <a:pPr>
                <a:lnSpc>
                  <a:spcPct val="125000"/>
                </a:lnSpc>
              </a:pPr>
              <a:r>
                <a:rPr lang="zh-CN" altLang="en-US" sz="1275" dirty="0">
                  <a:latin typeface="华文宋体" panose="02010600040101010101" pitchFamily="2" charset="-122"/>
                  <a:ea typeface="华文宋体" panose="02010600040101010101" pitchFamily="2" charset="-122"/>
                </a:rPr>
                <a:t>区号</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a:t>
              </a:r>
              <a:r>
                <a:rPr lang="en-US" altLang="zh-CN" sz="1275" dirty="0">
                  <a:latin typeface="华文宋体" panose="02010600040101010101" pitchFamily="2" charset="-122"/>
                  <a:ea typeface="华文宋体" panose="02010600040101010101" pitchFamily="2" charset="-122"/>
                </a:rPr>
                <a:t>10</a:t>
              </a:r>
              <a:r>
                <a:rPr lang="zh-CN" altLang="en-US" sz="1275" dirty="0">
                  <a:latin typeface="华文宋体" panose="02010600040101010101" pitchFamily="2" charset="-122"/>
                  <a:ea typeface="华文宋体" panose="02010600040101010101" pitchFamily="2" charset="-122"/>
                </a:rPr>
                <a:t>”</a:t>
              </a:r>
              <a:endParaRPr lang="en-US" altLang="zh-CN" sz="1275" dirty="0">
                <a:latin typeface="华文宋体" panose="02010600040101010101" pitchFamily="2" charset="-122"/>
                <a:ea typeface="华文宋体" panose="02010600040101010101" pitchFamily="2" charset="-122"/>
              </a:endParaRPr>
            </a:p>
            <a:p>
              <a:pPr>
                <a:lnSpc>
                  <a:spcPct val="125000"/>
                </a:lnSpc>
              </a:pPr>
              <a:r>
                <a:rPr lang="zh-CN" altLang="en-US" sz="1275" dirty="0">
                  <a:latin typeface="华文宋体" panose="02010600040101010101" pitchFamily="2" charset="-122"/>
                  <a:ea typeface="华文宋体" panose="02010600040101010101" pitchFamily="2" charset="-122"/>
                </a:rPr>
                <a:t>城市</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“上海”</a:t>
              </a:r>
              <a:endParaRPr lang="en-US" altLang="zh-CN" sz="1275" dirty="0">
                <a:latin typeface="华文宋体" panose="02010600040101010101" pitchFamily="2" charset="-122"/>
                <a:ea typeface="华文宋体" panose="02010600040101010101" pitchFamily="2" charset="-122"/>
              </a:endParaRPr>
            </a:p>
            <a:p>
              <a:pPr>
                <a:lnSpc>
                  <a:spcPct val="125000"/>
                </a:lnSpc>
              </a:pPr>
              <a:endParaRPr lang="en-US" altLang="zh-CN" sz="1275" dirty="0">
                <a:latin typeface="华文宋体" panose="02010600040101010101" pitchFamily="2" charset="-122"/>
                <a:ea typeface="华文宋体" panose="02010600040101010101" pitchFamily="2" charset="-122"/>
              </a:endParaRPr>
            </a:p>
          </p:txBody>
        </p:sp>
      </p:grpSp>
      <p:sp>
        <p:nvSpPr>
          <p:cNvPr id="2" name="矩形 1"/>
          <p:cNvSpPr/>
          <p:nvPr/>
        </p:nvSpPr>
        <p:spPr>
          <a:xfrm>
            <a:off x="4171951" y="3143250"/>
            <a:ext cx="2762295" cy="753220"/>
          </a:xfrm>
          <a:prstGeom prst="rect">
            <a:avLst/>
          </a:prstGeom>
        </p:spPr>
        <p:txBody>
          <a:bodyPr wrap="none">
            <a:spAutoFit/>
          </a:bodyPr>
          <a:lstStyle/>
          <a:p>
            <a:pPr>
              <a:lnSpc>
                <a:spcPct val="125000"/>
              </a:lnSpc>
            </a:pPr>
            <a:r>
              <a:rPr lang="zh-CN" altLang="en-US" sz="1800" dirty="0">
                <a:latin typeface="微软雅黑" panose="020B0503020204020204" pitchFamily="34" charset="-122"/>
                <a:ea typeface="微软雅黑" panose="020B0503020204020204" pitchFamily="34" charset="-122"/>
              </a:rPr>
              <a:t>但是上海的区号是</a:t>
            </a:r>
            <a:r>
              <a:rPr lang="en-US" altLang="zh-CN" sz="1800" dirty="0">
                <a:latin typeface="微软雅黑" panose="020B0503020204020204" pitchFamily="34" charset="-122"/>
                <a:ea typeface="微软雅黑" panose="020B0503020204020204" pitchFamily="34" charset="-122"/>
              </a:rPr>
              <a:t>21</a:t>
            </a:r>
            <a:r>
              <a:rPr lang="zh-CN" altLang="en-US" sz="1800" dirty="0">
                <a:latin typeface="微软雅黑" panose="020B0503020204020204" pitchFamily="34" charset="-122"/>
                <a:ea typeface="微软雅黑" panose="020B0503020204020204" pitchFamily="34" charset="-122"/>
              </a:rPr>
              <a:t>，而</a:t>
            </a:r>
            <a:endParaRPr lang="en-US" altLang="zh-CN" sz="1800" dirty="0">
              <a:latin typeface="微软雅黑" panose="020B0503020204020204" pitchFamily="34" charset="-122"/>
              <a:ea typeface="微软雅黑" panose="020B0503020204020204" pitchFamily="34" charset="-122"/>
            </a:endParaRPr>
          </a:p>
          <a:p>
            <a:pPr>
              <a:lnSpc>
                <a:spcPct val="125000"/>
              </a:lnSpc>
            </a:pPr>
            <a:r>
              <a:rPr lang="zh-CN" altLang="en-US" sz="1800" dirty="0">
                <a:latin typeface="微软雅黑" panose="020B0503020204020204" pitchFamily="34" charset="-122"/>
                <a:ea typeface="微软雅黑" panose="020B0503020204020204" pitchFamily="34" charset="-122"/>
              </a:rPr>
              <a:t>北京的区号是</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a:t>
            </a:r>
          </a:p>
        </p:txBody>
      </p:sp>
      <p:sp>
        <p:nvSpPr>
          <p:cNvPr id="16" name="标题 1">
            <a:extLst>
              <a:ext uri="{FF2B5EF4-FFF2-40B4-BE49-F238E27FC236}">
                <a16:creationId xmlns:a16="http://schemas.microsoft.com/office/drawing/2014/main" id="{1EFF8E6D-D90E-FB42-857B-9F0FED87C8BC}"/>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48655440"/>
      </p:ext>
    </p:extLst>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数据精确性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数据集合中，每个数据都能准确表述现实世界中的实体。</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例如，某城市人口数量为</a:t>
              </a:r>
              <a:r>
                <a:rPr lang="en-US" altLang="zh-CN" sz="1350" dirty="0">
                  <a:solidFill>
                    <a:srgbClr val="0070C0"/>
                  </a:solidFill>
                  <a:latin typeface="等线" panose="02010600030101010101" pitchFamily="2" charset="-122"/>
                  <a:ea typeface="等线" panose="02010600030101010101" pitchFamily="2" charset="-122"/>
                </a:rPr>
                <a:t>4 130 465</a:t>
              </a:r>
              <a:r>
                <a:rPr lang="zh-CN" altLang="en-US" sz="1350" dirty="0">
                  <a:solidFill>
                    <a:srgbClr val="0070C0"/>
                  </a:solidFill>
                  <a:latin typeface="等线" panose="02010600030101010101" pitchFamily="2" charset="-122"/>
                  <a:ea typeface="等线" panose="02010600030101010101" pitchFamily="2" charset="-122"/>
                </a:rPr>
                <a:t>人</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而数据库中记载为</a:t>
              </a:r>
              <a:r>
                <a:rPr lang="en-US" altLang="zh-CN" sz="1350" dirty="0">
                  <a:solidFill>
                    <a:srgbClr val="0070C0"/>
                  </a:solidFill>
                  <a:latin typeface="等线" panose="02010600030101010101" pitchFamily="2" charset="-122"/>
                  <a:ea typeface="等线" panose="02010600030101010101" pitchFamily="2" charset="-122"/>
                </a:rPr>
                <a:t>400</a:t>
              </a:r>
              <a:r>
                <a:rPr lang="zh-CN" altLang="en-US" sz="1350" dirty="0">
                  <a:solidFill>
                    <a:srgbClr val="0070C0"/>
                  </a:solidFill>
                  <a:latin typeface="等线" panose="02010600030101010101" pitchFamily="2" charset="-122"/>
                  <a:ea typeface="等线" panose="02010600030101010101" pitchFamily="2" charset="-122"/>
                </a:rPr>
                <a:t>万。宏观来看</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该信息是合理的</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但不精确。</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171950" y="2114550"/>
            <a:ext cx="2286000" cy="685800"/>
            <a:chOff x="5181600" y="2209800"/>
            <a:chExt cx="3048000" cy="1519535"/>
          </a:xfrm>
        </p:grpSpPr>
        <p:sp>
          <p:nvSpPr>
            <p:cNvPr id="11" name="矩形 10"/>
            <p:cNvSpPr/>
            <p:nvPr/>
          </p:nvSpPr>
          <p:spPr bwMode="auto">
            <a:xfrm>
              <a:off x="5181600" y="2209800"/>
              <a:ext cx="2895600" cy="1519535"/>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sz="1800"/>
            </a:p>
          </p:txBody>
        </p:sp>
        <p:sp>
          <p:nvSpPr>
            <p:cNvPr id="12" name="文本框 11"/>
            <p:cNvSpPr txBox="1"/>
            <p:nvPr/>
          </p:nvSpPr>
          <p:spPr>
            <a:xfrm>
              <a:off x="5257800" y="2285998"/>
              <a:ext cx="2971800" cy="1216417"/>
            </a:xfrm>
            <a:prstGeom prst="rect">
              <a:avLst/>
            </a:prstGeom>
            <a:noFill/>
          </p:spPr>
          <p:txBody>
            <a:bodyPr wrap="square" rtlCol="0">
              <a:spAutoFit/>
            </a:bodyPr>
            <a:lstStyle/>
            <a:p>
              <a:pPr>
                <a:lnSpc>
                  <a:spcPct val="125000"/>
                </a:lnSpc>
              </a:pPr>
              <a:r>
                <a:rPr lang="zh-CN" altLang="en-US" sz="1275" dirty="0">
                  <a:latin typeface="华文宋体" panose="02010600040101010101" pitchFamily="2" charset="-122"/>
                  <a:ea typeface="华文宋体" panose="02010600040101010101" pitchFamily="2" charset="-122"/>
                </a:rPr>
                <a:t>城市人口  </a:t>
              </a:r>
              <a:r>
                <a:rPr lang="en-US" altLang="zh-CN" sz="1275" dirty="0">
                  <a:latin typeface="华文宋体" panose="02010600040101010101" pitchFamily="2" charset="-122"/>
                  <a:ea typeface="华文宋体" panose="02010600040101010101" pitchFamily="2" charset="-122"/>
                </a:rPr>
                <a:t>4130465</a:t>
              </a:r>
            </a:p>
            <a:p>
              <a:pPr>
                <a:lnSpc>
                  <a:spcPct val="125000"/>
                </a:lnSpc>
              </a:pPr>
              <a:r>
                <a:rPr lang="zh-CN" altLang="en-US" sz="1275" dirty="0">
                  <a:latin typeface="华文宋体" panose="02010600040101010101" pitchFamily="2" charset="-122"/>
                  <a:ea typeface="华文宋体" panose="02010600040101010101" pitchFamily="2" charset="-122"/>
                </a:rPr>
                <a:t>城市人口  </a:t>
              </a:r>
              <a:r>
                <a:rPr lang="en-US" altLang="zh-CN" sz="1275" dirty="0">
                  <a:latin typeface="华文宋体" panose="02010600040101010101" pitchFamily="2" charset="-122"/>
                  <a:ea typeface="华文宋体" panose="02010600040101010101" pitchFamily="2" charset="-122"/>
                </a:rPr>
                <a:t>400</a:t>
              </a:r>
              <a:r>
                <a:rPr lang="zh-CN" altLang="en-US" sz="1275" dirty="0">
                  <a:latin typeface="华文宋体" panose="02010600040101010101" pitchFamily="2" charset="-122"/>
                  <a:ea typeface="华文宋体" panose="02010600040101010101" pitchFamily="2" charset="-122"/>
                </a:rPr>
                <a:t>万</a:t>
              </a:r>
              <a:endParaRPr lang="en-US" altLang="zh-CN" sz="1275" dirty="0">
                <a:latin typeface="华文宋体" panose="02010600040101010101" pitchFamily="2" charset="-122"/>
                <a:ea typeface="华文宋体" panose="02010600040101010101" pitchFamily="2" charset="-122"/>
              </a:endParaRPr>
            </a:p>
          </p:txBody>
        </p:sp>
      </p:grpSp>
      <p:sp>
        <p:nvSpPr>
          <p:cNvPr id="16" name="标题 1">
            <a:extLst>
              <a:ext uri="{FF2B5EF4-FFF2-40B4-BE49-F238E27FC236}">
                <a16:creationId xmlns:a16="http://schemas.microsoft.com/office/drawing/2014/main" id="{755474A9-1126-C443-8457-EF875D7FA878}"/>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889672571"/>
      </p:ext>
    </p:extLst>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3.</a:t>
              </a:r>
              <a:r>
                <a:rPr lang="zh-CN" altLang="en-US" sz="1650" b="1" dirty="0">
                  <a:latin typeface="黑体" panose="02010609060101010101" pitchFamily="49" charset="-122"/>
                  <a:ea typeface="黑体" panose="02010609060101010101" pitchFamily="49" charset="-122"/>
                </a:rPr>
                <a:t>数据完整性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数据集合中包含足够的数据来回答各种查询</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并支持各种计算。</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某医疗数据库中的数据一致且精确</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但遗失某些患者的既往病史</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从而存在不完整性</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可能导致不正确的诊断甚至严重医疗事故。</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pic>
        <p:nvPicPr>
          <p:cNvPr id="19458" name="Picture 2" descr="https://d30y9cdsu7xlg0.cloudfront.net/png/4178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85950"/>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B83D649-EFD2-5642-A567-76DEA43570A5}"/>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454095701"/>
      </p:ext>
    </p:extLst>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4.</a:t>
              </a:r>
              <a:r>
                <a:rPr lang="zh-CN" altLang="en-US" sz="1650" b="1" dirty="0">
                  <a:latin typeface="黑体" panose="02010609060101010101" pitchFamily="49" charset="-122"/>
                  <a:ea typeface="黑体" panose="02010609060101010101" pitchFamily="49" charset="-122"/>
                </a:rPr>
                <a:t>数据时效性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信息集合中</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每个信息都与时俱进</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保证不过时。</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某数据库中的用户地址在</a:t>
              </a:r>
              <a:r>
                <a:rPr lang="en-US" altLang="zh-CN" sz="1350" dirty="0">
                  <a:solidFill>
                    <a:srgbClr val="0070C0"/>
                  </a:solidFill>
                  <a:latin typeface="等线" panose="02010600030101010101" pitchFamily="2" charset="-122"/>
                  <a:ea typeface="等线" panose="02010600030101010101" pitchFamily="2" charset="-122"/>
                </a:rPr>
                <a:t>2010</a:t>
              </a:r>
              <a:r>
                <a:rPr lang="zh-CN" altLang="en-US" sz="1350" dirty="0">
                  <a:solidFill>
                    <a:srgbClr val="0070C0"/>
                  </a:solidFill>
                  <a:latin typeface="等线" panose="02010600030101010101" pitchFamily="2" charset="-122"/>
                  <a:ea typeface="等线" panose="02010600030101010101" pitchFamily="2" charset="-122"/>
                </a:rPr>
                <a:t>年是正确的</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但在</a:t>
              </a:r>
              <a:r>
                <a:rPr lang="en-US" altLang="zh-CN" sz="1350" dirty="0">
                  <a:solidFill>
                    <a:srgbClr val="0070C0"/>
                  </a:solidFill>
                  <a:latin typeface="等线" panose="02010600030101010101" pitchFamily="2" charset="-122"/>
                  <a:ea typeface="等线" panose="02010600030101010101" pitchFamily="2" charset="-122"/>
                </a:rPr>
                <a:t>2011</a:t>
              </a:r>
              <a:r>
                <a:rPr lang="zh-CN" altLang="en-US" sz="1350" dirty="0">
                  <a:solidFill>
                    <a:srgbClr val="0070C0"/>
                  </a:solidFill>
                  <a:latin typeface="等线" panose="02010600030101010101" pitchFamily="2" charset="-122"/>
                  <a:ea typeface="等线" panose="02010600030101010101" pitchFamily="2" charset="-122"/>
                </a:rPr>
                <a:t>年未必正确</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即这个数据已经过时。</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4514850" y="1771651"/>
            <a:ext cx="800100" cy="2565874"/>
            <a:chOff x="5562600" y="2819400"/>
            <a:chExt cx="1066800" cy="3421166"/>
          </a:xfrm>
        </p:grpSpPr>
        <p:grpSp>
          <p:nvGrpSpPr>
            <p:cNvPr id="11" name="组合 10"/>
            <p:cNvGrpSpPr/>
            <p:nvPr/>
          </p:nvGrpSpPr>
          <p:grpSpPr>
            <a:xfrm>
              <a:off x="5562600" y="2819400"/>
              <a:ext cx="1066800" cy="3421165"/>
              <a:chOff x="5181600" y="2209800"/>
              <a:chExt cx="2533650" cy="2006554"/>
            </a:xfrm>
          </p:grpSpPr>
          <p:sp>
            <p:nvSpPr>
              <p:cNvPr id="12" name="矩形 11"/>
              <p:cNvSpPr/>
              <p:nvPr/>
            </p:nvSpPr>
            <p:spPr bwMode="auto">
              <a:xfrm>
                <a:off x="5181600" y="2209800"/>
                <a:ext cx="2533650" cy="1608919"/>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sz="1800"/>
              </a:p>
            </p:txBody>
          </p:sp>
          <p:sp>
            <p:nvSpPr>
              <p:cNvPr id="16" name="文本框 15"/>
              <p:cNvSpPr txBox="1"/>
              <p:nvPr/>
            </p:nvSpPr>
            <p:spPr>
              <a:xfrm>
                <a:off x="5438775" y="2286000"/>
                <a:ext cx="1009651" cy="1930354"/>
              </a:xfrm>
              <a:prstGeom prst="rect">
                <a:avLst/>
              </a:prstGeom>
              <a:noFill/>
            </p:spPr>
            <p:txBody>
              <a:bodyPr wrap="square" rtlCol="0">
                <a:spAutoFit/>
              </a:bodyPr>
              <a:lstStyle/>
              <a:p>
                <a:pPr>
                  <a:lnSpc>
                    <a:spcPct val="125000"/>
                  </a:lnSpc>
                </a:pPr>
                <a:r>
                  <a:rPr lang="zh-CN" altLang="en-US" sz="1800" b="1" dirty="0">
                    <a:solidFill>
                      <a:srgbClr val="C00000"/>
                    </a:solidFill>
                    <a:latin typeface="楷体" panose="02010609060101010101" pitchFamily="49" charset="-122"/>
                    <a:ea typeface="楷体" panose="02010609060101010101" pitchFamily="49" charset="-122"/>
                  </a:rPr>
                  <a:t>明日黄花</a:t>
                </a:r>
                <a:r>
                  <a:rPr lang="zh-CN" altLang="en-US" sz="1800" dirty="0">
                    <a:latin typeface="楷体" panose="02010609060101010101" pitchFamily="49" charset="-122"/>
                    <a:ea typeface="楷体" panose="02010609060101010101" pitchFamily="49" charset="-122"/>
                  </a:rPr>
                  <a:t>蝶也愁</a:t>
                </a:r>
              </a:p>
            </p:txBody>
          </p:sp>
        </p:grpSp>
        <p:sp>
          <p:nvSpPr>
            <p:cNvPr id="17" name="文本框 16"/>
            <p:cNvSpPr txBox="1"/>
            <p:nvPr/>
          </p:nvSpPr>
          <p:spPr>
            <a:xfrm>
              <a:off x="6096000" y="2949321"/>
              <a:ext cx="457200" cy="3291245"/>
            </a:xfrm>
            <a:prstGeom prst="rect">
              <a:avLst/>
            </a:prstGeom>
            <a:noFill/>
          </p:spPr>
          <p:txBody>
            <a:bodyPr wrap="square" rtlCol="0">
              <a:spAutoFit/>
            </a:bodyPr>
            <a:lstStyle/>
            <a:p>
              <a:pPr>
                <a:lnSpc>
                  <a:spcPct val="125000"/>
                </a:lnSpc>
              </a:pPr>
              <a:r>
                <a:rPr lang="zh-CN" altLang="en-US" sz="1800" dirty="0">
                  <a:latin typeface="楷体" panose="02010609060101010101" pitchFamily="49" charset="-122"/>
                  <a:ea typeface="楷体" panose="02010609060101010101" pitchFamily="49" charset="-122"/>
                </a:rPr>
                <a:t>相逢不用忙归去</a:t>
              </a:r>
            </a:p>
          </p:txBody>
        </p:sp>
      </p:grpSp>
      <p:sp>
        <p:nvSpPr>
          <p:cNvPr id="18" name="标题 1">
            <a:extLst>
              <a:ext uri="{FF2B5EF4-FFF2-40B4-BE49-F238E27FC236}">
                <a16:creationId xmlns:a16="http://schemas.microsoft.com/office/drawing/2014/main" id="{2BAFF9A0-DC07-1D4A-8D6D-10926CD67416}"/>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121763844"/>
      </p:ext>
    </p:extLst>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5.</a:t>
              </a:r>
              <a:r>
                <a:rPr lang="zh-CN" altLang="en-US" sz="1650" b="1" dirty="0">
                  <a:latin typeface="黑体" panose="02010609060101010101" pitchFamily="49" charset="-122"/>
                  <a:ea typeface="黑体" panose="02010609060101010101" pitchFamily="49" charset="-122"/>
                </a:rPr>
                <a:t>实体同一性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同一实体的标识在所有数据集合中必须相同而且数据必须一致。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企业的市场、销售和服务部门可能维护各自的数据库</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如果这些数据库中的同一个实体没有相同的标识或数据不一致</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将存在大量具有差异的重复数据</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导致实体表达混乱。</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2022887292"/>
              </p:ext>
            </p:extLst>
          </p:nvPr>
        </p:nvGraphicFramePr>
        <p:xfrm>
          <a:off x="3657600" y="2743200"/>
          <a:ext cx="2914650" cy="83439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3360314755"/>
                    </a:ext>
                  </a:extLst>
                </a:gridCol>
                <a:gridCol w="514350">
                  <a:extLst>
                    <a:ext uri="{9D8B030D-6E8A-4147-A177-3AD203B41FA5}">
                      <a16:colId xmlns:a16="http://schemas.microsoft.com/office/drawing/2014/main" val="1747360040"/>
                    </a:ext>
                  </a:extLst>
                </a:gridCol>
                <a:gridCol w="962026">
                  <a:extLst>
                    <a:ext uri="{9D8B030D-6E8A-4147-A177-3AD203B41FA5}">
                      <a16:colId xmlns:a16="http://schemas.microsoft.com/office/drawing/2014/main" val="1108266240"/>
                    </a:ext>
                  </a:extLst>
                </a:gridCol>
                <a:gridCol w="809624">
                  <a:extLst>
                    <a:ext uri="{9D8B030D-6E8A-4147-A177-3AD203B41FA5}">
                      <a16:colId xmlns:a16="http://schemas.microsoft.com/office/drawing/2014/main" val="2671361702"/>
                    </a:ext>
                  </a:extLst>
                </a:gridCol>
              </a:tblGrid>
              <a:tr h="278130">
                <a:tc>
                  <a:txBody>
                    <a:bodyPr/>
                    <a:lstStyle/>
                    <a:p>
                      <a:r>
                        <a:rPr lang="zh-CN" altLang="en-US" sz="1200" b="0" baseline="0" dirty="0">
                          <a:solidFill>
                            <a:schemeClr val="tx1"/>
                          </a:solidFill>
                          <a:ea typeface="微软雅黑" panose="020B0503020204020204" pitchFamily="34" charset="-122"/>
                        </a:rPr>
                        <a:t>姓名</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性别</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电话</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出生年月</a:t>
                      </a:r>
                    </a:p>
                  </a:txBody>
                  <a:tcPr marL="68580" marR="68580" marT="34290" marB="34290"/>
                </a:tc>
                <a:extLst>
                  <a:ext uri="{0D108BD9-81ED-4DB2-BD59-A6C34878D82A}">
                    <a16:rowId xmlns:a16="http://schemas.microsoft.com/office/drawing/2014/main" val="2926471432"/>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王小明</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18277777777</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1997.01</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835216092"/>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王晓明</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18277777777</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1997.01</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2298176066"/>
                  </a:ext>
                </a:extLst>
              </a:tr>
            </a:tbl>
          </a:graphicData>
        </a:graphic>
      </p:graphicFrame>
      <p:sp>
        <p:nvSpPr>
          <p:cNvPr id="11" name="标题 1">
            <a:extLst>
              <a:ext uri="{FF2B5EF4-FFF2-40B4-BE49-F238E27FC236}">
                <a16:creationId xmlns:a16="http://schemas.microsoft.com/office/drawing/2014/main" id="{7F5DBB9A-088D-8449-B9D7-99652F658E26}"/>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2206561412"/>
      </p:ext>
    </p:extLst>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制度手段</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制定数据质量度量标准、数据质量管理监管体系和数据质量管理制度等。</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650" b="1" dirty="0">
                  <a:latin typeface="黑体" panose="02010609060101010101" pitchFamily="49" charset="-122"/>
                  <a:ea typeface="黑体" panose="02010609060101010101" pitchFamily="49" charset="-122"/>
                </a:rPr>
                <a:t>技术手段</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缺失值填充、实体识别、真值发现等。</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数据质量管理的方法</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286250" y="2000250"/>
            <a:ext cx="1360800" cy="1407150"/>
            <a:chOff x="5943600" y="2819400"/>
            <a:chExt cx="1814400" cy="1876200"/>
          </a:xfrm>
        </p:grpSpPr>
        <p:cxnSp>
          <p:nvCxnSpPr>
            <p:cNvPr id="4" name="直接连接符 3"/>
            <p:cNvCxnSpPr/>
            <p:nvPr/>
          </p:nvCxnSpPr>
          <p:spPr>
            <a:xfrm>
              <a:off x="7148400" y="2895600"/>
              <a:ext cx="0" cy="1800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任意多边形 21"/>
            <p:cNvSpPr/>
            <p:nvPr/>
          </p:nvSpPr>
          <p:spPr bwMode="auto">
            <a:xfrm>
              <a:off x="6858000" y="2819400"/>
              <a:ext cx="900000" cy="1800000"/>
            </a:xfrm>
            <a:custGeom>
              <a:avLst/>
              <a:gdLst>
                <a:gd name="connsiteX0" fmla="*/ 0 w 900000"/>
                <a:gd name="connsiteY0" fmla="*/ 0 h 1800000"/>
                <a:gd name="connsiteX1" fmla="*/ 900000 w 900000"/>
                <a:gd name="connsiteY1" fmla="*/ 900000 h 1800000"/>
                <a:gd name="connsiteX2" fmla="*/ 0 w 900000"/>
                <a:gd name="connsiteY2" fmla="*/ 1800000 h 1800000"/>
                <a:gd name="connsiteX3" fmla="*/ 0 w 900000"/>
                <a:gd name="connsiteY3" fmla="*/ 0 h 1800000"/>
              </a:gdLst>
              <a:ahLst/>
              <a:cxnLst>
                <a:cxn ang="0">
                  <a:pos x="connsiteX0" y="connsiteY0"/>
                </a:cxn>
                <a:cxn ang="0">
                  <a:pos x="connsiteX1" y="connsiteY1"/>
                </a:cxn>
                <a:cxn ang="0">
                  <a:pos x="connsiteX2" y="connsiteY2"/>
                </a:cxn>
                <a:cxn ang="0">
                  <a:pos x="connsiteX3" y="connsiteY3"/>
                </a:cxn>
              </a:cxnLst>
              <a:rect l="l" t="t" r="r" b="b"/>
              <a:pathLst>
                <a:path w="900000" h="1800000">
                  <a:moveTo>
                    <a:pt x="0" y="0"/>
                  </a:moveTo>
                  <a:cubicBezTo>
                    <a:pt x="497056" y="0"/>
                    <a:pt x="900000" y="402944"/>
                    <a:pt x="900000" y="900000"/>
                  </a:cubicBezTo>
                  <a:cubicBezTo>
                    <a:pt x="900000" y="1397056"/>
                    <a:pt x="497056" y="1800000"/>
                    <a:pt x="0" y="1800000"/>
                  </a:cubicBezTo>
                  <a:lnTo>
                    <a:pt x="0" y="0"/>
                  </a:lnTo>
                  <a:close/>
                </a:path>
              </a:pathLst>
            </a:custGeom>
            <a:solidFill>
              <a:srgbClr val="00B0F0"/>
            </a:solidFill>
            <a:ln w="12700">
              <a:noFill/>
              <a:round/>
              <a:headEnd/>
              <a:tailEnd type="triangle" w="med" len="med"/>
            </a:ln>
          </p:spPr>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技术</a:t>
              </a:r>
              <a:endParaRPr lang="en-US" altLang="zh-CN" sz="1800" dirty="0">
                <a:solidFill>
                  <a:schemeClr val="bg1"/>
                </a:solidFill>
                <a:latin typeface="微软雅黑" panose="020B0503020204020204" pitchFamily="34" charset="-122"/>
                <a:ea typeface="微软雅黑" panose="020B0503020204020204" pitchFamily="34" charset="-122"/>
              </a:endParaRPr>
            </a:p>
            <a:p>
              <a:pPr algn="ctr"/>
              <a:r>
                <a:rPr lang="zh-CN" altLang="en-US" sz="1800" dirty="0">
                  <a:solidFill>
                    <a:schemeClr val="bg1"/>
                  </a:solidFill>
                  <a:latin typeface="微软雅黑" panose="020B0503020204020204" pitchFamily="34" charset="-122"/>
                  <a:ea typeface="微软雅黑" panose="020B0503020204020204" pitchFamily="34" charset="-122"/>
                </a:rPr>
                <a:t>手段</a:t>
              </a:r>
            </a:p>
          </p:txBody>
        </p:sp>
        <p:sp>
          <p:nvSpPr>
            <p:cNvPr id="18" name="任意多边形 17"/>
            <p:cNvSpPr/>
            <p:nvPr/>
          </p:nvSpPr>
          <p:spPr bwMode="auto">
            <a:xfrm>
              <a:off x="5943600" y="2819400"/>
              <a:ext cx="900000" cy="1800000"/>
            </a:xfrm>
            <a:custGeom>
              <a:avLst/>
              <a:gdLst>
                <a:gd name="connsiteX0" fmla="*/ 900000 w 900000"/>
                <a:gd name="connsiteY0" fmla="*/ 0 h 1800000"/>
                <a:gd name="connsiteX1" fmla="*/ 900000 w 900000"/>
                <a:gd name="connsiteY1" fmla="*/ 1800000 h 1800000"/>
                <a:gd name="connsiteX2" fmla="*/ 0 w 900000"/>
                <a:gd name="connsiteY2" fmla="*/ 900000 h 1800000"/>
                <a:gd name="connsiteX3" fmla="*/ 900000 w 900000"/>
                <a:gd name="connsiteY3" fmla="*/ 0 h 1800000"/>
              </a:gdLst>
              <a:ahLst/>
              <a:cxnLst>
                <a:cxn ang="0">
                  <a:pos x="connsiteX0" y="connsiteY0"/>
                </a:cxn>
                <a:cxn ang="0">
                  <a:pos x="connsiteX1" y="connsiteY1"/>
                </a:cxn>
                <a:cxn ang="0">
                  <a:pos x="connsiteX2" y="connsiteY2"/>
                </a:cxn>
                <a:cxn ang="0">
                  <a:pos x="connsiteX3" y="connsiteY3"/>
                </a:cxn>
              </a:cxnLst>
              <a:rect l="l" t="t" r="r" b="b"/>
              <a:pathLst>
                <a:path w="900000" h="1800000">
                  <a:moveTo>
                    <a:pt x="900000" y="0"/>
                  </a:moveTo>
                  <a:lnTo>
                    <a:pt x="900000" y="1800000"/>
                  </a:lnTo>
                  <a:cubicBezTo>
                    <a:pt x="402944" y="1800000"/>
                    <a:pt x="0" y="1397056"/>
                    <a:pt x="0" y="900000"/>
                  </a:cubicBezTo>
                  <a:cubicBezTo>
                    <a:pt x="0" y="402944"/>
                    <a:pt x="402944" y="0"/>
                    <a:pt x="900000" y="0"/>
                  </a:cubicBezTo>
                  <a:close/>
                </a:path>
              </a:pathLst>
            </a:custGeom>
            <a:solidFill>
              <a:srgbClr val="92D050"/>
            </a:solidFill>
            <a:ln w="12700">
              <a:noFill/>
              <a:round/>
              <a:headEnd/>
              <a:tailEnd type="triangle" w="med" len="med"/>
            </a:ln>
          </p:spPr>
          <p:txBody>
            <a:bodyPr rtlCol="0" anchor="ctr"/>
            <a:lstStyle/>
            <a:p>
              <a:pPr algn="ctr"/>
              <a:r>
                <a:rPr lang="zh-CN" altLang="en-US" sz="1800" dirty="0">
                  <a:latin typeface="微软雅黑" panose="020B0503020204020204" pitchFamily="34" charset="-122"/>
                  <a:ea typeface="微软雅黑" panose="020B0503020204020204" pitchFamily="34" charset="-122"/>
                </a:rPr>
                <a:t>制度</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手段</a:t>
              </a:r>
            </a:p>
          </p:txBody>
        </p:sp>
      </p:grpSp>
      <p:sp>
        <p:nvSpPr>
          <p:cNvPr id="16" name="标题 1">
            <a:extLst>
              <a:ext uri="{FF2B5EF4-FFF2-40B4-BE49-F238E27FC236}">
                <a16:creationId xmlns:a16="http://schemas.microsoft.com/office/drawing/2014/main" id="{266EEAF3-553F-FC4F-8E19-4862A6FDBFF5}"/>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806282121"/>
      </p:ext>
    </p:extLst>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
        <p:nvSpPr>
          <p:cNvPr id="24" name="文本框 47"/>
          <p:cNvSpPr txBox="1"/>
          <p:nvPr/>
        </p:nvSpPr>
        <p:spPr>
          <a:xfrm>
            <a:off x="297007" y="913195"/>
            <a:ext cx="1766594" cy="319241"/>
          </a:xfrm>
          <a:prstGeom prst="rect">
            <a:avLst/>
          </a:prstGeom>
          <a:noFill/>
        </p:spPr>
        <p:txBody>
          <a:bodyPr wrap="square" lIns="72314" tIns="36157" rIns="72314" bIns="36157" rtlCol="0">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cs typeface="Segoe UI Light" panose="020B0502040204020203"/>
              </a:rPr>
              <a:t>数据缺失原因</a:t>
            </a:r>
          </a:p>
        </p:txBody>
      </p:sp>
      <p:sp>
        <p:nvSpPr>
          <p:cNvPr id="25" name="文本框 48"/>
          <p:cNvSpPr txBox="1"/>
          <p:nvPr/>
        </p:nvSpPr>
        <p:spPr>
          <a:xfrm>
            <a:off x="465388" y="1072815"/>
            <a:ext cx="5699916" cy="1510721"/>
          </a:xfrm>
          <a:prstGeom prst="rect">
            <a:avLst/>
          </a:prstGeom>
          <a:noFill/>
        </p:spPr>
        <p:txBody>
          <a:bodyPr wrap="square" lIns="72314" tIns="36157" rIns="72314" bIns="36157" rtlCol="0">
            <a:spAutoFit/>
          </a:bodyPr>
          <a:lstStyle/>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有些信息暂时无法获取；</a:t>
            </a: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获取信息的代价太大；</a:t>
            </a:r>
            <a:endParaRPr lang="zh-CN" altLang="en-US" sz="1400" dirty="0">
              <a:latin typeface="微软雅黑" panose="020B0503020204020204" pitchFamily="34" charset="-122"/>
              <a:ea typeface="微软雅黑" panose="020B0503020204020204" pitchFamily="34" charset="-122"/>
            </a:endParaRP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信息被遗漏；</a:t>
            </a:r>
            <a:endParaRPr lang="zh-CN" altLang="en-US" sz="1400" dirty="0">
              <a:latin typeface="微软雅黑" panose="020B0503020204020204" pitchFamily="34" charset="-122"/>
              <a:ea typeface="微软雅黑" panose="020B0503020204020204" pitchFamily="34" charset="-122"/>
            </a:endParaRP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系统实时性能要求较高；</a:t>
            </a:r>
            <a:endParaRPr lang="zh-CN" altLang="en-US" sz="1400" dirty="0">
              <a:latin typeface="微软雅黑" panose="020B0503020204020204" pitchFamily="34" charset="-122"/>
              <a:ea typeface="微软雅黑" panose="020B0503020204020204" pitchFamily="34" charset="-122"/>
            </a:endParaRP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有些对象的某个或某些属性不可用。</a:t>
            </a:r>
            <a:endParaRPr lang="zh-CN" altLang="en-US" sz="1400" dirty="0">
              <a:solidFill>
                <a:srgbClr val="595E64"/>
              </a:solidFill>
              <a:latin typeface="微软雅黑" panose="020B0503020204020204" pitchFamily="34" charset="-122"/>
              <a:ea typeface="微软雅黑" panose="020B0503020204020204" pitchFamily="34" charset="-122"/>
            </a:endParaRPr>
          </a:p>
          <a:p>
            <a:pPr algn="just" defTabSz="542449">
              <a:lnSpc>
                <a:spcPct val="130000"/>
              </a:lnSpc>
            </a:pPr>
            <a:endParaRPr lang="zh-CN" altLang="en-US" sz="1400" dirty="0">
              <a:solidFill>
                <a:srgbClr val="595E64"/>
              </a:solidFill>
              <a:latin typeface="微软雅黑" panose="020B0503020204020204" pitchFamily="34" charset="-122"/>
              <a:ea typeface="微软雅黑" panose="020B0503020204020204" pitchFamily="34" charset="-122"/>
            </a:endParaRPr>
          </a:p>
        </p:txBody>
      </p:sp>
      <p:sp>
        <p:nvSpPr>
          <p:cNvPr id="27" name="文本框 50"/>
          <p:cNvSpPr txBox="1"/>
          <p:nvPr/>
        </p:nvSpPr>
        <p:spPr>
          <a:xfrm>
            <a:off x="465388" y="3000968"/>
            <a:ext cx="5555900" cy="1273734"/>
          </a:xfrm>
          <a:prstGeom prst="rect">
            <a:avLst/>
          </a:prstGeom>
          <a:noFill/>
        </p:spPr>
        <p:txBody>
          <a:bodyPr wrap="square" lIns="72314" tIns="36157" rIns="72314" bIns="36157" rtlCol="0">
            <a:spAutoFit/>
          </a:bodyPr>
          <a:lstStyle/>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数据分析建模将丢失大量有用信息；</a:t>
            </a: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数据分析模型所表现出的不确定性更加显著，模型中蕴含的规律更难把握；</a:t>
            </a: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包含空值的数据会使建模过程陷入混乱，导致不可靠输出。</a:t>
            </a:r>
          </a:p>
          <a:p>
            <a:pPr algn="just" defTabSz="542449">
              <a:lnSpc>
                <a:spcPct val="130000"/>
              </a:lnSpc>
            </a:pPr>
            <a:endParaRPr lang="zh-CN" altLang="en-US" sz="1400" dirty="0">
              <a:solidFill>
                <a:srgbClr val="595E64"/>
              </a:solidFill>
              <a:latin typeface="微软雅黑" panose="020B0503020204020204" pitchFamily="34" charset="-122"/>
              <a:ea typeface="微软雅黑" panose="020B0503020204020204" pitchFamily="34" charset="-122"/>
            </a:endParaRPr>
          </a:p>
        </p:txBody>
      </p:sp>
      <p:sp>
        <p:nvSpPr>
          <p:cNvPr id="35" name="文本框 47"/>
          <p:cNvSpPr txBox="1"/>
          <p:nvPr/>
        </p:nvSpPr>
        <p:spPr>
          <a:xfrm>
            <a:off x="2389650" y="913195"/>
            <a:ext cx="1766594" cy="319241"/>
          </a:xfrm>
          <a:prstGeom prst="rect">
            <a:avLst/>
          </a:prstGeom>
          <a:noFill/>
        </p:spPr>
        <p:txBody>
          <a:bodyPr wrap="square" lIns="72314" tIns="36157" rIns="72314" bIns="36157" rtlCol="0">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cs typeface="Segoe UI Light" panose="020B0502040204020203"/>
                <a:sym typeface="+mn-ea"/>
              </a:rPr>
              <a:t>缺失值影响</a:t>
            </a:r>
          </a:p>
        </p:txBody>
      </p:sp>
      <p:sp>
        <p:nvSpPr>
          <p:cNvPr id="11" name="文本框 10">
            <a:extLst>
              <a:ext uri="{FF2B5EF4-FFF2-40B4-BE49-F238E27FC236}">
                <a16:creationId xmlns:a16="http://schemas.microsoft.com/office/drawing/2014/main" id="{3EADBFD1-D286-6B43-8D3B-9981D11DACF6}"/>
              </a:ext>
            </a:extLst>
          </p:cNvPr>
          <p:cNvSpPr txBox="1"/>
          <p:nvPr/>
        </p:nvSpPr>
        <p:spPr>
          <a:xfrm>
            <a:off x="202875" y="693444"/>
            <a:ext cx="2656257"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数据缺失原因</a:t>
            </a:r>
          </a:p>
        </p:txBody>
      </p:sp>
      <p:cxnSp>
        <p:nvCxnSpPr>
          <p:cNvPr id="12" name="直接连接符 26">
            <a:extLst>
              <a:ext uri="{FF2B5EF4-FFF2-40B4-BE49-F238E27FC236}">
                <a16:creationId xmlns:a16="http://schemas.microsoft.com/office/drawing/2014/main" id="{6D6856FB-91CE-8F45-86F9-F1CD5DD5A1EF}"/>
              </a:ext>
            </a:extLst>
          </p:cNvPr>
          <p:cNvCxnSpPr/>
          <p:nvPr/>
        </p:nvCxnSpPr>
        <p:spPr>
          <a:xfrm>
            <a:off x="280567" y="1096843"/>
            <a:ext cx="246412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966E98A-E9A9-5F48-874C-2E3FAE6091B3}"/>
              </a:ext>
            </a:extLst>
          </p:cNvPr>
          <p:cNvSpPr txBox="1"/>
          <p:nvPr/>
        </p:nvSpPr>
        <p:spPr>
          <a:xfrm>
            <a:off x="297007" y="2571750"/>
            <a:ext cx="2656257"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缺失值影响</a:t>
            </a:r>
          </a:p>
        </p:txBody>
      </p:sp>
      <p:cxnSp>
        <p:nvCxnSpPr>
          <p:cNvPr id="14" name="直接连接符 26">
            <a:extLst>
              <a:ext uri="{FF2B5EF4-FFF2-40B4-BE49-F238E27FC236}">
                <a16:creationId xmlns:a16="http://schemas.microsoft.com/office/drawing/2014/main" id="{2A969699-0417-8F49-8B6C-810348DB0D16}"/>
              </a:ext>
            </a:extLst>
          </p:cNvPr>
          <p:cNvCxnSpPr/>
          <p:nvPr/>
        </p:nvCxnSpPr>
        <p:spPr>
          <a:xfrm>
            <a:off x="374699" y="2975149"/>
            <a:ext cx="246412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 calcmode="lin" valueType="num">
                                      <p:cBhvr>
                                        <p:cTn id="9" dur="500" fill="hold"/>
                                        <p:tgtEl>
                                          <p:spTgt spid="24"/>
                                        </p:tgtEl>
                                        <p:attrNameLst>
                                          <p:attrName>style.rotation</p:attrName>
                                        </p:attrNameLst>
                                      </p:cBhvr>
                                      <p:tavLst>
                                        <p:tav tm="0">
                                          <p:val>
                                            <p:fltVal val="360"/>
                                          </p:val>
                                        </p:tav>
                                        <p:tav tm="100000">
                                          <p:val>
                                            <p:fltVal val="0"/>
                                          </p:val>
                                        </p:tav>
                                      </p:tavLst>
                                    </p:anim>
                                    <p:animEffect transition="in" filter="fade">
                                      <p:cBhvr>
                                        <p:cTn id="10" dur="500"/>
                                        <p:tgtEl>
                                          <p:spTgt spid="2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49" presetClass="entr" presetSubtype="0" decel="10000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 calcmode="lin" valueType="num">
                                      <p:cBhvr>
                                        <p:cTn id="25" dur="500" fill="hold"/>
                                        <p:tgtEl>
                                          <p:spTgt spid="35"/>
                                        </p:tgtEl>
                                        <p:attrNameLst>
                                          <p:attrName>style.rotation</p:attrName>
                                        </p:attrNameLst>
                                      </p:cBhvr>
                                      <p:tavLst>
                                        <p:tav tm="0">
                                          <p:val>
                                            <p:fltVal val="360"/>
                                          </p:val>
                                        </p:tav>
                                        <p:tav tm="100000">
                                          <p:val>
                                            <p:fltVal val="0"/>
                                          </p:val>
                                        </p:tav>
                                      </p:tavLst>
                                    </p:anim>
                                    <p:animEffect transition="in" filter="fad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CCEF6A9-8822-704C-BDC3-B856B926C7D0}"/>
              </a:ext>
            </a:extLst>
          </p:cNvPr>
          <p:cNvGrpSpPr/>
          <p:nvPr/>
        </p:nvGrpSpPr>
        <p:grpSpPr>
          <a:xfrm>
            <a:off x="342900" y="915566"/>
            <a:ext cx="3541676" cy="4495799"/>
            <a:chOff x="660981" y="2281535"/>
            <a:chExt cx="3453819" cy="4495799"/>
          </a:xfrm>
        </p:grpSpPr>
        <p:sp>
          <p:nvSpPr>
            <p:cNvPr id="5" name="Content Placeholder 2">
              <a:extLst>
                <a:ext uri="{FF2B5EF4-FFF2-40B4-BE49-F238E27FC236}">
                  <a16:creationId xmlns:a16="http://schemas.microsoft.com/office/drawing/2014/main" id="{AECBDB6F-4948-6D49-BED1-BCA755B43850}"/>
                </a:ext>
              </a:extLst>
            </p:cNvPr>
            <p:cNvSpPr txBox="1">
              <a:spLocks/>
            </p:cNvSpPr>
            <p:nvPr/>
          </p:nvSpPr>
          <p:spPr>
            <a:xfrm>
              <a:off x="670029" y="2819399"/>
              <a:ext cx="3444771" cy="39579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00" b="1" dirty="0">
                  <a:latin typeface="黑体" panose="02010609060101010101" pitchFamily="49" charset="-122"/>
                  <a:ea typeface="黑体" panose="02010609060101010101" pitchFamily="49" charset="-122"/>
                </a:rPr>
                <a:t>删除</a:t>
              </a:r>
              <a:endParaRPr lang="en-US" altLang="zh-CN" sz="1600" b="1" dirty="0">
                <a:latin typeface="黑体" panose="02010609060101010101" pitchFamily="49" charset="-122"/>
                <a:ea typeface="黑体" panose="02010609060101010101" pitchFamily="49" charset="-122"/>
              </a:endParaRPr>
            </a:p>
            <a:p>
              <a:pPr marL="0" indent="0">
                <a:lnSpc>
                  <a:spcPct val="150000"/>
                </a:lnSpc>
                <a:spcBef>
                  <a:spcPct val="0"/>
                </a:spcBef>
                <a:buNone/>
              </a:pPr>
              <a:r>
                <a:rPr lang="zh-CN" altLang="en-US" sz="1200" dirty="0">
                  <a:solidFill>
                    <a:srgbClr val="0070C0"/>
                  </a:solidFill>
                  <a:latin typeface="等线" panose="02010600030101010101" pitchFamily="2" charset="-122"/>
                  <a:ea typeface="等线" panose="02010600030101010101" pitchFamily="2" charset="-122"/>
                </a:rPr>
                <a:t>直接删除相应的属性或样本。</a:t>
              </a:r>
              <a:endParaRPr lang="en-US" altLang="zh-CN" sz="120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600"/>
                </a:spcBef>
                <a:buNone/>
              </a:pPr>
              <a:r>
                <a:rPr lang="zh-CN" altLang="en-US" sz="1600" b="1" dirty="0">
                  <a:latin typeface="黑体" panose="02010609060101010101" pitchFamily="49" charset="-122"/>
                  <a:ea typeface="黑体" panose="02010609060101010101" pitchFamily="49" charset="-122"/>
                </a:rPr>
                <a:t>统计填充</a:t>
              </a:r>
              <a:endParaRPr lang="en-US" altLang="zh-CN" sz="1600" b="1" dirty="0">
                <a:latin typeface="黑体" panose="02010609060101010101" pitchFamily="49" charset="-122"/>
                <a:ea typeface="黑体" panose="02010609060101010101" pitchFamily="49" charset="-122"/>
              </a:endParaRPr>
            </a:p>
            <a:p>
              <a:pPr marL="0" indent="0" algn="just">
                <a:lnSpc>
                  <a:spcPct val="125000"/>
                </a:lnSpc>
                <a:spcBef>
                  <a:spcPts val="600"/>
                </a:spcBef>
                <a:buNone/>
              </a:pPr>
              <a:r>
                <a:rPr lang="zh-CN" altLang="en-US" sz="1200" dirty="0">
                  <a:solidFill>
                    <a:srgbClr val="0070C0"/>
                  </a:solidFill>
                  <a:latin typeface="等线" panose="02010600030101010101" pitchFamily="2" charset="-122"/>
                  <a:ea typeface="等线" panose="02010600030101010101" pitchFamily="2" charset="-122"/>
                </a:rPr>
                <a:t>使用所有样本关于这一维的统计值对其进行填充，如平均数、中位数、众数、最大值、最小值等。</a:t>
              </a:r>
              <a:endParaRPr lang="en-US" altLang="zh-CN" sz="120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600"/>
                </a:spcBef>
                <a:buNone/>
              </a:pPr>
              <a:r>
                <a:rPr lang="zh-CN" altLang="en-US" sz="1600" b="1" dirty="0">
                  <a:latin typeface="黑体" panose="02010609060101010101" pitchFamily="49" charset="-122"/>
                  <a:ea typeface="黑体" panose="02010609060101010101" pitchFamily="49" charset="-122"/>
                </a:rPr>
                <a:t>统一填充</a:t>
              </a:r>
              <a:endParaRPr lang="en-US" altLang="zh-CN" sz="1600" b="1" dirty="0">
                <a:latin typeface="黑体" panose="02010609060101010101" pitchFamily="49" charset="-122"/>
                <a:ea typeface="黑体" panose="02010609060101010101" pitchFamily="49" charset="-122"/>
              </a:endParaRPr>
            </a:p>
            <a:p>
              <a:pPr marL="0" indent="0" algn="just">
                <a:lnSpc>
                  <a:spcPct val="125000"/>
                </a:lnSpc>
                <a:spcBef>
                  <a:spcPts val="600"/>
                </a:spcBef>
                <a:buNone/>
              </a:pPr>
              <a:r>
                <a:rPr lang="zh-CN" altLang="en-US" sz="1200" dirty="0">
                  <a:solidFill>
                    <a:srgbClr val="0070C0"/>
                  </a:solidFill>
                  <a:latin typeface="等线" panose="02010600030101010101" pitchFamily="2" charset="-122"/>
                  <a:ea typeface="等线" panose="02010600030101010101" pitchFamily="2" charset="-122"/>
                </a:rPr>
                <a:t>将所有缺失值统一填充为自定义值，如“空”、“</a:t>
              </a:r>
              <a:r>
                <a:rPr lang="en-US" altLang="zh-CN" sz="1200" dirty="0">
                  <a:solidFill>
                    <a:srgbClr val="0070C0"/>
                  </a:solidFill>
                  <a:latin typeface="等线" panose="02010600030101010101" pitchFamily="2" charset="-122"/>
                  <a:ea typeface="等线" panose="02010600030101010101" pitchFamily="2" charset="-122"/>
                </a:rPr>
                <a:t>0</a:t>
              </a:r>
              <a:r>
                <a:rPr lang="zh-CN" altLang="en-US" sz="1200" dirty="0">
                  <a:solidFill>
                    <a:srgbClr val="0070C0"/>
                  </a:solidFill>
                  <a:latin typeface="等线" panose="02010600030101010101" pitchFamily="2" charset="-122"/>
                  <a:ea typeface="等线" panose="02010600030101010101" pitchFamily="2" charset="-122"/>
                </a:rPr>
                <a:t>”、“正无穷”、“负无穷”等。</a:t>
              </a:r>
              <a:endParaRPr lang="en-US" altLang="zh-CN" sz="120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600"/>
                </a:spcBef>
                <a:buNone/>
              </a:pPr>
              <a:endParaRPr lang="en-US" altLang="zh-CN" sz="1200" dirty="0">
                <a:solidFill>
                  <a:srgbClr val="0070C0"/>
                </a:solidFill>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AA926E45-61D7-7E44-856A-B61F5B3B599A}"/>
                </a:ext>
              </a:extLst>
            </p:cNvPr>
            <p:cNvSpPr txBox="1"/>
            <p:nvPr/>
          </p:nvSpPr>
          <p:spPr>
            <a:xfrm>
              <a:off x="660981" y="2281535"/>
              <a:ext cx="3453819"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缺失值处理方法</a:t>
              </a:r>
            </a:p>
          </p:txBody>
        </p:sp>
        <p:cxnSp>
          <p:nvCxnSpPr>
            <p:cNvPr id="7" name="直接连接符 26">
              <a:extLst>
                <a:ext uri="{FF2B5EF4-FFF2-40B4-BE49-F238E27FC236}">
                  <a16:creationId xmlns:a16="http://schemas.microsoft.com/office/drawing/2014/main" id="{01ECB142-04AF-5C48-A773-CF18123F3940}"/>
                </a:ext>
              </a:extLst>
            </p:cNvPr>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F192981B-78CF-7041-9469-77E86B8391BE}"/>
              </a:ext>
            </a:extLst>
          </p:cNvPr>
          <p:cNvGrpSpPr/>
          <p:nvPr/>
        </p:nvGrpSpPr>
        <p:grpSpPr>
          <a:xfrm>
            <a:off x="4005064" y="2067694"/>
            <a:ext cx="3048000" cy="1524000"/>
            <a:chOff x="5181600" y="2209800"/>
            <a:chExt cx="3048000" cy="1519535"/>
          </a:xfrm>
        </p:grpSpPr>
        <p:sp>
          <p:nvSpPr>
            <p:cNvPr id="9" name="矩形 8">
              <a:extLst>
                <a:ext uri="{FF2B5EF4-FFF2-40B4-BE49-F238E27FC236}">
                  <a16:creationId xmlns:a16="http://schemas.microsoft.com/office/drawing/2014/main" id="{C62C6196-4084-804C-93B6-79C0A80624A8}"/>
                </a:ext>
              </a:extLst>
            </p:cNvPr>
            <p:cNvSpPr/>
            <p:nvPr/>
          </p:nvSpPr>
          <p:spPr bwMode="auto">
            <a:xfrm>
              <a:off x="5181600" y="2209800"/>
              <a:ext cx="2895600" cy="1519535"/>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10" name="文本框 9">
              <a:extLst>
                <a:ext uri="{FF2B5EF4-FFF2-40B4-BE49-F238E27FC236}">
                  <a16:creationId xmlns:a16="http://schemas.microsoft.com/office/drawing/2014/main" id="{D27D6858-04B7-E647-BED9-AAA941EA2655}"/>
                </a:ext>
              </a:extLst>
            </p:cNvPr>
            <p:cNvSpPr txBox="1"/>
            <p:nvPr/>
          </p:nvSpPr>
          <p:spPr>
            <a:xfrm>
              <a:off x="5257800" y="2285999"/>
              <a:ext cx="2971800" cy="1280162"/>
            </a:xfrm>
            <a:prstGeom prst="rect">
              <a:avLst/>
            </a:prstGeom>
            <a:noFill/>
          </p:spPr>
          <p:txBody>
            <a:bodyPr wrap="square" rtlCol="0">
              <a:spAutoFit/>
            </a:bodyPr>
            <a:lstStyle/>
            <a:p>
              <a:pPr>
                <a:lnSpc>
                  <a:spcPct val="125000"/>
                </a:lnSpc>
              </a:pPr>
              <a:r>
                <a:rPr lang="zh-CN" altLang="en-US" sz="1700" dirty="0">
                  <a:latin typeface="华文宋体" panose="02010600040101010101" pitchFamily="2" charset="-122"/>
                  <a:ea typeface="华文宋体" panose="02010600040101010101" pitchFamily="2" charset="-122"/>
                </a:rPr>
                <a:t>平均数、中位数、众数、最大值、最小值</a:t>
              </a:r>
              <a:endParaRPr lang="en-US" altLang="zh-CN" sz="1700" dirty="0">
                <a:latin typeface="华文宋体" panose="02010600040101010101" pitchFamily="2" charset="-122"/>
                <a:ea typeface="华文宋体" panose="02010600040101010101" pitchFamily="2" charset="-122"/>
              </a:endParaRPr>
            </a:p>
            <a:p>
              <a:pPr>
                <a:lnSpc>
                  <a:spcPct val="125000"/>
                </a:lnSpc>
              </a:pPr>
              <a:endParaRPr lang="en-US" altLang="zh-CN" sz="1700" dirty="0">
                <a:latin typeface="华文宋体" panose="02010600040101010101" pitchFamily="2" charset="-122"/>
                <a:ea typeface="华文宋体" panose="02010600040101010101" pitchFamily="2" charset="-122"/>
              </a:endParaRPr>
            </a:p>
            <a:p>
              <a:pPr>
                <a:lnSpc>
                  <a:spcPct val="125000"/>
                </a:lnSpc>
              </a:pPr>
              <a:r>
                <a:rPr lang="zh-CN" altLang="en-US" sz="1700" dirty="0">
                  <a:latin typeface="华文宋体" panose="02010600040101010101" pitchFamily="2" charset="-122"/>
                  <a:ea typeface="华文宋体" panose="02010600040101010101" pitchFamily="2" charset="-122"/>
                </a:rPr>
                <a:t>空、</a:t>
              </a:r>
              <a:r>
                <a:rPr lang="en-US" altLang="zh-CN" sz="1700" dirty="0">
                  <a:latin typeface="华文宋体" panose="02010600040101010101" pitchFamily="2" charset="-122"/>
                  <a:ea typeface="华文宋体" panose="02010600040101010101" pitchFamily="2" charset="-122"/>
                </a:rPr>
                <a:t>0</a:t>
              </a:r>
              <a:r>
                <a:rPr lang="zh-CN" altLang="en-US" sz="1700" dirty="0">
                  <a:latin typeface="华文宋体" panose="02010600040101010101" pitchFamily="2" charset="-122"/>
                  <a:ea typeface="华文宋体" panose="02010600040101010101" pitchFamily="2" charset="-122"/>
                </a:rPr>
                <a:t>、正无穷、负无穷</a:t>
              </a:r>
              <a:endParaRPr lang="en-US" altLang="zh-CN" sz="1700" dirty="0">
                <a:latin typeface="华文宋体" panose="02010600040101010101" pitchFamily="2" charset="-122"/>
                <a:ea typeface="华文宋体" panose="02010600040101010101" pitchFamily="2" charset="-122"/>
              </a:endParaRPr>
            </a:p>
          </p:txBody>
        </p:sp>
      </p:grpSp>
      <p:sp>
        <p:nvSpPr>
          <p:cNvPr id="11" name="标题 1">
            <a:extLst>
              <a:ext uri="{FF2B5EF4-FFF2-40B4-BE49-F238E27FC236}">
                <a16:creationId xmlns:a16="http://schemas.microsoft.com/office/drawing/2014/main" id="{30E41C4F-422C-0C4B-9C32-842A266D3E25}"/>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Tree>
    <p:extLst>
      <p:ext uri="{BB962C8B-B14F-4D97-AF65-F5344CB8AC3E}">
        <p14:creationId xmlns:p14="http://schemas.microsoft.com/office/powerpoint/2010/main" val="2742549973"/>
      </p:ext>
    </p:extLst>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预测填充</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通过预测模型利用不存在缺失值的属性来预测缺失值。虽然这种方法比较复杂，但是最后得到的结果比较好。</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对于类别属性，可以使用分类方法进行填充，如朴素贝叶斯方法。对于数值属性，可以采用回归的方法进行填充。</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缺失值填充的方法</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4171950" y="2286001"/>
            <a:ext cx="2281386" cy="1383634"/>
            <a:chOff x="5562600" y="3048000"/>
            <a:chExt cx="2171700" cy="1844846"/>
          </a:xfrm>
        </p:grpSpPr>
        <p:sp>
          <p:nvSpPr>
            <p:cNvPr id="2" name="文本框 1"/>
            <p:cNvSpPr txBox="1"/>
            <p:nvPr/>
          </p:nvSpPr>
          <p:spPr>
            <a:xfrm>
              <a:off x="6248400" y="3048000"/>
              <a:ext cx="685800" cy="861775"/>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预测</a:t>
              </a:r>
            </a:p>
          </p:txBody>
        </p:sp>
        <p:sp>
          <p:nvSpPr>
            <p:cNvPr id="11" name="文本框 10"/>
            <p:cNvSpPr txBox="1"/>
            <p:nvPr/>
          </p:nvSpPr>
          <p:spPr>
            <a:xfrm>
              <a:off x="5562600" y="4031071"/>
              <a:ext cx="2171700" cy="861775"/>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分类               回归</a:t>
              </a:r>
            </a:p>
          </p:txBody>
        </p:sp>
        <p:sp>
          <p:nvSpPr>
            <p:cNvPr id="3" name="左大括号 2"/>
            <p:cNvSpPr/>
            <p:nvPr/>
          </p:nvSpPr>
          <p:spPr>
            <a:xfrm rot="5400000">
              <a:off x="6347380" y="2947146"/>
              <a:ext cx="487840" cy="1638300"/>
            </a:xfrm>
            <a:prstGeom prst="leftBrace">
              <a:avLst>
                <a:gd name="adj1" fmla="val 37041"/>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grpSp>
      <p:sp>
        <p:nvSpPr>
          <p:cNvPr id="16" name="标题 1">
            <a:extLst>
              <a:ext uri="{FF2B5EF4-FFF2-40B4-BE49-F238E27FC236}">
                <a16:creationId xmlns:a16="http://schemas.microsoft.com/office/drawing/2014/main" id="{80035D0B-B826-F940-A80E-FB33904F8D9F}"/>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Tree>
    <p:extLst>
      <p:ext uri="{BB962C8B-B14F-4D97-AF65-F5344CB8AC3E}">
        <p14:creationId xmlns:p14="http://schemas.microsoft.com/office/powerpoint/2010/main" val="3943064740"/>
      </p:ext>
    </p:extLst>
  </p:cSld>
  <p:clrMapOvr>
    <a:masterClrMapping/>
  </p:clrMapOvr>
  <p:transition>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年收入</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在商品推荐场景下填充平均值，借贷额度下填充最小值。</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zh-CN" altLang="en-US" sz="1650" b="1" dirty="0">
                  <a:latin typeface="黑体" panose="02010609060101010101" pitchFamily="49" charset="-122"/>
                  <a:ea typeface="黑体" panose="02010609060101010101" pitchFamily="49" charset="-122"/>
                </a:rPr>
                <a:t>驾龄</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没有填写这一项的用户可能是没有驾照，为它填充</a:t>
              </a:r>
              <a:r>
                <a:rPr lang="en-US" altLang="zh-CN" sz="1350" dirty="0">
                  <a:solidFill>
                    <a:srgbClr val="0070C0"/>
                  </a:solidFill>
                  <a:latin typeface="等线" panose="02010600030101010101" pitchFamily="2" charset="-122"/>
                  <a:ea typeface="等线" panose="02010600030101010101" pitchFamily="2" charset="-122"/>
                </a:rPr>
                <a:t>0</a:t>
              </a:r>
              <a:r>
                <a:rPr lang="zh-CN" altLang="en-US" sz="1350" dirty="0">
                  <a:solidFill>
                    <a:srgbClr val="0070C0"/>
                  </a:solidFill>
                  <a:latin typeface="等线" panose="02010600030101010101" pitchFamily="2" charset="-122"/>
                  <a:ea typeface="等线" panose="02010600030101010101" pitchFamily="2" charset="-122"/>
                </a:rPr>
                <a:t>较为合理。</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zh-CN" altLang="en-US" sz="1650" b="1" dirty="0">
                  <a:latin typeface="黑体" panose="02010609060101010101" pitchFamily="49" charset="-122"/>
                  <a:ea typeface="黑体" panose="02010609060101010101" pitchFamily="49" charset="-122"/>
                </a:rPr>
                <a:t>是否结婚</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将是否结婚作为预测属性，构建一棵决策树，对是否结婚属性上缺失的属性值进行预测填充。</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缺失值填充举例</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10" name="表格 9"/>
          <p:cNvGraphicFramePr>
            <a:graphicFrameLocks noGrp="1"/>
          </p:cNvGraphicFramePr>
          <p:nvPr>
            <p:extLst>
              <p:ext uri="{D42A27DB-BD31-4B8C-83A1-F6EECF244321}">
                <p14:modId xmlns:p14="http://schemas.microsoft.com/office/powerpoint/2010/main" val="3890214391"/>
              </p:ext>
            </p:extLst>
          </p:nvPr>
        </p:nvGraphicFramePr>
        <p:xfrm>
          <a:off x="3657600" y="2743200"/>
          <a:ext cx="2914650" cy="83439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3360314755"/>
                    </a:ext>
                  </a:extLst>
                </a:gridCol>
                <a:gridCol w="514350">
                  <a:extLst>
                    <a:ext uri="{9D8B030D-6E8A-4147-A177-3AD203B41FA5}">
                      <a16:colId xmlns:a16="http://schemas.microsoft.com/office/drawing/2014/main" val="1747360040"/>
                    </a:ext>
                  </a:extLst>
                </a:gridCol>
                <a:gridCol w="962026">
                  <a:extLst>
                    <a:ext uri="{9D8B030D-6E8A-4147-A177-3AD203B41FA5}">
                      <a16:colId xmlns:a16="http://schemas.microsoft.com/office/drawing/2014/main" val="1108266240"/>
                    </a:ext>
                  </a:extLst>
                </a:gridCol>
                <a:gridCol w="809624">
                  <a:extLst>
                    <a:ext uri="{9D8B030D-6E8A-4147-A177-3AD203B41FA5}">
                      <a16:colId xmlns:a16="http://schemas.microsoft.com/office/drawing/2014/main" val="2671361702"/>
                    </a:ext>
                  </a:extLst>
                </a:gridCol>
              </a:tblGrid>
              <a:tr h="278130">
                <a:tc>
                  <a:txBody>
                    <a:bodyPr/>
                    <a:lstStyle/>
                    <a:p>
                      <a:r>
                        <a:rPr lang="zh-CN" altLang="en-US" sz="1200" b="0" baseline="0" dirty="0">
                          <a:solidFill>
                            <a:srgbClr val="FF0000"/>
                          </a:solidFill>
                          <a:ea typeface="微软雅黑" panose="020B0503020204020204" pitchFamily="34" charset="-122"/>
                        </a:rPr>
                        <a:t>姓名</a:t>
                      </a:r>
                    </a:p>
                  </a:txBody>
                  <a:tcPr marL="68580" marR="68580" marT="34290" marB="34290"/>
                </a:tc>
                <a:tc>
                  <a:txBody>
                    <a:bodyPr/>
                    <a:lstStyle/>
                    <a:p>
                      <a:r>
                        <a:rPr lang="zh-CN" altLang="en-US" sz="1200" b="0" baseline="0" dirty="0">
                          <a:solidFill>
                            <a:srgbClr val="FF0000"/>
                          </a:solidFill>
                          <a:ea typeface="微软雅黑" panose="020B0503020204020204" pitchFamily="34" charset="-122"/>
                        </a:rPr>
                        <a:t>性别</a:t>
                      </a:r>
                    </a:p>
                  </a:txBody>
                  <a:tcPr marL="68580" marR="68580" marT="34290" marB="34290"/>
                </a:tc>
                <a:tc>
                  <a:txBody>
                    <a:bodyPr/>
                    <a:lstStyle/>
                    <a:p>
                      <a:r>
                        <a:rPr lang="zh-CN" altLang="en-US" sz="1200" b="0" baseline="0" dirty="0">
                          <a:solidFill>
                            <a:srgbClr val="FF0000"/>
                          </a:solidFill>
                          <a:ea typeface="微软雅黑" panose="020B0503020204020204" pitchFamily="34" charset="-122"/>
                        </a:rPr>
                        <a:t>电话</a:t>
                      </a:r>
                    </a:p>
                  </a:txBody>
                  <a:tcPr marL="68580" marR="68580" marT="34290" marB="34290"/>
                </a:tc>
                <a:tc>
                  <a:txBody>
                    <a:bodyPr/>
                    <a:lstStyle/>
                    <a:p>
                      <a:r>
                        <a:rPr lang="zh-CN" altLang="en-US" sz="1200" b="0" baseline="0" dirty="0">
                          <a:solidFill>
                            <a:srgbClr val="FF0000"/>
                          </a:solidFill>
                          <a:ea typeface="微软雅黑" panose="020B0503020204020204" pitchFamily="34" charset="-122"/>
                        </a:rPr>
                        <a:t>驾龄</a:t>
                      </a:r>
                      <a:r>
                        <a:rPr lang="en-US" altLang="zh-CN" sz="1200" b="0" baseline="0" dirty="0">
                          <a:solidFill>
                            <a:srgbClr val="FF0000"/>
                          </a:solidFill>
                          <a:ea typeface="微软雅黑" panose="020B0503020204020204" pitchFamily="34" charset="-122"/>
                        </a:rPr>
                        <a:t>/</a:t>
                      </a:r>
                      <a:r>
                        <a:rPr lang="zh-CN" altLang="en-US" sz="1200" b="0" baseline="0" dirty="0">
                          <a:solidFill>
                            <a:srgbClr val="FF0000"/>
                          </a:solidFill>
                          <a:ea typeface="微软雅黑" panose="020B0503020204020204" pitchFamily="34" charset="-122"/>
                        </a:rPr>
                        <a:t>年</a:t>
                      </a:r>
                    </a:p>
                  </a:txBody>
                  <a:tcPr marL="68580" marR="68580" marT="34290" marB="34290"/>
                </a:tc>
                <a:extLst>
                  <a:ext uri="{0D108BD9-81ED-4DB2-BD59-A6C34878D82A}">
                    <a16:rowId xmlns:a16="http://schemas.microsoft.com/office/drawing/2014/main" val="2926471432"/>
                  </a:ext>
                </a:extLst>
              </a:tr>
              <a:tr h="278130">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王小明</a:t>
                      </a:r>
                    </a:p>
                  </a:txBody>
                  <a:tcPr marL="68580" marR="68580" marT="34290" marB="34290"/>
                </a:tc>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rgbClr val="FF0000"/>
                          </a:solidFill>
                          <a:latin typeface="华文宋体" panose="02010600040101010101" pitchFamily="2" charset="-122"/>
                          <a:ea typeface="华文宋体" panose="02010600040101010101" pitchFamily="2" charset="-122"/>
                        </a:rPr>
                        <a:t>18277777777</a:t>
                      </a:r>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tc>
                  <a:txBody>
                    <a:bodyPr/>
                    <a:lstStyle/>
                    <a:p>
                      <a:r>
                        <a:rPr lang="en-US" altLang="zh-CN" sz="1200" baseline="0" dirty="0">
                          <a:solidFill>
                            <a:srgbClr val="FF0000"/>
                          </a:solidFill>
                          <a:latin typeface="华文宋体" panose="02010600040101010101" pitchFamily="2" charset="-122"/>
                          <a:ea typeface="华文宋体" panose="02010600040101010101" pitchFamily="2" charset="-122"/>
                        </a:rPr>
                        <a:t>10</a:t>
                      </a:r>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835216092"/>
                  </a:ext>
                </a:extLst>
              </a:tr>
              <a:tr h="278130">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李刚</a:t>
                      </a:r>
                    </a:p>
                  </a:txBody>
                  <a:tcPr marL="68580" marR="68580" marT="34290" marB="34290"/>
                </a:tc>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rgbClr val="FF0000"/>
                          </a:solidFill>
                          <a:latin typeface="华文宋体" panose="02010600040101010101" pitchFamily="2" charset="-122"/>
                          <a:ea typeface="华文宋体" panose="02010600040101010101" pitchFamily="2" charset="-122"/>
                        </a:rPr>
                        <a:t>18266666666</a:t>
                      </a:r>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tc>
                  <a:txBody>
                    <a:bodyPr/>
                    <a:lstStyle/>
                    <a:p>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2298176066"/>
                  </a:ext>
                </a:extLst>
              </a:tr>
            </a:tbl>
          </a:graphicData>
        </a:graphic>
      </p:graphicFrame>
      <p:sp>
        <p:nvSpPr>
          <p:cNvPr id="11" name="标题 1">
            <a:extLst>
              <a:ext uri="{FF2B5EF4-FFF2-40B4-BE49-F238E27FC236}">
                <a16:creationId xmlns:a16="http://schemas.microsoft.com/office/drawing/2014/main" id="{9845C83B-F889-4B42-AA3D-C89F6B034D01}"/>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Tree>
    <p:extLst>
      <p:ext uri="{BB962C8B-B14F-4D97-AF65-F5344CB8AC3E}">
        <p14:creationId xmlns:p14="http://schemas.microsoft.com/office/powerpoint/2010/main" val="2734856993"/>
      </p:ext>
    </p:extLst>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2"/>
                </a:solidFill>
                <a:latin typeface="微软雅黑" panose="020B0503020204020204" pitchFamily="34" charset="-122"/>
                <a:ea typeface="微软雅黑" panose="020B0503020204020204" pitchFamily="34" charset="-122"/>
              </a:rPr>
              <a:t>特征工程概述</a:t>
            </a: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319095"/>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显示格式不一致</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整合多来源数据时容易遇到，如日期格式不一致。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格式内容清洗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3616506683"/>
              </p:ext>
            </p:extLst>
          </p:nvPr>
        </p:nvGraphicFramePr>
        <p:xfrm>
          <a:off x="4229100" y="1828800"/>
          <a:ext cx="1360140" cy="834390"/>
        </p:xfrm>
        <a:graphic>
          <a:graphicData uri="http://schemas.openxmlformats.org/drawingml/2006/table">
            <a:tbl>
              <a:tblPr firstRow="1" bandRow="1">
                <a:tableStyleId>{5C22544A-7EE6-4342-B048-85BDC9FD1C3A}</a:tableStyleId>
              </a:tblPr>
              <a:tblGrid>
                <a:gridCol w="1360140">
                  <a:extLst>
                    <a:ext uri="{9D8B030D-6E8A-4147-A177-3AD203B41FA5}">
                      <a16:colId xmlns:a16="http://schemas.microsoft.com/office/drawing/2014/main" val="1684618456"/>
                    </a:ext>
                  </a:extLst>
                </a:gridCol>
              </a:tblGrid>
              <a:tr h="278130">
                <a:tc>
                  <a:txBody>
                    <a:bodyPr/>
                    <a:lstStyle/>
                    <a:p>
                      <a:r>
                        <a:rPr lang="en-US" altLang="zh-CN" sz="1200" b="0" baseline="0" dirty="0">
                          <a:solidFill>
                            <a:schemeClr val="tx1"/>
                          </a:solidFill>
                          <a:ea typeface="微软雅黑" panose="020B0503020204020204" pitchFamily="34" charset="-122"/>
                        </a:rPr>
                        <a:t>Date</a:t>
                      </a:r>
                      <a:endParaRPr lang="zh-CN" altLang="en-US" sz="1200" b="0" baseline="0" dirty="0">
                        <a:solidFill>
                          <a:schemeClr val="tx1"/>
                        </a:solidFill>
                        <a:ea typeface="微软雅黑" panose="020B0503020204020204" pitchFamily="34" charset="-122"/>
                      </a:endParaRPr>
                    </a:p>
                  </a:txBody>
                  <a:tcPr marL="68580" marR="68580" marT="34290" marB="34290"/>
                </a:tc>
                <a:extLst>
                  <a:ext uri="{0D108BD9-81ED-4DB2-BD59-A6C34878D82A}">
                    <a16:rowId xmlns:a16="http://schemas.microsoft.com/office/drawing/2014/main" val="954368393"/>
                  </a:ext>
                </a:extLst>
              </a:tr>
              <a:tr h="278130">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2017/10/2</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1430288080"/>
                  </a:ext>
                </a:extLst>
              </a:tr>
              <a:tr h="278130">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2017-10-2</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284592345"/>
                  </a:ext>
                </a:extLst>
              </a:tr>
            </a:tbl>
          </a:graphicData>
        </a:graphic>
      </p:graphicFrame>
      <p:sp>
        <p:nvSpPr>
          <p:cNvPr id="11" name="标题 1">
            <a:extLst>
              <a:ext uri="{FF2B5EF4-FFF2-40B4-BE49-F238E27FC236}">
                <a16:creationId xmlns:a16="http://schemas.microsoft.com/office/drawing/2014/main" id="{9DBFBBA4-75F1-3343-8699-187220C2D416}"/>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2921811498"/>
      </p:ext>
    </p:extLst>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显示格式不一致</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整合多来源数据时容易遇到，如日期格式不一致。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内容中有非法字符</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某些属性值只允许包含一部分字符，如身份证只包含数字和</a:t>
              </a:r>
              <a:r>
                <a:rPr lang="en-US" altLang="zh-CN" sz="1350" dirty="0">
                  <a:solidFill>
                    <a:srgbClr val="0070C0"/>
                  </a:solidFill>
                  <a:latin typeface="等线" panose="02010600030101010101" pitchFamily="2" charset="-122"/>
                  <a:ea typeface="等线" panose="02010600030101010101" pitchFamily="2" charset="-122"/>
                </a:rPr>
                <a:t>Ⅹ</a:t>
              </a:r>
              <a:r>
                <a:rPr lang="zh-CN" altLang="en-US" sz="1350" dirty="0">
                  <a:solidFill>
                    <a:srgbClr val="0070C0"/>
                  </a:solidFill>
                  <a:latin typeface="等线" panose="02010600030101010101" pitchFamily="2" charset="-122"/>
                  <a:ea typeface="等线" panose="02010600030101010101" pitchFamily="2" charset="-122"/>
                </a:rPr>
                <a:t>。</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格式内容清洗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3" name="表格 2"/>
          <p:cNvGraphicFramePr>
            <a:graphicFrameLocks noGrp="1"/>
          </p:cNvGraphicFramePr>
          <p:nvPr>
            <p:extLst>
              <p:ext uri="{D42A27DB-BD31-4B8C-83A1-F6EECF244321}">
                <p14:modId xmlns:p14="http://schemas.microsoft.com/office/powerpoint/2010/main" val="397391286"/>
              </p:ext>
            </p:extLst>
          </p:nvPr>
        </p:nvGraphicFramePr>
        <p:xfrm>
          <a:off x="4057650" y="2743200"/>
          <a:ext cx="1600200" cy="5562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514034922"/>
                    </a:ext>
                  </a:extLst>
                </a:gridCol>
              </a:tblGrid>
              <a:tr h="278130">
                <a:tc>
                  <a:txBody>
                    <a:bodyPr/>
                    <a:lstStyle/>
                    <a:p>
                      <a:r>
                        <a:rPr lang="zh-CN" altLang="en-US" sz="1200" b="0" baseline="0" dirty="0">
                          <a:solidFill>
                            <a:schemeClr val="tx1"/>
                          </a:solidFill>
                          <a:ea typeface="微软雅黑" panose="020B0503020204020204" pitchFamily="34" charset="-122"/>
                        </a:rPr>
                        <a:t>身份证号</a:t>
                      </a:r>
                    </a:p>
                  </a:txBody>
                  <a:tcPr marL="68580" marR="68580" marT="34290" marB="34290"/>
                </a:tc>
                <a:extLst>
                  <a:ext uri="{0D108BD9-81ED-4DB2-BD59-A6C34878D82A}">
                    <a16:rowId xmlns:a16="http://schemas.microsoft.com/office/drawing/2014/main" val="2092685667"/>
                  </a:ext>
                </a:extLst>
              </a:tr>
              <a:tr h="278130">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3607281999010Y010X</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1304819808"/>
                  </a:ext>
                </a:extLst>
              </a:tr>
            </a:tbl>
          </a:graphicData>
        </a:graphic>
      </p:graphicFrame>
      <p:sp>
        <p:nvSpPr>
          <p:cNvPr id="11" name="标题 1">
            <a:extLst>
              <a:ext uri="{FF2B5EF4-FFF2-40B4-BE49-F238E27FC236}">
                <a16:creationId xmlns:a16="http://schemas.microsoft.com/office/drawing/2014/main" id="{7000E9D0-667C-B44C-A2B2-C0C77B2E2494}"/>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3506922572"/>
      </p:ext>
    </p:extLst>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显示格式不一致</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整合多来源数据时容易遇到，如日期格式不一致。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内容中有非法字符</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某些属性值只允许包含一部分字符，如身份证只包含数字和</a:t>
              </a:r>
              <a:r>
                <a:rPr lang="en-US" altLang="zh-CN" sz="1350" dirty="0">
                  <a:solidFill>
                    <a:srgbClr val="0070C0"/>
                  </a:solidFill>
                  <a:latin typeface="等线" panose="02010600030101010101" pitchFamily="2" charset="-122"/>
                  <a:ea typeface="等线" panose="02010600030101010101" pitchFamily="2" charset="-122"/>
                </a:rPr>
                <a:t>Ⅹ</a:t>
              </a:r>
              <a:r>
                <a:rPr lang="zh-CN" altLang="en-US" sz="1350" dirty="0">
                  <a:solidFill>
                    <a:srgbClr val="0070C0"/>
                  </a:solidFill>
                  <a:latin typeface="等线" panose="02010600030101010101" pitchFamily="2" charset="-122"/>
                  <a:ea typeface="等线" panose="02010600030101010101" pitchFamily="2" charset="-122"/>
                </a:rPr>
                <a:t>。</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3.</a:t>
              </a:r>
              <a:r>
                <a:rPr lang="zh-CN" altLang="en-US" sz="1650" b="1" dirty="0">
                  <a:latin typeface="黑体" panose="02010609060101010101" pitchFamily="49" charset="-122"/>
                  <a:ea typeface="黑体" panose="02010609060101010101" pitchFamily="49" charset="-122"/>
                </a:rPr>
                <a:t>内容与字段不符</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可能是用户将本属于一个属性的数据填写到了另一个属性中。</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格式内容清洗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a:graphicFrameLocks noGrp="1"/>
          </p:cNvGraphicFramePr>
          <p:nvPr>
            <p:extLst>
              <p:ext uri="{D42A27DB-BD31-4B8C-83A1-F6EECF244321}">
                <p14:modId xmlns:p14="http://schemas.microsoft.com/office/powerpoint/2010/main" val="67412201"/>
              </p:ext>
            </p:extLst>
          </p:nvPr>
        </p:nvGraphicFramePr>
        <p:xfrm>
          <a:off x="3943350" y="3600450"/>
          <a:ext cx="1828800" cy="8343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684618456"/>
                    </a:ext>
                  </a:extLst>
                </a:gridCol>
                <a:gridCol w="914400">
                  <a:extLst>
                    <a:ext uri="{9D8B030D-6E8A-4147-A177-3AD203B41FA5}">
                      <a16:colId xmlns:a16="http://schemas.microsoft.com/office/drawing/2014/main" val="3078329152"/>
                    </a:ext>
                  </a:extLst>
                </a:gridCol>
              </a:tblGrid>
              <a:tr h="278130">
                <a:tc>
                  <a:txBody>
                    <a:bodyPr/>
                    <a:lstStyle/>
                    <a:p>
                      <a:r>
                        <a:rPr lang="zh-CN" altLang="en-US" sz="1200" b="0" baseline="0" dirty="0">
                          <a:solidFill>
                            <a:schemeClr val="tx1"/>
                          </a:solidFill>
                          <a:ea typeface="微软雅黑" panose="020B0503020204020204" pitchFamily="34" charset="-122"/>
                        </a:rPr>
                        <a:t>姓名</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性别</a:t>
                      </a:r>
                    </a:p>
                  </a:txBody>
                  <a:tcPr marL="68580" marR="68580" marT="34290" marB="34290"/>
                </a:tc>
                <a:extLst>
                  <a:ext uri="{0D108BD9-81ED-4DB2-BD59-A6C34878D82A}">
                    <a16:rowId xmlns:a16="http://schemas.microsoft.com/office/drawing/2014/main" val="954368393"/>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小明</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extLst>
                  <a:ext uri="{0D108BD9-81ED-4DB2-BD59-A6C34878D82A}">
                    <a16:rowId xmlns:a16="http://schemas.microsoft.com/office/drawing/2014/main" val="1430288080"/>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小刚</a:t>
                      </a:r>
                    </a:p>
                  </a:txBody>
                  <a:tcPr marL="68580" marR="68580" marT="34290" marB="34290"/>
                </a:tc>
                <a:extLst>
                  <a:ext uri="{0D108BD9-81ED-4DB2-BD59-A6C34878D82A}">
                    <a16:rowId xmlns:a16="http://schemas.microsoft.com/office/drawing/2014/main" val="284592345"/>
                  </a:ext>
                </a:extLst>
              </a:tr>
            </a:tbl>
          </a:graphicData>
        </a:graphic>
      </p:graphicFrame>
      <p:sp>
        <p:nvSpPr>
          <p:cNvPr id="11" name="标题 1">
            <a:extLst>
              <a:ext uri="{FF2B5EF4-FFF2-40B4-BE49-F238E27FC236}">
                <a16:creationId xmlns:a16="http://schemas.microsoft.com/office/drawing/2014/main" id="{6C9ADDFF-4250-0141-9E19-517CED4F5643}"/>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2672193595"/>
      </p:ext>
    </p:extLst>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76672" y="1052736"/>
            <a:ext cx="374210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去重</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去除重复信息，解决数据中存在的同名和异名问题。去重通常通过实体识别技术来实现，去重后出现的冲突值使用真值发现技术来消解。</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修正矛盾内容</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可相互验证的字段出现矛盾。比如某用户电话的区号为“</a:t>
              </a:r>
              <a:r>
                <a:rPr lang="en-US" altLang="zh-CN" sz="1350" dirty="0">
                  <a:solidFill>
                    <a:srgbClr val="0070C0"/>
                  </a:solidFill>
                  <a:latin typeface="等线" panose="02010600030101010101" pitchFamily="2" charset="-122"/>
                  <a:ea typeface="等线" panose="02010600030101010101" pitchFamily="2" charset="-122"/>
                </a:rPr>
                <a:t>010</a:t>
              </a:r>
              <a:r>
                <a:rPr lang="zh-CN" altLang="en-US" sz="1350" dirty="0">
                  <a:solidFill>
                    <a:srgbClr val="0070C0"/>
                  </a:solidFill>
                  <a:latin typeface="等线" panose="02010600030101010101" pitchFamily="2" charset="-122"/>
                  <a:ea typeface="等线" panose="02010600030101010101" pitchFamily="2" charset="-122"/>
                </a:rPr>
                <a:t>”，但所在城市是“上海”。</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逻辑错误清洗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
        <p:nvSpPr>
          <p:cNvPr id="10" name="标题 1">
            <a:extLst>
              <a:ext uri="{FF2B5EF4-FFF2-40B4-BE49-F238E27FC236}">
                <a16:creationId xmlns:a16="http://schemas.microsoft.com/office/drawing/2014/main" id="{CA1EBBDD-67C0-E644-BD25-9E0FB5443B62}"/>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1357394125"/>
      </p:ext>
    </p:extLst>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3869" y="19344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异常值</a:t>
            </a:r>
          </a:p>
        </p:txBody>
      </p:sp>
      <p:sp>
        <p:nvSpPr>
          <p:cNvPr id="51" name="矩形 50"/>
          <p:cNvSpPr/>
          <p:nvPr/>
        </p:nvSpPr>
        <p:spPr>
          <a:xfrm>
            <a:off x="296513" y="1088350"/>
            <a:ext cx="5436744" cy="6844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指样本中的个别值，其数值明显偏离其余的观测值</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lt"/>
              </a:rPr>
              <a:t>，所以也称为离群点</a:t>
            </a:r>
            <a:r>
              <a:rPr lang="zh-CN" altLang="en-US" sz="1100" spc="98"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p>
        </p:txBody>
      </p:sp>
      <p:pic>
        <p:nvPicPr>
          <p:cNvPr id="71" name="图片 1"/>
          <p:cNvPicPr>
            <a:picLocks noChangeAspect="1"/>
          </p:cNvPicPr>
          <p:nvPr/>
        </p:nvPicPr>
        <p:blipFill>
          <a:blip r:embed="rId3"/>
          <a:stretch>
            <a:fillRect/>
          </a:stretch>
        </p:blipFill>
        <p:spPr>
          <a:xfrm>
            <a:off x="5722334" y="3106853"/>
            <a:ext cx="1039178" cy="1105853"/>
          </a:xfrm>
          <a:prstGeom prst="rect">
            <a:avLst/>
          </a:prstGeom>
          <a:noFill/>
          <a:ln>
            <a:noFill/>
          </a:ln>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CF42BBE5-A2E7-B14B-BD1D-C38233B91EFE}"/>
                  </a:ext>
                </a:extLst>
              </p:cNvPr>
              <p:cNvSpPr/>
              <p:nvPr/>
            </p:nvSpPr>
            <p:spPr>
              <a:xfrm>
                <a:off x="221933" y="1779810"/>
                <a:ext cx="5511324" cy="332520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8588" indent="-128588" algn="just">
                  <a:lnSpc>
                    <a:spcPct val="120000"/>
                  </a:lnSpc>
                  <a:buFont typeface="Wingdings" panose="05000000000000000000" charset="0"/>
                  <a:buChar char="u"/>
                </a:pPr>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rPr>
                  <a:t>简单统计量分析</a:t>
                </a:r>
              </a:p>
              <a:p>
                <a:pPr algn="just">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可先对变量做描述性统计，查看哪些数据是不合理的。最常用的统计量是最大值和最小值，用于判断变量取值是否超出了合理范围。</a:t>
                </a:r>
              </a:p>
              <a:p>
                <a:pPr algn="just">
                  <a:lnSpc>
                    <a:spcPct val="120000"/>
                  </a:lnSpc>
                </a:pP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28588" indent="-128588" algn="just">
                  <a:lnSpc>
                    <a:spcPct val="120000"/>
                  </a:lnSpc>
                  <a:buFont typeface="Wingdings" panose="05000000000000000000" charset="0"/>
                  <a:buChar char="u"/>
                </a:pPr>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3</a:t>
                </a:r>
                <a14:m>
                  <m:oMath xmlns:m="http://schemas.openxmlformats.org/officeDocument/2006/math">
                    <m:r>
                      <a:rPr lang="zh-CN" altLang="en-US" sz="1100" b="1" dirty="0">
                        <a:solidFill>
                          <a:schemeClr val="tx1">
                            <a:lumMod val="85000"/>
                            <a:lumOff val="15000"/>
                          </a:schemeClr>
                        </a:solidFill>
                        <a:latin typeface="Cambria Math" panose="02040503050406030204" pitchFamily="18" charset="0"/>
                        <a:ea typeface="微软雅黑" panose="020B0503020204020204" pitchFamily="34" charset="-122"/>
                      </a:rPr>
                      <m:t>𝜎</m:t>
                    </m:r>
                  </m:oMath>
                </a14:m>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原则</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如果数据服从正态分布，在3</a:t>
                </a:r>
                <a14:m>
                  <m:oMath xmlns:m="http://schemas.openxmlformats.org/officeDocument/2006/math">
                    <m:r>
                      <a:rPr lang="zh-CN" altLang="en-US" sz="1100" b="1" dirty="0">
                        <a:solidFill>
                          <a:schemeClr val="tx1">
                            <a:lumMod val="85000"/>
                            <a:lumOff val="15000"/>
                          </a:schemeClr>
                        </a:solidFill>
                        <a:latin typeface="Cambria Math" panose="02040503050406030204" pitchFamily="18" charset="0"/>
                        <a:ea typeface="微软雅黑" panose="020B0503020204020204" pitchFamily="34" charset="-122"/>
                      </a:rPr>
                      <m:t>𝜎</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原则下，异常值被定义为一组测定值中与平均值的偏差超过3倍标准差的值。在正态分布的假设下，距离平均值3</a:t>
                </a:r>
                <a14:m>
                  <m:oMath xmlns:m="http://schemas.openxmlformats.org/officeDocument/2006/math">
                    <m:r>
                      <a:rPr lang="zh-CN" altLang="en-US" sz="1100" b="1" dirty="0">
                        <a:solidFill>
                          <a:schemeClr val="tx1">
                            <a:lumMod val="85000"/>
                            <a:lumOff val="15000"/>
                          </a:schemeClr>
                        </a:solidFill>
                        <a:latin typeface="Cambria Math" panose="02040503050406030204" pitchFamily="18" charset="0"/>
                        <a:ea typeface="微软雅黑" panose="020B0503020204020204" pitchFamily="34" charset="-122"/>
                      </a:rPr>
                      <m:t>𝜎</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之外的值出现的概率为</a:t>
                </a:r>
                <a14:m>
                  <m:oMath xmlns:m="http://schemas.openxmlformats.org/officeDocument/2006/math">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𝑃</m:t>
                    </m:r>
                    <m:d>
                      <m:d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dPr>
                      <m:e>
                        <m:d>
                          <m:dPr>
                            <m:begChr m:val="|"/>
                            <m:endChr m:val="|"/>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d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𝑥</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𝜇</m:t>
                            </m:r>
                          </m:e>
                        </m:d>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&gt;3</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𝜎</m:t>
                        </m:r>
                      </m:e>
                    </m:d>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≤0.003</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，属于极个别的小概率事件。若数据不服从正态分布，也可以用远离平均值的多少倍标准差来描述。</a:t>
                </a:r>
              </a:p>
              <a:p>
                <a:pPr algn="just">
                  <a:lnSpc>
                    <a:spcPct val="120000"/>
                  </a:lnSpc>
                </a:pP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L="128588" indent="-128588" algn="just">
                  <a:lnSpc>
                    <a:spcPct val="120000"/>
                  </a:lnSpc>
                  <a:buFont typeface="Wingdings" panose="05000000000000000000" charset="0"/>
                  <a:buChar char="u"/>
                </a:pPr>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箱线图分析</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箱型图识别异常值的标准：通常被定义为小于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−1.5</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或大于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+1.5</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的值。其中，</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称为下四分位数，表示全部观察值中有四分之一的数值比它小；</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称为上四分位数；IQR称为四分位数间距，是</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之差，其间包含了全部观察值的一半。另外，极端异常值是小于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−3</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或大于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+3</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的值。</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20000"/>
                  </a:lnSpc>
                </a:pP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Choice>
        <mc:Fallback xmlns="">
          <p:sp>
            <p:nvSpPr>
              <p:cNvPr id="14" name="矩形 13">
                <a:extLst>
                  <a:ext uri="{FF2B5EF4-FFF2-40B4-BE49-F238E27FC236}">
                    <a16:creationId xmlns:a16="http://schemas.microsoft.com/office/drawing/2014/main" id="{CF42BBE5-A2E7-B14B-BD1D-C38233B91EFE}"/>
                  </a:ext>
                </a:extLst>
              </p:cNvPr>
              <p:cNvSpPr>
                <a:spLocks noRot="1" noChangeAspect="1" noMove="1" noResize="1" noEditPoints="1" noAdjustHandles="1" noChangeArrowheads="1" noChangeShapeType="1" noTextEdit="1"/>
              </p:cNvSpPr>
              <p:nvPr/>
            </p:nvSpPr>
            <p:spPr>
              <a:xfrm>
                <a:off x="221933" y="1779810"/>
                <a:ext cx="5511324" cy="3325206"/>
              </a:xfrm>
              <a:prstGeom prst="rect">
                <a:avLst/>
              </a:prstGeom>
              <a:blipFill>
                <a:blip r:embed="rId4"/>
                <a:stretch>
                  <a:fillRect/>
                </a:stretch>
              </a:blipFill>
              <a:ln>
                <a:noFill/>
              </a:ln>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6ECB4542-10A2-C54A-BE20-6E053005A011}"/>
              </a:ext>
            </a:extLst>
          </p:cNvPr>
          <p:cNvSpPr txBox="1"/>
          <p:nvPr/>
        </p:nvSpPr>
        <p:spPr>
          <a:xfrm>
            <a:off x="238205" y="643711"/>
            <a:ext cx="4968552"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异常值定义</a:t>
            </a:r>
          </a:p>
        </p:txBody>
      </p:sp>
      <p:cxnSp>
        <p:nvCxnSpPr>
          <p:cNvPr id="17" name="直接连接符 26">
            <a:extLst>
              <a:ext uri="{FF2B5EF4-FFF2-40B4-BE49-F238E27FC236}">
                <a16:creationId xmlns:a16="http://schemas.microsoft.com/office/drawing/2014/main" id="{2B5A3E43-CAFB-D44D-A2D5-94A53ADABFEC}"/>
              </a:ext>
            </a:extLst>
          </p:cNvPr>
          <p:cNvCxnSpPr/>
          <p:nvPr/>
        </p:nvCxnSpPr>
        <p:spPr>
          <a:xfrm>
            <a:off x="383528" y="1050696"/>
            <a:ext cx="460917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911EAE7-95F4-E94D-A5FE-57521F728A1E}"/>
              </a:ext>
            </a:extLst>
          </p:cNvPr>
          <p:cNvSpPr txBox="1"/>
          <p:nvPr/>
        </p:nvSpPr>
        <p:spPr>
          <a:xfrm>
            <a:off x="238205" y="1403501"/>
            <a:ext cx="4968552"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异常值识别</a:t>
            </a:r>
          </a:p>
        </p:txBody>
      </p:sp>
      <p:cxnSp>
        <p:nvCxnSpPr>
          <p:cNvPr id="19" name="直接连接符 26">
            <a:extLst>
              <a:ext uri="{FF2B5EF4-FFF2-40B4-BE49-F238E27FC236}">
                <a16:creationId xmlns:a16="http://schemas.microsoft.com/office/drawing/2014/main" id="{B1FE3839-AF38-714A-A269-0F0A3A525FFA}"/>
              </a:ext>
            </a:extLst>
          </p:cNvPr>
          <p:cNvCxnSpPr/>
          <p:nvPr/>
        </p:nvCxnSpPr>
        <p:spPr>
          <a:xfrm>
            <a:off x="383528" y="1806900"/>
            <a:ext cx="460917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54378996-45FD-7741-87DD-F63515E85E9B}"/>
              </a:ext>
            </a:extLst>
          </p:cNvPr>
          <p:cNvSpPr>
            <a:spLocks noGrp="1"/>
          </p:cNvSpPr>
          <p:nvPr>
            <p:ph type="title"/>
          </p:nvPr>
        </p:nvSpPr>
        <p:spPr>
          <a:xfrm>
            <a:off x="463869" y="19344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异常值</a:t>
            </a:r>
          </a:p>
        </p:txBody>
      </p:sp>
      <p:grpSp>
        <p:nvGrpSpPr>
          <p:cNvPr id="11" name="组合 10">
            <a:extLst>
              <a:ext uri="{FF2B5EF4-FFF2-40B4-BE49-F238E27FC236}">
                <a16:creationId xmlns:a16="http://schemas.microsoft.com/office/drawing/2014/main" id="{1F1E5AA1-2DCF-6E4A-AE46-EA9AF9A55108}"/>
              </a:ext>
            </a:extLst>
          </p:cNvPr>
          <p:cNvGrpSpPr/>
          <p:nvPr/>
        </p:nvGrpSpPr>
        <p:grpSpPr>
          <a:xfrm>
            <a:off x="332656" y="870643"/>
            <a:ext cx="4968552" cy="3371849"/>
            <a:chOff x="660981" y="2281535"/>
            <a:chExt cx="3453819" cy="4495799"/>
          </a:xfrm>
        </p:grpSpPr>
        <p:sp>
          <p:nvSpPr>
            <p:cNvPr id="12" name="Content Placeholder 2">
              <a:extLst>
                <a:ext uri="{FF2B5EF4-FFF2-40B4-BE49-F238E27FC236}">
                  <a16:creationId xmlns:a16="http://schemas.microsoft.com/office/drawing/2014/main" id="{196274DB-3BF6-634C-82D3-D4032DDDB558}"/>
                </a:ext>
              </a:extLst>
            </p:cNvPr>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删除法</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简单易行；但观测值很少时造成样本量不足。</a:t>
              </a: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盖帽法</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采用自定义最大值或最小值替换。</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3.</a:t>
              </a:r>
              <a:r>
                <a:rPr lang="zh-CN" altLang="en-US" sz="1650" b="1" dirty="0">
                  <a:latin typeface="黑体" panose="02010609060101010101" pitchFamily="49" charset="-122"/>
                  <a:ea typeface="黑体" panose="02010609060101010101" pitchFamily="49" charset="-122"/>
                </a:rPr>
                <a:t>视为缺失值</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利用缺失值处理方法，如使用平均值、中位数进行填充等</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4.</a:t>
              </a:r>
              <a:r>
                <a:rPr lang="zh-CN" altLang="en-US" sz="1650" b="1" dirty="0">
                  <a:latin typeface="黑体" panose="02010609060101010101" pitchFamily="49" charset="-122"/>
                  <a:ea typeface="黑体" panose="02010609060101010101" pitchFamily="49" charset="-122"/>
                </a:rPr>
                <a:t> 不处理</a:t>
              </a:r>
              <a:endParaRPr lang="en-US" altLang="zh-CN" sz="1650" b="1" dirty="0">
                <a:latin typeface="黑体" panose="02010609060101010101" pitchFamily="49" charset="-122"/>
                <a:ea typeface="黑体" panose="02010609060101010101" pitchFamily="49" charset="-122"/>
              </a:endParaRPr>
            </a:p>
            <a:p>
              <a:pPr marL="0" indent="0" algn="just">
                <a:lnSpc>
                  <a:spcPct val="110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直接在具有异常值的数据集上进行挖掘建模</a:t>
              </a: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5AFB9CBA-6CFE-0C4F-A918-D0E195602DE2}"/>
                </a:ext>
              </a:extLst>
            </p:cNvPr>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异常值处理</a:t>
              </a:r>
            </a:p>
          </p:txBody>
        </p:sp>
        <p:cxnSp>
          <p:nvCxnSpPr>
            <p:cNvPr id="14" name="直接连接符 26">
              <a:extLst>
                <a:ext uri="{FF2B5EF4-FFF2-40B4-BE49-F238E27FC236}">
                  <a16:creationId xmlns:a16="http://schemas.microsoft.com/office/drawing/2014/main" id="{1BF20C1E-B157-2A47-B9D8-18D185ABAC41}"/>
                </a:ext>
              </a:extLst>
            </p:cNvPr>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4302981"/>
      </p:ext>
    </p:extLst>
  </p:cSld>
  <p:clrMapOvr>
    <a:masterClrMapping/>
  </p:clrMapOvr>
  <p:transition>
    <p:strips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008B8B"/>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17BC4"/>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srgbClr val="007CC1"/>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1"/>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632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22"/>
          <p:cNvSpPr txBox="1"/>
          <p:nvPr/>
        </p:nvSpPr>
        <p:spPr>
          <a:xfrm>
            <a:off x="1012507" y="2060258"/>
            <a:ext cx="1227773" cy="308134"/>
          </a:xfrm>
          <a:prstGeom prst="rect">
            <a:avLst/>
          </a:prstGeom>
          <a:noFill/>
        </p:spPr>
        <p:txBody>
          <a:bodyPr wrap="square">
            <a:normAutofit fontScale="25000" lnSpcReduction="20000"/>
          </a:bodyPr>
          <a:lstStyle/>
          <a:p>
            <a:pPr algn="ctr"/>
            <a:r>
              <a:rPr lang="zh-CN" altLang="en-US" sz="8400" b="1" dirty="0">
                <a:solidFill>
                  <a:srgbClr val="007CC2"/>
                </a:solidFill>
                <a:latin typeface="微软雅黑" panose="020B0503020204020204" pitchFamily="34" charset="-122"/>
                <a:ea typeface="微软雅黑" panose="020B0503020204020204" pitchFamily="34" charset="-122"/>
              </a:rPr>
              <a:t>数据</a:t>
            </a:r>
          </a:p>
          <a:p>
            <a:pPr algn="ctr"/>
            <a:r>
              <a:rPr lang="zh-CN" altLang="en-US" sz="8400" b="1" dirty="0">
                <a:solidFill>
                  <a:srgbClr val="007CC2"/>
                </a:solidFill>
                <a:latin typeface="微软雅黑" panose="020B0503020204020204" pitchFamily="34" charset="-122"/>
                <a:ea typeface="微软雅黑" panose="020B0503020204020204" pitchFamily="34" charset="-122"/>
              </a:rPr>
              <a:t>预处理</a:t>
            </a:r>
          </a:p>
        </p:txBody>
      </p:sp>
      <p:grpSp>
        <p:nvGrpSpPr>
          <p:cNvPr id="35" name="组合 34"/>
          <p:cNvGrpSpPr/>
          <p:nvPr/>
        </p:nvGrpSpPr>
        <p:grpSpPr>
          <a:xfrm>
            <a:off x="2726353" y="1653079"/>
            <a:ext cx="2445274" cy="320147"/>
            <a:chOff x="4845916" y="500731"/>
            <a:chExt cx="3260365" cy="426862"/>
          </a:xfrm>
        </p:grpSpPr>
        <p:sp>
          <p:nvSpPr>
            <p:cNvPr id="38" name="TextBox 294"/>
            <p:cNvSpPr txBox="1"/>
            <p:nvPr/>
          </p:nvSpPr>
          <p:spPr>
            <a:xfrm>
              <a:off x="5134350" y="717948"/>
              <a:ext cx="2971931" cy="182148"/>
            </a:xfrm>
            <a:prstGeom prst="rect">
              <a:avLst/>
            </a:prstGeom>
            <a:noFill/>
          </p:spPr>
          <p:txBody>
            <a:bodyPr wrap="none" lIns="270000" tIns="0" rIns="0" bIns="0" anchor="b" anchorCtr="0">
              <a:noAutofit/>
            </a:body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离散数据处理</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椭圆 36"/>
            <p:cNvSpPr/>
            <p:nvPr/>
          </p:nvSpPr>
          <p:spPr>
            <a:xfrm>
              <a:off x="4845916" y="500731"/>
              <a:ext cx="426862" cy="426862"/>
            </a:xfrm>
            <a:prstGeom prst="ellipse">
              <a:avLst/>
            </a:prstGeom>
            <a:solidFill>
              <a:srgbClr val="3391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01</a:t>
              </a:r>
              <a:endParaRPr lang="zh-CN" altLang="en-US" sz="1800" dirty="0">
                <a:solidFill>
                  <a:schemeClr val="bg1"/>
                </a:solidFill>
                <a:latin typeface="Impact" panose="020B0806030902050204" pitchFamily="34" charset="0"/>
              </a:endParaRPr>
            </a:p>
          </p:txBody>
        </p:sp>
      </p:grpSp>
      <p:grpSp>
        <p:nvGrpSpPr>
          <p:cNvPr id="40" name="组合 39"/>
          <p:cNvGrpSpPr/>
          <p:nvPr/>
        </p:nvGrpSpPr>
        <p:grpSpPr>
          <a:xfrm>
            <a:off x="2726353" y="2163495"/>
            <a:ext cx="2445274" cy="320147"/>
            <a:chOff x="4845916" y="500731"/>
            <a:chExt cx="3260365" cy="426862"/>
          </a:xfrm>
        </p:grpSpPr>
        <p:sp>
          <p:nvSpPr>
            <p:cNvPr id="45" name="TextBox 294"/>
            <p:cNvSpPr txBox="1"/>
            <p:nvPr/>
          </p:nvSpPr>
          <p:spPr>
            <a:xfrm>
              <a:off x="5134350" y="684928"/>
              <a:ext cx="2971931" cy="182148"/>
            </a:xfrm>
            <a:prstGeom prst="rect">
              <a:avLst/>
            </a:prstGeom>
            <a:noFill/>
          </p:spPr>
          <p:txBody>
            <a:bodyPr wrap="none" lIns="270000" tIns="0" rIns="0" bIns="0" anchor="b" anchorCtr="0">
              <a:noAutofit/>
            </a:body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连续数据处理</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4845916" y="500731"/>
              <a:ext cx="426862" cy="426862"/>
            </a:xfrm>
            <a:prstGeom prst="ellipse">
              <a:avLst/>
            </a:prstGeom>
            <a:solidFill>
              <a:srgbClr val="013E5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02</a:t>
              </a:r>
              <a:endParaRPr lang="zh-CN" altLang="en-US" sz="1800" dirty="0">
                <a:solidFill>
                  <a:schemeClr val="bg1"/>
                </a:solidFill>
                <a:latin typeface="Impact" panose="020B0806030902050204" pitchFamily="34" charset="0"/>
              </a:endParaRPr>
            </a:p>
          </p:txBody>
        </p:sp>
      </p:grpSp>
      <p:grpSp>
        <p:nvGrpSpPr>
          <p:cNvPr id="48" name="组合 47"/>
          <p:cNvGrpSpPr/>
          <p:nvPr/>
        </p:nvGrpSpPr>
        <p:grpSpPr>
          <a:xfrm>
            <a:off x="2726353" y="2673911"/>
            <a:ext cx="2445274" cy="320147"/>
            <a:chOff x="4845916" y="500731"/>
            <a:chExt cx="3260365" cy="426862"/>
          </a:xfrm>
        </p:grpSpPr>
        <p:sp>
          <p:nvSpPr>
            <p:cNvPr id="51" name="TextBox 294"/>
            <p:cNvSpPr txBox="1"/>
            <p:nvPr/>
          </p:nvSpPr>
          <p:spPr>
            <a:xfrm>
              <a:off x="5134350" y="724298"/>
              <a:ext cx="2971931" cy="182148"/>
            </a:xfrm>
            <a:prstGeom prst="rect">
              <a:avLst/>
            </a:prstGeom>
            <a:noFill/>
          </p:spPr>
          <p:txBody>
            <a:bodyPr wrap="none" lIns="270000" tIns="0" rIns="0" bIns="0" anchor="b" anchorCtr="0">
              <a:noAutofit/>
            </a:body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数据无量纲化</a:t>
              </a:r>
            </a:p>
          </p:txBody>
        </p:sp>
        <p:sp>
          <p:nvSpPr>
            <p:cNvPr id="50" name="椭圆 49"/>
            <p:cNvSpPr/>
            <p:nvPr/>
          </p:nvSpPr>
          <p:spPr>
            <a:xfrm>
              <a:off x="4845916" y="500731"/>
              <a:ext cx="426862" cy="426862"/>
            </a:xfrm>
            <a:prstGeom prst="ellipse">
              <a:avLst/>
            </a:prstGeom>
            <a:solidFill>
              <a:srgbClr val="3391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03</a:t>
              </a:r>
              <a:endParaRPr lang="zh-CN" altLang="en-US" sz="1800" dirty="0">
                <a:solidFill>
                  <a:schemeClr val="bg1"/>
                </a:solidFill>
                <a:latin typeface="Impact" panose="020B0806030902050204" pitchFamily="34" charset="0"/>
              </a:endParaRPr>
            </a:p>
          </p:txBody>
        </p:sp>
      </p:grpSp>
      <p:grpSp>
        <p:nvGrpSpPr>
          <p:cNvPr id="53" name="组合 52"/>
          <p:cNvGrpSpPr/>
          <p:nvPr/>
        </p:nvGrpSpPr>
        <p:grpSpPr>
          <a:xfrm>
            <a:off x="2726353" y="3184327"/>
            <a:ext cx="2445274" cy="320147"/>
            <a:chOff x="4845916" y="500731"/>
            <a:chExt cx="3260365" cy="426862"/>
          </a:xfrm>
        </p:grpSpPr>
        <p:sp>
          <p:nvSpPr>
            <p:cNvPr id="56" name="TextBox 294"/>
            <p:cNvSpPr txBox="1"/>
            <p:nvPr/>
          </p:nvSpPr>
          <p:spPr>
            <a:xfrm>
              <a:off x="5134350" y="703343"/>
              <a:ext cx="2971931" cy="182148"/>
            </a:xfrm>
            <a:prstGeom prst="rect">
              <a:avLst/>
            </a:prstGeom>
            <a:noFill/>
          </p:spPr>
          <p:txBody>
            <a:bodyPr wrap="none" lIns="270000" tIns="0" rIns="0" bIns="0" anchor="b" anchorCtr="0">
              <a:noAutofit/>
            </a:body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数据转换</a:t>
              </a:r>
            </a:p>
          </p:txBody>
        </p:sp>
        <p:sp>
          <p:nvSpPr>
            <p:cNvPr id="55" name="椭圆 54"/>
            <p:cNvSpPr/>
            <p:nvPr/>
          </p:nvSpPr>
          <p:spPr>
            <a:xfrm>
              <a:off x="4845916" y="500731"/>
              <a:ext cx="426862" cy="426862"/>
            </a:xfrm>
            <a:prstGeom prst="ellipse">
              <a:avLst/>
            </a:prstGeom>
            <a:solidFill>
              <a:srgbClr val="013E5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left)">
                                      <p:cBhvr>
                                        <p:cTn id="8" dur="500"/>
                                        <p:tgtEl>
                                          <p:spTgt spid="3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1+#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1+#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41238" y="208507"/>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离散数据处理</a:t>
            </a:r>
          </a:p>
        </p:txBody>
      </p:sp>
      <p:sp>
        <p:nvSpPr>
          <p:cNvPr id="9" name="Rectangle 1"/>
          <p:cNvSpPr/>
          <p:nvPr/>
        </p:nvSpPr>
        <p:spPr bwMode="auto">
          <a:xfrm>
            <a:off x="326947" y="1131590"/>
            <a:ext cx="5754792" cy="1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背景</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：数据进行建模分析时，无法直接把类别变量放入模型中去分析，因此，需要对类别变量进行处理。</a:t>
            </a:r>
          </a:p>
          <a:p>
            <a:pPr marL="214313" indent="-214313">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定义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：离散化是将连续性的数值映射到一个离散的值。</a:t>
            </a:r>
            <a:endParaRPr lang="en-US" altLang="zh-CN" sz="12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方法</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：对类别变量做因子化处理、哑变量编码或</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编码等。</a:t>
            </a:r>
          </a:p>
        </p:txBody>
      </p:sp>
      <p:sp>
        <p:nvSpPr>
          <p:cNvPr id="50" name="Freeform 5"/>
          <p:cNvSpPr>
            <a:spLocks noChangeAspect="1"/>
          </p:cNvSpPr>
          <p:nvPr/>
        </p:nvSpPr>
        <p:spPr bwMode="auto">
          <a:xfrm>
            <a:off x="704764" y="2025867"/>
            <a:ext cx="1134126" cy="518894"/>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solidFill>
            <a:schemeClr val="bg1">
              <a:lumMod val="50000"/>
            </a:schemeClr>
          </a:solidFill>
          <a:ln>
            <a:noFill/>
          </a:ln>
        </p:spPr>
        <p:txBody>
          <a:bodyPr vert="horz" wrap="square" lIns="68597" tIns="34298" rIns="68597" bIns="34298" numCol="1" anchor="t" anchorCtr="0" compatLnSpc="1"/>
          <a:lstStyle/>
          <a:p>
            <a:endParaRPr lang="zh-CN" altLang="en-US" sz="1800">
              <a:cs typeface="+mn-ea"/>
              <a:sym typeface="+mn-lt"/>
            </a:endParaRPr>
          </a:p>
        </p:txBody>
      </p:sp>
      <p:sp>
        <p:nvSpPr>
          <p:cNvPr id="48" name="Rectangle 1"/>
          <p:cNvSpPr/>
          <p:nvPr/>
        </p:nvSpPr>
        <p:spPr bwMode="auto">
          <a:xfrm>
            <a:off x="866403" y="2141189"/>
            <a:ext cx="1328408" cy="2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200" b="1" spc="98" dirty="0">
                <a:solidFill>
                  <a:schemeClr val="bg1"/>
                </a:solidFill>
                <a:latin typeface="微软雅黑" panose="020B0503020204020204" pitchFamily="34" charset="-122"/>
                <a:ea typeface="微软雅黑" panose="020B0503020204020204" pitchFamily="34" charset="-122"/>
                <a:cs typeface="+mn-ea"/>
                <a:sym typeface="+mn-lt"/>
              </a:rPr>
              <a:t>因子化处理</a:t>
            </a:r>
          </a:p>
        </p:txBody>
      </p:sp>
      <p:sp>
        <p:nvSpPr>
          <p:cNvPr id="52" name="Freeform 5"/>
          <p:cNvSpPr>
            <a:spLocks noChangeAspect="1"/>
          </p:cNvSpPr>
          <p:nvPr/>
        </p:nvSpPr>
        <p:spPr bwMode="auto">
          <a:xfrm>
            <a:off x="2718398" y="2025867"/>
            <a:ext cx="1134126" cy="518894"/>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solidFill>
            <a:schemeClr val="bg1">
              <a:lumMod val="50000"/>
            </a:schemeClr>
          </a:solidFill>
          <a:ln>
            <a:noFill/>
          </a:ln>
        </p:spPr>
        <p:txBody>
          <a:bodyPr vert="horz" wrap="square" lIns="68597" tIns="34298" rIns="68597" bIns="34298" numCol="1" anchor="t" anchorCtr="0" compatLnSpc="1"/>
          <a:lstStyle/>
          <a:p>
            <a:endParaRPr lang="zh-CN" altLang="en-US" sz="1800">
              <a:cs typeface="+mn-ea"/>
              <a:sym typeface="+mn-lt"/>
            </a:endParaRPr>
          </a:p>
        </p:txBody>
      </p:sp>
      <p:sp>
        <p:nvSpPr>
          <p:cNvPr id="53" name="Rectangle 1"/>
          <p:cNvSpPr/>
          <p:nvPr/>
        </p:nvSpPr>
        <p:spPr bwMode="auto">
          <a:xfrm>
            <a:off x="2909574" y="2104024"/>
            <a:ext cx="1489710" cy="28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200" b="1" spc="98" dirty="0">
                <a:solidFill>
                  <a:schemeClr val="bg1"/>
                </a:solidFill>
                <a:latin typeface="微软雅黑" panose="020B0503020204020204" pitchFamily="34" charset="-122"/>
                <a:ea typeface="微软雅黑" panose="020B0503020204020204" pitchFamily="34" charset="-122"/>
                <a:cs typeface="+mn-ea"/>
                <a:sym typeface="+mn-lt"/>
              </a:rPr>
              <a:t>One-hot</a:t>
            </a:r>
          </a:p>
          <a:p>
            <a:pPr fontAlgn="base">
              <a:lnSpc>
                <a:spcPct val="90000"/>
              </a:lnSpc>
              <a:spcBef>
                <a:spcPct val="0"/>
              </a:spcBef>
              <a:spcAft>
                <a:spcPct val="0"/>
              </a:spcAft>
            </a:pPr>
            <a:r>
              <a:rPr lang="en-US" altLang="zh-CN" sz="1200" b="1" spc="98"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1200" b="1" spc="98" dirty="0">
                <a:solidFill>
                  <a:schemeClr val="bg1"/>
                </a:solidFill>
                <a:latin typeface="微软雅黑" panose="020B0503020204020204" pitchFamily="34" charset="-122"/>
                <a:ea typeface="微软雅黑" panose="020B0503020204020204" pitchFamily="34" charset="-122"/>
                <a:cs typeface="+mn-ea"/>
                <a:sym typeface="+mn-lt"/>
              </a:rPr>
              <a:t>编码</a:t>
            </a:r>
            <a:endParaRPr lang="zh-CN" altLang="en-US" sz="1200" spc="98"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4" name="Freeform 5"/>
          <p:cNvSpPr>
            <a:spLocks noChangeAspect="1"/>
          </p:cNvSpPr>
          <p:nvPr/>
        </p:nvSpPr>
        <p:spPr bwMode="auto">
          <a:xfrm>
            <a:off x="4730757" y="2030673"/>
            <a:ext cx="1134126" cy="518894"/>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solidFill>
            <a:schemeClr val="bg1">
              <a:lumMod val="50000"/>
            </a:schemeClr>
          </a:solidFill>
          <a:ln>
            <a:noFill/>
          </a:ln>
        </p:spPr>
        <p:txBody>
          <a:bodyPr vert="horz" wrap="square" lIns="68597" tIns="34298" rIns="68597" bIns="34298" numCol="1" anchor="t" anchorCtr="0" compatLnSpc="1"/>
          <a:lstStyle/>
          <a:p>
            <a:endParaRPr lang="zh-CN" altLang="en-US" sz="1800">
              <a:cs typeface="+mn-ea"/>
              <a:sym typeface="+mn-lt"/>
            </a:endParaRPr>
          </a:p>
        </p:txBody>
      </p:sp>
      <p:sp>
        <p:nvSpPr>
          <p:cNvPr id="55" name="Rectangle 1"/>
          <p:cNvSpPr/>
          <p:nvPr/>
        </p:nvSpPr>
        <p:spPr bwMode="auto">
          <a:xfrm>
            <a:off x="4892396" y="2145994"/>
            <a:ext cx="1328408" cy="2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200" b="1" spc="98" dirty="0">
                <a:solidFill>
                  <a:schemeClr val="bg1"/>
                </a:solidFill>
                <a:latin typeface="微软雅黑" panose="020B0503020204020204" pitchFamily="34" charset="-122"/>
                <a:ea typeface="微软雅黑" panose="020B0503020204020204" pitchFamily="34" charset="-122"/>
                <a:cs typeface="+mn-ea"/>
                <a:sym typeface="+mn-lt"/>
              </a:rPr>
              <a:t>哑变量处理</a:t>
            </a:r>
            <a:endParaRPr lang="zh-CN" altLang="en-US" sz="1200" spc="98"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6" name="矩形 55"/>
          <p:cNvSpPr/>
          <p:nvPr/>
        </p:nvSpPr>
        <p:spPr bwMode="auto">
          <a:xfrm>
            <a:off x="272578" y="2595990"/>
            <a:ext cx="1923098" cy="963454"/>
          </a:xfrm>
          <a:prstGeom prst="rect">
            <a:avLst/>
          </a:prstGeom>
          <a:solidFill>
            <a:schemeClr val="bg1"/>
          </a:solidFill>
          <a:ln w="12700" cap="flat" cmpd="sng" algn="ctr">
            <a:solidFill>
              <a:schemeClr val="bg1">
                <a:lumMod val="50000"/>
              </a:schemeClr>
            </a:solidFill>
            <a:prstDash val="sysDot"/>
            <a:miter lim="800000"/>
            <a:headEnd type="none" w="sm" len="sm"/>
            <a:tailEnd type="none" w="sm" len="sm"/>
          </a:ln>
        </p:spPr>
        <p:txBody>
          <a:bodyPr vert="horz" wrap="none" lIns="68580" tIns="34290" rIns="68580" bIns="34290" numCol="1" rtlCol="0" anchor="t" anchorCtr="0" compatLnSpc="1"/>
          <a:lstStyle/>
          <a:p>
            <a:pPr algn="ctr" defTabSz="685800" eaLnBrk="0" hangingPunct="0"/>
            <a:endParaRPr lang="zh-CN" altLang="en-US" sz="1800" dirty="0">
              <a:latin typeface="FuturaA Md BT" charset="0"/>
            </a:endParaRPr>
          </a:p>
        </p:txBody>
      </p:sp>
      <p:sp>
        <p:nvSpPr>
          <p:cNvPr id="57" name="Rectangle 1"/>
          <p:cNvSpPr/>
          <p:nvPr/>
        </p:nvSpPr>
        <p:spPr bwMode="auto">
          <a:xfrm>
            <a:off x="307345" y="2653616"/>
            <a:ext cx="1847374"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因子分析是指研究从变量群中提取共性因子的统计技术，因子分析的过程是寻找共性因子和个性因子并得到最优解释的过程。</a:t>
            </a:r>
          </a:p>
        </p:txBody>
      </p:sp>
      <p:sp>
        <p:nvSpPr>
          <p:cNvPr id="58" name="矩形 57"/>
          <p:cNvSpPr/>
          <p:nvPr/>
        </p:nvSpPr>
        <p:spPr bwMode="auto">
          <a:xfrm>
            <a:off x="2286639" y="2595990"/>
            <a:ext cx="2067878" cy="962978"/>
          </a:xfrm>
          <a:prstGeom prst="rect">
            <a:avLst/>
          </a:prstGeom>
          <a:solidFill>
            <a:schemeClr val="bg1"/>
          </a:solidFill>
          <a:ln w="12700" cap="flat" cmpd="sng" algn="ctr">
            <a:solidFill>
              <a:schemeClr val="bg1">
                <a:lumMod val="50000"/>
              </a:schemeClr>
            </a:solidFill>
            <a:prstDash val="sysDot"/>
            <a:miter lim="800000"/>
            <a:headEnd type="none" w="sm" len="sm"/>
            <a:tailEnd type="none" w="sm" len="sm"/>
          </a:ln>
        </p:spPr>
        <p:txBody>
          <a:bodyPr vert="horz" wrap="none" lIns="68580" tIns="34290" rIns="68580" bIns="34290" numCol="1" rtlCol="0" anchor="t" anchorCtr="0" compatLnSpc="1"/>
          <a:lstStyle/>
          <a:p>
            <a:pPr algn="ctr" defTabSz="685800" eaLnBrk="0" hangingPunct="0"/>
            <a:endParaRPr lang="zh-CN" altLang="en-US" sz="1800" dirty="0">
              <a:latin typeface="FuturaA Md BT" charset="0"/>
            </a:endParaRPr>
          </a:p>
        </p:txBody>
      </p:sp>
      <p:sp>
        <p:nvSpPr>
          <p:cNvPr id="59" name="Rectangle 1"/>
          <p:cNvSpPr/>
          <p:nvPr/>
        </p:nvSpPr>
        <p:spPr bwMode="auto">
          <a:xfrm>
            <a:off x="2374746" y="2653617"/>
            <a:ext cx="1979295" cy="95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编码是用</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位状态寄存器来对</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个状态进行编码。将离散型特征的每一种取值都看成一种状态，保证每一个取值只会使得一种状态处于</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激活态”。</a:t>
            </a:r>
          </a:p>
        </p:txBody>
      </p:sp>
      <p:sp>
        <p:nvSpPr>
          <p:cNvPr id="60" name="矩形 59"/>
          <p:cNvSpPr/>
          <p:nvPr/>
        </p:nvSpPr>
        <p:spPr bwMode="auto">
          <a:xfrm>
            <a:off x="4453100" y="2595990"/>
            <a:ext cx="1945958" cy="989648"/>
          </a:xfrm>
          <a:prstGeom prst="rect">
            <a:avLst/>
          </a:prstGeom>
          <a:solidFill>
            <a:schemeClr val="bg1"/>
          </a:solidFill>
          <a:ln w="12700" cap="flat" cmpd="sng" algn="ctr">
            <a:solidFill>
              <a:schemeClr val="bg1">
                <a:lumMod val="50000"/>
              </a:schemeClr>
            </a:solidFill>
            <a:prstDash val="sysDot"/>
            <a:miter lim="800000"/>
            <a:headEnd type="none" w="sm" len="sm"/>
            <a:tailEnd type="none" w="sm" len="sm"/>
          </a:ln>
        </p:spPr>
        <p:txBody>
          <a:bodyPr vert="horz" wrap="none" lIns="68580" tIns="34290" rIns="68580" bIns="34290" numCol="1" rtlCol="0" anchor="t" anchorCtr="0" compatLnSpc="1"/>
          <a:lstStyle/>
          <a:p>
            <a:pPr algn="ctr" defTabSz="685800" eaLnBrk="0" hangingPunct="0"/>
            <a:endParaRPr lang="zh-CN" altLang="en-US" sz="1800" dirty="0">
              <a:latin typeface="FuturaA Md BT" charset="0"/>
            </a:endParaRPr>
          </a:p>
        </p:txBody>
      </p:sp>
      <p:sp>
        <p:nvSpPr>
          <p:cNvPr id="61" name="Rectangle 1"/>
          <p:cNvSpPr/>
          <p:nvPr/>
        </p:nvSpPr>
        <p:spPr bwMode="auto">
          <a:xfrm>
            <a:off x="4513108" y="2653616"/>
            <a:ext cx="1889760" cy="9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哑变量也称虚拟变量，将不能够定量处理的变量量化，如职业、性别对收入的影响，战争、自然灾害对</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GDP</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的影响，季节对某些产品（如冷饮）销售的影响等等。</a:t>
            </a:r>
          </a:p>
        </p:txBody>
      </p:sp>
      <p:grpSp>
        <p:nvGrpSpPr>
          <p:cNvPr id="2" name="组合 1">
            <a:extLst>
              <a:ext uri="{FF2B5EF4-FFF2-40B4-BE49-F238E27FC236}">
                <a16:creationId xmlns:a16="http://schemas.microsoft.com/office/drawing/2014/main" id="{71FF3B81-F85F-C747-AB7C-A26CD27E047C}"/>
              </a:ext>
            </a:extLst>
          </p:cNvPr>
          <p:cNvGrpSpPr/>
          <p:nvPr/>
        </p:nvGrpSpPr>
        <p:grpSpPr>
          <a:xfrm>
            <a:off x="244562" y="726593"/>
            <a:ext cx="3770276" cy="341642"/>
            <a:chOff x="2124714" y="650556"/>
            <a:chExt cx="3770276" cy="341642"/>
          </a:xfrm>
        </p:grpSpPr>
        <p:sp>
          <p:nvSpPr>
            <p:cNvPr id="17" name="文本框 16">
              <a:extLst>
                <a:ext uri="{FF2B5EF4-FFF2-40B4-BE49-F238E27FC236}">
                  <a16:creationId xmlns:a16="http://schemas.microsoft.com/office/drawing/2014/main" id="{E8D4EE53-3FDE-B74C-8FC4-FF6CF7FC94DB}"/>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离散数据处理</a:t>
              </a:r>
            </a:p>
          </p:txBody>
        </p:sp>
        <p:cxnSp>
          <p:nvCxnSpPr>
            <p:cNvPr id="18" name="直接连接符 24">
              <a:extLst>
                <a:ext uri="{FF2B5EF4-FFF2-40B4-BE49-F238E27FC236}">
                  <a16:creationId xmlns:a16="http://schemas.microsoft.com/office/drawing/2014/main" id="{40265565-A60E-F940-9E99-9358EE9539F8}"/>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20993E-40B2-FF4E-A297-11418DDE5F0E}"/>
              </a:ext>
            </a:extLst>
          </p:cNvPr>
          <p:cNvSpPr>
            <a:spLocks noGrp="1"/>
          </p:cNvSpPr>
          <p:nvPr>
            <p:ph type="title"/>
          </p:nvPr>
        </p:nvSpPr>
        <p:spPr>
          <a:xfrm>
            <a:off x="548680" y="19916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离散数据处理</a:t>
            </a:r>
            <a:r>
              <a:rPr kumimoji="1" lang="en-US" altLang="zh-CN" sz="2100" dirty="0">
                <a:latin typeface="微软雅黑" panose="020B0503020204020204" pitchFamily="34" charset="-122"/>
                <a:ea typeface="微软雅黑" panose="020B0503020204020204" pitchFamily="34" charset="-122"/>
              </a:rPr>
              <a:t>-</a:t>
            </a:r>
            <a:r>
              <a:rPr kumimoji="1" lang="zh-CN" altLang="en-US" sz="2100" dirty="0">
                <a:latin typeface="微软雅黑" panose="020B0503020204020204" pitchFamily="34" charset="-122"/>
                <a:ea typeface="微软雅黑" panose="020B0503020204020204" pitchFamily="34" charset="-122"/>
              </a:rPr>
              <a:t>哑变量</a:t>
            </a:r>
          </a:p>
        </p:txBody>
      </p:sp>
      <p:sp>
        <p:nvSpPr>
          <p:cNvPr id="5" name="矩形 4">
            <a:extLst>
              <a:ext uri="{FF2B5EF4-FFF2-40B4-BE49-F238E27FC236}">
                <a16:creationId xmlns:a16="http://schemas.microsoft.com/office/drawing/2014/main" id="{E1049538-120F-694E-9143-9EB0D6230E0D}"/>
              </a:ext>
            </a:extLst>
          </p:cNvPr>
          <p:cNvSpPr/>
          <p:nvPr/>
        </p:nvSpPr>
        <p:spPr>
          <a:xfrm>
            <a:off x="404664" y="2067694"/>
            <a:ext cx="6172199" cy="461665"/>
          </a:xfrm>
          <a:prstGeom prst="rect">
            <a:avLst/>
          </a:prstGeom>
        </p:spPr>
        <p:txBody>
          <a:bodyPr wrap="square">
            <a:spAutoFit/>
          </a:bodyPr>
          <a:lstStyle/>
          <a:p>
            <a:pPr marL="214313" indent="-214313">
              <a:buFont typeface="Wingdings" pitchFamily="2" charset="2"/>
              <a:buChar char="Ø"/>
            </a:pPr>
            <a:r>
              <a:rPr lang="zh-CN" altLang="en-US" sz="1200" dirty="0">
                <a:solidFill>
                  <a:srgbClr val="121212"/>
                </a:solidFill>
                <a:latin typeface="-apple-system"/>
              </a:rPr>
              <a:t>一般一个类别为</a:t>
            </a:r>
            <a:r>
              <a:rPr lang="en-US" altLang="zh-CN" sz="1200" dirty="0">
                <a:solidFill>
                  <a:srgbClr val="121212"/>
                </a:solidFill>
                <a:latin typeface="-apple-system"/>
              </a:rPr>
              <a:t>k</a:t>
            </a:r>
            <a:r>
              <a:rPr lang="zh-CN" altLang="en-US" sz="1200" dirty="0">
                <a:solidFill>
                  <a:srgbClr val="121212"/>
                </a:solidFill>
                <a:latin typeface="-apple-system"/>
              </a:rPr>
              <a:t>的特征需要编码为一组</a:t>
            </a:r>
            <a:r>
              <a:rPr lang="en-US" altLang="zh-CN" sz="1200" dirty="0">
                <a:solidFill>
                  <a:srgbClr val="121212"/>
                </a:solidFill>
                <a:latin typeface="-apple-system"/>
              </a:rPr>
              <a:t>k-1【</a:t>
            </a:r>
            <a:r>
              <a:rPr lang="zh-CN" altLang="en-US" sz="1200" dirty="0">
                <a:solidFill>
                  <a:srgbClr val="121212"/>
                </a:solidFill>
                <a:latin typeface="-apple-system"/>
              </a:rPr>
              <a:t>避免引起多重共线性</a:t>
            </a:r>
            <a:r>
              <a:rPr lang="en-US" altLang="zh-CN" sz="1200" dirty="0">
                <a:solidFill>
                  <a:srgbClr val="121212"/>
                </a:solidFill>
                <a:latin typeface="-apple-system"/>
              </a:rPr>
              <a:t>】</a:t>
            </a:r>
            <a:r>
              <a:rPr lang="zh-CN" altLang="en-US" sz="1200" dirty="0">
                <a:solidFill>
                  <a:srgbClr val="121212"/>
                </a:solidFill>
                <a:latin typeface="-apple-system"/>
              </a:rPr>
              <a:t>个衍生哑变量，这样就可以表示特征内部所有的类别</a:t>
            </a:r>
            <a:endParaRPr lang="zh-CN" altLang="en-US" sz="1200" dirty="0"/>
          </a:p>
        </p:txBody>
      </p:sp>
      <p:sp>
        <p:nvSpPr>
          <p:cNvPr id="6" name="矩形 5">
            <a:extLst>
              <a:ext uri="{FF2B5EF4-FFF2-40B4-BE49-F238E27FC236}">
                <a16:creationId xmlns:a16="http://schemas.microsoft.com/office/drawing/2014/main" id="{E88258A9-C567-5A43-8C18-6367C44FC20F}"/>
              </a:ext>
            </a:extLst>
          </p:cNvPr>
          <p:cNvSpPr/>
          <p:nvPr/>
        </p:nvSpPr>
        <p:spPr>
          <a:xfrm>
            <a:off x="385592" y="1210444"/>
            <a:ext cx="5959543" cy="646331"/>
          </a:xfrm>
          <a:prstGeom prst="rect">
            <a:avLst/>
          </a:prstGeom>
        </p:spPr>
        <p:txBody>
          <a:bodyPr wrap="square">
            <a:spAutoFit/>
          </a:bodyPr>
          <a:lstStyle/>
          <a:p>
            <a:pPr marL="214313" indent="-214313">
              <a:buFont typeface="Wingdings" pitchFamily="2" charset="2"/>
              <a:buChar char="Ø"/>
            </a:pPr>
            <a:r>
              <a:rPr lang="zh-CN" altLang="en-US" sz="1200" spc="98" dirty="0">
                <a:latin typeface="+mn-ea"/>
                <a:ea typeface="+mn-ea"/>
                <a:cs typeface="+mn-ea"/>
                <a:sym typeface="+mn-lt"/>
              </a:rPr>
              <a:t>哑变量也称虚拟变量，将不能够定量处理的变量量化，比如职业、性别对收入的影响，战争、自然灾害对</a:t>
            </a:r>
            <a:r>
              <a:rPr lang="en-US" altLang="zh-CN" sz="1200" spc="98" dirty="0">
                <a:latin typeface="+mn-ea"/>
                <a:ea typeface="+mn-ea"/>
                <a:cs typeface="+mn-ea"/>
                <a:sym typeface="+mn-lt"/>
              </a:rPr>
              <a:t>GDP</a:t>
            </a:r>
            <a:r>
              <a:rPr lang="zh-CN" altLang="en-US" sz="1200" spc="98" dirty="0">
                <a:latin typeface="+mn-ea"/>
                <a:ea typeface="+mn-ea"/>
                <a:cs typeface="+mn-ea"/>
                <a:sym typeface="+mn-lt"/>
              </a:rPr>
              <a:t>的影响，季节对某些产品（如冷饮）销售的影响等等。</a:t>
            </a:r>
            <a:endParaRPr lang="zh-CN" altLang="en-US" sz="1200" dirty="0">
              <a:latin typeface="+mn-ea"/>
              <a:ea typeface="+mn-ea"/>
            </a:endParaRPr>
          </a:p>
        </p:txBody>
      </p:sp>
      <p:graphicFrame>
        <p:nvGraphicFramePr>
          <p:cNvPr id="12" name="表格 12">
            <a:extLst>
              <a:ext uri="{FF2B5EF4-FFF2-40B4-BE49-F238E27FC236}">
                <a16:creationId xmlns:a16="http://schemas.microsoft.com/office/drawing/2014/main" id="{652F2226-1E36-B244-A730-EDB3DB4138E1}"/>
              </a:ext>
            </a:extLst>
          </p:cNvPr>
          <p:cNvGraphicFramePr>
            <a:graphicFrameLocks noGrp="1"/>
          </p:cNvGraphicFramePr>
          <p:nvPr>
            <p:extLst>
              <p:ext uri="{D42A27DB-BD31-4B8C-83A1-F6EECF244321}">
                <p14:modId xmlns:p14="http://schemas.microsoft.com/office/powerpoint/2010/main" val="407238629"/>
              </p:ext>
            </p:extLst>
          </p:nvPr>
        </p:nvGraphicFramePr>
        <p:xfrm>
          <a:off x="998540" y="2514774"/>
          <a:ext cx="4572000" cy="166878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3522896205"/>
                    </a:ext>
                  </a:extLst>
                </a:gridCol>
                <a:gridCol w="762000">
                  <a:extLst>
                    <a:ext uri="{9D8B030D-6E8A-4147-A177-3AD203B41FA5}">
                      <a16:colId xmlns:a16="http://schemas.microsoft.com/office/drawing/2014/main" val="19428433"/>
                    </a:ext>
                  </a:extLst>
                </a:gridCol>
                <a:gridCol w="762000">
                  <a:extLst>
                    <a:ext uri="{9D8B030D-6E8A-4147-A177-3AD203B41FA5}">
                      <a16:colId xmlns:a16="http://schemas.microsoft.com/office/drawing/2014/main" val="1911242301"/>
                    </a:ext>
                  </a:extLst>
                </a:gridCol>
                <a:gridCol w="762000">
                  <a:extLst>
                    <a:ext uri="{9D8B030D-6E8A-4147-A177-3AD203B41FA5}">
                      <a16:colId xmlns:a16="http://schemas.microsoft.com/office/drawing/2014/main" val="2761029219"/>
                    </a:ext>
                  </a:extLst>
                </a:gridCol>
                <a:gridCol w="762000">
                  <a:extLst>
                    <a:ext uri="{9D8B030D-6E8A-4147-A177-3AD203B41FA5}">
                      <a16:colId xmlns:a16="http://schemas.microsoft.com/office/drawing/2014/main" val="3646059815"/>
                    </a:ext>
                  </a:extLst>
                </a:gridCol>
                <a:gridCol w="762000">
                  <a:extLst>
                    <a:ext uri="{9D8B030D-6E8A-4147-A177-3AD203B41FA5}">
                      <a16:colId xmlns:a16="http://schemas.microsoft.com/office/drawing/2014/main" val="2643954817"/>
                    </a:ext>
                  </a:extLst>
                </a:gridCol>
              </a:tblGrid>
              <a:tr h="278130">
                <a:tc>
                  <a:txBody>
                    <a:bodyPr/>
                    <a:lstStyle/>
                    <a:p>
                      <a:pPr algn="ctr"/>
                      <a:r>
                        <a:rPr lang="zh-CN" altLang="en-US" sz="900" dirty="0">
                          <a:latin typeface="+mn-ea"/>
                          <a:ea typeface="+mn-ea"/>
                        </a:rPr>
                        <a:t>姓名</a:t>
                      </a:r>
                    </a:p>
                  </a:txBody>
                  <a:tcPr marL="68580" marR="68580" marT="34290" marB="34290"/>
                </a:tc>
                <a:tc>
                  <a:txBody>
                    <a:bodyPr/>
                    <a:lstStyle/>
                    <a:p>
                      <a:pPr algn="ctr"/>
                      <a:r>
                        <a:rPr lang="zh-CN" altLang="en-US" sz="900" dirty="0">
                          <a:latin typeface="+mn-ea"/>
                          <a:ea typeface="+mn-ea"/>
                        </a:rPr>
                        <a:t>职业</a:t>
                      </a:r>
                    </a:p>
                  </a:txBody>
                  <a:tcPr marL="68580" marR="68580" marT="34290" marB="34290"/>
                </a:tc>
                <a:tc>
                  <a:txBody>
                    <a:bodyPr/>
                    <a:lstStyle/>
                    <a:p>
                      <a:pPr algn="ctr"/>
                      <a:r>
                        <a:rPr lang="en-US" altLang="zh-CN" sz="900" dirty="0">
                          <a:latin typeface="+mn-ea"/>
                          <a:ea typeface="+mn-ea"/>
                        </a:rPr>
                        <a:t>D1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D2</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D3</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D4</a:t>
                      </a:r>
                      <a:endParaRPr lang="zh-CN" altLang="en-US" sz="900" dirty="0">
                        <a:latin typeface="+mn-ea"/>
                        <a:ea typeface="+mn-ea"/>
                      </a:endParaRPr>
                    </a:p>
                  </a:txBody>
                  <a:tcPr marL="68580" marR="68580" marT="34290" marB="34290"/>
                </a:tc>
                <a:extLst>
                  <a:ext uri="{0D108BD9-81ED-4DB2-BD59-A6C34878D82A}">
                    <a16:rowId xmlns:a16="http://schemas.microsoft.com/office/drawing/2014/main" val="2371245491"/>
                  </a:ext>
                </a:extLst>
              </a:tr>
              <a:tr h="278130">
                <a:tc>
                  <a:txBody>
                    <a:bodyPr/>
                    <a:lstStyle/>
                    <a:p>
                      <a:pPr algn="ctr"/>
                      <a:r>
                        <a:rPr lang="zh-CN" altLang="en-US" sz="900" dirty="0">
                          <a:latin typeface="+mn-ea"/>
                          <a:ea typeface="+mn-ea"/>
                        </a:rPr>
                        <a:t>张三</a:t>
                      </a:r>
                    </a:p>
                  </a:txBody>
                  <a:tcPr marL="68580" marR="68580" marT="34290" marB="34290"/>
                </a:tc>
                <a:tc>
                  <a:txBody>
                    <a:bodyPr/>
                    <a:lstStyle/>
                    <a:p>
                      <a:pPr algn="ctr"/>
                      <a:r>
                        <a:rPr lang="zh-CN" altLang="en-US" sz="900" dirty="0">
                          <a:latin typeface="+mn-ea"/>
                          <a:ea typeface="+mn-ea"/>
                        </a:rPr>
                        <a:t>工人</a:t>
                      </a: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3482989157"/>
                  </a:ext>
                </a:extLst>
              </a:tr>
              <a:tr h="278130">
                <a:tc>
                  <a:txBody>
                    <a:bodyPr/>
                    <a:lstStyle/>
                    <a:p>
                      <a:pPr algn="ctr"/>
                      <a:r>
                        <a:rPr lang="zh-CN" altLang="en-US" sz="900" dirty="0">
                          <a:latin typeface="+mn-ea"/>
                          <a:ea typeface="+mn-ea"/>
                        </a:rPr>
                        <a:t>李四</a:t>
                      </a:r>
                    </a:p>
                  </a:txBody>
                  <a:tcPr marL="68580" marR="68580" marT="34290" marB="34290"/>
                </a:tc>
                <a:tc>
                  <a:txBody>
                    <a:bodyPr/>
                    <a:lstStyle/>
                    <a:p>
                      <a:pPr algn="ctr"/>
                      <a:r>
                        <a:rPr lang="zh-CN" altLang="en-US" sz="900" dirty="0">
                          <a:latin typeface="+mn-ea"/>
                          <a:ea typeface="+mn-ea"/>
                        </a:rPr>
                        <a:t>农民</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4294822749"/>
                  </a:ext>
                </a:extLst>
              </a:tr>
              <a:tr h="278130">
                <a:tc>
                  <a:txBody>
                    <a:bodyPr/>
                    <a:lstStyle/>
                    <a:p>
                      <a:pPr algn="ctr"/>
                      <a:r>
                        <a:rPr lang="zh-CN" altLang="en-US" sz="900" dirty="0">
                          <a:latin typeface="+mn-ea"/>
                          <a:ea typeface="+mn-ea"/>
                        </a:rPr>
                        <a:t>王五</a:t>
                      </a:r>
                    </a:p>
                  </a:txBody>
                  <a:tcPr marL="68580" marR="68580" marT="34290" marB="34290"/>
                </a:tc>
                <a:tc>
                  <a:txBody>
                    <a:bodyPr/>
                    <a:lstStyle/>
                    <a:p>
                      <a:pPr algn="ctr"/>
                      <a:r>
                        <a:rPr lang="zh-CN" altLang="en-US" sz="900" dirty="0">
                          <a:latin typeface="+mn-ea"/>
                          <a:ea typeface="+mn-ea"/>
                        </a:rPr>
                        <a:t>学生</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89937464"/>
                  </a:ext>
                </a:extLst>
              </a:tr>
              <a:tr h="278130">
                <a:tc>
                  <a:txBody>
                    <a:bodyPr/>
                    <a:lstStyle/>
                    <a:p>
                      <a:pPr algn="ctr"/>
                      <a:r>
                        <a:rPr lang="zh-CN" altLang="en-US" sz="900" dirty="0">
                          <a:latin typeface="+mn-ea"/>
                          <a:ea typeface="+mn-ea"/>
                        </a:rPr>
                        <a:t>李六</a:t>
                      </a:r>
                    </a:p>
                  </a:txBody>
                  <a:tcPr marL="68580" marR="68580" marT="34290" marB="34290"/>
                </a:tc>
                <a:tc>
                  <a:txBody>
                    <a:bodyPr/>
                    <a:lstStyle/>
                    <a:p>
                      <a:pPr algn="ctr"/>
                      <a:r>
                        <a:rPr lang="zh-CN" altLang="en-US" sz="900" dirty="0">
                          <a:latin typeface="+mn-ea"/>
                          <a:ea typeface="+mn-ea"/>
                        </a:rPr>
                        <a:t>企业职员</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extLst>
                  <a:ext uri="{0D108BD9-81ED-4DB2-BD59-A6C34878D82A}">
                    <a16:rowId xmlns:a16="http://schemas.microsoft.com/office/drawing/2014/main" val="2327438349"/>
                  </a:ext>
                </a:extLst>
              </a:tr>
              <a:tr h="278130">
                <a:tc>
                  <a:txBody>
                    <a:bodyPr/>
                    <a:lstStyle/>
                    <a:p>
                      <a:pPr algn="ctr"/>
                      <a:r>
                        <a:rPr lang="zh-CN" altLang="en-US" sz="900" dirty="0">
                          <a:latin typeface="+mn-ea"/>
                          <a:ea typeface="+mn-ea"/>
                        </a:rPr>
                        <a:t>王七</a:t>
                      </a:r>
                    </a:p>
                  </a:txBody>
                  <a:tcPr marL="68580" marR="68580" marT="34290" marB="34290"/>
                </a:tc>
                <a:tc>
                  <a:txBody>
                    <a:bodyPr/>
                    <a:lstStyle/>
                    <a:p>
                      <a:pPr algn="ctr"/>
                      <a:r>
                        <a:rPr lang="zh-CN" altLang="en-US" sz="900" dirty="0">
                          <a:latin typeface="+mn-ea"/>
                          <a:ea typeface="+mn-ea"/>
                        </a:rPr>
                        <a:t>其他</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2080464678"/>
                  </a:ext>
                </a:extLst>
              </a:tr>
            </a:tbl>
          </a:graphicData>
        </a:graphic>
      </p:graphicFrame>
      <p:grpSp>
        <p:nvGrpSpPr>
          <p:cNvPr id="10" name="组合 9">
            <a:extLst>
              <a:ext uri="{FF2B5EF4-FFF2-40B4-BE49-F238E27FC236}">
                <a16:creationId xmlns:a16="http://schemas.microsoft.com/office/drawing/2014/main" id="{18F7144E-FC89-534D-A3AF-D43DF9F28F4C}"/>
              </a:ext>
            </a:extLst>
          </p:cNvPr>
          <p:cNvGrpSpPr/>
          <p:nvPr/>
        </p:nvGrpSpPr>
        <p:grpSpPr>
          <a:xfrm>
            <a:off x="404664" y="714768"/>
            <a:ext cx="3770276" cy="341642"/>
            <a:chOff x="2124714" y="650556"/>
            <a:chExt cx="3770276" cy="341642"/>
          </a:xfrm>
        </p:grpSpPr>
        <p:sp>
          <p:nvSpPr>
            <p:cNvPr id="13" name="文本框 12">
              <a:extLst>
                <a:ext uri="{FF2B5EF4-FFF2-40B4-BE49-F238E27FC236}">
                  <a16:creationId xmlns:a16="http://schemas.microsoft.com/office/drawing/2014/main" id="{5409DC82-A1E7-5644-82F9-63AA00FC1FC5}"/>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定义</a:t>
              </a:r>
            </a:p>
          </p:txBody>
        </p:sp>
        <p:cxnSp>
          <p:nvCxnSpPr>
            <p:cNvPr id="14" name="直接连接符 24">
              <a:extLst>
                <a:ext uri="{FF2B5EF4-FFF2-40B4-BE49-F238E27FC236}">
                  <a16:creationId xmlns:a16="http://schemas.microsoft.com/office/drawing/2014/main" id="{692CD4D4-29D1-2447-A51D-B950B288E4F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7AE77974-3F4F-2148-9DDE-E4E4AE900C74}"/>
              </a:ext>
            </a:extLst>
          </p:cNvPr>
          <p:cNvGrpSpPr/>
          <p:nvPr/>
        </p:nvGrpSpPr>
        <p:grpSpPr>
          <a:xfrm>
            <a:off x="404664" y="1789834"/>
            <a:ext cx="3770276" cy="341642"/>
            <a:chOff x="2124714" y="650556"/>
            <a:chExt cx="3770276" cy="341642"/>
          </a:xfrm>
        </p:grpSpPr>
        <p:sp>
          <p:nvSpPr>
            <p:cNvPr id="16" name="文本框 15">
              <a:extLst>
                <a:ext uri="{FF2B5EF4-FFF2-40B4-BE49-F238E27FC236}">
                  <a16:creationId xmlns:a16="http://schemas.microsoft.com/office/drawing/2014/main" id="{140D279C-95F0-AF4A-8676-ACC9BB254F2B}"/>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方法</a:t>
              </a:r>
            </a:p>
          </p:txBody>
        </p:sp>
        <p:cxnSp>
          <p:nvCxnSpPr>
            <p:cNvPr id="17" name="直接连接符 24">
              <a:extLst>
                <a:ext uri="{FF2B5EF4-FFF2-40B4-BE49-F238E27FC236}">
                  <a16:creationId xmlns:a16="http://schemas.microsoft.com/office/drawing/2014/main" id="{A8FF00A3-AA16-284A-B45C-31B607278875}"/>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6647093"/>
      </p:ext>
    </p:extLst>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04664" y="22525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特征工程概述</a:t>
            </a:r>
          </a:p>
        </p:txBody>
      </p:sp>
      <p:sp>
        <p:nvSpPr>
          <p:cNvPr id="13" name="TextBox 5"/>
          <p:cNvSpPr txBox="1"/>
          <p:nvPr/>
        </p:nvSpPr>
        <p:spPr>
          <a:xfrm>
            <a:off x="404664" y="1350719"/>
            <a:ext cx="6024967" cy="1575368"/>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tx2"/>
                </a:solidFill>
              </a:rPr>
              <a:t>有这样一句话在业界广泛流传：数据和特征决定了机器学习的上限，而模型和算法只是逼近这个上限而已；由此可见，特征工程在机器学习中占有相当重要的地位。</a:t>
            </a:r>
            <a:endParaRPr lang="en-US" altLang="zh-CN" sz="1400" dirty="0">
              <a:solidFill>
                <a:schemeClr val="tx2"/>
              </a:solidFill>
            </a:endParaRPr>
          </a:p>
          <a:p>
            <a:pPr>
              <a:lnSpc>
                <a:spcPct val="150000"/>
              </a:lnSpc>
            </a:pPr>
            <a:endParaRPr lang="en-US" altLang="zh-CN" sz="1400" dirty="0">
              <a:solidFill>
                <a:schemeClr val="tx2"/>
              </a:solidFill>
            </a:endParaRPr>
          </a:p>
          <a:p>
            <a:pPr>
              <a:lnSpc>
                <a:spcPct val="150000"/>
              </a:lnSpc>
            </a:pPr>
            <a:r>
              <a:rPr lang="zh-CN" altLang="en-US" sz="14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 有了“优质”特征，即使模型不是最优的，也能取得不错的效果。</a:t>
            </a:r>
            <a:endParaRPr lang="en-US" altLang="zh-CN" sz="1200" dirty="0">
              <a:solidFill>
                <a:srgbClr val="0000FF"/>
              </a:solidFill>
              <a:ea typeface="华文宋体" panose="02010600040101010101" pitchFamily="2" charset="-122"/>
            </a:endParaRPr>
          </a:p>
        </p:txBody>
      </p:sp>
      <p:sp>
        <p:nvSpPr>
          <p:cNvPr id="7" name="矩形 6">
            <a:extLst>
              <a:ext uri="{FF2B5EF4-FFF2-40B4-BE49-F238E27FC236}">
                <a16:creationId xmlns:a16="http://schemas.microsoft.com/office/drawing/2014/main" id="{141C2687-424A-1B47-A7C4-0421F353B341}"/>
              </a:ext>
            </a:extLst>
          </p:cNvPr>
          <p:cNvSpPr/>
          <p:nvPr/>
        </p:nvSpPr>
        <p:spPr>
          <a:xfrm>
            <a:off x="296912" y="713065"/>
            <a:ext cx="1723549" cy="400110"/>
          </a:xfrm>
          <a:prstGeom prst="rect">
            <a:avLst/>
          </a:prstGeom>
        </p:spPr>
        <p:txBody>
          <a:bodyPr wrap="none">
            <a:spAutoFit/>
          </a:bodyPr>
          <a:lstStyle/>
          <a:p>
            <a:r>
              <a:rPr lang="zh-CN" altLang="en-US" sz="2000" dirty="0">
                <a:solidFill>
                  <a:srgbClr val="FF0000"/>
                </a:solidFill>
                <a:latin typeface="Times New Roman" panose="02020603050405020304" pitchFamily="18" charset="0"/>
                <a:ea typeface="黑体" panose="02010609060101010101" pitchFamily="49" charset="-122"/>
              </a:rPr>
              <a:t>特征的重要性</a:t>
            </a:r>
          </a:p>
        </p:txBody>
      </p:sp>
    </p:spTree>
  </p:cSld>
  <p:clrMapOvr>
    <a:masterClrMapping/>
  </p:clrMapOvr>
  <p:transition>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48680" y="153739"/>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离散数据处理</a:t>
            </a:r>
            <a:r>
              <a:rPr kumimoji="1" lang="en-US" altLang="zh-CN" sz="2100" dirty="0">
                <a:latin typeface="微软雅黑" panose="020B0503020204020204" pitchFamily="34" charset="-122"/>
                <a:ea typeface="微软雅黑" panose="020B0503020204020204" pitchFamily="34" charset="-122"/>
              </a:rPr>
              <a:t>-One-hot</a:t>
            </a:r>
            <a:r>
              <a:rPr kumimoji="1" lang="zh-CN" altLang="en-US" sz="2100" dirty="0">
                <a:latin typeface="微软雅黑" panose="020B0503020204020204" pitchFamily="34" charset="-122"/>
                <a:ea typeface="微软雅黑" panose="020B0503020204020204" pitchFamily="34" charset="-122"/>
              </a:rPr>
              <a:t>编码</a:t>
            </a:r>
          </a:p>
        </p:txBody>
      </p:sp>
      <p:sp>
        <p:nvSpPr>
          <p:cNvPr id="5" name="Rectangle 1"/>
          <p:cNvSpPr/>
          <p:nvPr/>
        </p:nvSpPr>
        <p:spPr bwMode="auto">
          <a:xfrm>
            <a:off x="313644" y="1358460"/>
            <a:ext cx="4229100" cy="102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定义：是用</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位状态寄存器来对</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个状态进行编码。一个变量，共有</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3</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个分类值（</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ABC</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），那么</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为</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3</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，对应的</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编码可以表示为</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100,010,001</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a:t>
            </a:r>
          </a:p>
          <a:p>
            <a:pPr marL="214313" indent="-214313">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以学历为例，样本数据类别为小学、中学、大学、硕士、博士五种类别，使用</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编码可得到如右侧结果。</a:t>
            </a:r>
          </a:p>
        </p:txBody>
      </p:sp>
      <p:pic>
        <p:nvPicPr>
          <p:cNvPr id="2050"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613" y="1172323"/>
            <a:ext cx="1749743" cy="11420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p:nvPr/>
        </p:nvSpPr>
        <p:spPr bwMode="auto">
          <a:xfrm>
            <a:off x="296704" y="2972277"/>
            <a:ext cx="5746909" cy="102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通过</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编码，可以对特征进行扩充。</a:t>
            </a:r>
            <a:endParaRPr lang="en-US" altLang="zh-CN" sz="12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连续变量经过编码后，从一个权重变为多个权重，提升了模型的非线性能力。</a:t>
            </a: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不需要多参数进行归一化处理。</a:t>
            </a: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可将大权重拆成几个小权重管理特征，降低异常值对模型的影响，增加模型稳定性。</a:t>
            </a: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生成较大的稀疏矩阵。</a:t>
            </a:r>
          </a:p>
        </p:txBody>
      </p:sp>
      <p:grpSp>
        <p:nvGrpSpPr>
          <p:cNvPr id="8" name="组合 7">
            <a:extLst>
              <a:ext uri="{FF2B5EF4-FFF2-40B4-BE49-F238E27FC236}">
                <a16:creationId xmlns:a16="http://schemas.microsoft.com/office/drawing/2014/main" id="{E9F73AC8-744C-A442-B766-DC7293680D49}"/>
              </a:ext>
            </a:extLst>
          </p:cNvPr>
          <p:cNvGrpSpPr/>
          <p:nvPr/>
        </p:nvGrpSpPr>
        <p:grpSpPr>
          <a:xfrm>
            <a:off x="279871" y="778398"/>
            <a:ext cx="3770276" cy="341642"/>
            <a:chOff x="2124714" y="650556"/>
            <a:chExt cx="3770276" cy="341642"/>
          </a:xfrm>
        </p:grpSpPr>
        <p:sp>
          <p:nvSpPr>
            <p:cNvPr id="9" name="文本框 8">
              <a:extLst>
                <a:ext uri="{FF2B5EF4-FFF2-40B4-BE49-F238E27FC236}">
                  <a16:creationId xmlns:a16="http://schemas.microsoft.com/office/drawing/2014/main" id="{07E56604-684D-444B-A343-E389E5EFC5EB}"/>
                </a:ext>
              </a:extLst>
            </p:cNvPr>
            <p:cNvSpPr txBox="1"/>
            <p:nvPr/>
          </p:nvSpPr>
          <p:spPr>
            <a:xfrm>
              <a:off x="2124714" y="650556"/>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One-hot</a:t>
              </a:r>
              <a:r>
                <a:rPr lang="zh-CN" altLang="en-US" sz="1600" dirty="0">
                  <a:solidFill>
                    <a:srgbClr val="0060FF"/>
                  </a:solidFill>
                  <a:latin typeface="微软雅黑" panose="020B0503020204020204" pitchFamily="34" charset="-122"/>
                  <a:ea typeface="微软雅黑" panose="020B0503020204020204" pitchFamily="34" charset="-122"/>
                </a:rPr>
                <a:t>编码应用</a:t>
              </a:r>
            </a:p>
          </p:txBody>
        </p:sp>
        <p:cxnSp>
          <p:nvCxnSpPr>
            <p:cNvPr id="10" name="直接连接符 24">
              <a:extLst>
                <a:ext uri="{FF2B5EF4-FFF2-40B4-BE49-F238E27FC236}">
                  <a16:creationId xmlns:a16="http://schemas.microsoft.com/office/drawing/2014/main" id="{441C5650-679C-CA46-AFC5-CEB080F4920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8ABC4861-6721-A04A-A5C0-F55DFC577AF5}"/>
              </a:ext>
            </a:extLst>
          </p:cNvPr>
          <p:cNvGrpSpPr/>
          <p:nvPr/>
        </p:nvGrpSpPr>
        <p:grpSpPr>
          <a:xfrm>
            <a:off x="349968" y="2420890"/>
            <a:ext cx="3770276" cy="341642"/>
            <a:chOff x="2124714" y="650556"/>
            <a:chExt cx="3770276" cy="341642"/>
          </a:xfrm>
        </p:grpSpPr>
        <p:sp>
          <p:nvSpPr>
            <p:cNvPr id="12" name="文本框 11">
              <a:extLst>
                <a:ext uri="{FF2B5EF4-FFF2-40B4-BE49-F238E27FC236}">
                  <a16:creationId xmlns:a16="http://schemas.microsoft.com/office/drawing/2014/main" id="{F9F5E154-0912-534A-BAC7-575D68C61558}"/>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优点</a:t>
              </a:r>
            </a:p>
          </p:txBody>
        </p:sp>
        <p:cxnSp>
          <p:nvCxnSpPr>
            <p:cNvPr id="13" name="直接连接符 24">
              <a:extLst>
                <a:ext uri="{FF2B5EF4-FFF2-40B4-BE49-F238E27FC236}">
                  <a16:creationId xmlns:a16="http://schemas.microsoft.com/office/drawing/2014/main" id="{391169D1-C21E-A641-964F-AAECE9D09CD4}"/>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9857" y="192435"/>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连续数据处理</a:t>
            </a:r>
          </a:p>
        </p:txBody>
      </p:sp>
      <p:sp>
        <p:nvSpPr>
          <p:cNvPr id="6" name="Rectangle 1"/>
          <p:cNvSpPr/>
          <p:nvPr/>
        </p:nvSpPr>
        <p:spPr bwMode="auto">
          <a:xfrm>
            <a:off x="404664" y="1049685"/>
            <a:ext cx="5755005" cy="129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endParaRPr lang="en-US" altLang="zh-CN" b="1" spc="98" dirty="0">
              <a:solidFill>
                <a:srgbClr val="0070C0"/>
              </a:solidFill>
              <a:latin typeface="微软雅黑" panose="020B0503020204020204" pitchFamily="34" charset="-122"/>
              <a:ea typeface="微软雅黑" panose="020B0503020204020204" pitchFamily="34" charset="-122"/>
              <a:cs typeface="+mn-ea"/>
              <a:sym typeface="+mn-lt"/>
            </a:endParaRPr>
          </a:p>
          <a:p>
            <a:pPr marL="214313" indent="-214313">
              <a:lnSpc>
                <a:spcPts val="1725"/>
              </a:lnSpc>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定义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：数据分箱，也称为离散分箱或分段，是一种数据预处理技术；用于减少次要观察误差的影响，是一种将多个连续值分组为较少数量的方法。</a:t>
            </a:r>
            <a:endParaRPr lang="en-US" altLang="zh-CN" sz="12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lnSpc>
                <a:spcPts val="1725"/>
              </a:lnSpc>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意义：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一般在建立分类模型时，需要对连续变量离散化，特征离散化后，模型会更稳定，降低了模型过拟合的风险。</a:t>
            </a:r>
          </a:p>
        </p:txBody>
      </p:sp>
      <p:pic>
        <p:nvPicPr>
          <p:cNvPr id="8" name="图片 7"/>
          <p:cNvPicPr>
            <a:picLocks noChangeAspect="1"/>
          </p:cNvPicPr>
          <p:nvPr/>
        </p:nvPicPr>
        <p:blipFill>
          <a:blip r:embed="rId3"/>
          <a:stretch>
            <a:fillRect/>
          </a:stretch>
        </p:blipFill>
        <p:spPr>
          <a:xfrm>
            <a:off x="541172" y="2262077"/>
            <a:ext cx="2078831" cy="1264444"/>
          </a:xfrm>
          <a:prstGeom prst="rect">
            <a:avLst/>
          </a:prstGeom>
        </p:spPr>
      </p:pic>
      <p:sp>
        <p:nvSpPr>
          <p:cNvPr id="9" name="箭头: 右 8"/>
          <p:cNvSpPr/>
          <p:nvPr/>
        </p:nvSpPr>
        <p:spPr bwMode="auto">
          <a:xfrm>
            <a:off x="2724581" y="2678274"/>
            <a:ext cx="1026114" cy="432048"/>
          </a:xfrm>
          <a:prstGeom prst="rightArrow">
            <a:avLst/>
          </a:prstGeom>
          <a:solidFill>
            <a:schemeClr val="bg1"/>
          </a:solidFill>
          <a:ln w="25400" cap="flat" cmpd="sng" algn="ctr">
            <a:solidFill>
              <a:schemeClr val="tx2"/>
            </a:solidFill>
            <a:prstDash val="solid"/>
            <a:miter lim="800000"/>
            <a:headEnd type="none" w="sm" len="sm"/>
            <a:tailEnd type="none" w="sm" len="sm"/>
          </a:ln>
        </p:spPr>
        <p:txBody>
          <a:bodyPr vert="horz" wrap="none" lIns="68580" tIns="34290" rIns="68580" bIns="34290" numCol="1" rtlCol="0" anchor="t" anchorCtr="0" compatLnSpc="1"/>
          <a:lstStyle/>
          <a:p>
            <a:pPr algn="ctr" defTabSz="685800" eaLnBrk="0" hangingPunct="0"/>
            <a:r>
              <a:rPr lang="zh-CN" altLang="en-US" sz="1600" dirty="0">
                <a:latin typeface="FuturaA Md BT" charset="0"/>
              </a:rPr>
              <a:t>分箱</a:t>
            </a:r>
          </a:p>
        </p:txBody>
      </p:sp>
      <p:pic>
        <p:nvPicPr>
          <p:cNvPr id="11" name="图片 10"/>
          <p:cNvPicPr>
            <a:picLocks noChangeAspect="1"/>
          </p:cNvPicPr>
          <p:nvPr/>
        </p:nvPicPr>
        <p:blipFill>
          <a:blip r:embed="rId4"/>
          <a:stretch>
            <a:fillRect/>
          </a:stretch>
        </p:blipFill>
        <p:spPr>
          <a:xfrm>
            <a:off x="3835347" y="2250851"/>
            <a:ext cx="2078831" cy="1264444"/>
          </a:xfrm>
          <a:prstGeom prst="rect">
            <a:avLst/>
          </a:prstGeom>
        </p:spPr>
      </p:pic>
      <p:sp>
        <p:nvSpPr>
          <p:cNvPr id="12" name="Rectangle 1"/>
          <p:cNvSpPr/>
          <p:nvPr/>
        </p:nvSpPr>
        <p:spPr bwMode="auto">
          <a:xfrm>
            <a:off x="1140508" y="3586598"/>
            <a:ext cx="880157" cy="25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600" b="1" spc="98"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初始数据</a:t>
            </a:r>
          </a:p>
        </p:txBody>
      </p:sp>
      <p:sp>
        <p:nvSpPr>
          <p:cNvPr id="13" name="Rectangle 1"/>
          <p:cNvSpPr/>
          <p:nvPr/>
        </p:nvSpPr>
        <p:spPr bwMode="auto">
          <a:xfrm>
            <a:off x="4315133" y="3636561"/>
            <a:ext cx="1296944" cy="26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600" b="1" spc="98"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分箱后的数据</a:t>
            </a:r>
          </a:p>
        </p:txBody>
      </p:sp>
      <p:grpSp>
        <p:nvGrpSpPr>
          <p:cNvPr id="10" name="组合 9">
            <a:extLst>
              <a:ext uri="{FF2B5EF4-FFF2-40B4-BE49-F238E27FC236}">
                <a16:creationId xmlns:a16="http://schemas.microsoft.com/office/drawing/2014/main" id="{FFC9094A-A05A-3045-B31F-7810F17C76F4}"/>
              </a:ext>
            </a:extLst>
          </p:cNvPr>
          <p:cNvGrpSpPr/>
          <p:nvPr/>
        </p:nvGrpSpPr>
        <p:grpSpPr>
          <a:xfrm>
            <a:off x="332656" y="820565"/>
            <a:ext cx="3770276" cy="341642"/>
            <a:chOff x="2124714" y="650556"/>
            <a:chExt cx="3770276" cy="341642"/>
          </a:xfrm>
        </p:grpSpPr>
        <p:sp>
          <p:nvSpPr>
            <p:cNvPr id="14" name="文本框 13">
              <a:extLst>
                <a:ext uri="{FF2B5EF4-FFF2-40B4-BE49-F238E27FC236}">
                  <a16:creationId xmlns:a16="http://schemas.microsoft.com/office/drawing/2014/main" id="{CA18A83F-4F6F-2742-833C-9505F2197964}"/>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数据分箱</a:t>
              </a:r>
            </a:p>
          </p:txBody>
        </p:sp>
        <p:cxnSp>
          <p:nvCxnSpPr>
            <p:cNvPr id="15" name="直接连接符 24">
              <a:extLst>
                <a:ext uri="{FF2B5EF4-FFF2-40B4-BE49-F238E27FC236}">
                  <a16:creationId xmlns:a16="http://schemas.microsoft.com/office/drawing/2014/main" id="{55515609-83BF-B641-9352-50DB69709EFC}"/>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3713" y="184300"/>
            <a:ext cx="6172200" cy="857250"/>
          </a:xfrm>
        </p:spPr>
        <p:txBody>
          <a:bodyPr/>
          <a:lstStyle/>
          <a:p>
            <a:r>
              <a:rPr kumimoji="1" lang="zh-CN" altLang="en-US" sz="2100" dirty="0">
                <a:latin typeface="微软雅黑" panose="020B0503020204020204" pitchFamily="34" charset="-122"/>
                <a:ea typeface="微软雅黑" panose="020B0503020204020204" pitchFamily="34" charset="-122"/>
                <a:sym typeface="+mn-ea"/>
              </a:rPr>
              <a:t>数据无量纲化</a:t>
            </a:r>
          </a:p>
        </p:txBody>
      </p:sp>
      <p:sp>
        <p:nvSpPr>
          <p:cNvPr id="3" name="TextBox 5"/>
          <p:cNvSpPr txBox="1"/>
          <p:nvPr/>
        </p:nvSpPr>
        <p:spPr>
          <a:xfrm>
            <a:off x="515031" y="996001"/>
            <a:ext cx="5234940" cy="85414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ts val="1650"/>
              </a:lnSpc>
              <a:buFont typeface="Wingdings" panose="05000000000000000000" charset="0"/>
              <a:buChar char="Ø"/>
            </a:pPr>
            <a:r>
              <a:rPr lang="zh-CN" altLang="en-US" sz="1200" dirty="0">
                <a:solidFill>
                  <a:schemeClr val="tx2"/>
                </a:solidFill>
              </a:rPr>
              <a:t>数据中每个变量的测量单位通常是不同，比如：年龄的单位是“岁”，体重的单位是“</a:t>
            </a:r>
            <a:r>
              <a:rPr lang="en-US" altLang="zh-CN" sz="1200" dirty="0">
                <a:solidFill>
                  <a:schemeClr val="tx2"/>
                </a:solidFill>
              </a:rPr>
              <a:t>kg</a:t>
            </a:r>
            <a:r>
              <a:rPr lang="zh-CN" altLang="en-US" sz="1200" dirty="0">
                <a:solidFill>
                  <a:schemeClr val="tx2"/>
                </a:solidFill>
              </a:rPr>
              <a:t>”，价格的单位是“元”</a:t>
            </a:r>
            <a:endParaRPr lang="en-US" altLang="zh-CN" sz="1200" dirty="0">
              <a:solidFill>
                <a:schemeClr val="tx2"/>
              </a:solidFill>
            </a:endParaRPr>
          </a:p>
          <a:p>
            <a:pPr marL="214313" indent="-214313">
              <a:lnSpc>
                <a:spcPts val="1650"/>
              </a:lnSpc>
              <a:buFont typeface="Wingdings" panose="05000000000000000000" charset="0"/>
              <a:buChar char="Ø"/>
            </a:pPr>
            <a:r>
              <a:rPr lang="zh-CN" altLang="en-US" sz="1200" dirty="0">
                <a:solidFill>
                  <a:schemeClr val="tx2"/>
                </a:solidFill>
              </a:rPr>
              <a:t>当原始数据不同维度上的特征，其单位、数值量级不一致时，需要进行数据无量纲化处理。</a:t>
            </a:r>
          </a:p>
        </p:txBody>
      </p:sp>
      <p:sp>
        <p:nvSpPr>
          <p:cNvPr id="7" name="TextBox 5"/>
          <p:cNvSpPr txBox="1"/>
          <p:nvPr/>
        </p:nvSpPr>
        <p:spPr>
          <a:xfrm>
            <a:off x="504433" y="2194197"/>
            <a:ext cx="5234940" cy="1072153"/>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ts val="1650"/>
              </a:lnSpc>
              <a:buFont typeface="Wingdings" panose="05000000000000000000" charset="0"/>
              <a:buChar char="Ø"/>
            </a:pPr>
            <a:r>
              <a:rPr lang="zh-CN" altLang="en-US" sz="1200" dirty="0">
                <a:solidFill>
                  <a:schemeClr val="tx2"/>
                </a:solidFill>
              </a:rPr>
              <a:t>数据的无量纲化可以是线性的，也可以是非线性的。</a:t>
            </a:r>
          </a:p>
          <a:p>
            <a:pPr marL="214313" indent="-214313">
              <a:lnSpc>
                <a:spcPts val="1650"/>
              </a:lnSpc>
              <a:buFont typeface="Wingdings" panose="05000000000000000000" charset="0"/>
              <a:buChar char="Ø"/>
            </a:pPr>
            <a:r>
              <a:rPr lang="zh-CN" altLang="en-US" sz="1200" dirty="0">
                <a:solidFill>
                  <a:schemeClr val="tx2"/>
                </a:solidFill>
              </a:rPr>
              <a:t>线性的无量纲化包括中心化处理和缩放处理。中心化的本质是让所有记录减去一个固定值，即让数据样本数据平移到某个位置。缩放的本质是通过除以一个固定值，将数据固定在某个范围之中，取对数也算是一种缩放处理。</a:t>
            </a:r>
          </a:p>
        </p:txBody>
      </p:sp>
      <p:graphicFrame>
        <p:nvGraphicFramePr>
          <p:cNvPr id="8" name="表格 12">
            <a:extLst>
              <a:ext uri="{FF2B5EF4-FFF2-40B4-BE49-F238E27FC236}">
                <a16:creationId xmlns:a16="http://schemas.microsoft.com/office/drawing/2014/main" id="{12551C9C-0C27-7F4F-9AF2-1AF44EC02AFD}"/>
              </a:ext>
            </a:extLst>
          </p:cNvPr>
          <p:cNvGraphicFramePr>
            <a:graphicFrameLocks noGrp="1"/>
          </p:cNvGraphicFramePr>
          <p:nvPr>
            <p:extLst>
              <p:ext uri="{D42A27DB-BD31-4B8C-83A1-F6EECF244321}">
                <p14:modId xmlns:p14="http://schemas.microsoft.com/office/powerpoint/2010/main" val="1791425729"/>
              </p:ext>
            </p:extLst>
          </p:nvPr>
        </p:nvGraphicFramePr>
        <p:xfrm>
          <a:off x="1007431" y="3263262"/>
          <a:ext cx="4731942" cy="1645920"/>
        </p:xfrm>
        <a:graphic>
          <a:graphicData uri="http://schemas.openxmlformats.org/drawingml/2006/table">
            <a:tbl>
              <a:tblPr firstRow="1" bandRow="1">
                <a:tableStyleId>{5940675A-B579-460E-94D1-54222C63F5DA}</a:tableStyleId>
              </a:tblPr>
              <a:tblGrid>
                <a:gridCol w="788657">
                  <a:extLst>
                    <a:ext uri="{9D8B030D-6E8A-4147-A177-3AD203B41FA5}">
                      <a16:colId xmlns:a16="http://schemas.microsoft.com/office/drawing/2014/main" val="3522896205"/>
                    </a:ext>
                  </a:extLst>
                </a:gridCol>
                <a:gridCol w="788657">
                  <a:extLst>
                    <a:ext uri="{9D8B030D-6E8A-4147-A177-3AD203B41FA5}">
                      <a16:colId xmlns:a16="http://schemas.microsoft.com/office/drawing/2014/main" val="19428433"/>
                    </a:ext>
                  </a:extLst>
                </a:gridCol>
                <a:gridCol w="788657">
                  <a:extLst>
                    <a:ext uri="{9D8B030D-6E8A-4147-A177-3AD203B41FA5}">
                      <a16:colId xmlns:a16="http://schemas.microsoft.com/office/drawing/2014/main" val="1911242301"/>
                    </a:ext>
                  </a:extLst>
                </a:gridCol>
                <a:gridCol w="788657">
                  <a:extLst>
                    <a:ext uri="{9D8B030D-6E8A-4147-A177-3AD203B41FA5}">
                      <a16:colId xmlns:a16="http://schemas.microsoft.com/office/drawing/2014/main" val="2761029219"/>
                    </a:ext>
                  </a:extLst>
                </a:gridCol>
                <a:gridCol w="788657">
                  <a:extLst>
                    <a:ext uri="{9D8B030D-6E8A-4147-A177-3AD203B41FA5}">
                      <a16:colId xmlns:a16="http://schemas.microsoft.com/office/drawing/2014/main" val="3646059815"/>
                    </a:ext>
                  </a:extLst>
                </a:gridCol>
                <a:gridCol w="788657">
                  <a:extLst>
                    <a:ext uri="{9D8B030D-6E8A-4147-A177-3AD203B41FA5}">
                      <a16:colId xmlns:a16="http://schemas.microsoft.com/office/drawing/2014/main" val="2643954817"/>
                    </a:ext>
                  </a:extLst>
                </a:gridCol>
              </a:tblGrid>
              <a:tr h="258536">
                <a:tc>
                  <a:txBody>
                    <a:bodyPr/>
                    <a:lstStyle/>
                    <a:p>
                      <a:pPr algn="ctr"/>
                      <a:r>
                        <a:rPr lang="zh-CN" altLang="en-US" sz="1200" dirty="0">
                          <a:latin typeface="+mn-ea"/>
                          <a:ea typeface="+mn-ea"/>
                        </a:rPr>
                        <a:t>姓名</a:t>
                      </a:r>
                    </a:p>
                  </a:txBody>
                  <a:tcPr/>
                </a:tc>
                <a:tc>
                  <a:txBody>
                    <a:bodyPr/>
                    <a:lstStyle/>
                    <a:p>
                      <a:pPr algn="ctr"/>
                      <a:r>
                        <a:rPr lang="zh-CN" altLang="en-US" sz="1200" dirty="0">
                          <a:latin typeface="+mn-ea"/>
                          <a:ea typeface="+mn-ea"/>
                        </a:rPr>
                        <a:t>年龄</a:t>
                      </a:r>
                    </a:p>
                  </a:txBody>
                  <a:tcPr/>
                </a:tc>
                <a:tc>
                  <a:txBody>
                    <a:bodyPr/>
                    <a:lstStyle/>
                    <a:p>
                      <a:pPr algn="ctr"/>
                      <a:r>
                        <a:rPr lang="zh-CN" altLang="en-US" sz="1200" dirty="0">
                          <a:latin typeface="+mn-ea"/>
                          <a:ea typeface="+mn-ea"/>
                        </a:rPr>
                        <a:t>体重</a:t>
                      </a:r>
                    </a:p>
                  </a:txBody>
                  <a:tcPr/>
                </a:tc>
                <a:tc>
                  <a:txBody>
                    <a:bodyPr/>
                    <a:lstStyle/>
                    <a:p>
                      <a:pPr algn="ctr"/>
                      <a:r>
                        <a:rPr lang="zh-CN" altLang="en-US" sz="1200" dirty="0">
                          <a:latin typeface="+mn-ea"/>
                          <a:ea typeface="+mn-ea"/>
                        </a:rPr>
                        <a:t>月消费</a:t>
                      </a:r>
                    </a:p>
                  </a:txBody>
                  <a:tcPr/>
                </a:tc>
                <a:tc>
                  <a:txBody>
                    <a:bodyPr/>
                    <a:lstStyle/>
                    <a:p>
                      <a:pPr algn="ctr"/>
                      <a:r>
                        <a:rPr lang="zh-CN" altLang="en-US" sz="1200" dirty="0">
                          <a:latin typeface="+mn-ea"/>
                          <a:ea typeface="+mn-ea"/>
                        </a:rPr>
                        <a:t>性别</a:t>
                      </a:r>
                    </a:p>
                  </a:txBody>
                  <a:tcPr/>
                </a:tc>
                <a:tc>
                  <a:txBody>
                    <a:bodyPr/>
                    <a:lstStyle/>
                    <a:p>
                      <a:pPr algn="ctr"/>
                      <a:r>
                        <a:rPr lang="zh-CN" altLang="en-US" sz="1200" dirty="0">
                          <a:latin typeface="+mn-ea"/>
                          <a:ea typeface="+mn-ea"/>
                        </a:rPr>
                        <a:t>籍贯</a:t>
                      </a:r>
                    </a:p>
                  </a:txBody>
                  <a:tcPr/>
                </a:tc>
                <a:extLst>
                  <a:ext uri="{0D108BD9-81ED-4DB2-BD59-A6C34878D82A}">
                    <a16:rowId xmlns:a16="http://schemas.microsoft.com/office/drawing/2014/main" val="2371245491"/>
                  </a:ext>
                </a:extLst>
              </a:tr>
              <a:tr h="258536">
                <a:tc>
                  <a:txBody>
                    <a:bodyPr/>
                    <a:lstStyle/>
                    <a:p>
                      <a:pPr algn="ctr"/>
                      <a:r>
                        <a:rPr lang="zh-CN" altLang="en-US" sz="1200" dirty="0">
                          <a:latin typeface="+mn-ea"/>
                          <a:ea typeface="+mn-ea"/>
                        </a:rPr>
                        <a:t>张三</a:t>
                      </a:r>
                    </a:p>
                  </a:txBody>
                  <a:tcPr/>
                </a:tc>
                <a:tc>
                  <a:txBody>
                    <a:bodyPr/>
                    <a:lstStyle/>
                    <a:p>
                      <a:pPr algn="ctr"/>
                      <a:r>
                        <a:rPr lang="en-US" altLang="zh-CN" sz="1200" dirty="0">
                          <a:latin typeface="+mn-ea"/>
                          <a:ea typeface="+mn-ea"/>
                        </a:rPr>
                        <a:t>25</a:t>
                      </a:r>
                      <a:endParaRPr lang="zh-CN" altLang="en-US" sz="1200" dirty="0">
                        <a:latin typeface="+mn-ea"/>
                        <a:ea typeface="+mn-ea"/>
                      </a:endParaRPr>
                    </a:p>
                  </a:txBody>
                  <a:tcPr/>
                </a:tc>
                <a:tc>
                  <a:txBody>
                    <a:bodyPr/>
                    <a:lstStyle/>
                    <a:p>
                      <a:pPr algn="ctr"/>
                      <a:r>
                        <a:rPr lang="en-US" altLang="zh-CN" sz="1200" dirty="0">
                          <a:latin typeface="+mn-ea"/>
                          <a:ea typeface="+mn-ea"/>
                        </a:rPr>
                        <a:t>50</a:t>
                      </a:r>
                      <a:endParaRPr lang="zh-CN" altLang="en-US" sz="1200" dirty="0">
                        <a:latin typeface="+mn-ea"/>
                        <a:ea typeface="+mn-ea"/>
                      </a:endParaRPr>
                    </a:p>
                  </a:txBody>
                  <a:tcPr/>
                </a:tc>
                <a:tc>
                  <a:txBody>
                    <a:bodyPr/>
                    <a:lstStyle/>
                    <a:p>
                      <a:pPr algn="ctr"/>
                      <a:r>
                        <a:rPr lang="en-US" altLang="zh-CN" sz="1200" dirty="0">
                          <a:latin typeface="+mn-ea"/>
                          <a:ea typeface="+mn-ea"/>
                        </a:rPr>
                        <a:t>500</a:t>
                      </a:r>
                      <a:endParaRPr lang="zh-CN" altLang="en-US" sz="1200" dirty="0">
                        <a:latin typeface="+mn-ea"/>
                        <a:ea typeface="+mn-ea"/>
                      </a:endParaRPr>
                    </a:p>
                  </a:txBody>
                  <a:tcPr/>
                </a:tc>
                <a:tc>
                  <a:txBody>
                    <a:bodyPr/>
                    <a:lstStyle/>
                    <a:p>
                      <a:pPr algn="ctr"/>
                      <a:r>
                        <a:rPr lang="zh-CN" altLang="en-US" sz="1200" dirty="0">
                          <a:latin typeface="+mn-ea"/>
                          <a:ea typeface="+mn-ea"/>
                        </a:rPr>
                        <a:t>女</a:t>
                      </a:r>
                    </a:p>
                  </a:txBody>
                  <a:tcPr/>
                </a:tc>
                <a:tc>
                  <a:txBody>
                    <a:bodyPr/>
                    <a:lstStyle/>
                    <a:p>
                      <a:pPr algn="ctr"/>
                      <a:r>
                        <a:rPr lang="zh-CN" altLang="en-US" sz="1200" dirty="0">
                          <a:latin typeface="+mn-ea"/>
                          <a:ea typeface="+mn-ea"/>
                        </a:rPr>
                        <a:t>北京</a:t>
                      </a:r>
                    </a:p>
                  </a:txBody>
                  <a:tcPr/>
                </a:tc>
                <a:extLst>
                  <a:ext uri="{0D108BD9-81ED-4DB2-BD59-A6C34878D82A}">
                    <a16:rowId xmlns:a16="http://schemas.microsoft.com/office/drawing/2014/main" val="3482989157"/>
                  </a:ext>
                </a:extLst>
              </a:tr>
              <a:tr h="258536">
                <a:tc>
                  <a:txBody>
                    <a:bodyPr/>
                    <a:lstStyle/>
                    <a:p>
                      <a:pPr algn="ctr"/>
                      <a:r>
                        <a:rPr lang="zh-CN" altLang="en-US" sz="1200" dirty="0">
                          <a:latin typeface="+mn-ea"/>
                          <a:ea typeface="+mn-ea"/>
                        </a:rPr>
                        <a:t>李四</a:t>
                      </a:r>
                    </a:p>
                  </a:txBody>
                  <a:tcPr/>
                </a:tc>
                <a:tc>
                  <a:txBody>
                    <a:bodyPr/>
                    <a:lstStyle/>
                    <a:p>
                      <a:pPr algn="ctr"/>
                      <a:r>
                        <a:rPr lang="en-US" altLang="zh-CN" sz="1200" dirty="0">
                          <a:latin typeface="+mn-ea"/>
                          <a:ea typeface="+mn-ea"/>
                        </a:rPr>
                        <a:t>22</a:t>
                      </a:r>
                      <a:endParaRPr lang="zh-CN" altLang="en-US" sz="1200" dirty="0">
                        <a:latin typeface="+mn-ea"/>
                        <a:ea typeface="+mn-ea"/>
                      </a:endParaRPr>
                    </a:p>
                  </a:txBody>
                  <a:tcPr/>
                </a:tc>
                <a:tc>
                  <a:txBody>
                    <a:bodyPr/>
                    <a:lstStyle/>
                    <a:p>
                      <a:pPr algn="ctr"/>
                      <a:r>
                        <a:rPr lang="en-US" altLang="zh-CN" sz="1200" dirty="0">
                          <a:latin typeface="+mn-ea"/>
                          <a:ea typeface="+mn-ea"/>
                        </a:rPr>
                        <a:t>70</a:t>
                      </a:r>
                      <a:endParaRPr lang="zh-CN" altLang="en-US" sz="1200" dirty="0">
                        <a:latin typeface="+mn-ea"/>
                        <a:ea typeface="+mn-ea"/>
                      </a:endParaRPr>
                    </a:p>
                  </a:txBody>
                  <a:tcPr/>
                </a:tc>
                <a:tc>
                  <a:txBody>
                    <a:bodyPr/>
                    <a:lstStyle/>
                    <a:p>
                      <a:pPr algn="ctr"/>
                      <a:r>
                        <a:rPr lang="en-US" altLang="zh-CN" sz="1200" dirty="0">
                          <a:latin typeface="+mn-ea"/>
                          <a:ea typeface="+mn-ea"/>
                        </a:rPr>
                        <a:t>700</a:t>
                      </a:r>
                      <a:endParaRPr lang="zh-CN" altLang="en-US" sz="1200" dirty="0">
                        <a:latin typeface="+mn-ea"/>
                        <a:ea typeface="+mn-ea"/>
                      </a:endParaRPr>
                    </a:p>
                  </a:txBody>
                  <a:tcPr/>
                </a:tc>
                <a:tc>
                  <a:txBody>
                    <a:bodyPr/>
                    <a:lstStyle/>
                    <a:p>
                      <a:pPr algn="ctr"/>
                      <a:r>
                        <a:rPr lang="zh-CN" altLang="en-US" sz="1200" dirty="0">
                          <a:latin typeface="+mn-ea"/>
                          <a:ea typeface="+mn-ea"/>
                        </a:rPr>
                        <a:t>男</a:t>
                      </a:r>
                    </a:p>
                  </a:txBody>
                  <a:tcPr/>
                </a:tc>
                <a:tc>
                  <a:txBody>
                    <a:bodyPr/>
                    <a:lstStyle/>
                    <a:p>
                      <a:pPr algn="ctr"/>
                      <a:r>
                        <a:rPr lang="zh-CN" altLang="en-US" sz="1200" dirty="0">
                          <a:latin typeface="+mn-ea"/>
                          <a:ea typeface="+mn-ea"/>
                        </a:rPr>
                        <a:t>山东</a:t>
                      </a:r>
                    </a:p>
                  </a:txBody>
                  <a:tcPr/>
                </a:tc>
                <a:extLst>
                  <a:ext uri="{0D108BD9-81ED-4DB2-BD59-A6C34878D82A}">
                    <a16:rowId xmlns:a16="http://schemas.microsoft.com/office/drawing/2014/main" val="4294822749"/>
                  </a:ext>
                </a:extLst>
              </a:tr>
              <a:tr h="258536">
                <a:tc>
                  <a:txBody>
                    <a:bodyPr/>
                    <a:lstStyle/>
                    <a:p>
                      <a:pPr algn="ctr"/>
                      <a:r>
                        <a:rPr lang="zh-CN" altLang="en-US" sz="1200" dirty="0">
                          <a:latin typeface="+mn-ea"/>
                          <a:ea typeface="+mn-ea"/>
                        </a:rPr>
                        <a:t>王五</a:t>
                      </a:r>
                    </a:p>
                  </a:txBody>
                  <a:tcPr/>
                </a:tc>
                <a:tc>
                  <a:txBody>
                    <a:bodyPr/>
                    <a:lstStyle/>
                    <a:p>
                      <a:pPr algn="ctr"/>
                      <a:r>
                        <a:rPr lang="en-US" altLang="zh-CN" sz="1200" dirty="0">
                          <a:latin typeface="+mn-ea"/>
                          <a:ea typeface="+mn-ea"/>
                        </a:rPr>
                        <a:t>19</a:t>
                      </a:r>
                      <a:endParaRPr lang="zh-CN" altLang="en-US" sz="1200" dirty="0">
                        <a:latin typeface="+mn-ea"/>
                        <a:ea typeface="+mn-ea"/>
                      </a:endParaRPr>
                    </a:p>
                  </a:txBody>
                  <a:tcPr/>
                </a:tc>
                <a:tc>
                  <a:txBody>
                    <a:bodyPr/>
                    <a:lstStyle/>
                    <a:p>
                      <a:pPr algn="ctr"/>
                      <a:r>
                        <a:rPr lang="en-US" altLang="zh-CN" sz="1200" dirty="0">
                          <a:latin typeface="+mn-ea"/>
                          <a:ea typeface="+mn-ea"/>
                        </a:rPr>
                        <a:t>65</a:t>
                      </a:r>
                      <a:endParaRPr lang="zh-CN" altLang="en-US" sz="1200" dirty="0">
                        <a:latin typeface="+mn-ea"/>
                        <a:ea typeface="+mn-ea"/>
                      </a:endParaRPr>
                    </a:p>
                  </a:txBody>
                  <a:tcPr/>
                </a:tc>
                <a:tc>
                  <a:txBody>
                    <a:bodyPr/>
                    <a:lstStyle/>
                    <a:p>
                      <a:pPr algn="ctr"/>
                      <a:r>
                        <a:rPr lang="en-US" altLang="zh-CN" sz="1200" dirty="0">
                          <a:latin typeface="+mn-ea"/>
                          <a:ea typeface="+mn-ea"/>
                        </a:rPr>
                        <a:t>600</a:t>
                      </a:r>
                      <a:endParaRPr lang="zh-CN" altLang="en-US" sz="1200" dirty="0">
                        <a:latin typeface="+mn-ea"/>
                        <a:ea typeface="+mn-ea"/>
                      </a:endParaRPr>
                    </a:p>
                  </a:txBody>
                  <a:tcPr/>
                </a:tc>
                <a:tc>
                  <a:txBody>
                    <a:bodyPr/>
                    <a:lstStyle/>
                    <a:p>
                      <a:pPr algn="ctr"/>
                      <a:r>
                        <a:rPr lang="zh-CN" altLang="en-US" sz="1200" dirty="0">
                          <a:latin typeface="+mn-ea"/>
                          <a:ea typeface="+mn-ea"/>
                        </a:rPr>
                        <a:t>男</a:t>
                      </a:r>
                    </a:p>
                  </a:txBody>
                  <a:tcPr/>
                </a:tc>
                <a:tc>
                  <a:txBody>
                    <a:bodyPr/>
                    <a:lstStyle/>
                    <a:p>
                      <a:pPr algn="ctr"/>
                      <a:r>
                        <a:rPr lang="zh-CN" altLang="en-US" sz="1200" dirty="0">
                          <a:latin typeface="+mn-ea"/>
                          <a:ea typeface="+mn-ea"/>
                        </a:rPr>
                        <a:t>浙江</a:t>
                      </a:r>
                    </a:p>
                  </a:txBody>
                  <a:tcPr/>
                </a:tc>
                <a:extLst>
                  <a:ext uri="{0D108BD9-81ED-4DB2-BD59-A6C34878D82A}">
                    <a16:rowId xmlns:a16="http://schemas.microsoft.com/office/drawing/2014/main" val="89937464"/>
                  </a:ext>
                </a:extLst>
              </a:tr>
              <a:tr h="258536">
                <a:tc>
                  <a:txBody>
                    <a:bodyPr/>
                    <a:lstStyle/>
                    <a:p>
                      <a:pPr algn="ctr"/>
                      <a:r>
                        <a:rPr lang="zh-CN" altLang="en-US" sz="1200" dirty="0">
                          <a:latin typeface="+mn-ea"/>
                          <a:ea typeface="+mn-ea"/>
                        </a:rPr>
                        <a:t>李六</a:t>
                      </a:r>
                    </a:p>
                  </a:txBody>
                  <a:tcPr/>
                </a:tc>
                <a:tc>
                  <a:txBody>
                    <a:bodyPr/>
                    <a:lstStyle/>
                    <a:p>
                      <a:pPr algn="ctr"/>
                      <a:r>
                        <a:rPr lang="en-US" altLang="zh-CN" sz="1200" dirty="0">
                          <a:latin typeface="+mn-ea"/>
                          <a:ea typeface="+mn-ea"/>
                        </a:rPr>
                        <a:t>20</a:t>
                      </a:r>
                      <a:endParaRPr lang="zh-CN" altLang="en-US" sz="1200" dirty="0">
                        <a:latin typeface="+mn-ea"/>
                        <a:ea typeface="+mn-ea"/>
                      </a:endParaRPr>
                    </a:p>
                  </a:txBody>
                  <a:tcPr/>
                </a:tc>
                <a:tc>
                  <a:txBody>
                    <a:bodyPr/>
                    <a:lstStyle/>
                    <a:p>
                      <a:pPr algn="ctr"/>
                      <a:r>
                        <a:rPr lang="en-US" altLang="zh-CN" sz="1200" dirty="0">
                          <a:latin typeface="+mn-ea"/>
                          <a:ea typeface="+mn-ea"/>
                        </a:rPr>
                        <a:t>66</a:t>
                      </a:r>
                      <a:endParaRPr lang="zh-CN" altLang="en-US" sz="1200" dirty="0">
                        <a:latin typeface="+mn-ea"/>
                        <a:ea typeface="+mn-ea"/>
                      </a:endParaRPr>
                    </a:p>
                  </a:txBody>
                  <a:tcPr/>
                </a:tc>
                <a:tc>
                  <a:txBody>
                    <a:bodyPr/>
                    <a:lstStyle/>
                    <a:p>
                      <a:pPr algn="ctr"/>
                      <a:r>
                        <a:rPr lang="en-US" altLang="zh-CN" sz="1200" dirty="0">
                          <a:latin typeface="+mn-ea"/>
                          <a:ea typeface="+mn-ea"/>
                        </a:rPr>
                        <a:t>1000</a:t>
                      </a:r>
                      <a:endParaRPr lang="zh-CN" altLang="en-US" sz="1200" dirty="0">
                        <a:latin typeface="+mn-ea"/>
                        <a:ea typeface="+mn-ea"/>
                      </a:endParaRPr>
                    </a:p>
                  </a:txBody>
                  <a:tcPr/>
                </a:tc>
                <a:tc>
                  <a:txBody>
                    <a:bodyPr/>
                    <a:lstStyle/>
                    <a:p>
                      <a:pPr algn="ctr"/>
                      <a:r>
                        <a:rPr lang="zh-CN" altLang="en-US" sz="1200" dirty="0">
                          <a:latin typeface="+mn-ea"/>
                          <a:ea typeface="+mn-ea"/>
                        </a:rPr>
                        <a:t>女</a:t>
                      </a:r>
                    </a:p>
                  </a:txBody>
                  <a:tcPr/>
                </a:tc>
                <a:tc>
                  <a:txBody>
                    <a:bodyPr/>
                    <a:lstStyle/>
                    <a:p>
                      <a:pPr algn="ctr"/>
                      <a:r>
                        <a:rPr lang="zh-CN" altLang="en-US" sz="1200" dirty="0">
                          <a:latin typeface="+mn-ea"/>
                          <a:ea typeface="+mn-ea"/>
                        </a:rPr>
                        <a:t>福建</a:t>
                      </a:r>
                    </a:p>
                  </a:txBody>
                  <a:tcPr/>
                </a:tc>
                <a:extLst>
                  <a:ext uri="{0D108BD9-81ED-4DB2-BD59-A6C34878D82A}">
                    <a16:rowId xmlns:a16="http://schemas.microsoft.com/office/drawing/2014/main" val="2327438349"/>
                  </a:ext>
                </a:extLst>
              </a:tr>
              <a:tr h="258536">
                <a:tc>
                  <a:txBody>
                    <a:bodyPr/>
                    <a:lstStyle/>
                    <a:p>
                      <a:pPr algn="ctr"/>
                      <a:r>
                        <a:rPr lang="zh-CN" altLang="en-US" sz="1200" dirty="0">
                          <a:latin typeface="+mn-ea"/>
                          <a:ea typeface="+mn-ea"/>
                        </a:rPr>
                        <a:t>王七</a:t>
                      </a:r>
                    </a:p>
                  </a:txBody>
                  <a:tcPr/>
                </a:tc>
                <a:tc>
                  <a:txBody>
                    <a:bodyPr/>
                    <a:lstStyle/>
                    <a:p>
                      <a:pPr algn="ctr"/>
                      <a:r>
                        <a:rPr lang="en-US" altLang="zh-CN" sz="1200" dirty="0">
                          <a:latin typeface="+mn-ea"/>
                          <a:ea typeface="+mn-ea"/>
                        </a:rPr>
                        <a:t>21</a:t>
                      </a:r>
                      <a:endParaRPr lang="zh-CN" altLang="en-US" sz="1200" dirty="0">
                        <a:latin typeface="+mn-ea"/>
                        <a:ea typeface="+mn-ea"/>
                      </a:endParaRPr>
                    </a:p>
                  </a:txBody>
                  <a:tcPr/>
                </a:tc>
                <a:tc>
                  <a:txBody>
                    <a:bodyPr/>
                    <a:lstStyle/>
                    <a:p>
                      <a:pPr algn="ctr"/>
                      <a:r>
                        <a:rPr lang="en-US" altLang="zh-CN" sz="1200" dirty="0">
                          <a:latin typeface="+mn-ea"/>
                          <a:ea typeface="+mn-ea"/>
                        </a:rPr>
                        <a:t>70</a:t>
                      </a:r>
                      <a:endParaRPr lang="zh-CN" altLang="en-US" sz="1200" dirty="0">
                        <a:latin typeface="+mn-ea"/>
                        <a:ea typeface="+mn-ea"/>
                      </a:endParaRPr>
                    </a:p>
                  </a:txBody>
                  <a:tcPr/>
                </a:tc>
                <a:tc>
                  <a:txBody>
                    <a:bodyPr/>
                    <a:lstStyle/>
                    <a:p>
                      <a:pPr algn="ctr"/>
                      <a:r>
                        <a:rPr lang="en-US" altLang="zh-CN" sz="1200" dirty="0">
                          <a:latin typeface="+mn-ea"/>
                          <a:ea typeface="+mn-ea"/>
                        </a:rPr>
                        <a:t>400</a:t>
                      </a:r>
                      <a:endParaRPr lang="zh-CN" altLang="en-US" sz="1200" dirty="0">
                        <a:latin typeface="+mn-ea"/>
                        <a:ea typeface="+mn-ea"/>
                      </a:endParaRPr>
                    </a:p>
                  </a:txBody>
                  <a:tcPr/>
                </a:tc>
                <a:tc>
                  <a:txBody>
                    <a:bodyPr/>
                    <a:lstStyle/>
                    <a:p>
                      <a:pPr algn="ctr"/>
                      <a:r>
                        <a:rPr lang="zh-CN" altLang="en-US" sz="1200" dirty="0">
                          <a:latin typeface="+mn-ea"/>
                          <a:ea typeface="+mn-ea"/>
                        </a:rPr>
                        <a:t>男</a:t>
                      </a:r>
                    </a:p>
                  </a:txBody>
                  <a:tcPr/>
                </a:tc>
                <a:tc>
                  <a:txBody>
                    <a:bodyPr/>
                    <a:lstStyle/>
                    <a:p>
                      <a:pPr algn="ctr"/>
                      <a:r>
                        <a:rPr lang="zh-CN" altLang="en-US" sz="1200" dirty="0">
                          <a:latin typeface="+mn-ea"/>
                          <a:ea typeface="+mn-ea"/>
                        </a:rPr>
                        <a:t>安徽</a:t>
                      </a:r>
                    </a:p>
                  </a:txBody>
                  <a:tcPr/>
                </a:tc>
                <a:extLst>
                  <a:ext uri="{0D108BD9-81ED-4DB2-BD59-A6C34878D82A}">
                    <a16:rowId xmlns:a16="http://schemas.microsoft.com/office/drawing/2014/main" val="2080464678"/>
                  </a:ext>
                </a:extLst>
              </a:tr>
            </a:tbl>
          </a:graphicData>
        </a:graphic>
      </p:graphicFrame>
      <p:grpSp>
        <p:nvGrpSpPr>
          <p:cNvPr id="9" name="组合 8">
            <a:extLst>
              <a:ext uri="{FF2B5EF4-FFF2-40B4-BE49-F238E27FC236}">
                <a16:creationId xmlns:a16="http://schemas.microsoft.com/office/drawing/2014/main" id="{1583CDFC-F89B-D64D-93BE-F5EE0BCFADB4}"/>
              </a:ext>
            </a:extLst>
          </p:cNvPr>
          <p:cNvGrpSpPr/>
          <p:nvPr/>
        </p:nvGrpSpPr>
        <p:grpSpPr>
          <a:xfrm>
            <a:off x="404664" y="622508"/>
            <a:ext cx="3770276" cy="341642"/>
            <a:chOff x="2124714" y="650556"/>
            <a:chExt cx="3770276" cy="341642"/>
          </a:xfrm>
        </p:grpSpPr>
        <p:sp>
          <p:nvSpPr>
            <p:cNvPr id="10" name="文本框 9">
              <a:extLst>
                <a:ext uri="{FF2B5EF4-FFF2-40B4-BE49-F238E27FC236}">
                  <a16:creationId xmlns:a16="http://schemas.microsoft.com/office/drawing/2014/main" id="{639E1142-3E77-D548-BA12-F346B71D0D75}"/>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为什么要无量纲化</a:t>
              </a:r>
            </a:p>
          </p:txBody>
        </p:sp>
        <p:cxnSp>
          <p:nvCxnSpPr>
            <p:cNvPr id="11" name="直接连接符 24">
              <a:extLst>
                <a:ext uri="{FF2B5EF4-FFF2-40B4-BE49-F238E27FC236}">
                  <a16:creationId xmlns:a16="http://schemas.microsoft.com/office/drawing/2014/main" id="{D4070D2E-FEBF-A345-8EF1-6C159C45B8FA}"/>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885231C-0C7F-E440-8ED0-B7B24DF6789C}"/>
              </a:ext>
            </a:extLst>
          </p:cNvPr>
          <p:cNvGrpSpPr/>
          <p:nvPr/>
        </p:nvGrpSpPr>
        <p:grpSpPr>
          <a:xfrm>
            <a:off x="474761" y="1849466"/>
            <a:ext cx="3770276" cy="341642"/>
            <a:chOff x="2124714" y="650556"/>
            <a:chExt cx="3770276" cy="341642"/>
          </a:xfrm>
        </p:grpSpPr>
        <p:sp>
          <p:nvSpPr>
            <p:cNvPr id="13" name="文本框 12">
              <a:extLst>
                <a:ext uri="{FF2B5EF4-FFF2-40B4-BE49-F238E27FC236}">
                  <a16:creationId xmlns:a16="http://schemas.microsoft.com/office/drawing/2014/main" id="{1ADA9204-9023-4D4B-9A70-11D7E041B518}"/>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定义</a:t>
              </a:r>
            </a:p>
          </p:txBody>
        </p:sp>
        <p:cxnSp>
          <p:nvCxnSpPr>
            <p:cNvPr id="14" name="直接连接符 24">
              <a:extLst>
                <a:ext uri="{FF2B5EF4-FFF2-40B4-BE49-F238E27FC236}">
                  <a16:creationId xmlns:a16="http://schemas.microsoft.com/office/drawing/2014/main" id="{DA14D413-6F4F-CE4A-A1A4-44E22BC8FC5B}"/>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数据无量纲化</a:t>
            </a:r>
          </a:p>
        </p:txBody>
      </p:sp>
      <p:sp>
        <p:nvSpPr>
          <p:cNvPr id="137" name="燕尾形 136"/>
          <p:cNvSpPr/>
          <p:nvPr/>
        </p:nvSpPr>
        <p:spPr>
          <a:xfrm>
            <a:off x="2696159" y="2092743"/>
            <a:ext cx="178420" cy="178448"/>
          </a:xfrm>
          <a:prstGeom prst="chevron">
            <a:avLst/>
          </a:prstGeom>
          <a:solidFill>
            <a:srgbClr val="0F6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39" name="矩形 138"/>
          <p:cNvSpPr/>
          <p:nvPr/>
        </p:nvSpPr>
        <p:spPr>
          <a:xfrm>
            <a:off x="2924944" y="2074977"/>
            <a:ext cx="2744973" cy="300082"/>
          </a:xfrm>
          <a:prstGeom prst="rect">
            <a:avLst/>
          </a:prstGeom>
          <a:solidFill>
            <a:srgbClr val="0F6FC6"/>
          </a:solidFill>
        </p:spPr>
        <p:txBody>
          <a:bodyPr wrap="square">
            <a:spAutoFit/>
          </a:bodyPr>
          <a:lstStyle/>
          <a:p>
            <a:pPr defTabSz="457200" fontAlgn="auto"/>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mn-ea"/>
              </a:rPr>
              <a:t>NO.1    </a:t>
            </a:r>
            <a:r>
              <a:rPr kumimoji="1" lang="en-US" altLang="zh-CN"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Z-score</a:t>
            </a:r>
            <a:r>
              <a:rPr kumimoji="1" lang="zh-CN" altLang="en-US"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标准化</a:t>
            </a:r>
            <a:endParaRPr kumimoji="1" lang="zh-CN" altLang="en-US" sz="13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0" name="燕尾形 139"/>
          <p:cNvSpPr/>
          <p:nvPr/>
        </p:nvSpPr>
        <p:spPr>
          <a:xfrm>
            <a:off x="2696159" y="2707518"/>
            <a:ext cx="178420" cy="178448"/>
          </a:xfrm>
          <a:prstGeom prst="chevron">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42" name="矩形 141"/>
          <p:cNvSpPr/>
          <p:nvPr/>
        </p:nvSpPr>
        <p:spPr>
          <a:xfrm>
            <a:off x="2924944" y="2689751"/>
            <a:ext cx="2744973" cy="300082"/>
          </a:xfrm>
          <a:prstGeom prst="rect">
            <a:avLst/>
          </a:prstGeom>
          <a:solidFill>
            <a:srgbClr val="009DD9"/>
          </a:solidFill>
        </p:spPr>
        <p:txBody>
          <a:bodyPr wrap="square">
            <a:spAutoFit/>
          </a:bodyPr>
          <a:lstStyle/>
          <a:p>
            <a:pPr lvl="0"/>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NO.2</a:t>
            </a:r>
            <a:r>
              <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Min-max</a:t>
            </a:r>
            <a:r>
              <a:rPr kumimoji="1" lang="zh-CN" altLang="en-US"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标准化</a:t>
            </a:r>
            <a:endParaRPr kumimoji="1" lang="zh-CN" altLang="en-US" sz="13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Rounded Rectangle 6"/>
          <p:cNvSpPr/>
          <p:nvPr/>
        </p:nvSpPr>
        <p:spPr>
          <a:xfrm>
            <a:off x="782956" y="2375059"/>
            <a:ext cx="1534001" cy="429578"/>
          </a:xfrm>
          <a:prstGeom prst="roundRect">
            <a:avLst>
              <a:gd name="adj" fmla="val 7442"/>
            </a:avLst>
          </a:prstGeom>
          <a:solidFill>
            <a:srgbClr val="0070C0"/>
          </a:solidFill>
          <a:ln w="25400" cap="flat" cmpd="sng" algn="ctr">
            <a:noFill/>
            <a:prstDash val="solid"/>
          </a:ln>
          <a:effectLst/>
        </p:spPr>
        <p:txBody>
          <a:bodyPr lIns="51435" tIns="25718" rIns="51435" bIns="25718" rtlCol="0" anchor="ctr"/>
          <a:lstStyle/>
          <a:p>
            <a:pPr algn="ctr" defTabSz="685800" fontAlgn="auto">
              <a:spcBef>
                <a:spcPts val="0"/>
              </a:spcBef>
              <a:spcAft>
                <a:spcPts val="0"/>
              </a:spcAft>
              <a:defRPr/>
            </a:pPr>
            <a:r>
              <a:rPr lang="zh-CN" altLang="en-US" sz="1800" kern="0" dirty="0">
                <a:solidFill>
                  <a:prstClr val="white"/>
                </a:solidFill>
                <a:latin typeface="微软雅黑" panose="020B0503020204020204" pitchFamily="34" charset="-122"/>
                <a:ea typeface="微软雅黑" panose="020B0503020204020204" pitchFamily="34" charset="-122"/>
                <a:cs typeface="+mn-ea"/>
                <a:sym typeface="+mn-lt"/>
              </a:rPr>
              <a:t>数据无量纲化</a:t>
            </a:r>
            <a:endParaRPr lang="en-US" altLang="zh-CN" sz="1800" kern="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9073"/>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-Z-score</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p:sp>
        <p:nvSpPr>
          <p:cNvPr id="3" name="Rectangle 1"/>
          <p:cNvSpPr/>
          <p:nvPr/>
        </p:nvSpPr>
        <p:spPr bwMode="auto">
          <a:xfrm>
            <a:off x="357773" y="1427383"/>
            <a:ext cx="5755005" cy="79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725"/>
              </a:lnSpc>
              <a:buFont typeface="Wingdings" panose="05000000000000000000" charset="0"/>
              <a:buChar char="ü"/>
            </a:pPr>
            <a:r>
              <a:rPr lang="zh-CN" altLang="en-US" sz="1200" b="1" spc="98" dirty="0">
                <a:latin typeface="微软雅黑" panose="020B0503020204020204" pitchFamily="34" charset="-122"/>
                <a:ea typeface="微软雅黑" panose="020B0503020204020204" pitchFamily="34" charset="-122"/>
                <a:cs typeface="+mn-ea"/>
                <a:sym typeface="+mn-lt"/>
              </a:rPr>
              <a:t>定义</a:t>
            </a:r>
            <a:r>
              <a:rPr lang="zh-CN" altLang="en-US" sz="1200" spc="98" dirty="0">
                <a:latin typeface="微软雅黑" panose="020B0503020204020204" pitchFamily="34" charset="-122"/>
                <a:ea typeface="微软雅黑" panose="020B0503020204020204" pitchFamily="34" charset="-122"/>
                <a:cs typeface="+mn-ea"/>
                <a:sym typeface="+mn-lt"/>
              </a:rPr>
              <a:t>：是最常见的标准化技术，利用了统计学里简单的</a:t>
            </a:r>
            <a:r>
              <a:rPr lang="en-US" altLang="zh-CN" sz="1200" spc="98" dirty="0">
                <a:latin typeface="微软雅黑" panose="020B0503020204020204" pitchFamily="34" charset="-122"/>
                <a:ea typeface="微软雅黑" panose="020B0503020204020204" pitchFamily="34" charset="-122"/>
                <a:cs typeface="+mn-ea"/>
                <a:sym typeface="+mn-lt"/>
              </a:rPr>
              <a:t>Z-score</a:t>
            </a:r>
            <a:r>
              <a:rPr lang="zh-CN" altLang="en-US" sz="1200" spc="98" dirty="0">
                <a:latin typeface="微软雅黑" panose="020B0503020204020204" pitchFamily="34" charset="-122"/>
                <a:ea typeface="微软雅黑" panose="020B0503020204020204" pitchFamily="34" charset="-122"/>
                <a:cs typeface="+mn-ea"/>
                <a:sym typeface="+mn-lt"/>
              </a:rPr>
              <a:t>思想。</a:t>
            </a:r>
            <a:r>
              <a:rPr lang="en-US" altLang="zh-CN" sz="1200" spc="98" dirty="0">
                <a:latin typeface="微软雅黑" panose="020B0503020204020204" pitchFamily="34" charset="-122"/>
                <a:ea typeface="微软雅黑" panose="020B0503020204020204" pitchFamily="34" charset="-122"/>
                <a:cs typeface="+mn-ea"/>
                <a:sym typeface="+mn-lt"/>
              </a:rPr>
              <a:t>当数据(x)按均值(μ)中心化后，再按标准差(σ)缩放，数据就会服从为均值为0，方差为1的正态分布（即标准正态分布）。</a:t>
            </a:r>
          </a:p>
          <a:p>
            <a:pPr marL="214313" indent="-214313">
              <a:lnSpc>
                <a:spcPts val="1725"/>
              </a:lnSpc>
              <a:buFont typeface="Wingdings" panose="05000000000000000000" charset="0"/>
              <a:buChar char="ü"/>
            </a:pPr>
            <a:r>
              <a:rPr lang="zh-CN" altLang="en-US" sz="1200" b="1" spc="98" dirty="0">
                <a:latin typeface="微软雅黑" panose="020B0503020204020204" pitchFamily="34" charset="-122"/>
                <a:ea typeface="微软雅黑" panose="020B0503020204020204" pitchFamily="34" charset="-122"/>
                <a:cs typeface="+mn-ea"/>
                <a:sym typeface="+mn-lt"/>
              </a:rPr>
              <a:t>应用：</a:t>
            </a:r>
            <a:r>
              <a:rPr sz="1200" spc="98" dirty="0">
                <a:latin typeface="微软雅黑" panose="020B0503020204020204" pitchFamily="34" charset="-122"/>
                <a:ea typeface="微软雅黑" panose="020B0503020204020204" pitchFamily="34" charset="-122"/>
                <a:cs typeface="+mn-ea"/>
                <a:sym typeface="+mn-lt"/>
              </a:rPr>
              <a:t>该方法比较适合数据量大(近似正态分布)的场景</a:t>
            </a:r>
            <a:r>
              <a:rPr lang="zh-CN" altLang="en-US" sz="1200" spc="98" dirty="0">
                <a:latin typeface="微软雅黑" panose="020B0503020204020204" pitchFamily="34" charset="-122"/>
                <a:ea typeface="微软雅黑" panose="020B0503020204020204" pitchFamily="34" charset="-122"/>
                <a:cs typeface="+mn-ea"/>
                <a:sym typeface="+mn-lt"/>
              </a:rPr>
              <a:t>；不适合稀疏数据。</a:t>
            </a:r>
          </a:p>
          <a:p>
            <a:pPr marL="214313" indent="-214313">
              <a:lnSpc>
                <a:spcPts val="1725"/>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代码</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：在sklearn中，使用</a:t>
            </a:r>
            <a:r>
              <a:rPr lang="en-US" altLang="zh-CN" sz="1200" spc="98" dirty="0">
                <a:latin typeface="微软雅黑" panose="020B0503020204020204" pitchFamily="34" charset="-122"/>
                <a:ea typeface="微软雅黑" panose="020B0503020204020204" pitchFamily="34" charset="-122"/>
                <a:cs typeface="+mn-ea"/>
                <a:sym typeface="+mn-lt"/>
              </a:rPr>
              <a:t>preprocessing.StandardScaler</a:t>
            </a:r>
            <a:r>
              <a:rPr lang="zh-CN" altLang="en-US" sz="1200" spc="98" dirty="0">
                <a:latin typeface="微软雅黑" panose="020B0503020204020204" pitchFamily="34" charset="-122"/>
                <a:ea typeface="微软雅黑" panose="020B0503020204020204" pitchFamily="34" charset="-122"/>
                <a:cs typeface="+mn-ea"/>
                <a:sym typeface="+mn-lt"/>
              </a:rPr>
              <a:t>实现。</a:t>
            </a:r>
          </a:p>
        </p:txBody>
      </p:sp>
      <p:sp>
        <p:nvSpPr>
          <p:cNvPr id="6" name="Rectangle 1"/>
          <p:cNvSpPr/>
          <p:nvPr/>
        </p:nvSpPr>
        <p:spPr bwMode="auto">
          <a:xfrm>
            <a:off x="3086731" y="3075999"/>
            <a:ext cx="2214086" cy="33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500" b="1" spc="98" dirty="0">
                <a:latin typeface="微软雅黑" panose="020B0503020204020204" pitchFamily="34" charset="-122"/>
                <a:ea typeface="微软雅黑" panose="020B0503020204020204" pitchFamily="34" charset="-122"/>
                <a:cs typeface="+mn-ea"/>
                <a:sym typeface="+mn-lt"/>
              </a:rPr>
              <a:t>Z-score</a:t>
            </a:r>
            <a:r>
              <a:rPr lang="zh-CN" altLang="en-US" sz="1500" b="1" spc="98" dirty="0">
                <a:latin typeface="微软雅黑" panose="020B0503020204020204" pitchFamily="34" charset="-122"/>
                <a:ea typeface="微软雅黑" panose="020B0503020204020204" pitchFamily="34" charset="-122"/>
                <a:cs typeface="+mn-ea"/>
                <a:sym typeface="+mn-lt"/>
              </a:rPr>
              <a:t>标准化公式</a:t>
            </a:r>
            <a:endParaRPr lang="zh-CN" altLang="en-US" sz="1500" spc="98" dirty="0">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2"/>
          <a:stretch>
            <a:fillRect/>
          </a:stretch>
        </p:blipFill>
        <p:spPr>
          <a:xfrm>
            <a:off x="3351038" y="3400017"/>
            <a:ext cx="1362129" cy="472961"/>
          </a:xfrm>
          <a:prstGeom prst="rect">
            <a:avLst/>
          </a:prstGeom>
        </p:spPr>
      </p:pic>
      <p:pic>
        <p:nvPicPr>
          <p:cNvPr id="12" name="图片 11"/>
          <p:cNvPicPr>
            <a:picLocks noChangeAspect="1"/>
          </p:cNvPicPr>
          <p:nvPr/>
        </p:nvPicPr>
        <p:blipFill>
          <a:blip r:embed="rId3"/>
          <a:stretch>
            <a:fillRect/>
          </a:stretch>
        </p:blipFill>
        <p:spPr>
          <a:xfrm>
            <a:off x="5187470" y="2859782"/>
            <a:ext cx="1704975" cy="1200626"/>
          </a:xfrm>
          <a:prstGeom prst="rect">
            <a:avLst/>
          </a:prstGeom>
        </p:spPr>
      </p:pic>
      <p:pic>
        <p:nvPicPr>
          <p:cNvPr id="8" name="Picture 4" descr="https://gss1.bdstatic.com/9vo3dSag_xI4khGkpoWK1HF6hhy/baike/w%3D268%3Bg%3D0/sign=f8c95b009322720e7bcee5fc43f06d7b/bba1cd11728b4710482c03aec8cec3fdfc032355.jpg">
            <a:extLst>
              <a:ext uri="{FF2B5EF4-FFF2-40B4-BE49-F238E27FC236}">
                <a16:creationId xmlns:a16="http://schemas.microsoft.com/office/drawing/2014/main" id="{F0D71CF6-FE69-9C46-B5AD-28131DD11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514" y="2577912"/>
            <a:ext cx="2542063" cy="178323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0FF9E95-C28E-9244-B5F9-FF039D9DD01C}"/>
              </a:ext>
            </a:extLst>
          </p:cNvPr>
          <p:cNvSpPr txBox="1"/>
          <p:nvPr/>
        </p:nvSpPr>
        <p:spPr>
          <a:xfrm>
            <a:off x="247498" y="841955"/>
            <a:ext cx="3770276" cy="369332"/>
          </a:xfrm>
          <a:prstGeom prst="rect">
            <a:avLst/>
          </a:prstGeom>
          <a:noFill/>
        </p:spPr>
        <p:txBody>
          <a:bodyPr wrap="square" rtlCol="0">
            <a:spAutoFit/>
          </a:bodyPr>
          <a:lstStyle/>
          <a:p>
            <a:r>
              <a:rPr lang="en-US" altLang="zh-CN" sz="1800" dirty="0">
                <a:solidFill>
                  <a:srgbClr val="0060FF"/>
                </a:solidFill>
                <a:latin typeface="微软雅黑" panose="020B0503020204020204" pitchFamily="34" charset="-122"/>
                <a:ea typeface="微软雅黑" panose="020B0503020204020204" pitchFamily="34" charset="-122"/>
              </a:rPr>
              <a:t>Z-score</a:t>
            </a:r>
            <a:r>
              <a:rPr lang="zh-CN" altLang="en-US" sz="1800" dirty="0">
                <a:solidFill>
                  <a:srgbClr val="0060FF"/>
                </a:solidFill>
                <a:latin typeface="微软雅黑" panose="020B0503020204020204" pitchFamily="34" charset="-122"/>
                <a:ea typeface="微软雅黑" panose="020B0503020204020204" pitchFamily="34" charset="-122"/>
              </a:rPr>
              <a:t>标准化</a:t>
            </a:r>
          </a:p>
        </p:txBody>
      </p:sp>
      <p:cxnSp>
        <p:nvCxnSpPr>
          <p:cNvPr id="11" name="直接连接符 24">
            <a:extLst>
              <a:ext uri="{FF2B5EF4-FFF2-40B4-BE49-F238E27FC236}">
                <a16:creationId xmlns:a16="http://schemas.microsoft.com/office/drawing/2014/main" id="{D71E6BE9-AE0F-B948-B512-0F5B03464722}"/>
              </a:ext>
            </a:extLst>
          </p:cNvPr>
          <p:cNvCxnSpPr/>
          <p:nvPr/>
        </p:nvCxnSpPr>
        <p:spPr>
          <a:xfrm>
            <a:off x="357773" y="1379820"/>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9E00BE-C794-AD4E-A97E-7A07CA63A3A3}"/>
              </a:ext>
            </a:extLst>
          </p:cNvPr>
          <p:cNvSpPr>
            <a:spLocks noGrp="1"/>
          </p:cNvSpPr>
          <p:nvPr>
            <p:ph type="title"/>
          </p:nvPr>
        </p:nvSpPr>
        <p:spPr>
          <a:xfrm>
            <a:off x="513945" y="166102"/>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-Z-score</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p:sp>
        <p:nvSpPr>
          <p:cNvPr id="6" name="文本框 5">
            <a:extLst>
              <a:ext uri="{FF2B5EF4-FFF2-40B4-BE49-F238E27FC236}">
                <a16:creationId xmlns:a16="http://schemas.microsoft.com/office/drawing/2014/main" id="{39360016-D938-6D42-B04F-A7B594CCAE37}"/>
              </a:ext>
            </a:extLst>
          </p:cNvPr>
          <p:cNvSpPr txBox="1"/>
          <p:nvPr/>
        </p:nvSpPr>
        <p:spPr>
          <a:xfrm>
            <a:off x="188640" y="1088287"/>
            <a:ext cx="6048672" cy="923330"/>
          </a:xfrm>
          <a:prstGeom prst="rect">
            <a:avLst/>
          </a:prstGeom>
          <a:noFill/>
        </p:spPr>
        <p:txBody>
          <a:bodyPr wrap="square" rtlCol="0">
            <a:spAutoFit/>
          </a:bodyPr>
          <a:lstStyle/>
          <a:p>
            <a:r>
              <a:rPr kumimoji="1" lang="zh-CN" altLang="en-US" sz="1800" b="1" dirty="0"/>
              <a:t>例如</a:t>
            </a:r>
            <a:r>
              <a:rPr kumimoji="1" lang="zh-CN" altLang="en-US" sz="1800" dirty="0"/>
              <a:t>：</a:t>
            </a:r>
            <a:endParaRPr kumimoji="1" lang="en-US" altLang="zh-CN" sz="1800" dirty="0"/>
          </a:p>
          <a:p>
            <a:pPr fontAlgn="t"/>
            <a:r>
              <a:rPr kumimoji="1" lang="zh-CN" altLang="en-US" sz="1800" dirty="0"/>
              <a:t>      假设年龄的取值为：</a:t>
            </a:r>
            <a:r>
              <a:rPr lang="en-US" altLang="zh-CN" sz="1800" dirty="0"/>
              <a:t>25</a:t>
            </a:r>
            <a:r>
              <a:rPr lang="zh-CN" altLang="en-US" sz="1800" dirty="0"/>
              <a:t>、</a:t>
            </a:r>
            <a:r>
              <a:rPr lang="en-US" altLang="zh-CN" sz="1800" dirty="0"/>
              <a:t>22</a:t>
            </a:r>
            <a:r>
              <a:rPr lang="zh-CN" altLang="en-US" sz="1800" dirty="0"/>
              <a:t>、</a:t>
            </a:r>
            <a:r>
              <a:rPr lang="en-US" altLang="zh-CN" sz="1800" dirty="0"/>
              <a:t>19</a:t>
            </a:r>
            <a:r>
              <a:rPr lang="zh-CN" altLang="en-US" sz="1800" dirty="0"/>
              <a:t>、</a:t>
            </a:r>
            <a:r>
              <a:rPr lang="en-US" altLang="zh-CN" sz="1800" dirty="0"/>
              <a:t>20</a:t>
            </a:r>
            <a:r>
              <a:rPr lang="zh-CN" altLang="en-US" sz="1800" dirty="0"/>
              <a:t>、</a:t>
            </a:r>
            <a:r>
              <a:rPr lang="en-US" altLang="zh-CN" sz="1800" dirty="0"/>
              <a:t>21</a:t>
            </a:r>
            <a:endParaRPr lang="zh-CN" altLang="zh-CN" sz="1800" dirty="0"/>
          </a:p>
          <a:p>
            <a:endParaRPr kumimoji="1" lang="zh-CN" altLang="en-US" sz="18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73AC4CF-8BF6-754E-B033-D53CFC33481A}"/>
                  </a:ext>
                </a:extLst>
              </p:cNvPr>
              <p:cNvSpPr txBox="1"/>
              <p:nvPr/>
            </p:nvSpPr>
            <p:spPr>
              <a:xfrm>
                <a:off x="242646" y="1815667"/>
                <a:ext cx="6615355" cy="1632691"/>
              </a:xfrm>
              <a:prstGeom prst="rect">
                <a:avLst/>
              </a:prstGeom>
              <a:noFill/>
            </p:spPr>
            <p:txBody>
              <a:bodyPr wrap="square" rtlCol="0">
                <a:spAutoFit/>
              </a:bodyPr>
              <a:lstStyle/>
              <a:p>
                <a:r>
                  <a:rPr kumimoji="1" lang="zh-CN" altLang="en-US" sz="1350" dirty="0"/>
                  <a:t>均值</a:t>
                </a:r>
                <a:r>
                  <a:rPr kumimoji="1" lang="en-US" altLang="zh-CN" sz="1350" dirty="0"/>
                  <a:t>:</a:t>
                </a:r>
                <a14:m>
                  <m:oMath xmlns:m="http://schemas.openxmlformats.org/officeDocument/2006/math">
                    <m:r>
                      <a:rPr kumimoji="1" lang="zh-CN" altLang="en-US" sz="1350" i="1">
                        <a:latin typeface="Cambria Math" panose="02040503050406030204" pitchFamily="18" charset="0"/>
                      </a:rPr>
                      <m:t>𝜇</m:t>
                    </m:r>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m:rPr>
                            <m:nor/>
                          </m:rPr>
                          <a:rPr kumimoji="1" lang="en-US" altLang="zh-CN" sz="1350" dirty="0"/>
                          <m:t>25+22+19+20+21</m:t>
                        </m:r>
                      </m:num>
                      <m:den>
                        <m:r>
                          <a:rPr kumimoji="1" lang="en-US" altLang="zh-CN" sz="1350" i="1">
                            <a:latin typeface="Cambria Math" panose="02040503050406030204" pitchFamily="18" charset="0"/>
                          </a:rPr>
                          <m:t>5</m:t>
                        </m:r>
                      </m:den>
                    </m:f>
                  </m:oMath>
                </a14:m>
                <a:r>
                  <a:rPr kumimoji="1" lang="en-US" altLang="zh-CN" sz="1350" dirty="0"/>
                  <a:t>=21.4</a:t>
                </a:r>
              </a:p>
              <a:p>
                <a:r>
                  <a:rPr kumimoji="1" lang="zh-CN" altLang="en-US" sz="1350" dirty="0"/>
                  <a:t>标准方差：</a:t>
                </a:r>
                <a14:m>
                  <m:oMath xmlns:m="http://schemas.openxmlformats.org/officeDocument/2006/math">
                    <m:r>
                      <a:rPr kumimoji="1" lang="zh-CN" altLang="en-US" sz="1350" i="1">
                        <a:latin typeface="Cambria Math" panose="02040503050406030204" pitchFamily="18" charset="0"/>
                      </a:rPr>
                      <m:t>𝜎</m:t>
                    </m:r>
                    <m:r>
                      <a:rPr kumimoji="1" lang="en-US" altLang="zh-CN" sz="1350" i="1">
                        <a:latin typeface="Cambria Math" panose="02040503050406030204" pitchFamily="18" charset="0"/>
                      </a:rPr>
                      <m:t>=</m:t>
                    </m:r>
                    <m:rad>
                      <m:radPr>
                        <m:degHide m:val="on"/>
                        <m:ctrlPr>
                          <a:rPr kumimoji="1" lang="en-US" altLang="zh-CN" sz="1350" i="1">
                            <a:solidFill>
                              <a:schemeClr val="tx1"/>
                            </a:solidFill>
                            <a:latin typeface="Cambria Math" panose="02040503050406030204" pitchFamily="18" charset="0"/>
                          </a:rPr>
                        </m:ctrlPr>
                      </m:radPr>
                      <m:deg/>
                      <m:e>
                        <m:f>
                          <m:fPr>
                            <m:ctrlPr>
                              <a:rPr lang="zh-CN" altLang="zh-CN" sz="1350" i="1">
                                <a:solidFill>
                                  <a:schemeClr val="tx1"/>
                                </a:solidFill>
                                <a:latin typeface="Cambria Math" panose="02040503050406030204" pitchFamily="18" charset="0"/>
                                <a:ea typeface="黑体" panose="02010609060101010101" pitchFamily="49" charset="-122"/>
                              </a:rPr>
                            </m:ctrlPr>
                          </m:fPr>
                          <m:num>
                            <m:r>
                              <a:rPr lang="en-US" altLang="zh-CN" sz="1350">
                                <a:solidFill>
                                  <a:schemeClr val="tx1"/>
                                </a:solidFill>
                                <a:latin typeface="Cambria Math" panose="02040503050406030204" pitchFamily="18" charset="0"/>
                                <a:ea typeface="黑体" panose="02010609060101010101" pitchFamily="49" charset="-122"/>
                              </a:rPr>
                              <m:t>1</m:t>
                            </m:r>
                          </m:num>
                          <m:den>
                            <m:r>
                              <a:rPr lang="en-US" altLang="zh-CN" sz="1350">
                                <a:solidFill>
                                  <a:schemeClr val="tx1"/>
                                </a:solidFill>
                                <a:latin typeface="Cambria Math" panose="02040503050406030204" pitchFamily="18" charset="0"/>
                                <a:ea typeface="黑体" panose="02010609060101010101" pitchFamily="49" charset="-122"/>
                              </a:rPr>
                              <m:t>𝑛</m:t>
                            </m:r>
                          </m:den>
                        </m:f>
                        <m:nary>
                          <m:naryPr>
                            <m:chr m:val="∑"/>
                            <m:limLoc m:val="undOvr"/>
                            <m:ctrlPr>
                              <a:rPr lang="zh-CN" altLang="zh-CN" sz="1350" i="1">
                                <a:solidFill>
                                  <a:schemeClr val="tx1"/>
                                </a:solidFill>
                                <a:latin typeface="Cambria Math" panose="02040503050406030204" pitchFamily="18" charset="0"/>
                                <a:ea typeface="黑体" panose="02010609060101010101" pitchFamily="49" charset="-122"/>
                              </a:rPr>
                            </m:ctrlPr>
                          </m:naryPr>
                          <m:sub>
                            <m:r>
                              <a:rPr lang="en-US" altLang="zh-CN" sz="1350">
                                <a:solidFill>
                                  <a:schemeClr val="tx1"/>
                                </a:solidFill>
                                <a:latin typeface="Cambria Math" panose="02040503050406030204" pitchFamily="18" charset="0"/>
                                <a:ea typeface="黑体" panose="02010609060101010101" pitchFamily="49" charset="-122"/>
                              </a:rPr>
                              <m:t>𝑖</m:t>
                            </m:r>
                            <m:r>
                              <a:rPr lang="en-US" altLang="zh-CN" sz="1350">
                                <a:solidFill>
                                  <a:schemeClr val="tx1"/>
                                </a:solidFill>
                                <a:latin typeface="Cambria Math" panose="02040503050406030204" pitchFamily="18" charset="0"/>
                                <a:ea typeface="黑体" panose="02010609060101010101" pitchFamily="49" charset="-122"/>
                              </a:rPr>
                              <m:t>=1</m:t>
                            </m:r>
                          </m:sub>
                          <m:sup>
                            <m:r>
                              <a:rPr lang="en-US" altLang="zh-CN" sz="1350">
                                <a:solidFill>
                                  <a:schemeClr val="tx1"/>
                                </a:solidFill>
                                <a:latin typeface="Cambria Math" panose="02040503050406030204" pitchFamily="18" charset="0"/>
                                <a:ea typeface="黑体" panose="02010609060101010101" pitchFamily="49" charset="-122"/>
                              </a:rPr>
                              <m:t>𝑛</m:t>
                            </m:r>
                          </m:sup>
                          <m:e>
                            <m:sSup>
                              <m:sSupPr>
                                <m:ctrlPr>
                                  <a:rPr lang="zh-CN" altLang="zh-CN" sz="1350" i="1">
                                    <a:solidFill>
                                      <a:schemeClr val="tx1"/>
                                    </a:solidFill>
                                    <a:latin typeface="Cambria Math" panose="02040503050406030204" pitchFamily="18" charset="0"/>
                                    <a:ea typeface="黑体" panose="02010609060101010101" pitchFamily="49" charset="-122"/>
                                  </a:rPr>
                                </m:ctrlPr>
                              </m:sSupPr>
                              <m:e>
                                <m:r>
                                  <a:rPr lang="en-US" altLang="zh-CN" sz="1350">
                                    <a:solidFill>
                                      <a:schemeClr val="tx1"/>
                                    </a:solidFill>
                                    <a:latin typeface="Cambria Math" panose="02040503050406030204" pitchFamily="18" charset="0"/>
                                    <a:ea typeface="黑体" panose="02010609060101010101" pitchFamily="49" charset="-122"/>
                                  </a:rPr>
                                  <m:t>(</m:t>
                                </m:r>
                                <m:sSub>
                                  <m:sSubPr>
                                    <m:ctrlPr>
                                      <a:rPr lang="zh-CN" altLang="zh-CN" sz="1350" i="1">
                                        <a:solidFill>
                                          <a:schemeClr val="tx1"/>
                                        </a:solidFill>
                                        <a:latin typeface="Cambria Math" panose="02040503050406030204" pitchFamily="18" charset="0"/>
                                        <a:ea typeface="黑体" panose="02010609060101010101" pitchFamily="49" charset="-122"/>
                                      </a:rPr>
                                    </m:ctrlPr>
                                  </m:sSubPr>
                                  <m:e>
                                    <m:r>
                                      <a:rPr lang="en-US" altLang="zh-CN" sz="1350" i="1">
                                        <a:solidFill>
                                          <a:schemeClr val="tx1"/>
                                        </a:solidFill>
                                        <a:latin typeface="Cambria Math" panose="02040503050406030204" pitchFamily="18" charset="0"/>
                                        <a:ea typeface="黑体" panose="02010609060101010101" pitchFamily="49" charset="-122"/>
                                      </a:rPr>
                                      <m:t>𝑥</m:t>
                                    </m:r>
                                  </m:e>
                                  <m:sub>
                                    <m:r>
                                      <a:rPr lang="en-US" altLang="zh-CN" sz="1350" i="1">
                                        <a:solidFill>
                                          <a:schemeClr val="tx1"/>
                                        </a:solidFill>
                                        <a:latin typeface="Cambria Math" panose="02040503050406030204" pitchFamily="18" charset="0"/>
                                        <a:ea typeface="黑体" panose="02010609060101010101" pitchFamily="49" charset="-122"/>
                                      </a:rPr>
                                      <m:t>𝑖</m:t>
                                    </m:r>
                                  </m:sub>
                                </m:sSub>
                                <m:r>
                                  <a:rPr lang="en-US" altLang="zh-CN" sz="1350">
                                    <a:solidFill>
                                      <a:schemeClr val="tx1"/>
                                    </a:solidFill>
                                    <a:latin typeface="Cambria Math" panose="02040503050406030204" pitchFamily="18" charset="0"/>
                                    <a:ea typeface="黑体" panose="02010609060101010101" pitchFamily="49" charset="-122"/>
                                  </a:rPr>
                                  <m:t>−</m:t>
                                </m:r>
                                <m:bar>
                                  <m:barPr>
                                    <m:pos m:val="top"/>
                                    <m:ctrlPr>
                                      <a:rPr lang="zh-CN" altLang="zh-CN" sz="1350" i="1">
                                        <a:solidFill>
                                          <a:schemeClr val="tx1"/>
                                        </a:solidFill>
                                        <a:latin typeface="Cambria Math" panose="02040503050406030204" pitchFamily="18" charset="0"/>
                                        <a:ea typeface="黑体" panose="02010609060101010101" pitchFamily="49" charset="-122"/>
                                      </a:rPr>
                                    </m:ctrlPr>
                                  </m:barPr>
                                  <m:e>
                                    <m:r>
                                      <a:rPr lang="en-US" altLang="zh-CN" sz="1350" i="1">
                                        <a:solidFill>
                                          <a:schemeClr val="tx1"/>
                                        </a:solidFill>
                                        <a:latin typeface="Cambria Math" panose="02040503050406030204" pitchFamily="18" charset="0"/>
                                        <a:ea typeface="黑体" panose="02010609060101010101" pitchFamily="49" charset="-122"/>
                                      </a:rPr>
                                      <m:t>𝑥</m:t>
                                    </m:r>
                                  </m:e>
                                </m:bar>
                                <m:r>
                                  <a:rPr lang="en-US" altLang="zh-CN" sz="1350">
                                    <a:solidFill>
                                      <a:schemeClr val="tx1"/>
                                    </a:solidFill>
                                    <a:latin typeface="Cambria Math" panose="02040503050406030204" pitchFamily="18" charset="0"/>
                                    <a:ea typeface="黑体" panose="02010609060101010101" pitchFamily="49" charset="-122"/>
                                  </a:rPr>
                                  <m:t>)</m:t>
                                </m:r>
                              </m:e>
                              <m:sup>
                                <m:r>
                                  <a:rPr lang="en-US" altLang="zh-CN" sz="1350">
                                    <a:solidFill>
                                      <a:schemeClr val="tx1"/>
                                    </a:solidFill>
                                    <a:latin typeface="Cambria Math" panose="02040503050406030204" pitchFamily="18" charset="0"/>
                                    <a:ea typeface="黑体" panose="02010609060101010101" pitchFamily="49" charset="-122"/>
                                  </a:rPr>
                                  <m:t>2</m:t>
                                </m:r>
                              </m:sup>
                            </m:sSup>
                          </m:e>
                        </m:nary>
                      </m:e>
                    </m:rad>
                  </m:oMath>
                </a14:m>
                <a:r>
                  <a:rPr kumimoji="1" lang="en-US" altLang="zh-CN" sz="1350" dirty="0"/>
                  <a:t>= </a:t>
                </a:r>
                <a14:m>
                  <m:oMath xmlns:m="http://schemas.openxmlformats.org/officeDocument/2006/math">
                    <m:rad>
                      <m:radPr>
                        <m:degHide m:val="on"/>
                        <m:ctrlPr>
                          <a:rPr kumimoji="1" lang="en-US" altLang="zh-CN" sz="1350" i="1" dirty="0">
                            <a:latin typeface="Cambria Math" panose="02040503050406030204" pitchFamily="18" charset="0"/>
                          </a:rPr>
                        </m:ctrlPr>
                      </m:radPr>
                      <m:deg/>
                      <m:e>
                        <m:f>
                          <m:fPr>
                            <m:ctrlPr>
                              <a:rPr kumimoji="1" lang="en-US" altLang="zh-CN" sz="1350" i="1" dirty="0">
                                <a:latin typeface="Cambria Math" panose="02040503050406030204" pitchFamily="18" charset="0"/>
                              </a:rPr>
                            </m:ctrlPr>
                          </m:fPr>
                          <m:num>
                            <m:r>
                              <a:rPr kumimoji="1" lang="en-US" altLang="zh-CN" sz="1350" i="1" dirty="0">
                                <a:latin typeface="Cambria Math" panose="02040503050406030204" pitchFamily="18" charset="0"/>
                              </a:rPr>
                              <m:t>21.2</m:t>
                            </m:r>
                          </m:num>
                          <m:den>
                            <m:r>
                              <a:rPr kumimoji="1" lang="en-US" altLang="zh-CN" sz="1350" i="1" dirty="0">
                                <a:latin typeface="Cambria Math" panose="02040503050406030204" pitchFamily="18" charset="0"/>
                              </a:rPr>
                              <m:t>5</m:t>
                            </m:r>
                          </m:den>
                        </m:f>
                      </m:e>
                    </m:rad>
                  </m:oMath>
                </a14:m>
                <a:r>
                  <a:rPr kumimoji="1" lang="en-US" altLang="zh-CN" sz="1350" dirty="0"/>
                  <a:t>==2.059</a:t>
                </a:r>
              </a:p>
              <a:p>
                <a:pPr/>
                <a14:m>
                  <m:oMathPara xmlns:m="http://schemas.openxmlformats.org/officeDocument/2006/math">
                    <m:oMathParaPr>
                      <m:jc m:val="centerGroup"/>
                    </m:oMathParaPr>
                    <m:oMath xmlns:m="http://schemas.openxmlformats.org/officeDocument/2006/math">
                      <m:nary>
                        <m:naryPr>
                          <m:chr m:val="∑"/>
                          <m:limLoc m:val="undOvr"/>
                          <m:ctrlPr>
                            <a:rPr lang="zh-CN" altLang="zh-CN" sz="1350" i="1">
                              <a:solidFill>
                                <a:schemeClr val="tx1"/>
                              </a:solidFill>
                              <a:latin typeface="Cambria Math" panose="02040503050406030204" pitchFamily="18" charset="0"/>
                              <a:ea typeface="黑体" panose="02010609060101010101" pitchFamily="49" charset="-122"/>
                            </a:rPr>
                          </m:ctrlPr>
                        </m:naryPr>
                        <m:sub>
                          <m:r>
                            <a:rPr lang="en-US" altLang="zh-CN" sz="1350">
                              <a:solidFill>
                                <a:schemeClr val="tx1"/>
                              </a:solidFill>
                              <a:latin typeface="Cambria Math" panose="02040503050406030204" pitchFamily="18" charset="0"/>
                              <a:ea typeface="黑体" panose="02010609060101010101" pitchFamily="49" charset="-122"/>
                            </a:rPr>
                            <m:t>𝑖</m:t>
                          </m:r>
                          <m:r>
                            <a:rPr lang="en-US" altLang="zh-CN" sz="1350">
                              <a:solidFill>
                                <a:schemeClr val="tx1"/>
                              </a:solidFill>
                              <a:latin typeface="Cambria Math" panose="02040503050406030204" pitchFamily="18" charset="0"/>
                              <a:ea typeface="黑体" panose="02010609060101010101" pitchFamily="49" charset="-122"/>
                            </a:rPr>
                            <m:t>=1</m:t>
                          </m:r>
                        </m:sub>
                        <m:sup>
                          <m:r>
                            <a:rPr lang="en-US" altLang="zh-CN" sz="1350">
                              <a:solidFill>
                                <a:schemeClr val="tx1"/>
                              </a:solidFill>
                              <a:latin typeface="Cambria Math" panose="02040503050406030204" pitchFamily="18" charset="0"/>
                              <a:ea typeface="黑体" panose="02010609060101010101" pitchFamily="49" charset="-122"/>
                            </a:rPr>
                            <m:t>𝑛</m:t>
                          </m:r>
                        </m:sup>
                        <m:e>
                          <m:sSup>
                            <m:sSupPr>
                              <m:ctrlPr>
                                <a:rPr lang="zh-CN" altLang="zh-CN" sz="1350" i="1">
                                  <a:solidFill>
                                    <a:schemeClr val="tx1"/>
                                  </a:solidFill>
                                  <a:latin typeface="Cambria Math" panose="02040503050406030204" pitchFamily="18" charset="0"/>
                                  <a:ea typeface="黑体" panose="02010609060101010101" pitchFamily="49" charset="-122"/>
                                </a:rPr>
                              </m:ctrlPr>
                            </m:sSupPr>
                            <m:e>
                              <m:r>
                                <a:rPr lang="en-US" altLang="zh-CN" sz="1350">
                                  <a:solidFill>
                                    <a:schemeClr val="tx1"/>
                                  </a:solidFill>
                                  <a:latin typeface="Cambria Math" panose="02040503050406030204" pitchFamily="18" charset="0"/>
                                  <a:ea typeface="黑体" panose="02010609060101010101" pitchFamily="49" charset="-122"/>
                                </a:rPr>
                                <m:t>(</m:t>
                              </m:r>
                              <m:sSub>
                                <m:sSubPr>
                                  <m:ctrlPr>
                                    <a:rPr lang="zh-CN" altLang="zh-CN" sz="1350" i="1">
                                      <a:solidFill>
                                        <a:schemeClr val="tx1"/>
                                      </a:solidFill>
                                      <a:latin typeface="Cambria Math" panose="02040503050406030204" pitchFamily="18" charset="0"/>
                                      <a:ea typeface="黑体" panose="02010609060101010101" pitchFamily="49" charset="-122"/>
                                    </a:rPr>
                                  </m:ctrlPr>
                                </m:sSubPr>
                                <m:e>
                                  <m:r>
                                    <a:rPr lang="en-US" altLang="zh-CN" sz="1350" i="1">
                                      <a:solidFill>
                                        <a:schemeClr val="tx1"/>
                                      </a:solidFill>
                                      <a:latin typeface="Cambria Math" panose="02040503050406030204" pitchFamily="18" charset="0"/>
                                      <a:ea typeface="黑体" panose="02010609060101010101" pitchFamily="49" charset="-122"/>
                                    </a:rPr>
                                    <m:t>𝑥</m:t>
                                  </m:r>
                                </m:e>
                                <m:sub>
                                  <m:r>
                                    <a:rPr lang="en-US" altLang="zh-CN" sz="1350" i="1">
                                      <a:solidFill>
                                        <a:schemeClr val="tx1"/>
                                      </a:solidFill>
                                      <a:latin typeface="Cambria Math" panose="02040503050406030204" pitchFamily="18" charset="0"/>
                                      <a:ea typeface="黑体" panose="02010609060101010101" pitchFamily="49" charset="-122"/>
                                    </a:rPr>
                                    <m:t>𝑖</m:t>
                                  </m:r>
                                </m:sub>
                              </m:sSub>
                              <m:r>
                                <a:rPr lang="en-US" altLang="zh-CN" sz="1350">
                                  <a:solidFill>
                                    <a:schemeClr val="tx1"/>
                                  </a:solidFill>
                                  <a:latin typeface="Cambria Math" panose="02040503050406030204" pitchFamily="18" charset="0"/>
                                  <a:ea typeface="黑体" panose="02010609060101010101" pitchFamily="49" charset="-122"/>
                                </a:rPr>
                                <m:t>−</m:t>
                              </m:r>
                              <m:bar>
                                <m:barPr>
                                  <m:pos m:val="top"/>
                                  <m:ctrlPr>
                                    <a:rPr lang="zh-CN" altLang="zh-CN" sz="1350" i="1">
                                      <a:solidFill>
                                        <a:schemeClr val="tx1"/>
                                      </a:solidFill>
                                      <a:latin typeface="Cambria Math" panose="02040503050406030204" pitchFamily="18" charset="0"/>
                                      <a:ea typeface="黑体" panose="02010609060101010101" pitchFamily="49" charset="-122"/>
                                    </a:rPr>
                                  </m:ctrlPr>
                                </m:barPr>
                                <m:e>
                                  <m:r>
                                    <a:rPr lang="en-US" altLang="zh-CN" sz="1350" i="1">
                                      <a:solidFill>
                                        <a:schemeClr val="tx1"/>
                                      </a:solidFill>
                                      <a:latin typeface="Cambria Math" panose="02040503050406030204" pitchFamily="18" charset="0"/>
                                      <a:ea typeface="黑体" panose="02010609060101010101" pitchFamily="49" charset="-122"/>
                                    </a:rPr>
                                    <m:t>𝑥</m:t>
                                  </m:r>
                                </m:e>
                              </m:bar>
                              <m:r>
                                <a:rPr lang="en-US" altLang="zh-CN" sz="1350">
                                  <a:solidFill>
                                    <a:schemeClr val="tx1"/>
                                  </a:solidFill>
                                  <a:latin typeface="Cambria Math" panose="02040503050406030204" pitchFamily="18" charset="0"/>
                                  <a:ea typeface="黑体" panose="02010609060101010101" pitchFamily="49" charset="-122"/>
                                </a:rPr>
                                <m:t>)</m:t>
                              </m:r>
                            </m:e>
                            <m:sup>
                              <m:r>
                                <a:rPr lang="en-US" altLang="zh-CN" sz="1350">
                                  <a:solidFill>
                                    <a:schemeClr val="tx1"/>
                                  </a:solidFill>
                                  <a:latin typeface="Cambria Math" panose="02040503050406030204" pitchFamily="18" charset="0"/>
                                  <a:ea typeface="黑体" panose="02010609060101010101" pitchFamily="49" charset="-122"/>
                                </a:rPr>
                                <m:t>2</m:t>
                              </m:r>
                            </m:sup>
                          </m:sSup>
                        </m:e>
                      </m:nary>
                      <m:r>
                        <a:rPr lang="en-US" altLang="zh-CN" sz="1350" i="1">
                          <a:solidFill>
                            <a:schemeClr val="tx1"/>
                          </a:solidFill>
                          <a:latin typeface="Cambria Math" panose="02040503050406030204" pitchFamily="18" charset="0"/>
                          <a:ea typeface="黑体" panose="02010609060101010101" pitchFamily="49" charset="-122"/>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(25−21.4)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(22−21.4)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(19−21.4)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(20−21.4)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(20−21.4)</m:t>
                          </m:r>
                        </m:e>
                        <m:sup>
                          <m:r>
                            <a:rPr kumimoji="1" lang="en-US" altLang="zh-CN" sz="1350" i="1" dirty="0">
                              <a:latin typeface="Cambria Math" panose="02040503050406030204" pitchFamily="18" charset="0"/>
                            </a:rPr>
                            <m:t>2</m:t>
                          </m:r>
                        </m:sup>
                      </m:sSup>
                    </m:oMath>
                  </m:oMathPara>
                </a14:m>
                <a:endParaRPr kumimoji="1" lang="en-US" altLang="zh-CN" sz="1350" dirty="0"/>
              </a:p>
              <a:p>
                <a:r>
                  <a:rPr kumimoji="1" lang="zh-CN" altLang="en-US" sz="1350" dirty="0"/>
                  <a:t>                            </a:t>
                </a:r>
                <a:r>
                  <a:rPr kumimoji="1" lang="en-US" altLang="zh-CN" sz="1350" dirty="0"/>
                  <a:t>=21.2</a:t>
                </a:r>
              </a:p>
            </p:txBody>
          </p:sp>
        </mc:Choice>
        <mc:Fallback xmlns="">
          <p:sp>
            <p:nvSpPr>
              <p:cNvPr id="7" name="文本框 6">
                <a:extLst>
                  <a:ext uri="{FF2B5EF4-FFF2-40B4-BE49-F238E27FC236}">
                    <a16:creationId xmlns:a16="http://schemas.microsoft.com/office/drawing/2014/main" id="{E73AC4CF-8BF6-754E-B033-D53CFC33481A}"/>
                  </a:ext>
                </a:extLst>
              </p:cNvPr>
              <p:cNvSpPr txBox="1">
                <a:spLocks noRot="1" noChangeAspect="1" noMove="1" noResize="1" noEditPoints="1" noAdjustHandles="1" noChangeArrowheads="1" noChangeShapeType="1" noTextEdit="1"/>
              </p:cNvSpPr>
              <p:nvPr/>
            </p:nvSpPr>
            <p:spPr>
              <a:xfrm>
                <a:off x="242646" y="1815667"/>
                <a:ext cx="6615355" cy="1632691"/>
              </a:xfrm>
              <a:prstGeom prst="rect">
                <a:avLst/>
              </a:prstGeom>
              <a:blipFill>
                <a:blip r:embed="rId3"/>
                <a:stretch>
                  <a:fillRect l="-8253" b="-51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77B3B53-4EEB-C14A-9F68-E95621FB84CB}"/>
                  </a:ext>
                </a:extLst>
              </p:cNvPr>
              <p:cNvSpPr txBox="1"/>
              <p:nvPr/>
            </p:nvSpPr>
            <p:spPr>
              <a:xfrm>
                <a:off x="566682" y="3425241"/>
                <a:ext cx="5403467" cy="394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350" i="1">
                          <a:latin typeface="Cambria Math" panose="02040503050406030204" pitchFamily="18" charset="0"/>
                        </a:rPr>
                        <m:t>𝑧</m:t>
                      </m:r>
                      <m:r>
                        <a:rPr kumimoji="1" lang="en-US" altLang="zh-CN" sz="1350" i="1">
                          <a:latin typeface="Cambria Math" panose="02040503050406030204" pitchFamily="18" charset="0"/>
                        </a:rPr>
                        <m:t>−</m:t>
                      </m:r>
                      <m:r>
                        <a:rPr kumimoji="1" lang="en-US" altLang="zh-CN" sz="1350" i="1">
                          <a:latin typeface="Cambria Math" panose="02040503050406030204" pitchFamily="18" charset="0"/>
                        </a:rPr>
                        <m:t>𝑠𝑐𝑜𝑟𝑒</m:t>
                      </m:r>
                      <m:r>
                        <a:rPr kumimoji="1" lang="zh-CN" altLang="en-US" sz="1350" i="1">
                          <a:latin typeface="Cambria Math" panose="02040503050406030204" pitchFamily="18" charset="0"/>
                        </a:rPr>
                        <m:t>处理：</m:t>
                      </m:r>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25−21.4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22−21.4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19−21.4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20−21.4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21−21.4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oMath>
                  </m:oMathPara>
                </a14:m>
                <a:endParaRPr kumimoji="1" lang="zh-CN" altLang="en-US" sz="1350" dirty="0"/>
              </a:p>
            </p:txBody>
          </p:sp>
        </mc:Choice>
        <mc:Fallback xmlns="">
          <p:sp>
            <p:nvSpPr>
              <p:cNvPr id="8" name="文本框 7">
                <a:extLst>
                  <a:ext uri="{FF2B5EF4-FFF2-40B4-BE49-F238E27FC236}">
                    <a16:creationId xmlns:a16="http://schemas.microsoft.com/office/drawing/2014/main" id="{A77B3B53-4EEB-C14A-9F68-E95621FB84CB}"/>
                  </a:ext>
                </a:extLst>
              </p:cNvPr>
              <p:cNvSpPr txBox="1">
                <a:spLocks noRot="1" noChangeAspect="1" noMove="1" noResize="1" noEditPoints="1" noAdjustHandles="1" noChangeArrowheads="1" noChangeShapeType="1" noTextEdit="1"/>
              </p:cNvSpPr>
              <p:nvPr/>
            </p:nvSpPr>
            <p:spPr>
              <a:xfrm>
                <a:off x="566682" y="3425241"/>
                <a:ext cx="5403467" cy="394532"/>
              </a:xfrm>
              <a:prstGeom prst="rect">
                <a:avLst/>
              </a:prstGeom>
              <a:blipFill>
                <a:blip r:embed="rId4"/>
                <a:stretch>
                  <a:fillRect r="-704" b="-1562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B746FC6-72BC-914C-9430-BD4E37BB99EF}"/>
              </a:ext>
            </a:extLst>
          </p:cNvPr>
          <p:cNvSpPr txBox="1"/>
          <p:nvPr/>
        </p:nvSpPr>
        <p:spPr>
          <a:xfrm>
            <a:off x="620688" y="3905172"/>
            <a:ext cx="6048672" cy="323165"/>
          </a:xfrm>
          <a:prstGeom prst="rect">
            <a:avLst/>
          </a:prstGeom>
          <a:noFill/>
        </p:spPr>
        <p:txBody>
          <a:bodyPr wrap="square" rtlCol="0">
            <a:spAutoFit/>
          </a:bodyPr>
          <a:lstStyle/>
          <a:p>
            <a:r>
              <a:rPr kumimoji="1" lang="zh-CN" altLang="en-US" sz="1500" dirty="0">
                <a:solidFill>
                  <a:srgbClr val="FF0000"/>
                </a:solidFill>
              </a:rPr>
              <a:t>处理后的年龄值为：</a:t>
            </a:r>
            <a:r>
              <a:rPr kumimoji="1" lang="en-US" altLang="zh-CN" sz="1500" dirty="0">
                <a:solidFill>
                  <a:srgbClr val="FF0000"/>
                </a:solidFill>
              </a:rPr>
              <a:t>1.748</a:t>
            </a:r>
            <a:r>
              <a:rPr kumimoji="1" lang="zh-CN" altLang="en-US" sz="1500" dirty="0">
                <a:solidFill>
                  <a:srgbClr val="FF0000"/>
                </a:solidFill>
              </a:rPr>
              <a:t>，</a:t>
            </a:r>
            <a:r>
              <a:rPr kumimoji="1" lang="en-US" altLang="zh-CN" sz="1500" dirty="0">
                <a:solidFill>
                  <a:srgbClr val="FF0000"/>
                </a:solidFill>
              </a:rPr>
              <a:t>0.291</a:t>
            </a:r>
            <a:r>
              <a:rPr kumimoji="1" lang="zh-CN" altLang="en-US" sz="1500" dirty="0">
                <a:solidFill>
                  <a:srgbClr val="FF0000"/>
                </a:solidFill>
              </a:rPr>
              <a:t>，</a:t>
            </a:r>
            <a:r>
              <a:rPr kumimoji="1" lang="en-US" altLang="zh-CN" sz="1500" dirty="0">
                <a:solidFill>
                  <a:srgbClr val="FF0000"/>
                </a:solidFill>
              </a:rPr>
              <a:t>-1.166</a:t>
            </a:r>
            <a:r>
              <a:rPr kumimoji="1" lang="zh-CN" altLang="en-US" sz="1500" dirty="0">
                <a:solidFill>
                  <a:srgbClr val="FF0000"/>
                </a:solidFill>
              </a:rPr>
              <a:t>，</a:t>
            </a:r>
            <a:r>
              <a:rPr kumimoji="1" lang="en-US" altLang="zh-CN" sz="1500" dirty="0">
                <a:solidFill>
                  <a:srgbClr val="FF0000"/>
                </a:solidFill>
              </a:rPr>
              <a:t>-0.68</a:t>
            </a:r>
            <a:r>
              <a:rPr kumimoji="1" lang="zh-CN" altLang="en-US" sz="1500" dirty="0">
                <a:solidFill>
                  <a:srgbClr val="FF0000"/>
                </a:solidFill>
              </a:rPr>
              <a:t>，</a:t>
            </a:r>
            <a:r>
              <a:rPr kumimoji="1" lang="en-US" altLang="zh-CN" sz="1500" dirty="0">
                <a:solidFill>
                  <a:srgbClr val="FF0000"/>
                </a:solidFill>
              </a:rPr>
              <a:t>-0.194</a:t>
            </a:r>
            <a:endParaRPr kumimoji="1" lang="zh-CN" altLang="en-US" sz="1500" dirty="0">
              <a:solidFill>
                <a:srgbClr val="FF0000"/>
              </a:solidFill>
            </a:endParaRPr>
          </a:p>
        </p:txBody>
      </p:sp>
    </p:spTree>
    <p:extLst>
      <p:ext uri="{BB962C8B-B14F-4D97-AF65-F5344CB8AC3E}">
        <p14:creationId xmlns:p14="http://schemas.microsoft.com/office/powerpoint/2010/main" val="125518735"/>
      </p:ext>
    </p:extLst>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48680" y="216456"/>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-Min-max</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p:sp>
        <p:nvSpPr>
          <p:cNvPr id="9" name="Rectangle 1"/>
          <p:cNvSpPr/>
          <p:nvPr/>
        </p:nvSpPr>
        <p:spPr bwMode="auto">
          <a:xfrm>
            <a:off x="404664" y="1283136"/>
            <a:ext cx="5862638" cy="151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7175" indent="-257175">
              <a:lnSpc>
                <a:spcPts val="1650"/>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定义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：也叫离差标准化；当数据x按照最小值中心化后，再按极差（最大值 - 最小值）缩放，数据移动了最小值个单位，并且会被收敛到[0,1]之间。</a:t>
            </a:r>
          </a:p>
          <a:p>
            <a:pPr marL="257175" indent="-257175">
              <a:lnSpc>
                <a:spcPts val="1650"/>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应用</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：易受噪声(异常点)影响，因此一般适合小数据场景；对输出结果范围有要求，用归一化。</a:t>
            </a:r>
          </a:p>
          <a:p>
            <a:pPr marL="257175" indent="-257175">
              <a:lnSpc>
                <a:spcPts val="1650"/>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代码</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：在sklearn中，使用preprocessing.MinMaxScaler来实现</a:t>
            </a:r>
            <a:r>
              <a:rPr kumimoji="1" lang="en-US" altLang="zh-CN" sz="12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Min-max</a:t>
            </a:r>
            <a:r>
              <a:rPr kumimoji="1" lang="zh-CN" altLang="en-US" sz="12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标准化</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；MinMaxScaler有一个重要参数：feature_range，是数据压缩范围，默认是[0,1]。</a:t>
            </a:r>
            <a:r>
              <a:rPr lang="zh-CN" altLang="en-US" sz="1500" spc="98" dirty="0">
                <a:latin typeface="微软雅黑" panose="020B0503020204020204" pitchFamily="34" charset="-122"/>
                <a:ea typeface="微软雅黑" panose="020B0503020204020204" pitchFamily="34" charset="-122"/>
                <a:cs typeface="+mn-ea"/>
                <a:sym typeface="+mn-lt"/>
              </a:rPr>
              <a:t></a:t>
            </a:r>
          </a:p>
        </p:txBody>
      </p:sp>
      <p:sp>
        <p:nvSpPr>
          <p:cNvPr id="11" name="Rectangle 1"/>
          <p:cNvSpPr/>
          <p:nvPr/>
        </p:nvSpPr>
        <p:spPr bwMode="auto">
          <a:xfrm>
            <a:off x="556503" y="3195651"/>
            <a:ext cx="2214086" cy="25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350" b="1" spc="98" dirty="0">
                <a:solidFill>
                  <a:schemeClr val="tx2"/>
                </a:solidFill>
                <a:latin typeface="微软雅黑" panose="020B0503020204020204" pitchFamily="34" charset="-122"/>
                <a:ea typeface="微软雅黑" panose="020B0503020204020204" pitchFamily="34" charset="-122"/>
                <a:cs typeface="+mn-ea"/>
                <a:sym typeface="+mn-lt"/>
              </a:rPr>
              <a:t>Min-max</a:t>
            </a:r>
            <a:r>
              <a:rPr lang="zh-CN" altLang="en-US" sz="1500" b="1" spc="98" dirty="0">
                <a:solidFill>
                  <a:schemeClr val="tx2"/>
                </a:solidFill>
                <a:latin typeface="微软雅黑" panose="020B0503020204020204" pitchFamily="34" charset="-122"/>
                <a:ea typeface="微软雅黑" panose="020B0503020204020204" pitchFamily="34" charset="-122"/>
                <a:cs typeface="+mn-ea"/>
                <a:sym typeface="+mn-lt"/>
              </a:rPr>
              <a:t>标准化公式：</a:t>
            </a:r>
          </a:p>
        </p:txBody>
      </p:sp>
      <p:pic>
        <p:nvPicPr>
          <p:cNvPr id="16" name="图片 15"/>
          <p:cNvPicPr>
            <a:picLocks noChangeAspect="1"/>
          </p:cNvPicPr>
          <p:nvPr/>
        </p:nvPicPr>
        <p:blipFill>
          <a:blip r:embed="rId2"/>
          <a:stretch>
            <a:fillRect/>
          </a:stretch>
        </p:blipFill>
        <p:spPr>
          <a:xfrm>
            <a:off x="431586" y="3468688"/>
            <a:ext cx="2373371" cy="535087"/>
          </a:xfrm>
          <a:prstGeom prst="rect">
            <a:avLst/>
          </a:prstGeom>
        </p:spPr>
      </p:pic>
      <p:pic>
        <p:nvPicPr>
          <p:cNvPr id="18" name="图片 17"/>
          <p:cNvPicPr>
            <a:picLocks noChangeAspect="1"/>
          </p:cNvPicPr>
          <p:nvPr/>
        </p:nvPicPr>
        <p:blipFill>
          <a:blip r:embed="rId3"/>
          <a:stretch>
            <a:fillRect/>
          </a:stretch>
        </p:blipFill>
        <p:spPr>
          <a:xfrm>
            <a:off x="605154" y="3901583"/>
            <a:ext cx="1590199" cy="1145858"/>
          </a:xfrm>
          <a:prstGeom prst="rect">
            <a:avLst/>
          </a:prstGeom>
        </p:spPr>
      </p:pic>
      <p:sp>
        <p:nvSpPr>
          <p:cNvPr id="8" name="文本框 7">
            <a:extLst>
              <a:ext uri="{FF2B5EF4-FFF2-40B4-BE49-F238E27FC236}">
                <a16:creationId xmlns:a16="http://schemas.microsoft.com/office/drawing/2014/main" id="{76CA169B-CB1D-8D42-9131-1432D183DC33}"/>
              </a:ext>
            </a:extLst>
          </p:cNvPr>
          <p:cNvSpPr txBox="1"/>
          <p:nvPr/>
        </p:nvSpPr>
        <p:spPr>
          <a:xfrm>
            <a:off x="320681" y="792657"/>
            <a:ext cx="4968552" cy="369332"/>
          </a:xfrm>
          <a:prstGeom prst="rect">
            <a:avLst/>
          </a:prstGeom>
          <a:noFill/>
        </p:spPr>
        <p:txBody>
          <a:bodyPr wrap="square" rtlCol="0">
            <a:spAutoFit/>
          </a:bodyPr>
          <a:lstStyle/>
          <a:p>
            <a:r>
              <a:rPr lang="en-US" altLang="zh-CN" sz="1800" dirty="0">
                <a:solidFill>
                  <a:srgbClr val="0060FF"/>
                </a:solidFill>
                <a:latin typeface="微软雅黑" panose="020B0503020204020204" pitchFamily="34" charset="-122"/>
                <a:ea typeface="微软雅黑" panose="020B0503020204020204" pitchFamily="34" charset="-122"/>
              </a:rPr>
              <a:t>Min-max</a:t>
            </a:r>
            <a:r>
              <a:rPr lang="zh-CN" altLang="en-US" sz="1800" dirty="0">
                <a:solidFill>
                  <a:srgbClr val="0060FF"/>
                </a:solidFill>
                <a:latin typeface="微软雅黑" panose="020B0503020204020204" pitchFamily="34" charset="-122"/>
                <a:ea typeface="微软雅黑" panose="020B0503020204020204" pitchFamily="34" charset="-122"/>
              </a:rPr>
              <a:t>标准化，也称为</a:t>
            </a:r>
            <a:r>
              <a:rPr lang="en-US" altLang="zh-CN" sz="1800" dirty="0">
                <a:solidFill>
                  <a:srgbClr val="0060FF"/>
                </a:solidFill>
                <a:latin typeface="微软雅黑" panose="020B0503020204020204" pitchFamily="34" charset="-122"/>
                <a:ea typeface="微软雅黑" panose="020B0503020204020204" pitchFamily="34" charset="-122"/>
              </a:rPr>
              <a:t>0-1</a:t>
            </a:r>
            <a:r>
              <a:rPr lang="zh-CN" altLang="en-US" sz="1800" dirty="0">
                <a:solidFill>
                  <a:srgbClr val="0060FF"/>
                </a:solidFill>
                <a:latin typeface="微软雅黑" panose="020B0503020204020204" pitchFamily="34" charset="-122"/>
                <a:ea typeface="微软雅黑" panose="020B0503020204020204" pitchFamily="34" charset="-122"/>
              </a:rPr>
              <a:t>标准化</a:t>
            </a:r>
          </a:p>
        </p:txBody>
      </p:sp>
      <p:cxnSp>
        <p:nvCxnSpPr>
          <p:cNvPr id="10" name="直接连接符 26">
            <a:extLst>
              <a:ext uri="{FF2B5EF4-FFF2-40B4-BE49-F238E27FC236}">
                <a16:creationId xmlns:a16="http://schemas.microsoft.com/office/drawing/2014/main" id="{FAD42967-EF2A-9640-A561-078B8606E3DD}"/>
              </a:ext>
            </a:extLst>
          </p:cNvPr>
          <p:cNvCxnSpPr/>
          <p:nvPr/>
        </p:nvCxnSpPr>
        <p:spPr>
          <a:xfrm>
            <a:off x="466004" y="1196056"/>
            <a:ext cx="460917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E75A0276-8E32-D04B-8CD9-21751CF1BD06}"/>
              </a:ext>
            </a:extLst>
          </p:cNvPr>
          <p:cNvGrpSpPr/>
          <p:nvPr/>
        </p:nvGrpSpPr>
        <p:grpSpPr>
          <a:xfrm>
            <a:off x="3873300" y="2794754"/>
            <a:ext cx="2590800" cy="1864508"/>
            <a:chOff x="5334000" y="2207846"/>
            <a:chExt cx="2590800" cy="1864508"/>
          </a:xfrm>
        </p:grpSpPr>
        <p:grpSp>
          <p:nvGrpSpPr>
            <p:cNvPr id="13" name="组合 12">
              <a:extLst>
                <a:ext uri="{FF2B5EF4-FFF2-40B4-BE49-F238E27FC236}">
                  <a16:creationId xmlns:a16="http://schemas.microsoft.com/office/drawing/2014/main" id="{8A9F686D-14B8-F443-AF07-2C2BB005D574}"/>
                </a:ext>
              </a:extLst>
            </p:cNvPr>
            <p:cNvGrpSpPr/>
            <p:nvPr/>
          </p:nvGrpSpPr>
          <p:grpSpPr>
            <a:xfrm>
              <a:off x="5334000" y="2207846"/>
              <a:ext cx="2590800" cy="611554"/>
              <a:chOff x="5334000" y="2207846"/>
              <a:chExt cx="2590800" cy="611554"/>
            </a:xfrm>
          </p:grpSpPr>
          <p:cxnSp>
            <p:nvCxnSpPr>
              <p:cNvPr id="29" name="直接箭头连接符 12">
                <a:extLst>
                  <a:ext uri="{FF2B5EF4-FFF2-40B4-BE49-F238E27FC236}">
                    <a16:creationId xmlns:a16="http://schemas.microsoft.com/office/drawing/2014/main" id="{91CB037A-E84E-7D41-9EF9-E93FC2C3F514}"/>
                  </a:ext>
                </a:extLst>
              </p:cNvPr>
              <p:cNvCxnSpPr/>
              <p:nvPr/>
            </p:nvCxnSpPr>
            <p:spPr>
              <a:xfrm>
                <a:off x="5334000" y="2514600"/>
                <a:ext cx="2520000" cy="0"/>
              </a:xfrm>
              <a:prstGeom prst="straightConnector1">
                <a:avLst/>
              </a:prstGeom>
              <a:ln w="12700">
                <a:solidFill>
                  <a:schemeClr val="tx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30" name="直接箭头连接符 13">
                <a:extLst>
                  <a:ext uri="{FF2B5EF4-FFF2-40B4-BE49-F238E27FC236}">
                    <a16:creationId xmlns:a16="http://schemas.microsoft.com/office/drawing/2014/main" id="{C42C8105-5BFF-B143-B887-A592BB760161}"/>
                  </a:ext>
                </a:extLst>
              </p:cNvPr>
              <p:cNvCxnSpPr/>
              <p:nvPr/>
            </p:nvCxnSpPr>
            <p:spPr>
              <a:xfrm rot="5400000">
                <a:off x="6423000" y="2492400"/>
                <a:ext cx="108000" cy="0"/>
              </a:xfrm>
              <a:prstGeom prst="straightConnector1">
                <a:avLst/>
              </a:prstGeom>
              <a:ln w="12700">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6A78AB2-4D82-C84F-9F6B-C3E587080441}"/>
                  </a:ext>
                </a:extLst>
              </p:cNvPr>
              <p:cNvSpPr txBox="1"/>
              <p:nvPr/>
            </p:nvSpPr>
            <p:spPr>
              <a:xfrm>
                <a:off x="6438900" y="2207846"/>
                <a:ext cx="228600" cy="338554"/>
              </a:xfrm>
              <a:prstGeom prst="rect">
                <a:avLst/>
              </a:prstGeom>
              <a:noFill/>
            </p:spPr>
            <p:txBody>
              <a:bodyPr wrap="square" rtlCol="0">
                <a:spAutoFit/>
              </a:bodyPr>
              <a:lstStyle/>
              <a:p>
                <a:r>
                  <a:rPr lang="en-US" altLang="zh-CN" sz="1600" dirty="0"/>
                  <a:t>0</a:t>
                </a:r>
                <a:endParaRPr lang="zh-CN" altLang="en-US" sz="1600" dirty="0"/>
              </a:p>
            </p:txBody>
          </p:sp>
          <p:sp>
            <p:nvSpPr>
              <p:cNvPr id="32" name="文本框 31">
                <a:extLst>
                  <a:ext uri="{FF2B5EF4-FFF2-40B4-BE49-F238E27FC236}">
                    <a16:creationId xmlns:a16="http://schemas.microsoft.com/office/drawing/2014/main" id="{6EE078C4-1297-AF46-8C61-DB2AAD8DD71C}"/>
                  </a:ext>
                </a:extLst>
              </p:cNvPr>
              <p:cNvSpPr txBox="1"/>
              <p:nvPr/>
            </p:nvSpPr>
            <p:spPr>
              <a:xfrm>
                <a:off x="7696200" y="2480846"/>
                <a:ext cx="228600" cy="338554"/>
              </a:xfrm>
              <a:prstGeom prst="rect">
                <a:avLst/>
              </a:prstGeom>
              <a:noFill/>
            </p:spPr>
            <p:txBody>
              <a:bodyPr wrap="square" rtlCol="0">
                <a:spAutoFit/>
              </a:bodyPr>
              <a:lstStyle/>
              <a:p>
                <a:r>
                  <a:rPr lang="en-US" altLang="zh-CN" sz="1600" dirty="0"/>
                  <a:t>x</a:t>
                </a:r>
                <a:endParaRPr lang="zh-CN" altLang="en-US" sz="1600" dirty="0"/>
              </a:p>
            </p:txBody>
          </p:sp>
        </p:grpSp>
        <p:cxnSp>
          <p:nvCxnSpPr>
            <p:cNvPr id="14" name="直接箭头连接符 16">
              <a:extLst>
                <a:ext uri="{FF2B5EF4-FFF2-40B4-BE49-F238E27FC236}">
                  <a16:creationId xmlns:a16="http://schemas.microsoft.com/office/drawing/2014/main" id="{DA35DA10-BE64-114D-A86D-E1E0E30BC6DB}"/>
                </a:ext>
              </a:extLst>
            </p:cNvPr>
            <p:cNvCxnSpPr/>
            <p:nvPr/>
          </p:nvCxnSpPr>
          <p:spPr>
            <a:xfrm rot="5400000">
              <a:off x="5907600" y="2478600"/>
              <a:ext cx="72000" cy="0"/>
            </a:xfrm>
            <a:prstGeom prst="straightConnector1">
              <a:avLst/>
            </a:prstGeom>
            <a:ln w="952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7">
              <a:extLst>
                <a:ext uri="{FF2B5EF4-FFF2-40B4-BE49-F238E27FC236}">
                  <a16:creationId xmlns:a16="http://schemas.microsoft.com/office/drawing/2014/main" id="{62276633-9CC9-9D4B-B9D1-27D018111D55}"/>
                </a:ext>
              </a:extLst>
            </p:cNvPr>
            <p:cNvCxnSpPr/>
            <p:nvPr/>
          </p:nvCxnSpPr>
          <p:spPr>
            <a:xfrm rot="5400000">
              <a:off x="7203000" y="2478600"/>
              <a:ext cx="72000" cy="0"/>
            </a:xfrm>
            <a:prstGeom prst="straightConnector1">
              <a:avLst/>
            </a:prstGeom>
            <a:ln w="952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9542E95-B8E6-704C-AFDB-BDBD38C262C9}"/>
                </a:ext>
              </a:extLst>
            </p:cNvPr>
            <p:cNvSpPr txBox="1"/>
            <p:nvPr/>
          </p:nvSpPr>
          <p:spPr>
            <a:xfrm>
              <a:off x="5524500" y="2207846"/>
              <a:ext cx="571500" cy="338554"/>
            </a:xfrm>
            <a:prstGeom prst="rect">
              <a:avLst/>
            </a:prstGeom>
            <a:noFill/>
          </p:spPr>
          <p:txBody>
            <a:bodyPr wrap="square" rtlCol="0">
              <a:spAutoFit/>
            </a:bodyPr>
            <a:lstStyle/>
            <a:p>
              <a:r>
                <a:rPr lang="en-US" altLang="zh-CN" sz="1600" dirty="0">
                  <a:latin typeface="华文宋体" panose="02010600040101010101" pitchFamily="2" charset="-122"/>
                  <a:ea typeface="华文宋体" panose="02010600040101010101" pitchFamily="2" charset="-122"/>
                </a:rPr>
                <a:t>min</a:t>
              </a:r>
              <a:endParaRPr lang="zh-CN" altLang="en-US" sz="1600" dirty="0">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id="{B18EA802-F1A9-2A4A-A6EB-D5B5B50D737D}"/>
                </a:ext>
              </a:extLst>
            </p:cNvPr>
            <p:cNvSpPr txBox="1"/>
            <p:nvPr/>
          </p:nvSpPr>
          <p:spPr>
            <a:xfrm>
              <a:off x="7200900" y="2207846"/>
              <a:ext cx="571500" cy="338554"/>
            </a:xfrm>
            <a:prstGeom prst="rect">
              <a:avLst/>
            </a:prstGeom>
            <a:noFill/>
          </p:spPr>
          <p:txBody>
            <a:bodyPr wrap="square" rtlCol="0">
              <a:spAutoFit/>
            </a:bodyPr>
            <a:lstStyle/>
            <a:p>
              <a:r>
                <a:rPr lang="en-US" altLang="zh-CN" sz="1600" dirty="0">
                  <a:latin typeface="华文宋体" panose="02010600040101010101" pitchFamily="2" charset="-122"/>
                  <a:ea typeface="华文宋体" panose="02010600040101010101" pitchFamily="2" charset="-122"/>
                </a:rPr>
                <a:t>max</a:t>
              </a:r>
              <a:endParaRPr lang="zh-CN" altLang="en-US" sz="1600" dirty="0">
                <a:latin typeface="华文宋体" panose="02010600040101010101" pitchFamily="2" charset="-122"/>
                <a:ea typeface="华文宋体" panose="02010600040101010101" pitchFamily="2" charset="-122"/>
              </a:endParaRPr>
            </a:p>
          </p:txBody>
        </p:sp>
        <p:grpSp>
          <p:nvGrpSpPr>
            <p:cNvPr id="20" name="组合 19">
              <a:extLst>
                <a:ext uri="{FF2B5EF4-FFF2-40B4-BE49-F238E27FC236}">
                  <a16:creationId xmlns:a16="http://schemas.microsoft.com/office/drawing/2014/main" id="{AB824CDD-3D75-8846-8BEC-EC52E1DFEBFD}"/>
                </a:ext>
              </a:extLst>
            </p:cNvPr>
            <p:cNvGrpSpPr/>
            <p:nvPr/>
          </p:nvGrpSpPr>
          <p:grpSpPr>
            <a:xfrm>
              <a:off x="5334000" y="3659554"/>
              <a:ext cx="2590800" cy="412800"/>
              <a:chOff x="5334000" y="2438400"/>
              <a:chExt cx="2590800" cy="412800"/>
            </a:xfrm>
          </p:grpSpPr>
          <p:cxnSp>
            <p:nvCxnSpPr>
              <p:cNvPr id="25" name="直接箭头连接符 35">
                <a:extLst>
                  <a:ext uri="{FF2B5EF4-FFF2-40B4-BE49-F238E27FC236}">
                    <a16:creationId xmlns:a16="http://schemas.microsoft.com/office/drawing/2014/main" id="{FDA1473C-38C0-9A4D-B944-E082B68ABA9A}"/>
                  </a:ext>
                </a:extLst>
              </p:cNvPr>
              <p:cNvCxnSpPr/>
              <p:nvPr/>
            </p:nvCxnSpPr>
            <p:spPr>
              <a:xfrm>
                <a:off x="5334000" y="2514600"/>
                <a:ext cx="2520000" cy="0"/>
              </a:xfrm>
              <a:prstGeom prst="straightConnector1">
                <a:avLst/>
              </a:prstGeom>
              <a:ln w="12700">
                <a:solidFill>
                  <a:schemeClr val="tx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6" name="直接箭头连接符 36">
                <a:extLst>
                  <a:ext uri="{FF2B5EF4-FFF2-40B4-BE49-F238E27FC236}">
                    <a16:creationId xmlns:a16="http://schemas.microsoft.com/office/drawing/2014/main" id="{271FCA43-8AC5-5249-94EF-75CF1EDA9CFC}"/>
                  </a:ext>
                </a:extLst>
              </p:cNvPr>
              <p:cNvCxnSpPr/>
              <p:nvPr/>
            </p:nvCxnSpPr>
            <p:spPr>
              <a:xfrm rot="5400000">
                <a:off x="6423000" y="2492400"/>
                <a:ext cx="108000" cy="0"/>
              </a:xfrm>
              <a:prstGeom prst="straightConnector1">
                <a:avLst/>
              </a:prstGeom>
              <a:ln w="12700">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5E1F13B-EA80-9245-833A-D082028F3A2D}"/>
                  </a:ext>
                </a:extLst>
              </p:cNvPr>
              <p:cNvSpPr txBox="1"/>
              <p:nvPr/>
            </p:nvSpPr>
            <p:spPr>
              <a:xfrm>
                <a:off x="6400800" y="2512646"/>
                <a:ext cx="228600" cy="338554"/>
              </a:xfrm>
              <a:prstGeom prst="rect">
                <a:avLst/>
              </a:prstGeom>
              <a:noFill/>
            </p:spPr>
            <p:txBody>
              <a:bodyPr wrap="square" rtlCol="0">
                <a:spAutoFit/>
              </a:bodyPr>
              <a:lstStyle/>
              <a:p>
                <a:r>
                  <a:rPr lang="en-US" altLang="zh-CN" sz="1600" dirty="0"/>
                  <a:t>0</a:t>
                </a:r>
                <a:endParaRPr lang="zh-CN" altLang="en-US" sz="1600" dirty="0"/>
              </a:p>
            </p:txBody>
          </p:sp>
          <p:sp>
            <p:nvSpPr>
              <p:cNvPr id="28" name="文本框 27">
                <a:extLst>
                  <a:ext uri="{FF2B5EF4-FFF2-40B4-BE49-F238E27FC236}">
                    <a16:creationId xmlns:a16="http://schemas.microsoft.com/office/drawing/2014/main" id="{F5CA7E3C-3A14-0F43-8B89-9339179BAFD2}"/>
                  </a:ext>
                </a:extLst>
              </p:cNvPr>
              <p:cNvSpPr txBox="1"/>
              <p:nvPr/>
            </p:nvSpPr>
            <p:spPr>
              <a:xfrm>
                <a:off x="7696200" y="2480846"/>
                <a:ext cx="228600" cy="338554"/>
              </a:xfrm>
              <a:prstGeom prst="rect">
                <a:avLst/>
              </a:prstGeom>
              <a:noFill/>
            </p:spPr>
            <p:txBody>
              <a:bodyPr wrap="square" rtlCol="0">
                <a:spAutoFit/>
              </a:bodyPr>
              <a:lstStyle/>
              <a:p>
                <a:r>
                  <a:rPr lang="en-US" altLang="zh-CN" sz="1600" dirty="0"/>
                  <a:t>x</a:t>
                </a:r>
                <a:endParaRPr lang="zh-CN" altLang="en-US" sz="1600" dirty="0"/>
              </a:p>
            </p:txBody>
          </p:sp>
        </p:grpSp>
        <p:sp>
          <p:nvSpPr>
            <p:cNvPr id="21" name="文本框 20">
              <a:extLst>
                <a:ext uri="{FF2B5EF4-FFF2-40B4-BE49-F238E27FC236}">
                  <a16:creationId xmlns:a16="http://schemas.microsoft.com/office/drawing/2014/main" id="{1D1C8590-E822-BE48-BD90-387C770866E5}"/>
                </a:ext>
              </a:extLst>
            </p:cNvPr>
            <p:cNvSpPr txBox="1"/>
            <p:nvPr/>
          </p:nvSpPr>
          <p:spPr>
            <a:xfrm>
              <a:off x="6858000" y="3700046"/>
              <a:ext cx="228600" cy="338554"/>
            </a:xfrm>
            <a:prstGeom prst="rect">
              <a:avLst/>
            </a:prstGeom>
            <a:noFill/>
          </p:spPr>
          <p:txBody>
            <a:bodyPr wrap="square" rtlCol="0">
              <a:spAutoFit/>
            </a:bodyPr>
            <a:lstStyle/>
            <a:p>
              <a:r>
                <a:rPr lang="en-US" altLang="zh-CN" sz="1600" dirty="0"/>
                <a:t>1</a:t>
              </a:r>
              <a:endParaRPr lang="zh-CN" altLang="en-US" sz="1600" dirty="0"/>
            </a:p>
          </p:txBody>
        </p:sp>
        <p:cxnSp>
          <p:nvCxnSpPr>
            <p:cNvPr id="22" name="直接箭头连接符 40">
              <a:extLst>
                <a:ext uri="{FF2B5EF4-FFF2-40B4-BE49-F238E27FC236}">
                  <a16:creationId xmlns:a16="http://schemas.microsoft.com/office/drawing/2014/main" id="{67E75219-7548-154C-B000-C23E5AC0E74F}"/>
                </a:ext>
              </a:extLst>
            </p:cNvPr>
            <p:cNvCxnSpPr/>
            <p:nvPr/>
          </p:nvCxnSpPr>
          <p:spPr>
            <a:xfrm rot="5400000">
              <a:off x="6974400" y="3697800"/>
              <a:ext cx="72000" cy="0"/>
            </a:xfrm>
            <a:prstGeom prst="straightConnector1">
              <a:avLst/>
            </a:prstGeom>
            <a:ln w="952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23" name="直接连接符 4">
              <a:extLst>
                <a:ext uri="{FF2B5EF4-FFF2-40B4-BE49-F238E27FC236}">
                  <a16:creationId xmlns:a16="http://schemas.microsoft.com/office/drawing/2014/main" id="{7FF6E8E1-F552-0D45-A8FC-95A33CF8649A}"/>
                </a:ext>
              </a:extLst>
            </p:cNvPr>
            <p:cNvCxnSpPr/>
            <p:nvPr/>
          </p:nvCxnSpPr>
          <p:spPr>
            <a:xfrm>
              <a:off x="5943600" y="2492400"/>
              <a:ext cx="533400" cy="1241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41">
              <a:extLst>
                <a:ext uri="{FF2B5EF4-FFF2-40B4-BE49-F238E27FC236}">
                  <a16:creationId xmlns:a16="http://schemas.microsoft.com/office/drawing/2014/main" id="{189F8508-12BE-3F49-92B7-81D499EDBBAF}"/>
                </a:ext>
              </a:extLst>
            </p:cNvPr>
            <p:cNvCxnSpPr/>
            <p:nvPr/>
          </p:nvCxnSpPr>
          <p:spPr>
            <a:xfrm flipH="1">
              <a:off x="7010399" y="2510547"/>
              <a:ext cx="228601" cy="11894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C741A4-642A-8345-B1C4-2293F2EB7934}"/>
              </a:ext>
            </a:extLst>
          </p:cNvPr>
          <p:cNvSpPr txBox="1"/>
          <p:nvPr/>
        </p:nvSpPr>
        <p:spPr>
          <a:xfrm>
            <a:off x="188640" y="1088287"/>
            <a:ext cx="6048672" cy="923330"/>
          </a:xfrm>
          <a:prstGeom prst="rect">
            <a:avLst/>
          </a:prstGeom>
          <a:noFill/>
        </p:spPr>
        <p:txBody>
          <a:bodyPr wrap="square" rtlCol="0">
            <a:spAutoFit/>
          </a:bodyPr>
          <a:lstStyle/>
          <a:p>
            <a:r>
              <a:rPr kumimoji="1" lang="zh-CN" altLang="en-US" sz="1800" b="1" dirty="0"/>
              <a:t>例如</a:t>
            </a:r>
            <a:r>
              <a:rPr kumimoji="1" lang="zh-CN" altLang="en-US" sz="1800" dirty="0"/>
              <a:t>：</a:t>
            </a:r>
            <a:endParaRPr kumimoji="1" lang="en-US" altLang="zh-CN" sz="1800" dirty="0"/>
          </a:p>
          <a:p>
            <a:pPr fontAlgn="t"/>
            <a:r>
              <a:rPr kumimoji="1" lang="zh-CN" altLang="en-US" sz="1800" dirty="0"/>
              <a:t>      假设年龄的取值为：</a:t>
            </a:r>
            <a:r>
              <a:rPr lang="en-US" altLang="zh-CN" sz="1800" dirty="0"/>
              <a:t>25</a:t>
            </a:r>
            <a:r>
              <a:rPr lang="zh-CN" altLang="en-US" sz="1800" dirty="0"/>
              <a:t>、</a:t>
            </a:r>
            <a:r>
              <a:rPr lang="en-US" altLang="zh-CN" sz="1800" dirty="0"/>
              <a:t>22</a:t>
            </a:r>
            <a:r>
              <a:rPr lang="zh-CN" altLang="en-US" sz="1800" dirty="0"/>
              <a:t>、</a:t>
            </a:r>
            <a:r>
              <a:rPr lang="en-US" altLang="zh-CN" sz="1800" dirty="0"/>
              <a:t>19</a:t>
            </a:r>
            <a:r>
              <a:rPr lang="zh-CN" altLang="en-US" sz="1800" dirty="0"/>
              <a:t>、</a:t>
            </a:r>
            <a:r>
              <a:rPr lang="en-US" altLang="zh-CN" sz="1800" dirty="0"/>
              <a:t>20</a:t>
            </a:r>
            <a:r>
              <a:rPr lang="zh-CN" altLang="en-US" sz="1800" dirty="0"/>
              <a:t>、</a:t>
            </a:r>
            <a:r>
              <a:rPr lang="en-US" altLang="zh-CN" sz="1800" dirty="0"/>
              <a:t>21</a:t>
            </a:r>
            <a:endParaRPr lang="zh-CN" altLang="zh-CN" sz="1800" dirty="0"/>
          </a:p>
          <a:p>
            <a:endParaRPr kumimoji="1" lang="zh-CN" altLang="en-US" sz="1800" dirty="0"/>
          </a:p>
        </p:txBody>
      </p:sp>
      <p:sp>
        <p:nvSpPr>
          <p:cNvPr id="5" name="标题 1">
            <a:extLst>
              <a:ext uri="{FF2B5EF4-FFF2-40B4-BE49-F238E27FC236}">
                <a16:creationId xmlns:a16="http://schemas.microsoft.com/office/drawing/2014/main" id="{6B1A5B57-32B9-224C-B6CA-40FB5B8F04CB}"/>
              </a:ext>
            </a:extLst>
          </p:cNvPr>
          <p:cNvSpPr>
            <a:spLocks noGrp="1"/>
          </p:cNvSpPr>
          <p:nvPr>
            <p:ph type="title"/>
          </p:nvPr>
        </p:nvSpPr>
        <p:spPr>
          <a:xfrm>
            <a:off x="514757" y="139099"/>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-Min-max</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193C993-F373-B540-B5FE-395135064237}"/>
                  </a:ext>
                </a:extLst>
              </p:cNvPr>
              <p:cNvSpPr txBox="1"/>
              <p:nvPr/>
            </p:nvSpPr>
            <p:spPr>
              <a:xfrm>
                <a:off x="458671" y="1761660"/>
                <a:ext cx="6210689" cy="1597681"/>
              </a:xfrm>
              <a:prstGeom prst="rect">
                <a:avLst/>
              </a:prstGeom>
              <a:noFill/>
            </p:spPr>
            <p:txBody>
              <a:bodyPr wrap="square" rtlCol="0">
                <a:spAutoFit/>
              </a:bodyPr>
              <a:lstStyle/>
              <a:p>
                <a:r>
                  <a:rPr kumimoji="1" lang="zh-CN" altLang="en-US" sz="1800" dirty="0"/>
                  <a:t>最大值：</a:t>
                </a:r>
                <a:r>
                  <a:rPr kumimoji="1" lang="en-US" altLang="zh-CN" sz="1800" dirty="0"/>
                  <a:t>25</a:t>
                </a:r>
              </a:p>
              <a:p>
                <a:r>
                  <a:rPr kumimoji="1" lang="zh-CN" altLang="en-US" sz="1800" dirty="0"/>
                  <a:t>最小值：</a:t>
                </a:r>
                <a:r>
                  <a:rPr kumimoji="1" lang="en-US" altLang="zh-CN" sz="1800" dirty="0"/>
                  <a:t>19</a:t>
                </a:r>
              </a:p>
              <a:p>
                <a:r>
                  <a:rPr kumimoji="1" lang="zh-CN" altLang="en-US" sz="1800" dirty="0"/>
                  <a:t>最大值</a:t>
                </a:r>
                <a:r>
                  <a:rPr kumimoji="1" lang="en-US" altLang="zh-CN" sz="1800" dirty="0"/>
                  <a:t>-</a:t>
                </a:r>
                <a:r>
                  <a:rPr kumimoji="1" lang="zh-CN" altLang="en-US" sz="1800" dirty="0"/>
                  <a:t>最小值：</a:t>
                </a:r>
                <a:r>
                  <a:rPr kumimoji="1" lang="en-US" altLang="zh-CN" sz="1800" dirty="0"/>
                  <a:t>6</a:t>
                </a:r>
              </a:p>
              <a:p>
                <a:r>
                  <a:rPr kumimoji="1" lang="en-US" altLang="zh-CN" sz="1800" dirty="0"/>
                  <a:t>Min-max</a:t>
                </a:r>
                <a:r>
                  <a:rPr kumimoji="1" lang="zh-CN" altLang="en-US" sz="1800" dirty="0"/>
                  <a:t>标准化过程：</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25−19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22−19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19−19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20−19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21−19</m:t>
                        </m:r>
                      </m:num>
                      <m:den>
                        <m:r>
                          <a:rPr kumimoji="1" lang="en-US" altLang="zh-CN" sz="1800" i="1">
                            <a:latin typeface="Cambria Math" panose="02040503050406030204" pitchFamily="18" charset="0"/>
                          </a:rPr>
                          <m:t>6</m:t>
                        </m:r>
                      </m:den>
                    </m:f>
                  </m:oMath>
                </a14:m>
                <a:endParaRPr kumimoji="1" lang="en-US" altLang="zh-CN" sz="1800" dirty="0"/>
              </a:p>
              <a:p>
                <a:r>
                  <a:rPr kumimoji="1" lang="zh-CN" altLang="en-US" sz="1800" dirty="0">
                    <a:solidFill>
                      <a:srgbClr val="FF0000"/>
                    </a:solidFill>
                  </a:rPr>
                  <a:t>结果为：</a:t>
                </a:r>
                <a:r>
                  <a:rPr kumimoji="1" lang="en-US" altLang="zh-CN" sz="1800" dirty="0">
                    <a:solidFill>
                      <a:srgbClr val="FF0000"/>
                    </a:solidFill>
                  </a:rPr>
                  <a:t>1</a:t>
                </a:r>
                <a:r>
                  <a:rPr kumimoji="1" lang="zh-CN" altLang="en-US" sz="1800" dirty="0">
                    <a:solidFill>
                      <a:srgbClr val="FF0000"/>
                    </a:solidFill>
                  </a:rPr>
                  <a:t>、</a:t>
                </a:r>
                <a:r>
                  <a:rPr kumimoji="1" lang="en-US" altLang="zh-CN" sz="1800" dirty="0">
                    <a:solidFill>
                      <a:srgbClr val="FF0000"/>
                    </a:solidFill>
                  </a:rPr>
                  <a:t>0.5</a:t>
                </a:r>
                <a:r>
                  <a:rPr kumimoji="1" lang="zh-CN" altLang="en-US" sz="1800" dirty="0">
                    <a:solidFill>
                      <a:srgbClr val="FF0000"/>
                    </a:solidFill>
                  </a:rPr>
                  <a:t>、</a:t>
                </a:r>
                <a:r>
                  <a:rPr kumimoji="1" lang="en-US" altLang="zh-CN" sz="1800" dirty="0">
                    <a:solidFill>
                      <a:srgbClr val="FF0000"/>
                    </a:solidFill>
                  </a:rPr>
                  <a:t>0</a:t>
                </a:r>
                <a:r>
                  <a:rPr kumimoji="1" lang="zh-CN" altLang="en-US" sz="1800" dirty="0">
                    <a:solidFill>
                      <a:srgbClr val="FF0000"/>
                    </a:solidFill>
                  </a:rPr>
                  <a:t>、</a:t>
                </a:r>
                <a:r>
                  <a:rPr kumimoji="1" lang="en-US" altLang="zh-CN" sz="1800" dirty="0">
                    <a:solidFill>
                      <a:srgbClr val="FF0000"/>
                    </a:solidFill>
                  </a:rPr>
                  <a:t>0.167</a:t>
                </a:r>
                <a:r>
                  <a:rPr kumimoji="1" lang="zh-CN" altLang="en-US" sz="1800" dirty="0">
                    <a:solidFill>
                      <a:srgbClr val="FF0000"/>
                    </a:solidFill>
                  </a:rPr>
                  <a:t>、</a:t>
                </a:r>
                <a:r>
                  <a:rPr kumimoji="1" lang="en-US" altLang="zh-CN" sz="1800" dirty="0">
                    <a:solidFill>
                      <a:srgbClr val="FF0000"/>
                    </a:solidFill>
                  </a:rPr>
                  <a:t>0.333</a:t>
                </a:r>
                <a:endParaRPr kumimoji="1" lang="zh-CN" altLang="en-US" sz="1800" dirty="0">
                  <a:solidFill>
                    <a:srgbClr val="FF0000"/>
                  </a:solidFill>
                </a:endParaRPr>
              </a:p>
            </p:txBody>
          </p:sp>
        </mc:Choice>
        <mc:Fallback xmlns="">
          <p:sp>
            <p:nvSpPr>
              <p:cNvPr id="6" name="文本框 5">
                <a:extLst>
                  <a:ext uri="{FF2B5EF4-FFF2-40B4-BE49-F238E27FC236}">
                    <a16:creationId xmlns:a16="http://schemas.microsoft.com/office/drawing/2014/main" id="{1193C993-F373-B540-B5FE-395135064237}"/>
                  </a:ext>
                </a:extLst>
              </p:cNvPr>
              <p:cNvSpPr txBox="1">
                <a:spLocks noRot="1" noChangeAspect="1" noMove="1" noResize="1" noEditPoints="1" noAdjustHandles="1" noChangeArrowheads="1" noChangeShapeType="1" noTextEdit="1"/>
              </p:cNvSpPr>
              <p:nvPr/>
            </p:nvSpPr>
            <p:spPr>
              <a:xfrm>
                <a:off x="458671" y="1761660"/>
                <a:ext cx="6210689" cy="1597681"/>
              </a:xfrm>
              <a:prstGeom prst="rect">
                <a:avLst/>
              </a:prstGeom>
              <a:blipFill>
                <a:blip r:embed="rId2"/>
                <a:stretch>
                  <a:fillRect l="-816" t="-2362" b="-55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4648473"/>
      </p:ext>
    </p:extLst>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数据转换</a:t>
            </a:r>
          </a:p>
        </p:txBody>
      </p:sp>
      <p:sp>
        <p:nvSpPr>
          <p:cNvPr id="137" name="燕尾形 136"/>
          <p:cNvSpPr/>
          <p:nvPr/>
        </p:nvSpPr>
        <p:spPr>
          <a:xfrm>
            <a:off x="2688346" y="1885825"/>
            <a:ext cx="178420" cy="178448"/>
          </a:xfrm>
          <a:prstGeom prst="chevron">
            <a:avLst/>
          </a:prstGeom>
          <a:solidFill>
            <a:srgbClr val="0F6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39" name="矩形 138"/>
          <p:cNvSpPr/>
          <p:nvPr/>
        </p:nvSpPr>
        <p:spPr>
          <a:xfrm>
            <a:off x="2917131" y="1868059"/>
            <a:ext cx="2744973" cy="300082"/>
          </a:xfrm>
          <a:prstGeom prst="rect">
            <a:avLst/>
          </a:prstGeom>
          <a:solidFill>
            <a:srgbClr val="0F6FC6"/>
          </a:solidFill>
        </p:spPr>
        <p:txBody>
          <a:bodyPr wrap="square">
            <a:spAutoFit/>
          </a:bodyPr>
          <a:lstStyle/>
          <a:p>
            <a:pPr defTabSz="457200" fontAlgn="auto"/>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mn-ea"/>
              </a:rPr>
              <a:t>NO.1    </a:t>
            </a:r>
            <a:r>
              <a:rPr lang="zh-CN" altLang="en-US" sz="1350" kern="0" dirty="0">
                <a:solidFill>
                  <a:prstClr val="white"/>
                </a:solidFill>
                <a:latin typeface="微软雅黑" panose="020B0503020204020204" pitchFamily="34" charset="-122"/>
                <a:ea typeface="微软雅黑" panose="020B0503020204020204" pitchFamily="34" charset="-122"/>
                <a:cs typeface="+mn-ea"/>
                <a:sym typeface="+mn-lt"/>
              </a:rPr>
              <a:t>二值转换</a:t>
            </a:r>
            <a:endPar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40" name="燕尾形 139"/>
          <p:cNvSpPr/>
          <p:nvPr/>
        </p:nvSpPr>
        <p:spPr>
          <a:xfrm>
            <a:off x="2688346" y="2500600"/>
            <a:ext cx="178420" cy="178448"/>
          </a:xfrm>
          <a:prstGeom prst="chevron">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42" name="矩形 141"/>
          <p:cNvSpPr/>
          <p:nvPr/>
        </p:nvSpPr>
        <p:spPr>
          <a:xfrm>
            <a:off x="2917131" y="2482833"/>
            <a:ext cx="2744973" cy="300082"/>
          </a:xfrm>
          <a:prstGeom prst="rect">
            <a:avLst/>
          </a:prstGeom>
          <a:solidFill>
            <a:srgbClr val="009DD9"/>
          </a:solidFill>
        </p:spPr>
        <p:txBody>
          <a:bodyPr wrap="square">
            <a:spAutoFit/>
          </a:bodyPr>
          <a:lstStyle/>
          <a:p>
            <a:pPr lvl="0"/>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NO.2</a:t>
            </a:r>
            <a:r>
              <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kern="0" dirty="0">
                <a:solidFill>
                  <a:prstClr val="white"/>
                </a:solidFill>
                <a:latin typeface="微软雅黑" panose="020B0503020204020204" pitchFamily="34" charset="-122"/>
                <a:ea typeface="微软雅黑" panose="020B0503020204020204" pitchFamily="34" charset="-122"/>
                <a:cs typeface="+mn-ea"/>
                <a:sym typeface="+mn-lt"/>
              </a:rPr>
              <a:t>Sigmoid</a:t>
            </a:r>
            <a:r>
              <a:rPr lang="zh-CN" altLang="en-US" sz="1350" kern="0" dirty="0">
                <a:solidFill>
                  <a:prstClr val="white"/>
                </a:solidFill>
                <a:latin typeface="微软雅黑" panose="020B0503020204020204" pitchFamily="34" charset="-122"/>
                <a:ea typeface="微软雅黑" panose="020B0503020204020204" pitchFamily="34" charset="-122"/>
                <a:cs typeface="+mn-ea"/>
                <a:sym typeface="+mn-lt"/>
              </a:rPr>
              <a:t>转换</a:t>
            </a:r>
            <a:endPar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143" name="燕尾形 142"/>
          <p:cNvSpPr/>
          <p:nvPr/>
        </p:nvSpPr>
        <p:spPr>
          <a:xfrm>
            <a:off x="2688346" y="3115372"/>
            <a:ext cx="178420" cy="178448"/>
          </a:xfrm>
          <a:prstGeom prst="chevron">
            <a:avLst/>
          </a:prstGeom>
          <a:solidFill>
            <a:srgbClr val="0BD0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45" name="矩形 144"/>
          <p:cNvSpPr/>
          <p:nvPr/>
        </p:nvSpPr>
        <p:spPr>
          <a:xfrm>
            <a:off x="2917131" y="3097606"/>
            <a:ext cx="2744973" cy="300082"/>
          </a:xfrm>
          <a:prstGeom prst="rect">
            <a:avLst/>
          </a:prstGeom>
          <a:solidFill>
            <a:srgbClr val="0BD0D9"/>
          </a:solidFill>
        </p:spPr>
        <p:txBody>
          <a:bodyPr wrap="square">
            <a:spAutoFit/>
          </a:bodyPr>
          <a:lstStyle/>
          <a:p>
            <a:pPr lvl="0"/>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NO.3</a:t>
            </a:r>
            <a:r>
              <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kern="0" dirty="0">
                <a:solidFill>
                  <a:prstClr val="white"/>
                </a:solidFill>
                <a:latin typeface="微软雅黑" panose="020B0503020204020204" pitchFamily="34" charset="-122"/>
                <a:ea typeface="微软雅黑" panose="020B0503020204020204" pitchFamily="34" charset="-122"/>
                <a:cs typeface="+mn-ea"/>
                <a:sym typeface="+mn-lt"/>
              </a:rPr>
              <a:t>Log</a:t>
            </a:r>
            <a:r>
              <a:rPr lang="zh-CN" altLang="en-US" sz="1350" kern="0" dirty="0">
                <a:solidFill>
                  <a:prstClr val="white"/>
                </a:solidFill>
                <a:latin typeface="微软雅黑" panose="020B0503020204020204" pitchFamily="34" charset="-122"/>
                <a:ea typeface="微软雅黑" panose="020B0503020204020204" pitchFamily="34" charset="-122"/>
                <a:cs typeface="+mn-ea"/>
                <a:sym typeface="+mn-lt"/>
              </a:rPr>
              <a:t>转换</a:t>
            </a:r>
            <a:endPar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2" name="Rounded Rectangle 6"/>
          <p:cNvSpPr/>
          <p:nvPr/>
        </p:nvSpPr>
        <p:spPr>
          <a:xfrm>
            <a:off x="782955" y="2375059"/>
            <a:ext cx="1218248" cy="429578"/>
          </a:xfrm>
          <a:prstGeom prst="roundRect">
            <a:avLst>
              <a:gd name="adj" fmla="val 7442"/>
            </a:avLst>
          </a:prstGeom>
          <a:solidFill>
            <a:srgbClr val="0070C0"/>
          </a:solidFill>
          <a:ln w="25400" cap="flat" cmpd="sng" algn="ctr">
            <a:noFill/>
            <a:prstDash val="solid"/>
          </a:ln>
          <a:effectLst/>
        </p:spPr>
        <p:txBody>
          <a:bodyPr lIns="51435" tIns="25718" rIns="51435" bIns="25718" rtlCol="0" anchor="ctr"/>
          <a:lstStyle/>
          <a:p>
            <a:pPr algn="ctr" defTabSz="685800" fontAlgn="auto">
              <a:spcBef>
                <a:spcPts val="0"/>
              </a:spcBef>
              <a:spcAft>
                <a:spcPts val="0"/>
              </a:spcAft>
              <a:defRPr/>
            </a:pPr>
            <a:r>
              <a:rPr lang="zh-CN" altLang="en-US" sz="1800" kern="0" dirty="0">
                <a:solidFill>
                  <a:prstClr val="white"/>
                </a:solidFill>
                <a:latin typeface="微软雅黑" panose="020B0503020204020204" pitchFamily="34" charset="-122"/>
                <a:ea typeface="微软雅黑" panose="020B0503020204020204" pitchFamily="34" charset="-122"/>
                <a:cs typeface="+mn-ea"/>
                <a:sym typeface="+mn-lt"/>
              </a:rPr>
              <a:t>数据转换</a:t>
            </a:r>
            <a:endParaRPr lang="en-US" altLang="zh-CN" sz="1800" kern="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57927" y="198741"/>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二值转换</a:t>
            </a:r>
          </a:p>
        </p:txBody>
      </p:sp>
      <p:sp>
        <p:nvSpPr>
          <p:cNvPr id="3" name="Rectangle 1"/>
          <p:cNvSpPr/>
          <p:nvPr/>
        </p:nvSpPr>
        <p:spPr bwMode="auto">
          <a:xfrm>
            <a:off x="273505" y="1295480"/>
            <a:ext cx="5754792" cy="112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800"/>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将连续型变量分割为</a:t>
            </a:r>
            <a:r>
              <a:rPr lang="en-US" altLang="zh-CN" sz="1200" spc="98" dirty="0">
                <a:latin typeface="微软雅黑" panose="020B0503020204020204" pitchFamily="34" charset="-122"/>
                <a:ea typeface="微软雅黑" panose="020B0503020204020204" pitchFamily="34" charset="-122"/>
                <a:cs typeface="+mn-ea"/>
                <a:sym typeface="+mn-lt"/>
              </a:rPr>
              <a:t>0/1</a:t>
            </a:r>
            <a:r>
              <a:rPr lang="zh-CN" altLang="en-US" sz="1200" spc="98" dirty="0">
                <a:latin typeface="微软雅黑" panose="020B0503020204020204" pitchFamily="34" charset="-122"/>
                <a:ea typeface="微软雅黑" panose="020B0503020204020204" pitchFamily="34" charset="-122"/>
                <a:cs typeface="+mn-ea"/>
                <a:sym typeface="+mn-lt"/>
              </a:rPr>
              <a:t>（是</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否）类型的类别型变量。</a:t>
            </a:r>
            <a:endParaRPr lang="en-US" altLang="zh-CN" sz="1200" spc="98" dirty="0">
              <a:latin typeface="微软雅黑" panose="020B0503020204020204" pitchFamily="34" charset="-122"/>
              <a:ea typeface="微软雅黑" panose="020B0503020204020204" pitchFamily="34" charset="-122"/>
              <a:cs typeface="+mn-ea"/>
              <a:sym typeface="+mn-lt"/>
            </a:endParaRPr>
          </a:p>
          <a:p>
            <a:pPr marL="214313" indent="-214313">
              <a:lnSpc>
                <a:spcPts val="1800"/>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常见的二值化：年龄是否大于</a:t>
            </a:r>
            <a:r>
              <a:rPr lang="en-US" altLang="zh-CN" sz="1200" spc="98" dirty="0">
                <a:latin typeface="微软雅黑" panose="020B0503020204020204" pitchFamily="34" charset="-122"/>
                <a:ea typeface="微软雅黑" panose="020B0503020204020204" pitchFamily="34" charset="-122"/>
                <a:cs typeface="+mn-ea"/>
                <a:sym typeface="+mn-lt"/>
              </a:rPr>
              <a:t>18</a:t>
            </a:r>
            <a:r>
              <a:rPr lang="zh-CN" altLang="en-US" sz="1200" spc="98" dirty="0">
                <a:latin typeface="微软雅黑" panose="020B0503020204020204" pitchFamily="34" charset="-122"/>
                <a:ea typeface="微软雅黑" panose="020B0503020204020204" pitchFamily="34" charset="-122"/>
                <a:cs typeface="+mn-ea"/>
                <a:sym typeface="+mn-lt"/>
              </a:rPr>
              <a:t>岁？电话号码是否为手机？城市是否为一线城市？孩子数量是否大于</a:t>
            </a:r>
            <a:r>
              <a:rPr lang="en-US" altLang="zh-CN" sz="1200" spc="98" dirty="0">
                <a:latin typeface="微软雅黑" panose="020B0503020204020204" pitchFamily="34" charset="-122"/>
                <a:ea typeface="微软雅黑" panose="020B0503020204020204" pitchFamily="34" charset="-122"/>
                <a:cs typeface="+mn-ea"/>
                <a:sym typeface="+mn-lt"/>
              </a:rPr>
              <a:t>1</a:t>
            </a:r>
            <a:r>
              <a:rPr lang="zh-CN" altLang="en-US" sz="1200" spc="98" dirty="0">
                <a:latin typeface="微软雅黑" panose="020B0503020204020204" pitchFamily="34" charset="-122"/>
                <a:ea typeface="微软雅黑" panose="020B0503020204020204" pitchFamily="34" charset="-122"/>
                <a:cs typeface="+mn-ea"/>
                <a:sym typeface="+mn-lt"/>
              </a:rPr>
              <a:t>？</a:t>
            </a:r>
            <a:r>
              <a:rPr lang="en-US" altLang="zh-CN" sz="1200" spc="98" dirty="0">
                <a:latin typeface="微软雅黑" panose="020B0503020204020204" pitchFamily="34" charset="-122"/>
                <a:ea typeface="微软雅黑" panose="020B0503020204020204" pitchFamily="34" charset="-122"/>
                <a:cs typeface="+mn-ea"/>
                <a:sym typeface="+mn-lt"/>
              </a:rPr>
              <a:t>……</a:t>
            </a:r>
            <a:endParaRPr lang="zh-CN" altLang="en-US" sz="1200" spc="98" dirty="0">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2"/>
          <a:stretch>
            <a:fillRect/>
          </a:stretch>
        </p:blipFill>
        <p:spPr>
          <a:xfrm>
            <a:off x="2613660" y="2301716"/>
            <a:ext cx="2060734" cy="1837373"/>
          </a:xfrm>
          <a:prstGeom prst="rect">
            <a:avLst/>
          </a:prstGeom>
        </p:spPr>
      </p:pic>
      <p:grpSp>
        <p:nvGrpSpPr>
          <p:cNvPr id="6" name="组合 5">
            <a:extLst>
              <a:ext uri="{FF2B5EF4-FFF2-40B4-BE49-F238E27FC236}">
                <a16:creationId xmlns:a16="http://schemas.microsoft.com/office/drawing/2014/main" id="{02ABDECA-F6E9-C94F-9C4E-3C0352F6F30C}"/>
              </a:ext>
            </a:extLst>
          </p:cNvPr>
          <p:cNvGrpSpPr/>
          <p:nvPr/>
        </p:nvGrpSpPr>
        <p:grpSpPr>
          <a:xfrm>
            <a:off x="265865" y="826466"/>
            <a:ext cx="3770276" cy="341642"/>
            <a:chOff x="2124714" y="650556"/>
            <a:chExt cx="3770276" cy="341642"/>
          </a:xfrm>
        </p:grpSpPr>
        <p:sp>
          <p:nvSpPr>
            <p:cNvPr id="7" name="文本框 6">
              <a:extLst>
                <a:ext uri="{FF2B5EF4-FFF2-40B4-BE49-F238E27FC236}">
                  <a16:creationId xmlns:a16="http://schemas.microsoft.com/office/drawing/2014/main" id="{06DB90EF-6CB8-8B42-AFAA-D59F7ABFF619}"/>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二值转化</a:t>
              </a:r>
            </a:p>
          </p:txBody>
        </p:sp>
        <p:cxnSp>
          <p:nvCxnSpPr>
            <p:cNvPr id="8" name="直接连接符 24">
              <a:extLst>
                <a:ext uri="{FF2B5EF4-FFF2-40B4-BE49-F238E27FC236}">
                  <a16:creationId xmlns:a16="http://schemas.microsoft.com/office/drawing/2014/main" id="{44C2A49B-401F-AC42-877A-9B52ED2CB1C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11" name="Content Placeholder 2"/>
          <p:cNvSpPr txBox="1">
            <a:spLocks/>
          </p:cNvSpPr>
          <p:nvPr/>
        </p:nvSpPr>
        <p:spPr>
          <a:xfrm>
            <a:off x="116632" y="1082500"/>
            <a:ext cx="6624735" cy="321469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450"/>
              </a:spcBef>
            </a:pPr>
            <a:r>
              <a:rPr lang="zh-CN" altLang="en-US" sz="1600" dirty="0">
                <a:latin typeface="Times New Roman" panose="02020603050405020304" pitchFamily="18" charset="0"/>
                <a:ea typeface="黑体" panose="02010609060101010101" pitchFamily="49" charset="-122"/>
              </a:rPr>
              <a:t>最初的特征数据集可能太大，或者信息冗余</a:t>
            </a:r>
            <a:endParaRPr lang="en-US" altLang="zh-CN" sz="1600" dirty="0">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因此，在大数据分析的应用中，初始步骤就是选择特征的子集，或者构建一套新的特征集。</a:t>
            </a:r>
            <a:endParaRPr lang="en-US" altLang="zh-CN" sz="1400" b="1" dirty="0">
              <a:latin typeface="Times New Roman" panose="02020603050405020304" pitchFamily="18" charset="0"/>
              <a:ea typeface="黑体" panose="02010609060101010101" pitchFamily="49" charset="-122"/>
            </a:endParaRPr>
          </a:p>
          <a:p>
            <a:pPr algn="just">
              <a:lnSpc>
                <a:spcPct val="125000"/>
              </a:lnSpc>
              <a:spcBef>
                <a:spcPts val="450"/>
              </a:spcBef>
            </a:pPr>
            <a:r>
              <a:rPr lang="zh-CN" altLang="en-US" sz="1600" dirty="0">
                <a:latin typeface="Times New Roman" panose="02020603050405020304" pitchFamily="18" charset="0"/>
                <a:ea typeface="黑体" panose="02010609060101010101" pitchFamily="49" charset="-122"/>
              </a:rPr>
              <a:t>在结构化高维数据中</a:t>
            </a:r>
            <a:endParaRPr lang="en-US" altLang="zh-CN" sz="1600" dirty="0">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观测数据为不同属性构成，这里的属性就是特征</a:t>
            </a:r>
            <a:endParaRPr lang="en-US" altLang="zh-CN" sz="14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450"/>
              </a:spcBef>
            </a:pPr>
            <a:r>
              <a:rPr lang="zh-CN" altLang="en-US" sz="1600" dirty="0">
                <a:latin typeface="Times New Roman" panose="02020603050405020304" pitchFamily="18" charset="0"/>
                <a:ea typeface="黑体" panose="02010609060101010101" pitchFamily="49" charset="-122"/>
              </a:rPr>
              <a:t>对于非结构数据</a:t>
            </a:r>
            <a:endParaRPr lang="en-US" altLang="zh-CN" sz="1600" dirty="0">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在图像分析中，一副图像是一个观测，特征可能是图中的一条线</a:t>
            </a:r>
            <a:endParaRPr lang="en-US" altLang="zh-CN" sz="14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在自然语言处理中，一个文本是一个观测，其中的段落或者词频是一种特征</a:t>
            </a:r>
            <a:endParaRPr lang="en-US" altLang="zh-CN" sz="14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在语音识别中，一段语音是一个观测，其中的一个词或者音素是一种特征</a:t>
            </a:r>
            <a:endParaRPr lang="en-US" altLang="zh-CN" sz="1400" dirty="0">
              <a:solidFill>
                <a:srgbClr val="0000FF"/>
              </a:solidFill>
              <a:latin typeface="Times New Roman" panose="02020603050405020304" pitchFamily="18" charset="0"/>
              <a:ea typeface="黑体" panose="02010609060101010101" pitchFamily="49" charset="-122"/>
            </a:endParaRPr>
          </a:p>
        </p:txBody>
      </p:sp>
      <p:sp>
        <p:nvSpPr>
          <p:cNvPr id="10" name="标题 1">
            <a:extLst>
              <a:ext uri="{FF2B5EF4-FFF2-40B4-BE49-F238E27FC236}">
                <a16:creationId xmlns:a16="http://schemas.microsoft.com/office/drawing/2014/main" id="{A2D7F0DF-5410-334D-AE55-7DF6760745CB}"/>
              </a:ext>
            </a:extLst>
          </p:cNvPr>
          <p:cNvSpPr>
            <a:spLocks noGrp="1"/>
          </p:cNvSpPr>
          <p:nvPr>
            <p:ph type="title"/>
          </p:nvPr>
        </p:nvSpPr>
        <p:spPr>
          <a:xfrm>
            <a:off x="404664" y="22525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特征工程概述</a:t>
            </a:r>
          </a:p>
        </p:txBody>
      </p:sp>
      <p:sp>
        <p:nvSpPr>
          <p:cNvPr id="12" name="矩形 11">
            <a:extLst>
              <a:ext uri="{FF2B5EF4-FFF2-40B4-BE49-F238E27FC236}">
                <a16:creationId xmlns:a16="http://schemas.microsoft.com/office/drawing/2014/main" id="{8C742352-ADBB-BE41-8930-CFD85C953372}"/>
              </a:ext>
            </a:extLst>
          </p:cNvPr>
          <p:cNvSpPr/>
          <p:nvPr/>
        </p:nvSpPr>
        <p:spPr>
          <a:xfrm>
            <a:off x="116632" y="646249"/>
            <a:ext cx="1723549" cy="400110"/>
          </a:xfrm>
          <a:prstGeom prst="rect">
            <a:avLst/>
          </a:prstGeom>
        </p:spPr>
        <p:txBody>
          <a:bodyPr wrap="none">
            <a:spAutoFit/>
          </a:bodyPr>
          <a:lstStyle/>
          <a:p>
            <a:r>
              <a:rPr lang="zh-CN" altLang="en-US" sz="2000" dirty="0">
                <a:solidFill>
                  <a:srgbClr val="FF0000"/>
                </a:solidFill>
                <a:latin typeface="Times New Roman" panose="02020603050405020304" pitchFamily="18" charset="0"/>
                <a:ea typeface="黑体" panose="02010609060101010101" pitchFamily="49" charset="-122"/>
              </a:rPr>
              <a:t>特征是什么？</a:t>
            </a:r>
          </a:p>
        </p:txBody>
      </p:sp>
    </p:spTree>
    <p:extLst>
      <p:ext uri="{BB962C8B-B14F-4D97-AF65-F5344CB8AC3E}">
        <p14:creationId xmlns:p14="http://schemas.microsoft.com/office/powerpoint/2010/main" val="2760522635"/>
      </p:ext>
    </p:extLst>
  </p:cSld>
  <p:clrMapOvr>
    <a:masterClrMapping/>
  </p:clrMapOvr>
  <p:transition>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5916" y="218853"/>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-Sigmoid</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a:t>
            </a:r>
          </a:p>
        </p:txBody>
      </p:sp>
      <p:sp>
        <p:nvSpPr>
          <p:cNvPr id="3" name="Rectangle 1"/>
          <p:cNvSpPr/>
          <p:nvPr/>
        </p:nvSpPr>
        <p:spPr bwMode="auto">
          <a:xfrm>
            <a:off x="334436" y="1301266"/>
            <a:ext cx="5974080" cy="77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800"/>
              </a:lnSpc>
              <a:buFont typeface="Wingdings" panose="05000000000000000000" charset="0"/>
              <a:buChar char="l"/>
            </a:pPr>
            <a:r>
              <a:rPr lang="en-US" altLang="zh-CN" sz="1200" spc="98" dirty="0">
                <a:latin typeface="微软雅黑" panose="020B0503020204020204" pitchFamily="34" charset="-122"/>
                <a:ea typeface="微软雅黑" panose="020B0503020204020204" pitchFamily="34" charset="-122"/>
                <a:cs typeface="+mn-ea"/>
                <a:sym typeface="+mn-lt"/>
              </a:rPr>
              <a:t>Sigmoid</a:t>
            </a:r>
            <a:r>
              <a:rPr lang="zh-CN" altLang="en-US" sz="1200" spc="98" dirty="0">
                <a:latin typeface="微软雅黑" panose="020B0503020204020204" pitchFamily="34" charset="-122"/>
                <a:ea typeface="微软雅黑" panose="020B0503020204020204" pitchFamily="34" charset="-122"/>
                <a:cs typeface="+mn-ea"/>
                <a:sym typeface="+mn-lt"/>
              </a:rPr>
              <a:t>函数：是在生物学中常见的</a:t>
            </a:r>
            <a:r>
              <a:rPr lang="en-US" altLang="zh-CN" sz="1200" spc="98" dirty="0">
                <a:latin typeface="微软雅黑" panose="020B0503020204020204" pitchFamily="34" charset="-122"/>
                <a:ea typeface="微软雅黑" panose="020B0503020204020204" pitchFamily="34" charset="-122"/>
                <a:cs typeface="+mn-ea"/>
                <a:sym typeface="+mn-lt"/>
              </a:rPr>
              <a:t>S</a:t>
            </a:r>
            <a:r>
              <a:rPr lang="zh-CN" altLang="en-US" sz="1200" spc="98" dirty="0">
                <a:latin typeface="微软雅黑" panose="020B0503020204020204" pitchFamily="34" charset="-122"/>
                <a:ea typeface="微软雅黑" panose="020B0503020204020204" pitchFamily="34" charset="-122"/>
                <a:cs typeface="+mn-ea"/>
                <a:sym typeface="+mn-lt"/>
              </a:rPr>
              <a:t>型函数，也称为</a:t>
            </a:r>
            <a:r>
              <a:rPr lang="en-US" altLang="zh-CN" sz="1200" spc="98" dirty="0">
                <a:latin typeface="微软雅黑" panose="020B0503020204020204" pitchFamily="34" charset="-122"/>
                <a:ea typeface="微软雅黑" panose="020B0503020204020204" pitchFamily="34" charset="-122"/>
                <a:cs typeface="+mn-ea"/>
                <a:sym typeface="+mn-lt"/>
              </a:rPr>
              <a:t>S</a:t>
            </a:r>
            <a:r>
              <a:rPr lang="zh-CN" altLang="en-US" sz="1200" spc="98" dirty="0">
                <a:latin typeface="微软雅黑" panose="020B0503020204020204" pitchFamily="34" charset="-122"/>
                <a:ea typeface="微软雅黑" panose="020B0503020204020204" pitchFamily="34" charset="-122"/>
                <a:cs typeface="+mn-ea"/>
                <a:sym typeface="+mn-lt"/>
              </a:rPr>
              <a:t>型生长曲线。在信息科学中，由于其单增以及反函数单增等性质。</a:t>
            </a:r>
            <a:endParaRPr lang="en-US" altLang="zh-CN" sz="1200" spc="98" dirty="0">
              <a:latin typeface="微软雅黑" panose="020B0503020204020204" pitchFamily="34" charset="-122"/>
              <a:ea typeface="微软雅黑" panose="020B0503020204020204" pitchFamily="34" charset="-122"/>
              <a:cs typeface="+mn-ea"/>
              <a:sym typeface="+mn-lt"/>
            </a:endParaRPr>
          </a:p>
          <a:p>
            <a:pPr marL="214313" indent="-214313">
              <a:lnSpc>
                <a:spcPts val="1800"/>
              </a:lnSpc>
              <a:buFont typeface="Wingdings" panose="05000000000000000000" charset="0"/>
              <a:buChar char="l"/>
            </a:pPr>
            <a:r>
              <a:rPr lang="en-US" altLang="zh-CN" sz="1200" spc="98" dirty="0">
                <a:latin typeface="微软雅黑" panose="020B0503020204020204" pitchFamily="34" charset="-122"/>
                <a:ea typeface="微软雅黑" panose="020B0503020204020204" pitchFamily="34" charset="-122"/>
                <a:cs typeface="+mn-ea"/>
                <a:sym typeface="+mn-lt"/>
              </a:rPr>
              <a:t>Sigmoid</a:t>
            </a:r>
            <a:r>
              <a:rPr lang="zh-CN" altLang="en-US" sz="1200" spc="98" dirty="0">
                <a:latin typeface="微软雅黑" panose="020B0503020204020204" pitchFamily="34" charset="-122"/>
                <a:ea typeface="微软雅黑" panose="020B0503020204020204" pitchFamily="34" charset="-122"/>
                <a:cs typeface="+mn-ea"/>
                <a:sym typeface="+mn-lt"/>
              </a:rPr>
              <a:t>转换是将变量映射到</a:t>
            </a:r>
            <a:r>
              <a:rPr lang="en-US" altLang="zh-CN" sz="1200" spc="98" dirty="0">
                <a:latin typeface="微软雅黑" panose="020B0503020204020204" pitchFamily="34" charset="-122"/>
                <a:ea typeface="微软雅黑" panose="020B0503020204020204" pitchFamily="34" charset="-122"/>
                <a:cs typeface="+mn-ea"/>
                <a:sym typeface="+mn-lt"/>
              </a:rPr>
              <a:t>0-1</a:t>
            </a:r>
            <a:r>
              <a:rPr lang="zh-CN" altLang="en-US" sz="1200" spc="98" dirty="0">
                <a:latin typeface="微软雅黑" panose="020B0503020204020204" pitchFamily="34" charset="-122"/>
                <a:ea typeface="微软雅黑" panose="020B0503020204020204" pitchFamily="34" charset="-122"/>
                <a:cs typeface="+mn-ea"/>
                <a:sym typeface="+mn-lt"/>
              </a:rPr>
              <a:t>之间。</a:t>
            </a:r>
          </a:p>
        </p:txBody>
      </p:sp>
      <p:pic>
        <p:nvPicPr>
          <p:cNvPr id="5" name="图片 4"/>
          <p:cNvPicPr>
            <a:picLocks noChangeAspect="1"/>
          </p:cNvPicPr>
          <p:nvPr/>
        </p:nvPicPr>
        <p:blipFill>
          <a:blip r:embed="rId2"/>
          <a:stretch>
            <a:fillRect/>
          </a:stretch>
        </p:blipFill>
        <p:spPr>
          <a:xfrm>
            <a:off x="185383" y="2137561"/>
            <a:ext cx="4630813" cy="1759593"/>
          </a:xfrm>
          <a:prstGeom prst="rect">
            <a:avLst/>
          </a:prstGeom>
        </p:spPr>
      </p:pic>
      <p:pic>
        <p:nvPicPr>
          <p:cNvPr id="1026" name="Picture 2" descr="Sigmoid 曲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128" y="2178897"/>
            <a:ext cx="1852613" cy="185261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6A6D6790-628E-DF46-AFC3-9D46A8286E62}"/>
              </a:ext>
            </a:extLst>
          </p:cNvPr>
          <p:cNvGrpSpPr/>
          <p:nvPr/>
        </p:nvGrpSpPr>
        <p:grpSpPr>
          <a:xfrm>
            <a:off x="244562" y="726593"/>
            <a:ext cx="3770276" cy="341642"/>
            <a:chOff x="2124714" y="650556"/>
            <a:chExt cx="3770276" cy="341642"/>
          </a:xfrm>
        </p:grpSpPr>
        <p:sp>
          <p:nvSpPr>
            <p:cNvPr id="8" name="文本框 7">
              <a:extLst>
                <a:ext uri="{FF2B5EF4-FFF2-40B4-BE49-F238E27FC236}">
                  <a16:creationId xmlns:a16="http://schemas.microsoft.com/office/drawing/2014/main" id="{96F91404-9D44-F540-9254-F362FF48AB17}"/>
                </a:ext>
              </a:extLst>
            </p:cNvPr>
            <p:cNvSpPr txBox="1"/>
            <p:nvPr/>
          </p:nvSpPr>
          <p:spPr>
            <a:xfrm>
              <a:off x="2124714" y="650556"/>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Sigmoid</a:t>
              </a:r>
              <a:r>
                <a:rPr lang="zh-CN" altLang="en-US" sz="1600" dirty="0">
                  <a:solidFill>
                    <a:srgbClr val="0060FF"/>
                  </a:solidFill>
                  <a:latin typeface="微软雅黑" panose="020B0503020204020204" pitchFamily="34" charset="-122"/>
                  <a:ea typeface="微软雅黑" panose="020B0503020204020204" pitchFamily="34" charset="-122"/>
                </a:rPr>
                <a:t>转换</a:t>
              </a:r>
            </a:p>
          </p:txBody>
        </p:sp>
        <p:cxnSp>
          <p:nvCxnSpPr>
            <p:cNvPr id="9" name="直接连接符 24">
              <a:extLst>
                <a:ext uri="{FF2B5EF4-FFF2-40B4-BE49-F238E27FC236}">
                  <a16:creationId xmlns:a16="http://schemas.microsoft.com/office/drawing/2014/main" id="{A56FEF89-A9D2-3D43-B432-78F8942FDAB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48680" y="220137"/>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-sigmoid</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转换了应用</a:t>
            </a:r>
          </a:p>
        </p:txBody>
      </p:sp>
      <p:sp>
        <p:nvSpPr>
          <p:cNvPr id="9" name="Rectangle 1"/>
          <p:cNvSpPr/>
          <p:nvPr/>
        </p:nvSpPr>
        <p:spPr bwMode="auto">
          <a:xfrm>
            <a:off x="323657" y="1275605"/>
            <a:ext cx="6210685" cy="295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28625" indent="-214313">
              <a:lnSpc>
                <a:spcPts val="1725"/>
              </a:lnSpc>
              <a:buFont typeface="Wingdings" panose="05000000000000000000" charset="0"/>
              <a:buChar char="l"/>
            </a:pP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逻辑回归（</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LR</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）就是基于</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sigmoid</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函数实现的。</a:t>
            </a:r>
          </a:p>
          <a:p>
            <a:pPr marL="428625" indent="-214313">
              <a:lnSpc>
                <a:spcPts val="1725"/>
              </a:lnSpc>
              <a:buFont typeface="Wingdings" panose="05000000000000000000" charset="0"/>
              <a:buChar char="l"/>
            </a:pP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LR</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模型是一个二分类模型，即对于</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X</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（即样本</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个特征值），预测一个事件发生的可能性，概率值超过</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50%</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则认为事件发生，低于</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50%</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则认为事件不发生。</a:t>
            </a:r>
          </a:p>
          <a:p>
            <a:pPr marL="428625" indent="-214313">
              <a:lnSpc>
                <a:spcPts val="1725"/>
              </a:lnSpc>
              <a:buFont typeface="Wingdings" panose="05000000000000000000" charset="0"/>
              <a:buChar char="l"/>
            </a:pPr>
            <a:r>
              <a:rPr lang="zh-CN" altLang="en-US" sz="1400" spc="98" dirty="0">
                <a:latin typeface="微软雅黑" panose="020B0503020204020204" pitchFamily="34" charset="-122"/>
                <a:ea typeface="微软雅黑" panose="020B0503020204020204" pitchFamily="34" charset="-122"/>
                <a:cs typeface="+mn-ea"/>
                <a:sym typeface="+mn-lt"/>
              </a:rPr>
              <a:t>从</a:t>
            </a:r>
            <a:r>
              <a:rPr lang="en-US" altLang="zh-CN" sz="1400" spc="98" dirty="0">
                <a:latin typeface="微软雅黑" panose="020B0503020204020204" pitchFamily="34" charset="-122"/>
                <a:ea typeface="微软雅黑" panose="020B0503020204020204" pitchFamily="34" charset="-122"/>
                <a:cs typeface="+mn-ea"/>
                <a:sym typeface="+mn-lt"/>
              </a:rPr>
              <a:t>LR</a:t>
            </a:r>
            <a:r>
              <a:rPr lang="zh-CN" altLang="en-US" sz="1400" spc="98" dirty="0">
                <a:latin typeface="微软雅黑" panose="020B0503020204020204" pitchFamily="34" charset="-122"/>
                <a:ea typeface="微软雅黑" panose="020B0503020204020204" pitchFamily="34" charset="-122"/>
                <a:cs typeface="+mn-ea"/>
                <a:sym typeface="+mn-lt"/>
              </a:rPr>
              <a:t>模型看，在选择函数时，有两个条件必须满足：</a:t>
            </a:r>
          </a:p>
          <a:p>
            <a:pPr marL="957263" lvl="1" indent="-285750">
              <a:lnSpc>
                <a:spcPts val="1725"/>
              </a:lnSpc>
              <a:buFont typeface="Wingdings" pitchFamily="2" charset="2"/>
              <a:buChar char="ü"/>
            </a:pPr>
            <a:r>
              <a:rPr lang="zh-CN" altLang="en-US" sz="1200" spc="98" dirty="0">
                <a:latin typeface="微软雅黑" panose="020B0503020204020204" pitchFamily="34" charset="-122"/>
                <a:ea typeface="微软雅黑" panose="020B0503020204020204" pitchFamily="34" charset="-122"/>
                <a:cs typeface="+mn-ea"/>
                <a:sym typeface="+mn-lt"/>
              </a:rPr>
              <a:t>取值范围在</a:t>
            </a:r>
            <a:r>
              <a:rPr lang="en-US" altLang="zh-CN" sz="1200" spc="98" dirty="0">
                <a:latin typeface="微软雅黑" panose="020B0503020204020204" pitchFamily="34" charset="-122"/>
                <a:ea typeface="微软雅黑" panose="020B0503020204020204" pitchFamily="34" charset="-122"/>
                <a:cs typeface="+mn-ea"/>
                <a:sym typeface="+mn-lt"/>
              </a:rPr>
              <a:t>0~1</a:t>
            </a:r>
            <a:r>
              <a:rPr lang="zh-CN" altLang="en-US" sz="1200" spc="98" dirty="0">
                <a:latin typeface="微软雅黑" panose="020B0503020204020204" pitchFamily="34" charset="-122"/>
                <a:ea typeface="微软雅黑" panose="020B0503020204020204" pitchFamily="34" charset="-122"/>
                <a:cs typeface="+mn-ea"/>
                <a:sym typeface="+mn-lt"/>
              </a:rPr>
              <a:t>之间。</a:t>
            </a:r>
          </a:p>
          <a:p>
            <a:pPr marL="957263" lvl="1" indent="-285750">
              <a:lnSpc>
                <a:spcPts val="1725"/>
              </a:lnSpc>
              <a:buFont typeface="Wingdings" pitchFamily="2" charset="2"/>
              <a:buChar char="ü"/>
            </a:pPr>
            <a:r>
              <a:rPr lang="zh-CN" altLang="en-US" sz="1200" spc="98" dirty="0">
                <a:latin typeface="微软雅黑" panose="020B0503020204020204" pitchFamily="34" charset="-122"/>
                <a:ea typeface="微软雅黑" panose="020B0503020204020204" pitchFamily="34" charset="-122"/>
                <a:cs typeface="+mn-ea"/>
                <a:sym typeface="+mn-lt"/>
              </a:rPr>
              <a:t>对于事件发生概率，</a:t>
            </a:r>
            <a:r>
              <a:rPr lang="en-US" altLang="zh-CN" sz="1200" spc="98" dirty="0">
                <a:latin typeface="微软雅黑" panose="020B0503020204020204" pitchFamily="34" charset="-122"/>
                <a:ea typeface="微软雅黑" panose="020B0503020204020204" pitchFamily="34" charset="-122"/>
                <a:cs typeface="+mn-ea"/>
                <a:sym typeface="+mn-lt"/>
              </a:rPr>
              <a:t>50%</a:t>
            </a:r>
            <a:r>
              <a:rPr lang="zh-CN" altLang="en-US" sz="1200" spc="98" dirty="0">
                <a:latin typeface="微软雅黑" panose="020B0503020204020204" pitchFamily="34" charset="-122"/>
                <a:ea typeface="微软雅黑" panose="020B0503020204020204" pitchFamily="34" charset="-122"/>
                <a:cs typeface="+mn-ea"/>
                <a:sym typeface="+mn-lt"/>
              </a:rPr>
              <a:t>是其结果的分水岭，选择函数应该在</a:t>
            </a:r>
            <a:r>
              <a:rPr lang="en-US" altLang="zh-CN" sz="1200" spc="98" dirty="0">
                <a:latin typeface="微软雅黑" panose="020B0503020204020204" pitchFamily="34" charset="-122"/>
                <a:ea typeface="微软雅黑" panose="020B0503020204020204" pitchFamily="34" charset="-122"/>
                <a:cs typeface="+mn-ea"/>
                <a:sym typeface="+mn-lt"/>
              </a:rPr>
              <a:t>0.5</a:t>
            </a:r>
            <a:r>
              <a:rPr lang="zh-CN" altLang="en-US" sz="1200" spc="98" dirty="0">
                <a:latin typeface="微软雅黑" panose="020B0503020204020204" pitchFamily="34" charset="-122"/>
                <a:ea typeface="微软雅黑" panose="020B0503020204020204" pitchFamily="34" charset="-122"/>
                <a:cs typeface="+mn-ea"/>
                <a:sym typeface="+mn-lt"/>
              </a:rPr>
              <a:t>中心对称。</a:t>
            </a:r>
          </a:p>
          <a:p>
            <a:pPr>
              <a:lnSpc>
                <a:spcPts val="1725"/>
              </a:lnSpc>
            </a:pPr>
            <a:r>
              <a:rPr lang="en-US" altLang="zh-CN" sz="1400" spc="98" dirty="0">
                <a:latin typeface="微软雅黑" panose="020B0503020204020204" pitchFamily="34" charset="-122"/>
                <a:ea typeface="微软雅黑" panose="020B0503020204020204" pitchFamily="34" charset="-122"/>
                <a:cs typeface="+mn-ea"/>
                <a:sym typeface="+mn-lt"/>
              </a:rPr>
              <a:t>       </a:t>
            </a:r>
            <a:r>
              <a:rPr lang="zh-CN" altLang="en-US" sz="1400" spc="98" dirty="0">
                <a:latin typeface="微软雅黑" panose="020B0503020204020204" pitchFamily="34" charset="-122"/>
                <a:ea typeface="微软雅黑" panose="020B0503020204020204" pitchFamily="34" charset="-122"/>
                <a:cs typeface="+mn-ea"/>
                <a:sym typeface="+mn-lt"/>
              </a:rPr>
              <a:t>从这两个条件来看，</a:t>
            </a:r>
            <a:r>
              <a:rPr lang="en-US" altLang="zh-CN" sz="1400" spc="98" dirty="0">
                <a:latin typeface="微软雅黑" panose="020B0503020204020204" pitchFamily="34" charset="-122"/>
                <a:ea typeface="微软雅黑" panose="020B0503020204020204" pitchFamily="34" charset="-122"/>
                <a:cs typeface="+mn-ea"/>
                <a:sym typeface="+mn-lt"/>
              </a:rPr>
              <a:t>Sigmoid</a:t>
            </a:r>
            <a:r>
              <a:rPr lang="zh-CN" altLang="en-US" sz="1400" spc="98" dirty="0">
                <a:latin typeface="微软雅黑" panose="020B0503020204020204" pitchFamily="34" charset="-122"/>
                <a:ea typeface="微软雅黑" panose="020B0503020204020204" pitchFamily="34" charset="-122"/>
                <a:cs typeface="+mn-ea"/>
                <a:sym typeface="+mn-lt"/>
              </a:rPr>
              <a:t>函数很好地符合了</a:t>
            </a:r>
            <a:r>
              <a:rPr lang="en-US" altLang="zh-CN" sz="1400" spc="98" dirty="0">
                <a:latin typeface="微软雅黑" panose="020B0503020204020204" pitchFamily="34" charset="-122"/>
                <a:ea typeface="微软雅黑" panose="020B0503020204020204" pitchFamily="34" charset="-122"/>
                <a:cs typeface="+mn-ea"/>
                <a:sym typeface="+mn-lt"/>
              </a:rPr>
              <a:t>LR</a:t>
            </a:r>
            <a:r>
              <a:rPr lang="zh-CN" altLang="en-US" sz="1400" spc="98" dirty="0">
                <a:latin typeface="微软雅黑" panose="020B0503020204020204" pitchFamily="34" charset="-122"/>
                <a:ea typeface="微软雅黑" panose="020B0503020204020204" pitchFamily="34" charset="-122"/>
                <a:cs typeface="+mn-ea"/>
                <a:sym typeface="+mn-lt"/>
              </a:rPr>
              <a:t>的需求。</a:t>
            </a:r>
          </a:p>
          <a:p>
            <a:pPr marL="214313" indent="-214313">
              <a:lnSpc>
                <a:spcPts val="1575"/>
              </a:lnSpc>
              <a:buFont typeface="Wingdings" panose="05000000000000000000" charset="0"/>
              <a:buChar char="l"/>
            </a:pPr>
            <a:endParaRPr lang="zh-CN" altLang="en-US" sz="14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lnSpc>
                <a:spcPts val="1575"/>
              </a:lnSpc>
              <a:buFont typeface="Wingdings" panose="05000000000000000000" charset="0"/>
              <a:buChar char="l"/>
            </a:pPr>
            <a:endParaRPr lang="zh-CN" altLang="en-US" sz="1400" spc="98" dirty="0">
              <a:solidFill>
                <a:schemeClr val="tx2"/>
              </a:solidFill>
              <a:latin typeface="微软雅黑" panose="020B0503020204020204" pitchFamily="34" charset="-122"/>
              <a:ea typeface="微软雅黑" panose="020B0503020204020204" pitchFamily="34" charset="-122"/>
              <a:cs typeface="+mn-ea"/>
              <a:sym typeface="+mn-lt"/>
            </a:endParaRPr>
          </a:p>
        </p:txBody>
      </p:sp>
      <p:grpSp>
        <p:nvGrpSpPr>
          <p:cNvPr id="6" name="组合 5">
            <a:extLst>
              <a:ext uri="{FF2B5EF4-FFF2-40B4-BE49-F238E27FC236}">
                <a16:creationId xmlns:a16="http://schemas.microsoft.com/office/drawing/2014/main" id="{E8820EC4-4584-4A42-96F9-DA4BC6AABCFE}"/>
              </a:ext>
            </a:extLst>
          </p:cNvPr>
          <p:cNvGrpSpPr/>
          <p:nvPr/>
        </p:nvGrpSpPr>
        <p:grpSpPr>
          <a:xfrm>
            <a:off x="244562" y="726593"/>
            <a:ext cx="3770276" cy="341642"/>
            <a:chOff x="2124714" y="650556"/>
            <a:chExt cx="3770276" cy="341642"/>
          </a:xfrm>
        </p:grpSpPr>
        <p:sp>
          <p:nvSpPr>
            <p:cNvPr id="7" name="文本框 6">
              <a:extLst>
                <a:ext uri="{FF2B5EF4-FFF2-40B4-BE49-F238E27FC236}">
                  <a16:creationId xmlns:a16="http://schemas.microsoft.com/office/drawing/2014/main" id="{3CD72FE6-E6F8-C747-BF94-9307D7A6429A}"/>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逻辑回归中的</a:t>
              </a:r>
              <a:r>
                <a:rPr lang="en-US" altLang="zh-CN" sz="1600" dirty="0">
                  <a:solidFill>
                    <a:srgbClr val="0060FF"/>
                  </a:solidFill>
                  <a:latin typeface="微软雅黑" panose="020B0503020204020204" pitchFamily="34" charset="-122"/>
                  <a:ea typeface="微软雅黑" panose="020B0503020204020204" pitchFamily="34" charset="-122"/>
                </a:rPr>
                <a:t>sigmoid</a:t>
              </a:r>
              <a:endParaRPr lang="zh-CN" altLang="en-US" sz="1600" dirty="0">
                <a:solidFill>
                  <a:srgbClr val="0060FF"/>
                </a:solidFill>
                <a:latin typeface="微软雅黑" panose="020B0503020204020204" pitchFamily="34" charset="-122"/>
                <a:ea typeface="微软雅黑" panose="020B0503020204020204" pitchFamily="34" charset="-122"/>
              </a:endParaRPr>
            </a:p>
          </p:txBody>
        </p:sp>
        <p:cxnSp>
          <p:nvCxnSpPr>
            <p:cNvPr id="8" name="直接连接符 24">
              <a:extLst>
                <a:ext uri="{FF2B5EF4-FFF2-40B4-BE49-F238E27FC236}">
                  <a16:creationId xmlns:a16="http://schemas.microsoft.com/office/drawing/2014/main" id="{161CB35B-7A43-3E41-9D30-8D847E826A0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39866" y="177141"/>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-Log</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a:t>
            </a:r>
          </a:p>
        </p:txBody>
      </p:sp>
      <p:sp>
        <p:nvSpPr>
          <p:cNvPr id="3" name="Rectangle 1"/>
          <p:cNvSpPr/>
          <p:nvPr/>
        </p:nvSpPr>
        <p:spPr bwMode="auto">
          <a:xfrm>
            <a:off x="314659" y="1158880"/>
            <a:ext cx="6165675" cy="92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575"/>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对数函数可对大数值范围进行压缩，对小数值范围进行扩展；</a:t>
            </a:r>
            <a:r>
              <a:rPr lang="en-US" altLang="zh-CN" sz="1200" spc="98" dirty="0">
                <a:latin typeface="微软雅黑" panose="020B0503020204020204" pitchFamily="34" charset="-122"/>
                <a:ea typeface="微软雅黑" panose="020B0503020204020204" pitchFamily="34" charset="-122"/>
                <a:cs typeface="+mn-ea"/>
                <a:sym typeface="+mn-lt"/>
              </a:rPr>
              <a:t>x</a:t>
            </a:r>
            <a:r>
              <a:rPr lang="zh-CN" altLang="en-US" sz="1200" spc="98" dirty="0">
                <a:latin typeface="微软雅黑" panose="020B0503020204020204" pitchFamily="34" charset="-122"/>
                <a:ea typeface="微软雅黑" panose="020B0503020204020204" pitchFamily="34" charset="-122"/>
                <a:cs typeface="+mn-ea"/>
                <a:sym typeface="+mn-lt"/>
              </a:rPr>
              <a:t>越大，</a:t>
            </a:r>
            <a:r>
              <a:rPr lang="en-US" altLang="zh-CN" sz="1200" spc="98" dirty="0">
                <a:latin typeface="微软雅黑" panose="020B0503020204020204" pitchFamily="34" charset="-122"/>
                <a:ea typeface="微软雅黑" panose="020B0503020204020204" pitchFamily="34" charset="-122"/>
                <a:cs typeface="+mn-ea"/>
                <a:sym typeface="+mn-lt"/>
              </a:rPr>
              <a:t>log(x)</a:t>
            </a:r>
            <a:r>
              <a:rPr lang="zh-CN" altLang="en-US" sz="1200" spc="98" dirty="0">
                <a:latin typeface="微软雅黑" panose="020B0503020204020204" pitchFamily="34" charset="-122"/>
                <a:ea typeface="微软雅黑" panose="020B0503020204020204" pitchFamily="34" charset="-122"/>
                <a:cs typeface="+mn-ea"/>
                <a:sym typeface="+mn-lt"/>
              </a:rPr>
              <a:t>增长得越慢。</a:t>
            </a:r>
            <a:endParaRPr lang="en-US" altLang="zh-CN" sz="1200" spc="98" dirty="0">
              <a:latin typeface="微软雅黑" panose="020B0503020204020204" pitchFamily="34" charset="-122"/>
              <a:ea typeface="微软雅黑" panose="020B0503020204020204" pitchFamily="34" charset="-122"/>
              <a:cs typeface="+mn-ea"/>
              <a:sym typeface="+mn-lt"/>
            </a:endParaRPr>
          </a:p>
          <a:p>
            <a:pPr marL="214313" indent="-214313">
              <a:lnSpc>
                <a:spcPts val="1575"/>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例如，对下图一这个分布进行对数变换，较小数据之间的差异将会变大</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因为对数函数的斜率很大</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，而较大数据之间的差异将减少</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因为该分布中较大数据的斜率很小</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。如果拓展了左尾的差异，减少了右尾的差异，结果将是方差恒定、形状对称的正态分布</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无论均值大小如何</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88" y="3075806"/>
            <a:ext cx="2442686"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102370"/>
            <a:ext cx="3051334" cy="157543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E7A0729E-DD8B-BF42-8449-5E0E1E99F04C}"/>
              </a:ext>
            </a:extLst>
          </p:cNvPr>
          <p:cNvGrpSpPr/>
          <p:nvPr/>
        </p:nvGrpSpPr>
        <p:grpSpPr>
          <a:xfrm>
            <a:off x="244562" y="726593"/>
            <a:ext cx="3770276" cy="341642"/>
            <a:chOff x="2124714" y="650556"/>
            <a:chExt cx="3770276" cy="341642"/>
          </a:xfrm>
        </p:grpSpPr>
        <p:sp>
          <p:nvSpPr>
            <p:cNvPr id="8" name="文本框 7">
              <a:extLst>
                <a:ext uri="{FF2B5EF4-FFF2-40B4-BE49-F238E27FC236}">
                  <a16:creationId xmlns:a16="http://schemas.microsoft.com/office/drawing/2014/main" id="{F12DC608-12AE-F248-9E1D-97E453D0DEAF}"/>
                </a:ext>
              </a:extLst>
            </p:cNvPr>
            <p:cNvSpPr txBox="1"/>
            <p:nvPr/>
          </p:nvSpPr>
          <p:spPr>
            <a:xfrm>
              <a:off x="2124714" y="650556"/>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Log</a:t>
              </a:r>
              <a:r>
                <a:rPr lang="zh-CN" altLang="en-US" sz="1600" dirty="0">
                  <a:solidFill>
                    <a:srgbClr val="0060FF"/>
                  </a:solidFill>
                  <a:latin typeface="微软雅黑" panose="020B0503020204020204" pitchFamily="34" charset="-122"/>
                  <a:ea typeface="微软雅黑" panose="020B0503020204020204" pitchFamily="34" charset="-122"/>
                </a:rPr>
                <a:t>转换</a:t>
              </a:r>
            </a:p>
          </p:txBody>
        </p:sp>
        <p:cxnSp>
          <p:nvCxnSpPr>
            <p:cNvPr id="9" name="直接连接符 24">
              <a:extLst>
                <a:ext uri="{FF2B5EF4-FFF2-40B4-BE49-F238E27FC236}">
                  <a16:creationId xmlns:a16="http://schemas.microsoft.com/office/drawing/2014/main" id="{B2108700-9162-D543-836A-D12E5DC8E82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8153" y="152637"/>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-Log</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转换实例</a:t>
            </a:r>
          </a:p>
        </p:txBody>
      </p:sp>
      <p:pic>
        <p:nvPicPr>
          <p:cNvPr id="5" name="图片 4"/>
          <p:cNvPicPr>
            <a:picLocks noChangeAspect="1"/>
          </p:cNvPicPr>
          <p:nvPr/>
        </p:nvPicPr>
        <p:blipFill>
          <a:blip r:embed="rId3"/>
          <a:stretch>
            <a:fillRect/>
          </a:stretch>
        </p:blipFill>
        <p:spPr>
          <a:xfrm>
            <a:off x="827736" y="1009887"/>
            <a:ext cx="5433033" cy="2291479"/>
          </a:xfrm>
          <a:prstGeom prst="rect">
            <a:avLst/>
          </a:prstGeom>
        </p:spPr>
      </p:pic>
      <p:sp>
        <p:nvSpPr>
          <p:cNvPr id="6" name="Rectangle 1"/>
          <p:cNvSpPr/>
          <p:nvPr/>
        </p:nvSpPr>
        <p:spPr bwMode="auto">
          <a:xfrm>
            <a:off x="458153" y="3328035"/>
            <a:ext cx="6280309" cy="92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左图是正常数据，可以看到：</a:t>
            </a:r>
          </a:p>
          <a:p>
            <a:pPr marL="214313" indent="-214313">
              <a:buFont typeface="Wingdings" panose="05000000000000000000" charset="0"/>
              <a:buChar char="ü"/>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随着时间推进，电力生产的方差越来越大，即越来越不稳定。</a:t>
            </a:r>
          </a:p>
          <a:p>
            <a:pPr marL="214313" indent="-214313">
              <a:buFont typeface="Wingdings" panose="05000000000000000000" charset="0"/>
              <a:buChar char="ü"/>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此情况下常有的分析假设不满足（误差服从独立同分布的正态分布，时间序列要求平稳）。</a:t>
            </a:r>
          </a:p>
          <a:p>
            <a:pPr marL="214313" indent="-214313">
              <a:buFont typeface="Wingdings" panose="05000000000000000000" charset="0"/>
              <a:buChar char="ü"/>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为让数据尽量满足假设，让方差恒定，即让波动相对稳定，可通过对数转换实现。</a:t>
            </a:r>
          </a:p>
        </p:txBody>
      </p:sp>
      <p:grpSp>
        <p:nvGrpSpPr>
          <p:cNvPr id="7" name="组合 6">
            <a:extLst>
              <a:ext uri="{FF2B5EF4-FFF2-40B4-BE49-F238E27FC236}">
                <a16:creationId xmlns:a16="http://schemas.microsoft.com/office/drawing/2014/main" id="{BC6B8DBB-6FB7-9245-9574-A4F70D055A1D}"/>
              </a:ext>
            </a:extLst>
          </p:cNvPr>
          <p:cNvGrpSpPr/>
          <p:nvPr/>
        </p:nvGrpSpPr>
        <p:grpSpPr>
          <a:xfrm>
            <a:off x="259493" y="694914"/>
            <a:ext cx="3770276" cy="341642"/>
            <a:chOff x="2124714" y="650556"/>
            <a:chExt cx="3770276" cy="341642"/>
          </a:xfrm>
        </p:grpSpPr>
        <p:sp>
          <p:nvSpPr>
            <p:cNvPr id="8" name="文本框 7">
              <a:extLst>
                <a:ext uri="{FF2B5EF4-FFF2-40B4-BE49-F238E27FC236}">
                  <a16:creationId xmlns:a16="http://schemas.microsoft.com/office/drawing/2014/main" id="{CF3B0968-CF30-8546-912A-430014CAD3C7}"/>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分析美国每月电力生产数</a:t>
              </a:r>
            </a:p>
          </p:txBody>
        </p:sp>
        <p:cxnSp>
          <p:nvCxnSpPr>
            <p:cNvPr id="9" name="直接连接符 24">
              <a:extLst>
                <a:ext uri="{FF2B5EF4-FFF2-40B4-BE49-F238E27FC236}">
                  <a16:creationId xmlns:a16="http://schemas.microsoft.com/office/drawing/2014/main" id="{576EC963-2D6B-3547-9C75-7BA68178329B}"/>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2"/>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991B1A1-2AFA-7B4B-802D-E08635045823}"/>
              </a:ext>
            </a:extLst>
          </p:cNvPr>
          <p:cNvSpPr>
            <a:spLocks noGrp="1"/>
          </p:cNvSpPr>
          <p:nvPr>
            <p:ph type="title"/>
          </p:nvPr>
        </p:nvSpPr>
        <p:spPr>
          <a:xfrm>
            <a:off x="464388" y="168642"/>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特征选择</a:t>
            </a:r>
          </a:p>
        </p:txBody>
      </p:sp>
      <p:sp>
        <p:nvSpPr>
          <p:cNvPr id="6" name="矩形 5">
            <a:extLst>
              <a:ext uri="{FF2B5EF4-FFF2-40B4-BE49-F238E27FC236}">
                <a16:creationId xmlns:a16="http://schemas.microsoft.com/office/drawing/2014/main" id="{8113A73B-2613-6C4E-8032-F3C223F2F62A}"/>
              </a:ext>
            </a:extLst>
          </p:cNvPr>
          <p:cNvSpPr/>
          <p:nvPr/>
        </p:nvSpPr>
        <p:spPr>
          <a:xfrm>
            <a:off x="404853" y="1262945"/>
            <a:ext cx="6155281" cy="1717778"/>
          </a:xfrm>
          <a:prstGeom prst="rect">
            <a:avLst/>
          </a:prstGeom>
        </p:spPr>
        <p:txBody>
          <a:bodyPr wrap="square">
            <a:spAutoFit/>
          </a:bodyPr>
          <a:lstStyle/>
          <a:p>
            <a:pPr marL="214313" indent="-214313">
              <a:lnSpc>
                <a:spcPct val="150000"/>
              </a:lnSpc>
              <a:buFont typeface="Wingdings" pitchFamily="2" charset="2"/>
              <a:buChar char="n"/>
            </a:pPr>
            <a:r>
              <a:rPr lang="zh-CN" altLang="en-US" sz="1200" dirty="0"/>
              <a:t>在现实生活中，一个样本往往具有很多属性（以下称为特征），这些特征大致可以被分成三种主要的类型：</a:t>
            </a:r>
          </a:p>
          <a:p>
            <a:pPr marL="557213" lvl="1" indent="-214313">
              <a:lnSpc>
                <a:spcPct val="150000"/>
              </a:lnSpc>
              <a:buFont typeface="Wingdings" pitchFamily="2" charset="2"/>
              <a:buChar char="Ø"/>
            </a:pPr>
            <a:r>
              <a:rPr lang="zh-CN" altLang="en-US" sz="1200" dirty="0"/>
              <a:t>相关特征：对于学习任务（例如分类问题）有帮助，可以提升学习算法的效果；</a:t>
            </a:r>
          </a:p>
          <a:p>
            <a:pPr marL="557213" lvl="1" indent="-214313">
              <a:lnSpc>
                <a:spcPct val="150000"/>
              </a:lnSpc>
              <a:buFont typeface="Wingdings" pitchFamily="2" charset="2"/>
              <a:buChar char="Ø"/>
            </a:pPr>
            <a:r>
              <a:rPr lang="zh-CN" altLang="en-US" sz="1200" dirty="0"/>
              <a:t>无关特征：对于我们的算法没有任何帮助，不会给算法的效果带来任何提升；</a:t>
            </a:r>
          </a:p>
          <a:p>
            <a:pPr marL="557213" lvl="1" indent="-214313">
              <a:lnSpc>
                <a:spcPct val="150000"/>
              </a:lnSpc>
              <a:buFont typeface="Wingdings" pitchFamily="2" charset="2"/>
              <a:buChar char="Ø"/>
            </a:pPr>
            <a:r>
              <a:rPr lang="zh-CN" altLang="en-US" sz="1200" dirty="0"/>
              <a:t>冗余特征：不会对我们的算法带来新的信息，或者这种特征的信息可以由其他的特征推断出；</a:t>
            </a:r>
          </a:p>
        </p:txBody>
      </p:sp>
      <p:sp>
        <p:nvSpPr>
          <p:cNvPr id="7" name="矩形 6">
            <a:extLst>
              <a:ext uri="{FF2B5EF4-FFF2-40B4-BE49-F238E27FC236}">
                <a16:creationId xmlns:a16="http://schemas.microsoft.com/office/drawing/2014/main" id="{98423CF5-241F-5C45-8543-09672014A012}"/>
              </a:ext>
            </a:extLst>
          </p:cNvPr>
          <p:cNvSpPr/>
          <p:nvPr/>
        </p:nvSpPr>
        <p:spPr>
          <a:xfrm>
            <a:off x="404853" y="2986943"/>
            <a:ext cx="6056200" cy="461665"/>
          </a:xfrm>
          <a:prstGeom prst="rect">
            <a:avLst/>
          </a:prstGeom>
        </p:spPr>
        <p:txBody>
          <a:bodyPr wrap="square">
            <a:spAutoFit/>
          </a:bodyPr>
          <a:lstStyle/>
          <a:p>
            <a:pPr marL="214313" indent="-214313">
              <a:buFont typeface="Wingdings" pitchFamily="2" charset="2"/>
              <a:buChar char="n"/>
            </a:pPr>
            <a:r>
              <a:rPr lang="zh-CN" altLang="en-US" sz="1200" dirty="0"/>
              <a:t>但是对于一个特定的学习算法来说，哪一个特征是有效的是未知的。因此，需要从所有特征中选择出对于学习算法有益的相关特征</a:t>
            </a:r>
          </a:p>
        </p:txBody>
      </p:sp>
      <p:sp>
        <p:nvSpPr>
          <p:cNvPr id="8" name="矩形 7">
            <a:extLst>
              <a:ext uri="{FF2B5EF4-FFF2-40B4-BE49-F238E27FC236}">
                <a16:creationId xmlns:a16="http://schemas.microsoft.com/office/drawing/2014/main" id="{B8B7E711-8EB2-8241-941F-B8494A41E00F}"/>
              </a:ext>
            </a:extLst>
          </p:cNvPr>
          <p:cNvSpPr/>
          <p:nvPr/>
        </p:nvSpPr>
        <p:spPr>
          <a:xfrm>
            <a:off x="424505" y="3910273"/>
            <a:ext cx="3429000" cy="646331"/>
          </a:xfrm>
          <a:prstGeom prst="rect">
            <a:avLst/>
          </a:prstGeom>
        </p:spPr>
        <p:txBody>
          <a:bodyPr>
            <a:spAutoFit/>
          </a:bodyPr>
          <a:lstStyle/>
          <a:p>
            <a:pPr marL="214313" indent="-214313">
              <a:buFont typeface="Wingdings" pitchFamily="2" charset="2"/>
              <a:buChar char="n"/>
            </a:pPr>
            <a:r>
              <a:rPr lang="zh-CN" altLang="en-US" sz="1200" dirty="0">
                <a:solidFill>
                  <a:schemeClr val="tx1"/>
                </a:solidFill>
                <a:latin typeface="-apple-system"/>
              </a:rPr>
              <a:t>降维</a:t>
            </a:r>
          </a:p>
          <a:p>
            <a:pPr marL="214313" indent="-214313">
              <a:buFont typeface="Wingdings" pitchFamily="2" charset="2"/>
              <a:buChar char="n"/>
            </a:pPr>
            <a:r>
              <a:rPr lang="zh-CN" altLang="en-US" sz="1200" dirty="0">
                <a:solidFill>
                  <a:schemeClr val="tx1"/>
                </a:solidFill>
                <a:latin typeface="-apple-system"/>
              </a:rPr>
              <a:t>降低学习任务的难度</a:t>
            </a:r>
          </a:p>
          <a:p>
            <a:pPr marL="214313" indent="-214313">
              <a:buFont typeface="Wingdings" pitchFamily="2" charset="2"/>
              <a:buChar char="n"/>
            </a:pPr>
            <a:r>
              <a:rPr lang="zh-CN" altLang="en-US" sz="1200" dirty="0">
                <a:solidFill>
                  <a:schemeClr val="tx1"/>
                </a:solidFill>
                <a:latin typeface="-apple-system"/>
              </a:rPr>
              <a:t>提升模型的效率</a:t>
            </a:r>
          </a:p>
        </p:txBody>
      </p:sp>
      <p:grpSp>
        <p:nvGrpSpPr>
          <p:cNvPr id="10" name="组合 9">
            <a:extLst>
              <a:ext uri="{FF2B5EF4-FFF2-40B4-BE49-F238E27FC236}">
                <a16:creationId xmlns:a16="http://schemas.microsoft.com/office/drawing/2014/main" id="{1E996BD3-D8F9-4649-AD47-ECEC6FEF65E6}"/>
              </a:ext>
            </a:extLst>
          </p:cNvPr>
          <p:cNvGrpSpPr/>
          <p:nvPr/>
        </p:nvGrpSpPr>
        <p:grpSpPr>
          <a:xfrm>
            <a:off x="253867" y="802776"/>
            <a:ext cx="3770276" cy="341642"/>
            <a:chOff x="2124714" y="650556"/>
            <a:chExt cx="3770276" cy="341642"/>
          </a:xfrm>
        </p:grpSpPr>
        <p:sp>
          <p:nvSpPr>
            <p:cNvPr id="11" name="文本框 10">
              <a:extLst>
                <a:ext uri="{FF2B5EF4-FFF2-40B4-BE49-F238E27FC236}">
                  <a16:creationId xmlns:a16="http://schemas.microsoft.com/office/drawing/2014/main" id="{C14A4477-DC4E-4246-90F0-1FF42D762407}"/>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为什么要做特征选择？</a:t>
              </a:r>
            </a:p>
          </p:txBody>
        </p:sp>
        <p:cxnSp>
          <p:nvCxnSpPr>
            <p:cNvPr id="12" name="直接连接符 24">
              <a:extLst>
                <a:ext uri="{FF2B5EF4-FFF2-40B4-BE49-F238E27FC236}">
                  <a16:creationId xmlns:a16="http://schemas.microsoft.com/office/drawing/2014/main" id="{44F2CD8F-ED16-D443-8CC1-A2F52048BAE9}"/>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21C43A2D-D888-E448-9952-1120A2CB07C8}"/>
              </a:ext>
            </a:extLst>
          </p:cNvPr>
          <p:cNvGrpSpPr/>
          <p:nvPr/>
        </p:nvGrpSpPr>
        <p:grpSpPr>
          <a:xfrm>
            <a:off x="323964" y="3448608"/>
            <a:ext cx="3770276" cy="341642"/>
            <a:chOff x="2124714" y="650556"/>
            <a:chExt cx="3770276" cy="341642"/>
          </a:xfrm>
        </p:grpSpPr>
        <p:sp>
          <p:nvSpPr>
            <p:cNvPr id="14" name="文本框 13">
              <a:extLst>
                <a:ext uri="{FF2B5EF4-FFF2-40B4-BE49-F238E27FC236}">
                  <a16:creationId xmlns:a16="http://schemas.microsoft.com/office/drawing/2014/main" id="{6626C4B4-109F-2C46-8C23-78CE3F3F253F}"/>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特征选择的目的？</a:t>
              </a:r>
            </a:p>
          </p:txBody>
        </p:sp>
        <p:cxnSp>
          <p:nvCxnSpPr>
            <p:cNvPr id="15" name="直接连接符 24">
              <a:extLst>
                <a:ext uri="{FF2B5EF4-FFF2-40B4-BE49-F238E27FC236}">
                  <a16:creationId xmlns:a16="http://schemas.microsoft.com/office/drawing/2014/main" id="{299344BD-DB60-0E45-8A54-E4790EDCF809}"/>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380904"/>
      </p:ext>
    </p:extLst>
  </p:cSld>
  <p:clrMapOvr>
    <a:masterClrMapping/>
  </p:clrMapOvr>
  <p:transition>
    <p:strips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17521" y="189311"/>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特征选择</a:t>
            </a:r>
          </a:p>
        </p:txBody>
      </p:sp>
      <p:sp>
        <p:nvSpPr>
          <p:cNvPr id="19" name="Rectangle 1"/>
          <p:cNvSpPr/>
          <p:nvPr/>
        </p:nvSpPr>
        <p:spPr bwMode="auto">
          <a:xfrm>
            <a:off x="370697" y="1072859"/>
            <a:ext cx="5886450" cy="99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spc="98" dirty="0">
                <a:latin typeface="微软雅黑" panose="020B0503020204020204" pitchFamily="34" charset="-122"/>
                <a:ea typeface="微软雅黑" panose="020B0503020204020204" pitchFamily="34" charset="-122"/>
                <a:cs typeface="+mn-ea"/>
                <a:sym typeface="+mn-lt"/>
              </a:rPr>
              <a:t>在数据预处理后，需要选择有意义的特征输入模型中进行训练。通常来说，从以下两方面考虑来选择特征：</a:t>
            </a:r>
          </a:p>
          <a:p>
            <a:pPr marL="214313" indent="-214313">
              <a:lnSpc>
                <a:spcPct val="150000"/>
              </a:lnSpc>
              <a:buFont typeface="Wingdings" panose="05000000000000000000" charset="0"/>
              <a:buChar char="ü"/>
            </a:pPr>
            <a:r>
              <a:rPr lang="zh-CN" altLang="en-US" sz="1050" b="1" spc="98" dirty="0">
                <a:latin typeface="微软雅黑" panose="020B0503020204020204" pitchFamily="34" charset="-122"/>
                <a:ea typeface="微软雅黑" panose="020B0503020204020204" pitchFamily="34" charset="-122"/>
                <a:cs typeface="+mn-ea"/>
                <a:sym typeface="+mn-lt"/>
              </a:rPr>
              <a:t>特征是否发散：</a:t>
            </a:r>
            <a:r>
              <a:rPr lang="zh-CN" altLang="en-US" sz="1050" spc="98" dirty="0">
                <a:latin typeface="微软雅黑" panose="020B0503020204020204" pitchFamily="34" charset="-122"/>
                <a:ea typeface="微软雅黑" panose="020B0503020204020204" pitchFamily="34" charset="-122"/>
                <a:cs typeface="+mn-ea"/>
                <a:sym typeface="+mn-lt"/>
              </a:rPr>
              <a:t>如果一个特征不发散，例如方差接近于</a:t>
            </a:r>
            <a:r>
              <a:rPr lang="en-US" altLang="zh-CN" sz="1050" spc="98" dirty="0">
                <a:latin typeface="微软雅黑" panose="020B0503020204020204" pitchFamily="34" charset="-122"/>
                <a:ea typeface="微软雅黑" panose="020B0503020204020204" pitchFamily="34" charset="-122"/>
                <a:cs typeface="+mn-ea"/>
                <a:sym typeface="+mn-lt"/>
              </a:rPr>
              <a:t>0</a:t>
            </a:r>
            <a:r>
              <a:rPr lang="zh-CN" altLang="en-US" sz="1050" spc="98" dirty="0">
                <a:latin typeface="微软雅黑" panose="020B0503020204020204" pitchFamily="34" charset="-122"/>
                <a:ea typeface="微软雅黑" panose="020B0503020204020204" pitchFamily="34" charset="-122"/>
                <a:cs typeface="+mn-ea"/>
                <a:sym typeface="+mn-lt"/>
              </a:rPr>
              <a:t>，也就是说样本在这个特征上基本上没有差异，这个特征对于样本区分并没有用。</a:t>
            </a:r>
          </a:p>
          <a:p>
            <a:pPr marL="214313" indent="-214313">
              <a:lnSpc>
                <a:spcPct val="150000"/>
              </a:lnSpc>
              <a:buFont typeface="Wingdings" panose="05000000000000000000" charset="0"/>
              <a:buChar char="ü"/>
            </a:pPr>
            <a:r>
              <a:rPr lang="zh-CN" altLang="en-US" sz="1050" b="1" spc="98" dirty="0">
                <a:latin typeface="微软雅黑" panose="020B0503020204020204" pitchFamily="34" charset="-122"/>
                <a:ea typeface="微软雅黑" panose="020B0503020204020204" pitchFamily="34" charset="-122"/>
                <a:cs typeface="+mn-ea"/>
                <a:sym typeface="+mn-lt"/>
              </a:rPr>
              <a:t>特征与目标的相关性：</a:t>
            </a:r>
            <a:r>
              <a:rPr lang="zh-CN" altLang="en-US" sz="1050" spc="98" dirty="0">
                <a:latin typeface="微软雅黑" panose="020B0503020204020204" pitchFamily="34" charset="-122"/>
                <a:ea typeface="微软雅黑" panose="020B0503020204020204" pitchFamily="34" charset="-122"/>
                <a:cs typeface="+mn-ea"/>
                <a:sym typeface="+mn-lt"/>
              </a:rPr>
              <a:t>与目标相关性高的特征，应当优先选择。</a:t>
            </a:r>
            <a:endParaRPr lang="en-US" altLang="zh-CN" sz="1050" spc="98" dirty="0">
              <a:latin typeface="微软雅黑" panose="020B0503020204020204" pitchFamily="34" charset="-122"/>
              <a:ea typeface="微软雅黑" panose="020B0503020204020204" pitchFamily="34" charset="-122"/>
              <a:cs typeface="+mn-ea"/>
              <a:sym typeface="+mn-lt"/>
            </a:endParaRPr>
          </a:p>
          <a:p>
            <a:pPr fontAlgn="base">
              <a:lnSpc>
                <a:spcPct val="150000"/>
              </a:lnSpc>
              <a:spcBef>
                <a:spcPct val="0"/>
              </a:spcBef>
              <a:spcAft>
                <a:spcPct val="0"/>
              </a:spcAft>
            </a:pPr>
            <a:endParaRPr lang="en-US" altLang="zh-CN" sz="1050" spc="98" dirty="0">
              <a:latin typeface="微软雅黑" panose="020B0503020204020204" pitchFamily="34" charset="-122"/>
              <a:ea typeface="微软雅黑" panose="020B0503020204020204" pitchFamily="34" charset="-122"/>
              <a:cs typeface="+mn-ea"/>
              <a:sym typeface="+mn-lt"/>
            </a:endParaRPr>
          </a:p>
          <a:p>
            <a:pPr fontAlgn="base">
              <a:lnSpc>
                <a:spcPct val="150000"/>
              </a:lnSpc>
              <a:spcBef>
                <a:spcPct val="0"/>
              </a:spcBef>
              <a:spcAft>
                <a:spcPct val="0"/>
              </a:spcAft>
            </a:pPr>
            <a:endParaRPr lang="zh-CN" altLang="en-US" sz="1050" spc="98" dirty="0">
              <a:latin typeface="微软雅黑" panose="020B0503020204020204" pitchFamily="34" charset="-122"/>
              <a:ea typeface="微软雅黑" panose="020B0503020204020204" pitchFamily="34" charset="-122"/>
              <a:cs typeface="+mn-ea"/>
              <a:sym typeface="+mn-lt"/>
            </a:endParaRPr>
          </a:p>
        </p:txBody>
      </p:sp>
      <p:sp>
        <p:nvSpPr>
          <p:cNvPr id="3" name="Rectangle 1"/>
          <p:cNvSpPr/>
          <p:nvPr/>
        </p:nvSpPr>
        <p:spPr bwMode="auto">
          <a:xfrm>
            <a:off x="404336" y="2788444"/>
            <a:ext cx="5976992" cy="19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根据特征选择的形式可以将特征选择方法分为</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3</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种：</a:t>
            </a:r>
          </a:p>
          <a:p>
            <a:pPr marL="214313" indent="-214313">
              <a:lnSpc>
                <a:spcPct val="150000"/>
              </a:lnSpc>
              <a:buFont typeface="Wingdings" panose="05000000000000000000" charset="0"/>
              <a:buChar char="ü"/>
            </a:pPr>
            <a:r>
              <a:rPr lang="zh-CN" altLang="en-US" sz="1050" b="1"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过滤法</a:t>
            </a:r>
            <a:r>
              <a:rPr lang="zh-CN" altLang="en-US" sz="1050"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：按照发散性或者相关性对各个特征进行评分，设定阈值或者待选择阈值的个数，选择特征。</a:t>
            </a:r>
          </a:p>
          <a:p>
            <a:pPr marL="214313" indent="-214313">
              <a:lnSpc>
                <a:spcPct val="150000"/>
              </a:lnSpc>
              <a:buFont typeface="Wingdings" panose="05000000000000000000" charset="0"/>
              <a:buChar char="ü"/>
            </a:pPr>
            <a:r>
              <a:rPr lang="zh-CN" altLang="en-US" sz="1050" b="1"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包装法</a:t>
            </a:r>
            <a:r>
              <a:rPr lang="zh-CN" altLang="en-US" sz="1050"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：根据目标函数（通常是预测效果评分），每次选择若干特征，或者排除若干特征。</a:t>
            </a:r>
          </a:p>
          <a:p>
            <a:pPr marL="214313" indent="-214313">
              <a:lnSpc>
                <a:spcPct val="150000"/>
              </a:lnSpc>
              <a:buFont typeface="Wingdings" panose="05000000000000000000" charset="0"/>
              <a:buChar char="ü"/>
            </a:pPr>
            <a:r>
              <a:rPr lang="zh-CN" altLang="en-US" sz="1050" b="1"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嵌入法</a:t>
            </a:r>
            <a:r>
              <a:rPr lang="zh-CN" altLang="en-US" sz="1050"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：先使用某些机器学习的模型进行训练，得到各个特征的权值系数，根据系数从大到小选择特征。类似于过滤方法，但它是通过机器学习训练来确定特征优劣，而不是直接从特征的一些统计学指标来确定。</a:t>
            </a:r>
          </a:p>
        </p:txBody>
      </p:sp>
      <p:grpSp>
        <p:nvGrpSpPr>
          <p:cNvPr id="7" name="组合 6">
            <a:extLst>
              <a:ext uri="{FF2B5EF4-FFF2-40B4-BE49-F238E27FC236}">
                <a16:creationId xmlns:a16="http://schemas.microsoft.com/office/drawing/2014/main" id="{D48B9620-378F-5740-B757-D217EE3008C4}"/>
              </a:ext>
            </a:extLst>
          </p:cNvPr>
          <p:cNvGrpSpPr/>
          <p:nvPr/>
        </p:nvGrpSpPr>
        <p:grpSpPr>
          <a:xfrm>
            <a:off x="417521" y="2355056"/>
            <a:ext cx="3770276" cy="341642"/>
            <a:chOff x="2124714" y="650556"/>
            <a:chExt cx="3770276" cy="341642"/>
          </a:xfrm>
        </p:grpSpPr>
        <p:sp>
          <p:nvSpPr>
            <p:cNvPr id="8" name="文本框 7">
              <a:extLst>
                <a:ext uri="{FF2B5EF4-FFF2-40B4-BE49-F238E27FC236}">
                  <a16:creationId xmlns:a16="http://schemas.microsoft.com/office/drawing/2014/main" id="{1A534A3B-5F2C-D24C-8B83-1A2AEF6D2DBC}"/>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特征选择方法</a:t>
              </a:r>
            </a:p>
          </p:txBody>
        </p:sp>
        <p:cxnSp>
          <p:nvCxnSpPr>
            <p:cNvPr id="9" name="直接连接符 24">
              <a:extLst>
                <a:ext uri="{FF2B5EF4-FFF2-40B4-BE49-F238E27FC236}">
                  <a16:creationId xmlns:a16="http://schemas.microsoft.com/office/drawing/2014/main" id="{94D0023C-C735-E34B-BD3F-5752D477F8A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49B03799-3F48-B94E-9846-AD49AF1C334D}"/>
              </a:ext>
            </a:extLst>
          </p:cNvPr>
          <p:cNvGrpSpPr/>
          <p:nvPr/>
        </p:nvGrpSpPr>
        <p:grpSpPr>
          <a:xfrm>
            <a:off x="370697" y="648638"/>
            <a:ext cx="3770276" cy="341642"/>
            <a:chOff x="2124714" y="650556"/>
            <a:chExt cx="3770276" cy="341642"/>
          </a:xfrm>
        </p:grpSpPr>
        <p:sp>
          <p:nvSpPr>
            <p:cNvPr id="11" name="文本框 10">
              <a:extLst>
                <a:ext uri="{FF2B5EF4-FFF2-40B4-BE49-F238E27FC236}">
                  <a16:creationId xmlns:a16="http://schemas.microsoft.com/office/drawing/2014/main" id="{115FB301-8F5F-6C44-BB03-D13F8F6796E7}"/>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为什么要做特征选择？</a:t>
              </a:r>
            </a:p>
          </p:txBody>
        </p:sp>
        <p:cxnSp>
          <p:nvCxnSpPr>
            <p:cNvPr id="12" name="直接连接符 24">
              <a:extLst>
                <a:ext uri="{FF2B5EF4-FFF2-40B4-BE49-F238E27FC236}">
                  <a16:creationId xmlns:a16="http://schemas.microsoft.com/office/drawing/2014/main" id="{1C5B0A7F-AF0D-F248-886B-56576CC6DEB6}"/>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特征选择</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方法分类</a:t>
            </a:r>
          </a:p>
        </p:txBody>
      </p:sp>
      <p:pic>
        <p:nvPicPr>
          <p:cNvPr id="2" name="C9F754DE-2CAD-44b6-B708-469DEB6407EB-2" descr="C:/Users/songj/AppData/Local/Temp/wpp.GOuUWUwpp"/>
          <p:cNvPicPr>
            <a:picLocks noChangeAspect="1"/>
          </p:cNvPicPr>
          <p:nvPr>
            <p:custDataLst>
              <p:tags r:id="rId1"/>
            </p:custDataLst>
          </p:nvPr>
        </p:nvPicPr>
        <p:blipFill>
          <a:blip r:embed="rId4"/>
          <a:stretch>
            <a:fillRect/>
          </a:stretch>
        </p:blipFill>
        <p:spPr>
          <a:xfrm>
            <a:off x="620688" y="1052736"/>
            <a:ext cx="5491909" cy="2913951"/>
          </a:xfrm>
          <a:prstGeom prst="rect">
            <a:avLst/>
          </a:prstGeom>
        </p:spPr>
      </p:pic>
    </p:spTree>
  </p:cSld>
  <p:clrMapOvr>
    <a:masterClrMapping/>
  </p:clrMapOvr>
  <p:transition>
    <p:strips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4773" y="182125"/>
            <a:ext cx="6172200" cy="857250"/>
          </a:xfrm>
        </p:spPr>
        <p:txBody>
          <a:bodyPr/>
          <a:lstStyle/>
          <a:p>
            <a:r>
              <a:rPr kumimoji="1" lang="en-US" altLang="zh-CN" sz="2100" dirty="0" err="1">
                <a:latin typeface="微软雅黑" panose="020B0503020204020204" pitchFamily="34" charset="-122"/>
                <a:ea typeface="微软雅黑" panose="020B0503020204020204" pitchFamily="34" charset="-122"/>
                <a:cs typeface="微软雅黑" panose="020B0503020204020204" pitchFamily="34" charset="-122"/>
              </a:rPr>
              <a:t>方差选择法</a:t>
            </a:r>
            <a:endPar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5"/>
          <p:cNvSpPr txBox="1"/>
          <p:nvPr/>
        </p:nvSpPr>
        <p:spPr>
          <a:xfrm>
            <a:off x="381540" y="1017574"/>
            <a:ext cx="5927780" cy="1183273"/>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ct val="150000"/>
              </a:lnSpc>
              <a:buFont typeface="Wingdings" panose="05000000000000000000" charset="0"/>
              <a:buChar char="u"/>
            </a:pPr>
            <a:r>
              <a:rPr lang="zh-CN" altLang="en-US" sz="1050" dirty="0">
                <a:solidFill>
                  <a:schemeClr val="tx2"/>
                </a:solidFill>
              </a:rPr>
              <a:t>在实际应用中，先要计算各个特征的方差，然后根据指定的方差阈值，选择方差大于此阈值的特征。</a:t>
            </a:r>
            <a:endParaRPr lang="en-US" altLang="zh-CN" sz="1050" dirty="0">
              <a:solidFill>
                <a:schemeClr val="tx2"/>
              </a:solidFill>
            </a:endParaRPr>
          </a:p>
          <a:p>
            <a:pPr marL="214313" indent="-214313">
              <a:lnSpc>
                <a:spcPct val="150000"/>
              </a:lnSpc>
              <a:buFont typeface="Wingdings" panose="05000000000000000000" charset="0"/>
              <a:buChar char="u"/>
            </a:pPr>
            <a:r>
              <a:rPr lang="zh-CN" altLang="en-US" sz="1050" dirty="0">
                <a:solidFill>
                  <a:schemeClr val="tx2"/>
                </a:solidFill>
              </a:rPr>
              <a:t>方差越大的特征，可认为越有用；如果方差较小，比如小于1，那么这个特征可能对算法作用没有那么大。最极端的，如果某个特征方差为0，即所有的样本该特征的取值都是一样的，那么它对模型训练没有任何作用，可以直接舍弃。</a:t>
            </a:r>
          </a:p>
        </p:txBody>
      </p:sp>
      <p:graphicFrame>
        <p:nvGraphicFramePr>
          <p:cNvPr id="7" name="表格 12">
            <a:extLst>
              <a:ext uri="{FF2B5EF4-FFF2-40B4-BE49-F238E27FC236}">
                <a16:creationId xmlns:a16="http://schemas.microsoft.com/office/drawing/2014/main" id="{5A83DB02-7DF3-E649-9E29-5D506C152559}"/>
              </a:ext>
            </a:extLst>
          </p:cNvPr>
          <p:cNvGraphicFramePr>
            <a:graphicFrameLocks noGrp="1"/>
          </p:cNvGraphicFramePr>
          <p:nvPr>
            <p:extLst>
              <p:ext uri="{D42A27DB-BD31-4B8C-83A1-F6EECF244321}">
                <p14:modId xmlns:p14="http://schemas.microsoft.com/office/powerpoint/2010/main" val="3827900748"/>
              </p:ext>
            </p:extLst>
          </p:nvPr>
        </p:nvGraphicFramePr>
        <p:xfrm>
          <a:off x="381539" y="2788474"/>
          <a:ext cx="3011946" cy="1395342"/>
        </p:xfrm>
        <a:graphic>
          <a:graphicData uri="http://schemas.openxmlformats.org/drawingml/2006/table">
            <a:tbl>
              <a:tblPr firstRow="1" bandRow="1">
                <a:tableStyleId>{5940675A-B579-460E-94D1-54222C63F5DA}</a:tableStyleId>
              </a:tblPr>
              <a:tblGrid>
                <a:gridCol w="501991">
                  <a:extLst>
                    <a:ext uri="{9D8B030D-6E8A-4147-A177-3AD203B41FA5}">
                      <a16:colId xmlns:a16="http://schemas.microsoft.com/office/drawing/2014/main" val="3522896205"/>
                    </a:ext>
                  </a:extLst>
                </a:gridCol>
                <a:gridCol w="501991">
                  <a:extLst>
                    <a:ext uri="{9D8B030D-6E8A-4147-A177-3AD203B41FA5}">
                      <a16:colId xmlns:a16="http://schemas.microsoft.com/office/drawing/2014/main" val="19428433"/>
                    </a:ext>
                  </a:extLst>
                </a:gridCol>
                <a:gridCol w="501991">
                  <a:extLst>
                    <a:ext uri="{9D8B030D-6E8A-4147-A177-3AD203B41FA5}">
                      <a16:colId xmlns:a16="http://schemas.microsoft.com/office/drawing/2014/main" val="1911242301"/>
                    </a:ext>
                  </a:extLst>
                </a:gridCol>
                <a:gridCol w="501991">
                  <a:extLst>
                    <a:ext uri="{9D8B030D-6E8A-4147-A177-3AD203B41FA5}">
                      <a16:colId xmlns:a16="http://schemas.microsoft.com/office/drawing/2014/main" val="2761029219"/>
                    </a:ext>
                  </a:extLst>
                </a:gridCol>
                <a:gridCol w="501991">
                  <a:extLst>
                    <a:ext uri="{9D8B030D-6E8A-4147-A177-3AD203B41FA5}">
                      <a16:colId xmlns:a16="http://schemas.microsoft.com/office/drawing/2014/main" val="3646059815"/>
                    </a:ext>
                  </a:extLst>
                </a:gridCol>
                <a:gridCol w="501991">
                  <a:extLst>
                    <a:ext uri="{9D8B030D-6E8A-4147-A177-3AD203B41FA5}">
                      <a16:colId xmlns:a16="http://schemas.microsoft.com/office/drawing/2014/main" val="2643954817"/>
                    </a:ext>
                  </a:extLst>
                </a:gridCol>
              </a:tblGrid>
              <a:tr h="232557">
                <a:tc>
                  <a:txBody>
                    <a:bodyPr/>
                    <a:lstStyle/>
                    <a:p>
                      <a:pPr algn="ctr"/>
                      <a:r>
                        <a:rPr lang="zh-CN" altLang="en-US" sz="900" dirty="0">
                          <a:latin typeface="+mn-ea"/>
                          <a:ea typeface="+mn-ea"/>
                        </a:rPr>
                        <a:t>姓名</a:t>
                      </a:r>
                    </a:p>
                  </a:txBody>
                  <a:tcPr marL="68580" marR="68580" marT="34290" marB="34290"/>
                </a:tc>
                <a:tc>
                  <a:txBody>
                    <a:bodyPr/>
                    <a:lstStyle/>
                    <a:p>
                      <a:pPr algn="ctr"/>
                      <a:r>
                        <a:rPr lang="zh-CN" altLang="en-US" sz="900" dirty="0">
                          <a:latin typeface="+mn-ea"/>
                          <a:ea typeface="+mn-ea"/>
                        </a:rPr>
                        <a:t>年龄</a:t>
                      </a:r>
                    </a:p>
                  </a:txBody>
                  <a:tcPr marL="68580" marR="68580" marT="34290" marB="34290"/>
                </a:tc>
                <a:tc>
                  <a:txBody>
                    <a:bodyPr/>
                    <a:lstStyle/>
                    <a:p>
                      <a:pPr algn="ctr"/>
                      <a:r>
                        <a:rPr lang="zh-CN" altLang="en-US" sz="900" dirty="0">
                          <a:latin typeface="+mn-ea"/>
                          <a:ea typeface="+mn-ea"/>
                        </a:rPr>
                        <a:t>体重</a:t>
                      </a:r>
                    </a:p>
                  </a:txBody>
                  <a:tcPr marL="68580" marR="68580" marT="34290" marB="34290"/>
                </a:tc>
                <a:tc>
                  <a:txBody>
                    <a:bodyPr/>
                    <a:lstStyle/>
                    <a:p>
                      <a:pPr algn="ctr"/>
                      <a:r>
                        <a:rPr lang="zh-CN" altLang="en-US" sz="900" dirty="0">
                          <a:latin typeface="+mn-ea"/>
                          <a:ea typeface="+mn-ea"/>
                        </a:rPr>
                        <a:t>月消费</a:t>
                      </a:r>
                    </a:p>
                  </a:txBody>
                  <a:tcPr marL="68580" marR="68580" marT="34290" marB="34290"/>
                </a:tc>
                <a:tc>
                  <a:txBody>
                    <a:bodyPr/>
                    <a:lstStyle/>
                    <a:p>
                      <a:pPr algn="ctr"/>
                      <a:r>
                        <a:rPr lang="zh-CN" altLang="en-US" sz="900" dirty="0">
                          <a:latin typeface="+mn-ea"/>
                          <a:ea typeface="+mn-ea"/>
                        </a:rPr>
                        <a:t>性别</a:t>
                      </a:r>
                    </a:p>
                  </a:txBody>
                  <a:tcPr marL="68580" marR="68580" marT="34290" marB="34290"/>
                </a:tc>
                <a:tc>
                  <a:txBody>
                    <a:bodyPr/>
                    <a:lstStyle/>
                    <a:p>
                      <a:pPr algn="ctr"/>
                      <a:r>
                        <a:rPr lang="zh-CN" altLang="en-US" sz="900" dirty="0">
                          <a:latin typeface="+mn-ea"/>
                          <a:ea typeface="+mn-ea"/>
                        </a:rPr>
                        <a:t>籍贯</a:t>
                      </a:r>
                    </a:p>
                  </a:txBody>
                  <a:tcPr marL="68580" marR="68580" marT="34290" marB="34290"/>
                </a:tc>
                <a:extLst>
                  <a:ext uri="{0D108BD9-81ED-4DB2-BD59-A6C34878D82A}">
                    <a16:rowId xmlns:a16="http://schemas.microsoft.com/office/drawing/2014/main" val="2371245491"/>
                  </a:ext>
                </a:extLst>
              </a:tr>
              <a:tr h="232557">
                <a:tc>
                  <a:txBody>
                    <a:bodyPr/>
                    <a:lstStyle/>
                    <a:p>
                      <a:pPr algn="ctr"/>
                      <a:r>
                        <a:rPr lang="zh-CN" altLang="en-US" sz="900" dirty="0">
                          <a:latin typeface="+mn-ea"/>
                          <a:ea typeface="+mn-ea"/>
                        </a:rPr>
                        <a:t>张三</a:t>
                      </a:r>
                    </a:p>
                  </a:txBody>
                  <a:tcPr marL="68580" marR="68580" marT="34290" marB="34290"/>
                </a:tc>
                <a:tc>
                  <a:txBody>
                    <a:bodyPr/>
                    <a:lstStyle/>
                    <a:p>
                      <a:pPr algn="ctr"/>
                      <a:r>
                        <a:rPr lang="en-US" altLang="zh-CN" sz="900" dirty="0">
                          <a:latin typeface="+mn-ea"/>
                          <a:ea typeface="+mn-ea"/>
                        </a:rPr>
                        <a:t>25</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50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500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女</a:t>
                      </a:r>
                    </a:p>
                  </a:txBody>
                  <a:tcPr marL="68580" marR="68580" marT="34290" marB="34290"/>
                </a:tc>
                <a:tc>
                  <a:txBody>
                    <a:bodyPr/>
                    <a:lstStyle/>
                    <a:p>
                      <a:pPr algn="ctr"/>
                      <a:r>
                        <a:rPr lang="zh-CN" altLang="en-US" sz="900" dirty="0">
                          <a:latin typeface="+mn-ea"/>
                          <a:ea typeface="+mn-ea"/>
                        </a:rPr>
                        <a:t>北京</a:t>
                      </a:r>
                    </a:p>
                  </a:txBody>
                  <a:tcPr marL="68580" marR="68580" marT="34290" marB="34290"/>
                </a:tc>
                <a:extLst>
                  <a:ext uri="{0D108BD9-81ED-4DB2-BD59-A6C34878D82A}">
                    <a16:rowId xmlns:a16="http://schemas.microsoft.com/office/drawing/2014/main" val="3482989157"/>
                  </a:ext>
                </a:extLst>
              </a:tr>
              <a:tr h="232557">
                <a:tc>
                  <a:txBody>
                    <a:bodyPr/>
                    <a:lstStyle/>
                    <a:p>
                      <a:pPr algn="ctr"/>
                      <a:r>
                        <a:rPr lang="zh-CN" altLang="en-US" sz="900" dirty="0">
                          <a:latin typeface="+mn-ea"/>
                          <a:ea typeface="+mn-ea"/>
                        </a:rPr>
                        <a:t>李四</a:t>
                      </a:r>
                    </a:p>
                  </a:txBody>
                  <a:tcPr marL="68580" marR="68580" marT="34290" marB="34290"/>
                </a:tc>
                <a:tc>
                  <a:txBody>
                    <a:bodyPr/>
                    <a:lstStyle/>
                    <a:p>
                      <a:pPr algn="ctr"/>
                      <a:r>
                        <a:rPr lang="en-US" altLang="zh-CN" sz="900" dirty="0">
                          <a:latin typeface="+mn-ea"/>
                          <a:ea typeface="+mn-ea"/>
                        </a:rPr>
                        <a:t>22</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70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700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男</a:t>
                      </a:r>
                    </a:p>
                  </a:txBody>
                  <a:tcPr marL="68580" marR="68580" marT="34290" marB="34290"/>
                </a:tc>
                <a:tc>
                  <a:txBody>
                    <a:bodyPr/>
                    <a:lstStyle/>
                    <a:p>
                      <a:pPr algn="ctr"/>
                      <a:r>
                        <a:rPr lang="zh-CN" altLang="en-US" sz="900" dirty="0">
                          <a:latin typeface="+mn-ea"/>
                          <a:ea typeface="+mn-ea"/>
                        </a:rPr>
                        <a:t>山东</a:t>
                      </a:r>
                    </a:p>
                  </a:txBody>
                  <a:tcPr marL="68580" marR="68580" marT="34290" marB="34290"/>
                </a:tc>
                <a:extLst>
                  <a:ext uri="{0D108BD9-81ED-4DB2-BD59-A6C34878D82A}">
                    <a16:rowId xmlns:a16="http://schemas.microsoft.com/office/drawing/2014/main" val="4294822749"/>
                  </a:ext>
                </a:extLst>
              </a:tr>
              <a:tr h="232557">
                <a:tc>
                  <a:txBody>
                    <a:bodyPr/>
                    <a:lstStyle/>
                    <a:p>
                      <a:pPr algn="ctr"/>
                      <a:r>
                        <a:rPr lang="zh-CN" altLang="en-US" sz="900" dirty="0">
                          <a:latin typeface="+mn-ea"/>
                          <a:ea typeface="+mn-ea"/>
                        </a:rPr>
                        <a:t>王五</a:t>
                      </a:r>
                    </a:p>
                  </a:txBody>
                  <a:tcPr marL="68580" marR="68580" marT="34290" marB="34290"/>
                </a:tc>
                <a:tc>
                  <a:txBody>
                    <a:bodyPr/>
                    <a:lstStyle/>
                    <a:p>
                      <a:pPr algn="ctr"/>
                      <a:r>
                        <a:rPr lang="en-US" altLang="zh-CN" sz="900" dirty="0">
                          <a:latin typeface="+mn-ea"/>
                          <a:ea typeface="+mn-ea"/>
                        </a:rPr>
                        <a:t>19</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65</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600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男</a:t>
                      </a:r>
                    </a:p>
                  </a:txBody>
                  <a:tcPr marL="68580" marR="68580" marT="34290" marB="34290"/>
                </a:tc>
                <a:tc>
                  <a:txBody>
                    <a:bodyPr/>
                    <a:lstStyle/>
                    <a:p>
                      <a:pPr algn="ctr"/>
                      <a:r>
                        <a:rPr lang="zh-CN" altLang="en-US" sz="900" dirty="0">
                          <a:latin typeface="+mn-ea"/>
                          <a:ea typeface="+mn-ea"/>
                        </a:rPr>
                        <a:t>浙江</a:t>
                      </a:r>
                    </a:p>
                  </a:txBody>
                  <a:tcPr marL="68580" marR="68580" marT="34290" marB="34290"/>
                </a:tc>
                <a:extLst>
                  <a:ext uri="{0D108BD9-81ED-4DB2-BD59-A6C34878D82A}">
                    <a16:rowId xmlns:a16="http://schemas.microsoft.com/office/drawing/2014/main" val="89937464"/>
                  </a:ext>
                </a:extLst>
              </a:tr>
              <a:tr h="232557">
                <a:tc>
                  <a:txBody>
                    <a:bodyPr/>
                    <a:lstStyle/>
                    <a:p>
                      <a:pPr algn="ctr"/>
                      <a:r>
                        <a:rPr lang="zh-CN" altLang="en-US" sz="900" dirty="0">
                          <a:latin typeface="+mn-ea"/>
                          <a:ea typeface="+mn-ea"/>
                        </a:rPr>
                        <a:t>李六</a:t>
                      </a:r>
                    </a:p>
                  </a:txBody>
                  <a:tcPr marL="68580" marR="68580" marT="34290" marB="34290"/>
                </a:tc>
                <a:tc>
                  <a:txBody>
                    <a:bodyPr/>
                    <a:lstStyle/>
                    <a:p>
                      <a:pPr algn="ctr"/>
                      <a:r>
                        <a:rPr lang="en-US" altLang="zh-CN" sz="900" dirty="0">
                          <a:latin typeface="+mn-ea"/>
                          <a:ea typeface="+mn-ea"/>
                        </a:rPr>
                        <a:t>20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66</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1000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女</a:t>
                      </a:r>
                    </a:p>
                  </a:txBody>
                  <a:tcPr marL="68580" marR="68580" marT="34290" marB="34290"/>
                </a:tc>
                <a:tc>
                  <a:txBody>
                    <a:bodyPr/>
                    <a:lstStyle/>
                    <a:p>
                      <a:pPr algn="ctr"/>
                      <a:r>
                        <a:rPr lang="zh-CN" altLang="en-US" sz="900" dirty="0">
                          <a:latin typeface="+mn-ea"/>
                          <a:ea typeface="+mn-ea"/>
                        </a:rPr>
                        <a:t>福建</a:t>
                      </a:r>
                    </a:p>
                  </a:txBody>
                  <a:tcPr marL="68580" marR="68580" marT="34290" marB="34290"/>
                </a:tc>
                <a:extLst>
                  <a:ext uri="{0D108BD9-81ED-4DB2-BD59-A6C34878D82A}">
                    <a16:rowId xmlns:a16="http://schemas.microsoft.com/office/drawing/2014/main" val="2327438349"/>
                  </a:ext>
                </a:extLst>
              </a:tr>
              <a:tr h="232557">
                <a:tc>
                  <a:txBody>
                    <a:bodyPr/>
                    <a:lstStyle/>
                    <a:p>
                      <a:pPr algn="ctr"/>
                      <a:r>
                        <a:rPr lang="zh-CN" altLang="en-US" sz="900" dirty="0">
                          <a:latin typeface="+mn-ea"/>
                          <a:ea typeface="+mn-ea"/>
                        </a:rPr>
                        <a:t>王七</a:t>
                      </a:r>
                    </a:p>
                  </a:txBody>
                  <a:tcPr marL="68580" marR="68580" marT="34290" marB="34290"/>
                </a:tc>
                <a:tc>
                  <a:txBody>
                    <a:bodyPr/>
                    <a:lstStyle/>
                    <a:p>
                      <a:pPr algn="ctr"/>
                      <a:r>
                        <a:rPr lang="en-US" altLang="zh-CN" sz="900" dirty="0">
                          <a:latin typeface="+mn-ea"/>
                          <a:ea typeface="+mn-ea"/>
                        </a:rPr>
                        <a:t>21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70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400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男</a:t>
                      </a:r>
                    </a:p>
                  </a:txBody>
                  <a:tcPr marL="68580" marR="68580" marT="34290" marB="34290"/>
                </a:tc>
                <a:tc>
                  <a:txBody>
                    <a:bodyPr/>
                    <a:lstStyle/>
                    <a:p>
                      <a:pPr algn="ctr"/>
                      <a:r>
                        <a:rPr lang="zh-CN" altLang="en-US" sz="900" dirty="0">
                          <a:latin typeface="+mn-ea"/>
                          <a:ea typeface="+mn-ea"/>
                        </a:rPr>
                        <a:t>安徽</a:t>
                      </a:r>
                    </a:p>
                  </a:txBody>
                  <a:tcPr marL="68580" marR="68580" marT="34290" marB="34290"/>
                </a:tc>
                <a:extLst>
                  <a:ext uri="{0D108BD9-81ED-4DB2-BD59-A6C34878D82A}">
                    <a16:rowId xmlns:a16="http://schemas.microsoft.com/office/drawing/2014/main" val="2080464678"/>
                  </a:ext>
                </a:extLst>
              </a:tr>
            </a:tbl>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059DECA-01F2-D846-BEF7-1F4ED413F155}"/>
                  </a:ext>
                </a:extLst>
              </p:cNvPr>
              <p:cNvSpPr/>
              <p:nvPr/>
            </p:nvSpPr>
            <p:spPr>
              <a:xfrm>
                <a:off x="3538612" y="2940280"/>
                <a:ext cx="3202662" cy="11793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50" i="1">
                          <a:solidFill>
                            <a:srgbClr val="0000FF"/>
                          </a:solidFill>
                          <a:latin typeface="Cambria Math" panose="02040503050406030204" pitchFamily="18" charset="0"/>
                          <a:ea typeface="黑体" panose="02010609060101010101" pitchFamily="49" charset="-122"/>
                        </a:rPr>
                        <m:t>第二步：利用公式</m:t>
                      </m:r>
                      <m:sSubSup>
                        <m:sSubSupPr>
                          <m:ctrlPr>
                            <a:rPr lang="zh-CN" altLang="zh-CN" sz="1050" i="1">
                              <a:solidFill>
                                <a:srgbClr val="0000FF"/>
                              </a:solidFill>
                              <a:latin typeface="Cambria Math" panose="02040503050406030204" pitchFamily="18" charset="0"/>
                              <a:ea typeface="黑体" panose="02010609060101010101" pitchFamily="49" charset="-122"/>
                            </a:rPr>
                          </m:ctrlPr>
                        </m:sSubSupPr>
                        <m:e>
                          <m:r>
                            <a:rPr lang="en-US" altLang="zh-CN" sz="1050">
                              <a:solidFill>
                                <a:srgbClr val="0000FF"/>
                              </a:solidFill>
                              <a:latin typeface="Cambria Math" panose="02040503050406030204" pitchFamily="18" charset="0"/>
                              <a:ea typeface="黑体" panose="02010609060101010101" pitchFamily="49" charset="-122"/>
                            </a:rPr>
                            <m:t>𝜎</m:t>
                          </m:r>
                        </m:e>
                        <m:sub>
                          <m:r>
                            <a:rPr lang="en-US" altLang="zh-CN" sz="1050" i="1">
                              <a:solidFill>
                                <a:srgbClr val="0000FF"/>
                              </a:solidFill>
                              <a:latin typeface="Cambria Math" panose="02040503050406030204" pitchFamily="18" charset="0"/>
                              <a:ea typeface="黑体" panose="02010609060101010101" pitchFamily="49" charset="-122"/>
                            </a:rPr>
                            <m:t>𝑥</m:t>
                          </m:r>
                        </m:sub>
                        <m:sup>
                          <m:r>
                            <a:rPr lang="en-US" altLang="zh-CN" sz="1050">
                              <a:solidFill>
                                <a:srgbClr val="0000FF"/>
                              </a:solidFill>
                              <a:latin typeface="Cambria Math" panose="02040503050406030204" pitchFamily="18" charset="0"/>
                              <a:ea typeface="黑体" panose="02010609060101010101" pitchFamily="49" charset="-122"/>
                            </a:rPr>
                            <m:t>2</m:t>
                          </m:r>
                        </m:sup>
                      </m:sSubSup>
                      <m:r>
                        <a:rPr lang="en-US" altLang="zh-CN" sz="1050">
                          <a:solidFill>
                            <a:srgbClr val="0000FF"/>
                          </a:solidFill>
                          <a:latin typeface="Cambria Math" panose="02040503050406030204" pitchFamily="18" charset="0"/>
                          <a:ea typeface="黑体" panose="02010609060101010101" pitchFamily="49" charset="-122"/>
                        </a:rPr>
                        <m:t>=</m:t>
                      </m:r>
                      <m:f>
                        <m:fPr>
                          <m:ctrlPr>
                            <a:rPr lang="zh-CN" altLang="zh-CN" sz="1050" i="1">
                              <a:solidFill>
                                <a:srgbClr val="0000FF"/>
                              </a:solidFill>
                              <a:latin typeface="Cambria Math" panose="02040503050406030204" pitchFamily="18" charset="0"/>
                              <a:ea typeface="黑体" panose="02010609060101010101" pitchFamily="49" charset="-122"/>
                            </a:rPr>
                          </m:ctrlPr>
                        </m:fPr>
                        <m:num>
                          <m:r>
                            <a:rPr lang="en-US" altLang="zh-CN" sz="1050">
                              <a:solidFill>
                                <a:srgbClr val="0000FF"/>
                              </a:solidFill>
                              <a:latin typeface="Cambria Math" panose="02040503050406030204" pitchFamily="18" charset="0"/>
                              <a:ea typeface="黑体" panose="02010609060101010101" pitchFamily="49" charset="-122"/>
                            </a:rPr>
                            <m:t>1</m:t>
                          </m:r>
                        </m:num>
                        <m:den>
                          <m:r>
                            <a:rPr lang="en-US" altLang="zh-CN" sz="1050">
                              <a:solidFill>
                                <a:srgbClr val="0000FF"/>
                              </a:solidFill>
                              <a:latin typeface="Cambria Math" panose="02040503050406030204" pitchFamily="18" charset="0"/>
                              <a:ea typeface="黑体" panose="02010609060101010101" pitchFamily="49" charset="-122"/>
                            </a:rPr>
                            <m:t>𝑛</m:t>
                          </m:r>
                        </m:den>
                      </m:f>
                      <m:nary>
                        <m:naryPr>
                          <m:chr m:val="∑"/>
                          <m:limLoc m:val="undOvr"/>
                          <m:ctrlPr>
                            <a:rPr lang="zh-CN" altLang="zh-CN" sz="1050" i="1">
                              <a:solidFill>
                                <a:srgbClr val="0000FF"/>
                              </a:solidFill>
                              <a:latin typeface="Cambria Math" panose="02040503050406030204" pitchFamily="18" charset="0"/>
                              <a:ea typeface="黑体" panose="02010609060101010101" pitchFamily="49" charset="-122"/>
                            </a:rPr>
                          </m:ctrlPr>
                        </m:naryPr>
                        <m:sub>
                          <m:r>
                            <a:rPr lang="en-US" altLang="zh-CN" sz="1050">
                              <a:solidFill>
                                <a:srgbClr val="0000FF"/>
                              </a:solidFill>
                              <a:latin typeface="Cambria Math" panose="02040503050406030204" pitchFamily="18" charset="0"/>
                              <a:ea typeface="黑体" panose="02010609060101010101" pitchFamily="49" charset="-122"/>
                            </a:rPr>
                            <m:t>𝑖</m:t>
                          </m:r>
                          <m:r>
                            <a:rPr lang="en-US" altLang="zh-CN" sz="1050">
                              <a:solidFill>
                                <a:srgbClr val="0000FF"/>
                              </a:solidFill>
                              <a:latin typeface="Cambria Math" panose="02040503050406030204" pitchFamily="18" charset="0"/>
                              <a:ea typeface="黑体" panose="02010609060101010101" pitchFamily="49" charset="-122"/>
                            </a:rPr>
                            <m:t>=1</m:t>
                          </m:r>
                        </m:sub>
                        <m:sup>
                          <m:r>
                            <a:rPr lang="en-US" altLang="zh-CN" sz="1050">
                              <a:solidFill>
                                <a:srgbClr val="0000FF"/>
                              </a:solidFill>
                              <a:latin typeface="Cambria Math" panose="02040503050406030204" pitchFamily="18" charset="0"/>
                              <a:ea typeface="黑体" panose="02010609060101010101" pitchFamily="49" charset="-122"/>
                            </a:rPr>
                            <m:t>𝑛</m:t>
                          </m:r>
                        </m:sup>
                        <m:e>
                          <m:sSup>
                            <m:sSupPr>
                              <m:ctrlPr>
                                <a:rPr lang="zh-CN" altLang="zh-CN" sz="1050" i="1">
                                  <a:solidFill>
                                    <a:srgbClr val="0000FF"/>
                                  </a:solidFill>
                                  <a:latin typeface="Cambria Math" panose="02040503050406030204" pitchFamily="18" charset="0"/>
                                  <a:ea typeface="黑体" panose="02010609060101010101" pitchFamily="49" charset="-122"/>
                                </a:rPr>
                              </m:ctrlPr>
                            </m:sSupPr>
                            <m:e>
                              <m:r>
                                <a:rPr lang="en-US" altLang="zh-CN" sz="1050">
                                  <a:solidFill>
                                    <a:srgbClr val="0000FF"/>
                                  </a:solidFill>
                                  <a:latin typeface="Cambria Math" panose="02040503050406030204" pitchFamily="18" charset="0"/>
                                  <a:ea typeface="黑体" panose="02010609060101010101" pitchFamily="49" charset="-122"/>
                                </a:rPr>
                                <m:t>(</m:t>
                              </m:r>
                              <m:sSub>
                                <m:sSubPr>
                                  <m:ctrlPr>
                                    <a:rPr lang="zh-CN" altLang="zh-CN" sz="1050" i="1">
                                      <a:solidFill>
                                        <a:srgbClr val="0000FF"/>
                                      </a:solidFill>
                                      <a:latin typeface="Cambria Math" panose="02040503050406030204" pitchFamily="18" charset="0"/>
                                      <a:ea typeface="黑体" panose="02010609060101010101" pitchFamily="49" charset="-122"/>
                                    </a:rPr>
                                  </m:ctrlPr>
                                </m:sSubPr>
                                <m:e>
                                  <m:r>
                                    <a:rPr lang="en-US" altLang="zh-CN" sz="1050" i="1">
                                      <a:solidFill>
                                        <a:srgbClr val="0000FF"/>
                                      </a:solidFill>
                                      <a:latin typeface="Cambria Math" panose="02040503050406030204" pitchFamily="18" charset="0"/>
                                      <a:ea typeface="黑体" panose="02010609060101010101" pitchFamily="49" charset="-122"/>
                                    </a:rPr>
                                    <m:t>𝑥</m:t>
                                  </m:r>
                                </m:e>
                                <m:sub>
                                  <m:r>
                                    <a:rPr lang="en-US" altLang="zh-CN" sz="1050" i="1">
                                      <a:solidFill>
                                        <a:srgbClr val="0000FF"/>
                                      </a:solidFill>
                                      <a:latin typeface="Cambria Math" panose="02040503050406030204" pitchFamily="18" charset="0"/>
                                      <a:ea typeface="黑体" panose="02010609060101010101" pitchFamily="49" charset="-122"/>
                                    </a:rPr>
                                    <m:t>𝑖</m:t>
                                  </m:r>
                                </m:sub>
                              </m:sSub>
                              <m:r>
                                <a:rPr lang="en-US" altLang="zh-CN" sz="1050">
                                  <a:solidFill>
                                    <a:srgbClr val="0000FF"/>
                                  </a:solidFill>
                                  <a:latin typeface="Cambria Math" panose="02040503050406030204" pitchFamily="18" charset="0"/>
                                  <a:ea typeface="黑体" panose="02010609060101010101" pitchFamily="49" charset="-122"/>
                                </a:rPr>
                                <m:t>−</m:t>
                              </m:r>
                              <m:bar>
                                <m:barPr>
                                  <m:pos m:val="top"/>
                                  <m:ctrlPr>
                                    <a:rPr lang="zh-CN" altLang="zh-CN" sz="1050" i="1">
                                      <a:solidFill>
                                        <a:srgbClr val="0000FF"/>
                                      </a:solidFill>
                                      <a:latin typeface="Cambria Math" panose="02040503050406030204" pitchFamily="18" charset="0"/>
                                      <a:ea typeface="黑体" panose="02010609060101010101" pitchFamily="49" charset="-122"/>
                                    </a:rPr>
                                  </m:ctrlPr>
                                </m:barPr>
                                <m:e>
                                  <m:r>
                                    <a:rPr lang="en-US" altLang="zh-CN" sz="1050" i="1">
                                      <a:solidFill>
                                        <a:srgbClr val="0000FF"/>
                                      </a:solidFill>
                                      <a:latin typeface="Cambria Math" panose="02040503050406030204" pitchFamily="18" charset="0"/>
                                      <a:ea typeface="黑体" panose="02010609060101010101" pitchFamily="49" charset="-122"/>
                                    </a:rPr>
                                    <m:t>𝑥</m:t>
                                  </m:r>
                                </m:e>
                              </m:bar>
                              <m:r>
                                <a:rPr lang="en-US" altLang="zh-CN" sz="1050">
                                  <a:solidFill>
                                    <a:srgbClr val="0000FF"/>
                                  </a:solidFill>
                                  <a:latin typeface="Cambria Math" panose="02040503050406030204" pitchFamily="18" charset="0"/>
                                  <a:ea typeface="黑体" panose="02010609060101010101" pitchFamily="49" charset="-122"/>
                                </a:rPr>
                                <m:t>)</m:t>
                              </m:r>
                            </m:e>
                            <m:sup>
                              <m:r>
                                <a:rPr lang="en-US" altLang="zh-CN" sz="1050">
                                  <a:solidFill>
                                    <a:srgbClr val="0000FF"/>
                                  </a:solidFill>
                                  <a:latin typeface="Cambria Math" panose="02040503050406030204" pitchFamily="18" charset="0"/>
                                  <a:ea typeface="黑体" panose="02010609060101010101" pitchFamily="49" charset="-122"/>
                                </a:rPr>
                                <m:t>2</m:t>
                              </m:r>
                            </m:sup>
                          </m:sSup>
                        </m:e>
                      </m:nary>
                      <m:r>
                        <a:rPr lang="zh-CN" altLang="en-US" sz="1050" i="1">
                          <a:solidFill>
                            <a:srgbClr val="0000FF"/>
                          </a:solidFill>
                          <a:latin typeface="Cambria Math" panose="02040503050406030204" pitchFamily="18" charset="0"/>
                          <a:ea typeface="黑体" panose="02010609060101010101" pitchFamily="49" charset="-122"/>
                        </a:rPr>
                        <m:t>计算年龄、体重和月消费的方差</m:t>
                      </m:r>
                    </m:oMath>
                  </m:oMathPara>
                </a14:m>
                <a:endParaRPr lang="en-US" altLang="zh-CN" sz="1050" dirty="0">
                  <a:solidFill>
                    <a:srgbClr val="0000FF"/>
                  </a:solidFill>
                  <a:ea typeface="黑体" panose="02010609060101010101" pitchFamily="49" charset="-122"/>
                </a:endParaRPr>
              </a:p>
              <a:p>
                <a:r>
                  <a:rPr lang="zh-CN" altLang="en-US" sz="1050" dirty="0">
                    <a:solidFill>
                      <a:srgbClr val="0000FF"/>
                    </a:solidFill>
                    <a:latin typeface="Cambria Math" panose="02040503050406030204" pitchFamily="18" charset="0"/>
                    <a:ea typeface="黑体" panose="02010609060101010101" pitchFamily="49" charset="-122"/>
                  </a:rPr>
                  <a:t>    年龄方差为：</a:t>
                </a:r>
                <a:r>
                  <a:rPr lang="en-US" altLang="zh-CN" sz="1050" dirty="0">
                    <a:solidFill>
                      <a:srgbClr val="0000FF"/>
                    </a:solidFill>
                    <a:latin typeface="Cambria Math" panose="02040503050406030204" pitchFamily="18" charset="0"/>
                    <a:ea typeface="黑体" panose="02010609060101010101" pitchFamily="49" charset="-122"/>
                  </a:rPr>
                  <a:t>0.1178</a:t>
                </a:r>
              </a:p>
              <a:p>
                <a:r>
                  <a:rPr lang="zh-CN" altLang="en-US" sz="1050" dirty="0">
                    <a:solidFill>
                      <a:srgbClr val="0000FF"/>
                    </a:solidFill>
                    <a:latin typeface="Cambria Math" panose="02040503050406030204" pitchFamily="18" charset="0"/>
                    <a:ea typeface="黑体" panose="02010609060101010101" pitchFamily="49" charset="-122"/>
                  </a:rPr>
                  <a:t>    体重方差为：</a:t>
                </a:r>
                <a:r>
                  <a:rPr lang="en-US" altLang="zh-CN" sz="1050" dirty="0">
                    <a:solidFill>
                      <a:srgbClr val="0000FF"/>
                    </a:solidFill>
                    <a:latin typeface="Cambria Math" panose="02040503050406030204" pitchFamily="18" charset="0"/>
                    <a:ea typeface="黑体" panose="02010609060101010101" pitchFamily="49" charset="-122"/>
                  </a:rPr>
                  <a:t>0.1364</a:t>
                </a:r>
              </a:p>
              <a:p>
                <a:r>
                  <a:rPr lang="zh-CN" altLang="en-US" sz="1050" dirty="0">
                    <a:solidFill>
                      <a:srgbClr val="0000FF"/>
                    </a:solidFill>
                    <a:latin typeface="Cambria Math" panose="02040503050406030204" pitchFamily="18" charset="0"/>
                    <a:ea typeface="黑体" panose="02010609060101010101" pitchFamily="49" charset="-122"/>
                  </a:rPr>
                  <a:t>   月消费方差为：</a:t>
                </a:r>
                <a:r>
                  <a:rPr lang="en-US" altLang="zh-CN" sz="1050" dirty="0">
                    <a:solidFill>
                      <a:srgbClr val="0000FF"/>
                    </a:solidFill>
                    <a:latin typeface="Cambria Math" panose="02040503050406030204" pitchFamily="18" charset="0"/>
                    <a:ea typeface="黑体" panose="02010609060101010101" pitchFamily="49" charset="-122"/>
                  </a:rPr>
                  <a:t>0.1177</a:t>
                </a:r>
                <a:endParaRPr lang="zh-CN" altLang="en-US" sz="1050" dirty="0">
                  <a:solidFill>
                    <a:srgbClr val="0000FF"/>
                  </a:solidFill>
                  <a:latin typeface="Cambria Math" panose="020405030504060302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0059DECA-01F2-D846-BEF7-1F4ED413F155}"/>
                  </a:ext>
                </a:extLst>
              </p:cNvPr>
              <p:cNvSpPr>
                <a:spLocks noRot="1" noChangeAspect="1" noMove="1" noResize="1" noEditPoints="1" noAdjustHandles="1" noChangeArrowheads="1" noChangeShapeType="1" noTextEdit="1"/>
              </p:cNvSpPr>
              <p:nvPr/>
            </p:nvSpPr>
            <p:spPr>
              <a:xfrm>
                <a:off x="3538612" y="2940280"/>
                <a:ext cx="3202662" cy="1179362"/>
              </a:xfrm>
              <a:prstGeom prst="rect">
                <a:avLst/>
              </a:prstGeom>
              <a:blipFill>
                <a:blip r:embed="rId2"/>
                <a:stretch>
                  <a:fillRect l="-3162" t="-29787" b="-2766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4173AE6-6B56-3F40-8B00-99A56F536B31}"/>
              </a:ext>
            </a:extLst>
          </p:cNvPr>
          <p:cNvSpPr txBox="1"/>
          <p:nvPr/>
        </p:nvSpPr>
        <p:spPr>
          <a:xfrm>
            <a:off x="3632472" y="2579591"/>
            <a:ext cx="2931840" cy="253916"/>
          </a:xfrm>
          <a:prstGeom prst="rect">
            <a:avLst/>
          </a:prstGeom>
          <a:noFill/>
        </p:spPr>
        <p:txBody>
          <a:bodyPr wrap="square" rtlCol="0">
            <a:spAutoFit/>
          </a:bodyPr>
          <a:lstStyle/>
          <a:p>
            <a:r>
              <a:rPr lang="zh-CN" altLang="en-US" sz="1050" dirty="0">
                <a:solidFill>
                  <a:srgbClr val="0000FF"/>
                </a:solidFill>
                <a:latin typeface="Cambria Math" panose="02040503050406030204" pitchFamily="18" charset="0"/>
                <a:ea typeface="黑体" panose="02010609060101010101" pitchFamily="49" charset="-122"/>
              </a:rPr>
              <a:t>第一步：数据标准化</a:t>
            </a:r>
          </a:p>
        </p:txBody>
      </p:sp>
      <p:pic>
        <p:nvPicPr>
          <p:cNvPr id="10" name="图片 9">
            <a:extLst>
              <a:ext uri="{FF2B5EF4-FFF2-40B4-BE49-F238E27FC236}">
                <a16:creationId xmlns:a16="http://schemas.microsoft.com/office/drawing/2014/main" id="{453C86B4-D6E5-4047-A979-E6AD7EC9912D}"/>
              </a:ext>
            </a:extLst>
          </p:cNvPr>
          <p:cNvPicPr>
            <a:picLocks noChangeAspect="1"/>
          </p:cNvPicPr>
          <p:nvPr/>
        </p:nvPicPr>
        <p:blipFill>
          <a:blip r:embed="rId3"/>
          <a:stretch>
            <a:fillRect/>
          </a:stretch>
        </p:blipFill>
        <p:spPr>
          <a:xfrm>
            <a:off x="5257926" y="2348553"/>
            <a:ext cx="1328950" cy="583111"/>
          </a:xfrm>
          <a:prstGeom prst="rect">
            <a:avLst/>
          </a:prstGeom>
        </p:spPr>
      </p:pic>
      <p:sp>
        <p:nvSpPr>
          <p:cNvPr id="12" name="文本框 11">
            <a:extLst>
              <a:ext uri="{FF2B5EF4-FFF2-40B4-BE49-F238E27FC236}">
                <a16:creationId xmlns:a16="http://schemas.microsoft.com/office/drawing/2014/main" id="{D4BF5893-31AA-9943-8806-C1F899B637B6}"/>
              </a:ext>
            </a:extLst>
          </p:cNvPr>
          <p:cNvSpPr txBox="1"/>
          <p:nvPr/>
        </p:nvSpPr>
        <p:spPr>
          <a:xfrm>
            <a:off x="3645025" y="4099167"/>
            <a:ext cx="3011948" cy="253916"/>
          </a:xfrm>
          <a:prstGeom prst="rect">
            <a:avLst/>
          </a:prstGeom>
          <a:noFill/>
        </p:spPr>
        <p:txBody>
          <a:bodyPr wrap="square" rtlCol="0">
            <a:spAutoFit/>
          </a:bodyPr>
          <a:lstStyle/>
          <a:p>
            <a:r>
              <a:rPr lang="zh-CN" altLang="en-US" sz="1050" dirty="0">
                <a:solidFill>
                  <a:srgbClr val="0000FF"/>
                </a:solidFill>
                <a:latin typeface="Cambria Math" panose="02040503050406030204" pitchFamily="18" charset="0"/>
                <a:ea typeface="黑体" panose="02010609060101010101" pitchFamily="49" charset="-122"/>
              </a:rPr>
              <a:t>第三步：设定方差阈值，比如</a:t>
            </a:r>
            <a:r>
              <a:rPr lang="en-US" altLang="zh-CN" sz="1050" dirty="0">
                <a:solidFill>
                  <a:srgbClr val="0000FF"/>
                </a:solidFill>
                <a:latin typeface="Cambria Math" panose="02040503050406030204" pitchFamily="18" charset="0"/>
                <a:ea typeface="黑体" panose="02010609060101010101" pitchFamily="49" charset="-122"/>
              </a:rPr>
              <a:t>0.12</a:t>
            </a:r>
            <a:r>
              <a:rPr lang="zh-CN" altLang="en-US" sz="1050" dirty="0">
                <a:solidFill>
                  <a:srgbClr val="0000FF"/>
                </a:solidFill>
                <a:latin typeface="Cambria Math" panose="02040503050406030204" pitchFamily="18" charset="0"/>
                <a:ea typeface="黑体" panose="02010609060101010101" pitchFamily="49" charset="-122"/>
              </a:rPr>
              <a:t>。</a:t>
            </a:r>
          </a:p>
        </p:txBody>
      </p:sp>
      <p:grpSp>
        <p:nvGrpSpPr>
          <p:cNvPr id="11" name="组合 10">
            <a:extLst>
              <a:ext uri="{FF2B5EF4-FFF2-40B4-BE49-F238E27FC236}">
                <a16:creationId xmlns:a16="http://schemas.microsoft.com/office/drawing/2014/main" id="{6E3069C6-939D-684C-984B-3435BDE7DE11}"/>
              </a:ext>
            </a:extLst>
          </p:cNvPr>
          <p:cNvGrpSpPr/>
          <p:nvPr/>
        </p:nvGrpSpPr>
        <p:grpSpPr>
          <a:xfrm>
            <a:off x="201027" y="618024"/>
            <a:ext cx="3770276" cy="341642"/>
            <a:chOff x="2124714" y="650556"/>
            <a:chExt cx="3770276" cy="341642"/>
          </a:xfrm>
        </p:grpSpPr>
        <p:sp>
          <p:nvSpPr>
            <p:cNvPr id="13" name="文本框 12">
              <a:extLst>
                <a:ext uri="{FF2B5EF4-FFF2-40B4-BE49-F238E27FC236}">
                  <a16:creationId xmlns:a16="http://schemas.microsoft.com/office/drawing/2014/main" id="{9140055F-CAFE-F640-A61F-0DA52F6272E6}"/>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原理及方法</a:t>
              </a:r>
            </a:p>
          </p:txBody>
        </p:sp>
        <p:cxnSp>
          <p:nvCxnSpPr>
            <p:cNvPr id="14" name="直接连接符 24">
              <a:extLst>
                <a:ext uri="{FF2B5EF4-FFF2-40B4-BE49-F238E27FC236}">
                  <a16:creationId xmlns:a16="http://schemas.microsoft.com/office/drawing/2014/main" id="{7087D9A3-F996-504C-A468-F5714AA943F1}"/>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8FA5057D-6DAC-0E41-BB9C-CDFE40839FEA}"/>
              </a:ext>
            </a:extLst>
          </p:cNvPr>
          <p:cNvGrpSpPr/>
          <p:nvPr/>
        </p:nvGrpSpPr>
        <p:grpSpPr>
          <a:xfrm>
            <a:off x="271124" y="2312106"/>
            <a:ext cx="1213660" cy="341642"/>
            <a:chOff x="2124714" y="650556"/>
            <a:chExt cx="3770276" cy="341642"/>
          </a:xfrm>
        </p:grpSpPr>
        <p:sp>
          <p:nvSpPr>
            <p:cNvPr id="16" name="文本框 15">
              <a:extLst>
                <a:ext uri="{FF2B5EF4-FFF2-40B4-BE49-F238E27FC236}">
                  <a16:creationId xmlns:a16="http://schemas.microsoft.com/office/drawing/2014/main" id="{E9BBD8AC-F4B5-D14D-8F63-653F4DDA7CF3}"/>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示例</a:t>
              </a:r>
            </a:p>
          </p:txBody>
        </p:sp>
        <p:cxnSp>
          <p:nvCxnSpPr>
            <p:cNvPr id="17" name="直接连接符 24">
              <a:extLst>
                <a:ext uri="{FF2B5EF4-FFF2-40B4-BE49-F238E27FC236}">
                  <a16:creationId xmlns:a16="http://schemas.microsoft.com/office/drawing/2014/main" id="{55B1ABC7-1F28-5249-8B08-1ACAC5328B2F}"/>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1853" y="199135"/>
            <a:ext cx="6172200" cy="365225"/>
          </a:xfrm>
        </p:spPr>
        <p:txBody>
          <a:bodyPr/>
          <a:lstStyle/>
          <a:p>
            <a:r>
              <a:rPr kumimoji="1" lang="en-US" altLang="zh-CN" sz="2100" dirty="0" err="1">
                <a:latin typeface="微软雅黑" panose="020B0503020204020204" pitchFamily="34" charset="-122"/>
                <a:ea typeface="微软雅黑" panose="020B0503020204020204" pitchFamily="34" charset="-122"/>
                <a:cs typeface="微软雅黑" panose="020B0503020204020204" pitchFamily="34" charset="-122"/>
              </a:rPr>
              <a:t>Pearson相关系数法</a:t>
            </a:r>
            <a:endPar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5"/>
          <p:cNvSpPr txBox="1"/>
          <p:nvPr/>
        </p:nvSpPr>
        <p:spPr>
          <a:xfrm>
            <a:off x="503944" y="979227"/>
            <a:ext cx="5877384" cy="1183209"/>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ct val="150000"/>
              </a:lnSpc>
              <a:buFont typeface="Wingdings" panose="05000000000000000000" charset="0"/>
              <a:buChar char="u"/>
            </a:pPr>
            <a:r>
              <a:rPr lang="zh-CN" altLang="en-US" sz="1050" b="1" dirty="0">
                <a:solidFill>
                  <a:schemeClr val="tx2"/>
                </a:solidFill>
                <a:latin typeface="Times New Roman" panose="02020603050405020304" pitchFamily="18" charset="0"/>
                <a:cs typeface="Times New Roman" panose="02020603050405020304" pitchFamily="18" charset="0"/>
              </a:rPr>
              <a:t>基于相关系数的</a:t>
            </a:r>
            <a:r>
              <a:rPr lang="zh-CN" altLang="en-US" sz="1050" b="1" spc="98" dirty="0">
                <a:solidFill>
                  <a:schemeClr val="tx2"/>
                </a:solidFill>
                <a:latin typeface="Times New Roman" panose="02020603050405020304" pitchFamily="18" charset="0"/>
                <a:cs typeface="Times New Roman" panose="02020603050405020304" pitchFamily="18" charset="0"/>
                <a:sym typeface="+mn-lt"/>
              </a:rPr>
              <a:t>过滤法</a:t>
            </a:r>
            <a:r>
              <a:rPr lang="en-US" altLang="zh-CN" sz="1050" b="1" spc="98" dirty="0">
                <a:solidFill>
                  <a:schemeClr val="tx2"/>
                </a:solidFill>
                <a:latin typeface="Times New Roman" panose="02020603050405020304" pitchFamily="18" charset="0"/>
                <a:cs typeface="Times New Roman" panose="02020603050405020304" pitchFamily="18" charset="0"/>
                <a:sym typeface="+mn-lt"/>
              </a:rPr>
              <a:t>(Filter)</a:t>
            </a:r>
            <a:r>
              <a:rPr lang="zh-CN" altLang="en-US" sz="1050" spc="98" dirty="0">
                <a:solidFill>
                  <a:schemeClr val="tx2"/>
                </a:solidFill>
                <a:latin typeface="Times New Roman" panose="02020603050405020304" pitchFamily="18" charset="0"/>
                <a:cs typeface="Times New Roman" panose="02020603050405020304" pitchFamily="18" charset="0"/>
                <a:sym typeface="+mn-lt"/>
              </a:rPr>
              <a:t>：</a:t>
            </a:r>
            <a:r>
              <a:rPr lang="zh-CN" altLang="en-US" sz="1050" dirty="0">
                <a:solidFill>
                  <a:schemeClr val="tx2"/>
                </a:solidFill>
                <a:latin typeface="Times New Roman" panose="02020603050405020304" pitchFamily="18" charset="0"/>
                <a:cs typeface="Times New Roman" panose="02020603050405020304" pitchFamily="18" charset="0"/>
              </a:rPr>
              <a:t>分别计算所有训练集中各个特征与输出值间的相关系数，设定一个阈值，选择相关系数较大的部分特征。</a:t>
            </a:r>
          </a:p>
          <a:p>
            <a:pPr marL="214313" indent="-214313">
              <a:lnSpc>
                <a:spcPct val="150000"/>
              </a:lnSpc>
              <a:buFont typeface="Wingdings" panose="05000000000000000000" charset="0"/>
              <a:buChar char="u"/>
            </a:pPr>
            <a:r>
              <a:rPr lang="zh-CN" altLang="en-US" sz="1050" b="1" dirty="0">
                <a:solidFill>
                  <a:schemeClr val="tx2"/>
                </a:solidFill>
                <a:latin typeface="Times New Roman" panose="02020603050405020304" pitchFamily="18" charset="0"/>
                <a:cs typeface="Times New Roman" panose="02020603050405020304" pitchFamily="18" charset="0"/>
              </a:rPr>
              <a:t>pearson相关系数</a:t>
            </a:r>
            <a:r>
              <a:rPr lang="zh-CN" altLang="en-US" sz="1050" dirty="0">
                <a:solidFill>
                  <a:schemeClr val="tx2"/>
                </a:solidFill>
                <a:latin typeface="Times New Roman" panose="02020603050405020304" pitchFamily="18" charset="0"/>
                <a:cs typeface="Times New Roman" panose="02020603050405020304" pitchFamily="18" charset="0"/>
              </a:rPr>
              <a:t>：是一种最简单的计算特征和响应变量之间关系的方法，该方法衡量的是变量间的线性相关关系，结果的取值区间为 [−1，1]。当r&gt;0时表示x和y呈正相关，r&lt;0时表示x和y呈负相关；若r=0，x与y之间无线性相关关系。相关系数的绝对值越大，相关性越强。</a:t>
            </a:r>
          </a:p>
        </p:txBody>
      </p:sp>
      <p:pic>
        <p:nvPicPr>
          <p:cNvPr id="4098" name="Picture 2">
            <a:extLst>
              <a:ext uri="{FF2B5EF4-FFF2-40B4-BE49-F238E27FC236}">
                <a16:creationId xmlns:a16="http://schemas.microsoft.com/office/drawing/2014/main" id="{3AFE7D17-8F9F-FE42-AC08-25B94399D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936" y="3237661"/>
            <a:ext cx="3584554" cy="126828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AF271D5-EBC6-4B45-88A7-5084AE5029AE}"/>
              </a:ext>
            </a:extLst>
          </p:cNvPr>
          <p:cNvSpPr txBox="1"/>
          <p:nvPr/>
        </p:nvSpPr>
        <p:spPr>
          <a:xfrm>
            <a:off x="659126" y="4573132"/>
            <a:ext cx="2537566" cy="213585"/>
          </a:xfrm>
          <a:prstGeom prst="rect">
            <a:avLst/>
          </a:prstGeom>
          <a:noFill/>
        </p:spPr>
        <p:txBody>
          <a:bodyPr wrap="square" rtlCol="0">
            <a:spAutoFit/>
          </a:bodyPr>
          <a:lstStyle/>
          <a:p>
            <a:r>
              <a:rPr kumimoji="1" lang="zh-CN" altLang="en-US" sz="788" b="1" dirty="0"/>
              <a:t>用户对视频的偏好度与播放完成度的对应关系</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D439CC8-3D55-054B-A314-0840475ABD57}"/>
                  </a:ext>
                </a:extLst>
              </p:cNvPr>
              <p:cNvSpPr/>
              <p:nvPr/>
            </p:nvSpPr>
            <p:spPr>
              <a:xfrm>
                <a:off x="4005064" y="3218898"/>
                <a:ext cx="2727008" cy="1623842"/>
              </a:xfrm>
              <a:prstGeom prst="rect">
                <a:avLst/>
              </a:prstGeom>
            </p:spPr>
            <p:txBody>
              <a:bodyPr wrap="square">
                <a:spAutoFit/>
              </a:bodyPr>
              <a:lstStyle/>
              <a:p>
                <a:pPr algn="just">
                  <a:buFont typeface="+mj-lt"/>
                  <a:buAutoNum type="arabicPeriod"/>
                </a:pPr>
                <a:r>
                  <a:rPr lang="zh-CN" altLang="en-US" sz="1050" dirty="0">
                    <a:solidFill>
                      <a:schemeClr val="tx1"/>
                    </a:solidFill>
                    <a:latin typeface="Lato" panose="020F0502020204030204" pitchFamily="34" charset="0"/>
                  </a:rPr>
                  <a:t> 计算变量平均值：</a:t>
                </a:r>
                <a14:m>
                  <m:oMath xmlns:m="http://schemas.openxmlformats.org/officeDocument/2006/math">
                    <m:acc>
                      <m:accPr>
                        <m:chr m:val="̅"/>
                        <m:ctrlPr>
                          <a:rPr lang="en-US" altLang="zh-CN" sz="1050" i="1" dirty="0">
                            <a:solidFill>
                              <a:schemeClr val="tx1"/>
                            </a:solidFill>
                            <a:latin typeface="Cambria Math" panose="02040503050406030204" pitchFamily="18" charset="0"/>
                          </a:rPr>
                        </m:ctrlPr>
                      </m:accPr>
                      <m:e>
                        <m:r>
                          <m:rPr>
                            <m:sty m:val="p"/>
                          </m:rPr>
                          <a:rPr lang="en-US" altLang="zh-CN" sz="1050" i="1" dirty="0">
                            <a:solidFill>
                              <a:schemeClr val="tx1"/>
                            </a:solidFill>
                            <a:latin typeface="Cambria Math" panose="02040503050406030204" pitchFamily="18" charset="0"/>
                          </a:rPr>
                          <m:t>x</m:t>
                        </m:r>
                      </m:e>
                    </m:acc>
                  </m:oMath>
                </a14:m>
                <a:r>
                  <a:rPr lang="en-US" altLang="zh-CN" sz="1050" dirty="0">
                    <a:solidFill>
                      <a:schemeClr val="tx1"/>
                    </a:solidFill>
                    <a:latin typeface="Lato" panose="020F0502020204030204" pitchFamily="34" charset="0"/>
                  </a:rPr>
                  <a:t>=0.5, </a:t>
                </a:r>
                <a:r>
                  <a:rPr lang="en-US" altLang="zh-CN" sz="1050" dirty="0">
                    <a:solidFill>
                      <a:schemeClr val="tx1"/>
                    </a:solidFill>
                  </a:rPr>
                  <a:t> </a:t>
                </a:r>
                <a14:m>
                  <m:oMath xmlns:m="http://schemas.openxmlformats.org/officeDocument/2006/math">
                    <m:acc>
                      <m:accPr>
                        <m:chr m:val="̅"/>
                        <m:ctrlPr>
                          <a:rPr lang="en-US" altLang="zh-CN" sz="1050" i="1" dirty="0">
                            <a:solidFill>
                              <a:schemeClr val="tx1"/>
                            </a:solidFill>
                            <a:latin typeface="Cambria Math" panose="02040503050406030204" pitchFamily="18" charset="0"/>
                          </a:rPr>
                        </m:ctrlPr>
                      </m:accPr>
                      <m:e>
                        <m:r>
                          <a:rPr lang="en-US" altLang="zh-CN" sz="1050" i="1" dirty="0">
                            <a:solidFill>
                              <a:schemeClr val="tx1"/>
                            </a:solidFill>
                            <a:latin typeface="Cambria Math" panose="02040503050406030204" pitchFamily="18" charset="0"/>
                          </a:rPr>
                          <m:t>𝑦</m:t>
                        </m:r>
                      </m:e>
                    </m:acc>
                    <m:r>
                      <a:rPr lang="en-US" altLang="zh-CN" sz="1050" i="1" dirty="0">
                        <a:solidFill>
                          <a:schemeClr val="tx1"/>
                        </a:solidFill>
                        <a:latin typeface="Cambria Math" panose="02040503050406030204" pitchFamily="18" charset="0"/>
                      </a:rPr>
                      <m:t> </m:t>
                    </m:r>
                  </m:oMath>
                </a14:m>
                <a:r>
                  <a:rPr lang="en-US" altLang="zh-CN" sz="1050" dirty="0">
                    <a:solidFill>
                      <a:schemeClr val="tx1"/>
                    </a:solidFill>
                    <a:latin typeface="Lato" panose="020F0502020204030204" pitchFamily="34" charset="0"/>
                  </a:rPr>
                  <a:t>=0.55</a:t>
                </a:r>
                <a:r>
                  <a:rPr lang="zh-CN" altLang="en-US" sz="1050" dirty="0">
                    <a:solidFill>
                      <a:schemeClr val="tx1"/>
                    </a:solidFill>
                    <a:latin typeface="Lato" panose="020F0502020204030204" pitchFamily="34" charset="0"/>
                  </a:rPr>
                  <a:t>；</a:t>
                </a:r>
              </a:p>
              <a:p>
                <a:pPr algn="just">
                  <a:buFont typeface="+mj-lt"/>
                  <a:buAutoNum type="arabicPeriod"/>
                </a:pPr>
                <a:r>
                  <a:rPr lang="zh-CN" altLang="en-US" sz="1050" dirty="0">
                    <a:solidFill>
                      <a:schemeClr val="tx1"/>
                    </a:solidFill>
                    <a:latin typeface="Lato" panose="020F0502020204030204" pitchFamily="34" charset="0"/>
                  </a:rPr>
                  <a:t> 计算平移后的变量：</a:t>
                </a:r>
                <a:endParaRPr lang="en-US" altLang="zh-CN" sz="1050" dirty="0">
                  <a:solidFill>
                    <a:schemeClr val="tx1"/>
                  </a:solidFill>
                  <a:latin typeface="Lato" panose="020F0502020204030204" pitchFamily="34" charset="0"/>
                </a:endParaRPr>
              </a:p>
              <a:p>
                <a:pPr algn="just"/>
                <a:r>
                  <a:rPr lang="en-US" altLang="zh-CN" sz="1050" b="1" i="1" dirty="0">
                    <a:solidFill>
                      <a:schemeClr val="tx1"/>
                    </a:solidFill>
                    <a:latin typeface="STIXGeneral" pitchFamily="2" charset="2"/>
                  </a:rPr>
                  <a:t>x</a:t>
                </a:r>
                <a:r>
                  <a:rPr lang="en-US" altLang="zh-CN" sz="1050" dirty="0">
                    <a:solidFill>
                      <a:schemeClr val="tx1"/>
                    </a:solidFill>
                    <a:latin typeface="STIXGeneral-Regular" pitchFamily="2" charset="2"/>
                  </a:rPr>
                  <a:t>=[−0.4,−0.3,−0.2,−0.1,0.1,0.2,0.3,0.4]</a:t>
                </a:r>
                <a:r>
                  <a:rPr lang="en-US" altLang="zh-CN" sz="1050" dirty="0">
                    <a:solidFill>
                      <a:schemeClr val="tx1"/>
                    </a:solidFill>
                    <a:latin typeface="Lato" panose="020F0502020204030204" pitchFamily="34" charset="0"/>
                  </a:rPr>
                  <a:t>x=[−0.4,−0.3,−0.2,−0.1,0.1,0.2,0.3,0.4]</a:t>
                </a:r>
                <a:r>
                  <a:rPr lang="zh-CN" altLang="en-US" sz="1050" dirty="0">
                    <a:solidFill>
                      <a:schemeClr val="tx1"/>
                    </a:solidFill>
                    <a:latin typeface="Lato" panose="020F0502020204030204" pitchFamily="34" charset="0"/>
                  </a:rPr>
                  <a:t>，</a:t>
                </a:r>
                <a:r>
                  <a:rPr lang="en-US" altLang="zh-CN" sz="1050" b="1" i="1" dirty="0">
                    <a:solidFill>
                      <a:schemeClr val="tx1"/>
                    </a:solidFill>
                    <a:latin typeface="STIXGeneral" pitchFamily="2" charset="2"/>
                  </a:rPr>
                  <a:t>y</a:t>
                </a:r>
                <a:r>
                  <a:rPr lang="en-US" altLang="zh-CN" sz="1050" dirty="0">
                    <a:solidFill>
                      <a:schemeClr val="tx1"/>
                    </a:solidFill>
                    <a:latin typeface="STIXGeneral-Regular" pitchFamily="2" charset="2"/>
                  </a:rPr>
                  <a:t>=[−0.45,−0.45,−0.35,0.05,0.15,0.25,0.35,0.45]</a:t>
                </a:r>
                <a:r>
                  <a:rPr lang="en-US" altLang="zh-CN" sz="1050" dirty="0">
                    <a:solidFill>
                      <a:schemeClr val="tx1"/>
                    </a:solidFill>
                    <a:latin typeface="Lato" panose="020F0502020204030204" pitchFamily="34" charset="0"/>
                  </a:rPr>
                  <a:t>y=[−0.45,−0.45,−0.35,0.05,0.15,0.25,0.35,0.45]</a:t>
                </a:r>
                <a:r>
                  <a:rPr lang="zh-CN" altLang="en-US" sz="1050" dirty="0">
                    <a:solidFill>
                      <a:schemeClr val="tx1"/>
                    </a:solidFill>
                    <a:latin typeface="Lato" panose="020F0502020204030204" pitchFamily="34" charset="0"/>
                  </a:rPr>
                  <a:t>；</a:t>
                </a:r>
              </a:p>
              <a:p>
                <a:pPr algn="just"/>
                <a:r>
                  <a:rPr lang="en-US" altLang="zh-CN" sz="1050" dirty="0">
                    <a:solidFill>
                      <a:schemeClr val="tx1"/>
                    </a:solidFill>
                    <a:latin typeface="Lato" panose="020F0502020204030204" pitchFamily="34" charset="0"/>
                  </a:rPr>
                  <a:t>3.</a:t>
                </a:r>
                <a:r>
                  <a:rPr lang="zh-CN" altLang="en-US" sz="1050" dirty="0">
                    <a:solidFill>
                      <a:schemeClr val="tx1"/>
                    </a:solidFill>
                    <a:latin typeface="Lato" panose="020F0502020204030204" pitchFamily="34" charset="0"/>
                  </a:rPr>
                  <a:t>按照公式计算结果</a:t>
                </a:r>
                <a:endParaRPr lang="en-US" altLang="zh-CN" sz="1050" dirty="0">
                  <a:solidFill>
                    <a:schemeClr val="tx1"/>
                  </a:solidFill>
                  <a:latin typeface="Lato" panose="020F0502020204030204" pitchFamily="34" charset="0"/>
                </a:endParaRPr>
              </a:p>
              <a:p>
                <a:pPr algn="just"/>
                <a14:m>
                  <m:oMath xmlns:m="http://schemas.openxmlformats.org/officeDocument/2006/math">
                    <m:r>
                      <m:rPr>
                        <m:sty m:val="p"/>
                      </m:rPr>
                      <a:rPr lang="en-US" altLang="zh-CN" sz="1050" i="1" dirty="0">
                        <a:solidFill>
                          <a:schemeClr val="tx1"/>
                        </a:solidFill>
                        <a:latin typeface="Cambria Math" panose="02040503050406030204" pitchFamily="18" charset="0"/>
                      </a:rPr>
                      <m:t>R</m:t>
                    </m:r>
                    <m:r>
                      <a:rPr lang="en-US" altLang="zh-CN" sz="1050" i="1" dirty="0">
                        <a:solidFill>
                          <a:schemeClr val="tx1"/>
                        </a:solidFill>
                        <a:latin typeface="Cambria Math" panose="02040503050406030204" pitchFamily="18" charset="0"/>
                      </a:rPr>
                      <m:t>=</m:t>
                    </m:r>
                    <m:f>
                      <m:fPr>
                        <m:ctrlPr>
                          <a:rPr lang="en-US" altLang="zh-CN" sz="1050" i="1" dirty="0">
                            <a:solidFill>
                              <a:schemeClr val="tx1"/>
                            </a:solidFill>
                            <a:latin typeface="Cambria Math" panose="02040503050406030204" pitchFamily="18" charset="0"/>
                          </a:rPr>
                        </m:ctrlPr>
                      </m:fPr>
                      <m:num>
                        <m:r>
                          <a:rPr lang="en-US" altLang="zh-CN" sz="1050" i="1" dirty="0">
                            <a:solidFill>
                              <a:schemeClr val="tx1"/>
                            </a:solidFill>
                            <a:latin typeface="Cambria Math" panose="02040503050406030204" pitchFamily="18" charset="0"/>
                          </a:rPr>
                          <m:t>0.73</m:t>
                        </m:r>
                      </m:num>
                      <m:den>
                        <m:rad>
                          <m:radPr>
                            <m:degHide m:val="on"/>
                            <m:ctrlPr>
                              <a:rPr lang="en-US" altLang="zh-CN" sz="1050" i="1" dirty="0">
                                <a:solidFill>
                                  <a:schemeClr val="tx1"/>
                                </a:solidFill>
                                <a:latin typeface="Cambria Math" panose="02040503050406030204" pitchFamily="18" charset="0"/>
                              </a:rPr>
                            </m:ctrlPr>
                          </m:radPr>
                          <m:deg/>
                          <m:e>
                            <m:r>
                              <a:rPr lang="en-US" altLang="zh-CN" sz="1050" i="1" dirty="0">
                                <a:solidFill>
                                  <a:schemeClr val="tx1"/>
                                </a:solidFill>
                                <a:latin typeface="Cambria Math" panose="02040503050406030204" pitchFamily="18" charset="0"/>
                              </a:rPr>
                              <m:t>0.6</m:t>
                            </m:r>
                          </m:e>
                        </m:rad>
                        <m:rad>
                          <m:radPr>
                            <m:degHide m:val="on"/>
                            <m:ctrlPr>
                              <a:rPr lang="en-US" altLang="zh-CN" sz="1050" i="1" dirty="0">
                                <a:solidFill>
                                  <a:schemeClr val="tx1"/>
                                </a:solidFill>
                                <a:latin typeface="Cambria Math" panose="02040503050406030204" pitchFamily="18" charset="0"/>
                              </a:rPr>
                            </m:ctrlPr>
                          </m:radPr>
                          <m:deg/>
                          <m:e>
                            <m:r>
                              <a:rPr lang="en-US" altLang="zh-CN" sz="1050" i="1" dirty="0">
                                <a:solidFill>
                                  <a:schemeClr val="tx1"/>
                                </a:solidFill>
                                <a:latin typeface="Cambria Math" panose="02040503050406030204" pitchFamily="18" charset="0"/>
                              </a:rPr>
                              <m:t>0.94</m:t>
                            </m:r>
                          </m:e>
                        </m:rad>
                      </m:den>
                    </m:f>
                  </m:oMath>
                </a14:m>
                <a:r>
                  <a:rPr lang="en-US" altLang="zh-CN" sz="1050" dirty="0">
                    <a:solidFill>
                      <a:schemeClr val="tx1"/>
                    </a:solidFill>
                    <a:latin typeface="Lato" panose="020F0502020204030204" pitchFamily="34" charset="0"/>
                  </a:rPr>
                  <a:t>=0.972</a:t>
                </a:r>
              </a:p>
            </p:txBody>
          </p:sp>
        </mc:Choice>
        <mc:Fallback xmlns="">
          <p:sp>
            <p:nvSpPr>
              <p:cNvPr id="9" name="矩形 8">
                <a:extLst>
                  <a:ext uri="{FF2B5EF4-FFF2-40B4-BE49-F238E27FC236}">
                    <a16:creationId xmlns:a16="http://schemas.microsoft.com/office/drawing/2014/main" id="{0D439CC8-3D55-054B-A314-0840475ABD57}"/>
                  </a:ext>
                </a:extLst>
              </p:cNvPr>
              <p:cNvSpPr>
                <a:spLocks noRot="1" noChangeAspect="1" noMove="1" noResize="1" noEditPoints="1" noAdjustHandles="1" noChangeArrowheads="1" noChangeShapeType="1" noTextEdit="1"/>
              </p:cNvSpPr>
              <p:nvPr/>
            </p:nvSpPr>
            <p:spPr>
              <a:xfrm>
                <a:off x="4005064" y="3218898"/>
                <a:ext cx="2727008" cy="1623842"/>
              </a:xfrm>
              <a:prstGeom prst="rect">
                <a:avLst/>
              </a:prstGeom>
              <a:blipFill>
                <a:blip r:embed="rId4"/>
                <a:stretch>
                  <a:fillRect t="-7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3285672-E3DB-BF45-9413-81919D78ED3C}"/>
                  </a:ext>
                </a:extLst>
              </p:cNvPr>
              <p:cNvSpPr txBox="1"/>
              <p:nvPr/>
            </p:nvSpPr>
            <p:spPr>
              <a:xfrm>
                <a:off x="1855044" y="2232741"/>
                <a:ext cx="2727008" cy="532453"/>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900" i="1">
                          <a:latin typeface="Cambria Math" panose="02040503050406030204" charset="0"/>
                          <a:cs typeface="Cambria Math" panose="02040503050406030204" charset="0"/>
                        </a:rPr>
                        <m:t>𝑟</m:t>
                      </m:r>
                      <m:r>
                        <a:rPr lang="en-US" altLang="zh-CN" sz="900" i="1">
                          <a:latin typeface="Cambria Math" panose="02040503050406030204" charset="0"/>
                          <a:cs typeface="Cambria Math" panose="02040503050406030204" charset="0"/>
                        </a:rPr>
                        <m:t>=</m:t>
                      </m:r>
                      <m:f>
                        <m:fPr>
                          <m:ctrlPr>
                            <a:rPr lang="en-US" altLang="zh-CN" sz="900" i="1">
                              <a:latin typeface="Cambria Math" panose="02040503050406030204" pitchFamily="18" charset="0"/>
                              <a:cs typeface="Cambria Math" panose="02040503050406030204" charset="0"/>
                            </a:rPr>
                          </m:ctrlPr>
                        </m:fPr>
                        <m:num>
                          <m:r>
                            <a:rPr lang="en-US" altLang="zh-CN" sz="900" i="1">
                              <a:latin typeface="Cambria Math" panose="02040503050406030204" charset="0"/>
                              <a:cs typeface="Cambria Math" panose="02040503050406030204" charset="0"/>
                            </a:rPr>
                            <m:t>𝑁</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Sub>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Sub>
                              <m:r>
                                <a:rPr lang="en-US" altLang="zh-CN" sz="900" i="1">
                                  <a:latin typeface="Cambria Math" panose="02040503050406030204" charset="0"/>
                                  <a:cs typeface="Cambria Math" panose="02040503050406030204" charset="0"/>
                                </a:rPr>
                                <m:t>−</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Sub>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Sub>
                                    </m:e>
                                  </m:nary>
                                </m:e>
                              </m:nary>
                            </m:e>
                          </m:nary>
                        </m:num>
                        <m:den>
                          <m:rad>
                            <m:radPr>
                              <m:degHide m:val="on"/>
                              <m:ctrlPr>
                                <a:rPr lang="en-US" altLang="zh-CN" sz="900" i="1">
                                  <a:latin typeface="Cambria Math" panose="02040503050406030204" pitchFamily="18" charset="0"/>
                                  <a:cs typeface="Cambria Math" panose="02040503050406030204" charset="0"/>
                                </a:rPr>
                              </m:ctrlPr>
                            </m:radPr>
                            <m:deg/>
                            <m:e>
                              <m:r>
                                <a:rPr lang="en-US" altLang="zh-CN" sz="900" i="1">
                                  <a:latin typeface="Cambria Math" panose="02040503050406030204" charset="0"/>
                                  <a:cs typeface="Cambria Math" panose="02040503050406030204" charset="0"/>
                                </a:rPr>
                                <m:t>𝑁</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Sup>
                                    <m:sSubSupPr>
                                      <m:ctrlPr>
                                        <a:rPr lang="en-US" altLang="zh-CN" sz="900" i="1">
                                          <a:latin typeface="Cambria Math" panose="02040503050406030204" pitchFamily="18" charset="0"/>
                                          <a:cs typeface="Cambria Math" panose="02040503050406030204" charset="0"/>
                                        </a:rPr>
                                      </m:ctrlPr>
                                    </m:sSubSup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up>
                                      <m:r>
                                        <a:rPr lang="en-US" altLang="zh-CN" sz="900" i="1">
                                          <a:latin typeface="Cambria Math" panose="02040503050406030204" charset="0"/>
                                          <a:cs typeface="Cambria Math" panose="02040503050406030204" charset="0"/>
                                        </a:rPr>
                                        <m:t>2</m:t>
                                      </m:r>
                                    </m:sup>
                                  </m:sSubSup>
                                </m:e>
                              </m:nary>
                            </m:e>
                          </m:rad>
                          <m:r>
                            <a:rPr lang="en-US" altLang="zh-CN" sz="900" i="1">
                              <a:latin typeface="Cambria Math" panose="02040503050406030204" charset="0"/>
                              <a:cs typeface="Cambria Math" panose="02040503050406030204" charset="0"/>
                            </a:rPr>
                            <m:t>−</m:t>
                          </m:r>
                          <m:sSup>
                            <m:sSupPr>
                              <m:ctrlPr>
                                <a:rPr lang="en-US" altLang="zh-CN" sz="900" i="1">
                                  <a:latin typeface="Cambria Math" panose="02040503050406030204" pitchFamily="18" charset="0"/>
                                  <a:cs typeface="Cambria Math" panose="02040503050406030204" charset="0"/>
                                </a:rPr>
                              </m:ctrlPr>
                            </m:sSupPr>
                            <m:e>
                              <m:d>
                                <m:dPr>
                                  <m:ctrlPr>
                                    <a:rPr lang="en-US" altLang="zh-CN" sz="900" i="1">
                                      <a:latin typeface="Cambria Math" panose="02040503050406030204" pitchFamily="18" charset="0"/>
                                      <a:cs typeface="Cambria Math" panose="02040503050406030204" charset="0"/>
                                    </a:rPr>
                                  </m:ctrlPr>
                                </m:dPr>
                                <m:e>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Sub>
                                    </m:e>
                                  </m:nary>
                                </m:e>
                              </m:d>
                            </m:e>
                            <m:sup>
                              <m:r>
                                <a:rPr lang="en-US" altLang="zh-CN" sz="900" i="1">
                                  <a:latin typeface="Cambria Math" panose="02040503050406030204" charset="0"/>
                                  <a:cs typeface="Cambria Math" panose="02040503050406030204" charset="0"/>
                                </a:rPr>
                                <m:t>2</m:t>
                              </m:r>
                            </m:sup>
                          </m:sSup>
                          <m:rad>
                            <m:radPr>
                              <m:degHide m:val="on"/>
                              <m:ctrlPr>
                                <a:rPr lang="en-US" altLang="zh-CN" sz="900" i="1">
                                  <a:latin typeface="Cambria Math" panose="02040503050406030204" pitchFamily="18" charset="0"/>
                                  <a:cs typeface="Cambria Math" panose="02040503050406030204" charset="0"/>
                                </a:rPr>
                              </m:ctrlPr>
                            </m:radPr>
                            <m:deg/>
                            <m:e>
                              <m:r>
                                <a:rPr lang="en-US" altLang="zh-CN" sz="900" i="1">
                                  <a:latin typeface="Cambria Math" panose="02040503050406030204" charset="0"/>
                                  <a:cs typeface="Cambria Math" panose="02040503050406030204" charset="0"/>
                                </a:rPr>
                                <m:t>𝑁</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Sup>
                                    <m:sSubSupPr>
                                      <m:ctrlPr>
                                        <a:rPr lang="en-US" altLang="zh-CN" sz="900" i="1">
                                          <a:latin typeface="Cambria Math" panose="02040503050406030204" pitchFamily="18" charset="0"/>
                                          <a:cs typeface="Cambria Math" panose="02040503050406030204" charset="0"/>
                                        </a:rPr>
                                      </m:ctrlPr>
                                    </m:sSubSup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up>
                                      <m:r>
                                        <a:rPr lang="en-US" altLang="zh-CN" sz="900" i="1">
                                          <a:latin typeface="Cambria Math" panose="02040503050406030204" charset="0"/>
                                          <a:cs typeface="Cambria Math" panose="02040503050406030204" charset="0"/>
                                        </a:rPr>
                                        <m:t>2</m:t>
                                      </m:r>
                                    </m:sup>
                                  </m:sSubSup>
                                </m:e>
                              </m:nary>
                            </m:e>
                          </m:rad>
                          <m:r>
                            <a:rPr lang="en-US" altLang="zh-CN" sz="900" i="1">
                              <a:latin typeface="Cambria Math" panose="02040503050406030204" charset="0"/>
                              <a:cs typeface="Cambria Math" panose="02040503050406030204" charset="0"/>
                            </a:rPr>
                            <m:t>−</m:t>
                          </m:r>
                          <m:sSup>
                            <m:sSupPr>
                              <m:ctrlPr>
                                <a:rPr lang="en-US" altLang="zh-CN" sz="900" i="1">
                                  <a:latin typeface="Cambria Math" panose="02040503050406030204" pitchFamily="18" charset="0"/>
                                  <a:cs typeface="Cambria Math" panose="02040503050406030204" charset="0"/>
                                </a:rPr>
                              </m:ctrlPr>
                            </m:sSupPr>
                            <m:e>
                              <m:d>
                                <m:dPr>
                                  <m:ctrlPr>
                                    <a:rPr lang="en-US" altLang="zh-CN" sz="900" i="1">
                                      <a:latin typeface="Cambria Math" panose="02040503050406030204" pitchFamily="18" charset="0"/>
                                      <a:cs typeface="Cambria Math" panose="02040503050406030204" charset="0"/>
                                    </a:rPr>
                                  </m:ctrlPr>
                                </m:dPr>
                                <m:e>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Sub>
                                    </m:e>
                                  </m:nary>
                                </m:e>
                              </m:d>
                            </m:e>
                            <m:sup>
                              <m:r>
                                <a:rPr lang="en-US" altLang="zh-CN" sz="900" i="1">
                                  <a:latin typeface="Cambria Math" panose="02040503050406030204" charset="0"/>
                                  <a:cs typeface="Cambria Math" panose="02040503050406030204" charset="0"/>
                                </a:rPr>
                                <m:t>2</m:t>
                              </m:r>
                            </m:sup>
                          </m:sSup>
                        </m:den>
                      </m:f>
                    </m:oMath>
                  </m:oMathPara>
                </a14:m>
                <a:endParaRPr lang="zh-CN" altLang="en-US" sz="900" dirty="0"/>
              </a:p>
            </p:txBody>
          </p:sp>
        </mc:Choice>
        <mc:Fallback xmlns="">
          <p:sp>
            <p:nvSpPr>
              <p:cNvPr id="10" name="文本框 9">
                <a:extLst>
                  <a:ext uri="{FF2B5EF4-FFF2-40B4-BE49-F238E27FC236}">
                    <a16:creationId xmlns:a16="http://schemas.microsoft.com/office/drawing/2014/main" id="{23285672-E3DB-BF45-9413-81919D78ED3C}"/>
                  </a:ext>
                </a:extLst>
              </p:cNvPr>
              <p:cNvSpPr txBox="1">
                <a:spLocks noRot="1" noChangeAspect="1" noMove="1" noResize="1" noEditPoints="1" noAdjustHandles="1" noChangeArrowheads="1" noChangeShapeType="1" noTextEdit="1"/>
              </p:cNvSpPr>
              <p:nvPr/>
            </p:nvSpPr>
            <p:spPr>
              <a:xfrm>
                <a:off x="1855044" y="2232741"/>
                <a:ext cx="2727008" cy="532453"/>
              </a:xfrm>
              <a:prstGeom prst="rect">
                <a:avLst/>
              </a:prstGeom>
              <a:blipFill>
                <a:blip r:embed="rId5"/>
                <a:stretch>
                  <a:fillRect t="-34884" b="-44186"/>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9ACBBF2A-7240-9949-828E-BA156A372240}"/>
              </a:ext>
            </a:extLst>
          </p:cNvPr>
          <p:cNvGrpSpPr/>
          <p:nvPr/>
        </p:nvGrpSpPr>
        <p:grpSpPr>
          <a:xfrm>
            <a:off x="293936" y="570368"/>
            <a:ext cx="3770276" cy="357169"/>
            <a:chOff x="2095373" y="635029"/>
            <a:chExt cx="3770276" cy="357169"/>
          </a:xfrm>
        </p:grpSpPr>
        <p:sp>
          <p:nvSpPr>
            <p:cNvPr id="12" name="文本框 11">
              <a:extLst>
                <a:ext uri="{FF2B5EF4-FFF2-40B4-BE49-F238E27FC236}">
                  <a16:creationId xmlns:a16="http://schemas.microsoft.com/office/drawing/2014/main" id="{7A37B58E-02E0-E74A-9719-3F5FC0C4B046}"/>
                </a:ext>
              </a:extLst>
            </p:cNvPr>
            <p:cNvSpPr txBox="1"/>
            <p:nvPr/>
          </p:nvSpPr>
          <p:spPr>
            <a:xfrm>
              <a:off x="2095373" y="635029"/>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Pearson</a:t>
              </a:r>
              <a:r>
                <a:rPr lang="zh-CN" altLang="en-US" sz="1600" dirty="0">
                  <a:solidFill>
                    <a:srgbClr val="0060FF"/>
                  </a:solidFill>
                  <a:latin typeface="微软雅黑" panose="020B0503020204020204" pitchFamily="34" charset="-122"/>
                  <a:ea typeface="微软雅黑" panose="020B0503020204020204" pitchFamily="34" charset="-122"/>
                </a:rPr>
                <a:t>相关系数</a:t>
              </a:r>
            </a:p>
          </p:txBody>
        </p:sp>
        <p:cxnSp>
          <p:nvCxnSpPr>
            <p:cNvPr id="13" name="直接连接符 24">
              <a:extLst>
                <a:ext uri="{FF2B5EF4-FFF2-40B4-BE49-F238E27FC236}">
                  <a16:creationId xmlns:a16="http://schemas.microsoft.com/office/drawing/2014/main" id="{5D329499-82C7-2840-B7A3-0CAF8A46790E}"/>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18CDEA9B-0212-A241-B5A1-0A8169A6A2DC}"/>
              </a:ext>
            </a:extLst>
          </p:cNvPr>
          <p:cNvGrpSpPr/>
          <p:nvPr/>
        </p:nvGrpSpPr>
        <p:grpSpPr>
          <a:xfrm>
            <a:off x="393374" y="2810244"/>
            <a:ext cx="1213660" cy="341642"/>
            <a:chOff x="2124714" y="650556"/>
            <a:chExt cx="3770276" cy="341642"/>
          </a:xfrm>
        </p:grpSpPr>
        <p:sp>
          <p:nvSpPr>
            <p:cNvPr id="15" name="文本框 14">
              <a:extLst>
                <a:ext uri="{FF2B5EF4-FFF2-40B4-BE49-F238E27FC236}">
                  <a16:creationId xmlns:a16="http://schemas.microsoft.com/office/drawing/2014/main" id="{21C557A9-F393-6245-9FD4-0F8DAFDE93DC}"/>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示例</a:t>
              </a:r>
            </a:p>
          </p:txBody>
        </p:sp>
        <p:cxnSp>
          <p:nvCxnSpPr>
            <p:cNvPr id="16" name="直接连接符 24">
              <a:extLst>
                <a:ext uri="{FF2B5EF4-FFF2-40B4-BE49-F238E27FC236}">
                  <a16:creationId xmlns:a16="http://schemas.microsoft.com/office/drawing/2014/main" id="{95AC20B6-24EE-054E-8D1E-01080A42FA4A}"/>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FCFA409-C5D5-E345-A4C9-36842ED55BA9}"/>
              </a:ext>
            </a:extLst>
          </p:cNvPr>
          <p:cNvSpPr/>
          <p:nvPr/>
        </p:nvSpPr>
        <p:spPr>
          <a:xfrm>
            <a:off x="116632" y="646249"/>
            <a:ext cx="2236510" cy="400110"/>
          </a:xfrm>
          <a:prstGeom prst="rect">
            <a:avLst/>
          </a:prstGeom>
        </p:spPr>
        <p:txBody>
          <a:bodyPr wrap="none">
            <a:spAutoFit/>
          </a:bodyPr>
          <a:lstStyle/>
          <a:p>
            <a:r>
              <a:rPr lang="zh-CN" altLang="en-US" sz="2000" dirty="0">
                <a:solidFill>
                  <a:srgbClr val="FF0000"/>
                </a:solidFill>
                <a:latin typeface="Times New Roman" panose="02020603050405020304" pitchFamily="18" charset="0"/>
                <a:ea typeface="黑体" panose="02010609060101010101" pitchFamily="49" charset="-122"/>
              </a:rPr>
              <a:t>特征工程是什么？</a:t>
            </a:r>
          </a:p>
        </p:txBody>
      </p:sp>
      <p:sp>
        <p:nvSpPr>
          <p:cNvPr id="7" name="标题 1">
            <a:extLst>
              <a:ext uri="{FF2B5EF4-FFF2-40B4-BE49-F238E27FC236}">
                <a16:creationId xmlns:a16="http://schemas.microsoft.com/office/drawing/2014/main" id="{C6BA6E56-EB4B-C14E-941D-4C39EA487942}"/>
              </a:ext>
            </a:extLst>
          </p:cNvPr>
          <p:cNvSpPr>
            <a:spLocks noGrp="1"/>
          </p:cNvSpPr>
          <p:nvPr>
            <p:ph type="title"/>
          </p:nvPr>
        </p:nvSpPr>
        <p:spPr>
          <a:xfrm>
            <a:off x="404664" y="22525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特征工程概述</a:t>
            </a:r>
          </a:p>
        </p:txBody>
      </p:sp>
      <p:sp>
        <p:nvSpPr>
          <p:cNvPr id="9" name="文本框 8">
            <a:extLst>
              <a:ext uri="{FF2B5EF4-FFF2-40B4-BE49-F238E27FC236}">
                <a16:creationId xmlns:a16="http://schemas.microsoft.com/office/drawing/2014/main" id="{C9FACE5A-861F-F74E-AF29-DA541CB45865}"/>
              </a:ext>
            </a:extLst>
          </p:cNvPr>
          <p:cNvSpPr txBox="1"/>
          <p:nvPr/>
        </p:nvSpPr>
        <p:spPr>
          <a:xfrm>
            <a:off x="188640" y="1325901"/>
            <a:ext cx="5976664" cy="1583447"/>
          </a:xfrm>
          <a:prstGeom prst="rect">
            <a:avLst/>
          </a:prstGeom>
          <a:noFill/>
        </p:spPr>
        <p:txBody>
          <a:bodyPr wrap="square">
            <a:spAutoFit/>
          </a:bodyPr>
          <a:lstStyle/>
          <a:p>
            <a:pPr marL="742950" lvl="1" indent="-285750" algn="just">
              <a:lnSpc>
                <a:spcPct val="125000"/>
              </a:lnSpc>
              <a:spcBef>
                <a:spcPts val="600"/>
              </a:spcBef>
              <a:buFont typeface="Wingdings" pitchFamily="2" charset="2"/>
              <a:buChar char="n"/>
            </a:pP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特征工程的目的是</a:t>
            </a:r>
            <a:r>
              <a:rPr lang="zh-CN" altLang="en-US" sz="1800" dirty="0">
                <a:solidFill>
                  <a:srgbClr val="FF0000"/>
                </a:solidFill>
                <a:latin typeface="华文宋体" panose="02010600040101010101" pitchFamily="2" charset="-122"/>
                <a:ea typeface="华文宋体" panose="02010600040101010101" pitchFamily="2" charset="-122"/>
                <a:cs typeface="Times New Roman" panose="02020603050405020304" pitchFamily="18" charset="0"/>
              </a:rPr>
              <a:t>获取优质特征</a:t>
            </a: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endParaRPr>
          </a:p>
          <a:p>
            <a:pPr marL="742950" lvl="1" indent="-285750" algn="just">
              <a:lnSpc>
                <a:spcPct val="125000"/>
              </a:lnSpc>
              <a:spcBef>
                <a:spcPts val="600"/>
              </a:spcBef>
              <a:buFont typeface="Wingdings" pitchFamily="2" charset="2"/>
              <a:buChar char="n"/>
            </a:pP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特征工程即为将原始数据转化为一些特征，这些特征能够更好地反映数据的本质。</a:t>
            </a:r>
            <a:endParaRPr lang="en-US" altLang="zh-CN"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endParaRPr>
          </a:p>
          <a:p>
            <a:pPr marL="742950" lvl="1" indent="-285750" algn="just">
              <a:lnSpc>
                <a:spcPct val="125000"/>
              </a:lnSpc>
              <a:spcBef>
                <a:spcPts val="600"/>
              </a:spcBef>
              <a:buFont typeface="Wingdings" pitchFamily="2" charset="2"/>
              <a:buChar char="n"/>
            </a:pP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包括特征提取和特征选择。</a:t>
            </a:r>
            <a:endParaRPr lang="en-US" altLang="zh-CN"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86C05103-80AE-1A40-9FFA-AB4123D0E995}"/>
              </a:ext>
            </a:extLst>
          </p:cNvPr>
          <p:cNvSpPr txBox="1"/>
          <p:nvPr/>
        </p:nvSpPr>
        <p:spPr>
          <a:xfrm>
            <a:off x="188640" y="3075805"/>
            <a:ext cx="5904656" cy="1522917"/>
          </a:xfrm>
          <a:prstGeom prst="rect">
            <a:avLst/>
          </a:prstGeom>
          <a:noFill/>
        </p:spPr>
        <p:txBody>
          <a:bodyPr wrap="square">
            <a:spAutoFit/>
          </a:bodyPr>
          <a:lstStyle/>
          <a:p>
            <a:pPr algn="just">
              <a:lnSpc>
                <a:spcPct val="125000"/>
              </a:lnSpc>
              <a:spcBef>
                <a:spcPts val="600"/>
              </a:spcBef>
            </a:pPr>
            <a:r>
              <a:rPr lang="zh-CN" altLang="en-US" sz="2000" dirty="0">
                <a:solidFill>
                  <a:srgbClr val="FF0000"/>
                </a:solidFill>
                <a:latin typeface="Times New Roman" panose="02020603050405020304" pitchFamily="18" charset="0"/>
                <a:ea typeface="黑体" panose="02010609060101010101" pitchFamily="49" charset="-122"/>
              </a:rPr>
              <a:t>为什么要进行特征提取</a:t>
            </a:r>
            <a:endParaRPr lang="en-US" altLang="zh-CN" sz="2000" dirty="0">
              <a:solidFill>
                <a:srgbClr val="FF0000"/>
              </a:solidFill>
              <a:latin typeface="Times New Roman" panose="02020603050405020304" pitchFamily="18" charset="0"/>
              <a:ea typeface="黑体" panose="02010609060101010101" pitchFamily="49" charset="-122"/>
            </a:endParaRPr>
          </a:p>
          <a:p>
            <a:pPr marL="742950" lvl="1" indent="-285750" algn="just">
              <a:lnSpc>
                <a:spcPct val="125000"/>
              </a:lnSpc>
              <a:spcBef>
                <a:spcPts val="600"/>
              </a:spcBef>
              <a:buFont typeface="Arial" panose="020B0604020202020204" pitchFamily="34" charset="0"/>
              <a:buChar char="•"/>
            </a:pPr>
            <a:r>
              <a:rPr lang="zh-CN" altLang="en-US" sz="1600" dirty="0">
                <a:solidFill>
                  <a:srgbClr val="0000FF"/>
                </a:solidFill>
                <a:latin typeface="Times New Roman" panose="02020603050405020304" pitchFamily="18" charset="0"/>
                <a:ea typeface="黑体" panose="02010609060101010101" pitchFamily="49" charset="-122"/>
              </a:rPr>
              <a:t>一些观测数据如果直接建模，其原始状态的数据太多</a:t>
            </a:r>
            <a:endParaRPr lang="en-US" altLang="zh-CN" sz="1600" dirty="0">
              <a:solidFill>
                <a:srgbClr val="0000FF"/>
              </a:solidFill>
              <a:latin typeface="Times New Roman" panose="02020603050405020304" pitchFamily="18" charset="0"/>
              <a:ea typeface="黑体" panose="02010609060101010101" pitchFamily="49" charset="-122"/>
            </a:endParaRPr>
          </a:p>
          <a:p>
            <a:pPr marL="742950" lvl="1" indent="-285750" algn="just">
              <a:lnSpc>
                <a:spcPct val="125000"/>
              </a:lnSpc>
              <a:spcBef>
                <a:spcPts val="600"/>
              </a:spcBef>
              <a:buFont typeface="Arial" panose="020B0604020202020204" pitchFamily="34" charset="0"/>
              <a:buChar char="•"/>
            </a:pPr>
            <a:r>
              <a:rPr lang="zh-CN" altLang="en-US" sz="1600" dirty="0">
                <a:solidFill>
                  <a:srgbClr val="0000FF"/>
                </a:solidFill>
                <a:latin typeface="Times New Roman" panose="02020603050405020304" pitchFamily="18" charset="0"/>
                <a:ea typeface="黑体" panose="02010609060101010101" pitchFamily="49" charset="-122"/>
              </a:rPr>
              <a:t>特征提取是自动地对原始数据降维，使其特征集小到可以进行建模的过程</a:t>
            </a:r>
            <a:endParaRPr lang="en-US" altLang="zh-CN" sz="1600" dirty="0">
              <a:solidFill>
                <a:srgbClr val="0000FF"/>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060009367"/>
      </p:ext>
    </p:extLst>
  </p:cSld>
  <p:clrMapOvr>
    <a:masterClrMapping/>
  </p:clrMapOvr>
  <p:transition>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008B8B"/>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sym typeface="+mn-ea"/>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632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sym typeface="+mn-ea"/>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srgbClr val="007CC2"/>
                </a:solidFill>
                <a:latin typeface="微软雅黑" panose="020B0503020204020204" pitchFamily="34" charset="-122"/>
                <a:ea typeface="微软雅黑" panose="020B0503020204020204" pitchFamily="34" charset="-122"/>
                <a:sym typeface="+mn-ea"/>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47457" y="189402"/>
            <a:ext cx="4299585" cy="357188"/>
          </a:xfrm>
        </p:spPr>
        <p:txBody>
          <a:bodyPr/>
          <a:lstStyle/>
          <a:p>
            <a:r>
              <a:rPr kumimoji="1" lang="zh-CN" altLang="en-US" sz="2100" dirty="0">
                <a:latin typeface="微软雅黑" panose="020B0503020204020204" pitchFamily="34" charset="-122"/>
                <a:ea typeface="微软雅黑" panose="020B0503020204020204" pitchFamily="34" charset="-122"/>
              </a:rPr>
              <a:t>特征降维</a:t>
            </a:r>
          </a:p>
        </p:txBody>
      </p:sp>
      <p:sp>
        <p:nvSpPr>
          <p:cNvPr id="137" name="燕尾形 136"/>
          <p:cNvSpPr/>
          <p:nvPr/>
        </p:nvSpPr>
        <p:spPr>
          <a:xfrm>
            <a:off x="2768167" y="1725420"/>
            <a:ext cx="178420" cy="178448"/>
          </a:xfrm>
          <a:prstGeom prst="chevron">
            <a:avLst/>
          </a:prstGeom>
          <a:solidFill>
            <a:srgbClr val="0F6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39" name="矩形 138"/>
          <p:cNvSpPr/>
          <p:nvPr/>
        </p:nvSpPr>
        <p:spPr>
          <a:xfrm>
            <a:off x="2996952" y="1707654"/>
            <a:ext cx="2744973" cy="307777"/>
          </a:xfrm>
          <a:prstGeom prst="rect">
            <a:avLst/>
          </a:prstGeom>
          <a:solidFill>
            <a:srgbClr val="0F6FC6"/>
          </a:solidFill>
        </p:spPr>
        <p:txBody>
          <a:bodyPr wrap="square">
            <a:spAutoFit/>
          </a:bodyPr>
          <a:lstStyle/>
          <a:p>
            <a:pPr defTabSz="457200" fontAlgn="auto"/>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NO.1 </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主成分分析</a:t>
            </a:r>
          </a:p>
        </p:txBody>
      </p:sp>
      <p:sp>
        <p:nvSpPr>
          <p:cNvPr id="140" name="燕尾形 139"/>
          <p:cNvSpPr/>
          <p:nvPr/>
        </p:nvSpPr>
        <p:spPr>
          <a:xfrm>
            <a:off x="2768167" y="2286378"/>
            <a:ext cx="178420" cy="178448"/>
          </a:xfrm>
          <a:prstGeom prst="chevron">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42" name="矩形 141"/>
          <p:cNvSpPr/>
          <p:nvPr/>
        </p:nvSpPr>
        <p:spPr>
          <a:xfrm>
            <a:off x="2996952" y="2268612"/>
            <a:ext cx="2744973" cy="307777"/>
          </a:xfrm>
          <a:prstGeom prst="rect">
            <a:avLst/>
          </a:prstGeom>
          <a:solidFill>
            <a:srgbClr val="009DD9"/>
          </a:solidFill>
        </p:spPr>
        <p:txBody>
          <a:bodyPr wrap="square">
            <a:spAutoFit/>
          </a:bodyPr>
          <a:lstStyle/>
          <a:p>
            <a:pPr lvl="0"/>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NO.2</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 因子分析</a:t>
            </a:r>
          </a:p>
        </p:txBody>
      </p:sp>
      <p:sp>
        <p:nvSpPr>
          <p:cNvPr id="143" name="燕尾形 142"/>
          <p:cNvSpPr/>
          <p:nvPr/>
        </p:nvSpPr>
        <p:spPr>
          <a:xfrm>
            <a:off x="2768167" y="2847334"/>
            <a:ext cx="178420" cy="178448"/>
          </a:xfrm>
          <a:prstGeom prst="chevron">
            <a:avLst/>
          </a:prstGeom>
          <a:solidFill>
            <a:srgbClr val="0BD0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45" name="矩形 144"/>
          <p:cNvSpPr/>
          <p:nvPr/>
        </p:nvSpPr>
        <p:spPr>
          <a:xfrm>
            <a:off x="2996952" y="2829568"/>
            <a:ext cx="2744973" cy="307777"/>
          </a:xfrm>
          <a:prstGeom prst="rect">
            <a:avLst/>
          </a:prstGeom>
          <a:solidFill>
            <a:srgbClr val="0BD0D9"/>
          </a:solidFill>
        </p:spPr>
        <p:txBody>
          <a:bodyPr wrap="square">
            <a:spAutoFit/>
          </a:bodyPr>
          <a:lstStyle/>
          <a:p>
            <a:pPr lvl="0"/>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NO.3</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 压缩感知</a:t>
            </a:r>
          </a:p>
        </p:txBody>
      </p:sp>
      <p:sp>
        <p:nvSpPr>
          <p:cNvPr id="2" name="Rounded Rectangle 6"/>
          <p:cNvSpPr/>
          <p:nvPr/>
        </p:nvSpPr>
        <p:spPr>
          <a:xfrm>
            <a:off x="862775" y="2467646"/>
            <a:ext cx="1218248" cy="429578"/>
          </a:xfrm>
          <a:prstGeom prst="roundRect">
            <a:avLst>
              <a:gd name="adj" fmla="val 7442"/>
            </a:avLst>
          </a:prstGeom>
          <a:solidFill>
            <a:srgbClr val="0070C0"/>
          </a:solidFill>
          <a:ln w="25400" cap="flat" cmpd="sng" algn="ctr">
            <a:noFill/>
            <a:prstDash val="solid"/>
          </a:ln>
          <a:effectLst/>
        </p:spPr>
        <p:txBody>
          <a:bodyPr lIns="51435" tIns="25718" rIns="51435" bIns="25718" rtlCol="0" anchor="ctr"/>
          <a:lstStyle/>
          <a:p>
            <a:pPr algn="ctr" defTabSz="685800" fontAlgn="auto">
              <a:spcBef>
                <a:spcPts val="0"/>
              </a:spcBef>
              <a:spcAft>
                <a:spcPts val="0"/>
              </a:spcAft>
              <a:defRPr/>
            </a:pPr>
            <a:r>
              <a:rPr lang="zh-CN" altLang="en-US" sz="1800" kern="0" dirty="0">
                <a:solidFill>
                  <a:schemeClr val="tx1"/>
                </a:solidFill>
                <a:latin typeface="微软雅黑" panose="020B0503020204020204" pitchFamily="34" charset="-122"/>
                <a:ea typeface="微软雅黑" panose="020B0503020204020204" pitchFamily="34" charset="-122"/>
                <a:cs typeface="+mn-ea"/>
                <a:sym typeface="+mn-lt"/>
              </a:rPr>
              <a:t>降维</a:t>
            </a:r>
            <a:endParaRPr lang="en-US" altLang="zh-CN" sz="18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 name="Rectangle 1"/>
          <p:cNvSpPr/>
          <p:nvPr/>
        </p:nvSpPr>
        <p:spPr bwMode="auto">
          <a:xfrm>
            <a:off x="454818" y="663615"/>
            <a:ext cx="6142534" cy="77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7175" indent="-257175">
              <a:lnSpc>
                <a:spcPts val="1845"/>
              </a:lnSpc>
              <a:buClr>
                <a:srgbClr val="C00000"/>
              </a:buClr>
              <a:buSzPct val="80000"/>
              <a:buFont typeface="Wingdings" panose="05000000000000000000" charset="0"/>
              <a:buChar char="p"/>
            </a:pPr>
            <a:r>
              <a:rPr lang="zh-CN" altLang="en-US" sz="1350" spc="98" dirty="0">
                <a:latin typeface="微软雅黑" panose="020B0503020204020204" pitchFamily="34" charset="-122"/>
                <a:ea typeface="微软雅黑" panose="020B0503020204020204" pitchFamily="34" charset="-122"/>
                <a:cs typeface="+mn-ea"/>
                <a:sym typeface="+mn-lt"/>
              </a:rPr>
              <a:t>当特征选择完成后，可以训练模型，但现实数据特征矩阵往往过大，导致计算量大，训练时间长的问题，降低特征矩阵维度必不可少。常见的降维方法如下：</a:t>
            </a:r>
          </a:p>
        </p:txBody>
      </p:sp>
      <p:sp>
        <p:nvSpPr>
          <p:cNvPr id="12" name="燕尾形 11">
            <a:extLst>
              <a:ext uri="{FF2B5EF4-FFF2-40B4-BE49-F238E27FC236}">
                <a16:creationId xmlns:a16="http://schemas.microsoft.com/office/drawing/2014/main" id="{12A5CBD1-89BA-AC43-9891-D71DF0857112}"/>
              </a:ext>
            </a:extLst>
          </p:cNvPr>
          <p:cNvSpPr/>
          <p:nvPr/>
        </p:nvSpPr>
        <p:spPr>
          <a:xfrm>
            <a:off x="2768167" y="3368341"/>
            <a:ext cx="178420" cy="178448"/>
          </a:xfrm>
          <a:prstGeom prst="chevron">
            <a:avLst/>
          </a:prstGeom>
          <a:solidFill>
            <a:srgbClr val="0BD0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3" name="矩形 12">
            <a:extLst>
              <a:ext uri="{FF2B5EF4-FFF2-40B4-BE49-F238E27FC236}">
                <a16:creationId xmlns:a16="http://schemas.microsoft.com/office/drawing/2014/main" id="{58B3DB11-F49E-184D-A176-B85D4E8BFCB9}"/>
              </a:ext>
            </a:extLst>
          </p:cNvPr>
          <p:cNvSpPr/>
          <p:nvPr/>
        </p:nvSpPr>
        <p:spPr>
          <a:xfrm>
            <a:off x="2996952" y="3350575"/>
            <a:ext cx="2744973" cy="307777"/>
          </a:xfrm>
          <a:prstGeom prst="rect">
            <a:avLst/>
          </a:prstGeom>
          <a:solidFill>
            <a:srgbClr val="0BD0D9"/>
          </a:solidFill>
        </p:spPr>
        <p:txBody>
          <a:bodyPr wrap="square">
            <a:spAutoFit/>
          </a:bodyPr>
          <a:lstStyle/>
          <a:p>
            <a:pPr lvl="0"/>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NO.4</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 面向神经网络的降维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8629" y="167106"/>
            <a:ext cx="6172200" cy="857250"/>
          </a:xfrm>
        </p:spPr>
        <p:txBody>
          <a:bodyPr vert="horz" rtlCol="0">
            <a:normAutofit/>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a:t>
            </a:r>
          </a:p>
        </p:txBody>
      </p:sp>
      <p:sp>
        <p:nvSpPr>
          <p:cNvPr id="12" name="Rectangle 1"/>
          <p:cNvSpPr/>
          <p:nvPr/>
        </p:nvSpPr>
        <p:spPr bwMode="auto">
          <a:xfrm>
            <a:off x="211273" y="622860"/>
            <a:ext cx="6102678" cy="4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300"/>
              </a:spcAft>
            </a:pPr>
            <a:r>
              <a:rPr lang="zh-CN" altLang="en-US" sz="1500" b="1" spc="98" dirty="0">
                <a:solidFill>
                  <a:srgbClr val="0973DD"/>
                </a:solidFill>
                <a:latin typeface="微软雅黑" panose="020B0503020204020204" pitchFamily="34" charset="-122"/>
                <a:ea typeface="微软雅黑" panose="020B0503020204020204" pitchFamily="34" charset="-122"/>
                <a:cs typeface="+mn-ea"/>
                <a:sym typeface="+mn-lt"/>
              </a:rPr>
              <a:t>主成分分析（</a:t>
            </a:r>
            <a:r>
              <a:rPr lang="en-US" altLang="zh-CN" sz="1500" b="1" spc="98" dirty="0">
                <a:solidFill>
                  <a:srgbClr val="0973DD"/>
                </a:solidFill>
                <a:latin typeface="微软雅黑" panose="020B0503020204020204" pitchFamily="34" charset="-122"/>
                <a:ea typeface="微软雅黑" panose="020B0503020204020204" pitchFamily="34" charset="-122"/>
                <a:cs typeface="+mn-ea"/>
                <a:sym typeface="+mn-lt"/>
              </a:rPr>
              <a:t>Principal Component Analysis</a:t>
            </a:r>
            <a:r>
              <a:rPr lang="zh-CN" altLang="en-US" sz="1500" b="1" spc="98" dirty="0">
                <a:solidFill>
                  <a:srgbClr val="0973DD"/>
                </a:solidFill>
                <a:latin typeface="微软雅黑" panose="020B0503020204020204" pitchFamily="34" charset="-122"/>
                <a:ea typeface="微软雅黑" panose="020B0503020204020204" pitchFamily="34" charset="-122"/>
                <a:cs typeface="+mn-ea"/>
                <a:sym typeface="+mn-lt"/>
              </a:rPr>
              <a:t>，</a:t>
            </a:r>
            <a:r>
              <a:rPr lang="en-US" altLang="zh-CN" sz="1500" b="1" spc="98" dirty="0">
                <a:solidFill>
                  <a:srgbClr val="0973DD"/>
                </a:solidFill>
                <a:latin typeface="微软雅黑" panose="020B0503020204020204" pitchFamily="34" charset="-122"/>
                <a:ea typeface="微软雅黑" panose="020B0503020204020204" pitchFamily="34" charset="-122"/>
                <a:cs typeface="+mn-ea"/>
                <a:sym typeface="+mn-lt"/>
              </a:rPr>
              <a:t>PCA</a:t>
            </a:r>
            <a:r>
              <a:rPr lang="zh-CN" altLang="en-US" sz="1500" b="1" spc="98" dirty="0">
                <a:solidFill>
                  <a:srgbClr val="0973DD"/>
                </a:solidFill>
                <a:latin typeface="微软雅黑" panose="020B0503020204020204" pitchFamily="34" charset="-122"/>
                <a:ea typeface="微软雅黑" panose="020B0503020204020204" pitchFamily="34" charset="-122"/>
                <a:cs typeface="+mn-ea"/>
                <a:sym typeface="+mn-lt"/>
              </a:rPr>
              <a:t>）： </a:t>
            </a:r>
            <a:endParaRPr lang="en-US" altLang="zh-CN" sz="1500" b="1" spc="98" dirty="0">
              <a:solidFill>
                <a:srgbClr val="0973DD"/>
              </a:solidFill>
              <a:latin typeface="微软雅黑" panose="020B0503020204020204" pitchFamily="34" charset="-122"/>
              <a:ea typeface="微软雅黑" panose="020B0503020204020204" pitchFamily="34" charset="-122"/>
              <a:cs typeface="+mn-ea"/>
              <a:sym typeface="+mn-lt"/>
            </a:endParaRPr>
          </a:p>
          <a:p>
            <a:pPr>
              <a:lnSpc>
                <a:spcPts val="1845"/>
              </a:lnSpc>
            </a:pPr>
            <a:r>
              <a:rPr lang="en-US" altLang="zh-CN" sz="1350" spc="98" dirty="0">
                <a:latin typeface="微软雅黑" panose="020B0503020204020204" pitchFamily="34" charset="-122"/>
                <a:ea typeface="微软雅黑" panose="020B0503020204020204" pitchFamily="34" charset="-122"/>
                <a:cs typeface="+mn-ea"/>
                <a:sym typeface="+mn-lt"/>
              </a:rPr>
              <a:t>      </a:t>
            </a:r>
            <a:r>
              <a:rPr lang="zh-CN" altLang="en-US" sz="1200" spc="98" dirty="0">
                <a:latin typeface="微软雅黑" panose="020B0503020204020204" pitchFamily="34" charset="-122"/>
                <a:ea typeface="微软雅黑" panose="020B0503020204020204" pitchFamily="34" charset="-122"/>
                <a:cs typeface="+mn-ea"/>
                <a:sym typeface="+mn-lt"/>
              </a:rPr>
              <a:t>将多个变量通过线性变换以选出较少个数重要变量的一种多元统计分析方法。</a:t>
            </a:r>
            <a:endParaRPr lang="zh-CN" altLang="en-US" sz="1350" b="1"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350" b="1" spc="98" dirty="0">
                <a:latin typeface="微软雅黑" panose="020B0503020204020204" pitchFamily="34" charset="-122"/>
                <a:ea typeface="微软雅黑" panose="020B0503020204020204" pitchFamily="34" charset="-122"/>
                <a:cs typeface="+mn-ea"/>
                <a:sym typeface="+mn-lt"/>
              </a:rPr>
              <a:t>目标：</a:t>
            </a:r>
            <a:r>
              <a:rPr lang="zh-CN" altLang="en-US" sz="1200" spc="98" dirty="0">
                <a:latin typeface="微软雅黑" panose="020B0503020204020204" pitchFamily="34" charset="-122"/>
                <a:ea typeface="微软雅黑" panose="020B0503020204020204" pitchFamily="34" charset="-122"/>
                <a:cs typeface="+mn-ea"/>
                <a:sym typeface="+mn-lt"/>
              </a:rPr>
              <a:t>设法将原来众多具有一定相关性的变量</a:t>
            </a:r>
            <a:r>
              <a:rPr lang="zh-CN" altLang="en-US" sz="1200" b="1" u="sng" spc="98" dirty="0">
                <a:solidFill>
                  <a:srgbClr val="FF0000"/>
                </a:solidFill>
                <a:latin typeface="微软雅黑" panose="020B0503020204020204" pitchFamily="34" charset="-122"/>
                <a:ea typeface="微软雅黑" panose="020B0503020204020204" pitchFamily="34" charset="-122"/>
                <a:cs typeface="+mn-ea"/>
                <a:sym typeface="+mn-lt"/>
              </a:rPr>
              <a:t>重新组合</a:t>
            </a:r>
            <a:r>
              <a:rPr lang="zh-CN" altLang="en-US" sz="1200" spc="98" dirty="0">
                <a:latin typeface="微软雅黑" panose="020B0503020204020204" pitchFamily="34" charset="-122"/>
                <a:ea typeface="微软雅黑" panose="020B0503020204020204" pitchFamily="34" charset="-122"/>
                <a:cs typeface="+mn-ea"/>
                <a:sym typeface="+mn-lt"/>
              </a:rPr>
              <a:t>成一组新的相互无关的综合变量，来代替原来的变量。</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b="1" spc="98" dirty="0">
                <a:latin typeface="微软雅黑" panose="020B0503020204020204" pitchFamily="34" charset="-122"/>
                <a:ea typeface="微软雅黑" panose="020B0503020204020204" pitchFamily="34" charset="-122"/>
                <a:cs typeface="+mn-ea"/>
                <a:sym typeface="+mn-lt"/>
              </a:rPr>
              <a:t>核心：</a:t>
            </a:r>
            <a:r>
              <a:rPr lang="zh-CN" altLang="en-US" sz="1200" spc="98" dirty="0">
                <a:latin typeface="微软雅黑" panose="020B0503020204020204" pitchFamily="34" charset="-122"/>
                <a:ea typeface="微软雅黑" panose="020B0503020204020204" pitchFamily="34" charset="-122"/>
                <a:cs typeface="+mn-ea"/>
                <a:sym typeface="+mn-lt"/>
              </a:rPr>
              <a:t>数学上的处理方法是将原来的变量做线性组合，作为新的综合变量，但是这种组合可以有很多个，所以需要从中选择。</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b="1" spc="98" dirty="0">
                <a:latin typeface="微软雅黑" panose="020B0503020204020204" pitchFamily="34" charset="-122"/>
                <a:ea typeface="微软雅黑" panose="020B0503020204020204" pitchFamily="34" charset="-122"/>
                <a:cs typeface="+mn-ea"/>
                <a:sym typeface="+mn-lt"/>
              </a:rPr>
              <a:t>选择依据：</a:t>
            </a:r>
            <a:r>
              <a:rPr lang="zh-CN" altLang="en-US" sz="1200" spc="98" dirty="0">
                <a:latin typeface="微软雅黑" panose="020B0503020204020204" pitchFamily="34" charset="-122"/>
                <a:ea typeface="微软雅黑" panose="020B0503020204020204" pitchFamily="34" charset="-122"/>
                <a:cs typeface="+mn-ea"/>
                <a:sym typeface="+mn-lt"/>
              </a:rPr>
              <a:t>最大方差原则，选取的第一个线性组合，即第一个综合变量尽可能多地反映原来变量信息，方差最大，也称为第一主成分</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用</a:t>
            </a:r>
            <a:r>
              <a:rPr lang="en-US" altLang="zh-CN" sz="1200" spc="98" dirty="0">
                <a:latin typeface="微软雅黑" panose="020B0503020204020204" pitchFamily="34" charset="-122"/>
                <a:ea typeface="微软雅黑" panose="020B0503020204020204" pitchFamily="34" charset="-122"/>
                <a:cs typeface="+mn-ea"/>
                <a:sym typeface="+mn-lt"/>
              </a:rPr>
              <a:t>F1</a:t>
            </a:r>
            <a:r>
              <a:rPr lang="zh-CN" altLang="en-US" sz="1200" spc="98" dirty="0">
                <a:latin typeface="微软雅黑" panose="020B0503020204020204" pitchFamily="34" charset="-122"/>
                <a:ea typeface="微软雅黑" panose="020B0503020204020204" pitchFamily="34" charset="-122"/>
                <a:cs typeface="+mn-ea"/>
                <a:sym typeface="+mn-lt"/>
              </a:rPr>
              <a:t>表示。</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spc="98" dirty="0">
                <a:latin typeface="微软雅黑" panose="020B0503020204020204" pitchFamily="34" charset="-122"/>
                <a:ea typeface="微软雅黑" panose="020B0503020204020204" pitchFamily="34" charset="-122"/>
                <a:cs typeface="+mn-ea"/>
                <a:sym typeface="+mn-lt"/>
              </a:rPr>
              <a:t>     如果第一主成分不足以代表原来</a:t>
            </a:r>
            <a:r>
              <a:rPr lang="en-US" altLang="zh-CN" sz="1200" spc="98" dirty="0">
                <a:latin typeface="微软雅黑" panose="020B0503020204020204" pitchFamily="34" charset="-122"/>
                <a:ea typeface="微软雅黑" panose="020B0503020204020204" pitchFamily="34" charset="-122"/>
                <a:cs typeface="+mn-ea"/>
                <a:sym typeface="+mn-lt"/>
              </a:rPr>
              <a:t>p</a:t>
            </a:r>
            <a:r>
              <a:rPr lang="zh-CN" altLang="en-US" sz="1200" spc="98" dirty="0">
                <a:latin typeface="微软雅黑" panose="020B0503020204020204" pitchFamily="34" charset="-122"/>
                <a:ea typeface="微软雅黑" panose="020B0503020204020204" pitchFamily="34" charset="-122"/>
                <a:cs typeface="+mn-ea"/>
                <a:sym typeface="+mn-lt"/>
              </a:rPr>
              <a:t>个变量的信息，再考虑选取第二个线性组合，称为第二主成分，用</a:t>
            </a:r>
            <a:r>
              <a:rPr lang="en-US" altLang="zh-CN" sz="1200" spc="98" dirty="0">
                <a:latin typeface="微软雅黑" panose="020B0503020204020204" pitchFamily="34" charset="-122"/>
                <a:ea typeface="微软雅黑" panose="020B0503020204020204" pitchFamily="34" charset="-122"/>
                <a:cs typeface="+mn-ea"/>
                <a:sym typeface="+mn-lt"/>
              </a:rPr>
              <a:t>F2</a:t>
            </a:r>
            <a:r>
              <a:rPr lang="zh-CN" altLang="en-US" sz="1200" spc="98" dirty="0">
                <a:latin typeface="微软雅黑" panose="020B0503020204020204" pitchFamily="34" charset="-122"/>
                <a:ea typeface="微软雅黑" panose="020B0503020204020204" pitchFamily="34" charset="-122"/>
                <a:cs typeface="+mn-ea"/>
                <a:sym typeface="+mn-lt"/>
              </a:rPr>
              <a:t>表示。</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spc="98" dirty="0">
                <a:latin typeface="微软雅黑" panose="020B0503020204020204" pitchFamily="34" charset="-122"/>
                <a:ea typeface="微软雅黑" panose="020B0503020204020204" pitchFamily="34" charset="-122"/>
                <a:cs typeface="+mn-ea"/>
                <a:sym typeface="+mn-lt"/>
              </a:rPr>
              <a:t>     为了有效反映原来的信息，第一个线性组合已有的信息不需要再出现在第二个线性组合中，即两个线性组合的协方差为</a:t>
            </a:r>
            <a:r>
              <a:rPr lang="en-US" altLang="zh-CN" sz="1200" spc="98" dirty="0">
                <a:latin typeface="微软雅黑" panose="020B0503020204020204" pitchFamily="34" charset="-122"/>
                <a:ea typeface="微软雅黑" panose="020B0503020204020204" pitchFamily="34" charset="-122"/>
                <a:cs typeface="+mn-ea"/>
                <a:sym typeface="+mn-lt"/>
              </a:rPr>
              <a:t>0(</a:t>
            </a:r>
            <a:r>
              <a:rPr lang="en-US" altLang="zh-CN" sz="1200" spc="98" dirty="0" err="1">
                <a:latin typeface="微软雅黑" panose="020B0503020204020204" pitchFamily="34" charset="-122"/>
                <a:ea typeface="微软雅黑" panose="020B0503020204020204" pitchFamily="34" charset="-122"/>
                <a:cs typeface="+mn-ea"/>
                <a:sym typeface="+mn-lt"/>
              </a:rPr>
              <a:t>cov</a:t>
            </a:r>
            <a:r>
              <a:rPr lang="en-US" altLang="zh-CN" sz="1200" spc="98" dirty="0">
                <a:latin typeface="微软雅黑" panose="020B0503020204020204" pitchFamily="34" charset="-122"/>
                <a:ea typeface="微软雅黑" panose="020B0503020204020204" pitchFamily="34" charset="-122"/>
                <a:cs typeface="+mn-ea"/>
                <a:sym typeface="+mn-lt"/>
              </a:rPr>
              <a:t>(F1,F2)=0</a:t>
            </a:r>
            <a:r>
              <a:rPr lang="zh-CN" altLang="en-US" sz="1200" spc="98" dirty="0">
                <a:latin typeface="微软雅黑" panose="020B0503020204020204" pitchFamily="34" charset="-122"/>
                <a:ea typeface="微软雅黑" panose="020B0503020204020204" pitchFamily="34" charset="-122"/>
                <a:cs typeface="+mn-ea"/>
                <a:sym typeface="+mn-lt"/>
              </a:rPr>
              <a:t>）。以此类推，构造第</a:t>
            </a:r>
            <a:r>
              <a:rPr lang="en-US" altLang="zh-CN" sz="1200" spc="98" dirty="0">
                <a:latin typeface="微软雅黑" panose="020B0503020204020204" pitchFamily="34" charset="-122"/>
                <a:ea typeface="微软雅黑" panose="020B0503020204020204" pitchFamily="34" charset="-122"/>
                <a:cs typeface="+mn-ea"/>
                <a:sym typeface="+mn-lt"/>
              </a:rPr>
              <a:t>3</a:t>
            </a:r>
            <a:r>
              <a:rPr lang="zh-CN" altLang="en-US" sz="1200" spc="98" dirty="0">
                <a:latin typeface="微软雅黑" panose="020B0503020204020204" pitchFamily="34" charset="-122"/>
                <a:ea typeface="微软雅黑" panose="020B0503020204020204" pitchFamily="34" charset="-122"/>
                <a:cs typeface="+mn-ea"/>
                <a:sym typeface="+mn-lt"/>
              </a:rPr>
              <a:t>，</a:t>
            </a:r>
            <a:r>
              <a:rPr lang="en-US" altLang="zh-CN" sz="1200" spc="98" dirty="0">
                <a:latin typeface="微软雅黑" panose="020B0503020204020204" pitchFamily="34" charset="-122"/>
                <a:ea typeface="微软雅黑" panose="020B0503020204020204" pitchFamily="34" charset="-122"/>
                <a:cs typeface="+mn-ea"/>
                <a:sym typeface="+mn-lt"/>
              </a:rPr>
              <a:t>4</a:t>
            </a:r>
            <a:r>
              <a:rPr lang="zh-CN" altLang="en-US" sz="1200" spc="98" dirty="0">
                <a:latin typeface="微软雅黑" panose="020B0503020204020204" pitchFamily="34" charset="-122"/>
                <a:ea typeface="微软雅黑" panose="020B0503020204020204" pitchFamily="34" charset="-122"/>
                <a:cs typeface="+mn-ea"/>
                <a:sym typeface="+mn-lt"/>
              </a:rPr>
              <a:t>，</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，第</a:t>
            </a:r>
            <a:r>
              <a:rPr lang="en-US" altLang="zh-CN" sz="1200" spc="98" dirty="0">
                <a:latin typeface="微软雅黑" panose="020B0503020204020204" pitchFamily="34" charset="-122"/>
                <a:ea typeface="微软雅黑" panose="020B0503020204020204" pitchFamily="34" charset="-122"/>
                <a:cs typeface="+mn-ea"/>
                <a:sym typeface="+mn-lt"/>
              </a:rPr>
              <a:t>p</a:t>
            </a:r>
            <a:r>
              <a:rPr lang="zh-CN" altLang="en-US" sz="1200" spc="98" dirty="0">
                <a:latin typeface="微软雅黑" panose="020B0503020204020204" pitchFamily="34" charset="-122"/>
                <a:ea typeface="微软雅黑" panose="020B0503020204020204" pitchFamily="34" charset="-122"/>
                <a:cs typeface="+mn-ea"/>
                <a:sym typeface="+mn-lt"/>
              </a:rPr>
              <a:t>个主成分</a:t>
            </a:r>
            <a:endParaRPr lang="zh-CN" altLang="en-US" sz="1350" spc="98"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4C0636C5-B720-174E-A7CF-3F098D116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423" y="3433253"/>
            <a:ext cx="1668378" cy="1518294"/>
          </a:xfrm>
          <a:prstGeom prst="rect">
            <a:avLst/>
          </a:prstGeom>
        </p:spPr>
      </p:pic>
    </p:spTree>
  </p:cSld>
  <p:clrMapOvr>
    <a:masterClrMapping/>
  </p:clrMapOvr>
  <p:transition>
    <p:strips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2443" y="190500"/>
            <a:ext cx="6172200" cy="857250"/>
          </a:xfrm>
        </p:spPr>
        <p:txBody>
          <a:bodyPr vert="horz" rtlCol="0">
            <a:normAutofit/>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a:t>
            </a:r>
          </a:p>
        </p:txBody>
      </p:sp>
      <p:sp>
        <p:nvSpPr>
          <p:cNvPr id="10" name="矩形 9"/>
          <p:cNvSpPr/>
          <p:nvPr/>
        </p:nvSpPr>
        <p:spPr>
          <a:xfrm>
            <a:off x="1451980" y="2055503"/>
            <a:ext cx="941808" cy="219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a:t>
            </a:r>
          </a:p>
        </p:txBody>
      </p:sp>
      <p:sp>
        <p:nvSpPr>
          <p:cNvPr id="12" name="矩形 11"/>
          <p:cNvSpPr/>
          <p:nvPr/>
        </p:nvSpPr>
        <p:spPr>
          <a:xfrm>
            <a:off x="71419" y="2832734"/>
            <a:ext cx="6408711"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其中</a:t>
            </a:r>
            <a:r>
              <a:rPr lang="en-US" altLang="zh-CN" sz="1400" dirty="0">
                <a:solidFill>
                  <a:schemeClr val="tx1"/>
                </a:solidFill>
                <a:latin typeface="微软雅黑" panose="020B0503020204020204" pitchFamily="34" charset="-122"/>
                <a:ea typeface="微软雅黑" panose="020B0503020204020204" pitchFamily="34" charset="-122"/>
              </a:rPr>
              <a:t>,Y</a:t>
            </a:r>
            <a:r>
              <a:rPr lang="zh-CN" altLang="en-US" sz="1400" dirty="0">
                <a:solidFill>
                  <a:schemeClr val="tx1"/>
                </a:solidFill>
                <a:latin typeface="微软雅黑" panose="020B0503020204020204" pitchFamily="34" charset="-122"/>
                <a:ea typeface="微软雅黑" panose="020B0503020204020204" pitchFamily="34" charset="-122"/>
              </a:rPr>
              <a:t>表示主成分，</a:t>
            </a:r>
            <a:r>
              <a:rPr lang="en-US" altLang="zh-CN" sz="1400" dirty="0">
                <a:solidFill>
                  <a:schemeClr val="tx1"/>
                </a:solidFill>
                <a:latin typeface="微软雅黑" panose="020B0503020204020204" pitchFamily="34" charset="-122"/>
                <a:ea typeface="微软雅黑" panose="020B0503020204020204" pitchFamily="34" charset="-122"/>
              </a:rPr>
              <a:t>x</a:t>
            </a:r>
            <a:r>
              <a:rPr lang="zh-CN" altLang="en-US" sz="1400" dirty="0">
                <a:solidFill>
                  <a:schemeClr val="tx1"/>
                </a:solidFill>
                <a:latin typeface="微软雅黑" panose="020B0503020204020204" pitchFamily="34" charset="-122"/>
                <a:ea typeface="微软雅黑" panose="020B0503020204020204" pitchFamily="34" charset="-122"/>
              </a:rPr>
              <a:t>为原始变量。</a:t>
            </a:r>
          </a:p>
        </p:txBody>
      </p:sp>
      <p:sp>
        <p:nvSpPr>
          <p:cNvPr id="14" name="矩形 13"/>
          <p:cNvSpPr/>
          <p:nvPr/>
        </p:nvSpPr>
        <p:spPr>
          <a:xfrm>
            <a:off x="71419" y="3278262"/>
            <a:ext cx="6006490" cy="1300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提取出来的各个主成分中</a:t>
            </a:r>
            <a:r>
              <a:rPr lang="en-US" altLang="zh-CN" sz="1400" dirty="0">
                <a:solidFill>
                  <a:schemeClr val="tx1"/>
                </a:solidFill>
                <a:latin typeface="微软雅黑" panose="020B0503020204020204" pitchFamily="34" charset="-122"/>
                <a:ea typeface="微软雅黑" panose="020B0503020204020204" pitchFamily="34" charset="-122"/>
              </a:rPr>
              <a:t>Y1</a:t>
            </a:r>
            <a:r>
              <a:rPr lang="zh-CN" altLang="en-US" sz="1400" dirty="0">
                <a:solidFill>
                  <a:schemeClr val="tx1"/>
                </a:solidFill>
                <a:latin typeface="微软雅黑" panose="020B0503020204020204" pitchFamily="34" charset="-122"/>
                <a:ea typeface="微软雅黑" panose="020B0503020204020204" pitchFamily="34" charset="-122"/>
              </a:rPr>
              <a:t>与</a:t>
            </a:r>
            <a:r>
              <a:rPr lang="en-US" altLang="zh-CN" sz="1400" dirty="0">
                <a:solidFill>
                  <a:schemeClr val="tx1"/>
                </a:solidFill>
                <a:latin typeface="微软雅黑" panose="020B0503020204020204" pitchFamily="34" charset="-122"/>
                <a:ea typeface="微软雅黑" panose="020B0503020204020204" pitchFamily="34" charset="-122"/>
              </a:rPr>
              <a:t>Y2</a:t>
            </a:r>
            <a:r>
              <a:rPr lang="zh-CN" altLang="en-US" sz="1400" dirty="0">
                <a:solidFill>
                  <a:schemeClr val="tx1"/>
                </a:solidFill>
                <a:latin typeface="微软雅黑" panose="020B0503020204020204" pitchFamily="34" charset="-122"/>
                <a:ea typeface="微软雅黑" panose="020B0503020204020204" pitchFamily="34" charset="-122"/>
              </a:rPr>
              <a:t>相互无关。</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约束条件：</a:t>
            </a:r>
            <a:r>
              <a:rPr lang="en-US" altLang="zh-CN" sz="1400" dirty="0">
                <a:solidFill>
                  <a:schemeClr val="tx1"/>
                </a:solidFill>
                <a:latin typeface="微软雅黑" panose="020B0503020204020204" pitchFamily="34" charset="-122"/>
                <a:ea typeface="微软雅黑" panose="020B0503020204020204" pitchFamily="34" charset="-122"/>
              </a:rPr>
              <a:t>Y1</a:t>
            </a:r>
            <a:r>
              <a:rPr lang="zh-CN" altLang="en-US" sz="1400" dirty="0">
                <a:solidFill>
                  <a:schemeClr val="tx1"/>
                </a:solidFill>
                <a:latin typeface="微软雅黑" panose="020B0503020204020204" pitchFamily="34" charset="-122"/>
                <a:ea typeface="微软雅黑" panose="020B0503020204020204" pitchFamily="34" charset="-122"/>
              </a:rPr>
              <a:t>是一切线性组合中方差最大的。</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约束条件：</a:t>
            </a:r>
            <a:r>
              <a:rPr lang="en-US" altLang="zh-CN" sz="1400" dirty="0">
                <a:solidFill>
                  <a:schemeClr val="tx1"/>
                </a:solidFill>
                <a:latin typeface="微软雅黑" panose="020B0503020204020204" pitchFamily="34" charset="-122"/>
                <a:ea typeface="微软雅黑" panose="020B0503020204020204" pitchFamily="34" charset="-122"/>
              </a:rPr>
              <a:t>Y2</a:t>
            </a:r>
            <a:r>
              <a:rPr lang="zh-CN" altLang="en-US" sz="1400" dirty="0">
                <a:solidFill>
                  <a:schemeClr val="tx1"/>
                </a:solidFill>
                <a:latin typeface="微软雅黑" panose="020B0503020204020204" pitchFamily="34" charset="-122"/>
                <a:ea typeface="微软雅黑" panose="020B0503020204020204" pitchFamily="34" charset="-122"/>
              </a:rPr>
              <a:t>是一切线性组合中方差第二大的。</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约束条件：</a:t>
            </a:r>
            <a:r>
              <a:rPr lang="en-US" altLang="zh-CN" sz="1400" dirty="0" err="1">
                <a:solidFill>
                  <a:schemeClr val="tx1"/>
                </a:solidFill>
                <a:latin typeface="微软雅黑" panose="020B0503020204020204" pitchFamily="34" charset="-122"/>
                <a:ea typeface="微软雅黑" panose="020B0503020204020204" pitchFamily="34" charset="-122"/>
              </a:rPr>
              <a:t>Yn</a:t>
            </a:r>
            <a:r>
              <a:rPr lang="zh-CN" altLang="en-US" sz="1400" dirty="0">
                <a:solidFill>
                  <a:schemeClr val="tx1"/>
                </a:solidFill>
                <a:latin typeface="微软雅黑" panose="020B0503020204020204" pitchFamily="34" charset="-122"/>
                <a:ea typeface="微软雅黑" panose="020B0503020204020204" pitchFamily="34" charset="-122"/>
              </a:rPr>
              <a:t>是一切线性组合中方差第</a:t>
            </a:r>
            <a:r>
              <a:rPr lang="en-US" altLang="zh-CN" sz="1400" dirty="0">
                <a:solidFill>
                  <a:schemeClr val="tx1"/>
                </a:solidFill>
                <a:latin typeface="微软雅黑" panose="020B0503020204020204" pitchFamily="34" charset="-122"/>
                <a:ea typeface="微软雅黑" panose="020B0503020204020204" pitchFamily="34" charset="-122"/>
              </a:rPr>
              <a:t>n</a:t>
            </a:r>
            <a:r>
              <a:rPr lang="zh-CN" altLang="en-US" sz="1400" dirty="0">
                <a:solidFill>
                  <a:schemeClr val="tx1"/>
                </a:solidFill>
                <a:latin typeface="微软雅黑" panose="020B0503020204020204" pitchFamily="34" charset="-122"/>
                <a:ea typeface="微软雅黑" panose="020B0503020204020204" pitchFamily="34" charset="-122"/>
              </a:rPr>
              <a:t>大的。</a:t>
            </a:r>
          </a:p>
        </p:txBody>
      </p:sp>
      <p:grpSp>
        <p:nvGrpSpPr>
          <p:cNvPr id="15" name="组合 14">
            <a:extLst>
              <a:ext uri="{FF2B5EF4-FFF2-40B4-BE49-F238E27FC236}">
                <a16:creationId xmlns:a16="http://schemas.microsoft.com/office/drawing/2014/main" id="{E08BE9E8-0455-3B41-B63B-2C8F0D823953}"/>
              </a:ext>
            </a:extLst>
          </p:cNvPr>
          <p:cNvGrpSpPr/>
          <p:nvPr/>
        </p:nvGrpSpPr>
        <p:grpSpPr>
          <a:xfrm>
            <a:off x="326317" y="690580"/>
            <a:ext cx="3770276" cy="357169"/>
            <a:chOff x="2095373" y="635029"/>
            <a:chExt cx="3770276" cy="357169"/>
          </a:xfrm>
        </p:grpSpPr>
        <p:sp>
          <p:nvSpPr>
            <p:cNvPr id="16" name="文本框 15">
              <a:extLst>
                <a:ext uri="{FF2B5EF4-FFF2-40B4-BE49-F238E27FC236}">
                  <a16:creationId xmlns:a16="http://schemas.microsoft.com/office/drawing/2014/main" id="{82E9DA7F-DEFE-E344-859B-92A3AF7B8020}"/>
                </a:ext>
              </a:extLst>
            </p:cNvPr>
            <p:cNvSpPr txBox="1"/>
            <p:nvPr/>
          </p:nvSpPr>
          <p:spPr>
            <a:xfrm>
              <a:off x="2095373" y="635029"/>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形式化表示</a:t>
              </a:r>
            </a:p>
          </p:txBody>
        </p:sp>
        <p:cxnSp>
          <p:nvCxnSpPr>
            <p:cNvPr id="17" name="直接连接符 24">
              <a:extLst>
                <a:ext uri="{FF2B5EF4-FFF2-40B4-BE49-F238E27FC236}">
                  <a16:creationId xmlns:a16="http://schemas.microsoft.com/office/drawing/2014/main" id="{13756F9D-D7C9-694B-9696-38958FFDE28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pic>
        <p:nvPicPr>
          <p:cNvPr id="4098" name="Picture 2">
            <a:extLst>
              <a:ext uri="{FF2B5EF4-FFF2-40B4-BE49-F238E27FC236}">
                <a16:creationId xmlns:a16="http://schemas.microsoft.com/office/drawing/2014/main" id="{99F0DD9F-C90A-914D-B806-B5AAC50F2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96" y="1185487"/>
            <a:ext cx="36068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5077128-5E3E-2F41-926B-854C04F8F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96" y="1660809"/>
            <a:ext cx="36830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F019784-D508-7A49-AA80-056AA4A0F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53" y="2341437"/>
            <a:ext cx="36703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7CCDC727-B75E-644F-9C0B-37FF0DBDD35F}"/>
              </a:ext>
            </a:extLst>
          </p:cNvPr>
          <p:cNvPicPr>
            <a:picLocks noChangeAspect="1"/>
          </p:cNvPicPr>
          <p:nvPr/>
        </p:nvPicPr>
        <p:blipFill>
          <a:blip r:embed="rId6"/>
          <a:stretch>
            <a:fillRect/>
          </a:stretch>
        </p:blipFill>
        <p:spPr>
          <a:xfrm>
            <a:off x="3862072" y="2858624"/>
            <a:ext cx="2976344" cy="1808309"/>
          </a:xfrm>
          <a:prstGeom prst="rect">
            <a:avLst/>
          </a:prstGeom>
        </p:spPr>
      </p:pic>
    </p:spTree>
  </p:cSld>
  <p:clrMapOvr>
    <a:masterClrMapping/>
  </p:clrMapOvr>
  <p:transition>
    <p:strips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45770" y="227284"/>
            <a:ext cx="6172200" cy="400622"/>
          </a:xfrm>
        </p:spPr>
        <p:txBody>
          <a:bodyPr vert="horz" rtlCol="0">
            <a:normAutofit fontScale="90000"/>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a:t>
            </a:r>
          </a:p>
        </p:txBody>
      </p:sp>
      <p:sp>
        <p:nvSpPr>
          <p:cNvPr id="2" name="矩形 1"/>
          <p:cNvSpPr/>
          <p:nvPr/>
        </p:nvSpPr>
        <p:spPr>
          <a:xfrm>
            <a:off x="259147" y="1154214"/>
            <a:ext cx="5834149" cy="241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1.</a:t>
            </a:r>
            <a:r>
              <a:rPr lang="zh-CN" altLang="en-US" sz="1200" dirty="0">
                <a:solidFill>
                  <a:schemeClr val="tx1"/>
                </a:solidFill>
                <a:latin typeface="微软雅黑" panose="020B0503020204020204" pitchFamily="34" charset="-122"/>
                <a:ea typeface="微软雅黑" panose="020B0503020204020204" pitchFamily="34" charset="-122"/>
              </a:rPr>
              <a:t> 指标数据标准化，实际问题中，不同变量往往有不同的量纲。所以需要对数据进行标准化，标准化公式：</a:t>
            </a:r>
          </a:p>
        </p:txBody>
      </p:sp>
      <p:sp>
        <p:nvSpPr>
          <p:cNvPr id="10" name="矩形 9"/>
          <p:cNvSpPr/>
          <p:nvPr/>
        </p:nvSpPr>
        <p:spPr>
          <a:xfrm>
            <a:off x="275171" y="2998260"/>
            <a:ext cx="5983003" cy="1982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2.</a:t>
            </a:r>
            <a:r>
              <a:rPr lang="zh-CN" altLang="en-US" sz="1100" dirty="0">
                <a:solidFill>
                  <a:schemeClr val="tx1"/>
                </a:solidFill>
                <a:latin typeface="微软雅黑" panose="020B0503020204020204" pitchFamily="34" charset="-122"/>
                <a:ea typeface="微软雅黑" panose="020B0503020204020204" pitchFamily="34" charset="-122"/>
              </a:rPr>
              <a:t> 计算变量的协方差矩阵。</a:t>
            </a:r>
          </a:p>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3.</a:t>
            </a:r>
            <a:r>
              <a:rPr lang="zh-CN" altLang="en-US" sz="1100" dirty="0">
                <a:solidFill>
                  <a:schemeClr val="tx1"/>
                </a:solidFill>
                <a:latin typeface="微软雅黑" panose="020B0503020204020204" pitchFamily="34" charset="-122"/>
                <a:ea typeface="微软雅黑" panose="020B0503020204020204" pitchFamily="34" charset="-122"/>
              </a:rPr>
              <a:t> 计算协方差的特征根及对应的特征向量。</a:t>
            </a:r>
            <a:endParaRPr lang="en-US" altLang="zh-CN" sz="1100" dirty="0">
              <a:solidFill>
                <a:schemeClr val="tx1"/>
              </a:solidFill>
              <a:latin typeface="微软雅黑" panose="020B0503020204020204" pitchFamily="34" charset="-122"/>
              <a:ea typeface="微软雅黑" panose="020B0503020204020204" pitchFamily="34" charset="-122"/>
            </a:endParaRPr>
          </a:p>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4.</a:t>
            </a:r>
            <a:r>
              <a:rPr lang="zh-CN" altLang="en-US" sz="1100" dirty="0">
                <a:solidFill>
                  <a:schemeClr val="tx1"/>
                </a:solidFill>
                <a:latin typeface="微软雅黑" panose="020B0503020204020204" pitchFamily="34" charset="-122"/>
                <a:ea typeface="微软雅黑" panose="020B0503020204020204" pitchFamily="34" charset="-122"/>
              </a:rPr>
              <a:t> 按照特征值从大到小的顺序，将对应的特征向量作为列向量排列，得到转化矩阵</a:t>
            </a:r>
            <a:r>
              <a:rPr lang="en-US" altLang="zh-CN" sz="1100" dirty="0">
                <a:solidFill>
                  <a:schemeClr val="tx1"/>
                </a:solidFill>
                <a:latin typeface="微软雅黑" panose="020B0503020204020204" pitchFamily="34" charset="-122"/>
                <a:ea typeface="微软雅黑" panose="020B0503020204020204" pitchFamily="34" charset="-122"/>
              </a:rPr>
              <a:t>P</a:t>
            </a:r>
          </a:p>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5.</a:t>
            </a:r>
            <a:r>
              <a:rPr lang="zh-CN" altLang="en-US" sz="1100" dirty="0">
                <a:solidFill>
                  <a:schemeClr val="tx1"/>
                </a:solidFill>
                <a:latin typeface="微软雅黑" panose="020B0503020204020204" pitchFamily="34" charset="-122"/>
                <a:ea typeface="微软雅黑" panose="020B0503020204020204" pitchFamily="34" charset="-122"/>
              </a:rPr>
              <a:t> 利用特征值计算方差贡献率和方差累积贡献率，取方差累积贡献率超过</a:t>
            </a:r>
            <a:r>
              <a:rPr lang="en-US" altLang="zh-CN" sz="1100" dirty="0">
                <a:solidFill>
                  <a:schemeClr val="tx1"/>
                </a:solidFill>
                <a:latin typeface="微软雅黑" panose="020B0503020204020204" pitchFamily="34" charset="-122"/>
                <a:ea typeface="微软雅黑" panose="020B0503020204020204" pitchFamily="34" charset="-122"/>
              </a:rPr>
              <a:t>85%</a:t>
            </a:r>
            <a:r>
              <a:rPr lang="zh-CN" altLang="en-US" sz="1100" dirty="0">
                <a:solidFill>
                  <a:schemeClr val="tx1"/>
                </a:solidFill>
                <a:latin typeface="微软雅黑" panose="020B0503020204020204" pitchFamily="34" charset="-122"/>
                <a:ea typeface="微软雅黑" panose="020B0503020204020204" pitchFamily="34" charset="-122"/>
              </a:rPr>
              <a:t>的前</a:t>
            </a:r>
            <a:r>
              <a:rPr lang="en-US" altLang="zh-CN" sz="1100" dirty="0">
                <a:solidFill>
                  <a:schemeClr val="tx1"/>
                </a:solidFill>
                <a:latin typeface="微软雅黑" panose="020B0503020204020204" pitchFamily="34" charset="-122"/>
                <a:ea typeface="微软雅黑" panose="020B0503020204020204" pitchFamily="34" charset="-122"/>
              </a:rPr>
              <a:t>k</a:t>
            </a:r>
            <a:r>
              <a:rPr lang="zh-CN" altLang="en-US" sz="1100" dirty="0">
                <a:solidFill>
                  <a:schemeClr val="tx1"/>
                </a:solidFill>
                <a:latin typeface="微软雅黑" panose="020B0503020204020204" pitchFamily="34" charset="-122"/>
                <a:ea typeface="微软雅黑" panose="020B0503020204020204" pitchFamily="34" charset="-122"/>
              </a:rPr>
              <a:t>个主成分。也可以直接选择前</a:t>
            </a:r>
            <a:r>
              <a:rPr lang="en-US" altLang="zh-CN" sz="1100" dirty="0">
                <a:solidFill>
                  <a:schemeClr val="tx1"/>
                </a:solidFill>
                <a:latin typeface="微软雅黑" panose="020B0503020204020204" pitchFamily="34" charset="-122"/>
                <a:ea typeface="微软雅黑" panose="020B0503020204020204" pitchFamily="34" charset="-122"/>
              </a:rPr>
              <a:t>k</a:t>
            </a:r>
            <a:r>
              <a:rPr lang="zh-CN" altLang="en-US" sz="1100" dirty="0">
                <a:solidFill>
                  <a:schemeClr val="tx1"/>
                </a:solidFill>
                <a:latin typeface="微软雅黑" panose="020B0503020204020204" pitchFamily="34" charset="-122"/>
                <a:ea typeface="微软雅黑" panose="020B0503020204020204" pitchFamily="34" charset="-122"/>
              </a:rPr>
              <a:t>个主成分</a:t>
            </a:r>
          </a:p>
        </p:txBody>
      </p:sp>
      <p:sp>
        <p:nvSpPr>
          <p:cNvPr id="13" name="矩形 12"/>
          <p:cNvSpPr/>
          <p:nvPr/>
        </p:nvSpPr>
        <p:spPr>
          <a:xfrm>
            <a:off x="3735039" y="2125147"/>
            <a:ext cx="2738914" cy="421005"/>
          </a:xfrm>
          <a:prstGeom prst="rect">
            <a:avLst/>
          </a:prstGeom>
          <a:noFill/>
          <a:ln>
            <a:solidFill>
              <a:srgbClr val="007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rPr>
              <a:t>X=(</a:t>
            </a:r>
            <a:r>
              <a:rPr lang="zh-CN" altLang="en-US" sz="1500" dirty="0">
                <a:solidFill>
                  <a:schemeClr val="tx1"/>
                </a:solidFill>
              </a:rPr>
              <a:t>变量</a:t>
            </a:r>
            <a:r>
              <a:rPr lang="en-US" altLang="zh-CN" sz="1500" dirty="0">
                <a:solidFill>
                  <a:schemeClr val="tx1"/>
                </a:solidFill>
              </a:rPr>
              <a:t>-</a:t>
            </a:r>
            <a:r>
              <a:rPr lang="zh-CN" altLang="en-US" sz="1500" dirty="0">
                <a:solidFill>
                  <a:schemeClr val="tx1"/>
                </a:solidFill>
              </a:rPr>
              <a:t>变量均值</a:t>
            </a:r>
            <a:r>
              <a:rPr lang="en-US" altLang="zh-CN" sz="1500" dirty="0">
                <a:solidFill>
                  <a:schemeClr val="tx1"/>
                </a:solidFill>
              </a:rPr>
              <a:t>)/</a:t>
            </a:r>
            <a:r>
              <a:rPr lang="zh-CN" altLang="en-US" sz="1500" dirty="0">
                <a:solidFill>
                  <a:schemeClr val="tx1"/>
                </a:solidFill>
              </a:rPr>
              <a:t>标准差</a:t>
            </a:r>
          </a:p>
        </p:txBody>
      </p:sp>
      <p:sp>
        <p:nvSpPr>
          <p:cNvPr id="14" name="右箭头 13"/>
          <p:cNvSpPr/>
          <p:nvPr/>
        </p:nvSpPr>
        <p:spPr>
          <a:xfrm>
            <a:off x="3013937" y="2199346"/>
            <a:ext cx="550355" cy="272606"/>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91D527A-885F-8C48-A9BC-3DA67985351B}"/>
                  </a:ext>
                </a:extLst>
              </p:cNvPr>
              <p:cNvSpPr txBox="1"/>
              <p:nvPr/>
            </p:nvSpPr>
            <p:spPr>
              <a:xfrm>
                <a:off x="306457" y="1790303"/>
                <a:ext cx="2828929" cy="1371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ea typeface="黑体" panose="02010609060101010101" pitchFamily="49" charset="-122"/>
                        </a:rPr>
                        <m:t>𝑧</m:t>
                      </m:r>
                      <m:r>
                        <a:rPr lang="en-US" altLang="zh-CN" sz="1000" b="0" i="1" smtClean="0">
                          <a:latin typeface="Cambria Math" panose="02040503050406030204" pitchFamily="18" charset="0"/>
                          <a:ea typeface="黑体" panose="02010609060101010101" pitchFamily="49" charset="-122"/>
                        </a:rPr>
                        <m:t>=</m:t>
                      </m:r>
                      <m:d>
                        <m:dPr>
                          <m:ctrlPr>
                            <a:rPr lang="en-US" altLang="zh-CN" sz="1000" b="0" i="1" smtClean="0">
                              <a:latin typeface="Cambria Math" panose="02040503050406030204" pitchFamily="18" charset="0"/>
                              <a:ea typeface="黑体" panose="02010609060101010101" pitchFamily="49" charset="-122"/>
                            </a:rPr>
                          </m:ctrlPr>
                        </m:dPr>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f>
                                        <m:fPr>
                                          <m:ctrlPr>
                                            <a:rPr lang="en-US" altLang="zh-CN" sz="1000" b="0" i="1" smtClean="0">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m:rPr>
                                                  <m:brk m:alnAt="7"/>
                                                </m:rPr>
                                                <a:rPr lang="en-US" altLang="zh-CN" sz="1000" i="1">
                                                  <a:latin typeface="Cambria Math" panose="02040503050406030204" pitchFamily="18" charset="0"/>
                                                  <a:ea typeface="黑体" panose="02010609060101010101" pitchFamily="49" charset="-122"/>
                                                </a:rPr>
                                                <m:t>1</m:t>
                                              </m:r>
                                              <m:r>
                                                <a:rPr lang="en-US" altLang="zh-CN" sz="1000" i="1">
                                                  <a:latin typeface="Cambria Math" panose="02040503050406030204" pitchFamily="18" charset="0"/>
                                                  <a:ea typeface="黑体" panose="02010609060101010101" pitchFamily="49" charset="-122"/>
                                                </a:rPr>
                                                <m:t>1</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b="0" i="1" smtClean="0">
                                                  <a:latin typeface="Cambria Math" panose="02040503050406030204" pitchFamily="18" charset="0"/>
                                                  <a:ea typeface="黑体" panose="02010609060101010101" pitchFamily="49" charset="-122"/>
                                                </a:rPr>
                                              </m:ctrlPr>
                                            </m:radPr>
                                            <m:deg/>
                                            <m:e>
                                              <m:sSub>
                                                <m:sSubPr>
                                                  <m:ctrlPr>
                                                    <a:rPr lang="en-US" altLang="zh-CN" sz="1000" b="0" i="1" smtClean="0">
                                                      <a:latin typeface="Cambria Math" panose="02040503050406030204" pitchFamily="18" charset="0"/>
                                                      <a:ea typeface="黑体" panose="02010609060101010101" pitchFamily="49" charset="-122"/>
                                                    </a:rPr>
                                                  </m:ctrlPr>
                                                </m:sSubPr>
                                                <m:e>
                                                  <m:r>
                                                    <a:rPr lang="en-US" altLang="zh-CN" sz="1000" b="0" i="1" smtClean="0">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11</m:t>
                                                  </m:r>
                                                </m:sub>
                                              </m:sSub>
                                            </m:e>
                                          </m:rad>
                                          <m:r>
                                            <m:rPr>
                                              <m:brk m:alnAt="7"/>
                                            </m:rPr>
                                            <a:rPr lang="en-US" altLang="zh-CN" sz="1000" b="0" i="1" smtClean="0">
                                              <a:latin typeface="Cambria Math" panose="02040503050406030204" pitchFamily="18" charset="0"/>
                                              <a:ea typeface="黑体" panose="02010609060101010101" pitchFamily="49" charset="-122"/>
                                            </a:rPr>
                                            <m:t> </m:t>
                                          </m:r>
                                        </m:den>
                                      </m:f>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m:rPr>
                                                  <m:brk m:alnAt="7"/>
                                                </m:rPr>
                                                <a:rPr lang="en-US" altLang="zh-CN" sz="1000" i="1">
                                                  <a:latin typeface="Cambria Math" panose="02040503050406030204" pitchFamily="18" charset="0"/>
                                                  <a:ea typeface="黑体" panose="02010609060101010101" pitchFamily="49" charset="-122"/>
                                                </a:rPr>
                                                <m:t>1</m:t>
                                              </m:r>
                                              <m:r>
                                                <a:rPr lang="en-US" altLang="zh-CN" sz="1000" b="0" i="1" smtClean="0">
                                                  <a:latin typeface="Cambria Math" panose="02040503050406030204" pitchFamily="18" charset="0"/>
                                                  <a:ea typeface="黑体" panose="02010609060101010101" pitchFamily="49" charset="-122"/>
                                                </a:rPr>
                                                <m:t>2</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smtClean="0">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22</m:t>
                                                  </m:r>
                                                </m:sub>
                                              </m:sSub>
                                            </m:e>
                                          </m:rad>
                                          <m:r>
                                            <m:rPr>
                                              <m:brk m:alnAt="7"/>
                                            </m:rPr>
                                            <a:rPr lang="en-US" altLang="zh-CN" sz="1000" i="1">
                                              <a:latin typeface="Cambria Math" panose="02040503050406030204" pitchFamily="18" charset="0"/>
                                              <a:ea typeface="黑体" panose="02010609060101010101" pitchFamily="49" charset="-122"/>
                                            </a:rPr>
                                            <m:t> </m:t>
                                          </m:r>
                                        </m:den>
                                      </m:f>
                                    </m:e>
                                  </m:mr>
                                  <m:mr>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2</m:t>
                                              </m:r>
                                              <m:r>
                                                <a:rPr lang="en-US" altLang="zh-CN" sz="1000" i="1">
                                                  <a:latin typeface="Cambria Math" panose="02040503050406030204" pitchFamily="18" charset="0"/>
                                                  <a:ea typeface="黑体" panose="02010609060101010101" pitchFamily="49" charset="-122"/>
                                                </a:rPr>
                                                <m:t>1</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2</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i="1">
                                                      <a:latin typeface="Cambria Math" panose="02040503050406030204" pitchFamily="18" charset="0"/>
                                                      <a:ea typeface="黑体" panose="02010609060101010101" pitchFamily="49" charset="-122"/>
                                                    </a:rPr>
                                                    <m:t>11</m:t>
                                                  </m:r>
                                                </m:sub>
                                              </m:sSub>
                                            </m:e>
                                          </m:rad>
                                          <m:r>
                                            <m:rPr>
                                              <m:brk m:alnAt="7"/>
                                            </m:rPr>
                                            <a:rPr lang="en-US" altLang="zh-CN" sz="1000" i="1">
                                              <a:latin typeface="Cambria Math" panose="02040503050406030204" pitchFamily="18" charset="0"/>
                                              <a:ea typeface="黑体" panose="02010609060101010101" pitchFamily="49" charset="-122"/>
                                            </a:rPr>
                                            <m:t> </m:t>
                                          </m:r>
                                        </m:den>
                                      </m:f>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22</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2</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22</m:t>
                                                  </m:r>
                                                </m:sub>
                                              </m:sSub>
                                            </m:e>
                                          </m:rad>
                                          <m:r>
                                            <m:rPr>
                                              <m:brk m:alnAt="7"/>
                                            </m:rPr>
                                            <a:rPr lang="en-US" altLang="zh-CN" sz="1000" i="1">
                                              <a:latin typeface="Cambria Math" panose="02040503050406030204" pitchFamily="18" charset="0"/>
                                              <a:ea typeface="黑体" panose="02010609060101010101" pitchFamily="49" charset="-122"/>
                                            </a:rPr>
                                            <m:t> </m:t>
                                          </m:r>
                                        </m:den>
                                      </m:f>
                                    </m:e>
                                  </m:mr>
                                </m:m>
                              </m:e>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r>
                                        <a:rPr lang="en-US" altLang="zh-CN" sz="1000" b="0" i="1" smtClean="0">
                                          <a:latin typeface="Cambria Math" panose="02040503050406030204" pitchFamily="18" charset="0"/>
                                          <a:ea typeface="黑体" panose="02010609060101010101" pitchFamily="49" charset="-122"/>
                                        </a:rPr>
                                        <m:t>⋯</m:t>
                                      </m:r>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m:rPr>
                                                  <m:brk m:alnAt="7"/>
                                                </m:rPr>
                                                <a:rPr lang="en-US" altLang="zh-CN" sz="1000" i="1">
                                                  <a:latin typeface="Cambria Math" panose="02040503050406030204" pitchFamily="18" charset="0"/>
                                                  <a:ea typeface="黑体" panose="02010609060101010101" pitchFamily="49" charset="-122"/>
                                                </a:rPr>
                                                <m:t>1</m:t>
                                              </m:r>
                                              <m:r>
                                                <a:rPr lang="en-US" altLang="zh-CN" sz="1000" b="0" i="1" smtClean="0">
                                                  <a:latin typeface="Cambria Math" panose="02040503050406030204" pitchFamily="18" charset="0"/>
                                                  <a:ea typeface="黑体" panose="02010609060101010101" pitchFamily="49" charset="-122"/>
                                                </a:rPr>
                                                <m:t>𝑝</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𝑝𝑝</m:t>
                                                  </m:r>
                                                </m:sub>
                                              </m:sSub>
                                            </m:e>
                                          </m:rad>
                                          <m:r>
                                            <m:rPr>
                                              <m:brk m:alnAt="7"/>
                                            </m:rPr>
                                            <a:rPr lang="en-US" altLang="zh-CN" sz="1000" i="1">
                                              <a:latin typeface="Cambria Math" panose="02040503050406030204" pitchFamily="18" charset="0"/>
                                              <a:ea typeface="黑体" panose="02010609060101010101" pitchFamily="49" charset="-122"/>
                                            </a:rPr>
                                            <m:t> </m:t>
                                          </m:r>
                                        </m:den>
                                      </m:f>
                                    </m:e>
                                  </m:mr>
                                  <m:mr>
                                    <m:e>
                                      <m:r>
                                        <a:rPr lang="en-US" altLang="zh-CN" sz="1000" i="1">
                                          <a:latin typeface="Cambria Math" panose="02040503050406030204" pitchFamily="18" charset="0"/>
                                          <a:ea typeface="黑体" panose="02010609060101010101" pitchFamily="49" charset="-122"/>
                                        </a:rPr>
                                        <m:t>⋯</m:t>
                                      </m:r>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2</m:t>
                                              </m:r>
                                              <m:r>
                                                <a:rPr lang="en-US" altLang="zh-CN" sz="1000" b="0" i="1" smtClean="0">
                                                  <a:latin typeface="Cambria Math" panose="02040503050406030204" pitchFamily="18" charset="0"/>
                                                  <a:ea typeface="黑体" panose="02010609060101010101" pitchFamily="49" charset="-122"/>
                                                </a:rPr>
                                                <m:t>𝑝</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2</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smtClean="0">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𝑝𝑝</m:t>
                                                  </m:r>
                                                </m:sub>
                                              </m:sSub>
                                            </m:e>
                                          </m:rad>
                                          <m:r>
                                            <m:rPr>
                                              <m:brk m:alnAt="7"/>
                                            </m:rPr>
                                            <a:rPr lang="en-US" altLang="zh-CN" sz="1000" i="1">
                                              <a:latin typeface="Cambria Math" panose="02040503050406030204" pitchFamily="18" charset="0"/>
                                              <a:ea typeface="黑体" panose="02010609060101010101" pitchFamily="49" charset="-122"/>
                                            </a:rPr>
                                            <m:t> </m:t>
                                          </m:r>
                                        </m:den>
                                      </m:f>
                                    </m:e>
                                  </m:mr>
                                </m:m>
                              </m:e>
                            </m:mr>
                            <m:mr>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r>
                                        <a:rPr lang="en-US" altLang="zh-CN" sz="1000" b="0" i="1" smtClean="0">
                                          <a:latin typeface="Cambria Math" panose="02040503050406030204" pitchFamily="18" charset="0"/>
                                          <a:ea typeface="黑体" panose="02010609060101010101" pitchFamily="49" charset="-122"/>
                                        </a:rPr>
                                        <m:t>⋮</m:t>
                                      </m:r>
                                    </m:e>
                                    <m:e>
                                      <m:r>
                                        <a:rPr lang="en-US" altLang="zh-CN" sz="1000" i="1">
                                          <a:latin typeface="Cambria Math" panose="02040503050406030204" pitchFamily="18" charset="0"/>
                                          <a:ea typeface="黑体" panose="02010609060101010101" pitchFamily="49" charset="-122"/>
                                        </a:rPr>
                                        <m:t>⋮</m:t>
                                      </m:r>
                                    </m:e>
                                  </m:mr>
                                  <m:mr>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𝑛</m:t>
                                              </m:r>
                                              <m:r>
                                                <a:rPr lang="en-US" altLang="zh-CN" sz="1000" i="1">
                                                  <a:latin typeface="Cambria Math" panose="02040503050406030204" pitchFamily="18" charset="0"/>
                                                  <a:ea typeface="黑体" panose="02010609060101010101" pitchFamily="49" charset="-122"/>
                                                </a:rPr>
                                                <m:t>1</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i="1">
                                                      <a:latin typeface="Cambria Math" panose="02040503050406030204" pitchFamily="18" charset="0"/>
                                                      <a:ea typeface="黑体" panose="02010609060101010101" pitchFamily="49" charset="-122"/>
                                                    </a:rPr>
                                                    <m:t>11</m:t>
                                                  </m:r>
                                                </m:sub>
                                              </m:sSub>
                                            </m:e>
                                          </m:rad>
                                          <m:r>
                                            <m:rPr>
                                              <m:brk m:alnAt="7"/>
                                            </m:rPr>
                                            <a:rPr lang="en-US" altLang="zh-CN" sz="1000" i="1">
                                              <a:latin typeface="Cambria Math" panose="02040503050406030204" pitchFamily="18" charset="0"/>
                                              <a:ea typeface="黑体" panose="02010609060101010101" pitchFamily="49" charset="-122"/>
                                            </a:rPr>
                                            <m:t> </m:t>
                                          </m:r>
                                        </m:den>
                                      </m:f>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𝑛</m:t>
                                              </m:r>
                                              <m:r>
                                                <a:rPr lang="en-US" altLang="zh-CN" sz="1000" b="0" i="1" smtClean="0">
                                                  <a:latin typeface="Cambria Math" panose="02040503050406030204" pitchFamily="18" charset="0"/>
                                                  <a:ea typeface="黑体" panose="02010609060101010101" pitchFamily="49" charset="-122"/>
                                                </a:rPr>
                                                <m:t>2</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smtClean="0">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𝑛</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22</m:t>
                                                  </m:r>
                                                </m:sub>
                                              </m:sSub>
                                            </m:e>
                                          </m:rad>
                                          <m:r>
                                            <m:rPr>
                                              <m:brk m:alnAt="7"/>
                                            </m:rPr>
                                            <a:rPr lang="en-US" altLang="zh-CN" sz="1000" i="1">
                                              <a:latin typeface="Cambria Math" panose="02040503050406030204" pitchFamily="18" charset="0"/>
                                              <a:ea typeface="黑体" panose="02010609060101010101" pitchFamily="49" charset="-122"/>
                                            </a:rPr>
                                            <m:t> </m:t>
                                          </m:r>
                                        </m:den>
                                      </m:f>
                                    </m:e>
                                  </m:mr>
                                </m:m>
                              </m:e>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r>
                                        <m:rPr>
                                          <m:brk m:alnAt="7"/>
                                        </m:rPr>
                                        <a:rPr lang="en-US" altLang="zh-CN" sz="1000" b="0" i="1" smtClean="0">
                                          <a:latin typeface="Cambria Math" panose="02040503050406030204" pitchFamily="18" charset="0"/>
                                          <a:ea typeface="黑体" panose="02010609060101010101" pitchFamily="49" charset="-122"/>
                                        </a:rPr>
                                        <m:t> </m:t>
                                      </m:r>
                                    </m:e>
                                    <m:e>
                                      <m:r>
                                        <a:rPr lang="en-US" altLang="zh-CN" sz="1000" i="1">
                                          <a:latin typeface="Cambria Math" panose="02040503050406030204" pitchFamily="18" charset="0"/>
                                          <a:ea typeface="黑体" panose="02010609060101010101" pitchFamily="49" charset="-122"/>
                                        </a:rPr>
                                        <m:t>⋮</m:t>
                                      </m:r>
                                    </m:e>
                                  </m:mr>
                                  <m:mr>
                                    <m:e>
                                      <m:r>
                                        <a:rPr lang="en-US" altLang="zh-CN" sz="1000" i="1">
                                          <a:latin typeface="Cambria Math" panose="02040503050406030204" pitchFamily="18" charset="0"/>
                                          <a:ea typeface="黑体" panose="02010609060101010101" pitchFamily="49" charset="-122"/>
                                        </a:rPr>
                                        <m:t>⋯</m:t>
                                      </m:r>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𝑛𝑝</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𝑛</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𝑝𝑝</m:t>
                                                  </m:r>
                                                </m:sub>
                                              </m:sSub>
                                            </m:e>
                                          </m:rad>
                                          <m:r>
                                            <m:rPr>
                                              <m:brk m:alnAt="7"/>
                                            </m:rPr>
                                            <a:rPr lang="en-US" altLang="zh-CN" sz="1000" i="1">
                                              <a:latin typeface="Cambria Math" panose="02040503050406030204" pitchFamily="18" charset="0"/>
                                              <a:ea typeface="黑体" panose="02010609060101010101" pitchFamily="49" charset="-122"/>
                                            </a:rPr>
                                            <m:t> </m:t>
                                          </m:r>
                                        </m:den>
                                      </m:f>
                                    </m:e>
                                  </m:mr>
                                </m:m>
                              </m:e>
                            </m:mr>
                          </m:m>
                        </m:e>
                      </m:d>
                    </m:oMath>
                  </m:oMathPara>
                </a14:m>
                <a:endParaRPr lang="zh-CN" altLang="en-US" sz="1000" dirty="0"/>
              </a:p>
            </p:txBody>
          </p:sp>
        </mc:Choice>
        <mc:Fallback xmlns="">
          <p:sp>
            <p:nvSpPr>
              <p:cNvPr id="17" name="文本框 16">
                <a:extLst>
                  <a:ext uri="{FF2B5EF4-FFF2-40B4-BE49-F238E27FC236}">
                    <a16:creationId xmlns:a16="http://schemas.microsoft.com/office/drawing/2014/main" id="{391D527A-885F-8C48-A9BC-3DA67985351B}"/>
                  </a:ext>
                </a:extLst>
              </p:cNvPr>
              <p:cNvSpPr txBox="1">
                <a:spLocks noRot="1" noChangeAspect="1" noMove="1" noResize="1" noEditPoints="1" noAdjustHandles="1" noChangeArrowheads="1" noChangeShapeType="1" noTextEdit="1"/>
              </p:cNvSpPr>
              <p:nvPr/>
            </p:nvSpPr>
            <p:spPr>
              <a:xfrm>
                <a:off x="306457" y="1790303"/>
                <a:ext cx="2828929" cy="1371145"/>
              </a:xfrm>
              <a:prstGeom prst="rect">
                <a:avLst/>
              </a:prstGeom>
              <a:blipFill>
                <a:blip r:embed="rId3"/>
                <a:stretch>
                  <a:fillRect/>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225FC077-D421-C741-8088-1C8CD0FBD161}"/>
              </a:ext>
            </a:extLst>
          </p:cNvPr>
          <p:cNvGrpSpPr/>
          <p:nvPr/>
        </p:nvGrpSpPr>
        <p:grpSpPr>
          <a:xfrm>
            <a:off x="326317" y="690580"/>
            <a:ext cx="3770276" cy="357169"/>
            <a:chOff x="2095373" y="635029"/>
            <a:chExt cx="3770276" cy="357169"/>
          </a:xfrm>
        </p:grpSpPr>
        <p:sp>
          <p:nvSpPr>
            <p:cNvPr id="18" name="文本框 17">
              <a:extLst>
                <a:ext uri="{FF2B5EF4-FFF2-40B4-BE49-F238E27FC236}">
                  <a16:creationId xmlns:a16="http://schemas.microsoft.com/office/drawing/2014/main" id="{7DBF4053-18DD-DE48-B6AD-E51140FFB831}"/>
                </a:ext>
              </a:extLst>
            </p:cNvPr>
            <p:cNvSpPr txBox="1"/>
            <p:nvPr/>
          </p:nvSpPr>
          <p:spPr>
            <a:xfrm>
              <a:off x="2095373" y="635029"/>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计算过程</a:t>
              </a:r>
            </a:p>
          </p:txBody>
        </p:sp>
        <p:cxnSp>
          <p:nvCxnSpPr>
            <p:cNvPr id="19" name="直接连接符 24">
              <a:extLst>
                <a:ext uri="{FF2B5EF4-FFF2-40B4-BE49-F238E27FC236}">
                  <a16:creationId xmlns:a16="http://schemas.microsoft.com/office/drawing/2014/main" id="{5D26383A-11C0-DF4A-ACFD-E51D74425A6B}"/>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416222" y="195486"/>
            <a:ext cx="3254894" cy="367893"/>
          </a:xfrm>
        </p:spPr>
        <p:txBody>
          <a:bodyPr vert="horz" rtlCol="0">
            <a:noAutofit/>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
        <p:nvSpPr>
          <p:cNvPr id="4" name="矩形 3"/>
          <p:cNvSpPr/>
          <p:nvPr/>
        </p:nvSpPr>
        <p:spPr>
          <a:xfrm>
            <a:off x="174984" y="563379"/>
            <a:ext cx="6566384" cy="1081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100" dirty="0">
                <a:solidFill>
                  <a:schemeClr val="tx1"/>
                </a:solidFill>
                <a:latin typeface="微软雅黑" panose="020B0503020204020204" pitchFamily="34" charset="-122"/>
                <a:ea typeface="微软雅黑" panose="020B0503020204020204" pitchFamily="34" charset="-122"/>
              </a:rPr>
              <a:t>为评价全国各省</a:t>
            </a:r>
            <a:r>
              <a:rPr lang="en-US" altLang="zh-CN" sz="1100" dirty="0">
                <a:solidFill>
                  <a:schemeClr val="tx1"/>
                </a:solidFill>
                <a:latin typeface="微软雅黑" panose="020B0503020204020204" pitchFamily="34" charset="-122"/>
                <a:ea typeface="微软雅黑" panose="020B0503020204020204" pitchFamily="34" charset="-122"/>
              </a:rPr>
              <a:t>4G</a:t>
            </a:r>
            <a:r>
              <a:rPr lang="zh-CN" altLang="en-US" sz="1100" dirty="0">
                <a:solidFill>
                  <a:schemeClr val="tx1"/>
                </a:solidFill>
                <a:latin typeface="微软雅黑" panose="020B0503020204020204" pitchFamily="34" charset="-122"/>
                <a:ea typeface="微软雅黑" panose="020B0503020204020204" pitchFamily="34" charset="-122"/>
              </a:rPr>
              <a:t>的综合发展状况，先收集全国</a:t>
            </a:r>
            <a:r>
              <a:rPr lang="en-US" altLang="zh-CN" sz="1100" dirty="0">
                <a:solidFill>
                  <a:schemeClr val="tx1"/>
                </a:solidFill>
                <a:latin typeface="微软雅黑" panose="020B0503020204020204" pitchFamily="34" charset="-122"/>
                <a:ea typeface="微软雅黑" panose="020B0503020204020204" pitchFamily="34" charset="-122"/>
              </a:rPr>
              <a:t>31</a:t>
            </a:r>
            <a:r>
              <a:rPr lang="zh-CN" altLang="en-US" sz="1100" dirty="0">
                <a:solidFill>
                  <a:schemeClr val="tx1"/>
                </a:solidFill>
                <a:latin typeface="微软雅黑" panose="020B0503020204020204" pitchFamily="34" charset="-122"/>
                <a:ea typeface="微软雅黑" panose="020B0503020204020204" pitchFamily="34" charset="-122"/>
              </a:rPr>
              <a:t>个省的</a:t>
            </a:r>
            <a:r>
              <a:rPr lang="en-US" altLang="zh-CN" sz="1100" dirty="0">
                <a:solidFill>
                  <a:schemeClr val="tx1"/>
                </a:solidFill>
                <a:latin typeface="微软雅黑" panose="020B0503020204020204" pitchFamily="34" charset="-122"/>
                <a:ea typeface="微软雅黑" panose="020B0503020204020204" pitchFamily="34" charset="-122"/>
              </a:rPr>
              <a:t>4G</a:t>
            </a:r>
            <a:r>
              <a:rPr lang="zh-CN" altLang="en-US" sz="1100" dirty="0">
                <a:solidFill>
                  <a:schemeClr val="tx1"/>
                </a:solidFill>
                <a:latin typeface="微软雅黑" panose="020B0503020204020204" pitchFamily="34" charset="-122"/>
                <a:ea typeface="微软雅黑" panose="020B0503020204020204" pitchFamily="34" charset="-122"/>
              </a:rPr>
              <a:t>用户占比、新增用户占比、出账率、年累计有效发展率、中高端用户占比、活跃用户占比、离网率七个指标进行综合考察指标如下表，但由于从</a:t>
            </a:r>
            <a:r>
              <a:rPr lang="en-US" altLang="zh-CN" sz="1100" dirty="0">
                <a:solidFill>
                  <a:schemeClr val="tx1"/>
                </a:solidFill>
                <a:latin typeface="微软雅黑" panose="020B0503020204020204" pitchFamily="34" charset="-122"/>
                <a:ea typeface="微软雅黑" panose="020B0503020204020204" pitchFamily="34" charset="-122"/>
              </a:rPr>
              <a:t>7</a:t>
            </a:r>
            <a:r>
              <a:rPr lang="zh-CN" altLang="en-US" sz="1100" dirty="0">
                <a:solidFill>
                  <a:schemeClr val="tx1"/>
                </a:solidFill>
                <a:latin typeface="微软雅黑" panose="020B0503020204020204" pitchFamily="34" charset="-122"/>
                <a:ea typeface="微软雅黑" panose="020B0503020204020204" pitchFamily="34" charset="-122"/>
              </a:rPr>
              <a:t>个方面考察综合情况显得过于复杂，因此可以把</a:t>
            </a:r>
            <a:r>
              <a:rPr lang="en-US" altLang="zh-CN" sz="1100" dirty="0">
                <a:solidFill>
                  <a:schemeClr val="tx1"/>
                </a:solidFill>
                <a:latin typeface="微软雅黑" panose="020B0503020204020204" pitchFamily="34" charset="-122"/>
                <a:ea typeface="微软雅黑" panose="020B0503020204020204" pitchFamily="34" charset="-122"/>
              </a:rPr>
              <a:t>7</a:t>
            </a:r>
            <a:r>
              <a:rPr lang="zh-CN" altLang="en-US" sz="1100" dirty="0">
                <a:solidFill>
                  <a:schemeClr val="tx1"/>
                </a:solidFill>
                <a:latin typeface="微软雅黑" panose="020B0503020204020204" pitchFamily="34" charset="-122"/>
                <a:ea typeface="微软雅黑" panose="020B0503020204020204" pitchFamily="34" charset="-122"/>
              </a:rPr>
              <a:t>个变量降维，从中提取若干综合指标。</a:t>
            </a:r>
          </a:p>
        </p:txBody>
      </p:sp>
      <p:pic>
        <p:nvPicPr>
          <p:cNvPr id="2" name="图片 1">
            <a:extLst>
              <a:ext uri="{FF2B5EF4-FFF2-40B4-BE49-F238E27FC236}">
                <a16:creationId xmlns:a16="http://schemas.microsoft.com/office/drawing/2014/main" id="{51CB1F62-5B72-D84D-99F5-BA013F0DB5C0}"/>
              </a:ext>
            </a:extLst>
          </p:cNvPr>
          <p:cNvPicPr>
            <a:picLocks noChangeAspect="1"/>
          </p:cNvPicPr>
          <p:nvPr/>
        </p:nvPicPr>
        <p:blipFill>
          <a:blip r:embed="rId2"/>
          <a:stretch>
            <a:fillRect/>
          </a:stretch>
        </p:blipFill>
        <p:spPr>
          <a:xfrm>
            <a:off x="908720" y="1644399"/>
            <a:ext cx="4392961" cy="3499101"/>
          </a:xfrm>
          <a:prstGeom prst="rect">
            <a:avLst/>
          </a:prstGeom>
        </p:spPr>
      </p:pic>
    </p:spTree>
  </p:cSld>
  <p:clrMapOvr>
    <a:masterClrMapping/>
  </p:clrMapOvr>
  <p:transition>
    <p:strips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640" y="567509"/>
            <a:ext cx="5531168" cy="359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第一步：指标数据标准化</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根据变量</a:t>
            </a:r>
            <a:r>
              <a:rPr lang="zh-CN" altLang="en-US" sz="1400" b="1" dirty="0">
                <a:solidFill>
                  <a:schemeClr val="tx1"/>
                </a:solidFill>
                <a:latin typeface="微软雅黑" panose="020B0503020204020204" pitchFamily="34" charset="-122"/>
                <a:ea typeface="微软雅黑" panose="020B0503020204020204" pitchFamily="34" charset="-122"/>
              </a:rPr>
              <a:t>标准化</a:t>
            </a:r>
            <a:r>
              <a:rPr lang="zh-CN" altLang="en-US" sz="1400" dirty="0">
                <a:solidFill>
                  <a:schemeClr val="tx1"/>
                </a:solidFill>
                <a:latin typeface="微软雅黑" panose="020B0503020204020204" pitchFamily="34" charset="-122"/>
                <a:ea typeface="微软雅黑" panose="020B0503020204020204" pitchFamily="34" charset="-122"/>
              </a:rPr>
              <a:t>公式对变量进行标准化。生成标准化表。</a:t>
            </a:r>
          </a:p>
        </p:txBody>
      </p:sp>
      <p:sp>
        <p:nvSpPr>
          <p:cNvPr id="5" name="矩形 4"/>
          <p:cNvSpPr/>
          <p:nvPr/>
        </p:nvSpPr>
        <p:spPr>
          <a:xfrm>
            <a:off x="204680" y="1232411"/>
            <a:ext cx="5462588" cy="36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第二步：计算变量的协方差矩阵</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计算两两变量之间的协方差，生成相关系数矩阵表如下</a:t>
            </a:r>
          </a:p>
        </p:txBody>
      </p:sp>
      <p:graphicFrame>
        <p:nvGraphicFramePr>
          <p:cNvPr id="6" name="表格 5"/>
          <p:cNvGraphicFramePr>
            <a:graphicFrameLocks noGrp="1"/>
          </p:cNvGraphicFramePr>
          <p:nvPr>
            <p:custDataLst>
              <p:tags r:id="rId1"/>
            </p:custDataLst>
            <p:extLst>
              <p:ext uri="{D42A27DB-BD31-4B8C-83A1-F6EECF244321}">
                <p14:modId xmlns:p14="http://schemas.microsoft.com/office/powerpoint/2010/main" val="3404956614"/>
              </p:ext>
            </p:extLst>
          </p:nvPr>
        </p:nvGraphicFramePr>
        <p:xfrm>
          <a:off x="552445" y="2040798"/>
          <a:ext cx="5131119" cy="853440"/>
        </p:xfrm>
        <a:graphic>
          <a:graphicData uri="http://schemas.openxmlformats.org/drawingml/2006/table">
            <a:tbl>
              <a:tblPr/>
              <a:tblGrid>
                <a:gridCol w="432435">
                  <a:extLst>
                    <a:ext uri="{9D8B030D-6E8A-4147-A177-3AD203B41FA5}">
                      <a16:colId xmlns:a16="http://schemas.microsoft.com/office/drawing/2014/main" val="20000"/>
                    </a:ext>
                  </a:extLst>
                </a:gridCol>
                <a:gridCol w="652939">
                  <a:extLst>
                    <a:ext uri="{9D8B030D-6E8A-4147-A177-3AD203B41FA5}">
                      <a16:colId xmlns:a16="http://schemas.microsoft.com/office/drawing/2014/main" val="20001"/>
                    </a:ext>
                  </a:extLst>
                </a:gridCol>
                <a:gridCol w="652939">
                  <a:extLst>
                    <a:ext uri="{9D8B030D-6E8A-4147-A177-3AD203B41FA5}">
                      <a16:colId xmlns:a16="http://schemas.microsoft.com/office/drawing/2014/main" val="20002"/>
                    </a:ext>
                  </a:extLst>
                </a:gridCol>
                <a:gridCol w="652463">
                  <a:extLst>
                    <a:ext uri="{9D8B030D-6E8A-4147-A177-3AD203B41FA5}">
                      <a16:colId xmlns:a16="http://schemas.microsoft.com/office/drawing/2014/main" val="20003"/>
                    </a:ext>
                  </a:extLst>
                </a:gridCol>
                <a:gridCol w="587216">
                  <a:extLst>
                    <a:ext uri="{9D8B030D-6E8A-4147-A177-3AD203B41FA5}">
                      <a16:colId xmlns:a16="http://schemas.microsoft.com/office/drawing/2014/main" val="20004"/>
                    </a:ext>
                  </a:extLst>
                </a:gridCol>
                <a:gridCol w="653891">
                  <a:extLst>
                    <a:ext uri="{9D8B030D-6E8A-4147-A177-3AD203B41FA5}">
                      <a16:colId xmlns:a16="http://schemas.microsoft.com/office/drawing/2014/main" val="20005"/>
                    </a:ext>
                  </a:extLst>
                </a:gridCol>
                <a:gridCol w="585788">
                  <a:extLst>
                    <a:ext uri="{9D8B030D-6E8A-4147-A177-3AD203B41FA5}">
                      <a16:colId xmlns:a16="http://schemas.microsoft.com/office/drawing/2014/main" val="20006"/>
                    </a:ext>
                  </a:extLst>
                </a:gridCol>
                <a:gridCol w="654368">
                  <a:extLst>
                    <a:ext uri="{9D8B030D-6E8A-4147-A177-3AD203B41FA5}">
                      <a16:colId xmlns:a16="http://schemas.microsoft.com/office/drawing/2014/main" val="20007"/>
                    </a:ext>
                  </a:extLst>
                </a:gridCol>
                <a:gridCol w="259080">
                  <a:extLst>
                    <a:ext uri="{9D8B030D-6E8A-4147-A177-3AD203B41FA5}">
                      <a16:colId xmlns:a16="http://schemas.microsoft.com/office/drawing/2014/main" val="20008"/>
                    </a:ext>
                  </a:extLst>
                </a:gridCol>
              </a:tblGrid>
              <a:tr h="106299">
                <a:tc>
                  <a:txBody>
                    <a:bodyPr/>
                    <a:lstStyle/>
                    <a:p>
                      <a:pPr algn="ctr">
                        <a:spcAft>
                          <a:spcPts val="0"/>
                        </a:spcAft>
                      </a:pPr>
                      <a:r>
                        <a:rPr lang="zh-CN" sz="700" kern="0">
                          <a:solidFill>
                            <a:srgbClr val="000000"/>
                          </a:solidFill>
                          <a:latin typeface="Times New Roman" panose="02020603050405020304"/>
                          <a:ea typeface="宋体" panose="02010600030101010101" pitchFamily="2" charset="-122"/>
                          <a:cs typeface="宋体" panose="02010600030101010101" pitchFamily="2" charset="-122"/>
                        </a:rPr>
                        <a:t>指标</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dirty="0">
                          <a:solidFill>
                            <a:srgbClr val="000000"/>
                          </a:solidFill>
                          <a:latin typeface="宋体" panose="02010600030101010101" pitchFamily="2" charset="-122"/>
                          <a:ea typeface="宋体" panose="02010600030101010101" pitchFamily="2" charset="-122"/>
                          <a:cs typeface="宋体" panose="02010600030101010101" pitchFamily="2" charset="-122"/>
                        </a:rPr>
                        <a:t>A3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RN</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0.18026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-0.06583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0.10793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0.13106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-0.10329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0.18026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dirty="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0.25401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0.30404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-0.30309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0.12402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0.00343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-0.06583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0.25401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0.25502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0.48109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0.80531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0.06031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0.10793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0.30404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0.25502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-0.0127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0.17311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-0.5794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-0.30309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0.48109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-0.0127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0.65251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0.02848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0.13106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0.12402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0.80531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0.17311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0.65251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-0.0262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-0.10329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0.00343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0.06031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-0.5794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0.02848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-0.0262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dirty="0">
                          <a:solidFill>
                            <a:srgbClr val="000000"/>
                          </a:solidFill>
                          <a:latin typeface="宋体" panose="02010600030101010101" pitchFamily="2" charset="-122"/>
                          <a:ea typeface="宋体" panose="02010600030101010101" pitchFamily="2" charset="-122"/>
                          <a:cs typeface="宋体" panose="02010600030101010101" pitchFamily="2" charset="-122"/>
                        </a:rPr>
                        <a:t>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矩形 6"/>
          <p:cNvSpPr/>
          <p:nvPr/>
        </p:nvSpPr>
        <p:spPr>
          <a:xfrm>
            <a:off x="908720" y="3059265"/>
            <a:ext cx="4500500" cy="2040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A1</a:t>
            </a:r>
            <a:r>
              <a:rPr lang="zh-CN" altLang="en-US" sz="1100" dirty="0">
                <a:solidFill>
                  <a:schemeClr val="tx1"/>
                </a:solidFill>
                <a:latin typeface="微软雅黑" panose="020B0503020204020204" pitchFamily="34" charset="-122"/>
                <a:ea typeface="微软雅黑" panose="020B0503020204020204" pitchFamily="34" charset="-122"/>
              </a:rPr>
              <a:t>：</a:t>
            </a:r>
            <a:r>
              <a:rPr lang="en-US" altLang="zh-CN" sz="1100" dirty="0">
                <a:solidFill>
                  <a:schemeClr val="tx1"/>
                </a:solidFill>
                <a:latin typeface="微软雅黑" panose="020B0503020204020204" pitchFamily="34" charset="-122"/>
                <a:ea typeface="微软雅黑" panose="020B0503020204020204" pitchFamily="34" charset="-122"/>
              </a:rPr>
              <a:t>3G</a:t>
            </a:r>
            <a:r>
              <a:rPr lang="zh-CN" altLang="en-US" sz="1100" dirty="0">
                <a:solidFill>
                  <a:schemeClr val="tx1"/>
                </a:solidFill>
                <a:latin typeface="微软雅黑" panose="020B0503020204020204" pitchFamily="34" charset="-122"/>
                <a:ea typeface="微软雅黑" panose="020B0503020204020204" pitchFamily="34" charset="-122"/>
              </a:rPr>
              <a:t>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A2</a:t>
            </a:r>
            <a:r>
              <a:rPr lang="zh-CN" altLang="en-US" sz="1100" dirty="0">
                <a:solidFill>
                  <a:schemeClr val="tx1"/>
                </a:solidFill>
                <a:latin typeface="微软雅黑" panose="020B0503020204020204" pitchFamily="34" charset="-122"/>
                <a:ea typeface="微软雅黑" panose="020B0503020204020204" pitchFamily="34" charset="-122"/>
              </a:rPr>
              <a:t>：新增用户占比、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A3</a:t>
            </a:r>
            <a:r>
              <a:rPr lang="zh-CN" altLang="en-US" sz="1100" dirty="0">
                <a:solidFill>
                  <a:schemeClr val="tx1"/>
                </a:solidFill>
                <a:latin typeface="微软雅黑" panose="020B0503020204020204" pitchFamily="34" charset="-122"/>
                <a:ea typeface="微软雅黑" panose="020B0503020204020204" pitchFamily="34" charset="-122"/>
              </a:rPr>
              <a:t>：出账率、</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A4</a:t>
            </a:r>
            <a:r>
              <a:rPr lang="zh-CN" altLang="en-US" sz="1100" dirty="0">
                <a:solidFill>
                  <a:schemeClr val="tx1"/>
                </a:solidFill>
                <a:latin typeface="微软雅黑" panose="020B0503020204020204" pitchFamily="34" charset="-122"/>
                <a:ea typeface="微软雅黑" panose="020B0503020204020204" pitchFamily="34" charset="-122"/>
              </a:rPr>
              <a:t>：年累计有效发展率、</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A5</a:t>
            </a:r>
            <a:r>
              <a:rPr lang="zh-CN" altLang="en-US" sz="1100" dirty="0">
                <a:solidFill>
                  <a:schemeClr val="tx1"/>
                </a:solidFill>
                <a:latin typeface="微软雅黑" panose="020B0503020204020204" pitchFamily="34" charset="-122"/>
                <a:ea typeface="微软雅黑" panose="020B0503020204020204" pitchFamily="34" charset="-122"/>
              </a:rPr>
              <a:t>：中高端用户占比、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A6</a:t>
            </a:r>
            <a:r>
              <a:rPr lang="zh-CN" altLang="en-US" sz="1100" dirty="0">
                <a:solidFill>
                  <a:schemeClr val="tx1"/>
                </a:solidFill>
                <a:latin typeface="微软雅黑" panose="020B0503020204020204" pitchFamily="34" charset="-122"/>
                <a:ea typeface="微软雅黑" panose="020B0503020204020204" pitchFamily="34" charset="-122"/>
              </a:rPr>
              <a:t>：活跃用户占比、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A7</a:t>
            </a:r>
            <a:r>
              <a:rPr lang="zh-CN" altLang="en-US" sz="1100" dirty="0">
                <a:solidFill>
                  <a:schemeClr val="tx1"/>
                </a:solidFill>
                <a:latin typeface="微软雅黑" panose="020B0503020204020204" pitchFamily="34" charset="-122"/>
                <a:ea typeface="微软雅黑" panose="020B0503020204020204" pitchFamily="34" charset="-122"/>
              </a:rPr>
              <a:t>：离网率</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RN</a:t>
            </a:r>
            <a:r>
              <a:rPr lang="zh-CN" altLang="en-US" sz="1100" dirty="0">
                <a:solidFill>
                  <a:schemeClr val="tx1"/>
                </a:solidFill>
                <a:latin typeface="微软雅黑" panose="020B0503020204020204" pitchFamily="34" charset="-122"/>
                <a:ea typeface="微软雅黑" panose="020B0503020204020204" pitchFamily="34" charset="-122"/>
              </a:rPr>
              <a:t>：行号</a:t>
            </a:r>
          </a:p>
        </p:txBody>
      </p:sp>
      <p:sp>
        <p:nvSpPr>
          <p:cNvPr id="13" name="标题 1"/>
          <p:cNvSpPr>
            <a:spLocks noGrp="1"/>
          </p:cNvSpPr>
          <p:nvPr/>
        </p:nvSpPr>
        <p:spPr>
          <a:xfrm>
            <a:off x="3401364" y="191815"/>
            <a:ext cx="3254894" cy="367893"/>
          </a:xfrm>
          <a:prstGeom prst="rect">
            <a:avLst/>
          </a:prstGeom>
        </p:spPr>
        <p:txBody>
          <a:bodyPr vert="horz" rtlCol="0">
            <a:noAutofit/>
          </a:bodyPr>
          <a:lstStyle>
            <a:lvl1pPr algn="r" rtl="0" eaLnBrk="0" fontAlgn="base" hangingPunct="0">
              <a:spcBef>
                <a:spcPct val="0"/>
              </a:spcBef>
              <a:spcAft>
                <a:spcPct val="0"/>
              </a:spcAft>
              <a:defRPr sz="3600" b="1">
                <a:solidFill>
                  <a:schemeClr val="tx2"/>
                </a:solidFill>
                <a:latin typeface="+mj-lt"/>
                <a:ea typeface="+mj-ea"/>
                <a:cs typeface="+mj-cs"/>
              </a:defRPr>
            </a:lvl1pPr>
            <a:lvl2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2pPr>
            <a:lvl3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3pPr>
            <a:lvl4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4pPr>
            <a:lvl5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5pPr>
            <a:lvl6pPr marL="4572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6pPr>
            <a:lvl7pPr marL="9144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7pPr>
            <a:lvl8pPr marL="13716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8pPr>
            <a:lvl9pPr marL="18288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9pPr>
          </a:lstStyle>
          <a:p>
            <a:pPr lvl="0" algn="r">
              <a:buClrTx/>
              <a:buSzTx/>
              <a:buFontTx/>
            </a:pPr>
            <a:r>
              <a:rPr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Tree>
  </p:cSld>
  <p:clrMapOvr>
    <a:masterClrMapping/>
  </p:clrMapOvr>
  <p:transition>
    <p:strips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6632" y="592925"/>
            <a:ext cx="5041106"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第三步、计算协方差矩阵的特征值及对应的特征向量</a:t>
            </a:r>
            <a:r>
              <a:rPr lang="zh-CN" altLang="en-US" sz="1200" dirty="0">
                <a:solidFill>
                  <a:schemeClr val="tx1"/>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2359466590"/>
              </p:ext>
            </p:extLst>
          </p:nvPr>
        </p:nvGraphicFramePr>
        <p:xfrm>
          <a:off x="456143" y="989502"/>
          <a:ext cx="5832648" cy="1230154"/>
        </p:xfrm>
        <a:graphic>
          <a:graphicData uri="http://schemas.openxmlformats.org/drawingml/2006/table">
            <a:tbl>
              <a:tblPr/>
              <a:tblGrid>
                <a:gridCol w="776585">
                  <a:extLst>
                    <a:ext uri="{9D8B030D-6E8A-4147-A177-3AD203B41FA5}">
                      <a16:colId xmlns:a16="http://schemas.microsoft.com/office/drawing/2014/main" val="20000"/>
                    </a:ext>
                  </a:extLst>
                </a:gridCol>
                <a:gridCol w="744719">
                  <a:extLst>
                    <a:ext uri="{9D8B030D-6E8A-4147-A177-3AD203B41FA5}">
                      <a16:colId xmlns:a16="http://schemas.microsoft.com/office/drawing/2014/main" val="20001"/>
                    </a:ext>
                  </a:extLst>
                </a:gridCol>
                <a:gridCol w="745899">
                  <a:extLst>
                    <a:ext uri="{9D8B030D-6E8A-4147-A177-3AD203B41FA5}">
                      <a16:colId xmlns:a16="http://schemas.microsoft.com/office/drawing/2014/main" val="20002"/>
                    </a:ext>
                  </a:extLst>
                </a:gridCol>
                <a:gridCol w="745309">
                  <a:extLst>
                    <a:ext uri="{9D8B030D-6E8A-4147-A177-3AD203B41FA5}">
                      <a16:colId xmlns:a16="http://schemas.microsoft.com/office/drawing/2014/main" val="20003"/>
                    </a:ext>
                  </a:extLst>
                </a:gridCol>
                <a:gridCol w="744719">
                  <a:extLst>
                    <a:ext uri="{9D8B030D-6E8A-4147-A177-3AD203B41FA5}">
                      <a16:colId xmlns:a16="http://schemas.microsoft.com/office/drawing/2014/main" val="20004"/>
                    </a:ext>
                  </a:extLst>
                </a:gridCol>
                <a:gridCol w="745309">
                  <a:extLst>
                    <a:ext uri="{9D8B030D-6E8A-4147-A177-3AD203B41FA5}">
                      <a16:colId xmlns:a16="http://schemas.microsoft.com/office/drawing/2014/main" val="20005"/>
                    </a:ext>
                  </a:extLst>
                </a:gridCol>
                <a:gridCol w="665644">
                  <a:extLst>
                    <a:ext uri="{9D8B030D-6E8A-4147-A177-3AD203B41FA5}">
                      <a16:colId xmlns:a16="http://schemas.microsoft.com/office/drawing/2014/main" val="20006"/>
                    </a:ext>
                  </a:extLst>
                </a:gridCol>
                <a:gridCol w="664464">
                  <a:extLst>
                    <a:ext uri="{9D8B030D-6E8A-4147-A177-3AD203B41FA5}">
                      <a16:colId xmlns:a16="http://schemas.microsoft.com/office/drawing/2014/main" val="20007"/>
                    </a:ext>
                  </a:extLst>
                </a:gridCol>
              </a:tblGrid>
              <a:tr h="163354">
                <a:tc>
                  <a:txBody>
                    <a:bodyPr/>
                    <a:lstStyle/>
                    <a:p>
                      <a:pPr algn="ctr">
                        <a:spcAft>
                          <a:spcPts val="0"/>
                        </a:spcAft>
                      </a:pPr>
                      <a:r>
                        <a:rPr lang="zh-CN" sz="1000" kern="0" dirty="0">
                          <a:solidFill>
                            <a:srgbClr val="000000"/>
                          </a:solidFill>
                          <a:latin typeface="Times New Roman" panose="02020603050405020304"/>
                          <a:ea typeface="宋体" panose="02010600030101010101" pitchFamily="2" charset="-122"/>
                          <a:cs typeface="宋体" panose="02010600030101010101" pitchFamily="2" charset="-122"/>
                        </a:rPr>
                        <a:t>特征</a:t>
                      </a:r>
                      <a:r>
                        <a:rPr lang="zh-CN" altLang="en-US" sz="1000" kern="0" dirty="0">
                          <a:solidFill>
                            <a:srgbClr val="000000"/>
                          </a:solidFill>
                          <a:latin typeface="Times New Roman" panose="02020603050405020304"/>
                          <a:ea typeface="宋体" panose="02010600030101010101" pitchFamily="2" charset="-122"/>
                          <a:cs typeface="宋体" panose="02010600030101010101" pitchFamily="2" charset="-122"/>
                        </a:rPr>
                        <a:t>值</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zh-CN" sz="1000" kern="0" dirty="0">
                          <a:solidFill>
                            <a:srgbClr val="000000"/>
                          </a:solidFill>
                          <a:latin typeface="Times New Roman" panose="02020603050405020304"/>
                          <a:ea typeface="宋体" panose="02010600030101010101" pitchFamily="2" charset="-122"/>
                          <a:cs typeface="宋体" panose="02010600030101010101" pitchFamily="2" charset="-122"/>
                        </a:rPr>
                        <a:t>对应特征向量</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116681">
                <a:tc>
                  <a:txBody>
                    <a:bodyPr/>
                    <a:lstStyle/>
                    <a:p>
                      <a:pPr algn="ctr">
                        <a:spcAft>
                          <a:spcPts val="0"/>
                        </a:spcAft>
                      </a:pPr>
                      <a:r>
                        <a:rPr lang="en-US" sz="1000" kern="0" dirty="0">
                          <a:solidFill>
                            <a:schemeClr val="tx1"/>
                          </a:solidFill>
                          <a:latin typeface="宋体" panose="02010600030101010101" pitchFamily="2" charset="-122"/>
                          <a:ea typeface="宋体" panose="02010600030101010101" pitchFamily="2" charset="-122"/>
                          <a:cs typeface="宋体" panose="02010600030101010101" pitchFamily="2" charset="-122"/>
                        </a:rPr>
                        <a:t>0.9739258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0.9162263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-0.173538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-0.234827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-0.184147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0.183758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0.08654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-0.01021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6681">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1.1839758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0.1988299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0.6766172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0.1923453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-0.209346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-0.311614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0.056766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0.567016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6681">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0.1260719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0.1487911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0.0293393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0.6036727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-0.169445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0.2147972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-0.71451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-0.16495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6681">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1.7216045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0.2550985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0.4151849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-0.064922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0.5916448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-0.347989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-0.10845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-0.52482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7158">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0.2830655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-0.135359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0.5089097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-0.454022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0.027442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0.6925621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-0.19011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0.003975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6681">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2.3751366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0.0714282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0.1244931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0.5770579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0.2487194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0.4578187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0.606171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-0.08661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6681">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0.3362211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0.1017753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-0.253667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0.0096013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0.6934657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0.1124955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-0.25183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0.606822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矩形 8"/>
          <p:cNvSpPr/>
          <p:nvPr/>
        </p:nvSpPr>
        <p:spPr>
          <a:xfrm>
            <a:off x="116632" y="2571750"/>
            <a:ext cx="6408712"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第五步、计算方差贡献率，并根据方差贡献率的阈值选取合适的主成分个数</a:t>
            </a:r>
          </a:p>
        </p:txBody>
      </p:sp>
      <p:graphicFrame>
        <p:nvGraphicFramePr>
          <p:cNvPr id="10" name="表格 9"/>
          <p:cNvGraphicFramePr>
            <a:graphicFrameLocks noGrp="1"/>
          </p:cNvGraphicFramePr>
          <p:nvPr>
            <p:extLst>
              <p:ext uri="{D42A27DB-BD31-4B8C-83A1-F6EECF244321}">
                <p14:modId xmlns:p14="http://schemas.microsoft.com/office/powerpoint/2010/main" val="2076557392"/>
              </p:ext>
            </p:extLst>
          </p:nvPr>
        </p:nvGraphicFramePr>
        <p:xfrm>
          <a:off x="1642708" y="3029807"/>
          <a:ext cx="3356560" cy="1219200"/>
        </p:xfrm>
        <a:graphic>
          <a:graphicData uri="http://schemas.openxmlformats.org/drawingml/2006/table">
            <a:tbl>
              <a:tblPr/>
              <a:tblGrid>
                <a:gridCol w="880898">
                  <a:extLst>
                    <a:ext uri="{9D8B030D-6E8A-4147-A177-3AD203B41FA5}">
                      <a16:colId xmlns:a16="http://schemas.microsoft.com/office/drawing/2014/main" val="20000"/>
                    </a:ext>
                  </a:extLst>
                </a:gridCol>
                <a:gridCol w="1283309">
                  <a:extLst>
                    <a:ext uri="{9D8B030D-6E8A-4147-A177-3AD203B41FA5}">
                      <a16:colId xmlns:a16="http://schemas.microsoft.com/office/drawing/2014/main" val="20001"/>
                    </a:ext>
                  </a:extLst>
                </a:gridCol>
                <a:gridCol w="1192353">
                  <a:extLst>
                    <a:ext uri="{9D8B030D-6E8A-4147-A177-3AD203B41FA5}">
                      <a16:colId xmlns:a16="http://schemas.microsoft.com/office/drawing/2014/main" val="20002"/>
                    </a:ext>
                  </a:extLst>
                </a:gridCol>
              </a:tblGrid>
              <a:tr h="114300">
                <a:tc>
                  <a:txBody>
                    <a:bodyPr/>
                    <a:lstStyle/>
                    <a:p>
                      <a:pPr algn="ctr">
                        <a:spcAft>
                          <a:spcPts val="0"/>
                        </a:spcAft>
                      </a:pPr>
                      <a:r>
                        <a:rPr lang="zh-CN" sz="1000" kern="0" dirty="0">
                          <a:solidFill>
                            <a:srgbClr val="000000"/>
                          </a:solidFill>
                          <a:latin typeface="Times New Roman" panose="02020603050405020304"/>
                          <a:ea typeface="宋体" panose="02010600030101010101" pitchFamily="2" charset="-122"/>
                          <a:cs typeface="宋体" panose="02010600030101010101" pitchFamily="2" charset="-122"/>
                        </a:rPr>
                        <a:t>特征</a:t>
                      </a:r>
                      <a:r>
                        <a:rPr lang="zh-CN" altLang="en-US" sz="1000" kern="0" dirty="0">
                          <a:solidFill>
                            <a:srgbClr val="000000"/>
                          </a:solidFill>
                          <a:latin typeface="Times New Roman" panose="02020603050405020304"/>
                          <a:ea typeface="宋体" panose="02010600030101010101" pitchFamily="2" charset="-122"/>
                          <a:cs typeface="宋体" panose="02010600030101010101" pitchFamily="2" charset="-122"/>
                        </a:rPr>
                        <a:t>根</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panose="02020603050405020304"/>
                          <a:ea typeface="宋体" panose="02010600030101010101" pitchFamily="2" charset="-122"/>
                          <a:cs typeface="宋体" panose="02010600030101010101" pitchFamily="2" charset="-122"/>
                        </a:rPr>
                        <a:t>占所有特征值比例</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panose="02020603050405020304"/>
                          <a:ea typeface="宋体" panose="02010600030101010101" pitchFamily="2" charset="-122"/>
                          <a:cs typeface="宋体" panose="02010600030101010101" pitchFamily="2" charset="-122"/>
                        </a:rPr>
                        <a:t>特征值累计比例</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2.37513662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0.33930518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0.33930518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1.72160449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0.24594346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0.58524864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1.18397576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0.16913937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0.75438800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0.97392577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0.13913223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0.89352023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0.3362211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0.04803158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0.94155181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0.28306552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0.04043792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0.98198973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114300">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0.12607188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0.01801027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1.00000000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11" name="矩形 10"/>
          <p:cNvSpPr/>
          <p:nvPr/>
        </p:nvSpPr>
        <p:spPr>
          <a:xfrm>
            <a:off x="456143" y="4345589"/>
            <a:ext cx="5041106"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根据</a:t>
            </a:r>
            <a:r>
              <a:rPr lang="zh-CN" altLang="en-US" sz="1200" b="1" dirty="0">
                <a:solidFill>
                  <a:srgbClr val="FF0000"/>
                </a:solidFill>
                <a:latin typeface="微软雅黑" panose="020B0503020204020204" pitchFamily="34" charset="-122"/>
                <a:ea typeface="微软雅黑" panose="020B0503020204020204" pitchFamily="34" charset="-122"/>
              </a:rPr>
              <a:t>累计阈值</a:t>
            </a:r>
            <a:r>
              <a:rPr lang="en-US" altLang="zh-CN" sz="1200" b="1" dirty="0">
                <a:solidFill>
                  <a:srgbClr val="FF0000"/>
                </a:solidFill>
                <a:latin typeface="微软雅黑" panose="020B0503020204020204" pitchFamily="34" charset="-122"/>
                <a:ea typeface="微软雅黑" panose="020B0503020204020204" pitchFamily="34" charset="-122"/>
              </a:rPr>
              <a:t>85%</a:t>
            </a:r>
            <a:r>
              <a:rPr lang="zh-CN" altLang="en-US" sz="1200" b="1" dirty="0">
                <a:solidFill>
                  <a:srgbClr val="FF0000"/>
                </a:solidFill>
                <a:latin typeface="微软雅黑" panose="020B0503020204020204" pitchFamily="34" charset="-122"/>
                <a:ea typeface="微软雅黑" panose="020B0503020204020204" pitchFamily="34" charset="-122"/>
              </a:rPr>
              <a:t>判定</a:t>
            </a:r>
            <a:r>
              <a:rPr lang="zh-CN" altLang="en-US" sz="1200" dirty="0">
                <a:solidFill>
                  <a:schemeClr val="tx1"/>
                </a:solidFill>
                <a:latin typeface="微软雅黑" panose="020B0503020204020204" pitchFamily="34" charset="-122"/>
                <a:ea typeface="微软雅黑" panose="020B0503020204020204" pitchFamily="34" charset="-122"/>
              </a:rPr>
              <a:t>，选取主成分的个数为</a:t>
            </a:r>
            <a:r>
              <a:rPr lang="en-US" altLang="zh-CN" sz="1200" dirty="0">
                <a:solidFill>
                  <a:schemeClr val="tx1"/>
                </a:solidFill>
                <a:latin typeface="微软雅黑" panose="020B0503020204020204" pitchFamily="34" charset="-122"/>
                <a:ea typeface="微软雅黑" panose="020B0503020204020204" pitchFamily="34" charset="-122"/>
              </a:rPr>
              <a:t>3</a:t>
            </a:r>
            <a:r>
              <a:rPr lang="zh-CN" altLang="en-US" sz="1200" dirty="0">
                <a:solidFill>
                  <a:schemeClr val="tx1"/>
                </a:solidFill>
                <a:latin typeface="微软雅黑" panose="020B0503020204020204" pitchFamily="34" charset="-122"/>
                <a:ea typeface="微软雅黑" panose="020B0503020204020204" pitchFamily="34" charset="-122"/>
              </a:rPr>
              <a:t>个。</a:t>
            </a:r>
          </a:p>
        </p:txBody>
      </p:sp>
      <p:sp>
        <p:nvSpPr>
          <p:cNvPr id="12" name="矩形 11">
            <a:extLst>
              <a:ext uri="{FF2B5EF4-FFF2-40B4-BE49-F238E27FC236}">
                <a16:creationId xmlns:a16="http://schemas.microsoft.com/office/drawing/2014/main" id="{E54AEBE1-742A-2144-BBFF-5AA637297F5A}"/>
              </a:ext>
            </a:extLst>
          </p:cNvPr>
          <p:cNvSpPr/>
          <p:nvPr/>
        </p:nvSpPr>
        <p:spPr>
          <a:xfrm>
            <a:off x="116632" y="2210275"/>
            <a:ext cx="6408712"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第四步、按照从大到小的顺序对特征值排序</a:t>
            </a:r>
          </a:p>
        </p:txBody>
      </p:sp>
      <p:sp>
        <p:nvSpPr>
          <p:cNvPr id="13" name="标题 1">
            <a:extLst>
              <a:ext uri="{FF2B5EF4-FFF2-40B4-BE49-F238E27FC236}">
                <a16:creationId xmlns:a16="http://schemas.microsoft.com/office/drawing/2014/main" id="{F21EB7DF-E090-1A43-AF50-6F677F14429B}"/>
              </a:ext>
            </a:extLst>
          </p:cNvPr>
          <p:cNvSpPr>
            <a:spLocks noGrp="1"/>
          </p:cNvSpPr>
          <p:nvPr/>
        </p:nvSpPr>
        <p:spPr>
          <a:xfrm>
            <a:off x="3401364" y="191815"/>
            <a:ext cx="3254894" cy="367893"/>
          </a:xfrm>
          <a:prstGeom prst="rect">
            <a:avLst/>
          </a:prstGeom>
        </p:spPr>
        <p:txBody>
          <a:bodyPr vert="horz" rtlCol="0">
            <a:noAutofit/>
          </a:bodyPr>
          <a:lstStyle>
            <a:lvl1pPr algn="r" rtl="0" eaLnBrk="0" fontAlgn="base" hangingPunct="0">
              <a:spcBef>
                <a:spcPct val="0"/>
              </a:spcBef>
              <a:spcAft>
                <a:spcPct val="0"/>
              </a:spcAft>
              <a:defRPr sz="3600" b="1">
                <a:solidFill>
                  <a:schemeClr val="tx2"/>
                </a:solidFill>
                <a:latin typeface="+mj-lt"/>
                <a:ea typeface="+mj-ea"/>
                <a:cs typeface="+mj-cs"/>
              </a:defRPr>
            </a:lvl1pPr>
            <a:lvl2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2pPr>
            <a:lvl3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3pPr>
            <a:lvl4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4pPr>
            <a:lvl5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5pPr>
            <a:lvl6pPr marL="4572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6pPr>
            <a:lvl7pPr marL="9144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7pPr>
            <a:lvl8pPr marL="13716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8pPr>
            <a:lvl9pPr marL="18288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9pPr>
          </a:lstStyle>
          <a:p>
            <a:pPr lvl="0" algn="r">
              <a:buClrTx/>
              <a:buSzTx/>
              <a:buFontTx/>
            </a:pPr>
            <a:r>
              <a:rPr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Tree>
  </p:cSld>
  <p:clrMapOvr>
    <a:masterClrMapping/>
  </p:clrMapOvr>
  <p:transition>
    <p:strips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0648" y="699542"/>
            <a:ext cx="6336704" cy="261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第六步：计算主成分得分，为主成分命名。计算公式如下：</a:t>
            </a:r>
          </a:p>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Y1=0.071428152 * A1+0.124493073 * A2+0.577057931 * A3+0.24871942 *  A4+0.457818665 * A5+0.606171153 * A6-0.086609418</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A7</a:t>
            </a:r>
          </a:p>
          <a:p>
            <a:pPr>
              <a:lnSpc>
                <a:spcPct val="150000"/>
              </a:lnSpc>
            </a:pP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Y2=0.255098486 * A1+0.415184937 * A2-0.064922491 * A3+0.591644761 * A4-0.34798912 * A5-0.108445297 * A6-0.524815179</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A7</a:t>
            </a:r>
          </a:p>
          <a:p>
            <a:pPr>
              <a:lnSpc>
                <a:spcPct val="150000"/>
              </a:lnSpc>
            </a:pP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Y3=0.198829932 * A1+0.676617213 * A2+0.192345339 * A3-0.209346266 * A4-0.311614276 * A5+0.056765578 * A6+0.56701625</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A7</a:t>
            </a:r>
          </a:p>
          <a:p>
            <a:pPr>
              <a:lnSpc>
                <a:spcPct val="150000"/>
              </a:lnSpc>
            </a:pP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id="{79E9B2F7-02D2-4E48-8156-C2F713E4FF2A}"/>
              </a:ext>
            </a:extLst>
          </p:cNvPr>
          <p:cNvSpPr>
            <a:spLocks noGrp="1"/>
          </p:cNvSpPr>
          <p:nvPr/>
        </p:nvSpPr>
        <p:spPr>
          <a:xfrm>
            <a:off x="3401364" y="191815"/>
            <a:ext cx="3254894" cy="367893"/>
          </a:xfrm>
          <a:prstGeom prst="rect">
            <a:avLst/>
          </a:prstGeom>
        </p:spPr>
        <p:txBody>
          <a:bodyPr vert="horz" rtlCol="0">
            <a:noAutofit/>
          </a:bodyPr>
          <a:lstStyle>
            <a:lvl1pPr algn="r" rtl="0" eaLnBrk="0" fontAlgn="base" hangingPunct="0">
              <a:spcBef>
                <a:spcPct val="0"/>
              </a:spcBef>
              <a:spcAft>
                <a:spcPct val="0"/>
              </a:spcAft>
              <a:defRPr sz="3600" b="1">
                <a:solidFill>
                  <a:schemeClr val="tx2"/>
                </a:solidFill>
                <a:latin typeface="+mj-lt"/>
                <a:ea typeface="+mj-ea"/>
                <a:cs typeface="+mj-cs"/>
              </a:defRPr>
            </a:lvl1pPr>
            <a:lvl2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2pPr>
            <a:lvl3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3pPr>
            <a:lvl4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4pPr>
            <a:lvl5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5pPr>
            <a:lvl6pPr marL="4572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6pPr>
            <a:lvl7pPr marL="9144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7pPr>
            <a:lvl8pPr marL="13716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8pPr>
            <a:lvl9pPr marL="18288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9pPr>
          </a:lstStyle>
          <a:p>
            <a:pPr lvl="0" algn="r">
              <a:buClrTx/>
              <a:buSzTx/>
              <a:buFontTx/>
            </a:pPr>
            <a:r>
              <a:rPr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Tree>
  </p:cSld>
  <p:clrMapOvr>
    <a:masterClrMapping/>
  </p:clrMapOvr>
  <p:transition>
    <p:strips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2116515289"/>
              </p:ext>
            </p:extLst>
          </p:nvPr>
        </p:nvGraphicFramePr>
        <p:xfrm>
          <a:off x="1196752" y="831853"/>
          <a:ext cx="4104456" cy="3479794"/>
        </p:xfrm>
        <a:graphic>
          <a:graphicData uri="http://schemas.openxmlformats.org/presentationml/2006/ole">
            <mc:AlternateContent xmlns:mc="http://schemas.openxmlformats.org/markup-compatibility/2006">
              <mc:Choice xmlns:v="urn:schemas-microsoft-com:vml" Requires="v">
                <p:oleObj name="剪辑" r:id="rId3" imgW="4828032" imgH="4093331" progId="">
                  <p:embed/>
                </p:oleObj>
              </mc:Choice>
              <mc:Fallback>
                <p:oleObj name="剪辑" r:id="rId3" imgW="4828032" imgH="4093331" progId="">
                  <p:embed/>
                  <p:pic>
                    <p:nvPicPr>
                      <p:cNvPr id="0" name="Object 2"/>
                      <p:cNvPicPr>
                        <a:picLocks noChangeAspect="1" noChangeArrowheads="1"/>
                      </p:cNvPicPr>
                      <p:nvPr/>
                    </p:nvPicPr>
                    <p:blipFill>
                      <a:blip r:embed="rId4">
                        <a:lum bright="66000"/>
                        <a:extLst>
                          <a:ext uri="{28A0092B-C50C-407E-A947-70E740481C1C}">
                            <a14:useLocalDpi xmlns:a14="http://schemas.microsoft.com/office/drawing/2010/main" val="0"/>
                          </a:ext>
                        </a:extLst>
                      </a:blip>
                      <a:srcRect/>
                      <a:stretch>
                        <a:fillRect/>
                      </a:stretch>
                    </p:blipFill>
                    <p:spPr bwMode="auto">
                      <a:xfrm>
                        <a:off x="1196752" y="831853"/>
                        <a:ext cx="4104456" cy="3479794"/>
                      </a:xfrm>
                      <a:prstGeom prst="rect">
                        <a:avLst/>
                      </a:prstGeom>
                      <a:noFill/>
                    </p:spPr>
                  </p:pic>
                </p:oleObj>
              </mc:Fallback>
            </mc:AlternateContent>
          </a:graphicData>
        </a:graphic>
      </p:graphicFrame>
      <p:sp>
        <p:nvSpPr>
          <p:cNvPr id="14339" name="Rectangle 5"/>
          <p:cNvSpPr>
            <a:spLocks noChangeArrowheads="1"/>
          </p:cNvSpPr>
          <p:nvPr/>
        </p:nvSpPr>
        <p:spPr bwMode="auto">
          <a:xfrm>
            <a:off x="2662350" y="1653648"/>
            <a:ext cx="1880643" cy="8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140000"/>
              </a:lnSpc>
              <a:spcBef>
                <a:spcPts val="630"/>
              </a:spcBef>
            </a:pPr>
            <a:r>
              <a:rPr lang="zh-CN" altLang="en-US" sz="3600" b="1" dirty="0">
                <a:solidFill>
                  <a:srgbClr val="C34817"/>
                </a:solidFill>
                <a:effectLst>
                  <a:outerShdw blurRad="38100" dist="38100" dir="2700000" algn="tl">
                    <a:srgbClr val="000000">
                      <a:alpha val="43137"/>
                    </a:srgbClr>
                  </a:outerShdw>
                </a:effectLst>
                <a:latin typeface="Verdana" pitchFamily="34" charset="0"/>
                <a:ea typeface="微软雅黑" pitchFamily="34" charset="-122"/>
                <a:cs typeface="+mj-cs"/>
              </a:rPr>
              <a:t>谢 谢！</a:t>
            </a:r>
            <a:r>
              <a:rPr lang="zh-CN" altLang="en-US" sz="4050" dirty="0">
                <a:solidFill>
                  <a:srgbClr val="C00000"/>
                </a:solidFill>
                <a:latin typeface="隶书" pitchFamily="49" charset="-122"/>
                <a:ea typeface="隶书" pitchFamily="49" charset="-122"/>
              </a:rPr>
              <a:t> </a:t>
            </a:r>
            <a:endParaRPr lang="en-US" altLang="zh-CN" sz="4050" dirty="0">
              <a:solidFill>
                <a:srgbClr val="C00000"/>
              </a:solidFill>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advTm="6007"/>
    </mc:Choice>
    <mc:Fallback xmlns="">
      <p:transition advTm="60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1"/>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1"/>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319095"/>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1"/>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52641" y="186094"/>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数据探索</a:t>
            </a:r>
          </a:p>
        </p:txBody>
      </p:sp>
      <p:grpSp>
        <p:nvGrpSpPr>
          <p:cNvPr id="8" name="Group 9"/>
          <p:cNvGrpSpPr/>
          <p:nvPr/>
        </p:nvGrpSpPr>
        <p:grpSpPr>
          <a:xfrm>
            <a:off x="4293096" y="2752215"/>
            <a:ext cx="2330291" cy="956310"/>
            <a:chOff x="8016138" y="3738013"/>
            <a:chExt cx="3088792" cy="1700101"/>
          </a:xfrm>
        </p:grpSpPr>
        <p:sp>
          <p:nvSpPr>
            <p:cNvPr id="22" name="TextBox 33"/>
            <p:cNvSpPr txBox="1"/>
            <p:nvPr/>
          </p:nvSpPr>
          <p:spPr bwMode="auto">
            <a:xfrm>
              <a:off x="8016138" y="3738013"/>
              <a:ext cx="1258976" cy="309958"/>
            </a:xfrm>
            <a:prstGeom prst="rect">
              <a:avLst/>
            </a:prstGeom>
            <a:noFill/>
          </p:spPr>
          <p:txBody>
            <a:bodyPr wrap="none" lIns="67500" tIns="35100" rIns="67500" bIns="35100">
              <a:noAutofit/>
            </a:bodyPr>
            <a:lstStyle/>
            <a:p>
              <a:pPr algn="l" latinLnBrk="0"/>
              <a:r>
                <a:rPr lang="en-US" altLang="zh-CN" sz="16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lt"/>
                </a:rPr>
                <a:t>4</a:t>
              </a:r>
              <a:r>
                <a:rPr lang="zh-CN" altLang="en-US" sz="16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lt"/>
                </a:rPr>
                <a:t>、相关性分析</a:t>
              </a:r>
            </a:p>
          </p:txBody>
        </p:sp>
        <p:sp>
          <p:nvSpPr>
            <p:cNvPr id="23" name="TextBox 34"/>
            <p:cNvSpPr txBox="1"/>
            <p:nvPr/>
          </p:nvSpPr>
          <p:spPr bwMode="auto">
            <a:xfrm>
              <a:off x="8086415" y="4186745"/>
              <a:ext cx="3018515" cy="1251369"/>
            </a:xfrm>
            <a:prstGeom prst="rect">
              <a:avLst/>
            </a:prstGeom>
            <a:noFill/>
          </p:spPr>
          <p:txBody>
            <a:bodyPr wrap="square" lIns="67500" tIns="35100" rIns="67500" bIns="35100">
              <a:noAutofit/>
            </a:bodyPr>
            <a:lstStyle/>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分析连续变量之间线性相关程度的强弱</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常用的二元变量相关分析方法包括：pearson相关系数、spearman秩相关系数、判定系数。</a:t>
              </a:r>
            </a:p>
          </p:txBody>
        </p:sp>
      </p:grpSp>
      <p:sp>
        <p:nvSpPr>
          <p:cNvPr id="21" name="TextBox 36"/>
          <p:cNvSpPr txBox="1"/>
          <p:nvPr/>
        </p:nvSpPr>
        <p:spPr bwMode="auto">
          <a:xfrm>
            <a:off x="4356978" y="1327184"/>
            <a:ext cx="1808326" cy="783431"/>
          </a:xfrm>
          <a:prstGeom prst="rect">
            <a:avLst/>
          </a:prstGeom>
          <a:noFill/>
        </p:spPr>
        <p:txBody>
          <a:bodyPr wrap="square" lIns="67500" tIns="35100" rIns="67500" bIns="35100">
            <a:noAutofit/>
          </a:bodyPr>
          <a:lstStyle/>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检查原始数据中是否存在脏数据，如缺失值、异常值、不一致的值等。</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以缺失值为例，计算含有缺失值的特征数量、每个特征的未缺失数量、缺失数量、缺失比例等。</a:t>
            </a:r>
          </a:p>
        </p:txBody>
      </p:sp>
      <p:grpSp>
        <p:nvGrpSpPr>
          <p:cNvPr id="10" name="Group 7"/>
          <p:cNvGrpSpPr/>
          <p:nvPr/>
        </p:nvGrpSpPr>
        <p:grpSpPr>
          <a:xfrm>
            <a:off x="197357" y="2332009"/>
            <a:ext cx="2663764" cy="1734284"/>
            <a:chOff x="879822" y="3654582"/>
            <a:chExt cx="3260673" cy="3083161"/>
          </a:xfrm>
        </p:grpSpPr>
        <p:sp>
          <p:nvSpPr>
            <p:cNvPr id="18" name="TextBox 37"/>
            <p:cNvSpPr txBox="1"/>
            <p:nvPr/>
          </p:nvSpPr>
          <p:spPr bwMode="auto">
            <a:xfrm>
              <a:off x="2136906" y="3654582"/>
              <a:ext cx="1258976" cy="309958"/>
            </a:xfrm>
            <a:prstGeom prst="rect">
              <a:avLst/>
            </a:prstGeom>
            <a:noFill/>
          </p:spPr>
          <p:txBody>
            <a:bodyPr wrap="none" lIns="67500" tIns="35100" rIns="67500" bIns="35100">
              <a:noAutofit/>
            </a:bodyPr>
            <a:lstStyle/>
            <a:p>
              <a:pPr algn="r" latinLnBrk="0"/>
              <a:r>
                <a:rPr 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、统计量分析</a:t>
              </a:r>
            </a:p>
          </p:txBody>
        </p:sp>
        <p:sp>
          <p:nvSpPr>
            <p:cNvPr id="19" name="TextBox 38"/>
            <p:cNvSpPr txBox="1"/>
            <p:nvPr/>
          </p:nvSpPr>
          <p:spPr bwMode="auto">
            <a:xfrm>
              <a:off x="879822" y="4093612"/>
              <a:ext cx="3260673" cy="2644131"/>
            </a:xfrm>
            <a:prstGeom prst="rect">
              <a:avLst/>
            </a:prstGeom>
            <a:noFill/>
          </p:spPr>
          <p:txBody>
            <a:bodyPr wrap="square" lIns="67500" tIns="35100" rIns="67500" bIns="35100">
              <a:noAutofit/>
            </a:bodyPr>
            <a:lstStyle/>
            <a:p>
              <a:pPr>
                <a:lnSpc>
                  <a:spcPct val="12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通过计算统计量，能够了解数据的基本分布情况，具体统计量包含以下：</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表示数据基本特征的统计量：平均数、中位数、众数、最大值、最小值；</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表示数据分散程度的统计量：极差、方差、标准差、变异系数、四分位间距；</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表示数据分布形状的统计量：偏度、峰度；</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表示数据分布的描述性统计量：分位数。</a:t>
              </a:r>
            </a:p>
          </p:txBody>
        </p:sp>
      </p:grpSp>
      <p:grpSp>
        <p:nvGrpSpPr>
          <p:cNvPr id="11" name="Group 2"/>
          <p:cNvGrpSpPr/>
          <p:nvPr/>
        </p:nvGrpSpPr>
        <p:grpSpPr>
          <a:xfrm>
            <a:off x="260648" y="1010676"/>
            <a:ext cx="2287057" cy="852289"/>
            <a:chOff x="1249833" y="2170587"/>
            <a:chExt cx="2942311" cy="1515175"/>
          </a:xfrm>
        </p:grpSpPr>
        <p:sp>
          <p:nvSpPr>
            <p:cNvPr id="16" name="TextBox 39"/>
            <p:cNvSpPr txBox="1"/>
            <p:nvPr/>
          </p:nvSpPr>
          <p:spPr bwMode="auto">
            <a:xfrm>
              <a:off x="2241179" y="2170587"/>
              <a:ext cx="1258975" cy="309958"/>
            </a:xfrm>
            <a:prstGeom prst="rect">
              <a:avLst/>
            </a:prstGeom>
            <a:noFill/>
          </p:spPr>
          <p:txBody>
            <a:bodyPr wrap="none" lIns="67500" tIns="35100" rIns="67500" bIns="35100">
              <a:noAutofit/>
            </a:bodyPr>
            <a:lstStyle/>
            <a:p>
              <a:pPr algn="r" latinLnBrk="0"/>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、数据类型</a:t>
              </a:r>
            </a:p>
          </p:txBody>
        </p:sp>
        <p:sp>
          <p:nvSpPr>
            <p:cNvPr id="17" name="TextBox 40"/>
            <p:cNvSpPr txBox="1"/>
            <p:nvPr/>
          </p:nvSpPr>
          <p:spPr bwMode="auto">
            <a:xfrm>
              <a:off x="1249833" y="2713792"/>
              <a:ext cx="2942311" cy="971970"/>
            </a:xfrm>
            <a:prstGeom prst="rect">
              <a:avLst/>
            </a:prstGeom>
            <a:noFill/>
          </p:spPr>
          <p:txBody>
            <a:bodyPr wrap="square" lIns="67500" tIns="35100" rIns="67500" bIns="35100">
              <a:noAutofit/>
            </a:bodyPr>
            <a:lstStyle/>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mn-ea"/>
                  <a:sym typeface="+mn-lt"/>
                </a:rPr>
                <a:t>分析所有变量的数据类型情况：连续型变量、分类型变量。</a:t>
              </a:r>
            </a:p>
          </p:txBody>
        </p:sp>
      </p:grpSp>
      <p:sp>
        <p:nvSpPr>
          <p:cNvPr id="12" name="Freeform: Shape 43"/>
          <p:cNvSpPr/>
          <p:nvPr/>
        </p:nvSpPr>
        <p:spPr bwMode="auto">
          <a:xfrm>
            <a:off x="3654985" y="2219200"/>
            <a:ext cx="320040" cy="320040"/>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sz="3200">
              <a:cs typeface="+mn-ea"/>
              <a:sym typeface="+mn-lt"/>
            </a:endParaRPr>
          </a:p>
        </p:txBody>
      </p:sp>
      <p:sp>
        <p:nvSpPr>
          <p:cNvPr id="13" name="Freeform: Shape 44"/>
          <p:cNvSpPr/>
          <p:nvPr/>
        </p:nvSpPr>
        <p:spPr bwMode="auto">
          <a:xfrm>
            <a:off x="2822024" y="2219200"/>
            <a:ext cx="320040" cy="320040"/>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sz="3200">
              <a:cs typeface="+mn-ea"/>
              <a:sym typeface="+mn-lt"/>
            </a:endParaRPr>
          </a:p>
        </p:txBody>
      </p:sp>
      <p:sp>
        <p:nvSpPr>
          <p:cNvPr id="14" name="Freeform: Shape 45"/>
          <p:cNvSpPr/>
          <p:nvPr/>
        </p:nvSpPr>
        <p:spPr bwMode="auto">
          <a:xfrm>
            <a:off x="2832502" y="1483393"/>
            <a:ext cx="320040" cy="320040"/>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3200">
              <a:cs typeface="+mn-ea"/>
              <a:sym typeface="+mn-lt"/>
            </a:endParaRPr>
          </a:p>
        </p:txBody>
      </p:sp>
      <p:sp>
        <p:nvSpPr>
          <p:cNvPr id="15" name="Freeform: Shape 46"/>
          <p:cNvSpPr/>
          <p:nvPr/>
        </p:nvSpPr>
        <p:spPr bwMode="auto">
          <a:xfrm>
            <a:off x="3650699" y="1483393"/>
            <a:ext cx="320040" cy="320040"/>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3200">
              <a:cs typeface="+mn-ea"/>
              <a:sym typeface="+mn-lt"/>
            </a:endParaRPr>
          </a:p>
        </p:txBody>
      </p:sp>
      <p:sp>
        <p:nvSpPr>
          <p:cNvPr id="24" name="TextBox 37"/>
          <p:cNvSpPr txBox="1"/>
          <p:nvPr/>
        </p:nvSpPr>
        <p:spPr bwMode="auto">
          <a:xfrm>
            <a:off x="5261141" y="956168"/>
            <a:ext cx="708174" cy="174351"/>
          </a:xfrm>
          <a:prstGeom prst="rect">
            <a:avLst/>
          </a:prstGeom>
          <a:noFill/>
        </p:spPr>
        <p:txBody>
          <a:bodyPr wrap="none" lIns="67500" tIns="35100" rIns="67500" bIns="35100">
            <a:noAutofit/>
          </a:bodyPr>
          <a:lstStyle/>
          <a:p>
            <a:pPr algn="r" latinLnBrk="0"/>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2</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、数据质量分析</a:t>
            </a:r>
          </a:p>
        </p:txBody>
      </p:sp>
      <p:grpSp>
        <p:nvGrpSpPr>
          <p:cNvPr id="3" name="d0a8f099-e09d-4f3f-b5c4-15a4593f429b"/>
          <p:cNvGrpSpPr>
            <a:grpSpLocks noChangeAspect="1"/>
          </p:cNvGrpSpPr>
          <p:nvPr/>
        </p:nvGrpSpPr>
        <p:grpSpPr>
          <a:xfrm>
            <a:off x="2682959" y="1411480"/>
            <a:ext cx="1401128" cy="1440180"/>
            <a:chOff x="4833170" y="2051499"/>
            <a:chExt cx="2637450" cy="2709979"/>
          </a:xfrm>
        </p:grpSpPr>
        <p:grpSp>
          <p:nvGrpSpPr>
            <p:cNvPr id="9" name="Group 25"/>
            <p:cNvGrpSpPr/>
            <p:nvPr/>
          </p:nvGrpSpPr>
          <p:grpSpPr>
            <a:xfrm rot="2700000">
              <a:off x="4822854" y="2089284"/>
              <a:ext cx="2616623" cy="2595992"/>
              <a:chOff x="4567237" y="1765300"/>
              <a:chExt cx="3422651" cy="3395663"/>
            </a:xfrm>
          </p:grpSpPr>
          <p:sp>
            <p:nvSpPr>
              <p:cNvPr id="20" name="Freeform: Shape 10"/>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rgbClr val="26889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sp>
            <p:nvSpPr>
              <p:cNvPr id="25" name="Freeform: Shape 23"/>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bg2">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sp>
            <p:nvSpPr>
              <p:cNvPr id="26" name="Freeform: Shape 20"/>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bg2">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sp>
            <p:nvSpPr>
              <p:cNvPr id="27" name="Freeform: Shape 13"/>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tx1">
                  <a:lumMod val="85000"/>
                  <a:lumOff val="1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grpSp>
        <p:sp>
          <p:nvSpPr>
            <p:cNvPr id="28" name="Freeform: Shape 21"/>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1"/>
              </a:solidFill>
            </a:ln>
          </p:spPr>
          <p:txBody>
            <a:bodyPr anchor="ctr"/>
            <a:lstStyle/>
            <a:p>
              <a:pPr algn="ctr"/>
              <a:endParaRPr sz="3200"/>
            </a:p>
          </p:txBody>
        </p:sp>
        <p:sp>
          <p:nvSpPr>
            <p:cNvPr id="29" name="Freeform: Shape 26"/>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1"/>
              </a:solidFill>
            </a:ln>
          </p:spPr>
          <p:txBody>
            <a:bodyPr anchor="ctr"/>
            <a:lstStyle/>
            <a:p>
              <a:pPr algn="ctr"/>
              <a:endParaRPr sz="3200"/>
            </a:p>
          </p:txBody>
        </p:sp>
        <p:sp>
          <p:nvSpPr>
            <p:cNvPr id="30" name="Freeform: Shape 29"/>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1"/>
              </a:solidFill>
            </a:ln>
          </p:spPr>
          <p:txBody>
            <a:bodyPr anchor="ctr"/>
            <a:lstStyle/>
            <a:p>
              <a:pPr algn="ctr"/>
              <a:endParaRPr sz="3200"/>
            </a:p>
          </p:txBody>
        </p:sp>
        <p:sp>
          <p:nvSpPr>
            <p:cNvPr id="31" name="Freeform: Shape 32"/>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1"/>
              </a:solidFill>
            </a:ln>
          </p:spPr>
          <p:txBody>
            <a:bodyPr anchor="ctr"/>
            <a:lstStyle/>
            <a:p>
              <a:pPr algn="ctr"/>
              <a:endParaRPr sz="3200"/>
            </a:p>
          </p:txBody>
        </p:sp>
      </p:gr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rPr>
              <a:t>03</a:t>
            </a: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2"/>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恶劣的后果</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数据质量问题及其所导致的知识和决策错误已经在全球范围内造成了恶劣的后果。</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例如，在医疗方面，美国由于数据错误引发的医疗事故每年导致的患者死亡人数高达</a:t>
              </a:r>
              <a:r>
                <a:rPr lang="en-US" altLang="zh-CN" sz="1350" dirty="0">
                  <a:solidFill>
                    <a:srgbClr val="0070C0"/>
                  </a:solidFill>
                  <a:latin typeface="等线" panose="02010600030101010101" pitchFamily="2" charset="-122"/>
                  <a:ea typeface="等线" panose="02010600030101010101" pitchFamily="2" charset="-122"/>
                </a:rPr>
                <a:t>98000</a:t>
              </a:r>
              <a:r>
                <a:rPr lang="zh-CN" altLang="en-US" sz="1350" dirty="0">
                  <a:solidFill>
                    <a:srgbClr val="0070C0"/>
                  </a:solidFill>
                  <a:latin typeface="等线" panose="02010600030101010101" pitchFamily="2" charset="-122"/>
                  <a:ea typeface="等线" panose="02010600030101010101" pitchFamily="2" charset="-122"/>
                </a:rPr>
                <a:t>名以上。</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数据质量问题</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pic>
        <p:nvPicPr>
          <p:cNvPr id="22530" name="Picture 2" descr="https://d30y9cdsu7xlg0.cloudfront.net/png/131405-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828800"/>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3F34FD2A-CEE5-F94B-BC49-A389A68DBAA3}"/>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455609885"/>
      </p:ext>
    </p:extLst>
  </p:cSld>
  <p:clrMapOvr>
    <a:masterClrMapping/>
  </p:clrMapOvr>
  <p:transition>
    <p:strips dir="ru"/>
  </p:transition>
</p:sld>
</file>

<file path=ppt/tags/tag1.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0.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734,&quot;width&quot;:12682}"/>
</p:tagLst>
</file>

<file path=ppt/tags/tag12.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3.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43e5fa8d-1c9a-4501-bcb0-3708b643e917}"/>
</p:tagLst>
</file>

<file path=ppt/tags/tag2.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3.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4.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5.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6.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7.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8.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9.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heme/theme1.xml><?xml version="1.0" encoding="utf-8"?>
<a:theme xmlns:a="http://schemas.openxmlformats.org/drawingml/2006/main" name="模版1">
  <a:themeElements>
    <a:clrScheme name="">
      <a:dk1>
        <a:srgbClr val="000000"/>
      </a:dk1>
      <a:lt1>
        <a:srgbClr val="FFFFFF"/>
      </a:lt1>
      <a:dk2>
        <a:srgbClr val="000000"/>
      </a:dk2>
      <a:lt2>
        <a:srgbClr val="919191"/>
      </a:lt2>
      <a:accent1>
        <a:srgbClr val="C0FEF9"/>
      </a:accent1>
      <a:accent2>
        <a:srgbClr val="F35B1B"/>
      </a:accent2>
      <a:accent3>
        <a:srgbClr val="FFFFFF"/>
      </a:accent3>
      <a:accent4>
        <a:srgbClr val="000000"/>
      </a:accent4>
      <a:accent5>
        <a:srgbClr val="DCFEFB"/>
      </a:accent5>
      <a:accent6>
        <a:srgbClr val="DC5217"/>
      </a:accent6>
      <a:hlink>
        <a:srgbClr val="FCFEBA"/>
      </a:hlink>
      <a:folHlink>
        <a:srgbClr val="88FF89"/>
      </a:folHlink>
    </a:clrScheme>
    <a:fontScheme name="模版1">
      <a:majorFont>
        <a:latin typeface="华文中宋"/>
        <a:ea typeface="华文中宋"/>
        <a:cs typeface=""/>
      </a:majorFont>
      <a:minorFont>
        <a:latin typeface="FuturaA Md BT"/>
        <a:ea typeface="宋体"/>
        <a:cs typeface=""/>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2"/>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FuturaA Md BT" charset="0"/>
            <a:ea typeface="宋体" pitchFamily="2" charset="-122"/>
          </a:defRPr>
        </a:defPPr>
      </a:lstStyle>
    </a:spDef>
    <a:lnDef>
      <a:spPr bwMode="auto">
        <a:xfrm>
          <a:off x="0" y="0"/>
          <a:ext cx="1" cy="1"/>
        </a:xfrm>
        <a:custGeom>
          <a:avLst/>
          <a:gdLst/>
          <a:ahLst/>
          <a:cxnLst/>
          <a:rect l="0" t="0" r="0" b="0"/>
          <a:pathLst/>
        </a:custGeom>
        <a:solidFill>
          <a:schemeClr val="bg1"/>
        </a:solidFill>
        <a:ln w="25400" cap="flat" cmpd="sng" algn="ctr">
          <a:solidFill>
            <a:schemeClr val="tx2"/>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FuturaA Md BT" charset="0"/>
            <a:ea typeface="宋体" pitchFamily="2" charset="-122"/>
          </a:defRPr>
        </a:defPPr>
      </a:lstStyle>
    </a:lnDef>
  </a:objectDefaults>
  <a:extraClrSchemeLst>
    <a:extraClrScheme>
      <a:clrScheme name="模版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30216</TotalTime>
  <Words>5747</Words>
  <Application>Microsoft Macintosh PowerPoint</Application>
  <PresentationFormat>自定义</PresentationFormat>
  <Paragraphs>815</Paragraphs>
  <Slides>59</Slides>
  <Notes>40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81" baseType="lpstr">
      <vt:lpstr>-apple-system</vt:lpstr>
      <vt:lpstr>等线</vt:lpstr>
      <vt:lpstr>黑体</vt:lpstr>
      <vt:lpstr>华文宋体</vt:lpstr>
      <vt:lpstr>华文中宋</vt:lpstr>
      <vt:lpstr>楷体</vt:lpstr>
      <vt:lpstr>隶书</vt:lpstr>
      <vt:lpstr>宋体</vt:lpstr>
      <vt:lpstr>微软雅黑</vt:lpstr>
      <vt:lpstr>FuturaA Md BT</vt:lpstr>
      <vt:lpstr>Arial</vt:lpstr>
      <vt:lpstr>Cambria Math</vt:lpstr>
      <vt:lpstr>Impact</vt:lpstr>
      <vt:lpstr>Lato</vt:lpstr>
      <vt:lpstr>STIXGeneral</vt:lpstr>
      <vt:lpstr>STIXGeneral-Regular</vt:lpstr>
      <vt:lpstr>Tahoma</vt:lpstr>
      <vt:lpstr>Times New Roman</vt:lpstr>
      <vt:lpstr>Verdana</vt:lpstr>
      <vt:lpstr>Wingdings</vt:lpstr>
      <vt:lpstr>模版1</vt:lpstr>
      <vt:lpstr>剪辑</vt:lpstr>
      <vt:lpstr>  特征工程</vt:lpstr>
      <vt:lpstr>PowerPoint 演示文稿</vt:lpstr>
      <vt:lpstr>特征工程概述</vt:lpstr>
      <vt:lpstr>特征工程概述</vt:lpstr>
      <vt:lpstr>特征工程概述</vt:lpstr>
      <vt:lpstr>PowerPoint 演示文稿</vt:lpstr>
      <vt:lpstr>数据探索</vt:lpstr>
      <vt:lpstr>PowerPoint 演示文稿</vt:lpstr>
      <vt:lpstr>数据质量</vt:lpstr>
      <vt:lpstr>数据质量</vt:lpstr>
      <vt:lpstr>数据质量</vt:lpstr>
      <vt:lpstr>数据质量</vt:lpstr>
      <vt:lpstr>数据质量</vt:lpstr>
      <vt:lpstr>数据质量</vt:lpstr>
      <vt:lpstr>数据质量</vt:lpstr>
      <vt:lpstr>缺失值</vt:lpstr>
      <vt:lpstr>缺失值</vt:lpstr>
      <vt:lpstr>缺失值</vt:lpstr>
      <vt:lpstr>缺失值</vt:lpstr>
      <vt:lpstr>错误发现与修复</vt:lpstr>
      <vt:lpstr>错误发现与修复</vt:lpstr>
      <vt:lpstr>错误发现与修复</vt:lpstr>
      <vt:lpstr>错误发现与修复</vt:lpstr>
      <vt:lpstr>异常值</vt:lpstr>
      <vt:lpstr>异常值</vt:lpstr>
      <vt:lpstr>PowerPoint 演示文稿</vt:lpstr>
      <vt:lpstr>PowerPoint 演示文稿</vt:lpstr>
      <vt:lpstr>离散数据处理</vt:lpstr>
      <vt:lpstr>离散数据处理-哑变量</vt:lpstr>
      <vt:lpstr>离散数据处理-One-hot编码</vt:lpstr>
      <vt:lpstr>连续数据处理</vt:lpstr>
      <vt:lpstr>数据无量纲化</vt:lpstr>
      <vt:lpstr>数据无量纲化</vt:lpstr>
      <vt:lpstr>数据无量纲化-Z-score标准化</vt:lpstr>
      <vt:lpstr>数据无量纲化-Z-score标准化</vt:lpstr>
      <vt:lpstr>数据无量纲化-Min-max标准化</vt:lpstr>
      <vt:lpstr>数据无量纲化-Min-max标准化</vt:lpstr>
      <vt:lpstr>数据转换</vt:lpstr>
      <vt:lpstr>数据转换-二值转换</vt:lpstr>
      <vt:lpstr>数据转换-Sigmoid转换</vt:lpstr>
      <vt:lpstr>数据转换-sigmoid转换了应用</vt:lpstr>
      <vt:lpstr>数据转换-Log转换</vt:lpstr>
      <vt:lpstr>数据转换-Log转换实例</vt:lpstr>
      <vt:lpstr>PowerPoint 演示文稿</vt:lpstr>
      <vt:lpstr>特征选择</vt:lpstr>
      <vt:lpstr>特征选择</vt:lpstr>
      <vt:lpstr>特征选择-方法分类</vt:lpstr>
      <vt:lpstr>方差选择法</vt:lpstr>
      <vt:lpstr>Pearson相关系数法</vt:lpstr>
      <vt:lpstr>PowerPoint 演示文稿</vt:lpstr>
      <vt:lpstr>特征降维</vt:lpstr>
      <vt:lpstr>主成分分析</vt:lpstr>
      <vt:lpstr>主成分分析</vt:lpstr>
      <vt:lpstr>主成分分析</vt:lpstr>
      <vt:lpstr>主成分分析应用实例</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tongcun liu</cp:lastModifiedBy>
  <cp:revision>3126</cp:revision>
  <cp:lastPrinted>2019-11-07T11:25:23Z</cp:lastPrinted>
  <dcterms:created xsi:type="dcterms:W3CDTF">1601-01-01T00:00:00Z</dcterms:created>
  <dcterms:modified xsi:type="dcterms:W3CDTF">2022-11-07T10:18:45Z</dcterms:modified>
</cp:coreProperties>
</file>